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9"/>
  </p:notesMasterIdLst>
  <p:sldIdLst>
    <p:sldId id="270" r:id="rId2"/>
    <p:sldId id="272" r:id="rId3"/>
    <p:sldId id="271" r:id="rId4"/>
    <p:sldId id="273" r:id="rId5"/>
    <p:sldId id="293" r:id="rId6"/>
    <p:sldId id="298" r:id="rId7"/>
    <p:sldId id="294" r:id="rId8"/>
    <p:sldId id="299" r:id="rId9"/>
    <p:sldId id="301" r:id="rId10"/>
    <p:sldId id="302" r:id="rId11"/>
    <p:sldId id="300" r:id="rId12"/>
    <p:sldId id="282" r:id="rId13"/>
    <p:sldId id="283" r:id="rId14"/>
    <p:sldId id="285" r:id="rId15"/>
    <p:sldId id="286" r:id="rId16"/>
    <p:sldId id="303" r:id="rId17"/>
    <p:sldId id="278" r:id="rId18"/>
    <p:sldId id="296" r:id="rId19"/>
    <p:sldId id="307" r:id="rId20"/>
    <p:sldId id="281" r:id="rId21"/>
    <p:sldId id="288" r:id="rId22"/>
    <p:sldId id="290" r:id="rId23"/>
    <p:sldId id="291" r:id="rId24"/>
    <p:sldId id="305" r:id="rId25"/>
    <p:sldId id="306" r:id="rId26"/>
    <p:sldId id="308" r:id="rId27"/>
    <p:sldId id="284" r:id="rId28"/>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5641641-CA92-0C42-9AC9-E93CC6EC0B2F}">
          <p14:sldIdLst>
            <p14:sldId id="270"/>
          </p14:sldIdLst>
        </p14:section>
        <p14:section name="Introduction" id="{46C039FA-B54E-4040-AEC4-6B1D4CFF6202}">
          <p14:sldIdLst>
            <p14:sldId id="272"/>
            <p14:sldId id="271"/>
          </p14:sldIdLst>
        </p14:section>
        <p14:section name="Design concepts" id="{042C6F94-7B43-344E-A6CE-D87CEB9CDE58}">
          <p14:sldIdLst>
            <p14:sldId id="273"/>
            <p14:sldId id="293"/>
            <p14:sldId id="298"/>
            <p14:sldId id="294"/>
            <p14:sldId id="299"/>
            <p14:sldId id="301"/>
            <p14:sldId id="302"/>
            <p14:sldId id="300"/>
          </p14:sldIdLst>
        </p14:section>
        <p14:section name="HRFlexToT measurements" id="{25B51D30-47A2-E440-A776-CAEBD6DF6BEF}">
          <p14:sldIdLst>
            <p14:sldId id="282"/>
            <p14:sldId id="283"/>
            <p14:sldId id="285"/>
            <p14:sldId id="286"/>
            <p14:sldId id="303"/>
          </p14:sldIdLst>
        </p14:section>
        <p14:section name="Backend" id="{4178944D-0ED5-374C-8417-C5267CEB163D}">
          <p14:sldIdLst>
            <p14:sldId id="278"/>
            <p14:sldId id="296"/>
            <p14:sldId id="307"/>
            <p14:sldId id="281"/>
          </p14:sldIdLst>
        </p14:section>
        <p14:section name="Machine Learning Positioning Method" id="{4726178D-B3DF-A147-9C5A-3D5474921262}">
          <p14:sldIdLst>
            <p14:sldId id="288"/>
            <p14:sldId id="290"/>
            <p14:sldId id="291"/>
            <p14:sldId id="305"/>
          </p14:sldIdLst>
        </p14:section>
        <p14:section name="Conclusions" id="{7F13334D-7A8B-944C-BB52-93B99EB0EEB8}">
          <p14:sldIdLst>
            <p14:sldId id="306"/>
            <p14:sldId id="308"/>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859C"/>
    <a:srgbClr val="9F54B3"/>
    <a:srgbClr val="B4744B"/>
    <a:srgbClr val="B37349"/>
    <a:srgbClr val="014B7A"/>
    <a:srgbClr val="0432FF"/>
    <a:srgbClr val="FF2600"/>
    <a:srgbClr val="F8CE92"/>
    <a:srgbClr val="53B9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84"/>
    <p:restoredTop sz="92109"/>
  </p:normalViewPr>
  <p:slideViewPr>
    <p:cSldViewPr snapToGrid="0" snapToObjects="1">
      <p:cViewPr varScale="1">
        <p:scale>
          <a:sx n="157" d="100"/>
          <a:sy n="157" d="100"/>
        </p:scale>
        <p:origin x="103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15AFA-9F02-924A-A4C1-D1F8CA61A39B}" type="datetimeFigureOut">
              <a:rPr lang="it-IT" smtClean="0"/>
              <a:t>02/09/19</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CE3806-CF02-6B4A-8467-0E5F28B61195}" type="slidenum">
              <a:rPr lang="it-IT" smtClean="0"/>
              <a:t>‹#›</a:t>
            </a:fld>
            <a:endParaRPr lang="it-IT"/>
          </a:p>
        </p:txBody>
      </p:sp>
    </p:spTree>
    <p:extLst>
      <p:ext uri="{BB962C8B-B14F-4D97-AF65-F5344CB8AC3E}">
        <p14:creationId xmlns:p14="http://schemas.microsoft.com/office/powerpoint/2010/main" val="7842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5</a:t>
            </a:fld>
            <a:endParaRPr lang="it-IT"/>
          </a:p>
        </p:txBody>
      </p:sp>
    </p:spTree>
    <p:extLst>
      <p:ext uri="{BB962C8B-B14F-4D97-AF65-F5344CB8AC3E}">
        <p14:creationId xmlns:p14="http://schemas.microsoft.com/office/powerpoint/2010/main" val="276672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The </a:t>
            </a:r>
            <a:r>
              <a:rPr lang="it-IT" dirty="0" err="1"/>
              <a:t>second</a:t>
            </a:r>
            <a:r>
              <a:rPr lang="it-IT" dirty="0"/>
              <a:t> </a:t>
            </a:r>
            <a:r>
              <a:rPr lang="it-IT" dirty="0" err="1"/>
              <a:t>pulse</a:t>
            </a:r>
            <a:r>
              <a:rPr lang="it-IT" dirty="0"/>
              <a:t> </a:t>
            </a:r>
            <a:r>
              <a:rPr lang="it-IT" dirty="0" err="1"/>
              <a:t>contains</a:t>
            </a:r>
            <a:r>
              <a:rPr lang="it-IT" dirty="0"/>
              <a:t> the </a:t>
            </a:r>
            <a:r>
              <a:rPr lang="it-IT" dirty="0" err="1"/>
              <a:t>energy</a:t>
            </a:r>
            <a:r>
              <a:rPr lang="it-IT" dirty="0"/>
              <a:t> information, </a:t>
            </a:r>
            <a:r>
              <a:rPr lang="it-IT" dirty="0" err="1"/>
              <a:t>its</a:t>
            </a:r>
            <a:r>
              <a:rPr lang="it-IT" dirty="0"/>
              <a:t> </a:t>
            </a:r>
            <a:r>
              <a:rPr lang="it-IT" dirty="0" err="1"/>
              <a:t>length</a:t>
            </a:r>
            <a:r>
              <a:rPr lang="it-IT" dirty="0"/>
              <a:t> </a:t>
            </a:r>
            <a:r>
              <a:rPr lang="it-IT" dirty="0" err="1"/>
              <a:t>depends</a:t>
            </a:r>
            <a:r>
              <a:rPr lang="it-IT" dirty="0"/>
              <a:t> </a:t>
            </a:r>
            <a:r>
              <a:rPr lang="it-IT" dirty="0" err="1"/>
              <a:t>linearly</a:t>
            </a:r>
            <a:r>
              <a:rPr lang="it-IT" dirty="0"/>
              <a:t> on the </a:t>
            </a:r>
            <a:r>
              <a:rPr lang="it-IT" dirty="0" err="1"/>
              <a:t>signal</a:t>
            </a:r>
            <a:r>
              <a:rPr lang="it-IT" dirty="0"/>
              <a:t> area and </a:t>
            </a:r>
            <a:r>
              <a:rPr lang="it-IT" dirty="0" err="1"/>
              <a:t>has</a:t>
            </a:r>
            <a:r>
              <a:rPr lang="it-IT" dirty="0"/>
              <a:t> a </a:t>
            </a:r>
            <a:r>
              <a:rPr lang="it-IT" dirty="0" err="1"/>
              <a:t>width</a:t>
            </a:r>
            <a:r>
              <a:rPr lang="it-IT" dirty="0"/>
              <a:t> </a:t>
            </a:r>
            <a:r>
              <a:rPr lang="it-IT" dirty="0" err="1"/>
              <a:t>between</a:t>
            </a:r>
            <a:r>
              <a:rPr lang="it-IT" dirty="0"/>
              <a:t> </a:t>
            </a:r>
            <a:r>
              <a:rPr lang="it-IT" dirty="0" err="1"/>
              <a:t>few</a:t>
            </a:r>
            <a:r>
              <a:rPr lang="it-IT" dirty="0"/>
              <a:t> </a:t>
            </a:r>
            <a:r>
              <a:rPr lang="it-IT" dirty="0" err="1"/>
              <a:t>tens</a:t>
            </a:r>
            <a:r>
              <a:rPr lang="it-IT" dirty="0"/>
              <a:t> of </a:t>
            </a:r>
            <a:r>
              <a:rPr lang="it-IT" dirty="0" err="1"/>
              <a:t>nanoseconds</a:t>
            </a:r>
            <a:r>
              <a:rPr lang="it-IT" dirty="0"/>
              <a:t> and </a:t>
            </a:r>
            <a:r>
              <a:rPr lang="it-IT" dirty="0" err="1"/>
              <a:t>about</a:t>
            </a:r>
            <a:r>
              <a:rPr lang="it-IT" dirty="0"/>
              <a:t> 600 ns.</a:t>
            </a:r>
          </a:p>
          <a:p>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9</a:t>
            </a:fld>
            <a:endParaRPr lang="it-IT"/>
          </a:p>
        </p:txBody>
      </p:sp>
    </p:spTree>
    <p:extLst>
      <p:ext uri="{BB962C8B-B14F-4D97-AF65-F5344CB8AC3E}">
        <p14:creationId xmlns:p14="http://schemas.microsoft.com/office/powerpoint/2010/main" val="85412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frontend board reads one quarter of the </a:t>
            </a:r>
            <a:r>
              <a:rPr lang="en-US" dirty="0" err="1"/>
              <a:t>SiPM</a:t>
            </a:r>
            <a:r>
              <a:rPr lang="en-US" dirty="0"/>
              <a:t> matrix (4 × 16 elements) and</a:t>
            </a:r>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11</a:t>
            </a:fld>
            <a:endParaRPr lang="it-IT"/>
          </a:p>
        </p:txBody>
      </p:sp>
    </p:spTree>
    <p:extLst>
      <p:ext uri="{BB962C8B-B14F-4D97-AF65-F5344CB8AC3E}">
        <p14:creationId xmlns:p14="http://schemas.microsoft.com/office/powerpoint/2010/main" val="156765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The </a:t>
            </a:r>
            <a:r>
              <a:rPr lang="it-IT" dirty="0" err="1"/>
              <a:t>analog</a:t>
            </a:r>
            <a:r>
              <a:rPr lang="it-IT" dirty="0"/>
              <a:t> output </a:t>
            </a:r>
            <a:r>
              <a:rPr lang="it-IT" dirty="0" err="1"/>
              <a:t>was</a:t>
            </a:r>
            <a:r>
              <a:rPr lang="it-IT" dirty="0"/>
              <a:t> </a:t>
            </a:r>
            <a:r>
              <a:rPr lang="it-IT" dirty="0" err="1"/>
              <a:t>used</a:t>
            </a:r>
            <a:r>
              <a:rPr lang="it-IT" dirty="0"/>
              <a:t> in the </a:t>
            </a:r>
            <a:r>
              <a:rPr lang="it-IT" dirty="0" err="1"/>
              <a:t>oscilloscope</a:t>
            </a:r>
            <a:r>
              <a:rPr lang="it-IT" dirty="0"/>
              <a:t> trigger to </a:t>
            </a:r>
            <a:r>
              <a:rPr lang="it-IT" dirty="0" err="1"/>
              <a:t>avoid</a:t>
            </a:r>
            <a:r>
              <a:rPr lang="it-IT" dirty="0"/>
              <a:t> the </a:t>
            </a:r>
            <a:r>
              <a:rPr lang="it-IT" dirty="0" err="1"/>
              <a:t>acquisition</a:t>
            </a:r>
            <a:r>
              <a:rPr lang="it-IT" dirty="0"/>
              <a:t> of </a:t>
            </a:r>
            <a:r>
              <a:rPr lang="it-IT" dirty="0" err="1"/>
              <a:t>pedestal</a:t>
            </a:r>
            <a:r>
              <a:rPr lang="it-IT" dirty="0"/>
              <a:t> </a:t>
            </a:r>
            <a:r>
              <a:rPr lang="it-IT" dirty="0" err="1"/>
              <a:t>events</a:t>
            </a:r>
            <a:r>
              <a:rPr lang="it-IT" dirty="0"/>
              <a:t> </a:t>
            </a:r>
            <a:r>
              <a:rPr lang="it-IT" dirty="0" err="1"/>
              <a:t>when</a:t>
            </a:r>
            <a:r>
              <a:rPr lang="it-IT" dirty="0"/>
              <a:t> </a:t>
            </a:r>
            <a:r>
              <a:rPr lang="it-IT" dirty="0" err="1"/>
              <a:t>SiPMs</a:t>
            </a:r>
            <a:r>
              <a:rPr lang="it-IT" dirty="0"/>
              <a:t> </a:t>
            </a:r>
            <a:r>
              <a:rPr lang="it-IT" dirty="0" err="1"/>
              <a:t>were</a:t>
            </a:r>
            <a:r>
              <a:rPr lang="it-IT" dirty="0"/>
              <a:t> </a:t>
            </a:r>
            <a:r>
              <a:rPr lang="it-IT" dirty="0" err="1"/>
              <a:t>tested</a:t>
            </a:r>
            <a:r>
              <a:rPr lang="it-IT" dirty="0"/>
              <a:t>, </a:t>
            </a:r>
            <a:r>
              <a:rPr lang="it-IT" dirty="0" err="1"/>
              <a:t>while</a:t>
            </a:r>
            <a:r>
              <a:rPr lang="it-IT" dirty="0"/>
              <a:t> the </a:t>
            </a:r>
            <a:r>
              <a:rPr lang="it-IT" dirty="0" err="1"/>
              <a:t>analysis</a:t>
            </a:r>
            <a:r>
              <a:rPr lang="it-IT" dirty="0"/>
              <a:t> </a:t>
            </a:r>
            <a:r>
              <a:rPr lang="it-IT" dirty="0" err="1"/>
              <a:t>was</a:t>
            </a:r>
            <a:r>
              <a:rPr lang="it-IT" dirty="0"/>
              <a:t> </a:t>
            </a:r>
            <a:r>
              <a:rPr lang="it-IT" dirty="0" err="1"/>
              <a:t>based</a:t>
            </a:r>
            <a:r>
              <a:rPr lang="it-IT" dirty="0"/>
              <a:t> on the </a:t>
            </a:r>
            <a:r>
              <a:rPr lang="it-IT" dirty="0" err="1"/>
              <a:t>digital</a:t>
            </a:r>
            <a:r>
              <a:rPr lang="it-IT" dirty="0"/>
              <a:t> output </a:t>
            </a:r>
            <a:r>
              <a:rPr lang="it-IT" dirty="0" err="1"/>
              <a:t>only</a:t>
            </a:r>
            <a:r>
              <a:rPr lang="it-IT" dirty="0"/>
              <a:t>. </a:t>
            </a:r>
            <a:r>
              <a:rPr lang="it-IT" dirty="0" err="1"/>
              <a:t>Since</a:t>
            </a:r>
            <a:r>
              <a:rPr lang="it-IT" dirty="0"/>
              <a:t> the </a:t>
            </a:r>
            <a:r>
              <a:rPr lang="it-IT" dirty="0" err="1"/>
              <a:t>pedestal</a:t>
            </a:r>
            <a:r>
              <a:rPr lang="it-IT" dirty="0"/>
              <a:t> </a:t>
            </a:r>
            <a:r>
              <a:rPr lang="it-IT" dirty="0" err="1"/>
              <a:t>events</a:t>
            </a:r>
            <a:r>
              <a:rPr lang="it-IT" dirty="0"/>
              <a:t> can be </a:t>
            </a:r>
            <a:r>
              <a:rPr lang="it-IT" dirty="0" err="1"/>
              <a:t>also</a:t>
            </a:r>
            <a:r>
              <a:rPr lang="it-IT" dirty="0"/>
              <a:t> </a:t>
            </a:r>
            <a:r>
              <a:rPr lang="it-IT" dirty="0" err="1"/>
              <a:t>discarded</a:t>
            </a:r>
            <a:r>
              <a:rPr lang="it-IT" dirty="0"/>
              <a:t> in the FPGA, </a:t>
            </a:r>
            <a:r>
              <a:rPr lang="it-IT" dirty="0" err="1"/>
              <a:t>this</a:t>
            </a:r>
            <a:r>
              <a:rPr lang="it-IT" dirty="0"/>
              <a:t> trigger </a:t>
            </a:r>
            <a:r>
              <a:rPr lang="it-IT" dirty="0" err="1"/>
              <a:t>method</a:t>
            </a:r>
            <a:r>
              <a:rPr lang="it-IT" dirty="0"/>
              <a:t> </a:t>
            </a:r>
            <a:r>
              <a:rPr lang="it-IT" dirty="0" err="1"/>
              <a:t>does</a:t>
            </a:r>
            <a:r>
              <a:rPr lang="it-IT" dirty="0"/>
              <a:t> </a:t>
            </a:r>
            <a:r>
              <a:rPr lang="it-IT" dirty="0" err="1"/>
              <a:t>not</a:t>
            </a:r>
            <a:r>
              <a:rPr lang="it-IT" dirty="0"/>
              <a:t> introduce a </a:t>
            </a:r>
            <a:r>
              <a:rPr lang="it-IT" dirty="0" err="1"/>
              <a:t>bias</a:t>
            </a:r>
            <a:r>
              <a:rPr lang="it-IT" dirty="0"/>
              <a:t> with </a:t>
            </a:r>
            <a:r>
              <a:rPr lang="it-IT" dirty="0" err="1"/>
              <a:t>respect</a:t>
            </a:r>
            <a:r>
              <a:rPr lang="it-IT" dirty="0"/>
              <a:t> to the case of the </a:t>
            </a:r>
            <a:r>
              <a:rPr lang="it-IT" dirty="0" err="1"/>
              <a:t>final</a:t>
            </a:r>
            <a:r>
              <a:rPr lang="it-IT" dirty="0"/>
              <a:t> detector. For </a:t>
            </a:r>
            <a:r>
              <a:rPr lang="it-IT" dirty="0" err="1"/>
              <a:t>all</a:t>
            </a:r>
            <a:r>
              <a:rPr lang="it-IT" dirty="0"/>
              <a:t> the </a:t>
            </a:r>
            <a:r>
              <a:rPr lang="it-IT" dirty="0" err="1"/>
              <a:t>acquisitions</a:t>
            </a:r>
            <a:r>
              <a:rPr lang="it-IT" dirty="0"/>
              <a:t>, the minimum </a:t>
            </a:r>
            <a:r>
              <a:rPr lang="it-IT" dirty="0" err="1"/>
              <a:t>value</a:t>
            </a:r>
            <a:r>
              <a:rPr lang="it-IT" dirty="0"/>
              <a:t> of gain </a:t>
            </a:r>
            <a:r>
              <a:rPr lang="it-IT" dirty="0" err="1"/>
              <a:t>was</a:t>
            </a:r>
            <a:r>
              <a:rPr lang="it-IT" dirty="0"/>
              <a:t> </a:t>
            </a:r>
            <a:r>
              <a:rPr lang="it-IT" dirty="0" err="1"/>
              <a:t>used</a:t>
            </a:r>
            <a:r>
              <a:rPr lang="it-IT" dirty="0"/>
              <a:t>. In the </a:t>
            </a:r>
            <a:r>
              <a:rPr lang="it-IT" dirty="0" err="1"/>
              <a:t>acquisitions</a:t>
            </a:r>
            <a:r>
              <a:rPr lang="it-IT" dirty="0"/>
              <a:t> for the </a:t>
            </a:r>
            <a:r>
              <a:rPr lang="it-IT" dirty="0" err="1"/>
              <a:t>coincidence</a:t>
            </a:r>
            <a:r>
              <a:rPr lang="it-IT" dirty="0"/>
              <a:t> time </a:t>
            </a:r>
            <a:r>
              <a:rPr lang="it-IT" dirty="0" err="1"/>
              <a:t>resolution</a:t>
            </a:r>
            <a:r>
              <a:rPr lang="it-IT" dirty="0"/>
              <a:t>, the </a:t>
            </a:r>
            <a:r>
              <a:rPr lang="it-IT" dirty="0" err="1"/>
              <a:t>distance</a:t>
            </a:r>
            <a:r>
              <a:rPr lang="it-IT" dirty="0"/>
              <a:t> </a:t>
            </a:r>
            <a:r>
              <a:rPr lang="it-IT" dirty="0" err="1"/>
              <a:t>between</a:t>
            </a:r>
            <a:r>
              <a:rPr lang="it-IT" dirty="0"/>
              <a:t> first and </a:t>
            </a:r>
            <a:r>
              <a:rPr lang="it-IT" dirty="0" err="1"/>
              <a:t>second</a:t>
            </a:r>
            <a:r>
              <a:rPr lang="it-IT" dirty="0"/>
              <a:t> </a:t>
            </a:r>
            <a:r>
              <a:rPr lang="it-IT" dirty="0" err="1"/>
              <a:t>pulse</a:t>
            </a:r>
            <a:r>
              <a:rPr lang="it-IT" dirty="0"/>
              <a:t> of the ASIC </a:t>
            </a:r>
            <a:r>
              <a:rPr lang="it-IT" dirty="0" err="1"/>
              <a:t>was</a:t>
            </a:r>
            <a:r>
              <a:rPr lang="it-IT" dirty="0"/>
              <a:t> </a:t>
            </a:r>
            <a:r>
              <a:rPr lang="it-IT" dirty="0" err="1"/>
              <a:t>chosen</a:t>
            </a:r>
            <a:r>
              <a:rPr lang="it-IT" dirty="0"/>
              <a:t> so to </a:t>
            </a:r>
            <a:r>
              <a:rPr lang="it-IT" dirty="0" err="1"/>
              <a:t>have</a:t>
            </a:r>
            <a:r>
              <a:rPr lang="it-IT" dirty="0"/>
              <a:t> </a:t>
            </a:r>
            <a:r>
              <a:rPr lang="it-IT" dirty="0" err="1"/>
              <a:t>at</a:t>
            </a:r>
            <a:r>
              <a:rPr lang="it-IT" dirty="0"/>
              <a:t> </a:t>
            </a:r>
            <a:r>
              <a:rPr lang="it-IT" dirty="0" err="1"/>
              <a:t>least</a:t>
            </a:r>
            <a:r>
              <a:rPr lang="it-IT" dirty="0"/>
              <a:t> </a:t>
            </a:r>
            <a:r>
              <a:rPr lang="it-IT" dirty="0" err="1"/>
              <a:t>about</a:t>
            </a:r>
            <a:r>
              <a:rPr lang="it-IT" dirty="0"/>
              <a:t> 100 ns </a:t>
            </a:r>
            <a:r>
              <a:rPr lang="it-IT" dirty="0" err="1"/>
              <a:t>between</a:t>
            </a:r>
            <a:r>
              <a:rPr lang="it-IT" dirty="0"/>
              <a:t> the end of the first </a:t>
            </a:r>
            <a:r>
              <a:rPr lang="it-IT" dirty="0" err="1"/>
              <a:t>pulse</a:t>
            </a:r>
            <a:r>
              <a:rPr lang="it-IT" dirty="0"/>
              <a:t> and the </a:t>
            </a:r>
            <a:r>
              <a:rPr lang="it-IT" dirty="0" err="1"/>
              <a:t>leading</a:t>
            </a:r>
            <a:r>
              <a:rPr lang="it-IT" dirty="0"/>
              <a:t> </a:t>
            </a:r>
            <a:r>
              <a:rPr lang="it-IT" dirty="0" err="1"/>
              <a:t>edge</a:t>
            </a:r>
            <a:r>
              <a:rPr lang="it-IT" dirty="0"/>
              <a:t> of the </a:t>
            </a:r>
            <a:r>
              <a:rPr lang="it-IT" dirty="0" err="1"/>
              <a:t>second</a:t>
            </a:r>
            <a:r>
              <a:rPr lang="it-IT" dirty="0"/>
              <a:t> </a:t>
            </a:r>
            <a:r>
              <a:rPr lang="it-IT" dirty="0" err="1"/>
              <a:t>one</a:t>
            </a:r>
            <a:r>
              <a:rPr lang="it-IT" dirty="0"/>
              <a:t>. For the 6 x 6 mm2 MPPC, the delay </a:t>
            </a:r>
            <a:r>
              <a:rPr lang="it-IT" dirty="0" err="1"/>
              <a:t>was</a:t>
            </a:r>
            <a:r>
              <a:rPr lang="it-IT" dirty="0"/>
              <a:t> </a:t>
            </a:r>
            <a:r>
              <a:rPr lang="it-IT" dirty="0" err="1"/>
              <a:t>increased</a:t>
            </a:r>
            <a:r>
              <a:rPr lang="it-IT" dirty="0"/>
              <a:t> of </a:t>
            </a:r>
            <a:r>
              <a:rPr lang="it-IT" dirty="0" err="1"/>
              <a:t>about</a:t>
            </a:r>
            <a:r>
              <a:rPr lang="it-IT" dirty="0"/>
              <a:t> 300 ns with </a:t>
            </a:r>
            <a:r>
              <a:rPr lang="it-IT" dirty="0" err="1"/>
              <a:t>respect</a:t>
            </a:r>
            <a:r>
              <a:rPr lang="it-IT" dirty="0"/>
              <a:t> to the standard </a:t>
            </a:r>
            <a:r>
              <a:rPr lang="it-IT" dirty="0" err="1"/>
              <a:t>settings</a:t>
            </a:r>
            <a:r>
              <a:rPr lang="it-IT" dirty="0"/>
              <a:t> due to the </a:t>
            </a:r>
            <a:r>
              <a:rPr lang="it-IT" dirty="0" err="1"/>
              <a:t>longer</a:t>
            </a:r>
            <a:r>
              <a:rPr lang="it-IT" dirty="0"/>
              <a:t> </a:t>
            </a:r>
            <a:r>
              <a:rPr lang="it-IT" dirty="0" err="1"/>
              <a:t>pulse</a:t>
            </a:r>
            <a:r>
              <a:rPr lang="it-IT" dirty="0"/>
              <a:t> </a:t>
            </a:r>
            <a:r>
              <a:rPr lang="it-IT" dirty="0" err="1"/>
              <a:t>shape</a:t>
            </a:r>
            <a:r>
              <a:rPr lang="it-IT" dirty="0"/>
              <a:t>.</a:t>
            </a:r>
          </a:p>
        </p:txBody>
      </p:sp>
      <p:sp>
        <p:nvSpPr>
          <p:cNvPr id="4" name="Slide Number Placeholder 3"/>
          <p:cNvSpPr>
            <a:spLocks noGrp="1"/>
          </p:cNvSpPr>
          <p:nvPr>
            <p:ph type="sldNum" sz="quarter" idx="5"/>
          </p:nvPr>
        </p:nvSpPr>
        <p:spPr/>
        <p:txBody>
          <a:bodyPr/>
          <a:lstStyle/>
          <a:p>
            <a:fld id="{8DCE3806-CF02-6B4A-8467-0E5F28B61195}" type="slidenum">
              <a:rPr lang="it-IT" smtClean="0"/>
              <a:t>12</a:t>
            </a:fld>
            <a:endParaRPr lang="it-IT"/>
          </a:p>
        </p:txBody>
      </p:sp>
    </p:spTree>
    <p:extLst>
      <p:ext uri="{BB962C8B-B14F-4D97-AF65-F5344CB8AC3E}">
        <p14:creationId xmlns:p14="http://schemas.microsoft.com/office/powerpoint/2010/main" val="95651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err="1"/>
              <a:t>There</a:t>
            </a:r>
            <a:r>
              <a:rPr lang="it-IT" dirty="0"/>
              <a:t> </a:t>
            </a:r>
            <a:r>
              <a:rPr lang="it-IT" dirty="0" err="1"/>
              <a:t>is</a:t>
            </a:r>
            <a:r>
              <a:rPr lang="it-IT" dirty="0"/>
              <a:t> </a:t>
            </a:r>
            <a:r>
              <a:rPr lang="it-IT" dirty="0" err="1"/>
              <a:t>not</a:t>
            </a:r>
            <a:r>
              <a:rPr lang="it-IT" dirty="0"/>
              <a:t> a </a:t>
            </a:r>
            <a:r>
              <a:rPr lang="it-IT" dirty="0" err="1"/>
              <a:t>clear</a:t>
            </a:r>
            <a:r>
              <a:rPr lang="it-IT" dirty="0"/>
              <a:t> trend in the </a:t>
            </a:r>
            <a:r>
              <a:rPr lang="it-IT" dirty="0" err="1"/>
              <a:t>dependence</a:t>
            </a:r>
            <a:r>
              <a:rPr lang="it-IT" dirty="0"/>
              <a:t> on the </a:t>
            </a:r>
            <a:r>
              <a:rPr lang="it-IT" dirty="0" err="1"/>
              <a:t>bias</a:t>
            </a:r>
            <a:r>
              <a:rPr lang="it-IT" dirty="0"/>
              <a:t>, </a:t>
            </a:r>
            <a:r>
              <a:rPr lang="it-IT" dirty="0" err="1"/>
              <a:t>this</a:t>
            </a:r>
            <a:r>
              <a:rPr lang="it-IT" dirty="0"/>
              <a:t> </a:t>
            </a:r>
            <a:r>
              <a:rPr lang="it-IT" dirty="0" err="1"/>
              <a:t>could</a:t>
            </a:r>
            <a:r>
              <a:rPr lang="it-IT" dirty="0"/>
              <a:t> be due to the </a:t>
            </a:r>
            <a:r>
              <a:rPr lang="it-IT" dirty="0" err="1"/>
              <a:t>uncertainties</a:t>
            </a:r>
            <a:r>
              <a:rPr lang="it-IT" dirty="0"/>
              <a:t> in the </a:t>
            </a:r>
            <a:r>
              <a:rPr lang="it-IT" dirty="0" err="1"/>
              <a:t>saturation</a:t>
            </a:r>
            <a:r>
              <a:rPr lang="it-IT" dirty="0"/>
              <a:t> </a:t>
            </a:r>
            <a:r>
              <a:rPr lang="it-IT" dirty="0" err="1"/>
              <a:t>correction</a:t>
            </a:r>
            <a:r>
              <a:rPr lang="it-IT" dirty="0"/>
              <a:t> </a:t>
            </a:r>
            <a:r>
              <a:rPr lang="it-IT" dirty="0" err="1"/>
              <a:t>process</a:t>
            </a:r>
            <a:r>
              <a:rPr lang="it-IT" dirty="0"/>
              <a:t>. </a:t>
            </a:r>
            <a:r>
              <a:rPr lang="it-IT" dirty="0" err="1"/>
              <a:t>It</a:t>
            </a:r>
            <a:r>
              <a:rPr lang="it-IT" dirty="0"/>
              <a:t> </a:t>
            </a:r>
            <a:r>
              <a:rPr lang="it-IT" dirty="0" err="1"/>
              <a:t>could</a:t>
            </a:r>
            <a:r>
              <a:rPr lang="it-IT" dirty="0"/>
              <a:t> be </a:t>
            </a:r>
            <a:r>
              <a:rPr lang="it-IT" dirty="0" err="1"/>
              <a:t>observed</a:t>
            </a:r>
            <a:r>
              <a:rPr lang="it-IT" dirty="0"/>
              <a:t> </a:t>
            </a:r>
            <a:r>
              <a:rPr lang="it-IT" dirty="0" err="1"/>
              <a:t>that</a:t>
            </a:r>
            <a:r>
              <a:rPr lang="it-IT" dirty="0"/>
              <a:t> 3 x 3 mm</a:t>
            </a:r>
            <a:r>
              <a:rPr lang="it-IT" baseline="30000" dirty="0"/>
              <a:t>2 </a:t>
            </a:r>
            <a:r>
              <a:rPr lang="it-IT" dirty="0"/>
              <a:t>Hamamatsu MPPC </a:t>
            </a:r>
            <a:r>
              <a:rPr lang="it-IT" dirty="0" err="1"/>
              <a:t>feature</a:t>
            </a:r>
            <a:r>
              <a:rPr lang="it-IT" dirty="0"/>
              <a:t> a </a:t>
            </a:r>
            <a:r>
              <a:rPr lang="it-IT" dirty="0" err="1"/>
              <a:t>higher</a:t>
            </a:r>
            <a:r>
              <a:rPr lang="it-IT" dirty="0"/>
              <a:t> </a:t>
            </a:r>
            <a:r>
              <a:rPr lang="it-IT" dirty="0" err="1"/>
              <a:t>energy</a:t>
            </a:r>
            <a:r>
              <a:rPr lang="it-IT" dirty="0"/>
              <a:t> </a:t>
            </a:r>
            <a:r>
              <a:rPr lang="it-IT" dirty="0" err="1"/>
              <a:t>resolution</a:t>
            </a:r>
            <a:r>
              <a:rPr lang="it-IT" dirty="0"/>
              <a:t> due to the </a:t>
            </a:r>
            <a:r>
              <a:rPr lang="it-IT" dirty="0" err="1"/>
              <a:t>higher</a:t>
            </a:r>
            <a:r>
              <a:rPr lang="it-IT" dirty="0"/>
              <a:t> </a:t>
            </a:r>
            <a:r>
              <a:rPr lang="it-IT" dirty="0" err="1"/>
              <a:t>cell</a:t>
            </a:r>
            <a:r>
              <a:rPr lang="it-IT" dirty="0"/>
              <a:t> </a:t>
            </a:r>
            <a:r>
              <a:rPr lang="it-IT" dirty="0" err="1"/>
              <a:t>size</a:t>
            </a:r>
            <a:r>
              <a:rPr lang="it-IT" dirty="0"/>
              <a:t> (50 µm, </a:t>
            </a:r>
            <a:r>
              <a:rPr lang="it-IT" dirty="0" err="1"/>
              <a:t>compared</a:t>
            </a:r>
            <a:r>
              <a:rPr lang="it-IT" dirty="0"/>
              <a:t> to 30 µm </a:t>
            </a:r>
            <a:r>
              <a:rPr lang="it-IT" dirty="0" err="1"/>
              <a:t>cell</a:t>
            </a:r>
            <a:r>
              <a:rPr lang="it-IT" dirty="0"/>
              <a:t> </a:t>
            </a:r>
            <a:r>
              <a:rPr lang="it-IT" dirty="0" err="1"/>
              <a:t>size</a:t>
            </a:r>
            <a:r>
              <a:rPr lang="it-IT" dirty="0"/>
              <a:t> of </a:t>
            </a:r>
            <a:r>
              <a:rPr lang="it-IT" dirty="0" err="1"/>
              <a:t>Broadcom</a:t>
            </a:r>
            <a:r>
              <a:rPr lang="it-IT" dirty="0"/>
              <a:t> and 35 µm of </a:t>
            </a:r>
            <a:r>
              <a:rPr lang="it-IT" dirty="0" err="1"/>
              <a:t>OnSemi</a:t>
            </a:r>
            <a:r>
              <a:rPr lang="it-IT" dirty="0"/>
              <a:t>). An </a:t>
            </a:r>
            <a:r>
              <a:rPr lang="it-IT" dirty="0" err="1"/>
              <a:t>improvement</a:t>
            </a:r>
            <a:r>
              <a:rPr lang="it-IT" dirty="0"/>
              <a:t> of </a:t>
            </a:r>
            <a:r>
              <a:rPr lang="it-IT" dirty="0" err="1"/>
              <a:t>energy</a:t>
            </a:r>
            <a:r>
              <a:rPr lang="it-IT" dirty="0"/>
              <a:t> </a:t>
            </a:r>
            <a:r>
              <a:rPr lang="it-IT" dirty="0" err="1"/>
              <a:t>resolution</a:t>
            </a:r>
            <a:r>
              <a:rPr lang="it-IT" dirty="0"/>
              <a:t> with </a:t>
            </a:r>
            <a:r>
              <a:rPr lang="it-IT" dirty="0" err="1"/>
              <a:t>SiPM</a:t>
            </a:r>
            <a:r>
              <a:rPr lang="it-IT" dirty="0"/>
              <a:t> </a:t>
            </a:r>
            <a:r>
              <a:rPr lang="it-IT" dirty="0" err="1"/>
              <a:t>active</a:t>
            </a:r>
            <a:r>
              <a:rPr lang="it-IT" dirty="0"/>
              <a:t> area can be </a:t>
            </a:r>
            <a:r>
              <a:rPr lang="it-IT" dirty="0" err="1"/>
              <a:t>observed</a:t>
            </a:r>
            <a:r>
              <a:rPr lang="it-IT" dirty="0"/>
              <a:t>, </a:t>
            </a:r>
            <a:r>
              <a:rPr lang="it-IT" dirty="0" err="1"/>
              <a:t>even</a:t>
            </a:r>
            <a:r>
              <a:rPr lang="it-IT" dirty="0"/>
              <a:t> </a:t>
            </a:r>
            <a:r>
              <a:rPr lang="it-IT" dirty="0" err="1"/>
              <a:t>if</a:t>
            </a:r>
            <a:r>
              <a:rPr lang="it-IT" dirty="0"/>
              <a:t> the </a:t>
            </a:r>
            <a:r>
              <a:rPr lang="it-IT" dirty="0" err="1"/>
              <a:t>scintillator</a:t>
            </a:r>
            <a:r>
              <a:rPr lang="it-IT" dirty="0"/>
              <a:t> area </a:t>
            </a:r>
            <a:r>
              <a:rPr lang="it-IT" dirty="0" err="1"/>
              <a:t>is</a:t>
            </a:r>
            <a:r>
              <a:rPr lang="it-IT" dirty="0"/>
              <a:t> 3 x 3 mm</a:t>
            </a:r>
            <a:r>
              <a:rPr lang="it-IT" baseline="30000" dirty="0"/>
              <a:t>2</a:t>
            </a:r>
            <a:r>
              <a:rPr lang="it-IT" dirty="0"/>
              <a:t> for </a:t>
            </a:r>
            <a:r>
              <a:rPr lang="it-IT" dirty="0" err="1"/>
              <a:t>all</a:t>
            </a:r>
            <a:r>
              <a:rPr lang="it-IT" dirty="0"/>
              <a:t> the </a:t>
            </a:r>
            <a:r>
              <a:rPr lang="it-IT" dirty="0" err="1"/>
              <a:t>devices</a:t>
            </a:r>
            <a:r>
              <a:rPr lang="it-IT" dirty="0"/>
              <a:t>. In </a:t>
            </a:r>
            <a:r>
              <a:rPr lang="it-IT" dirty="0" err="1"/>
              <a:t>fact</a:t>
            </a:r>
            <a:r>
              <a:rPr lang="it-IT" dirty="0"/>
              <a:t>, the </a:t>
            </a:r>
            <a:r>
              <a:rPr lang="it-IT" dirty="0" err="1"/>
              <a:t>optical</a:t>
            </a:r>
            <a:r>
              <a:rPr lang="it-IT" dirty="0"/>
              <a:t> </a:t>
            </a:r>
            <a:r>
              <a:rPr lang="it-IT" dirty="0" err="1"/>
              <a:t>coupling</a:t>
            </a:r>
            <a:r>
              <a:rPr lang="it-IT" dirty="0"/>
              <a:t> and the </a:t>
            </a:r>
            <a:r>
              <a:rPr lang="it-IT" dirty="0" err="1"/>
              <a:t>epoxy</a:t>
            </a:r>
            <a:r>
              <a:rPr lang="it-IT" dirty="0"/>
              <a:t> </a:t>
            </a:r>
            <a:r>
              <a:rPr lang="it-IT" dirty="0" err="1"/>
              <a:t>interface</a:t>
            </a:r>
            <a:r>
              <a:rPr lang="it-IT" dirty="0"/>
              <a:t> on the </a:t>
            </a:r>
            <a:r>
              <a:rPr lang="it-IT" dirty="0" err="1"/>
              <a:t>SiPM</a:t>
            </a:r>
            <a:r>
              <a:rPr lang="it-IT" dirty="0"/>
              <a:t> </a:t>
            </a:r>
            <a:r>
              <a:rPr lang="it-IT" dirty="0" err="1"/>
              <a:t>allow</a:t>
            </a:r>
            <a:r>
              <a:rPr lang="it-IT" dirty="0"/>
              <a:t> a </a:t>
            </a:r>
            <a:r>
              <a:rPr lang="it-IT" dirty="0" err="1"/>
              <a:t>spatial</a:t>
            </a:r>
            <a:r>
              <a:rPr lang="it-IT" dirty="0"/>
              <a:t> spread of the light, </a:t>
            </a:r>
            <a:r>
              <a:rPr lang="it-IT" dirty="0" err="1"/>
              <a:t>using</a:t>
            </a:r>
            <a:r>
              <a:rPr lang="it-IT" dirty="0"/>
              <a:t> an </a:t>
            </a:r>
            <a:r>
              <a:rPr lang="it-IT" dirty="0" err="1"/>
              <a:t>effective</a:t>
            </a:r>
            <a:r>
              <a:rPr lang="it-IT" dirty="0"/>
              <a:t> area of the </a:t>
            </a:r>
            <a:r>
              <a:rPr lang="it-IT" dirty="0" err="1"/>
              <a:t>SiPM</a:t>
            </a:r>
            <a:r>
              <a:rPr lang="it-IT" dirty="0"/>
              <a:t> </a:t>
            </a:r>
            <a:r>
              <a:rPr lang="it-IT" dirty="0" err="1"/>
              <a:t>larger</a:t>
            </a:r>
            <a:r>
              <a:rPr lang="it-IT" dirty="0"/>
              <a:t> </a:t>
            </a:r>
            <a:r>
              <a:rPr lang="it-IT" dirty="0" err="1"/>
              <a:t>than</a:t>
            </a:r>
            <a:r>
              <a:rPr lang="it-IT" dirty="0"/>
              <a:t> the area of the </a:t>
            </a:r>
            <a:r>
              <a:rPr lang="it-IT" dirty="0" err="1"/>
              <a:t>scintillator</a:t>
            </a:r>
            <a:r>
              <a:rPr lang="it-IT" dirty="0"/>
              <a:t>.</a:t>
            </a:r>
          </a:p>
          <a:p>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14</a:t>
            </a:fld>
            <a:endParaRPr lang="it-IT"/>
          </a:p>
        </p:txBody>
      </p:sp>
    </p:spTree>
    <p:extLst>
      <p:ext uri="{BB962C8B-B14F-4D97-AF65-F5344CB8AC3E}">
        <p14:creationId xmlns:p14="http://schemas.microsoft.com/office/powerpoint/2010/main" val="3984570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 the optimum </a:t>
            </a:r>
            <a:r>
              <a:rPr lang="it-IT" dirty="0" err="1"/>
              <a:t>bias</a:t>
            </a:r>
            <a:r>
              <a:rPr lang="it-IT" dirty="0"/>
              <a:t> </a:t>
            </a:r>
            <a:r>
              <a:rPr lang="it-IT" dirty="0" err="1"/>
              <a:t>voltage</a:t>
            </a:r>
            <a:r>
              <a:rPr lang="it-IT" dirty="0"/>
              <a:t> of the Hamamatsu 6 x 6 mm</a:t>
            </a:r>
            <a:r>
              <a:rPr lang="it-IT" baseline="30000" dirty="0"/>
              <a:t>2</a:t>
            </a:r>
            <a:r>
              <a:rPr lang="it-IT" dirty="0"/>
              <a:t> case </a:t>
            </a:r>
            <a:r>
              <a:rPr lang="it-IT" dirty="0" err="1"/>
              <a:t>is</a:t>
            </a:r>
            <a:r>
              <a:rPr lang="it-IT" dirty="0"/>
              <a:t> </a:t>
            </a:r>
            <a:r>
              <a:rPr lang="it-IT" dirty="0" err="1"/>
              <a:t>lower</a:t>
            </a:r>
            <a:r>
              <a:rPr lang="it-IT" dirty="0"/>
              <a:t> </a:t>
            </a:r>
            <a:r>
              <a:rPr lang="it-IT" dirty="0" err="1"/>
              <a:t>than</a:t>
            </a:r>
            <a:r>
              <a:rPr lang="it-IT" dirty="0"/>
              <a:t> for 3 x 3 mm</a:t>
            </a:r>
            <a:r>
              <a:rPr lang="it-IT" baseline="30000" dirty="0"/>
              <a:t>2</a:t>
            </a:r>
            <a:r>
              <a:rPr lang="it-IT" dirty="0"/>
              <a:t>, </a:t>
            </a:r>
            <a:r>
              <a:rPr lang="it-IT" dirty="0" err="1"/>
              <a:t>this</a:t>
            </a:r>
            <a:r>
              <a:rPr lang="it-IT" dirty="0"/>
              <a:t> </a:t>
            </a:r>
            <a:r>
              <a:rPr lang="it-IT" dirty="0" err="1"/>
              <a:t>is</a:t>
            </a:r>
            <a:r>
              <a:rPr lang="it-IT" dirty="0"/>
              <a:t> due to the </a:t>
            </a:r>
            <a:r>
              <a:rPr lang="it-IT" dirty="0" err="1"/>
              <a:t>higher</a:t>
            </a:r>
            <a:r>
              <a:rPr lang="it-IT" dirty="0"/>
              <a:t> dark </a:t>
            </a:r>
            <a:r>
              <a:rPr lang="it-IT" dirty="0" err="1"/>
              <a:t>noise</a:t>
            </a:r>
            <a:r>
              <a:rPr lang="it-IT" dirty="0"/>
              <a:t> of large area </a:t>
            </a:r>
            <a:r>
              <a:rPr lang="it-IT" dirty="0" err="1"/>
              <a:t>device</a:t>
            </a:r>
            <a:r>
              <a:rPr lang="it-IT" dirty="0"/>
              <a:t> and </a:t>
            </a:r>
            <a:r>
              <a:rPr lang="it-IT" dirty="0" err="1"/>
              <a:t>is</a:t>
            </a:r>
            <a:r>
              <a:rPr lang="it-IT" dirty="0"/>
              <a:t> </a:t>
            </a:r>
            <a:r>
              <a:rPr lang="it-IT" dirty="0" err="1"/>
              <a:t>confirmed</a:t>
            </a:r>
            <a:r>
              <a:rPr lang="it-IT" dirty="0"/>
              <a:t> in the Hamamatsu </a:t>
            </a:r>
            <a:r>
              <a:rPr lang="it-IT" dirty="0" err="1"/>
              <a:t>documentation</a:t>
            </a:r>
            <a:r>
              <a:rPr lang="it-IT"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In some </a:t>
            </a:r>
            <a:r>
              <a:rPr lang="it-IT" dirty="0" err="1"/>
              <a:t>cases</a:t>
            </a:r>
            <a:r>
              <a:rPr lang="it-IT" dirty="0"/>
              <a:t> the </a:t>
            </a:r>
            <a:r>
              <a:rPr lang="it-IT" dirty="0" err="1"/>
              <a:t>range</a:t>
            </a:r>
            <a:r>
              <a:rPr lang="it-IT" dirty="0"/>
              <a:t> of </a:t>
            </a:r>
            <a:r>
              <a:rPr lang="it-IT" dirty="0" err="1"/>
              <a:t>overvoltages</a:t>
            </a:r>
            <a:r>
              <a:rPr lang="it-IT" dirty="0"/>
              <a:t> in </a:t>
            </a:r>
            <a:r>
              <a:rPr lang="it-IT" dirty="0" err="1"/>
              <a:t>which</a:t>
            </a:r>
            <a:r>
              <a:rPr lang="it-IT" dirty="0"/>
              <a:t> the </a:t>
            </a:r>
            <a:r>
              <a:rPr lang="it-IT" dirty="0" err="1"/>
              <a:t>energy</a:t>
            </a:r>
            <a:r>
              <a:rPr lang="it-IT" dirty="0"/>
              <a:t> </a:t>
            </a:r>
            <a:r>
              <a:rPr lang="it-IT" dirty="0" err="1"/>
              <a:t>resolution</a:t>
            </a:r>
            <a:r>
              <a:rPr lang="it-IT" dirty="0"/>
              <a:t> </a:t>
            </a:r>
            <a:r>
              <a:rPr lang="it-IT" dirty="0" err="1"/>
              <a:t>was</a:t>
            </a:r>
            <a:r>
              <a:rPr lang="it-IT" dirty="0"/>
              <a:t> </a:t>
            </a:r>
            <a:r>
              <a:rPr lang="it-IT" dirty="0" err="1"/>
              <a:t>investigated</a:t>
            </a:r>
            <a:r>
              <a:rPr lang="it-IT" dirty="0"/>
              <a:t> </a:t>
            </a:r>
            <a:r>
              <a:rPr lang="it-IT" dirty="0" err="1"/>
              <a:t>is</a:t>
            </a:r>
            <a:r>
              <a:rPr lang="it-IT" dirty="0"/>
              <a:t> </a:t>
            </a:r>
            <a:r>
              <a:rPr lang="it-IT" dirty="0" err="1"/>
              <a:t>lower</a:t>
            </a:r>
            <a:r>
              <a:rPr lang="it-IT" dirty="0"/>
              <a:t> </a:t>
            </a:r>
            <a:r>
              <a:rPr lang="it-IT" dirty="0" err="1"/>
              <a:t>than</a:t>
            </a:r>
            <a:r>
              <a:rPr lang="it-IT" dirty="0"/>
              <a:t> </a:t>
            </a:r>
            <a:r>
              <a:rPr lang="it-IT" dirty="0" err="1"/>
              <a:t>that</a:t>
            </a:r>
            <a:r>
              <a:rPr lang="it-IT" dirty="0"/>
              <a:t> </a:t>
            </a:r>
            <a:r>
              <a:rPr lang="it-IT" dirty="0" err="1"/>
              <a:t>used</a:t>
            </a:r>
            <a:r>
              <a:rPr lang="it-IT" dirty="0"/>
              <a:t> for the CTR </a:t>
            </a:r>
            <a:r>
              <a:rPr lang="it-IT" dirty="0" err="1"/>
              <a:t>study</a:t>
            </a:r>
            <a:r>
              <a:rPr lang="it-IT" dirty="0"/>
              <a:t>, </a:t>
            </a:r>
            <a:r>
              <a:rPr lang="it-IT" dirty="0" err="1"/>
              <a:t>this</a:t>
            </a:r>
            <a:r>
              <a:rPr lang="it-IT" dirty="0"/>
              <a:t> </a:t>
            </a:r>
            <a:r>
              <a:rPr lang="it-IT" dirty="0" err="1"/>
              <a:t>is</a:t>
            </a:r>
            <a:r>
              <a:rPr lang="it-IT" dirty="0"/>
              <a:t> due to the </a:t>
            </a:r>
            <a:r>
              <a:rPr lang="it-IT" dirty="0" err="1"/>
              <a:t>fact</a:t>
            </a:r>
            <a:r>
              <a:rPr lang="it-IT" dirty="0"/>
              <a:t> </a:t>
            </a:r>
            <a:r>
              <a:rPr lang="it-IT" dirty="0" err="1"/>
              <a:t>that</a:t>
            </a:r>
            <a:r>
              <a:rPr lang="it-IT" dirty="0"/>
              <a:t> for the </a:t>
            </a:r>
            <a:r>
              <a:rPr lang="it-IT" dirty="0" err="1"/>
              <a:t>calibration</a:t>
            </a:r>
            <a:r>
              <a:rPr lang="it-IT" dirty="0"/>
              <a:t> </a:t>
            </a:r>
            <a:r>
              <a:rPr lang="it-IT" dirty="0" err="1"/>
              <a:t>also</a:t>
            </a:r>
            <a:r>
              <a:rPr lang="it-IT" dirty="0"/>
              <a:t> the 1274 </a:t>
            </a:r>
            <a:r>
              <a:rPr lang="it-IT" dirty="0" err="1"/>
              <a:t>keV</a:t>
            </a:r>
            <a:r>
              <a:rPr lang="it-IT" dirty="0"/>
              <a:t> </a:t>
            </a:r>
            <a:r>
              <a:rPr lang="it-IT" dirty="0" err="1"/>
              <a:t>peak</a:t>
            </a:r>
            <a:r>
              <a:rPr lang="it-IT" dirty="0"/>
              <a:t> </a:t>
            </a:r>
            <a:r>
              <a:rPr lang="it-IT" dirty="0" err="1"/>
              <a:t>should</a:t>
            </a:r>
            <a:r>
              <a:rPr lang="it-IT" dirty="0"/>
              <a:t> </a:t>
            </a:r>
            <a:r>
              <a:rPr lang="it-IT" dirty="0" err="1"/>
              <a:t>not</a:t>
            </a:r>
            <a:r>
              <a:rPr lang="it-IT" dirty="0"/>
              <a:t> saturate the </a:t>
            </a:r>
            <a:r>
              <a:rPr lang="it-IT" dirty="0" err="1"/>
              <a:t>shaper</a:t>
            </a:r>
            <a:r>
              <a:rPr lang="it-IT" dirty="0"/>
              <a:t>. In the CTR </a:t>
            </a:r>
            <a:r>
              <a:rPr lang="it-IT" dirty="0" err="1"/>
              <a:t>study</a:t>
            </a:r>
            <a:r>
              <a:rPr lang="it-IT" dirty="0"/>
              <a:t> the </a:t>
            </a:r>
            <a:r>
              <a:rPr lang="it-IT" dirty="0" err="1"/>
              <a:t>limits</a:t>
            </a:r>
            <a:r>
              <a:rPr lang="it-IT" dirty="0"/>
              <a:t> in </a:t>
            </a:r>
            <a:r>
              <a:rPr lang="it-IT" dirty="0" err="1"/>
              <a:t>overvoltage</a:t>
            </a:r>
            <a:r>
              <a:rPr lang="it-IT" dirty="0"/>
              <a:t> </a:t>
            </a:r>
            <a:r>
              <a:rPr lang="it-IT" dirty="0" err="1"/>
              <a:t>is</a:t>
            </a:r>
            <a:r>
              <a:rPr lang="it-IT" dirty="0"/>
              <a:t> </a:t>
            </a:r>
            <a:r>
              <a:rPr lang="it-IT" dirty="0" err="1"/>
              <a:t>not</a:t>
            </a:r>
            <a:r>
              <a:rPr lang="it-IT" dirty="0"/>
              <a:t> </a:t>
            </a:r>
            <a:r>
              <a:rPr lang="it-IT" dirty="0" err="1"/>
              <a:t>given</a:t>
            </a:r>
            <a:r>
              <a:rPr lang="it-IT" dirty="0"/>
              <a:t> by </a:t>
            </a:r>
            <a:r>
              <a:rPr lang="it-IT" dirty="0" err="1"/>
              <a:t>energy</a:t>
            </a:r>
            <a:r>
              <a:rPr lang="it-IT" dirty="0"/>
              <a:t> </a:t>
            </a:r>
            <a:r>
              <a:rPr lang="it-IT" dirty="0" err="1"/>
              <a:t>saturation</a:t>
            </a:r>
            <a:r>
              <a:rPr lang="it-IT" dirty="0"/>
              <a:t> </a:t>
            </a:r>
            <a:r>
              <a:rPr lang="it-IT" dirty="0" err="1"/>
              <a:t>but</a:t>
            </a:r>
            <a:r>
              <a:rPr lang="it-IT" dirty="0"/>
              <a:t> </a:t>
            </a:r>
            <a:r>
              <a:rPr lang="it-IT" dirty="0" err="1"/>
              <a:t>only</a:t>
            </a:r>
            <a:r>
              <a:rPr lang="it-IT" dirty="0"/>
              <a:t> by the </a:t>
            </a:r>
            <a:r>
              <a:rPr lang="it-IT" dirty="0" err="1"/>
              <a:t>level</a:t>
            </a:r>
            <a:r>
              <a:rPr lang="it-IT" dirty="0"/>
              <a:t> of </a:t>
            </a:r>
            <a:r>
              <a:rPr lang="it-IT" dirty="0" err="1"/>
              <a:t>noise</a:t>
            </a:r>
            <a:r>
              <a:rPr lang="it-IT" dirty="0"/>
              <a:t> of the </a:t>
            </a:r>
            <a:r>
              <a:rPr lang="it-IT" dirty="0" err="1"/>
              <a:t>SiPM</a:t>
            </a:r>
            <a:r>
              <a:rPr lang="it-IT" dirty="0"/>
              <a:t> </a:t>
            </a:r>
            <a:r>
              <a:rPr lang="it-IT" dirty="0" err="1"/>
              <a:t>at</a:t>
            </a:r>
            <a:r>
              <a:rPr lang="it-IT" dirty="0"/>
              <a:t> high </a:t>
            </a:r>
            <a:r>
              <a:rPr lang="it-IT" dirty="0" err="1"/>
              <a:t>bias</a:t>
            </a:r>
            <a:r>
              <a:rPr lang="it-IT" dirty="0"/>
              <a:t> </a:t>
            </a:r>
            <a:r>
              <a:rPr lang="it-IT" dirty="0" err="1"/>
              <a:t>voltages</a:t>
            </a:r>
            <a:r>
              <a:rPr lang="it-IT" dirty="0"/>
              <a:t>. </a:t>
            </a:r>
          </a:p>
          <a:p>
            <a:r>
              <a:rPr lang="it-IT" dirty="0"/>
              <a:t>A </a:t>
            </a:r>
            <a:r>
              <a:rPr lang="it-IT" dirty="0" err="1"/>
              <a:t>degradation</a:t>
            </a:r>
            <a:r>
              <a:rPr lang="it-IT" dirty="0"/>
              <a:t> of time </a:t>
            </a:r>
            <a:r>
              <a:rPr lang="it-IT" dirty="0" err="1"/>
              <a:t>resolution</a:t>
            </a:r>
            <a:r>
              <a:rPr lang="it-IT" dirty="0"/>
              <a:t> in </a:t>
            </a:r>
            <a:r>
              <a:rPr lang="it-IT" dirty="0" err="1"/>
              <a:t>OnSemi</a:t>
            </a:r>
            <a:r>
              <a:rPr lang="it-IT" dirty="0"/>
              <a:t> </a:t>
            </a:r>
            <a:r>
              <a:rPr lang="it-IT" dirty="0" err="1"/>
              <a:t>SiPM</a:t>
            </a:r>
            <a:r>
              <a:rPr lang="it-IT" dirty="0"/>
              <a:t> </a:t>
            </a:r>
            <a:r>
              <a:rPr lang="it-IT" dirty="0" err="1"/>
              <a:t>was</a:t>
            </a:r>
            <a:r>
              <a:rPr lang="it-IT" dirty="0"/>
              <a:t> </a:t>
            </a:r>
            <a:r>
              <a:rPr lang="it-IT" dirty="0" err="1"/>
              <a:t>observed</a:t>
            </a:r>
            <a:r>
              <a:rPr lang="it-IT" dirty="0"/>
              <a:t> with </a:t>
            </a:r>
            <a:r>
              <a:rPr lang="it-IT" dirty="0" err="1"/>
              <a:t>overvoltages</a:t>
            </a:r>
            <a:r>
              <a:rPr lang="it-IT" dirty="0"/>
              <a:t> </a:t>
            </a:r>
            <a:r>
              <a:rPr lang="it-IT" dirty="0" err="1"/>
              <a:t>above</a:t>
            </a:r>
            <a:r>
              <a:rPr lang="it-IT" dirty="0"/>
              <a:t> 6 V, in </a:t>
            </a:r>
            <a:r>
              <a:rPr lang="it-IT" dirty="0" err="1"/>
              <a:t>agreement</a:t>
            </a:r>
            <a:r>
              <a:rPr lang="it-IT" dirty="0"/>
              <a:t> with the </a:t>
            </a:r>
            <a:r>
              <a:rPr lang="it-IT" dirty="0" err="1"/>
              <a:t>datasheet</a:t>
            </a:r>
            <a:r>
              <a:rPr lang="it-IT" dirty="0"/>
              <a:t> </a:t>
            </a:r>
            <a:r>
              <a:rPr lang="it-IT" dirty="0" err="1"/>
              <a:t>that</a:t>
            </a:r>
            <a:r>
              <a:rPr lang="it-IT" dirty="0"/>
              <a:t> </a:t>
            </a:r>
            <a:r>
              <a:rPr lang="it-IT" dirty="0" err="1"/>
              <a:t>suggests</a:t>
            </a:r>
            <a:r>
              <a:rPr lang="it-IT" dirty="0"/>
              <a:t> a 3 - 6 V </a:t>
            </a:r>
            <a:r>
              <a:rPr lang="it-IT" dirty="0" err="1"/>
              <a:t>working</a:t>
            </a:r>
            <a:r>
              <a:rPr lang="it-IT" dirty="0"/>
              <a:t> </a:t>
            </a:r>
            <a:r>
              <a:rPr lang="it-IT" dirty="0" err="1"/>
              <a:t>range</a:t>
            </a:r>
            <a:r>
              <a:rPr lang="it-IT" dirty="0"/>
              <a:t>. </a:t>
            </a:r>
          </a:p>
        </p:txBody>
      </p:sp>
      <p:sp>
        <p:nvSpPr>
          <p:cNvPr id="4" name="Slide Number Placeholder 3"/>
          <p:cNvSpPr>
            <a:spLocks noGrp="1"/>
          </p:cNvSpPr>
          <p:nvPr>
            <p:ph type="sldNum" sz="quarter" idx="5"/>
          </p:nvPr>
        </p:nvSpPr>
        <p:spPr/>
        <p:txBody>
          <a:bodyPr/>
          <a:lstStyle/>
          <a:p>
            <a:fld id="{8DCE3806-CF02-6B4A-8467-0E5F28B61195}" type="slidenum">
              <a:rPr lang="it-IT" smtClean="0"/>
              <a:t>16</a:t>
            </a:fld>
            <a:endParaRPr lang="it-IT"/>
          </a:p>
        </p:txBody>
      </p:sp>
    </p:spTree>
    <p:extLst>
      <p:ext uri="{BB962C8B-B14F-4D97-AF65-F5344CB8AC3E}">
        <p14:creationId xmlns:p14="http://schemas.microsoft.com/office/powerpoint/2010/main" val="240786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“event clustering” process produces the dataset to be further processed for retrieving (x, y) position, DOI, energy and time of interaction. Data are then stored locally on a Secure Digital (SD) card and transmitted during the acquisition to a file server through a separate thread instantiated on the SoC via a Gigabit Ethernet connection. Data transmission to the server is completely independent from the acquisition and can be delayed to happen offline. In this way, it is possible to remove the bottleneck of data concentration speed. During the acquisition, singles are sorted with a real-time software-based process running on the server and only coincidence data are stored on disk.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made possible by the </a:t>
            </a:r>
            <a:r>
              <a:rPr lang="en-US" dirty="0" err="1"/>
              <a:t>linux</a:t>
            </a:r>
            <a:r>
              <a:rPr lang="en-US" dirty="0"/>
              <a:t>…</a:t>
            </a:r>
            <a:endParaRPr lang="it-IT" dirty="0"/>
          </a:p>
          <a:p>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18</a:t>
            </a:fld>
            <a:endParaRPr lang="it-IT"/>
          </a:p>
        </p:txBody>
      </p:sp>
    </p:spTree>
    <p:extLst>
      <p:ext uri="{BB962C8B-B14F-4D97-AF65-F5344CB8AC3E}">
        <p14:creationId xmlns:p14="http://schemas.microsoft.com/office/powerpoint/2010/main" val="802540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the proposed architecture, all the detectors operate independently, without any global constraint, such as the total acceptance bandwidth of a data concentrator or a file server. The only centralized infrastructure is the one used for clock distribution.</a:t>
            </a:r>
            <a:endParaRPr lang="it-IT" dirty="0"/>
          </a:p>
          <a:p>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19</a:t>
            </a:fld>
            <a:endParaRPr lang="it-IT"/>
          </a:p>
        </p:txBody>
      </p:sp>
    </p:spTree>
    <p:extLst>
      <p:ext uri="{BB962C8B-B14F-4D97-AF65-F5344CB8AC3E}">
        <p14:creationId xmlns:p14="http://schemas.microsoft.com/office/powerpoint/2010/main" val="1214793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solidFill>
                  <a:srgbClr val="30859C"/>
                </a:solidFill>
              </a:rPr>
              <a:t>A </a:t>
            </a:r>
            <a:r>
              <a:rPr lang="it-IT" dirty="0" err="1">
                <a:solidFill>
                  <a:srgbClr val="30859C"/>
                </a:solidFill>
              </a:rPr>
              <a:t>possible</a:t>
            </a:r>
            <a:r>
              <a:rPr lang="it-IT" dirty="0">
                <a:solidFill>
                  <a:srgbClr val="30859C"/>
                </a:solidFill>
              </a:rPr>
              <a:t> </a:t>
            </a:r>
            <a:r>
              <a:rPr lang="it-IT" dirty="0" err="1">
                <a:solidFill>
                  <a:srgbClr val="30859C"/>
                </a:solidFill>
              </a:rPr>
              <a:t>solution</a:t>
            </a:r>
            <a:r>
              <a:rPr lang="it-IT" dirty="0">
                <a:solidFill>
                  <a:srgbClr val="30859C"/>
                </a:solidFill>
              </a:rPr>
              <a:t> </a:t>
            </a:r>
            <a:r>
              <a:rPr lang="it-IT" dirty="0" err="1">
                <a:solidFill>
                  <a:srgbClr val="30859C"/>
                </a:solidFill>
              </a:rPr>
              <a:t>is</a:t>
            </a:r>
            <a:r>
              <a:rPr lang="it-IT" dirty="0">
                <a:solidFill>
                  <a:srgbClr val="30859C"/>
                </a:solidFill>
              </a:rPr>
              <a:t> </a:t>
            </a:r>
            <a:r>
              <a:rPr lang="it-IT" dirty="0" err="1">
                <a:solidFill>
                  <a:srgbClr val="30859C"/>
                </a:solidFill>
              </a:rPr>
              <a:t>implementing</a:t>
            </a:r>
            <a:r>
              <a:rPr lang="it-IT" dirty="0">
                <a:solidFill>
                  <a:srgbClr val="30859C"/>
                </a:solidFill>
              </a:rPr>
              <a:t> the </a:t>
            </a:r>
            <a:r>
              <a:rPr lang="it-IT" dirty="0" err="1">
                <a:solidFill>
                  <a:srgbClr val="30859C"/>
                </a:solidFill>
              </a:rPr>
              <a:t>algorithm</a:t>
            </a:r>
            <a:r>
              <a:rPr lang="it-IT" dirty="0">
                <a:solidFill>
                  <a:srgbClr val="30859C"/>
                </a:solidFill>
              </a:rPr>
              <a:t> in FPGA with a </a:t>
            </a:r>
            <a:r>
              <a:rPr lang="it-IT" dirty="0" err="1">
                <a:solidFill>
                  <a:srgbClr val="30859C"/>
                </a:solidFill>
              </a:rPr>
              <a:t>neural</a:t>
            </a:r>
            <a:r>
              <a:rPr lang="it-IT" dirty="0">
                <a:solidFill>
                  <a:srgbClr val="30859C"/>
                </a:solidFill>
              </a:rPr>
              <a:t> network</a:t>
            </a:r>
          </a:p>
          <a:p>
            <a:endParaRPr lang="it-IT" dirty="0"/>
          </a:p>
        </p:txBody>
      </p:sp>
      <p:sp>
        <p:nvSpPr>
          <p:cNvPr id="4" name="Slide Number Placeholder 3"/>
          <p:cNvSpPr>
            <a:spLocks noGrp="1"/>
          </p:cNvSpPr>
          <p:nvPr>
            <p:ph type="sldNum" sz="quarter" idx="5"/>
          </p:nvPr>
        </p:nvSpPr>
        <p:spPr/>
        <p:txBody>
          <a:bodyPr/>
          <a:lstStyle/>
          <a:p>
            <a:fld id="{8DCE3806-CF02-6B4A-8467-0E5F28B61195}" type="slidenum">
              <a:rPr lang="it-IT" smtClean="0"/>
              <a:t>22</a:t>
            </a:fld>
            <a:endParaRPr lang="it-IT"/>
          </a:p>
        </p:txBody>
      </p:sp>
    </p:spTree>
    <p:extLst>
      <p:ext uri="{BB962C8B-B14F-4D97-AF65-F5344CB8AC3E}">
        <p14:creationId xmlns:p14="http://schemas.microsoft.com/office/powerpoint/2010/main" val="2230020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0859C"/>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C7D2D2-F291-1B43-A788-1A32612A51ED}"/>
              </a:ext>
            </a:extLst>
          </p:cNvPr>
          <p:cNvSpPr/>
          <p:nvPr userDrawn="1"/>
        </p:nvSpPr>
        <p:spPr>
          <a:xfrm>
            <a:off x="0" y="4183243"/>
            <a:ext cx="9144000" cy="788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ctrTitle"/>
          </p:nvPr>
        </p:nvSpPr>
        <p:spPr>
          <a:xfrm>
            <a:off x="685800" y="841773"/>
            <a:ext cx="7772400" cy="1534970"/>
          </a:xfrm>
          <a:prstGeom prst="rect">
            <a:avLst/>
          </a:prstGeom>
        </p:spPr>
        <p:txBody>
          <a:bodyPr anchor="b"/>
          <a:lstStyle>
            <a:lvl1pPr algn="ctr">
              <a:defRPr sz="4000" b="0" i="0">
                <a:solidFill>
                  <a:schemeClr val="bg1"/>
                </a:solidFill>
                <a:latin typeface="Helvetica Neue Light" panose="02000403000000020004" pitchFamily="2" charset="0"/>
                <a:ea typeface="Helvetica Neue Light" panose="02000403000000020004" pitchFamily="2" charset="0"/>
              </a:defRPr>
            </a:lvl1pPr>
          </a:lstStyle>
          <a:p>
            <a:r>
              <a:rPr lang="en-GB"/>
              <a:t>Click to edit Master title style</a:t>
            </a:r>
            <a:endParaRPr lang="en-US" dirty="0"/>
          </a:p>
        </p:txBody>
      </p:sp>
      <p:sp>
        <p:nvSpPr>
          <p:cNvPr id="3" name="Subtitle 2"/>
          <p:cNvSpPr>
            <a:spLocks noGrp="1"/>
          </p:cNvSpPr>
          <p:nvPr>
            <p:ph type="subTitle" idx="1"/>
          </p:nvPr>
        </p:nvSpPr>
        <p:spPr>
          <a:xfrm>
            <a:off x="1143000" y="2701530"/>
            <a:ext cx="6858000" cy="355778"/>
          </a:xfrm>
          <a:prstGeom prst="rect">
            <a:avLst/>
          </a:prstGeom>
        </p:spPr>
        <p:txBody>
          <a:bodyPr/>
          <a:lstStyle>
            <a:lvl1pPr marL="0" indent="0" algn="ctr">
              <a:buNone/>
              <a:defRPr sz="2400" b="0" i="0">
                <a:solidFill>
                  <a:schemeClr val="bg1"/>
                </a:solidFill>
                <a:latin typeface="Helvetica Neue Light" panose="02000403000000020004" pitchFamily="2" charset="0"/>
                <a:ea typeface="Helvetica Neue Light" panose="02000403000000020004"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US" dirty="0"/>
          </a:p>
        </p:txBody>
      </p:sp>
      <p:sp>
        <p:nvSpPr>
          <p:cNvPr id="6" name="Subtitle 2">
            <a:extLst>
              <a:ext uri="{FF2B5EF4-FFF2-40B4-BE49-F238E27FC236}">
                <a16:creationId xmlns:a16="http://schemas.microsoft.com/office/drawing/2014/main" id="{628C172D-78BD-3B4B-AD25-02F115B1E9CF}"/>
              </a:ext>
            </a:extLst>
          </p:cNvPr>
          <p:cNvSpPr txBox="1">
            <a:spLocks/>
          </p:cNvSpPr>
          <p:nvPr userDrawn="1"/>
        </p:nvSpPr>
        <p:spPr>
          <a:xfrm>
            <a:off x="1143000" y="3256089"/>
            <a:ext cx="6858000" cy="3557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Helvetica Neue Light" panose="02000403000000020004" pitchFamily="2" charset="0"/>
                <a:ea typeface="Helvetica Neue Light" panose="02000403000000020004" pitchFamily="2" charset="0"/>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0" i="0" dirty="0">
                <a:solidFill>
                  <a:schemeClr val="bg1"/>
                </a:solidFill>
                <a:latin typeface="Helvetica Neue Thin" panose="020B0403020202020204" pitchFamily="34" charset="0"/>
                <a:ea typeface="Helvetica Neue Thin" panose="020B0403020202020204" pitchFamily="34" charset="0"/>
              </a:rPr>
              <a:t>Department of Physics “E. Fermi” - University of Pisa</a:t>
            </a:r>
          </a:p>
        </p:txBody>
      </p:sp>
      <p:pic>
        <p:nvPicPr>
          <p:cNvPr id="7" name="image2.pdf" descr="cherubino_white.eps">
            <a:extLst>
              <a:ext uri="{FF2B5EF4-FFF2-40B4-BE49-F238E27FC236}">
                <a16:creationId xmlns:a16="http://schemas.microsoft.com/office/drawing/2014/main" id="{E13EC25B-67E6-324E-B926-DDCF6BE863CC}"/>
              </a:ext>
            </a:extLst>
          </p:cNvPr>
          <p:cNvPicPr>
            <a:picLocks/>
          </p:cNvPicPr>
          <p:nvPr userDrawn="1"/>
        </p:nvPicPr>
        <p:blipFill>
          <a:blip r:embed="rId2"/>
          <a:stretch>
            <a:fillRect/>
          </a:stretch>
        </p:blipFill>
        <p:spPr>
          <a:xfrm>
            <a:off x="4162957" y="321296"/>
            <a:ext cx="818085" cy="838686"/>
          </a:xfrm>
          <a:prstGeom prst="rect">
            <a:avLst/>
          </a:prstGeom>
          <a:ln w="12700">
            <a:miter lim="400000"/>
          </a:ln>
        </p:spPr>
      </p:pic>
      <p:pic>
        <p:nvPicPr>
          <p:cNvPr id="4" name="Picture 3">
            <a:extLst>
              <a:ext uri="{FF2B5EF4-FFF2-40B4-BE49-F238E27FC236}">
                <a16:creationId xmlns:a16="http://schemas.microsoft.com/office/drawing/2014/main" id="{53D4A88D-1021-C84F-B456-FB279F2A1F76}"/>
              </a:ext>
            </a:extLst>
          </p:cNvPr>
          <p:cNvPicPr>
            <a:picLocks noChangeAspect="1"/>
          </p:cNvPicPr>
          <p:nvPr userDrawn="1"/>
        </p:nvPicPr>
        <p:blipFill>
          <a:blip r:embed="rId3"/>
          <a:stretch>
            <a:fillRect/>
          </a:stretch>
        </p:blipFill>
        <p:spPr>
          <a:xfrm>
            <a:off x="4825485" y="4324232"/>
            <a:ext cx="963528" cy="539576"/>
          </a:xfrm>
          <a:prstGeom prst="rect">
            <a:avLst/>
          </a:prstGeom>
          <a:solidFill>
            <a:schemeClr val="bg1"/>
          </a:solidFill>
        </p:spPr>
      </p:pic>
      <p:pic>
        <p:nvPicPr>
          <p:cNvPr id="8" name="image6.png">
            <a:extLst>
              <a:ext uri="{FF2B5EF4-FFF2-40B4-BE49-F238E27FC236}">
                <a16:creationId xmlns:a16="http://schemas.microsoft.com/office/drawing/2014/main" id="{8637DA28-4E9F-3945-96AA-7048D38CF6DA}"/>
              </a:ext>
            </a:extLst>
          </p:cNvPr>
          <p:cNvPicPr>
            <a:picLocks noChangeAspect="1"/>
          </p:cNvPicPr>
          <p:nvPr userDrawn="1"/>
        </p:nvPicPr>
        <p:blipFill>
          <a:blip r:embed="rId4"/>
          <a:stretch>
            <a:fillRect/>
          </a:stretch>
        </p:blipFill>
        <p:spPr>
          <a:xfrm>
            <a:off x="8458200" y="4411568"/>
            <a:ext cx="554552" cy="370626"/>
          </a:xfrm>
          <a:prstGeom prst="rect">
            <a:avLst/>
          </a:prstGeom>
          <a:ln w="12700">
            <a:miter lim="400000"/>
          </a:ln>
        </p:spPr>
      </p:pic>
      <p:pic>
        <p:nvPicPr>
          <p:cNvPr id="5" name="Picture 4">
            <a:extLst>
              <a:ext uri="{FF2B5EF4-FFF2-40B4-BE49-F238E27FC236}">
                <a16:creationId xmlns:a16="http://schemas.microsoft.com/office/drawing/2014/main" id="{57AF1EE7-AA7D-E64B-A5DC-4F90448279DB}"/>
              </a:ext>
            </a:extLst>
          </p:cNvPr>
          <p:cNvPicPr>
            <a:picLocks noChangeAspect="1"/>
          </p:cNvPicPr>
          <p:nvPr userDrawn="1"/>
        </p:nvPicPr>
        <p:blipFill>
          <a:blip r:embed="rId5"/>
          <a:stretch>
            <a:fillRect/>
          </a:stretch>
        </p:blipFill>
        <p:spPr>
          <a:xfrm>
            <a:off x="5789013" y="4423228"/>
            <a:ext cx="821421" cy="341581"/>
          </a:xfrm>
          <a:prstGeom prst="rect">
            <a:avLst/>
          </a:prstGeom>
        </p:spPr>
      </p:pic>
      <p:pic>
        <p:nvPicPr>
          <p:cNvPr id="9" name="Picture 8">
            <a:extLst>
              <a:ext uri="{FF2B5EF4-FFF2-40B4-BE49-F238E27FC236}">
                <a16:creationId xmlns:a16="http://schemas.microsoft.com/office/drawing/2014/main" id="{A24A1519-B73E-C248-9A18-312805BC0B76}"/>
              </a:ext>
            </a:extLst>
          </p:cNvPr>
          <p:cNvPicPr>
            <a:picLocks noChangeAspect="1"/>
          </p:cNvPicPr>
          <p:nvPr userDrawn="1"/>
        </p:nvPicPr>
        <p:blipFill>
          <a:blip r:embed="rId6"/>
          <a:stretch>
            <a:fillRect/>
          </a:stretch>
        </p:blipFill>
        <p:spPr>
          <a:xfrm>
            <a:off x="6647292" y="4316744"/>
            <a:ext cx="554551" cy="554551"/>
          </a:xfrm>
          <a:prstGeom prst="rect">
            <a:avLst/>
          </a:prstGeom>
        </p:spPr>
      </p:pic>
      <p:pic>
        <p:nvPicPr>
          <p:cNvPr id="10" name="Picture 9">
            <a:extLst>
              <a:ext uri="{FF2B5EF4-FFF2-40B4-BE49-F238E27FC236}">
                <a16:creationId xmlns:a16="http://schemas.microsoft.com/office/drawing/2014/main" id="{31102B97-9A98-5047-97A2-8DD2D1D50EBA}"/>
              </a:ext>
            </a:extLst>
          </p:cNvPr>
          <p:cNvPicPr>
            <a:picLocks noChangeAspect="1"/>
          </p:cNvPicPr>
          <p:nvPr userDrawn="1"/>
        </p:nvPicPr>
        <p:blipFill>
          <a:blip r:embed="rId7"/>
          <a:stretch>
            <a:fillRect/>
          </a:stretch>
        </p:blipFill>
        <p:spPr>
          <a:xfrm>
            <a:off x="7238613" y="4465850"/>
            <a:ext cx="1034404" cy="241361"/>
          </a:xfrm>
          <a:prstGeom prst="rect">
            <a:avLst/>
          </a:prstGeom>
        </p:spPr>
      </p:pic>
    </p:spTree>
    <p:extLst>
      <p:ext uri="{BB962C8B-B14F-4D97-AF65-F5344CB8AC3E}">
        <p14:creationId xmlns:p14="http://schemas.microsoft.com/office/powerpoint/2010/main" val="2650812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3999" y="773741"/>
            <a:ext cx="8815496" cy="4070799"/>
          </a:xfrm>
          <a:prstGeom prst="rect">
            <a:avLst/>
          </a:prstGeom>
        </p:spPr>
        <p:txBody>
          <a:bodyPr>
            <a:normAutofit/>
          </a:bodyPr>
          <a:lstStyle>
            <a:lvl1pPr>
              <a:lnSpc>
                <a:spcPct val="120000"/>
              </a:lnSpc>
              <a:defRPr sz="2000" b="0" i="0">
                <a:latin typeface="Helvetica Neue Light" panose="02000403000000020004" pitchFamily="2" charset="0"/>
                <a:ea typeface="Helvetica Neue Light" panose="02000403000000020004" pitchFamily="2" charset="0"/>
              </a:defRPr>
            </a:lvl1pPr>
            <a:lvl2pPr>
              <a:lnSpc>
                <a:spcPct val="120000"/>
              </a:lnSpc>
              <a:defRPr sz="1800" b="0" i="0">
                <a:latin typeface="Helvetica Neue Light" panose="02000403000000020004" pitchFamily="2" charset="0"/>
                <a:ea typeface="Helvetica Neue Light" panose="02000403000000020004" pitchFamily="2" charset="0"/>
              </a:defRPr>
            </a:lvl2pPr>
            <a:lvl3pPr>
              <a:lnSpc>
                <a:spcPct val="120000"/>
              </a:lnSpc>
              <a:defRPr sz="1600" b="0" i="0">
                <a:latin typeface="Helvetica Neue Light" panose="02000403000000020004" pitchFamily="2" charset="0"/>
                <a:ea typeface="Helvetica Neue Light" panose="02000403000000020004" pitchFamily="2" charset="0"/>
              </a:defRPr>
            </a:lvl3pPr>
            <a:lvl4pPr>
              <a:lnSpc>
                <a:spcPct val="120000"/>
              </a:lnSpc>
              <a:defRPr sz="1400" b="0" i="0">
                <a:latin typeface="Helvetica Neue Light" panose="02000403000000020004" pitchFamily="2" charset="0"/>
                <a:ea typeface="Helvetica Neue Light" panose="02000403000000020004" pitchFamily="2" charset="0"/>
              </a:defRPr>
            </a:lvl4pPr>
            <a:lvl5pPr>
              <a:lnSpc>
                <a:spcPct val="120000"/>
              </a:lnSpc>
              <a:defRPr sz="1400" b="0" i="0">
                <a:latin typeface="Helvetica Neue Light" panose="02000403000000020004" pitchFamily="2" charset="0"/>
                <a:ea typeface="Helvetica Neue Light" panose="020004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E67E98E4-F580-A04A-B77B-42F2945E3CE4}"/>
              </a:ext>
            </a:extLst>
          </p:cNvPr>
          <p:cNvCxnSpPr>
            <a:cxnSpLocks/>
          </p:cNvCxnSpPr>
          <p:nvPr userDrawn="1"/>
        </p:nvCxnSpPr>
        <p:spPr>
          <a:xfrm>
            <a:off x="153998" y="576423"/>
            <a:ext cx="8996978" cy="0"/>
          </a:xfrm>
          <a:prstGeom prst="line">
            <a:avLst/>
          </a:prstGeom>
          <a:ln w="12700">
            <a:solidFill>
              <a:srgbClr val="30859C"/>
            </a:solidFill>
          </a:ln>
        </p:spPr>
        <p:style>
          <a:lnRef idx="1">
            <a:schemeClr val="accent1"/>
          </a:lnRef>
          <a:fillRef idx="0">
            <a:schemeClr val="accent1"/>
          </a:fillRef>
          <a:effectRef idx="0">
            <a:schemeClr val="accent1"/>
          </a:effectRef>
          <a:fontRef idx="minor">
            <a:schemeClr val="tx1"/>
          </a:fontRef>
        </p:style>
      </p:cxnSp>
      <p:sp>
        <p:nvSpPr>
          <p:cNvPr id="4" name="Trapezoid 3">
            <a:extLst>
              <a:ext uri="{FF2B5EF4-FFF2-40B4-BE49-F238E27FC236}">
                <a16:creationId xmlns:a16="http://schemas.microsoft.com/office/drawing/2014/main" id="{5308D67E-2DA7-694F-A679-F8720206A742}"/>
              </a:ext>
            </a:extLst>
          </p:cNvPr>
          <p:cNvSpPr/>
          <p:nvPr userDrawn="1"/>
        </p:nvSpPr>
        <p:spPr>
          <a:xfrm>
            <a:off x="7657226" y="195151"/>
            <a:ext cx="1493750" cy="381236"/>
          </a:xfrm>
          <a:prstGeom prst="trapezoid">
            <a:avLst>
              <a:gd name="adj" fmla="val 102988"/>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4" name="Trapezoid 13">
            <a:extLst>
              <a:ext uri="{FF2B5EF4-FFF2-40B4-BE49-F238E27FC236}">
                <a16:creationId xmlns:a16="http://schemas.microsoft.com/office/drawing/2014/main" id="{29D9A89D-0103-B34F-BAD9-C67A3DD69F1D}"/>
              </a:ext>
            </a:extLst>
          </p:cNvPr>
          <p:cNvSpPr/>
          <p:nvPr userDrawn="1"/>
        </p:nvSpPr>
        <p:spPr>
          <a:xfrm>
            <a:off x="8383596" y="195151"/>
            <a:ext cx="767383" cy="383753"/>
          </a:xfrm>
          <a:prstGeom prst="trapezoid">
            <a:avLst>
              <a:gd name="adj" fmla="val 0"/>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5" name="Title 4">
            <a:extLst>
              <a:ext uri="{FF2B5EF4-FFF2-40B4-BE49-F238E27FC236}">
                <a16:creationId xmlns:a16="http://schemas.microsoft.com/office/drawing/2014/main" id="{776DB943-C7AA-1C4F-A06C-748515AE9CD1}"/>
              </a:ext>
            </a:extLst>
          </p:cNvPr>
          <p:cNvSpPr>
            <a:spLocks noGrp="1"/>
          </p:cNvSpPr>
          <p:nvPr>
            <p:ph type="title"/>
          </p:nvPr>
        </p:nvSpPr>
        <p:spPr/>
        <p:txBody>
          <a:bodyPr/>
          <a:lstStyle/>
          <a:p>
            <a:r>
              <a:rPr lang="en-GB"/>
              <a:t>Click to edit Master title style</a:t>
            </a:r>
            <a:endParaRPr lang="it-IT"/>
          </a:p>
        </p:txBody>
      </p:sp>
      <p:sp>
        <p:nvSpPr>
          <p:cNvPr id="7" name="Slide Number Placeholder 6">
            <a:extLst>
              <a:ext uri="{FF2B5EF4-FFF2-40B4-BE49-F238E27FC236}">
                <a16:creationId xmlns:a16="http://schemas.microsoft.com/office/drawing/2014/main" id="{48C2DBB2-DC24-3B4E-AE94-EF660A6CE18D}"/>
              </a:ext>
            </a:extLst>
          </p:cNvPr>
          <p:cNvSpPr>
            <a:spLocks noGrp="1"/>
          </p:cNvSpPr>
          <p:nvPr>
            <p:ph type="sldNum" sz="quarter" idx="11"/>
          </p:nvPr>
        </p:nvSpPr>
        <p:spPr/>
        <p:txBody>
          <a:bodyPr/>
          <a:lstStyle/>
          <a:p>
            <a:fld id="{B64D7F69-35DD-7E49-A15F-52D39FD194C9}" type="slidenum">
              <a:rPr lang="it-IT" smtClean="0"/>
              <a:pPr/>
              <a:t>‹#›</a:t>
            </a:fld>
            <a:endParaRPr lang="it-IT" dirty="0"/>
          </a:p>
        </p:txBody>
      </p:sp>
      <p:pic>
        <p:nvPicPr>
          <p:cNvPr id="12" name="image2.pdf" descr="cherubino_white.eps">
            <a:extLst>
              <a:ext uri="{FF2B5EF4-FFF2-40B4-BE49-F238E27FC236}">
                <a16:creationId xmlns:a16="http://schemas.microsoft.com/office/drawing/2014/main" id="{4F0AE41C-E0BF-B94B-BE0D-1181E138CF77}"/>
              </a:ext>
            </a:extLst>
          </p:cNvPr>
          <p:cNvPicPr>
            <a:picLocks noChangeAspect="1"/>
          </p:cNvPicPr>
          <p:nvPr userDrawn="1"/>
        </p:nvPicPr>
        <p:blipFill>
          <a:blip r:embed="rId2"/>
          <a:stretch>
            <a:fillRect/>
          </a:stretch>
        </p:blipFill>
        <p:spPr>
          <a:xfrm>
            <a:off x="8789116" y="217106"/>
            <a:ext cx="342000" cy="342000"/>
          </a:xfrm>
          <a:prstGeom prst="rect">
            <a:avLst/>
          </a:prstGeom>
          <a:ln w="12700">
            <a:miter lim="400000"/>
          </a:ln>
        </p:spPr>
      </p:pic>
      <p:pic>
        <p:nvPicPr>
          <p:cNvPr id="16" name="Picture 15">
            <a:extLst>
              <a:ext uri="{FF2B5EF4-FFF2-40B4-BE49-F238E27FC236}">
                <a16:creationId xmlns:a16="http://schemas.microsoft.com/office/drawing/2014/main" id="{958BB50D-E0B0-2D4A-BA2C-8AF6A2F8E751}"/>
              </a:ext>
            </a:extLst>
          </p:cNvPr>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6000"/>
                    </a14:imgEffect>
                  </a14:imgLayer>
                </a14:imgProps>
              </a:ext>
            </a:extLst>
          </a:blip>
          <a:stretch>
            <a:fillRect/>
          </a:stretch>
        </p:blipFill>
        <p:spPr>
          <a:xfrm>
            <a:off x="7961145" y="161109"/>
            <a:ext cx="821910" cy="460269"/>
          </a:xfrm>
          <a:prstGeom prst="rect">
            <a:avLst/>
          </a:prstGeom>
        </p:spPr>
      </p:pic>
      <p:sp>
        <p:nvSpPr>
          <p:cNvPr id="17" name="Footer Placeholder 4">
            <a:extLst>
              <a:ext uri="{FF2B5EF4-FFF2-40B4-BE49-F238E27FC236}">
                <a16:creationId xmlns:a16="http://schemas.microsoft.com/office/drawing/2014/main" id="{435CB35A-BFF6-1443-8F3C-250D9FD7D6B0}"/>
              </a:ext>
            </a:extLst>
          </p:cNvPr>
          <p:cNvSpPr>
            <a:spLocks noGrp="1"/>
          </p:cNvSpPr>
          <p:nvPr>
            <p:ph type="ftr" sz="quarter" idx="14"/>
          </p:nvPr>
        </p:nvSpPr>
        <p:spPr>
          <a:xfrm>
            <a:off x="855975" y="4948320"/>
            <a:ext cx="8106538" cy="195180"/>
          </a:xfrm>
        </p:spPr>
        <p:txBody>
          <a:bodyPr anchor="ct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spTree>
    <p:extLst>
      <p:ext uri="{BB962C8B-B14F-4D97-AF65-F5344CB8AC3E}">
        <p14:creationId xmlns:p14="http://schemas.microsoft.com/office/powerpoint/2010/main" val="281920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54002" y="764328"/>
            <a:ext cx="4320147" cy="4080210"/>
          </a:xfrm>
          <a:prstGeom prst="rect">
            <a:avLst/>
          </a:prstGeom>
        </p:spPr>
        <p:txBody>
          <a:bodyPr>
            <a:normAutofit/>
          </a:bodyPr>
          <a:lstStyle>
            <a:lvl1pPr>
              <a:lnSpc>
                <a:spcPct val="120000"/>
              </a:lnSpc>
              <a:defRPr sz="2000" b="0" i="0">
                <a:latin typeface="Helvetica Neue Light" panose="02000403000000020004" pitchFamily="2" charset="0"/>
                <a:ea typeface="Helvetica Neue Light" panose="02000403000000020004" pitchFamily="2" charset="0"/>
              </a:defRPr>
            </a:lvl1pPr>
            <a:lvl2pPr>
              <a:lnSpc>
                <a:spcPct val="120000"/>
              </a:lnSpc>
              <a:defRPr sz="1800" b="0" i="0">
                <a:latin typeface="Helvetica Neue Light" panose="02000403000000020004" pitchFamily="2" charset="0"/>
                <a:ea typeface="Helvetica Neue Light" panose="02000403000000020004" pitchFamily="2" charset="0"/>
              </a:defRPr>
            </a:lvl2pPr>
            <a:lvl3pPr>
              <a:lnSpc>
                <a:spcPct val="120000"/>
              </a:lnSpc>
              <a:defRPr sz="1600" b="0" i="0">
                <a:latin typeface="Helvetica Neue Light" panose="02000403000000020004" pitchFamily="2" charset="0"/>
                <a:ea typeface="Helvetica Neue Light" panose="02000403000000020004" pitchFamily="2" charset="0"/>
              </a:defRPr>
            </a:lvl3pPr>
            <a:lvl4pPr>
              <a:lnSpc>
                <a:spcPct val="120000"/>
              </a:lnSpc>
              <a:defRPr sz="1400" b="0" i="0">
                <a:latin typeface="Helvetica Neue Light" panose="02000403000000020004" pitchFamily="2" charset="0"/>
                <a:ea typeface="Helvetica Neue Light" panose="02000403000000020004" pitchFamily="2" charset="0"/>
              </a:defRPr>
            </a:lvl4pPr>
            <a:lvl5pPr>
              <a:lnSpc>
                <a:spcPct val="120000"/>
              </a:lnSpc>
              <a:defRPr sz="1400" b="0" i="0">
                <a:latin typeface="Helvetica Neue Light" panose="02000403000000020004" pitchFamily="2" charset="0"/>
                <a:ea typeface="Helvetica Neue Light" panose="020004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E67E98E4-F580-A04A-B77B-42F2945E3CE4}"/>
              </a:ext>
            </a:extLst>
          </p:cNvPr>
          <p:cNvCxnSpPr>
            <a:cxnSpLocks/>
          </p:cNvCxnSpPr>
          <p:nvPr userDrawn="1"/>
        </p:nvCxnSpPr>
        <p:spPr>
          <a:xfrm>
            <a:off x="153998" y="576423"/>
            <a:ext cx="8990002" cy="0"/>
          </a:xfrm>
          <a:prstGeom prst="line">
            <a:avLst/>
          </a:prstGeom>
          <a:ln w="12700">
            <a:solidFill>
              <a:srgbClr val="30859C"/>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698EFC31-F580-AC4E-8D28-A90578899779}"/>
              </a:ext>
            </a:extLst>
          </p:cNvPr>
          <p:cNvSpPr>
            <a:spLocks noGrp="1"/>
          </p:cNvSpPr>
          <p:nvPr>
            <p:ph idx="13" hasCustomPrompt="1"/>
          </p:nvPr>
        </p:nvSpPr>
        <p:spPr>
          <a:xfrm>
            <a:off x="4572000" y="764328"/>
            <a:ext cx="4397494" cy="4080210"/>
          </a:xfrm>
          <a:prstGeom prst="rect">
            <a:avLst/>
          </a:prstGeom>
        </p:spPr>
        <p:txBody>
          <a:bodyPr>
            <a:normAutofit/>
          </a:bodyPr>
          <a:lstStyle>
            <a:lvl1pPr>
              <a:lnSpc>
                <a:spcPct val="120000"/>
              </a:lnSpc>
              <a:defRPr sz="2000" b="0" i="0">
                <a:latin typeface="Helvetica Neue Light" panose="02000403000000020004" pitchFamily="2" charset="0"/>
                <a:ea typeface="Helvetica Neue Light" panose="02000403000000020004" pitchFamily="2" charset="0"/>
              </a:defRPr>
            </a:lvl1pPr>
            <a:lvl2pPr>
              <a:lnSpc>
                <a:spcPct val="120000"/>
              </a:lnSpc>
              <a:defRPr sz="1800" b="0" i="0">
                <a:latin typeface="Helvetica Neue Light" panose="02000403000000020004" pitchFamily="2" charset="0"/>
                <a:ea typeface="Helvetica Neue Light" panose="02000403000000020004" pitchFamily="2" charset="0"/>
              </a:defRPr>
            </a:lvl2pPr>
            <a:lvl3pPr>
              <a:lnSpc>
                <a:spcPct val="120000"/>
              </a:lnSpc>
              <a:defRPr sz="1600" b="0" i="0">
                <a:latin typeface="Helvetica Neue Light" panose="02000403000000020004" pitchFamily="2" charset="0"/>
                <a:ea typeface="Helvetica Neue Light" panose="02000403000000020004" pitchFamily="2" charset="0"/>
              </a:defRPr>
            </a:lvl3pPr>
            <a:lvl4pPr>
              <a:lnSpc>
                <a:spcPct val="120000"/>
              </a:lnSpc>
              <a:defRPr sz="1400" b="0" i="0">
                <a:latin typeface="Helvetica Neue Light" panose="02000403000000020004" pitchFamily="2" charset="0"/>
                <a:ea typeface="Helvetica Neue Light" panose="02000403000000020004" pitchFamily="2" charset="0"/>
              </a:defRPr>
            </a:lvl4pPr>
            <a:lvl5pPr>
              <a:lnSpc>
                <a:spcPct val="120000"/>
              </a:lnSpc>
              <a:defRPr sz="1400" b="0" i="0">
                <a:latin typeface="Helvetica Neue Light" panose="02000403000000020004" pitchFamily="2" charset="0"/>
                <a:ea typeface="Helvetica Neue Light" panose="020004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86720CE4-0B9C-8E4E-B271-B8EF922AC253}"/>
              </a:ext>
            </a:extLst>
          </p:cNvPr>
          <p:cNvSpPr>
            <a:spLocks noGrp="1"/>
          </p:cNvSpPr>
          <p:nvPr>
            <p:ph type="sldNum" sz="quarter" idx="15"/>
          </p:nvPr>
        </p:nvSpPr>
        <p:spPr/>
        <p:txBody>
          <a:bodyPr/>
          <a:lstStyle/>
          <a:p>
            <a:fld id="{B64D7F69-35DD-7E49-A15F-52D39FD194C9}" type="slidenum">
              <a:rPr lang="it-IT" smtClean="0"/>
              <a:pPr/>
              <a:t>‹#›</a:t>
            </a:fld>
            <a:endParaRPr lang="it-IT" dirty="0"/>
          </a:p>
        </p:txBody>
      </p:sp>
      <p:sp>
        <p:nvSpPr>
          <p:cNvPr id="17" name="Trapezoid 16">
            <a:extLst>
              <a:ext uri="{FF2B5EF4-FFF2-40B4-BE49-F238E27FC236}">
                <a16:creationId xmlns:a16="http://schemas.microsoft.com/office/drawing/2014/main" id="{8F234BBC-4532-9B4D-A875-32EF696B91C4}"/>
              </a:ext>
            </a:extLst>
          </p:cNvPr>
          <p:cNvSpPr/>
          <p:nvPr userDrawn="1"/>
        </p:nvSpPr>
        <p:spPr>
          <a:xfrm>
            <a:off x="7657226" y="195151"/>
            <a:ext cx="1493750" cy="381236"/>
          </a:xfrm>
          <a:prstGeom prst="trapezoid">
            <a:avLst>
              <a:gd name="adj" fmla="val 102988"/>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18" name="Trapezoid 17">
            <a:extLst>
              <a:ext uri="{FF2B5EF4-FFF2-40B4-BE49-F238E27FC236}">
                <a16:creationId xmlns:a16="http://schemas.microsoft.com/office/drawing/2014/main" id="{37458FB7-A0C6-7449-95AE-9BF0C288BF48}"/>
              </a:ext>
            </a:extLst>
          </p:cNvPr>
          <p:cNvSpPr/>
          <p:nvPr userDrawn="1"/>
        </p:nvSpPr>
        <p:spPr>
          <a:xfrm>
            <a:off x="8383596" y="195151"/>
            <a:ext cx="767383" cy="383753"/>
          </a:xfrm>
          <a:prstGeom prst="trapezoid">
            <a:avLst>
              <a:gd name="adj" fmla="val 0"/>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20" name="image2.pdf" descr="cherubino_white.eps">
            <a:extLst>
              <a:ext uri="{FF2B5EF4-FFF2-40B4-BE49-F238E27FC236}">
                <a16:creationId xmlns:a16="http://schemas.microsoft.com/office/drawing/2014/main" id="{512CAE97-829D-AE4F-8CD6-CA8A1F734E45}"/>
              </a:ext>
            </a:extLst>
          </p:cNvPr>
          <p:cNvPicPr>
            <a:picLocks noChangeAspect="1"/>
          </p:cNvPicPr>
          <p:nvPr userDrawn="1"/>
        </p:nvPicPr>
        <p:blipFill>
          <a:blip r:embed="rId2"/>
          <a:stretch>
            <a:fillRect/>
          </a:stretch>
        </p:blipFill>
        <p:spPr>
          <a:xfrm>
            <a:off x="8789116" y="217106"/>
            <a:ext cx="342000" cy="342000"/>
          </a:xfrm>
          <a:prstGeom prst="rect">
            <a:avLst/>
          </a:prstGeom>
          <a:ln w="12700">
            <a:miter lim="400000"/>
          </a:ln>
        </p:spPr>
      </p:pic>
      <p:sp>
        <p:nvSpPr>
          <p:cNvPr id="8" name="Title 7">
            <a:extLst>
              <a:ext uri="{FF2B5EF4-FFF2-40B4-BE49-F238E27FC236}">
                <a16:creationId xmlns:a16="http://schemas.microsoft.com/office/drawing/2014/main" id="{74293F2D-C8F7-3C4B-A4B0-7D655F5C036C}"/>
              </a:ext>
            </a:extLst>
          </p:cNvPr>
          <p:cNvSpPr>
            <a:spLocks noGrp="1"/>
          </p:cNvSpPr>
          <p:nvPr>
            <p:ph type="title"/>
          </p:nvPr>
        </p:nvSpPr>
        <p:spPr>
          <a:xfrm>
            <a:off x="160981" y="116791"/>
            <a:ext cx="7458385" cy="474777"/>
          </a:xfrm>
        </p:spPr>
        <p:txBody>
          <a:bodyPr/>
          <a:lstStyle/>
          <a:p>
            <a:r>
              <a:rPr lang="en-GB"/>
              <a:t>Click to edit Master title style</a:t>
            </a:r>
            <a:endParaRPr lang="it-IT"/>
          </a:p>
        </p:txBody>
      </p:sp>
      <p:pic>
        <p:nvPicPr>
          <p:cNvPr id="13" name="Picture 12">
            <a:extLst>
              <a:ext uri="{FF2B5EF4-FFF2-40B4-BE49-F238E27FC236}">
                <a16:creationId xmlns:a16="http://schemas.microsoft.com/office/drawing/2014/main" id="{5468127B-6AFA-8B42-98A4-9C41E8BEED0D}"/>
              </a:ext>
            </a:extLst>
          </p:cNvPr>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6000"/>
                    </a14:imgEffect>
                  </a14:imgLayer>
                </a14:imgProps>
              </a:ext>
            </a:extLst>
          </a:blip>
          <a:stretch>
            <a:fillRect/>
          </a:stretch>
        </p:blipFill>
        <p:spPr>
          <a:xfrm>
            <a:off x="7961145" y="161109"/>
            <a:ext cx="821910" cy="460269"/>
          </a:xfrm>
          <a:prstGeom prst="rect">
            <a:avLst/>
          </a:prstGeom>
        </p:spPr>
      </p:pic>
      <p:sp>
        <p:nvSpPr>
          <p:cNvPr id="14" name="Footer Placeholder 4">
            <a:extLst>
              <a:ext uri="{FF2B5EF4-FFF2-40B4-BE49-F238E27FC236}">
                <a16:creationId xmlns:a16="http://schemas.microsoft.com/office/drawing/2014/main" id="{73D155C1-4E45-7941-81F2-B906288FF159}"/>
              </a:ext>
            </a:extLst>
          </p:cNvPr>
          <p:cNvSpPr>
            <a:spLocks noGrp="1"/>
          </p:cNvSpPr>
          <p:nvPr>
            <p:ph type="ftr" sz="quarter" idx="14"/>
          </p:nvPr>
        </p:nvSpPr>
        <p:spPr>
          <a:xfrm>
            <a:off x="855975" y="4948320"/>
            <a:ext cx="8106538" cy="195180"/>
          </a:xfrm>
        </p:spPr>
        <p:txBody>
          <a:bodyPr anchor="ct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spTree>
    <p:extLst>
      <p:ext uri="{BB962C8B-B14F-4D97-AF65-F5344CB8AC3E}">
        <p14:creationId xmlns:p14="http://schemas.microsoft.com/office/powerpoint/2010/main" val="418995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67E98E4-F580-A04A-B77B-42F2945E3CE4}"/>
              </a:ext>
            </a:extLst>
          </p:cNvPr>
          <p:cNvCxnSpPr>
            <a:cxnSpLocks/>
          </p:cNvCxnSpPr>
          <p:nvPr userDrawn="1"/>
        </p:nvCxnSpPr>
        <p:spPr>
          <a:xfrm>
            <a:off x="153998" y="576423"/>
            <a:ext cx="8996978" cy="0"/>
          </a:xfrm>
          <a:prstGeom prst="line">
            <a:avLst/>
          </a:prstGeom>
          <a:ln w="12700">
            <a:solidFill>
              <a:srgbClr val="30859C"/>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7D8A425-7A0E-9847-9349-346E1EC45B4B}"/>
              </a:ext>
            </a:extLst>
          </p:cNvPr>
          <p:cNvSpPr>
            <a:spLocks noGrp="1"/>
          </p:cNvSpPr>
          <p:nvPr>
            <p:ph idx="1"/>
          </p:nvPr>
        </p:nvSpPr>
        <p:spPr>
          <a:xfrm>
            <a:off x="4643100" y="764329"/>
            <a:ext cx="4306319" cy="2073101"/>
          </a:xfrm>
          <a:prstGeom prst="rect">
            <a:avLst/>
          </a:prstGeom>
        </p:spPr>
        <p:txBody>
          <a:bodyPr>
            <a:normAutofit/>
          </a:bodyPr>
          <a:lstStyle>
            <a:lvl1pPr marL="0" indent="0">
              <a:lnSpc>
                <a:spcPct val="120000"/>
              </a:lnSpc>
              <a:buNone/>
              <a:defRPr sz="2000" b="0" i="0">
                <a:latin typeface="Helvetica Neue Light" panose="02000403000000020004" pitchFamily="2" charset="0"/>
                <a:ea typeface="Helvetica Neue Light" panose="02000403000000020004" pitchFamily="2" charset="0"/>
              </a:defRPr>
            </a:lvl1pPr>
            <a:lvl2pPr>
              <a:lnSpc>
                <a:spcPct val="120000"/>
              </a:lnSpc>
              <a:defRPr sz="1800" b="0" i="0">
                <a:latin typeface="Helvetica Neue Light" panose="02000403000000020004" pitchFamily="2" charset="0"/>
                <a:ea typeface="Helvetica Neue Light" panose="02000403000000020004" pitchFamily="2" charset="0"/>
              </a:defRPr>
            </a:lvl2pPr>
            <a:lvl3pPr>
              <a:lnSpc>
                <a:spcPct val="120000"/>
              </a:lnSpc>
              <a:defRPr sz="1600" b="0" i="0">
                <a:latin typeface="Helvetica Neue Light" panose="02000403000000020004" pitchFamily="2" charset="0"/>
                <a:ea typeface="Helvetica Neue Light" panose="02000403000000020004" pitchFamily="2" charset="0"/>
              </a:defRPr>
            </a:lvl3pPr>
            <a:lvl4pPr>
              <a:lnSpc>
                <a:spcPct val="120000"/>
              </a:lnSpc>
              <a:defRPr sz="1400" b="0" i="0">
                <a:latin typeface="Helvetica Neue Light" panose="02000403000000020004" pitchFamily="2" charset="0"/>
                <a:ea typeface="Helvetica Neue Light" panose="02000403000000020004" pitchFamily="2" charset="0"/>
              </a:defRPr>
            </a:lvl4pPr>
            <a:lvl5pPr>
              <a:lnSpc>
                <a:spcPct val="120000"/>
              </a:lnSpc>
              <a:defRPr sz="1400" b="0" i="0">
                <a:latin typeface="Helvetica Neue Light" panose="02000403000000020004" pitchFamily="2" charset="0"/>
                <a:ea typeface="Helvetica Neue Light" panose="02000403000000020004" pitchFamily="2" charset="0"/>
              </a:defRPr>
            </a:lvl5pPr>
          </a:lstStyle>
          <a:p>
            <a:pPr lvl="0"/>
            <a:r>
              <a:rPr lang="en-GB"/>
              <a:t>Click to edit Master text styles</a:t>
            </a:r>
          </a:p>
        </p:txBody>
      </p:sp>
      <p:sp>
        <p:nvSpPr>
          <p:cNvPr id="22" name="Content Placeholder 2">
            <a:extLst>
              <a:ext uri="{FF2B5EF4-FFF2-40B4-BE49-F238E27FC236}">
                <a16:creationId xmlns:a16="http://schemas.microsoft.com/office/drawing/2014/main" id="{8A2613BC-1A84-1A41-B894-99A346B79B0A}"/>
              </a:ext>
            </a:extLst>
          </p:cNvPr>
          <p:cNvSpPr>
            <a:spLocks noGrp="1"/>
          </p:cNvSpPr>
          <p:nvPr>
            <p:ph idx="13" hasCustomPrompt="1"/>
          </p:nvPr>
        </p:nvSpPr>
        <p:spPr>
          <a:xfrm>
            <a:off x="154002" y="764328"/>
            <a:ext cx="4320147" cy="4080210"/>
          </a:xfrm>
          <a:prstGeom prst="rect">
            <a:avLst/>
          </a:prstGeom>
        </p:spPr>
        <p:txBody>
          <a:bodyPr>
            <a:normAutofit/>
          </a:bodyPr>
          <a:lstStyle>
            <a:lvl1pPr>
              <a:lnSpc>
                <a:spcPct val="120000"/>
              </a:lnSpc>
              <a:defRPr sz="2000" b="0" i="0">
                <a:latin typeface="Helvetica Neue Light" panose="02000403000000020004" pitchFamily="2" charset="0"/>
                <a:ea typeface="Helvetica Neue Light" panose="02000403000000020004" pitchFamily="2" charset="0"/>
              </a:defRPr>
            </a:lvl1pPr>
            <a:lvl2pPr>
              <a:lnSpc>
                <a:spcPct val="120000"/>
              </a:lnSpc>
              <a:defRPr sz="1800" b="0" i="0">
                <a:latin typeface="Helvetica Neue Light" panose="02000403000000020004" pitchFamily="2" charset="0"/>
                <a:ea typeface="Helvetica Neue Light" panose="02000403000000020004" pitchFamily="2" charset="0"/>
              </a:defRPr>
            </a:lvl2pPr>
            <a:lvl3pPr>
              <a:lnSpc>
                <a:spcPct val="120000"/>
              </a:lnSpc>
              <a:defRPr sz="1600" b="0" i="0">
                <a:latin typeface="Helvetica Neue Light" panose="02000403000000020004" pitchFamily="2" charset="0"/>
                <a:ea typeface="Helvetica Neue Light" panose="02000403000000020004" pitchFamily="2" charset="0"/>
              </a:defRPr>
            </a:lvl3pPr>
            <a:lvl4pPr>
              <a:lnSpc>
                <a:spcPct val="120000"/>
              </a:lnSpc>
              <a:defRPr sz="1400" b="0" i="0">
                <a:latin typeface="Helvetica Neue Light" panose="02000403000000020004" pitchFamily="2" charset="0"/>
                <a:ea typeface="Helvetica Neue Light" panose="02000403000000020004" pitchFamily="2" charset="0"/>
              </a:defRPr>
            </a:lvl4pPr>
            <a:lvl5pPr>
              <a:lnSpc>
                <a:spcPct val="120000"/>
              </a:lnSpc>
              <a:defRPr sz="1400" b="0" i="0">
                <a:latin typeface="Helvetica Neue Light" panose="02000403000000020004" pitchFamily="2" charset="0"/>
                <a:ea typeface="Helvetica Neue Light" panose="020004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a:extLst>
              <a:ext uri="{FF2B5EF4-FFF2-40B4-BE49-F238E27FC236}">
                <a16:creationId xmlns:a16="http://schemas.microsoft.com/office/drawing/2014/main" id="{6741F3B7-47E3-8F44-AD29-6948445DB626}"/>
              </a:ext>
            </a:extLst>
          </p:cNvPr>
          <p:cNvSpPr>
            <a:spLocks noGrp="1"/>
          </p:cNvSpPr>
          <p:nvPr>
            <p:ph idx="14" hasCustomPrompt="1"/>
          </p:nvPr>
        </p:nvSpPr>
        <p:spPr>
          <a:xfrm>
            <a:off x="4649350" y="2895523"/>
            <a:ext cx="4320147" cy="1948526"/>
          </a:xfrm>
          <a:prstGeom prst="rect">
            <a:avLst/>
          </a:prstGeom>
        </p:spPr>
        <p:txBody>
          <a:bodyPr>
            <a:normAutofit/>
          </a:bodyPr>
          <a:lstStyle>
            <a:lvl1pPr>
              <a:lnSpc>
                <a:spcPct val="120000"/>
              </a:lnSpc>
              <a:defRPr sz="2000" b="0" i="0">
                <a:latin typeface="Helvetica Neue Light" panose="02000403000000020004" pitchFamily="2" charset="0"/>
                <a:ea typeface="Helvetica Neue Light" panose="02000403000000020004" pitchFamily="2" charset="0"/>
              </a:defRPr>
            </a:lvl1pPr>
            <a:lvl2pPr>
              <a:lnSpc>
                <a:spcPct val="120000"/>
              </a:lnSpc>
              <a:defRPr sz="1800" b="0" i="0">
                <a:latin typeface="Helvetica Neue Light" panose="02000403000000020004" pitchFamily="2" charset="0"/>
                <a:ea typeface="Helvetica Neue Light" panose="02000403000000020004" pitchFamily="2" charset="0"/>
              </a:defRPr>
            </a:lvl2pPr>
            <a:lvl3pPr>
              <a:lnSpc>
                <a:spcPct val="120000"/>
              </a:lnSpc>
              <a:defRPr sz="1600" b="0" i="0">
                <a:latin typeface="Helvetica Neue Light" panose="02000403000000020004" pitchFamily="2" charset="0"/>
                <a:ea typeface="Helvetica Neue Light" panose="02000403000000020004" pitchFamily="2" charset="0"/>
              </a:defRPr>
            </a:lvl3pPr>
            <a:lvl4pPr>
              <a:lnSpc>
                <a:spcPct val="120000"/>
              </a:lnSpc>
              <a:defRPr sz="1400" b="0" i="0">
                <a:latin typeface="Helvetica Neue Light" panose="02000403000000020004" pitchFamily="2" charset="0"/>
                <a:ea typeface="Helvetica Neue Light" panose="02000403000000020004" pitchFamily="2" charset="0"/>
              </a:defRPr>
            </a:lvl4pPr>
            <a:lvl5pPr>
              <a:lnSpc>
                <a:spcPct val="120000"/>
              </a:lnSpc>
              <a:defRPr sz="1400" b="0" i="0">
                <a:latin typeface="Helvetica Neue Light" panose="02000403000000020004" pitchFamily="2" charset="0"/>
                <a:ea typeface="Helvetica Neue Light" panose="02000403000000020004"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4A2CBB95-C900-BD46-8F0D-85345C0C5667}"/>
              </a:ext>
            </a:extLst>
          </p:cNvPr>
          <p:cNvSpPr>
            <a:spLocks noGrp="1"/>
          </p:cNvSpPr>
          <p:nvPr>
            <p:ph type="title"/>
          </p:nvPr>
        </p:nvSpPr>
        <p:spPr/>
        <p:txBody>
          <a:bodyPr/>
          <a:lstStyle/>
          <a:p>
            <a:r>
              <a:rPr lang="en-GB"/>
              <a:t>Click to edit Master title style</a:t>
            </a:r>
            <a:endParaRPr lang="it-IT"/>
          </a:p>
        </p:txBody>
      </p:sp>
      <p:sp>
        <p:nvSpPr>
          <p:cNvPr id="7" name="Slide Number Placeholder 6">
            <a:extLst>
              <a:ext uri="{FF2B5EF4-FFF2-40B4-BE49-F238E27FC236}">
                <a16:creationId xmlns:a16="http://schemas.microsoft.com/office/drawing/2014/main" id="{82D84CE3-7D38-B146-AB77-B66DF632E13A}"/>
              </a:ext>
            </a:extLst>
          </p:cNvPr>
          <p:cNvSpPr>
            <a:spLocks noGrp="1"/>
          </p:cNvSpPr>
          <p:nvPr>
            <p:ph type="sldNum" sz="quarter" idx="16"/>
          </p:nvPr>
        </p:nvSpPr>
        <p:spPr/>
        <p:txBody>
          <a:bodyPr/>
          <a:lstStyle/>
          <a:p>
            <a:fld id="{B64D7F69-35DD-7E49-A15F-52D39FD194C9}" type="slidenum">
              <a:rPr lang="it-IT" smtClean="0"/>
              <a:pPr/>
              <a:t>‹#›</a:t>
            </a:fld>
            <a:endParaRPr lang="it-IT" dirty="0"/>
          </a:p>
        </p:txBody>
      </p:sp>
      <p:sp>
        <p:nvSpPr>
          <p:cNvPr id="18" name="Trapezoid 17">
            <a:extLst>
              <a:ext uri="{FF2B5EF4-FFF2-40B4-BE49-F238E27FC236}">
                <a16:creationId xmlns:a16="http://schemas.microsoft.com/office/drawing/2014/main" id="{B0F4FCC2-3B96-6D4C-9971-1CD58B24971C}"/>
              </a:ext>
            </a:extLst>
          </p:cNvPr>
          <p:cNvSpPr/>
          <p:nvPr userDrawn="1"/>
        </p:nvSpPr>
        <p:spPr>
          <a:xfrm>
            <a:off x="7657226" y="195151"/>
            <a:ext cx="1493750" cy="381236"/>
          </a:xfrm>
          <a:prstGeom prst="trapezoid">
            <a:avLst>
              <a:gd name="adj" fmla="val 102988"/>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0" name="Trapezoid 19">
            <a:extLst>
              <a:ext uri="{FF2B5EF4-FFF2-40B4-BE49-F238E27FC236}">
                <a16:creationId xmlns:a16="http://schemas.microsoft.com/office/drawing/2014/main" id="{250D06CD-ED9B-BA46-8C33-77F378EE7C67}"/>
              </a:ext>
            </a:extLst>
          </p:cNvPr>
          <p:cNvSpPr/>
          <p:nvPr userDrawn="1"/>
        </p:nvSpPr>
        <p:spPr>
          <a:xfrm>
            <a:off x="8383596" y="195151"/>
            <a:ext cx="767383" cy="383753"/>
          </a:xfrm>
          <a:prstGeom prst="trapezoid">
            <a:avLst>
              <a:gd name="adj" fmla="val 0"/>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pic>
        <p:nvPicPr>
          <p:cNvPr id="14" name="image2.pdf" descr="cherubino_white.eps">
            <a:extLst>
              <a:ext uri="{FF2B5EF4-FFF2-40B4-BE49-F238E27FC236}">
                <a16:creationId xmlns:a16="http://schemas.microsoft.com/office/drawing/2014/main" id="{04D5B14F-7C94-D446-BBC2-DF839D94C9C1}"/>
              </a:ext>
            </a:extLst>
          </p:cNvPr>
          <p:cNvPicPr>
            <a:picLocks noChangeAspect="1"/>
          </p:cNvPicPr>
          <p:nvPr userDrawn="1"/>
        </p:nvPicPr>
        <p:blipFill>
          <a:blip r:embed="rId2"/>
          <a:stretch>
            <a:fillRect/>
          </a:stretch>
        </p:blipFill>
        <p:spPr>
          <a:xfrm>
            <a:off x="8789116" y="217106"/>
            <a:ext cx="342000" cy="342000"/>
          </a:xfrm>
          <a:prstGeom prst="rect">
            <a:avLst/>
          </a:prstGeom>
          <a:ln w="12700">
            <a:miter lim="400000"/>
          </a:ln>
        </p:spPr>
      </p:pic>
      <p:pic>
        <p:nvPicPr>
          <p:cNvPr id="15" name="Picture 14">
            <a:extLst>
              <a:ext uri="{FF2B5EF4-FFF2-40B4-BE49-F238E27FC236}">
                <a16:creationId xmlns:a16="http://schemas.microsoft.com/office/drawing/2014/main" id="{7A5B50F3-6E0A-C242-852F-F4A84795BCCF}"/>
              </a:ext>
            </a:extLst>
          </p:cNvPr>
          <p:cNvPicPr>
            <a:picLocks noChangeAspect="1"/>
          </p:cNvPicPr>
          <p:nvPr userDrawn="1"/>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contrast="6000"/>
                    </a14:imgEffect>
                  </a14:imgLayer>
                </a14:imgProps>
              </a:ext>
            </a:extLst>
          </a:blip>
          <a:stretch>
            <a:fillRect/>
          </a:stretch>
        </p:blipFill>
        <p:spPr>
          <a:xfrm>
            <a:off x="7961145" y="161109"/>
            <a:ext cx="821910" cy="460269"/>
          </a:xfrm>
          <a:prstGeom prst="rect">
            <a:avLst/>
          </a:prstGeom>
        </p:spPr>
      </p:pic>
      <p:sp>
        <p:nvSpPr>
          <p:cNvPr id="16" name="Footer Placeholder 4">
            <a:extLst>
              <a:ext uri="{FF2B5EF4-FFF2-40B4-BE49-F238E27FC236}">
                <a16:creationId xmlns:a16="http://schemas.microsoft.com/office/drawing/2014/main" id="{C3228711-CAF7-E049-84FF-6569E359165A}"/>
              </a:ext>
            </a:extLst>
          </p:cNvPr>
          <p:cNvSpPr>
            <a:spLocks noGrp="1"/>
          </p:cNvSpPr>
          <p:nvPr>
            <p:ph type="ftr" sz="quarter" idx="17"/>
          </p:nvPr>
        </p:nvSpPr>
        <p:spPr>
          <a:xfrm>
            <a:off x="855975" y="4948320"/>
            <a:ext cx="8106538" cy="195180"/>
          </a:xfrm>
        </p:spPr>
        <p:txBody>
          <a:bodyPr anchor="ct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spTree>
    <p:extLst>
      <p:ext uri="{BB962C8B-B14F-4D97-AF65-F5344CB8AC3E}">
        <p14:creationId xmlns:p14="http://schemas.microsoft.com/office/powerpoint/2010/main" val="37791613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DDD8C12-5E34-AF44-A254-5475BFC3CAD7}"/>
              </a:ext>
            </a:extLst>
          </p:cNvPr>
          <p:cNvGrpSpPr/>
          <p:nvPr userDrawn="1"/>
        </p:nvGrpSpPr>
        <p:grpSpPr>
          <a:xfrm rot="10800000">
            <a:off x="-6982" y="4957930"/>
            <a:ext cx="767817" cy="196005"/>
            <a:chOff x="7889655" y="551018"/>
            <a:chExt cx="1232240" cy="373252"/>
          </a:xfrm>
        </p:grpSpPr>
        <p:sp>
          <p:nvSpPr>
            <p:cNvPr id="27" name="Trapezoid 26">
              <a:extLst>
                <a:ext uri="{FF2B5EF4-FFF2-40B4-BE49-F238E27FC236}">
                  <a16:creationId xmlns:a16="http://schemas.microsoft.com/office/drawing/2014/main" id="{4046BA83-BB8E-5A4C-8152-9565C2301B91}"/>
                </a:ext>
              </a:extLst>
            </p:cNvPr>
            <p:cNvSpPr/>
            <p:nvPr userDrawn="1"/>
          </p:nvSpPr>
          <p:spPr>
            <a:xfrm>
              <a:off x="7889655" y="551018"/>
              <a:ext cx="1232240" cy="369897"/>
            </a:xfrm>
            <a:prstGeom prst="trapezoid">
              <a:avLst>
                <a:gd name="adj" fmla="val 102988"/>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sp>
          <p:nvSpPr>
            <p:cNvPr id="28" name="Trapezoid 27">
              <a:extLst>
                <a:ext uri="{FF2B5EF4-FFF2-40B4-BE49-F238E27FC236}">
                  <a16:creationId xmlns:a16="http://schemas.microsoft.com/office/drawing/2014/main" id="{FD1CE431-F46C-2E49-9152-B03C5591881D}"/>
                </a:ext>
              </a:extLst>
            </p:cNvPr>
            <p:cNvSpPr/>
            <p:nvPr userDrawn="1"/>
          </p:nvSpPr>
          <p:spPr>
            <a:xfrm>
              <a:off x="8354512" y="554373"/>
              <a:ext cx="767383" cy="369897"/>
            </a:xfrm>
            <a:prstGeom prst="trapezoid">
              <a:avLst>
                <a:gd name="adj" fmla="val 0"/>
              </a:avLst>
            </a:prstGeom>
            <a:solidFill>
              <a:srgbClr val="30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800"/>
            </a:p>
          </p:txBody>
        </p:sp>
      </p:grpSp>
      <p:cxnSp>
        <p:nvCxnSpPr>
          <p:cNvPr id="29" name="Straight Connector 28">
            <a:extLst>
              <a:ext uri="{FF2B5EF4-FFF2-40B4-BE49-F238E27FC236}">
                <a16:creationId xmlns:a16="http://schemas.microsoft.com/office/drawing/2014/main" id="{661EC166-547A-BC4E-B713-F55773223BD3}"/>
              </a:ext>
            </a:extLst>
          </p:cNvPr>
          <p:cNvCxnSpPr>
            <a:cxnSpLocks/>
          </p:cNvCxnSpPr>
          <p:nvPr userDrawn="1"/>
        </p:nvCxnSpPr>
        <p:spPr>
          <a:xfrm>
            <a:off x="-6981" y="4957874"/>
            <a:ext cx="8969494" cy="0"/>
          </a:xfrm>
          <a:prstGeom prst="line">
            <a:avLst/>
          </a:prstGeom>
          <a:ln w="12700">
            <a:solidFill>
              <a:srgbClr val="30859C"/>
            </a:solidFill>
          </a:ln>
        </p:spPr>
        <p:style>
          <a:lnRef idx="1">
            <a:schemeClr val="accent1"/>
          </a:lnRef>
          <a:fillRef idx="0">
            <a:schemeClr val="accent1"/>
          </a:fillRef>
          <a:effectRef idx="0">
            <a:schemeClr val="accent1"/>
          </a:effectRef>
          <a:fontRef idx="minor">
            <a:schemeClr val="tx1"/>
          </a:fontRef>
        </p:style>
      </p:cxnSp>
      <p:sp>
        <p:nvSpPr>
          <p:cNvPr id="31" name="Footer Placeholder 24">
            <a:extLst>
              <a:ext uri="{FF2B5EF4-FFF2-40B4-BE49-F238E27FC236}">
                <a16:creationId xmlns:a16="http://schemas.microsoft.com/office/drawing/2014/main" id="{84A46AC3-38AC-4842-A338-8ECE79087FA1}"/>
              </a:ext>
            </a:extLst>
          </p:cNvPr>
          <p:cNvSpPr>
            <a:spLocks noGrp="1"/>
          </p:cNvSpPr>
          <p:nvPr>
            <p:ph type="ftr" sz="quarter" idx="3"/>
          </p:nvPr>
        </p:nvSpPr>
        <p:spPr>
          <a:xfrm>
            <a:off x="855975" y="4948320"/>
            <a:ext cx="8106538" cy="194243"/>
          </a:xfrm>
          <a:prstGeom prst="rect">
            <a:avLst/>
          </a:prstGeom>
        </p:spPr>
        <p:txBody>
          <a:bodyPr/>
          <a:lstStyle>
            <a:lvl1pPr algn="ctr">
              <a:defRPr sz="800" b="0" i="0">
                <a:solidFill>
                  <a:schemeClr val="tx1"/>
                </a:solidFill>
                <a:latin typeface="Helvetica Neue Light" panose="02000403000000020004" pitchFamily="2" charset="0"/>
                <a:ea typeface="Helvetica Neue Light" panose="02000403000000020004" pitchFamily="2" charset="0"/>
              </a:defRPr>
            </a:lvl1pPr>
          </a:lstStyle>
          <a:p>
            <a:r>
              <a:rPr lang="en"/>
              <a:t>PSMR 2019 • 8th Conference on PET/MR and SPECT/MR • 15–17 April 2019 • Munich, Germany </a:t>
            </a:r>
            <a:endParaRPr lang="it-IT" dirty="0"/>
          </a:p>
        </p:txBody>
      </p:sp>
      <p:sp>
        <p:nvSpPr>
          <p:cNvPr id="32" name="Slide Number Placeholder 25">
            <a:extLst>
              <a:ext uri="{FF2B5EF4-FFF2-40B4-BE49-F238E27FC236}">
                <a16:creationId xmlns:a16="http://schemas.microsoft.com/office/drawing/2014/main" id="{52CDB442-BDF8-6E47-895E-6B96B34984BE}"/>
              </a:ext>
            </a:extLst>
          </p:cNvPr>
          <p:cNvSpPr>
            <a:spLocks noGrp="1"/>
          </p:cNvSpPr>
          <p:nvPr>
            <p:ph type="sldNum" sz="quarter" idx="4"/>
          </p:nvPr>
        </p:nvSpPr>
        <p:spPr>
          <a:xfrm>
            <a:off x="138331" y="4948240"/>
            <a:ext cx="717647" cy="194400"/>
          </a:xfrm>
          <a:prstGeom prst="rect">
            <a:avLst/>
          </a:prstGeom>
        </p:spPr>
        <p:txBody>
          <a:bodyPr/>
          <a:lstStyle>
            <a:lvl1pPr algn="l">
              <a:defRPr sz="800" b="0" i="0">
                <a:solidFill>
                  <a:schemeClr val="bg1"/>
                </a:solidFill>
                <a:latin typeface="Helvetica Neue Light" panose="02000403000000020004" pitchFamily="2" charset="0"/>
                <a:ea typeface="Helvetica Neue Light" panose="02000403000000020004" pitchFamily="2" charset="0"/>
              </a:defRPr>
            </a:lvl1pPr>
          </a:lstStyle>
          <a:p>
            <a:fld id="{B64D7F69-35DD-7E49-A15F-52D39FD194C9}" type="slidenum">
              <a:rPr lang="it-IT" smtClean="0"/>
              <a:pPr/>
              <a:t>‹#›</a:t>
            </a:fld>
            <a:endParaRPr lang="it-IT" dirty="0"/>
          </a:p>
        </p:txBody>
      </p:sp>
      <p:sp>
        <p:nvSpPr>
          <p:cNvPr id="36" name="Title Placeholder 35">
            <a:extLst>
              <a:ext uri="{FF2B5EF4-FFF2-40B4-BE49-F238E27FC236}">
                <a16:creationId xmlns:a16="http://schemas.microsoft.com/office/drawing/2014/main" id="{8BB33A00-3E46-0E40-AAC1-2051865DE9B5}"/>
              </a:ext>
            </a:extLst>
          </p:cNvPr>
          <p:cNvSpPr>
            <a:spLocks noGrp="1"/>
          </p:cNvSpPr>
          <p:nvPr>
            <p:ph type="title"/>
          </p:nvPr>
        </p:nvSpPr>
        <p:spPr>
          <a:xfrm>
            <a:off x="160981" y="116791"/>
            <a:ext cx="7886700" cy="474777"/>
          </a:xfrm>
          <a:prstGeom prst="rect">
            <a:avLst/>
          </a:prstGeom>
        </p:spPr>
        <p:txBody>
          <a:bodyPr vert="horz" lIns="91440" tIns="45720" rIns="91440" bIns="45720" rtlCol="0" anchor="ctr">
            <a:noAutofit/>
          </a:bodyPr>
          <a:lstStyle/>
          <a:p>
            <a:r>
              <a:rPr lang="en-GB"/>
              <a:t>Click to edit Master title style</a:t>
            </a:r>
            <a:endParaRPr lang="it-IT" dirty="0"/>
          </a:p>
        </p:txBody>
      </p:sp>
    </p:spTree>
    <p:extLst>
      <p:ext uri="{BB962C8B-B14F-4D97-AF65-F5344CB8AC3E}">
        <p14:creationId xmlns:p14="http://schemas.microsoft.com/office/powerpoint/2010/main" val="3232709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Lst>
  <p:hf hdr="0" dt="0"/>
  <p:txStyles>
    <p:titleStyle>
      <a:lvl1pPr algn="l" defTabSz="914377" rtl="0" eaLnBrk="1" latinLnBrk="0" hangingPunct="1">
        <a:lnSpc>
          <a:spcPct val="90000"/>
        </a:lnSpc>
        <a:spcBef>
          <a:spcPct val="0"/>
        </a:spcBef>
        <a:buNone/>
        <a:defRPr sz="3200" b="0" i="0" kern="1200">
          <a:solidFill>
            <a:srgbClr val="30859C"/>
          </a:solidFill>
          <a:latin typeface="Helvetica Neue Light" panose="02000403000000020004" pitchFamily="2" charset="0"/>
          <a:ea typeface="Helvetica Neue Light" panose="02000403000000020004"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tiff"/></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090F6-A68E-0B4E-9091-5377C89C1243}"/>
              </a:ext>
            </a:extLst>
          </p:cNvPr>
          <p:cNvSpPr>
            <a:spLocks noGrp="1"/>
          </p:cNvSpPr>
          <p:nvPr>
            <p:ph type="ctrTitle"/>
          </p:nvPr>
        </p:nvSpPr>
        <p:spPr>
          <a:xfrm>
            <a:off x="685800" y="1428076"/>
            <a:ext cx="7772400" cy="1506451"/>
          </a:xfrm>
        </p:spPr>
        <p:txBody>
          <a:bodyPr/>
          <a:lstStyle/>
          <a:p>
            <a:r>
              <a:rPr lang="en-US" sz="3600" kern="1400" dirty="0"/>
              <a:t>UTOFPET: design of a highly scalable TOF-PET detector concept </a:t>
            </a:r>
            <a:br>
              <a:rPr lang="it-IT" sz="3600" kern="1400" dirty="0">
                <a:latin typeface="Times New Roman" panose="02020603050405020304" pitchFamily="18" charset="0"/>
                <a:ea typeface="Times New Roman" panose="02020603050405020304" pitchFamily="18" charset="0"/>
              </a:rPr>
            </a:br>
            <a:endParaRPr lang="it-IT" sz="3600" dirty="0"/>
          </a:p>
        </p:txBody>
      </p:sp>
      <p:sp>
        <p:nvSpPr>
          <p:cNvPr id="3" name="Subtitle 2">
            <a:extLst>
              <a:ext uri="{FF2B5EF4-FFF2-40B4-BE49-F238E27FC236}">
                <a16:creationId xmlns:a16="http://schemas.microsoft.com/office/drawing/2014/main" id="{66A09EA4-6C7F-2A4B-B686-2CBD99BE943C}"/>
              </a:ext>
            </a:extLst>
          </p:cNvPr>
          <p:cNvSpPr>
            <a:spLocks noGrp="1"/>
          </p:cNvSpPr>
          <p:nvPr>
            <p:ph type="subTitle" idx="1"/>
          </p:nvPr>
        </p:nvSpPr>
        <p:spPr>
          <a:xfrm>
            <a:off x="1143000" y="2602799"/>
            <a:ext cx="6858000" cy="355778"/>
          </a:xfrm>
        </p:spPr>
        <p:txBody>
          <a:bodyPr/>
          <a:lstStyle/>
          <a:p>
            <a:r>
              <a:rPr lang="it-IT" sz="2800" dirty="0"/>
              <a:t>Nicola </a:t>
            </a:r>
            <a:r>
              <a:rPr lang="it-IT" sz="2800" dirty="0" err="1"/>
              <a:t>Belcari</a:t>
            </a:r>
            <a:endParaRPr lang="it-IT" sz="2800" dirty="0"/>
          </a:p>
        </p:txBody>
      </p:sp>
      <p:sp>
        <p:nvSpPr>
          <p:cNvPr id="6" name="Rectangle 5">
            <a:extLst>
              <a:ext uri="{FF2B5EF4-FFF2-40B4-BE49-F238E27FC236}">
                <a16:creationId xmlns:a16="http://schemas.microsoft.com/office/drawing/2014/main" id="{E37F32E7-9A82-264A-9518-20851F2FCB0E}"/>
              </a:ext>
            </a:extLst>
          </p:cNvPr>
          <p:cNvSpPr/>
          <p:nvPr/>
        </p:nvSpPr>
        <p:spPr>
          <a:xfrm>
            <a:off x="0" y="4199669"/>
            <a:ext cx="4517246" cy="769441"/>
          </a:xfrm>
          <a:prstGeom prst="rect">
            <a:avLst/>
          </a:prstGeom>
        </p:spPr>
        <p:txBody>
          <a:bodyPr wrap="square">
            <a:spAutoFit/>
          </a:bodyPr>
          <a:lstStyle/>
          <a:p>
            <a:r>
              <a:rPr lang="en" dirty="0">
                <a:solidFill>
                  <a:srgbClr val="30859C"/>
                </a:solidFill>
                <a:latin typeface="Helvetica Neue Light" panose="02000403000000020004" pitchFamily="2" charset="0"/>
                <a:ea typeface="Helvetica Neue Light" panose="02000403000000020004" pitchFamily="2" charset="0"/>
              </a:rPr>
              <a:t>FATA2019 </a:t>
            </a:r>
          </a:p>
          <a:p>
            <a:r>
              <a:rPr lang="en" sz="1200" b="1" dirty="0">
                <a:solidFill>
                  <a:srgbClr val="30859C"/>
                </a:solidFill>
                <a:latin typeface="Helvetica Neue Light" panose="02000403000000020004" pitchFamily="2" charset="0"/>
                <a:ea typeface="Helvetica Neue Light" panose="02000403000000020004" pitchFamily="2" charset="0"/>
              </a:rPr>
              <a:t>Fa</a:t>
            </a:r>
            <a:r>
              <a:rPr lang="en" sz="1200" dirty="0">
                <a:solidFill>
                  <a:srgbClr val="30859C"/>
                </a:solidFill>
                <a:latin typeface="Helvetica Neue Light" panose="02000403000000020004" pitchFamily="2" charset="0"/>
                <a:ea typeface="Helvetica Neue Light" panose="02000403000000020004" pitchFamily="2" charset="0"/>
              </a:rPr>
              <a:t>st </a:t>
            </a:r>
            <a:r>
              <a:rPr lang="en" sz="1200" b="1" dirty="0">
                <a:solidFill>
                  <a:srgbClr val="30859C"/>
                </a:solidFill>
                <a:latin typeface="Helvetica Neue Light" panose="02000403000000020004" pitchFamily="2" charset="0"/>
                <a:ea typeface="Helvetica Neue Light" panose="02000403000000020004" pitchFamily="2" charset="0"/>
              </a:rPr>
              <a:t>T</a:t>
            </a:r>
            <a:r>
              <a:rPr lang="en" sz="1200" dirty="0">
                <a:solidFill>
                  <a:srgbClr val="30859C"/>
                </a:solidFill>
                <a:latin typeface="Helvetica Neue Light" panose="02000403000000020004" pitchFamily="2" charset="0"/>
                <a:ea typeface="Helvetica Neue Light" panose="02000403000000020004" pitchFamily="2" charset="0"/>
              </a:rPr>
              <a:t>iming </a:t>
            </a:r>
            <a:r>
              <a:rPr lang="en" sz="1200" b="1" dirty="0">
                <a:solidFill>
                  <a:srgbClr val="30859C"/>
                </a:solidFill>
                <a:latin typeface="Helvetica Neue Light" panose="02000403000000020004" pitchFamily="2" charset="0"/>
                <a:ea typeface="Helvetica Neue Light" panose="02000403000000020004" pitchFamily="2" charset="0"/>
              </a:rPr>
              <a:t>A</a:t>
            </a:r>
            <a:r>
              <a:rPr lang="en" sz="1200" dirty="0">
                <a:solidFill>
                  <a:srgbClr val="30859C"/>
                </a:solidFill>
                <a:latin typeface="Helvetica Neue Light" panose="02000403000000020004" pitchFamily="2" charset="0"/>
                <a:ea typeface="Helvetica Neue Light" panose="02000403000000020004" pitchFamily="2" charset="0"/>
              </a:rPr>
              <a:t>pplications for Nuclear Physics and M</a:t>
            </a:r>
            <a:r>
              <a:rPr lang="it-IT" sz="1200" dirty="0">
                <a:solidFill>
                  <a:srgbClr val="30859C"/>
                </a:solidFill>
                <a:latin typeface="Helvetica Neue Light" panose="02000403000000020004" pitchFamily="2" charset="0"/>
                <a:ea typeface="Helvetica Neue Light" panose="02000403000000020004" pitchFamily="2" charset="0"/>
              </a:rPr>
              <a:t>e</a:t>
            </a:r>
            <a:r>
              <a:rPr lang="en" sz="1200" dirty="0" err="1">
                <a:solidFill>
                  <a:srgbClr val="30859C"/>
                </a:solidFill>
                <a:latin typeface="Helvetica Neue Light" panose="02000403000000020004" pitchFamily="2" charset="0"/>
                <a:ea typeface="Helvetica Neue Light" panose="02000403000000020004" pitchFamily="2" charset="0"/>
              </a:rPr>
              <a:t>dical</a:t>
            </a:r>
            <a:r>
              <a:rPr lang="en" sz="1200" dirty="0">
                <a:solidFill>
                  <a:srgbClr val="30859C"/>
                </a:solidFill>
                <a:latin typeface="Helvetica Neue Light" panose="02000403000000020004" pitchFamily="2" charset="0"/>
                <a:ea typeface="Helvetica Neue Light" panose="02000403000000020004" pitchFamily="2" charset="0"/>
              </a:rPr>
              <a:t> Imaging</a:t>
            </a:r>
          </a:p>
          <a:p>
            <a:r>
              <a:rPr lang="en" sz="1400" dirty="0" err="1">
                <a:solidFill>
                  <a:srgbClr val="30859C"/>
                </a:solidFill>
                <a:latin typeface="Helvetica Neue Light" panose="02000403000000020004" pitchFamily="2" charset="0"/>
                <a:ea typeface="Helvetica Neue Light" panose="02000403000000020004" pitchFamily="2" charset="0"/>
              </a:rPr>
              <a:t>Acireale</a:t>
            </a:r>
            <a:r>
              <a:rPr lang="en" sz="1400" dirty="0">
                <a:solidFill>
                  <a:srgbClr val="30859C"/>
                </a:solidFill>
                <a:latin typeface="Helvetica Neue Light" panose="02000403000000020004" pitchFamily="2" charset="0"/>
                <a:ea typeface="Helvetica Neue Light" panose="02000403000000020004" pitchFamily="2" charset="0"/>
              </a:rPr>
              <a:t> 3-5 September 2019</a:t>
            </a:r>
          </a:p>
        </p:txBody>
      </p:sp>
      <p:sp>
        <p:nvSpPr>
          <p:cNvPr id="21" name="Shape 38">
            <a:extLst>
              <a:ext uri="{FF2B5EF4-FFF2-40B4-BE49-F238E27FC236}">
                <a16:creationId xmlns:a16="http://schemas.microsoft.com/office/drawing/2014/main" id="{0A8A8BBB-EFC7-E64B-B625-E1E518D8FC16}"/>
              </a:ext>
            </a:extLst>
          </p:cNvPr>
          <p:cNvSpPr/>
          <p:nvPr/>
        </p:nvSpPr>
        <p:spPr>
          <a:xfrm>
            <a:off x="0" y="4963005"/>
            <a:ext cx="9144000" cy="184666"/>
          </a:xfrm>
          <a:prstGeom prst="rect">
            <a:avLst/>
          </a:prstGeom>
          <a:solidFill>
            <a:srgbClr val="C9F1FF"/>
          </a:solidFill>
          <a:ln w="12700">
            <a:miter lim="400000"/>
          </a:ln>
        </p:spPr>
        <p:txBody>
          <a:bodyPr lIns="45719" rIns="45719" anchor="ctr"/>
          <a:lstStyle/>
          <a:p>
            <a:pPr algn="ctr">
              <a:defRPr sz="9100">
                <a:solidFill>
                  <a:srgbClr val="FFFFFF"/>
                </a:solidFill>
              </a:defRPr>
            </a:pPr>
            <a:endParaRPr/>
          </a:p>
        </p:txBody>
      </p:sp>
      <p:sp>
        <p:nvSpPr>
          <p:cNvPr id="22" name="Shape 67">
            <a:extLst>
              <a:ext uri="{FF2B5EF4-FFF2-40B4-BE49-F238E27FC236}">
                <a16:creationId xmlns:a16="http://schemas.microsoft.com/office/drawing/2014/main" id="{E49B9C11-9DBA-1549-9F6F-2E199A635721}"/>
              </a:ext>
            </a:extLst>
          </p:cNvPr>
          <p:cNvSpPr/>
          <p:nvPr/>
        </p:nvSpPr>
        <p:spPr>
          <a:xfrm>
            <a:off x="1" y="4963005"/>
            <a:ext cx="914400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1800">
                <a:latin typeface="Helvetica Neue Light"/>
                <a:ea typeface="Helvetica Neue Light"/>
                <a:cs typeface="Helvetica Neue Light"/>
                <a:sym typeface="Helvetica Neue Light"/>
              </a:defRPr>
            </a:pPr>
            <a:r>
              <a:rPr lang="en-US" sz="600" dirty="0"/>
              <a:t>The research leading to these results has received funding from the the European Union’s Horizon 2020 research and innovation </a:t>
            </a:r>
            <a:r>
              <a:rPr lang="en-US" sz="600" dirty="0" err="1"/>
              <a:t>programme</a:t>
            </a:r>
            <a:r>
              <a:rPr lang="en-US" sz="600" dirty="0"/>
              <a:t> under grant agreement No 688735 - Photonics Based Sensing ERA-NET </a:t>
            </a:r>
            <a:r>
              <a:rPr lang="en-US" sz="600" dirty="0" err="1"/>
              <a:t>Cofund</a:t>
            </a:r>
            <a:r>
              <a:rPr lang="en-US" sz="600" dirty="0"/>
              <a:t> – </a:t>
            </a:r>
            <a:r>
              <a:rPr lang="en-US" sz="600" dirty="0" err="1"/>
              <a:t>www.utofpet.com</a:t>
            </a:r>
            <a:endParaRPr lang="en-US" sz="600" dirty="0"/>
          </a:p>
        </p:txBody>
      </p:sp>
      <p:sp>
        <p:nvSpPr>
          <p:cNvPr id="9" name="Rectangle 2">
            <a:extLst>
              <a:ext uri="{FF2B5EF4-FFF2-40B4-BE49-F238E27FC236}">
                <a16:creationId xmlns:a16="http://schemas.microsoft.com/office/drawing/2014/main" id="{0CCE9621-D642-2746-8CB4-1FBF0146D58C}"/>
              </a:ext>
            </a:extLst>
          </p:cNvPr>
          <p:cNvSpPr>
            <a:spLocks noChangeArrowheads="1"/>
          </p:cNvSpPr>
          <p:nvPr/>
        </p:nvSpPr>
        <p:spPr bwMode="auto">
          <a:xfrm>
            <a:off x="154305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3ACB5F95-6E3F-4649-BE4B-AC6E1C20C0F1}"/>
              </a:ext>
            </a:extLst>
          </p:cNvPr>
          <p:cNvSpPr>
            <a:spLocks noChangeArrowheads="1"/>
          </p:cNvSpPr>
          <p:nvPr/>
        </p:nvSpPr>
        <p:spPr bwMode="auto">
          <a:xfrm>
            <a:off x="154305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it-IT" altLang="it-IT" sz="1800" b="0" i="0" u="none" strike="noStrike" cap="none" normalizeH="0" baseline="0">
                <a:ln>
                  <a:noFill/>
                </a:ln>
                <a:solidFill>
                  <a:schemeClr val="tx1"/>
                </a:solidFill>
                <a:effectLst/>
                <a:latin typeface="Arial" panose="020B0604020202020204" pitchFamily="34" charset="0"/>
              </a:rPr>
            </a:b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70395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04A8BAE-403F-6840-9D56-212784C1545F}"/>
              </a:ext>
            </a:extLst>
          </p:cNvPr>
          <p:cNvPicPr>
            <a:picLocks noChangeAspect="1"/>
          </p:cNvPicPr>
          <p:nvPr/>
        </p:nvPicPr>
        <p:blipFill rotWithShape="1">
          <a:blip r:embed="rId2"/>
          <a:srcRect r="26457"/>
          <a:stretch/>
        </p:blipFill>
        <p:spPr>
          <a:xfrm>
            <a:off x="2419161" y="778000"/>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10</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a:t>
            </a:r>
            <a:r>
              <a:rPr lang="it-IT" dirty="0" err="1"/>
              <a:t>Frontend</a:t>
            </a:r>
            <a:r>
              <a:rPr lang="it-IT" dirty="0"/>
              <a:t> DAQ</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30" name="Picture 29">
            <a:extLst>
              <a:ext uri="{FF2B5EF4-FFF2-40B4-BE49-F238E27FC236}">
                <a16:creationId xmlns:a16="http://schemas.microsoft.com/office/drawing/2014/main" id="{C0BE0719-307F-9A45-9201-5447D6DBE536}"/>
              </a:ext>
            </a:extLst>
          </p:cNvPr>
          <p:cNvPicPr>
            <a:picLocks noChangeAspect="1"/>
          </p:cNvPicPr>
          <p:nvPr/>
        </p:nvPicPr>
        <p:blipFill rotWithShape="1">
          <a:blip r:embed="rId3"/>
          <a:srcRect r="26457"/>
          <a:stretch/>
        </p:blipFill>
        <p:spPr>
          <a:xfrm>
            <a:off x="2419161" y="776417"/>
            <a:ext cx="6724839" cy="4358541"/>
          </a:xfrm>
          <a:prstGeom prst="rect">
            <a:avLst/>
          </a:prstGeom>
        </p:spPr>
      </p:pic>
      <p:pic>
        <p:nvPicPr>
          <p:cNvPr id="36" name="Picture 35" descr="A picture containing LEGO&#10;&#10;Description automatically generated">
            <a:extLst>
              <a:ext uri="{FF2B5EF4-FFF2-40B4-BE49-F238E27FC236}">
                <a16:creationId xmlns:a16="http://schemas.microsoft.com/office/drawing/2014/main" id="{AE8AE18F-E5C3-0A4D-B1A6-DC31B8A0369E}"/>
              </a:ext>
            </a:extLst>
          </p:cNvPr>
          <p:cNvPicPr>
            <a:picLocks noChangeAspect="1"/>
          </p:cNvPicPr>
          <p:nvPr/>
        </p:nvPicPr>
        <p:blipFill rotWithShape="1">
          <a:blip r:embed="rId4"/>
          <a:srcRect r="26457"/>
          <a:stretch/>
        </p:blipFill>
        <p:spPr>
          <a:xfrm>
            <a:off x="2419161" y="774834"/>
            <a:ext cx="6724839" cy="4358541"/>
          </a:xfrm>
          <a:prstGeom prst="rect">
            <a:avLst/>
          </a:prstGeom>
        </p:spPr>
      </p:pic>
      <p:pic>
        <p:nvPicPr>
          <p:cNvPr id="3" name="Picture 2" descr="A picture containing cake, sitting, indoor&#10;&#10;Description automatically generated">
            <a:extLst>
              <a:ext uri="{FF2B5EF4-FFF2-40B4-BE49-F238E27FC236}">
                <a16:creationId xmlns:a16="http://schemas.microsoft.com/office/drawing/2014/main" id="{38EAA4CF-14F9-DE44-9BD6-AB294655303A}"/>
              </a:ext>
            </a:extLst>
          </p:cNvPr>
          <p:cNvPicPr>
            <a:picLocks noChangeAspect="1"/>
          </p:cNvPicPr>
          <p:nvPr/>
        </p:nvPicPr>
        <p:blipFill rotWithShape="1">
          <a:blip r:embed="rId5"/>
          <a:srcRect r="26457"/>
          <a:stretch/>
        </p:blipFill>
        <p:spPr>
          <a:xfrm>
            <a:off x="2419161" y="774834"/>
            <a:ext cx="6724839" cy="4358541"/>
          </a:xfrm>
          <a:prstGeom prst="rect">
            <a:avLst/>
          </a:prstGeom>
        </p:spPr>
      </p:pic>
      <p:grpSp>
        <p:nvGrpSpPr>
          <p:cNvPr id="21" name="Group 20">
            <a:extLst>
              <a:ext uri="{FF2B5EF4-FFF2-40B4-BE49-F238E27FC236}">
                <a16:creationId xmlns:a16="http://schemas.microsoft.com/office/drawing/2014/main" id="{4E9373EF-4FDD-C54E-A57E-7D2178FDF362}"/>
              </a:ext>
            </a:extLst>
          </p:cNvPr>
          <p:cNvGrpSpPr/>
          <p:nvPr/>
        </p:nvGrpSpPr>
        <p:grpSpPr>
          <a:xfrm>
            <a:off x="6008224" y="3221089"/>
            <a:ext cx="3009733" cy="523220"/>
            <a:chOff x="6008224" y="3221089"/>
            <a:chExt cx="3009733" cy="523220"/>
          </a:xfrm>
        </p:grpSpPr>
        <p:cxnSp>
          <p:nvCxnSpPr>
            <p:cNvPr id="22" name="Straight Arrow Connector 21">
              <a:extLst>
                <a:ext uri="{FF2B5EF4-FFF2-40B4-BE49-F238E27FC236}">
                  <a16:creationId xmlns:a16="http://schemas.microsoft.com/office/drawing/2014/main" id="{C06F0B7E-0372-7E45-9D48-163FC3F22BB5}"/>
                </a:ext>
              </a:extLst>
            </p:cNvPr>
            <p:cNvCxnSpPr>
              <a:cxnSpLocks/>
            </p:cNvCxnSpPr>
            <p:nvPr/>
          </p:nvCxnSpPr>
          <p:spPr>
            <a:xfrm flipH="1">
              <a:off x="6008224" y="3460740"/>
              <a:ext cx="154582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ED75E66-4B1F-0642-BDF2-28C544D13333}"/>
                </a:ext>
              </a:extLst>
            </p:cNvPr>
            <p:cNvSpPr txBox="1"/>
            <p:nvPr/>
          </p:nvSpPr>
          <p:spPr>
            <a:xfrm>
              <a:off x="7421444" y="3221089"/>
              <a:ext cx="1596513" cy="523220"/>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HRFlexToT</a:t>
              </a:r>
              <a:r>
                <a:rPr lang="it-IT" sz="1400" dirty="0">
                  <a:latin typeface="Helvetica Neue Light" panose="02000403000000020004" pitchFamily="2" charset="0"/>
                  <a:ea typeface="Helvetica Neue Light" panose="02000403000000020004" pitchFamily="2" charset="0"/>
                </a:rPr>
                <a:t> ASIC</a:t>
              </a:r>
            </a:p>
            <a:p>
              <a:pPr algn="ctr"/>
              <a:r>
                <a:rPr lang="it-IT" sz="1400" dirty="0">
                  <a:latin typeface="Helvetica Neue Light" panose="02000403000000020004" pitchFamily="2" charset="0"/>
                  <a:ea typeface="Helvetica Neue Light" panose="02000403000000020004" pitchFamily="2" charset="0"/>
                </a:rPr>
                <a:t>(16 </a:t>
              </a:r>
              <a:r>
                <a:rPr lang="it-IT" sz="1400" dirty="0" err="1">
                  <a:latin typeface="Helvetica Neue Light" panose="02000403000000020004" pitchFamily="2" charset="0"/>
                  <a:ea typeface="Helvetica Neue Light" panose="02000403000000020004" pitchFamily="2" charset="0"/>
                </a:rPr>
                <a:t>Channels</a:t>
              </a:r>
              <a:r>
                <a:rPr lang="it-IT" sz="1400" dirty="0">
                  <a:latin typeface="Helvetica Neue Light" panose="02000403000000020004" pitchFamily="2" charset="0"/>
                  <a:ea typeface="Helvetica Neue Light" panose="02000403000000020004" pitchFamily="2" charset="0"/>
                </a:rPr>
                <a:t>) </a:t>
              </a:r>
            </a:p>
          </p:txBody>
        </p:sp>
      </p:grpSp>
      <p:cxnSp>
        <p:nvCxnSpPr>
          <p:cNvPr id="13" name="Straight Arrow Connector 12">
            <a:extLst>
              <a:ext uri="{FF2B5EF4-FFF2-40B4-BE49-F238E27FC236}">
                <a16:creationId xmlns:a16="http://schemas.microsoft.com/office/drawing/2014/main" id="{320ABED6-382E-E64F-B732-606E4A8100B3}"/>
              </a:ext>
            </a:extLst>
          </p:cNvPr>
          <p:cNvCxnSpPr>
            <a:cxnSpLocks/>
          </p:cNvCxnSpPr>
          <p:nvPr/>
        </p:nvCxnSpPr>
        <p:spPr>
          <a:xfrm flipH="1">
            <a:off x="5875616" y="2710615"/>
            <a:ext cx="154582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7DA5239-AE0A-0148-BFC6-7FE1C6D2BBEA}"/>
              </a:ext>
            </a:extLst>
          </p:cNvPr>
          <p:cNvSpPr txBox="1"/>
          <p:nvPr/>
        </p:nvSpPr>
        <p:spPr>
          <a:xfrm>
            <a:off x="6472427" y="1579081"/>
            <a:ext cx="1835242" cy="523220"/>
          </a:xfrm>
          <a:prstGeom prst="rect">
            <a:avLst/>
          </a:prstGeom>
          <a:noFill/>
        </p:spPr>
        <p:txBody>
          <a:bodyPr wrap="square" rtlCol="0">
            <a:spAutoFit/>
          </a:bodyPr>
          <a:lstStyle/>
          <a:p>
            <a:pPr algn="ctr"/>
            <a:r>
              <a:rPr lang="it-IT" sz="1400" dirty="0">
                <a:latin typeface="Helvetica Neue Light" panose="02000403000000020004" pitchFamily="2" charset="0"/>
                <a:ea typeface="Helvetica Neue Light" panose="02000403000000020004" pitchFamily="2" charset="0"/>
              </a:rPr>
              <a:t>Read-out FPGA</a:t>
            </a:r>
          </a:p>
          <a:p>
            <a:pPr algn="ctr"/>
            <a:r>
              <a:rPr lang="it-IT" sz="1400" dirty="0">
                <a:latin typeface="Helvetica Neue Light" panose="02000403000000020004" pitchFamily="2" charset="0"/>
                <a:ea typeface="Helvetica Neue Light" panose="02000403000000020004" pitchFamily="2" charset="0"/>
              </a:rPr>
              <a:t>(</a:t>
            </a:r>
            <a:r>
              <a:rPr lang="en-US" sz="1400" dirty="0">
                <a:latin typeface="Helvetica Neue Light" panose="02000403000000020004" pitchFamily="2" charset="0"/>
                <a:ea typeface="Helvetica Neue Light" panose="02000403000000020004" pitchFamily="2" charset="0"/>
              </a:rPr>
              <a:t>Altera Cyclone 10)</a:t>
            </a:r>
            <a:r>
              <a:rPr lang="it-IT" sz="1400" dirty="0">
                <a:latin typeface="Helvetica Neue Light" panose="02000403000000020004" pitchFamily="2" charset="0"/>
                <a:ea typeface="Helvetica Neue Light" panose="02000403000000020004" pitchFamily="2" charset="0"/>
              </a:rPr>
              <a:t> </a:t>
            </a:r>
          </a:p>
        </p:txBody>
      </p:sp>
      <p:cxnSp>
        <p:nvCxnSpPr>
          <p:cNvPr id="15" name="Straight Arrow Connector 14">
            <a:extLst>
              <a:ext uri="{FF2B5EF4-FFF2-40B4-BE49-F238E27FC236}">
                <a16:creationId xmlns:a16="http://schemas.microsoft.com/office/drawing/2014/main" id="{EA269EFF-DDCC-6448-8162-7FA901780728}"/>
              </a:ext>
            </a:extLst>
          </p:cNvPr>
          <p:cNvCxnSpPr>
            <a:cxnSpLocks/>
          </p:cNvCxnSpPr>
          <p:nvPr/>
        </p:nvCxnSpPr>
        <p:spPr>
          <a:xfrm flipH="1">
            <a:off x="5446125" y="1828800"/>
            <a:ext cx="1202405" cy="75071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BE8F32E-1483-F848-9663-E9765F46C7B8}"/>
              </a:ext>
            </a:extLst>
          </p:cNvPr>
          <p:cNvSpPr txBox="1"/>
          <p:nvPr/>
        </p:nvSpPr>
        <p:spPr>
          <a:xfrm>
            <a:off x="7128159" y="2475230"/>
            <a:ext cx="1596513" cy="523220"/>
          </a:xfrm>
          <a:prstGeom prst="rect">
            <a:avLst/>
          </a:prstGeom>
          <a:noFill/>
        </p:spPr>
        <p:txBody>
          <a:bodyPr wrap="square" rtlCol="0">
            <a:spAutoFit/>
          </a:bodyPr>
          <a:lstStyle/>
          <a:p>
            <a:pPr algn="ctr"/>
            <a:r>
              <a:rPr lang="it-IT" sz="1400" dirty="0" err="1">
                <a:latin typeface="Helvetica Neue Light" panose="02000403000000020004" pitchFamily="2" charset="0"/>
                <a:ea typeface="Helvetica Neue Light" panose="02000403000000020004" pitchFamily="2" charset="0"/>
              </a:rPr>
              <a:t>SiPM</a:t>
            </a:r>
            <a:r>
              <a:rPr lang="it-IT" sz="1400" dirty="0">
                <a:latin typeface="Helvetica Neue Light" panose="02000403000000020004" pitchFamily="2" charset="0"/>
                <a:ea typeface="Helvetica Neue Light" panose="02000403000000020004" pitchFamily="2" charset="0"/>
              </a:rPr>
              <a:t> </a:t>
            </a:r>
            <a:r>
              <a:rPr lang="it-IT" sz="1400" dirty="0" err="1">
                <a:latin typeface="Helvetica Neue Light" panose="02000403000000020004" pitchFamily="2" charset="0"/>
                <a:ea typeface="Helvetica Neue Light" panose="02000403000000020004" pitchFamily="2" charset="0"/>
              </a:rPr>
              <a:t>bias</a:t>
            </a:r>
            <a:r>
              <a:rPr lang="it-IT" sz="1400" dirty="0">
                <a:latin typeface="Helvetica Neue Light" panose="02000403000000020004" pitchFamily="2" charset="0"/>
                <a:ea typeface="Helvetica Neue Light" panose="02000403000000020004" pitchFamily="2" charset="0"/>
              </a:rPr>
              <a:t> </a:t>
            </a:r>
          </a:p>
          <a:p>
            <a:pPr algn="ctr"/>
            <a:r>
              <a:rPr lang="it-IT" sz="1400" dirty="0" err="1">
                <a:latin typeface="Helvetica Neue Light" panose="02000403000000020004" pitchFamily="2" charset="0"/>
                <a:ea typeface="Helvetica Neue Light" panose="02000403000000020004" pitchFamily="2" charset="0"/>
              </a:rPr>
              <a:t>voltage</a:t>
            </a:r>
            <a:r>
              <a:rPr lang="it-IT" sz="1400" dirty="0">
                <a:latin typeface="Helvetica Neue Light" panose="02000403000000020004" pitchFamily="2" charset="0"/>
                <a:ea typeface="Helvetica Neue Light" panose="02000403000000020004" pitchFamily="2" charset="0"/>
              </a:rPr>
              <a:t> </a:t>
            </a:r>
            <a:r>
              <a:rPr lang="it-IT" sz="1400" dirty="0" err="1">
                <a:latin typeface="Helvetica Neue Light" panose="02000403000000020004" pitchFamily="2" charset="0"/>
                <a:ea typeface="Helvetica Neue Light" panose="02000403000000020004" pitchFamily="2" charset="0"/>
              </a:rPr>
              <a:t>supply</a:t>
            </a:r>
            <a:endParaRPr lang="it-IT" sz="1400" dirty="0">
              <a:latin typeface="Helvetica Neue Light" panose="02000403000000020004" pitchFamily="2" charset="0"/>
              <a:ea typeface="Helvetica Neue Light" panose="02000403000000020004" pitchFamily="2" charset="0"/>
            </a:endParaRPr>
          </a:p>
        </p:txBody>
      </p:sp>
      <p:pic>
        <p:nvPicPr>
          <p:cNvPr id="18" name="Picture 17">
            <a:extLst>
              <a:ext uri="{FF2B5EF4-FFF2-40B4-BE49-F238E27FC236}">
                <a16:creationId xmlns:a16="http://schemas.microsoft.com/office/drawing/2014/main" id="{6344D3EB-FEAF-F649-947B-6C291DE4B18A}"/>
              </a:ext>
            </a:extLst>
          </p:cNvPr>
          <p:cNvPicPr>
            <a:picLocks noChangeAspect="1"/>
          </p:cNvPicPr>
          <p:nvPr/>
        </p:nvPicPr>
        <p:blipFill rotWithShape="1">
          <a:blip r:embed="rId6"/>
          <a:srcRect t="-2" r="15842" b="55658"/>
          <a:stretch/>
        </p:blipFill>
        <p:spPr>
          <a:xfrm>
            <a:off x="231756" y="876316"/>
            <a:ext cx="3936483" cy="2584424"/>
          </a:xfrm>
          <a:prstGeom prst="rect">
            <a:avLst/>
          </a:prstGeom>
        </p:spPr>
      </p:pic>
      <p:cxnSp>
        <p:nvCxnSpPr>
          <p:cNvPr id="10" name="Straight Arrow Connector 9">
            <a:extLst>
              <a:ext uri="{FF2B5EF4-FFF2-40B4-BE49-F238E27FC236}">
                <a16:creationId xmlns:a16="http://schemas.microsoft.com/office/drawing/2014/main" id="{009E1848-D1A4-9440-9EC1-BCF958246906}"/>
              </a:ext>
            </a:extLst>
          </p:cNvPr>
          <p:cNvCxnSpPr/>
          <p:nvPr/>
        </p:nvCxnSpPr>
        <p:spPr>
          <a:xfrm>
            <a:off x="760021" y="3460740"/>
            <a:ext cx="0" cy="8025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190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A5A159-AE58-F54B-A4C5-5E4AC6C33036}"/>
              </a:ext>
            </a:extLst>
          </p:cNvPr>
          <p:cNvPicPr>
            <a:picLocks noChangeAspect="1"/>
          </p:cNvPicPr>
          <p:nvPr/>
        </p:nvPicPr>
        <p:blipFill rotWithShape="1">
          <a:blip r:embed="rId3"/>
          <a:srcRect t="-2" r="15842" b="55658"/>
          <a:stretch/>
        </p:blipFill>
        <p:spPr>
          <a:xfrm>
            <a:off x="231756" y="876316"/>
            <a:ext cx="3936483" cy="2584424"/>
          </a:xfrm>
          <a:prstGeom prst="rect">
            <a:avLst/>
          </a:prstGeom>
        </p:spPr>
      </p:pic>
      <p:pic>
        <p:nvPicPr>
          <p:cNvPr id="3" name="Picture 2" descr="A picture containing cake, sitting, indoor&#10;&#10;Description automatically generated">
            <a:extLst>
              <a:ext uri="{FF2B5EF4-FFF2-40B4-BE49-F238E27FC236}">
                <a16:creationId xmlns:a16="http://schemas.microsoft.com/office/drawing/2014/main" id="{38EAA4CF-14F9-DE44-9BD6-AB294655303A}"/>
              </a:ext>
            </a:extLst>
          </p:cNvPr>
          <p:cNvPicPr>
            <a:picLocks noChangeAspect="1"/>
          </p:cNvPicPr>
          <p:nvPr/>
        </p:nvPicPr>
        <p:blipFill rotWithShape="1">
          <a:blip r:embed="rId4"/>
          <a:srcRect r="26457"/>
          <a:stretch/>
        </p:blipFill>
        <p:spPr>
          <a:xfrm>
            <a:off x="2419160" y="771041"/>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11</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a:t>
            </a:r>
            <a:r>
              <a:rPr lang="it-IT" dirty="0" err="1"/>
              <a:t>Frontend</a:t>
            </a:r>
            <a:r>
              <a:rPr lang="it-IT" dirty="0"/>
              <a:t> DAQ</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7" name="Picture 6" descr="A picture containing sitting, lit&#10;&#10;Description automatically generated">
            <a:extLst>
              <a:ext uri="{FF2B5EF4-FFF2-40B4-BE49-F238E27FC236}">
                <a16:creationId xmlns:a16="http://schemas.microsoft.com/office/drawing/2014/main" id="{64937D9B-935C-984C-B4A6-072F868BFC9B}"/>
              </a:ext>
            </a:extLst>
          </p:cNvPr>
          <p:cNvPicPr>
            <a:picLocks noChangeAspect="1"/>
          </p:cNvPicPr>
          <p:nvPr/>
        </p:nvPicPr>
        <p:blipFill rotWithShape="1">
          <a:blip r:embed="rId5"/>
          <a:srcRect r="26457"/>
          <a:stretch/>
        </p:blipFill>
        <p:spPr>
          <a:xfrm>
            <a:off x="2419157" y="771040"/>
            <a:ext cx="6724839" cy="4358541"/>
          </a:xfrm>
          <a:prstGeom prst="rect">
            <a:avLst/>
          </a:prstGeom>
        </p:spPr>
      </p:pic>
      <p:pic>
        <p:nvPicPr>
          <p:cNvPr id="9" name="Picture 8">
            <a:extLst>
              <a:ext uri="{FF2B5EF4-FFF2-40B4-BE49-F238E27FC236}">
                <a16:creationId xmlns:a16="http://schemas.microsoft.com/office/drawing/2014/main" id="{26BB24EF-E761-D14B-A0AB-DAC44050420D}"/>
              </a:ext>
            </a:extLst>
          </p:cNvPr>
          <p:cNvPicPr>
            <a:picLocks noChangeAspect="1"/>
          </p:cNvPicPr>
          <p:nvPr/>
        </p:nvPicPr>
        <p:blipFill rotWithShape="1">
          <a:blip r:embed="rId6"/>
          <a:srcRect r="26457"/>
          <a:stretch/>
        </p:blipFill>
        <p:spPr>
          <a:xfrm>
            <a:off x="2422479" y="771039"/>
            <a:ext cx="6703365" cy="4344623"/>
          </a:xfrm>
          <a:prstGeom prst="rect">
            <a:avLst/>
          </a:prstGeom>
        </p:spPr>
      </p:pic>
      <p:pic>
        <p:nvPicPr>
          <p:cNvPr id="11" name="Picture 10">
            <a:extLst>
              <a:ext uri="{FF2B5EF4-FFF2-40B4-BE49-F238E27FC236}">
                <a16:creationId xmlns:a16="http://schemas.microsoft.com/office/drawing/2014/main" id="{1D5B3F9C-9894-B542-984A-FCB8AB73622F}"/>
              </a:ext>
            </a:extLst>
          </p:cNvPr>
          <p:cNvPicPr>
            <a:picLocks noChangeAspect="1"/>
          </p:cNvPicPr>
          <p:nvPr/>
        </p:nvPicPr>
        <p:blipFill rotWithShape="1">
          <a:blip r:embed="rId7"/>
          <a:srcRect r="26457"/>
          <a:stretch/>
        </p:blipFill>
        <p:spPr>
          <a:xfrm>
            <a:off x="2411741" y="764079"/>
            <a:ext cx="6724839" cy="4358541"/>
          </a:xfrm>
          <a:prstGeom prst="rect">
            <a:avLst/>
          </a:prstGeom>
        </p:spPr>
      </p:pic>
      <p:sp>
        <p:nvSpPr>
          <p:cNvPr id="10" name="Content Placeholder 1">
            <a:extLst>
              <a:ext uri="{FF2B5EF4-FFF2-40B4-BE49-F238E27FC236}">
                <a16:creationId xmlns:a16="http://schemas.microsoft.com/office/drawing/2014/main" id="{F36088F4-7D34-2D45-9B09-0A5B9E1705CA}"/>
              </a:ext>
            </a:extLst>
          </p:cNvPr>
          <p:cNvSpPr>
            <a:spLocks noGrp="1"/>
          </p:cNvSpPr>
          <p:nvPr>
            <p:ph idx="1"/>
          </p:nvPr>
        </p:nvSpPr>
        <p:spPr>
          <a:xfrm>
            <a:off x="4649789" y="602587"/>
            <a:ext cx="4476055" cy="4080210"/>
          </a:xfrm>
        </p:spPr>
        <p:txBody>
          <a:bodyPr>
            <a:normAutofit/>
          </a:bodyPr>
          <a:lstStyle/>
          <a:p>
            <a:r>
              <a:rPr lang="it-IT" dirty="0"/>
              <a:t>A </a:t>
            </a:r>
            <a:r>
              <a:rPr lang="it-IT" dirty="0" err="1"/>
              <a:t>stack</a:t>
            </a:r>
            <a:r>
              <a:rPr lang="it-IT" dirty="0"/>
              <a:t> of </a:t>
            </a:r>
            <a:r>
              <a:rPr lang="it-IT" dirty="0" err="1"/>
              <a:t>four</a:t>
            </a:r>
            <a:r>
              <a:rPr lang="it-IT" dirty="0"/>
              <a:t> ASIC </a:t>
            </a:r>
            <a:r>
              <a:rPr lang="it-IT" dirty="0" err="1"/>
              <a:t>boards</a:t>
            </a:r>
            <a:r>
              <a:rPr lang="it-IT" dirty="0"/>
              <a:t> </a:t>
            </a:r>
            <a:r>
              <a:rPr lang="it-IT" dirty="0" err="1"/>
              <a:t>allows</a:t>
            </a:r>
            <a:r>
              <a:rPr lang="it-IT" dirty="0"/>
              <a:t> </a:t>
            </a:r>
            <a:r>
              <a:rPr lang="it-IT" dirty="0" err="1"/>
              <a:t>reading</a:t>
            </a:r>
            <a:r>
              <a:rPr lang="it-IT" dirty="0"/>
              <a:t> out up to 256 </a:t>
            </a:r>
            <a:r>
              <a:rPr lang="it-IT" dirty="0" err="1"/>
              <a:t>SiPM</a:t>
            </a:r>
            <a:r>
              <a:rPr lang="it-IT" dirty="0"/>
              <a:t> output </a:t>
            </a:r>
            <a:r>
              <a:rPr lang="it-IT" dirty="0" err="1"/>
              <a:t>signals</a:t>
            </a:r>
            <a:r>
              <a:rPr lang="it-IT" dirty="0"/>
              <a:t>.</a:t>
            </a:r>
          </a:p>
          <a:p>
            <a:endParaRPr lang="it-IT" dirty="0"/>
          </a:p>
        </p:txBody>
      </p:sp>
      <p:pic>
        <p:nvPicPr>
          <p:cNvPr id="12" name="Picture 11">
            <a:extLst>
              <a:ext uri="{FF2B5EF4-FFF2-40B4-BE49-F238E27FC236}">
                <a16:creationId xmlns:a16="http://schemas.microsoft.com/office/drawing/2014/main" id="{520CE7BC-E02E-BB45-8BBA-7369569661B6}"/>
              </a:ext>
            </a:extLst>
          </p:cNvPr>
          <p:cNvPicPr>
            <a:picLocks noChangeAspect="1"/>
          </p:cNvPicPr>
          <p:nvPr/>
        </p:nvPicPr>
        <p:blipFill rotWithShape="1">
          <a:blip r:embed="rId3"/>
          <a:srcRect b="41553"/>
          <a:stretch/>
        </p:blipFill>
        <p:spPr>
          <a:xfrm>
            <a:off x="231756" y="876316"/>
            <a:ext cx="4677488" cy="3406390"/>
          </a:xfrm>
          <a:prstGeom prst="rect">
            <a:avLst/>
          </a:prstGeom>
        </p:spPr>
      </p:pic>
      <p:cxnSp>
        <p:nvCxnSpPr>
          <p:cNvPr id="13" name="Straight Arrow Connector 12">
            <a:extLst>
              <a:ext uri="{FF2B5EF4-FFF2-40B4-BE49-F238E27FC236}">
                <a16:creationId xmlns:a16="http://schemas.microsoft.com/office/drawing/2014/main" id="{C954CA18-F5B5-EC49-9C0B-CA3D269E31A8}"/>
              </a:ext>
            </a:extLst>
          </p:cNvPr>
          <p:cNvCxnSpPr/>
          <p:nvPr/>
        </p:nvCxnSpPr>
        <p:spPr>
          <a:xfrm>
            <a:off x="760021" y="3460740"/>
            <a:ext cx="0" cy="80250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503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7F4A6A-9CF5-F443-96ED-FBE30688A8B5}"/>
              </a:ext>
            </a:extLst>
          </p:cNvPr>
          <p:cNvSpPr>
            <a:spLocks noGrp="1"/>
          </p:cNvSpPr>
          <p:nvPr>
            <p:ph idx="1"/>
          </p:nvPr>
        </p:nvSpPr>
        <p:spPr>
          <a:xfrm>
            <a:off x="153999" y="706333"/>
            <a:ext cx="8815496" cy="1242927"/>
          </a:xfrm>
        </p:spPr>
        <p:txBody>
          <a:bodyPr>
            <a:normAutofit fontScale="92500" lnSpcReduction="10000"/>
          </a:bodyPr>
          <a:lstStyle/>
          <a:p>
            <a:r>
              <a:rPr lang="en-US" dirty="0"/>
              <a:t>Two </a:t>
            </a:r>
            <a:r>
              <a:rPr lang="en-US" dirty="0" err="1"/>
              <a:t>HRFlexToT</a:t>
            </a:r>
            <a:r>
              <a:rPr lang="en-US" dirty="0"/>
              <a:t> evaluation boards were used in the tests. </a:t>
            </a:r>
          </a:p>
          <a:p>
            <a:r>
              <a:rPr lang="it-IT" dirty="0"/>
              <a:t>For </a:t>
            </a:r>
            <a:r>
              <a:rPr lang="it-IT" dirty="0" err="1"/>
              <a:t>each</a:t>
            </a:r>
            <a:r>
              <a:rPr lang="it-IT" dirty="0"/>
              <a:t> </a:t>
            </a:r>
            <a:r>
              <a:rPr lang="it-IT" dirty="0" err="1"/>
              <a:t>board</a:t>
            </a:r>
            <a:r>
              <a:rPr lang="it-IT" dirty="0"/>
              <a:t>, the </a:t>
            </a:r>
            <a:r>
              <a:rPr lang="it-IT" dirty="0" err="1"/>
              <a:t>digital</a:t>
            </a:r>
            <a:r>
              <a:rPr lang="it-IT" dirty="0"/>
              <a:t> output of the ASIC and the </a:t>
            </a:r>
            <a:r>
              <a:rPr lang="it-IT" dirty="0" err="1"/>
              <a:t>analog</a:t>
            </a:r>
            <a:r>
              <a:rPr lang="it-IT" dirty="0"/>
              <a:t> output of the </a:t>
            </a:r>
            <a:r>
              <a:rPr lang="it-IT" dirty="0" err="1"/>
              <a:t>shaper</a:t>
            </a:r>
            <a:r>
              <a:rPr lang="it-IT" dirty="0"/>
              <a:t> </a:t>
            </a:r>
            <a:r>
              <a:rPr lang="it-IT" dirty="0" err="1"/>
              <a:t>were</a:t>
            </a:r>
            <a:r>
              <a:rPr lang="it-IT" dirty="0"/>
              <a:t> </a:t>
            </a:r>
            <a:r>
              <a:rPr lang="it-IT" dirty="0" err="1"/>
              <a:t>sent</a:t>
            </a:r>
            <a:r>
              <a:rPr lang="it-IT" dirty="0"/>
              <a:t> to an </a:t>
            </a:r>
            <a:r>
              <a:rPr lang="it-IT" dirty="0" err="1"/>
              <a:t>oscilloscope</a:t>
            </a:r>
            <a:r>
              <a:rPr lang="it-IT" dirty="0"/>
              <a:t>, </a:t>
            </a:r>
            <a:r>
              <a:rPr lang="it-IT" dirty="0" err="1"/>
              <a:t>sampling</a:t>
            </a:r>
            <a:r>
              <a:rPr lang="it-IT" dirty="0"/>
              <a:t> </a:t>
            </a:r>
            <a:r>
              <a:rPr lang="it-IT" dirty="0" err="1"/>
              <a:t>at</a:t>
            </a:r>
            <a:r>
              <a:rPr lang="it-IT" dirty="0"/>
              <a:t> 20 GS/s. </a:t>
            </a:r>
          </a:p>
          <a:p>
            <a:endParaRPr lang="it-IT" dirty="0"/>
          </a:p>
          <a:p>
            <a:endParaRPr lang="it-IT" dirty="0"/>
          </a:p>
        </p:txBody>
      </p:sp>
      <p:sp>
        <p:nvSpPr>
          <p:cNvPr id="3" name="Title 2">
            <a:extLst>
              <a:ext uri="{FF2B5EF4-FFF2-40B4-BE49-F238E27FC236}">
                <a16:creationId xmlns:a16="http://schemas.microsoft.com/office/drawing/2014/main" id="{FC718E8B-E48C-DC4B-B57F-83EF10E9541D}"/>
              </a:ext>
            </a:extLst>
          </p:cNvPr>
          <p:cNvSpPr>
            <a:spLocks noGrp="1"/>
          </p:cNvSpPr>
          <p:nvPr>
            <p:ph type="title"/>
          </p:nvPr>
        </p:nvSpPr>
        <p:spPr>
          <a:xfrm>
            <a:off x="160981" y="116791"/>
            <a:ext cx="7886700" cy="474777"/>
          </a:xfrm>
        </p:spPr>
        <p:txBody>
          <a:bodyPr/>
          <a:lstStyle/>
          <a:p>
            <a:r>
              <a:rPr lang="it-IT" dirty="0" err="1"/>
              <a:t>HRFlexToT</a:t>
            </a:r>
            <a:r>
              <a:rPr lang="it-IT" dirty="0"/>
              <a:t>/</a:t>
            </a:r>
            <a:r>
              <a:rPr lang="it-IT" dirty="0" err="1"/>
              <a:t>SiPM</a:t>
            </a:r>
            <a:r>
              <a:rPr lang="it-IT" dirty="0"/>
              <a:t> </a:t>
            </a:r>
            <a:r>
              <a:rPr lang="it-IT" dirty="0" err="1"/>
              <a:t>evaluation</a:t>
            </a:r>
            <a:r>
              <a:rPr lang="it-IT" dirty="0"/>
              <a:t> setup</a:t>
            </a:r>
          </a:p>
        </p:txBody>
      </p:sp>
      <p:sp>
        <p:nvSpPr>
          <p:cNvPr id="4" name="Slide Number Placeholder 3">
            <a:extLst>
              <a:ext uri="{FF2B5EF4-FFF2-40B4-BE49-F238E27FC236}">
                <a16:creationId xmlns:a16="http://schemas.microsoft.com/office/drawing/2014/main" id="{8C96B959-8721-F84D-8A7A-9F73F3BDBA03}"/>
              </a:ext>
            </a:extLst>
          </p:cNvPr>
          <p:cNvSpPr>
            <a:spLocks noGrp="1"/>
          </p:cNvSpPr>
          <p:nvPr>
            <p:ph type="sldNum" sz="quarter" idx="11"/>
          </p:nvPr>
        </p:nvSpPr>
        <p:spPr/>
        <p:txBody>
          <a:bodyPr/>
          <a:lstStyle/>
          <a:p>
            <a:fld id="{B64D7F69-35DD-7E49-A15F-52D39FD194C9}" type="slidenum">
              <a:rPr lang="it-IT" smtClean="0"/>
              <a:pPr/>
              <a:t>12</a:t>
            </a:fld>
            <a:endParaRPr lang="it-IT" dirty="0"/>
          </a:p>
        </p:txBody>
      </p:sp>
      <p:sp>
        <p:nvSpPr>
          <p:cNvPr id="5" name="Footer Placeholder 4">
            <a:extLst>
              <a:ext uri="{FF2B5EF4-FFF2-40B4-BE49-F238E27FC236}">
                <a16:creationId xmlns:a16="http://schemas.microsoft.com/office/drawing/2014/main" id="{5CCF0413-29E7-8048-9DD6-FBB34BAD5B92}"/>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
        <p:nvSpPr>
          <p:cNvPr id="10" name="Content Placeholder 1">
            <a:extLst>
              <a:ext uri="{FF2B5EF4-FFF2-40B4-BE49-F238E27FC236}">
                <a16:creationId xmlns:a16="http://schemas.microsoft.com/office/drawing/2014/main" id="{5B57620C-CA33-5C4B-A6BE-7388819FE59F}"/>
              </a:ext>
            </a:extLst>
          </p:cNvPr>
          <p:cNvSpPr txBox="1">
            <a:spLocks/>
          </p:cNvSpPr>
          <p:nvPr/>
        </p:nvSpPr>
        <p:spPr>
          <a:xfrm>
            <a:off x="328504" y="2962013"/>
            <a:ext cx="8815496" cy="1007868"/>
          </a:xfrm>
          <a:prstGeom prst="rect">
            <a:avLst/>
          </a:prstGeom>
        </p:spPr>
        <p:txBody>
          <a:bodyPr>
            <a:normAutofit/>
          </a:bodyPr>
          <a:lstStyle>
            <a:lvl1pPr marL="228594" indent="-228594" algn="l" defTabSz="914377" rtl="0" eaLnBrk="1" latinLnBrk="0" hangingPunct="1">
              <a:lnSpc>
                <a:spcPct val="120000"/>
              </a:lnSpc>
              <a:spcBef>
                <a:spcPts val="10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mn-cs"/>
              </a:defRPr>
            </a:lvl1pPr>
            <a:lvl2pPr marL="685783" indent="-228594" algn="l" defTabSz="914377"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mn-cs"/>
              </a:defRPr>
            </a:lvl2pPr>
            <a:lvl3pPr marL="1142971" indent="-228594" algn="l" defTabSz="914377" rtl="0" eaLnBrk="1" latinLnBrk="0" hangingPunct="1">
              <a:lnSpc>
                <a:spcPct val="120000"/>
              </a:lnSpc>
              <a:spcBef>
                <a:spcPts val="500"/>
              </a:spcBef>
              <a:buFont typeface="Arial" panose="020B0604020202020204" pitchFamily="34" charset="0"/>
              <a:buChar char="•"/>
              <a:defRPr sz="1600" b="0" i="0" kern="1200">
                <a:solidFill>
                  <a:schemeClr val="tx1"/>
                </a:solidFill>
                <a:latin typeface="Helvetica Neue Light" panose="02000403000000020004" pitchFamily="2" charset="0"/>
                <a:ea typeface="Helvetica Neue Light" panose="02000403000000020004" pitchFamily="2" charset="0"/>
                <a:cs typeface="+mn-cs"/>
              </a:defRPr>
            </a:lvl3pPr>
            <a:lvl4pPr marL="1600160" indent="-228594" algn="l" defTabSz="914377" rtl="0" eaLnBrk="1" latinLnBrk="0" hangingPunct="1">
              <a:lnSpc>
                <a:spcPct val="12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349" indent="-228594" algn="l" defTabSz="914377" rtl="0" eaLnBrk="1" latinLnBrk="0" hangingPunct="1">
              <a:lnSpc>
                <a:spcPct val="12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p>
        </p:txBody>
      </p:sp>
      <p:pic>
        <p:nvPicPr>
          <p:cNvPr id="8" name="Immagine 3">
            <a:extLst>
              <a:ext uri="{FF2B5EF4-FFF2-40B4-BE49-F238E27FC236}">
                <a16:creationId xmlns:a16="http://schemas.microsoft.com/office/drawing/2014/main" id="{F2FBBAD0-2E89-AB4A-B914-503088CD6C34}"/>
              </a:ext>
            </a:extLst>
          </p:cNvPr>
          <p:cNvPicPr>
            <a:picLocks noChangeAspect="1"/>
          </p:cNvPicPr>
          <p:nvPr/>
        </p:nvPicPr>
        <p:blipFill>
          <a:blip r:embed="rId3" cstate="print"/>
          <a:stretch>
            <a:fillRect/>
          </a:stretch>
        </p:blipFill>
        <p:spPr bwMode="auto">
          <a:xfrm>
            <a:off x="78956" y="1925510"/>
            <a:ext cx="4115797" cy="2962993"/>
          </a:xfrm>
          <a:prstGeom prst="rect">
            <a:avLst/>
          </a:prstGeom>
          <a:noFill/>
          <a:ln w="9525">
            <a:noFill/>
            <a:miter lim="800000"/>
            <a:headEnd/>
            <a:tailEnd/>
          </a:ln>
        </p:spPr>
      </p:pic>
      <p:pic>
        <p:nvPicPr>
          <p:cNvPr id="9" name="Immagine 16">
            <a:extLst>
              <a:ext uri="{FF2B5EF4-FFF2-40B4-BE49-F238E27FC236}">
                <a16:creationId xmlns:a16="http://schemas.microsoft.com/office/drawing/2014/main" id="{96012270-12A6-A042-A69E-20EA8AC7FEB9}"/>
              </a:ext>
            </a:extLst>
          </p:cNvPr>
          <p:cNvPicPr/>
          <p:nvPr/>
        </p:nvPicPr>
        <p:blipFill>
          <a:blip r:embed="rId4" cstate="print"/>
          <a:stretch>
            <a:fillRect/>
          </a:stretch>
        </p:blipFill>
        <p:spPr>
          <a:xfrm>
            <a:off x="4736252" y="1949260"/>
            <a:ext cx="3657600" cy="2743200"/>
          </a:xfrm>
          <a:prstGeom prst="rect">
            <a:avLst/>
          </a:prstGeom>
        </p:spPr>
      </p:pic>
    </p:spTree>
    <p:extLst>
      <p:ext uri="{BB962C8B-B14F-4D97-AF65-F5344CB8AC3E}">
        <p14:creationId xmlns:p14="http://schemas.microsoft.com/office/powerpoint/2010/main" val="165706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0583B5-E538-0041-8E43-3A499D039299}"/>
              </a:ext>
            </a:extLst>
          </p:cNvPr>
          <p:cNvSpPr>
            <a:spLocks noGrp="1"/>
          </p:cNvSpPr>
          <p:nvPr>
            <p:ph idx="1"/>
          </p:nvPr>
        </p:nvSpPr>
        <p:spPr>
          <a:xfrm>
            <a:off x="138331" y="707143"/>
            <a:ext cx="8815496" cy="4240237"/>
          </a:xfrm>
        </p:spPr>
        <p:txBody>
          <a:bodyPr>
            <a:normAutofit lnSpcReduction="10000"/>
          </a:bodyPr>
          <a:lstStyle/>
          <a:p>
            <a:r>
              <a:rPr lang="it-IT" dirty="0"/>
              <a:t>The </a:t>
            </a:r>
            <a:r>
              <a:rPr lang="it-IT" dirty="0" err="1"/>
              <a:t>energy</a:t>
            </a:r>
            <a:r>
              <a:rPr lang="it-IT" dirty="0"/>
              <a:t> </a:t>
            </a:r>
            <a:r>
              <a:rPr lang="it-IT" dirty="0" err="1"/>
              <a:t>spectra</a:t>
            </a:r>
            <a:r>
              <a:rPr lang="it-IT" dirty="0"/>
              <a:t> </a:t>
            </a:r>
            <a:r>
              <a:rPr lang="it-IT" dirty="0" err="1"/>
              <a:t>were</a:t>
            </a:r>
            <a:r>
              <a:rPr lang="it-IT" dirty="0"/>
              <a:t> </a:t>
            </a:r>
            <a:r>
              <a:rPr lang="it-IT" dirty="0" err="1"/>
              <a:t>obtained</a:t>
            </a:r>
            <a:r>
              <a:rPr lang="it-IT" dirty="0"/>
              <a:t> </a:t>
            </a:r>
            <a:r>
              <a:rPr lang="it-IT" dirty="0" err="1"/>
              <a:t>using</a:t>
            </a:r>
            <a:r>
              <a:rPr lang="it-IT" dirty="0"/>
              <a:t> a </a:t>
            </a:r>
            <a:r>
              <a:rPr lang="it-IT" baseline="30000" dirty="0"/>
              <a:t>22</a:t>
            </a:r>
            <a:r>
              <a:rPr lang="it-IT" dirty="0"/>
              <a:t>Na source. </a:t>
            </a:r>
          </a:p>
          <a:p>
            <a:r>
              <a:rPr lang="it-IT" dirty="0"/>
              <a:t>A single </a:t>
            </a:r>
            <a:r>
              <a:rPr lang="it-IT" dirty="0" err="1"/>
              <a:t>SiPM</a:t>
            </a:r>
            <a:r>
              <a:rPr lang="it-IT" dirty="0"/>
              <a:t> </a:t>
            </a:r>
            <a:r>
              <a:rPr lang="it-IT" dirty="0" err="1"/>
              <a:t>is</a:t>
            </a:r>
            <a:r>
              <a:rPr lang="it-IT" dirty="0"/>
              <a:t> </a:t>
            </a:r>
            <a:r>
              <a:rPr lang="it-IT" dirty="0" err="1"/>
              <a:t>coupled</a:t>
            </a:r>
            <a:r>
              <a:rPr lang="it-IT" dirty="0"/>
              <a:t> to a 3 mm x 3 mm x 5 mm LYSO </a:t>
            </a:r>
            <a:r>
              <a:rPr lang="it-IT" dirty="0" err="1"/>
              <a:t>crystal</a:t>
            </a:r>
            <a:r>
              <a:rPr lang="it-IT" dirty="0"/>
              <a:t>.</a:t>
            </a:r>
          </a:p>
          <a:p>
            <a:endParaRPr lang="it-IT" dirty="0"/>
          </a:p>
          <a:p>
            <a:endParaRPr lang="it-IT" dirty="0"/>
          </a:p>
          <a:p>
            <a:endParaRPr lang="it-IT" dirty="0"/>
          </a:p>
          <a:p>
            <a:endParaRPr lang="it-IT" dirty="0"/>
          </a:p>
          <a:p>
            <a:endParaRPr lang="it-IT" dirty="0"/>
          </a:p>
          <a:p>
            <a:endParaRPr lang="it-IT" dirty="0"/>
          </a:p>
          <a:p>
            <a:pPr marL="0" indent="0">
              <a:buNone/>
            </a:pPr>
            <a:r>
              <a:rPr lang="it-IT" sz="1900" dirty="0"/>
              <a:t> The position of the </a:t>
            </a:r>
            <a:r>
              <a:rPr lang="it-IT" sz="1900" dirty="0" err="1"/>
              <a:t>two</a:t>
            </a:r>
            <a:r>
              <a:rPr lang="it-IT" sz="1900" dirty="0"/>
              <a:t> </a:t>
            </a:r>
            <a:r>
              <a:rPr lang="it-IT" sz="1900" dirty="0" err="1"/>
              <a:t>peaks</a:t>
            </a:r>
            <a:r>
              <a:rPr lang="it-IT" sz="1900" dirty="0"/>
              <a:t> </a:t>
            </a:r>
            <a:r>
              <a:rPr lang="it-IT" sz="1900" dirty="0" err="1"/>
              <a:t>were</a:t>
            </a:r>
            <a:r>
              <a:rPr lang="it-IT" sz="1900" dirty="0"/>
              <a:t> </a:t>
            </a:r>
            <a:r>
              <a:rPr lang="it-IT" sz="1900" dirty="0" err="1"/>
              <a:t>used</a:t>
            </a:r>
            <a:r>
              <a:rPr lang="it-IT" sz="1900" dirty="0"/>
              <a:t> to </a:t>
            </a:r>
            <a:r>
              <a:rPr lang="it-IT" sz="1900" dirty="0" err="1"/>
              <a:t>correct</a:t>
            </a:r>
            <a:r>
              <a:rPr lang="it-IT" sz="1900" dirty="0"/>
              <a:t> for the </a:t>
            </a:r>
            <a:r>
              <a:rPr lang="it-IT" sz="1900" dirty="0" err="1"/>
              <a:t>saturation</a:t>
            </a:r>
            <a:r>
              <a:rPr lang="it-IT" sz="1900" dirty="0"/>
              <a:t> of the </a:t>
            </a:r>
            <a:r>
              <a:rPr lang="it-IT" sz="1900" dirty="0" err="1"/>
              <a:t>SiPM</a:t>
            </a:r>
            <a:endParaRPr lang="it-IT" sz="1900" dirty="0"/>
          </a:p>
        </p:txBody>
      </p:sp>
      <p:sp>
        <p:nvSpPr>
          <p:cNvPr id="3" name="Title 2">
            <a:extLst>
              <a:ext uri="{FF2B5EF4-FFF2-40B4-BE49-F238E27FC236}">
                <a16:creationId xmlns:a16="http://schemas.microsoft.com/office/drawing/2014/main" id="{66EB9047-5DF0-4D41-B580-84632FCC16C6}"/>
              </a:ext>
            </a:extLst>
          </p:cNvPr>
          <p:cNvSpPr>
            <a:spLocks noGrp="1"/>
          </p:cNvSpPr>
          <p:nvPr>
            <p:ph type="title"/>
          </p:nvPr>
        </p:nvSpPr>
        <p:spPr/>
        <p:txBody>
          <a:bodyPr/>
          <a:lstStyle/>
          <a:p>
            <a:r>
              <a:rPr lang="it-IT" dirty="0"/>
              <a:t>Energy </a:t>
            </a:r>
            <a:r>
              <a:rPr lang="it-IT" dirty="0" err="1"/>
              <a:t>resolution</a:t>
            </a:r>
            <a:r>
              <a:rPr lang="it-IT" dirty="0"/>
              <a:t> </a:t>
            </a:r>
            <a:r>
              <a:rPr lang="it-IT" dirty="0" err="1"/>
              <a:t>evaluation</a:t>
            </a:r>
            <a:r>
              <a:rPr lang="it-IT" dirty="0"/>
              <a:t>: </a:t>
            </a:r>
            <a:r>
              <a:rPr lang="it-IT" dirty="0" err="1"/>
              <a:t>method</a:t>
            </a:r>
            <a:endParaRPr lang="it-IT" dirty="0"/>
          </a:p>
        </p:txBody>
      </p:sp>
      <p:sp>
        <p:nvSpPr>
          <p:cNvPr id="4" name="Slide Number Placeholder 3">
            <a:extLst>
              <a:ext uri="{FF2B5EF4-FFF2-40B4-BE49-F238E27FC236}">
                <a16:creationId xmlns:a16="http://schemas.microsoft.com/office/drawing/2014/main" id="{E8362BB8-A0BF-5F4E-8831-A77F801768F5}"/>
              </a:ext>
            </a:extLst>
          </p:cNvPr>
          <p:cNvSpPr>
            <a:spLocks noGrp="1"/>
          </p:cNvSpPr>
          <p:nvPr>
            <p:ph type="sldNum" sz="quarter" idx="11"/>
          </p:nvPr>
        </p:nvSpPr>
        <p:spPr/>
        <p:txBody>
          <a:bodyPr/>
          <a:lstStyle/>
          <a:p>
            <a:fld id="{B64D7F69-35DD-7E49-A15F-52D39FD194C9}" type="slidenum">
              <a:rPr lang="it-IT" smtClean="0"/>
              <a:pPr/>
              <a:t>13</a:t>
            </a:fld>
            <a:endParaRPr lang="it-IT" dirty="0"/>
          </a:p>
        </p:txBody>
      </p:sp>
      <p:sp>
        <p:nvSpPr>
          <p:cNvPr id="5" name="Footer Placeholder 4">
            <a:extLst>
              <a:ext uri="{FF2B5EF4-FFF2-40B4-BE49-F238E27FC236}">
                <a16:creationId xmlns:a16="http://schemas.microsoft.com/office/drawing/2014/main" id="{A5634A83-5CEE-6E42-BA77-2385C0A6C359}"/>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10" name="Immagine 11">
            <a:extLst>
              <a:ext uri="{FF2B5EF4-FFF2-40B4-BE49-F238E27FC236}">
                <a16:creationId xmlns:a16="http://schemas.microsoft.com/office/drawing/2014/main" id="{1CF61969-EB5F-6B45-86C7-5245811D6DD2}"/>
              </a:ext>
            </a:extLst>
          </p:cNvPr>
          <p:cNvPicPr/>
          <p:nvPr/>
        </p:nvPicPr>
        <p:blipFill>
          <a:blip r:embed="rId2" cstate="print"/>
          <a:stretch>
            <a:fillRect/>
          </a:stretch>
        </p:blipFill>
        <p:spPr>
          <a:xfrm>
            <a:off x="70237" y="1622004"/>
            <a:ext cx="8983019" cy="2823686"/>
          </a:xfrm>
          <a:prstGeom prst="rect">
            <a:avLst/>
          </a:prstGeom>
        </p:spPr>
      </p:pic>
    </p:spTree>
    <p:extLst>
      <p:ext uri="{BB962C8B-B14F-4D97-AF65-F5344CB8AC3E}">
        <p14:creationId xmlns:p14="http://schemas.microsoft.com/office/powerpoint/2010/main" val="91345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FDBCD6-3A62-D843-AEFA-86A8997E25D5}"/>
              </a:ext>
            </a:extLst>
          </p:cNvPr>
          <p:cNvSpPr>
            <a:spLocks noGrp="1"/>
          </p:cNvSpPr>
          <p:nvPr>
            <p:ph type="title"/>
          </p:nvPr>
        </p:nvSpPr>
        <p:spPr/>
        <p:txBody>
          <a:bodyPr/>
          <a:lstStyle/>
          <a:p>
            <a:r>
              <a:rPr lang="it-IT" dirty="0"/>
              <a:t>Energy </a:t>
            </a:r>
            <a:r>
              <a:rPr lang="it-IT" dirty="0" err="1"/>
              <a:t>resolution</a:t>
            </a:r>
            <a:r>
              <a:rPr lang="it-IT" dirty="0"/>
              <a:t> </a:t>
            </a:r>
            <a:r>
              <a:rPr lang="it-IT" dirty="0" err="1"/>
              <a:t>evaluation</a:t>
            </a:r>
            <a:r>
              <a:rPr lang="it-IT" dirty="0"/>
              <a:t>: </a:t>
            </a:r>
            <a:r>
              <a:rPr lang="it-IT" dirty="0" err="1"/>
              <a:t>results</a:t>
            </a:r>
            <a:endParaRPr lang="it-IT" dirty="0"/>
          </a:p>
        </p:txBody>
      </p:sp>
      <p:sp>
        <p:nvSpPr>
          <p:cNvPr id="4" name="Slide Number Placeholder 3">
            <a:extLst>
              <a:ext uri="{FF2B5EF4-FFF2-40B4-BE49-F238E27FC236}">
                <a16:creationId xmlns:a16="http://schemas.microsoft.com/office/drawing/2014/main" id="{A12615D0-90C7-C840-AF67-BCA46AE45EBB}"/>
              </a:ext>
            </a:extLst>
          </p:cNvPr>
          <p:cNvSpPr>
            <a:spLocks noGrp="1"/>
          </p:cNvSpPr>
          <p:nvPr>
            <p:ph type="sldNum" sz="quarter" idx="11"/>
          </p:nvPr>
        </p:nvSpPr>
        <p:spPr/>
        <p:txBody>
          <a:bodyPr/>
          <a:lstStyle/>
          <a:p>
            <a:fld id="{B64D7F69-35DD-7E49-A15F-52D39FD194C9}" type="slidenum">
              <a:rPr lang="it-IT" smtClean="0"/>
              <a:pPr/>
              <a:t>14</a:t>
            </a:fld>
            <a:endParaRPr lang="it-IT" dirty="0"/>
          </a:p>
        </p:txBody>
      </p:sp>
      <p:sp>
        <p:nvSpPr>
          <p:cNvPr id="5" name="Footer Placeholder 4">
            <a:extLst>
              <a:ext uri="{FF2B5EF4-FFF2-40B4-BE49-F238E27FC236}">
                <a16:creationId xmlns:a16="http://schemas.microsoft.com/office/drawing/2014/main" id="{2C686C72-53E2-E34F-A703-A4417172843A}"/>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8" name="Immagine 10">
            <a:extLst>
              <a:ext uri="{FF2B5EF4-FFF2-40B4-BE49-F238E27FC236}">
                <a16:creationId xmlns:a16="http://schemas.microsoft.com/office/drawing/2014/main" id="{1043C91F-9FA7-D449-9FE2-4728A757B406}"/>
              </a:ext>
            </a:extLst>
          </p:cNvPr>
          <p:cNvPicPr>
            <a:picLocks noChangeAspect="1"/>
          </p:cNvPicPr>
          <p:nvPr/>
        </p:nvPicPr>
        <p:blipFill>
          <a:blip r:embed="rId3" cstate="print"/>
          <a:stretch>
            <a:fillRect/>
          </a:stretch>
        </p:blipFill>
        <p:spPr>
          <a:xfrm>
            <a:off x="3464579" y="809749"/>
            <a:ext cx="5285509" cy="3964132"/>
          </a:xfrm>
          <a:prstGeom prst="rect">
            <a:avLst/>
          </a:prstGeom>
        </p:spPr>
      </p:pic>
      <p:sp>
        <p:nvSpPr>
          <p:cNvPr id="9" name="Content Placeholder 1">
            <a:extLst>
              <a:ext uri="{FF2B5EF4-FFF2-40B4-BE49-F238E27FC236}">
                <a16:creationId xmlns:a16="http://schemas.microsoft.com/office/drawing/2014/main" id="{24B457EF-2D01-1142-BE33-86CD8BD45EBF}"/>
              </a:ext>
            </a:extLst>
          </p:cNvPr>
          <p:cNvSpPr>
            <a:spLocks noGrp="1"/>
          </p:cNvSpPr>
          <p:nvPr>
            <p:ph idx="1"/>
          </p:nvPr>
        </p:nvSpPr>
        <p:spPr>
          <a:xfrm>
            <a:off x="164252" y="750887"/>
            <a:ext cx="3300327" cy="4022994"/>
          </a:xfrm>
        </p:spPr>
        <p:txBody>
          <a:bodyPr>
            <a:normAutofit lnSpcReduction="10000"/>
          </a:bodyPr>
          <a:lstStyle/>
          <a:p>
            <a:r>
              <a:rPr lang="it-IT" dirty="0" err="1"/>
              <a:t>Six</a:t>
            </a:r>
            <a:r>
              <a:rPr lang="it-IT" dirty="0"/>
              <a:t> </a:t>
            </a:r>
            <a:r>
              <a:rPr lang="it-IT" dirty="0" err="1"/>
              <a:t>types</a:t>
            </a:r>
            <a:r>
              <a:rPr lang="it-IT" dirty="0"/>
              <a:t> of </a:t>
            </a:r>
            <a:r>
              <a:rPr lang="it-IT" dirty="0" err="1"/>
              <a:t>SiPMs</a:t>
            </a:r>
            <a:r>
              <a:rPr lang="it-IT" dirty="0"/>
              <a:t> </a:t>
            </a:r>
            <a:r>
              <a:rPr lang="it-IT" dirty="0" err="1"/>
              <a:t>were</a:t>
            </a:r>
            <a:r>
              <a:rPr lang="it-IT" dirty="0"/>
              <a:t> </a:t>
            </a:r>
            <a:r>
              <a:rPr lang="it-IT" dirty="0" err="1"/>
              <a:t>tested</a:t>
            </a:r>
            <a:r>
              <a:rPr lang="it-IT" dirty="0"/>
              <a:t> from </a:t>
            </a:r>
            <a:r>
              <a:rPr lang="it-IT" dirty="0" err="1"/>
              <a:t>three</a:t>
            </a:r>
            <a:r>
              <a:rPr lang="it-IT" dirty="0"/>
              <a:t> </a:t>
            </a:r>
            <a:r>
              <a:rPr lang="it-IT" dirty="0" err="1"/>
              <a:t>manufacturers</a:t>
            </a:r>
            <a:r>
              <a:rPr lang="it-IT" dirty="0"/>
              <a:t>.</a:t>
            </a:r>
          </a:p>
          <a:p>
            <a:r>
              <a:rPr lang="it-IT" dirty="0"/>
              <a:t>No </a:t>
            </a:r>
            <a:r>
              <a:rPr lang="it-IT" dirty="0" err="1"/>
              <a:t>clear</a:t>
            </a:r>
            <a:r>
              <a:rPr lang="it-IT" dirty="0"/>
              <a:t> trend in the </a:t>
            </a:r>
            <a:r>
              <a:rPr lang="it-IT" dirty="0" err="1"/>
              <a:t>dependence</a:t>
            </a:r>
            <a:r>
              <a:rPr lang="it-IT" dirty="0"/>
              <a:t> on the </a:t>
            </a:r>
            <a:r>
              <a:rPr lang="it-IT" dirty="0" err="1"/>
              <a:t>bias</a:t>
            </a:r>
            <a:r>
              <a:rPr lang="it-IT" dirty="0"/>
              <a:t>.</a:t>
            </a:r>
          </a:p>
          <a:p>
            <a:r>
              <a:rPr lang="it-IT" dirty="0"/>
              <a:t>An </a:t>
            </a:r>
            <a:r>
              <a:rPr lang="it-IT" dirty="0" err="1"/>
              <a:t>improvement</a:t>
            </a:r>
            <a:r>
              <a:rPr lang="it-IT" dirty="0"/>
              <a:t> of </a:t>
            </a:r>
            <a:r>
              <a:rPr lang="it-IT" dirty="0" err="1"/>
              <a:t>energy</a:t>
            </a:r>
            <a:r>
              <a:rPr lang="it-IT" dirty="0"/>
              <a:t> </a:t>
            </a:r>
            <a:r>
              <a:rPr lang="it-IT" dirty="0" err="1"/>
              <a:t>resolution</a:t>
            </a:r>
            <a:r>
              <a:rPr lang="it-IT" dirty="0"/>
              <a:t> with </a:t>
            </a:r>
            <a:r>
              <a:rPr lang="it-IT" dirty="0" err="1"/>
              <a:t>SiPM</a:t>
            </a:r>
            <a:r>
              <a:rPr lang="it-IT" dirty="0"/>
              <a:t> </a:t>
            </a:r>
            <a:r>
              <a:rPr lang="it-IT" dirty="0" err="1">
                <a:solidFill>
                  <a:srgbClr val="30859C"/>
                </a:solidFill>
              </a:rPr>
              <a:t>active</a:t>
            </a:r>
            <a:r>
              <a:rPr lang="it-IT" dirty="0">
                <a:solidFill>
                  <a:srgbClr val="30859C"/>
                </a:solidFill>
              </a:rPr>
              <a:t> area</a:t>
            </a:r>
            <a:r>
              <a:rPr lang="it-IT" dirty="0"/>
              <a:t>.</a:t>
            </a:r>
          </a:p>
          <a:p>
            <a:r>
              <a:rPr lang="it-IT" dirty="0"/>
              <a:t>Best </a:t>
            </a:r>
            <a:r>
              <a:rPr lang="it-IT" dirty="0" err="1"/>
              <a:t>results</a:t>
            </a:r>
            <a:r>
              <a:rPr lang="it-IT" dirty="0"/>
              <a:t> are for </a:t>
            </a:r>
            <a:r>
              <a:rPr lang="it-IT" dirty="0" err="1"/>
              <a:t>SiPMs</a:t>
            </a:r>
            <a:r>
              <a:rPr lang="it-IT" dirty="0"/>
              <a:t> with </a:t>
            </a:r>
            <a:r>
              <a:rPr lang="it-IT" dirty="0" err="1">
                <a:solidFill>
                  <a:srgbClr val="30859C"/>
                </a:solidFill>
              </a:rPr>
              <a:t>smaller</a:t>
            </a:r>
            <a:r>
              <a:rPr lang="it-IT" dirty="0">
                <a:solidFill>
                  <a:srgbClr val="30859C"/>
                </a:solidFill>
              </a:rPr>
              <a:t> </a:t>
            </a:r>
            <a:r>
              <a:rPr lang="it-IT" dirty="0" err="1">
                <a:solidFill>
                  <a:srgbClr val="30859C"/>
                </a:solidFill>
              </a:rPr>
              <a:t>cell</a:t>
            </a:r>
            <a:r>
              <a:rPr lang="it-IT" dirty="0">
                <a:solidFill>
                  <a:srgbClr val="30859C"/>
                </a:solidFill>
              </a:rPr>
              <a:t> </a:t>
            </a:r>
            <a:r>
              <a:rPr lang="it-IT" dirty="0" err="1">
                <a:solidFill>
                  <a:srgbClr val="30859C"/>
                </a:solidFill>
              </a:rPr>
              <a:t>size</a:t>
            </a:r>
            <a:r>
              <a:rPr lang="it-IT" dirty="0"/>
              <a:t>.</a:t>
            </a:r>
          </a:p>
          <a:p>
            <a:endParaRPr lang="it-IT" dirty="0"/>
          </a:p>
        </p:txBody>
      </p:sp>
    </p:spTree>
    <p:extLst>
      <p:ext uri="{BB962C8B-B14F-4D97-AF65-F5344CB8AC3E}">
        <p14:creationId xmlns:p14="http://schemas.microsoft.com/office/powerpoint/2010/main" val="562109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F041B9-5008-7645-871B-B3376AB77547}"/>
              </a:ext>
            </a:extLst>
          </p:cNvPr>
          <p:cNvSpPr>
            <a:spLocks noGrp="1"/>
          </p:cNvSpPr>
          <p:nvPr>
            <p:ph idx="1"/>
          </p:nvPr>
        </p:nvSpPr>
        <p:spPr>
          <a:xfrm>
            <a:off x="0" y="734072"/>
            <a:ext cx="9144000" cy="4111060"/>
          </a:xfrm>
        </p:spPr>
        <p:txBody>
          <a:bodyPr>
            <a:normAutofit/>
          </a:bodyPr>
          <a:lstStyle/>
          <a:p>
            <a:r>
              <a:rPr lang="en-US" dirty="0"/>
              <a:t>A </a:t>
            </a:r>
            <a:r>
              <a:rPr lang="en-US" baseline="30000" dirty="0"/>
              <a:t>68</a:t>
            </a:r>
            <a:r>
              <a:rPr lang="en-US" dirty="0"/>
              <a:t>Ge source was used.</a:t>
            </a:r>
          </a:p>
          <a:p>
            <a:r>
              <a:rPr lang="en-US" dirty="0"/>
              <a:t>An energy window of a FWHM around the photo-peak was considered. No time-walk correction was applied to the results</a:t>
            </a:r>
            <a:r>
              <a:rPr lang="en-US"/>
              <a:t>. </a:t>
            </a:r>
          </a:p>
          <a:p>
            <a:r>
              <a:rPr lang="en-US"/>
              <a:t>The </a:t>
            </a:r>
            <a:r>
              <a:rPr lang="en-US" dirty="0"/>
              <a:t>threshold of the ASIC discriminator was chosen as the lower compatible with the noise level of the SiPMs and electronics.</a:t>
            </a:r>
          </a:p>
          <a:p>
            <a:r>
              <a:rPr lang="en-US" dirty="0"/>
              <a:t>The coincidence time resolution is expressed as the FWHM of the time difference distribution between the triggers of the first digital pulse for the two ASICs.</a:t>
            </a:r>
            <a:endParaRPr lang="it-IT" dirty="0"/>
          </a:p>
          <a:p>
            <a:endParaRPr lang="it-IT" dirty="0"/>
          </a:p>
        </p:txBody>
      </p:sp>
      <p:sp>
        <p:nvSpPr>
          <p:cNvPr id="3" name="Title 2">
            <a:extLst>
              <a:ext uri="{FF2B5EF4-FFF2-40B4-BE49-F238E27FC236}">
                <a16:creationId xmlns:a16="http://schemas.microsoft.com/office/drawing/2014/main" id="{B7F78ADC-3F13-D243-8D28-7DDE85D77228}"/>
              </a:ext>
            </a:extLst>
          </p:cNvPr>
          <p:cNvSpPr>
            <a:spLocks noGrp="1"/>
          </p:cNvSpPr>
          <p:nvPr>
            <p:ph type="title"/>
          </p:nvPr>
        </p:nvSpPr>
        <p:spPr/>
        <p:txBody>
          <a:bodyPr/>
          <a:lstStyle/>
          <a:p>
            <a:r>
              <a:rPr lang="it-IT" dirty="0"/>
              <a:t>CTR </a:t>
            </a:r>
            <a:r>
              <a:rPr lang="it-IT" dirty="0" err="1"/>
              <a:t>evaluation</a:t>
            </a:r>
            <a:r>
              <a:rPr lang="it-IT" dirty="0"/>
              <a:t>: </a:t>
            </a:r>
            <a:r>
              <a:rPr lang="it-IT" dirty="0" err="1"/>
              <a:t>method</a:t>
            </a:r>
            <a:r>
              <a:rPr lang="it-IT" dirty="0"/>
              <a:t> </a:t>
            </a:r>
          </a:p>
        </p:txBody>
      </p:sp>
      <p:sp>
        <p:nvSpPr>
          <p:cNvPr id="4" name="Slide Number Placeholder 3">
            <a:extLst>
              <a:ext uri="{FF2B5EF4-FFF2-40B4-BE49-F238E27FC236}">
                <a16:creationId xmlns:a16="http://schemas.microsoft.com/office/drawing/2014/main" id="{DDD9F7E1-5675-0F44-ADAE-04C6555E4585}"/>
              </a:ext>
            </a:extLst>
          </p:cNvPr>
          <p:cNvSpPr>
            <a:spLocks noGrp="1"/>
          </p:cNvSpPr>
          <p:nvPr>
            <p:ph type="sldNum" sz="quarter" idx="11"/>
          </p:nvPr>
        </p:nvSpPr>
        <p:spPr/>
        <p:txBody>
          <a:bodyPr/>
          <a:lstStyle/>
          <a:p>
            <a:fld id="{B64D7F69-35DD-7E49-A15F-52D39FD194C9}" type="slidenum">
              <a:rPr lang="it-IT" smtClean="0"/>
              <a:pPr/>
              <a:t>15</a:t>
            </a:fld>
            <a:endParaRPr lang="it-IT" dirty="0"/>
          </a:p>
        </p:txBody>
      </p:sp>
      <p:sp>
        <p:nvSpPr>
          <p:cNvPr id="5" name="Footer Placeholder 4">
            <a:extLst>
              <a:ext uri="{FF2B5EF4-FFF2-40B4-BE49-F238E27FC236}">
                <a16:creationId xmlns:a16="http://schemas.microsoft.com/office/drawing/2014/main" id="{378DBA29-C7D2-734F-A12A-0227EDA2982E}"/>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Tree>
    <p:extLst>
      <p:ext uri="{BB962C8B-B14F-4D97-AF65-F5344CB8AC3E}">
        <p14:creationId xmlns:p14="http://schemas.microsoft.com/office/powerpoint/2010/main" val="504479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F78ADC-3F13-D243-8D28-7DDE85D77228}"/>
              </a:ext>
            </a:extLst>
          </p:cNvPr>
          <p:cNvSpPr>
            <a:spLocks noGrp="1"/>
          </p:cNvSpPr>
          <p:nvPr>
            <p:ph type="title"/>
          </p:nvPr>
        </p:nvSpPr>
        <p:spPr/>
        <p:txBody>
          <a:bodyPr/>
          <a:lstStyle/>
          <a:p>
            <a:r>
              <a:rPr lang="it-IT" dirty="0"/>
              <a:t>CTR </a:t>
            </a:r>
            <a:r>
              <a:rPr lang="it-IT" dirty="0" err="1"/>
              <a:t>evaluation</a:t>
            </a:r>
            <a:r>
              <a:rPr lang="it-IT" dirty="0"/>
              <a:t>: </a:t>
            </a:r>
            <a:r>
              <a:rPr lang="it-IT" dirty="0" err="1"/>
              <a:t>results</a:t>
            </a:r>
            <a:r>
              <a:rPr lang="it-IT" dirty="0"/>
              <a:t> </a:t>
            </a:r>
          </a:p>
        </p:txBody>
      </p:sp>
      <p:sp>
        <p:nvSpPr>
          <p:cNvPr id="4" name="Slide Number Placeholder 3">
            <a:extLst>
              <a:ext uri="{FF2B5EF4-FFF2-40B4-BE49-F238E27FC236}">
                <a16:creationId xmlns:a16="http://schemas.microsoft.com/office/drawing/2014/main" id="{DDD9F7E1-5675-0F44-ADAE-04C6555E4585}"/>
              </a:ext>
            </a:extLst>
          </p:cNvPr>
          <p:cNvSpPr>
            <a:spLocks noGrp="1"/>
          </p:cNvSpPr>
          <p:nvPr>
            <p:ph type="sldNum" sz="quarter" idx="11"/>
          </p:nvPr>
        </p:nvSpPr>
        <p:spPr/>
        <p:txBody>
          <a:bodyPr/>
          <a:lstStyle/>
          <a:p>
            <a:fld id="{B64D7F69-35DD-7E49-A15F-52D39FD194C9}" type="slidenum">
              <a:rPr lang="it-IT" smtClean="0"/>
              <a:pPr/>
              <a:t>16</a:t>
            </a:fld>
            <a:endParaRPr lang="it-IT" dirty="0"/>
          </a:p>
        </p:txBody>
      </p:sp>
      <p:sp>
        <p:nvSpPr>
          <p:cNvPr id="5" name="Footer Placeholder 4">
            <a:extLst>
              <a:ext uri="{FF2B5EF4-FFF2-40B4-BE49-F238E27FC236}">
                <a16:creationId xmlns:a16="http://schemas.microsoft.com/office/drawing/2014/main" id="{378DBA29-C7D2-734F-A12A-0227EDA2982E}"/>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7" name="Immagine 20">
            <a:extLst>
              <a:ext uri="{FF2B5EF4-FFF2-40B4-BE49-F238E27FC236}">
                <a16:creationId xmlns:a16="http://schemas.microsoft.com/office/drawing/2014/main" id="{4D6861EE-5868-3745-B755-1C5059EA66FE}"/>
              </a:ext>
            </a:extLst>
          </p:cNvPr>
          <p:cNvPicPr>
            <a:picLocks noChangeAspect="1"/>
          </p:cNvPicPr>
          <p:nvPr/>
        </p:nvPicPr>
        <p:blipFill>
          <a:blip r:embed="rId3" cstate="print"/>
          <a:stretch>
            <a:fillRect/>
          </a:stretch>
        </p:blipFill>
        <p:spPr>
          <a:xfrm>
            <a:off x="3589371" y="607909"/>
            <a:ext cx="5554629" cy="4165972"/>
          </a:xfrm>
          <a:prstGeom prst="rect">
            <a:avLst/>
          </a:prstGeom>
        </p:spPr>
      </p:pic>
      <p:sp>
        <p:nvSpPr>
          <p:cNvPr id="8" name="Content Placeholder 7">
            <a:extLst>
              <a:ext uri="{FF2B5EF4-FFF2-40B4-BE49-F238E27FC236}">
                <a16:creationId xmlns:a16="http://schemas.microsoft.com/office/drawing/2014/main" id="{A35C183F-3710-2743-9F05-2B36B7633A58}"/>
              </a:ext>
            </a:extLst>
          </p:cNvPr>
          <p:cNvSpPr>
            <a:spLocks noGrp="1"/>
          </p:cNvSpPr>
          <p:nvPr>
            <p:ph idx="1"/>
          </p:nvPr>
        </p:nvSpPr>
        <p:spPr>
          <a:xfrm>
            <a:off x="153999" y="773741"/>
            <a:ext cx="3527352" cy="4070799"/>
          </a:xfrm>
        </p:spPr>
        <p:txBody>
          <a:bodyPr>
            <a:normAutofit fontScale="85000" lnSpcReduction="10000"/>
          </a:bodyPr>
          <a:lstStyle/>
          <a:p>
            <a:r>
              <a:rPr lang="it-IT" dirty="0" err="1"/>
              <a:t>Broadcom</a:t>
            </a:r>
            <a:r>
              <a:rPr lang="it-IT" dirty="0"/>
              <a:t> </a:t>
            </a:r>
            <a:r>
              <a:rPr lang="it-IT" dirty="0" err="1"/>
              <a:t>SiPM</a:t>
            </a:r>
            <a:r>
              <a:rPr lang="it-IT" dirty="0"/>
              <a:t> and Hamamatsu MPPC with 3 x 3 mm</a:t>
            </a:r>
            <a:r>
              <a:rPr lang="it-IT" baseline="30000" dirty="0"/>
              <a:t>2</a:t>
            </a:r>
            <a:r>
              <a:rPr lang="it-IT" dirty="0"/>
              <a:t> and 4 x 4 mm</a:t>
            </a:r>
            <a:r>
              <a:rPr lang="it-IT" baseline="30000" dirty="0"/>
              <a:t>2</a:t>
            </a:r>
            <a:r>
              <a:rPr lang="it-IT" dirty="0"/>
              <a:t> </a:t>
            </a:r>
            <a:r>
              <a:rPr lang="it-IT" dirty="0" err="1"/>
              <a:t>active</a:t>
            </a:r>
            <a:r>
              <a:rPr lang="it-IT" dirty="0"/>
              <a:t> area </a:t>
            </a:r>
            <a:r>
              <a:rPr lang="it-IT" dirty="0" err="1"/>
              <a:t>reached</a:t>
            </a:r>
            <a:r>
              <a:rPr lang="it-IT" dirty="0"/>
              <a:t> a CTR </a:t>
            </a:r>
            <a:r>
              <a:rPr lang="it-IT" dirty="0" err="1"/>
              <a:t>below</a:t>
            </a:r>
            <a:r>
              <a:rPr lang="it-IT" dirty="0"/>
              <a:t> the 200 </a:t>
            </a:r>
            <a:r>
              <a:rPr lang="it-IT" dirty="0" err="1"/>
              <a:t>ps</a:t>
            </a:r>
            <a:r>
              <a:rPr lang="it-IT" dirty="0"/>
              <a:t> target. A </a:t>
            </a:r>
            <a:r>
              <a:rPr lang="it-IT" dirty="0" err="1"/>
              <a:t>result</a:t>
            </a:r>
            <a:r>
              <a:rPr lang="it-IT" dirty="0"/>
              <a:t> </a:t>
            </a:r>
            <a:r>
              <a:rPr lang="it-IT" dirty="0" err="1"/>
              <a:t>close</a:t>
            </a:r>
            <a:r>
              <a:rPr lang="it-IT" dirty="0"/>
              <a:t> to 200 </a:t>
            </a:r>
            <a:r>
              <a:rPr lang="it-IT" dirty="0" err="1"/>
              <a:t>ps</a:t>
            </a:r>
            <a:r>
              <a:rPr lang="it-IT" dirty="0"/>
              <a:t> </a:t>
            </a:r>
            <a:r>
              <a:rPr lang="it-IT" dirty="0" err="1"/>
              <a:t>was</a:t>
            </a:r>
            <a:r>
              <a:rPr lang="it-IT" dirty="0"/>
              <a:t> </a:t>
            </a:r>
            <a:r>
              <a:rPr lang="it-IT" dirty="0" err="1"/>
              <a:t>reached</a:t>
            </a:r>
            <a:r>
              <a:rPr lang="it-IT" dirty="0"/>
              <a:t> </a:t>
            </a:r>
            <a:r>
              <a:rPr lang="it-IT" dirty="0" err="1"/>
              <a:t>also</a:t>
            </a:r>
            <a:r>
              <a:rPr lang="it-IT" dirty="0"/>
              <a:t> with 6 x 6 mm</a:t>
            </a:r>
            <a:r>
              <a:rPr lang="it-IT" baseline="30000" dirty="0"/>
              <a:t>2</a:t>
            </a:r>
            <a:r>
              <a:rPr lang="it-IT" dirty="0"/>
              <a:t> MPPC</a:t>
            </a:r>
          </a:p>
          <a:p>
            <a:r>
              <a:rPr lang="it-IT" dirty="0"/>
              <a:t>The </a:t>
            </a:r>
            <a:r>
              <a:rPr lang="it-IT" dirty="0" err="1"/>
              <a:t>OnSemi</a:t>
            </a:r>
            <a:r>
              <a:rPr lang="it-IT" dirty="0"/>
              <a:t> </a:t>
            </a:r>
            <a:r>
              <a:rPr lang="it-IT" dirty="0" err="1"/>
              <a:t>SiPMs</a:t>
            </a:r>
            <a:r>
              <a:rPr lang="it-IT" dirty="0"/>
              <a:t> with 4 x 4 mm</a:t>
            </a:r>
            <a:r>
              <a:rPr lang="it-IT" baseline="30000" dirty="0"/>
              <a:t>2</a:t>
            </a:r>
            <a:r>
              <a:rPr lang="it-IT" dirty="0"/>
              <a:t> </a:t>
            </a:r>
            <a:r>
              <a:rPr lang="it-IT" dirty="0" err="1"/>
              <a:t>active</a:t>
            </a:r>
            <a:r>
              <a:rPr lang="it-IT" dirty="0"/>
              <a:t> area </a:t>
            </a:r>
            <a:r>
              <a:rPr lang="it-IT" dirty="0" err="1"/>
              <a:t>reached</a:t>
            </a:r>
            <a:r>
              <a:rPr lang="it-IT" dirty="0"/>
              <a:t> a CTR of </a:t>
            </a:r>
            <a:r>
              <a:rPr lang="it-IT" dirty="0" err="1"/>
              <a:t>about</a:t>
            </a:r>
            <a:r>
              <a:rPr lang="it-IT" dirty="0"/>
              <a:t> 180 </a:t>
            </a:r>
            <a:r>
              <a:rPr lang="it-IT" dirty="0" err="1"/>
              <a:t>ps</a:t>
            </a:r>
            <a:r>
              <a:rPr lang="it-IT" dirty="0"/>
              <a:t> </a:t>
            </a:r>
            <a:r>
              <a:rPr lang="it-IT" dirty="0" err="1"/>
              <a:t>only</a:t>
            </a:r>
            <a:r>
              <a:rPr lang="it-IT" dirty="0"/>
              <a:t> </a:t>
            </a:r>
            <a:r>
              <a:rPr lang="it-IT" dirty="0" err="1"/>
              <a:t>at</a:t>
            </a:r>
            <a:r>
              <a:rPr lang="it-IT" dirty="0"/>
              <a:t> the </a:t>
            </a:r>
            <a:r>
              <a:rPr lang="it-IT" dirty="0" err="1"/>
              <a:t>higher</a:t>
            </a:r>
            <a:r>
              <a:rPr lang="it-IT" dirty="0"/>
              <a:t> </a:t>
            </a:r>
            <a:r>
              <a:rPr lang="it-IT" dirty="0" err="1"/>
              <a:t>value</a:t>
            </a:r>
            <a:r>
              <a:rPr lang="it-IT" dirty="0"/>
              <a:t> of </a:t>
            </a:r>
            <a:r>
              <a:rPr lang="it-IT" dirty="0" err="1"/>
              <a:t>overvoltage</a:t>
            </a:r>
            <a:r>
              <a:rPr lang="it-IT" dirty="0"/>
              <a:t>, </a:t>
            </a:r>
            <a:r>
              <a:rPr lang="it-IT" dirty="0" err="1"/>
              <a:t>while</a:t>
            </a:r>
            <a:r>
              <a:rPr lang="it-IT" dirty="0"/>
              <a:t> the best CTR </a:t>
            </a:r>
            <a:r>
              <a:rPr lang="it-IT" dirty="0" err="1"/>
              <a:t>obtained</a:t>
            </a:r>
            <a:r>
              <a:rPr lang="it-IT" dirty="0"/>
              <a:t> with the 3 x 3 mm</a:t>
            </a:r>
            <a:r>
              <a:rPr lang="it-IT" baseline="30000" dirty="0"/>
              <a:t>2</a:t>
            </a:r>
            <a:r>
              <a:rPr lang="it-IT" dirty="0"/>
              <a:t> </a:t>
            </a:r>
            <a:r>
              <a:rPr lang="it-IT" dirty="0" err="1"/>
              <a:t>SiPM</a:t>
            </a:r>
            <a:r>
              <a:rPr lang="it-IT" dirty="0"/>
              <a:t> </a:t>
            </a:r>
            <a:r>
              <a:rPr lang="it-IT" dirty="0" err="1"/>
              <a:t>is</a:t>
            </a:r>
            <a:r>
              <a:rPr lang="it-IT" dirty="0"/>
              <a:t> </a:t>
            </a:r>
            <a:r>
              <a:rPr lang="it-IT" dirty="0" err="1"/>
              <a:t>about</a:t>
            </a:r>
            <a:r>
              <a:rPr lang="it-IT" dirty="0"/>
              <a:t> 210 </a:t>
            </a:r>
            <a:r>
              <a:rPr lang="it-IT" dirty="0" err="1"/>
              <a:t>ps</a:t>
            </a:r>
            <a:r>
              <a:rPr lang="it-IT" dirty="0"/>
              <a:t>. </a:t>
            </a:r>
          </a:p>
          <a:p>
            <a:endParaRPr lang="it-IT" dirty="0"/>
          </a:p>
        </p:txBody>
      </p:sp>
    </p:spTree>
    <p:extLst>
      <p:ext uri="{BB962C8B-B14F-4D97-AF65-F5344CB8AC3E}">
        <p14:creationId xmlns:p14="http://schemas.microsoft.com/office/powerpoint/2010/main" val="423555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680691-DC1A-1A44-83F0-3E1A4ACF86BC}"/>
              </a:ext>
            </a:extLst>
          </p:cNvPr>
          <p:cNvSpPr>
            <a:spLocks noGrp="1"/>
          </p:cNvSpPr>
          <p:nvPr>
            <p:ph idx="1"/>
          </p:nvPr>
        </p:nvSpPr>
        <p:spPr>
          <a:xfrm>
            <a:off x="153999" y="773741"/>
            <a:ext cx="4060649" cy="4070799"/>
          </a:xfrm>
        </p:spPr>
        <p:txBody>
          <a:bodyPr>
            <a:normAutofit fontScale="92500" lnSpcReduction="10000"/>
          </a:bodyPr>
          <a:lstStyle/>
          <a:p>
            <a:r>
              <a:rPr lang="en-US" dirty="0"/>
              <a:t>Monolithic scintillator: </a:t>
            </a:r>
          </a:p>
          <a:p>
            <a:pPr lvl="1"/>
            <a:r>
              <a:rPr lang="en-US" dirty="0"/>
              <a:t>high processing power for the large number of SiPM triggered simultaneously.</a:t>
            </a:r>
          </a:p>
          <a:p>
            <a:pPr lvl="1"/>
            <a:r>
              <a:rPr lang="en-US" dirty="0"/>
              <a:t>time and energy characterization algorithms are more</a:t>
            </a:r>
            <a:endParaRPr lang="it-IT" dirty="0"/>
          </a:p>
          <a:p>
            <a:r>
              <a:rPr lang="en-US" dirty="0"/>
              <a:t>Solution:</a:t>
            </a:r>
          </a:p>
          <a:p>
            <a:pPr lvl="1"/>
            <a:r>
              <a:rPr lang="en-US" dirty="0">
                <a:solidFill>
                  <a:srgbClr val="30859C"/>
                </a:solidFill>
              </a:rPr>
              <a:t>distribute the processing power </a:t>
            </a:r>
            <a:r>
              <a:rPr lang="en-US" dirty="0"/>
              <a:t>by </a:t>
            </a:r>
            <a:r>
              <a:rPr lang="en-US" dirty="0">
                <a:solidFill>
                  <a:srgbClr val="30859C"/>
                </a:solidFill>
              </a:rPr>
              <a:t>increasing </a:t>
            </a:r>
            <a:r>
              <a:rPr lang="en-US" dirty="0" err="1">
                <a:solidFill>
                  <a:srgbClr val="30859C"/>
                </a:solidFill>
              </a:rPr>
              <a:t>parallelisation</a:t>
            </a:r>
            <a:r>
              <a:rPr lang="en-US" dirty="0">
                <a:solidFill>
                  <a:srgbClr val="30859C"/>
                </a:solidFill>
              </a:rPr>
              <a:t> </a:t>
            </a:r>
            <a:r>
              <a:rPr lang="en-US" dirty="0"/>
              <a:t>and performing most of the processing as close as possible to the photosensor. </a:t>
            </a:r>
            <a:endParaRPr lang="it-IT" dirty="0"/>
          </a:p>
        </p:txBody>
      </p:sp>
      <p:sp>
        <p:nvSpPr>
          <p:cNvPr id="3" name="Title 2">
            <a:extLst>
              <a:ext uri="{FF2B5EF4-FFF2-40B4-BE49-F238E27FC236}">
                <a16:creationId xmlns:a16="http://schemas.microsoft.com/office/drawing/2014/main" id="{7D7CD838-623E-7449-B4C8-B7C946C3EE23}"/>
              </a:ext>
            </a:extLst>
          </p:cNvPr>
          <p:cNvSpPr>
            <a:spLocks noGrp="1"/>
          </p:cNvSpPr>
          <p:nvPr>
            <p:ph type="title"/>
          </p:nvPr>
        </p:nvSpPr>
        <p:spPr/>
        <p:txBody>
          <a:bodyPr/>
          <a:lstStyle/>
          <a:p>
            <a:r>
              <a:rPr lang="it-IT" dirty="0"/>
              <a:t>Design </a:t>
            </a:r>
            <a:r>
              <a:rPr lang="it-IT" dirty="0" err="1"/>
              <a:t>concept</a:t>
            </a:r>
            <a:r>
              <a:rPr lang="it-IT" dirty="0"/>
              <a:t> - </a:t>
            </a:r>
            <a:r>
              <a:rPr lang="it-IT" dirty="0" err="1"/>
              <a:t>Backend</a:t>
            </a:r>
            <a:r>
              <a:rPr lang="it-IT" dirty="0"/>
              <a:t> DAQ</a:t>
            </a:r>
          </a:p>
        </p:txBody>
      </p:sp>
      <p:sp>
        <p:nvSpPr>
          <p:cNvPr id="4" name="Slide Number Placeholder 3">
            <a:extLst>
              <a:ext uri="{FF2B5EF4-FFF2-40B4-BE49-F238E27FC236}">
                <a16:creationId xmlns:a16="http://schemas.microsoft.com/office/drawing/2014/main" id="{74AD4944-A837-E04F-82D9-07290091B890}"/>
              </a:ext>
            </a:extLst>
          </p:cNvPr>
          <p:cNvSpPr>
            <a:spLocks noGrp="1"/>
          </p:cNvSpPr>
          <p:nvPr>
            <p:ph type="sldNum" sz="quarter" idx="11"/>
          </p:nvPr>
        </p:nvSpPr>
        <p:spPr/>
        <p:txBody>
          <a:bodyPr/>
          <a:lstStyle/>
          <a:p>
            <a:fld id="{B64D7F69-35DD-7E49-A15F-52D39FD194C9}" type="slidenum">
              <a:rPr lang="it-IT" smtClean="0"/>
              <a:pPr/>
              <a:t>17</a:t>
            </a:fld>
            <a:endParaRPr lang="it-IT" dirty="0"/>
          </a:p>
        </p:txBody>
      </p:sp>
      <p:sp>
        <p:nvSpPr>
          <p:cNvPr id="5" name="Footer Placeholder 4">
            <a:extLst>
              <a:ext uri="{FF2B5EF4-FFF2-40B4-BE49-F238E27FC236}">
                <a16:creationId xmlns:a16="http://schemas.microsoft.com/office/drawing/2014/main" id="{96848D2F-510E-854A-B105-D2A4FBA07A47}"/>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6" name="Picture 5">
            <a:extLst>
              <a:ext uri="{FF2B5EF4-FFF2-40B4-BE49-F238E27FC236}">
                <a16:creationId xmlns:a16="http://schemas.microsoft.com/office/drawing/2014/main" id="{AF7DDE6C-B835-A14F-BE3D-3916A7ECDCCC}"/>
              </a:ext>
            </a:extLst>
          </p:cNvPr>
          <p:cNvPicPr>
            <a:picLocks noChangeAspect="1"/>
          </p:cNvPicPr>
          <p:nvPr/>
        </p:nvPicPr>
        <p:blipFill rotWithShape="1">
          <a:blip r:embed="rId2"/>
          <a:srcRect r="26457"/>
          <a:stretch/>
        </p:blipFill>
        <p:spPr>
          <a:xfrm>
            <a:off x="2411741" y="764079"/>
            <a:ext cx="6724839" cy="4358541"/>
          </a:xfrm>
          <a:prstGeom prst="rect">
            <a:avLst/>
          </a:prstGeom>
        </p:spPr>
      </p:pic>
    </p:spTree>
    <p:extLst>
      <p:ext uri="{BB962C8B-B14F-4D97-AF65-F5344CB8AC3E}">
        <p14:creationId xmlns:p14="http://schemas.microsoft.com/office/powerpoint/2010/main" val="330124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04A8BAE-403F-6840-9D56-212784C1545F}"/>
              </a:ext>
            </a:extLst>
          </p:cNvPr>
          <p:cNvPicPr>
            <a:picLocks noChangeAspect="1"/>
          </p:cNvPicPr>
          <p:nvPr/>
        </p:nvPicPr>
        <p:blipFill rotWithShape="1">
          <a:blip r:embed="rId3"/>
          <a:srcRect r="26457"/>
          <a:stretch/>
        </p:blipFill>
        <p:spPr>
          <a:xfrm>
            <a:off x="2419161" y="778000"/>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18</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a:t>
            </a:r>
            <a:r>
              <a:rPr lang="it-IT" dirty="0" err="1"/>
              <a:t>Backend</a:t>
            </a:r>
            <a:r>
              <a:rPr lang="it-IT" dirty="0"/>
              <a:t> DAQ</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30" name="Picture 29">
            <a:extLst>
              <a:ext uri="{FF2B5EF4-FFF2-40B4-BE49-F238E27FC236}">
                <a16:creationId xmlns:a16="http://schemas.microsoft.com/office/drawing/2014/main" id="{C0BE0719-307F-9A45-9201-5447D6DBE536}"/>
              </a:ext>
            </a:extLst>
          </p:cNvPr>
          <p:cNvPicPr>
            <a:picLocks noChangeAspect="1"/>
          </p:cNvPicPr>
          <p:nvPr/>
        </p:nvPicPr>
        <p:blipFill rotWithShape="1">
          <a:blip r:embed="rId4"/>
          <a:srcRect r="26457"/>
          <a:stretch/>
        </p:blipFill>
        <p:spPr>
          <a:xfrm>
            <a:off x="2419161" y="776417"/>
            <a:ext cx="6724839" cy="4358541"/>
          </a:xfrm>
          <a:prstGeom prst="rect">
            <a:avLst/>
          </a:prstGeom>
        </p:spPr>
      </p:pic>
      <p:pic>
        <p:nvPicPr>
          <p:cNvPr id="36" name="Picture 35" descr="A picture containing LEGO&#10;&#10;Description automatically generated">
            <a:extLst>
              <a:ext uri="{FF2B5EF4-FFF2-40B4-BE49-F238E27FC236}">
                <a16:creationId xmlns:a16="http://schemas.microsoft.com/office/drawing/2014/main" id="{AE8AE18F-E5C3-0A4D-B1A6-DC31B8A0369E}"/>
              </a:ext>
            </a:extLst>
          </p:cNvPr>
          <p:cNvPicPr>
            <a:picLocks noChangeAspect="1"/>
          </p:cNvPicPr>
          <p:nvPr/>
        </p:nvPicPr>
        <p:blipFill rotWithShape="1">
          <a:blip r:embed="rId5"/>
          <a:srcRect r="26457"/>
          <a:stretch/>
        </p:blipFill>
        <p:spPr>
          <a:xfrm>
            <a:off x="2419161" y="774834"/>
            <a:ext cx="6724839" cy="4358541"/>
          </a:xfrm>
          <a:prstGeom prst="rect">
            <a:avLst/>
          </a:prstGeom>
        </p:spPr>
      </p:pic>
      <p:pic>
        <p:nvPicPr>
          <p:cNvPr id="11" name="Picture 10">
            <a:extLst>
              <a:ext uri="{FF2B5EF4-FFF2-40B4-BE49-F238E27FC236}">
                <a16:creationId xmlns:a16="http://schemas.microsoft.com/office/drawing/2014/main" id="{5432C3CB-8732-574F-9FC3-E820BD1606D9}"/>
              </a:ext>
            </a:extLst>
          </p:cNvPr>
          <p:cNvPicPr>
            <a:picLocks noChangeAspect="1"/>
          </p:cNvPicPr>
          <p:nvPr/>
        </p:nvPicPr>
        <p:blipFill rotWithShape="1">
          <a:blip r:embed="rId6"/>
          <a:srcRect t="54490" r="608" b="1695"/>
          <a:stretch/>
        </p:blipFill>
        <p:spPr>
          <a:xfrm>
            <a:off x="260240" y="827843"/>
            <a:ext cx="4649004" cy="2553196"/>
          </a:xfrm>
          <a:prstGeom prst="rect">
            <a:avLst/>
          </a:prstGeom>
        </p:spPr>
      </p:pic>
      <p:pic>
        <p:nvPicPr>
          <p:cNvPr id="31" name="Picture 30">
            <a:extLst>
              <a:ext uri="{FF2B5EF4-FFF2-40B4-BE49-F238E27FC236}">
                <a16:creationId xmlns:a16="http://schemas.microsoft.com/office/drawing/2014/main" id="{5CDBD343-1182-4D48-ABE3-9C6DF2974495}"/>
              </a:ext>
            </a:extLst>
          </p:cNvPr>
          <p:cNvPicPr>
            <a:picLocks noChangeAspect="1"/>
          </p:cNvPicPr>
          <p:nvPr/>
        </p:nvPicPr>
        <p:blipFill rotWithShape="1">
          <a:blip r:embed="rId7"/>
          <a:srcRect r="26457"/>
          <a:stretch/>
        </p:blipFill>
        <p:spPr>
          <a:xfrm>
            <a:off x="2411741" y="764079"/>
            <a:ext cx="6724839" cy="4358541"/>
          </a:xfrm>
          <a:prstGeom prst="rect">
            <a:avLst/>
          </a:prstGeom>
        </p:spPr>
      </p:pic>
      <p:pic>
        <p:nvPicPr>
          <p:cNvPr id="24" name="Picture 23">
            <a:extLst>
              <a:ext uri="{FF2B5EF4-FFF2-40B4-BE49-F238E27FC236}">
                <a16:creationId xmlns:a16="http://schemas.microsoft.com/office/drawing/2014/main" id="{0E2B0638-DFB4-3941-A1E1-A76B1BBD1835}"/>
              </a:ext>
            </a:extLst>
          </p:cNvPr>
          <p:cNvPicPr>
            <a:picLocks noChangeAspect="1"/>
          </p:cNvPicPr>
          <p:nvPr/>
        </p:nvPicPr>
        <p:blipFill rotWithShape="1">
          <a:blip r:embed="rId8"/>
          <a:srcRect r="26457"/>
          <a:stretch/>
        </p:blipFill>
        <p:spPr>
          <a:xfrm>
            <a:off x="2414706" y="773084"/>
            <a:ext cx="6724839" cy="4358541"/>
          </a:xfrm>
          <a:prstGeom prst="rect">
            <a:avLst/>
          </a:prstGeom>
        </p:spPr>
      </p:pic>
      <p:grpSp>
        <p:nvGrpSpPr>
          <p:cNvPr id="22" name="Group 21">
            <a:extLst>
              <a:ext uri="{FF2B5EF4-FFF2-40B4-BE49-F238E27FC236}">
                <a16:creationId xmlns:a16="http://schemas.microsoft.com/office/drawing/2014/main" id="{4FE1DB66-7D37-4347-A275-C0F51CA52CB9}"/>
              </a:ext>
            </a:extLst>
          </p:cNvPr>
          <p:cNvGrpSpPr/>
          <p:nvPr/>
        </p:nvGrpSpPr>
        <p:grpSpPr>
          <a:xfrm>
            <a:off x="4073203" y="528521"/>
            <a:ext cx="5022606" cy="1638238"/>
            <a:chOff x="4073203" y="528521"/>
            <a:chExt cx="5022606" cy="1638238"/>
          </a:xfrm>
        </p:grpSpPr>
        <p:cxnSp>
          <p:nvCxnSpPr>
            <p:cNvPr id="13" name="Straight Arrow Connector 12">
              <a:extLst>
                <a:ext uri="{FF2B5EF4-FFF2-40B4-BE49-F238E27FC236}">
                  <a16:creationId xmlns:a16="http://schemas.microsoft.com/office/drawing/2014/main" id="{79BFD968-BF91-2241-A5EF-5440824A0310}"/>
                </a:ext>
              </a:extLst>
            </p:cNvPr>
            <p:cNvCxnSpPr>
              <a:cxnSpLocks/>
            </p:cNvCxnSpPr>
            <p:nvPr/>
          </p:nvCxnSpPr>
          <p:spPr>
            <a:xfrm flipH="1" flipV="1">
              <a:off x="6430188" y="1774443"/>
              <a:ext cx="1090534" cy="2384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3363FF-5A54-554B-9602-6D82AE4BF512}"/>
                </a:ext>
              </a:extLst>
            </p:cNvPr>
            <p:cNvSpPr txBox="1"/>
            <p:nvPr/>
          </p:nvSpPr>
          <p:spPr>
            <a:xfrm>
              <a:off x="7499296" y="1858982"/>
              <a:ext cx="1596513" cy="307777"/>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microSD</a:t>
              </a:r>
              <a:r>
                <a:rPr lang="it-IT" sz="1400" dirty="0">
                  <a:latin typeface="Helvetica Neue Light" panose="02000403000000020004" pitchFamily="2" charset="0"/>
                  <a:ea typeface="Helvetica Neue Light" panose="02000403000000020004" pitchFamily="2" charset="0"/>
                </a:rPr>
                <a:t> card slot</a:t>
              </a:r>
            </a:p>
          </p:txBody>
        </p:sp>
        <p:cxnSp>
          <p:nvCxnSpPr>
            <p:cNvPr id="15" name="Straight Arrow Connector 14">
              <a:extLst>
                <a:ext uri="{FF2B5EF4-FFF2-40B4-BE49-F238E27FC236}">
                  <a16:creationId xmlns:a16="http://schemas.microsoft.com/office/drawing/2014/main" id="{A0A0AE79-DFDE-6E43-91BD-16A382E13DF8}"/>
                </a:ext>
              </a:extLst>
            </p:cNvPr>
            <p:cNvCxnSpPr>
              <a:cxnSpLocks/>
            </p:cNvCxnSpPr>
            <p:nvPr/>
          </p:nvCxnSpPr>
          <p:spPr>
            <a:xfrm flipH="1">
              <a:off x="6043731" y="1119321"/>
              <a:ext cx="7729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A1FCAA-0C52-1042-A75B-1465BF48929A}"/>
                </a:ext>
              </a:extLst>
            </p:cNvPr>
            <p:cNvSpPr txBox="1"/>
            <p:nvPr/>
          </p:nvSpPr>
          <p:spPr>
            <a:xfrm>
              <a:off x="6757939" y="965432"/>
              <a:ext cx="2204573" cy="307777"/>
            </a:xfrm>
            <a:prstGeom prst="rect">
              <a:avLst/>
            </a:prstGeom>
            <a:noFill/>
          </p:spPr>
          <p:txBody>
            <a:bodyPr wrap="square" rtlCol="0">
              <a:spAutoFit/>
            </a:bodyPr>
            <a:lstStyle/>
            <a:p>
              <a:pPr algn="r"/>
              <a:r>
                <a:rPr lang="it-IT" sz="1400" dirty="0">
                  <a:latin typeface="Helvetica Neue Light" panose="02000403000000020004" pitchFamily="2" charset="0"/>
                  <a:ea typeface="Helvetica Neue Light" panose="02000403000000020004" pitchFamily="2" charset="0"/>
                </a:rPr>
                <a:t>Ethernet </a:t>
              </a:r>
              <a:r>
                <a:rPr lang="it-IT" sz="1400" dirty="0" err="1">
                  <a:latin typeface="Helvetica Neue Light" panose="02000403000000020004" pitchFamily="2" charset="0"/>
                  <a:ea typeface="Helvetica Neue Light" panose="02000403000000020004" pitchFamily="2" charset="0"/>
                </a:rPr>
                <a:t>connector</a:t>
              </a:r>
              <a:r>
                <a:rPr lang="it-IT" sz="1400" dirty="0">
                  <a:latin typeface="Helvetica Neue Light" panose="02000403000000020004" pitchFamily="2" charset="0"/>
                  <a:ea typeface="Helvetica Neue Light" panose="02000403000000020004" pitchFamily="2" charset="0"/>
                </a:rPr>
                <a:t> (</a:t>
              </a:r>
              <a:r>
                <a:rPr lang="it-IT" sz="1400" dirty="0" err="1">
                  <a:latin typeface="Helvetica Neue Light" panose="02000403000000020004" pitchFamily="2" charset="0"/>
                  <a:ea typeface="Helvetica Neue Light" panose="02000403000000020004" pitchFamily="2" charset="0"/>
                </a:rPr>
                <a:t>PoE</a:t>
              </a:r>
              <a:r>
                <a:rPr lang="it-IT" sz="1400" dirty="0">
                  <a:latin typeface="Helvetica Neue Light" panose="02000403000000020004" pitchFamily="2" charset="0"/>
                  <a:ea typeface="Helvetica Neue Light" panose="02000403000000020004" pitchFamily="2" charset="0"/>
                </a:rPr>
                <a:t>)</a:t>
              </a:r>
            </a:p>
          </p:txBody>
        </p:sp>
        <p:cxnSp>
          <p:nvCxnSpPr>
            <p:cNvPr id="17" name="Straight Arrow Connector 16">
              <a:extLst>
                <a:ext uri="{FF2B5EF4-FFF2-40B4-BE49-F238E27FC236}">
                  <a16:creationId xmlns:a16="http://schemas.microsoft.com/office/drawing/2014/main" id="{8F465563-494F-3349-915A-AC6032B1FBD9}"/>
                </a:ext>
              </a:extLst>
            </p:cNvPr>
            <p:cNvCxnSpPr>
              <a:cxnSpLocks/>
            </p:cNvCxnSpPr>
            <p:nvPr/>
          </p:nvCxnSpPr>
          <p:spPr>
            <a:xfrm flipH="1">
              <a:off x="6718504" y="1615116"/>
              <a:ext cx="89639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57DEA-154C-834E-AE27-37E7B59632C7}"/>
                </a:ext>
              </a:extLst>
            </p:cNvPr>
            <p:cNvSpPr txBox="1"/>
            <p:nvPr/>
          </p:nvSpPr>
          <p:spPr>
            <a:xfrm>
              <a:off x="7466280" y="1466666"/>
              <a:ext cx="1596513" cy="307777"/>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Main</a:t>
              </a:r>
              <a:r>
                <a:rPr lang="it-IT" sz="1400" dirty="0">
                  <a:latin typeface="Helvetica Neue Light" panose="02000403000000020004" pitchFamily="2" charset="0"/>
                  <a:ea typeface="Helvetica Neue Light" panose="02000403000000020004" pitchFamily="2" charset="0"/>
                </a:rPr>
                <a:t> </a:t>
              </a:r>
              <a:r>
                <a:rPr lang="it-IT" sz="1400" dirty="0" err="1">
                  <a:latin typeface="Helvetica Neue Light" panose="02000403000000020004" pitchFamily="2" charset="0"/>
                  <a:ea typeface="Helvetica Neue Light" panose="02000403000000020004" pitchFamily="2" charset="0"/>
                </a:rPr>
                <a:t>SoC</a:t>
              </a:r>
              <a:r>
                <a:rPr lang="it-IT" sz="1400" dirty="0">
                  <a:latin typeface="Helvetica Neue Light" panose="02000403000000020004" pitchFamily="2" charset="0"/>
                  <a:ea typeface="Helvetica Neue Light" panose="02000403000000020004" pitchFamily="2" charset="0"/>
                </a:rPr>
                <a:t> FPGA</a:t>
              </a:r>
            </a:p>
          </p:txBody>
        </p:sp>
        <p:cxnSp>
          <p:nvCxnSpPr>
            <p:cNvPr id="25" name="Straight Arrow Connector 24">
              <a:extLst>
                <a:ext uri="{FF2B5EF4-FFF2-40B4-BE49-F238E27FC236}">
                  <a16:creationId xmlns:a16="http://schemas.microsoft.com/office/drawing/2014/main" id="{828AAB4F-9140-CD47-8676-843403362341}"/>
                </a:ext>
              </a:extLst>
            </p:cNvPr>
            <p:cNvCxnSpPr>
              <a:cxnSpLocks/>
            </p:cNvCxnSpPr>
            <p:nvPr/>
          </p:nvCxnSpPr>
          <p:spPr>
            <a:xfrm>
              <a:off x="5305482" y="827843"/>
              <a:ext cx="0" cy="5985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0CAC7A-3C29-B343-BDD2-E0DC38B46B71}"/>
                </a:ext>
              </a:extLst>
            </p:cNvPr>
            <p:cNvSpPr txBox="1"/>
            <p:nvPr/>
          </p:nvSpPr>
          <p:spPr>
            <a:xfrm>
              <a:off x="4073203" y="528521"/>
              <a:ext cx="1596513" cy="307777"/>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Sync</a:t>
              </a:r>
              <a:r>
                <a:rPr lang="it-IT" sz="1400" dirty="0">
                  <a:latin typeface="Helvetica Neue Light" panose="02000403000000020004" pitchFamily="2" charset="0"/>
                  <a:ea typeface="Helvetica Neue Light" panose="02000403000000020004" pitchFamily="2" charset="0"/>
                </a:rPr>
                <a:t> in</a:t>
              </a:r>
            </a:p>
          </p:txBody>
        </p:sp>
      </p:grpSp>
      <p:grpSp>
        <p:nvGrpSpPr>
          <p:cNvPr id="7" name="Group 6">
            <a:extLst>
              <a:ext uri="{FF2B5EF4-FFF2-40B4-BE49-F238E27FC236}">
                <a16:creationId xmlns:a16="http://schemas.microsoft.com/office/drawing/2014/main" id="{F970B9F8-E3C1-2649-9AB7-53393010AC5B}"/>
              </a:ext>
            </a:extLst>
          </p:cNvPr>
          <p:cNvGrpSpPr/>
          <p:nvPr/>
        </p:nvGrpSpPr>
        <p:grpSpPr>
          <a:xfrm>
            <a:off x="337245" y="3178165"/>
            <a:ext cx="4572000" cy="1719114"/>
            <a:chOff x="337245" y="3178165"/>
            <a:chExt cx="4572000" cy="1719114"/>
          </a:xfrm>
        </p:grpSpPr>
        <p:sp>
          <p:nvSpPr>
            <p:cNvPr id="2" name="Rectangle 1">
              <a:extLst>
                <a:ext uri="{FF2B5EF4-FFF2-40B4-BE49-F238E27FC236}">
                  <a16:creationId xmlns:a16="http://schemas.microsoft.com/office/drawing/2014/main" id="{9A5B5719-269F-5A40-B76D-ADA501143F11}"/>
                </a:ext>
              </a:extLst>
            </p:cNvPr>
            <p:cNvSpPr/>
            <p:nvPr/>
          </p:nvSpPr>
          <p:spPr>
            <a:xfrm>
              <a:off x="337245" y="3573840"/>
              <a:ext cx="4572000" cy="1323439"/>
            </a:xfrm>
            <a:prstGeom prst="rect">
              <a:avLst/>
            </a:prstGeom>
          </p:spPr>
          <p:txBody>
            <a:bodyPr>
              <a:spAutoFit/>
            </a:bodyPr>
            <a:lstStyle/>
            <a:p>
              <a:r>
                <a:rPr lang="en-US" sz="1600" dirty="0">
                  <a:latin typeface="Helvetica Neue Light" panose="02000403000000020004" pitchFamily="2" charset="0"/>
                  <a:ea typeface="Helvetica Neue Light" panose="02000403000000020004" pitchFamily="2" charset="0"/>
                </a:rPr>
                <a:t>A </a:t>
              </a:r>
              <a:r>
                <a:rPr lang="en-US" sz="1600" dirty="0" err="1">
                  <a:latin typeface="Helvetica Neue Light" panose="02000403000000020004" pitchFamily="2" charset="0"/>
                  <a:ea typeface="Helvetica Neue Light" panose="02000403000000020004" pitchFamily="2" charset="0"/>
                </a:rPr>
                <a:t>linux</a:t>
              </a:r>
              <a:r>
                <a:rPr lang="en-US" sz="1600" dirty="0">
                  <a:latin typeface="Helvetica Neue Light" panose="02000403000000020004" pitchFamily="2" charset="0"/>
                  <a:ea typeface="Helvetica Neue Light" panose="02000403000000020004" pitchFamily="2" charset="0"/>
                </a:rPr>
                <a:t>-based operating system (OS) runs on the hard processor system (HPS) integrated in the SoC-FPGA. </a:t>
              </a:r>
            </a:p>
            <a:p>
              <a:r>
                <a:rPr lang="en-US" sz="1600" dirty="0">
                  <a:latin typeface="Helvetica Neue Light" panose="02000403000000020004" pitchFamily="2" charset="0"/>
                  <a:ea typeface="Helvetica Neue Light" panose="02000403000000020004" pitchFamily="2" charset="0"/>
                </a:rPr>
                <a:t>It can perform high-level network management, data compression and transmission. </a:t>
              </a:r>
              <a:endParaRPr lang="it-IT" sz="1600" dirty="0">
                <a:latin typeface="Helvetica Neue Light" panose="02000403000000020004" pitchFamily="2" charset="0"/>
                <a:ea typeface="Helvetica Neue Light" panose="02000403000000020004" pitchFamily="2" charset="0"/>
              </a:endParaRPr>
            </a:p>
          </p:txBody>
        </p:sp>
        <p:cxnSp>
          <p:nvCxnSpPr>
            <p:cNvPr id="21" name="Straight Arrow Connector 20">
              <a:extLst>
                <a:ext uri="{FF2B5EF4-FFF2-40B4-BE49-F238E27FC236}">
                  <a16:creationId xmlns:a16="http://schemas.microsoft.com/office/drawing/2014/main" id="{4546067C-0309-B24F-BE7B-06169334AB79}"/>
                </a:ext>
              </a:extLst>
            </p:cNvPr>
            <p:cNvCxnSpPr>
              <a:cxnSpLocks/>
            </p:cNvCxnSpPr>
            <p:nvPr/>
          </p:nvCxnSpPr>
          <p:spPr>
            <a:xfrm flipV="1">
              <a:off x="3307835" y="3178165"/>
              <a:ext cx="0" cy="4057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5331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E2B0638-DFB4-3941-A1E1-A76B1BBD1835}"/>
              </a:ext>
            </a:extLst>
          </p:cNvPr>
          <p:cNvPicPr>
            <a:picLocks noChangeAspect="1"/>
          </p:cNvPicPr>
          <p:nvPr/>
        </p:nvPicPr>
        <p:blipFill rotWithShape="1">
          <a:blip r:embed="rId3"/>
          <a:srcRect r="26457"/>
          <a:stretch/>
        </p:blipFill>
        <p:spPr>
          <a:xfrm>
            <a:off x="2414706" y="773084"/>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19</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a:t>
            </a:r>
            <a:r>
              <a:rPr lang="it-IT" dirty="0" err="1"/>
              <a:t>Backend</a:t>
            </a:r>
            <a:r>
              <a:rPr lang="it-IT" dirty="0"/>
              <a:t> DAQ</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grpSp>
        <p:nvGrpSpPr>
          <p:cNvPr id="22" name="Group 21">
            <a:extLst>
              <a:ext uri="{FF2B5EF4-FFF2-40B4-BE49-F238E27FC236}">
                <a16:creationId xmlns:a16="http://schemas.microsoft.com/office/drawing/2014/main" id="{4FE1DB66-7D37-4347-A275-C0F51CA52CB9}"/>
              </a:ext>
            </a:extLst>
          </p:cNvPr>
          <p:cNvGrpSpPr/>
          <p:nvPr/>
        </p:nvGrpSpPr>
        <p:grpSpPr>
          <a:xfrm>
            <a:off x="4073203" y="528521"/>
            <a:ext cx="5022606" cy="1638238"/>
            <a:chOff x="4073203" y="528521"/>
            <a:chExt cx="5022606" cy="1638238"/>
          </a:xfrm>
        </p:grpSpPr>
        <p:cxnSp>
          <p:nvCxnSpPr>
            <p:cNvPr id="13" name="Straight Arrow Connector 12">
              <a:extLst>
                <a:ext uri="{FF2B5EF4-FFF2-40B4-BE49-F238E27FC236}">
                  <a16:creationId xmlns:a16="http://schemas.microsoft.com/office/drawing/2014/main" id="{79BFD968-BF91-2241-A5EF-5440824A0310}"/>
                </a:ext>
              </a:extLst>
            </p:cNvPr>
            <p:cNvCxnSpPr>
              <a:cxnSpLocks/>
            </p:cNvCxnSpPr>
            <p:nvPr/>
          </p:nvCxnSpPr>
          <p:spPr>
            <a:xfrm flipH="1" flipV="1">
              <a:off x="6430188" y="1774443"/>
              <a:ext cx="1090534" cy="23842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43363FF-5A54-554B-9602-6D82AE4BF512}"/>
                </a:ext>
              </a:extLst>
            </p:cNvPr>
            <p:cNvSpPr txBox="1"/>
            <p:nvPr/>
          </p:nvSpPr>
          <p:spPr>
            <a:xfrm>
              <a:off x="7499296" y="1858982"/>
              <a:ext cx="1596513" cy="307777"/>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microSD</a:t>
              </a:r>
              <a:r>
                <a:rPr lang="it-IT" sz="1400" dirty="0">
                  <a:latin typeface="Helvetica Neue Light" panose="02000403000000020004" pitchFamily="2" charset="0"/>
                  <a:ea typeface="Helvetica Neue Light" panose="02000403000000020004" pitchFamily="2" charset="0"/>
                </a:rPr>
                <a:t> card slot</a:t>
              </a:r>
            </a:p>
          </p:txBody>
        </p:sp>
        <p:cxnSp>
          <p:nvCxnSpPr>
            <p:cNvPr id="15" name="Straight Arrow Connector 14">
              <a:extLst>
                <a:ext uri="{FF2B5EF4-FFF2-40B4-BE49-F238E27FC236}">
                  <a16:creationId xmlns:a16="http://schemas.microsoft.com/office/drawing/2014/main" id="{A0A0AE79-DFDE-6E43-91BD-16A382E13DF8}"/>
                </a:ext>
              </a:extLst>
            </p:cNvPr>
            <p:cNvCxnSpPr>
              <a:cxnSpLocks/>
            </p:cNvCxnSpPr>
            <p:nvPr/>
          </p:nvCxnSpPr>
          <p:spPr>
            <a:xfrm flipH="1">
              <a:off x="6043731" y="1119321"/>
              <a:ext cx="77291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A1FCAA-0C52-1042-A75B-1465BF48929A}"/>
                </a:ext>
              </a:extLst>
            </p:cNvPr>
            <p:cNvSpPr txBox="1"/>
            <p:nvPr/>
          </p:nvSpPr>
          <p:spPr>
            <a:xfrm>
              <a:off x="6757939" y="965432"/>
              <a:ext cx="2204573" cy="307777"/>
            </a:xfrm>
            <a:prstGeom prst="rect">
              <a:avLst/>
            </a:prstGeom>
            <a:noFill/>
          </p:spPr>
          <p:txBody>
            <a:bodyPr wrap="square" rtlCol="0">
              <a:spAutoFit/>
            </a:bodyPr>
            <a:lstStyle/>
            <a:p>
              <a:pPr algn="r"/>
              <a:r>
                <a:rPr lang="it-IT" sz="1400" dirty="0">
                  <a:latin typeface="Helvetica Neue Light" panose="02000403000000020004" pitchFamily="2" charset="0"/>
                  <a:ea typeface="Helvetica Neue Light" panose="02000403000000020004" pitchFamily="2" charset="0"/>
                </a:rPr>
                <a:t>Ethernet </a:t>
              </a:r>
              <a:r>
                <a:rPr lang="it-IT" sz="1400" dirty="0" err="1">
                  <a:latin typeface="Helvetica Neue Light" panose="02000403000000020004" pitchFamily="2" charset="0"/>
                  <a:ea typeface="Helvetica Neue Light" panose="02000403000000020004" pitchFamily="2" charset="0"/>
                </a:rPr>
                <a:t>connector</a:t>
              </a:r>
              <a:r>
                <a:rPr lang="it-IT" sz="1400" dirty="0">
                  <a:latin typeface="Helvetica Neue Light" panose="02000403000000020004" pitchFamily="2" charset="0"/>
                  <a:ea typeface="Helvetica Neue Light" panose="02000403000000020004" pitchFamily="2" charset="0"/>
                </a:rPr>
                <a:t> (</a:t>
              </a:r>
              <a:r>
                <a:rPr lang="it-IT" sz="1400" dirty="0" err="1">
                  <a:latin typeface="Helvetica Neue Light" panose="02000403000000020004" pitchFamily="2" charset="0"/>
                  <a:ea typeface="Helvetica Neue Light" panose="02000403000000020004" pitchFamily="2" charset="0"/>
                </a:rPr>
                <a:t>PoE</a:t>
              </a:r>
              <a:r>
                <a:rPr lang="it-IT" sz="1400" dirty="0">
                  <a:latin typeface="Helvetica Neue Light" panose="02000403000000020004" pitchFamily="2" charset="0"/>
                  <a:ea typeface="Helvetica Neue Light" panose="02000403000000020004" pitchFamily="2" charset="0"/>
                </a:rPr>
                <a:t>)</a:t>
              </a:r>
            </a:p>
          </p:txBody>
        </p:sp>
        <p:cxnSp>
          <p:nvCxnSpPr>
            <p:cNvPr id="17" name="Straight Arrow Connector 16">
              <a:extLst>
                <a:ext uri="{FF2B5EF4-FFF2-40B4-BE49-F238E27FC236}">
                  <a16:creationId xmlns:a16="http://schemas.microsoft.com/office/drawing/2014/main" id="{8F465563-494F-3349-915A-AC6032B1FBD9}"/>
                </a:ext>
              </a:extLst>
            </p:cNvPr>
            <p:cNvCxnSpPr>
              <a:cxnSpLocks/>
            </p:cNvCxnSpPr>
            <p:nvPr/>
          </p:nvCxnSpPr>
          <p:spPr>
            <a:xfrm flipH="1">
              <a:off x="6718504" y="1615116"/>
              <a:ext cx="896397"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A57DEA-154C-834E-AE27-37E7B59632C7}"/>
                </a:ext>
              </a:extLst>
            </p:cNvPr>
            <p:cNvSpPr txBox="1"/>
            <p:nvPr/>
          </p:nvSpPr>
          <p:spPr>
            <a:xfrm>
              <a:off x="7466280" y="1466666"/>
              <a:ext cx="1596513" cy="307777"/>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Main</a:t>
              </a:r>
              <a:r>
                <a:rPr lang="it-IT" sz="1400" dirty="0">
                  <a:latin typeface="Helvetica Neue Light" panose="02000403000000020004" pitchFamily="2" charset="0"/>
                  <a:ea typeface="Helvetica Neue Light" panose="02000403000000020004" pitchFamily="2" charset="0"/>
                </a:rPr>
                <a:t> </a:t>
              </a:r>
              <a:r>
                <a:rPr lang="it-IT" sz="1400" dirty="0" err="1">
                  <a:latin typeface="Helvetica Neue Light" panose="02000403000000020004" pitchFamily="2" charset="0"/>
                  <a:ea typeface="Helvetica Neue Light" panose="02000403000000020004" pitchFamily="2" charset="0"/>
                </a:rPr>
                <a:t>SoC</a:t>
              </a:r>
              <a:r>
                <a:rPr lang="it-IT" sz="1400" dirty="0">
                  <a:latin typeface="Helvetica Neue Light" panose="02000403000000020004" pitchFamily="2" charset="0"/>
                  <a:ea typeface="Helvetica Neue Light" panose="02000403000000020004" pitchFamily="2" charset="0"/>
                </a:rPr>
                <a:t> FPGA</a:t>
              </a:r>
            </a:p>
          </p:txBody>
        </p:sp>
        <p:cxnSp>
          <p:nvCxnSpPr>
            <p:cNvPr id="25" name="Straight Arrow Connector 24">
              <a:extLst>
                <a:ext uri="{FF2B5EF4-FFF2-40B4-BE49-F238E27FC236}">
                  <a16:creationId xmlns:a16="http://schemas.microsoft.com/office/drawing/2014/main" id="{828AAB4F-9140-CD47-8676-843403362341}"/>
                </a:ext>
              </a:extLst>
            </p:cNvPr>
            <p:cNvCxnSpPr>
              <a:cxnSpLocks/>
            </p:cNvCxnSpPr>
            <p:nvPr/>
          </p:nvCxnSpPr>
          <p:spPr>
            <a:xfrm>
              <a:off x="5305482" y="827843"/>
              <a:ext cx="0" cy="59851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20CAC7A-3C29-B343-BDD2-E0DC38B46B71}"/>
                </a:ext>
              </a:extLst>
            </p:cNvPr>
            <p:cNvSpPr txBox="1"/>
            <p:nvPr/>
          </p:nvSpPr>
          <p:spPr>
            <a:xfrm>
              <a:off x="4073203" y="528521"/>
              <a:ext cx="1596513" cy="307777"/>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Sync</a:t>
              </a:r>
              <a:r>
                <a:rPr lang="it-IT" sz="1400" dirty="0">
                  <a:latin typeface="Helvetica Neue Light" panose="02000403000000020004" pitchFamily="2" charset="0"/>
                  <a:ea typeface="Helvetica Neue Light" panose="02000403000000020004" pitchFamily="2" charset="0"/>
                </a:rPr>
                <a:t> in</a:t>
              </a:r>
            </a:p>
          </p:txBody>
        </p:sp>
      </p:grpSp>
      <p:sp>
        <p:nvSpPr>
          <p:cNvPr id="21" name="Content Placeholder 1">
            <a:extLst>
              <a:ext uri="{FF2B5EF4-FFF2-40B4-BE49-F238E27FC236}">
                <a16:creationId xmlns:a16="http://schemas.microsoft.com/office/drawing/2014/main" id="{51D26985-B3B5-FF48-B418-E4346F20006A}"/>
              </a:ext>
            </a:extLst>
          </p:cNvPr>
          <p:cNvSpPr>
            <a:spLocks noGrp="1"/>
          </p:cNvSpPr>
          <p:nvPr>
            <p:ph idx="1"/>
          </p:nvPr>
        </p:nvSpPr>
        <p:spPr>
          <a:xfrm>
            <a:off x="153999" y="773741"/>
            <a:ext cx="4060649" cy="4070799"/>
          </a:xfrm>
        </p:spPr>
        <p:txBody>
          <a:bodyPr>
            <a:normAutofit/>
          </a:bodyPr>
          <a:lstStyle/>
          <a:p>
            <a:pPr marL="0" indent="0">
              <a:buNone/>
            </a:pPr>
            <a:r>
              <a:rPr lang="en-US" dirty="0"/>
              <a:t>UTOFPET DAQ features:</a:t>
            </a:r>
          </a:p>
          <a:p>
            <a:r>
              <a:rPr lang="en-US" dirty="0"/>
              <a:t>All the detectors operate independently</a:t>
            </a:r>
          </a:p>
          <a:p>
            <a:r>
              <a:rPr lang="en-US" dirty="0"/>
              <a:t>No global constraint, such as the total acceptance bandwidth of a data concentrator or a file server</a:t>
            </a:r>
          </a:p>
          <a:p>
            <a:r>
              <a:rPr lang="en-US" dirty="0"/>
              <a:t>The only centralized infrastructure is the one used for clock distribution.</a:t>
            </a:r>
            <a:endParaRPr lang="it-IT" dirty="0"/>
          </a:p>
        </p:txBody>
      </p:sp>
    </p:spTree>
    <p:extLst>
      <p:ext uri="{BB962C8B-B14F-4D97-AF65-F5344CB8AC3E}">
        <p14:creationId xmlns:p14="http://schemas.microsoft.com/office/powerpoint/2010/main" val="333907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B72CA2-8818-4B49-9C4E-CAD7ECF25249}"/>
              </a:ext>
            </a:extLst>
          </p:cNvPr>
          <p:cNvSpPr>
            <a:spLocks noGrp="1"/>
          </p:cNvSpPr>
          <p:nvPr>
            <p:ph idx="1"/>
          </p:nvPr>
        </p:nvSpPr>
        <p:spPr>
          <a:xfrm>
            <a:off x="160981" y="2670308"/>
            <a:ext cx="8655240" cy="2186415"/>
          </a:xfrm>
        </p:spPr>
        <p:txBody>
          <a:bodyPr>
            <a:normAutofit/>
          </a:bodyPr>
          <a:lstStyle/>
          <a:p>
            <a:pPr lvl="0"/>
            <a:r>
              <a:rPr lang="it-IT" sz="1600" dirty="0" err="1"/>
              <a:t>University</a:t>
            </a:r>
            <a:r>
              <a:rPr lang="it-IT" sz="1600" dirty="0"/>
              <a:t> of Pisa, </a:t>
            </a:r>
            <a:r>
              <a:rPr lang="it-IT" sz="1600" b="1" dirty="0">
                <a:solidFill>
                  <a:srgbClr val="30859C"/>
                </a:solidFill>
              </a:rPr>
              <a:t>UNIPI</a:t>
            </a:r>
            <a:r>
              <a:rPr lang="it-IT" sz="1600" dirty="0"/>
              <a:t>, Nicola </a:t>
            </a:r>
            <a:r>
              <a:rPr lang="it-IT" sz="1600" dirty="0" err="1"/>
              <a:t>Belcari</a:t>
            </a:r>
            <a:r>
              <a:rPr lang="it-IT" sz="1600" dirty="0"/>
              <a:t> &amp; Giancarlo Sportelli</a:t>
            </a:r>
          </a:p>
          <a:p>
            <a:pPr lvl="0"/>
            <a:r>
              <a:rPr lang="it-IT" sz="1600" dirty="0"/>
              <a:t> AGE </a:t>
            </a:r>
            <a:r>
              <a:rPr lang="it-IT" sz="1600" dirty="0" err="1"/>
              <a:t>Scientific</a:t>
            </a:r>
            <a:r>
              <a:rPr lang="it-IT" sz="1600" dirty="0"/>
              <a:t> s.r.l., </a:t>
            </a:r>
            <a:r>
              <a:rPr lang="it-IT" sz="1600" b="1" dirty="0">
                <a:solidFill>
                  <a:srgbClr val="30859C"/>
                </a:solidFill>
              </a:rPr>
              <a:t>AGE</a:t>
            </a:r>
            <a:r>
              <a:rPr lang="it-IT" sz="1600" dirty="0"/>
              <a:t>, Giovanni Franchi</a:t>
            </a:r>
          </a:p>
          <a:p>
            <a:pPr lvl="0"/>
            <a:r>
              <a:rPr lang="en-GB" sz="1600" dirty="0"/>
              <a:t>Universiteit Gent, </a:t>
            </a:r>
            <a:r>
              <a:rPr lang="en-GB" sz="1600" b="1" dirty="0">
                <a:solidFill>
                  <a:srgbClr val="30859C"/>
                </a:solidFill>
              </a:rPr>
              <a:t>UGENT</a:t>
            </a:r>
            <a:r>
              <a:rPr lang="en-GB" sz="1600" dirty="0"/>
              <a:t>, </a:t>
            </a:r>
            <a:r>
              <a:rPr lang="en-GB" sz="1600" dirty="0" err="1"/>
              <a:t>Stefaan</a:t>
            </a:r>
            <a:r>
              <a:rPr lang="en-GB" sz="1600" dirty="0"/>
              <a:t> </a:t>
            </a:r>
            <a:r>
              <a:rPr lang="en-GB" sz="1600" dirty="0" err="1"/>
              <a:t>Vandenberghe</a:t>
            </a:r>
            <a:endParaRPr lang="it-IT" sz="1600" dirty="0"/>
          </a:p>
          <a:p>
            <a:pPr lvl="0"/>
            <a:r>
              <a:rPr lang="en-GB" sz="1600" dirty="0" err="1"/>
              <a:t>Molecubes</a:t>
            </a:r>
            <a:r>
              <a:rPr lang="en-GB" sz="1600" dirty="0"/>
              <a:t> NV, </a:t>
            </a:r>
            <a:r>
              <a:rPr lang="en-GB" sz="1600" b="1" dirty="0">
                <a:solidFill>
                  <a:srgbClr val="30859C"/>
                </a:solidFill>
              </a:rPr>
              <a:t>MOLE</a:t>
            </a:r>
            <a:r>
              <a:rPr lang="en-GB" sz="1600" dirty="0"/>
              <a:t>, Roel Van </a:t>
            </a:r>
            <a:r>
              <a:rPr lang="en-GB" sz="1600" dirty="0" err="1"/>
              <a:t>Holen</a:t>
            </a:r>
            <a:endParaRPr lang="it-IT" sz="1600" dirty="0"/>
          </a:p>
          <a:p>
            <a:r>
              <a:rPr lang="it-IT" sz="1600" dirty="0" err="1"/>
              <a:t>École</a:t>
            </a:r>
            <a:r>
              <a:rPr lang="it-IT" sz="1600" dirty="0"/>
              <a:t> </a:t>
            </a:r>
            <a:r>
              <a:rPr lang="it-IT" sz="1600" dirty="0" err="1"/>
              <a:t>polytechnique</a:t>
            </a:r>
            <a:r>
              <a:rPr lang="it-IT" sz="1600" dirty="0"/>
              <a:t> </a:t>
            </a:r>
            <a:r>
              <a:rPr lang="it-IT" sz="1600" dirty="0" err="1"/>
              <a:t>fédérale</a:t>
            </a:r>
            <a:r>
              <a:rPr lang="it-IT" sz="1600" dirty="0"/>
              <a:t> de Lausanne</a:t>
            </a:r>
            <a:r>
              <a:rPr lang="it-IT" sz="1600" dirty="0">
                <a:solidFill>
                  <a:srgbClr val="30859C"/>
                </a:solidFill>
              </a:rPr>
              <a:t>, </a:t>
            </a:r>
            <a:r>
              <a:rPr lang="it-IT" sz="1600" b="1" dirty="0">
                <a:solidFill>
                  <a:srgbClr val="30859C"/>
                </a:solidFill>
              </a:rPr>
              <a:t>EPFL</a:t>
            </a:r>
            <a:r>
              <a:rPr lang="it-IT" sz="1600" dirty="0"/>
              <a:t>, Edoardo </a:t>
            </a:r>
            <a:r>
              <a:rPr lang="it-IT" sz="1600" dirty="0" err="1"/>
              <a:t>Charbon</a:t>
            </a:r>
            <a:r>
              <a:rPr lang="it-IT" sz="1600" dirty="0"/>
              <a:t> &amp; Claudio Bruschini</a:t>
            </a:r>
          </a:p>
          <a:p>
            <a:endParaRPr lang="it-IT" dirty="0"/>
          </a:p>
        </p:txBody>
      </p:sp>
      <p:sp>
        <p:nvSpPr>
          <p:cNvPr id="4" name="Title 3">
            <a:extLst>
              <a:ext uri="{FF2B5EF4-FFF2-40B4-BE49-F238E27FC236}">
                <a16:creationId xmlns:a16="http://schemas.microsoft.com/office/drawing/2014/main" id="{9B79BDDE-CCCB-CA43-AEA9-AD1D782A327B}"/>
              </a:ext>
            </a:extLst>
          </p:cNvPr>
          <p:cNvSpPr>
            <a:spLocks noGrp="1"/>
          </p:cNvSpPr>
          <p:nvPr>
            <p:ph type="title"/>
          </p:nvPr>
        </p:nvSpPr>
        <p:spPr>
          <a:xfrm>
            <a:off x="160981" y="103041"/>
            <a:ext cx="7886700" cy="474777"/>
          </a:xfrm>
        </p:spPr>
        <p:txBody>
          <a:bodyPr/>
          <a:lstStyle/>
          <a:p>
            <a:r>
              <a:rPr lang="it-IT" dirty="0"/>
              <a:t>The UTOFPET </a:t>
            </a:r>
            <a:r>
              <a:rPr lang="it-IT" dirty="0" err="1"/>
              <a:t>project</a:t>
            </a:r>
            <a:endParaRPr lang="it-IT" dirty="0"/>
          </a:p>
        </p:txBody>
      </p:sp>
      <p:sp>
        <p:nvSpPr>
          <p:cNvPr id="5" name="Footer Placeholder 4">
            <a:extLst>
              <a:ext uri="{FF2B5EF4-FFF2-40B4-BE49-F238E27FC236}">
                <a16:creationId xmlns:a16="http://schemas.microsoft.com/office/drawing/2014/main" id="{39A45CF2-58CC-D346-AB08-26C876749233}"/>
              </a:ext>
            </a:extLst>
          </p:cNvPr>
          <p:cNvSpPr>
            <a:spLocks noGrp="1"/>
          </p:cNvSpPr>
          <p:nvPr>
            <p:ph type="ftr" sz="quarter" idx="14"/>
          </p:nvPr>
        </p:nvSpPr>
        <p:spPr>
          <a:xfrm>
            <a:off x="855975" y="4948320"/>
            <a:ext cx="8106538" cy="195180"/>
          </a:xfrm>
        </p:spPr>
        <p:txBody>
          <a:bodyPr anchor="ct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sp>
        <p:nvSpPr>
          <p:cNvPr id="6" name="Slide Number Placeholder 5">
            <a:extLst>
              <a:ext uri="{FF2B5EF4-FFF2-40B4-BE49-F238E27FC236}">
                <a16:creationId xmlns:a16="http://schemas.microsoft.com/office/drawing/2014/main" id="{19DAC087-834F-574A-8520-990EE59A2280}"/>
              </a:ext>
            </a:extLst>
          </p:cNvPr>
          <p:cNvSpPr>
            <a:spLocks noGrp="1"/>
          </p:cNvSpPr>
          <p:nvPr>
            <p:ph type="sldNum" sz="quarter" idx="15"/>
          </p:nvPr>
        </p:nvSpPr>
        <p:spPr/>
        <p:txBody>
          <a:bodyPr/>
          <a:lstStyle/>
          <a:p>
            <a:fld id="{B64D7F69-35DD-7E49-A15F-52D39FD194C9}" type="slidenum">
              <a:rPr lang="it-IT" smtClean="0"/>
              <a:pPr/>
              <a:t>2</a:t>
            </a:fld>
            <a:endParaRPr lang="it-IT" dirty="0"/>
          </a:p>
        </p:txBody>
      </p:sp>
      <p:sp>
        <p:nvSpPr>
          <p:cNvPr id="7" name="TextBox 6">
            <a:extLst>
              <a:ext uri="{FF2B5EF4-FFF2-40B4-BE49-F238E27FC236}">
                <a16:creationId xmlns:a16="http://schemas.microsoft.com/office/drawing/2014/main" id="{55FC1CB3-ECDA-D645-AF26-77935E566A27}"/>
              </a:ext>
            </a:extLst>
          </p:cNvPr>
          <p:cNvSpPr txBox="1"/>
          <p:nvPr/>
        </p:nvSpPr>
        <p:spPr>
          <a:xfrm>
            <a:off x="3669241" y="875640"/>
            <a:ext cx="5125121" cy="1205779"/>
          </a:xfrm>
          <a:prstGeom prst="rect">
            <a:avLst/>
          </a:prstGeom>
          <a:noFill/>
        </p:spPr>
        <p:txBody>
          <a:bodyPr wrap="none" rtlCol="0">
            <a:spAutoFit/>
          </a:bodyPr>
          <a:lstStyle/>
          <a:p>
            <a:pPr marL="228594" indent="-228594" defTabSz="914377">
              <a:lnSpc>
                <a:spcPct val="120000"/>
              </a:lnSpc>
              <a:spcBef>
                <a:spcPts val="1000"/>
              </a:spcBef>
              <a:buFont typeface="Arial" panose="020B0604020202020204" pitchFamily="34" charset="0"/>
              <a:buChar char="•"/>
            </a:pPr>
            <a:r>
              <a:rPr lang="it-IT" sz="1600" dirty="0">
                <a:latin typeface="Helvetica Neue Light" panose="02000403000000020004" pitchFamily="2" charset="0"/>
                <a:ea typeface="Helvetica Neue Light" panose="02000403000000020004" pitchFamily="2" charset="0"/>
              </a:rPr>
              <a:t> Network </a:t>
            </a:r>
            <a:r>
              <a:rPr lang="it-IT" sz="1600" dirty="0" err="1">
                <a:latin typeface="Helvetica Neue Light" panose="02000403000000020004" pitchFamily="2" charset="0"/>
                <a:ea typeface="Helvetica Neue Light" panose="02000403000000020004" pitchFamily="2" charset="0"/>
              </a:rPr>
              <a:t>type</a:t>
            </a:r>
            <a:r>
              <a:rPr lang="it-IT" sz="1600" dirty="0">
                <a:latin typeface="Helvetica Neue Light" panose="02000403000000020004" pitchFamily="2" charset="0"/>
                <a:ea typeface="Helvetica Neue Light" panose="02000403000000020004" pitchFamily="2" charset="0"/>
              </a:rPr>
              <a:t>: ERA-NET </a:t>
            </a:r>
            <a:r>
              <a:rPr lang="it-IT" sz="1600" dirty="0" err="1">
                <a:latin typeface="Helvetica Neue Light" panose="02000403000000020004" pitchFamily="2" charset="0"/>
                <a:ea typeface="Helvetica Neue Light" panose="02000403000000020004" pitchFamily="2" charset="0"/>
              </a:rPr>
              <a:t>Cofund</a:t>
            </a:r>
            <a:endParaRPr lang="it-IT" sz="1600" dirty="0">
              <a:latin typeface="Helvetica Neue Light" panose="02000403000000020004" pitchFamily="2" charset="0"/>
              <a:ea typeface="Helvetica Neue Light" panose="02000403000000020004" pitchFamily="2" charset="0"/>
            </a:endParaRPr>
          </a:p>
          <a:p>
            <a:pPr marL="228594" indent="-228594" defTabSz="914377">
              <a:lnSpc>
                <a:spcPct val="120000"/>
              </a:lnSpc>
              <a:spcBef>
                <a:spcPts val="1000"/>
              </a:spcBef>
              <a:buFont typeface="Arial" panose="020B0604020202020204" pitchFamily="34" charset="0"/>
              <a:buChar char="•"/>
            </a:pPr>
            <a:r>
              <a:rPr lang="it-IT" sz="1600" dirty="0" err="1">
                <a:latin typeface="Helvetica Neue Light" panose="02000403000000020004" pitchFamily="2" charset="0"/>
                <a:ea typeface="Helvetica Neue Light" panose="02000403000000020004" pitchFamily="2" charset="0"/>
              </a:rPr>
              <a:t>Funding</a:t>
            </a:r>
            <a:r>
              <a:rPr lang="it-IT" sz="1600" dirty="0">
                <a:latin typeface="Helvetica Neue Light" panose="02000403000000020004" pitchFamily="2" charset="0"/>
                <a:ea typeface="Helvetica Neue Light" panose="02000403000000020004" pitchFamily="2" charset="0"/>
              </a:rPr>
              <a:t> Framework: </a:t>
            </a:r>
            <a:r>
              <a:rPr lang="it-IT" sz="1600" dirty="0" err="1">
                <a:latin typeface="Helvetica Neue Light" panose="02000403000000020004" pitchFamily="2" charset="0"/>
                <a:ea typeface="Helvetica Neue Light" panose="02000403000000020004" pitchFamily="2" charset="0"/>
              </a:rPr>
              <a:t>Horizon</a:t>
            </a:r>
            <a:r>
              <a:rPr lang="it-IT" sz="1600" dirty="0">
                <a:latin typeface="Helvetica Neue Light" panose="02000403000000020004" pitchFamily="2" charset="0"/>
                <a:ea typeface="Helvetica Neue Light" panose="02000403000000020004" pitchFamily="2" charset="0"/>
              </a:rPr>
              <a:t> 2020</a:t>
            </a:r>
          </a:p>
          <a:p>
            <a:pPr marL="228594" indent="-228594" defTabSz="914377">
              <a:lnSpc>
                <a:spcPct val="120000"/>
              </a:lnSpc>
              <a:spcBef>
                <a:spcPts val="1000"/>
              </a:spcBef>
              <a:buFont typeface="Arial" panose="020B0604020202020204" pitchFamily="34" charset="0"/>
              <a:buChar char="•"/>
            </a:pPr>
            <a:r>
              <a:rPr lang="it-IT" sz="1600" dirty="0">
                <a:latin typeface="Helvetica Neue Light" panose="02000403000000020004" pitchFamily="2" charset="0"/>
                <a:ea typeface="Helvetica Neue Light" panose="02000403000000020004" pitchFamily="2" charset="0"/>
              </a:rPr>
              <a:t>Joint call: </a:t>
            </a:r>
            <a:r>
              <a:rPr lang="it-IT" sz="1600" dirty="0" err="1">
                <a:latin typeface="Helvetica Neue Light" panose="02000403000000020004" pitchFamily="2" charset="0"/>
                <a:ea typeface="Helvetica Neue Light" panose="02000403000000020004" pitchFamily="2" charset="0"/>
              </a:rPr>
              <a:t>Photonic</a:t>
            </a:r>
            <a:r>
              <a:rPr lang="it-IT" sz="1600" dirty="0">
                <a:latin typeface="Helvetica Neue Light" panose="02000403000000020004" pitchFamily="2" charset="0"/>
                <a:ea typeface="Helvetica Neue Light" panose="02000403000000020004" pitchFamily="2" charset="0"/>
              </a:rPr>
              <a:t> </a:t>
            </a:r>
            <a:r>
              <a:rPr lang="it-IT" sz="1600" dirty="0" err="1">
                <a:latin typeface="Helvetica Neue Light" panose="02000403000000020004" pitchFamily="2" charset="0"/>
                <a:ea typeface="Helvetica Neue Light" panose="02000403000000020004" pitchFamily="2" charset="0"/>
              </a:rPr>
              <a:t>Based</a:t>
            </a:r>
            <a:r>
              <a:rPr lang="it-IT" sz="1600" dirty="0">
                <a:latin typeface="Helvetica Neue Light" panose="02000403000000020004" pitchFamily="2" charset="0"/>
                <a:ea typeface="Helvetica Neue Light" panose="02000403000000020004" pitchFamily="2" charset="0"/>
              </a:rPr>
              <a:t> </a:t>
            </a:r>
            <a:r>
              <a:rPr lang="it-IT" sz="1600" dirty="0" err="1">
                <a:latin typeface="Helvetica Neue Light" panose="02000403000000020004" pitchFamily="2" charset="0"/>
                <a:ea typeface="Helvetica Neue Light" panose="02000403000000020004" pitchFamily="2" charset="0"/>
              </a:rPr>
              <a:t>Sensing</a:t>
            </a:r>
            <a:r>
              <a:rPr lang="it-IT" sz="1600" dirty="0">
                <a:latin typeface="Helvetica Neue Light" panose="02000403000000020004" pitchFamily="2" charset="0"/>
                <a:ea typeface="Helvetica Neue Light" panose="02000403000000020004" pitchFamily="2" charset="0"/>
              </a:rPr>
              <a:t> (</a:t>
            </a:r>
            <a:r>
              <a:rPr lang="it-IT" sz="1600" dirty="0" err="1">
                <a:latin typeface="Helvetica Neue Light" panose="02000403000000020004" pitchFamily="2" charset="0"/>
                <a:ea typeface="Helvetica Neue Light" panose="02000403000000020004" pitchFamily="2" charset="0"/>
              </a:rPr>
              <a:t>PhotonicSensing</a:t>
            </a:r>
            <a:r>
              <a:rPr lang="it-IT" sz="1600" dirty="0">
                <a:latin typeface="Helvetica Neue Light" panose="02000403000000020004" pitchFamily="2" charset="0"/>
                <a:ea typeface="Helvetica Neue Light" panose="02000403000000020004" pitchFamily="2" charset="0"/>
              </a:rPr>
              <a:t>)</a:t>
            </a:r>
          </a:p>
        </p:txBody>
      </p:sp>
      <p:pic>
        <p:nvPicPr>
          <p:cNvPr id="23" name="Picture 22">
            <a:extLst>
              <a:ext uri="{FF2B5EF4-FFF2-40B4-BE49-F238E27FC236}">
                <a16:creationId xmlns:a16="http://schemas.microsoft.com/office/drawing/2014/main" id="{1B18514E-E767-914F-9E22-3F0619E02B15}"/>
              </a:ext>
            </a:extLst>
          </p:cNvPr>
          <p:cNvPicPr>
            <a:picLocks noChangeAspect="1"/>
          </p:cNvPicPr>
          <p:nvPr/>
        </p:nvPicPr>
        <p:blipFill>
          <a:blip r:embed="rId2"/>
          <a:stretch>
            <a:fillRect/>
          </a:stretch>
        </p:blipFill>
        <p:spPr>
          <a:xfrm>
            <a:off x="1853181" y="1150927"/>
            <a:ext cx="1619667" cy="673525"/>
          </a:xfrm>
          <a:prstGeom prst="rect">
            <a:avLst/>
          </a:prstGeom>
        </p:spPr>
      </p:pic>
      <p:sp>
        <p:nvSpPr>
          <p:cNvPr id="17" name="TextBox 16">
            <a:extLst>
              <a:ext uri="{FF2B5EF4-FFF2-40B4-BE49-F238E27FC236}">
                <a16:creationId xmlns:a16="http://schemas.microsoft.com/office/drawing/2014/main" id="{869F29B4-7DEF-A047-B168-F9547E1EFD60}"/>
              </a:ext>
            </a:extLst>
          </p:cNvPr>
          <p:cNvSpPr txBox="1"/>
          <p:nvPr/>
        </p:nvSpPr>
        <p:spPr>
          <a:xfrm>
            <a:off x="160981" y="2149752"/>
            <a:ext cx="2305439" cy="461665"/>
          </a:xfrm>
          <a:prstGeom prst="rect">
            <a:avLst/>
          </a:prstGeom>
          <a:noFill/>
        </p:spPr>
        <p:txBody>
          <a:bodyPr wrap="none" rtlCol="0">
            <a:spAutoFit/>
          </a:bodyPr>
          <a:lstStyle/>
          <a:p>
            <a:r>
              <a:rPr lang="it-IT" sz="2400" dirty="0">
                <a:solidFill>
                  <a:srgbClr val="30859C"/>
                </a:solidFill>
                <a:latin typeface="Helvetica Neue Light" panose="02000403000000020004" pitchFamily="2" charset="0"/>
                <a:ea typeface="Helvetica Neue Light" panose="02000403000000020004" pitchFamily="2" charset="0"/>
              </a:rPr>
              <a:t>The </a:t>
            </a:r>
            <a:r>
              <a:rPr lang="it-IT" sz="2400" dirty="0" err="1">
                <a:solidFill>
                  <a:srgbClr val="30859C"/>
                </a:solidFill>
                <a:latin typeface="Helvetica Neue Light" panose="02000403000000020004" pitchFamily="2" charset="0"/>
                <a:ea typeface="Helvetica Neue Light" panose="02000403000000020004" pitchFamily="2" charset="0"/>
              </a:rPr>
              <a:t>Consortium</a:t>
            </a:r>
            <a:endParaRPr lang="it-IT" sz="2400" dirty="0">
              <a:solidFill>
                <a:srgbClr val="30859C"/>
              </a:solidFill>
              <a:latin typeface="Helvetica Neue Light" panose="02000403000000020004" pitchFamily="2" charset="0"/>
              <a:ea typeface="Helvetica Neue Light" panose="02000403000000020004" pitchFamily="2" charset="0"/>
            </a:endParaRPr>
          </a:p>
        </p:txBody>
      </p:sp>
      <p:pic>
        <p:nvPicPr>
          <p:cNvPr id="19" name="Picture 18">
            <a:extLst>
              <a:ext uri="{FF2B5EF4-FFF2-40B4-BE49-F238E27FC236}">
                <a16:creationId xmlns:a16="http://schemas.microsoft.com/office/drawing/2014/main" id="{61FFBB24-D124-424C-94EA-25E211328A8B}"/>
              </a:ext>
            </a:extLst>
          </p:cNvPr>
          <p:cNvPicPr>
            <a:picLocks noChangeAspect="1"/>
          </p:cNvPicPr>
          <p:nvPr/>
        </p:nvPicPr>
        <p:blipFill>
          <a:blip r:embed="rId3"/>
          <a:stretch>
            <a:fillRect/>
          </a:stretch>
        </p:blipFill>
        <p:spPr>
          <a:xfrm>
            <a:off x="6553036" y="2611417"/>
            <a:ext cx="1680811" cy="941254"/>
          </a:xfrm>
          <a:prstGeom prst="rect">
            <a:avLst/>
          </a:prstGeom>
        </p:spPr>
      </p:pic>
      <p:sp>
        <p:nvSpPr>
          <p:cNvPr id="22" name="TextBox 21">
            <a:extLst>
              <a:ext uri="{FF2B5EF4-FFF2-40B4-BE49-F238E27FC236}">
                <a16:creationId xmlns:a16="http://schemas.microsoft.com/office/drawing/2014/main" id="{F00E02E0-F4BD-7240-886E-5AF4BB78D197}"/>
              </a:ext>
            </a:extLst>
          </p:cNvPr>
          <p:cNvSpPr txBox="1"/>
          <p:nvPr/>
        </p:nvSpPr>
        <p:spPr>
          <a:xfrm>
            <a:off x="6553036" y="3474991"/>
            <a:ext cx="1758751" cy="338554"/>
          </a:xfrm>
          <a:prstGeom prst="rect">
            <a:avLst/>
          </a:prstGeom>
          <a:noFill/>
        </p:spPr>
        <p:txBody>
          <a:bodyPr wrap="none" rtlCol="0">
            <a:spAutoFit/>
          </a:bodyPr>
          <a:lstStyle/>
          <a:p>
            <a:r>
              <a:rPr lang="it-IT" sz="1600" dirty="0" err="1">
                <a:solidFill>
                  <a:srgbClr val="30859C"/>
                </a:solidFill>
                <a:latin typeface="Helvetica Neue Light" panose="02000403000000020004" pitchFamily="2" charset="0"/>
                <a:ea typeface="Helvetica Neue Light" panose="02000403000000020004" pitchFamily="2" charset="0"/>
              </a:rPr>
              <a:t>www.utofpet.com</a:t>
            </a:r>
            <a:endParaRPr lang="it-IT" sz="1600" dirty="0">
              <a:solidFill>
                <a:srgbClr val="30859C"/>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10485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64B3C5-5AE7-AC4E-A27D-718CC2E0385B}"/>
              </a:ext>
            </a:extLst>
          </p:cNvPr>
          <p:cNvSpPr>
            <a:spLocks noGrp="1"/>
          </p:cNvSpPr>
          <p:nvPr>
            <p:ph type="sldNum" sz="quarter" idx="15"/>
          </p:nvPr>
        </p:nvSpPr>
        <p:spPr/>
        <p:txBody>
          <a:bodyPr/>
          <a:lstStyle/>
          <a:p>
            <a:fld id="{B64D7F69-35DD-7E49-A15F-52D39FD194C9}" type="slidenum">
              <a:rPr lang="it-IT" smtClean="0"/>
              <a:pPr/>
              <a:t>20</a:t>
            </a:fld>
            <a:endParaRPr lang="it-IT" dirty="0"/>
          </a:p>
        </p:txBody>
      </p:sp>
      <p:sp>
        <p:nvSpPr>
          <p:cNvPr id="5" name="Title 4">
            <a:extLst>
              <a:ext uri="{FF2B5EF4-FFF2-40B4-BE49-F238E27FC236}">
                <a16:creationId xmlns:a16="http://schemas.microsoft.com/office/drawing/2014/main" id="{90DA35F8-1641-F746-9B46-660F61D2668D}"/>
              </a:ext>
            </a:extLst>
          </p:cNvPr>
          <p:cNvSpPr>
            <a:spLocks noGrp="1"/>
          </p:cNvSpPr>
          <p:nvPr>
            <p:ph type="title"/>
          </p:nvPr>
        </p:nvSpPr>
        <p:spPr/>
        <p:txBody>
          <a:bodyPr/>
          <a:lstStyle/>
          <a:p>
            <a:r>
              <a:rPr lang="it-IT" dirty="0" err="1"/>
              <a:t>SiPM</a:t>
            </a:r>
            <a:r>
              <a:rPr lang="it-IT" dirty="0"/>
              <a:t> </a:t>
            </a:r>
            <a:r>
              <a:rPr lang="it-IT" dirty="0" err="1"/>
              <a:t>choiche</a:t>
            </a:r>
            <a:endParaRPr lang="it-IT" dirty="0"/>
          </a:p>
        </p:txBody>
      </p:sp>
      <p:sp>
        <p:nvSpPr>
          <p:cNvPr id="6" name="Footer Placeholder 5">
            <a:extLst>
              <a:ext uri="{FF2B5EF4-FFF2-40B4-BE49-F238E27FC236}">
                <a16:creationId xmlns:a16="http://schemas.microsoft.com/office/drawing/2014/main" id="{CEC07974-639B-F34B-B505-D494061BDB4E}"/>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
        <p:nvSpPr>
          <p:cNvPr id="7" name="TextBox 6">
            <a:extLst>
              <a:ext uri="{FF2B5EF4-FFF2-40B4-BE49-F238E27FC236}">
                <a16:creationId xmlns:a16="http://schemas.microsoft.com/office/drawing/2014/main" id="{06A9F228-8FA0-3A49-88BB-4F8B55548DD7}"/>
              </a:ext>
            </a:extLst>
          </p:cNvPr>
          <p:cNvSpPr txBox="1"/>
          <p:nvPr/>
        </p:nvSpPr>
        <p:spPr>
          <a:xfrm>
            <a:off x="7186690" y="828324"/>
            <a:ext cx="2009815" cy="1292662"/>
          </a:xfrm>
          <a:prstGeom prst="rect">
            <a:avLst/>
          </a:prstGeom>
          <a:noFill/>
        </p:spPr>
        <p:txBody>
          <a:bodyPr wrap="square" rtlCol="0">
            <a:spAutoFit/>
          </a:bodyPr>
          <a:lstStyle/>
          <a:p>
            <a:r>
              <a:rPr lang="it-IT" sz="1600" dirty="0">
                <a:latin typeface="Helvetica Neue Light" panose="02000403000000020004" pitchFamily="2" charset="0"/>
                <a:ea typeface="Helvetica Neue Light" panose="02000403000000020004" pitchFamily="2" charset="0"/>
              </a:rPr>
              <a:t>3 mm x 3 mm</a:t>
            </a:r>
          </a:p>
          <a:p>
            <a:r>
              <a:rPr lang="it-IT" sz="1600" dirty="0">
                <a:latin typeface="Helvetica Neue Light" panose="02000403000000020004" pitchFamily="2" charset="0"/>
                <a:ea typeface="Helvetica Neue Light" panose="02000403000000020004" pitchFamily="2" charset="0"/>
              </a:rPr>
              <a:t>(Hamamatsu)</a:t>
            </a:r>
          </a:p>
          <a:p>
            <a:endParaRPr lang="it-IT" sz="1600" dirty="0">
              <a:latin typeface="Helvetica Neue Light" panose="02000403000000020004" pitchFamily="2" charset="0"/>
              <a:ea typeface="Helvetica Neue Light" panose="02000403000000020004" pitchFamily="2" charset="0"/>
            </a:endParaRPr>
          </a:p>
          <a:p>
            <a:r>
              <a:rPr lang="it-IT" sz="1600" dirty="0">
                <a:latin typeface="Helvetica Neue Light" panose="02000403000000020004" pitchFamily="2" charset="0"/>
                <a:ea typeface="Helvetica Neue Light" panose="02000403000000020004" pitchFamily="2" charset="0"/>
              </a:rPr>
              <a:t>54.4 mm x 54.4 mm </a:t>
            </a:r>
          </a:p>
          <a:p>
            <a:endParaRPr lang="it-IT" sz="1400" dirty="0">
              <a:latin typeface="Helvetica Neue Light" panose="02000403000000020004" pitchFamily="2" charset="0"/>
              <a:ea typeface="Helvetica Neue Light" panose="02000403000000020004" pitchFamily="2" charset="0"/>
            </a:endParaRPr>
          </a:p>
        </p:txBody>
      </p:sp>
      <p:sp>
        <p:nvSpPr>
          <p:cNvPr id="8" name="TextBox 7">
            <a:extLst>
              <a:ext uri="{FF2B5EF4-FFF2-40B4-BE49-F238E27FC236}">
                <a16:creationId xmlns:a16="http://schemas.microsoft.com/office/drawing/2014/main" id="{6F1ACEBC-AF69-4A46-A78E-9AE4877CAD4F}"/>
              </a:ext>
            </a:extLst>
          </p:cNvPr>
          <p:cNvSpPr txBox="1"/>
          <p:nvPr/>
        </p:nvSpPr>
        <p:spPr>
          <a:xfrm>
            <a:off x="7186690" y="2657756"/>
            <a:ext cx="2009815" cy="1323439"/>
          </a:xfrm>
          <a:prstGeom prst="rect">
            <a:avLst/>
          </a:prstGeom>
          <a:noFill/>
        </p:spPr>
        <p:txBody>
          <a:bodyPr wrap="square" rtlCol="0">
            <a:spAutoFit/>
          </a:bodyPr>
          <a:lstStyle/>
          <a:p>
            <a:r>
              <a:rPr lang="it-IT" sz="1600" dirty="0">
                <a:latin typeface="Helvetica Neue Light" panose="02000403000000020004" pitchFamily="2" charset="0"/>
                <a:ea typeface="Helvetica Neue Light" panose="02000403000000020004" pitchFamily="2" charset="0"/>
              </a:rPr>
              <a:t>4 mm x 4 mm (</a:t>
            </a:r>
            <a:r>
              <a:rPr lang="it-IT" sz="1600" dirty="0" err="1">
                <a:latin typeface="Helvetica Neue Light" panose="02000403000000020004" pitchFamily="2" charset="0"/>
                <a:ea typeface="Helvetica Neue Light" panose="02000403000000020004" pitchFamily="2" charset="0"/>
              </a:rPr>
              <a:t>Broadcom</a:t>
            </a:r>
            <a:r>
              <a:rPr lang="it-IT" sz="1600" dirty="0">
                <a:latin typeface="Helvetica Neue Light" panose="02000403000000020004" pitchFamily="2" charset="0"/>
                <a:ea typeface="Helvetica Neue Light" panose="02000403000000020004" pitchFamily="2" charset="0"/>
              </a:rPr>
              <a:t>)</a:t>
            </a:r>
          </a:p>
          <a:p>
            <a:endParaRPr lang="it-IT" sz="1600" dirty="0">
              <a:latin typeface="Helvetica Neue Light" panose="02000403000000020004" pitchFamily="2" charset="0"/>
              <a:ea typeface="Helvetica Neue Light" panose="02000403000000020004" pitchFamily="2" charset="0"/>
            </a:endParaRPr>
          </a:p>
          <a:p>
            <a:r>
              <a:rPr lang="it-IT" sz="1600" dirty="0">
                <a:latin typeface="Helvetica Neue Light" panose="02000403000000020004" pitchFamily="2" charset="0"/>
                <a:ea typeface="Helvetica Neue Light" panose="02000403000000020004" pitchFamily="2" charset="0"/>
              </a:rPr>
              <a:t>65.1 mm x 65.1 mm </a:t>
            </a:r>
          </a:p>
          <a:p>
            <a:endParaRPr lang="it-IT" sz="1600" dirty="0">
              <a:latin typeface="Helvetica Neue Light" panose="02000403000000020004" pitchFamily="2" charset="0"/>
              <a:ea typeface="Helvetica Neue Light" panose="02000403000000020004" pitchFamily="2" charset="0"/>
            </a:endParaRPr>
          </a:p>
        </p:txBody>
      </p:sp>
      <p:pic>
        <p:nvPicPr>
          <p:cNvPr id="9" name="Content Placeholder 4">
            <a:extLst>
              <a:ext uri="{FF2B5EF4-FFF2-40B4-BE49-F238E27FC236}">
                <a16:creationId xmlns:a16="http://schemas.microsoft.com/office/drawing/2014/main" id="{256AFB08-9E88-3746-ACAB-2FA052A55236}"/>
              </a:ext>
            </a:extLst>
          </p:cNvPr>
          <p:cNvPicPr>
            <a:picLocks noChangeAspect="1"/>
          </p:cNvPicPr>
          <p:nvPr/>
        </p:nvPicPr>
        <p:blipFill>
          <a:blip r:embed="rId2"/>
          <a:stretch>
            <a:fillRect/>
          </a:stretch>
        </p:blipFill>
        <p:spPr>
          <a:xfrm>
            <a:off x="5111018" y="643466"/>
            <a:ext cx="2009815" cy="2009815"/>
          </a:xfrm>
          <a:prstGeom prst="rect">
            <a:avLst/>
          </a:prstGeom>
        </p:spPr>
      </p:pic>
      <p:pic>
        <p:nvPicPr>
          <p:cNvPr id="10" name="Content Placeholder 13">
            <a:extLst>
              <a:ext uri="{FF2B5EF4-FFF2-40B4-BE49-F238E27FC236}">
                <a16:creationId xmlns:a16="http://schemas.microsoft.com/office/drawing/2014/main" id="{A9F689B8-EFEA-7340-B3A7-33C863C4BCD6}"/>
              </a:ext>
            </a:extLst>
          </p:cNvPr>
          <p:cNvPicPr>
            <a:picLocks noChangeAspect="1"/>
          </p:cNvPicPr>
          <p:nvPr/>
        </p:nvPicPr>
        <p:blipFill>
          <a:blip r:embed="rId3">
            <a:alphaModFix/>
          </a:blip>
          <a:stretch>
            <a:fillRect/>
          </a:stretch>
        </p:blipFill>
        <p:spPr>
          <a:xfrm>
            <a:off x="4992607" y="2667846"/>
            <a:ext cx="2128226" cy="2256722"/>
          </a:xfrm>
          <a:prstGeom prst="rect">
            <a:avLst/>
          </a:prstGeom>
        </p:spPr>
      </p:pic>
      <p:sp>
        <p:nvSpPr>
          <p:cNvPr id="2" name="Rectangle 1">
            <a:extLst>
              <a:ext uri="{FF2B5EF4-FFF2-40B4-BE49-F238E27FC236}">
                <a16:creationId xmlns:a16="http://schemas.microsoft.com/office/drawing/2014/main" id="{969F729B-4421-724D-B19A-530A883A51A7}"/>
              </a:ext>
            </a:extLst>
          </p:cNvPr>
          <p:cNvSpPr/>
          <p:nvPr/>
        </p:nvSpPr>
        <p:spPr>
          <a:xfrm>
            <a:off x="81885" y="836591"/>
            <a:ext cx="4963275" cy="3138423"/>
          </a:xfrm>
          <a:prstGeom prst="rect">
            <a:avLst/>
          </a:prstGeom>
        </p:spPr>
        <p:txBody>
          <a:bodyPr wrap="square">
            <a:spAutoFit/>
          </a:bodyPr>
          <a:lstStyle/>
          <a:p>
            <a:pPr marL="228594" lvl="0" indent="-228594" defTabSz="914377">
              <a:lnSpc>
                <a:spcPct val="120000"/>
              </a:lnSpc>
              <a:spcBef>
                <a:spcPts val="1000"/>
              </a:spcBef>
              <a:buFont typeface="Arial" panose="020B0604020202020204" pitchFamily="34" charset="0"/>
              <a:buChar char="•"/>
            </a:pPr>
            <a:r>
              <a:rPr lang="en-US" sz="2000" dirty="0">
                <a:solidFill>
                  <a:prstClr val="black"/>
                </a:solidFill>
                <a:latin typeface="Helvetica Neue Light" panose="02000403000000020004" pitchFamily="2" charset="0"/>
                <a:ea typeface="Helvetica Neue Light" panose="02000403000000020004" pitchFamily="2" charset="0"/>
              </a:rPr>
              <a:t>This dimension constrains the maximum size of the boards so as to allow various detectors to be tiled with no dead space in between.</a:t>
            </a:r>
          </a:p>
          <a:p>
            <a:pPr marL="228594" lvl="0" indent="-228594" defTabSz="914377">
              <a:lnSpc>
                <a:spcPct val="120000"/>
              </a:lnSpc>
              <a:spcBef>
                <a:spcPts val="1000"/>
              </a:spcBef>
              <a:buFont typeface="Arial" panose="020B0604020202020204" pitchFamily="34" charset="0"/>
              <a:buChar char="•"/>
            </a:pPr>
            <a:r>
              <a:rPr lang="en-US" sz="2000" dirty="0">
                <a:solidFill>
                  <a:prstClr val="black"/>
                </a:solidFill>
                <a:latin typeface="Helvetica Neue Light" panose="02000403000000020004" pitchFamily="2" charset="0"/>
                <a:ea typeface="Helvetica Neue Light" panose="02000403000000020004" pitchFamily="2" charset="0"/>
              </a:rPr>
              <a:t>The electronics will be also compatible with the use of 4 mm × 4 mm SiPMs, then creating an active surface of about 64 mm × 64 mm. </a:t>
            </a:r>
            <a:endParaRPr lang="it-IT" sz="2000" dirty="0">
              <a:solidFill>
                <a:prstClr val="black"/>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272819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89B601-D0DA-E446-AC7E-E2B5780A95BF}"/>
              </a:ext>
            </a:extLst>
          </p:cNvPr>
          <p:cNvSpPr>
            <a:spLocks noGrp="1"/>
          </p:cNvSpPr>
          <p:nvPr>
            <p:ph idx="1"/>
          </p:nvPr>
        </p:nvSpPr>
        <p:spPr/>
        <p:txBody>
          <a:bodyPr>
            <a:normAutofit lnSpcReduction="10000"/>
          </a:bodyPr>
          <a:lstStyle/>
          <a:p>
            <a:r>
              <a:rPr lang="it-IT" dirty="0" err="1"/>
              <a:t>Event</a:t>
            </a:r>
            <a:r>
              <a:rPr lang="it-IT" dirty="0"/>
              <a:t> processing must be </a:t>
            </a:r>
            <a:r>
              <a:rPr lang="it-IT" dirty="0" err="1"/>
              <a:t>done</a:t>
            </a:r>
            <a:r>
              <a:rPr lang="it-IT" dirty="0"/>
              <a:t> </a:t>
            </a:r>
            <a:r>
              <a:rPr lang="it-IT" dirty="0">
                <a:solidFill>
                  <a:srgbClr val="30859C"/>
                </a:solidFill>
              </a:rPr>
              <a:t>in the </a:t>
            </a:r>
            <a:r>
              <a:rPr lang="it-IT" dirty="0" err="1">
                <a:solidFill>
                  <a:srgbClr val="30859C"/>
                </a:solidFill>
              </a:rPr>
              <a:t>module</a:t>
            </a:r>
            <a:r>
              <a:rPr lang="it-IT" dirty="0">
                <a:solidFill>
                  <a:srgbClr val="30859C"/>
                </a:solidFill>
              </a:rPr>
              <a:t> </a:t>
            </a:r>
            <a:r>
              <a:rPr lang="it-IT" dirty="0"/>
              <a:t>for </a:t>
            </a:r>
            <a:r>
              <a:rPr lang="it-IT" dirty="0" err="1"/>
              <a:t>scalability</a:t>
            </a:r>
            <a:r>
              <a:rPr lang="it-IT" dirty="0"/>
              <a:t> and </a:t>
            </a:r>
            <a:r>
              <a:rPr lang="it-IT" dirty="0" err="1"/>
              <a:t>bandwidth</a:t>
            </a:r>
            <a:r>
              <a:rPr lang="it-IT" dirty="0"/>
              <a:t> </a:t>
            </a:r>
            <a:r>
              <a:rPr lang="it-IT" dirty="0" err="1"/>
              <a:t>reasons</a:t>
            </a:r>
            <a:endParaRPr lang="en-US" dirty="0"/>
          </a:p>
          <a:p>
            <a:r>
              <a:rPr lang="en-US" dirty="0">
                <a:solidFill>
                  <a:srgbClr val="30859C"/>
                </a:solidFill>
              </a:rPr>
              <a:t>Standard statistical methods </a:t>
            </a:r>
            <a:r>
              <a:rPr lang="en-US" dirty="0"/>
              <a:t>require a computational burden that is </a:t>
            </a:r>
            <a:r>
              <a:rPr lang="en-US" dirty="0">
                <a:solidFill>
                  <a:srgbClr val="30859C"/>
                </a:solidFill>
              </a:rPr>
              <a:t>not compatible with FPGA</a:t>
            </a:r>
            <a:r>
              <a:rPr lang="en-US" dirty="0"/>
              <a:t> (or embedded CPU) implementation</a:t>
            </a:r>
          </a:p>
          <a:p>
            <a:pPr lvl="1"/>
            <a:r>
              <a:rPr lang="it-IT" dirty="0"/>
              <a:t>The </a:t>
            </a:r>
            <a:r>
              <a:rPr lang="it-IT" dirty="0" err="1"/>
              <a:t>memory</a:t>
            </a:r>
            <a:r>
              <a:rPr lang="it-IT" dirty="0"/>
              <a:t> </a:t>
            </a:r>
            <a:r>
              <a:rPr lang="it-IT" dirty="0" err="1"/>
              <a:t>requirements</a:t>
            </a:r>
            <a:r>
              <a:rPr lang="it-IT" dirty="0"/>
              <a:t> are </a:t>
            </a:r>
            <a:r>
              <a:rPr lang="it-IT" dirty="0" err="1"/>
              <a:t>too</a:t>
            </a:r>
            <a:r>
              <a:rPr lang="it-IT" dirty="0"/>
              <a:t> high for </a:t>
            </a:r>
            <a:r>
              <a:rPr lang="it-IT" dirty="0" err="1"/>
              <a:t>using</a:t>
            </a:r>
            <a:r>
              <a:rPr lang="it-IT" dirty="0"/>
              <a:t> the FPGA </a:t>
            </a:r>
            <a:r>
              <a:rPr lang="it-IT" dirty="0" err="1"/>
              <a:t>memory</a:t>
            </a:r>
            <a:r>
              <a:rPr lang="it-IT" dirty="0"/>
              <a:t> </a:t>
            </a:r>
            <a:r>
              <a:rPr lang="it-IT" dirty="0" err="1"/>
              <a:t>blocks</a:t>
            </a:r>
            <a:endParaRPr lang="it-IT" dirty="0"/>
          </a:p>
          <a:p>
            <a:endParaRPr lang="en-US" dirty="0"/>
          </a:p>
          <a:p>
            <a:r>
              <a:rPr lang="en-US" dirty="0"/>
              <a:t>Requirements:</a:t>
            </a:r>
          </a:p>
          <a:p>
            <a:pPr lvl="1"/>
            <a:r>
              <a:rPr lang="en-US" dirty="0">
                <a:solidFill>
                  <a:srgbClr val="30859C"/>
                </a:solidFill>
              </a:rPr>
              <a:t>Computationally inexpensive </a:t>
            </a:r>
            <a:r>
              <a:rPr lang="en-US" dirty="0"/>
              <a:t>and implementable on modern low-end FPGAs.</a:t>
            </a:r>
          </a:p>
          <a:p>
            <a:pPr lvl="1"/>
            <a:r>
              <a:rPr lang="en-US" dirty="0">
                <a:solidFill>
                  <a:srgbClr val="30859C"/>
                </a:solidFill>
              </a:rPr>
              <a:t>Sub-mm</a:t>
            </a:r>
            <a:r>
              <a:rPr lang="en-US" dirty="0"/>
              <a:t> position determination</a:t>
            </a:r>
          </a:p>
          <a:p>
            <a:pPr lvl="1"/>
            <a:r>
              <a:rPr lang="en-US" dirty="0">
                <a:solidFill>
                  <a:srgbClr val="30859C"/>
                </a:solidFill>
              </a:rPr>
              <a:t>1 MHz </a:t>
            </a:r>
            <a:r>
              <a:rPr lang="en-US" dirty="0"/>
              <a:t>count rate compatible</a:t>
            </a:r>
            <a:endParaRPr lang="it-IT" dirty="0"/>
          </a:p>
        </p:txBody>
      </p:sp>
      <p:sp>
        <p:nvSpPr>
          <p:cNvPr id="3" name="Title 2">
            <a:extLst>
              <a:ext uri="{FF2B5EF4-FFF2-40B4-BE49-F238E27FC236}">
                <a16:creationId xmlns:a16="http://schemas.microsoft.com/office/drawing/2014/main" id="{F225FEF7-AB4D-C440-91E3-EC22B7D79A5B}"/>
              </a:ext>
            </a:extLst>
          </p:cNvPr>
          <p:cNvSpPr>
            <a:spLocks noGrp="1"/>
          </p:cNvSpPr>
          <p:nvPr>
            <p:ph type="title"/>
          </p:nvPr>
        </p:nvSpPr>
        <p:spPr/>
        <p:txBody>
          <a:bodyPr/>
          <a:lstStyle/>
          <a:p>
            <a:r>
              <a:rPr lang="en-GB" dirty="0"/>
              <a:t>Machine Learning based event positioning </a:t>
            </a:r>
            <a:endParaRPr lang="it-IT" dirty="0"/>
          </a:p>
        </p:txBody>
      </p:sp>
      <p:sp>
        <p:nvSpPr>
          <p:cNvPr id="4" name="Slide Number Placeholder 3">
            <a:extLst>
              <a:ext uri="{FF2B5EF4-FFF2-40B4-BE49-F238E27FC236}">
                <a16:creationId xmlns:a16="http://schemas.microsoft.com/office/drawing/2014/main" id="{6E59898A-81B5-404F-BFB5-DBBD31DBA17A}"/>
              </a:ext>
            </a:extLst>
          </p:cNvPr>
          <p:cNvSpPr>
            <a:spLocks noGrp="1"/>
          </p:cNvSpPr>
          <p:nvPr>
            <p:ph type="sldNum" sz="quarter" idx="11"/>
          </p:nvPr>
        </p:nvSpPr>
        <p:spPr/>
        <p:txBody>
          <a:bodyPr/>
          <a:lstStyle/>
          <a:p>
            <a:fld id="{B64D7F69-35DD-7E49-A15F-52D39FD194C9}" type="slidenum">
              <a:rPr lang="it-IT" smtClean="0"/>
              <a:pPr/>
              <a:t>21</a:t>
            </a:fld>
            <a:endParaRPr lang="it-IT" dirty="0"/>
          </a:p>
        </p:txBody>
      </p:sp>
      <p:sp>
        <p:nvSpPr>
          <p:cNvPr id="5" name="Footer Placeholder 4">
            <a:extLst>
              <a:ext uri="{FF2B5EF4-FFF2-40B4-BE49-F238E27FC236}">
                <a16:creationId xmlns:a16="http://schemas.microsoft.com/office/drawing/2014/main" id="{53FD48DD-4A51-D942-A94E-4242D35982CE}"/>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Tree>
    <p:extLst>
      <p:ext uri="{BB962C8B-B14F-4D97-AF65-F5344CB8AC3E}">
        <p14:creationId xmlns:p14="http://schemas.microsoft.com/office/powerpoint/2010/main" val="147642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B4082F-0EFF-644C-8498-6EE42640C35C}"/>
              </a:ext>
            </a:extLst>
          </p:cNvPr>
          <p:cNvSpPr>
            <a:spLocks noGrp="1"/>
          </p:cNvSpPr>
          <p:nvPr>
            <p:ph idx="1"/>
          </p:nvPr>
        </p:nvSpPr>
        <p:spPr>
          <a:xfrm>
            <a:off x="5087834" y="1369462"/>
            <a:ext cx="3948564" cy="4070799"/>
          </a:xfrm>
        </p:spPr>
        <p:txBody>
          <a:bodyPr>
            <a:normAutofit/>
          </a:bodyPr>
          <a:lstStyle/>
          <a:p>
            <a:r>
              <a:rPr lang="en-GB" sz="1600" dirty="0"/>
              <a:t>The loss function minimized during the training phase is the </a:t>
            </a:r>
            <a:r>
              <a:rPr lang="en-GB" sz="1600" dirty="0">
                <a:solidFill>
                  <a:srgbClr val="30859C"/>
                </a:solidFill>
              </a:rPr>
              <a:t>Euclidean distance </a:t>
            </a:r>
            <a:r>
              <a:rPr lang="en-GB" sz="1600" dirty="0"/>
              <a:t>between the reconstructed interaction point and the nominal interaction point</a:t>
            </a:r>
          </a:p>
          <a:p>
            <a:r>
              <a:rPr lang="en-US" sz="1600" dirty="0"/>
              <a:t>Avoid any transcendental function. In our case:</a:t>
            </a:r>
            <a:endParaRPr lang="it-IT" sz="1600" dirty="0"/>
          </a:p>
          <a:p>
            <a:pPr lvl="1"/>
            <a:r>
              <a:rPr lang="it-IT" sz="1600" dirty="0" err="1"/>
              <a:t>Comparisons</a:t>
            </a:r>
            <a:r>
              <a:rPr lang="it-IT" sz="1600" dirty="0"/>
              <a:t> with 0</a:t>
            </a:r>
          </a:p>
          <a:p>
            <a:pPr lvl="1"/>
            <a:r>
              <a:rPr lang="it-IT" sz="1600" dirty="0"/>
              <a:t>1374 </a:t>
            </a:r>
            <a:r>
              <a:rPr lang="it-IT" sz="1600" dirty="0" err="1"/>
              <a:t>Multiplications</a:t>
            </a:r>
            <a:endParaRPr lang="it-IT" sz="1600" dirty="0"/>
          </a:p>
          <a:p>
            <a:pPr lvl="1"/>
            <a:r>
              <a:rPr lang="it-IT" sz="1600" dirty="0" err="1"/>
              <a:t>About</a:t>
            </a:r>
            <a:r>
              <a:rPr lang="it-IT" sz="1600" dirty="0"/>
              <a:t> 1000 </a:t>
            </a:r>
            <a:r>
              <a:rPr lang="it-IT" sz="1600" dirty="0" err="1"/>
              <a:t>additions</a:t>
            </a:r>
            <a:endParaRPr lang="it-IT" sz="1600" dirty="0"/>
          </a:p>
          <a:p>
            <a:endParaRPr lang="it-IT" dirty="0"/>
          </a:p>
        </p:txBody>
      </p:sp>
      <p:sp>
        <p:nvSpPr>
          <p:cNvPr id="3" name="Title 2">
            <a:extLst>
              <a:ext uri="{FF2B5EF4-FFF2-40B4-BE49-F238E27FC236}">
                <a16:creationId xmlns:a16="http://schemas.microsoft.com/office/drawing/2014/main" id="{AC7E382B-34E6-C34C-88E8-C167C28D1A48}"/>
              </a:ext>
            </a:extLst>
          </p:cNvPr>
          <p:cNvSpPr>
            <a:spLocks noGrp="1"/>
          </p:cNvSpPr>
          <p:nvPr>
            <p:ph type="title"/>
          </p:nvPr>
        </p:nvSpPr>
        <p:spPr/>
        <p:txBody>
          <a:bodyPr/>
          <a:lstStyle/>
          <a:p>
            <a:r>
              <a:rPr lang="en-GB" dirty="0"/>
              <a:t>Machine Learning based event positioning </a:t>
            </a:r>
            <a:endParaRPr lang="it-IT" dirty="0"/>
          </a:p>
        </p:txBody>
      </p:sp>
      <p:sp>
        <p:nvSpPr>
          <p:cNvPr id="4" name="Slide Number Placeholder 3">
            <a:extLst>
              <a:ext uri="{FF2B5EF4-FFF2-40B4-BE49-F238E27FC236}">
                <a16:creationId xmlns:a16="http://schemas.microsoft.com/office/drawing/2014/main" id="{5EBEB476-CB77-974F-88E9-9DC2C8C50292}"/>
              </a:ext>
            </a:extLst>
          </p:cNvPr>
          <p:cNvSpPr>
            <a:spLocks noGrp="1"/>
          </p:cNvSpPr>
          <p:nvPr>
            <p:ph type="sldNum" sz="quarter" idx="11"/>
          </p:nvPr>
        </p:nvSpPr>
        <p:spPr/>
        <p:txBody>
          <a:bodyPr/>
          <a:lstStyle/>
          <a:p>
            <a:fld id="{B64D7F69-35DD-7E49-A15F-52D39FD194C9}" type="slidenum">
              <a:rPr lang="it-IT" smtClean="0"/>
              <a:pPr/>
              <a:t>22</a:t>
            </a:fld>
            <a:endParaRPr lang="it-IT" dirty="0"/>
          </a:p>
        </p:txBody>
      </p:sp>
      <p:sp>
        <p:nvSpPr>
          <p:cNvPr id="5" name="Footer Placeholder 4">
            <a:extLst>
              <a:ext uri="{FF2B5EF4-FFF2-40B4-BE49-F238E27FC236}">
                <a16:creationId xmlns:a16="http://schemas.microsoft.com/office/drawing/2014/main" id="{49C1BCB5-995A-C744-B87C-638682292EC5}"/>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6" name="Content Placeholder 3">
            <a:extLst>
              <a:ext uri="{FF2B5EF4-FFF2-40B4-BE49-F238E27FC236}">
                <a16:creationId xmlns:a16="http://schemas.microsoft.com/office/drawing/2014/main" id="{F44E79BA-637F-E04B-9B02-853C197C8588}"/>
              </a:ext>
            </a:extLst>
          </p:cNvPr>
          <p:cNvPicPr>
            <a:picLocks noChangeAspect="1"/>
          </p:cNvPicPr>
          <p:nvPr/>
        </p:nvPicPr>
        <p:blipFill rotWithShape="1">
          <a:blip r:embed="rId3">
            <a:extLst>
              <a:ext uri="{28A0092B-C50C-407E-A947-70E740481C1C}">
                <a14:useLocalDpi xmlns:a14="http://schemas.microsoft.com/office/drawing/2010/main" val="0"/>
              </a:ext>
            </a:extLst>
          </a:blip>
          <a:srcRect l="9275" t="23125" r="8132" b="17917"/>
          <a:stretch/>
        </p:blipFill>
        <p:spPr>
          <a:xfrm>
            <a:off x="178748" y="1239739"/>
            <a:ext cx="4662298" cy="1994564"/>
          </a:xfrm>
          <a:prstGeom prst="rect">
            <a:avLst/>
          </a:prstGeom>
        </p:spPr>
      </p:pic>
      <p:sp>
        <p:nvSpPr>
          <p:cNvPr id="8" name="Content Placeholder 1">
            <a:extLst>
              <a:ext uri="{FF2B5EF4-FFF2-40B4-BE49-F238E27FC236}">
                <a16:creationId xmlns:a16="http://schemas.microsoft.com/office/drawing/2014/main" id="{3C7E93FA-F4A3-6D48-9A9B-2CF488DFC78F}"/>
              </a:ext>
            </a:extLst>
          </p:cNvPr>
          <p:cNvSpPr txBox="1">
            <a:spLocks/>
          </p:cNvSpPr>
          <p:nvPr/>
        </p:nvSpPr>
        <p:spPr>
          <a:xfrm>
            <a:off x="138331" y="3404862"/>
            <a:ext cx="4880790" cy="1568079"/>
          </a:xfrm>
          <a:prstGeom prst="rect">
            <a:avLst/>
          </a:prstGeom>
        </p:spPr>
        <p:txBody>
          <a:bodyPr>
            <a:normAutofit fontScale="85000" lnSpcReduction="10000"/>
          </a:bodyPr>
          <a:lstStyle>
            <a:lvl1pPr marL="228594" indent="-228594" algn="l" defTabSz="914377" rtl="0" eaLnBrk="1" latinLnBrk="0" hangingPunct="1">
              <a:lnSpc>
                <a:spcPct val="120000"/>
              </a:lnSpc>
              <a:spcBef>
                <a:spcPts val="10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mn-cs"/>
              </a:defRPr>
            </a:lvl1pPr>
            <a:lvl2pPr marL="685783" indent="-228594" algn="l" defTabSz="914377"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mn-cs"/>
              </a:defRPr>
            </a:lvl2pPr>
            <a:lvl3pPr marL="1142971" indent="-228594" algn="l" defTabSz="914377" rtl="0" eaLnBrk="1" latinLnBrk="0" hangingPunct="1">
              <a:lnSpc>
                <a:spcPct val="120000"/>
              </a:lnSpc>
              <a:spcBef>
                <a:spcPts val="500"/>
              </a:spcBef>
              <a:buFont typeface="Arial" panose="020B0604020202020204" pitchFamily="34" charset="0"/>
              <a:buChar char="•"/>
              <a:defRPr sz="1600" b="0" i="0" kern="1200">
                <a:solidFill>
                  <a:schemeClr val="tx1"/>
                </a:solidFill>
                <a:latin typeface="Helvetica Neue Light" panose="02000403000000020004" pitchFamily="2" charset="0"/>
                <a:ea typeface="Helvetica Neue Light" panose="02000403000000020004" pitchFamily="2" charset="0"/>
                <a:cs typeface="+mn-cs"/>
              </a:defRPr>
            </a:lvl3pPr>
            <a:lvl4pPr marL="1600160" indent="-228594" algn="l" defTabSz="914377" rtl="0" eaLnBrk="1" latinLnBrk="0" hangingPunct="1">
              <a:lnSpc>
                <a:spcPct val="12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349" indent="-228594" algn="l" defTabSz="914377" rtl="0" eaLnBrk="1" latinLnBrk="0" hangingPunct="1">
              <a:lnSpc>
                <a:spcPct val="12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900" dirty="0"/>
              <a:t>the network input is represented by the 16 rows and 16 columns normalized sums</a:t>
            </a:r>
          </a:p>
          <a:p>
            <a:r>
              <a:rPr lang="en-US" sz="1900" dirty="0"/>
              <a:t>The network output is composed by two neurons, representing the (</a:t>
            </a:r>
            <a:r>
              <a:rPr lang="en-US" sz="1900" dirty="0" err="1"/>
              <a:t>x,y</a:t>
            </a:r>
            <a:r>
              <a:rPr lang="en-US" sz="1900" dirty="0"/>
              <a:t>) coordinates of the event (not quantized).  </a:t>
            </a:r>
          </a:p>
          <a:p>
            <a:endParaRPr lang="it-IT" dirty="0"/>
          </a:p>
          <a:p>
            <a:endParaRPr lang="it-IT" dirty="0"/>
          </a:p>
        </p:txBody>
      </p:sp>
      <p:sp>
        <p:nvSpPr>
          <p:cNvPr id="9" name="Content Placeholder 1">
            <a:extLst>
              <a:ext uri="{FF2B5EF4-FFF2-40B4-BE49-F238E27FC236}">
                <a16:creationId xmlns:a16="http://schemas.microsoft.com/office/drawing/2014/main" id="{973D91FD-72F8-4B4C-8FF5-8D4C3564263F}"/>
              </a:ext>
            </a:extLst>
          </p:cNvPr>
          <p:cNvSpPr txBox="1">
            <a:spLocks/>
          </p:cNvSpPr>
          <p:nvPr/>
        </p:nvSpPr>
        <p:spPr>
          <a:xfrm>
            <a:off x="252633" y="706882"/>
            <a:ext cx="8709880" cy="4070799"/>
          </a:xfrm>
          <a:prstGeom prst="rect">
            <a:avLst/>
          </a:prstGeom>
        </p:spPr>
        <p:txBody>
          <a:bodyPr>
            <a:normAutofit/>
          </a:bodyPr>
          <a:lstStyle>
            <a:lvl1pPr marL="228594" indent="-228594" algn="l" defTabSz="914377" rtl="0" eaLnBrk="1" latinLnBrk="0" hangingPunct="1">
              <a:lnSpc>
                <a:spcPct val="120000"/>
              </a:lnSpc>
              <a:spcBef>
                <a:spcPts val="1000"/>
              </a:spcBef>
              <a:buFont typeface="Arial" panose="020B0604020202020204" pitchFamily="34" charset="0"/>
              <a:buChar char="•"/>
              <a:defRPr sz="2000" b="0" i="0" kern="1200">
                <a:solidFill>
                  <a:schemeClr val="tx1"/>
                </a:solidFill>
                <a:latin typeface="Helvetica Neue Light" panose="02000403000000020004" pitchFamily="2" charset="0"/>
                <a:ea typeface="Helvetica Neue Light" panose="02000403000000020004" pitchFamily="2" charset="0"/>
                <a:cs typeface="+mn-cs"/>
              </a:defRPr>
            </a:lvl1pPr>
            <a:lvl2pPr marL="685783" indent="-228594" algn="l" defTabSz="914377" rtl="0" eaLnBrk="1" latinLnBrk="0" hangingPunct="1">
              <a:lnSpc>
                <a:spcPct val="120000"/>
              </a:lnSpc>
              <a:spcBef>
                <a:spcPts val="500"/>
              </a:spcBef>
              <a:buFont typeface="Arial" panose="020B0604020202020204" pitchFamily="34" charset="0"/>
              <a:buChar char="•"/>
              <a:defRPr sz="1800" b="0" i="0" kern="1200">
                <a:solidFill>
                  <a:schemeClr val="tx1"/>
                </a:solidFill>
                <a:latin typeface="Helvetica Neue Light" panose="02000403000000020004" pitchFamily="2" charset="0"/>
                <a:ea typeface="Helvetica Neue Light" panose="02000403000000020004" pitchFamily="2" charset="0"/>
                <a:cs typeface="+mn-cs"/>
              </a:defRPr>
            </a:lvl2pPr>
            <a:lvl3pPr marL="1142971" indent="-228594" algn="l" defTabSz="914377" rtl="0" eaLnBrk="1" latinLnBrk="0" hangingPunct="1">
              <a:lnSpc>
                <a:spcPct val="120000"/>
              </a:lnSpc>
              <a:spcBef>
                <a:spcPts val="500"/>
              </a:spcBef>
              <a:buFont typeface="Arial" panose="020B0604020202020204" pitchFamily="34" charset="0"/>
              <a:buChar char="•"/>
              <a:defRPr sz="1600" b="0" i="0" kern="1200">
                <a:solidFill>
                  <a:schemeClr val="tx1"/>
                </a:solidFill>
                <a:latin typeface="Helvetica Neue Light" panose="02000403000000020004" pitchFamily="2" charset="0"/>
                <a:ea typeface="Helvetica Neue Light" panose="02000403000000020004" pitchFamily="2" charset="0"/>
                <a:cs typeface="+mn-cs"/>
              </a:defRPr>
            </a:lvl3pPr>
            <a:lvl4pPr marL="1600160" indent="-228594" algn="l" defTabSz="914377" rtl="0" eaLnBrk="1" latinLnBrk="0" hangingPunct="1">
              <a:lnSpc>
                <a:spcPct val="12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4pPr>
            <a:lvl5pPr marL="2057349" indent="-228594" algn="l" defTabSz="914377" rtl="0" eaLnBrk="1" latinLnBrk="0" hangingPunct="1">
              <a:lnSpc>
                <a:spcPct val="120000"/>
              </a:lnSpc>
              <a:spcBef>
                <a:spcPts val="500"/>
              </a:spcBef>
              <a:buFont typeface="Arial" panose="020B0604020202020204" pitchFamily="34" charset="0"/>
              <a:buChar char="•"/>
              <a:defRPr sz="1400" b="0" i="0" kern="1200">
                <a:solidFill>
                  <a:schemeClr val="tx1"/>
                </a:solidFill>
                <a:latin typeface="Helvetica Neue Light" panose="02000403000000020004" pitchFamily="2" charset="0"/>
                <a:ea typeface="Helvetica Neue Light" panose="02000403000000020004"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We designed a </a:t>
            </a:r>
            <a:r>
              <a:rPr lang="en-US" sz="1600" dirty="0">
                <a:solidFill>
                  <a:srgbClr val="30859C"/>
                </a:solidFill>
              </a:rPr>
              <a:t>neural network </a:t>
            </a:r>
            <a:r>
              <a:rPr lang="en-US" sz="1600" dirty="0"/>
              <a:t>with only three hidden layers, for a total of 1000 weights of 16 bits. </a:t>
            </a:r>
          </a:p>
          <a:p>
            <a:endParaRPr lang="it-IT" dirty="0"/>
          </a:p>
        </p:txBody>
      </p:sp>
    </p:spTree>
    <p:extLst>
      <p:ext uri="{BB962C8B-B14F-4D97-AF65-F5344CB8AC3E}">
        <p14:creationId xmlns:p14="http://schemas.microsoft.com/office/powerpoint/2010/main" val="3324779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63D685-2A2E-1148-A06E-E579ED9B3981}"/>
              </a:ext>
            </a:extLst>
          </p:cNvPr>
          <p:cNvSpPr>
            <a:spLocks noGrp="1"/>
          </p:cNvSpPr>
          <p:nvPr>
            <p:ph idx="1"/>
          </p:nvPr>
        </p:nvSpPr>
        <p:spPr/>
        <p:txBody>
          <a:bodyPr>
            <a:normAutofit fontScale="92500"/>
          </a:bodyPr>
          <a:lstStyle/>
          <a:p>
            <a:r>
              <a:rPr lang="en-GB" dirty="0"/>
              <a:t>The data used for training have been </a:t>
            </a:r>
            <a:r>
              <a:rPr lang="en-GB" dirty="0">
                <a:solidFill>
                  <a:srgbClr val="30859C"/>
                </a:solidFill>
              </a:rPr>
              <a:t>simulated </a:t>
            </a:r>
            <a:r>
              <a:rPr lang="en-GB" dirty="0"/>
              <a:t>with GATE v8.0. The monolithic crystal is defined as LYSO with dimensions 50 mm x 50 mm x 16 mm. </a:t>
            </a:r>
          </a:p>
          <a:p>
            <a:pPr lvl="1"/>
            <a:r>
              <a:rPr lang="en-GB" dirty="0"/>
              <a:t>No intrinsic radioactivity of lutetium is modelled; </a:t>
            </a:r>
          </a:p>
          <a:p>
            <a:pPr lvl="1"/>
            <a:r>
              <a:rPr lang="en-GB" dirty="0"/>
              <a:t>Compton scattering and photoelectric effect are enabled in the GATE physics </a:t>
            </a:r>
          </a:p>
          <a:p>
            <a:pPr lvl="1"/>
            <a:r>
              <a:rPr lang="en-GB" dirty="0"/>
              <a:t>realistic surface reflection model (LUT Davis model)</a:t>
            </a:r>
          </a:p>
          <a:p>
            <a:pPr lvl="1"/>
            <a:r>
              <a:rPr lang="en-GB" dirty="0"/>
              <a:t>The lateral sides are modelled as rough surfaces painted with black paint, while the top of the crystal is defined as polished and covered with a specular reflector.</a:t>
            </a:r>
            <a:r>
              <a:rPr lang="en-US" dirty="0"/>
              <a:t> </a:t>
            </a:r>
          </a:p>
          <a:p>
            <a:r>
              <a:rPr lang="en-US" dirty="0"/>
              <a:t>The network has been </a:t>
            </a:r>
            <a:r>
              <a:rPr lang="en-US" dirty="0">
                <a:solidFill>
                  <a:srgbClr val="30859C"/>
                </a:solidFill>
              </a:rPr>
              <a:t>trained with 10.000 events </a:t>
            </a:r>
            <a:r>
              <a:rPr lang="en-US" dirty="0"/>
              <a:t>for each different (</a:t>
            </a:r>
            <a:r>
              <a:rPr lang="en-US" dirty="0" err="1"/>
              <a:t>x,y</a:t>
            </a:r>
            <a:r>
              <a:rPr lang="en-US" dirty="0"/>
              <a:t>) position in a grid ranging from (0.25, 0.25) mm to (48.25, 48.25) mm with </a:t>
            </a:r>
            <a:r>
              <a:rPr lang="en-US" dirty="0">
                <a:solidFill>
                  <a:srgbClr val="30859C"/>
                </a:solidFill>
              </a:rPr>
              <a:t>steps of 1 mm </a:t>
            </a:r>
            <a:r>
              <a:rPr lang="en-US" dirty="0"/>
              <a:t>in both directions. </a:t>
            </a:r>
          </a:p>
          <a:p>
            <a:endParaRPr lang="it-IT" dirty="0"/>
          </a:p>
          <a:p>
            <a:endParaRPr lang="it-IT" dirty="0"/>
          </a:p>
        </p:txBody>
      </p:sp>
      <p:sp>
        <p:nvSpPr>
          <p:cNvPr id="3" name="Title 2">
            <a:extLst>
              <a:ext uri="{FF2B5EF4-FFF2-40B4-BE49-F238E27FC236}">
                <a16:creationId xmlns:a16="http://schemas.microsoft.com/office/drawing/2014/main" id="{24E557DE-FF73-E746-8240-72944FD88D93}"/>
              </a:ext>
            </a:extLst>
          </p:cNvPr>
          <p:cNvSpPr>
            <a:spLocks noGrp="1"/>
          </p:cNvSpPr>
          <p:nvPr>
            <p:ph type="title"/>
          </p:nvPr>
        </p:nvSpPr>
        <p:spPr/>
        <p:txBody>
          <a:bodyPr/>
          <a:lstStyle/>
          <a:p>
            <a:r>
              <a:rPr lang="en-GB" dirty="0"/>
              <a:t>Machine Learning based event positioning </a:t>
            </a:r>
            <a:endParaRPr lang="it-IT" dirty="0"/>
          </a:p>
        </p:txBody>
      </p:sp>
      <p:sp>
        <p:nvSpPr>
          <p:cNvPr id="4" name="Slide Number Placeholder 3">
            <a:extLst>
              <a:ext uri="{FF2B5EF4-FFF2-40B4-BE49-F238E27FC236}">
                <a16:creationId xmlns:a16="http://schemas.microsoft.com/office/drawing/2014/main" id="{EE37C341-27D2-3343-9C5D-A983AB3ACE27}"/>
              </a:ext>
            </a:extLst>
          </p:cNvPr>
          <p:cNvSpPr>
            <a:spLocks noGrp="1"/>
          </p:cNvSpPr>
          <p:nvPr>
            <p:ph type="sldNum" sz="quarter" idx="11"/>
          </p:nvPr>
        </p:nvSpPr>
        <p:spPr/>
        <p:txBody>
          <a:bodyPr/>
          <a:lstStyle/>
          <a:p>
            <a:fld id="{B64D7F69-35DD-7E49-A15F-52D39FD194C9}" type="slidenum">
              <a:rPr lang="it-IT" smtClean="0"/>
              <a:pPr/>
              <a:t>23</a:t>
            </a:fld>
            <a:endParaRPr lang="it-IT" dirty="0"/>
          </a:p>
        </p:txBody>
      </p:sp>
      <p:sp>
        <p:nvSpPr>
          <p:cNvPr id="5" name="Footer Placeholder 4">
            <a:extLst>
              <a:ext uri="{FF2B5EF4-FFF2-40B4-BE49-F238E27FC236}">
                <a16:creationId xmlns:a16="http://schemas.microsoft.com/office/drawing/2014/main" id="{11DC7B43-AFA9-0E4C-9BD5-75135BD096E5}"/>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Tree>
    <p:extLst>
      <p:ext uri="{BB962C8B-B14F-4D97-AF65-F5344CB8AC3E}">
        <p14:creationId xmlns:p14="http://schemas.microsoft.com/office/powerpoint/2010/main" val="644465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EDEE82-D3D5-0146-93E3-A3EA435F7D0C}"/>
              </a:ext>
            </a:extLst>
          </p:cNvPr>
          <p:cNvSpPr>
            <a:spLocks noGrp="1"/>
          </p:cNvSpPr>
          <p:nvPr>
            <p:ph type="title"/>
          </p:nvPr>
        </p:nvSpPr>
        <p:spPr/>
        <p:txBody>
          <a:bodyPr/>
          <a:lstStyle/>
          <a:p>
            <a:r>
              <a:rPr lang="en-GB" dirty="0"/>
              <a:t>Machine Learning based event positioning </a:t>
            </a:r>
            <a:endParaRPr lang="it-IT" dirty="0"/>
          </a:p>
        </p:txBody>
      </p:sp>
      <p:sp>
        <p:nvSpPr>
          <p:cNvPr id="4" name="Slide Number Placeholder 3">
            <a:extLst>
              <a:ext uri="{FF2B5EF4-FFF2-40B4-BE49-F238E27FC236}">
                <a16:creationId xmlns:a16="http://schemas.microsoft.com/office/drawing/2014/main" id="{F8A96537-24C2-5E4D-8B18-00DFDECE54F3}"/>
              </a:ext>
            </a:extLst>
          </p:cNvPr>
          <p:cNvSpPr>
            <a:spLocks noGrp="1"/>
          </p:cNvSpPr>
          <p:nvPr>
            <p:ph type="sldNum" sz="quarter" idx="11"/>
          </p:nvPr>
        </p:nvSpPr>
        <p:spPr/>
        <p:txBody>
          <a:bodyPr/>
          <a:lstStyle/>
          <a:p>
            <a:fld id="{B64D7F69-35DD-7E49-A15F-52D39FD194C9}" type="slidenum">
              <a:rPr lang="it-IT" smtClean="0"/>
              <a:pPr/>
              <a:t>24</a:t>
            </a:fld>
            <a:endParaRPr lang="it-IT" dirty="0"/>
          </a:p>
        </p:txBody>
      </p:sp>
      <p:sp>
        <p:nvSpPr>
          <p:cNvPr id="5" name="Footer Placeholder 4">
            <a:extLst>
              <a:ext uri="{FF2B5EF4-FFF2-40B4-BE49-F238E27FC236}">
                <a16:creationId xmlns:a16="http://schemas.microsoft.com/office/drawing/2014/main" id="{34F15267-9B0A-CD4D-80D8-B22405231323}"/>
              </a:ext>
            </a:extLst>
          </p:cNvPr>
          <p:cNvSpPr>
            <a:spLocks noGrp="1"/>
          </p:cNvSpPr>
          <p:nvPr>
            <p:ph type="ftr" sz="quarter" idx="14"/>
          </p:nvPr>
        </p:nvSpPr>
        <p:spPr/>
        <p:txBody>
          <a:bodyP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pic>
        <p:nvPicPr>
          <p:cNvPr id="6" name="Content Placeholder 3">
            <a:extLst>
              <a:ext uri="{FF2B5EF4-FFF2-40B4-BE49-F238E27FC236}">
                <a16:creationId xmlns:a16="http://schemas.microsoft.com/office/drawing/2014/main" id="{B4AAEEBF-8E4C-F244-8F70-542E5924341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2566" y="827837"/>
            <a:ext cx="3832950" cy="2425710"/>
          </a:xfrm>
          <a:prstGeom prst="rect">
            <a:avLst/>
          </a:prstGeom>
          <a:noFill/>
          <a:ln>
            <a:noFill/>
          </a:ln>
        </p:spPr>
      </p:pic>
      <p:sp>
        <p:nvSpPr>
          <p:cNvPr id="9" name="Rectangle 8">
            <a:extLst>
              <a:ext uri="{FF2B5EF4-FFF2-40B4-BE49-F238E27FC236}">
                <a16:creationId xmlns:a16="http://schemas.microsoft.com/office/drawing/2014/main" id="{4BA924E1-D35E-2247-9145-7E6D41A25466}"/>
              </a:ext>
            </a:extLst>
          </p:cNvPr>
          <p:cNvSpPr/>
          <p:nvPr/>
        </p:nvSpPr>
        <p:spPr>
          <a:xfrm>
            <a:off x="312566" y="3364354"/>
            <a:ext cx="4181421" cy="610745"/>
          </a:xfrm>
          <a:prstGeom prst="rect">
            <a:avLst/>
          </a:prstGeom>
        </p:spPr>
        <p:txBody>
          <a:bodyPr wrap="square">
            <a:spAutoFit/>
          </a:bodyPr>
          <a:lstStyle/>
          <a:p>
            <a:pPr>
              <a:lnSpc>
                <a:spcPct val="110000"/>
              </a:lnSpc>
            </a:pPr>
            <a:r>
              <a:rPr lang="en-US" sz="1600" dirty="0">
                <a:latin typeface="Helvetica Neue Light" panose="02000403000000020004" pitchFamily="2" charset="0"/>
                <a:ea typeface="Helvetica Neue Light" panose="02000403000000020004" pitchFamily="2" charset="0"/>
              </a:rPr>
              <a:t>Mean reconstruction error and FWHM of the irradiated spots on the diagonal of the crystal. </a:t>
            </a:r>
            <a:endParaRPr lang="it-IT" sz="1600" dirty="0">
              <a:latin typeface="Helvetica Neue Light" panose="02000403000000020004" pitchFamily="2" charset="0"/>
              <a:ea typeface="Helvetica Neue Light" panose="02000403000000020004" pitchFamily="2" charset="0"/>
            </a:endParaRPr>
          </a:p>
        </p:txBody>
      </p:sp>
      <p:pic>
        <p:nvPicPr>
          <p:cNvPr id="11" name="Picture 10">
            <a:extLst>
              <a:ext uri="{FF2B5EF4-FFF2-40B4-BE49-F238E27FC236}">
                <a16:creationId xmlns:a16="http://schemas.microsoft.com/office/drawing/2014/main" id="{436CE200-C214-E440-918E-11BA4B597D89}"/>
              </a:ext>
            </a:extLst>
          </p:cNvPr>
          <p:cNvPicPr>
            <a:picLocks noChangeAspect="1"/>
          </p:cNvPicPr>
          <p:nvPr/>
        </p:nvPicPr>
        <p:blipFill rotWithShape="1">
          <a:blip r:embed="rId3"/>
          <a:srcRect r="13857"/>
          <a:stretch/>
        </p:blipFill>
        <p:spPr>
          <a:xfrm>
            <a:off x="5173533" y="591568"/>
            <a:ext cx="3788980" cy="3873708"/>
          </a:xfrm>
          <a:prstGeom prst="rect">
            <a:avLst/>
          </a:prstGeom>
        </p:spPr>
      </p:pic>
      <p:sp>
        <p:nvSpPr>
          <p:cNvPr id="8" name="Rectangle 7">
            <a:extLst>
              <a:ext uri="{FF2B5EF4-FFF2-40B4-BE49-F238E27FC236}">
                <a16:creationId xmlns:a16="http://schemas.microsoft.com/office/drawing/2014/main" id="{5D08EF22-3E74-D041-A287-840F1FFDAA1A}"/>
              </a:ext>
            </a:extLst>
          </p:cNvPr>
          <p:cNvSpPr/>
          <p:nvPr/>
        </p:nvSpPr>
        <p:spPr>
          <a:xfrm>
            <a:off x="5671647" y="3169754"/>
            <a:ext cx="3083935" cy="830997"/>
          </a:xfrm>
          <a:prstGeom prst="rect">
            <a:avLst/>
          </a:prstGeom>
        </p:spPr>
        <p:txBody>
          <a:bodyPr wrap="square">
            <a:spAutoFit/>
          </a:bodyPr>
          <a:lstStyle/>
          <a:p>
            <a:r>
              <a:rPr lang="en-US" sz="1600" dirty="0">
                <a:solidFill>
                  <a:schemeClr val="bg1"/>
                </a:solidFill>
                <a:latin typeface="Helvetica Neue Light" panose="02000403000000020004" pitchFamily="2" charset="0"/>
                <a:ea typeface="Helvetica Neue Light" panose="02000403000000020004" pitchFamily="2" charset="0"/>
              </a:rPr>
              <a:t>Reconstructed “flood map” with the 49 x 49 irradiation positions (1 mm steps)  </a:t>
            </a:r>
            <a:endParaRPr lang="it-IT" sz="1600" dirty="0">
              <a:solidFill>
                <a:schemeClr val="bg1"/>
              </a:solidFill>
              <a:latin typeface="Helvetica Neue Light" panose="02000403000000020004" pitchFamily="2" charset="0"/>
              <a:ea typeface="Helvetica Neue Light" panose="02000403000000020004" pitchFamily="2" charset="0"/>
            </a:endParaRPr>
          </a:p>
        </p:txBody>
      </p:sp>
      <p:sp>
        <p:nvSpPr>
          <p:cNvPr id="13" name="TextBox 12">
            <a:extLst>
              <a:ext uri="{FF2B5EF4-FFF2-40B4-BE49-F238E27FC236}">
                <a16:creationId xmlns:a16="http://schemas.microsoft.com/office/drawing/2014/main" id="{FCAFF827-22D7-DC4E-8DA8-2A4E8D957F84}"/>
              </a:ext>
            </a:extLst>
          </p:cNvPr>
          <p:cNvSpPr txBox="1"/>
          <p:nvPr/>
        </p:nvSpPr>
        <p:spPr>
          <a:xfrm>
            <a:off x="6621804" y="4199898"/>
            <a:ext cx="1167307" cy="261610"/>
          </a:xfrm>
          <a:prstGeom prst="rect">
            <a:avLst/>
          </a:prstGeom>
          <a:solidFill>
            <a:schemeClr val="bg1"/>
          </a:solidFill>
        </p:spPr>
        <p:txBody>
          <a:bodyPr wrap="none" rtlCol="0">
            <a:spAutoFit/>
          </a:bodyPr>
          <a:lstStyle/>
          <a:p>
            <a:r>
              <a:rPr lang="it-IT" sz="1100" dirty="0">
                <a:latin typeface="Helvetica Neue" panose="02000503000000020004" pitchFamily="2" charset="0"/>
                <a:ea typeface="Helvetica Neue" panose="02000503000000020004" pitchFamily="2" charset="0"/>
                <a:cs typeface="Helvetica Neue" panose="02000503000000020004" pitchFamily="2" charset="0"/>
              </a:rPr>
              <a:t>X position (mm)</a:t>
            </a:r>
          </a:p>
        </p:txBody>
      </p:sp>
      <p:sp>
        <p:nvSpPr>
          <p:cNvPr id="14" name="TextBox 13">
            <a:extLst>
              <a:ext uri="{FF2B5EF4-FFF2-40B4-BE49-F238E27FC236}">
                <a16:creationId xmlns:a16="http://schemas.microsoft.com/office/drawing/2014/main" id="{BAC9B693-943B-B04E-A9BC-0A4A5159EC81}"/>
              </a:ext>
            </a:extLst>
          </p:cNvPr>
          <p:cNvSpPr txBox="1"/>
          <p:nvPr/>
        </p:nvSpPr>
        <p:spPr>
          <a:xfrm rot="16200000">
            <a:off x="4557214" y="2274399"/>
            <a:ext cx="1384213" cy="261610"/>
          </a:xfrm>
          <a:prstGeom prst="rect">
            <a:avLst/>
          </a:prstGeom>
          <a:solidFill>
            <a:schemeClr val="bg1"/>
          </a:solidFill>
        </p:spPr>
        <p:txBody>
          <a:bodyPr wrap="square" rtlCol="0">
            <a:spAutoFit/>
          </a:bodyPr>
          <a:lstStyle/>
          <a:p>
            <a:r>
              <a:rPr lang="it-IT" sz="1100" dirty="0">
                <a:latin typeface="Helvetica Neue" panose="02000503000000020004" pitchFamily="2" charset="0"/>
                <a:ea typeface="Helvetica Neue" panose="02000503000000020004" pitchFamily="2" charset="0"/>
                <a:cs typeface="Helvetica Neue" panose="02000503000000020004" pitchFamily="2" charset="0"/>
              </a:rPr>
              <a:t>Y position (mm)</a:t>
            </a:r>
          </a:p>
        </p:txBody>
      </p:sp>
      <p:sp>
        <p:nvSpPr>
          <p:cNvPr id="10" name="Rectangle 9">
            <a:extLst>
              <a:ext uri="{FF2B5EF4-FFF2-40B4-BE49-F238E27FC236}">
                <a16:creationId xmlns:a16="http://schemas.microsoft.com/office/drawing/2014/main" id="{F08D341E-ABA1-4448-B8FE-00A6340AA83A}"/>
              </a:ext>
            </a:extLst>
          </p:cNvPr>
          <p:cNvSpPr/>
          <p:nvPr/>
        </p:nvSpPr>
        <p:spPr>
          <a:xfrm>
            <a:off x="81896" y="4026927"/>
            <a:ext cx="8824182" cy="869405"/>
          </a:xfrm>
          <a:prstGeom prst="rect">
            <a:avLst/>
          </a:prstGeom>
        </p:spPr>
        <p:txBody>
          <a:bodyPr wrap="square">
            <a:spAutoFit/>
          </a:bodyPr>
          <a:lstStyle/>
          <a:p>
            <a:pPr>
              <a:lnSpc>
                <a:spcPct val="150000"/>
              </a:lnSpc>
            </a:pPr>
            <a:r>
              <a:rPr lang="it-IT" dirty="0">
                <a:latin typeface="Helvetica Neue Light" panose="02000403000000020004" pitchFamily="2" charset="0"/>
                <a:ea typeface="Helvetica Neue Light" panose="02000403000000020004" pitchFamily="2" charset="0"/>
              </a:rPr>
              <a:t>The </a:t>
            </a:r>
            <a:r>
              <a:rPr lang="it-IT" dirty="0" err="1">
                <a:latin typeface="Helvetica Neue Light" panose="02000403000000020004" pitchFamily="2" charset="0"/>
                <a:ea typeface="Helvetica Neue Light" panose="02000403000000020004" pitchFamily="2" charset="0"/>
              </a:rPr>
              <a:t>average</a:t>
            </a:r>
            <a:r>
              <a:rPr lang="it-IT" dirty="0">
                <a:latin typeface="Helvetica Neue Light" panose="02000403000000020004" pitchFamily="2" charset="0"/>
                <a:ea typeface="Helvetica Neue Light" panose="02000403000000020004" pitchFamily="2" charset="0"/>
              </a:rPr>
              <a:t> position </a:t>
            </a:r>
            <a:r>
              <a:rPr lang="it-IT" dirty="0" err="1">
                <a:latin typeface="Helvetica Neue Light" panose="02000403000000020004" pitchFamily="2" charset="0"/>
                <a:ea typeface="Helvetica Neue Light" panose="02000403000000020004" pitchFamily="2" charset="0"/>
              </a:rPr>
              <a:t>reconstruction</a:t>
            </a:r>
            <a:r>
              <a:rPr lang="it-IT" dirty="0">
                <a:latin typeface="Helvetica Neue Light" panose="02000403000000020004" pitchFamily="2" charset="0"/>
                <a:ea typeface="Helvetica Neue Light" panose="02000403000000020004" pitchFamily="2" charset="0"/>
              </a:rPr>
              <a:t> </a:t>
            </a:r>
            <a:r>
              <a:rPr lang="it-IT" dirty="0" err="1">
                <a:latin typeface="Helvetica Neue Light" panose="02000403000000020004" pitchFamily="2" charset="0"/>
                <a:ea typeface="Helvetica Neue Light" panose="02000403000000020004" pitchFamily="2" charset="0"/>
              </a:rPr>
              <a:t>error</a:t>
            </a:r>
            <a:r>
              <a:rPr lang="it-IT" dirty="0">
                <a:latin typeface="Helvetica Neue Light" panose="02000403000000020004" pitchFamily="2" charset="0"/>
                <a:ea typeface="Helvetica Neue Light" panose="02000403000000020004" pitchFamily="2" charset="0"/>
              </a:rPr>
              <a:t> </a:t>
            </a:r>
            <a:r>
              <a:rPr lang="it-IT" dirty="0" err="1">
                <a:latin typeface="Helvetica Neue Light" panose="02000403000000020004" pitchFamily="2" charset="0"/>
                <a:ea typeface="Helvetica Neue Light" panose="02000403000000020004" pitchFamily="2" charset="0"/>
              </a:rPr>
              <a:t>is</a:t>
            </a:r>
            <a:r>
              <a:rPr lang="it-IT" dirty="0">
                <a:latin typeface="Helvetica Neue Light" panose="02000403000000020004" pitchFamily="2" charset="0"/>
                <a:ea typeface="Helvetica Neue Light" panose="02000403000000020004" pitchFamily="2" charset="0"/>
              </a:rPr>
              <a:t> 0.12 mm</a:t>
            </a:r>
          </a:p>
          <a:p>
            <a:pPr>
              <a:lnSpc>
                <a:spcPct val="150000"/>
              </a:lnSpc>
            </a:pPr>
            <a:r>
              <a:rPr lang="it-IT" dirty="0">
                <a:latin typeface="Helvetica Neue Light" panose="02000403000000020004" pitchFamily="2" charset="0"/>
                <a:ea typeface="Helvetica Neue Light" panose="02000403000000020004" pitchFamily="2" charset="0"/>
              </a:rPr>
              <a:t>The </a:t>
            </a:r>
            <a:r>
              <a:rPr lang="it-IT" dirty="0" err="1">
                <a:solidFill>
                  <a:srgbClr val="30859C"/>
                </a:solidFill>
                <a:latin typeface="Helvetica Neue Light" panose="02000403000000020004" pitchFamily="2" charset="0"/>
                <a:ea typeface="Helvetica Neue Light" panose="02000403000000020004" pitchFamily="2" charset="0"/>
              </a:rPr>
              <a:t>average</a:t>
            </a:r>
            <a:r>
              <a:rPr lang="it-IT" dirty="0">
                <a:solidFill>
                  <a:srgbClr val="30859C"/>
                </a:solidFill>
                <a:latin typeface="Helvetica Neue Light" panose="02000403000000020004" pitchFamily="2" charset="0"/>
                <a:ea typeface="Helvetica Neue Light" panose="02000403000000020004" pitchFamily="2" charset="0"/>
              </a:rPr>
              <a:t> FWHM </a:t>
            </a:r>
            <a:r>
              <a:rPr lang="it-IT" dirty="0" err="1">
                <a:latin typeface="Helvetica Neue Light" panose="02000403000000020004" pitchFamily="2" charset="0"/>
                <a:ea typeface="Helvetica Neue Light" panose="02000403000000020004" pitchFamily="2" charset="0"/>
              </a:rPr>
              <a:t>is</a:t>
            </a:r>
            <a:r>
              <a:rPr lang="it-IT" dirty="0">
                <a:latin typeface="Helvetica Neue Light" panose="02000403000000020004" pitchFamily="2" charset="0"/>
                <a:ea typeface="Helvetica Neue Light" panose="02000403000000020004" pitchFamily="2" charset="0"/>
              </a:rPr>
              <a:t> </a:t>
            </a:r>
            <a:r>
              <a:rPr lang="it-IT" dirty="0">
                <a:solidFill>
                  <a:srgbClr val="30859C"/>
                </a:solidFill>
                <a:latin typeface="Helvetica Neue Light" panose="02000403000000020004" pitchFamily="2" charset="0"/>
                <a:ea typeface="Helvetica Neue Light" panose="02000403000000020004" pitchFamily="2" charset="0"/>
              </a:rPr>
              <a:t>0.34 mm </a:t>
            </a:r>
            <a:r>
              <a:rPr lang="it-IT" dirty="0" err="1">
                <a:latin typeface="Helvetica Neue Light" panose="02000403000000020004" pitchFamily="2" charset="0"/>
                <a:ea typeface="Helvetica Neue Light" panose="02000403000000020004" pitchFamily="2" charset="0"/>
              </a:rPr>
              <a:t>at</a:t>
            </a:r>
            <a:r>
              <a:rPr lang="it-IT" dirty="0">
                <a:latin typeface="Helvetica Neue Light" panose="02000403000000020004" pitchFamily="2" charset="0"/>
                <a:ea typeface="Helvetica Neue Light" panose="02000403000000020004" pitchFamily="2" charset="0"/>
              </a:rPr>
              <a:t> the </a:t>
            </a:r>
            <a:r>
              <a:rPr lang="it-IT" dirty="0">
                <a:solidFill>
                  <a:srgbClr val="30859C"/>
                </a:solidFill>
                <a:latin typeface="Helvetica Neue Light" panose="02000403000000020004" pitchFamily="2" charset="0"/>
                <a:ea typeface="Helvetica Neue Light" panose="02000403000000020004" pitchFamily="2" charset="0"/>
              </a:rPr>
              <a:t>centre</a:t>
            </a:r>
            <a:r>
              <a:rPr lang="it-IT" dirty="0">
                <a:latin typeface="Helvetica Neue Light" panose="02000403000000020004" pitchFamily="2" charset="0"/>
                <a:ea typeface="Helvetica Neue Light" panose="02000403000000020004" pitchFamily="2" charset="0"/>
              </a:rPr>
              <a:t> of the </a:t>
            </a:r>
            <a:r>
              <a:rPr lang="it-IT" dirty="0" err="1">
                <a:latin typeface="Helvetica Neue Light" panose="02000403000000020004" pitchFamily="2" charset="0"/>
                <a:ea typeface="Helvetica Neue Light" panose="02000403000000020004" pitchFamily="2" charset="0"/>
              </a:rPr>
              <a:t>crystal</a:t>
            </a:r>
            <a:r>
              <a:rPr lang="it-IT" dirty="0">
                <a:latin typeface="Helvetica Neue Light" panose="02000403000000020004" pitchFamily="2" charset="0"/>
                <a:ea typeface="Helvetica Neue Light" panose="02000403000000020004" pitchFamily="2" charset="0"/>
              </a:rPr>
              <a:t> and </a:t>
            </a:r>
            <a:r>
              <a:rPr lang="it-IT" dirty="0">
                <a:solidFill>
                  <a:srgbClr val="30859C"/>
                </a:solidFill>
                <a:latin typeface="Helvetica Neue Light" panose="02000403000000020004" pitchFamily="2" charset="0"/>
                <a:ea typeface="Helvetica Neue Light" panose="02000403000000020004" pitchFamily="2" charset="0"/>
              </a:rPr>
              <a:t>0.48 mm </a:t>
            </a:r>
            <a:r>
              <a:rPr lang="it-IT" dirty="0" err="1">
                <a:latin typeface="Helvetica Neue Light" panose="02000403000000020004" pitchFamily="2" charset="0"/>
                <a:ea typeface="Helvetica Neue Light" panose="02000403000000020004" pitchFamily="2" charset="0"/>
              </a:rPr>
              <a:t>at</a:t>
            </a:r>
            <a:r>
              <a:rPr lang="it-IT" dirty="0">
                <a:latin typeface="Helvetica Neue Light" panose="02000403000000020004" pitchFamily="2" charset="0"/>
                <a:ea typeface="Helvetica Neue Light" panose="02000403000000020004" pitchFamily="2" charset="0"/>
              </a:rPr>
              <a:t> the </a:t>
            </a:r>
            <a:r>
              <a:rPr lang="it-IT" dirty="0" err="1">
                <a:solidFill>
                  <a:srgbClr val="30859C"/>
                </a:solidFill>
                <a:latin typeface="Helvetica Neue Light" panose="02000403000000020004" pitchFamily="2" charset="0"/>
                <a:ea typeface="Helvetica Neue Light" panose="02000403000000020004" pitchFamily="2" charset="0"/>
              </a:rPr>
              <a:t>edges</a:t>
            </a:r>
            <a:r>
              <a:rPr lang="it-IT" dirty="0">
                <a:latin typeface="Helvetica Neue Light" panose="02000403000000020004" pitchFamily="2" charset="0"/>
                <a:ea typeface="Helvetica Neue Light" panose="02000403000000020004" pitchFamily="2" charset="0"/>
              </a:rPr>
              <a:t>. </a:t>
            </a:r>
          </a:p>
        </p:txBody>
      </p:sp>
    </p:spTree>
    <p:extLst>
      <p:ext uri="{BB962C8B-B14F-4D97-AF65-F5344CB8AC3E}">
        <p14:creationId xmlns:p14="http://schemas.microsoft.com/office/powerpoint/2010/main" val="1962960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9EA4B-EEC1-5F46-B095-176FA1416223}"/>
              </a:ext>
            </a:extLst>
          </p:cNvPr>
          <p:cNvSpPr>
            <a:spLocks noGrp="1"/>
          </p:cNvSpPr>
          <p:nvPr>
            <p:ph idx="1"/>
          </p:nvPr>
        </p:nvSpPr>
        <p:spPr/>
        <p:txBody>
          <a:bodyPr>
            <a:normAutofit/>
          </a:bodyPr>
          <a:lstStyle/>
          <a:p>
            <a:r>
              <a:rPr lang="en-US" dirty="0"/>
              <a:t>Initial measurements confirm the feasibility of a </a:t>
            </a:r>
            <a:r>
              <a:rPr lang="en-US" dirty="0">
                <a:solidFill>
                  <a:srgbClr val="30859C"/>
                </a:solidFill>
              </a:rPr>
              <a:t>sub-mm </a:t>
            </a:r>
            <a:r>
              <a:rPr lang="en-US" dirty="0"/>
              <a:t>spatial resolution, </a:t>
            </a:r>
            <a:r>
              <a:rPr lang="en-US" dirty="0">
                <a:solidFill>
                  <a:srgbClr val="30859C"/>
                </a:solidFill>
              </a:rPr>
              <a:t>sub-200 </a:t>
            </a:r>
            <a:r>
              <a:rPr lang="en-US" dirty="0" err="1">
                <a:solidFill>
                  <a:srgbClr val="30859C"/>
                </a:solidFill>
              </a:rPr>
              <a:t>ps</a:t>
            </a:r>
            <a:r>
              <a:rPr lang="en-US" dirty="0">
                <a:solidFill>
                  <a:srgbClr val="30859C"/>
                </a:solidFill>
              </a:rPr>
              <a:t> CTR </a:t>
            </a:r>
            <a:r>
              <a:rPr lang="en-US" dirty="0"/>
              <a:t>detector using monolithic LYSO and </a:t>
            </a:r>
            <a:r>
              <a:rPr lang="en-US" dirty="0" err="1"/>
              <a:t>SiPMs</a:t>
            </a:r>
            <a:endParaRPr lang="en-US" dirty="0"/>
          </a:p>
          <a:p>
            <a:endParaRPr lang="en-US" dirty="0"/>
          </a:p>
          <a:p>
            <a:r>
              <a:rPr lang="en-US" dirty="0"/>
              <a:t>UTOFPET exploits the scalability benefits provided by </a:t>
            </a:r>
            <a:r>
              <a:rPr lang="en-US" dirty="0">
                <a:solidFill>
                  <a:srgbClr val="30859C"/>
                </a:solidFill>
              </a:rPr>
              <a:t>SoC-FPGAs</a:t>
            </a:r>
            <a:r>
              <a:rPr lang="en-US" dirty="0"/>
              <a:t> for creating a </a:t>
            </a:r>
            <a:r>
              <a:rPr lang="en-US" dirty="0">
                <a:solidFill>
                  <a:srgbClr val="30859C"/>
                </a:solidFill>
              </a:rPr>
              <a:t>distributed DAQ </a:t>
            </a:r>
            <a:r>
              <a:rPr lang="en-US" dirty="0" err="1"/>
              <a:t>wich</a:t>
            </a:r>
            <a:r>
              <a:rPr lang="en-US" dirty="0"/>
              <a:t> is suitable for multiple applications ranging from </a:t>
            </a:r>
            <a:r>
              <a:rPr lang="en-US" dirty="0">
                <a:solidFill>
                  <a:srgbClr val="30859C"/>
                </a:solidFill>
              </a:rPr>
              <a:t>brain-dedicated systems </a:t>
            </a:r>
            <a:r>
              <a:rPr lang="en-US" dirty="0"/>
              <a:t>to total </a:t>
            </a:r>
            <a:r>
              <a:rPr lang="en-US" dirty="0">
                <a:solidFill>
                  <a:srgbClr val="30859C"/>
                </a:solidFill>
              </a:rPr>
              <a:t>body PET scanners.</a:t>
            </a:r>
          </a:p>
          <a:p>
            <a:endParaRPr lang="en-US" dirty="0">
              <a:solidFill>
                <a:srgbClr val="30859C"/>
              </a:solidFill>
            </a:endParaRPr>
          </a:p>
          <a:p>
            <a:r>
              <a:rPr lang="it-IT" dirty="0"/>
              <a:t>UTOFPET </a:t>
            </a:r>
            <a:r>
              <a:rPr lang="it-IT" dirty="0" err="1"/>
              <a:t>is</a:t>
            </a:r>
            <a:r>
              <a:rPr lang="it-IT" dirty="0"/>
              <a:t> </a:t>
            </a:r>
            <a:r>
              <a:rPr lang="it-IT" dirty="0" err="1"/>
              <a:t>expected</a:t>
            </a:r>
            <a:r>
              <a:rPr lang="it-IT" dirty="0"/>
              <a:t> to drive a big </a:t>
            </a:r>
            <a:r>
              <a:rPr lang="it-IT" dirty="0" err="1"/>
              <a:t>leap</a:t>
            </a:r>
            <a:r>
              <a:rPr lang="it-IT" dirty="0"/>
              <a:t> in </a:t>
            </a:r>
            <a:r>
              <a:rPr lang="it-IT" dirty="0" err="1"/>
              <a:t>sensitivity</a:t>
            </a:r>
            <a:r>
              <a:rPr lang="it-IT" dirty="0"/>
              <a:t> with a </a:t>
            </a:r>
            <a:r>
              <a:rPr lang="it-IT" dirty="0" err="1"/>
              <a:t>cost-effective</a:t>
            </a:r>
            <a:r>
              <a:rPr lang="it-IT" dirty="0"/>
              <a:t> and </a:t>
            </a:r>
            <a:r>
              <a:rPr lang="it-IT" dirty="0" err="1"/>
              <a:t>easily</a:t>
            </a:r>
            <a:r>
              <a:rPr lang="it-IT" dirty="0"/>
              <a:t> </a:t>
            </a:r>
            <a:r>
              <a:rPr lang="it-IT" dirty="0" err="1"/>
              <a:t>customizable</a:t>
            </a:r>
            <a:r>
              <a:rPr lang="it-IT" dirty="0"/>
              <a:t> </a:t>
            </a:r>
            <a:r>
              <a:rPr lang="it-IT" dirty="0" err="1"/>
              <a:t>solution</a:t>
            </a:r>
            <a:r>
              <a:rPr lang="it-IT" dirty="0"/>
              <a:t>. </a:t>
            </a:r>
          </a:p>
          <a:p>
            <a:endParaRPr lang="en-US" dirty="0"/>
          </a:p>
          <a:p>
            <a:endParaRPr lang="it-IT" dirty="0"/>
          </a:p>
        </p:txBody>
      </p:sp>
      <p:sp>
        <p:nvSpPr>
          <p:cNvPr id="3" name="Title 2">
            <a:extLst>
              <a:ext uri="{FF2B5EF4-FFF2-40B4-BE49-F238E27FC236}">
                <a16:creationId xmlns:a16="http://schemas.microsoft.com/office/drawing/2014/main" id="{2B19A6E1-617A-2340-8B6C-028157F4DB38}"/>
              </a:ext>
            </a:extLst>
          </p:cNvPr>
          <p:cNvSpPr>
            <a:spLocks noGrp="1"/>
          </p:cNvSpPr>
          <p:nvPr>
            <p:ph type="title"/>
          </p:nvPr>
        </p:nvSpPr>
        <p:spPr/>
        <p:txBody>
          <a:bodyPr/>
          <a:lstStyle/>
          <a:p>
            <a:r>
              <a:rPr lang="it-IT" dirty="0" err="1"/>
              <a:t>Conclusions</a:t>
            </a:r>
            <a:endParaRPr lang="it-IT" dirty="0"/>
          </a:p>
        </p:txBody>
      </p:sp>
      <p:sp>
        <p:nvSpPr>
          <p:cNvPr id="4" name="Slide Number Placeholder 3">
            <a:extLst>
              <a:ext uri="{FF2B5EF4-FFF2-40B4-BE49-F238E27FC236}">
                <a16:creationId xmlns:a16="http://schemas.microsoft.com/office/drawing/2014/main" id="{C2F0BCCB-6C81-2240-8B2E-22B30AE44E88}"/>
              </a:ext>
            </a:extLst>
          </p:cNvPr>
          <p:cNvSpPr>
            <a:spLocks noGrp="1"/>
          </p:cNvSpPr>
          <p:nvPr>
            <p:ph type="sldNum" sz="quarter" idx="11"/>
          </p:nvPr>
        </p:nvSpPr>
        <p:spPr/>
        <p:txBody>
          <a:bodyPr/>
          <a:lstStyle/>
          <a:p>
            <a:fld id="{B64D7F69-35DD-7E49-A15F-52D39FD194C9}" type="slidenum">
              <a:rPr lang="it-IT" smtClean="0"/>
              <a:pPr/>
              <a:t>25</a:t>
            </a:fld>
            <a:endParaRPr lang="it-IT" dirty="0"/>
          </a:p>
        </p:txBody>
      </p:sp>
      <p:sp>
        <p:nvSpPr>
          <p:cNvPr id="5" name="Footer Placeholder 4">
            <a:extLst>
              <a:ext uri="{FF2B5EF4-FFF2-40B4-BE49-F238E27FC236}">
                <a16:creationId xmlns:a16="http://schemas.microsoft.com/office/drawing/2014/main" id="{4DB4BF0C-5546-5B44-BB33-2CBE9DCA2B81}"/>
              </a:ext>
            </a:extLst>
          </p:cNvPr>
          <p:cNvSpPr>
            <a:spLocks noGrp="1"/>
          </p:cNvSpPr>
          <p:nvPr>
            <p:ph type="ftr" sz="quarter" idx="14"/>
          </p:nvPr>
        </p:nvSpPr>
        <p:spPr/>
        <p:txBody>
          <a:bodyP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spTree>
    <p:extLst>
      <p:ext uri="{BB962C8B-B14F-4D97-AF65-F5344CB8AC3E}">
        <p14:creationId xmlns:p14="http://schemas.microsoft.com/office/powerpoint/2010/main" val="623111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05B946E-21AC-5E40-903D-A8EF3F52F9E8}"/>
              </a:ext>
            </a:extLst>
          </p:cNvPr>
          <p:cNvSpPr txBox="1"/>
          <p:nvPr/>
        </p:nvSpPr>
        <p:spPr>
          <a:xfrm>
            <a:off x="171234" y="916069"/>
            <a:ext cx="8801532" cy="1554272"/>
          </a:xfrm>
          <a:prstGeom prst="rect">
            <a:avLst/>
          </a:prstGeom>
          <a:noFill/>
        </p:spPr>
        <p:txBody>
          <a:bodyPr wrap="square" rtlCol="0">
            <a:spAutoFit/>
          </a:bodyPr>
          <a:lstStyle/>
          <a:p>
            <a:pPr fontAlgn="t">
              <a:spcAft>
                <a:spcPts val="600"/>
              </a:spcAft>
            </a:pPr>
            <a:r>
              <a:rPr lang="it-IT" sz="1500" dirty="0">
                <a:latin typeface="Helvetica Neue Light" panose="02000403000000020004" pitchFamily="2" charset="0"/>
                <a:ea typeface="Helvetica Neue Light" panose="02000403000000020004" pitchFamily="2" charset="0"/>
              </a:rPr>
              <a:t>Maria Giuseppina Bisogni, Pietro </a:t>
            </a:r>
            <a:r>
              <a:rPr lang="it-IT" sz="1500" dirty="0" err="1">
                <a:latin typeface="Helvetica Neue Light" panose="02000403000000020004" pitchFamily="2" charset="0"/>
                <a:ea typeface="Helvetica Neue Light" panose="02000403000000020004" pitchFamily="2" charset="0"/>
              </a:rPr>
              <a:t>Carra</a:t>
            </a:r>
            <a:r>
              <a:rPr lang="it-IT" sz="1500" dirty="0">
                <a:latin typeface="Helvetica Neue Light" panose="02000403000000020004" pitchFamily="2" charset="0"/>
                <a:ea typeface="Helvetica Neue Light" panose="02000403000000020004" pitchFamily="2" charset="0"/>
              </a:rPr>
              <a:t>, Esther </a:t>
            </a:r>
            <a:r>
              <a:rPr lang="it-IT" sz="1500" dirty="0" err="1">
                <a:latin typeface="Helvetica Neue Light" panose="02000403000000020004" pitchFamily="2" charset="0"/>
                <a:ea typeface="Helvetica Neue Light" panose="02000403000000020004" pitchFamily="2" charset="0"/>
              </a:rPr>
              <a:t>Ciarrocchi</a:t>
            </a:r>
            <a:r>
              <a:rPr lang="it-IT" sz="1500" dirty="0">
                <a:latin typeface="Helvetica Neue Light" panose="02000403000000020004" pitchFamily="2" charset="0"/>
                <a:ea typeface="Helvetica Neue Light" panose="02000403000000020004" pitchFamily="2" charset="0"/>
              </a:rPr>
              <a:t>, Matteo </a:t>
            </a:r>
            <a:r>
              <a:rPr lang="it-IT" sz="1500" dirty="0" err="1">
                <a:latin typeface="Helvetica Neue Light" panose="02000403000000020004" pitchFamily="2" charset="0"/>
                <a:ea typeface="Helvetica Neue Light" panose="02000403000000020004" pitchFamily="2" charset="0"/>
              </a:rPr>
              <a:t>Morrocchi</a:t>
            </a:r>
            <a:r>
              <a:rPr lang="it-IT" sz="1500" dirty="0">
                <a:latin typeface="Helvetica Neue Light" panose="02000403000000020004" pitchFamily="2" charset="0"/>
                <a:ea typeface="Helvetica Neue Light" panose="02000403000000020004" pitchFamily="2" charset="0"/>
              </a:rPr>
              <a:t> Giancarlo Sportelli (</a:t>
            </a:r>
            <a:r>
              <a:rPr lang="it-IT" sz="1500" dirty="0">
                <a:solidFill>
                  <a:srgbClr val="30859C"/>
                </a:solidFill>
                <a:latin typeface="Helvetica Neue Light" panose="02000403000000020004" pitchFamily="2" charset="0"/>
                <a:ea typeface="Helvetica Neue Light" panose="02000403000000020004" pitchFamily="2" charset="0"/>
              </a:rPr>
              <a:t>UNIPI</a:t>
            </a:r>
            <a:r>
              <a:rPr lang="it-IT" sz="1500" dirty="0">
                <a:latin typeface="Helvetica Neue Light" panose="02000403000000020004" pitchFamily="2" charset="0"/>
                <a:ea typeface="Helvetica Neue Light" panose="02000403000000020004" pitchFamily="2" charset="0"/>
              </a:rPr>
              <a:t>)</a:t>
            </a:r>
          </a:p>
          <a:p>
            <a:pPr fontAlgn="t">
              <a:spcAft>
                <a:spcPts val="600"/>
              </a:spcAft>
            </a:pPr>
            <a:r>
              <a:rPr lang="it-IT" sz="1500" dirty="0">
                <a:latin typeface="Helvetica Neue Light" panose="02000403000000020004" pitchFamily="2" charset="0"/>
                <a:ea typeface="Helvetica Neue Light" panose="02000403000000020004" pitchFamily="2" charset="0"/>
              </a:rPr>
              <a:t>Mariele </a:t>
            </a:r>
            <a:r>
              <a:rPr lang="it-IT" sz="1500" dirty="0" err="1">
                <a:latin typeface="Helvetica Neue Light" panose="02000403000000020004" pitchFamily="2" charset="0"/>
                <a:ea typeface="Helvetica Neue Light" panose="02000403000000020004" pitchFamily="2" charset="0"/>
              </a:rPr>
              <a:t>Stockhoff</a:t>
            </a:r>
            <a:r>
              <a:rPr lang="it-IT" sz="1500" dirty="0">
                <a:latin typeface="Helvetica Neue Light" panose="02000403000000020004" pitchFamily="2" charset="0"/>
                <a:ea typeface="Helvetica Neue Light" panose="02000403000000020004" pitchFamily="2" charset="0"/>
              </a:rPr>
              <a:t>, Charlotte </a:t>
            </a:r>
            <a:r>
              <a:rPr lang="it-IT" sz="1500" dirty="0" err="1">
                <a:latin typeface="Helvetica Neue Light" panose="02000403000000020004" pitchFamily="2" charset="0"/>
                <a:ea typeface="Helvetica Neue Light" panose="02000403000000020004" pitchFamily="2" charset="0"/>
              </a:rPr>
              <a:t>Thyssen</a:t>
            </a:r>
            <a:r>
              <a:rPr lang="it-IT" sz="1500" dirty="0">
                <a:latin typeface="Helvetica Neue Light" panose="02000403000000020004" pitchFamily="2" charset="0"/>
                <a:ea typeface="Helvetica Neue Light" panose="02000403000000020004" pitchFamily="2" charset="0"/>
              </a:rPr>
              <a:t>, </a:t>
            </a:r>
            <a:r>
              <a:rPr lang="it-IT" sz="1500" dirty="0" err="1">
                <a:latin typeface="Helvetica Neue Light" panose="02000403000000020004" pitchFamily="2" charset="0"/>
                <a:ea typeface="Helvetica Neue Light" panose="02000403000000020004" pitchFamily="2" charset="0"/>
              </a:rPr>
              <a:t>Stefaan</a:t>
            </a:r>
            <a:r>
              <a:rPr lang="it-IT" sz="1500" dirty="0">
                <a:latin typeface="Helvetica Neue Light" panose="02000403000000020004" pitchFamily="2" charset="0"/>
                <a:ea typeface="Helvetica Neue Light" panose="02000403000000020004" pitchFamily="2" charset="0"/>
              </a:rPr>
              <a:t> </a:t>
            </a:r>
            <a:r>
              <a:rPr lang="it-IT" sz="1500" dirty="0" err="1">
                <a:latin typeface="Helvetica Neue Light" panose="02000403000000020004" pitchFamily="2" charset="0"/>
                <a:ea typeface="Helvetica Neue Light" panose="02000403000000020004" pitchFamily="2" charset="0"/>
              </a:rPr>
              <a:t>Vandenberghe</a:t>
            </a:r>
            <a:r>
              <a:rPr lang="it-IT" sz="1500" dirty="0">
                <a:latin typeface="Helvetica Neue Light" panose="02000403000000020004" pitchFamily="2" charset="0"/>
                <a:ea typeface="Helvetica Neue Light" panose="02000403000000020004" pitchFamily="2" charset="0"/>
              </a:rPr>
              <a:t> (</a:t>
            </a:r>
            <a:r>
              <a:rPr lang="it-IT" sz="1500" dirty="0">
                <a:solidFill>
                  <a:srgbClr val="30859C"/>
                </a:solidFill>
                <a:latin typeface="Helvetica Neue Light" panose="02000403000000020004" pitchFamily="2" charset="0"/>
                <a:ea typeface="Helvetica Neue Light" panose="02000403000000020004" pitchFamily="2" charset="0"/>
              </a:rPr>
              <a:t>UGENT</a:t>
            </a:r>
            <a:r>
              <a:rPr lang="it-IT" sz="1500" dirty="0">
                <a:latin typeface="Helvetica Neue Light" panose="02000403000000020004" pitchFamily="2" charset="0"/>
                <a:ea typeface="Helvetica Neue Light" panose="02000403000000020004" pitchFamily="2" charset="0"/>
              </a:rPr>
              <a:t>) </a:t>
            </a:r>
          </a:p>
          <a:p>
            <a:pPr fontAlgn="t">
              <a:spcAft>
                <a:spcPts val="600"/>
              </a:spcAft>
            </a:pPr>
            <a:r>
              <a:rPr lang="it-IT" sz="1500" dirty="0" err="1">
                <a:latin typeface="Helvetica Neue Light" panose="02000403000000020004" pitchFamily="2" charset="0"/>
                <a:ea typeface="Helvetica Neue Light" panose="02000403000000020004" pitchFamily="2" charset="0"/>
              </a:rPr>
              <a:t>Ewout</a:t>
            </a:r>
            <a:r>
              <a:rPr lang="it-IT" sz="1500" dirty="0">
                <a:latin typeface="Helvetica Neue Light" panose="02000403000000020004" pitchFamily="2" charset="0"/>
                <a:ea typeface="Helvetica Neue Light" panose="02000403000000020004" pitchFamily="2" charset="0"/>
              </a:rPr>
              <a:t> </a:t>
            </a:r>
            <a:r>
              <a:rPr lang="it-IT" sz="1500" dirty="0" err="1">
                <a:latin typeface="Helvetica Neue Light" panose="02000403000000020004" pitchFamily="2" charset="0"/>
                <a:ea typeface="Helvetica Neue Light" panose="02000403000000020004" pitchFamily="2" charset="0"/>
              </a:rPr>
              <a:t>Vansteenkiste</a:t>
            </a:r>
            <a:r>
              <a:rPr lang="it-IT" sz="1500" dirty="0">
                <a:latin typeface="Helvetica Neue Light" panose="02000403000000020004" pitchFamily="2" charset="0"/>
                <a:ea typeface="Helvetica Neue Light" panose="02000403000000020004" pitchFamily="2" charset="0"/>
              </a:rPr>
              <a:t>, Karel Deprez, </a:t>
            </a:r>
            <a:r>
              <a:rPr lang="it-IT" sz="1500" dirty="0" err="1">
                <a:latin typeface="Helvetica Neue Light" panose="02000403000000020004" pitchFamily="2" charset="0"/>
                <a:ea typeface="Helvetica Neue Light" panose="02000403000000020004" pitchFamily="2" charset="0"/>
              </a:rPr>
              <a:t>Roel</a:t>
            </a:r>
            <a:r>
              <a:rPr lang="it-IT" sz="1500" dirty="0">
                <a:latin typeface="Helvetica Neue Light" panose="02000403000000020004" pitchFamily="2" charset="0"/>
                <a:ea typeface="Helvetica Neue Light" panose="02000403000000020004" pitchFamily="2" charset="0"/>
              </a:rPr>
              <a:t> Van </a:t>
            </a:r>
            <a:r>
              <a:rPr lang="it-IT" sz="1500" dirty="0" err="1">
                <a:latin typeface="Helvetica Neue Light" panose="02000403000000020004" pitchFamily="2" charset="0"/>
                <a:ea typeface="Helvetica Neue Light" panose="02000403000000020004" pitchFamily="2" charset="0"/>
              </a:rPr>
              <a:t>Holen</a:t>
            </a:r>
            <a:r>
              <a:rPr lang="it-IT" sz="1500" dirty="0">
                <a:latin typeface="Helvetica Neue Light" panose="02000403000000020004" pitchFamily="2" charset="0"/>
                <a:ea typeface="Helvetica Neue Light" panose="02000403000000020004" pitchFamily="2" charset="0"/>
              </a:rPr>
              <a:t> (</a:t>
            </a:r>
            <a:r>
              <a:rPr lang="it-IT" sz="1500" dirty="0">
                <a:solidFill>
                  <a:srgbClr val="30859C"/>
                </a:solidFill>
                <a:latin typeface="Helvetica Neue Light" panose="02000403000000020004" pitchFamily="2" charset="0"/>
                <a:ea typeface="Helvetica Neue Light" panose="02000403000000020004" pitchFamily="2" charset="0"/>
              </a:rPr>
              <a:t>MOLECUBES</a:t>
            </a:r>
            <a:r>
              <a:rPr lang="it-IT" sz="1500" dirty="0">
                <a:latin typeface="Helvetica Neue Light" panose="02000403000000020004" pitchFamily="2" charset="0"/>
                <a:ea typeface="Helvetica Neue Light" panose="02000403000000020004" pitchFamily="2" charset="0"/>
              </a:rPr>
              <a:t>)</a:t>
            </a:r>
          </a:p>
          <a:p>
            <a:pPr fontAlgn="t">
              <a:spcAft>
                <a:spcPts val="600"/>
              </a:spcAft>
            </a:pPr>
            <a:r>
              <a:rPr lang="it-IT" sz="1500" dirty="0">
                <a:latin typeface="Helvetica Neue Light" panose="02000403000000020004" pitchFamily="2" charset="0"/>
                <a:ea typeface="Helvetica Neue Light" panose="02000403000000020004" pitchFamily="2" charset="0"/>
              </a:rPr>
              <a:t>Giovanni Franchi, Andrea Puccini (</a:t>
            </a:r>
            <a:r>
              <a:rPr lang="it-IT" sz="1500" dirty="0">
                <a:solidFill>
                  <a:srgbClr val="30859C"/>
                </a:solidFill>
                <a:latin typeface="Helvetica Neue Light" panose="02000403000000020004" pitchFamily="2" charset="0"/>
                <a:ea typeface="Helvetica Neue Light" panose="02000403000000020004" pitchFamily="2" charset="0"/>
              </a:rPr>
              <a:t>AGE</a:t>
            </a:r>
            <a:r>
              <a:rPr lang="it-IT" sz="1500" dirty="0">
                <a:latin typeface="Helvetica Neue Light" panose="02000403000000020004" pitchFamily="2" charset="0"/>
                <a:ea typeface="Helvetica Neue Light" panose="02000403000000020004" pitchFamily="2" charset="0"/>
              </a:rPr>
              <a:t>)</a:t>
            </a:r>
          </a:p>
          <a:p>
            <a:pPr fontAlgn="t">
              <a:spcAft>
                <a:spcPts val="600"/>
              </a:spcAft>
            </a:pPr>
            <a:r>
              <a:rPr lang="it-IT" sz="1500" dirty="0">
                <a:latin typeface="Helvetica Neue Light" panose="02000403000000020004" pitchFamily="2" charset="0"/>
                <a:ea typeface="Helvetica Neue Light" panose="02000403000000020004" pitchFamily="2" charset="0"/>
              </a:rPr>
              <a:t>Edoardo </a:t>
            </a:r>
            <a:r>
              <a:rPr lang="it-IT" sz="1500" dirty="0" err="1">
                <a:latin typeface="Helvetica Neue Light" panose="02000403000000020004" pitchFamily="2" charset="0"/>
                <a:ea typeface="Helvetica Neue Light" panose="02000403000000020004" pitchFamily="2" charset="0"/>
              </a:rPr>
              <a:t>Charbon</a:t>
            </a:r>
            <a:r>
              <a:rPr lang="it-IT" sz="1500" dirty="0">
                <a:latin typeface="Helvetica Neue Light" panose="02000403000000020004" pitchFamily="2" charset="0"/>
                <a:ea typeface="Helvetica Neue Light" panose="02000403000000020004" pitchFamily="2" charset="0"/>
              </a:rPr>
              <a:t>, Claudio Bruschini, Francesco </a:t>
            </a:r>
            <a:r>
              <a:rPr lang="it-IT" sz="1500" dirty="0" err="1">
                <a:latin typeface="Helvetica Neue Light" panose="02000403000000020004" pitchFamily="2" charset="0"/>
                <a:ea typeface="Helvetica Neue Light" panose="02000403000000020004" pitchFamily="2" charset="0"/>
              </a:rPr>
              <a:t>Gramuglia</a:t>
            </a:r>
            <a:r>
              <a:rPr lang="it-IT" sz="1500" dirty="0">
                <a:latin typeface="Helvetica Neue Light" panose="02000403000000020004" pitchFamily="2" charset="0"/>
                <a:ea typeface="Helvetica Neue Light" panose="02000403000000020004" pitchFamily="2" charset="0"/>
              </a:rPr>
              <a:t>, </a:t>
            </a:r>
            <a:r>
              <a:rPr lang="it-IT" sz="1500" dirty="0" err="1">
                <a:latin typeface="Helvetica Neue Light" panose="02000403000000020004" pitchFamily="2" charset="0"/>
                <a:ea typeface="Helvetica Neue Light" panose="02000403000000020004" pitchFamily="2" charset="0"/>
              </a:rPr>
              <a:t>Esteban</a:t>
            </a:r>
            <a:r>
              <a:rPr lang="it-IT" sz="1500" dirty="0">
                <a:latin typeface="Helvetica Neue Light" panose="02000403000000020004" pitchFamily="2" charset="0"/>
                <a:ea typeface="Helvetica Neue Light" panose="02000403000000020004" pitchFamily="2" charset="0"/>
              </a:rPr>
              <a:t> </a:t>
            </a:r>
            <a:r>
              <a:rPr lang="it-IT" sz="1500" dirty="0" err="1">
                <a:latin typeface="Helvetica Neue Light" panose="02000403000000020004" pitchFamily="2" charset="0"/>
                <a:ea typeface="Helvetica Neue Light" panose="02000403000000020004" pitchFamily="2" charset="0"/>
              </a:rPr>
              <a:t>Venialgo</a:t>
            </a:r>
            <a:r>
              <a:rPr lang="it-IT" sz="1500" dirty="0">
                <a:latin typeface="Helvetica Neue Light" panose="02000403000000020004" pitchFamily="2" charset="0"/>
                <a:ea typeface="Helvetica Neue Light" panose="02000403000000020004" pitchFamily="2" charset="0"/>
              </a:rPr>
              <a:t> (</a:t>
            </a:r>
            <a:r>
              <a:rPr lang="it-IT" sz="1500" dirty="0">
                <a:solidFill>
                  <a:srgbClr val="30859C"/>
                </a:solidFill>
                <a:latin typeface="Helvetica Neue Light" panose="02000403000000020004" pitchFamily="2" charset="0"/>
                <a:ea typeface="Helvetica Neue Light" panose="02000403000000020004" pitchFamily="2" charset="0"/>
              </a:rPr>
              <a:t>EPFL</a:t>
            </a:r>
            <a:r>
              <a:rPr lang="it-IT" sz="1500" dirty="0">
                <a:latin typeface="Helvetica Neue Light" panose="02000403000000020004" pitchFamily="2" charset="0"/>
                <a:ea typeface="Helvetica Neue Light" panose="02000403000000020004" pitchFamily="2" charset="0"/>
              </a:rPr>
              <a:t>)</a:t>
            </a:r>
          </a:p>
        </p:txBody>
      </p:sp>
      <p:sp>
        <p:nvSpPr>
          <p:cNvPr id="3" name="Title 2">
            <a:extLst>
              <a:ext uri="{FF2B5EF4-FFF2-40B4-BE49-F238E27FC236}">
                <a16:creationId xmlns:a16="http://schemas.microsoft.com/office/drawing/2014/main" id="{2B19A6E1-617A-2340-8B6C-028157F4DB38}"/>
              </a:ext>
            </a:extLst>
          </p:cNvPr>
          <p:cNvSpPr>
            <a:spLocks noGrp="1"/>
          </p:cNvSpPr>
          <p:nvPr>
            <p:ph type="title"/>
          </p:nvPr>
        </p:nvSpPr>
        <p:spPr/>
        <p:txBody>
          <a:bodyPr/>
          <a:lstStyle/>
          <a:p>
            <a:r>
              <a:rPr lang="it-IT" dirty="0" err="1"/>
              <a:t>Acknowledgements</a:t>
            </a:r>
            <a:endParaRPr lang="it-IT" dirty="0"/>
          </a:p>
        </p:txBody>
      </p:sp>
      <p:sp>
        <p:nvSpPr>
          <p:cNvPr id="4" name="Slide Number Placeholder 3">
            <a:extLst>
              <a:ext uri="{FF2B5EF4-FFF2-40B4-BE49-F238E27FC236}">
                <a16:creationId xmlns:a16="http://schemas.microsoft.com/office/drawing/2014/main" id="{C2F0BCCB-6C81-2240-8B2E-22B30AE44E88}"/>
              </a:ext>
            </a:extLst>
          </p:cNvPr>
          <p:cNvSpPr>
            <a:spLocks noGrp="1"/>
          </p:cNvSpPr>
          <p:nvPr>
            <p:ph type="sldNum" sz="quarter" idx="11"/>
          </p:nvPr>
        </p:nvSpPr>
        <p:spPr/>
        <p:txBody>
          <a:bodyPr/>
          <a:lstStyle/>
          <a:p>
            <a:fld id="{B64D7F69-35DD-7E49-A15F-52D39FD194C9}" type="slidenum">
              <a:rPr lang="it-IT" smtClean="0"/>
              <a:pPr/>
              <a:t>26</a:t>
            </a:fld>
            <a:endParaRPr lang="it-IT" dirty="0"/>
          </a:p>
        </p:txBody>
      </p:sp>
      <p:sp>
        <p:nvSpPr>
          <p:cNvPr id="5" name="Footer Placeholder 4">
            <a:extLst>
              <a:ext uri="{FF2B5EF4-FFF2-40B4-BE49-F238E27FC236}">
                <a16:creationId xmlns:a16="http://schemas.microsoft.com/office/drawing/2014/main" id="{4DB4BF0C-5546-5B44-BB33-2CBE9DCA2B81}"/>
              </a:ext>
            </a:extLst>
          </p:cNvPr>
          <p:cNvSpPr>
            <a:spLocks noGrp="1"/>
          </p:cNvSpPr>
          <p:nvPr>
            <p:ph type="ftr" sz="quarter" idx="14"/>
          </p:nvPr>
        </p:nvSpPr>
        <p:spPr/>
        <p:txBody>
          <a:bodyP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pic>
        <p:nvPicPr>
          <p:cNvPr id="6" name="Picture 5">
            <a:extLst>
              <a:ext uri="{FF2B5EF4-FFF2-40B4-BE49-F238E27FC236}">
                <a16:creationId xmlns:a16="http://schemas.microsoft.com/office/drawing/2014/main" id="{FCAF55A9-804D-3E45-B0C6-308CF7450ED6}"/>
              </a:ext>
            </a:extLst>
          </p:cNvPr>
          <p:cNvPicPr>
            <a:picLocks noChangeAspect="1"/>
          </p:cNvPicPr>
          <p:nvPr/>
        </p:nvPicPr>
        <p:blipFill>
          <a:blip r:embed="rId2"/>
          <a:stretch>
            <a:fillRect/>
          </a:stretch>
        </p:blipFill>
        <p:spPr>
          <a:xfrm>
            <a:off x="7299227" y="1356435"/>
            <a:ext cx="1741110" cy="975022"/>
          </a:xfrm>
          <a:prstGeom prst="rect">
            <a:avLst/>
          </a:prstGeom>
          <a:solidFill>
            <a:schemeClr val="bg1"/>
          </a:solidFill>
        </p:spPr>
      </p:pic>
      <p:pic>
        <p:nvPicPr>
          <p:cNvPr id="7" name="image6.png">
            <a:extLst>
              <a:ext uri="{FF2B5EF4-FFF2-40B4-BE49-F238E27FC236}">
                <a16:creationId xmlns:a16="http://schemas.microsoft.com/office/drawing/2014/main" id="{032D0FF5-13AF-1F42-91E2-544C95746D10}"/>
              </a:ext>
            </a:extLst>
          </p:cNvPr>
          <p:cNvPicPr>
            <a:picLocks noChangeAspect="1"/>
          </p:cNvPicPr>
          <p:nvPr/>
        </p:nvPicPr>
        <p:blipFill>
          <a:blip r:embed="rId3"/>
          <a:stretch>
            <a:fillRect/>
          </a:stretch>
        </p:blipFill>
        <p:spPr>
          <a:xfrm>
            <a:off x="6783573" y="3329345"/>
            <a:ext cx="1031308" cy="689258"/>
          </a:xfrm>
          <a:prstGeom prst="rect">
            <a:avLst/>
          </a:prstGeom>
          <a:ln w="12700">
            <a:miter lim="400000"/>
          </a:ln>
        </p:spPr>
      </p:pic>
      <p:pic>
        <p:nvPicPr>
          <p:cNvPr id="8" name="Picture 7">
            <a:extLst>
              <a:ext uri="{FF2B5EF4-FFF2-40B4-BE49-F238E27FC236}">
                <a16:creationId xmlns:a16="http://schemas.microsoft.com/office/drawing/2014/main" id="{E287987D-AE8A-5C49-9AB7-EE3F6602C214}"/>
              </a:ext>
            </a:extLst>
          </p:cNvPr>
          <p:cNvPicPr>
            <a:picLocks noChangeAspect="1"/>
          </p:cNvPicPr>
          <p:nvPr/>
        </p:nvPicPr>
        <p:blipFill>
          <a:blip r:embed="rId4"/>
          <a:stretch>
            <a:fillRect/>
          </a:stretch>
        </p:blipFill>
        <p:spPr>
          <a:xfrm>
            <a:off x="1374484" y="3383361"/>
            <a:ext cx="1527606" cy="635242"/>
          </a:xfrm>
          <a:prstGeom prst="rect">
            <a:avLst/>
          </a:prstGeom>
        </p:spPr>
      </p:pic>
      <p:pic>
        <p:nvPicPr>
          <p:cNvPr id="9" name="Picture 8">
            <a:extLst>
              <a:ext uri="{FF2B5EF4-FFF2-40B4-BE49-F238E27FC236}">
                <a16:creationId xmlns:a16="http://schemas.microsoft.com/office/drawing/2014/main" id="{74C97AAE-5051-674D-9FE2-7EB9A5C661D5}"/>
              </a:ext>
            </a:extLst>
          </p:cNvPr>
          <p:cNvPicPr>
            <a:picLocks noChangeAspect="1"/>
          </p:cNvPicPr>
          <p:nvPr/>
        </p:nvPicPr>
        <p:blipFill>
          <a:blip r:embed="rId5"/>
          <a:stretch>
            <a:fillRect/>
          </a:stretch>
        </p:blipFill>
        <p:spPr>
          <a:xfrm>
            <a:off x="3148721" y="3185328"/>
            <a:ext cx="1031305" cy="1031305"/>
          </a:xfrm>
          <a:prstGeom prst="rect">
            <a:avLst/>
          </a:prstGeom>
        </p:spPr>
      </p:pic>
      <p:pic>
        <p:nvPicPr>
          <p:cNvPr id="10" name="Picture 9">
            <a:extLst>
              <a:ext uri="{FF2B5EF4-FFF2-40B4-BE49-F238E27FC236}">
                <a16:creationId xmlns:a16="http://schemas.microsoft.com/office/drawing/2014/main" id="{C764340A-F873-924C-86BA-D956757EC077}"/>
              </a:ext>
            </a:extLst>
          </p:cNvPr>
          <p:cNvPicPr>
            <a:picLocks noChangeAspect="1"/>
          </p:cNvPicPr>
          <p:nvPr/>
        </p:nvPicPr>
        <p:blipFill>
          <a:blip r:embed="rId6"/>
          <a:stretch>
            <a:fillRect/>
          </a:stretch>
        </p:blipFill>
        <p:spPr>
          <a:xfrm>
            <a:off x="4426658" y="3476550"/>
            <a:ext cx="1923694" cy="448862"/>
          </a:xfrm>
          <a:prstGeom prst="rect">
            <a:avLst/>
          </a:prstGeom>
        </p:spPr>
      </p:pic>
      <p:sp>
        <p:nvSpPr>
          <p:cNvPr id="13" name="Rectangle 12">
            <a:extLst>
              <a:ext uri="{FF2B5EF4-FFF2-40B4-BE49-F238E27FC236}">
                <a16:creationId xmlns:a16="http://schemas.microsoft.com/office/drawing/2014/main" id="{8C39B8EC-2A16-8741-85EC-CB8B6BDD02C6}"/>
              </a:ext>
            </a:extLst>
          </p:cNvPr>
          <p:cNvSpPr/>
          <p:nvPr/>
        </p:nvSpPr>
        <p:spPr>
          <a:xfrm>
            <a:off x="0" y="4358240"/>
            <a:ext cx="9144000" cy="523220"/>
          </a:xfrm>
          <a:prstGeom prst="rect">
            <a:avLst/>
          </a:prstGeom>
        </p:spPr>
        <p:txBody>
          <a:bodyPr wrap="square">
            <a:spAutoFit/>
          </a:bodyPr>
          <a:lstStyle/>
          <a:p>
            <a:pPr algn="ctr">
              <a:defRPr sz="1800">
                <a:latin typeface="Helvetica Neue Light"/>
                <a:ea typeface="Helvetica Neue Light"/>
                <a:cs typeface="Helvetica Neue Light"/>
                <a:sym typeface="Helvetica Neue Light"/>
              </a:defRPr>
            </a:pPr>
            <a:r>
              <a:rPr lang="en-US" sz="1400" dirty="0"/>
              <a:t>The research leading to these results has received funding from the the European Union’s Horizon 2020 research and innovation </a:t>
            </a:r>
            <a:r>
              <a:rPr lang="en-US" sz="1400" dirty="0" err="1"/>
              <a:t>programme</a:t>
            </a:r>
            <a:r>
              <a:rPr lang="en-US" sz="1400" dirty="0"/>
              <a:t> under grant agreement No 688735 - Photonics Based Sensing ERA-NET </a:t>
            </a:r>
            <a:r>
              <a:rPr lang="en-US" sz="1400" dirty="0" err="1"/>
              <a:t>Cofund</a:t>
            </a:r>
            <a:endParaRPr lang="en-US" sz="1400" dirty="0"/>
          </a:p>
        </p:txBody>
      </p:sp>
      <p:sp>
        <p:nvSpPr>
          <p:cNvPr id="16" name="Rectangle 15">
            <a:extLst>
              <a:ext uri="{FF2B5EF4-FFF2-40B4-BE49-F238E27FC236}">
                <a16:creationId xmlns:a16="http://schemas.microsoft.com/office/drawing/2014/main" id="{DF550385-EA87-B644-B168-0FBF5AB775DF}"/>
              </a:ext>
            </a:extLst>
          </p:cNvPr>
          <p:cNvSpPr/>
          <p:nvPr/>
        </p:nvSpPr>
        <p:spPr>
          <a:xfrm>
            <a:off x="3903135" y="2610176"/>
            <a:ext cx="2012218" cy="369332"/>
          </a:xfrm>
          <a:prstGeom prst="rect">
            <a:avLst/>
          </a:prstGeom>
        </p:spPr>
        <p:txBody>
          <a:bodyPr wrap="none">
            <a:spAutoFit/>
          </a:bodyPr>
          <a:lstStyle/>
          <a:p>
            <a:pPr algn="ctr">
              <a:defRPr sz="1800">
                <a:latin typeface="Helvetica Neue Light"/>
                <a:ea typeface="Helvetica Neue Light"/>
                <a:cs typeface="Helvetica Neue Light"/>
                <a:sym typeface="Helvetica Neue Light"/>
              </a:defRPr>
            </a:pPr>
            <a:r>
              <a:rPr lang="en-US" dirty="0" err="1">
                <a:solidFill>
                  <a:srgbClr val="9F54B3"/>
                </a:solidFill>
                <a:latin typeface="Helvetica Neue" panose="02000503000000020004" pitchFamily="2" charset="0"/>
                <a:ea typeface="Helvetica Neue" panose="02000503000000020004" pitchFamily="2" charset="0"/>
                <a:cs typeface="Helvetica Neue" panose="02000503000000020004" pitchFamily="2" charset="0"/>
              </a:rPr>
              <a:t>www.utofpet.com</a:t>
            </a:r>
            <a:endParaRPr lang="en-US" dirty="0">
              <a:solidFill>
                <a:srgbClr val="9F54B3"/>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73792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F975FD-6124-0844-9FD7-BF94BBCC86BE}"/>
              </a:ext>
            </a:extLst>
          </p:cNvPr>
          <p:cNvSpPr>
            <a:spLocks noGrp="1"/>
          </p:cNvSpPr>
          <p:nvPr>
            <p:ph idx="1"/>
          </p:nvPr>
        </p:nvSpPr>
        <p:spPr/>
        <p:txBody>
          <a:bodyPr>
            <a:normAutofit fontScale="92500" lnSpcReduction="10000"/>
          </a:bodyPr>
          <a:lstStyle/>
          <a:p>
            <a:r>
              <a:rPr lang="it-IT" dirty="0"/>
              <a:t>The </a:t>
            </a:r>
            <a:r>
              <a:rPr lang="it-IT" dirty="0" err="1"/>
              <a:t>energy</a:t>
            </a:r>
            <a:r>
              <a:rPr lang="it-IT" dirty="0"/>
              <a:t> </a:t>
            </a:r>
            <a:r>
              <a:rPr lang="it-IT" dirty="0" err="1"/>
              <a:t>spectra</a:t>
            </a:r>
            <a:r>
              <a:rPr lang="it-IT" dirty="0"/>
              <a:t> </a:t>
            </a:r>
            <a:r>
              <a:rPr lang="it-IT" dirty="0" err="1"/>
              <a:t>were</a:t>
            </a:r>
            <a:r>
              <a:rPr lang="it-IT" dirty="0"/>
              <a:t> </a:t>
            </a:r>
            <a:r>
              <a:rPr lang="it-IT" dirty="0" err="1"/>
              <a:t>obtained</a:t>
            </a:r>
            <a:r>
              <a:rPr lang="it-IT" dirty="0"/>
              <a:t> </a:t>
            </a:r>
            <a:r>
              <a:rPr lang="it-IT" dirty="0" err="1"/>
              <a:t>using</a:t>
            </a:r>
            <a:r>
              <a:rPr lang="it-IT" dirty="0"/>
              <a:t> a </a:t>
            </a:r>
            <a:r>
              <a:rPr lang="it-IT" baseline="30000" dirty="0"/>
              <a:t>22</a:t>
            </a:r>
            <a:r>
              <a:rPr lang="it-IT" dirty="0"/>
              <a:t>Na source </a:t>
            </a:r>
            <a:r>
              <a:rPr lang="it-IT" dirty="0" err="1"/>
              <a:t>read</a:t>
            </a:r>
            <a:r>
              <a:rPr lang="it-IT" dirty="0"/>
              <a:t> out by a single </a:t>
            </a:r>
            <a:r>
              <a:rPr lang="it-IT" dirty="0" err="1"/>
              <a:t>SiPM</a:t>
            </a:r>
            <a:endParaRPr lang="it-IT" dirty="0"/>
          </a:p>
          <a:p>
            <a:r>
              <a:rPr lang="it-IT" dirty="0"/>
              <a:t>The position of the </a:t>
            </a:r>
            <a:r>
              <a:rPr lang="it-IT" dirty="0" err="1"/>
              <a:t>two</a:t>
            </a:r>
            <a:r>
              <a:rPr lang="it-IT" dirty="0"/>
              <a:t> </a:t>
            </a:r>
            <a:r>
              <a:rPr lang="it-IT" dirty="0" err="1"/>
              <a:t>peaks</a:t>
            </a:r>
            <a:r>
              <a:rPr lang="it-IT" dirty="0"/>
              <a:t> </a:t>
            </a:r>
            <a:r>
              <a:rPr lang="it-IT" dirty="0" err="1"/>
              <a:t>were</a:t>
            </a:r>
            <a:r>
              <a:rPr lang="it-IT" dirty="0"/>
              <a:t> </a:t>
            </a:r>
            <a:r>
              <a:rPr lang="it-IT" dirty="0" err="1"/>
              <a:t>used</a:t>
            </a:r>
            <a:r>
              <a:rPr lang="it-IT" dirty="0"/>
              <a:t> to </a:t>
            </a:r>
            <a:r>
              <a:rPr lang="it-IT" dirty="0" err="1"/>
              <a:t>correct</a:t>
            </a:r>
            <a:r>
              <a:rPr lang="it-IT" dirty="0"/>
              <a:t> for the </a:t>
            </a:r>
            <a:r>
              <a:rPr lang="it-IT" dirty="0" err="1"/>
              <a:t>saturation</a:t>
            </a:r>
            <a:r>
              <a:rPr lang="it-IT" dirty="0"/>
              <a:t> of the SiPM, so to </a:t>
            </a:r>
            <a:r>
              <a:rPr lang="it-IT" dirty="0" err="1"/>
              <a:t>obtain</a:t>
            </a:r>
            <a:r>
              <a:rPr lang="it-IT" dirty="0"/>
              <a:t> the </a:t>
            </a:r>
            <a:r>
              <a:rPr lang="it-IT" dirty="0" err="1"/>
              <a:t>correct</a:t>
            </a:r>
            <a:r>
              <a:rPr lang="it-IT" dirty="0"/>
              <a:t> </a:t>
            </a:r>
            <a:r>
              <a:rPr lang="it-IT" dirty="0" err="1"/>
              <a:t>value</a:t>
            </a:r>
            <a:r>
              <a:rPr lang="it-IT" dirty="0"/>
              <a:t> of the </a:t>
            </a:r>
            <a:r>
              <a:rPr lang="it-IT" dirty="0" err="1"/>
              <a:t>energy</a:t>
            </a:r>
            <a:r>
              <a:rPr lang="it-IT" dirty="0"/>
              <a:t> </a:t>
            </a:r>
            <a:r>
              <a:rPr lang="it-IT" dirty="0" err="1"/>
              <a:t>resolution</a:t>
            </a:r>
            <a:r>
              <a:rPr lang="it-IT" dirty="0"/>
              <a:t>. </a:t>
            </a:r>
            <a:r>
              <a:rPr lang="it-IT" dirty="0" err="1"/>
              <a:t>Starting</a:t>
            </a:r>
            <a:r>
              <a:rPr lang="it-IT" dirty="0"/>
              <a:t> from the </a:t>
            </a:r>
            <a:r>
              <a:rPr lang="it-IT" dirty="0" err="1"/>
              <a:t>pulse</a:t>
            </a:r>
            <a:r>
              <a:rPr lang="it-IT" dirty="0"/>
              <a:t> </a:t>
            </a:r>
            <a:r>
              <a:rPr lang="it-IT" dirty="0" err="1"/>
              <a:t>width</a:t>
            </a:r>
            <a:r>
              <a:rPr lang="it-IT" dirty="0"/>
              <a:t> </a:t>
            </a:r>
            <a:r>
              <a:rPr lang="it-IT" dirty="0" err="1"/>
              <a:t>distribution</a:t>
            </a:r>
            <a:r>
              <a:rPr lang="it-IT" dirty="0"/>
              <a:t>, the </a:t>
            </a:r>
            <a:r>
              <a:rPr lang="it-IT" dirty="0" err="1"/>
              <a:t>width</a:t>
            </a:r>
            <a:r>
              <a:rPr lang="it-IT" dirty="0"/>
              <a:t> </a:t>
            </a:r>
            <a:r>
              <a:rPr lang="it-IT" dirty="0" err="1"/>
              <a:t>corresponding</a:t>
            </a:r>
            <a:r>
              <a:rPr lang="it-IT" dirty="0"/>
              <a:t> to the </a:t>
            </a:r>
            <a:r>
              <a:rPr lang="it-IT" dirty="0" err="1"/>
              <a:t>pedestal</a:t>
            </a:r>
            <a:r>
              <a:rPr lang="it-IT" dirty="0"/>
              <a:t> </a:t>
            </a:r>
            <a:r>
              <a:rPr lang="it-IT" dirty="0" err="1"/>
              <a:t>value</a:t>
            </a:r>
            <a:r>
              <a:rPr lang="it-IT" dirty="0"/>
              <a:t> </a:t>
            </a:r>
            <a:r>
              <a:rPr lang="it-IT" dirty="0" err="1"/>
              <a:t>at</a:t>
            </a:r>
            <a:r>
              <a:rPr lang="it-IT" dirty="0"/>
              <a:t> the </a:t>
            </a:r>
            <a:r>
              <a:rPr lang="it-IT" dirty="0" err="1"/>
              <a:t>used</a:t>
            </a:r>
            <a:r>
              <a:rPr lang="it-IT" dirty="0"/>
              <a:t> gain </a:t>
            </a:r>
            <a:r>
              <a:rPr lang="it-IT" dirty="0" err="1"/>
              <a:t>was</a:t>
            </a:r>
            <a:r>
              <a:rPr lang="it-IT" dirty="0"/>
              <a:t> </a:t>
            </a:r>
            <a:r>
              <a:rPr lang="it-IT" dirty="0" err="1"/>
              <a:t>subtracted</a:t>
            </a:r>
            <a:r>
              <a:rPr lang="it-IT" dirty="0"/>
              <a:t> (p2 </a:t>
            </a:r>
            <a:r>
              <a:rPr lang="it-IT" dirty="0" err="1"/>
              <a:t>parameter</a:t>
            </a:r>
            <a:r>
              <a:rPr lang="it-IT" dirty="0"/>
              <a:t> </a:t>
            </a:r>
            <a:r>
              <a:rPr lang="it-IT" dirty="0" err="1"/>
              <a:t>obtained</a:t>
            </a:r>
            <a:r>
              <a:rPr lang="it-IT" dirty="0"/>
              <a:t> in the </a:t>
            </a:r>
            <a:r>
              <a:rPr lang="it-IT" dirty="0" err="1"/>
              <a:t>linearity</a:t>
            </a:r>
            <a:r>
              <a:rPr lang="it-IT" dirty="0"/>
              <a:t> test), the position of the </a:t>
            </a:r>
            <a:r>
              <a:rPr lang="it-IT" dirty="0" err="1"/>
              <a:t>two</a:t>
            </a:r>
            <a:r>
              <a:rPr lang="it-IT" dirty="0"/>
              <a:t> </a:t>
            </a:r>
            <a:r>
              <a:rPr lang="it-IT" dirty="0" err="1"/>
              <a:t>peaks</a:t>
            </a:r>
            <a:r>
              <a:rPr lang="it-IT" dirty="0"/>
              <a:t> </a:t>
            </a:r>
            <a:r>
              <a:rPr lang="it-IT" dirty="0" err="1"/>
              <a:t>was</a:t>
            </a:r>
            <a:r>
              <a:rPr lang="it-IT" dirty="0"/>
              <a:t> </a:t>
            </a:r>
            <a:r>
              <a:rPr lang="it-IT" dirty="0" err="1"/>
              <a:t>then</a:t>
            </a:r>
            <a:r>
              <a:rPr lang="it-IT" dirty="0"/>
              <a:t> </a:t>
            </a:r>
            <a:r>
              <a:rPr lang="it-IT" dirty="0" err="1"/>
              <a:t>related</a:t>
            </a:r>
            <a:r>
              <a:rPr lang="it-IT" dirty="0"/>
              <a:t> to the </a:t>
            </a:r>
            <a:r>
              <a:rPr lang="it-IT" dirty="0" err="1"/>
              <a:t>deposited</a:t>
            </a:r>
            <a:r>
              <a:rPr lang="it-IT" dirty="0"/>
              <a:t> </a:t>
            </a:r>
            <a:r>
              <a:rPr lang="it-IT" dirty="0" err="1"/>
              <a:t>energy</a:t>
            </a:r>
            <a:r>
              <a:rPr lang="it-IT" dirty="0"/>
              <a:t> </a:t>
            </a:r>
            <a:r>
              <a:rPr lang="it-IT" dirty="0" err="1"/>
              <a:t>using</a:t>
            </a:r>
            <a:r>
              <a:rPr lang="it-IT" dirty="0"/>
              <a:t> the </a:t>
            </a:r>
            <a:r>
              <a:rPr lang="it-IT" dirty="0" err="1"/>
              <a:t>equation</a:t>
            </a:r>
            <a:r>
              <a:rPr lang="it-IT" dirty="0"/>
              <a:t>: </a:t>
            </a:r>
            <a:r>
              <a:rPr lang="it-IT" dirty="0" err="1"/>
              <a:t>Width</a:t>
            </a:r>
            <a:r>
              <a:rPr lang="it-IT" dirty="0"/>
              <a:t>=a (1-e^(-</a:t>
            </a:r>
            <a:r>
              <a:rPr lang="it-IT" dirty="0" err="1"/>
              <a:t>E⁄b</a:t>
            </a:r>
            <a:r>
              <a:rPr lang="it-IT" dirty="0"/>
              <a:t>) ), the relation </a:t>
            </a:r>
            <a:r>
              <a:rPr lang="it-IT" dirty="0" err="1"/>
              <a:t>was</a:t>
            </a:r>
            <a:r>
              <a:rPr lang="it-IT" dirty="0"/>
              <a:t> </a:t>
            </a:r>
            <a:r>
              <a:rPr lang="it-IT" dirty="0" err="1"/>
              <a:t>then</a:t>
            </a:r>
            <a:r>
              <a:rPr lang="it-IT" dirty="0"/>
              <a:t> </a:t>
            </a:r>
            <a:r>
              <a:rPr lang="it-IT" dirty="0" err="1"/>
              <a:t>inverted</a:t>
            </a:r>
            <a:r>
              <a:rPr lang="it-IT" dirty="0"/>
              <a:t> so to </a:t>
            </a:r>
            <a:r>
              <a:rPr lang="it-IT" dirty="0" err="1"/>
              <a:t>convert</a:t>
            </a:r>
            <a:r>
              <a:rPr lang="it-IT" dirty="0"/>
              <a:t> the </a:t>
            </a:r>
            <a:r>
              <a:rPr lang="it-IT" dirty="0" err="1"/>
              <a:t>pulse</a:t>
            </a:r>
            <a:r>
              <a:rPr lang="it-IT" dirty="0"/>
              <a:t> </a:t>
            </a:r>
            <a:r>
              <a:rPr lang="it-IT" dirty="0" err="1"/>
              <a:t>width</a:t>
            </a:r>
            <a:r>
              <a:rPr lang="it-IT" dirty="0"/>
              <a:t> in </a:t>
            </a:r>
            <a:r>
              <a:rPr lang="it-IT" dirty="0" err="1"/>
              <a:t>terms</a:t>
            </a:r>
            <a:r>
              <a:rPr lang="it-IT" dirty="0"/>
              <a:t> of </a:t>
            </a:r>
            <a:r>
              <a:rPr lang="it-IT" dirty="0" err="1"/>
              <a:t>keV</a:t>
            </a:r>
            <a:r>
              <a:rPr lang="it-IT" dirty="0"/>
              <a:t>. The 511 </a:t>
            </a:r>
            <a:r>
              <a:rPr lang="it-IT" dirty="0" err="1"/>
              <a:t>keV</a:t>
            </a:r>
            <a:r>
              <a:rPr lang="it-IT" dirty="0"/>
              <a:t> </a:t>
            </a:r>
            <a:r>
              <a:rPr lang="it-IT" dirty="0" err="1"/>
              <a:t>peak</a:t>
            </a:r>
            <a:r>
              <a:rPr lang="it-IT" dirty="0"/>
              <a:t> </a:t>
            </a:r>
            <a:r>
              <a:rPr lang="it-IT" dirty="0" err="1"/>
              <a:t>was</a:t>
            </a:r>
            <a:r>
              <a:rPr lang="it-IT" dirty="0"/>
              <a:t> </a:t>
            </a:r>
            <a:r>
              <a:rPr lang="it-IT" dirty="0" err="1"/>
              <a:t>then</a:t>
            </a:r>
            <a:r>
              <a:rPr lang="it-IT" dirty="0"/>
              <a:t> </a:t>
            </a:r>
            <a:r>
              <a:rPr lang="it-IT" dirty="0" err="1"/>
              <a:t>fitted</a:t>
            </a:r>
            <a:r>
              <a:rPr lang="it-IT" dirty="0"/>
              <a:t> </a:t>
            </a:r>
            <a:r>
              <a:rPr lang="it-IT" dirty="0" err="1"/>
              <a:t>again</a:t>
            </a:r>
            <a:r>
              <a:rPr lang="it-IT" dirty="0"/>
              <a:t> </a:t>
            </a:r>
            <a:r>
              <a:rPr lang="it-IT" dirty="0" err="1"/>
              <a:t>using</a:t>
            </a:r>
            <a:r>
              <a:rPr lang="it-IT" dirty="0"/>
              <a:t> a </a:t>
            </a:r>
            <a:r>
              <a:rPr lang="it-IT" dirty="0" err="1"/>
              <a:t>gaussian</a:t>
            </a:r>
            <a:r>
              <a:rPr lang="it-IT" dirty="0"/>
              <a:t> </a:t>
            </a:r>
            <a:r>
              <a:rPr lang="it-IT" dirty="0" err="1"/>
              <a:t>function</a:t>
            </a:r>
            <a:r>
              <a:rPr lang="it-IT" dirty="0"/>
              <a:t> and the </a:t>
            </a:r>
            <a:r>
              <a:rPr lang="it-IT" dirty="0" err="1"/>
              <a:t>energy</a:t>
            </a:r>
            <a:r>
              <a:rPr lang="it-IT" dirty="0"/>
              <a:t> </a:t>
            </a:r>
            <a:r>
              <a:rPr lang="it-IT" dirty="0" err="1"/>
              <a:t>resolution</a:t>
            </a:r>
            <a:r>
              <a:rPr lang="it-IT" dirty="0"/>
              <a:t> </a:t>
            </a:r>
            <a:r>
              <a:rPr lang="it-IT" dirty="0" err="1"/>
              <a:t>was</a:t>
            </a:r>
            <a:r>
              <a:rPr lang="it-IT" dirty="0"/>
              <a:t> </a:t>
            </a:r>
            <a:r>
              <a:rPr lang="it-IT" dirty="0" err="1"/>
              <a:t>obtained</a:t>
            </a:r>
            <a:r>
              <a:rPr lang="it-IT" dirty="0"/>
              <a:t> </a:t>
            </a:r>
            <a:r>
              <a:rPr lang="it-IT" dirty="0" err="1"/>
              <a:t>as</a:t>
            </a:r>
            <a:r>
              <a:rPr lang="it-IT" dirty="0"/>
              <a:t> the FWHM over the </a:t>
            </a:r>
            <a:r>
              <a:rPr lang="it-IT" dirty="0" err="1"/>
              <a:t>peak</a:t>
            </a:r>
            <a:r>
              <a:rPr lang="it-IT" dirty="0"/>
              <a:t> position. Figure 8 shows an </a:t>
            </a:r>
            <a:r>
              <a:rPr lang="it-IT" dirty="0" err="1"/>
              <a:t>example</a:t>
            </a:r>
            <a:r>
              <a:rPr lang="it-IT" dirty="0"/>
              <a:t> of a </a:t>
            </a:r>
            <a:r>
              <a:rPr lang="it-IT" dirty="0" err="1"/>
              <a:t>pulse</a:t>
            </a:r>
            <a:r>
              <a:rPr lang="it-IT" dirty="0"/>
              <a:t> </a:t>
            </a:r>
            <a:r>
              <a:rPr lang="it-IT" dirty="0" err="1"/>
              <a:t>width</a:t>
            </a:r>
            <a:r>
              <a:rPr lang="it-IT" dirty="0"/>
              <a:t> </a:t>
            </a:r>
            <a:r>
              <a:rPr lang="it-IT" dirty="0" err="1"/>
              <a:t>spectrum</a:t>
            </a:r>
            <a:r>
              <a:rPr lang="it-IT" dirty="0"/>
              <a:t> (</a:t>
            </a:r>
            <a:r>
              <a:rPr lang="it-IT" dirty="0" err="1"/>
              <a:t>left</a:t>
            </a:r>
            <a:r>
              <a:rPr lang="it-IT" dirty="0"/>
              <a:t>), the </a:t>
            </a:r>
            <a:r>
              <a:rPr lang="it-IT" dirty="0" err="1"/>
              <a:t>dependence</a:t>
            </a:r>
            <a:r>
              <a:rPr lang="it-IT" dirty="0"/>
              <a:t> of the </a:t>
            </a:r>
            <a:r>
              <a:rPr lang="it-IT" dirty="0" err="1"/>
              <a:t>peak</a:t>
            </a:r>
            <a:r>
              <a:rPr lang="it-IT" dirty="0"/>
              <a:t> position </a:t>
            </a:r>
            <a:r>
              <a:rPr lang="it-IT" dirty="0" err="1"/>
              <a:t>as</a:t>
            </a:r>
            <a:r>
              <a:rPr lang="it-IT" dirty="0"/>
              <a:t> a </a:t>
            </a:r>
            <a:r>
              <a:rPr lang="it-IT" dirty="0" err="1"/>
              <a:t>function</a:t>
            </a:r>
            <a:r>
              <a:rPr lang="it-IT" dirty="0"/>
              <a:t> of  the </a:t>
            </a:r>
            <a:r>
              <a:rPr lang="it-IT" dirty="0" err="1"/>
              <a:t>energy</a:t>
            </a:r>
            <a:r>
              <a:rPr lang="it-IT" dirty="0"/>
              <a:t> (center) and the </a:t>
            </a:r>
            <a:r>
              <a:rPr lang="it-IT" dirty="0" err="1"/>
              <a:t>corrected</a:t>
            </a:r>
            <a:r>
              <a:rPr lang="it-IT" dirty="0"/>
              <a:t> </a:t>
            </a:r>
            <a:r>
              <a:rPr lang="it-IT" dirty="0" err="1"/>
              <a:t>energy</a:t>
            </a:r>
            <a:r>
              <a:rPr lang="it-IT" dirty="0"/>
              <a:t> </a:t>
            </a:r>
            <a:r>
              <a:rPr lang="it-IT" dirty="0" err="1"/>
              <a:t>spectrum</a:t>
            </a:r>
            <a:r>
              <a:rPr lang="it-IT" dirty="0"/>
              <a:t> </a:t>
            </a:r>
            <a:r>
              <a:rPr lang="it-IT" dirty="0" err="1"/>
              <a:t>together</a:t>
            </a:r>
            <a:r>
              <a:rPr lang="it-IT" dirty="0"/>
              <a:t> with the </a:t>
            </a:r>
            <a:r>
              <a:rPr lang="it-IT" dirty="0" err="1"/>
              <a:t>gaussian</a:t>
            </a:r>
            <a:r>
              <a:rPr lang="it-IT" dirty="0"/>
              <a:t> </a:t>
            </a:r>
            <a:r>
              <a:rPr lang="it-IT" dirty="0" err="1"/>
              <a:t>fit</a:t>
            </a:r>
            <a:r>
              <a:rPr lang="it-IT" dirty="0"/>
              <a:t> of the 511 </a:t>
            </a:r>
            <a:r>
              <a:rPr lang="it-IT" dirty="0" err="1"/>
              <a:t>keV</a:t>
            </a:r>
            <a:r>
              <a:rPr lang="it-IT" dirty="0"/>
              <a:t> </a:t>
            </a:r>
            <a:r>
              <a:rPr lang="it-IT" dirty="0" err="1"/>
              <a:t>peak</a:t>
            </a:r>
            <a:r>
              <a:rPr lang="it-IT" dirty="0"/>
              <a:t>.</a:t>
            </a:r>
          </a:p>
          <a:p>
            <a:endParaRPr lang="it-IT" dirty="0"/>
          </a:p>
          <a:p>
            <a:endParaRPr lang="it-IT" dirty="0"/>
          </a:p>
        </p:txBody>
      </p:sp>
      <p:sp>
        <p:nvSpPr>
          <p:cNvPr id="3" name="Title 2">
            <a:extLst>
              <a:ext uri="{FF2B5EF4-FFF2-40B4-BE49-F238E27FC236}">
                <a16:creationId xmlns:a16="http://schemas.microsoft.com/office/drawing/2014/main" id="{6AA36654-A4F9-CB49-BBF4-62326BE97F91}"/>
              </a:ext>
            </a:extLst>
          </p:cNvPr>
          <p:cNvSpPr>
            <a:spLocks noGrp="1"/>
          </p:cNvSpPr>
          <p:nvPr>
            <p:ph type="title"/>
          </p:nvPr>
        </p:nvSpPr>
        <p:spPr/>
        <p:txBody>
          <a:bodyPr/>
          <a:lstStyle/>
          <a:p>
            <a:r>
              <a:rPr lang="it-IT" dirty="0"/>
              <a:t>Backup</a:t>
            </a:r>
          </a:p>
        </p:txBody>
      </p:sp>
      <p:sp>
        <p:nvSpPr>
          <p:cNvPr id="4" name="Slide Number Placeholder 3">
            <a:extLst>
              <a:ext uri="{FF2B5EF4-FFF2-40B4-BE49-F238E27FC236}">
                <a16:creationId xmlns:a16="http://schemas.microsoft.com/office/drawing/2014/main" id="{32B7E8D8-1230-0F4C-B06A-60C5EE7974CE}"/>
              </a:ext>
            </a:extLst>
          </p:cNvPr>
          <p:cNvSpPr>
            <a:spLocks noGrp="1"/>
          </p:cNvSpPr>
          <p:nvPr>
            <p:ph type="sldNum" sz="quarter" idx="11"/>
          </p:nvPr>
        </p:nvSpPr>
        <p:spPr/>
        <p:txBody>
          <a:bodyPr/>
          <a:lstStyle/>
          <a:p>
            <a:fld id="{B64D7F69-35DD-7E49-A15F-52D39FD194C9}" type="slidenum">
              <a:rPr lang="it-IT" smtClean="0"/>
              <a:pPr/>
              <a:t>27</a:t>
            </a:fld>
            <a:endParaRPr lang="it-IT" dirty="0"/>
          </a:p>
        </p:txBody>
      </p:sp>
      <p:sp>
        <p:nvSpPr>
          <p:cNvPr id="5" name="Footer Placeholder 4">
            <a:extLst>
              <a:ext uri="{FF2B5EF4-FFF2-40B4-BE49-F238E27FC236}">
                <a16:creationId xmlns:a16="http://schemas.microsoft.com/office/drawing/2014/main" id="{2CAEE1EC-B151-8B49-9CB3-E01ACA2B673C}"/>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Tree>
    <p:extLst>
      <p:ext uri="{BB962C8B-B14F-4D97-AF65-F5344CB8AC3E}">
        <p14:creationId xmlns:p14="http://schemas.microsoft.com/office/powerpoint/2010/main" val="270651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AE419A-CB33-CF49-B2B9-844710CD8070}"/>
              </a:ext>
            </a:extLst>
          </p:cNvPr>
          <p:cNvSpPr>
            <a:spLocks noGrp="1"/>
          </p:cNvSpPr>
          <p:nvPr>
            <p:ph idx="1"/>
          </p:nvPr>
        </p:nvSpPr>
        <p:spPr/>
        <p:txBody>
          <a:bodyPr>
            <a:normAutofit/>
          </a:bodyPr>
          <a:lstStyle/>
          <a:p>
            <a:pPr marL="0" indent="0">
              <a:buNone/>
            </a:pPr>
            <a:r>
              <a:rPr lang="en-US" dirty="0"/>
              <a:t>The UTOFPET (Ultra-Time-of-Flight PET) project aims at developing a highly modular and scalable TOF-PET detector module with beyond-state-of-the-art performance, i.e., providing</a:t>
            </a:r>
            <a:r>
              <a:rPr lang="it-IT" dirty="0"/>
              <a:t>: </a:t>
            </a:r>
            <a:endParaRPr lang="en-US" dirty="0"/>
          </a:p>
          <a:p>
            <a:r>
              <a:rPr lang="en-US" dirty="0"/>
              <a:t>an intrinsic </a:t>
            </a:r>
            <a:r>
              <a:rPr lang="en-US" dirty="0">
                <a:solidFill>
                  <a:srgbClr val="30859C"/>
                </a:solidFill>
              </a:rPr>
              <a:t>spatial resolution </a:t>
            </a:r>
            <a:r>
              <a:rPr lang="en-US" dirty="0"/>
              <a:t>of </a:t>
            </a:r>
            <a:r>
              <a:rPr lang="en-US" dirty="0">
                <a:solidFill>
                  <a:srgbClr val="30859C"/>
                </a:solidFill>
              </a:rPr>
              <a:t>less than 1 mm</a:t>
            </a:r>
          </a:p>
          <a:p>
            <a:r>
              <a:rPr lang="en-US" dirty="0"/>
              <a:t>a </a:t>
            </a:r>
            <a:r>
              <a:rPr lang="en-US" dirty="0">
                <a:solidFill>
                  <a:srgbClr val="30859C"/>
                </a:solidFill>
              </a:rPr>
              <a:t>timing resolution </a:t>
            </a:r>
            <a:r>
              <a:rPr lang="en-US" dirty="0"/>
              <a:t>below 140 </a:t>
            </a:r>
            <a:r>
              <a:rPr lang="en-US" dirty="0" err="1"/>
              <a:t>ps</a:t>
            </a:r>
            <a:r>
              <a:rPr lang="en-US" dirty="0"/>
              <a:t> FWHM (leading to a </a:t>
            </a:r>
            <a:r>
              <a:rPr lang="en-US" dirty="0">
                <a:solidFill>
                  <a:srgbClr val="30859C"/>
                </a:solidFill>
              </a:rPr>
              <a:t>CTR of 200 </a:t>
            </a:r>
            <a:r>
              <a:rPr lang="en-US" dirty="0" err="1">
                <a:solidFill>
                  <a:srgbClr val="30859C"/>
                </a:solidFill>
              </a:rPr>
              <a:t>ps</a:t>
            </a:r>
            <a:r>
              <a:rPr lang="en-US" dirty="0">
                <a:solidFill>
                  <a:srgbClr val="30859C"/>
                </a:solidFill>
              </a:rPr>
              <a:t> </a:t>
            </a:r>
            <a:r>
              <a:rPr lang="en-US" dirty="0"/>
              <a:t>for a pair of detectors) </a:t>
            </a:r>
          </a:p>
          <a:p>
            <a:r>
              <a:rPr lang="en-US" dirty="0"/>
              <a:t>a maximum sustainable </a:t>
            </a:r>
            <a:r>
              <a:rPr lang="en-US" dirty="0">
                <a:solidFill>
                  <a:srgbClr val="30859C"/>
                </a:solidFill>
              </a:rPr>
              <a:t>count-rate </a:t>
            </a:r>
            <a:r>
              <a:rPr lang="en-US" dirty="0"/>
              <a:t>of </a:t>
            </a:r>
            <a:r>
              <a:rPr lang="en-US" dirty="0">
                <a:solidFill>
                  <a:srgbClr val="30859C"/>
                </a:solidFill>
              </a:rPr>
              <a:t>1 </a:t>
            </a:r>
            <a:r>
              <a:rPr lang="en-US" dirty="0" err="1">
                <a:solidFill>
                  <a:srgbClr val="30859C"/>
                </a:solidFill>
              </a:rPr>
              <a:t>Mcps</a:t>
            </a:r>
            <a:r>
              <a:rPr lang="en-US" dirty="0"/>
              <a:t>.</a:t>
            </a:r>
          </a:p>
          <a:p>
            <a:pPr marL="0" indent="0">
              <a:buNone/>
            </a:pPr>
            <a:endParaRPr lang="en-US" dirty="0"/>
          </a:p>
          <a:p>
            <a:endParaRPr lang="it-IT" dirty="0"/>
          </a:p>
        </p:txBody>
      </p:sp>
      <p:sp>
        <p:nvSpPr>
          <p:cNvPr id="3" name="Title 2">
            <a:extLst>
              <a:ext uri="{FF2B5EF4-FFF2-40B4-BE49-F238E27FC236}">
                <a16:creationId xmlns:a16="http://schemas.microsoft.com/office/drawing/2014/main" id="{AD0DD177-42C4-BF49-A2A1-B81444244575}"/>
              </a:ext>
            </a:extLst>
          </p:cNvPr>
          <p:cNvSpPr>
            <a:spLocks noGrp="1"/>
          </p:cNvSpPr>
          <p:nvPr>
            <p:ph type="title"/>
          </p:nvPr>
        </p:nvSpPr>
        <p:spPr/>
        <p:txBody>
          <a:bodyPr/>
          <a:lstStyle/>
          <a:p>
            <a:r>
              <a:rPr lang="it-IT" dirty="0"/>
              <a:t>Project </a:t>
            </a:r>
            <a:r>
              <a:rPr lang="it-IT" dirty="0" err="1"/>
              <a:t>objectives</a:t>
            </a:r>
            <a:endParaRPr lang="it-IT" dirty="0"/>
          </a:p>
        </p:txBody>
      </p:sp>
      <p:sp>
        <p:nvSpPr>
          <p:cNvPr id="4" name="Slide Number Placeholder 3">
            <a:extLst>
              <a:ext uri="{FF2B5EF4-FFF2-40B4-BE49-F238E27FC236}">
                <a16:creationId xmlns:a16="http://schemas.microsoft.com/office/drawing/2014/main" id="{68080BD7-FFD1-544E-AF5A-16B78E033A42}"/>
              </a:ext>
            </a:extLst>
          </p:cNvPr>
          <p:cNvSpPr>
            <a:spLocks noGrp="1"/>
          </p:cNvSpPr>
          <p:nvPr>
            <p:ph type="sldNum" sz="quarter" idx="11"/>
          </p:nvPr>
        </p:nvSpPr>
        <p:spPr/>
        <p:txBody>
          <a:bodyPr/>
          <a:lstStyle/>
          <a:p>
            <a:fld id="{B64D7F69-35DD-7E49-A15F-52D39FD194C9}" type="slidenum">
              <a:rPr lang="it-IT" smtClean="0"/>
              <a:pPr/>
              <a:t>3</a:t>
            </a:fld>
            <a:endParaRPr lang="it-IT" dirty="0"/>
          </a:p>
        </p:txBody>
      </p:sp>
    </p:spTree>
    <p:extLst>
      <p:ext uri="{BB962C8B-B14F-4D97-AF65-F5344CB8AC3E}">
        <p14:creationId xmlns:p14="http://schemas.microsoft.com/office/powerpoint/2010/main" val="400985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09EA4B-EEC1-5F46-B095-176FA1416223}"/>
              </a:ext>
            </a:extLst>
          </p:cNvPr>
          <p:cNvSpPr>
            <a:spLocks noGrp="1"/>
          </p:cNvSpPr>
          <p:nvPr>
            <p:ph idx="1"/>
          </p:nvPr>
        </p:nvSpPr>
        <p:spPr/>
        <p:txBody>
          <a:bodyPr>
            <a:normAutofit/>
          </a:bodyPr>
          <a:lstStyle/>
          <a:p>
            <a:pPr marL="0" indent="0">
              <a:buNone/>
            </a:pPr>
            <a:r>
              <a:rPr lang="it-IT" sz="2200" dirty="0"/>
              <a:t>The new PET detector </a:t>
            </a:r>
            <a:r>
              <a:rPr lang="it-IT" sz="2200" dirty="0" err="1"/>
              <a:t>is</a:t>
            </a:r>
            <a:r>
              <a:rPr lang="it-IT" sz="2200" dirty="0"/>
              <a:t> </a:t>
            </a:r>
            <a:r>
              <a:rPr lang="it-IT" sz="2200" dirty="0" err="1"/>
              <a:t>based</a:t>
            </a:r>
            <a:r>
              <a:rPr lang="it-IT" sz="2200" dirty="0"/>
              <a:t> on </a:t>
            </a:r>
            <a:r>
              <a:rPr lang="it-IT" sz="2200" dirty="0">
                <a:solidFill>
                  <a:srgbClr val="30859C"/>
                </a:solidFill>
              </a:rPr>
              <a:t>SiPM</a:t>
            </a:r>
            <a:r>
              <a:rPr lang="it-IT" sz="2200" dirty="0"/>
              <a:t> </a:t>
            </a:r>
            <a:r>
              <a:rPr lang="it-IT" sz="2200" dirty="0" err="1"/>
              <a:t>coupled</a:t>
            </a:r>
            <a:r>
              <a:rPr lang="it-IT" sz="2200" dirty="0"/>
              <a:t> to </a:t>
            </a:r>
            <a:r>
              <a:rPr lang="it-IT" sz="2200" dirty="0" err="1">
                <a:solidFill>
                  <a:srgbClr val="30859C"/>
                </a:solidFill>
              </a:rPr>
              <a:t>monolithic</a:t>
            </a:r>
            <a:r>
              <a:rPr lang="it-IT" sz="2200" dirty="0">
                <a:solidFill>
                  <a:srgbClr val="30859C"/>
                </a:solidFill>
              </a:rPr>
              <a:t> </a:t>
            </a:r>
            <a:r>
              <a:rPr lang="it-IT" sz="2200" dirty="0" err="1">
                <a:solidFill>
                  <a:srgbClr val="30859C"/>
                </a:solidFill>
              </a:rPr>
              <a:t>scintillators</a:t>
            </a:r>
            <a:r>
              <a:rPr lang="it-IT" sz="2200" dirty="0">
                <a:solidFill>
                  <a:srgbClr val="30859C"/>
                </a:solidFill>
              </a:rPr>
              <a:t> </a:t>
            </a:r>
            <a:r>
              <a:rPr lang="it-IT" sz="2200" dirty="0"/>
              <a:t>and </a:t>
            </a:r>
            <a:r>
              <a:rPr lang="it-IT" sz="2200" dirty="0" err="1"/>
              <a:t>processed</a:t>
            </a:r>
            <a:r>
              <a:rPr lang="it-IT" sz="2200" dirty="0"/>
              <a:t> on a </a:t>
            </a:r>
            <a:r>
              <a:rPr lang="it-IT" sz="2200" dirty="0" err="1">
                <a:solidFill>
                  <a:srgbClr val="30859C"/>
                </a:solidFill>
              </a:rPr>
              <a:t>distributed</a:t>
            </a:r>
            <a:r>
              <a:rPr lang="it-IT" sz="2200" dirty="0">
                <a:solidFill>
                  <a:srgbClr val="30859C"/>
                </a:solidFill>
              </a:rPr>
              <a:t> data </a:t>
            </a:r>
            <a:r>
              <a:rPr lang="it-IT" sz="2200" dirty="0" err="1">
                <a:solidFill>
                  <a:srgbClr val="30859C"/>
                </a:solidFill>
              </a:rPr>
              <a:t>acquisition</a:t>
            </a:r>
            <a:r>
              <a:rPr lang="it-IT" sz="2200" dirty="0">
                <a:solidFill>
                  <a:srgbClr val="30859C"/>
                </a:solidFill>
              </a:rPr>
              <a:t> network</a:t>
            </a:r>
            <a:r>
              <a:rPr lang="it-IT" sz="2200" dirty="0"/>
              <a:t>.</a:t>
            </a:r>
          </a:p>
          <a:p>
            <a:endParaRPr lang="en-US" dirty="0"/>
          </a:p>
          <a:p>
            <a:pPr marL="0" indent="0">
              <a:buNone/>
            </a:pPr>
            <a:r>
              <a:rPr lang="en-US" sz="2200" dirty="0"/>
              <a:t>Motivation</a:t>
            </a:r>
            <a:r>
              <a:rPr lang="en-US" dirty="0"/>
              <a:t>:</a:t>
            </a:r>
          </a:p>
          <a:p>
            <a:r>
              <a:rPr lang="en-US" dirty="0"/>
              <a:t>Conveying all the produced data to a single, </a:t>
            </a:r>
            <a:r>
              <a:rPr lang="en-US" dirty="0" err="1"/>
              <a:t>centralised</a:t>
            </a:r>
            <a:r>
              <a:rPr lang="en-US" dirty="0"/>
              <a:t> acquisition device is inefficient. </a:t>
            </a:r>
          </a:p>
          <a:p>
            <a:r>
              <a:rPr lang="en-US" dirty="0"/>
              <a:t>A distributed acquisition system would be desirable instead, where the computational burden is shared among the detectors. </a:t>
            </a:r>
          </a:p>
          <a:p>
            <a:pPr marL="0" indent="0">
              <a:buNone/>
            </a:pPr>
            <a:endParaRPr lang="it-IT" dirty="0"/>
          </a:p>
        </p:txBody>
      </p:sp>
      <p:sp>
        <p:nvSpPr>
          <p:cNvPr id="3" name="Title 2">
            <a:extLst>
              <a:ext uri="{FF2B5EF4-FFF2-40B4-BE49-F238E27FC236}">
                <a16:creationId xmlns:a16="http://schemas.microsoft.com/office/drawing/2014/main" id="{2B19A6E1-617A-2340-8B6C-028157F4DB38}"/>
              </a:ext>
            </a:extLst>
          </p:cNvPr>
          <p:cNvSpPr>
            <a:spLocks noGrp="1"/>
          </p:cNvSpPr>
          <p:nvPr>
            <p:ph type="title"/>
          </p:nvPr>
        </p:nvSpPr>
        <p:spPr/>
        <p:txBody>
          <a:bodyPr/>
          <a:lstStyle/>
          <a:p>
            <a:r>
              <a:rPr lang="it-IT" dirty="0"/>
              <a:t>Design </a:t>
            </a:r>
            <a:r>
              <a:rPr lang="it-IT" dirty="0" err="1"/>
              <a:t>phylosophy</a:t>
            </a:r>
            <a:endParaRPr lang="it-IT" dirty="0"/>
          </a:p>
        </p:txBody>
      </p:sp>
      <p:sp>
        <p:nvSpPr>
          <p:cNvPr id="4" name="Slide Number Placeholder 3">
            <a:extLst>
              <a:ext uri="{FF2B5EF4-FFF2-40B4-BE49-F238E27FC236}">
                <a16:creationId xmlns:a16="http://schemas.microsoft.com/office/drawing/2014/main" id="{C2F0BCCB-6C81-2240-8B2E-22B30AE44E88}"/>
              </a:ext>
            </a:extLst>
          </p:cNvPr>
          <p:cNvSpPr>
            <a:spLocks noGrp="1"/>
          </p:cNvSpPr>
          <p:nvPr>
            <p:ph type="sldNum" sz="quarter" idx="11"/>
          </p:nvPr>
        </p:nvSpPr>
        <p:spPr/>
        <p:txBody>
          <a:bodyPr/>
          <a:lstStyle/>
          <a:p>
            <a:fld id="{B64D7F69-35DD-7E49-A15F-52D39FD194C9}" type="slidenum">
              <a:rPr lang="it-IT" smtClean="0"/>
              <a:pPr/>
              <a:t>4</a:t>
            </a:fld>
            <a:endParaRPr lang="it-IT" dirty="0"/>
          </a:p>
        </p:txBody>
      </p:sp>
      <p:sp>
        <p:nvSpPr>
          <p:cNvPr id="5" name="Footer Placeholder 4">
            <a:extLst>
              <a:ext uri="{FF2B5EF4-FFF2-40B4-BE49-F238E27FC236}">
                <a16:creationId xmlns:a16="http://schemas.microsoft.com/office/drawing/2014/main" id="{4DB4BF0C-5546-5B44-BB33-2CBE9DCA2B81}"/>
              </a:ext>
            </a:extLst>
          </p:cNvPr>
          <p:cNvSpPr>
            <a:spLocks noGrp="1"/>
          </p:cNvSpPr>
          <p:nvPr>
            <p:ph type="ftr" sz="quarter" idx="14"/>
          </p:nvPr>
        </p:nvSpPr>
        <p:spPr/>
        <p:txBody>
          <a:bodyPr/>
          <a:lstStyle/>
          <a:p>
            <a:r>
              <a:rPr lang="en" b="1" dirty="0"/>
              <a:t>FATA2019</a:t>
            </a:r>
            <a:r>
              <a:rPr lang="en" dirty="0"/>
              <a:t> • </a:t>
            </a:r>
            <a:r>
              <a:rPr lang="en" b="1" dirty="0"/>
              <a:t>Fa</a:t>
            </a:r>
            <a:r>
              <a:rPr lang="en" dirty="0"/>
              <a:t>st </a:t>
            </a:r>
            <a:r>
              <a:rPr lang="en" b="1" dirty="0"/>
              <a:t>T</a:t>
            </a:r>
            <a:r>
              <a:rPr lang="en" dirty="0"/>
              <a:t>iming </a:t>
            </a:r>
            <a:r>
              <a:rPr lang="en" b="1" dirty="0"/>
              <a:t>A</a:t>
            </a:r>
            <a:r>
              <a:rPr lang="en" dirty="0"/>
              <a:t>pplications for Nuclear Physics and M</a:t>
            </a:r>
            <a:r>
              <a:rPr lang="it-IT" dirty="0"/>
              <a:t>e</a:t>
            </a:r>
            <a:r>
              <a:rPr lang="en" dirty="0" err="1"/>
              <a:t>dical</a:t>
            </a:r>
            <a:r>
              <a:rPr lang="en" dirty="0"/>
              <a:t> Imaging • </a:t>
            </a:r>
            <a:r>
              <a:rPr lang="en" dirty="0" err="1"/>
              <a:t>Acireale</a:t>
            </a:r>
            <a:r>
              <a:rPr lang="en" dirty="0"/>
              <a:t> 3-5 September 2019</a:t>
            </a:r>
          </a:p>
        </p:txBody>
      </p:sp>
    </p:spTree>
    <p:extLst>
      <p:ext uri="{BB962C8B-B14F-4D97-AF65-F5344CB8AC3E}">
        <p14:creationId xmlns:p14="http://schemas.microsoft.com/office/powerpoint/2010/main" val="2367303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04A8BAE-403F-6840-9D56-212784C1545F}"/>
              </a:ext>
            </a:extLst>
          </p:cNvPr>
          <p:cNvPicPr>
            <a:picLocks noChangeAspect="1"/>
          </p:cNvPicPr>
          <p:nvPr/>
        </p:nvPicPr>
        <p:blipFill rotWithShape="1">
          <a:blip r:embed="rId3"/>
          <a:srcRect r="26457"/>
          <a:stretch/>
        </p:blipFill>
        <p:spPr>
          <a:xfrm>
            <a:off x="2419161" y="778000"/>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5</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Detector</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sp>
        <p:nvSpPr>
          <p:cNvPr id="37" name="Content Placeholder 1">
            <a:extLst>
              <a:ext uri="{FF2B5EF4-FFF2-40B4-BE49-F238E27FC236}">
                <a16:creationId xmlns:a16="http://schemas.microsoft.com/office/drawing/2014/main" id="{4C38EFB9-2F80-B64E-9A45-20CEA0CE370D}"/>
              </a:ext>
            </a:extLst>
          </p:cNvPr>
          <p:cNvSpPr>
            <a:spLocks noGrp="1"/>
          </p:cNvSpPr>
          <p:nvPr>
            <p:ph idx="1"/>
          </p:nvPr>
        </p:nvSpPr>
        <p:spPr>
          <a:xfrm>
            <a:off x="154002" y="764328"/>
            <a:ext cx="4476055" cy="4080210"/>
          </a:xfrm>
        </p:spPr>
        <p:txBody>
          <a:bodyPr>
            <a:normAutofit/>
          </a:bodyPr>
          <a:lstStyle/>
          <a:p>
            <a:r>
              <a:rPr lang="en-US" dirty="0"/>
              <a:t>The UTOFPET detector is based on a </a:t>
            </a:r>
            <a:r>
              <a:rPr lang="en-US" dirty="0">
                <a:solidFill>
                  <a:srgbClr val="30859C"/>
                </a:solidFill>
              </a:rPr>
              <a:t>continuous LYSO scintillator </a:t>
            </a:r>
            <a:r>
              <a:rPr lang="en-US" dirty="0"/>
              <a:t>crystal</a:t>
            </a:r>
          </a:p>
          <a:p>
            <a:pPr lvl="1"/>
            <a:r>
              <a:rPr lang="en-US" dirty="0"/>
              <a:t>intrinsic spatial resolution that is not limited by a physical pixel size </a:t>
            </a:r>
            <a:endParaRPr lang="it-IT" dirty="0"/>
          </a:p>
          <a:p>
            <a:pPr lvl="1"/>
            <a:r>
              <a:rPr lang="en-US" dirty="0"/>
              <a:t>depth-of-interaction (DOI) estimation capability </a:t>
            </a:r>
          </a:p>
          <a:p>
            <a:pPr lvl="2"/>
            <a:r>
              <a:rPr lang="en-US" dirty="0"/>
              <a:t>Less parallax error</a:t>
            </a:r>
          </a:p>
          <a:p>
            <a:pPr lvl="2"/>
            <a:r>
              <a:rPr lang="en-US" dirty="0"/>
              <a:t>CTR improvement</a:t>
            </a:r>
            <a:endParaRPr lang="it-IT" dirty="0"/>
          </a:p>
        </p:txBody>
      </p:sp>
      <p:cxnSp>
        <p:nvCxnSpPr>
          <p:cNvPr id="39" name="Straight Arrow Connector 38">
            <a:extLst>
              <a:ext uri="{FF2B5EF4-FFF2-40B4-BE49-F238E27FC236}">
                <a16:creationId xmlns:a16="http://schemas.microsoft.com/office/drawing/2014/main" id="{6452711C-D2F0-C74E-B974-23C2F29021BD}"/>
              </a:ext>
            </a:extLst>
          </p:cNvPr>
          <p:cNvCxnSpPr>
            <a:cxnSpLocks/>
          </p:cNvCxnSpPr>
          <p:nvPr/>
        </p:nvCxnSpPr>
        <p:spPr>
          <a:xfrm flipH="1" flipV="1">
            <a:off x="6662058" y="4222739"/>
            <a:ext cx="413656" cy="3420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203B5BD-D227-CA4B-9DCC-7FD3A5EC8935}"/>
              </a:ext>
            </a:extLst>
          </p:cNvPr>
          <p:cNvSpPr txBox="1"/>
          <p:nvPr/>
        </p:nvSpPr>
        <p:spPr>
          <a:xfrm>
            <a:off x="5798458" y="4380168"/>
            <a:ext cx="3323771" cy="492443"/>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Continuous</a:t>
            </a:r>
            <a:r>
              <a:rPr lang="it-IT" sz="1400" dirty="0">
                <a:latin typeface="Helvetica Neue Light" panose="02000403000000020004" pitchFamily="2" charset="0"/>
                <a:ea typeface="Helvetica Neue Light" panose="02000403000000020004" pitchFamily="2" charset="0"/>
              </a:rPr>
              <a:t> LYSO </a:t>
            </a:r>
            <a:r>
              <a:rPr lang="it-IT" sz="1400" dirty="0" err="1">
                <a:latin typeface="Helvetica Neue Light" panose="02000403000000020004" pitchFamily="2" charset="0"/>
                <a:ea typeface="Helvetica Neue Light" panose="02000403000000020004" pitchFamily="2" charset="0"/>
              </a:rPr>
              <a:t>block</a:t>
            </a:r>
            <a:endParaRPr lang="it-IT" sz="1400" dirty="0">
              <a:latin typeface="Helvetica Neue Light" panose="02000403000000020004" pitchFamily="2" charset="0"/>
              <a:ea typeface="Helvetica Neue Light" panose="02000403000000020004" pitchFamily="2" charset="0"/>
            </a:endParaRPr>
          </a:p>
          <a:p>
            <a:pPr algn="r"/>
            <a:r>
              <a:rPr lang="it-IT" sz="1200" dirty="0">
                <a:latin typeface="Helvetica Neue Light" panose="02000403000000020004" pitchFamily="2" charset="0"/>
                <a:ea typeface="Helvetica Neue Light" panose="02000403000000020004" pitchFamily="2" charset="0"/>
              </a:rPr>
              <a:t> 51.8 mm x 51.8 mm x 12 mm </a:t>
            </a:r>
          </a:p>
        </p:txBody>
      </p:sp>
    </p:spTree>
    <p:extLst>
      <p:ext uri="{BB962C8B-B14F-4D97-AF65-F5344CB8AC3E}">
        <p14:creationId xmlns:p14="http://schemas.microsoft.com/office/powerpoint/2010/main" val="347748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04A8BAE-403F-6840-9D56-212784C1545F}"/>
              </a:ext>
            </a:extLst>
          </p:cNvPr>
          <p:cNvPicPr>
            <a:picLocks noChangeAspect="1"/>
          </p:cNvPicPr>
          <p:nvPr/>
        </p:nvPicPr>
        <p:blipFill rotWithShape="1">
          <a:blip r:embed="rId2"/>
          <a:srcRect r="26457"/>
          <a:stretch/>
        </p:blipFill>
        <p:spPr>
          <a:xfrm>
            <a:off x="2419161" y="778000"/>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6</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Detector</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30" name="Picture 29">
            <a:extLst>
              <a:ext uri="{FF2B5EF4-FFF2-40B4-BE49-F238E27FC236}">
                <a16:creationId xmlns:a16="http://schemas.microsoft.com/office/drawing/2014/main" id="{C0BE0719-307F-9A45-9201-5447D6DBE536}"/>
              </a:ext>
            </a:extLst>
          </p:cNvPr>
          <p:cNvPicPr>
            <a:picLocks noChangeAspect="1"/>
          </p:cNvPicPr>
          <p:nvPr/>
        </p:nvPicPr>
        <p:blipFill rotWithShape="1">
          <a:blip r:embed="rId3"/>
          <a:srcRect r="26457"/>
          <a:stretch/>
        </p:blipFill>
        <p:spPr>
          <a:xfrm>
            <a:off x="2419161" y="776417"/>
            <a:ext cx="6724839" cy="4358541"/>
          </a:xfrm>
          <a:prstGeom prst="rect">
            <a:avLst/>
          </a:prstGeom>
        </p:spPr>
      </p:pic>
      <p:cxnSp>
        <p:nvCxnSpPr>
          <p:cNvPr id="7" name="Straight Arrow Connector 6">
            <a:extLst>
              <a:ext uri="{FF2B5EF4-FFF2-40B4-BE49-F238E27FC236}">
                <a16:creationId xmlns:a16="http://schemas.microsoft.com/office/drawing/2014/main" id="{F97392D3-A3E5-F14D-9A6E-8D1DE46F5003}"/>
              </a:ext>
            </a:extLst>
          </p:cNvPr>
          <p:cNvCxnSpPr>
            <a:cxnSpLocks/>
          </p:cNvCxnSpPr>
          <p:nvPr/>
        </p:nvCxnSpPr>
        <p:spPr>
          <a:xfrm flipH="1" flipV="1">
            <a:off x="6662058" y="4222739"/>
            <a:ext cx="413656" cy="3420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249BF6-042F-F240-A8F1-AC44DADAE66B}"/>
              </a:ext>
            </a:extLst>
          </p:cNvPr>
          <p:cNvSpPr txBox="1"/>
          <p:nvPr/>
        </p:nvSpPr>
        <p:spPr>
          <a:xfrm>
            <a:off x="5798458" y="4380168"/>
            <a:ext cx="3323771" cy="492443"/>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Continuous</a:t>
            </a:r>
            <a:r>
              <a:rPr lang="it-IT" sz="1400" dirty="0">
                <a:latin typeface="Helvetica Neue Light" panose="02000403000000020004" pitchFamily="2" charset="0"/>
                <a:ea typeface="Helvetica Neue Light" panose="02000403000000020004" pitchFamily="2" charset="0"/>
              </a:rPr>
              <a:t> LYSO </a:t>
            </a:r>
            <a:r>
              <a:rPr lang="it-IT" sz="1400" dirty="0" err="1">
                <a:latin typeface="Helvetica Neue Light" panose="02000403000000020004" pitchFamily="2" charset="0"/>
                <a:ea typeface="Helvetica Neue Light" panose="02000403000000020004" pitchFamily="2" charset="0"/>
              </a:rPr>
              <a:t>block</a:t>
            </a:r>
            <a:endParaRPr lang="it-IT" sz="1400" dirty="0">
              <a:latin typeface="Helvetica Neue Light" panose="02000403000000020004" pitchFamily="2" charset="0"/>
              <a:ea typeface="Helvetica Neue Light" panose="02000403000000020004" pitchFamily="2" charset="0"/>
            </a:endParaRPr>
          </a:p>
          <a:p>
            <a:pPr algn="r"/>
            <a:r>
              <a:rPr lang="it-IT" sz="1200" dirty="0">
                <a:latin typeface="Helvetica Neue Light" panose="02000403000000020004" pitchFamily="2" charset="0"/>
                <a:ea typeface="Helvetica Neue Light" panose="02000403000000020004" pitchFamily="2" charset="0"/>
              </a:rPr>
              <a:t> 51.8 mm x 51.8 mm x 12 mm </a:t>
            </a:r>
          </a:p>
        </p:txBody>
      </p:sp>
      <p:grpSp>
        <p:nvGrpSpPr>
          <p:cNvPr id="19" name="Group 18">
            <a:extLst>
              <a:ext uri="{FF2B5EF4-FFF2-40B4-BE49-F238E27FC236}">
                <a16:creationId xmlns:a16="http://schemas.microsoft.com/office/drawing/2014/main" id="{9E0B1ECB-3E3A-AE4F-ADA1-11D0598B70FD}"/>
              </a:ext>
            </a:extLst>
          </p:cNvPr>
          <p:cNvGrpSpPr/>
          <p:nvPr/>
        </p:nvGrpSpPr>
        <p:grpSpPr>
          <a:xfrm>
            <a:off x="5820229" y="3359195"/>
            <a:ext cx="3323771" cy="738664"/>
            <a:chOff x="5820229" y="3359195"/>
            <a:chExt cx="3323771" cy="738664"/>
          </a:xfrm>
        </p:grpSpPr>
        <p:sp>
          <p:nvSpPr>
            <p:cNvPr id="9" name="TextBox 8">
              <a:extLst>
                <a:ext uri="{FF2B5EF4-FFF2-40B4-BE49-F238E27FC236}">
                  <a16:creationId xmlns:a16="http://schemas.microsoft.com/office/drawing/2014/main" id="{F2571D85-9BFD-3F4C-808C-6605F5EF1C2E}"/>
                </a:ext>
              </a:extLst>
            </p:cNvPr>
            <p:cNvSpPr txBox="1"/>
            <p:nvPr/>
          </p:nvSpPr>
          <p:spPr>
            <a:xfrm>
              <a:off x="5820229" y="3359195"/>
              <a:ext cx="3323771" cy="738664"/>
            </a:xfrm>
            <a:prstGeom prst="rect">
              <a:avLst/>
            </a:prstGeom>
            <a:noFill/>
          </p:spPr>
          <p:txBody>
            <a:bodyPr wrap="square" rtlCol="0">
              <a:spAutoFit/>
            </a:bodyPr>
            <a:lstStyle/>
            <a:p>
              <a:pPr algn="r"/>
              <a:r>
                <a:rPr lang="it-IT" sz="1400" dirty="0">
                  <a:latin typeface="Helvetica Neue Light" panose="02000403000000020004" pitchFamily="2" charset="0"/>
                  <a:ea typeface="Helvetica Neue Light" panose="02000403000000020004" pitchFamily="2" charset="0"/>
                </a:rPr>
                <a:t>16 x 16 SiPM</a:t>
              </a:r>
            </a:p>
            <a:p>
              <a:pPr algn="r"/>
              <a:r>
                <a:rPr lang="it-IT" sz="1400" dirty="0">
                  <a:latin typeface="Helvetica Neue Light" panose="02000403000000020004" pitchFamily="2" charset="0"/>
                  <a:ea typeface="Helvetica Neue Light" panose="02000403000000020004" pitchFamily="2" charset="0"/>
                </a:rPr>
                <a:t>3 mm x 3 mm</a:t>
              </a:r>
            </a:p>
            <a:p>
              <a:pPr algn="r"/>
              <a:r>
                <a:rPr lang="it-IT" sz="1400" dirty="0">
                  <a:latin typeface="Helvetica Neue Light" panose="02000403000000020004" pitchFamily="2" charset="0"/>
                  <a:ea typeface="Helvetica Neue Light" panose="02000403000000020004" pitchFamily="2" charset="0"/>
                </a:rPr>
                <a:t>(3.2 mm </a:t>
              </a:r>
              <a:r>
                <a:rPr lang="it-IT" sz="1400" dirty="0" err="1">
                  <a:latin typeface="Helvetica Neue Light" panose="02000403000000020004" pitchFamily="2" charset="0"/>
                  <a:ea typeface="Helvetica Neue Light" panose="02000403000000020004" pitchFamily="2" charset="0"/>
                </a:rPr>
                <a:t>pitch</a:t>
              </a:r>
              <a:r>
                <a:rPr lang="it-IT" sz="1400" dirty="0">
                  <a:latin typeface="Helvetica Neue Light" panose="02000403000000020004" pitchFamily="2" charset="0"/>
                  <a:ea typeface="Helvetica Neue Light" panose="02000403000000020004" pitchFamily="2" charset="0"/>
                </a:rPr>
                <a:t>)</a:t>
              </a:r>
            </a:p>
          </p:txBody>
        </p:sp>
        <p:cxnSp>
          <p:nvCxnSpPr>
            <p:cNvPr id="11" name="Straight Arrow Connector 10">
              <a:extLst>
                <a:ext uri="{FF2B5EF4-FFF2-40B4-BE49-F238E27FC236}">
                  <a16:creationId xmlns:a16="http://schemas.microsoft.com/office/drawing/2014/main" id="{0D162983-2BD4-C94F-9A5E-424C3CBF8098}"/>
                </a:ext>
              </a:extLst>
            </p:cNvPr>
            <p:cNvCxnSpPr>
              <a:cxnSpLocks/>
            </p:cNvCxnSpPr>
            <p:nvPr/>
          </p:nvCxnSpPr>
          <p:spPr>
            <a:xfrm flipH="1">
              <a:off x="7460344" y="3548743"/>
              <a:ext cx="486227" cy="2464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Content Placeholder 1">
            <a:extLst>
              <a:ext uri="{FF2B5EF4-FFF2-40B4-BE49-F238E27FC236}">
                <a16:creationId xmlns:a16="http://schemas.microsoft.com/office/drawing/2014/main" id="{399DC269-4548-004C-B875-E01F661E679C}"/>
              </a:ext>
            </a:extLst>
          </p:cNvPr>
          <p:cNvSpPr>
            <a:spLocks noGrp="1"/>
          </p:cNvSpPr>
          <p:nvPr>
            <p:ph idx="1"/>
          </p:nvPr>
        </p:nvSpPr>
        <p:spPr>
          <a:xfrm>
            <a:off x="154002" y="764328"/>
            <a:ext cx="4476055" cy="4080210"/>
          </a:xfrm>
        </p:spPr>
        <p:txBody>
          <a:bodyPr>
            <a:normAutofit/>
          </a:bodyPr>
          <a:lstStyle/>
          <a:p>
            <a:r>
              <a:rPr lang="en-US" dirty="0"/>
              <a:t>The UTOFPET detector is based on a </a:t>
            </a:r>
            <a:r>
              <a:rPr lang="en-US" dirty="0">
                <a:solidFill>
                  <a:srgbClr val="30859C"/>
                </a:solidFill>
              </a:rPr>
              <a:t>continuous LYSO scintillator </a:t>
            </a:r>
            <a:r>
              <a:rPr lang="en-US" dirty="0"/>
              <a:t>crystal</a:t>
            </a:r>
          </a:p>
          <a:p>
            <a:r>
              <a:rPr lang="en-US" dirty="0"/>
              <a:t>The crystal is coupled to a matrix of </a:t>
            </a:r>
            <a:r>
              <a:rPr lang="en-US" dirty="0">
                <a:solidFill>
                  <a:srgbClr val="30859C"/>
                </a:solidFill>
              </a:rPr>
              <a:t>256 SiPMs </a:t>
            </a:r>
            <a:r>
              <a:rPr lang="en-US" dirty="0"/>
              <a:t>(single elements or, e.g., four 64 </a:t>
            </a:r>
            <a:r>
              <a:rPr lang="en-US" dirty="0" err="1"/>
              <a:t>ch</a:t>
            </a:r>
            <a:r>
              <a:rPr lang="en-US" dirty="0"/>
              <a:t> arrays). </a:t>
            </a:r>
            <a:endParaRPr lang="it-IT" dirty="0"/>
          </a:p>
          <a:p>
            <a:endParaRPr lang="it-IT" dirty="0"/>
          </a:p>
        </p:txBody>
      </p:sp>
    </p:spTree>
    <p:extLst>
      <p:ext uri="{BB962C8B-B14F-4D97-AF65-F5344CB8AC3E}">
        <p14:creationId xmlns:p14="http://schemas.microsoft.com/office/powerpoint/2010/main" val="118606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04A8BAE-403F-6840-9D56-212784C1545F}"/>
              </a:ext>
            </a:extLst>
          </p:cNvPr>
          <p:cNvPicPr>
            <a:picLocks noChangeAspect="1"/>
          </p:cNvPicPr>
          <p:nvPr/>
        </p:nvPicPr>
        <p:blipFill rotWithShape="1">
          <a:blip r:embed="rId2"/>
          <a:srcRect r="26457"/>
          <a:stretch/>
        </p:blipFill>
        <p:spPr>
          <a:xfrm>
            <a:off x="2419161" y="778000"/>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7</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Detector</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30" name="Picture 29">
            <a:extLst>
              <a:ext uri="{FF2B5EF4-FFF2-40B4-BE49-F238E27FC236}">
                <a16:creationId xmlns:a16="http://schemas.microsoft.com/office/drawing/2014/main" id="{C0BE0719-307F-9A45-9201-5447D6DBE536}"/>
              </a:ext>
            </a:extLst>
          </p:cNvPr>
          <p:cNvPicPr>
            <a:picLocks noChangeAspect="1"/>
          </p:cNvPicPr>
          <p:nvPr/>
        </p:nvPicPr>
        <p:blipFill rotWithShape="1">
          <a:blip r:embed="rId3"/>
          <a:srcRect r="26457"/>
          <a:stretch/>
        </p:blipFill>
        <p:spPr>
          <a:xfrm>
            <a:off x="2419161" y="776417"/>
            <a:ext cx="6724839" cy="4358541"/>
          </a:xfrm>
          <a:prstGeom prst="rect">
            <a:avLst/>
          </a:prstGeom>
        </p:spPr>
      </p:pic>
      <p:pic>
        <p:nvPicPr>
          <p:cNvPr id="36" name="Picture 35" descr="A picture containing LEGO&#10;&#10;Description automatically generated">
            <a:extLst>
              <a:ext uri="{FF2B5EF4-FFF2-40B4-BE49-F238E27FC236}">
                <a16:creationId xmlns:a16="http://schemas.microsoft.com/office/drawing/2014/main" id="{AE8AE18F-E5C3-0A4D-B1A6-DC31B8A0369E}"/>
              </a:ext>
            </a:extLst>
          </p:cNvPr>
          <p:cNvPicPr>
            <a:picLocks noChangeAspect="1"/>
          </p:cNvPicPr>
          <p:nvPr/>
        </p:nvPicPr>
        <p:blipFill rotWithShape="1">
          <a:blip r:embed="rId4"/>
          <a:srcRect r="26457"/>
          <a:stretch/>
        </p:blipFill>
        <p:spPr>
          <a:xfrm>
            <a:off x="2419161" y="774834"/>
            <a:ext cx="6724839" cy="4358541"/>
          </a:xfrm>
          <a:prstGeom prst="rect">
            <a:avLst/>
          </a:prstGeom>
        </p:spPr>
      </p:pic>
      <p:cxnSp>
        <p:nvCxnSpPr>
          <p:cNvPr id="12" name="Straight Arrow Connector 11">
            <a:extLst>
              <a:ext uri="{FF2B5EF4-FFF2-40B4-BE49-F238E27FC236}">
                <a16:creationId xmlns:a16="http://schemas.microsoft.com/office/drawing/2014/main" id="{0AB7CE16-5BD7-3247-8F5A-D62FC0A8C67E}"/>
              </a:ext>
            </a:extLst>
          </p:cNvPr>
          <p:cNvCxnSpPr>
            <a:cxnSpLocks/>
          </p:cNvCxnSpPr>
          <p:nvPr/>
        </p:nvCxnSpPr>
        <p:spPr>
          <a:xfrm flipH="1" flipV="1">
            <a:off x="6662058" y="4222739"/>
            <a:ext cx="413656" cy="3420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6000277-0F2A-9C43-83A2-85B5FDF55073}"/>
              </a:ext>
            </a:extLst>
          </p:cNvPr>
          <p:cNvSpPr txBox="1"/>
          <p:nvPr/>
        </p:nvSpPr>
        <p:spPr>
          <a:xfrm>
            <a:off x="5798458" y="4380168"/>
            <a:ext cx="3323771" cy="492443"/>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Continuous</a:t>
            </a:r>
            <a:r>
              <a:rPr lang="it-IT" sz="1400" dirty="0">
                <a:latin typeface="Helvetica Neue Light" panose="02000403000000020004" pitchFamily="2" charset="0"/>
                <a:ea typeface="Helvetica Neue Light" panose="02000403000000020004" pitchFamily="2" charset="0"/>
              </a:rPr>
              <a:t> LYSO </a:t>
            </a:r>
            <a:r>
              <a:rPr lang="it-IT" sz="1400" dirty="0" err="1">
                <a:latin typeface="Helvetica Neue Light" panose="02000403000000020004" pitchFamily="2" charset="0"/>
                <a:ea typeface="Helvetica Neue Light" panose="02000403000000020004" pitchFamily="2" charset="0"/>
              </a:rPr>
              <a:t>block</a:t>
            </a:r>
            <a:endParaRPr lang="it-IT" sz="1400" dirty="0">
              <a:latin typeface="Helvetica Neue Light" panose="02000403000000020004" pitchFamily="2" charset="0"/>
              <a:ea typeface="Helvetica Neue Light" panose="02000403000000020004" pitchFamily="2" charset="0"/>
            </a:endParaRPr>
          </a:p>
          <a:p>
            <a:pPr algn="r"/>
            <a:r>
              <a:rPr lang="it-IT" sz="1200" dirty="0">
                <a:latin typeface="Helvetica Neue Light" panose="02000403000000020004" pitchFamily="2" charset="0"/>
                <a:ea typeface="Helvetica Neue Light" panose="02000403000000020004" pitchFamily="2" charset="0"/>
              </a:rPr>
              <a:t> 51.8 mm x 51.8 mm x 12 mm </a:t>
            </a:r>
          </a:p>
        </p:txBody>
      </p:sp>
      <p:sp>
        <p:nvSpPr>
          <p:cNvPr id="17" name="Content Placeholder 1">
            <a:extLst>
              <a:ext uri="{FF2B5EF4-FFF2-40B4-BE49-F238E27FC236}">
                <a16:creationId xmlns:a16="http://schemas.microsoft.com/office/drawing/2014/main" id="{0620F6D9-6E3B-8D45-8F79-11C2EC5F2C65}"/>
              </a:ext>
            </a:extLst>
          </p:cNvPr>
          <p:cNvSpPr>
            <a:spLocks noGrp="1"/>
          </p:cNvSpPr>
          <p:nvPr>
            <p:ph idx="1"/>
          </p:nvPr>
        </p:nvSpPr>
        <p:spPr>
          <a:xfrm>
            <a:off x="154002" y="764328"/>
            <a:ext cx="4476055" cy="4080210"/>
          </a:xfrm>
        </p:spPr>
        <p:txBody>
          <a:bodyPr>
            <a:normAutofit/>
          </a:bodyPr>
          <a:lstStyle/>
          <a:p>
            <a:r>
              <a:rPr lang="en-US" dirty="0"/>
              <a:t>The UTOFPET detector is based on a </a:t>
            </a:r>
            <a:r>
              <a:rPr lang="en-US" dirty="0">
                <a:solidFill>
                  <a:srgbClr val="30859C"/>
                </a:solidFill>
              </a:rPr>
              <a:t>continuous LYSO scintillator </a:t>
            </a:r>
            <a:r>
              <a:rPr lang="en-US" dirty="0"/>
              <a:t>crystal</a:t>
            </a:r>
          </a:p>
          <a:p>
            <a:r>
              <a:rPr lang="en-US" dirty="0"/>
              <a:t>The crystal is coupled to a matrix of </a:t>
            </a:r>
            <a:r>
              <a:rPr lang="en-US" dirty="0">
                <a:solidFill>
                  <a:srgbClr val="30859C"/>
                </a:solidFill>
              </a:rPr>
              <a:t>256 SiPMs </a:t>
            </a:r>
            <a:r>
              <a:rPr lang="en-US" dirty="0"/>
              <a:t>(single elements or, e.g., four 64 </a:t>
            </a:r>
            <a:r>
              <a:rPr lang="en-US" dirty="0" err="1"/>
              <a:t>ch</a:t>
            </a:r>
            <a:r>
              <a:rPr lang="en-US" dirty="0"/>
              <a:t> arrays).</a:t>
            </a:r>
          </a:p>
          <a:p>
            <a:r>
              <a:rPr lang="en-US" dirty="0"/>
              <a:t>SiPMs are </a:t>
            </a:r>
            <a:r>
              <a:rPr lang="en-US" dirty="0">
                <a:solidFill>
                  <a:srgbClr val="30859C"/>
                </a:solidFill>
              </a:rPr>
              <a:t>soldered</a:t>
            </a:r>
            <a:r>
              <a:rPr lang="en-US" dirty="0"/>
              <a:t> on a single board</a:t>
            </a:r>
            <a:endParaRPr lang="it-IT" dirty="0"/>
          </a:p>
          <a:p>
            <a:endParaRPr lang="it-IT" dirty="0"/>
          </a:p>
        </p:txBody>
      </p:sp>
      <p:cxnSp>
        <p:nvCxnSpPr>
          <p:cNvPr id="18" name="Straight Arrow Connector 17">
            <a:extLst>
              <a:ext uri="{FF2B5EF4-FFF2-40B4-BE49-F238E27FC236}">
                <a16:creationId xmlns:a16="http://schemas.microsoft.com/office/drawing/2014/main" id="{EB8B20F2-6890-7C44-A653-D2884C130AA3}"/>
              </a:ext>
            </a:extLst>
          </p:cNvPr>
          <p:cNvCxnSpPr>
            <a:cxnSpLocks/>
          </p:cNvCxnSpPr>
          <p:nvPr/>
        </p:nvCxnSpPr>
        <p:spPr>
          <a:xfrm flipH="1">
            <a:off x="7460344" y="3548743"/>
            <a:ext cx="486227" cy="24649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E977C53E-EAEE-BC46-B5AD-277CF8EFBE51}"/>
              </a:ext>
            </a:extLst>
          </p:cNvPr>
          <p:cNvGrpSpPr/>
          <p:nvPr/>
        </p:nvGrpSpPr>
        <p:grpSpPr>
          <a:xfrm>
            <a:off x="5820229" y="3359195"/>
            <a:ext cx="3323771" cy="738664"/>
            <a:chOff x="5820229" y="3359195"/>
            <a:chExt cx="3323771" cy="738664"/>
          </a:xfrm>
        </p:grpSpPr>
        <p:sp>
          <p:nvSpPr>
            <p:cNvPr id="20" name="TextBox 19">
              <a:extLst>
                <a:ext uri="{FF2B5EF4-FFF2-40B4-BE49-F238E27FC236}">
                  <a16:creationId xmlns:a16="http://schemas.microsoft.com/office/drawing/2014/main" id="{5F795F30-EC54-AF42-8BBC-8D47DAC78763}"/>
                </a:ext>
              </a:extLst>
            </p:cNvPr>
            <p:cNvSpPr txBox="1"/>
            <p:nvPr/>
          </p:nvSpPr>
          <p:spPr>
            <a:xfrm>
              <a:off x="5820229" y="3359195"/>
              <a:ext cx="3323771" cy="738664"/>
            </a:xfrm>
            <a:prstGeom prst="rect">
              <a:avLst/>
            </a:prstGeom>
            <a:noFill/>
          </p:spPr>
          <p:txBody>
            <a:bodyPr wrap="square" rtlCol="0">
              <a:spAutoFit/>
            </a:bodyPr>
            <a:lstStyle/>
            <a:p>
              <a:pPr algn="r"/>
              <a:r>
                <a:rPr lang="it-IT" sz="1400" dirty="0">
                  <a:latin typeface="Helvetica Neue Light" panose="02000403000000020004" pitchFamily="2" charset="0"/>
                  <a:ea typeface="Helvetica Neue Light" panose="02000403000000020004" pitchFamily="2" charset="0"/>
                </a:rPr>
                <a:t>16 x 16 SiPM</a:t>
              </a:r>
            </a:p>
            <a:p>
              <a:pPr algn="r"/>
              <a:r>
                <a:rPr lang="it-IT" sz="1400" dirty="0">
                  <a:latin typeface="Helvetica Neue Light" panose="02000403000000020004" pitchFamily="2" charset="0"/>
                  <a:ea typeface="Helvetica Neue Light" panose="02000403000000020004" pitchFamily="2" charset="0"/>
                </a:rPr>
                <a:t>3 mm x 3 mm</a:t>
              </a:r>
            </a:p>
            <a:p>
              <a:pPr algn="r"/>
              <a:r>
                <a:rPr lang="it-IT" sz="1400" dirty="0">
                  <a:latin typeface="Helvetica Neue Light" panose="02000403000000020004" pitchFamily="2" charset="0"/>
                  <a:ea typeface="Helvetica Neue Light" panose="02000403000000020004" pitchFamily="2" charset="0"/>
                </a:rPr>
                <a:t>(3.2 mm </a:t>
              </a:r>
              <a:r>
                <a:rPr lang="it-IT" sz="1400" dirty="0" err="1">
                  <a:latin typeface="Helvetica Neue Light" panose="02000403000000020004" pitchFamily="2" charset="0"/>
                  <a:ea typeface="Helvetica Neue Light" panose="02000403000000020004" pitchFamily="2" charset="0"/>
                </a:rPr>
                <a:t>pitch</a:t>
              </a:r>
              <a:r>
                <a:rPr lang="it-IT" sz="1400" dirty="0">
                  <a:latin typeface="Helvetica Neue Light" panose="02000403000000020004" pitchFamily="2" charset="0"/>
                  <a:ea typeface="Helvetica Neue Light" panose="02000403000000020004" pitchFamily="2" charset="0"/>
                </a:rPr>
                <a:t>)</a:t>
              </a:r>
            </a:p>
          </p:txBody>
        </p:sp>
        <p:cxnSp>
          <p:nvCxnSpPr>
            <p:cNvPr id="21" name="Straight Arrow Connector 20">
              <a:extLst>
                <a:ext uri="{FF2B5EF4-FFF2-40B4-BE49-F238E27FC236}">
                  <a16:creationId xmlns:a16="http://schemas.microsoft.com/office/drawing/2014/main" id="{7B254377-71C4-2E48-B8E4-6F901C83A12A}"/>
                </a:ext>
              </a:extLst>
            </p:cNvPr>
            <p:cNvCxnSpPr>
              <a:cxnSpLocks/>
            </p:cNvCxnSpPr>
            <p:nvPr/>
          </p:nvCxnSpPr>
          <p:spPr>
            <a:xfrm flipH="1">
              <a:off x="7460344" y="3548743"/>
              <a:ext cx="486227" cy="24649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580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704A8BAE-403F-6840-9D56-212784C1545F}"/>
              </a:ext>
            </a:extLst>
          </p:cNvPr>
          <p:cNvPicPr>
            <a:picLocks noChangeAspect="1"/>
          </p:cNvPicPr>
          <p:nvPr/>
        </p:nvPicPr>
        <p:blipFill rotWithShape="1">
          <a:blip r:embed="rId2"/>
          <a:srcRect r="26457"/>
          <a:stretch/>
        </p:blipFill>
        <p:spPr>
          <a:xfrm>
            <a:off x="2419161" y="778000"/>
            <a:ext cx="6724839" cy="4358541"/>
          </a:xfrm>
          <a:prstGeom prst="rect">
            <a:avLst/>
          </a:prstGeom>
        </p:spPr>
      </p:pic>
      <p:sp>
        <p:nvSpPr>
          <p:cNvPr id="4" name="Slide Number Placeholder 3">
            <a:extLst>
              <a:ext uri="{FF2B5EF4-FFF2-40B4-BE49-F238E27FC236}">
                <a16:creationId xmlns:a16="http://schemas.microsoft.com/office/drawing/2014/main" id="{5CDD308D-1CEB-124D-BDE6-ACFF2001023F}"/>
              </a:ext>
            </a:extLst>
          </p:cNvPr>
          <p:cNvSpPr>
            <a:spLocks noGrp="1"/>
          </p:cNvSpPr>
          <p:nvPr>
            <p:ph type="sldNum" sz="quarter" idx="15"/>
          </p:nvPr>
        </p:nvSpPr>
        <p:spPr/>
        <p:txBody>
          <a:bodyPr/>
          <a:lstStyle/>
          <a:p>
            <a:fld id="{B64D7F69-35DD-7E49-A15F-52D39FD194C9}" type="slidenum">
              <a:rPr lang="it-IT" smtClean="0"/>
              <a:pPr/>
              <a:t>8</a:t>
            </a:fld>
            <a:endParaRPr lang="it-IT" dirty="0"/>
          </a:p>
        </p:txBody>
      </p:sp>
      <p:sp>
        <p:nvSpPr>
          <p:cNvPr id="5" name="Title 4">
            <a:extLst>
              <a:ext uri="{FF2B5EF4-FFF2-40B4-BE49-F238E27FC236}">
                <a16:creationId xmlns:a16="http://schemas.microsoft.com/office/drawing/2014/main" id="{5210EE6F-5EA7-1D4C-B5AE-B6BE6E3C3E8B}"/>
              </a:ext>
            </a:extLst>
          </p:cNvPr>
          <p:cNvSpPr>
            <a:spLocks noGrp="1"/>
          </p:cNvSpPr>
          <p:nvPr>
            <p:ph type="title"/>
          </p:nvPr>
        </p:nvSpPr>
        <p:spPr/>
        <p:txBody>
          <a:bodyPr/>
          <a:lstStyle/>
          <a:p>
            <a:r>
              <a:rPr lang="it-IT" dirty="0"/>
              <a:t>Design </a:t>
            </a:r>
            <a:r>
              <a:rPr lang="it-IT" dirty="0" err="1"/>
              <a:t>concept</a:t>
            </a:r>
            <a:r>
              <a:rPr lang="it-IT" dirty="0"/>
              <a:t> - </a:t>
            </a:r>
            <a:r>
              <a:rPr lang="it-IT" dirty="0" err="1"/>
              <a:t>Frontend</a:t>
            </a:r>
            <a:r>
              <a:rPr lang="it-IT" dirty="0"/>
              <a:t> DAQ</a:t>
            </a:r>
          </a:p>
        </p:txBody>
      </p:sp>
      <p:sp>
        <p:nvSpPr>
          <p:cNvPr id="6" name="Footer Placeholder 5">
            <a:extLst>
              <a:ext uri="{FF2B5EF4-FFF2-40B4-BE49-F238E27FC236}">
                <a16:creationId xmlns:a16="http://schemas.microsoft.com/office/drawing/2014/main" id="{B90A0BDB-95CE-D443-A2B2-6361C8DF86FF}"/>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30" name="Picture 29">
            <a:extLst>
              <a:ext uri="{FF2B5EF4-FFF2-40B4-BE49-F238E27FC236}">
                <a16:creationId xmlns:a16="http://schemas.microsoft.com/office/drawing/2014/main" id="{C0BE0719-307F-9A45-9201-5447D6DBE536}"/>
              </a:ext>
            </a:extLst>
          </p:cNvPr>
          <p:cNvPicPr>
            <a:picLocks noChangeAspect="1"/>
          </p:cNvPicPr>
          <p:nvPr/>
        </p:nvPicPr>
        <p:blipFill rotWithShape="1">
          <a:blip r:embed="rId3"/>
          <a:srcRect r="26457"/>
          <a:stretch/>
        </p:blipFill>
        <p:spPr>
          <a:xfrm>
            <a:off x="2419161" y="776417"/>
            <a:ext cx="6724839" cy="4358541"/>
          </a:xfrm>
          <a:prstGeom prst="rect">
            <a:avLst/>
          </a:prstGeom>
        </p:spPr>
      </p:pic>
      <p:pic>
        <p:nvPicPr>
          <p:cNvPr id="36" name="Picture 35" descr="A picture containing LEGO&#10;&#10;Description automatically generated">
            <a:extLst>
              <a:ext uri="{FF2B5EF4-FFF2-40B4-BE49-F238E27FC236}">
                <a16:creationId xmlns:a16="http://schemas.microsoft.com/office/drawing/2014/main" id="{AE8AE18F-E5C3-0A4D-B1A6-DC31B8A0369E}"/>
              </a:ext>
            </a:extLst>
          </p:cNvPr>
          <p:cNvPicPr>
            <a:picLocks noChangeAspect="1"/>
          </p:cNvPicPr>
          <p:nvPr/>
        </p:nvPicPr>
        <p:blipFill rotWithShape="1">
          <a:blip r:embed="rId4"/>
          <a:srcRect r="26457"/>
          <a:stretch/>
        </p:blipFill>
        <p:spPr>
          <a:xfrm>
            <a:off x="2419161" y="774834"/>
            <a:ext cx="6724839" cy="4358541"/>
          </a:xfrm>
          <a:prstGeom prst="rect">
            <a:avLst/>
          </a:prstGeom>
        </p:spPr>
      </p:pic>
      <p:pic>
        <p:nvPicPr>
          <p:cNvPr id="3" name="Picture 2" descr="A picture containing cake, sitting, indoor&#10;&#10;Description automatically generated">
            <a:extLst>
              <a:ext uri="{FF2B5EF4-FFF2-40B4-BE49-F238E27FC236}">
                <a16:creationId xmlns:a16="http://schemas.microsoft.com/office/drawing/2014/main" id="{38EAA4CF-14F9-DE44-9BD6-AB294655303A}"/>
              </a:ext>
            </a:extLst>
          </p:cNvPr>
          <p:cNvPicPr>
            <a:picLocks noChangeAspect="1"/>
          </p:cNvPicPr>
          <p:nvPr/>
        </p:nvPicPr>
        <p:blipFill rotWithShape="1">
          <a:blip r:embed="rId5"/>
          <a:srcRect r="26457"/>
          <a:stretch/>
        </p:blipFill>
        <p:spPr>
          <a:xfrm>
            <a:off x="2419161" y="774834"/>
            <a:ext cx="6724839" cy="4358541"/>
          </a:xfrm>
          <a:prstGeom prst="rect">
            <a:avLst/>
          </a:prstGeom>
        </p:spPr>
      </p:pic>
      <p:grpSp>
        <p:nvGrpSpPr>
          <p:cNvPr id="21" name="Group 20">
            <a:extLst>
              <a:ext uri="{FF2B5EF4-FFF2-40B4-BE49-F238E27FC236}">
                <a16:creationId xmlns:a16="http://schemas.microsoft.com/office/drawing/2014/main" id="{4E9373EF-4FDD-C54E-A57E-7D2178FDF362}"/>
              </a:ext>
            </a:extLst>
          </p:cNvPr>
          <p:cNvGrpSpPr/>
          <p:nvPr/>
        </p:nvGrpSpPr>
        <p:grpSpPr>
          <a:xfrm>
            <a:off x="6008224" y="3299593"/>
            <a:ext cx="3109011" cy="523220"/>
            <a:chOff x="6008224" y="3299593"/>
            <a:chExt cx="3109011" cy="523220"/>
          </a:xfrm>
        </p:grpSpPr>
        <p:cxnSp>
          <p:nvCxnSpPr>
            <p:cNvPr id="22" name="Straight Arrow Connector 21">
              <a:extLst>
                <a:ext uri="{FF2B5EF4-FFF2-40B4-BE49-F238E27FC236}">
                  <a16:creationId xmlns:a16="http://schemas.microsoft.com/office/drawing/2014/main" id="{C06F0B7E-0372-7E45-9D48-163FC3F22BB5}"/>
                </a:ext>
              </a:extLst>
            </p:cNvPr>
            <p:cNvCxnSpPr>
              <a:cxnSpLocks/>
            </p:cNvCxnSpPr>
            <p:nvPr/>
          </p:nvCxnSpPr>
          <p:spPr>
            <a:xfrm flipH="1">
              <a:off x="6008224" y="3460740"/>
              <a:ext cx="154582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ED75E66-4B1F-0642-BDF2-28C544D13333}"/>
                </a:ext>
              </a:extLst>
            </p:cNvPr>
            <p:cNvSpPr txBox="1"/>
            <p:nvPr/>
          </p:nvSpPr>
          <p:spPr>
            <a:xfrm>
              <a:off x="7520722" y="3299593"/>
              <a:ext cx="1596513" cy="523220"/>
            </a:xfrm>
            <a:prstGeom prst="rect">
              <a:avLst/>
            </a:prstGeom>
            <a:noFill/>
          </p:spPr>
          <p:txBody>
            <a:bodyPr wrap="square" rtlCol="0">
              <a:spAutoFit/>
            </a:bodyPr>
            <a:lstStyle/>
            <a:p>
              <a:pPr algn="r"/>
              <a:r>
                <a:rPr lang="it-IT" sz="1400" dirty="0" err="1">
                  <a:latin typeface="Helvetica Neue Light" panose="02000403000000020004" pitchFamily="2" charset="0"/>
                  <a:ea typeface="Helvetica Neue Light" panose="02000403000000020004" pitchFamily="2" charset="0"/>
                </a:rPr>
                <a:t>HRFlexToT</a:t>
              </a:r>
              <a:r>
                <a:rPr lang="it-IT" sz="1400" dirty="0">
                  <a:latin typeface="Helvetica Neue Light" panose="02000403000000020004" pitchFamily="2" charset="0"/>
                  <a:ea typeface="Helvetica Neue Light" panose="02000403000000020004" pitchFamily="2" charset="0"/>
                </a:rPr>
                <a:t> ASIC</a:t>
              </a:r>
            </a:p>
            <a:p>
              <a:pPr algn="r"/>
              <a:r>
                <a:rPr lang="it-IT" sz="1400" dirty="0">
                  <a:latin typeface="Helvetica Neue Light" panose="02000403000000020004" pitchFamily="2" charset="0"/>
                  <a:ea typeface="Helvetica Neue Light" panose="02000403000000020004" pitchFamily="2" charset="0"/>
                </a:rPr>
                <a:t>(16 </a:t>
              </a:r>
              <a:r>
                <a:rPr lang="it-IT" sz="1400" dirty="0" err="1">
                  <a:latin typeface="Helvetica Neue Light" panose="02000403000000020004" pitchFamily="2" charset="0"/>
                  <a:ea typeface="Helvetica Neue Light" panose="02000403000000020004" pitchFamily="2" charset="0"/>
                </a:rPr>
                <a:t>Channels</a:t>
              </a:r>
              <a:r>
                <a:rPr lang="it-IT" sz="1400" dirty="0">
                  <a:latin typeface="Helvetica Neue Light" panose="02000403000000020004" pitchFamily="2" charset="0"/>
                  <a:ea typeface="Helvetica Neue Light" panose="02000403000000020004" pitchFamily="2" charset="0"/>
                </a:rPr>
                <a:t>) </a:t>
              </a:r>
            </a:p>
          </p:txBody>
        </p:sp>
      </p:grpSp>
      <p:sp>
        <p:nvSpPr>
          <p:cNvPr id="25" name="Content Placeholder 1">
            <a:extLst>
              <a:ext uri="{FF2B5EF4-FFF2-40B4-BE49-F238E27FC236}">
                <a16:creationId xmlns:a16="http://schemas.microsoft.com/office/drawing/2014/main" id="{60EE7272-1F07-5B47-9F13-55DE9D1A8B0F}"/>
              </a:ext>
            </a:extLst>
          </p:cNvPr>
          <p:cNvSpPr>
            <a:spLocks noGrp="1"/>
          </p:cNvSpPr>
          <p:nvPr>
            <p:ph idx="1"/>
          </p:nvPr>
        </p:nvSpPr>
        <p:spPr>
          <a:xfrm>
            <a:off x="154002" y="764328"/>
            <a:ext cx="4476055" cy="4080210"/>
          </a:xfrm>
        </p:spPr>
        <p:txBody>
          <a:bodyPr>
            <a:normAutofit/>
          </a:bodyPr>
          <a:lstStyle/>
          <a:p>
            <a:r>
              <a:rPr lang="en-US" dirty="0"/>
              <a:t>All the SiPM outputs are read </a:t>
            </a:r>
            <a:r>
              <a:rPr lang="en-US" dirty="0">
                <a:solidFill>
                  <a:srgbClr val="30859C"/>
                </a:solidFill>
              </a:rPr>
              <a:t>individually</a:t>
            </a:r>
            <a:r>
              <a:rPr lang="en-US" dirty="0"/>
              <a:t> to improve performance in terms of CTR. </a:t>
            </a:r>
          </a:p>
          <a:p>
            <a:r>
              <a:rPr lang="en-US" dirty="0"/>
              <a:t>Signals are read out by </a:t>
            </a:r>
            <a:r>
              <a:rPr lang="en-US" dirty="0" err="1">
                <a:solidFill>
                  <a:srgbClr val="30859C"/>
                </a:solidFill>
              </a:rPr>
              <a:t>HRFlexToT</a:t>
            </a:r>
            <a:r>
              <a:rPr lang="en-US" dirty="0">
                <a:solidFill>
                  <a:srgbClr val="30859C"/>
                </a:solidFill>
              </a:rPr>
              <a:t> ASIC</a:t>
            </a:r>
            <a:r>
              <a:rPr lang="en-US" dirty="0"/>
              <a:t> installed on dedicated </a:t>
            </a:r>
            <a:r>
              <a:rPr lang="en-US" dirty="0">
                <a:solidFill>
                  <a:srgbClr val="30859C"/>
                </a:solidFill>
              </a:rPr>
              <a:t>ASIC boards</a:t>
            </a:r>
          </a:p>
          <a:p>
            <a:r>
              <a:rPr lang="en-US" dirty="0"/>
              <a:t>the ASICs are located as close as possible to the </a:t>
            </a:r>
            <a:r>
              <a:rPr lang="en-US" dirty="0" err="1"/>
              <a:t>SiPMs</a:t>
            </a:r>
            <a:r>
              <a:rPr lang="en-US" dirty="0"/>
              <a:t> so as to minimize analogue signal degradation. </a:t>
            </a:r>
            <a:endParaRPr lang="it-IT" dirty="0"/>
          </a:p>
          <a:p>
            <a:endParaRPr lang="en-US" dirty="0">
              <a:solidFill>
                <a:srgbClr val="30859C"/>
              </a:solidFill>
            </a:endParaRPr>
          </a:p>
          <a:p>
            <a:pPr marL="0" indent="0">
              <a:buNone/>
            </a:pPr>
            <a:endParaRPr lang="it-IT" dirty="0"/>
          </a:p>
        </p:txBody>
      </p:sp>
    </p:spTree>
    <p:extLst>
      <p:ext uri="{BB962C8B-B14F-4D97-AF65-F5344CB8AC3E}">
        <p14:creationId xmlns:p14="http://schemas.microsoft.com/office/powerpoint/2010/main" val="491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DE9BDC8-39C8-8145-938B-A5645C72BA95}"/>
              </a:ext>
            </a:extLst>
          </p:cNvPr>
          <p:cNvSpPr>
            <a:spLocks noGrp="1"/>
          </p:cNvSpPr>
          <p:nvPr>
            <p:ph idx="1"/>
          </p:nvPr>
        </p:nvSpPr>
        <p:spPr>
          <a:xfrm>
            <a:off x="164252" y="750887"/>
            <a:ext cx="8815496" cy="1507494"/>
          </a:xfrm>
        </p:spPr>
        <p:txBody>
          <a:bodyPr/>
          <a:lstStyle/>
          <a:p>
            <a:r>
              <a:rPr lang="it-IT" dirty="0"/>
              <a:t>Linear </a:t>
            </a:r>
            <a:r>
              <a:rPr lang="it-IT" dirty="0" err="1"/>
              <a:t>ToT</a:t>
            </a:r>
            <a:r>
              <a:rPr lang="it-IT" dirty="0"/>
              <a:t> ASIC</a:t>
            </a:r>
          </a:p>
          <a:p>
            <a:r>
              <a:rPr lang="it-IT" dirty="0"/>
              <a:t>Time and </a:t>
            </a:r>
            <a:r>
              <a:rPr lang="it-IT" dirty="0" err="1"/>
              <a:t>energy</a:t>
            </a:r>
            <a:r>
              <a:rPr lang="it-IT" dirty="0"/>
              <a:t> information are </a:t>
            </a:r>
            <a:r>
              <a:rPr lang="it-IT" dirty="0" err="1"/>
              <a:t>encoded</a:t>
            </a:r>
            <a:r>
              <a:rPr lang="it-IT" dirty="0"/>
              <a:t> </a:t>
            </a:r>
            <a:r>
              <a:rPr lang="it-IT" dirty="0" err="1"/>
              <a:t>into</a:t>
            </a:r>
            <a:r>
              <a:rPr lang="it-IT" dirty="0"/>
              <a:t> </a:t>
            </a:r>
            <a:r>
              <a:rPr lang="it-IT" dirty="0" err="1"/>
              <a:t>two</a:t>
            </a:r>
            <a:r>
              <a:rPr lang="it-IT" dirty="0"/>
              <a:t> </a:t>
            </a:r>
            <a:r>
              <a:rPr lang="it-IT" dirty="0" err="1"/>
              <a:t>digital</a:t>
            </a:r>
            <a:r>
              <a:rPr lang="it-IT" dirty="0"/>
              <a:t> </a:t>
            </a:r>
            <a:r>
              <a:rPr lang="it-IT" dirty="0" err="1"/>
              <a:t>pulses</a:t>
            </a:r>
            <a:endParaRPr lang="it-IT" dirty="0"/>
          </a:p>
          <a:p>
            <a:r>
              <a:rPr lang="it-IT" dirty="0"/>
              <a:t>FPGA-</a:t>
            </a:r>
            <a:r>
              <a:rPr lang="it-IT" dirty="0" err="1"/>
              <a:t>based</a:t>
            </a:r>
            <a:r>
              <a:rPr lang="it-IT" dirty="0"/>
              <a:t> TDC </a:t>
            </a:r>
            <a:r>
              <a:rPr lang="it-IT" dirty="0" err="1"/>
              <a:t>readout</a:t>
            </a:r>
            <a:endParaRPr lang="it-IT" dirty="0"/>
          </a:p>
        </p:txBody>
      </p:sp>
      <p:sp>
        <p:nvSpPr>
          <p:cNvPr id="3" name="Title 2">
            <a:extLst>
              <a:ext uri="{FF2B5EF4-FFF2-40B4-BE49-F238E27FC236}">
                <a16:creationId xmlns:a16="http://schemas.microsoft.com/office/drawing/2014/main" id="{1D1341B3-8A53-F247-A2F0-A06A39FA2D11}"/>
              </a:ext>
            </a:extLst>
          </p:cNvPr>
          <p:cNvSpPr>
            <a:spLocks noGrp="1"/>
          </p:cNvSpPr>
          <p:nvPr>
            <p:ph type="title"/>
          </p:nvPr>
        </p:nvSpPr>
        <p:spPr/>
        <p:txBody>
          <a:bodyPr/>
          <a:lstStyle/>
          <a:p>
            <a:r>
              <a:rPr lang="it-IT" dirty="0"/>
              <a:t>ASIC: </a:t>
            </a:r>
            <a:r>
              <a:rPr lang="it-IT" dirty="0" err="1"/>
              <a:t>HRFlexToT</a:t>
            </a:r>
            <a:endParaRPr lang="it-IT" dirty="0"/>
          </a:p>
        </p:txBody>
      </p:sp>
      <p:sp>
        <p:nvSpPr>
          <p:cNvPr id="4" name="Slide Number Placeholder 3">
            <a:extLst>
              <a:ext uri="{FF2B5EF4-FFF2-40B4-BE49-F238E27FC236}">
                <a16:creationId xmlns:a16="http://schemas.microsoft.com/office/drawing/2014/main" id="{E7EB7205-BA92-094F-B38C-B14B38D1A09F}"/>
              </a:ext>
            </a:extLst>
          </p:cNvPr>
          <p:cNvSpPr>
            <a:spLocks noGrp="1"/>
          </p:cNvSpPr>
          <p:nvPr>
            <p:ph type="sldNum" sz="quarter" idx="11"/>
          </p:nvPr>
        </p:nvSpPr>
        <p:spPr/>
        <p:txBody>
          <a:bodyPr/>
          <a:lstStyle/>
          <a:p>
            <a:fld id="{B64D7F69-35DD-7E49-A15F-52D39FD194C9}" type="slidenum">
              <a:rPr lang="it-IT" smtClean="0"/>
              <a:pPr/>
              <a:t>9</a:t>
            </a:fld>
            <a:endParaRPr lang="it-IT" dirty="0"/>
          </a:p>
        </p:txBody>
      </p:sp>
      <p:sp>
        <p:nvSpPr>
          <p:cNvPr id="5" name="Footer Placeholder 4">
            <a:extLst>
              <a:ext uri="{FF2B5EF4-FFF2-40B4-BE49-F238E27FC236}">
                <a16:creationId xmlns:a16="http://schemas.microsoft.com/office/drawing/2014/main" id="{B82D1FE3-5E99-9040-8E9E-F825FE5BF400}"/>
              </a:ext>
            </a:extLst>
          </p:cNvPr>
          <p:cNvSpPr>
            <a:spLocks noGrp="1"/>
          </p:cNvSpPr>
          <p:nvPr>
            <p:ph type="ftr" sz="quarter" idx="14"/>
          </p:nvPr>
        </p:nvSpPr>
        <p:spPr/>
        <p:txBody>
          <a:bodyPr/>
          <a:lstStyle/>
          <a:p>
            <a:r>
              <a:rPr lang="en" b="1"/>
              <a:t>FATA2019</a:t>
            </a:r>
            <a:r>
              <a:rPr lang="en"/>
              <a:t> • </a:t>
            </a:r>
            <a:r>
              <a:rPr lang="en" b="1"/>
              <a:t>Fa</a:t>
            </a:r>
            <a:r>
              <a:rPr lang="en"/>
              <a:t>st </a:t>
            </a:r>
            <a:r>
              <a:rPr lang="en" b="1"/>
              <a:t>T</a:t>
            </a:r>
            <a:r>
              <a:rPr lang="en"/>
              <a:t>iming </a:t>
            </a:r>
            <a:r>
              <a:rPr lang="en" b="1"/>
              <a:t>A</a:t>
            </a:r>
            <a:r>
              <a:rPr lang="en"/>
              <a:t>pplications for Nuclear Physics and M</a:t>
            </a:r>
            <a:r>
              <a:rPr lang="it-IT"/>
              <a:t>e</a:t>
            </a:r>
            <a:r>
              <a:rPr lang="en"/>
              <a:t>dical Imaging • Acireale 3-5 September 2019</a:t>
            </a:r>
            <a:endParaRPr lang="en" dirty="0"/>
          </a:p>
        </p:txBody>
      </p:sp>
      <p:pic>
        <p:nvPicPr>
          <p:cNvPr id="6" name="Immagine 1">
            <a:extLst>
              <a:ext uri="{FF2B5EF4-FFF2-40B4-BE49-F238E27FC236}">
                <a16:creationId xmlns:a16="http://schemas.microsoft.com/office/drawing/2014/main" id="{CF592769-0CF5-C545-98D6-248D15B88278}"/>
              </a:ext>
            </a:extLst>
          </p:cNvPr>
          <p:cNvPicPr/>
          <p:nvPr/>
        </p:nvPicPr>
        <p:blipFill>
          <a:blip r:embed="rId3" cstate="print"/>
          <a:srcRect/>
          <a:stretch>
            <a:fillRect/>
          </a:stretch>
        </p:blipFill>
        <p:spPr bwMode="auto">
          <a:xfrm>
            <a:off x="1600200" y="2207581"/>
            <a:ext cx="5943600" cy="2524125"/>
          </a:xfrm>
          <a:prstGeom prst="rect">
            <a:avLst/>
          </a:prstGeom>
          <a:noFill/>
          <a:ln w="9525">
            <a:noFill/>
            <a:miter lim="800000"/>
            <a:headEnd/>
            <a:tailEnd/>
          </a:ln>
        </p:spPr>
      </p:pic>
      <p:sp>
        <p:nvSpPr>
          <p:cNvPr id="7" name="Rectangle 6">
            <a:extLst>
              <a:ext uri="{FF2B5EF4-FFF2-40B4-BE49-F238E27FC236}">
                <a16:creationId xmlns:a16="http://schemas.microsoft.com/office/drawing/2014/main" id="{FFFE6F11-5E28-6343-8658-DDA9E0FA79B1}"/>
              </a:ext>
            </a:extLst>
          </p:cNvPr>
          <p:cNvSpPr/>
          <p:nvPr/>
        </p:nvSpPr>
        <p:spPr>
          <a:xfrm>
            <a:off x="5798457" y="4252686"/>
            <a:ext cx="1836057" cy="391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9" name="Group 8">
            <a:extLst>
              <a:ext uri="{FF2B5EF4-FFF2-40B4-BE49-F238E27FC236}">
                <a16:creationId xmlns:a16="http://schemas.microsoft.com/office/drawing/2014/main" id="{9FE3C399-010E-A648-9381-1ABBE94FDD6F}"/>
              </a:ext>
            </a:extLst>
          </p:cNvPr>
          <p:cNvGrpSpPr/>
          <p:nvPr/>
        </p:nvGrpSpPr>
        <p:grpSpPr>
          <a:xfrm>
            <a:off x="3598068" y="3120571"/>
            <a:ext cx="1528880" cy="1717447"/>
            <a:chOff x="3598068" y="3120571"/>
            <a:chExt cx="1528880" cy="1717447"/>
          </a:xfrm>
        </p:grpSpPr>
        <p:cxnSp>
          <p:nvCxnSpPr>
            <p:cNvPr id="8" name="Straight Arrow Connector 7">
              <a:extLst>
                <a:ext uri="{FF2B5EF4-FFF2-40B4-BE49-F238E27FC236}">
                  <a16:creationId xmlns:a16="http://schemas.microsoft.com/office/drawing/2014/main" id="{A3A88BD9-C77F-2B4F-BD83-B50285F526FB}"/>
                </a:ext>
              </a:extLst>
            </p:cNvPr>
            <p:cNvCxnSpPr>
              <a:cxnSpLocks/>
            </p:cNvCxnSpPr>
            <p:nvPr/>
          </p:nvCxnSpPr>
          <p:spPr>
            <a:xfrm flipV="1">
              <a:off x="4405085" y="3120571"/>
              <a:ext cx="0" cy="4789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B9A39C8-FAD3-7A43-A1DA-80D73A41B730}"/>
                </a:ext>
              </a:extLst>
            </p:cNvPr>
            <p:cNvCxnSpPr>
              <a:cxnSpLocks/>
            </p:cNvCxnSpPr>
            <p:nvPr/>
          </p:nvCxnSpPr>
          <p:spPr>
            <a:xfrm flipV="1">
              <a:off x="4405085" y="3722915"/>
              <a:ext cx="0" cy="667656"/>
            </a:xfrm>
            <a:prstGeom prst="straightConnector1">
              <a:avLst/>
            </a:prstGeom>
            <a:ln w="254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7DC40F9-6603-8F45-AA15-ABB23455E602}"/>
                </a:ext>
              </a:extLst>
            </p:cNvPr>
            <p:cNvSpPr txBox="1"/>
            <p:nvPr/>
          </p:nvSpPr>
          <p:spPr>
            <a:xfrm>
              <a:off x="3598068" y="4345575"/>
              <a:ext cx="1528880" cy="492443"/>
            </a:xfrm>
            <a:prstGeom prst="rect">
              <a:avLst/>
            </a:prstGeom>
            <a:noFill/>
          </p:spPr>
          <p:txBody>
            <a:bodyPr wrap="none" rtlCol="0">
              <a:spAutoFit/>
            </a:bodyPr>
            <a:lstStyle/>
            <a:p>
              <a:pPr algn="ctr"/>
              <a:r>
                <a:rPr lang="it-IT" sz="1400" dirty="0">
                  <a:latin typeface="Helvetica Neue Light" panose="02000403000000020004" pitchFamily="2" charset="0"/>
                  <a:ea typeface="Helvetica Neue Light" panose="02000403000000020004" pitchFamily="2" charset="0"/>
                </a:rPr>
                <a:t>Time information</a:t>
              </a:r>
            </a:p>
            <a:p>
              <a:pPr algn="ctr"/>
              <a:r>
                <a:rPr lang="it-IT" sz="1200" dirty="0">
                  <a:latin typeface="Helvetica Neue Light" panose="02000403000000020004" pitchFamily="2" charset="0"/>
                  <a:ea typeface="Helvetica Neue Light" panose="02000403000000020004" pitchFamily="2" charset="0"/>
                </a:rPr>
                <a:t>(CLK </a:t>
              </a:r>
              <a:r>
                <a:rPr lang="it-IT" sz="1200" dirty="0" err="1">
                  <a:latin typeface="Helvetica Neue Light" panose="02000403000000020004" pitchFamily="2" charset="0"/>
                  <a:ea typeface="Helvetica Neue Light" panose="02000403000000020004" pitchFamily="2" charset="0"/>
                </a:rPr>
                <a:t>as</a:t>
              </a:r>
              <a:r>
                <a:rPr lang="it-IT" sz="1200" dirty="0">
                  <a:latin typeface="Helvetica Neue Light" panose="02000403000000020004" pitchFamily="2" charset="0"/>
                  <a:ea typeface="Helvetica Neue Light" panose="02000403000000020004" pitchFamily="2" charset="0"/>
                </a:rPr>
                <a:t> a </a:t>
              </a:r>
              <a:r>
                <a:rPr lang="it-IT" sz="1200" dirty="0" err="1">
                  <a:latin typeface="Helvetica Neue Light" panose="02000403000000020004" pitchFamily="2" charset="0"/>
                  <a:ea typeface="Helvetica Neue Light" panose="02000403000000020004" pitchFamily="2" charset="0"/>
                </a:rPr>
                <a:t>reference</a:t>
              </a:r>
              <a:r>
                <a:rPr lang="it-IT" sz="1200" dirty="0">
                  <a:latin typeface="Helvetica Neue Light" panose="02000403000000020004" pitchFamily="2" charset="0"/>
                  <a:ea typeface="Helvetica Neue Light" panose="02000403000000020004" pitchFamily="2" charset="0"/>
                </a:rPr>
                <a:t>)</a:t>
              </a:r>
            </a:p>
          </p:txBody>
        </p:sp>
      </p:grpSp>
      <p:grpSp>
        <p:nvGrpSpPr>
          <p:cNvPr id="11" name="Group 10">
            <a:extLst>
              <a:ext uri="{FF2B5EF4-FFF2-40B4-BE49-F238E27FC236}">
                <a16:creationId xmlns:a16="http://schemas.microsoft.com/office/drawing/2014/main" id="{CC681EE6-2EE3-6540-BBED-0A1CDEB08AF2}"/>
              </a:ext>
            </a:extLst>
          </p:cNvPr>
          <p:cNvGrpSpPr/>
          <p:nvPr/>
        </p:nvGrpSpPr>
        <p:grpSpPr>
          <a:xfrm>
            <a:off x="5112847" y="3123973"/>
            <a:ext cx="2161617" cy="1714144"/>
            <a:chOff x="5112847" y="3123973"/>
            <a:chExt cx="2161617" cy="1714144"/>
          </a:xfrm>
        </p:grpSpPr>
        <p:cxnSp>
          <p:nvCxnSpPr>
            <p:cNvPr id="14" name="Straight Arrow Connector 13">
              <a:extLst>
                <a:ext uri="{FF2B5EF4-FFF2-40B4-BE49-F238E27FC236}">
                  <a16:creationId xmlns:a16="http://schemas.microsoft.com/office/drawing/2014/main" id="{D27DC84D-6B2D-7149-A8ED-049634559B90}"/>
                </a:ext>
              </a:extLst>
            </p:cNvPr>
            <p:cNvCxnSpPr>
              <a:cxnSpLocks/>
            </p:cNvCxnSpPr>
            <p:nvPr/>
          </p:nvCxnSpPr>
          <p:spPr>
            <a:xfrm flipH="1">
              <a:off x="5174344" y="3171371"/>
              <a:ext cx="181428" cy="0"/>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1248A01-A639-7446-A5EF-874033918AFF}"/>
                </a:ext>
              </a:extLst>
            </p:cNvPr>
            <p:cNvCxnSpPr>
              <a:cxnSpLocks/>
            </p:cNvCxnSpPr>
            <p:nvPr/>
          </p:nvCxnSpPr>
          <p:spPr>
            <a:xfrm>
              <a:off x="5173438" y="3123973"/>
              <a:ext cx="0" cy="94796"/>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F890B2-91E3-174F-9041-C9C2711818E5}"/>
                </a:ext>
              </a:extLst>
            </p:cNvPr>
            <p:cNvCxnSpPr>
              <a:cxnSpLocks/>
            </p:cNvCxnSpPr>
            <p:nvPr/>
          </p:nvCxnSpPr>
          <p:spPr>
            <a:xfrm>
              <a:off x="5363485" y="3123973"/>
              <a:ext cx="0" cy="94796"/>
            </a:xfrm>
            <a:prstGeom prst="straightConnector1">
              <a:avLst/>
            </a:prstGeom>
            <a:ln w="127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0EB38C4-6185-4045-B82B-A636586D2C9A}"/>
                </a:ext>
              </a:extLst>
            </p:cNvPr>
            <p:cNvCxnSpPr>
              <a:cxnSpLocks/>
            </p:cNvCxnSpPr>
            <p:nvPr/>
          </p:nvCxnSpPr>
          <p:spPr>
            <a:xfrm flipH="1" flipV="1">
              <a:off x="5265058" y="3194503"/>
              <a:ext cx="510267" cy="11510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448742E-5619-9F42-8A21-F56474075D80}"/>
                </a:ext>
              </a:extLst>
            </p:cNvPr>
            <p:cNvSpPr txBox="1"/>
            <p:nvPr/>
          </p:nvSpPr>
          <p:spPr>
            <a:xfrm>
              <a:off x="5112847" y="4345674"/>
              <a:ext cx="2161617" cy="492443"/>
            </a:xfrm>
            <a:prstGeom prst="rect">
              <a:avLst/>
            </a:prstGeom>
            <a:noFill/>
          </p:spPr>
          <p:txBody>
            <a:bodyPr wrap="none" rtlCol="0">
              <a:spAutoFit/>
            </a:bodyPr>
            <a:lstStyle/>
            <a:p>
              <a:pPr algn="ctr"/>
              <a:r>
                <a:rPr lang="it-IT" sz="1400" dirty="0">
                  <a:latin typeface="Helvetica Neue Light" panose="02000403000000020004" pitchFamily="2" charset="0"/>
                  <a:ea typeface="Helvetica Neue Light" panose="02000403000000020004" pitchFamily="2" charset="0"/>
                </a:rPr>
                <a:t>Energy information</a:t>
              </a:r>
            </a:p>
            <a:p>
              <a:pPr algn="ctr"/>
              <a:r>
                <a:rPr lang="it-IT" sz="1200" dirty="0">
                  <a:latin typeface="Helvetica Neue Light" panose="02000403000000020004" pitchFamily="2" charset="0"/>
                  <a:ea typeface="Helvetica Neue Light" panose="02000403000000020004" pitchFamily="2" charset="0"/>
                </a:rPr>
                <a:t>(</a:t>
              </a:r>
              <a:r>
                <a:rPr lang="it-IT" sz="1200" dirty="0" err="1">
                  <a:latin typeface="Helvetica Neue Light" panose="02000403000000020004" pitchFamily="2" charset="0"/>
                  <a:ea typeface="Helvetica Neue Light" panose="02000403000000020004" pitchFamily="2" charset="0"/>
                </a:rPr>
                <a:t>lenght</a:t>
              </a:r>
              <a:r>
                <a:rPr lang="it-IT" sz="1200" dirty="0">
                  <a:latin typeface="Helvetica Neue Light" panose="02000403000000020004" pitchFamily="2" charset="0"/>
                  <a:ea typeface="Helvetica Neue Light" panose="02000403000000020004" pitchFamily="2" charset="0"/>
                </a:rPr>
                <a:t> </a:t>
              </a:r>
              <a:r>
                <a:rPr lang="it-IT" sz="1200" dirty="0" err="1">
                  <a:latin typeface="Helvetica Neue Light" panose="02000403000000020004" pitchFamily="2" charset="0"/>
                  <a:ea typeface="Helvetica Neue Light" panose="02000403000000020004" pitchFamily="2" charset="0"/>
                </a:rPr>
                <a:t>proportional</a:t>
              </a:r>
              <a:r>
                <a:rPr lang="it-IT" sz="1200" dirty="0">
                  <a:latin typeface="Helvetica Neue Light" panose="02000403000000020004" pitchFamily="2" charset="0"/>
                  <a:ea typeface="Helvetica Neue Light" panose="02000403000000020004" pitchFamily="2" charset="0"/>
                </a:rPr>
                <a:t> to </a:t>
              </a:r>
              <a:r>
                <a:rPr lang="it-IT" sz="1200" dirty="0" err="1">
                  <a:latin typeface="Helvetica Neue Light" panose="02000403000000020004" pitchFamily="2" charset="0"/>
                  <a:ea typeface="Helvetica Neue Light" panose="02000403000000020004" pitchFamily="2" charset="0"/>
                </a:rPr>
                <a:t>energy</a:t>
              </a:r>
              <a:r>
                <a:rPr lang="it-IT" sz="1200" dirty="0">
                  <a:latin typeface="Helvetica Neue Light" panose="02000403000000020004" pitchFamily="2" charset="0"/>
                  <a:ea typeface="Helvetica Neue Light" panose="02000403000000020004" pitchFamily="2" charset="0"/>
                </a:rPr>
                <a:t>)</a:t>
              </a:r>
            </a:p>
          </p:txBody>
        </p:sp>
      </p:grpSp>
    </p:spTree>
    <p:extLst>
      <p:ext uri="{BB962C8B-B14F-4D97-AF65-F5344CB8AC3E}">
        <p14:creationId xmlns:p14="http://schemas.microsoft.com/office/powerpoint/2010/main" val="25887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2019wide.potx" id="{31788C0B-2F61-8645-ABE0-D361E1FF1367}" vid="{26A0C318-2C19-D747-91F6-9F6247101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6474</TotalTime>
  <Words>2991</Words>
  <Application>Microsoft Macintosh PowerPoint</Application>
  <PresentationFormat>On-screen Show (16:9)</PresentationFormat>
  <Paragraphs>256</Paragraphs>
  <Slides>27</Slides>
  <Notes>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Helvetica Neue</vt:lpstr>
      <vt:lpstr>Helvetica Neue Light</vt:lpstr>
      <vt:lpstr>Helvetica Neue Thin</vt:lpstr>
      <vt:lpstr>Times New Roman</vt:lpstr>
      <vt:lpstr>Office Theme</vt:lpstr>
      <vt:lpstr>UTOFPET: design of a highly scalable TOF-PET detector concept  </vt:lpstr>
      <vt:lpstr>The UTOFPET project</vt:lpstr>
      <vt:lpstr>Project objectives</vt:lpstr>
      <vt:lpstr>Design phylosophy</vt:lpstr>
      <vt:lpstr>Design concept - Detector</vt:lpstr>
      <vt:lpstr>Design concept - Detector</vt:lpstr>
      <vt:lpstr>Design concept - Detector</vt:lpstr>
      <vt:lpstr>Design concept - Frontend DAQ</vt:lpstr>
      <vt:lpstr>ASIC: HRFlexToT</vt:lpstr>
      <vt:lpstr>Design concept - Frontend DAQ</vt:lpstr>
      <vt:lpstr>Design concept - Frontend DAQ</vt:lpstr>
      <vt:lpstr>HRFlexToT/SiPM evaluation setup</vt:lpstr>
      <vt:lpstr>Energy resolution evaluation: method</vt:lpstr>
      <vt:lpstr>Energy resolution evaluation: results</vt:lpstr>
      <vt:lpstr>CTR evaluation: method </vt:lpstr>
      <vt:lpstr>CTR evaluation: results </vt:lpstr>
      <vt:lpstr>Design concept - Backend DAQ</vt:lpstr>
      <vt:lpstr>Design concept - Backend DAQ</vt:lpstr>
      <vt:lpstr>Design concept - Backend DAQ</vt:lpstr>
      <vt:lpstr>SiPM choiche</vt:lpstr>
      <vt:lpstr>Machine Learning based event positioning </vt:lpstr>
      <vt:lpstr>Machine Learning based event positioning </vt:lpstr>
      <vt:lpstr>Machine Learning based event positioning </vt:lpstr>
      <vt:lpstr>Machine Learning based event positioning </vt:lpstr>
      <vt:lpstr>Conclusions</vt:lpstr>
      <vt:lpstr>Acknowledgements</vt:lpstr>
      <vt:lpstr>Backup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evaluation of the PET ring of the TRIMAGE PET/MR/EEG system</dc:title>
  <dc:creator>NICOLA BELCARI</dc:creator>
  <cp:lastModifiedBy>NICOLA BELCARI</cp:lastModifiedBy>
  <cp:revision>58</cp:revision>
  <dcterms:created xsi:type="dcterms:W3CDTF">2019-07-24T14:35:07Z</dcterms:created>
  <dcterms:modified xsi:type="dcterms:W3CDTF">2019-09-02T13:56:11Z</dcterms:modified>
</cp:coreProperties>
</file>