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26" r:id="rId2"/>
    <p:sldId id="651" r:id="rId3"/>
    <p:sldId id="644" r:id="rId4"/>
    <p:sldId id="663" r:id="rId5"/>
    <p:sldId id="664" r:id="rId6"/>
    <p:sldId id="665" r:id="rId7"/>
    <p:sldId id="666" r:id="rId8"/>
    <p:sldId id="667" r:id="rId9"/>
    <p:sldId id="669" r:id="rId10"/>
    <p:sldId id="654" r:id="rId11"/>
    <p:sldId id="672" r:id="rId12"/>
    <p:sldId id="657" r:id="rId13"/>
    <p:sldId id="580" r:id="rId14"/>
    <p:sldId id="673" r:id="rId15"/>
    <p:sldId id="675" r:id="rId16"/>
    <p:sldId id="674" r:id="rId17"/>
    <p:sldId id="635" r:id="rId18"/>
    <p:sldId id="659" r:id="rId19"/>
    <p:sldId id="668" r:id="rId20"/>
    <p:sldId id="615" r:id="rId21"/>
    <p:sldId id="324" r:id="rId22"/>
    <p:sldId id="332" r:id="rId23"/>
    <p:sldId id="338" r:id="rId24"/>
    <p:sldId id="340" r:id="rId25"/>
    <p:sldId id="333" r:id="rId26"/>
    <p:sldId id="677" r:id="rId27"/>
    <p:sldId id="643" r:id="rId28"/>
    <p:sldId id="658" r:id="rId29"/>
    <p:sldId id="670" r:id="rId30"/>
    <p:sldId id="676" r:id="rId31"/>
    <p:sldId id="33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B4E"/>
    <a:srgbClr val="C6B547"/>
    <a:srgbClr val="BCC16C"/>
    <a:srgbClr val="003E52"/>
    <a:srgbClr val="113E30"/>
    <a:srgbClr val="112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8" autoAdjust="0"/>
    <p:restoredTop sz="50000" autoAdjust="0"/>
  </p:normalViewPr>
  <p:slideViewPr>
    <p:cSldViewPr snapToGrid="0" snapToObjects="1">
      <p:cViewPr varScale="1">
        <p:scale>
          <a:sx n="93" d="100"/>
          <a:sy n="93" d="100"/>
        </p:scale>
        <p:origin x="14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E733C-165A-4744-BB8D-DDE7E9523114}" type="datetimeFigureOut">
              <a:rPr lang="en-US" smtClean="0"/>
              <a:t>9/2/19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CB5C6-D47E-9B4C-9E6E-3D960E84A1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3342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7B8CC-3008-064B-8F4C-ECB0AB33E6A6}" type="datetimeFigureOut">
              <a:rPr lang="en-US" smtClean="0"/>
              <a:t>9/2/19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9E7DD-0C70-A64B-88C0-577A1181A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481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9E7DD-0C70-A64B-88C0-577A1181A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5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9E7DD-0C70-A64B-88C0-577A1181A9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9E7DD-0C70-A64B-88C0-577A1181A92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0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4658" y="6537762"/>
            <a:ext cx="230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2"/>
          </p:nvPr>
        </p:nvSpPr>
        <p:spPr>
          <a:xfrm>
            <a:off x="457200" y="6537762"/>
            <a:ext cx="372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000500" y="6543879"/>
            <a:ext cx="1059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  <a:fld id="{6135DBCF-7892-AD4B-8141-C2BF8ED07A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4658" y="6537762"/>
            <a:ext cx="230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16059" y="6543879"/>
            <a:ext cx="1059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 </a:t>
            </a:r>
            <a:fld id="{6135DBCF-7892-AD4B-8141-C2BF8ED07A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2"/>
          </p:nvPr>
        </p:nvSpPr>
        <p:spPr>
          <a:xfrm>
            <a:off x="457200" y="6537762"/>
            <a:ext cx="372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3-6 September 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212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4658" y="6537762"/>
            <a:ext cx="230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16059" y="6543879"/>
            <a:ext cx="1059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 </a:t>
            </a:r>
            <a:fld id="{6135DBCF-7892-AD4B-8141-C2BF8ED07A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2"/>
          </p:nvPr>
        </p:nvSpPr>
        <p:spPr>
          <a:xfrm>
            <a:off x="457200" y="6537762"/>
            <a:ext cx="372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3-6 September 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9830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25431"/>
            <a:ext cx="8043862" cy="657225"/>
          </a:xfrm>
        </p:spPr>
        <p:txBody>
          <a:bodyPr/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874722"/>
            <a:ext cx="4038600" cy="5602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-2095496" y="4381500"/>
            <a:ext cx="4571998" cy="380998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ctr"/>
            <a:r>
              <a:rPr lang="en-US" sz="1100"/>
              <a:t>FATA  2019  Catania</a:t>
            </a:r>
            <a:endParaRPr lang="en-US" sz="1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4658" y="6537762"/>
            <a:ext cx="230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2"/>
          </p:nvPr>
        </p:nvSpPr>
        <p:spPr>
          <a:xfrm>
            <a:off x="457200" y="6537762"/>
            <a:ext cx="372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000500" y="6543879"/>
            <a:ext cx="1059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  <a:fld id="{6135DBCF-7892-AD4B-8141-C2BF8ED07A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32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4658" y="6537762"/>
            <a:ext cx="230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2"/>
          </p:nvPr>
        </p:nvSpPr>
        <p:spPr>
          <a:xfrm>
            <a:off x="457200" y="6537762"/>
            <a:ext cx="372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000500" y="6543879"/>
            <a:ext cx="1059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  <a:fld id="{6135DBCF-7892-AD4B-8141-C2BF8ED07A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4658" y="6537762"/>
            <a:ext cx="230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16059" y="6543879"/>
            <a:ext cx="1059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 </a:t>
            </a:r>
            <a:fld id="{6135DBCF-7892-AD4B-8141-C2BF8ED07A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>
          <a:xfrm>
            <a:off x="457200" y="6537762"/>
            <a:ext cx="372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3-6 September 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6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74658" y="6537762"/>
            <a:ext cx="230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16059" y="6543879"/>
            <a:ext cx="1059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 </a:t>
            </a:r>
            <a:fld id="{6135DBCF-7892-AD4B-8141-C2BF8ED07A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2"/>
          </p:nvPr>
        </p:nvSpPr>
        <p:spPr>
          <a:xfrm>
            <a:off x="457200" y="6537762"/>
            <a:ext cx="372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3-6 September 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43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4658" y="6537762"/>
            <a:ext cx="230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"/>
          </p:nvPr>
        </p:nvSpPr>
        <p:spPr>
          <a:xfrm>
            <a:off x="457200" y="6537762"/>
            <a:ext cx="372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000500" y="6543879"/>
            <a:ext cx="1059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  <a:fld id="{6135DBCF-7892-AD4B-8141-C2BF8ED07A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0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4658" y="6537762"/>
            <a:ext cx="230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2"/>
          </p:nvPr>
        </p:nvSpPr>
        <p:spPr>
          <a:xfrm>
            <a:off x="457200" y="6537762"/>
            <a:ext cx="372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0500" y="6543879"/>
            <a:ext cx="1059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 </a:t>
            </a:r>
            <a:fld id="{6135DBCF-7892-AD4B-8141-C2BF8ED07A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238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4658" y="6537762"/>
            <a:ext cx="230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16059" y="6543879"/>
            <a:ext cx="1059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 </a:t>
            </a:r>
            <a:fld id="{6135DBCF-7892-AD4B-8141-C2BF8ED07A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>
          <a:xfrm>
            <a:off x="457200" y="6537762"/>
            <a:ext cx="372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3-6 September 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44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4658" y="6537762"/>
            <a:ext cx="230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16059" y="6543879"/>
            <a:ext cx="1059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 </a:t>
            </a:r>
            <a:fld id="{6135DBCF-7892-AD4B-8141-C2BF8ED07A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>
          <a:xfrm>
            <a:off x="457200" y="6537762"/>
            <a:ext cx="372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3-6 September 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104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90252" y="340108"/>
            <a:ext cx="7196547" cy="718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      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3999"/>
            <a:ext cx="8229600" cy="4891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4658" y="6537762"/>
            <a:ext cx="2308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0500" y="6543879"/>
            <a:ext cx="1059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 </a:t>
            </a:r>
            <a:fld id="{6135DBCF-7892-AD4B-8141-C2BF8ED07A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490253" y="1096677"/>
            <a:ext cx="7221070" cy="0"/>
          </a:xfrm>
          <a:prstGeom prst="line">
            <a:avLst/>
          </a:prstGeom>
          <a:ln>
            <a:solidFill>
              <a:srgbClr val="003E5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57200" y="6537762"/>
            <a:ext cx="372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3-6 September 2019</a:t>
            </a:r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64356" y="178814"/>
            <a:ext cx="878527" cy="9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3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/>
  <p:txStyles>
    <p:titleStyle>
      <a:lvl1pPr algn="r" defTabSz="457200" rtl="0" eaLnBrk="1" latinLnBrk="0" hangingPunct="1">
        <a:spcBef>
          <a:spcPct val="0"/>
        </a:spcBef>
        <a:buNone/>
        <a:defRPr sz="3200" b="1" i="0" kern="1200" baseline="0">
          <a:solidFill>
            <a:srgbClr val="003E5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12F3E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113E3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47165" y="1483617"/>
            <a:ext cx="7772400" cy="9141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3E5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dirty="0"/>
              <a:t>Electronics for fast timing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99041" y="5685673"/>
            <a:ext cx="1547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3E5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Helvetica LT 45 Light"/>
              </a:rPr>
              <a:t>S. Tavernier</a:t>
            </a:r>
          </a:p>
        </p:txBody>
      </p:sp>
      <p:pic>
        <p:nvPicPr>
          <p:cNvPr id="5" name="slide-image20140413150400.png"/>
          <p:cNvPicPr/>
          <p:nvPr/>
        </p:nvPicPr>
        <p:blipFill rotWithShape="1">
          <a:blip r:embed="rId3"/>
          <a:srcRect r="33688"/>
          <a:stretch/>
        </p:blipFill>
        <p:spPr>
          <a:xfrm>
            <a:off x="0" y="2899420"/>
            <a:ext cx="9174256" cy="233427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1280160" y="7922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81B0B462-8745-BA46-8A63-C4065A896617}"/>
              </a:ext>
            </a:extLst>
          </p:cNvPr>
          <p:cNvSpPr txBox="1">
            <a:spLocks/>
          </p:cNvSpPr>
          <p:nvPr/>
        </p:nvSpPr>
        <p:spPr>
          <a:xfrm>
            <a:off x="3834544" y="510471"/>
            <a:ext cx="4860000" cy="58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3E5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PETsys Electronics 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3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4544" y="510471"/>
            <a:ext cx="4860000" cy="583200"/>
          </a:xfrm>
        </p:spPr>
        <p:txBody>
          <a:bodyPr/>
          <a:lstStyle/>
          <a:p>
            <a:r>
              <a:rPr lang="en-US" dirty="0" err="1"/>
              <a:t>PETsys</a:t>
            </a:r>
            <a:r>
              <a:rPr lang="en-US" dirty="0"/>
              <a:t> Electronics SA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5766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3-6 September 2019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981650" y="6537762"/>
            <a:ext cx="3318133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FATA  2019  Catania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8448" y="2661555"/>
            <a:ext cx="6187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PETsys</a:t>
            </a:r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TOFPET2 ASIC</a:t>
            </a:r>
          </a:p>
        </p:txBody>
      </p:sp>
    </p:spTree>
    <p:extLst>
      <p:ext uri="{BB962C8B-B14F-4D97-AF65-F5344CB8AC3E}">
        <p14:creationId xmlns:p14="http://schemas.microsoft.com/office/powerpoint/2010/main" val="14998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4544" y="510471"/>
            <a:ext cx="4860000" cy="583200"/>
          </a:xfrm>
        </p:spPr>
        <p:txBody>
          <a:bodyPr/>
          <a:lstStyle/>
          <a:p>
            <a:r>
              <a:rPr lang="en-US" dirty="0" err="1"/>
              <a:t>PETsys</a:t>
            </a:r>
            <a:r>
              <a:rPr lang="en-US" dirty="0"/>
              <a:t> Electronics SA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5766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3-6 September 2019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981650" y="6537762"/>
            <a:ext cx="3318133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FATA  2019  Catania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D2E72-C1D3-9A47-81D9-C6C36D2057C5}"/>
              </a:ext>
            </a:extLst>
          </p:cNvPr>
          <p:cNvSpPr txBox="1"/>
          <p:nvPr/>
        </p:nvSpPr>
        <p:spPr>
          <a:xfrm>
            <a:off x="1393980" y="1918322"/>
            <a:ext cx="728917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General Philosophy</a:t>
            </a:r>
          </a:p>
          <a:p>
            <a:endParaRPr lang="en-US" dirty="0"/>
          </a:p>
          <a:p>
            <a:r>
              <a:rPr lang="en-US" dirty="0"/>
              <a:t>- Every ASIC channel is fully independent, and independently </a:t>
            </a:r>
          </a:p>
          <a:p>
            <a:r>
              <a:rPr lang="en-US" dirty="0"/>
              <a:t>Configurable. Whenever a combination of threshold conditions is met </a:t>
            </a:r>
          </a:p>
          <a:p>
            <a:r>
              <a:rPr lang="en-US" dirty="0"/>
              <a:t>	➜ out event record with time and amplitude</a:t>
            </a:r>
          </a:p>
          <a:p>
            <a:endParaRPr lang="en-US" dirty="0"/>
          </a:p>
          <a:p>
            <a:r>
              <a:rPr lang="en-US" dirty="0"/>
              <a:t>- every global triggering is done in firmware  </a:t>
            </a:r>
          </a:p>
          <a:p>
            <a:endParaRPr lang="en-US" dirty="0"/>
          </a:p>
          <a:p>
            <a:r>
              <a:rPr lang="en-US" dirty="0"/>
              <a:t>- Only do in firmware what need to be done in firmware</a:t>
            </a:r>
          </a:p>
        </p:txBody>
      </p:sp>
    </p:spTree>
    <p:extLst>
      <p:ext uri="{BB962C8B-B14F-4D97-AF65-F5344CB8AC3E}">
        <p14:creationId xmlns:p14="http://schemas.microsoft.com/office/powerpoint/2010/main" val="7079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252" y="404248"/>
            <a:ext cx="7196547" cy="718561"/>
          </a:xfrm>
        </p:spPr>
        <p:txBody>
          <a:bodyPr>
            <a:normAutofit/>
          </a:bodyPr>
          <a:lstStyle/>
          <a:p>
            <a:r>
              <a:rPr lang="en-US" sz="2800" dirty="0"/>
              <a:t>PETSYS TOFPET2 ASIC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425" y="2428018"/>
            <a:ext cx="5352173" cy="3385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003E52"/>
                </a:solidFill>
                <a:cs typeface="Helvetica LT 45 Light"/>
              </a:rPr>
              <a:t>64 independent channels  in 5x5 mm</a:t>
            </a:r>
            <a:r>
              <a:rPr lang="en-US" baseline="30000" dirty="0">
                <a:solidFill>
                  <a:srgbClr val="003E52"/>
                </a:solidFill>
                <a:cs typeface="Helvetica LT 45 Light"/>
              </a:rPr>
              <a:t>2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003E52"/>
                </a:solidFill>
                <a:cs typeface="Helvetica LT 45 Light"/>
              </a:rPr>
              <a:t>Standard </a:t>
            </a:r>
            <a:r>
              <a:rPr lang="en-US" sz="1600" dirty="0">
                <a:solidFill>
                  <a:srgbClr val="003E52"/>
                </a:solidFill>
                <a:cs typeface="Helvetica LT 45 Light"/>
              </a:rPr>
              <a:t>CMOS 110 nm , UMC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003E52"/>
                </a:solidFill>
                <a:cs typeface="Helvetica LT 45 Light"/>
              </a:rPr>
              <a:t>Positive and negative signal polarity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003E52"/>
                </a:solidFill>
                <a:cs typeface="Helvetica LT 45 Light"/>
              </a:rPr>
              <a:t>Noise 1.2 -1.5 mV  - 1 </a:t>
            </a:r>
            <a:r>
              <a:rPr lang="en-US" dirty="0" err="1">
                <a:solidFill>
                  <a:srgbClr val="003E52"/>
                </a:solidFill>
                <a:cs typeface="Helvetica LT 45 Light"/>
              </a:rPr>
              <a:t>p.e.</a:t>
            </a:r>
            <a:r>
              <a:rPr lang="en-US" dirty="0">
                <a:solidFill>
                  <a:srgbClr val="003E52"/>
                </a:solidFill>
                <a:cs typeface="Helvetica LT 45 Light"/>
              </a:rPr>
              <a:t> 30 mV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003E52"/>
                </a:solidFill>
                <a:cs typeface="Helvetica LT 45 Light"/>
              </a:rPr>
              <a:t>Charge integration 10 bit (7bit effective)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003E52"/>
                </a:solidFill>
                <a:cs typeface="Helvetica LT 45 Light"/>
              </a:rPr>
              <a:t>TDC </a:t>
            </a:r>
            <a:r>
              <a:rPr lang="en-US" sz="1600" dirty="0">
                <a:solidFill>
                  <a:srgbClr val="003E52"/>
                </a:solidFill>
                <a:cs typeface="Helvetica LT 45 Light"/>
              </a:rPr>
              <a:t>time binning 30 </a:t>
            </a:r>
            <a:r>
              <a:rPr lang="en-US" sz="1600" dirty="0" err="1">
                <a:solidFill>
                  <a:srgbClr val="003E52"/>
                </a:solidFill>
                <a:cs typeface="Helvetica LT 45 Light"/>
              </a:rPr>
              <a:t>ps</a:t>
            </a:r>
            <a:endParaRPr lang="en-US" sz="1600" dirty="0">
              <a:solidFill>
                <a:srgbClr val="003E52"/>
              </a:solidFill>
              <a:cs typeface="Helvetica LT 45 Light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003E52"/>
                </a:solidFill>
                <a:cs typeface="Helvetica LT 45 Light"/>
              </a:rPr>
              <a:t>Low power  :  8.2 </a:t>
            </a:r>
            <a:r>
              <a:rPr lang="en-US" dirty="0" err="1">
                <a:solidFill>
                  <a:srgbClr val="003E52"/>
                </a:solidFill>
                <a:cs typeface="Helvetica LT 45 Light"/>
              </a:rPr>
              <a:t>mW</a:t>
            </a:r>
            <a:r>
              <a:rPr lang="en-US" dirty="0">
                <a:solidFill>
                  <a:srgbClr val="003E52"/>
                </a:solidFill>
                <a:cs typeface="Helvetica LT 45 Light"/>
              </a:rPr>
              <a:t>/Ch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003E52"/>
                </a:solidFill>
                <a:cs typeface="Helvetica LT 45 Light"/>
              </a:rPr>
              <a:t>Event rate: up to 600 kHz </a:t>
            </a:r>
            <a:r>
              <a:rPr lang="en-US" dirty="0">
                <a:solidFill>
                  <a:srgbClr val="0070C0"/>
                </a:solidFill>
                <a:cs typeface="Helvetica LT 45 Light"/>
              </a:rPr>
              <a:t>per channel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003E52"/>
                </a:solidFill>
                <a:cs typeface="Helvetica LT 45 Light"/>
              </a:rPr>
              <a:t>4 event analog buffer before each TDC or ADC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003E52"/>
                </a:solidFill>
                <a:cs typeface="Helvetica LT 45 Light"/>
              </a:rPr>
              <a:t>On-chip calibration circuitry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6483" y="4340667"/>
            <a:ext cx="1276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128-ch SiP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0918" y="4934418"/>
            <a:ext cx="2980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64-channel ASIC</a:t>
            </a:r>
          </a:p>
          <a:p>
            <a:pPr algn="ctr"/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449321" y="1298360"/>
            <a:ext cx="7508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Helvetica LT 45 Light"/>
              </a:rPr>
              <a:t>The </a:t>
            </a:r>
            <a:r>
              <a:rPr lang="en-US" sz="2800" dirty="0" err="1">
                <a:solidFill>
                  <a:srgbClr val="FF0000"/>
                </a:solidFill>
                <a:cs typeface="Helvetica LT 45 Light"/>
              </a:rPr>
              <a:t>PETsys</a:t>
            </a:r>
            <a:r>
              <a:rPr lang="en-US" sz="2800" dirty="0">
                <a:solidFill>
                  <a:srgbClr val="FF0000"/>
                </a:solidFill>
                <a:cs typeface="Helvetica LT 45 Light"/>
              </a:rPr>
              <a:t> TOFPET2 ASIC is a front-end</a:t>
            </a:r>
          </a:p>
          <a:p>
            <a:r>
              <a:rPr lang="en-US" sz="2800" dirty="0">
                <a:solidFill>
                  <a:srgbClr val="FF0000"/>
                </a:solidFill>
                <a:cs typeface="Helvetica LT 45 Light"/>
              </a:rPr>
              <a:t>Analog to digital interface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FATA  2019  Catania</a:t>
            </a:r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1839B-50A0-F145-B818-3824FCC91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068" y="2067960"/>
            <a:ext cx="3728468" cy="26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252" y="404248"/>
            <a:ext cx="7196547" cy="718561"/>
          </a:xfrm>
        </p:spPr>
        <p:txBody>
          <a:bodyPr>
            <a:normAutofit/>
          </a:bodyPr>
          <a:lstStyle/>
          <a:p>
            <a:r>
              <a:rPr lang="en-US" sz="2800" dirty="0"/>
              <a:t>PETSYS TOFPET2 ASIC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6483" y="4340667"/>
            <a:ext cx="1276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128-ch SiP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FATA  2019  Catania</a:t>
            </a:r>
            <a:endParaRPr lang="en-US" noProof="0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ECA9D277-C314-C04E-9DC7-9D39A20BB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39" y="1211435"/>
            <a:ext cx="7759790" cy="54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252" y="404248"/>
            <a:ext cx="7196547" cy="718561"/>
          </a:xfrm>
        </p:spPr>
        <p:txBody>
          <a:bodyPr>
            <a:normAutofit/>
          </a:bodyPr>
          <a:lstStyle/>
          <a:p>
            <a:r>
              <a:rPr lang="en-US" sz="2800" dirty="0"/>
              <a:t>PETSYS TOFPET2 ASIC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6483" y="4340667"/>
            <a:ext cx="1276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128-ch SiP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FATA  2019  Catania</a:t>
            </a:r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58E156-6C14-434F-ABB2-64765FF7B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53" y="2040951"/>
            <a:ext cx="7557256" cy="4007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6AEA6F-83AD-AD4D-B38A-102A864088B6}"/>
              </a:ext>
            </a:extLst>
          </p:cNvPr>
          <p:cNvSpPr txBox="1"/>
          <p:nvPr/>
        </p:nvSpPr>
        <p:spPr>
          <a:xfrm>
            <a:off x="900223" y="153108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Dark counts as a function of  threshold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79E97-C6B2-2E42-B76B-87390B794691}"/>
              </a:ext>
            </a:extLst>
          </p:cNvPr>
          <p:cNvSpPr txBox="1"/>
          <p:nvPr/>
        </p:nvSpPr>
        <p:spPr>
          <a:xfrm>
            <a:off x="6572115" y="586371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Threshold</a:t>
            </a:r>
          </a:p>
        </p:txBody>
      </p:sp>
    </p:spTree>
    <p:extLst>
      <p:ext uri="{BB962C8B-B14F-4D97-AF65-F5344CB8AC3E}">
        <p14:creationId xmlns:p14="http://schemas.microsoft.com/office/powerpoint/2010/main" val="226507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252" y="404248"/>
            <a:ext cx="7196547" cy="718561"/>
          </a:xfrm>
        </p:spPr>
        <p:txBody>
          <a:bodyPr>
            <a:normAutofit/>
          </a:bodyPr>
          <a:lstStyle/>
          <a:p>
            <a:r>
              <a:rPr lang="en-US" sz="2800" dirty="0"/>
              <a:t>PETSYS TOFPET2 ASIC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6483" y="4340667"/>
            <a:ext cx="1276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128-ch SiP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2B662-A9E9-F444-81CD-9CB9F29951C6}"/>
              </a:ext>
            </a:extLst>
          </p:cNvPr>
          <p:cNvSpPr txBox="1"/>
          <p:nvPr/>
        </p:nvSpPr>
        <p:spPr>
          <a:xfrm>
            <a:off x="3165204" y="1561707"/>
            <a:ext cx="248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8073C-70C8-254E-865B-EAC2956F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ADA77-A19F-6C43-B60D-3DBEEF4967BE}"/>
              </a:ext>
            </a:extLst>
          </p:cNvPr>
          <p:cNvSpPr txBox="1"/>
          <p:nvPr/>
        </p:nvSpPr>
        <p:spPr>
          <a:xfrm>
            <a:off x="6183154" y="2459504"/>
            <a:ext cx="28641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Corresponds to </a:t>
            </a:r>
          </a:p>
          <a:p>
            <a:r>
              <a:rPr lang="en-US" sz="2400" dirty="0"/>
              <a:t>CTR  86 </a:t>
            </a:r>
            <a:r>
              <a:rPr lang="en-US" sz="2400" dirty="0" err="1"/>
              <a:t>ps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TDC rms 23 </a:t>
            </a:r>
            <a:r>
              <a:rPr lang="en-US" sz="2400" dirty="0" err="1"/>
              <a:t>ps</a:t>
            </a:r>
            <a:endParaRPr lang="en-US" sz="2400" dirty="0"/>
          </a:p>
          <a:p>
            <a:r>
              <a:rPr lang="en-US" sz="2400" dirty="0"/>
              <a:t>explains 76 </a:t>
            </a:r>
            <a:r>
              <a:rPr lang="en-US" sz="2400" dirty="0" err="1"/>
              <a:t>ps</a:t>
            </a:r>
            <a:r>
              <a:rPr lang="en-US" sz="2400" dirty="0"/>
              <a:t> of </a:t>
            </a:r>
          </a:p>
          <a:p>
            <a:r>
              <a:rPr lang="en-US" sz="2400" dirty="0"/>
              <a:t>This CTR!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18D9C-4D82-2B42-94A1-0032CE24A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42" y="2023782"/>
            <a:ext cx="5355702" cy="4009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65DD2C-3A68-544B-B72C-25A1571CB209}"/>
              </a:ext>
            </a:extLst>
          </p:cNvPr>
          <p:cNvSpPr txBox="1"/>
          <p:nvPr/>
        </p:nvSpPr>
        <p:spPr>
          <a:xfrm>
            <a:off x="798394" y="1508078"/>
            <a:ext cx="735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Time resolution (</a:t>
            </a:r>
            <a:r>
              <a:rPr lang="en-US" dirty="0" err="1">
                <a:solidFill>
                  <a:srgbClr val="00B0F0"/>
                </a:solidFill>
              </a:rPr>
              <a:t>r.m.s</a:t>
            </a:r>
            <a:r>
              <a:rPr lang="en-US" dirty="0">
                <a:solidFill>
                  <a:srgbClr val="00B0F0"/>
                </a:solidFill>
              </a:rPr>
              <a:t>)  for laser pulse of about 1000 detected photons</a:t>
            </a:r>
          </a:p>
        </p:txBody>
      </p:sp>
    </p:spTree>
    <p:extLst>
      <p:ext uri="{BB962C8B-B14F-4D97-AF65-F5344CB8AC3E}">
        <p14:creationId xmlns:p14="http://schemas.microsoft.com/office/powerpoint/2010/main" val="41607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252" y="404248"/>
            <a:ext cx="7196547" cy="718561"/>
          </a:xfrm>
        </p:spPr>
        <p:txBody>
          <a:bodyPr>
            <a:normAutofit/>
          </a:bodyPr>
          <a:lstStyle/>
          <a:p>
            <a:r>
              <a:rPr lang="en-US" sz="2800" dirty="0"/>
              <a:t>PETSYS TOFPET2 ASIC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6483" y="4340667"/>
            <a:ext cx="1276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128-ch SiP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FATA  2019  Catania</a:t>
            </a:r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D72FE-E2A3-A649-ABAB-6BC2904A3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49" y="2367927"/>
            <a:ext cx="6539957" cy="3412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22B662-A9E9-F444-81CD-9CB9F29951C6}"/>
              </a:ext>
            </a:extLst>
          </p:cNvPr>
          <p:cNvSpPr txBox="1"/>
          <p:nvPr/>
        </p:nvSpPr>
        <p:spPr>
          <a:xfrm>
            <a:off x="3165204" y="2044761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HPK S13361-3050AE-04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EAD41D-1F66-D84A-A987-A4FB73AA80AF}"/>
              </a:ext>
            </a:extLst>
          </p:cNvPr>
          <p:cNvSpPr txBox="1"/>
          <p:nvPr/>
        </p:nvSpPr>
        <p:spPr>
          <a:xfrm>
            <a:off x="1212849" y="1422202"/>
            <a:ext cx="4758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SPTR as a function of </a:t>
            </a:r>
            <a:r>
              <a:rPr lang="en-US" sz="2000" dirty="0" err="1">
                <a:solidFill>
                  <a:srgbClr val="00B0F0"/>
                </a:solidFill>
              </a:rPr>
              <a:t>SiPM</a:t>
            </a:r>
            <a:r>
              <a:rPr lang="en-US" sz="2000" dirty="0">
                <a:solidFill>
                  <a:srgbClr val="00B0F0"/>
                </a:solidFill>
              </a:rPr>
              <a:t> overvoltage</a:t>
            </a:r>
          </a:p>
        </p:txBody>
      </p:sp>
    </p:spTree>
    <p:extLst>
      <p:ext uri="{BB962C8B-B14F-4D97-AF65-F5344CB8AC3E}">
        <p14:creationId xmlns:p14="http://schemas.microsoft.com/office/powerpoint/2010/main" val="18921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TOFPET2 time resolution with LYSO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857" y="1397455"/>
            <a:ext cx="8940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-</a:t>
            </a:r>
            <a:r>
              <a:rPr lang="en-US" sz="2000" dirty="0">
                <a:solidFill>
                  <a:srgbClr val="FF0000"/>
                </a:solidFill>
                <a:cs typeface="Helvetica LT 45 Light"/>
              </a:rPr>
              <a:t> LYSO: 2 x 2 x 3 mm</a:t>
            </a:r>
            <a:r>
              <a:rPr lang="en-US" sz="2000" baseline="30000" dirty="0">
                <a:solidFill>
                  <a:srgbClr val="FF0000"/>
                </a:solidFill>
                <a:cs typeface="Helvetica LT 45 Light"/>
              </a:rPr>
              <a:t>3</a:t>
            </a:r>
            <a:r>
              <a:rPr lang="en-US" sz="2000" dirty="0">
                <a:solidFill>
                  <a:srgbClr val="FF0000"/>
                </a:solidFill>
                <a:cs typeface="Helvetica LT 45 Light"/>
              </a:rPr>
              <a:t>  </a:t>
            </a:r>
          </a:p>
          <a:p>
            <a:pPr lvl="1"/>
            <a:r>
              <a:rPr lang="en-US" b="1" dirty="0"/>
              <a:t>(LSO:Ce:0.4%Ca (Agile) </a:t>
            </a:r>
            <a:endParaRPr lang="en-US" sz="2000" dirty="0"/>
          </a:p>
          <a:p>
            <a:pPr lvl="1"/>
            <a:endParaRPr lang="en-US" sz="2000" dirty="0">
              <a:solidFill>
                <a:srgbClr val="FF0000"/>
              </a:solidFill>
              <a:cs typeface="Helvetica LT 45 Light"/>
            </a:endParaRPr>
          </a:p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- Hamamatsu MPPC</a:t>
            </a:r>
          </a:p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	S13361-3050AE-04</a:t>
            </a:r>
          </a:p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- 3 V overvoltage </a:t>
            </a:r>
          </a:p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- 4 p. e. threshold</a:t>
            </a:r>
          </a:p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- 15 °C</a:t>
            </a:r>
          </a:p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- Na22 Source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Helvetica LT 45 Ligh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FATA  2019  Catania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39907F-1339-AA49-AA11-BFF87696D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296" y="1191612"/>
            <a:ext cx="4406900" cy="477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79235F-9D96-7941-93A1-B4168775B15E}"/>
              </a:ext>
            </a:extLst>
          </p:cNvPr>
          <p:cNvSpPr txBox="1"/>
          <p:nvPr/>
        </p:nvSpPr>
        <p:spPr>
          <a:xfrm>
            <a:off x="7203665" y="3116281"/>
            <a:ext cx="934871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cs typeface="Helvetica LT 45 Light"/>
              </a:rPr>
              <a:t>119 </a:t>
            </a:r>
            <a:r>
              <a:rPr lang="en-US" sz="2000" dirty="0" err="1">
                <a:solidFill>
                  <a:srgbClr val="FF0000"/>
                </a:solidFill>
                <a:cs typeface="Helvetica LT 45 Light"/>
              </a:rPr>
              <a:t>ps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DFF6DA-CA1A-8240-AE4E-90DC9774D331}"/>
              </a:ext>
            </a:extLst>
          </p:cNvPr>
          <p:cNvSpPr txBox="1"/>
          <p:nvPr/>
        </p:nvSpPr>
        <p:spPr>
          <a:xfrm>
            <a:off x="7274287" y="215479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CTR</a:t>
            </a:r>
          </a:p>
        </p:txBody>
      </p:sp>
    </p:spTree>
    <p:extLst>
      <p:ext uri="{BB962C8B-B14F-4D97-AF65-F5344CB8AC3E}">
        <p14:creationId xmlns:p14="http://schemas.microsoft.com/office/powerpoint/2010/main" val="11213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TOFPET2 time resolution with LYSO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857" y="1397455"/>
            <a:ext cx="89401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- </a:t>
            </a:r>
            <a:r>
              <a:rPr lang="en-US" sz="2000" dirty="0">
                <a:solidFill>
                  <a:srgbClr val="FF0000"/>
                </a:solidFill>
                <a:cs typeface="Helvetica LT 45 Light"/>
              </a:rPr>
              <a:t>LYSO: 3 x 3 x 20 mm</a:t>
            </a:r>
            <a:r>
              <a:rPr lang="en-US" sz="2000" baseline="30000" dirty="0">
                <a:solidFill>
                  <a:srgbClr val="FF0000"/>
                </a:solidFill>
                <a:cs typeface="Helvetica LT 45 Light"/>
              </a:rPr>
              <a:t>3</a:t>
            </a:r>
            <a:r>
              <a:rPr lang="en-US" sz="2000" dirty="0">
                <a:solidFill>
                  <a:srgbClr val="003E52"/>
                </a:solidFill>
                <a:cs typeface="Helvetica LT 45 Light"/>
              </a:rPr>
              <a:t> ;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cs typeface="Helvetica LT 45 Light"/>
              </a:rPr>
              <a:t>( standard commercial LYSO)</a:t>
            </a:r>
            <a:r>
              <a:rPr lang="en-US" sz="2000" dirty="0">
                <a:solidFill>
                  <a:srgbClr val="003E52"/>
                </a:solidFill>
                <a:cs typeface="Helvetica LT 45 Light"/>
              </a:rPr>
              <a:t> </a:t>
            </a:r>
          </a:p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- Hamamatsu MPPC</a:t>
            </a:r>
          </a:p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	S13361-3050AE-04</a:t>
            </a:r>
          </a:p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- 3 V overvoltage </a:t>
            </a:r>
          </a:p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- 4 p. e. threshold</a:t>
            </a:r>
          </a:p>
          <a:p>
            <a:pPr lvl="1"/>
            <a:r>
              <a:rPr lang="en-US" sz="2000" dirty="0">
                <a:solidFill>
                  <a:srgbClr val="003E52"/>
                </a:solidFill>
                <a:cs typeface="Helvetica LT 45 Light"/>
              </a:rPr>
              <a:t>- 15 °C</a:t>
            </a:r>
          </a:p>
          <a:p>
            <a:pPr lvl="1"/>
            <a:r>
              <a:rPr lang="en-US" sz="1600" dirty="0">
                <a:solidFill>
                  <a:srgbClr val="003E52"/>
                </a:solidFill>
                <a:cs typeface="Helvetica LT 45 Light"/>
              </a:rPr>
              <a:t>- Na22 Source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Helvetica LT 45 Ligh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FATA  2019  Catania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F05A1A-2FDB-D248-8AB7-413BAFE8A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83" y="1356640"/>
            <a:ext cx="4438069" cy="4611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3FB0D-CF55-A145-B686-E3C1500D0CA1}"/>
              </a:ext>
            </a:extLst>
          </p:cNvPr>
          <p:cNvSpPr txBox="1"/>
          <p:nvPr/>
        </p:nvSpPr>
        <p:spPr>
          <a:xfrm>
            <a:off x="6812777" y="3542085"/>
            <a:ext cx="954107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cs typeface="Helvetica LT 45 Light"/>
              </a:rPr>
              <a:t>183 </a:t>
            </a:r>
            <a:r>
              <a:rPr lang="en-US" sz="2000" dirty="0" err="1">
                <a:solidFill>
                  <a:srgbClr val="FF0000"/>
                </a:solidFill>
                <a:cs typeface="Helvetica LT 45 Light"/>
              </a:rPr>
              <a:t>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24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C5E0D-E0A1-F94A-8E1A-AC71E46C7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06" y="2934096"/>
            <a:ext cx="4685288" cy="34134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4544" y="510471"/>
            <a:ext cx="4860000" cy="583200"/>
          </a:xfrm>
        </p:spPr>
        <p:txBody>
          <a:bodyPr/>
          <a:lstStyle/>
          <a:p>
            <a:r>
              <a:rPr lang="en-US" dirty="0" err="1"/>
              <a:t>PETsys</a:t>
            </a:r>
            <a:r>
              <a:rPr lang="en-US" dirty="0"/>
              <a:t> Electronics SA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5766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3-6 September 2019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981650" y="6537762"/>
            <a:ext cx="3318133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FATA  2019  Catania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15AA4-A5F6-7649-9C9C-53647F17A54A}"/>
              </a:ext>
            </a:extLst>
          </p:cNvPr>
          <p:cNvSpPr txBox="1"/>
          <p:nvPr/>
        </p:nvSpPr>
        <p:spPr>
          <a:xfrm>
            <a:off x="1335803" y="1365979"/>
            <a:ext cx="59383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LYSO 2x2x3 mm Hamamatsu MPPC 	    		119 </a:t>
            </a:r>
            <a:r>
              <a:rPr lang="en-US" dirty="0" err="1"/>
              <a:t>ps</a:t>
            </a:r>
            <a:endParaRPr lang="en-US" dirty="0"/>
          </a:p>
          <a:p>
            <a:r>
              <a:rPr lang="en-US" dirty="0"/>
              <a:t>Threshold  about 4 </a:t>
            </a:r>
            <a:r>
              <a:rPr lang="en-US" dirty="0" err="1"/>
              <a:t>ph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Overvoltage  3 V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Compare this to the best results published (</a:t>
            </a:r>
            <a:r>
              <a:rPr lang="en-US" dirty="0" err="1"/>
              <a:t>Gundacker</a:t>
            </a:r>
            <a:r>
              <a:rPr lang="en-US" dirty="0"/>
              <a:t>)</a:t>
            </a:r>
          </a:p>
          <a:p>
            <a:r>
              <a:rPr lang="en-US" dirty="0"/>
              <a:t>LYSO 2x2x3 mm Hamamatsu MPPC  			75 </a:t>
            </a:r>
            <a:r>
              <a:rPr lang="en-US" dirty="0" err="1"/>
              <a:t>ps</a:t>
            </a:r>
            <a:endParaRPr lang="en-US" dirty="0"/>
          </a:p>
          <a:p>
            <a:endParaRPr lang="en-US" dirty="0"/>
          </a:p>
          <a:p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D472C-B742-0042-A9C8-DD0CC85ACABD}"/>
              </a:ext>
            </a:extLst>
          </p:cNvPr>
          <p:cNvSpPr txBox="1"/>
          <p:nvPr/>
        </p:nvSpPr>
        <p:spPr>
          <a:xfrm>
            <a:off x="5507440" y="3663526"/>
            <a:ext cx="34762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 3 V Overvoltage </a:t>
            </a:r>
            <a:r>
              <a:rPr lang="en-US" dirty="0" err="1"/>
              <a:t>Gungacker</a:t>
            </a:r>
            <a:r>
              <a:rPr lang="en-US" dirty="0"/>
              <a:t> </a:t>
            </a:r>
          </a:p>
          <a:p>
            <a:r>
              <a:rPr lang="en-US" dirty="0"/>
              <a:t>gets about 100 </a:t>
            </a:r>
            <a:r>
              <a:rPr lang="en-US" dirty="0" err="1"/>
              <a:t>ps</a:t>
            </a:r>
            <a:r>
              <a:rPr lang="en-US" dirty="0"/>
              <a:t> !</a:t>
            </a:r>
          </a:p>
          <a:p>
            <a:endParaRPr lang="en-US" dirty="0"/>
          </a:p>
          <a:p>
            <a:r>
              <a:rPr lang="en-US" dirty="0"/>
              <a:t>The remaining difference is due </a:t>
            </a:r>
          </a:p>
          <a:p>
            <a:r>
              <a:rPr lang="en-US" dirty="0"/>
              <a:t>TDC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1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4544" y="510471"/>
            <a:ext cx="4860000" cy="583200"/>
          </a:xfrm>
        </p:spPr>
        <p:txBody>
          <a:bodyPr/>
          <a:lstStyle/>
          <a:p>
            <a:r>
              <a:rPr lang="en-US" dirty="0" err="1"/>
              <a:t>PETsys</a:t>
            </a:r>
            <a:r>
              <a:rPr lang="en-US" dirty="0"/>
              <a:t> Electronics SA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5766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3-6 September 2019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981650" y="6537762"/>
            <a:ext cx="3318133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FATA  2019  Catania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5129" y="2032033"/>
            <a:ext cx="58673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- Introduction to electronics for fast timing </a:t>
            </a:r>
          </a:p>
          <a:p>
            <a:r>
              <a:rPr lang="en-US" sz="2000" dirty="0"/>
              <a:t>				in application reading scintillators </a:t>
            </a:r>
          </a:p>
          <a:p>
            <a:endParaRPr lang="en-US" sz="2000" dirty="0"/>
          </a:p>
          <a:p>
            <a:r>
              <a:rPr lang="en-US" sz="2000" dirty="0"/>
              <a:t>- discussion of realistic amplifiers</a:t>
            </a:r>
          </a:p>
          <a:p>
            <a:endParaRPr lang="en-US" sz="2000" dirty="0"/>
          </a:p>
          <a:p>
            <a:r>
              <a:rPr lang="en-US" sz="2000" dirty="0"/>
              <a:t>- Future ASICs</a:t>
            </a:r>
          </a:p>
        </p:txBody>
      </p:sp>
    </p:spTree>
    <p:extLst>
      <p:ext uri="{BB962C8B-B14F-4D97-AF65-F5344CB8AC3E}">
        <p14:creationId xmlns:p14="http://schemas.microsoft.com/office/powerpoint/2010/main" val="1924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TOFPET2 Energy resolution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813" y="1263645"/>
            <a:ext cx="7443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Helvetica LT 45 Light"/>
              </a:rPr>
              <a:t>With Na22 point source /</a:t>
            </a:r>
            <a:r>
              <a:rPr lang="en-US" sz="2000" b="1" dirty="0">
                <a:solidFill>
                  <a:srgbClr val="BE0204"/>
                </a:solidFill>
                <a:cs typeface="Helvetica LT 45 Light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Helvetica LT 45 Light"/>
              </a:rPr>
              <a:t>Corrected for </a:t>
            </a:r>
            <a:r>
              <a:rPr lang="en-US" sz="2400" dirty="0" err="1">
                <a:solidFill>
                  <a:srgbClr val="FF0000"/>
                </a:solidFill>
                <a:cs typeface="Helvetica LT 45 Light"/>
              </a:rPr>
              <a:t>SiPM</a:t>
            </a:r>
            <a:r>
              <a:rPr lang="en-US" sz="2400" dirty="0">
                <a:solidFill>
                  <a:srgbClr val="FF0000"/>
                </a:solidFill>
                <a:cs typeface="Helvetica LT 45 Light"/>
              </a:rPr>
              <a:t> non-linearity</a:t>
            </a:r>
            <a:endParaRPr lang="en-US" sz="2400" b="1" dirty="0">
              <a:solidFill>
                <a:srgbClr val="FF0000"/>
              </a:solidFill>
              <a:cs typeface="Helvetica LT 45 Light"/>
            </a:endParaRPr>
          </a:p>
          <a:p>
            <a:pPr lvl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 LT 45 Light"/>
              </a:rPr>
              <a:t>LYSO: 3 x 3 x 5 mm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 LT 45 Light"/>
              </a:rPr>
              <a:t>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 LT 45 Light"/>
              </a:rPr>
              <a:t>; KETEK</a:t>
            </a:r>
          </a:p>
          <a:p>
            <a:pPr lvl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Helvetica LT 45 Light"/>
              </a:rPr>
              <a:t>	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77530" y="3919711"/>
            <a:ext cx="13611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/>
          </a:p>
        </p:txBody>
      </p:sp>
      <p:pic>
        <p:nvPicPr>
          <p:cNvPr id="2" name="Picture 1" descr="KETEK energ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0" y="2277731"/>
            <a:ext cx="6611112" cy="39044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FATA  2019  Catania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22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7627" y="2327315"/>
            <a:ext cx="69980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charset="0"/>
                <a:cs typeface="Verdana" charset="0"/>
              </a:rPr>
              <a:t>New ASICs for reading </a:t>
            </a:r>
            <a:r>
              <a:rPr lang="en-US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charset="0"/>
                <a:cs typeface="Verdana" charset="0"/>
              </a:rPr>
              <a:t>SiPMs</a:t>
            </a:r>
            <a:endParaRPr lang="en-US" sz="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Verdana" charset="0"/>
              <a:cs typeface="Verdana" charset="0"/>
            </a:endParaRPr>
          </a:p>
          <a:p>
            <a:pPr algn="ctr"/>
            <a:endParaRPr lang="en-US" sz="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Verdana" charset="0"/>
              <a:cs typeface="Verdana" charset="0"/>
            </a:endParaRPr>
          </a:p>
          <a:p>
            <a:pPr algn="ctr"/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Verdana" charset="0"/>
                <a:cs typeface="Verdana" charset="0"/>
              </a:rPr>
              <a:t>The CMS MTD (barrel) case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9219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735AB-73C9-DD4E-9361-F1D8343864B8}" type="slidenum">
              <a:rPr lang="en-US" smtClean="0"/>
              <a:pPr/>
              <a:t>21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420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CMS MIP Timing Detector (MTD)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190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126814"/>
            <a:ext cx="309757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FF00"/>
                </a:solidFill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Si LGAD </a:t>
            </a:r>
            <a:r>
              <a:rPr kumimoji="0" lang="en-US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</a:t>
            </a:r>
            <a:br>
              <a:rPr kumimoji="0" lang="en-US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(ETL - 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Endcap</a:t>
            </a:r>
            <a:r>
              <a:rPr lang="en-US" dirty="0">
                <a:solidFill>
                  <a:srgbClr val="FFFF00"/>
                </a:solidFill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Timing Layer)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0800" y="3361134"/>
            <a:ext cx="293086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FF00"/>
                </a:solidFill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LYSO/SiPM</a:t>
            </a:r>
            <a:r>
              <a:rPr kumimoji="0" lang="en-US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</a:t>
            </a:r>
            <a:br>
              <a:rPr kumimoji="0" lang="en-US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(BTL - 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Barrel</a:t>
            </a:r>
            <a:r>
              <a:rPr kumimoji="0" lang="en-US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Timing Layer)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9219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735AB-73C9-DD4E-9361-F1D8343864B8}" type="slidenum">
              <a:rPr lang="en-US" smtClean="0"/>
              <a:pPr/>
              <a:t>22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60850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3314" y="3037585"/>
            <a:ext cx="4944032" cy="3253173"/>
            <a:chOff x="57152" y="984290"/>
            <a:chExt cx="8330077" cy="548119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52" y="984290"/>
              <a:ext cx="8330077" cy="548119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37162" y="4305975"/>
              <a:ext cx="1083585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preamp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74706" y="2859401"/>
              <a:ext cx="1383382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postamp 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46128" y="4585928"/>
              <a:ext cx="1396885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postamp 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64982" y="5744973"/>
              <a:ext cx="816201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QDC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35715" y="5704288"/>
              <a:ext cx="1105192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TDC T1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54868" y="5704288"/>
              <a:ext cx="1105192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TDC T2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3205" y="2691520"/>
              <a:ext cx="1564338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Trigger logic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200" y="2321628"/>
              <a:ext cx="854013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SiPM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84941" y="1897344"/>
              <a:ext cx="1170013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discri T1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8886" y="2782827"/>
              <a:ext cx="1170013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discri T2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96319" y="3896722"/>
              <a:ext cx="1056577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discri 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04242" y="5973582"/>
              <a:ext cx="791891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ADC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43532" y="1736376"/>
              <a:ext cx="1548132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noise filter 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43532" y="3593325"/>
              <a:ext cx="1561638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noise filter 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43532" y="5280995"/>
              <a:ext cx="1585944" cy="427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noise filter Q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229600" cy="8096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TOFHIR ASIC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019" y="3082013"/>
            <a:ext cx="3814667" cy="2981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1718" y="1200874"/>
            <a:ext cx="6053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Frontend ASIC of the CMS MTD Barrel Timing layer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7619" y="1722394"/>
            <a:ext cx="6672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Developed by </a:t>
            </a:r>
            <a:r>
              <a:rPr lang="en-US" sz="2000" dirty="0" err="1"/>
              <a:t>PETsys</a:t>
            </a:r>
            <a:r>
              <a:rPr lang="en-US" sz="2000" dirty="0"/>
              <a:t> in collaboration with LIP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219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735AB-73C9-DD4E-9361-F1D8343864B8}" type="slidenum">
              <a:rPr lang="en-US" smtClean="0"/>
              <a:pPr/>
              <a:t>23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14244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6985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Summary of TOFHIR1 tests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8661" y="583324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DAQ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59564"/>
            <a:ext cx="4746625" cy="479425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1800" dirty="0"/>
              <a:t>Preliminary tests of the main TOFHIR1 blocks are finished</a:t>
            </a:r>
          </a:p>
          <a:p>
            <a:pPr lvl="1"/>
            <a:r>
              <a:rPr lang="en-US" sz="1600" dirty="0"/>
              <a:t>performance is matching expectations</a:t>
            </a:r>
          </a:p>
          <a:p>
            <a:r>
              <a:rPr lang="en-US" sz="1800" dirty="0"/>
              <a:t>Digital logic and I/O is working</a:t>
            </a:r>
          </a:p>
          <a:p>
            <a:pPr lvl="1"/>
            <a:r>
              <a:rPr lang="en-US" sz="1600" dirty="0"/>
              <a:t>Configuration cycles are validated</a:t>
            </a:r>
          </a:p>
          <a:p>
            <a:pPr lvl="1"/>
            <a:r>
              <a:rPr lang="en-US" sz="1600" dirty="0"/>
              <a:t>Data transmission and reception are validated </a:t>
            </a:r>
          </a:p>
          <a:p>
            <a:pPr lvl="1"/>
            <a:endParaRPr lang="en-US" sz="1600" dirty="0"/>
          </a:p>
          <a:p>
            <a:r>
              <a:rPr lang="en-US" sz="1800" dirty="0"/>
              <a:t>Improved TDC; based on 10-bit SAR ADC is working/</a:t>
            </a:r>
          </a:p>
          <a:p>
            <a:pPr lvl="1"/>
            <a:r>
              <a:rPr lang="en-US" sz="1600" dirty="0"/>
              <a:t>Good linearity; noise 0.8 LSB</a:t>
            </a:r>
          </a:p>
          <a:p>
            <a:pPr lvl="1"/>
            <a:r>
              <a:rPr lang="en-US" sz="1600" dirty="0"/>
              <a:t>Time resolution 15 </a:t>
            </a:r>
            <a:r>
              <a:rPr lang="en-US" sz="1600" dirty="0" err="1"/>
              <a:t>ps</a:t>
            </a:r>
            <a:r>
              <a:rPr lang="en-US" sz="1600" dirty="0"/>
              <a:t> rms on test pulse</a:t>
            </a:r>
          </a:p>
          <a:p>
            <a:pPr lvl="1"/>
            <a:endParaRPr lang="en-US" sz="1600" dirty="0"/>
          </a:p>
          <a:p>
            <a:r>
              <a:rPr lang="en-US" sz="1800" dirty="0"/>
              <a:t>Time resolution with laser pulses ~ 20 </a:t>
            </a:r>
            <a:r>
              <a:rPr lang="en-US" sz="1800" dirty="0" err="1"/>
              <a:t>ps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>
                <a:solidFill>
                  <a:srgbClr val="112F3E"/>
                </a:solidFill>
              </a:rPr>
              <a:t> corresponds to CTR of 66 </a:t>
            </a:r>
            <a:r>
              <a:rPr lang="en-US" sz="1800" dirty="0" err="1">
                <a:solidFill>
                  <a:srgbClr val="112F3E"/>
                </a:solidFill>
              </a:rPr>
              <a:t>ps</a:t>
            </a:r>
            <a:endParaRPr lang="en-US" sz="1800" dirty="0">
              <a:solidFill>
                <a:srgbClr val="112F3E"/>
              </a:solidFill>
            </a:endParaRPr>
          </a:p>
          <a:p>
            <a:endParaRPr lang="en-US" sz="16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6579476" y="3247697"/>
            <a:ext cx="233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TOFHIR1 Test Board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19"/>
          <a:stretch/>
        </p:blipFill>
        <p:spPr>
          <a:xfrm>
            <a:off x="5526651" y="2676127"/>
            <a:ext cx="3105370" cy="22532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71202" y="3064774"/>
            <a:ext cx="15396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Symbol" pitchFamily="2" charset="2"/>
              </a:rPr>
              <a:t>D</a:t>
            </a:r>
            <a:r>
              <a:rPr lang="en-US" sz="1600"/>
              <a:t>t between two </a:t>
            </a:r>
            <a:r>
              <a:rPr lang="en-US" sz="1600" dirty="0"/>
              <a:t>channels </a:t>
            </a:r>
            <a:r>
              <a:rPr lang="en-US" dirty="0"/>
              <a:t>with test pulse</a:t>
            </a:r>
            <a:endParaRPr lang="en-US" sz="1600" dirty="0"/>
          </a:p>
        </p:txBody>
      </p:sp>
      <p:pic>
        <p:nvPicPr>
          <p:cNvPr id="15" name="Picture 2" descr="https://lh3.googleusercontent.com/nb3HKM5Ib4fH-HQo1idvCtcMcigqUeJP31CCNCI_I1CN2J4NSIPo7aMTX_JWy5UxQmxJf19BXDwVSvx5p4cMr-SOFCasAjsW5cdYnDlBybS5mh-t_SLDu03kSMAje4F3DU-91KKYuTHYX8Yhpi8EcdQymOXRQtfShG_3ptmz_WYFemkzWlOEsLniAYPuqA9Q3oZ0xIqc4t8BAoSpYAGzWvsikWa-o19UcIm1sl1H4jlEB4GJoMB4ciAgES1njVphLpssSld-PsTl0pkBwBMyqYnXP9LhQ-z-iTKeHxzsHYC6_wKE7dftMe5MDypB6SFt3FE5Msca2yFOpBMWzwe_89_2XV1CgEgDEysR4SWTI6jg8M9wDBf5UduDUC87M6bUamI6yDkZVg-9j0Sh_9ewyQy5qV8w4NHcsYyXvQx04YsLsr6Z4Xu1wl7xYlkpoxTri8-Rpq1zk4NQYWkZ-Gnk2UJaWOijJ-Qb_ntFfThUUKuYfj_58Ezqt6NXKrb6BzpKhuB-OARSqpZ73XDVVOFIMcI91pehxQDkHjpFVNNWOfthaytZL3oWTlo1p-K5eupfX1lUvnMagOntcKKOR78kOC3I6wZmFG7vcDNLp7r7sGXNvWQtTwHqv85mjCY4iExbhQISHLeO7FIahTGZUOauN0SEvA=w1216-h685-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151" y="1134198"/>
            <a:ext cx="2911782" cy="16402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4875373" y="5012643"/>
            <a:ext cx="4126841" cy="1547639"/>
            <a:chOff x="4875373" y="5097707"/>
            <a:chExt cx="4126841" cy="1547639"/>
          </a:xfrm>
        </p:grpSpPr>
        <p:grpSp>
          <p:nvGrpSpPr>
            <p:cNvPr id="12" name="Group 11"/>
            <p:cNvGrpSpPr/>
            <p:nvPr/>
          </p:nvGrpSpPr>
          <p:grpSpPr>
            <a:xfrm>
              <a:off x="7079876" y="5097707"/>
              <a:ext cx="1922338" cy="1547639"/>
              <a:chOff x="5018154" y="5097707"/>
              <a:chExt cx="1922338" cy="154763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18154" y="5097707"/>
                <a:ext cx="1922338" cy="1547639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292385" y="6199600"/>
                <a:ext cx="12779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spy channel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875373" y="5135198"/>
              <a:ext cx="1996457" cy="1460327"/>
              <a:chOff x="7023248" y="5166738"/>
              <a:chExt cx="1996457" cy="146032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023248" y="5166738"/>
                <a:ext cx="1996457" cy="1259181"/>
                <a:chOff x="6055548" y="5135296"/>
                <a:chExt cx="2255195" cy="1422369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290557" y="5135296"/>
                  <a:ext cx="2020186" cy="1395887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055548" y="5162016"/>
                  <a:ext cx="244011" cy="1395649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/>
              <p:cNvSpPr txBox="1"/>
              <p:nvPr/>
            </p:nvSpPr>
            <p:spPr>
              <a:xfrm>
                <a:off x="7352521" y="6288511"/>
                <a:ext cx="11063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simulation</a:t>
                </a: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4875373" y="5097707"/>
              <a:ext cx="4126841" cy="15476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9219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735AB-73C9-DD4E-9361-F1D8343864B8}" type="slidenum">
              <a:rPr lang="en-US" smtClean="0"/>
              <a:pPr/>
              <a:t>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67803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6762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DCR noise cancelation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125857"/>
            <a:ext cx="8229600" cy="2199195"/>
          </a:xfrm>
        </p:spPr>
        <p:txBody>
          <a:bodyPr>
            <a:normAutofit/>
          </a:bodyPr>
          <a:lstStyle/>
          <a:p>
            <a:r>
              <a:rPr lang="en-US" sz="2000" dirty="0"/>
              <a:t>SiPM dark count rate (DCR) increases with radiation</a:t>
            </a:r>
          </a:p>
          <a:p>
            <a:pPr lvl="1"/>
            <a:r>
              <a:rPr lang="en-US" sz="1800" dirty="0"/>
              <a:t>Expect a few tens of GHz at the end of HL-LHC</a:t>
            </a:r>
          </a:p>
          <a:p>
            <a:r>
              <a:rPr lang="en-US" sz="2000" dirty="0"/>
              <a:t>Solution: analog CFD-like circuit to achieve noise cancellation</a:t>
            </a:r>
          </a:p>
          <a:p>
            <a:r>
              <a:rPr lang="en-US" sz="2000" dirty="0"/>
              <a:t>Will be implemented in TOFHIR2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08" b="8888"/>
          <a:stretch/>
        </p:blipFill>
        <p:spPr>
          <a:xfrm>
            <a:off x="1596788" y="2730610"/>
            <a:ext cx="6146620" cy="33885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81506" y="4871920"/>
            <a:ext cx="1334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Delay ~500 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5336" y="295572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Input pulse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0011" y="5502338"/>
            <a:ext cx="3744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DCR noise ~0.5 ns before leading edge has ~90% correlation to noise under the pulse leading edge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8860" y="5580032"/>
            <a:ext cx="176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Delayed and inverted pulse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9783" y="2790453"/>
            <a:ext cx="170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Sum: cancel DCR noise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9219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735AB-73C9-DD4E-9361-F1D8343864B8}" type="slidenum">
              <a:rPr lang="en-US" smtClean="0"/>
              <a:pPr/>
              <a:t>25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3025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229600" cy="8096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TOFHIR ASIC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219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735AB-73C9-DD4E-9361-F1D8343864B8}" type="slidenum">
              <a:rPr lang="en-US" smtClean="0"/>
              <a:pPr/>
              <a:t>26</a:t>
            </a:fld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EBC51-D7B6-CC49-92E7-57A1085FBA8C}"/>
              </a:ext>
            </a:extLst>
          </p:cNvPr>
          <p:cNvSpPr txBox="1"/>
          <p:nvPr/>
        </p:nvSpPr>
        <p:spPr>
          <a:xfrm>
            <a:off x="1458841" y="3316284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9D9C8F-347F-E54B-8DA5-05A32C247279}"/>
              </a:ext>
            </a:extLst>
          </p:cNvPr>
          <p:cNvSpPr txBox="1">
            <a:spLocks/>
          </p:cNvSpPr>
          <p:nvPr/>
        </p:nvSpPr>
        <p:spPr>
          <a:xfrm>
            <a:off x="1094310" y="1714500"/>
            <a:ext cx="7342188" cy="342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12F3E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113E30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- TOFHIR1 (UMC 110 nm):   Test dies available. Improved TDC validated</a:t>
            </a:r>
          </a:p>
          <a:p>
            <a:pPr marL="457200" lvl="1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- TOFHIR2  (TSMC 130 nm): 	Under development, will have Dark count  noise suppression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- After successful test of TOFHIR2 we will develop a new version of the ASIC for PET application incorporating these improvements TOFPET 3 ASIC  </a:t>
            </a:r>
          </a:p>
          <a:p>
            <a:pPr lvl="1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49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57952" y="1549678"/>
            <a:ext cx="742809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3E5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Summary and conclusion</a:t>
            </a:r>
          </a:p>
          <a:p>
            <a:endParaRPr lang="en-US" altLang="zh-TW" sz="2800" dirty="0">
              <a:solidFill>
                <a:srgbClr val="003E5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altLang="zh-TW" dirty="0">
                <a:solidFill>
                  <a:srgbClr val="003E52"/>
                </a:solidFill>
              </a:rPr>
              <a:t>- The readout electronics must be tailored to the photosensor (</a:t>
            </a:r>
            <a:r>
              <a:rPr lang="en-US" altLang="zh-TW" dirty="0" err="1">
                <a:solidFill>
                  <a:srgbClr val="003E52"/>
                </a:solidFill>
              </a:rPr>
              <a:t>SiPM</a:t>
            </a:r>
            <a:r>
              <a:rPr lang="en-US" altLang="zh-TW" dirty="0">
                <a:solidFill>
                  <a:srgbClr val="003E52"/>
                </a:solidFill>
              </a:rPr>
              <a:t>)</a:t>
            </a:r>
            <a:endParaRPr lang="en-US" altLang="zh-TW" sz="2800" dirty="0">
              <a:solidFill>
                <a:srgbClr val="003E5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altLang="zh-TW" dirty="0">
              <a:solidFill>
                <a:srgbClr val="003E52"/>
              </a:solidFill>
            </a:endParaRPr>
          </a:p>
          <a:p>
            <a:r>
              <a:rPr lang="en-US" altLang="zh-TW" dirty="0">
                <a:solidFill>
                  <a:srgbClr val="003E52"/>
                </a:solidFill>
              </a:rPr>
              <a:t>- Existing amplifiers are still far way from any theoretical limit of what can be achieved as time resolution</a:t>
            </a:r>
          </a:p>
          <a:p>
            <a:endParaRPr lang="en-US" altLang="zh-TW" dirty="0">
              <a:solidFill>
                <a:srgbClr val="003E52"/>
              </a:solidFill>
            </a:endParaRPr>
          </a:p>
          <a:p>
            <a:r>
              <a:rPr lang="en-US" altLang="zh-TW" dirty="0">
                <a:solidFill>
                  <a:srgbClr val="003E52"/>
                </a:solidFill>
              </a:rPr>
              <a:t>- At present  the  time resolution achievable in PET is more limited by the scintillator than by the the electronics !</a:t>
            </a:r>
          </a:p>
          <a:p>
            <a:endParaRPr lang="en-US" altLang="zh-TW" dirty="0">
              <a:solidFill>
                <a:srgbClr val="003E52"/>
              </a:solidFill>
            </a:endParaRPr>
          </a:p>
          <a:p>
            <a:r>
              <a:rPr lang="en-US" altLang="zh-TW" dirty="0">
                <a:solidFill>
                  <a:srgbClr val="003E52"/>
                </a:solidFill>
              </a:rPr>
              <a:t>- To reach 10 </a:t>
            </a:r>
            <a:r>
              <a:rPr lang="en-US" altLang="zh-TW" dirty="0" err="1">
                <a:solidFill>
                  <a:srgbClr val="003E52"/>
                </a:solidFill>
              </a:rPr>
              <a:t>ps</a:t>
            </a:r>
            <a:r>
              <a:rPr lang="en-US" altLang="zh-TW" dirty="0">
                <a:solidFill>
                  <a:srgbClr val="003E52"/>
                </a:solidFill>
              </a:rPr>
              <a:t> CTR resolution in PET, we need more light in the first 100 </a:t>
            </a:r>
            <a:r>
              <a:rPr lang="en-US" altLang="zh-TW" dirty="0" err="1">
                <a:solidFill>
                  <a:srgbClr val="003E52"/>
                </a:solidFill>
              </a:rPr>
              <a:t>ps</a:t>
            </a:r>
            <a:r>
              <a:rPr lang="en-US" altLang="zh-TW" dirty="0">
                <a:solidFill>
                  <a:srgbClr val="003E52"/>
                </a:solidFill>
              </a:rPr>
              <a:t> ! But, of course,  if one finds better scintillators we will also need better amplifiers.</a:t>
            </a:r>
            <a:endParaRPr lang="en-US" dirty="0">
              <a:solidFill>
                <a:srgbClr val="003E5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6112" y="450000"/>
            <a:ext cx="4231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>
                <a:solidFill>
                  <a:srgbClr val="003E5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PETsys</a:t>
            </a:r>
            <a:r>
              <a:rPr lang="en-US" sz="2800" b="1" dirty="0">
                <a:solidFill>
                  <a:srgbClr val="003E5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Electronics</a:t>
            </a:r>
            <a:r>
              <a:rPr lang="en-US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dirty="0"/>
              <a:t>3-6 September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dirty="0"/>
              <a:t>FATA  2019  Catania</a:t>
            </a:r>
          </a:p>
        </p:txBody>
      </p:sp>
    </p:spTree>
    <p:extLst>
      <p:ext uri="{BB962C8B-B14F-4D97-AF65-F5344CB8AC3E}">
        <p14:creationId xmlns:p14="http://schemas.microsoft.com/office/powerpoint/2010/main" val="17215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8392" y="2891922"/>
            <a:ext cx="6909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3E5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/>
              </a:rPr>
              <a:t>Grazie per aver ascoltato la mia presentazione</a:t>
            </a:r>
            <a:endParaRPr lang="it-IT" sz="4000" dirty="0">
              <a:solidFill>
                <a:srgbClr val="003E5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6112" y="450000"/>
            <a:ext cx="4231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>
                <a:solidFill>
                  <a:srgbClr val="003E5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PETsys</a:t>
            </a:r>
            <a:r>
              <a:rPr lang="en-US" sz="2800" b="1" dirty="0">
                <a:solidFill>
                  <a:srgbClr val="003E5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Electronics</a:t>
            </a:r>
            <a:r>
              <a:rPr lang="en-US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3-6 September 2019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FATA  2019  Catania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4544" y="510471"/>
            <a:ext cx="4860000" cy="583200"/>
          </a:xfrm>
        </p:spPr>
        <p:txBody>
          <a:bodyPr/>
          <a:lstStyle/>
          <a:p>
            <a:r>
              <a:rPr lang="en-US" dirty="0" err="1"/>
              <a:t>PETsys</a:t>
            </a:r>
            <a:r>
              <a:rPr lang="en-US" dirty="0"/>
              <a:t> Electronics SA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5766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3-6 September 2019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981650" y="6537762"/>
            <a:ext cx="3318133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FATA  2019  Catania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7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4544" y="510471"/>
            <a:ext cx="4860000" cy="583200"/>
          </a:xfrm>
        </p:spPr>
        <p:txBody>
          <a:bodyPr/>
          <a:lstStyle/>
          <a:p>
            <a:r>
              <a:rPr lang="en-US" dirty="0" err="1"/>
              <a:t>PETsys</a:t>
            </a:r>
            <a:r>
              <a:rPr lang="en-US" dirty="0"/>
              <a:t> Electronics SA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5766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3-6 September 2019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981650" y="6537762"/>
            <a:ext cx="3318133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FATA  2019  Catania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AD9530-F50A-944C-8BAC-8A8A1180DD83}"/>
              </a:ext>
            </a:extLst>
          </p:cNvPr>
          <p:cNvSpPr txBox="1"/>
          <p:nvPr/>
        </p:nvSpPr>
        <p:spPr>
          <a:xfrm>
            <a:off x="667998" y="3429000"/>
            <a:ext cx="31665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Arrival first photons</a:t>
            </a:r>
          </a:p>
          <a:p>
            <a:r>
              <a:rPr lang="en-US" dirty="0"/>
              <a:t>Determines time </a:t>
            </a:r>
          </a:p>
          <a:p>
            <a:r>
              <a:rPr lang="en-US" dirty="0"/>
              <a:t>Resolution</a:t>
            </a:r>
          </a:p>
          <a:p>
            <a:endParaRPr lang="en-US" dirty="0"/>
          </a:p>
          <a:p>
            <a:r>
              <a:rPr lang="en-US" dirty="0"/>
              <a:t>For two LYSO  20 mm long the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oincidence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ime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esolution  </a:t>
            </a:r>
            <a:r>
              <a:rPr lang="en-US" dirty="0">
                <a:solidFill>
                  <a:srgbClr val="FF0000"/>
                </a:solidFill>
              </a:rPr>
              <a:t>(CTR)</a:t>
            </a:r>
            <a:r>
              <a:rPr lang="en-US" dirty="0"/>
              <a:t>  to about 100 </a:t>
            </a:r>
            <a:r>
              <a:rPr lang="en-US" dirty="0" err="1"/>
              <a:t>ps</a:t>
            </a:r>
            <a:r>
              <a:rPr lang="en-US" dirty="0"/>
              <a:t> for ideal electronics</a:t>
            </a:r>
          </a:p>
          <a:p>
            <a:endParaRPr lang="en-US" i="1" dirty="0"/>
          </a:p>
          <a:p>
            <a:r>
              <a:rPr lang="en-US" i="1" dirty="0">
                <a:solidFill>
                  <a:srgbClr val="00B0F0"/>
                </a:solidFill>
              </a:rPr>
              <a:t>CTR  always FWHM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6CC182A6-7F60-F644-BDBD-4B0D29A4EA5F}"/>
              </a:ext>
            </a:extLst>
          </p:cNvPr>
          <p:cNvSpPr/>
          <p:nvPr/>
        </p:nvSpPr>
        <p:spPr>
          <a:xfrm rot="5400000">
            <a:off x="5665731" y="2110258"/>
            <a:ext cx="229289" cy="299786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B8707F-AD37-5A44-8203-D5DC4CDA435C}"/>
              </a:ext>
            </a:extLst>
          </p:cNvPr>
          <p:cNvSpPr txBox="1"/>
          <p:nvPr/>
        </p:nvSpPr>
        <p:spPr>
          <a:xfrm>
            <a:off x="4228434" y="3977280"/>
            <a:ext cx="42627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Photosensor and electronics should </a:t>
            </a:r>
          </a:p>
          <a:p>
            <a:r>
              <a:rPr lang="en-US" dirty="0"/>
              <a:t>be optimized together</a:t>
            </a:r>
          </a:p>
          <a:p>
            <a:endParaRPr lang="en-US" dirty="0"/>
          </a:p>
          <a:p>
            <a:r>
              <a:rPr lang="en-US" dirty="0"/>
              <a:t>The best way to </a:t>
            </a:r>
            <a:r>
              <a:rPr lang="en-US" dirty="0" err="1"/>
              <a:t>characterise</a:t>
            </a:r>
            <a:r>
              <a:rPr lang="en-US" dirty="0"/>
              <a:t> the timing </a:t>
            </a:r>
          </a:p>
          <a:p>
            <a:r>
              <a:rPr lang="en-US" dirty="0"/>
              <a:t>performance is the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ingle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hoton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ime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esolution  </a:t>
            </a:r>
            <a:r>
              <a:rPr lang="en-US" dirty="0">
                <a:solidFill>
                  <a:srgbClr val="FF0000"/>
                </a:solidFill>
              </a:rPr>
              <a:t>(SPTR)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00B0F0"/>
                </a:solidFill>
              </a:rPr>
              <a:t>SPTR always </a:t>
            </a:r>
            <a:r>
              <a:rPr lang="en-US" i="1" dirty="0" err="1">
                <a:solidFill>
                  <a:srgbClr val="00B0F0"/>
                </a:solidFill>
              </a:rPr>
              <a:t>r.m.s.</a:t>
            </a:r>
            <a:endParaRPr lang="en-US" i="1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AD39D9-2963-FB41-85BF-76CEDB98E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8" y="1498878"/>
            <a:ext cx="65786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4819B3-9715-424F-BDF5-13F67A537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FATA  2019  Catania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6E4497-6398-8441-B6EA-D473F06037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3-6 September 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97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rgbClr val="C00000"/>
                </a:solidFill>
              </a:rPr>
              <a:t>High Luminosity – LHC  (Phase-2)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53" r="18618"/>
          <a:stretch/>
        </p:blipFill>
        <p:spPr>
          <a:xfrm>
            <a:off x="915988" y="1193800"/>
            <a:ext cx="7441536" cy="238313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190500" y="3581400"/>
            <a:ext cx="8953500" cy="2857500"/>
          </a:xfrm>
        </p:spPr>
        <p:txBody>
          <a:bodyPr>
            <a:normAutofit fontScale="92500"/>
          </a:bodyPr>
          <a:lstStyle/>
          <a:p>
            <a:r>
              <a:rPr lang="en-US" dirty="0"/>
              <a:t>HL-LHC: </a:t>
            </a:r>
            <a:r>
              <a:rPr lang="en-US" b="0" dirty="0"/>
              <a:t>Upgrade of LHC and injectors to increase beam intensity </a:t>
            </a:r>
          </a:p>
          <a:p>
            <a:pPr lvl="1"/>
            <a:r>
              <a:rPr lang="en-US" dirty="0"/>
              <a:t>L</a:t>
            </a:r>
            <a:r>
              <a:rPr lang="en-US" baseline="-25000" dirty="0"/>
              <a:t>inst</a:t>
            </a:r>
            <a:r>
              <a:rPr lang="en-US" dirty="0"/>
              <a:t> &gt; 5 × 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−1</a:t>
            </a:r>
            <a:r>
              <a:rPr lang="en-US" dirty="0"/>
              <a:t> s</a:t>
            </a:r>
            <a:r>
              <a:rPr lang="en-US" baseline="30000" dirty="0"/>
              <a:t>−1</a:t>
            </a:r>
            <a:r>
              <a:rPr lang="en-US" dirty="0"/>
              <a:t>, </a:t>
            </a:r>
            <a:r>
              <a:rPr lang="en-US" dirty="0">
                <a:solidFill>
                  <a:srgbClr val="800000"/>
                </a:solidFill>
              </a:rPr>
              <a:t>up to 140-200 pileup </a:t>
            </a:r>
          </a:p>
          <a:p>
            <a:pPr lvl="1"/>
            <a:r>
              <a:rPr lang="en-US" dirty="0"/>
              <a:t>Ultimate integrated luminosity target of 3000 fb</a:t>
            </a:r>
            <a:r>
              <a:rPr lang="en-US" baseline="30000" dirty="0"/>
              <a:t>−1</a:t>
            </a:r>
            <a:r>
              <a:rPr lang="en-US" dirty="0"/>
              <a:t> (10x LHC) - baseline</a:t>
            </a:r>
          </a:p>
          <a:p>
            <a:pPr lvl="1"/>
            <a:endParaRPr lang="en-US" dirty="0"/>
          </a:p>
          <a:p>
            <a:r>
              <a:rPr lang="en-US" dirty="0"/>
              <a:t>Experiments: </a:t>
            </a:r>
            <a:r>
              <a:rPr lang="en-US" b="0" dirty="0"/>
              <a:t>ATLAS and CMS</a:t>
            </a:r>
            <a:r>
              <a:rPr lang="en-US" dirty="0"/>
              <a:t> </a:t>
            </a:r>
            <a:r>
              <a:rPr lang="en-US" b="0" dirty="0"/>
              <a:t>upgrades for HL-LHC conditions</a:t>
            </a:r>
          </a:p>
          <a:p>
            <a:pPr lvl="1"/>
            <a:r>
              <a:rPr lang="en-US" dirty="0"/>
              <a:t>Radiation hardness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Mitigate physics impact of high pileup  ( more than 5x LHC )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71" t="71369" r="712"/>
          <a:stretch/>
        </p:blipFill>
        <p:spPr>
          <a:xfrm>
            <a:off x="7704225" y="1905001"/>
            <a:ext cx="1331998" cy="7294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41338" y="2101448"/>
            <a:ext cx="548786" cy="338552"/>
          </a:xfrm>
          <a:prstGeom prst="rect">
            <a:avLst/>
          </a:prstGeom>
          <a:solidFill>
            <a:srgbClr val="FEF8E4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2024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5769" y="2112889"/>
            <a:ext cx="553996" cy="338552"/>
          </a:xfrm>
          <a:prstGeom prst="rect">
            <a:avLst/>
          </a:prstGeom>
          <a:solidFill>
            <a:srgbClr val="FEF8E4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2026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34479" y="2112889"/>
            <a:ext cx="502800" cy="338552"/>
          </a:xfrm>
          <a:prstGeom prst="rect">
            <a:avLst/>
          </a:prstGeom>
          <a:solidFill>
            <a:srgbClr val="FEF8E4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FF6600"/>
                </a:solidFill>
                <a:effectLst/>
                <a:uFill>
                  <a:solidFill>
                    <a:srgbClr val="464653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Now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2191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735AB-73C9-DD4E-9361-F1D8343864B8}" type="slidenum">
              <a:rPr lang="en-US" smtClean="0"/>
              <a:pPr/>
              <a:t>31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7481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4544" y="510471"/>
            <a:ext cx="4860000" cy="583200"/>
          </a:xfrm>
        </p:spPr>
        <p:txBody>
          <a:bodyPr/>
          <a:lstStyle/>
          <a:p>
            <a:r>
              <a:rPr lang="en-US" dirty="0" err="1"/>
              <a:t>PETsys</a:t>
            </a:r>
            <a:r>
              <a:rPr lang="en-US" dirty="0"/>
              <a:t> Electronics SA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5766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3-6 September 2019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981650" y="6537762"/>
            <a:ext cx="3318133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FATA  2019  Catania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699E3F-3C7A-F943-A8D9-8B7FA43CE1BC}"/>
                  </a:ext>
                </a:extLst>
              </p:cNvPr>
              <p:cNvSpPr txBox="1"/>
              <p:nvPr/>
            </p:nvSpPr>
            <p:spPr>
              <a:xfrm>
                <a:off x="689730" y="4961859"/>
                <a:ext cx="2564966" cy="691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/>
                  <a:t>σ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8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baseline="-25000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800" dirty="0"/>
                          <m:t>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𝑛𝑜𝑖𝑠𝑒</m:t>
                            </m:r>
                          </m:e>
                        </m:d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𝑆𝑖𝑔𝑛𝑎𝑙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699E3F-3C7A-F943-A8D9-8B7FA43CE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30" y="4961859"/>
                <a:ext cx="2564966" cy="691664"/>
              </a:xfrm>
              <a:prstGeom prst="rect">
                <a:avLst/>
              </a:prstGeom>
              <a:blipFill>
                <a:blip r:embed="rId2"/>
                <a:stretch>
                  <a:fillRect l="-8374" b="-1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F91802-F4FA-B04A-B62B-0F98C5D4FC50}"/>
                  </a:ext>
                </a:extLst>
              </p:cNvPr>
              <p:cNvSpPr txBox="1"/>
              <p:nvPr/>
            </p:nvSpPr>
            <p:spPr>
              <a:xfrm>
                <a:off x="4095701" y="5257902"/>
                <a:ext cx="2815197" cy="6940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𝑆𝑃𝑇𝑅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baseline="-25000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𝐸𝑁𝐶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𝑆𝑖𝑃𝑀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𝐺𝑎𝑖𝑛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F91802-F4FA-B04A-B62B-0F98C5D4F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01" y="5257902"/>
                <a:ext cx="2815197" cy="694036"/>
              </a:xfrm>
              <a:prstGeom prst="rect">
                <a:avLst/>
              </a:prstGeom>
              <a:blipFill>
                <a:blip r:embed="rId3"/>
                <a:stretch>
                  <a:fillRect l="-448" t="-8929" r="-448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589F70A3-4A80-3144-8E8A-B41EDDD0EC48}"/>
              </a:ext>
            </a:extLst>
          </p:cNvPr>
          <p:cNvSpPr/>
          <p:nvPr/>
        </p:nvSpPr>
        <p:spPr>
          <a:xfrm>
            <a:off x="7191161" y="4478294"/>
            <a:ext cx="1597755" cy="112956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93F93-F1E9-B24F-8AC5-E627259BFDEF}"/>
              </a:ext>
            </a:extLst>
          </p:cNvPr>
          <p:cNvSpPr txBox="1"/>
          <p:nvPr/>
        </p:nvSpPr>
        <p:spPr>
          <a:xfrm>
            <a:off x="7496780" y="4627576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dirty="0"/>
              <a:t>quivalent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N</a:t>
            </a:r>
            <a:r>
              <a:rPr lang="en-US" sz="1600" dirty="0"/>
              <a:t>oise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/>
              <a:t>harge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D2BE7A-985F-A443-AAA0-A12AA1DEBE1F}"/>
              </a:ext>
            </a:extLst>
          </p:cNvPr>
          <p:cNvCxnSpPr>
            <a:cxnSpLocks/>
          </p:cNvCxnSpPr>
          <p:nvPr/>
        </p:nvCxnSpPr>
        <p:spPr>
          <a:xfrm flipV="1">
            <a:off x="6615953" y="5148138"/>
            <a:ext cx="575208" cy="217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0AB7CFE-331D-D64D-9DDC-1C2433E1B222}"/>
              </a:ext>
            </a:extLst>
          </p:cNvPr>
          <p:cNvSpPr txBox="1"/>
          <p:nvPr/>
        </p:nvSpPr>
        <p:spPr>
          <a:xfrm>
            <a:off x="3993911" y="4318659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the signal comes from one </a:t>
            </a:r>
          </a:p>
          <a:p>
            <a:r>
              <a:rPr lang="en-US" dirty="0"/>
              <a:t>detected photon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3B5CD-2FFC-4D41-BC2C-0A69A513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35" y="1242953"/>
            <a:ext cx="6380459" cy="27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8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4544" y="510471"/>
            <a:ext cx="4860000" cy="583200"/>
          </a:xfrm>
        </p:spPr>
        <p:txBody>
          <a:bodyPr/>
          <a:lstStyle/>
          <a:p>
            <a:r>
              <a:rPr lang="en-US" dirty="0" err="1"/>
              <a:t>PETsys</a:t>
            </a:r>
            <a:r>
              <a:rPr lang="en-US" dirty="0"/>
              <a:t> Electronics SA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5766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3-6 September 2019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981650" y="6537762"/>
            <a:ext cx="3318133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FATA  2019  Catania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319F21B-3625-3A49-B689-F2A3E8DE88B4}"/>
                  </a:ext>
                </a:extLst>
              </p:cNvPr>
              <p:cNvSpPr txBox="1"/>
              <p:nvPr/>
            </p:nvSpPr>
            <p:spPr>
              <a:xfrm>
                <a:off x="1133450" y="1630270"/>
                <a:ext cx="7244068" cy="4151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rise time t</a:t>
                </a:r>
                <a:r>
                  <a:rPr lang="en-US" baseline="-25000" dirty="0"/>
                  <a:t>r</a:t>
                </a:r>
                <a:r>
                  <a:rPr lang="en-US" dirty="0"/>
                  <a:t> depends on </a:t>
                </a:r>
              </a:p>
              <a:p>
                <a:r>
                  <a:rPr lang="en-US" dirty="0"/>
                  <a:t>	- the amplifier </a:t>
                </a:r>
                <a:r>
                  <a:rPr lang="en-US" dirty="0" err="1"/>
                  <a:t>Bandwith</a:t>
                </a:r>
                <a:r>
                  <a:rPr lang="en-US" dirty="0"/>
                  <a:t> (BW)</a:t>
                </a:r>
              </a:p>
              <a:p>
                <a:r>
                  <a:rPr lang="en-US" dirty="0"/>
                  <a:t>	- the intrinsic rise time of the pulse from the photosensor</a:t>
                </a:r>
              </a:p>
              <a:p>
                <a:endParaRPr lang="en-US" dirty="0"/>
              </a:p>
              <a:p>
                <a:r>
                  <a:rPr lang="en-US" dirty="0"/>
                  <a:t>The amplifier noise is proportional to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e>
                    </m:rad>
                  </m:oMath>
                </a14:m>
                <a:r>
                  <a:rPr lang="en-US" dirty="0"/>
                  <a:t>  (BW=Bandwidth)</a:t>
                </a:r>
              </a:p>
              <a:p>
                <a:r>
                  <a:rPr lang="en-US" dirty="0"/>
                  <a:t>	The rise time is  t</a:t>
                </a:r>
                <a:r>
                  <a:rPr lang="en-US" baseline="-25000" dirty="0"/>
                  <a:t>r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0.35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 </a:t>
                </a:r>
              </a:p>
              <a:p>
                <a:r>
                  <a:rPr lang="en-US" dirty="0"/>
                  <a:t>The optimum amplifier must must have a  BW  such that the rise time equals the intrinsic rise time of the pulse.</a:t>
                </a:r>
              </a:p>
              <a:p>
                <a:r>
                  <a:rPr lang="en-US" dirty="0"/>
                  <a:t>The intrinsic pulse rise time in </a:t>
                </a:r>
                <a:r>
                  <a:rPr lang="en-US" dirty="0" err="1"/>
                  <a:t>SiPMs</a:t>
                </a:r>
                <a:r>
                  <a:rPr lang="en-US" dirty="0"/>
                  <a:t> is of the order of 300 ps.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However,  the upper limit of an amplifier bandwidth is determined by second order parasitic effect in circuit (2</a:t>
                </a:r>
                <a:r>
                  <a:rPr lang="en-US" baseline="30000" dirty="0">
                    <a:solidFill>
                      <a:srgbClr val="0070C0"/>
                    </a:solidFill>
                  </a:rPr>
                  <a:t>nd</a:t>
                </a:r>
                <a:r>
                  <a:rPr lang="en-US" dirty="0">
                    <a:solidFill>
                      <a:srgbClr val="0070C0"/>
                    </a:solidFill>
                  </a:rPr>
                  <a:t> pole) so depends of the technology. It is hard to obtain  t</a:t>
                </a:r>
                <a:r>
                  <a:rPr lang="en-US" baseline="-25000" dirty="0">
                    <a:solidFill>
                      <a:srgbClr val="0070C0"/>
                    </a:solidFill>
                  </a:rPr>
                  <a:t>r</a:t>
                </a:r>
                <a:r>
                  <a:rPr lang="en-US" dirty="0">
                    <a:solidFill>
                      <a:srgbClr val="0070C0"/>
                    </a:solidFill>
                  </a:rPr>
                  <a:t>&lt; 1ns with FET transistors.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319F21B-3625-3A49-B689-F2A3E8DE8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450" y="1630270"/>
                <a:ext cx="7244068" cy="4151457"/>
              </a:xfrm>
              <a:prstGeom prst="rect">
                <a:avLst/>
              </a:prstGeom>
              <a:blipFill>
                <a:blip r:embed="rId2"/>
                <a:stretch>
                  <a:fillRect l="-524" t="-305" r="-350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811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4544" y="510471"/>
            <a:ext cx="4860000" cy="583200"/>
          </a:xfrm>
        </p:spPr>
        <p:txBody>
          <a:bodyPr/>
          <a:lstStyle/>
          <a:p>
            <a:r>
              <a:rPr lang="en-US" dirty="0" err="1"/>
              <a:t>PETsys</a:t>
            </a:r>
            <a:r>
              <a:rPr lang="en-US" dirty="0"/>
              <a:t> Electronics SA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5766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3-6 September 2019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981650" y="6537762"/>
            <a:ext cx="3318133" cy="365125"/>
          </a:xfrm>
          <a:prstGeom prst="rect">
            <a:avLst/>
          </a:prstGeom>
        </p:spPr>
        <p:txBody>
          <a:bodyPr/>
          <a:lstStyle/>
          <a:p>
            <a:r>
              <a:rPr lang="en-US" sz="1200" dirty="0">
                <a:solidFill>
                  <a:schemeClr val="tx1">
                    <a:tint val="75000"/>
                  </a:schemeClr>
                </a:solidFill>
              </a:rPr>
              <a:t>FATA  2019  Catania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5E6E2-C796-8F47-A6EA-7412A33AEF9E}"/>
              </a:ext>
            </a:extLst>
          </p:cNvPr>
          <p:cNvSpPr txBox="1"/>
          <p:nvPr/>
        </p:nvSpPr>
        <p:spPr>
          <a:xfrm>
            <a:off x="718218" y="3920396"/>
            <a:ext cx="3655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 resistor has current noise</a:t>
            </a:r>
          </a:p>
          <a:p>
            <a:r>
              <a:rPr lang="en-US" dirty="0"/>
              <a:t>The noise of the FET transistor is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AAE6AB-F785-0D44-82DC-F43B8880FBE3}"/>
                  </a:ext>
                </a:extLst>
              </p:cNvPr>
              <p:cNvSpPr txBox="1"/>
              <p:nvPr/>
            </p:nvSpPr>
            <p:spPr>
              <a:xfrm>
                <a:off x="4460665" y="4184288"/>
                <a:ext cx="4006481" cy="441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σ</a:t>
                </a:r>
                <a14:m>
                  <m:oMath xmlns:m="http://schemas.openxmlformats.org/officeDocument/2006/math">
                    <m:r>
                      <a:rPr lang="en-US" i="1" baseline="30000" dirty="0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baseline="-25000" dirty="0" err="1">
                            <a:latin typeface="Cambria Math" panose="02040503050406030204" pitchFamily="18" charset="0"/>
                          </a:rPr>
                          <m:t>𝑛𝑜𝑖𝑠𝑒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𝑘𝑇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𝑠𝑑</m:t>
                            </m:r>
                          </m:sub>
                        </m:sSub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𝐵𝑊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𝑘𝑇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𝑠𝑑</m:t>
                            </m:r>
                          </m:sub>
                        </m:sSub>
                      </m:den>
                    </m:f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0.35</m:t>
                        </m:r>
                      </m:num>
                      <m:den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AAE6AB-F785-0D44-82DC-F43B8880F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665" y="4184288"/>
                <a:ext cx="4006481" cy="441018"/>
              </a:xfrm>
              <a:prstGeom prst="rect">
                <a:avLst/>
              </a:prstGeom>
              <a:blipFill>
                <a:blip r:embed="rId2"/>
                <a:stretch>
                  <a:fillRect l="-3470" t="-2778" r="-126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7CB2353-0FF2-594D-B087-F299AC0134FA}"/>
              </a:ext>
            </a:extLst>
          </p:cNvPr>
          <p:cNvSpPr txBox="1"/>
          <p:nvPr/>
        </p:nvSpPr>
        <p:spPr>
          <a:xfrm>
            <a:off x="1332710" y="1173037"/>
            <a:ext cx="7511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Theoretical limit on timing performance of an amplifier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F6DE21-2A69-384B-A66C-11DA937DB3BD}"/>
              </a:ext>
            </a:extLst>
          </p:cNvPr>
          <p:cNvSpPr txBox="1"/>
          <p:nvPr/>
        </p:nvSpPr>
        <p:spPr>
          <a:xfrm>
            <a:off x="730968" y="4751147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is equivalent noise charge 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DEC7C5-FC68-174C-A256-C418959B0A6A}"/>
              </a:ext>
            </a:extLst>
          </p:cNvPr>
          <p:cNvSpPr txBox="1"/>
          <p:nvPr/>
        </p:nvSpPr>
        <p:spPr>
          <a:xfrm>
            <a:off x="730968" y="566768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B9FF3C-84BE-CF47-9973-304A94779B72}"/>
                  </a:ext>
                </a:extLst>
              </p:cNvPr>
              <p:cNvSpPr txBox="1"/>
              <p:nvPr/>
            </p:nvSpPr>
            <p:spPr>
              <a:xfrm>
                <a:off x="591550" y="5208353"/>
                <a:ext cx="3992503" cy="622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𝑇𝑟𝑎𝑛𝑠𝑐𝑜𝑛𝑑𝑢𝑐𝑡𝑎𝑛𝑐𝑒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B9FF3C-84BE-CF47-9973-304A94779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50" y="5208353"/>
                <a:ext cx="3992503" cy="622671"/>
              </a:xfrm>
              <a:prstGeom prst="rect">
                <a:avLst/>
              </a:prstGeom>
              <a:blipFill>
                <a:blip r:embed="rId3"/>
                <a:stretch>
                  <a:fillRect l="-635" t="-20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7863FF33-37BA-CE4D-BDBC-7C1D66D14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245" y="1671182"/>
            <a:ext cx="4671661" cy="21591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4EC67E-F7CB-EF4A-A28F-9E626ECBE7B4}"/>
              </a:ext>
            </a:extLst>
          </p:cNvPr>
          <p:cNvSpPr txBox="1"/>
          <p:nvPr/>
        </p:nvSpPr>
        <p:spPr>
          <a:xfrm>
            <a:off x="600514" y="5957690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equivalent noise charge becomes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60AF6B-BA8C-5045-B636-3118CC626DD0}"/>
                  </a:ext>
                </a:extLst>
              </p:cNvPr>
              <p:cNvSpPr txBox="1"/>
              <p:nvPr/>
            </p:nvSpPr>
            <p:spPr>
              <a:xfrm>
                <a:off x="5088706" y="5810963"/>
                <a:ext cx="3017686" cy="6198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𝐸𝑁𝐶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𝑘𝑇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0.35</m:t>
                          </m:r>
                        </m:num>
                        <m:den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60AF6B-BA8C-5045-B636-3118CC626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706" y="5810963"/>
                <a:ext cx="3017686" cy="619850"/>
              </a:xfrm>
              <a:prstGeom prst="rect">
                <a:avLst/>
              </a:prstGeom>
              <a:blipFill>
                <a:blip r:embed="rId5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64FD48A-89B3-5146-B50F-EC6DCE6219DD}"/>
                  </a:ext>
                </a:extLst>
              </p:cNvPr>
              <p:cNvSpPr txBox="1"/>
              <p:nvPr/>
            </p:nvSpPr>
            <p:spPr>
              <a:xfrm>
                <a:off x="4820495" y="4720589"/>
                <a:ext cx="2973314" cy="486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𝑁𝐶</m:t>
                    </m:r>
                    <m:r>
                      <a:rPr lang="en-US" b="0" i="1" baseline="3000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𝑘𝑇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𝑠𝑑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0.35</m:t>
                        </m:r>
                      </m:num>
                      <m:den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64FD48A-89B3-5146-B50F-EC6DCE621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495" y="4720589"/>
                <a:ext cx="2973314" cy="486865"/>
              </a:xfrm>
              <a:prstGeom prst="rect">
                <a:avLst/>
              </a:prstGeom>
              <a:blipFill>
                <a:blip r:embed="rId6"/>
                <a:stretch>
                  <a:fillRect l="-2553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658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4544" y="510471"/>
            <a:ext cx="4860000" cy="583200"/>
          </a:xfrm>
        </p:spPr>
        <p:txBody>
          <a:bodyPr/>
          <a:lstStyle/>
          <a:p>
            <a:r>
              <a:rPr lang="en-US" dirty="0" err="1"/>
              <a:t>PETsys</a:t>
            </a:r>
            <a:r>
              <a:rPr lang="en-US" dirty="0"/>
              <a:t> Electronics SA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5766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3-6 September 2019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981650" y="6537762"/>
            <a:ext cx="3318133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FATA  2019  Catania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29E326-F3E4-514A-BF79-BA257C386E57}"/>
              </a:ext>
            </a:extLst>
          </p:cNvPr>
          <p:cNvSpPr txBox="1"/>
          <p:nvPr/>
        </p:nvSpPr>
        <p:spPr>
          <a:xfrm>
            <a:off x="812720" y="3258637"/>
            <a:ext cx="7655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reduce the noise of the first amplifier by reducing the</a:t>
            </a:r>
          </a:p>
          <a:p>
            <a:r>
              <a:rPr lang="en-US" dirty="0"/>
              <a:t>transconductance  					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7B0B78E-29F8-FA4B-AF62-D108C874AAA7}"/>
                  </a:ext>
                </a:extLst>
              </p:cNvPr>
              <p:cNvSpPr/>
              <p:nvPr/>
            </p:nvSpPr>
            <p:spPr>
              <a:xfrm>
                <a:off x="1828906" y="4094024"/>
                <a:ext cx="6139836" cy="644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𝑆𝑃𝑇𝑅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∝ </m:t>
                    </m:r>
                    <m:f>
                      <m:fPr>
                        <m:ctrlP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2200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𝑆𝑖𝑃𝑀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2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𝐺𝑎𝑖𝑛</m:t>
                        </m:r>
                      </m:den>
                    </m:f>
                  </m:oMath>
                </a14:m>
                <a:r>
                  <a:rPr lang="en-US" sz="2200" i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2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rad>
                    <m:f>
                      <m:fPr>
                        <m:ctrlPr>
                          <a:rPr lang="en-US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2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𝑃𝑜𝑤𝑒𝑟</m:t>
                            </m:r>
                            <m:r>
                              <a:rPr lang="en-US" sz="2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𝑑𝑖𝑠𝑠𝑖𝑝𝑎𝑡𝑖𝑜𝑛</m:t>
                            </m:r>
                          </m:e>
                        </m:rad>
                      </m:den>
                    </m:f>
                  </m:oMath>
                </a14:m>
                <a:endParaRPr lang="en-US" sz="2200" i="1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7B0B78E-29F8-FA4B-AF62-D108C874AA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906" y="4094024"/>
                <a:ext cx="6139836" cy="644472"/>
              </a:xfrm>
              <a:prstGeom prst="rect">
                <a:avLst/>
              </a:prstGeom>
              <a:blipFill>
                <a:blip r:embed="rId2"/>
                <a:stretch>
                  <a:fillRect l="-207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9B9A078-E3AB-234E-9D1F-99C98876EADA}"/>
                  </a:ext>
                </a:extLst>
              </p:cNvPr>
              <p:cNvSpPr txBox="1"/>
              <p:nvPr/>
            </p:nvSpPr>
            <p:spPr>
              <a:xfrm>
                <a:off x="2957556" y="3599890"/>
                <a:ext cx="2532937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𝑃𝑜𝑤𝑒𝑟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𝑑𝑖𝑠𝑠𝑖𝑝𝑎𝑡𝑖𝑜𝑛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9B9A078-E3AB-234E-9D1F-99C98876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556" y="3599890"/>
                <a:ext cx="2532937" cy="270652"/>
              </a:xfrm>
              <a:prstGeom prst="rect">
                <a:avLst/>
              </a:prstGeom>
              <a:blipFill>
                <a:blip r:embed="rId3"/>
                <a:stretch>
                  <a:fillRect l="-2000" t="-4348" r="-1500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525FDA3-1D94-6C42-9B27-66C1E7BA087A}"/>
              </a:ext>
            </a:extLst>
          </p:cNvPr>
          <p:cNvSpPr txBox="1"/>
          <p:nvPr/>
        </p:nvSpPr>
        <p:spPr>
          <a:xfrm>
            <a:off x="2590800" y="24938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E932CC0-9AFF-2442-844D-08707E8FB7B5}"/>
                  </a:ext>
                </a:extLst>
              </p:cNvPr>
              <p:cNvSpPr/>
              <p:nvPr/>
            </p:nvSpPr>
            <p:spPr>
              <a:xfrm>
                <a:off x="5555556" y="1363795"/>
                <a:ext cx="2268891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𝑆𝑃𝑇𝑅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𝐸𝑁𝐶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𝑆𝑖𝑃𝑀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_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𝐺𝑎𝑖𝑛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E932CC0-9AFF-2442-844D-08707E8FB7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556" y="1363795"/>
                <a:ext cx="2268891" cy="612796"/>
              </a:xfrm>
              <a:prstGeom prst="rect">
                <a:avLst/>
              </a:prstGeom>
              <a:blipFill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5633CB-7FFA-1B4D-832D-5568DD20CB9B}"/>
                  </a:ext>
                </a:extLst>
              </p:cNvPr>
              <p:cNvSpPr txBox="1"/>
              <p:nvPr/>
            </p:nvSpPr>
            <p:spPr>
              <a:xfrm>
                <a:off x="927556" y="2308416"/>
                <a:ext cx="6660093" cy="7814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The contribution of the first FET transistor to the SPTR is :</a:t>
                </a:r>
              </a:p>
              <a:p>
                <a:r>
                  <a:rPr lang="en-US" dirty="0"/>
                  <a:t>					SPTR is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0.48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𝑘𝑇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𝑆𝑖𝑃𝑀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𝐺𝑎𝑖𝑛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5633CB-7FFA-1B4D-832D-5568DD20C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56" y="2308416"/>
                <a:ext cx="6660093" cy="781496"/>
              </a:xfrm>
              <a:prstGeom prst="rect">
                <a:avLst/>
              </a:prstGeom>
              <a:blipFill>
                <a:blip r:embed="rId5"/>
                <a:stretch>
                  <a:fillRect l="-2095" t="-8065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E5A803-448E-ED4D-8C10-4A485272EF33}"/>
                  </a:ext>
                </a:extLst>
              </p:cNvPr>
              <p:cNvSpPr txBox="1"/>
              <p:nvPr/>
            </p:nvSpPr>
            <p:spPr>
              <a:xfrm>
                <a:off x="722784" y="4927552"/>
                <a:ext cx="724595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Assuming Hamamatsu </a:t>
                </a:r>
                <a:r>
                  <a:rPr lang="en-US" dirty="0">
                    <a:solidFill>
                      <a:srgbClr val="003E52"/>
                    </a:solidFill>
                    <a:cs typeface="Helvetica LT 45 Light"/>
                  </a:rPr>
                  <a:t>S13361-3050AE-04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C</a:t>
                </a:r>
                <a:r>
                  <a:rPr lang="en-US" baseline="-25000" dirty="0"/>
                  <a:t>d</a:t>
                </a:r>
                <a:r>
                  <a:rPr lang="en-US" dirty="0"/>
                  <a:t>=320 pF, </a:t>
                </a:r>
                <a:r>
                  <a:rPr lang="en-US" dirty="0" err="1"/>
                  <a:t>SiPM_Gain</a:t>
                </a:r>
                <a:r>
                  <a:rPr lang="en-US" dirty="0"/>
                  <a:t>= 1.5x10</a:t>
                </a:r>
                <a:r>
                  <a:rPr lang="en-US" baseline="30000" dirty="0"/>
                  <a:t>6</a:t>
                </a:r>
                <a:r>
                  <a:rPr lang="en-US" dirty="0"/>
                  <a:t>;  t</a:t>
                </a:r>
                <a:r>
                  <a:rPr lang="en-US" baseline="-25000" dirty="0"/>
                  <a:t>r</a:t>
                </a:r>
                <a:r>
                  <a:rPr lang="en-US" dirty="0"/>
                  <a:t>=1 ns, power dissipation </a:t>
                </a:r>
                <a:r>
                  <a:rPr lang="en-US" dirty="0">
                    <a:latin typeface="Symbol" pitchFamily="2" charset="2"/>
                  </a:rPr>
                  <a:t>=</a:t>
                </a:r>
                <a:r>
                  <a:rPr lang="en-US" dirty="0"/>
                  <a:t>10 </a:t>
                </a:r>
                <a:r>
                  <a:rPr lang="en-US" dirty="0" err="1"/>
                  <a:t>mW</a:t>
                </a:r>
                <a:endParaRPr lang="en-US" dirty="0"/>
              </a:p>
              <a:p>
                <a:r>
                  <a:rPr lang="en-US" dirty="0"/>
                  <a:t>  SPTR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30 </a:t>
                </a:r>
                <a:r>
                  <a:rPr lang="en-US" dirty="0" err="1"/>
                  <a:t>ps</a:t>
                </a:r>
                <a:endParaRPr lang="en-US" dirty="0"/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 If we subdivide the </a:t>
                </a:r>
                <a:r>
                  <a:rPr lang="en-US" dirty="0" err="1">
                    <a:solidFill>
                      <a:srgbClr val="0070C0"/>
                    </a:solidFill>
                  </a:rPr>
                  <a:t>SiPM</a:t>
                </a:r>
                <a:r>
                  <a:rPr lang="en-US" dirty="0">
                    <a:solidFill>
                      <a:srgbClr val="0070C0"/>
                    </a:solidFill>
                  </a:rPr>
                  <a:t> pixel in 9,  SPTR goes down by factor 3 !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E5A803-448E-ED4D-8C10-4A485272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84" y="4927552"/>
                <a:ext cx="7245958" cy="1477328"/>
              </a:xfrm>
              <a:prstGeom prst="rect">
                <a:avLst/>
              </a:prstGeom>
              <a:blipFill>
                <a:blip r:embed="rId6"/>
                <a:stretch>
                  <a:fillRect l="-701" t="-1709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75C5E1-A579-4445-8516-B2597571CA5A}"/>
                  </a:ext>
                </a:extLst>
              </p:cNvPr>
              <p:cNvSpPr txBox="1"/>
              <p:nvPr/>
            </p:nvSpPr>
            <p:spPr>
              <a:xfrm>
                <a:off x="1671055" y="1356741"/>
                <a:ext cx="3017686" cy="6198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𝐸𝑁𝐶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𝑘𝑇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0.35</m:t>
                          </m:r>
                        </m:num>
                        <m:den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75C5E1-A579-4445-8516-B2597571C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055" y="1356741"/>
                <a:ext cx="3017686" cy="619850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4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4544" y="510471"/>
            <a:ext cx="4860000" cy="583200"/>
          </a:xfrm>
        </p:spPr>
        <p:txBody>
          <a:bodyPr/>
          <a:lstStyle/>
          <a:p>
            <a:r>
              <a:rPr lang="en-US" dirty="0" err="1"/>
              <a:t>PETsys</a:t>
            </a:r>
            <a:r>
              <a:rPr lang="en-US" dirty="0"/>
              <a:t> Electronics SA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5766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3-6 September 2019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981650" y="6537762"/>
            <a:ext cx="3318133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FATA  2019  Catania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38AD16-887A-1E48-8CB6-4EF7CF532D54}"/>
                  </a:ext>
                </a:extLst>
              </p:cNvPr>
              <p:cNvSpPr txBox="1"/>
              <p:nvPr/>
            </p:nvSpPr>
            <p:spPr>
              <a:xfrm>
                <a:off x="626048" y="2243890"/>
                <a:ext cx="7891904" cy="3996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But for any realistic amplifier there are many other factors limiting the SPTR</a:t>
                </a:r>
              </a:p>
              <a:p>
                <a:endParaRPr lang="en-US" dirty="0"/>
              </a:p>
              <a:p>
                <a:r>
                  <a:rPr lang="en-US" dirty="0"/>
                  <a:t>- Intrinsic time jitter of the </a:t>
                </a:r>
                <a:r>
                  <a:rPr lang="en-US" dirty="0" err="1"/>
                  <a:t>SiPM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20-40 </a:t>
                </a:r>
                <a:r>
                  <a:rPr lang="en-US" dirty="0" err="1"/>
                  <a:t>ps</a:t>
                </a:r>
                <a:r>
                  <a:rPr lang="en-US" dirty="0"/>
                  <a:t>, related to where in the </a:t>
                </a:r>
              </a:p>
              <a:p>
                <a:r>
                  <a:rPr lang="en-US" dirty="0"/>
                  <a:t>SPAD the photon interacts, variations delay for different SPADs. </a:t>
                </a:r>
              </a:p>
              <a:p>
                <a:endParaRPr lang="en-US" dirty="0"/>
              </a:p>
              <a:p>
                <a:r>
                  <a:rPr lang="en-US" dirty="0"/>
                  <a:t>-  </a:t>
                </a:r>
                <a:r>
                  <a:rPr lang="en-US" dirty="0">
                    <a:solidFill>
                      <a:srgbClr val="0070C0"/>
                    </a:solidFill>
                  </a:rPr>
                  <a:t>dark count in the </a:t>
                </a:r>
                <a:r>
                  <a:rPr lang="en-US" dirty="0" err="1">
                    <a:solidFill>
                      <a:srgbClr val="0070C0"/>
                    </a:solidFill>
                  </a:rPr>
                  <a:t>SiPM</a:t>
                </a:r>
                <a:r>
                  <a:rPr lang="en-US" dirty="0">
                    <a:solidFill>
                      <a:srgbClr val="0070C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SPTR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2.4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𝐷𝐶𝑅</m:t>
                        </m:r>
                      </m:e>
                    </m:rad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3/2</m:t>
                        </m:r>
                      </m:sup>
                    </m:sSup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	DCR=0.5x10</a:t>
                </a:r>
                <a:r>
                  <a:rPr lang="en-US" baseline="30000" dirty="0">
                    <a:solidFill>
                      <a:srgbClr val="0070C0"/>
                    </a:solidFill>
                  </a:rPr>
                  <a:t>6</a:t>
                </a:r>
                <a:r>
                  <a:rPr lang="en-US" dirty="0">
                    <a:solidFill>
                      <a:srgbClr val="0070C0"/>
                    </a:solidFill>
                  </a:rPr>
                  <a:t>, t</a:t>
                </a:r>
                <a:r>
                  <a:rPr lang="en-US" baseline="-25000" dirty="0">
                    <a:solidFill>
                      <a:srgbClr val="0070C0"/>
                    </a:solidFill>
                  </a:rPr>
                  <a:t>r</a:t>
                </a:r>
                <a:r>
                  <a:rPr lang="en-US" dirty="0">
                    <a:solidFill>
                      <a:srgbClr val="0070C0"/>
                    </a:solidFill>
                  </a:rPr>
                  <a:t>=1 ns			SPRT</a:t>
                </a:r>
                <a:r>
                  <a:rPr lang="en-US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55 </a:t>
                </a:r>
                <a:r>
                  <a:rPr lang="en-US" dirty="0" err="1">
                    <a:solidFill>
                      <a:srgbClr val="0070C0"/>
                    </a:solidFill>
                  </a:rPr>
                  <a:t>ps</a:t>
                </a:r>
                <a:r>
                  <a:rPr lang="en-US" dirty="0">
                    <a:solidFill>
                      <a:srgbClr val="0070C0"/>
                    </a:solidFill>
                  </a:rPr>
                  <a:t> !</a:t>
                </a:r>
                <a:endParaRPr lang="en-US" dirty="0"/>
              </a:p>
              <a:p>
                <a:r>
                  <a:rPr lang="en-US" dirty="0"/>
                  <a:t>-  signal tail of previous interaction events in the scintillator</a:t>
                </a:r>
              </a:p>
              <a:p>
                <a:r>
                  <a:rPr lang="en-US" dirty="0"/>
                  <a:t>-  TDC contribution to time rms</a:t>
                </a:r>
              </a:p>
              <a:p>
                <a:r>
                  <a:rPr lang="en-US" dirty="0"/>
                  <a:t>-  other resistances, in front-end, e.g.  bias voltage resistor</a:t>
                </a:r>
              </a:p>
              <a:p>
                <a:r>
                  <a:rPr lang="en-US" dirty="0"/>
                  <a:t>- ….………</a:t>
                </a:r>
              </a:p>
              <a:p>
                <a:endParaRPr lang="en-US" dirty="0"/>
              </a:p>
              <a:p>
                <a:r>
                  <a:rPr lang="en-US" dirty="0"/>
                  <a:t>Last but no least, the readout electronics must be cost effective 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38AD16-887A-1E48-8CB6-4EF7CF532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48" y="2243890"/>
                <a:ext cx="7891904" cy="3996415"/>
              </a:xfrm>
              <a:prstGeom prst="rect">
                <a:avLst/>
              </a:prstGeom>
              <a:blipFill>
                <a:blip r:embed="rId2"/>
                <a:stretch>
                  <a:fillRect l="-482" t="-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7CCD160-0485-ED44-8AD6-25E51A7645C0}"/>
              </a:ext>
            </a:extLst>
          </p:cNvPr>
          <p:cNvSpPr txBox="1"/>
          <p:nvPr/>
        </p:nvSpPr>
        <p:spPr>
          <a:xfrm>
            <a:off x="1907164" y="1346435"/>
            <a:ext cx="50449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Realistic amplifiers </a:t>
            </a:r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2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4544" y="510471"/>
            <a:ext cx="4860000" cy="583200"/>
          </a:xfrm>
        </p:spPr>
        <p:txBody>
          <a:bodyPr/>
          <a:lstStyle/>
          <a:p>
            <a:r>
              <a:rPr lang="en-US" dirty="0" err="1"/>
              <a:t>PETsys</a:t>
            </a:r>
            <a:r>
              <a:rPr lang="en-US" dirty="0"/>
              <a:t> Electronics SA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5766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3-6 September 2019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981650" y="6537762"/>
            <a:ext cx="3318133" cy="365125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FATA  2019  Catania</a:t>
            </a: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542F2C-7BEE-9B49-AB45-EABAFF47DC8F}"/>
              </a:ext>
            </a:extLst>
          </p:cNvPr>
          <p:cNvSpPr txBox="1"/>
          <p:nvPr/>
        </p:nvSpPr>
        <p:spPr>
          <a:xfrm>
            <a:off x="74372" y="1187425"/>
            <a:ext cx="8742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C00000"/>
                </a:solidFill>
                <a:cs typeface="Verdana"/>
              </a:rPr>
              <a:t>ASICs are essential for a cost effective solution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23758E-EE15-354D-8A0C-501601197D09}"/>
              </a:ext>
            </a:extLst>
          </p:cNvPr>
          <p:cNvSpPr/>
          <p:nvPr/>
        </p:nvSpPr>
        <p:spPr>
          <a:xfrm>
            <a:off x="457200" y="1865954"/>
            <a:ext cx="877370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charset="0"/>
              <a:buChar char="•"/>
            </a:pPr>
            <a:endParaRPr lang="en-GB" dirty="0">
              <a:cs typeface="Verdana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cs typeface="Verdana"/>
              </a:rPr>
              <a:t>Three categories available from the scientific community:</a:t>
            </a:r>
          </a:p>
          <a:p>
            <a:pPr marL="285750" indent="-285750">
              <a:buFont typeface="Arial" charset="0"/>
              <a:buChar char="•"/>
            </a:pPr>
            <a:endParaRPr lang="en-GB" dirty="0">
              <a:cs typeface="Verdana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GB" b="1" dirty="0">
                <a:cs typeface="Verdana"/>
              </a:rPr>
              <a:t>ASICs with Analog part only</a:t>
            </a:r>
            <a:r>
              <a:rPr lang="en-GB" dirty="0">
                <a:cs typeface="Verdana"/>
              </a:rPr>
              <a:t>: amplifiers, amplifier + discriminators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GB" dirty="0">
                <a:cs typeface="Verdana"/>
              </a:rPr>
              <a:t>NINO, </a:t>
            </a:r>
            <a:r>
              <a:rPr lang="en-GB" dirty="0" err="1">
                <a:cs typeface="Verdana"/>
              </a:rPr>
              <a:t>FlexTOT</a:t>
            </a:r>
            <a:r>
              <a:rPr lang="en-GB" dirty="0">
                <a:cs typeface="Verdana"/>
              </a:rPr>
              <a:t>, </a:t>
            </a:r>
            <a:r>
              <a:rPr lang="en-GB" dirty="0" err="1">
                <a:cs typeface="Verdana"/>
              </a:rPr>
              <a:t>FastIC</a:t>
            </a:r>
            <a:endParaRPr lang="en-GB" dirty="0">
              <a:cs typeface="Verdana"/>
            </a:endParaRPr>
          </a:p>
          <a:p>
            <a:pPr marL="1200150" lvl="2" indent="-285750">
              <a:buFont typeface="Arial" charset="0"/>
              <a:buChar char="•"/>
            </a:pPr>
            <a:endParaRPr lang="en-GB" dirty="0">
              <a:cs typeface="Verdana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GB" b="1" dirty="0">
                <a:cs typeface="Verdana"/>
              </a:rPr>
              <a:t>pulse sampling</a:t>
            </a:r>
            <a:r>
              <a:rPr lang="en-GB" dirty="0">
                <a:cs typeface="Verdana"/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GB" dirty="0">
                <a:cs typeface="Verdana"/>
              </a:rPr>
              <a:t>DSR, SAMPIC1, SAMPIC2 </a:t>
            </a:r>
          </a:p>
          <a:p>
            <a:pPr marL="1200150" lvl="2" indent="-285750">
              <a:buFont typeface="Arial" charset="0"/>
              <a:buChar char="•"/>
            </a:pPr>
            <a:endParaRPr lang="en-GB" dirty="0">
              <a:cs typeface="Verdana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GB" b="1" dirty="0">
                <a:cs typeface="Verdana"/>
              </a:rPr>
              <a:t>Fully integrated</a:t>
            </a:r>
            <a:r>
              <a:rPr lang="en-GB" dirty="0">
                <a:cs typeface="Verdana"/>
              </a:rPr>
              <a:t>: amplifier, discriminators, ADC, TDC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GB" dirty="0">
                <a:cs typeface="Verdana"/>
              </a:rPr>
              <a:t>PETA, PETIROC, STIC, TOFPET2,</a:t>
            </a:r>
            <a:r>
              <a:rPr lang="en-GB" i="1" dirty="0">
                <a:cs typeface="Verdana"/>
              </a:rPr>
              <a:t> </a:t>
            </a:r>
            <a:r>
              <a:rPr lang="en-GB" dirty="0" err="1">
                <a:cs typeface="Verdana"/>
              </a:rPr>
              <a:t>TOFHiR</a:t>
            </a:r>
            <a:r>
              <a:rPr lang="en-GB" dirty="0">
                <a:cs typeface="Verdana"/>
              </a:rPr>
              <a:t>, DIET (</a:t>
            </a:r>
            <a:r>
              <a:rPr lang="en-GB" dirty="0" err="1">
                <a:cs typeface="Verdana"/>
              </a:rPr>
              <a:t>Qinghua</a:t>
            </a:r>
            <a:r>
              <a:rPr lang="en-GB" dirty="0">
                <a:cs typeface="Verdana"/>
              </a:rPr>
              <a:t>/ China)</a:t>
            </a:r>
            <a:endParaRPr lang="en-GB" i="1" dirty="0">
              <a:cs typeface="Verdana"/>
            </a:endParaRPr>
          </a:p>
          <a:p>
            <a:pPr marL="1200150" lvl="2" indent="-285750">
              <a:buFont typeface="Arial" charset="0"/>
              <a:buChar char="•"/>
            </a:pPr>
            <a:endParaRPr lang="en-GB" dirty="0">
              <a:cs typeface="Verdana"/>
            </a:endParaRPr>
          </a:p>
          <a:p>
            <a:pPr marL="1200150" lvl="2" indent="-285750">
              <a:buFont typeface="Arial" charset="0"/>
              <a:buChar char="•"/>
            </a:pPr>
            <a:endParaRPr lang="en-GB" dirty="0">
              <a:cs typeface="Verdana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8EA881-9CE7-0D41-8A44-7C71C99DEC6E}"/>
              </a:ext>
            </a:extLst>
          </p:cNvPr>
          <p:cNvSpPr/>
          <p:nvPr/>
        </p:nvSpPr>
        <p:spPr>
          <a:xfrm>
            <a:off x="253863" y="4253752"/>
            <a:ext cx="8773706" cy="889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9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26213</TotalTime>
  <Words>1304</Words>
  <Application>Microsoft Macintosh PowerPoint</Application>
  <PresentationFormat>On-screen Show (4:3)</PresentationFormat>
  <Paragraphs>331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Cambria Math</vt:lpstr>
      <vt:lpstr>Symbol</vt:lpstr>
      <vt:lpstr>Office Theme</vt:lpstr>
      <vt:lpstr>PowerPoint Presentation</vt:lpstr>
      <vt:lpstr>PETsys Electronics SA</vt:lpstr>
      <vt:lpstr>PETsys Electronics SA</vt:lpstr>
      <vt:lpstr>PETsys Electronics SA</vt:lpstr>
      <vt:lpstr>PETsys Electronics SA</vt:lpstr>
      <vt:lpstr>PETsys Electronics SA</vt:lpstr>
      <vt:lpstr>PETsys Electronics SA</vt:lpstr>
      <vt:lpstr>PETsys Electronics SA</vt:lpstr>
      <vt:lpstr>PETsys Electronics SA</vt:lpstr>
      <vt:lpstr>PETsys Electronics SA</vt:lpstr>
      <vt:lpstr>PETsys Electronics SA</vt:lpstr>
      <vt:lpstr>PETSYS TOFPET2 ASIC</vt:lpstr>
      <vt:lpstr>PETSYS TOFPET2 ASIC</vt:lpstr>
      <vt:lpstr>PETSYS TOFPET2 ASIC</vt:lpstr>
      <vt:lpstr>PETSYS TOFPET2 ASIC</vt:lpstr>
      <vt:lpstr>PETSYS TOFPET2 ASIC</vt:lpstr>
      <vt:lpstr>TOFPET2 time resolution with LYSO</vt:lpstr>
      <vt:lpstr>TOFPET2 time resolution with LYSO</vt:lpstr>
      <vt:lpstr>PETsys Electronics SA</vt:lpstr>
      <vt:lpstr>TOFPET2 Energy resolution</vt:lpstr>
      <vt:lpstr>PowerPoint Presentation</vt:lpstr>
      <vt:lpstr>CMS MIP Timing Detector (MTD)</vt:lpstr>
      <vt:lpstr>TOFHIR ASIC</vt:lpstr>
      <vt:lpstr>Summary of TOFHIR1 tests</vt:lpstr>
      <vt:lpstr>DCR noise cancelation  </vt:lpstr>
      <vt:lpstr>TOFHIR ASIC</vt:lpstr>
      <vt:lpstr>PowerPoint Presentation</vt:lpstr>
      <vt:lpstr>PowerPoint Presentation</vt:lpstr>
      <vt:lpstr>PETsys Electronics SA</vt:lpstr>
      <vt:lpstr>PowerPoint Presentation</vt:lpstr>
      <vt:lpstr>High Luminosity – LHC  (Phase-2) </vt:lpstr>
    </vt:vector>
  </TitlesOfParts>
  <Company>LIP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 News 97th Weekly General Meeting</dc:title>
  <dc:creator>Joao Varela</dc:creator>
  <cp:lastModifiedBy>Stefaan TAVERNIER</cp:lastModifiedBy>
  <cp:revision>1307</cp:revision>
  <cp:lastPrinted>2019-09-01T12:27:48Z</cp:lastPrinted>
  <dcterms:created xsi:type="dcterms:W3CDTF">2012-02-07T16:08:52Z</dcterms:created>
  <dcterms:modified xsi:type="dcterms:W3CDTF">2019-09-02T14:42:28Z</dcterms:modified>
</cp:coreProperties>
</file>