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265" r:id="rId2"/>
    <p:sldId id="347" r:id="rId3"/>
    <p:sldId id="346" r:id="rId4"/>
    <p:sldId id="391" r:id="rId5"/>
    <p:sldId id="390" r:id="rId6"/>
    <p:sldId id="414" r:id="rId7"/>
    <p:sldId id="341" r:id="rId8"/>
    <p:sldId id="303" r:id="rId9"/>
    <p:sldId id="440" r:id="rId10"/>
    <p:sldId id="393" r:id="rId11"/>
    <p:sldId id="394" r:id="rId12"/>
    <p:sldId id="424" r:id="rId13"/>
    <p:sldId id="400" r:id="rId14"/>
    <p:sldId id="409" r:id="rId15"/>
    <p:sldId id="413" r:id="rId16"/>
    <p:sldId id="444" r:id="rId17"/>
    <p:sldId id="417" r:id="rId18"/>
    <p:sldId id="430" r:id="rId19"/>
    <p:sldId id="423" r:id="rId20"/>
    <p:sldId id="426" r:id="rId21"/>
    <p:sldId id="427" r:id="rId22"/>
    <p:sldId id="443" r:id="rId23"/>
    <p:sldId id="442" r:id="rId24"/>
    <p:sldId id="425" r:id="rId25"/>
    <p:sldId id="439" r:id="rId26"/>
    <p:sldId id="428" r:id="rId27"/>
    <p:sldId id="408" r:id="rId28"/>
    <p:sldId id="405" r:id="rId29"/>
    <p:sldId id="406" r:id="rId30"/>
    <p:sldId id="407" r:id="rId31"/>
    <p:sldId id="431" r:id="rId32"/>
    <p:sldId id="421" r:id="rId33"/>
    <p:sldId id="420" r:id="rId34"/>
    <p:sldId id="418" r:id="rId35"/>
    <p:sldId id="441" r:id="rId36"/>
    <p:sldId id="445" r:id="rId37"/>
    <p:sldId id="419" r:id="rId38"/>
    <p:sldId id="433" r:id="rId39"/>
    <p:sldId id="434" r:id="rId40"/>
    <p:sldId id="435" r:id="rId41"/>
    <p:sldId id="436" r:id="rId42"/>
    <p:sldId id="437" r:id="rId43"/>
    <p:sldId id="438" r:id="rId44"/>
    <p:sldId id="422" r:id="rId45"/>
    <p:sldId id="432" r:id="rId46"/>
    <p:sldId id="416" r:id="rId47"/>
    <p:sldId id="398" r:id="rId48"/>
    <p:sldId id="399" r:id="rId49"/>
    <p:sldId id="395" r:id="rId50"/>
    <p:sldId id="396" r:id="rId51"/>
    <p:sldId id="397" r:id="rId52"/>
    <p:sldId id="401" r:id="rId53"/>
    <p:sldId id="402" r:id="rId54"/>
    <p:sldId id="403" r:id="rId55"/>
    <p:sldId id="404" r:id="rId56"/>
    <p:sldId id="410" r:id="rId57"/>
    <p:sldId id="411" r:id="rId58"/>
    <p:sldId id="412"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03" d="100"/>
          <a:sy n="103" d="100"/>
        </p:scale>
        <p:origin x="15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foggetta\Downloads\Misure%20DH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foggetta\Downloads\Misure%20DH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foggetta\Downloads\Misure%20DH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59226275653303"/>
          <c:y val="0.11175958843838533"/>
          <c:w val="0.83688566178935708"/>
          <c:h val="0.7710860046802277"/>
        </c:manualLayout>
      </c:layout>
      <c:scatterChart>
        <c:scatterStyle val="lineMarker"/>
        <c:varyColors val="0"/>
        <c:ser>
          <c:idx val="0"/>
          <c:order val="0"/>
          <c:spPr>
            <a:ln w="25400" cap="rnd">
              <a:noFill/>
              <a:round/>
            </a:ln>
            <a:effectLst/>
          </c:spPr>
          <c:marker>
            <c:symbol val="circle"/>
            <c:size val="5"/>
            <c:spPr>
              <a:solidFill>
                <a:schemeClr val="accent1"/>
              </a:solidFill>
              <a:ln w="44450">
                <a:solidFill>
                  <a:schemeClr val="accent1"/>
                </a:solidFill>
              </a:ln>
              <a:effectLst/>
            </c:spPr>
          </c:marker>
          <c:xVal>
            <c:numRef>
              <c:f>'MAP_I=269A'!$B$2:$H$2</c:f>
              <c:numCache>
                <c:formatCode>General</c:formatCode>
                <c:ptCount val="7"/>
                <c:pt idx="0">
                  <c:v>-15</c:v>
                </c:pt>
                <c:pt idx="1">
                  <c:v>-10</c:v>
                </c:pt>
                <c:pt idx="2">
                  <c:v>-5</c:v>
                </c:pt>
                <c:pt idx="3">
                  <c:v>0</c:v>
                </c:pt>
                <c:pt idx="4">
                  <c:v>5</c:v>
                </c:pt>
                <c:pt idx="5">
                  <c:v>10</c:v>
                </c:pt>
                <c:pt idx="6">
                  <c:v>15</c:v>
                </c:pt>
              </c:numCache>
            </c:numRef>
          </c:xVal>
          <c:yVal>
            <c:numRef>
              <c:f>'MAP_I=269A'!$B$121:$H$121</c:f>
              <c:numCache>
                <c:formatCode>0.0</c:formatCode>
                <c:ptCount val="7"/>
                <c:pt idx="0">
                  <c:v>16770</c:v>
                </c:pt>
                <c:pt idx="1">
                  <c:v>16772</c:v>
                </c:pt>
                <c:pt idx="2">
                  <c:v>16773.5</c:v>
                </c:pt>
                <c:pt idx="3">
                  <c:v>16773.5</c:v>
                </c:pt>
                <c:pt idx="4">
                  <c:v>16773.5</c:v>
                </c:pt>
                <c:pt idx="5">
                  <c:v>16772</c:v>
                </c:pt>
                <c:pt idx="6">
                  <c:v>16768.5</c:v>
                </c:pt>
              </c:numCache>
            </c:numRef>
          </c:yVal>
          <c:smooth val="0"/>
          <c:extLst>
            <c:ext xmlns:c16="http://schemas.microsoft.com/office/drawing/2014/chart" uri="{C3380CC4-5D6E-409C-BE32-E72D297353CC}">
              <c16:uniqueId val="{00000000-2055-465A-AF34-ACB05119F3C2}"/>
            </c:ext>
          </c:extLst>
        </c:ser>
        <c:dLbls>
          <c:showLegendKey val="0"/>
          <c:showVal val="0"/>
          <c:showCatName val="0"/>
          <c:showSerName val="0"/>
          <c:showPercent val="0"/>
          <c:showBubbleSize val="0"/>
        </c:dLbls>
        <c:axId val="1014349088"/>
        <c:axId val="1014357792"/>
        <c:extLst/>
      </c:scatterChart>
      <c:valAx>
        <c:axId val="101434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014357792"/>
        <c:crosses val="autoZero"/>
        <c:crossBetween val="midCat"/>
      </c:valAx>
      <c:valAx>
        <c:axId val="1014357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014349088"/>
        <c:crossesAt val="-20"/>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1394448809477"/>
          <c:y val="7.2101228823669775E-2"/>
          <c:w val="0.86085211951245821"/>
          <c:h val="0.84573798023146274"/>
        </c:manualLayout>
      </c:layout>
      <c:scatterChart>
        <c:scatterStyle val="smoothMarker"/>
        <c:varyColors val="0"/>
        <c:ser>
          <c:idx val="0"/>
          <c:order val="0"/>
          <c:tx>
            <c:v>X=-15mm</c:v>
          </c:tx>
          <c:spPr>
            <a:ln w="28575" cap="rnd">
              <a:solidFill>
                <a:schemeClr val="accent1"/>
              </a:solidFill>
              <a:prstDash val="sysDash"/>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'MAP_I=269A'!$K$90:$K$205</c:f>
              <c:numCache>
                <c:formatCode>0.00E+00</c:formatCode>
                <c:ptCount val="116"/>
                <c:pt idx="0">
                  <c:v>5.2163240257752097E-4</c:v>
                </c:pt>
                <c:pt idx="1">
                  <c:v>5.2070570938500538E-4</c:v>
                </c:pt>
                <c:pt idx="2">
                  <c:v>5.198458809858586E-4</c:v>
                </c:pt>
                <c:pt idx="3">
                  <c:v>4.8851978505126681E-4</c:v>
                </c:pt>
                <c:pt idx="4">
                  <c:v>4.5733101618949945E-4</c:v>
                </c:pt>
                <c:pt idx="5">
                  <c:v>4.2627043814513765E-4</c:v>
                </c:pt>
                <c:pt idx="6">
                  <c:v>4.2571306939120923E-4</c:v>
                </c:pt>
                <c:pt idx="7">
                  <c:v>3.9482475854946131E-4</c:v>
                </c:pt>
                <c:pt idx="8">
                  <c:v>3.6403349108116156E-4</c:v>
                </c:pt>
                <c:pt idx="9">
                  <c:v>3.6362534468648011E-4</c:v>
                </c:pt>
                <c:pt idx="10">
                  <c:v>3.9349819898903959E-4</c:v>
                </c:pt>
                <c:pt idx="11">
                  <c:v>3.9309364700190752E-4</c:v>
                </c:pt>
                <c:pt idx="12">
                  <c:v>3.6250490892064668E-4</c:v>
                </c:pt>
                <c:pt idx="13">
                  <c:v>3.3198527192612737E-4</c:v>
                </c:pt>
                <c:pt idx="14">
                  <c:v>3.0153178144975978E-4</c:v>
                </c:pt>
                <c:pt idx="15">
                  <c:v>3.3138519009456857E-4</c:v>
                </c:pt>
                <c:pt idx="16">
                  <c:v>3.3110589368490206E-4</c:v>
                </c:pt>
                <c:pt idx="17">
                  <c:v>3.0076092514064179E-4</c:v>
                </c:pt>
                <c:pt idx="18">
                  <c:v>3.0052592036067249E-4</c:v>
                </c:pt>
                <c:pt idx="19">
                  <c:v>2.7027027027026751E-4</c:v>
                </c:pt>
                <c:pt idx="20">
                  <c:v>3.0007501875473075E-4</c:v>
                </c:pt>
                <c:pt idx="21">
                  <c:v>3.2984497286270287E-4</c:v>
                </c:pt>
                <c:pt idx="22">
                  <c:v>2.996613826375949E-4</c:v>
                </c:pt>
                <c:pt idx="23">
                  <c:v>2.9945499191474934E-4</c:v>
                </c:pt>
                <c:pt idx="24">
                  <c:v>2.9926679634895148E-4</c:v>
                </c:pt>
                <c:pt idx="25">
                  <c:v>2.6917095346334907E-4</c:v>
                </c:pt>
                <c:pt idx="26">
                  <c:v>2.9890004782395785E-4</c:v>
                </c:pt>
                <c:pt idx="27">
                  <c:v>2.6885735623605189E-4</c:v>
                </c:pt>
                <c:pt idx="28">
                  <c:v>2.68704842658396E-4</c:v>
                </c:pt>
                <c:pt idx="29">
                  <c:v>2.3872045834327782E-4</c:v>
                </c:pt>
                <c:pt idx="30">
                  <c:v>2.3859230539813314E-4</c:v>
                </c:pt>
                <c:pt idx="31">
                  <c:v>2.0866247354456302E-4</c:v>
                </c:pt>
                <c:pt idx="32">
                  <c:v>2.0855678703368685E-4</c:v>
                </c:pt>
                <c:pt idx="33">
                  <c:v>2.3822995146061121E-4</c:v>
                </c:pt>
                <c:pt idx="34">
                  <c:v>1.7859268960596086E-4</c:v>
                </c:pt>
                <c:pt idx="35">
                  <c:v>2.0825895513509884E-4</c:v>
                </c:pt>
                <c:pt idx="36">
                  <c:v>2.0816605703755098E-4</c:v>
                </c:pt>
                <c:pt idx="37">
                  <c:v>1.7834849295528254E-4</c:v>
                </c:pt>
                <c:pt idx="38">
                  <c:v>2.0798668885191329E-4</c:v>
                </c:pt>
                <c:pt idx="39">
                  <c:v>1.7820017820013856E-4</c:v>
                </c:pt>
                <c:pt idx="40">
                  <c:v>2.0781379883627604E-4</c:v>
                </c:pt>
                <c:pt idx="41">
                  <c:v>1.7805739383325303E-4</c:v>
                </c:pt>
                <c:pt idx="42">
                  <c:v>1.7798872738061799E-4</c:v>
                </c:pt>
                <c:pt idx="43">
                  <c:v>1.4827115829429971E-4</c:v>
                </c:pt>
                <c:pt idx="44">
                  <c:v>1.4821841465584296E-4</c:v>
                </c:pt>
                <c:pt idx="45">
                  <c:v>1.7779358165170844E-4</c:v>
                </c:pt>
                <c:pt idx="46">
                  <c:v>1.4811303987205537E-4</c:v>
                </c:pt>
                <c:pt idx="47">
                  <c:v>1.7767249037603516E-4</c:v>
                </c:pt>
                <c:pt idx="48">
                  <c:v>1.7761463544596623E-4</c:v>
                </c:pt>
                <c:pt idx="49">
                  <c:v>1.4796839395103678E-4</c:v>
                </c:pt>
                <c:pt idx="50">
                  <c:v>1.4792024140586335E-4</c:v>
                </c:pt>
                <c:pt idx="51">
                  <c:v>1.4787649355263444E-4</c:v>
                </c:pt>
                <c:pt idx="52">
                  <c:v>1.4783277156882324E-4</c:v>
                </c:pt>
                <c:pt idx="53">
                  <c:v>1.4778907543155917E-4</c:v>
                </c:pt>
                <c:pt idx="54">
                  <c:v>1.4774977098785946E-4</c:v>
                </c:pt>
                <c:pt idx="55">
                  <c:v>1.4771048744466331E-4</c:v>
                </c:pt>
                <c:pt idx="56">
                  <c:v>1.4767122478509531E-4</c:v>
                </c:pt>
                <c:pt idx="57">
                  <c:v>1.476319829928352E-4</c:v>
                </c:pt>
                <c:pt idx="58">
                  <c:v>1.4759711890421912E-4</c:v>
                </c:pt>
                <c:pt idx="59">
                  <c:v>1.4756227127843413E-4</c:v>
                </c:pt>
                <c:pt idx="60">
                  <c:v>1.475274401038229E-4</c:v>
                </c:pt>
                <c:pt idx="61">
                  <c:v>1.4749262536872809E-4</c:v>
                </c:pt>
                <c:pt idx="62">
                  <c:v>1.4745782706149235E-4</c:v>
                </c:pt>
                <c:pt idx="63">
                  <c:v>1.7690765420452781E-4</c:v>
                </c:pt>
                <c:pt idx="64">
                  <c:v>1.4739696951826531E-4</c:v>
                </c:pt>
                <c:pt idx="65">
                  <c:v>1.4736655958025313E-4</c:v>
                </c:pt>
                <c:pt idx="66">
                  <c:v>1.4733616218765011E-4</c:v>
                </c:pt>
                <c:pt idx="67">
                  <c:v>1.767669327991106E-4</c:v>
                </c:pt>
                <c:pt idx="68">
                  <c:v>1.4727974314410197E-4</c:v>
                </c:pt>
                <c:pt idx="69">
                  <c:v>1.7669925786312213E-4</c:v>
                </c:pt>
                <c:pt idx="70">
                  <c:v>1.7666804075144871E-4</c:v>
                </c:pt>
                <c:pt idx="71">
                  <c:v>2.0607630711255709E-4</c:v>
                </c:pt>
                <c:pt idx="72">
                  <c:v>1.766108380184539E-4</c:v>
                </c:pt>
                <c:pt idx="73">
                  <c:v>1.7657965213813132E-4</c:v>
                </c:pt>
                <c:pt idx="74">
                  <c:v>1.7655367231639296E-4</c:v>
                </c:pt>
                <c:pt idx="75">
                  <c:v>1.7652770013831809E-4</c:v>
                </c:pt>
                <c:pt idx="76">
                  <c:v>1.7650173560035398E-4</c:v>
                </c:pt>
                <c:pt idx="77">
                  <c:v>1.7647577869939202E-4</c:v>
                </c:pt>
                <c:pt idx="78">
                  <c:v>1.4704584889568828E-4</c:v>
                </c:pt>
                <c:pt idx="79">
                  <c:v>1.7642907551163045E-4</c:v>
                </c:pt>
                <c:pt idx="80">
                  <c:v>1.7640832647303206E-4</c:v>
                </c:pt>
                <c:pt idx="81">
                  <c:v>2.0577946320954332E-4</c:v>
                </c:pt>
                <c:pt idx="82">
                  <c:v>2.0574922109228844E-4</c:v>
                </c:pt>
                <c:pt idx="83">
                  <c:v>2.0573108008814511E-4</c:v>
                </c:pt>
                <c:pt idx="84">
                  <c:v>1.7632019747859662E-4</c:v>
                </c:pt>
                <c:pt idx="85">
                  <c:v>1.762994740398538E-4</c:v>
                </c:pt>
                <c:pt idx="86">
                  <c:v>2.0565854805065786E-4</c:v>
                </c:pt>
                <c:pt idx="87">
                  <c:v>1.762632197415126E-4</c:v>
                </c:pt>
                <c:pt idx="88">
                  <c:v>1.7624768674906477E-4</c:v>
                </c:pt>
                <c:pt idx="89">
                  <c:v>2.055981437424359E-4</c:v>
                </c:pt>
                <c:pt idx="90">
                  <c:v>1.7621145374446812E-4</c:v>
                </c:pt>
                <c:pt idx="91">
                  <c:v>1.7619592987405674E-4</c:v>
                </c:pt>
                <c:pt idx="92">
                  <c:v>2.0553777490672775E-4</c:v>
                </c:pt>
                <c:pt idx="93">
                  <c:v>2.0551967116855252E-4</c:v>
                </c:pt>
                <c:pt idx="94">
                  <c:v>2.3485893785046841E-4</c:v>
                </c:pt>
                <c:pt idx="95">
                  <c:v>1.7613386173487289E-4</c:v>
                </c:pt>
                <c:pt idx="96">
                  <c:v>1.7612352129625641E-4</c:v>
                </c:pt>
                <c:pt idx="97">
                  <c:v>2.0545934840032753E-4</c:v>
                </c:pt>
                <c:pt idx="98">
                  <c:v>1.760976755106336E-4</c:v>
                </c:pt>
                <c:pt idx="99">
                  <c:v>1.7608733932028553E-4</c:v>
                </c:pt>
                <c:pt idx="100">
                  <c:v>1.7607700434318918E-4</c:v>
                </c:pt>
                <c:pt idx="101">
                  <c:v>2.0541111567584647E-4</c:v>
                </c:pt>
                <c:pt idx="102">
                  <c:v>2.0539906103289596E-4</c:v>
                </c:pt>
                <c:pt idx="103">
                  <c:v>1.7605117220742539E-4</c:v>
                </c:pt>
                <c:pt idx="104">
                  <c:v>2.0538098172107055E-4</c:v>
                </c:pt>
                <c:pt idx="105">
                  <c:v>2.0536893061462447E-4</c:v>
                </c:pt>
                <c:pt idx="106">
                  <c:v>1.7602534765004396E-4</c:v>
                </c:pt>
                <c:pt idx="107">
                  <c:v>2.3468669326454084E-4</c:v>
                </c:pt>
                <c:pt idx="108">
                  <c:v>2.053388090349495E-4</c:v>
                </c:pt>
                <c:pt idx="109">
                  <c:v>2.3465915757359124E-4</c:v>
                </c:pt>
                <c:pt idx="110">
                  <c:v>2.639838089930624E-4</c:v>
                </c:pt>
                <c:pt idx="111">
                  <c:v>2.0532074032797443E-4</c:v>
                </c:pt>
                <c:pt idx="112">
                  <c:v>2.3463851004545955E-4</c:v>
                </c:pt>
                <c:pt idx="113">
                  <c:v>2.3463162834347351E-4</c:v>
                </c:pt>
                <c:pt idx="114">
                  <c:v>2.0530267480056708E-4</c:v>
                </c:pt>
                <c:pt idx="115">
                  <c:v>2.0529665366453287E-4</c:v>
                </c:pt>
              </c:numCache>
            </c:numRef>
          </c:yVal>
          <c:smooth val="1"/>
          <c:extLst>
            <c:ext xmlns:c16="http://schemas.microsoft.com/office/drawing/2014/chart" uri="{C3380CC4-5D6E-409C-BE32-E72D297353CC}">
              <c16:uniqueId val="{00000000-4336-439B-890B-BA0DBC9289BB}"/>
            </c:ext>
          </c:extLst>
        </c:ser>
        <c:ser>
          <c:idx val="1"/>
          <c:order val="1"/>
          <c:tx>
            <c:v>X=-10 mm</c:v>
          </c:tx>
          <c:spPr>
            <a:ln w="28575" cap="rnd">
              <a:solidFill>
                <a:schemeClr val="accent2"/>
              </a:solidFill>
              <a:prstDash val="sysDash"/>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'MAP_I=269A'!$L$90:$L$205</c:f>
              <c:numCache>
                <c:formatCode>0.00E+00</c:formatCode>
                <c:ptCount val="116"/>
                <c:pt idx="0">
                  <c:v>2.1478981282596621E-4</c:v>
                </c:pt>
                <c:pt idx="1">
                  <c:v>2.1440823327611991E-4</c:v>
                </c:pt>
                <c:pt idx="2">
                  <c:v>2.1405418628828166E-4</c:v>
                </c:pt>
                <c:pt idx="3">
                  <c:v>2.1372740595992923E-4</c:v>
                </c:pt>
                <c:pt idx="4">
                  <c:v>2.1342114088840347E-4</c:v>
                </c:pt>
                <c:pt idx="5">
                  <c:v>1.8268733063364628E-4</c:v>
                </c:pt>
                <c:pt idx="6">
                  <c:v>2.1285653469560462E-4</c:v>
                </c:pt>
                <c:pt idx="7">
                  <c:v>1.8222681163826415E-4</c:v>
                </c:pt>
                <c:pt idx="8">
                  <c:v>1.5168062128378956E-4</c:v>
                </c:pt>
                <c:pt idx="9">
                  <c:v>1.5151056028606114E-4</c:v>
                </c:pt>
                <c:pt idx="10">
                  <c:v>1.5134546114958791E-4</c:v>
                </c:pt>
                <c:pt idx="11">
                  <c:v>1.5118986423146019E-4</c:v>
                </c:pt>
                <c:pt idx="12">
                  <c:v>1.5104371205021394E-4</c:v>
                </c:pt>
                <c:pt idx="13">
                  <c:v>1.2072191706402613E-4</c:v>
                </c:pt>
                <c:pt idx="14">
                  <c:v>1.2061271257990391E-4</c:v>
                </c:pt>
                <c:pt idx="15">
                  <c:v>1.5062963186118772E-4</c:v>
                </c:pt>
                <c:pt idx="16">
                  <c:v>1.5050267894767266E-4</c:v>
                </c:pt>
                <c:pt idx="17">
                  <c:v>1.2030437005627892E-4</c:v>
                </c:pt>
                <c:pt idx="18">
                  <c:v>1.5026296018028074E-4</c:v>
                </c:pt>
                <c:pt idx="19">
                  <c:v>1.2012012012008189E-4</c:v>
                </c:pt>
                <c:pt idx="20">
                  <c:v>1.2003000750182569E-4</c:v>
                </c:pt>
                <c:pt idx="21">
                  <c:v>1.4992953311943058E-4</c:v>
                </c:pt>
                <c:pt idx="22">
                  <c:v>1.1986455305501575E-4</c:v>
                </c:pt>
                <c:pt idx="23">
                  <c:v>1.4972749595731916E-4</c:v>
                </c:pt>
                <c:pt idx="24">
                  <c:v>1.4963339817442023E-4</c:v>
                </c:pt>
                <c:pt idx="25">
                  <c:v>1.1963153487259959E-4</c:v>
                </c:pt>
                <c:pt idx="26">
                  <c:v>1.1956001912960534E-4</c:v>
                </c:pt>
                <c:pt idx="27">
                  <c:v>1.194921583270725E-4</c:v>
                </c:pt>
                <c:pt idx="28">
                  <c:v>1.1942437451484267E-4</c:v>
                </c:pt>
                <c:pt idx="29">
                  <c:v>8.9520171878687549E-5</c:v>
                </c:pt>
                <c:pt idx="30">
                  <c:v>8.9472114524258295E-5</c:v>
                </c:pt>
                <c:pt idx="31">
                  <c:v>8.9426774376288876E-5</c:v>
                </c:pt>
                <c:pt idx="32">
                  <c:v>8.9381480157357807E-5</c:v>
                </c:pt>
                <c:pt idx="33">
                  <c:v>8.9336231797743082E-5</c:v>
                </c:pt>
                <c:pt idx="34">
                  <c:v>5.9530896535320288E-5</c:v>
                </c:pt>
                <c:pt idx="35">
                  <c:v>5.950255860998066E-5</c:v>
                </c:pt>
                <c:pt idx="36">
                  <c:v>5.9476016296411416E-5</c:v>
                </c:pt>
                <c:pt idx="37">
                  <c:v>5.9449497651797856E-5</c:v>
                </c:pt>
                <c:pt idx="38">
                  <c:v>5.9424768243387938E-5</c:v>
                </c:pt>
                <c:pt idx="39">
                  <c:v>5.9400059400083194E-5</c:v>
                </c:pt>
                <c:pt idx="40">
                  <c:v>8.9063056644134164E-5</c:v>
                </c:pt>
                <c:pt idx="41">
                  <c:v>5.9352464611084343E-5</c:v>
                </c:pt>
                <c:pt idx="42">
                  <c:v>5.9329575793576339E-5</c:v>
                </c:pt>
                <c:pt idx="43">
                  <c:v>5.9308463317697679E-5</c:v>
                </c:pt>
                <c:pt idx="44">
                  <c:v>2.9643682931124182E-5</c:v>
                </c:pt>
                <c:pt idx="45">
                  <c:v>5.9264527217273155E-5</c:v>
                </c:pt>
                <c:pt idx="46">
                  <c:v>2.9622607974455484E-5</c:v>
                </c:pt>
                <c:pt idx="47">
                  <c:v>5.9224163458715395E-5</c:v>
                </c:pt>
                <c:pt idx="48">
                  <c:v>5.9204878481988743E-5</c:v>
                </c:pt>
                <c:pt idx="49">
                  <c:v>2.9593678790185152E-5</c:v>
                </c:pt>
                <c:pt idx="50">
                  <c:v>5.9168096562367545E-5</c:v>
                </c:pt>
                <c:pt idx="51">
                  <c:v>2.9575298710504683E-5</c:v>
                </c:pt>
                <c:pt idx="52">
                  <c:v>2.9566554313742444E-5</c:v>
                </c:pt>
                <c:pt idx="53">
                  <c:v>5.9115630172579259E-5</c:v>
                </c:pt>
                <c:pt idx="54">
                  <c:v>5.9099908395143785E-5</c:v>
                </c:pt>
                <c:pt idx="55">
                  <c:v>5.908419497779871E-5</c:v>
                </c:pt>
                <c:pt idx="56">
                  <c:v>5.9068489914104738E-5</c:v>
                </c:pt>
                <c:pt idx="57">
                  <c:v>5.9052793197067466E-5</c:v>
                </c:pt>
                <c:pt idx="58">
                  <c:v>5.9038847561643237E-5</c:v>
                </c:pt>
                <c:pt idx="59">
                  <c:v>2.9512454255642417E-5</c:v>
                </c:pt>
                <c:pt idx="60">
                  <c:v>5.9010976041551366E-5</c:v>
                </c:pt>
                <c:pt idx="61">
                  <c:v>2.9498525073723414E-5</c:v>
                </c:pt>
                <c:pt idx="62">
                  <c:v>5.8983130824530328E-5</c:v>
                </c:pt>
                <c:pt idx="63">
                  <c:v>8.8453827102208393E-5</c:v>
                </c:pt>
                <c:pt idx="64">
                  <c:v>5.8958787807372737E-5</c:v>
                </c:pt>
                <c:pt idx="65">
                  <c:v>5.8946623832101253E-5</c:v>
                </c:pt>
                <c:pt idx="66">
                  <c:v>5.893446487503784E-5</c:v>
                </c:pt>
                <c:pt idx="67">
                  <c:v>5.8922310933073874E-5</c:v>
                </c:pt>
                <c:pt idx="68">
                  <c:v>5.891189725759638E-5</c:v>
                </c:pt>
                <c:pt idx="69">
                  <c:v>5.8899752621077717E-5</c:v>
                </c:pt>
                <c:pt idx="70">
                  <c:v>5.8889346917112562E-5</c:v>
                </c:pt>
                <c:pt idx="71">
                  <c:v>5.8878944889317886E-5</c:v>
                </c:pt>
                <c:pt idx="72">
                  <c:v>5.8870279339484632E-5</c:v>
                </c:pt>
                <c:pt idx="73">
                  <c:v>5.8859884046080779E-5</c:v>
                </c:pt>
                <c:pt idx="74">
                  <c:v>5.8851224105427313E-5</c:v>
                </c:pt>
                <c:pt idx="75">
                  <c:v>5.8842566712735689E-5</c:v>
                </c:pt>
                <c:pt idx="76">
                  <c:v>5.8833911866784661E-5</c:v>
                </c:pt>
                <c:pt idx="77">
                  <c:v>5.8825259566464005E-5</c:v>
                </c:pt>
                <c:pt idx="78">
                  <c:v>2.9409169779115452E-5</c:v>
                </c:pt>
                <c:pt idx="79">
                  <c:v>5.8809691837247158E-5</c:v>
                </c:pt>
                <c:pt idx="80">
                  <c:v>5.880277549097368E-5</c:v>
                </c:pt>
                <c:pt idx="81">
                  <c:v>5.8794132345552086E-5</c:v>
                </c:pt>
                <c:pt idx="82">
                  <c:v>8.8178237610980759E-5</c:v>
                </c:pt>
                <c:pt idx="83">
                  <c:v>5.878030859662875E-5</c:v>
                </c:pt>
                <c:pt idx="84">
                  <c:v>5.8773399159495199E-5</c:v>
                </c:pt>
                <c:pt idx="85">
                  <c:v>8.814973701998241E-5</c:v>
                </c:pt>
                <c:pt idx="86">
                  <c:v>8.8139377735996227E-5</c:v>
                </c:pt>
                <c:pt idx="87">
                  <c:v>8.81316098707563E-5</c:v>
                </c:pt>
                <c:pt idx="88">
                  <c:v>2.9374614458177462E-5</c:v>
                </c:pt>
                <c:pt idx="89">
                  <c:v>5.8742326783600696E-5</c:v>
                </c:pt>
                <c:pt idx="90">
                  <c:v>5.8737151248156039E-5</c:v>
                </c:pt>
                <c:pt idx="91">
                  <c:v>5.8731976624648574E-5</c:v>
                </c:pt>
                <c:pt idx="92">
                  <c:v>5.8725078544763498E-5</c:v>
                </c:pt>
                <c:pt idx="93">
                  <c:v>8.8079859072220934E-5</c:v>
                </c:pt>
                <c:pt idx="94">
                  <c:v>8.8072101693925653E-5</c:v>
                </c:pt>
                <c:pt idx="95">
                  <c:v>5.8711287244994637E-5</c:v>
                </c:pt>
                <c:pt idx="96">
                  <c:v>5.8707840432048464E-5</c:v>
                </c:pt>
                <c:pt idx="97">
                  <c:v>5.8702670971522153E-5</c:v>
                </c:pt>
                <c:pt idx="98">
                  <c:v>5.86992251702112E-5</c:v>
                </c:pt>
                <c:pt idx="99">
                  <c:v>5.8695779773465517E-5</c:v>
                </c:pt>
                <c:pt idx="100">
                  <c:v>5.869233478106306E-5</c:v>
                </c:pt>
                <c:pt idx="101">
                  <c:v>8.8033335289616765E-5</c:v>
                </c:pt>
                <c:pt idx="102">
                  <c:v>8.8028169014098268E-5</c:v>
                </c:pt>
                <c:pt idx="103">
                  <c:v>5.8683724069141796E-5</c:v>
                </c:pt>
                <c:pt idx="104">
                  <c:v>8.8020420737633387E-5</c:v>
                </c:pt>
                <c:pt idx="105">
                  <c:v>8.801525597768034E-5</c:v>
                </c:pt>
                <c:pt idx="106">
                  <c:v>8.8012673825077492E-5</c:v>
                </c:pt>
                <c:pt idx="107">
                  <c:v>8.8007509974175058E-5</c:v>
                </c:pt>
                <c:pt idx="108">
                  <c:v>1.1733646230560613E-4</c:v>
                </c:pt>
                <c:pt idx="109">
                  <c:v>1.1732957878685113E-4</c:v>
                </c:pt>
                <c:pt idx="110">
                  <c:v>1.1732613733028696E-4</c:v>
                </c:pt>
                <c:pt idx="111">
                  <c:v>8.7994602997687466E-5</c:v>
                </c:pt>
                <c:pt idx="112">
                  <c:v>8.7989441267088964E-5</c:v>
                </c:pt>
                <c:pt idx="113">
                  <c:v>8.7986860628830321E-5</c:v>
                </c:pt>
                <c:pt idx="114">
                  <c:v>8.7986860628830321E-5</c:v>
                </c:pt>
                <c:pt idx="115">
                  <c:v>8.7984280141895077E-5</c:v>
                </c:pt>
              </c:numCache>
            </c:numRef>
          </c:yVal>
          <c:smooth val="1"/>
          <c:extLst>
            <c:ext xmlns:c16="http://schemas.microsoft.com/office/drawing/2014/chart" uri="{C3380CC4-5D6E-409C-BE32-E72D297353CC}">
              <c16:uniqueId val="{00000001-4336-439B-890B-BA0DBC9289BB}"/>
            </c:ext>
          </c:extLst>
        </c:ser>
        <c:ser>
          <c:idx val="2"/>
          <c:order val="2"/>
          <c:tx>
            <c:v>X=-5mm</c:v>
          </c:tx>
          <c:spPr>
            <a:ln w="28575" cap="rnd">
              <a:solidFill>
                <a:schemeClr val="accent3"/>
              </a:solidFill>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'MAP_I=269A'!$M$90:$M$205</c:f>
              <c:numCache>
                <c:formatCode>0.00E+00</c:formatCode>
                <c:ptCount val="116"/>
                <c:pt idx="0">
                  <c:v>3.0684258975122169E-5</c:v>
                </c:pt>
                <c:pt idx="1">
                  <c:v>6.1259495221732685E-5</c:v>
                </c:pt>
                <c:pt idx="2">
                  <c:v>6.1158338939493184E-5</c:v>
                </c:pt>
                <c:pt idx="3">
                  <c:v>9.1597459697112527E-5</c:v>
                </c:pt>
                <c:pt idx="4">
                  <c:v>6.0977468825273995E-5</c:v>
                </c:pt>
                <c:pt idx="5">
                  <c:v>3.0447888438978055E-5</c:v>
                </c:pt>
                <c:pt idx="6">
                  <c:v>6.0816152770204468E-5</c:v>
                </c:pt>
                <c:pt idx="7">
                  <c:v>3.0371135273044025E-5</c:v>
                </c:pt>
                <c:pt idx="8">
                  <c:v>0</c:v>
                </c:pt>
                <c:pt idx="9">
                  <c:v>3.0302112057234432E-5</c:v>
                </c:pt>
                <c:pt idx="10">
                  <c:v>3.0269092229917582E-5</c:v>
                </c:pt>
                <c:pt idx="11">
                  <c:v>3.0237972846292038E-5</c:v>
                </c:pt>
                <c:pt idx="12">
                  <c:v>3.0208742409998379E-5</c:v>
                </c:pt>
                <c:pt idx="13">
                  <c:v>3.0180479266062044E-5</c:v>
                </c:pt>
                <c:pt idx="14">
                  <c:v>0</c:v>
                </c:pt>
                <c:pt idx="15">
                  <c:v>3.0125926372193135E-5</c:v>
                </c:pt>
                <c:pt idx="16">
                  <c:v>3.0100535789556737E-5</c:v>
                </c:pt>
                <c:pt idx="17">
                  <c:v>3.0076092514041974E-5</c:v>
                </c:pt>
                <c:pt idx="18">
                  <c:v>3.0052592036033943E-5</c:v>
                </c:pt>
                <c:pt idx="19">
                  <c:v>3.0030030029992716E-5</c:v>
                </c:pt>
                <c:pt idx="20">
                  <c:v>3.0007501875428666E-5</c:v>
                </c:pt>
                <c:pt idx="21">
                  <c:v>5.9971813247794437E-5</c:v>
                </c:pt>
                <c:pt idx="22">
                  <c:v>2.9966138263781694E-5</c:v>
                </c:pt>
                <c:pt idx="23">
                  <c:v>2.9945499191441627E-5</c:v>
                </c:pt>
                <c:pt idx="24">
                  <c:v>2.9926679634861841E-5</c:v>
                </c:pt>
                <c:pt idx="25">
                  <c:v>2.9907883718149897E-5</c:v>
                </c:pt>
                <c:pt idx="26">
                  <c:v>2.989000478237358E-5</c:v>
                </c:pt>
                <c:pt idx="27">
                  <c:v>0</c:v>
                </c:pt>
                <c:pt idx="28">
                  <c:v>0</c:v>
                </c:pt>
                <c:pt idx="29">
                  <c:v>0</c:v>
                </c:pt>
                <c:pt idx="30">
                  <c:v>0</c:v>
                </c:pt>
                <c:pt idx="31">
                  <c:v>0</c:v>
                </c:pt>
                <c:pt idx="32">
                  <c:v>0</c:v>
                </c:pt>
                <c:pt idx="33">
                  <c:v>2.9778743932618035E-5</c:v>
                </c:pt>
                <c:pt idx="34">
                  <c:v>-2.9765448267715655E-5</c:v>
                </c:pt>
                <c:pt idx="35">
                  <c:v>0</c:v>
                </c:pt>
                <c:pt idx="36">
                  <c:v>0</c:v>
                </c:pt>
                <c:pt idx="37">
                  <c:v>0</c:v>
                </c:pt>
                <c:pt idx="38">
                  <c:v>0</c:v>
                </c:pt>
                <c:pt idx="39">
                  <c:v>0</c:v>
                </c:pt>
                <c:pt idx="40">
                  <c:v>0</c:v>
                </c:pt>
                <c:pt idx="41">
                  <c:v>0</c:v>
                </c:pt>
                <c:pt idx="42">
                  <c:v>0</c:v>
                </c:pt>
                <c:pt idx="43">
                  <c:v>0</c:v>
                </c:pt>
                <c:pt idx="44">
                  <c:v>-2.9643682931235205E-5</c:v>
                </c:pt>
                <c:pt idx="45">
                  <c:v>2.9632263608636578E-5</c:v>
                </c:pt>
                <c:pt idx="46">
                  <c:v>0</c:v>
                </c:pt>
                <c:pt idx="47">
                  <c:v>0</c:v>
                </c:pt>
                <c:pt idx="48">
                  <c:v>0</c:v>
                </c:pt>
                <c:pt idx="49">
                  <c:v>0</c:v>
                </c:pt>
                <c:pt idx="50">
                  <c:v>0</c:v>
                </c:pt>
                <c:pt idx="51">
                  <c:v>0</c:v>
                </c:pt>
                <c:pt idx="52">
                  <c:v>-2.9566554313742444E-5</c:v>
                </c:pt>
                <c:pt idx="53">
                  <c:v>0</c:v>
                </c:pt>
                <c:pt idx="54">
                  <c:v>0</c:v>
                </c:pt>
                <c:pt idx="55">
                  <c:v>0</c:v>
                </c:pt>
                <c:pt idx="56">
                  <c:v>0</c:v>
                </c:pt>
                <c:pt idx="57">
                  <c:v>0</c:v>
                </c:pt>
                <c:pt idx="58">
                  <c:v>0</c:v>
                </c:pt>
                <c:pt idx="59">
                  <c:v>0</c:v>
                </c:pt>
                <c:pt idx="60">
                  <c:v>0</c:v>
                </c:pt>
                <c:pt idx="61">
                  <c:v>0</c:v>
                </c:pt>
                <c:pt idx="62">
                  <c:v>0</c:v>
                </c:pt>
                <c:pt idx="63">
                  <c:v>2.9484609034069464E-5</c:v>
                </c:pt>
                <c:pt idx="64">
                  <c:v>0</c:v>
                </c:pt>
                <c:pt idx="65">
                  <c:v>0</c:v>
                </c:pt>
                <c:pt idx="66">
                  <c:v>0</c:v>
                </c:pt>
                <c:pt idx="67">
                  <c:v>0</c:v>
                </c:pt>
                <c:pt idx="68">
                  <c:v>0</c:v>
                </c:pt>
                <c:pt idx="69">
                  <c:v>2.9449876310483347E-5</c:v>
                </c:pt>
                <c:pt idx="70">
                  <c:v>0</c:v>
                </c:pt>
                <c:pt idx="71">
                  <c:v>0</c:v>
                </c:pt>
                <c:pt idx="72">
                  <c:v>0</c:v>
                </c:pt>
                <c:pt idx="73">
                  <c:v>0</c:v>
                </c:pt>
                <c:pt idx="74">
                  <c:v>0</c:v>
                </c:pt>
                <c:pt idx="75">
                  <c:v>-2.9421283356478867E-5</c:v>
                </c:pt>
                <c:pt idx="76">
                  <c:v>0</c:v>
                </c:pt>
                <c:pt idx="77">
                  <c:v>0</c:v>
                </c:pt>
                <c:pt idx="78">
                  <c:v>-2.9409169779226474E-5</c:v>
                </c:pt>
                <c:pt idx="79">
                  <c:v>0</c:v>
                </c:pt>
                <c:pt idx="80">
                  <c:v>-2.9401387745542351E-5</c:v>
                </c:pt>
                <c:pt idx="81">
                  <c:v>0</c:v>
                </c:pt>
                <c:pt idx="82">
                  <c:v>2.939274587032692E-5</c:v>
                </c:pt>
                <c:pt idx="83">
                  <c:v>0</c:v>
                </c:pt>
                <c:pt idx="84">
                  <c:v>0</c:v>
                </c:pt>
                <c:pt idx="85">
                  <c:v>0</c:v>
                </c:pt>
                <c:pt idx="86">
                  <c:v>2.9379792578665409E-5</c:v>
                </c:pt>
                <c:pt idx="87">
                  <c:v>0</c:v>
                </c:pt>
                <c:pt idx="88">
                  <c:v>0</c:v>
                </c:pt>
                <c:pt idx="89">
                  <c:v>2.9371163391744837E-5</c:v>
                </c:pt>
                <c:pt idx="90">
                  <c:v>0</c:v>
                </c:pt>
                <c:pt idx="91">
                  <c:v>0</c:v>
                </c:pt>
                <c:pt idx="92">
                  <c:v>5.8725078544763498E-5</c:v>
                </c:pt>
                <c:pt idx="93">
                  <c:v>2.9359953024110652E-5</c:v>
                </c:pt>
                <c:pt idx="94">
                  <c:v>2.9357367231308551E-5</c:v>
                </c:pt>
                <c:pt idx="95">
                  <c:v>2.9355643622497318E-5</c:v>
                </c:pt>
                <c:pt idx="96">
                  <c:v>0</c:v>
                </c:pt>
                <c:pt idx="97">
                  <c:v>2.9351335485761076E-5</c:v>
                </c:pt>
                <c:pt idx="98">
                  <c:v>2.9349612585161111E-5</c:v>
                </c:pt>
                <c:pt idx="99">
                  <c:v>2.9347889886732759E-5</c:v>
                </c:pt>
                <c:pt idx="100">
                  <c:v>0</c:v>
                </c:pt>
                <c:pt idx="101">
                  <c:v>2.9344445096501914E-5</c:v>
                </c:pt>
                <c:pt idx="102">
                  <c:v>2.9342723004699423E-5</c:v>
                </c:pt>
                <c:pt idx="103">
                  <c:v>2.9341862034515387E-5</c:v>
                </c:pt>
                <c:pt idx="104">
                  <c:v>2.9340140245914803E-5</c:v>
                </c:pt>
                <c:pt idx="105">
                  <c:v>2.9338418659263787E-5</c:v>
                </c:pt>
                <c:pt idx="106">
                  <c:v>0</c:v>
                </c:pt>
                <c:pt idx="107">
                  <c:v>2.933583665809536E-5</c:v>
                </c:pt>
                <c:pt idx="108">
                  <c:v>2.9334115576373776E-5</c:v>
                </c:pt>
                <c:pt idx="109">
                  <c:v>5.8664789393425565E-5</c:v>
                </c:pt>
                <c:pt idx="110">
                  <c:v>2.9331534332599496E-5</c:v>
                </c:pt>
                <c:pt idx="111">
                  <c:v>2.9331534332599496E-5</c:v>
                </c:pt>
                <c:pt idx="112">
                  <c:v>2.9329813755696321E-5</c:v>
                </c:pt>
                <c:pt idx="113">
                  <c:v>2.9328953542906433E-5</c:v>
                </c:pt>
                <c:pt idx="114">
                  <c:v>0</c:v>
                </c:pt>
                <c:pt idx="115">
                  <c:v>0</c:v>
                </c:pt>
              </c:numCache>
            </c:numRef>
          </c:yVal>
          <c:smooth val="1"/>
          <c:extLst>
            <c:ext xmlns:c16="http://schemas.microsoft.com/office/drawing/2014/chart" uri="{C3380CC4-5D6E-409C-BE32-E72D297353CC}">
              <c16:uniqueId val="{00000002-4336-439B-890B-BA0DBC9289BB}"/>
            </c:ext>
          </c:extLst>
        </c:ser>
        <c:ser>
          <c:idx val="3"/>
          <c:order val="3"/>
          <c:tx>
            <c:v>X=5mm</c:v>
          </c:tx>
          <c:spPr>
            <a:ln w="28575" cap="rnd">
              <a:solidFill>
                <a:schemeClr val="accent4"/>
              </a:solidFill>
              <a:prstDash val="solid"/>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'MAP_I=269A'!$O$90:$O$205</c:f>
              <c:numCache>
                <c:formatCode>0.00E+00</c:formatCode>
                <c:ptCount val="116"/>
                <c:pt idx="0">
                  <c:v>6.1368517950244339E-5</c:v>
                </c:pt>
                <c:pt idx="1">
                  <c:v>6.1259495221732685E-5</c:v>
                </c:pt>
                <c:pt idx="2">
                  <c:v>6.1158338939493184E-5</c:v>
                </c:pt>
                <c:pt idx="3">
                  <c:v>6.1064973131408351E-5</c:v>
                </c:pt>
                <c:pt idx="4">
                  <c:v>3.0488734412581486E-5</c:v>
                </c:pt>
                <c:pt idx="5">
                  <c:v>3.0447888438978055E-5</c:v>
                </c:pt>
                <c:pt idx="6">
                  <c:v>6.0816152770204468E-5</c:v>
                </c:pt>
                <c:pt idx="7">
                  <c:v>3.0371135273044025E-5</c:v>
                </c:pt>
                <c:pt idx="8">
                  <c:v>0</c:v>
                </c:pt>
                <c:pt idx="9">
                  <c:v>3.0302112057234432E-5</c:v>
                </c:pt>
                <c:pt idx="10">
                  <c:v>3.0269092229917582E-5</c:v>
                </c:pt>
                <c:pt idx="11">
                  <c:v>3.0237972846292038E-5</c:v>
                </c:pt>
                <c:pt idx="12">
                  <c:v>3.0208742409998379E-5</c:v>
                </c:pt>
                <c:pt idx="13">
                  <c:v>3.0180479266062044E-5</c:v>
                </c:pt>
                <c:pt idx="14">
                  <c:v>0</c:v>
                </c:pt>
                <c:pt idx="15">
                  <c:v>3.0125926372193135E-5</c:v>
                </c:pt>
                <c:pt idx="16">
                  <c:v>3.0100535789556737E-5</c:v>
                </c:pt>
                <c:pt idx="17">
                  <c:v>3.0076092514041974E-5</c:v>
                </c:pt>
                <c:pt idx="18">
                  <c:v>0</c:v>
                </c:pt>
                <c:pt idx="19">
                  <c:v>0</c:v>
                </c:pt>
                <c:pt idx="20">
                  <c:v>0</c:v>
                </c:pt>
                <c:pt idx="21">
                  <c:v>2.9985906623841707E-5</c:v>
                </c:pt>
                <c:pt idx="22">
                  <c:v>0</c:v>
                </c:pt>
                <c:pt idx="23">
                  <c:v>0</c:v>
                </c:pt>
                <c:pt idx="24">
                  <c:v>0</c:v>
                </c:pt>
                <c:pt idx="25">
                  <c:v>0</c:v>
                </c:pt>
                <c:pt idx="26">
                  <c:v>2.989000478237358E-5</c:v>
                </c:pt>
                <c:pt idx="27">
                  <c:v>0</c:v>
                </c:pt>
                <c:pt idx="28">
                  <c:v>0</c:v>
                </c:pt>
                <c:pt idx="29">
                  <c:v>0</c:v>
                </c:pt>
                <c:pt idx="30">
                  <c:v>2.9824038174752765E-5</c:v>
                </c:pt>
                <c:pt idx="31">
                  <c:v>0</c:v>
                </c:pt>
                <c:pt idx="32">
                  <c:v>0</c:v>
                </c:pt>
                <c:pt idx="33">
                  <c:v>2.9778743932618035E-5</c:v>
                </c:pt>
                <c:pt idx="34">
                  <c:v>0</c:v>
                </c:pt>
                <c:pt idx="35">
                  <c:v>2.9751279305045841E-5</c:v>
                </c:pt>
                <c:pt idx="36">
                  <c:v>0</c:v>
                </c:pt>
                <c:pt idx="37">
                  <c:v>2.9724748825898928E-5</c:v>
                </c:pt>
                <c:pt idx="38">
                  <c:v>2.971238412174948E-5</c:v>
                </c:pt>
                <c:pt idx="39">
                  <c:v>2.9700029700041597E-5</c:v>
                </c:pt>
                <c:pt idx="40">
                  <c:v>2.9687685548007714E-5</c:v>
                </c:pt>
                <c:pt idx="41">
                  <c:v>2.9676232305542172E-5</c:v>
                </c:pt>
                <c:pt idx="42">
                  <c:v>2.966478789678817E-5</c:v>
                </c:pt>
                <c:pt idx="43">
                  <c:v>2.9654231658904351E-5</c:v>
                </c:pt>
                <c:pt idx="44">
                  <c:v>0</c:v>
                </c:pt>
                <c:pt idx="45">
                  <c:v>5.9264527217273155E-5</c:v>
                </c:pt>
                <c:pt idx="46">
                  <c:v>2.9622607974455484E-5</c:v>
                </c:pt>
                <c:pt idx="47">
                  <c:v>5.9224163458715395E-5</c:v>
                </c:pt>
                <c:pt idx="48">
                  <c:v>5.9204878481988743E-5</c:v>
                </c:pt>
                <c:pt idx="49">
                  <c:v>2.9593678790185152E-5</c:v>
                </c:pt>
                <c:pt idx="50">
                  <c:v>2.9584048281128261E-5</c:v>
                </c:pt>
                <c:pt idx="51">
                  <c:v>2.9575298710504683E-5</c:v>
                </c:pt>
                <c:pt idx="52">
                  <c:v>2.9566554313742444E-5</c:v>
                </c:pt>
                <c:pt idx="53">
                  <c:v>2.9557815086289629E-5</c:v>
                </c:pt>
                <c:pt idx="54">
                  <c:v>2.9549954197571893E-5</c:v>
                </c:pt>
                <c:pt idx="55">
                  <c:v>2.9542097488954866E-5</c:v>
                </c:pt>
                <c:pt idx="56">
                  <c:v>2.9534244956996858E-5</c:v>
                </c:pt>
                <c:pt idx="57">
                  <c:v>2.9526396598589244E-5</c:v>
                </c:pt>
                <c:pt idx="58">
                  <c:v>2.9519423780821619E-5</c:v>
                </c:pt>
                <c:pt idx="59">
                  <c:v>2.9512454255642417E-5</c:v>
                </c:pt>
                <c:pt idx="60">
                  <c:v>2.9505488020720172E-5</c:v>
                </c:pt>
                <c:pt idx="61">
                  <c:v>2.9498525073723414E-5</c:v>
                </c:pt>
                <c:pt idx="62">
                  <c:v>5.8983130824530328E-5</c:v>
                </c:pt>
                <c:pt idx="63">
                  <c:v>5.8969218068138929E-5</c:v>
                </c:pt>
                <c:pt idx="64">
                  <c:v>2.9479393903630857E-5</c:v>
                </c:pt>
                <c:pt idx="65">
                  <c:v>2.9473311916050626E-5</c:v>
                </c:pt>
                <c:pt idx="66">
                  <c:v>5.893446487503784E-5</c:v>
                </c:pt>
                <c:pt idx="67">
                  <c:v>2.9461155466536937E-5</c:v>
                </c:pt>
                <c:pt idx="68">
                  <c:v>2.945594862879819E-5</c:v>
                </c:pt>
                <c:pt idx="69">
                  <c:v>5.8899752621077717E-5</c:v>
                </c:pt>
                <c:pt idx="70">
                  <c:v>5.8889346917112562E-5</c:v>
                </c:pt>
                <c:pt idx="71">
                  <c:v>5.8878944889317886E-5</c:v>
                </c:pt>
                <c:pt idx="72">
                  <c:v>2.9435139669686805E-5</c:v>
                </c:pt>
                <c:pt idx="73">
                  <c:v>5.8859884046080779E-5</c:v>
                </c:pt>
                <c:pt idx="74">
                  <c:v>2.9425612052769168E-5</c:v>
                </c:pt>
                <c:pt idx="75">
                  <c:v>5.8842566712735689E-5</c:v>
                </c:pt>
                <c:pt idx="76">
                  <c:v>5.8833911866784661E-5</c:v>
                </c:pt>
                <c:pt idx="77">
                  <c:v>5.8825259566464005E-5</c:v>
                </c:pt>
                <c:pt idx="78">
                  <c:v>2.9409169779115452E-5</c:v>
                </c:pt>
                <c:pt idx="79">
                  <c:v>5.8809691837247158E-5</c:v>
                </c:pt>
                <c:pt idx="80">
                  <c:v>2.9401387745542351E-5</c:v>
                </c:pt>
                <c:pt idx="81">
                  <c:v>5.8794132345552086E-5</c:v>
                </c:pt>
                <c:pt idx="82">
                  <c:v>5.8785491740653839E-5</c:v>
                </c:pt>
                <c:pt idx="83">
                  <c:v>2.9390154298258864E-5</c:v>
                </c:pt>
                <c:pt idx="84">
                  <c:v>5.8773399159495199E-5</c:v>
                </c:pt>
                <c:pt idx="85">
                  <c:v>5.8766491346617933E-5</c:v>
                </c:pt>
                <c:pt idx="86">
                  <c:v>5.8759585157330818E-5</c:v>
                </c:pt>
                <c:pt idx="87">
                  <c:v>5.8754406580541207E-5</c:v>
                </c:pt>
                <c:pt idx="88">
                  <c:v>2.9374614458177462E-5</c:v>
                </c:pt>
                <c:pt idx="89">
                  <c:v>5.8742326783600696E-5</c:v>
                </c:pt>
                <c:pt idx="90">
                  <c:v>5.8737151248156039E-5</c:v>
                </c:pt>
                <c:pt idx="91">
                  <c:v>5.8731976624648574E-5</c:v>
                </c:pt>
                <c:pt idx="92">
                  <c:v>8.8087617817200758E-5</c:v>
                </c:pt>
                <c:pt idx="93">
                  <c:v>8.8079859072220934E-5</c:v>
                </c:pt>
                <c:pt idx="94">
                  <c:v>8.8072101693925653E-5</c:v>
                </c:pt>
                <c:pt idx="95">
                  <c:v>5.8711287244994637E-5</c:v>
                </c:pt>
                <c:pt idx="96">
                  <c:v>5.8707840432048464E-5</c:v>
                </c:pt>
                <c:pt idx="97">
                  <c:v>8.8054006457283229E-5</c:v>
                </c:pt>
                <c:pt idx="98">
                  <c:v>5.86992251702112E-5</c:v>
                </c:pt>
                <c:pt idx="99">
                  <c:v>5.8695779773465517E-5</c:v>
                </c:pt>
                <c:pt idx="100">
                  <c:v>5.869233478106306E-5</c:v>
                </c:pt>
                <c:pt idx="101">
                  <c:v>5.8688890193114851E-5</c:v>
                </c:pt>
                <c:pt idx="102">
                  <c:v>8.8028169014098268E-5</c:v>
                </c:pt>
                <c:pt idx="103">
                  <c:v>5.8683724069141796E-5</c:v>
                </c:pt>
                <c:pt idx="104">
                  <c:v>5.8680280491718584E-5</c:v>
                </c:pt>
                <c:pt idx="105">
                  <c:v>5.8676837318416553E-5</c:v>
                </c:pt>
                <c:pt idx="106">
                  <c:v>2.933755794165549E-5</c:v>
                </c:pt>
                <c:pt idx="107">
                  <c:v>5.8671673316079698E-5</c:v>
                </c:pt>
                <c:pt idx="108">
                  <c:v>5.8668231152858574E-5</c:v>
                </c:pt>
                <c:pt idx="109">
                  <c:v>8.7997184090138347E-5</c:v>
                </c:pt>
                <c:pt idx="110">
                  <c:v>8.7994602997687466E-5</c:v>
                </c:pt>
                <c:pt idx="111">
                  <c:v>5.866306866508797E-5</c:v>
                </c:pt>
                <c:pt idx="112">
                  <c:v>8.7989441267088964E-5</c:v>
                </c:pt>
                <c:pt idx="113">
                  <c:v>8.7986860628830321E-5</c:v>
                </c:pt>
                <c:pt idx="114">
                  <c:v>5.8657907085923888E-5</c:v>
                </c:pt>
                <c:pt idx="115">
                  <c:v>8.7984280141895077E-5</c:v>
                </c:pt>
              </c:numCache>
            </c:numRef>
          </c:yVal>
          <c:smooth val="1"/>
          <c:extLst>
            <c:ext xmlns:c16="http://schemas.microsoft.com/office/drawing/2014/chart" uri="{C3380CC4-5D6E-409C-BE32-E72D297353CC}">
              <c16:uniqueId val="{00000003-4336-439B-890B-BA0DBC9289BB}"/>
            </c:ext>
          </c:extLst>
        </c:ser>
        <c:ser>
          <c:idx val="4"/>
          <c:order val="4"/>
          <c:tx>
            <c:v>X=10mm</c:v>
          </c:tx>
          <c:spPr>
            <a:ln w="28575" cap="rnd">
              <a:solidFill>
                <a:schemeClr val="accent5"/>
              </a:solidFill>
              <a:prstDash val="sysDash"/>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'MAP_I=269A'!$P$90:$P$205</c:f>
              <c:numCache>
                <c:formatCode>0.00E+00</c:formatCode>
                <c:ptCount val="116"/>
                <c:pt idx="0">
                  <c:v>2.1478981282596621E-4</c:v>
                </c:pt>
                <c:pt idx="1">
                  <c:v>2.1440823327611991E-4</c:v>
                </c:pt>
                <c:pt idx="2">
                  <c:v>2.1405418628828166E-4</c:v>
                </c:pt>
                <c:pt idx="3">
                  <c:v>2.1372740595992923E-4</c:v>
                </c:pt>
                <c:pt idx="4">
                  <c:v>1.8293240647582198E-4</c:v>
                </c:pt>
                <c:pt idx="5">
                  <c:v>1.5223944219466823E-4</c:v>
                </c:pt>
                <c:pt idx="6">
                  <c:v>1.5204038192540015E-4</c:v>
                </c:pt>
                <c:pt idx="7">
                  <c:v>1.5185567636522013E-4</c:v>
                </c:pt>
                <c:pt idx="8">
                  <c:v>1.2134449702705385E-4</c:v>
                </c:pt>
                <c:pt idx="9">
                  <c:v>1.5151056028606114E-4</c:v>
                </c:pt>
                <c:pt idx="10">
                  <c:v>1.5134546114958791E-4</c:v>
                </c:pt>
                <c:pt idx="11">
                  <c:v>1.5118986423146019E-4</c:v>
                </c:pt>
                <c:pt idx="12">
                  <c:v>1.5104371205021394E-4</c:v>
                </c:pt>
                <c:pt idx="13">
                  <c:v>1.2072191706402613E-4</c:v>
                </c:pt>
                <c:pt idx="14">
                  <c:v>1.2061271257990391E-4</c:v>
                </c:pt>
                <c:pt idx="15">
                  <c:v>1.5062963186118772E-4</c:v>
                </c:pt>
                <c:pt idx="16">
                  <c:v>1.5050267894767266E-4</c:v>
                </c:pt>
                <c:pt idx="17">
                  <c:v>1.2030437005627892E-4</c:v>
                </c:pt>
                <c:pt idx="18">
                  <c:v>9.015777610821285E-5</c:v>
                </c:pt>
                <c:pt idx="19">
                  <c:v>1.2012012012008189E-4</c:v>
                </c:pt>
                <c:pt idx="20">
                  <c:v>1.2003000750182569E-4</c:v>
                </c:pt>
                <c:pt idx="21">
                  <c:v>1.1994362649558887E-4</c:v>
                </c:pt>
                <c:pt idx="22">
                  <c:v>8.989841479123406E-5</c:v>
                </c:pt>
                <c:pt idx="23">
                  <c:v>1.1978199676587753E-4</c:v>
                </c:pt>
                <c:pt idx="24">
                  <c:v>8.9780038904696546E-5</c:v>
                </c:pt>
                <c:pt idx="25">
                  <c:v>8.9723651154449691E-5</c:v>
                </c:pt>
                <c:pt idx="26">
                  <c:v>1.1956001912960534E-4</c:v>
                </c:pt>
                <c:pt idx="27">
                  <c:v>1.194921583270725E-4</c:v>
                </c:pt>
                <c:pt idx="28">
                  <c:v>1.1942437451484267E-4</c:v>
                </c:pt>
                <c:pt idx="29">
                  <c:v>1.1936022917169442E-4</c:v>
                </c:pt>
                <c:pt idx="30">
                  <c:v>1.1929615269912208E-4</c:v>
                </c:pt>
                <c:pt idx="31">
                  <c:v>8.9426774376288876E-5</c:v>
                </c:pt>
                <c:pt idx="32">
                  <c:v>1.1917530687644007E-4</c:v>
                </c:pt>
                <c:pt idx="33">
                  <c:v>1.4889371966286813E-4</c:v>
                </c:pt>
                <c:pt idx="34">
                  <c:v>1.1906179307064058E-4</c:v>
                </c:pt>
                <c:pt idx="35">
                  <c:v>1.1900511722007234E-4</c:v>
                </c:pt>
                <c:pt idx="36">
                  <c:v>1.1895203259282283E-4</c:v>
                </c:pt>
                <c:pt idx="37">
                  <c:v>1.1889899530348469E-4</c:v>
                </c:pt>
                <c:pt idx="38">
                  <c:v>1.1884953648677588E-4</c:v>
                </c:pt>
                <c:pt idx="39">
                  <c:v>1.1880011880016639E-4</c:v>
                </c:pt>
                <c:pt idx="40">
                  <c:v>1.4843842774014959E-4</c:v>
                </c:pt>
                <c:pt idx="41">
                  <c:v>1.4838116152771086E-4</c:v>
                </c:pt>
                <c:pt idx="42">
                  <c:v>1.4832393948382983E-4</c:v>
                </c:pt>
                <c:pt idx="43">
                  <c:v>1.1861692663539536E-4</c:v>
                </c:pt>
                <c:pt idx="44">
                  <c:v>1.4821841465584296E-4</c:v>
                </c:pt>
                <c:pt idx="45">
                  <c:v>1.4816131804307187E-4</c:v>
                </c:pt>
                <c:pt idx="46">
                  <c:v>1.4811303987205537E-4</c:v>
                </c:pt>
                <c:pt idx="47">
                  <c:v>1.7767249037603516E-4</c:v>
                </c:pt>
                <c:pt idx="48">
                  <c:v>1.4801219620497186E-4</c:v>
                </c:pt>
                <c:pt idx="49">
                  <c:v>1.4796839395103678E-4</c:v>
                </c:pt>
                <c:pt idx="50">
                  <c:v>1.4792024140586335E-4</c:v>
                </c:pt>
                <c:pt idx="51">
                  <c:v>1.4787649355263444E-4</c:v>
                </c:pt>
                <c:pt idx="52">
                  <c:v>1.4783277156882324E-4</c:v>
                </c:pt>
                <c:pt idx="53">
                  <c:v>1.4778907543155917E-4</c:v>
                </c:pt>
                <c:pt idx="54">
                  <c:v>1.4774977098785946E-4</c:v>
                </c:pt>
                <c:pt idx="55">
                  <c:v>1.4771048744466331E-4</c:v>
                </c:pt>
                <c:pt idx="56">
                  <c:v>1.4767122478509531E-4</c:v>
                </c:pt>
                <c:pt idx="57">
                  <c:v>1.7715837959131342E-4</c:v>
                </c:pt>
                <c:pt idx="58">
                  <c:v>1.4759711890421912E-4</c:v>
                </c:pt>
                <c:pt idx="59">
                  <c:v>1.4756227127843413E-4</c:v>
                </c:pt>
                <c:pt idx="60">
                  <c:v>1.475274401038229E-4</c:v>
                </c:pt>
                <c:pt idx="61">
                  <c:v>1.4749262536872809E-4</c:v>
                </c:pt>
                <c:pt idx="62">
                  <c:v>1.4745782706149235E-4</c:v>
                </c:pt>
                <c:pt idx="63">
                  <c:v>1.7690765420452781E-4</c:v>
                </c:pt>
                <c:pt idx="64">
                  <c:v>1.7687636342200719E-4</c:v>
                </c:pt>
                <c:pt idx="65">
                  <c:v>1.4736655958025313E-4</c:v>
                </c:pt>
                <c:pt idx="66">
                  <c:v>1.7680339462522454E-4</c:v>
                </c:pt>
                <c:pt idx="67">
                  <c:v>1.767669327991106E-4</c:v>
                </c:pt>
                <c:pt idx="68">
                  <c:v>1.4727974314410197E-4</c:v>
                </c:pt>
                <c:pt idx="69">
                  <c:v>1.7669925786312213E-4</c:v>
                </c:pt>
                <c:pt idx="70">
                  <c:v>1.7666804075144871E-4</c:v>
                </c:pt>
                <c:pt idx="71">
                  <c:v>2.0607630711255709E-4</c:v>
                </c:pt>
                <c:pt idx="72">
                  <c:v>1.766108380184539E-4</c:v>
                </c:pt>
                <c:pt idx="73">
                  <c:v>2.0600959416106068E-4</c:v>
                </c:pt>
                <c:pt idx="74">
                  <c:v>2.0597928436916213E-4</c:v>
                </c:pt>
                <c:pt idx="75">
                  <c:v>1.7652770013831809E-4</c:v>
                </c:pt>
                <c:pt idx="76">
                  <c:v>2.0591869153374631E-4</c:v>
                </c:pt>
                <c:pt idx="77">
                  <c:v>2.0588840848256851E-4</c:v>
                </c:pt>
                <c:pt idx="78">
                  <c:v>2.0586418845391918E-4</c:v>
                </c:pt>
                <c:pt idx="79">
                  <c:v>2.0583392143025403E-4</c:v>
                </c:pt>
                <c:pt idx="80">
                  <c:v>1.7640832647303206E-4</c:v>
                </c:pt>
                <c:pt idx="81">
                  <c:v>2.0577946320954332E-4</c:v>
                </c:pt>
                <c:pt idx="82">
                  <c:v>2.3514196696250433E-4</c:v>
                </c:pt>
                <c:pt idx="83">
                  <c:v>2.0573108008814511E-4</c:v>
                </c:pt>
                <c:pt idx="84">
                  <c:v>2.0570689705834422E-4</c:v>
                </c:pt>
                <c:pt idx="85">
                  <c:v>2.0568271971321828E-4</c:v>
                </c:pt>
                <c:pt idx="86">
                  <c:v>2.3503834062932327E-4</c:v>
                </c:pt>
                <c:pt idx="87">
                  <c:v>2.0564042303172769E-4</c:v>
                </c:pt>
                <c:pt idx="88">
                  <c:v>2.0562230120724223E-4</c:v>
                </c:pt>
                <c:pt idx="89">
                  <c:v>2.055981437424359E-4</c:v>
                </c:pt>
                <c:pt idx="90">
                  <c:v>2.0558002936854614E-4</c:v>
                </c:pt>
                <c:pt idx="91">
                  <c:v>1.7619592987405674E-4</c:v>
                </c:pt>
                <c:pt idx="92">
                  <c:v>2.0553777490672775E-4</c:v>
                </c:pt>
                <c:pt idx="93">
                  <c:v>2.3487962419255215E-4</c:v>
                </c:pt>
                <c:pt idx="94">
                  <c:v>2.3485893785046841E-4</c:v>
                </c:pt>
                <c:pt idx="95">
                  <c:v>2.0548950535737021E-4</c:v>
                </c:pt>
                <c:pt idx="96">
                  <c:v>2.0547744151233616E-4</c:v>
                </c:pt>
                <c:pt idx="97">
                  <c:v>2.0545934840032753E-4</c:v>
                </c:pt>
                <c:pt idx="98">
                  <c:v>2.0544728809579471E-4</c:v>
                </c:pt>
                <c:pt idx="99">
                  <c:v>2.3478311909375105E-4</c:v>
                </c:pt>
                <c:pt idx="100">
                  <c:v>2.0542317173377622E-4</c:v>
                </c:pt>
                <c:pt idx="101">
                  <c:v>2.3475556077234838E-4</c:v>
                </c:pt>
                <c:pt idx="102">
                  <c:v>2.3474178403759538E-4</c:v>
                </c:pt>
                <c:pt idx="103">
                  <c:v>2.0539303424194078E-4</c:v>
                </c:pt>
                <c:pt idx="104">
                  <c:v>2.0538098172107055E-4</c:v>
                </c:pt>
                <c:pt idx="105">
                  <c:v>2.0536893061462447E-4</c:v>
                </c:pt>
                <c:pt idx="106">
                  <c:v>1.7602534765004396E-4</c:v>
                </c:pt>
                <c:pt idx="107">
                  <c:v>2.0535085660644548E-4</c:v>
                </c:pt>
                <c:pt idx="108">
                  <c:v>2.3467292461132327E-4</c:v>
                </c:pt>
                <c:pt idx="109">
                  <c:v>2.6399155227030402E-4</c:v>
                </c:pt>
                <c:pt idx="110">
                  <c:v>2.346522746604629E-4</c:v>
                </c:pt>
                <c:pt idx="111">
                  <c:v>2.0532074032797443E-4</c:v>
                </c:pt>
                <c:pt idx="112">
                  <c:v>2.3463851004545955E-4</c:v>
                </c:pt>
                <c:pt idx="113">
                  <c:v>2.3463162834347351E-4</c:v>
                </c:pt>
                <c:pt idx="114">
                  <c:v>2.3463162834347351E-4</c:v>
                </c:pt>
                <c:pt idx="115">
                  <c:v>2.3462474704516456E-4</c:v>
                </c:pt>
              </c:numCache>
            </c:numRef>
          </c:yVal>
          <c:smooth val="1"/>
          <c:extLst>
            <c:ext xmlns:c16="http://schemas.microsoft.com/office/drawing/2014/chart" uri="{C3380CC4-5D6E-409C-BE32-E72D297353CC}">
              <c16:uniqueId val="{00000004-4336-439B-890B-BA0DBC9289BB}"/>
            </c:ext>
          </c:extLst>
        </c:ser>
        <c:ser>
          <c:idx val="5"/>
          <c:order val="5"/>
          <c:tx>
            <c:v>X=15mm</c:v>
          </c:tx>
          <c:spPr>
            <a:ln w="28575" cap="rnd">
              <a:solidFill>
                <a:schemeClr val="accent6"/>
              </a:solidFill>
              <a:round/>
            </a:ln>
            <a:effectLst/>
          </c:spPr>
          <c:marker>
            <c:symbol val="none"/>
          </c:marker>
          <c:xVal>
            <c:numRef>
              <c:f>'MAP_I=269A'!$J$90:$J$205</c:f>
              <c:numCache>
                <c:formatCode>General</c:formatCode>
                <c:ptCount val="116"/>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pt idx="29">
                  <c:v>200</c:v>
                </c:pt>
                <c:pt idx="30">
                  <c:v>205</c:v>
                </c:pt>
                <c:pt idx="31">
                  <c:v>210</c:v>
                </c:pt>
                <c:pt idx="32">
                  <c:v>215</c:v>
                </c:pt>
                <c:pt idx="33">
                  <c:v>220</c:v>
                </c:pt>
                <c:pt idx="34">
                  <c:v>225</c:v>
                </c:pt>
                <c:pt idx="35">
                  <c:v>230</c:v>
                </c:pt>
                <c:pt idx="36">
                  <c:v>235</c:v>
                </c:pt>
                <c:pt idx="37">
                  <c:v>240</c:v>
                </c:pt>
                <c:pt idx="38">
                  <c:v>245</c:v>
                </c:pt>
                <c:pt idx="39">
                  <c:v>250</c:v>
                </c:pt>
                <c:pt idx="40">
                  <c:v>255</c:v>
                </c:pt>
                <c:pt idx="41">
                  <c:v>260</c:v>
                </c:pt>
                <c:pt idx="42">
                  <c:v>265</c:v>
                </c:pt>
                <c:pt idx="43">
                  <c:v>270</c:v>
                </c:pt>
                <c:pt idx="44">
                  <c:v>275</c:v>
                </c:pt>
                <c:pt idx="45">
                  <c:v>280</c:v>
                </c:pt>
                <c:pt idx="46">
                  <c:v>285</c:v>
                </c:pt>
                <c:pt idx="47">
                  <c:v>290</c:v>
                </c:pt>
                <c:pt idx="48">
                  <c:v>295</c:v>
                </c:pt>
                <c:pt idx="49">
                  <c:v>300</c:v>
                </c:pt>
                <c:pt idx="50">
                  <c:v>305</c:v>
                </c:pt>
                <c:pt idx="51">
                  <c:v>310</c:v>
                </c:pt>
                <c:pt idx="52">
                  <c:v>315</c:v>
                </c:pt>
                <c:pt idx="53">
                  <c:v>320</c:v>
                </c:pt>
                <c:pt idx="54">
                  <c:v>325</c:v>
                </c:pt>
                <c:pt idx="55">
                  <c:v>330</c:v>
                </c:pt>
                <c:pt idx="56">
                  <c:v>335</c:v>
                </c:pt>
                <c:pt idx="57">
                  <c:v>340</c:v>
                </c:pt>
                <c:pt idx="58">
                  <c:v>345</c:v>
                </c:pt>
                <c:pt idx="59">
                  <c:v>350</c:v>
                </c:pt>
                <c:pt idx="60">
                  <c:v>355</c:v>
                </c:pt>
                <c:pt idx="61">
                  <c:v>360</c:v>
                </c:pt>
                <c:pt idx="62">
                  <c:v>365</c:v>
                </c:pt>
                <c:pt idx="63">
                  <c:v>370</c:v>
                </c:pt>
                <c:pt idx="64">
                  <c:v>375</c:v>
                </c:pt>
                <c:pt idx="65">
                  <c:v>380</c:v>
                </c:pt>
                <c:pt idx="66">
                  <c:v>385</c:v>
                </c:pt>
                <c:pt idx="67">
                  <c:v>390</c:v>
                </c:pt>
                <c:pt idx="68">
                  <c:v>395</c:v>
                </c:pt>
                <c:pt idx="69">
                  <c:v>400</c:v>
                </c:pt>
                <c:pt idx="70">
                  <c:v>405</c:v>
                </c:pt>
                <c:pt idx="71">
                  <c:v>410</c:v>
                </c:pt>
                <c:pt idx="72">
                  <c:v>415</c:v>
                </c:pt>
                <c:pt idx="73">
                  <c:v>420</c:v>
                </c:pt>
                <c:pt idx="74">
                  <c:v>425</c:v>
                </c:pt>
                <c:pt idx="75">
                  <c:v>430</c:v>
                </c:pt>
                <c:pt idx="76">
                  <c:v>435</c:v>
                </c:pt>
                <c:pt idx="77">
                  <c:v>440</c:v>
                </c:pt>
                <c:pt idx="78">
                  <c:v>445</c:v>
                </c:pt>
                <c:pt idx="79">
                  <c:v>450</c:v>
                </c:pt>
                <c:pt idx="80">
                  <c:v>455</c:v>
                </c:pt>
                <c:pt idx="81">
                  <c:v>460</c:v>
                </c:pt>
                <c:pt idx="82">
                  <c:v>465</c:v>
                </c:pt>
                <c:pt idx="83">
                  <c:v>470</c:v>
                </c:pt>
                <c:pt idx="84">
                  <c:v>475</c:v>
                </c:pt>
                <c:pt idx="85">
                  <c:v>480</c:v>
                </c:pt>
                <c:pt idx="86">
                  <c:v>485</c:v>
                </c:pt>
                <c:pt idx="87">
                  <c:v>490</c:v>
                </c:pt>
                <c:pt idx="88">
                  <c:v>495</c:v>
                </c:pt>
                <c:pt idx="89">
                  <c:v>500</c:v>
                </c:pt>
                <c:pt idx="90">
                  <c:v>505</c:v>
                </c:pt>
                <c:pt idx="91">
                  <c:v>510</c:v>
                </c:pt>
                <c:pt idx="92">
                  <c:v>515</c:v>
                </c:pt>
                <c:pt idx="93">
                  <c:v>520</c:v>
                </c:pt>
                <c:pt idx="94">
                  <c:v>525</c:v>
                </c:pt>
                <c:pt idx="95">
                  <c:v>530</c:v>
                </c:pt>
                <c:pt idx="96">
                  <c:v>535</c:v>
                </c:pt>
                <c:pt idx="97">
                  <c:v>540</c:v>
                </c:pt>
                <c:pt idx="98">
                  <c:v>545</c:v>
                </c:pt>
                <c:pt idx="99">
                  <c:v>550</c:v>
                </c:pt>
                <c:pt idx="100">
                  <c:v>555</c:v>
                </c:pt>
                <c:pt idx="101">
                  <c:v>560</c:v>
                </c:pt>
                <c:pt idx="102">
                  <c:v>565</c:v>
                </c:pt>
                <c:pt idx="103">
                  <c:v>570</c:v>
                </c:pt>
                <c:pt idx="104">
                  <c:v>575</c:v>
                </c:pt>
                <c:pt idx="105">
                  <c:v>580</c:v>
                </c:pt>
                <c:pt idx="106">
                  <c:v>585</c:v>
                </c:pt>
                <c:pt idx="107">
                  <c:v>590</c:v>
                </c:pt>
                <c:pt idx="108">
                  <c:v>595</c:v>
                </c:pt>
                <c:pt idx="109">
                  <c:v>600</c:v>
                </c:pt>
                <c:pt idx="110">
                  <c:v>605</c:v>
                </c:pt>
                <c:pt idx="111">
                  <c:v>610</c:v>
                </c:pt>
                <c:pt idx="112">
                  <c:v>615</c:v>
                </c:pt>
                <c:pt idx="113">
                  <c:v>620</c:v>
                </c:pt>
                <c:pt idx="114">
                  <c:v>625</c:v>
                </c:pt>
                <c:pt idx="115">
                  <c:v>630</c:v>
                </c:pt>
              </c:numCache>
            </c:numRef>
          </c:xVal>
          <c:yVal>
            <c:numRef>
              <c:f>'MAP_I=269A'!$Q$90:$Q$205</c:f>
              <c:numCache>
                <c:formatCode>0.00E+00</c:formatCode>
                <c:ptCount val="116"/>
                <c:pt idx="0">
                  <c:v>4.9094814360228778E-4</c:v>
                </c:pt>
                <c:pt idx="1">
                  <c:v>4.9007596177408352E-4</c:v>
                </c:pt>
                <c:pt idx="2">
                  <c:v>4.5868754204636542E-4</c:v>
                </c:pt>
                <c:pt idx="3">
                  <c:v>4.5798729848556263E-4</c:v>
                </c:pt>
                <c:pt idx="4">
                  <c:v>3.9635354736422546E-4</c:v>
                </c:pt>
                <c:pt idx="5">
                  <c:v>3.6537466126729257E-4</c:v>
                </c:pt>
                <c:pt idx="6">
                  <c:v>3.6489691662100476E-4</c:v>
                </c:pt>
                <c:pt idx="7">
                  <c:v>3.6445362327641728E-4</c:v>
                </c:pt>
                <c:pt idx="8">
                  <c:v>3.3369736682442586E-4</c:v>
                </c:pt>
                <c:pt idx="9">
                  <c:v>3.0302112057212227E-4</c:v>
                </c:pt>
                <c:pt idx="10">
                  <c:v>3.3296001452920443E-4</c:v>
                </c:pt>
                <c:pt idx="11">
                  <c:v>3.3261770130932344E-4</c:v>
                </c:pt>
                <c:pt idx="12">
                  <c:v>3.3229616651053728E-4</c:v>
                </c:pt>
                <c:pt idx="13">
                  <c:v>3.0180479266006532E-4</c:v>
                </c:pt>
                <c:pt idx="14">
                  <c:v>3.0153178144975978E-4</c:v>
                </c:pt>
                <c:pt idx="15">
                  <c:v>3.3138519009456857E-4</c:v>
                </c:pt>
                <c:pt idx="16">
                  <c:v>3.3110589368490206E-4</c:v>
                </c:pt>
                <c:pt idx="17">
                  <c:v>3.0076092514064179E-4</c:v>
                </c:pt>
                <c:pt idx="18">
                  <c:v>3.0052592036067249E-4</c:v>
                </c:pt>
                <c:pt idx="19">
                  <c:v>2.7027027027026751E-4</c:v>
                </c:pt>
                <c:pt idx="20">
                  <c:v>2.7006751687919106E-4</c:v>
                </c:pt>
                <c:pt idx="21">
                  <c:v>2.9985906623886116E-4</c:v>
                </c:pt>
                <c:pt idx="22">
                  <c:v>2.696952443738132E-4</c:v>
                </c:pt>
                <c:pt idx="23">
                  <c:v>2.9945499191474934E-4</c:v>
                </c:pt>
                <c:pt idx="24">
                  <c:v>2.6934011671408964E-4</c:v>
                </c:pt>
                <c:pt idx="25">
                  <c:v>2.9907883718149897E-4</c:v>
                </c:pt>
                <c:pt idx="26">
                  <c:v>2.9890004782395785E-4</c:v>
                </c:pt>
                <c:pt idx="27">
                  <c:v>2.6885735623605189E-4</c:v>
                </c:pt>
                <c:pt idx="28">
                  <c:v>2.9856093628710667E-4</c:v>
                </c:pt>
                <c:pt idx="29">
                  <c:v>2.6856051563617367E-4</c:v>
                </c:pt>
                <c:pt idx="30">
                  <c:v>2.6841634357288591E-4</c:v>
                </c:pt>
                <c:pt idx="31">
                  <c:v>2.980892479208519E-4</c:v>
                </c:pt>
                <c:pt idx="32">
                  <c:v>2.9793826719104466E-4</c:v>
                </c:pt>
                <c:pt idx="33">
                  <c:v>3.2756618325835429E-4</c:v>
                </c:pt>
                <c:pt idx="34">
                  <c:v>2.9765448267649042E-4</c:v>
                </c:pt>
                <c:pt idx="35">
                  <c:v>3.2726407235506016E-4</c:v>
                </c:pt>
                <c:pt idx="36">
                  <c:v>3.2711808963037381E-4</c:v>
                </c:pt>
                <c:pt idx="37">
                  <c:v>2.9724748825876723E-4</c:v>
                </c:pt>
                <c:pt idx="38">
                  <c:v>2.9712384121705071E-4</c:v>
                </c:pt>
                <c:pt idx="39">
                  <c:v>3.2670032670034654E-4</c:v>
                </c:pt>
                <c:pt idx="40">
                  <c:v>3.2656454102841792E-4</c:v>
                </c:pt>
                <c:pt idx="41">
                  <c:v>3.2643855536096389E-4</c:v>
                </c:pt>
                <c:pt idx="42">
                  <c:v>3.2631266686444782E-4</c:v>
                </c:pt>
                <c:pt idx="43">
                  <c:v>3.2619654824739275E-4</c:v>
                </c:pt>
                <c:pt idx="44">
                  <c:v>3.2608051224281009E-4</c:v>
                </c:pt>
                <c:pt idx="45">
                  <c:v>3.5558716330341689E-4</c:v>
                </c:pt>
                <c:pt idx="46">
                  <c:v>3.5547129569291069E-4</c:v>
                </c:pt>
                <c:pt idx="47">
                  <c:v>3.8495706248153905E-4</c:v>
                </c:pt>
                <c:pt idx="48">
                  <c:v>3.5522927089193246E-4</c:v>
                </c:pt>
                <c:pt idx="49">
                  <c:v>3.5512414548255489E-4</c:v>
                </c:pt>
                <c:pt idx="50">
                  <c:v>3.5500857937398322E-4</c:v>
                </c:pt>
                <c:pt idx="51">
                  <c:v>3.5490358452616722E-4</c:v>
                </c:pt>
                <c:pt idx="52">
                  <c:v>3.5479865176513137E-4</c:v>
                </c:pt>
                <c:pt idx="53">
                  <c:v>3.8425159612198723E-4</c:v>
                </c:pt>
                <c:pt idx="54">
                  <c:v>3.5459945037086271E-4</c:v>
                </c:pt>
                <c:pt idx="55">
                  <c:v>3.545051698670143E-4</c:v>
                </c:pt>
                <c:pt idx="56">
                  <c:v>3.5441093948429536E-4</c:v>
                </c:pt>
                <c:pt idx="57">
                  <c:v>3.8384315578121608E-4</c:v>
                </c:pt>
                <c:pt idx="58">
                  <c:v>3.8375250915101411E-4</c:v>
                </c:pt>
                <c:pt idx="59">
                  <c:v>3.8366190532401756E-4</c:v>
                </c:pt>
                <c:pt idx="60">
                  <c:v>3.540658562493082E-4</c:v>
                </c:pt>
                <c:pt idx="61">
                  <c:v>3.8348082595873745E-4</c:v>
                </c:pt>
                <c:pt idx="62">
                  <c:v>3.8339035035983571E-4</c:v>
                </c:pt>
                <c:pt idx="63">
                  <c:v>4.1278452647719455E-4</c:v>
                </c:pt>
                <c:pt idx="64">
                  <c:v>3.8323212074764523E-4</c:v>
                </c:pt>
                <c:pt idx="65">
                  <c:v>3.8315305490876916E-4</c:v>
                </c:pt>
                <c:pt idx="66">
                  <c:v>3.8307402168791249E-4</c:v>
                </c:pt>
                <c:pt idx="67">
                  <c:v>4.1245617653129507E-4</c:v>
                </c:pt>
                <c:pt idx="68">
                  <c:v>3.8292733217470953E-4</c:v>
                </c:pt>
                <c:pt idx="69">
                  <c:v>4.1229826834732197E-4</c:v>
                </c:pt>
                <c:pt idx="70">
                  <c:v>4.1222542842000998E-4</c:v>
                </c:pt>
                <c:pt idx="71">
                  <c:v>4.4159208666982863E-4</c:v>
                </c:pt>
                <c:pt idx="72">
                  <c:v>4.120919553762814E-4</c:v>
                </c:pt>
                <c:pt idx="73">
                  <c:v>4.4144913034516176E-4</c:v>
                </c:pt>
                <c:pt idx="74">
                  <c:v>4.4138418079098241E-4</c:v>
                </c:pt>
                <c:pt idx="75">
                  <c:v>4.1189796698937187E-4</c:v>
                </c:pt>
                <c:pt idx="76">
                  <c:v>4.4125433900099598E-4</c:v>
                </c:pt>
                <c:pt idx="77">
                  <c:v>4.4118944674842453E-4</c:v>
                </c:pt>
                <c:pt idx="78">
                  <c:v>4.4113754668706484E-4</c:v>
                </c:pt>
                <c:pt idx="79">
                  <c:v>4.4107268877913164E-4</c:v>
                </c:pt>
                <c:pt idx="80">
                  <c:v>4.4102081618246913E-4</c:v>
                </c:pt>
                <c:pt idx="81">
                  <c:v>4.4095599259197371E-4</c:v>
                </c:pt>
                <c:pt idx="82">
                  <c:v>4.7028393392511969E-4</c:v>
                </c:pt>
                <c:pt idx="83">
                  <c:v>4.4085231447466011E-4</c:v>
                </c:pt>
                <c:pt idx="84">
                  <c:v>4.4080049369654706E-4</c:v>
                </c:pt>
                <c:pt idx="85">
                  <c:v>4.7013193077305448E-4</c:v>
                </c:pt>
                <c:pt idx="86">
                  <c:v>4.7007668125864654E-4</c:v>
                </c:pt>
                <c:pt idx="87">
                  <c:v>4.4065804935367048E-4</c:v>
                </c:pt>
                <c:pt idx="88">
                  <c:v>4.4061921687277295E-4</c:v>
                </c:pt>
                <c:pt idx="89">
                  <c:v>4.699386142684725E-4</c:v>
                </c:pt>
                <c:pt idx="90">
                  <c:v>4.4052863436128131E-4</c:v>
                </c:pt>
                <c:pt idx="91">
                  <c:v>4.4048982468503084E-4</c:v>
                </c:pt>
                <c:pt idx="92">
                  <c:v>4.6980062835833003E-4</c:v>
                </c:pt>
                <c:pt idx="93">
                  <c:v>4.6975924838521532E-4</c:v>
                </c:pt>
                <c:pt idx="94">
                  <c:v>4.6971787570093682E-4</c:v>
                </c:pt>
                <c:pt idx="95">
                  <c:v>4.6969029795973505E-4</c:v>
                </c:pt>
                <c:pt idx="96">
                  <c:v>4.4030880324064103E-4</c:v>
                </c:pt>
                <c:pt idx="97">
                  <c:v>4.6962136777228825E-4</c:v>
                </c:pt>
                <c:pt idx="98">
                  <c:v>4.6959380136180062E-4</c:v>
                </c:pt>
                <c:pt idx="99">
                  <c:v>4.6956623818750209E-4</c:v>
                </c:pt>
                <c:pt idx="100">
                  <c:v>4.695386782486155E-4</c:v>
                </c:pt>
                <c:pt idx="101">
                  <c:v>4.6951112154469676E-4</c:v>
                </c:pt>
                <c:pt idx="102">
                  <c:v>4.6948356807507974E-4</c:v>
                </c:pt>
                <c:pt idx="103">
                  <c:v>4.4012793051850796E-4</c:v>
                </c:pt>
                <c:pt idx="104">
                  <c:v>4.4010210368805591E-4</c:v>
                </c:pt>
                <c:pt idx="105">
                  <c:v>4.4007627988851272E-4</c:v>
                </c:pt>
                <c:pt idx="106">
                  <c:v>4.4006336912516542E-4</c:v>
                </c:pt>
                <c:pt idx="107">
                  <c:v>4.6937338652897065E-4</c:v>
                </c:pt>
                <c:pt idx="108">
                  <c:v>4.6934584922264655E-4</c:v>
                </c:pt>
                <c:pt idx="109">
                  <c:v>4.9865070984400628E-4</c:v>
                </c:pt>
                <c:pt idx="110">
                  <c:v>4.986360836535253E-4</c:v>
                </c:pt>
                <c:pt idx="111">
                  <c:v>4.693045493209258E-4</c:v>
                </c:pt>
                <c:pt idx="112">
                  <c:v>5.2793664760231174E-4</c:v>
                </c:pt>
                <c:pt idx="113">
                  <c:v>5.2792116377287091E-4</c:v>
                </c:pt>
                <c:pt idx="114">
                  <c:v>4.9859221022996447E-4</c:v>
                </c:pt>
                <c:pt idx="115">
                  <c:v>5.2790568085170353E-4</c:v>
                </c:pt>
              </c:numCache>
            </c:numRef>
          </c:yVal>
          <c:smooth val="1"/>
          <c:extLst>
            <c:ext xmlns:c16="http://schemas.microsoft.com/office/drawing/2014/chart" uri="{C3380CC4-5D6E-409C-BE32-E72D297353CC}">
              <c16:uniqueId val="{00000005-4336-439B-890B-BA0DBC9289BB}"/>
            </c:ext>
          </c:extLst>
        </c:ser>
        <c:dLbls>
          <c:showLegendKey val="0"/>
          <c:showVal val="0"/>
          <c:showCatName val="0"/>
          <c:showSerName val="0"/>
          <c:showPercent val="0"/>
          <c:showBubbleSize val="0"/>
        </c:dLbls>
        <c:axId val="1518840656"/>
        <c:axId val="1518842288"/>
        <c:extLst/>
      </c:scatterChart>
      <c:valAx>
        <c:axId val="1518840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18842288"/>
        <c:crossesAt val="-2.0000000000000006E-4"/>
        <c:crossBetween val="midCat"/>
      </c:valAx>
      <c:valAx>
        <c:axId val="1518842288"/>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18840656"/>
        <c:crossesAt val="0"/>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10506826181616"/>
          <c:y val="4.1465993221435557E-2"/>
          <c:w val="0.69612158945248126"/>
          <c:h val="0.91706801355712886"/>
        </c:manualLayout>
      </c:layout>
      <c:scatterChart>
        <c:scatterStyle val="lineMarker"/>
        <c:varyColors val="0"/>
        <c:ser>
          <c:idx val="0"/>
          <c:order val="0"/>
          <c:spPr>
            <a:ln w="28575">
              <a:noFill/>
            </a:ln>
          </c:spPr>
          <c:trendline>
            <c:trendlineType val="power"/>
            <c:dispRSqr val="0"/>
            <c:dispEq val="0"/>
          </c:trendline>
          <c:trendline>
            <c:trendlineType val="power"/>
            <c:dispRSqr val="0"/>
            <c:dispEq val="0"/>
          </c:trendline>
          <c:trendline>
            <c:trendlineType val="poly"/>
            <c:order val="2"/>
            <c:dispRSqr val="0"/>
            <c:dispEq val="1"/>
            <c:trendlineLbl>
              <c:layout>
                <c:manualLayout>
                  <c:x val="0.21164484911604117"/>
                  <c:y val="0.4110080108312989"/>
                </c:manualLayout>
              </c:layout>
              <c:numFmt formatCode="General" sourceLinked="0"/>
            </c:trendlineLbl>
          </c:trendline>
          <c:xVal>
            <c:numRef>
              <c:f>'Curva Eccitazione'!$A$2:$A$18</c:f>
              <c:numCache>
                <c:formatCode>General</c:formatCode>
                <c:ptCount val="17"/>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270</c:v>
                </c:pt>
                <c:pt idx="15">
                  <c:v>280</c:v>
                </c:pt>
                <c:pt idx="16">
                  <c:v>290</c:v>
                </c:pt>
              </c:numCache>
            </c:numRef>
          </c:xVal>
          <c:yVal>
            <c:numRef>
              <c:f>'Curva Eccitazione'!$B$2:$B$18</c:f>
              <c:numCache>
                <c:formatCode>General</c:formatCode>
                <c:ptCount val="17"/>
                <c:pt idx="0">
                  <c:v>37</c:v>
                </c:pt>
                <c:pt idx="1">
                  <c:v>1730</c:v>
                </c:pt>
                <c:pt idx="2">
                  <c:v>3437</c:v>
                </c:pt>
                <c:pt idx="3">
                  <c:v>5144</c:v>
                </c:pt>
                <c:pt idx="4">
                  <c:v>6843</c:v>
                </c:pt>
                <c:pt idx="5">
                  <c:v>8523</c:v>
                </c:pt>
                <c:pt idx="6">
                  <c:v>10167</c:v>
                </c:pt>
                <c:pt idx="7">
                  <c:v>11705</c:v>
                </c:pt>
                <c:pt idx="8">
                  <c:v>12976</c:v>
                </c:pt>
                <c:pt idx="9">
                  <c:v>13983</c:v>
                </c:pt>
                <c:pt idx="10">
                  <c:v>14829</c:v>
                </c:pt>
                <c:pt idx="11">
                  <c:v>15568</c:v>
                </c:pt>
                <c:pt idx="12">
                  <c:v>16222</c:v>
                </c:pt>
                <c:pt idx="13">
                  <c:v>16805</c:v>
                </c:pt>
                <c:pt idx="14">
                  <c:v>17070</c:v>
                </c:pt>
                <c:pt idx="15">
                  <c:v>17319</c:v>
                </c:pt>
                <c:pt idx="16">
                  <c:v>17551</c:v>
                </c:pt>
              </c:numCache>
            </c:numRef>
          </c:yVal>
          <c:smooth val="0"/>
          <c:extLst>
            <c:ext xmlns:c16="http://schemas.microsoft.com/office/drawing/2014/chart" uri="{C3380CC4-5D6E-409C-BE32-E72D297353CC}">
              <c16:uniqueId val="{00000003-01D4-4B60-96FD-F7DE67DC0B88}"/>
            </c:ext>
          </c:extLst>
        </c:ser>
        <c:dLbls>
          <c:showLegendKey val="0"/>
          <c:showVal val="0"/>
          <c:showCatName val="0"/>
          <c:showSerName val="0"/>
          <c:showPercent val="0"/>
          <c:showBubbleSize val="0"/>
        </c:dLbls>
        <c:axId val="1085549248"/>
        <c:axId val="1085553600"/>
      </c:scatterChart>
      <c:valAx>
        <c:axId val="1085549248"/>
        <c:scaling>
          <c:orientation val="minMax"/>
        </c:scaling>
        <c:delete val="0"/>
        <c:axPos val="b"/>
        <c:numFmt formatCode="General" sourceLinked="1"/>
        <c:majorTickMark val="out"/>
        <c:minorTickMark val="none"/>
        <c:tickLblPos val="nextTo"/>
        <c:crossAx val="1085553600"/>
        <c:crosses val="autoZero"/>
        <c:crossBetween val="midCat"/>
      </c:valAx>
      <c:valAx>
        <c:axId val="1085553600"/>
        <c:scaling>
          <c:orientation val="minMax"/>
        </c:scaling>
        <c:delete val="0"/>
        <c:axPos val="l"/>
        <c:majorGridlines/>
        <c:numFmt formatCode="General" sourceLinked="1"/>
        <c:majorTickMark val="out"/>
        <c:minorTickMark val="none"/>
        <c:tickLblPos val="nextTo"/>
        <c:crossAx val="1085549248"/>
        <c:crosses val="autoZero"/>
        <c:crossBetween val="midCat"/>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4E2AF-0FB2-4E56-A7F6-A35748CCCB76}" type="datetimeFigureOut">
              <a:rPr lang="it-IT" smtClean="0"/>
              <a:t>08/05/2019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E7C6C-B848-41F7-9417-763F952FA5A6}" type="slidenum">
              <a:rPr lang="it-IT" smtClean="0"/>
              <a:t>‹N›</a:t>
            </a:fld>
            <a:endParaRPr lang="it-IT"/>
          </a:p>
        </p:txBody>
      </p:sp>
    </p:spTree>
    <p:extLst>
      <p:ext uri="{BB962C8B-B14F-4D97-AF65-F5344CB8AC3E}">
        <p14:creationId xmlns:p14="http://schemas.microsoft.com/office/powerpoint/2010/main" val="317142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0AAAD70-F075-BA45-A6F2-430E5EE17A58}" type="slidenum">
              <a:rPr lang="it-IT" smtClean="0"/>
              <a:t>1</a:t>
            </a:fld>
            <a:endParaRPr lang="it-IT" dirty="0"/>
          </a:p>
        </p:txBody>
      </p:sp>
    </p:spTree>
    <p:extLst>
      <p:ext uri="{BB962C8B-B14F-4D97-AF65-F5344CB8AC3E}">
        <p14:creationId xmlns:p14="http://schemas.microsoft.com/office/powerpoint/2010/main" val="29220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AAAD70-F075-BA45-A6F2-430E5EE17A58}" type="slidenum">
              <a:rPr lang="it-IT" smtClean="0"/>
              <a:t>7</a:t>
            </a:fld>
            <a:endParaRPr lang="it-IT" dirty="0"/>
          </a:p>
        </p:txBody>
      </p:sp>
    </p:spTree>
    <p:extLst>
      <p:ext uri="{BB962C8B-B14F-4D97-AF65-F5344CB8AC3E}">
        <p14:creationId xmlns:p14="http://schemas.microsoft.com/office/powerpoint/2010/main" val="369533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1451D-58C8-4C78-85FA-F3CCBD12C2D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41F9A4C-65FD-4177-8225-2E6F52AB52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3796AED-9FA8-4672-8B0C-CD300F0E9D4D}"/>
              </a:ext>
            </a:extLst>
          </p:cNvPr>
          <p:cNvSpPr>
            <a:spLocks noGrp="1"/>
          </p:cNvSpPr>
          <p:nvPr>
            <p:ph type="dt" sz="half" idx="10"/>
          </p:nvPr>
        </p:nvSpPr>
        <p:spPr/>
        <p:txBody>
          <a:bodyPr/>
          <a:lstStyle/>
          <a:p>
            <a:fld id="{AB5D6EFC-3E2C-4C48-A2DC-B89C3C11C471}" type="datetime1">
              <a:rPr lang="it-IT" smtClean="0"/>
              <a:t>08/05/2019</a:t>
            </a:fld>
            <a:endParaRPr lang="it-IT"/>
          </a:p>
        </p:txBody>
      </p:sp>
      <p:sp>
        <p:nvSpPr>
          <p:cNvPr id="5" name="Segnaposto piè di pagina 4">
            <a:extLst>
              <a:ext uri="{FF2B5EF4-FFF2-40B4-BE49-F238E27FC236}">
                <a16:creationId xmlns:a16="http://schemas.microsoft.com/office/drawing/2014/main" id="{1A6EE6D3-50D0-4A23-BEBD-0B9C77203B0C}"/>
              </a:ext>
            </a:extLst>
          </p:cNvPr>
          <p:cNvSpPr>
            <a:spLocks noGrp="1"/>
          </p:cNvSpPr>
          <p:nvPr>
            <p:ph type="ftr" sz="quarter" idx="11"/>
          </p:nvPr>
        </p:nvSpPr>
        <p:spPr/>
        <p:txBody>
          <a:body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91C80A4D-8661-4C83-9309-9C13CBBB5051}"/>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64033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7219B-DD7C-4702-B577-BB0228907C6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30C86BE-017D-4A86-BABD-3EC73C6E123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09A25CE-4464-4896-A68E-6AB2A83CEF52}"/>
              </a:ext>
            </a:extLst>
          </p:cNvPr>
          <p:cNvSpPr>
            <a:spLocks noGrp="1"/>
          </p:cNvSpPr>
          <p:nvPr>
            <p:ph type="dt" sz="half" idx="10"/>
          </p:nvPr>
        </p:nvSpPr>
        <p:spPr/>
        <p:txBody>
          <a:bodyPr/>
          <a:lstStyle/>
          <a:p>
            <a:fld id="{9B5DA2B8-0183-4180-8846-D5A88CF56B70}" type="datetime1">
              <a:rPr lang="it-IT" smtClean="0"/>
              <a:t>08/05/2019</a:t>
            </a:fld>
            <a:endParaRPr lang="it-IT"/>
          </a:p>
        </p:txBody>
      </p:sp>
      <p:sp>
        <p:nvSpPr>
          <p:cNvPr id="5" name="Segnaposto piè di pagina 4">
            <a:extLst>
              <a:ext uri="{FF2B5EF4-FFF2-40B4-BE49-F238E27FC236}">
                <a16:creationId xmlns:a16="http://schemas.microsoft.com/office/drawing/2014/main" id="{3170D28A-30F7-45DF-A307-D068CCD43457}"/>
              </a:ext>
            </a:extLst>
          </p:cNvPr>
          <p:cNvSpPr>
            <a:spLocks noGrp="1"/>
          </p:cNvSpPr>
          <p:nvPr>
            <p:ph type="ftr" sz="quarter" idx="11"/>
          </p:nvPr>
        </p:nvSpPr>
        <p:spPr/>
        <p:txBody>
          <a:body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54A7370A-311C-4911-BB5D-7DF1C7AC23BD}"/>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48405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5FE15D6-ADBA-4143-9867-A16D1D48CC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79965D-2C7C-4E6A-BC05-29E68E3C844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C8E958-1287-40B4-80B5-9CA2FBF040F6}"/>
              </a:ext>
            </a:extLst>
          </p:cNvPr>
          <p:cNvSpPr>
            <a:spLocks noGrp="1"/>
          </p:cNvSpPr>
          <p:nvPr>
            <p:ph type="dt" sz="half" idx="10"/>
          </p:nvPr>
        </p:nvSpPr>
        <p:spPr/>
        <p:txBody>
          <a:bodyPr/>
          <a:lstStyle/>
          <a:p>
            <a:fld id="{A2E4C2BE-564E-4B93-A107-5A53C6F40F5B}" type="datetime1">
              <a:rPr lang="it-IT" smtClean="0"/>
              <a:t>08/05/2019</a:t>
            </a:fld>
            <a:endParaRPr lang="it-IT"/>
          </a:p>
        </p:txBody>
      </p:sp>
      <p:sp>
        <p:nvSpPr>
          <p:cNvPr id="5" name="Segnaposto piè di pagina 4">
            <a:extLst>
              <a:ext uri="{FF2B5EF4-FFF2-40B4-BE49-F238E27FC236}">
                <a16:creationId xmlns:a16="http://schemas.microsoft.com/office/drawing/2014/main" id="{D35BD1C3-AC53-4E9C-A58A-BB27E1D1CC69}"/>
              </a:ext>
            </a:extLst>
          </p:cNvPr>
          <p:cNvSpPr>
            <a:spLocks noGrp="1"/>
          </p:cNvSpPr>
          <p:nvPr>
            <p:ph type="ftr" sz="quarter" idx="11"/>
          </p:nvPr>
        </p:nvSpPr>
        <p:spPr/>
        <p:txBody>
          <a:body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413305E0-0B8B-4E47-BBB2-0BA9F2B91B8E}"/>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395987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55659-3E9C-44B0-8BB1-FC7F6C7909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E0F57B0-0B04-419D-A1BD-F86F51F23F0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231C07-0E29-411D-800D-5B1B86ACD10A}"/>
              </a:ext>
            </a:extLst>
          </p:cNvPr>
          <p:cNvSpPr>
            <a:spLocks noGrp="1"/>
          </p:cNvSpPr>
          <p:nvPr>
            <p:ph type="dt" sz="half" idx="10"/>
          </p:nvPr>
        </p:nvSpPr>
        <p:spPr/>
        <p:txBody>
          <a:bodyPr/>
          <a:lstStyle/>
          <a:p>
            <a:fld id="{0AB9F1A0-3F0E-487F-827F-A02102F5AF18}" type="datetime1">
              <a:rPr lang="it-IT" smtClean="0"/>
              <a:t>08/05/2019</a:t>
            </a:fld>
            <a:endParaRPr lang="it-IT"/>
          </a:p>
        </p:txBody>
      </p:sp>
      <p:sp>
        <p:nvSpPr>
          <p:cNvPr id="5" name="Segnaposto piè di pagina 4">
            <a:extLst>
              <a:ext uri="{FF2B5EF4-FFF2-40B4-BE49-F238E27FC236}">
                <a16:creationId xmlns:a16="http://schemas.microsoft.com/office/drawing/2014/main" id="{8F7F2B9D-A450-421E-BBF5-B7BC657078AE}"/>
              </a:ext>
            </a:extLst>
          </p:cNvPr>
          <p:cNvSpPr>
            <a:spLocks noGrp="1"/>
          </p:cNvSpPr>
          <p:nvPr>
            <p:ph type="ftr" sz="quarter" idx="11"/>
          </p:nvPr>
        </p:nvSpPr>
        <p:spPr/>
        <p:txBody>
          <a:body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A3EB899B-B964-4EC2-A257-104BBBC7F361}"/>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301022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BE50E4-AFDD-46BC-B1E7-40C8F0113FC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07223C4-2066-416C-85DD-158448843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1F35ACB-A0DD-4C8F-963D-8DA743CB5BEE}"/>
              </a:ext>
            </a:extLst>
          </p:cNvPr>
          <p:cNvSpPr>
            <a:spLocks noGrp="1"/>
          </p:cNvSpPr>
          <p:nvPr>
            <p:ph type="dt" sz="half" idx="10"/>
          </p:nvPr>
        </p:nvSpPr>
        <p:spPr/>
        <p:txBody>
          <a:bodyPr/>
          <a:lstStyle/>
          <a:p>
            <a:fld id="{F4691BB2-2A63-49CC-B3DA-BC0DF4D557E7}" type="datetime1">
              <a:rPr lang="it-IT" smtClean="0"/>
              <a:t>08/05/2019</a:t>
            </a:fld>
            <a:endParaRPr lang="it-IT"/>
          </a:p>
        </p:txBody>
      </p:sp>
      <p:sp>
        <p:nvSpPr>
          <p:cNvPr id="5" name="Segnaposto piè di pagina 4">
            <a:extLst>
              <a:ext uri="{FF2B5EF4-FFF2-40B4-BE49-F238E27FC236}">
                <a16:creationId xmlns:a16="http://schemas.microsoft.com/office/drawing/2014/main" id="{106B05B5-5B24-4784-B4B4-F3F7B2D2C0E7}"/>
              </a:ext>
            </a:extLst>
          </p:cNvPr>
          <p:cNvSpPr>
            <a:spLocks noGrp="1"/>
          </p:cNvSpPr>
          <p:nvPr>
            <p:ph type="ftr" sz="quarter" idx="11"/>
          </p:nvPr>
        </p:nvSpPr>
        <p:spPr/>
        <p:txBody>
          <a:body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B3A0ACB1-B79A-4141-8D75-6E59E7E6ABB1}"/>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257935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4E4A9-A3E2-4CCB-BDD0-364B1BCCE19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9F47B44-F2A6-4E56-ADD5-D14F0DC4FD1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7549DC0-5DBF-44B3-AFDF-82C45639FF5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A324190-5448-4202-BC72-2EF25EEF1F78}"/>
              </a:ext>
            </a:extLst>
          </p:cNvPr>
          <p:cNvSpPr>
            <a:spLocks noGrp="1"/>
          </p:cNvSpPr>
          <p:nvPr>
            <p:ph type="dt" sz="half" idx="10"/>
          </p:nvPr>
        </p:nvSpPr>
        <p:spPr/>
        <p:txBody>
          <a:bodyPr/>
          <a:lstStyle/>
          <a:p>
            <a:fld id="{1EE6709B-218C-478E-B4C6-A7E487F4AA8E}" type="datetime1">
              <a:rPr lang="it-IT" smtClean="0"/>
              <a:t>08/05/2019</a:t>
            </a:fld>
            <a:endParaRPr lang="it-IT"/>
          </a:p>
        </p:txBody>
      </p:sp>
      <p:sp>
        <p:nvSpPr>
          <p:cNvPr id="6" name="Segnaposto piè di pagina 5">
            <a:extLst>
              <a:ext uri="{FF2B5EF4-FFF2-40B4-BE49-F238E27FC236}">
                <a16:creationId xmlns:a16="http://schemas.microsoft.com/office/drawing/2014/main" id="{E8D0A0D3-509D-42CE-AF52-40FF38BC56AD}"/>
              </a:ext>
            </a:extLst>
          </p:cNvPr>
          <p:cNvSpPr>
            <a:spLocks noGrp="1"/>
          </p:cNvSpPr>
          <p:nvPr>
            <p:ph type="ftr" sz="quarter" idx="11"/>
          </p:nvPr>
        </p:nvSpPr>
        <p:spPr/>
        <p:txBody>
          <a:bodyPr/>
          <a:lstStyle/>
          <a:p>
            <a:r>
              <a:rPr lang="en-US"/>
              <a:t>57th Scientific Committee Meeting May 9-10, 2019</a:t>
            </a:r>
            <a:endParaRPr lang="it-IT"/>
          </a:p>
        </p:txBody>
      </p:sp>
      <p:sp>
        <p:nvSpPr>
          <p:cNvPr id="7" name="Segnaposto numero diapositiva 6">
            <a:extLst>
              <a:ext uri="{FF2B5EF4-FFF2-40B4-BE49-F238E27FC236}">
                <a16:creationId xmlns:a16="http://schemas.microsoft.com/office/drawing/2014/main" id="{A80C7A1E-2B49-447A-90EB-750F743EF0D2}"/>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414877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0E3043-9A54-42F5-8BD9-DA48B761F4B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6A6AB7-CF1A-438C-952D-D021DB52D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1E278D-3DD7-403A-B552-11F54D48367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0664E92-4DF7-4E1B-B092-9C4134AB9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40070E1-B781-49C9-A9C3-031434C0299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BEA332D-521A-45AF-8B35-F0786F31544A}"/>
              </a:ext>
            </a:extLst>
          </p:cNvPr>
          <p:cNvSpPr>
            <a:spLocks noGrp="1"/>
          </p:cNvSpPr>
          <p:nvPr>
            <p:ph type="dt" sz="half" idx="10"/>
          </p:nvPr>
        </p:nvSpPr>
        <p:spPr/>
        <p:txBody>
          <a:bodyPr/>
          <a:lstStyle/>
          <a:p>
            <a:fld id="{55ACEC58-DE12-45B0-8586-F856A22CBA3C}" type="datetime1">
              <a:rPr lang="it-IT" smtClean="0"/>
              <a:t>08/05/2019</a:t>
            </a:fld>
            <a:endParaRPr lang="it-IT"/>
          </a:p>
        </p:txBody>
      </p:sp>
      <p:sp>
        <p:nvSpPr>
          <p:cNvPr id="8" name="Segnaposto piè di pagina 7">
            <a:extLst>
              <a:ext uri="{FF2B5EF4-FFF2-40B4-BE49-F238E27FC236}">
                <a16:creationId xmlns:a16="http://schemas.microsoft.com/office/drawing/2014/main" id="{41510E2D-A56E-49A7-82AD-AAFD1EB6EFD4}"/>
              </a:ext>
            </a:extLst>
          </p:cNvPr>
          <p:cNvSpPr>
            <a:spLocks noGrp="1"/>
          </p:cNvSpPr>
          <p:nvPr>
            <p:ph type="ftr" sz="quarter" idx="11"/>
          </p:nvPr>
        </p:nvSpPr>
        <p:spPr/>
        <p:txBody>
          <a:bodyPr/>
          <a:lstStyle/>
          <a:p>
            <a:r>
              <a:rPr lang="en-US"/>
              <a:t>57th Scientific Committee Meeting May 9-10, 2019</a:t>
            </a:r>
            <a:endParaRPr lang="it-IT"/>
          </a:p>
        </p:txBody>
      </p:sp>
      <p:sp>
        <p:nvSpPr>
          <p:cNvPr id="9" name="Segnaposto numero diapositiva 8">
            <a:extLst>
              <a:ext uri="{FF2B5EF4-FFF2-40B4-BE49-F238E27FC236}">
                <a16:creationId xmlns:a16="http://schemas.microsoft.com/office/drawing/2014/main" id="{B35C21F1-5025-45B8-BF96-94B9E8CD84D3}"/>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91029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99DCAE-20E6-4E42-9E96-BFDC2C8591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E5A5DE6-BB93-46BB-8ED7-D6557DC532DE}"/>
              </a:ext>
            </a:extLst>
          </p:cNvPr>
          <p:cNvSpPr>
            <a:spLocks noGrp="1"/>
          </p:cNvSpPr>
          <p:nvPr>
            <p:ph type="dt" sz="half" idx="10"/>
          </p:nvPr>
        </p:nvSpPr>
        <p:spPr/>
        <p:txBody>
          <a:bodyPr/>
          <a:lstStyle/>
          <a:p>
            <a:fld id="{AE91E11B-3FBA-4A51-AA4E-50C5A6C6E164}" type="datetime1">
              <a:rPr lang="it-IT" smtClean="0"/>
              <a:t>08/05/2019</a:t>
            </a:fld>
            <a:endParaRPr lang="it-IT"/>
          </a:p>
        </p:txBody>
      </p:sp>
      <p:sp>
        <p:nvSpPr>
          <p:cNvPr id="4" name="Segnaposto piè di pagina 3">
            <a:extLst>
              <a:ext uri="{FF2B5EF4-FFF2-40B4-BE49-F238E27FC236}">
                <a16:creationId xmlns:a16="http://schemas.microsoft.com/office/drawing/2014/main" id="{D7043684-76CA-48ED-BC45-8BFD0A26D1C2}"/>
              </a:ext>
            </a:extLst>
          </p:cNvPr>
          <p:cNvSpPr>
            <a:spLocks noGrp="1"/>
          </p:cNvSpPr>
          <p:nvPr>
            <p:ph type="ftr" sz="quarter" idx="11"/>
          </p:nvPr>
        </p:nvSpPr>
        <p:spPr/>
        <p:txBody>
          <a:bodyPr/>
          <a:lstStyle/>
          <a:p>
            <a:r>
              <a:rPr lang="en-US"/>
              <a:t>57th Scientific Committee Meeting May 9-10, 2019</a:t>
            </a:r>
            <a:endParaRPr lang="it-IT"/>
          </a:p>
        </p:txBody>
      </p:sp>
      <p:sp>
        <p:nvSpPr>
          <p:cNvPr id="5" name="Segnaposto numero diapositiva 4">
            <a:extLst>
              <a:ext uri="{FF2B5EF4-FFF2-40B4-BE49-F238E27FC236}">
                <a16:creationId xmlns:a16="http://schemas.microsoft.com/office/drawing/2014/main" id="{75C6F20F-7AEE-4C82-8947-BA6D3F590DE9}"/>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38325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C8409D2-8B7C-4600-A4BA-44C7869541CB}"/>
              </a:ext>
            </a:extLst>
          </p:cNvPr>
          <p:cNvSpPr>
            <a:spLocks noGrp="1"/>
          </p:cNvSpPr>
          <p:nvPr>
            <p:ph type="dt" sz="half" idx="10"/>
          </p:nvPr>
        </p:nvSpPr>
        <p:spPr/>
        <p:txBody>
          <a:bodyPr/>
          <a:lstStyle/>
          <a:p>
            <a:fld id="{50EA9CD0-83EA-4312-9591-082D28C93033}" type="datetime1">
              <a:rPr lang="it-IT" smtClean="0"/>
              <a:t>08/05/2019</a:t>
            </a:fld>
            <a:endParaRPr lang="it-IT"/>
          </a:p>
        </p:txBody>
      </p:sp>
      <p:sp>
        <p:nvSpPr>
          <p:cNvPr id="3" name="Segnaposto piè di pagina 2">
            <a:extLst>
              <a:ext uri="{FF2B5EF4-FFF2-40B4-BE49-F238E27FC236}">
                <a16:creationId xmlns:a16="http://schemas.microsoft.com/office/drawing/2014/main" id="{B6D957C2-3530-4860-8F2D-B6BF7B8C30AF}"/>
              </a:ext>
            </a:extLst>
          </p:cNvPr>
          <p:cNvSpPr>
            <a:spLocks noGrp="1"/>
          </p:cNvSpPr>
          <p:nvPr>
            <p:ph type="ftr" sz="quarter" idx="11"/>
          </p:nvPr>
        </p:nvSpPr>
        <p:spPr/>
        <p:txBody>
          <a:bodyPr/>
          <a:lstStyle/>
          <a:p>
            <a:r>
              <a:rPr lang="en-US"/>
              <a:t>57th Scientific Committee Meeting May 9-10, 2019</a:t>
            </a:r>
            <a:endParaRPr lang="it-IT"/>
          </a:p>
        </p:txBody>
      </p:sp>
      <p:sp>
        <p:nvSpPr>
          <p:cNvPr id="4" name="Segnaposto numero diapositiva 3">
            <a:extLst>
              <a:ext uri="{FF2B5EF4-FFF2-40B4-BE49-F238E27FC236}">
                <a16:creationId xmlns:a16="http://schemas.microsoft.com/office/drawing/2014/main" id="{A49DB05B-6CB7-4ED1-9D7A-D6FC3F5EB946}"/>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341289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8A389C-AC76-4AA2-A214-E0AE45D637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5F0D6E-EACD-40C1-A8D2-738666EA2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61F9F21-E9E8-4F99-9AB9-043562ACE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A8E480A-E62C-4759-9651-175075335BC7}"/>
              </a:ext>
            </a:extLst>
          </p:cNvPr>
          <p:cNvSpPr>
            <a:spLocks noGrp="1"/>
          </p:cNvSpPr>
          <p:nvPr>
            <p:ph type="dt" sz="half" idx="10"/>
          </p:nvPr>
        </p:nvSpPr>
        <p:spPr/>
        <p:txBody>
          <a:bodyPr/>
          <a:lstStyle/>
          <a:p>
            <a:fld id="{126EFDCF-0F50-4BB3-BE9F-63589F27D32D}" type="datetime1">
              <a:rPr lang="it-IT" smtClean="0"/>
              <a:t>08/05/2019</a:t>
            </a:fld>
            <a:endParaRPr lang="it-IT"/>
          </a:p>
        </p:txBody>
      </p:sp>
      <p:sp>
        <p:nvSpPr>
          <p:cNvPr id="6" name="Segnaposto piè di pagina 5">
            <a:extLst>
              <a:ext uri="{FF2B5EF4-FFF2-40B4-BE49-F238E27FC236}">
                <a16:creationId xmlns:a16="http://schemas.microsoft.com/office/drawing/2014/main" id="{EAA6840A-EB99-47B3-B99D-F7D84F2CDE63}"/>
              </a:ext>
            </a:extLst>
          </p:cNvPr>
          <p:cNvSpPr>
            <a:spLocks noGrp="1"/>
          </p:cNvSpPr>
          <p:nvPr>
            <p:ph type="ftr" sz="quarter" idx="11"/>
          </p:nvPr>
        </p:nvSpPr>
        <p:spPr/>
        <p:txBody>
          <a:bodyPr/>
          <a:lstStyle/>
          <a:p>
            <a:r>
              <a:rPr lang="en-US"/>
              <a:t>57th Scientific Committee Meeting May 9-10, 2019</a:t>
            </a:r>
            <a:endParaRPr lang="it-IT"/>
          </a:p>
        </p:txBody>
      </p:sp>
      <p:sp>
        <p:nvSpPr>
          <p:cNvPr id="7" name="Segnaposto numero diapositiva 6">
            <a:extLst>
              <a:ext uri="{FF2B5EF4-FFF2-40B4-BE49-F238E27FC236}">
                <a16:creationId xmlns:a16="http://schemas.microsoft.com/office/drawing/2014/main" id="{988244FB-4633-434C-B346-8A8447B127F8}"/>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38533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33A3A5-7DA0-4B8B-9CFD-1D80474EF8F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B6F041E-D56C-4F59-B0EA-0E221EE4CF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0DA3CB5-7951-4BD6-9583-907EB6F3A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21DD79D-0F7F-4BD2-9735-6B93E06FFB71}"/>
              </a:ext>
            </a:extLst>
          </p:cNvPr>
          <p:cNvSpPr>
            <a:spLocks noGrp="1"/>
          </p:cNvSpPr>
          <p:nvPr>
            <p:ph type="dt" sz="half" idx="10"/>
          </p:nvPr>
        </p:nvSpPr>
        <p:spPr/>
        <p:txBody>
          <a:bodyPr/>
          <a:lstStyle/>
          <a:p>
            <a:fld id="{E45AF29E-8D8D-4AB1-92C4-209B26497183}" type="datetime1">
              <a:rPr lang="it-IT" smtClean="0"/>
              <a:t>08/05/2019</a:t>
            </a:fld>
            <a:endParaRPr lang="it-IT"/>
          </a:p>
        </p:txBody>
      </p:sp>
      <p:sp>
        <p:nvSpPr>
          <p:cNvPr id="6" name="Segnaposto piè di pagina 5">
            <a:extLst>
              <a:ext uri="{FF2B5EF4-FFF2-40B4-BE49-F238E27FC236}">
                <a16:creationId xmlns:a16="http://schemas.microsoft.com/office/drawing/2014/main" id="{A7A8DEF9-78A3-42D2-AB31-4B83B81C7E71}"/>
              </a:ext>
            </a:extLst>
          </p:cNvPr>
          <p:cNvSpPr>
            <a:spLocks noGrp="1"/>
          </p:cNvSpPr>
          <p:nvPr>
            <p:ph type="ftr" sz="quarter" idx="11"/>
          </p:nvPr>
        </p:nvSpPr>
        <p:spPr/>
        <p:txBody>
          <a:bodyPr/>
          <a:lstStyle/>
          <a:p>
            <a:r>
              <a:rPr lang="en-US"/>
              <a:t>57th Scientific Committee Meeting May 9-10, 2019</a:t>
            </a:r>
            <a:endParaRPr lang="it-IT"/>
          </a:p>
        </p:txBody>
      </p:sp>
      <p:sp>
        <p:nvSpPr>
          <p:cNvPr id="7" name="Segnaposto numero diapositiva 6">
            <a:extLst>
              <a:ext uri="{FF2B5EF4-FFF2-40B4-BE49-F238E27FC236}">
                <a16:creationId xmlns:a16="http://schemas.microsoft.com/office/drawing/2014/main" id="{0C8C6818-D025-4E92-9E74-084506E03AE2}"/>
              </a:ext>
            </a:extLst>
          </p:cNvPr>
          <p:cNvSpPr>
            <a:spLocks noGrp="1"/>
          </p:cNvSpPr>
          <p:nvPr>
            <p:ph type="sldNum" sz="quarter" idx="12"/>
          </p:nvPr>
        </p:nvSpPr>
        <p:spPr/>
        <p:txBody>
          <a:bodyPr/>
          <a:lstStyle/>
          <a:p>
            <a:fld id="{D659A8BB-DBD6-4E0D-B1FF-8166E453991C}" type="slidenum">
              <a:rPr lang="it-IT" smtClean="0"/>
              <a:t>‹N›</a:t>
            </a:fld>
            <a:endParaRPr lang="it-IT"/>
          </a:p>
        </p:txBody>
      </p:sp>
    </p:spTree>
    <p:extLst>
      <p:ext uri="{BB962C8B-B14F-4D97-AF65-F5344CB8AC3E}">
        <p14:creationId xmlns:p14="http://schemas.microsoft.com/office/powerpoint/2010/main" val="118341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5434137-BC84-4436-AFAB-B271510CF7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90F69B5-9901-4713-9175-58B434D36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6C1F31D-D232-46A9-AFB3-7AF94EB0D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1F00E-1A51-4926-8A13-4D111D7C6777}" type="datetime1">
              <a:rPr lang="it-IT" smtClean="0"/>
              <a:t>08/05/2019</a:t>
            </a:fld>
            <a:endParaRPr lang="it-IT"/>
          </a:p>
        </p:txBody>
      </p:sp>
      <p:sp>
        <p:nvSpPr>
          <p:cNvPr id="5" name="Segnaposto piè di pagina 4">
            <a:extLst>
              <a:ext uri="{FF2B5EF4-FFF2-40B4-BE49-F238E27FC236}">
                <a16:creationId xmlns:a16="http://schemas.microsoft.com/office/drawing/2014/main" id="{BA9EDF80-DE86-4632-B54F-54451761A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57th Scientific Committee Meeting May 9-10, 2019</a:t>
            </a:r>
            <a:endParaRPr lang="it-IT"/>
          </a:p>
        </p:txBody>
      </p:sp>
      <p:sp>
        <p:nvSpPr>
          <p:cNvPr id="6" name="Segnaposto numero diapositiva 5">
            <a:extLst>
              <a:ext uri="{FF2B5EF4-FFF2-40B4-BE49-F238E27FC236}">
                <a16:creationId xmlns:a16="http://schemas.microsoft.com/office/drawing/2014/main" id="{156931B1-1106-4CBB-A899-3E4D2D647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9A8BB-DBD6-4E0D-B1FF-8166E453991C}" type="slidenum">
              <a:rPr lang="it-IT" smtClean="0"/>
              <a:t>‹N›</a:t>
            </a:fld>
            <a:endParaRPr lang="it-IT"/>
          </a:p>
        </p:txBody>
      </p:sp>
    </p:spTree>
    <p:extLst>
      <p:ext uri="{BB962C8B-B14F-4D97-AF65-F5344CB8AC3E}">
        <p14:creationId xmlns:p14="http://schemas.microsoft.com/office/powerpoint/2010/main" val="269508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divulgazione.uai.it/index.php/Astrofilatelia"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png"/><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4.png"/><Relationship Id="rId5" Type="http://schemas.openxmlformats.org/officeDocument/2006/relationships/image" Target="../media/image55.png"/><Relationship Id="rId10" Type="http://schemas.openxmlformats.org/officeDocument/2006/relationships/image" Target="../media/image62.jpeg"/><Relationship Id="rId4" Type="http://schemas.openxmlformats.org/officeDocument/2006/relationships/image" Target="../media/image58.jpe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4.png"/><Relationship Id="rId4" Type="http://schemas.openxmlformats.org/officeDocument/2006/relationships/image" Target="../media/image66.pn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hart" Target="../charts/chart1.xml"/><Relationship Id="rId7" Type="http://schemas.openxmlformats.org/officeDocument/2006/relationships/image" Target="../media/image73.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microsoft.com/office/2007/relationships/hdphoto" Target="../media/hdphoto4.wdp"/><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4.png"/><Relationship Id="rId4" Type="http://schemas.openxmlformats.org/officeDocument/2006/relationships/image" Target="../media/image80.gif"/><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5.wdp"/><Relationship Id="rId10" Type="http://schemas.openxmlformats.org/officeDocument/2006/relationships/image" Target="../media/image4.png"/><Relationship Id="rId4" Type="http://schemas.openxmlformats.org/officeDocument/2006/relationships/image" Target="../media/image86.pn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png"/><Relationship Id="rId4" Type="http://schemas.openxmlformats.org/officeDocument/2006/relationships/image" Target="../media/image95.jp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2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3.jpg"/><Relationship Id="rId5" Type="http://schemas.openxmlformats.org/officeDocument/2006/relationships/image" Target="../media/image1210.png"/><Relationship Id="rId10" Type="http://schemas.openxmlformats.org/officeDocument/2006/relationships/image" Target="../media/image4.png"/><Relationship Id="rId4" Type="http://schemas.openxmlformats.org/officeDocument/2006/relationships/image" Target="../media/image110.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7.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6.jpeg"/><Relationship Id="rId4" Type="http://schemas.openxmlformats.org/officeDocument/2006/relationships/image" Target="../media/image115.jpe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9.png"/><Relationship Id="rId7" Type="http://schemas.openxmlformats.org/officeDocument/2006/relationships/image" Target="../media/image121.jp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20.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4.png"/><Relationship Id="rId4" Type="http://schemas.openxmlformats.org/officeDocument/2006/relationships/image" Target="../media/image125.jpe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2.jpe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4.jpeg"/><Relationship Id="rId7"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10" Type="http://schemas.openxmlformats.org/officeDocument/2006/relationships/image" Target="../media/image4.png"/><Relationship Id="rId4" Type="http://schemas.openxmlformats.org/officeDocument/2006/relationships/image" Target="../media/image140.jpeg"/><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6.jpeg"/><Relationship Id="rId7" Type="http://schemas.openxmlformats.org/officeDocument/2006/relationships/image" Target="../media/image150.jp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11" Type="http://schemas.openxmlformats.org/officeDocument/2006/relationships/image" Target="../media/image152.jpeg"/><Relationship Id="rId5" Type="http://schemas.openxmlformats.org/officeDocument/2006/relationships/image" Target="../media/image148.jpeg"/><Relationship Id="rId10" Type="http://schemas.openxmlformats.org/officeDocument/2006/relationships/image" Target="../media/image4.png"/><Relationship Id="rId4" Type="http://schemas.openxmlformats.org/officeDocument/2006/relationships/image" Target="../media/image147.jpeg"/><Relationship Id="rId9" Type="http://schemas.openxmlformats.org/officeDocument/2006/relationships/image" Target="../media/image1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7.wdp"/><Relationship Id="rId4" Type="http://schemas.openxmlformats.org/officeDocument/2006/relationships/image" Target="../media/image155.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22.png"/><Relationship Id="rId4" Type="http://schemas.openxmlformats.org/officeDocument/2006/relationships/image" Target="../media/image158.png"/></Relationships>
</file>

<file path=ppt/slides/_rels/slide49.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4.png"/><Relationship Id="rId5" Type="http://schemas.microsoft.com/office/2007/relationships/hdphoto" Target="../media/hdphoto8.wdp"/><Relationship Id="rId4" Type="http://schemas.openxmlformats.org/officeDocument/2006/relationships/image" Target="../media/image16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9.png"/></Relationships>
</file>

<file path=ppt/slides/_rels/slide5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76.png"/><Relationship Id="rId5" Type="http://schemas.microsoft.com/office/2007/relationships/hdphoto" Target="../media/hdphoto9.wdp"/><Relationship Id="rId10" Type="http://schemas.openxmlformats.org/officeDocument/2006/relationships/image" Target="../media/image5.png"/><Relationship Id="rId4" Type="http://schemas.openxmlformats.org/officeDocument/2006/relationships/image" Target="../media/image171.png"/><Relationship Id="rId9" Type="http://schemas.openxmlformats.org/officeDocument/2006/relationships/image" Target="../media/image175.png"/></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9.png"/><Relationship Id="rId4" Type="http://schemas.openxmlformats.org/officeDocument/2006/relationships/image" Target="../media/image178.png"/></Relationships>
</file>

<file path=ppt/slides/_rels/slide5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3.jpeg"/><Relationship Id="rId4" Type="http://schemas.openxmlformats.org/officeDocument/2006/relationships/image" Target="../media/image182.jpe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5.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56.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5.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png"/><Relationship Id="rId4" Type="http://schemas.openxmlformats.org/officeDocument/2006/relationships/image" Target="../media/image1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EE1B78DC-3E81-1A4B-AFCD-CCC2B06C40C2}"/>
              </a:ext>
            </a:extLst>
          </p:cNvPr>
          <p:cNvSpPr txBox="1">
            <a:spLocks/>
          </p:cNvSpPr>
          <p:nvPr/>
        </p:nvSpPr>
        <p:spPr>
          <a:xfrm>
            <a:off x="7523" y="0"/>
            <a:ext cx="12184477" cy="972595"/>
          </a:xfrm>
          <a:prstGeom prst="rect">
            <a:avLst/>
          </a:prstGeom>
          <a:solidFill>
            <a:schemeClr val="bg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lumMod val="95000"/>
                  </a:schemeClr>
                </a:solidFill>
                <a:latin typeface="Ayuthaya" pitchFamily="2" charset="-34"/>
                <a:ea typeface="Ayuthaya" pitchFamily="2" charset="-34"/>
                <a:cs typeface="Ayuthaya" pitchFamily="2" charset="-34"/>
              </a:defRPr>
            </a:lvl1pPr>
          </a:lstStyle>
          <a:p>
            <a:r>
              <a:rPr lang="en-GB" sz="3200" dirty="0">
                <a:solidFill>
                  <a:schemeClr val="tx1"/>
                </a:solidFill>
                <a:latin typeface="Stencil" panose="040409050D0802020404" pitchFamily="82" charset="0"/>
              </a:rPr>
              <a:t>BTF status report</a:t>
            </a:r>
          </a:p>
        </p:txBody>
      </p:sp>
      <p:sp>
        <p:nvSpPr>
          <p:cNvPr id="3" name="Segnaposto numero diapositiva 2">
            <a:extLst>
              <a:ext uri="{FF2B5EF4-FFF2-40B4-BE49-F238E27FC236}">
                <a16:creationId xmlns:a16="http://schemas.microsoft.com/office/drawing/2014/main" id="{BA38A6BE-E729-4D8D-B7AE-95B35DD5805F}"/>
              </a:ext>
            </a:extLst>
          </p:cNvPr>
          <p:cNvSpPr>
            <a:spLocks noGrp="1"/>
          </p:cNvSpPr>
          <p:nvPr>
            <p:ph type="sldNum" sz="quarter" idx="12"/>
          </p:nvPr>
        </p:nvSpPr>
        <p:spPr/>
        <p:txBody>
          <a:bodyPr/>
          <a:lstStyle/>
          <a:p>
            <a:fld id="{D659A8BB-DBD6-4E0D-B1FF-8166E453991C}" type="slidenum">
              <a:rPr lang="it-IT" smtClean="0"/>
              <a:t>1</a:t>
            </a:fld>
            <a:endParaRPr lang="it-IT" dirty="0"/>
          </a:p>
        </p:txBody>
      </p:sp>
      <p:sp>
        <p:nvSpPr>
          <p:cNvPr id="4" name="Segnaposto piè di pagina 3">
            <a:extLst>
              <a:ext uri="{FF2B5EF4-FFF2-40B4-BE49-F238E27FC236}">
                <a16:creationId xmlns:a16="http://schemas.microsoft.com/office/drawing/2014/main" id="{14465DD7-0BFD-4BC8-B358-8B18AD1E26F0}"/>
              </a:ext>
            </a:extLst>
          </p:cNvPr>
          <p:cNvSpPr>
            <a:spLocks noGrp="1"/>
          </p:cNvSpPr>
          <p:nvPr>
            <p:ph type="ftr" sz="quarter" idx="11"/>
          </p:nvPr>
        </p:nvSpPr>
        <p:spPr/>
        <p:txBody>
          <a:bodyPr/>
          <a:lstStyle/>
          <a:p>
            <a:r>
              <a:rPr lang="en-US" dirty="0"/>
              <a:t>57th Scientific Committee Meeting May 9-10, 2019</a:t>
            </a:r>
            <a:endParaRPr lang="it-IT" dirty="0"/>
          </a:p>
        </p:txBody>
      </p:sp>
      <p:pic>
        <p:nvPicPr>
          <p:cNvPr id="5" name="Immagine 4">
            <a:extLst>
              <a:ext uri="{FF2B5EF4-FFF2-40B4-BE49-F238E27FC236}">
                <a16:creationId xmlns:a16="http://schemas.microsoft.com/office/drawing/2014/main" id="{50503E50-9A5F-4BE1-8066-5622F38EFA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6708"/>
          <a:stretch/>
        </p:blipFill>
        <p:spPr>
          <a:xfrm rot="21480000">
            <a:off x="1066655" y="1782436"/>
            <a:ext cx="7399984" cy="3555395"/>
          </a:xfrm>
          <a:prstGeom prst="rect">
            <a:avLst/>
          </a:prstGeom>
          <a:effectLst>
            <a:innerShdw blurRad="63500" dist="50800">
              <a:prstClr val="black">
                <a:alpha val="50000"/>
              </a:prstClr>
            </a:innerShdw>
          </a:effectLst>
        </p:spPr>
      </p:pic>
      <p:pic>
        <p:nvPicPr>
          <p:cNvPr id="6" name="Immagine 5">
            <a:extLst>
              <a:ext uri="{FF2B5EF4-FFF2-40B4-BE49-F238E27FC236}">
                <a16:creationId xmlns:a16="http://schemas.microsoft.com/office/drawing/2014/main" id="{4135C1EC-0E3E-4315-924E-AC37151B051E}"/>
              </a:ext>
            </a:extLst>
          </p:cNvPr>
          <p:cNvPicPr>
            <a:picLocks noChangeAspect="1"/>
          </p:cNvPicPr>
          <p:nvPr/>
        </p:nvPicPr>
        <p:blipFill rotWithShape="1">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10165679" y="1275135"/>
            <a:ext cx="1781092" cy="1359675"/>
          </a:xfrm>
          <a:prstGeom prst="rect">
            <a:avLst/>
          </a:prstGeom>
        </p:spPr>
      </p:pic>
      <p:sp>
        <p:nvSpPr>
          <p:cNvPr id="7" name="CasellaDiTesto 6">
            <a:extLst>
              <a:ext uri="{FF2B5EF4-FFF2-40B4-BE49-F238E27FC236}">
                <a16:creationId xmlns:a16="http://schemas.microsoft.com/office/drawing/2014/main" id="{FAE0DF3D-626B-40FA-A914-099668D6AEB7}"/>
              </a:ext>
            </a:extLst>
          </p:cNvPr>
          <p:cNvSpPr txBox="1"/>
          <p:nvPr/>
        </p:nvSpPr>
        <p:spPr>
          <a:xfrm>
            <a:off x="8686207" y="4056454"/>
            <a:ext cx="2958945" cy="954107"/>
          </a:xfrm>
          <a:prstGeom prst="rect">
            <a:avLst/>
          </a:prstGeom>
          <a:noFill/>
        </p:spPr>
        <p:txBody>
          <a:bodyPr wrap="square" rtlCol="0">
            <a:spAutoFit/>
          </a:bodyPr>
          <a:lstStyle/>
          <a:p>
            <a:r>
              <a:rPr lang="it-IT" sz="1400" dirty="0"/>
              <a:t>Istituto Nazionale di Fisica Nucleare</a:t>
            </a:r>
          </a:p>
          <a:p>
            <a:r>
              <a:rPr lang="it-IT" sz="1400" dirty="0"/>
              <a:t>Laboratori Nazionali di Frascati</a:t>
            </a:r>
          </a:p>
          <a:p>
            <a:r>
              <a:rPr lang="it-IT" sz="1400" dirty="0"/>
              <a:t>Scientific Committee Meeting</a:t>
            </a:r>
          </a:p>
          <a:p>
            <a:r>
              <a:rPr lang="it-IT" sz="1400" dirty="0" err="1"/>
              <a:t>May</a:t>
            </a:r>
            <a:r>
              <a:rPr lang="it-IT" sz="1400" dirty="0"/>
              <a:t> 2019</a:t>
            </a:r>
          </a:p>
        </p:txBody>
      </p:sp>
      <p:pic>
        <p:nvPicPr>
          <p:cNvPr id="8" name="Immagine 7" descr="Immagine che contiene interni, parete, persona, tavolo&#10;&#10;Descrizione generata automaticamente">
            <a:extLst>
              <a:ext uri="{FF2B5EF4-FFF2-40B4-BE49-F238E27FC236}">
                <a16:creationId xmlns:a16="http://schemas.microsoft.com/office/drawing/2014/main" id="{1E56A869-42A7-43FE-9F70-E7E70895BB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526426" y="3490827"/>
            <a:ext cx="3577908" cy="2011466"/>
          </a:xfrm>
          <a:prstGeom prst="rect">
            <a:avLst/>
          </a:prstGeom>
          <a:effectLst>
            <a:softEdge rad="63500"/>
          </a:effectLst>
        </p:spPr>
      </p:pic>
      <p:sp>
        <p:nvSpPr>
          <p:cNvPr id="10" name="Segnaposto contenuto 2">
            <a:extLst>
              <a:ext uri="{FF2B5EF4-FFF2-40B4-BE49-F238E27FC236}">
                <a16:creationId xmlns:a16="http://schemas.microsoft.com/office/drawing/2014/main" id="{188CF539-5D3A-4CA5-9E5C-99AE2CF9D1EA}"/>
              </a:ext>
            </a:extLst>
          </p:cNvPr>
          <p:cNvSpPr txBox="1">
            <a:spLocks/>
          </p:cNvSpPr>
          <p:nvPr/>
        </p:nvSpPr>
        <p:spPr>
          <a:xfrm>
            <a:off x="4181637" y="5373972"/>
            <a:ext cx="8849360" cy="1074283"/>
          </a:xfrm>
          <a:prstGeom prst="rect">
            <a:avLst/>
          </a:prstGeom>
        </p:spPr>
        <p:txBody>
          <a:bodyPr vert="horz" lIns="9000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GB" sz="2000" b="1" dirty="0">
                <a:solidFill>
                  <a:schemeClr val="tx1"/>
                </a:solidFill>
              </a:rPr>
              <a:t>BTF group</a:t>
            </a:r>
          </a:p>
          <a:p>
            <a:pPr marL="0" indent="0">
              <a:spcBef>
                <a:spcPts val="0"/>
              </a:spcBef>
              <a:spcAft>
                <a:spcPts val="600"/>
              </a:spcAft>
              <a:buNone/>
            </a:pPr>
            <a:r>
              <a:rPr lang="en-GB" sz="1600" dirty="0">
                <a:solidFill>
                  <a:schemeClr val="tx1"/>
                </a:solidFill>
              </a:rPr>
              <a:t>Bruno </a:t>
            </a:r>
            <a:r>
              <a:rPr lang="en-GB" sz="1600" dirty="0" err="1">
                <a:solidFill>
                  <a:schemeClr val="tx1"/>
                </a:solidFill>
              </a:rPr>
              <a:t>Buonomo</a:t>
            </a:r>
            <a:r>
              <a:rPr lang="en-GB" sz="1600" dirty="0">
                <a:solidFill>
                  <a:schemeClr val="tx1"/>
                </a:solidFill>
              </a:rPr>
              <a:t>, Claudio Di Giulio, </a:t>
            </a:r>
            <a:r>
              <a:rPr lang="en-GB" sz="1600" b="1" dirty="0">
                <a:solidFill>
                  <a:schemeClr val="tx1"/>
                </a:solidFill>
              </a:rPr>
              <a:t>Luca Foggetta</a:t>
            </a:r>
            <a:r>
              <a:rPr lang="en-GB" sz="1600" dirty="0">
                <a:solidFill>
                  <a:schemeClr val="tx1"/>
                </a:solidFill>
              </a:rPr>
              <a:t>, Gianfranco Morello, Paolo Valente</a:t>
            </a:r>
          </a:p>
        </p:txBody>
      </p:sp>
      <p:sp>
        <p:nvSpPr>
          <p:cNvPr id="9" name="Parentesi graffa chiusa 8">
            <a:extLst>
              <a:ext uri="{FF2B5EF4-FFF2-40B4-BE49-F238E27FC236}">
                <a16:creationId xmlns:a16="http://schemas.microsoft.com/office/drawing/2014/main" id="{A06B4742-A577-465D-89AF-DC38CD605087}"/>
              </a:ext>
            </a:extLst>
          </p:cNvPr>
          <p:cNvSpPr/>
          <p:nvPr/>
        </p:nvSpPr>
        <p:spPr>
          <a:xfrm rot="16200000">
            <a:off x="9162183" y="5333041"/>
            <a:ext cx="365125" cy="980909"/>
          </a:xfrm>
          <a:prstGeom prst="rightBrace">
            <a:avLst>
              <a:gd name="adj1" fmla="val 2697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9712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D44E723-F3D6-4EFA-9EF9-57DAC0D6AE41}"/>
              </a:ext>
            </a:extLst>
          </p:cNvPr>
          <p:cNvSpPr txBox="1"/>
          <p:nvPr/>
        </p:nvSpPr>
        <p:spPr>
          <a:xfrm>
            <a:off x="4969162" y="5568370"/>
            <a:ext cx="3858300" cy="369332"/>
          </a:xfrm>
          <a:prstGeom prst="rect">
            <a:avLst/>
          </a:prstGeom>
          <a:noFill/>
        </p:spPr>
        <p:txBody>
          <a:bodyPr wrap="none" rtlCol="0">
            <a:spAutoFit/>
          </a:bodyPr>
          <a:lstStyle/>
          <a:p>
            <a:r>
              <a:rPr lang="en-GB" dirty="0">
                <a:solidFill>
                  <a:srgbClr val="FF0000"/>
                </a:solidFill>
              </a:rPr>
              <a:t>Conceptual Design Report, March 2016</a:t>
            </a:r>
          </a:p>
        </p:txBody>
      </p:sp>
      <p:pic>
        <p:nvPicPr>
          <p:cNvPr id="5" name="Picture 8">
            <a:extLst>
              <a:ext uri="{FF2B5EF4-FFF2-40B4-BE49-F238E27FC236}">
                <a16:creationId xmlns:a16="http://schemas.microsoft.com/office/drawing/2014/main" id="{729D2B70-E695-42ED-8BE4-06B579E3F0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9162" y="1103297"/>
            <a:ext cx="6760532" cy="4459092"/>
          </a:xfrm>
          <a:prstGeom prst="rect">
            <a:avLst/>
          </a:prstGeom>
        </p:spPr>
      </p:pic>
      <p:sp>
        <p:nvSpPr>
          <p:cNvPr id="7" name="CasellaDiTesto 6">
            <a:extLst>
              <a:ext uri="{FF2B5EF4-FFF2-40B4-BE49-F238E27FC236}">
                <a16:creationId xmlns:a16="http://schemas.microsoft.com/office/drawing/2014/main" id="{DF2311B4-B94B-4E5B-9059-66A626BD38E7}"/>
              </a:ext>
            </a:extLst>
          </p:cNvPr>
          <p:cNvSpPr txBox="1"/>
          <p:nvPr/>
        </p:nvSpPr>
        <p:spPr>
          <a:xfrm>
            <a:off x="220907" y="5409964"/>
            <a:ext cx="2270301" cy="369332"/>
          </a:xfrm>
          <a:prstGeom prst="rect">
            <a:avLst/>
          </a:prstGeom>
          <a:noFill/>
        </p:spPr>
        <p:txBody>
          <a:bodyPr wrap="none" rtlCol="0">
            <a:spAutoFit/>
          </a:bodyPr>
          <a:lstStyle/>
          <a:p>
            <a:r>
              <a:rPr lang="en-GB" dirty="0">
                <a:solidFill>
                  <a:srgbClr val="FF0000"/>
                </a:solidFill>
              </a:rPr>
              <a:t>First sketch, May 2014</a:t>
            </a:r>
          </a:p>
        </p:txBody>
      </p:sp>
      <p:pic>
        <p:nvPicPr>
          <p:cNvPr id="8" name="Immagine 7">
            <a:extLst>
              <a:ext uri="{FF2B5EF4-FFF2-40B4-BE49-F238E27FC236}">
                <a16:creationId xmlns:a16="http://schemas.microsoft.com/office/drawing/2014/main" id="{62309330-642A-4599-8752-186157EC33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0907" y="1203158"/>
            <a:ext cx="4596268" cy="4138864"/>
          </a:xfrm>
          <a:prstGeom prst="rect">
            <a:avLst/>
          </a:prstGeom>
          <a:solidFill>
            <a:schemeClr val="tx1"/>
          </a:solidFill>
        </p:spPr>
      </p:pic>
      <p:sp>
        <p:nvSpPr>
          <p:cNvPr id="3" name="Segnaposto piè di pagina 2">
            <a:extLst>
              <a:ext uri="{FF2B5EF4-FFF2-40B4-BE49-F238E27FC236}">
                <a16:creationId xmlns:a16="http://schemas.microsoft.com/office/drawing/2014/main" id="{0782B7BE-A437-4537-987C-B576B0E7D5BC}"/>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9" name="Segnaposto numero diapositiva 8">
            <a:extLst>
              <a:ext uri="{FF2B5EF4-FFF2-40B4-BE49-F238E27FC236}">
                <a16:creationId xmlns:a16="http://schemas.microsoft.com/office/drawing/2014/main" id="{089F99A5-95EE-45E0-8A6D-B7F6E4C40E5A}"/>
              </a:ext>
            </a:extLst>
          </p:cNvPr>
          <p:cNvSpPr>
            <a:spLocks noGrp="1"/>
          </p:cNvSpPr>
          <p:nvPr>
            <p:ph type="sldNum" sz="quarter" idx="12"/>
          </p:nvPr>
        </p:nvSpPr>
        <p:spPr/>
        <p:txBody>
          <a:bodyPr/>
          <a:lstStyle/>
          <a:p>
            <a:fld id="{D659A8BB-DBD6-4E0D-B1FF-8166E453991C}" type="slidenum">
              <a:rPr lang="it-IT" smtClean="0"/>
              <a:t>10</a:t>
            </a:fld>
            <a:endParaRPr lang="it-IT" dirty="0"/>
          </a:p>
        </p:txBody>
      </p:sp>
      <p:grpSp>
        <p:nvGrpSpPr>
          <p:cNvPr id="10" name="Gruppo 9">
            <a:extLst>
              <a:ext uri="{FF2B5EF4-FFF2-40B4-BE49-F238E27FC236}">
                <a16:creationId xmlns:a16="http://schemas.microsoft.com/office/drawing/2014/main" id="{09FE3687-85A6-40EB-B482-32577D07F5B6}"/>
              </a:ext>
            </a:extLst>
          </p:cNvPr>
          <p:cNvGrpSpPr/>
          <p:nvPr/>
        </p:nvGrpSpPr>
        <p:grpSpPr>
          <a:xfrm>
            <a:off x="0" y="3099"/>
            <a:ext cx="4517571" cy="947451"/>
            <a:chOff x="0" y="3099"/>
            <a:chExt cx="4517571" cy="947451"/>
          </a:xfrm>
        </p:grpSpPr>
        <p:sp>
          <p:nvSpPr>
            <p:cNvPr id="11" name="Titolo 1">
              <a:extLst>
                <a:ext uri="{FF2B5EF4-FFF2-40B4-BE49-F238E27FC236}">
                  <a16:creationId xmlns:a16="http://schemas.microsoft.com/office/drawing/2014/main" id="{F47149CC-5856-4694-8E9F-92E0C5A7A00F}"/>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Layout</a:t>
              </a:r>
              <a:endParaRPr lang="en-GB" sz="3200" dirty="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1B9A76A9-DB7B-40B0-9CBC-CAA11288DD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magine 12">
            <a:extLst>
              <a:ext uri="{FF2B5EF4-FFF2-40B4-BE49-F238E27FC236}">
                <a16:creationId xmlns:a16="http://schemas.microsoft.com/office/drawing/2014/main" id="{4BAB19E1-0895-41E6-9715-A8A9754292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41681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AB264A-BE48-4C3C-A026-12EFCFA210EA}"/>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2"/>
          <a:stretch/>
        </p:blipFill>
        <p:spPr>
          <a:xfrm>
            <a:off x="320113" y="963705"/>
            <a:ext cx="5391650" cy="4747146"/>
          </a:xfrm>
          <a:prstGeom prst="rect">
            <a:avLst/>
          </a:prstGeom>
          <a:effectLst/>
        </p:spPr>
      </p:pic>
      <p:sp>
        <p:nvSpPr>
          <p:cNvPr id="5" name="Segnaposto piè di pagina 4">
            <a:extLst>
              <a:ext uri="{FF2B5EF4-FFF2-40B4-BE49-F238E27FC236}">
                <a16:creationId xmlns:a16="http://schemas.microsoft.com/office/drawing/2014/main" id="{CED714A5-9903-4E15-A267-193E25E48C2A}"/>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6" name="Segnaposto numero diapositiva 5">
            <a:extLst>
              <a:ext uri="{FF2B5EF4-FFF2-40B4-BE49-F238E27FC236}">
                <a16:creationId xmlns:a16="http://schemas.microsoft.com/office/drawing/2014/main" id="{659A36E5-D782-461C-9B2C-2C84466A13BE}"/>
              </a:ext>
            </a:extLst>
          </p:cNvPr>
          <p:cNvSpPr>
            <a:spLocks noGrp="1"/>
          </p:cNvSpPr>
          <p:nvPr>
            <p:ph type="sldNum" sz="quarter" idx="12"/>
          </p:nvPr>
        </p:nvSpPr>
        <p:spPr/>
        <p:txBody>
          <a:bodyPr/>
          <a:lstStyle/>
          <a:p>
            <a:fld id="{D659A8BB-DBD6-4E0D-B1FF-8166E453991C}" type="slidenum">
              <a:rPr lang="it-IT" smtClean="0"/>
              <a:t>11</a:t>
            </a:fld>
            <a:endParaRPr lang="it-IT" dirty="0"/>
          </a:p>
        </p:txBody>
      </p:sp>
      <p:sp>
        <p:nvSpPr>
          <p:cNvPr id="8" name="CasellaDiTesto 7">
            <a:extLst>
              <a:ext uri="{FF2B5EF4-FFF2-40B4-BE49-F238E27FC236}">
                <a16:creationId xmlns:a16="http://schemas.microsoft.com/office/drawing/2014/main" id="{88AAE966-566B-420C-A410-558E66115FDB}"/>
              </a:ext>
            </a:extLst>
          </p:cNvPr>
          <p:cNvSpPr txBox="1"/>
          <p:nvPr/>
        </p:nvSpPr>
        <p:spPr>
          <a:xfrm>
            <a:off x="3475122" y="2741683"/>
            <a:ext cx="142215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Beam Area</a:t>
            </a:r>
          </a:p>
          <a:p>
            <a:pPr algn="ctr"/>
            <a:r>
              <a:rPr lang="it-IT" dirty="0"/>
              <a:t>~35m</a:t>
            </a:r>
            <a:r>
              <a:rPr lang="it-IT" baseline="30000" dirty="0"/>
              <a:t>2</a:t>
            </a:r>
            <a:endParaRPr lang="en-US" dirty="0"/>
          </a:p>
        </p:txBody>
      </p:sp>
      <p:sp>
        <p:nvSpPr>
          <p:cNvPr id="9" name="CasellaDiTesto 8">
            <a:extLst>
              <a:ext uri="{FF2B5EF4-FFF2-40B4-BE49-F238E27FC236}">
                <a16:creationId xmlns:a16="http://schemas.microsoft.com/office/drawing/2014/main" id="{8E740EF4-7959-48CD-8C83-BCF05F61FEC1}"/>
              </a:ext>
            </a:extLst>
          </p:cNvPr>
          <p:cNvSpPr txBox="1"/>
          <p:nvPr/>
        </p:nvSpPr>
        <p:spPr>
          <a:xfrm>
            <a:off x="641683" y="2372351"/>
            <a:ext cx="16042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Control room</a:t>
            </a:r>
            <a:endParaRPr lang="en-US" dirty="0"/>
          </a:p>
        </p:txBody>
      </p:sp>
      <p:sp>
        <p:nvSpPr>
          <p:cNvPr id="10" name="CasellaDiTesto 9">
            <a:extLst>
              <a:ext uri="{FF2B5EF4-FFF2-40B4-BE49-F238E27FC236}">
                <a16:creationId xmlns:a16="http://schemas.microsoft.com/office/drawing/2014/main" id="{718491B1-4B76-41F4-9180-9BADBBBA640F}"/>
              </a:ext>
            </a:extLst>
          </p:cNvPr>
          <p:cNvSpPr txBox="1"/>
          <p:nvPr/>
        </p:nvSpPr>
        <p:spPr>
          <a:xfrm rot="19499231">
            <a:off x="2391205" y="1659361"/>
            <a:ext cx="250431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2017</a:t>
            </a:r>
            <a:endParaRPr lang="en-US" sz="4000" dirty="0"/>
          </a:p>
        </p:txBody>
      </p:sp>
      <p:pic>
        <p:nvPicPr>
          <p:cNvPr id="11" name="Immagine 10">
            <a:extLst>
              <a:ext uri="{FF2B5EF4-FFF2-40B4-BE49-F238E27FC236}">
                <a16:creationId xmlns:a16="http://schemas.microsoft.com/office/drawing/2014/main" id="{5EAE2860-17C3-4104-A79F-21874F854E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56949" y="898394"/>
            <a:ext cx="5270957" cy="4486454"/>
          </a:xfrm>
          <a:prstGeom prst="rect">
            <a:avLst/>
          </a:prstGeom>
          <a:solidFill>
            <a:schemeClr val="tx1"/>
          </a:solidFill>
          <a:effectLst/>
        </p:spPr>
      </p:pic>
      <p:cxnSp>
        <p:nvCxnSpPr>
          <p:cNvPr id="13" name="Connettore diritto 12">
            <a:extLst>
              <a:ext uri="{FF2B5EF4-FFF2-40B4-BE49-F238E27FC236}">
                <a16:creationId xmlns:a16="http://schemas.microsoft.com/office/drawing/2014/main" id="{E862DA15-F811-4D6D-8F6E-22A9DE04B954}"/>
              </a:ext>
            </a:extLst>
          </p:cNvPr>
          <p:cNvCxnSpPr>
            <a:cxnSpLocks/>
          </p:cNvCxnSpPr>
          <p:nvPr/>
        </p:nvCxnSpPr>
        <p:spPr>
          <a:xfrm flipH="1">
            <a:off x="5735053" y="254559"/>
            <a:ext cx="56148" cy="610179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A960B9E3-249B-45E2-8EC7-F80365411D4C}"/>
              </a:ext>
            </a:extLst>
          </p:cNvPr>
          <p:cNvSpPr txBox="1"/>
          <p:nvPr/>
        </p:nvSpPr>
        <p:spPr>
          <a:xfrm>
            <a:off x="9982200" y="2109562"/>
            <a:ext cx="137160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BTFEH1</a:t>
            </a:r>
          </a:p>
          <a:p>
            <a:pPr algn="ctr"/>
            <a:r>
              <a:rPr lang="it-IT" dirty="0"/>
              <a:t>Beam Area</a:t>
            </a:r>
          </a:p>
          <a:p>
            <a:pPr algn="ctr"/>
            <a:r>
              <a:rPr lang="it-IT" dirty="0"/>
              <a:t>≈ 25m</a:t>
            </a:r>
            <a:r>
              <a:rPr lang="it-IT" baseline="30000" dirty="0"/>
              <a:t>2</a:t>
            </a:r>
            <a:endParaRPr lang="en-US" dirty="0"/>
          </a:p>
        </p:txBody>
      </p:sp>
      <p:sp>
        <p:nvSpPr>
          <p:cNvPr id="16" name="CasellaDiTesto 15">
            <a:extLst>
              <a:ext uri="{FF2B5EF4-FFF2-40B4-BE49-F238E27FC236}">
                <a16:creationId xmlns:a16="http://schemas.microsoft.com/office/drawing/2014/main" id="{F6F6E19F-D485-44EF-9B22-CE5D32A5BFB7}"/>
              </a:ext>
            </a:extLst>
          </p:cNvPr>
          <p:cNvSpPr txBox="1"/>
          <p:nvPr/>
        </p:nvSpPr>
        <p:spPr>
          <a:xfrm>
            <a:off x="6761119" y="1117262"/>
            <a:ext cx="124249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BTFEH2</a:t>
            </a:r>
          </a:p>
          <a:p>
            <a:pPr algn="ctr"/>
            <a:r>
              <a:rPr lang="it-IT" dirty="0"/>
              <a:t>Beam Area</a:t>
            </a:r>
          </a:p>
          <a:p>
            <a:pPr algn="ctr"/>
            <a:r>
              <a:rPr lang="it-IT" dirty="0"/>
              <a:t>≈ 15m</a:t>
            </a:r>
            <a:r>
              <a:rPr lang="it-IT" baseline="30000" dirty="0"/>
              <a:t>2</a:t>
            </a:r>
            <a:endParaRPr lang="en-US" dirty="0"/>
          </a:p>
        </p:txBody>
      </p:sp>
      <p:sp>
        <p:nvSpPr>
          <p:cNvPr id="18" name="CasellaDiTesto 17">
            <a:extLst>
              <a:ext uri="{FF2B5EF4-FFF2-40B4-BE49-F238E27FC236}">
                <a16:creationId xmlns:a16="http://schemas.microsoft.com/office/drawing/2014/main" id="{C959E984-92EB-4266-B99B-239CB85CBD5A}"/>
              </a:ext>
            </a:extLst>
          </p:cNvPr>
          <p:cNvSpPr txBox="1"/>
          <p:nvPr/>
        </p:nvSpPr>
        <p:spPr>
          <a:xfrm rot="19499231">
            <a:off x="8019290" y="800506"/>
            <a:ext cx="250431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Planned</a:t>
            </a:r>
            <a:endParaRPr lang="en-US" sz="4000" dirty="0"/>
          </a:p>
        </p:txBody>
      </p:sp>
      <p:sp>
        <p:nvSpPr>
          <p:cNvPr id="19" name="CasellaDiTesto 18">
            <a:extLst>
              <a:ext uri="{FF2B5EF4-FFF2-40B4-BE49-F238E27FC236}">
                <a16:creationId xmlns:a16="http://schemas.microsoft.com/office/drawing/2014/main" id="{6D05332E-2AD8-41F8-807D-4808081C4765}"/>
              </a:ext>
            </a:extLst>
          </p:cNvPr>
          <p:cNvSpPr txBox="1"/>
          <p:nvPr/>
        </p:nvSpPr>
        <p:spPr>
          <a:xfrm>
            <a:off x="764008" y="5636440"/>
            <a:ext cx="2344953" cy="646331"/>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Single Beam Line</a:t>
            </a:r>
          </a:p>
          <a:p>
            <a:pPr marL="285750" indent="-285750">
              <a:buClr>
                <a:srgbClr val="FF0000"/>
              </a:buClr>
              <a:buFont typeface="Wingdings" pitchFamily="2" charset="2"/>
              <a:buChar char="§"/>
            </a:pPr>
            <a:r>
              <a:rPr lang="en-GB" dirty="0"/>
              <a:t>Near to BTF-CR</a:t>
            </a:r>
          </a:p>
        </p:txBody>
      </p:sp>
      <p:sp>
        <p:nvSpPr>
          <p:cNvPr id="20" name="CasellaDiTesto 19">
            <a:extLst>
              <a:ext uri="{FF2B5EF4-FFF2-40B4-BE49-F238E27FC236}">
                <a16:creationId xmlns:a16="http://schemas.microsoft.com/office/drawing/2014/main" id="{B03AD706-AB67-46C7-BBB4-6B2AF939B3BB}"/>
              </a:ext>
            </a:extLst>
          </p:cNvPr>
          <p:cNvSpPr txBox="1"/>
          <p:nvPr/>
        </p:nvSpPr>
        <p:spPr>
          <a:xfrm>
            <a:off x="7194783" y="5359441"/>
            <a:ext cx="3441555" cy="923330"/>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Two Alternative Beam Line</a:t>
            </a:r>
          </a:p>
          <a:p>
            <a:pPr marL="285750" indent="-285750">
              <a:buClr>
                <a:srgbClr val="FF0000"/>
              </a:buClr>
              <a:buFont typeface="Wingdings" pitchFamily="2" charset="2"/>
              <a:buChar char="§"/>
            </a:pPr>
            <a:r>
              <a:rPr lang="en-GB" dirty="0"/>
              <a:t>CR moved to different location</a:t>
            </a:r>
          </a:p>
          <a:p>
            <a:pPr marL="285750" indent="-285750">
              <a:buClr>
                <a:srgbClr val="FF0000"/>
              </a:buClr>
              <a:buFont typeface="Wingdings" pitchFamily="2" charset="2"/>
              <a:buChar char="§"/>
            </a:pPr>
            <a:r>
              <a:rPr lang="en-GB" dirty="0"/>
              <a:t>Duty cycled operations</a:t>
            </a:r>
          </a:p>
        </p:txBody>
      </p:sp>
      <p:grpSp>
        <p:nvGrpSpPr>
          <p:cNvPr id="23" name="Gruppo 22">
            <a:extLst>
              <a:ext uri="{FF2B5EF4-FFF2-40B4-BE49-F238E27FC236}">
                <a16:creationId xmlns:a16="http://schemas.microsoft.com/office/drawing/2014/main" id="{B626EAE9-0C6B-451E-BB12-CFCCC0E2219B}"/>
              </a:ext>
            </a:extLst>
          </p:cNvPr>
          <p:cNvGrpSpPr/>
          <p:nvPr/>
        </p:nvGrpSpPr>
        <p:grpSpPr>
          <a:xfrm>
            <a:off x="0" y="3099"/>
            <a:ext cx="4517571" cy="947451"/>
            <a:chOff x="0" y="3099"/>
            <a:chExt cx="4517571" cy="947451"/>
          </a:xfrm>
        </p:grpSpPr>
        <p:sp>
          <p:nvSpPr>
            <p:cNvPr id="24" name="Titolo 1">
              <a:extLst>
                <a:ext uri="{FF2B5EF4-FFF2-40B4-BE49-F238E27FC236}">
                  <a16:creationId xmlns:a16="http://schemas.microsoft.com/office/drawing/2014/main" id="{7F02EA96-C989-4331-8DA5-F3049507CBDE}"/>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Layout</a:t>
              </a:r>
              <a:endParaRPr lang="en-GB" sz="3200" dirty="0">
                <a:latin typeface="Stencil" panose="040409050D0802020404" pitchFamily="82" charset="0"/>
                <a:cs typeface="Ayuthaya" pitchFamily="2" charset="-34"/>
              </a:endParaRPr>
            </a:p>
          </p:txBody>
        </p:sp>
        <p:pic>
          <p:nvPicPr>
            <p:cNvPr id="25" name="Picture 2" descr="http://www.lnf.infn.it/logo/logo_infn_lnf_2_esteso_white.png">
              <a:extLst>
                <a:ext uri="{FF2B5EF4-FFF2-40B4-BE49-F238E27FC236}">
                  <a16:creationId xmlns:a16="http://schemas.microsoft.com/office/drawing/2014/main" id="{61194F0C-55CF-477E-B227-68C994EF9CD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Immagine 20">
            <a:extLst>
              <a:ext uri="{FF2B5EF4-FFF2-40B4-BE49-F238E27FC236}">
                <a16:creationId xmlns:a16="http://schemas.microsoft.com/office/drawing/2014/main" id="{8707D853-2DD7-40A7-ABB0-67110A3ECDE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427226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6870871-1F49-4465-96F6-B834FB36EC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10207" y="4423320"/>
            <a:ext cx="2811069" cy="1909152"/>
          </a:xfrm>
          <a:prstGeom prst="rect">
            <a:avLst/>
          </a:prstGeom>
          <a:solidFill>
            <a:srgbClr val="D7D7D7"/>
          </a:solidFill>
        </p:spPr>
      </p:pic>
      <p:sp>
        <p:nvSpPr>
          <p:cNvPr id="5" name="Segnaposto piè di pagina 4">
            <a:extLst>
              <a:ext uri="{FF2B5EF4-FFF2-40B4-BE49-F238E27FC236}">
                <a16:creationId xmlns:a16="http://schemas.microsoft.com/office/drawing/2014/main" id="{CED714A5-9903-4E15-A267-193E25E48C2A}"/>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6" name="Segnaposto numero diapositiva 5">
            <a:extLst>
              <a:ext uri="{FF2B5EF4-FFF2-40B4-BE49-F238E27FC236}">
                <a16:creationId xmlns:a16="http://schemas.microsoft.com/office/drawing/2014/main" id="{659A36E5-D782-461C-9B2C-2C84466A13BE}"/>
              </a:ext>
            </a:extLst>
          </p:cNvPr>
          <p:cNvSpPr>
            <a:spLocks noGrp="1"/>
          </p:cNvSpPr>
          <p:nvPr>
            <p:ph type="sldNum" sz="quarter" idx="12"/>
          </p:nvPr>
        </p:nvSpPr>
        <p:spPr/>
        <p:txBody>
          <a:bodyPr/>
          <a:lstStyle/>
          <a:p>
            <a:fld id="{D659A8BB-DBD6-4E0D-B1FF-8166E453991C}" type="slidenum">
              <a:rPr lang="it-IT" smtClean="0"/>
              <a:t>12</a:t>
            </a:fld>
            <a:endParaRPr lang="it-IT" dirty="0"/>
          </a:p>
        </p:txBody>
      </p:sp>
      <p:pic>
        <p:nvPicPr>
          <p:cNvPr id="11" name="Immagine 10">
            <a:extLst>
              <a:ext uri="{FF2B5EF4-FFF2-40B4-BE49-F238E27FC236}">
                <a16:creationId xmlns:a16="http://schemas.microsoft.com/office/drawing/2014/main" id="{5EAE2860-17C3-4104-A79F-21874F854E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45021" y="898394"/>
            <a:ext cx="6082886" cy="5457956"/>
          </a:xfrm>
          <a:prstGeom prst="rect">
            <a:avLst/>
          </a:prstGeom>
          <a:solidFill>
            <a:schemeClr val="tx1"/>
          </a:solidFill>
          <a:effectLst/>
        </p:spPr>
      </p:pic>
      <p:sp>
        <p:nvSpPr>
          <p:cNvPr id="15" name="CasellaDiTesto 14">
            <a:extLst>
              <a:ext uri="{FF2B5EF4-FFF2-40B4-BE49-F238E27FC236}">
                <a16:creationId xmlns:a16="http://schemas.microsoft.com/office/drawing/2014/main" id="{A960B9E3-249B-45E2-8EC7-F80365411D4C}"/>
              </a:ext>
            </a:extLst>
          </p:cNvPr>
          <p:cNvSpPr txBox="1"/>
          <p:nvPr/>
        </p:nvSpPr>
        <p:spPr>
          <a:xfrm>
            <a:off x="9982200" y="2233851"/>
            <a:ext cx="1163053"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BTFEH1</a:t>
            </a:r>
          </a:p>
          <a:p>
            <a:pPr algn="ctr"/>
            <a:r>
              <a:rPr lang="it-IT" dirty="0"/>
              <a:t>User Area</a:t>
            </a:r>
          </a:p>
          <a:p>
            <a:pPr algn="ctr"/>
            <a:r>
              <a:rPr lang="it-IT" dirty="0"/>
              <a:t>≈ 30m</a:t>
            </a:r>
            <a:r>
              <a:rPr lang="it-IT" baseline="30000" dirty="0"/>
              <a:t>2</a:t>
            </a:r>
            <a:endParaRPr lang="en-US" dirty="0"/>
          </a:p>
        </p:txBody>
      </p:sp>
      <p:sp>
        <p:nvSpPr>
          <p:cNvPr id="16" name="CasellaDiTesto 15">
            <a:extLst>
              <a:ext uri="{FF2B5EF4-FFF2-40B4-BE49-F238E27FC236}">
                <a16:creationId xmlns:a16="http://schemas.microsoft.com/office/drawing/2014/main" id="{F6F6E19F-D485-44EF-9B22-CE5D32A5BFB7}"/>
              </a:ext>
            </a:extLst>
          </p:cNvPr>
          <p:cNvSpPr txBox="1"/>
          <p:nvPr/>
        </p:nvSpPr>
        <p:spPr>
          <a:xfrm>
            <a:off x="6840557" y="1117262"/>
            <a:ext cx="1163053"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it-IT" dirty="0"/>
              <a:t>BTFEH2</a:t>
            </a:r>
          </a:p>
          <a:p>
            <a:pPr algn="ctr"/>
            <a:r>
              <a:rPr lang="it-IT" dirty="0"/>
              <a:t>User Area</a:t>
            </a:r>
          </a:p>
          <a:p>
            <a:pPr algn="ctr"/>
            <a:r>
              <a:rPr lang="it-IT" dirty="0"/>
              <a:t>≈ 15m</a:t>
            </a:r>
            <a:r>
              <a:rPr lang="it-IT" baseline="30000" dirty="0"/>
              <a:t>2</a:t>
            </a:r>
            <a:endParaRPr lang="en-US" dirty="0"/>
          </a:p>
        </p:txBody>
      </p:sp>
      <p:sp>
        <p:nvSpPr>
          <p:cNvPr id="18" name="CasellaDiTesto 17">
            <a:extLst>
              <a:ext uri="{FF2B5EF4-FFF2-40B4-BE49-F238E27FC236}">
                <a16:creationId xmlns:a16="http://schemas.microsoft.com/office/drawing/2014/main" id="{C959E984-92EB-4266-B99B-239CB85CBD5A}"/>
              </a:ext>
            </a:extLst>
          </p:cNvPr>
          <p:cNvSpPr txBox="1"/>
          <p:nvPr/>
        </p:nvSpPr>
        <p:spPr>
          <a:xfrm rot="19499231">
            <a:off x="8155557" y="823410"/>
            <a:ext cx="250431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Planned</a:t>
            </a:r>
            <a:endParaRPr lang="en-US" sz="4000" dirty="0"/>
          </a:p>
        </p:txBody>
      </p:sp>
      <p:sp>
        <p:nvSpPr>
          <p:cNvPr id="20" name="CasellaDiTesto 19">
            <a:extLst>
              <a:ext uri="{FF2B5EF4-FFF2-40B4-BE49-F238E27FC236}">
                <a16:creationId xmlns:a16="http://schemas.microsoft.com/office/drawing/2014/main" id="{B03AD706-AB67-46C7-BBB4-6B2AF939B3BB}"/>
              </a:ext>
            </a:extLst>
          </p:cNvPr>
          <p:cNvSpPr txBox="1"/>
          <p:nvPr/>
        </p:nvSpPr>
        <p:spPr>
          <a:xfrm>
            <a:off x="280799" y="1310521"/>
            <a:ext cx="3441555" cy="923330"/>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Two Alternative Beam Line</a:t>
            </a:r>
          </a:p>
          <a:p>
            <a:pPr marL="285750" indent="-285750">
              <a:buClr>
                <a:srgbClr val="FF0000"/>
              </a:buClr>
              <a:buFont typeface="Wingdings" pitchFamily="2" charset="2"/>
              <a:buChar char="§"/>
            </a:pPr>
            <a:r>
              <a:rPr lang="en-GB" dirty="0"/>
              <a:t>CR moved to different location</a:t>
            </a:r>
          </a:p>
          <a:p>
            <a:pPr marL="285750" indent="-285750">
              <a:buClr>
                <a:srgbClr val="FF0000"/>
              </a:buClr>
              <a:buFont typeface="Wingdings" pitchFamily="2" charset="2"/>
              <a:buChar char="§"/>
            </a:pPr>
            <a:r>
              <a:rPr lang="en-GB" dirty="0"/>
              <a:t>Duty cycled operations</a:t>
            </a:r>
          </a:p>
        </p:txBody>
      </p:sp>
      <p:graphicFrame>
        <p:nvGraphicFramePr>
          <p:cNvPr id="3" name="Tabella 2">
            <a:extLst>
              <a:ext uri="{FF2B5EF4-FFF2-40B4-BE49-F238E27FC236}">
                <a16:creationId xmlns:a16="http://schemas.microsoft.com/office/drawing/2014/main" id="{E76807B6-FABA-4546-B09B-B2BB7B5CD645}"/>
              </a:ext>
            </a:extLst>
          </p:cNvPr>
          <p:cNvGraphicFramePr>
            <a:graphicFrameLocks noGrp="1"/>
          </p:cNvGraphicFramePr>
          <p:nvPr>
            <p:extLst>
              <p:ext uri="{D42A27DB-BD31-4B8C-83A1-F6EECF244321}">
                <p14:modId xmlns:p14="http://schemas.microsoft.com/office/powerpoint/2010/main" val="214647680"/>
              </p:ext>
            </p:extLst>
          </p:nvPr>
        </p:nvGraphicFramePr>
        <p:xfrm>
          <a:off x="81128" y="992321"/>
          <a:ext cx="5340148" cy="3389228"/>
        </p:xfrm>
        <a:graphic>
          <a:graphicData uri="http://schemas.openxmlformats.org/drawingml/2006/table">
            <a:tbl>
              <a:tblPr firstRow="1" bandRow="1">
                <a:tableStyleId>{5C22544A-7EE6-4342-B048-85BDC9FD1C3A}</a:tableStyleId>
              </a:tblPr>
              <a:tblGrid>
                <a:gridCol w="1694688">
                  <a:extLst>
                    <a:ext uri="{9D8B030D-6E8A-4147-A177-3AD203B41FA5}">
                      <a16:colId xmlns:a16="http://schemas.microsoft.com/office/drawing/2014/main" val="2653468036"/>
                    </a:ext>
                  </a:extLst>
                </a:gridCol>
                <a:gridCol w="1822730">
                  <a:extLst>
                    <a:ext uri="{9D8B030D-6E8A-4147-A177-3AD203B41FA5}">
                      <a16:colId xmlns:a16="http://schemas.microsoft.com/office/drawing/2014/main" val="2668486547"/>
                    </a:ext>
                  </a:extLst>
                </a:gridCol>
                <a:gridCol w="1822730">
                  <a:extLst>
                    <a:ext uri="{9D8B030D-6E8A-4147-A177-3AD203B41FA5}">
                      <a16:colId xmlns:a16="http://schemas.microsoft.com/office/drawing/2014/main" val="2523006177"/>
                    </a:ext>
                  </a:extLst>
                </a:gridCol>
              </a:tblGrid>
              <a:tr h="401444">
                <a:tc>
                  <a:txBody>
                    <a:bodyPr/>
                    <a:lstStyle/>
                    <a:p>
                      <a:endParaRPr lang="en-US" dirty="0"/>
                    </a:p>
                  </a:txBody>
                  <a:tcPr/>
                </a:tc>
                <a:tc>
                  <a:txBody>
                    <a:bodyPr/>
                    <a:lstStyle/>
                    <a:p>
                      <a:r>
                        <a:rPr lang="it-IT" dirty="0"/>
                        <a:t>Old BTF</a:t>
                      </a:r>
                      <a:endParaRPr lang="en-US" dirty="0"/>
                    </a:p>
                  </a:txBody>
                  <a:tcPr/>
                </a:tc>
                <a:tc>
                  <a:txBody>
                    <a:bodyPr/>
                    <a:lstStyle/>
                    <a:p>
                      <a:r>
                        <a:rPr lang="it-IT" dirty="0"/>
                        <a:t>Planned BTFs</a:t>
                      </a:r>
                      <a:endParaRPr lang="en-US" dirty="0"/>
                    </a:p>
                  </a:txBody>
                  <a:tcPr/>
                </a:tc>
                <a:extLst>
                  <a:ext uri="{0D108BD9-81ED-4DB2-BD59-A6C34878D82A}">
                    <a16:rowId xmlns:a16="http://schemas.microsoft.com/office/drawing/2014/main" val="3204862699"/>
                  </a:ext>
                </a:extLst>
              </a:tr>
              <a:tr h="401444">
                <a:tc>
                  <a:txBody>
                    <a:bodyPr/>
                    <a:lstStyle/>
                    <a:p>
                      <a:r>
                        <a:rPr lang="it-IT" sz="1600" dirty="0"/>
                        <a:t>Magnets number </a:t>
                      </a:r>
                      <a:endParaRPr lang="en-US" sz="1600" dirty="0"/>
                    </a:p>
                  </a:txBody>
                  <a:tcPr/>
                </a:tc>
                <a:tc>
                  <a:txBody>
                    <a:bodyPr/>
                    <a:lstStyle/>
                    <a:p>
                      <a:pPr algn="ctr"/>
                      <a:r>
                        <a:rPr lang="it-IT" sz="1600" dirty="0"/>
                        <a:t>11</a:t>
                      </a:r>
                    </a:p>
                    <a:p>
                      <a:pPr algn="ctr"/>
                      <a:r>
                        <a:rPr lang="it-IT" sz="1600" dirty="0"/>
                        <a:t>(3Dip,6Qua,2Cor)</a:t>
                      </a:r>
                      <a:endParaRPr lang="en-US" sz="1600" dirty="0"/>
                    </a:p>
                  </a:txBody>
                  <a:tcPr/>
                </a:tc>
                <a:tc>
                  <a:txBody>
                    <a:bodyPr/>
                    <a:lstStyle/>
                    <a:p>
                      <a:pPr algn="ctr"/>
                      <a:r>
                        <a:rPr lang="it-IT" sz="1600" dirty="0"/>
                        <a:t>+ 12</a:t>
                      </a:r>
                    </a:p>
                    <a:p>
                      <a:pPr algn="ctr"/>
                      <a:r>
                        <a:rPr lang="it-IT" sz="1600" dirty="0"/>
                        <a:t>(+4Dip,6Qua,2Cor)</a:t>
                      </a:r>
                      <a:endParaRPr lang="en-US" sz="1600" dirty="0"/>
                    </a:p>
                  </a:txBody>
                  <a:tcPr/>
                </a:tc>
                <a:extLst>
                  <a:ext uri="{0D108BD9-81ED-4DB2-BD59-A6C34878D82A}">
                    <a16:rowId xmlns:a16="http://schemas.microsoft.com/office/drawing/2014/main" val="2379397030"/>
                  </a:ext>
                </a:extLst>
              </a:tr>
              <a:tr h="401444">
                <a:tc>
                  <a:txBody>
                    <a:bodyPr/>
                    <a:lstStyle/>
                    <a:p>
                      <a:r>
                        <a:rPr lang="it-IT" sz="1600" dirty="0"/>
                        <a:t>Scrapers (axes)</a:t>
                      </a:r>
                      <a:endParaRPr lang="en-US" sz="1600" dirty="0"/>
                    </a:p>
                  </a:txBody>
                  <a:tcPr/>
                </a:tc>
                <a:tc>
                  <a:txBody>
                    <a:bodyPr/>
                    <a:lstStyle/>
                    <a:p>
                      <a:pPr algn="ctr"/>
                      <a:r>
                        <a:rPr lang="it-IT" sz="1600" dirty="0"/>
                        <a:t>8</a:t>
                      </a:r>
                      <a:endParaRPr lang="en-US" sz="1600" dirty="0"/>
                    </a:p>
                  </a:txBody>
                  <a:tcPr/>
                </a:tc>
                <a:tc>
                  <a:txBody>
                    <a:bodyPr/>
                    <a:lstStyle/>
                    <a:p>
                      <a:pPr algn="ctr"/>
                      <a:r>
                        <a:rPr lang="it-IT" sz="1600" dirty="0"/>
                        <a:t>+4</a:t>
                      </a:r>
                      <a:endParaRPr lang="en-US" sz="1600" dirty="0"/>
                    </a:p>
                  </a:txBody>
                  <a:tcPr/>
                </a:tc>
                <a:extLst>
                  <a:ext uri="{0D108BD9-81ED-4DB2-BD59-A6C34878D82A}">
                    <a16:rowId xmlns:a16="http://schemas.microsoft.com/office/drawing/2014/main" val="3468131388"/>
                  </a:ext>
                </a:extLst>
              </a:tr>
              <a:tr h="401444">
                <a:tc>
                  <a:txBody>
                    <a:bodyPr/>
                    <a:lstStyle/>
                    <a:p>
                      <a:r>
                        <a:rPr lang="it-IT" sz="1600" dirty="0"/>
                        <a:t>Beam stoppers</a:t>
                      </a:r>
                      <a:endParaRPr lang="en-US" sz="1600" dirty="0"/>
                    </a:p>
                  </a:txBody>
                  <a:tcPr/>
                </a:tc>
                <a:tc>
                  <a:txBody>
                    <a:bodyPr/>
                    <a:lstStyle/>
                    <a:p>
                      <a:pPr algn="ctr"/>
                      <a:r>
                        <a:rPr lang="it-IT" sz="1600" dirty="0"/>
                        <a:t>1</a:t>
                      </a:r>
                      <a:endParaRPr lang="en-US" sz="1600" dirty="0"/>
                    </a:p>
                  </a:txBody>
                  <a:tcPr/>
                </a:tc>
                <a:tc>
                  <a:txBody>
                    <a:bodyPr/>
                    <a:lstStyle/>
                    <a:p>
                      <a:pPr algn="ctr"/>
                      <a:r>
                        <a:rPr lang="it-IT" sz="1600" dirty="0"/>
                        <a:t>+1</a:t>
                      </a:r>
                      <a:endParaRPr lang="en-US" sz="1600" dirty="0"/>
                    </a:p>
                  </a:txBody>
                  <a:tcPr/>
                </a:tc>
                <a:extLst>
                  <a:ext uri="{0D108BD9-81ED-4DB2-BD59-A6C34878D82A}">
                    <a16:rowId xmlns:a16="http://schemas.microsoft.com/office/drawing/2014/main" val="2246960471"/>
                  </a:ext>
                </a:extLst>
              </a:tr>
              <a:tr h="401444">
                <a:tc>
                  <a:txBody>
                    <a:bodyPr/>
                    <a:lstStyle/>
                    <a:p>
                      <a:r>
                        <a:rPr lang="it-IT" sz="1600" dirty="0"/>
                        <a:t>Targets</a:t>
                      </a:r>
                      <a:endParaRPr lang="en-US" sz="1600" dirty="0"/>
                    </a:p>
                  </a:txBody>
                  <a:tcPr/>
                </a:tc>
                <a:tc>
                  <a:txBody>
                    <a:bodyPr/>
                    <a:lstStyle/>
                    <a:p>
                      <a:pPr algn="ctr"/>
                      <a:r>
                        <a:rPr lang="it-IT" sz="1600" dirty="0"/>
                        <a:t>1</a:t>
                      </a:r>
                      <a:endParaRPr lang="en-US" sz="1600" dirty="0"/>
                    </a:p>
                  </a:txBody>
                  <a:tcPr/>
                </a:tc>
                <a:tc>
                  <a:txBody>
                    <a:bodyPr/>
                    <a:lstStyle/>
                    <a:p>
                      <a:pPr algn="ctr"/>
                      <a:r>
                        <a:rPr lang="it-IT" sz="1600" dirty="0"/>
                        <a:t>+1</a:t>
                      </a:r>
                      <a:endParaRPr lang="en-US" sz="1600" dirty="0"/>
                    </a:p>
                  </a:txBody>
                  <a:tcPr/>
                </a:tc>
                <a:extLst>
                  <a:ext uri="{0D108BD9-81ED-4DB2-BD59-A6C34878D82A}">
                    <a16:rowId xmlns:a16="http://schemas.microsoft.com/office/drawing/2014/main" val="3446552528"/>
                  </a:ext>
                </a:extLst>
              </a:tr>
              <a:tr h="401444">
                <a:tc>
                  <a:txBody>
                    <a:bodyPr/>
                    <a:lstStyle/>
                    <a:p>
                      <a:r>
                        <a:rPr lang="it-IT" sz="1600" dirty="0"/>
                        <a:t>ICTs</a:t>
                      </a:r>
                      <a:endParaRPr lang="en-US" sz="1600" dirty="0"/>
                    </a:p>
                  </a:txBody>
                  <a:tcPr/>
                </a:tc>
                <a:tc>
                  <a:txBody>
                    <a:bodyPr/>
                    <a:lstStyle/>
                    <a:p>
                      <a:pPr algn="ctr"/>
                      <a:r>
                        <a:rPr lang="it-IT" sz="1600" dirty="0"/>
                        <a:t>3</a:t>
                      </a:r>
                      <a:endParaRPr lang="en-US" sz="1600" dirty="0"/>
                    </a:p>
                  </a:txBody>
                  <a:tcPr/>
                </a:tc>
                <a:tc>
                  <a:txBody>
                    <a:bodyPr/>
                    <a:lstStyle/>
                    <a:p>
                      <a:pPr algn="ctr"/>
                      <a:r>
                        <a:rPr lang="it-IT" sz="1600" dirty="0"/>
                        <a:t>+2</a:t>
                      </a:r>
                      <a:endParaRPr lang="en-US" sz="1600" dirty="0"/>
                    </a:p>
                  </a:txBody>
                  <a:tcPr/>
                </a:tc>
                <a:extLst>
                  <a:ext uri="{0D108BD9-81ED-4DB2-BD59-A6C34878D82A}">
                    <a16:rowId xmlns:a16="http://schemas.microsoft.com/office/drawing/2014/main" val="3341895349"/>
                  </a:ext>
                </a:extLst>
              </a:tr>
              <a:tr h="401444">
                <a:tc>
                  <a:txBody>
                    <a:bodyPr/>
                    <a:lstStyle/>
                    <a:p>
                      <a:r>
                        <a:rPr lang="it-IT" sz="1600" dirty="0"/>
                        <a:t>DAQ</a:t>
                      </a:r>
                      <a:endParaRPr lang="en-US" sz="1600" dirty="0"/>
                    </a:p>
                  </a:txBody>
                  <a:tcPr/>
                </a:tc>
                <a:tc>
                  <a:txBody>
                    <a:bodyPr/>
                    <a:lstStyle/>
                    <a:p>
                      <a:pPr algn="ctr"/>
                      <a:r>
                        <a:rPr lang="it-IT" sz="1600" dirty="0"/>
                        <a:t>1</a:t>
                      </a:r>
                      <a:endParaRPr lang="en-US" sz="1600" dirty="0"/>
                    </a:p>
                  </a:txBody>
                  <a:tcPr/>
                </a:tc>
                <a:tc>
                  <a:txBody>
                    <a:bodyPr/>
                    <a:lstStyle/>
                    <a:p>
                      <a:pPr algn="ctr"/>
                      <a:r>
                        <a:rPr lang="it-IT" sz="1600" dirty="0"/>
                        <a:t>+1</a:t>
                      </a:r>
                      <a:endParaRPr lang="en-US" sz="1600" dirty="0"/>
                    </a:p>
                  </a:txBody>
                  <a:tcPr/>
                </a:tc>
                <a:extLst>
                  <a:ext uri="{0D108BD9-81ED-4DB2-BD59-A6C34878D82A}">
                    <a16:rowId xmlns:a16="http://schemas.microsoft.com/office/drawing/2014/main" val="1963368854"/>
                  </a:ext>
                </a:extLst>
              </a:tr>
              <a:tr h="401444">
                <a:tc>
                  <a:txBody>
                    <a:bodyPr/>
                    <a:lstStyle/>
                    <a:p>
                      <a:r>
                        <a:rPr lang="it-IT" sz="1600" dirty="0"/>
                        <a:t>Ion Pumps</a:t>
                      </a:r>
                      <a:endParaRPr lang="en-US" sz="1600" dirty="0"/>
                    </a:p>
                  </a:txBody>
                  <a:tcPr/>
                </a:tc>
                <a:tc>
                  <a:txBody>
                    <a:bodyPr/>
                    <a:lstStyle/>
                    <a:p>
                      <a:pPr algn="ctr"/>
                      <a:r>
                        <a:rPr lang="it-IT" sz="1600" dirty="0"/>
                        <a:t>4 (2 for user vac)</a:t>
                      </a:r>
                      <a:endParaRPr lang="en-US" sz="1600" dirty="0"/>
                    </a:p>
                  </a:txBody>
                  <a:tcPr/>
                </a:tc>
                <a:tc>
                  <a:txBody>
                    <a:bodyPr/>
                    <a:lstStyle/>
                    <a:p>
                      <a:pPr algn="ctr"/>
                      <a:r>
                        <a:rPr lang="it-IT" sz="1600" dirty="0"/>
                        <a:t>+3</a:t>
                      </a:r>
                      <a:endParaRPr lang="en-US" sz="1600" dirty="0"/>
                    </a:p>
                  </a:txBody>
                  <a:tcPr/>
                </a:tc>
                <a:extLst>
                  <a:ext uri="{0D108BD9-81ED-4DB2-BD59-A6C34878D82A}">
                    <a16:rowId xmlns:a16="http://schemas.microsoft.com/office/drawing/2014/main" val="4123815283"/>
                  </a:ext>
                </a:extLst>
              </a:tr>
            </a:tbl>
          </a:graphicData>
        </a:graphic>
      </p:graphicFrame>
      <p:grpSp>
        <p:nvGrpSpPr>
          <p:cNvPr id="12" name="Gruppo 11">
            <a:extLst>
              <a:ext uri="{FF2B5EF4-FFF2-40B4-BE49-F238E27FC236}">
                <a16:creationId xmlns:a16="http://schemas.microsoft.com/office/drawing/2014/main" id="{DED8988A-3E97-426A-8F82-866CE7534E41}"/>
              </a:ext>
            </a:extLst>
          </p:cNvPr>
          <p:cNvGrpSpPr/>
          <p:nvPr/>
        </p:nvGrpSpPr>
        <p:grpSpPr>
          <a:xfrm>
            <a:off x="0" y="3099"/>
            <a:ext cx="4517571" cy="947451"/>
            <a:chOff x="0" y="3099"/>
            <a:chExt cx="4517571" cy="947451"/>
          </a:xfrm>
        </p:grpSpPr>
        <p:sp>
          <p:nvSpPr>
            <p:cNvPr id="13" name="Titolo 1">
              <a:extLst>
                <a:ext uri="{FF2B5EF4-FFF2-40B4-BE49-F238E27FC236}">
                  <a16:creationId xmlns:a16="http://schemas.microsoft.com/office/drawing/2014/main" id="{5AFB759D-F1F4-4085-93A1-D521648C8900}"/>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Layout</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025E5522-6AA9-471D-BDC1-171D5F1E81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asellaDiTesto 3">
            <a:extLst>
              <a:ext uri="{FF2B5EF4-FFF2-40B4-BE49-F238E27FC236}">
                <a16:creationId xmlns:a16="http://schemas.microsoft.com/office/drawing/2014/main" id="{56519BAA-DCAA-4F13-9E1F-3E96F25C64BF}"/>
              </a:ext>
            </a:extLst>
          </p:cNvPr>
          <p:cNvSpPr txBox="1"/>
          <p:nvPr/>
        </p:nvSpPr>
        <p:spPr>
          <a:xfrm>
            <a:off x="97248" y="4593066"/>
            <a:ext cx="2512959" cy="1569660"/>
          </a:xfrm>
          <a:prstGeom prst="rect">
            <a:avLst/>
          </a:prstGeom>
          <a:noFill/>
        </p:spPr>
        <p:txBody>
          <a:bodyPr wrap="square" rtlCol="0">
            <a:spAutoFit/>
          </a:bodyPr>
          <a:lstStyle/>
          <a:p>
            <a:pPr marL="285750" indent="-285750">
              <a:buFont typeface="Arial" panose="020B0604020202020204" pitchFamily="34" charset="0"/>
              <a:buChar char="•"/>
            </a:pPr>
            <a:r>
              <a:rPr lang="it-IT" sz="1600" dirty="0"/>
              <a:t>Increased water cooling capability </a:t>
            </a:r>
          </a:p>
          <a:p>
            <a:pPr marL="285750" indent="-285750">
              <a:buFont typeface="Arial" panose="020B0604020202020204" pitchFamily="34" charset="0"/>
              <a:buChar char="•"/>
            </a:pPr>
            <a:r>
              <a:rPr lang="it-IT" sz="1600" dirty="0"/>
              <a:t>Increased stability air conditioned system</a:t>
            </a:r>
          </a:p>
          <a:p>
            <a:pPr marL="285750" indent="-285750">
              <a:buFont typeface="Arial" panose="020B0604020202020204" pitchFamily="34" charset="0"/>
              <a:buChar char="•"/>
            </a:pPr>
            <a:r>
              <a:rPr lang="it-IT" sz="1600" dirty="0"/>
              <a:t>Big control room</a:t>
            </a:r>
            <a:endParaRPr lang="en-US" sz="1600" dirty="0"/>
          </a:p>
          <a:p>
            <a:pPr marL="285750" indent="-285750">
              <a:buFont typeface="Arial" panose="020B0604020202020204" pitchFamily="34" charset="0"/>
              <a:buChar char="•"/>
            </a:pPr>
            <a:r>
              <a:rPr lang="it-IT" sz="1600" dirty="0"/>
              <a:t>New Power Supply hall</a:t>
            </a:r>
          </a:p>
        </p:txBody>
      </p:sp>
      <p:pic>
        <p:nvPicPr>
          <p:cNvPr id="17" name="Immagine 16">
            <a:extLst>
              <a:ext uri="{FF2B5EF4-FFF2-40B4-BE49-F238E27FC236}">
                <a16:creationId xmlns:a16="http://schemas.microsoft.com/office/drawing/2014/main" id="{0BB4A574-0603-4E52-A21F-A12420BB91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95202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DEC9BD2-A0EA-4174-BFAB-67BD75FA7A79}"/>
              </a:ext>
            </a:extLst>
          </p:cNvPr>
          <p:cNvSpPr txBox="1"/>
          <p:nvPr/>
        </p:nvSpPr>
        <p:spPr>
          <a:xfrm>
            <a:off x="5561140" y="4320314"/>
            <a:ext cx="6235745"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New main entrance</a:t>
            </a:r>
          </a:p>
          <a:p>
            <a:pPr marL="285750" indent="-285750">
              <a:buClr>
                <a:srgbClr val="FF0000"/>
              </a:buClr>
              <a:buFont typeface="Wingdings" pitchFamily="2" charset="2"/>
              <a:buChar char="§"/>
            </a:pPr>
            <a:r>
              <a:rPr lang="en-GB" dirty="0"/>
              <a:t>BTF-2 Secondary entrance</a:t>
            </a:r>
          </a:p>
          <a:p>
            <a:pPr marL="285750" indent="-285750">
              <a:buClr>
                <a:srgbClr val="FF0000"/>
              </a:buClr>
              <a:buFont typeface="Wingdings" pitchFamily="2" charset="2"/>
              <a:buChar char="§"/>
            </a:pPr>
            <a:r>
              <a:rPr lang="en-GB" dirty="0"/>
              <a:t>Improving floor strength for BTF2 shielding chicane</a:t>
            </a:r>
          </a:p>
          <a:p>
            <a:pPr marL="285750" indent="-285750">
              <a:buClr>
                <a:srgbClr val="FF0000"/>
              </a:buClr>
              <a:buFont typeface="Wingdings" pitchFamily="2" charset="2"/>
              <a:buChar char="§"/>
            </a:pPr>
            <a:r>
              <a:rPr lang="en-GB" dirty="0"/>
              <a:t>External shielding blocks ready to be installed</a:t>
            </a:r>
          </a:p>
          <a:p>
            <a:pPr marL="285750" indent="-285750">
              <a:buClr>
                <a:srgbClr val="FF0000"/>
              </a:buClr>
              <a:buFont typeface="Wingdings" pitchFamily="2" charset="2"/>
              <a:buChar char="§"/>
            </a:pPr>
            <a:r>
              <a:rPr lang="en-GB" dirty="0"/>
              <a:t>Largely used in the past months</a:t>
            </a:r>
          </a:p>
          <a:p>
            <a:pPr>
              <a:buClr>
                <a:srgbClr val="FF0000"/>
              </a:buClr>
            </a:pPr>
            <a:r>
              <a:rPr lang="en-GB" dirty="0"/>
              <a:t>=&gt; A very good result</a:t>
            </a:r>
          </a:p>
        </p:txBody>
      </p:sp>
      <p:pic>
        <p:nvPicPr>
          <p:cNvPr id="14" name="Immagine 13">
            <a:extLst>
              <a:ext uri="{FF2B5EF4-FFF2-40B4-BE49-F238E27FC236}">
                <a16:creationId xmlns:a16="http://schemas.microsoft.com/office/drawing/2014/main" id="{3DB4F180-E9F8-44CC-92FB-8B05CC0864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9687" y="1155402"/>
            <a:ext cx="4689704" cy="4919238"/>
          </a:xfrm>
          <a:prstGeom prst="rect">
            <a:avLst/>
          </a:prstGeom>
        </p:spPr>
      </p:pic>
      <p:pic>
        <p:nvPicPr>
          <p:cNvPr id="6" name="Immagine 5">
            <a:extLst>
              <a:ext uri="{FF2B5EF4-FFF2-40B4-BE49-F238E27FC236}">
                <a16:creationId xmlns:a16="http://schemas.microsoft.com/office/drawing/2014/main" id="{54CB0AB5-EF73-4146-B5E4-3A74072D32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85410" y="1367231"/>
            <a:ext cx="3256658" cy="2671373"/>
          </a:xfrm>
          <a:prstGeom prst="rect">
            <a:avLst/>
          </a:prstGeom>
          <a:solidFill>
            <a:schemeClr val="tx1"/>
          </a:solidFill>
        </p:spPr>
      </p:pic>
      <p:pic>
        <p:nvPicPr>
          <p:cNvPr id="7" name="Immagine 6">
            <a:extLst>
              <a:ext uri="{FF2B5EF4-FFF2-40B4-BE49-F238E27FC236}">
                <a16:creationId xmlns:a16="http://schemas.microsoft.com/office/drawing/2014/main" id="{36AD3952-EF26-4C35-B5AF-9D28F19FEE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61140" y="1150669"/>
            <a:ext cx="1742909" cy="3081859"/>
          </a:xfrm>
          <a:prstGeom prst="rect">
            <a:avLst/>
          </a:prstGeom>
        </p:spPr>
      </p:pic>
      <p:sp>
        <p:nvSpPr>
          <p:cNvPr id="3" name="Segnaposto piè di pagina 2">
            <a:extLst>
              <a:ext uri="{FF2B5EF4-FFF2-40B4-BE49-F238E27FC236}">
                <a16:creationId xmlns:a16="http://schemas.microsoft.com/office/drawing/2014/main" id="{90A5D54F-6DF8-4585-BF32-F3404EAAEDDB}"/>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326BDA58-69AC-40C3-A2AD-E74366F061E3}"/>
              </a:ext>
            </a:extLst>
          </p:cNvPr>
          <p:cNvSpPr>
            <a:spLocks noGrp="1"/>
          </p:cNvSpPr>
          <p:nvPr>
            <p:ph type="sldNum" sz="quarter" idx="12"/>
          </p:nvPr>
        </p:nvSpPr>
        <p:spPr/>
        <p:txBody>
          <a:bodyPr/>
          <a:lstStyle/>
          <a:p>
            <a:fld id="{D659A8BB-DBD6-4E0D-B1FF-8166E453991C}" type="slidenum">
              <a:rPr lang="it-IT" smtClean="0"/>
              <a:t>13</a:t>
            </a:fld>
            <a:endParaRPr lang="it-IT" dirty="0"/>
          </a:p>
        </p:txBody>
      </p:sp>
      <p:grpSp>
        <p:nvGrpSpPr>
          <p:cNvPr id="9" name="Gruppo 8">
            <a:extLst>
              <a:ext uri="{FF2B5EF4-FFF2-40B4-BE49-F238E27FC236}">
                <a16:creationId xmlns:a16="http://schemas.microsoft.com/office/drawing/2014/main" id="{11AC90EA-E10B-47C7-A6BE-8AAC69892CF3}"/>
              </a:ext>
            </a:extLst>
          </p:cNvPr>
          <p:cNvGrpSpPr/>
          <p:nvPr/>
        </p:nvGrpSpPr>
        <p:grpSpPr>
          <a:xfrm>
            <a:off x="1" y="3099"/>
            <a:ext cx="5252224" cy="947451"/>
            <a:chOff x="1" y="3099"/>
            <a:chExt cx="5252224" cy="947451"/>
          </a:xfrm>
        </p:grpSpPr>
        <p:sp>
          <p:nvSpPr>
            <p:cNvPr id="10" name="Titolo 1">
              <a:extLst>
                <a:ext uri="{FF2B5EF4-FFF2-40B4-BE49-F238E27FC236}">
                  <a16:creationId xmlns:a16="http://schemas.microsoft.com/office/drawing/2014/main" id="{0493ABF5-65F5-49A2-86EB-6F1C41EE9F16}"/>
                </a:ext>
              </a:extLst>
            </p:cNvPr>
            <p:cNvSpPr txBox="1">
              <a:spLocks/>
            </p:cNvSpPr>
            <p:nvPr/>
          </p:nvSpPr>
          <p:spPr>
            <a:xfrm>
              <a:off x="1" y="3099"/>
              <a:ext cx="5252224"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Exp. Hall 2 </a:t>
              </a:r>
              <a:endParaRPr lang="en-GB" sz="3200" dirty="0">
                <a:latin typeface="Stencil" panose="040409050D0802020404" pitchFamily="82" charset="0"/>
                <a:cs typeface="Ayuthaya" pitchFamily="2" charset="-34"/>
              </a:endParaRPr>
            </a:p>
          </p:txBody>
        </p:sp>
        <p:pic>
          <p:nvPicPr>
            <p:cNvPr id="11" name="Picture 2" descr="http://www.lnf.infn.it/logo/logo_infn_lnf_2_esteso_white.png">
              <a:extLst>
                <a:ext uri="{FF2B5EF4-FFF2-40B4-BE49-F238E27FC236}">
                  <a16:creationId xmlns:a16="http://schemas.microsoft.com/office/drawing/2014/main" id="{82230BE6-28F7-4638-B99F-02DAECCAF3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llaDiTesto 11">
            <a:extLst>
              <a:ext uri="{FF2B5EF4-FFF2-40B4-BE49-F238E27FC236}">
                <a16:creationId xmlns:a16="http://schemas.microsoft.com/office/drawing/2014/main" id="{27134522-0548-4C75-8CC9-1D7C3614429A}"/>
              </a:ext>
            </a:extLst>
          </p:cNvPr>
          <p:cNvSpPr txBox="1"/>
          <p:nvPr/>
        </p:nvSpPr>
        <p:spPr>
          <a:xfrm>
            <a:off x="5252225" y="0"/>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End civil w. Phase 1</a:t>
            </a:r>
          </a:p>
          <a:p>
            <a:pPr algn="ctr"/>
            <a:r>
              <a:rPr lang="it-IT" sz="2400" dirty="0"/>
              <a:t>(Winter 2018)</a:t>
            </a:r>
          </a:p>
        </p:txBody>
      </p:sp>
      <p:pic>
        <p:nvPicPr>
          <p:cNvPr id="13" name="Immagine 12">
            <a:extLst>
              <a:ext uri="{FF2B5EF4-FFF2-40B4-BE49-F238E27FC236}">
                <a16:creationId xmlns:a16="http://schemas.microsoft.com/office/drawing/2014/main" id="{87EC170F-B6A9-4EB5-B4D9-4AF15C1B473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758587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F3F253C-2166-45E5-9035-ABDE4FDB7F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065" y="1020690"/>
            <a:ext cx="2779400" cy="2913059"/>
          </a:xfrm>
          <a:prstGeom prst="rect">
            <a:avLst/>
          </a:prstGeom>
          <a:ln>
            <a:noFill/>
          </a:ln>
          <a:effectLst>
            <a:softEdge rad="112500"/>
          </a:effectLst>
        </p:spPr>
      </p:pic>
      <p:pic>
        <p:nvPicPr>
          <p:cNvPr id="4" name="Immagine 3">
            <a:extLst>
              <a:ext uri="{FF2B5EF4-FFF2-40B4-BE49-F238E27FC236}">
                <a16:creationId xmlns:a16="http://schemas.microsoft.com/office/drawing/2014/main" id="{54857DB1-5542-4FEA-AD21-575238AF17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2493" y="1056907"/>
            <a:ext cx="4640538" cy="2321791"/>
          </a:xfrm>
          <a:prstGeom prst="rect">
            <a:avLst/>
          </a:prstGeom>
          <a:ln>
            <a:noFill/>
          </a:ln>
          <a:effectLst>
            <a:softEdge rad="112500"/>
          </a:effectLst>
        </p:spPr>
      </p:pic>
      <p:pic>
        <p:nvPicPr>
          <p:cNvPr id="8" name="Immagine 7">
            <a:extLst>
              <a:ext uri="{FF2B5EF4-FFF2-40B4-BE49-F238E27FC236}">
                <a16:creationId xmlns:a16="http://schemas.microsoft.com/office/drawing/2014/main" id="{2713B97E-2CD8-4260-A209-AFC10E72E7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7641" y="1020691"/>
            <a:ext cx="2802716" cy="2913059"/>
          </a:xfrm>
          <a:prstGeom prst="rect">
            <a:avLst/>
          </a:prstGeom>
          <a:ln>
            <a:noFill/>
          </a:ln>
          <a:effectLst>
            <a:softEdge rad="112500"/>
          </a:effectLst>
        </p:spPr>
      </p:pic>
      <p:grpSp>
        <p:nvGrpSpPr>
          <p:cNvPr id="38" name="Gruppo 37">
            <a:extLst>
              <a:ext uri="{FF2B5EF4-FFF2-40B4-BE49-F238E27FC236}">
                <a16:creationId xmlns:a16="http://schemas.microsoft.com/office/drawing/2014/main" id="{D12E408C-9B89-477A-9E98-44D5A8630A5F}"/>
              </a:ext>
            </a:extLst>
          </p:cNvPr>
          <p:cNvGrpSpPr/>
          <p:nvPr/>
        </p:nvGrpSpPr>
        <p:grpSpPr>
          <a:xfrm>
            <a:off x="3008299" y="3508210"/>
            <a:ext cx="5602301" cy="2848140"/>
            <a:chOff x="3029293" y="3803175"/>
            <a:chExt cx="5602301" cy="2848140"/>
          </a:xfrm>
        </p:grpSpPr>
        <p:pic>
          <p:nvPicPr>
            <p:cNvPr id="7" name="Immagine 6">
              <a:extLst>
                <a:ext uri="{FF2B5EF4-FFF2-40B4-BE49-F238E27FC236}">
                  <a16:creationId xmlns:a16="http://schemas.microsoft.com/office/drawing/2014/main" id="{022986E2-AA82-415A-A00C-90A2D9F5DE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3930" y="3803175"/>
              <a:ext cx="5197664" cy="284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Gruppo 16">
              <a:extLst>
                <a:ext uri="{FF2B5EF4-FFF2-40B4-BE49-F238E27FC236}">
                  <a16:creationId xmlns:a16="http://schemas.microsoft.com/office/drawing/2014/main" id="{875F4F1E-944C-4CB1-8E91-0C3AC7F9EB3D}"/>
                </a:ext>
              </a:extLst>
            </p:cNvPr>
            <p:cNvGrpSpPr/>
            <p:nvPr/>
          </p:nvGrpSpPr>
          <p:grpSpPr>
            <a:xfrm>
              <a:off x="3029293" y="5301343"/>
              <a:ext cx="1834275" cy="987051"/>
              <a:chOff x="3029293" y="5301343"/>
              <a:chExt cx="1834275" cy="987051"/>
            </a:xfrm>
          </p:grpSpPr>
          <p:sp>
            <p:nvSpPr>
              <p:cNvPr id="9" name="CasellaDiTesto 8">
                <a:extLst>
                  <a:ext uri="{FF2B5EF4-FFF2-40B4-BE49-F238E27FC236}">
                    <a16:creationId xmlns:a16="http://schemas.microsoft.com/office/drawing/2014/main" id="{DED0E213-A106-4A3C-9B8C-C837A45395EC}"/>
                  </a:ext>
                </a:extLst>
              </p:cNvPr>
              <p:cNvSpPr txBox="1"/>
              <p:nvPr/>
            </p:nvSpPr>
            <p:spPr>
              <a:xfrm>
                <a:off x="3029293" y="5949840"/>
                <a:ext cx="1168525" cy="338554"/>
              </a:xfrm>
              <a:prstGeom prst="rect">
                <a:avLst/>
              </a:prstGeom>
              <a:noFill/>
              <a:ln>
                <a:solidFill>
                  <a:schemeClr val="bg1"/>
                </a:solidFill>
              </a:ln>
            </p:spPr>
            <p:txBody>
              <a:bodyPr wrap="none" rtlCol="0">
                <a:spAutoFit/>
              </a:bodyPr>
              <a:lstStyle/>
              <a:p>
                <a:r>
                  <a:rPr lang="it-IT" sz="1600" b="1" dirty="0">
                    <a:highlight>
                      <a:srgbClr val="FFFF00"/>
                    </a:highlight>
                  </a:rPr>
                  <a:t>Be Window</a:t>
                </a:r>
              </a:p>
            </p:txBody>
          </p:sp>
          <p:cxnSp>
            <p:nvCxnSpPr>
              <p:cNvPr id="10" name="Connettore 1 17">
                <a:extLst>
                  <a:ext uri="{FF2B5EF4-FFF2-40B4-BE49-F238E27FC236}">
                    <a16:creationId xmlns:a16="http://schemas.microsoft.com/office/drawing/2014/main" id="{1C55E4BF-3466-454B-AEDA-6C4FE43D2391}"/>
                  </a:ext>
                </a:extLst>
              </p:cNvPr>
              <p:cNvCxnSpPr>
                <a:cxnSpLocks/>
              </p:cNvCxnSpPr>
              <p:nvPr/>
            </p:nvCxnSpPr>
            <p:spPr>
              <a:xfrm flipV="1">
                <a:off x="4395693" y="5301343"/>
                <a:ext cx="467875" cy="64849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62033858-7B3D-4F74-85BA-A573E0A3378E}"/>
                </a:ext>
              </a:extLst>
            </p:cNvPr>
            <p:cNvGrpSpPr/>
            <p:nvPr/>
          </p:nvGrpSpPr>
          <p:grpSpPr>
            <a:xfrm>
              <a:off x="6518756" y="4142473"/>
              <a:ext cx="1168525" cy="890121"/>
              <a:chOff x="3029293" y="5949840"/>
              <a:chExt cx="1168525" cy="890121"/>
            </a:xfrm>
          </p:grpSpPr>
          <p:sp>
            <p:nvSpPr>
              <p:cNvPr id="19" name="CasellaDiTesto 18">
                <a:extLst>
                  <a:ext uri="{FF2B5EF4-FFF2-40B4-BE49-F238E27FC236}">
                    <a16:creationId xmlns:a16="http://schemas.microsoft.com/office/drawing/2014/main" id="{7CDB1950-99BF-4B56-A957-F1C9A60FF861}"/>
                  </a:ext>
                </a:extLst>
              </p:cNvPr>
              <p:cNvSpPr txBox="1"/>
              <p:nvPr/>
            </p:nvSpPr>
            <p:spPr>
              <a:xfrm>
                <a:off x="3029293" y="5949840"/>
                <a:ext cx="1168525" cy="338554"/>
              </a:xfrm>
              <a:prstGeom prst="rect">
                <a:avLst/>
              </a:prstGeom>
              <a:noFill/>
              <a:ln>
                <a:solidFill>
                  <a:schemeClr val="bg1"/>
                </a:solidFill>
              </a:ln>
            </p:spPr>
            <p:txBody>
              <a:bodyPr wrap="none" rtlCol="0">
                <a:spAutoFit/>
              </a:bodyPr>
              <a:lstStyle/>
              <a:p>
                <a:r>
                  <a:rPr lang="it-IT" sz="1600" b="1" dirty="0">
                    <a:highlight>
                      <a:srgbClr val="FFFF00"/>
                    </a:highlight>
                  </a:rPr>
                  <a:t>Be Window</a:t>
                </a:r>
              </a:p>
            </p:txBody>
          </p:sp>
          <p:cxnSp>
            <p:nvCxnSpPr>
              <p:cNvPr id="20" name="Connettore 1 17">
                <a:extLst>
                  <a:ext uri="{FF2B5EF4-FFF2-40B4-BE49-F238E27FC236}">
                    <a16:creationId xmlns:a16="http://schemas.microsoft.com/office/drawing/2014/main" id="{A3363779-BEAE-47F3-8B1C-19D40B3BFAC5}"/>
                  </a:ext>
                </a:extLst>
              </p:cNvPr>
              <p:cNvCxnSpPr>
                <a:cxnSpLocks/>
              </p:cNvCxnSpPr>
              <p:nvPr/>
            </p:nvCxnSpPr>
            <p:spPr>
              <a:xfrm flipH="1">
                <a:off x="3248795" y="6288394"/>
                <a:ext cx="460160" cy="5515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5" name="Gruppo 24">
              <a:extLst>
                <a:ext uri="{FF2B5EF4-FFF2-40B4-BE49-F238E27FC236}">
                  <a16:creationId xmlns:a16="http://schemas.microsoft.com/office/drawing/2014/main" id="{CC387763-9F43-41CF-8C33-AE0CF378C555}"/>
                </a:ext>
              </a:extLst>
            </p:cNvPr>
            <p:cNvGrpSpPr/>
            <p:nvPr/>
          </p:nvGrpSpPr>
          <p:grpSpPr>
            <a:xfrm>
              <a:off x="3100055" y="4236484"/>
              <a:ext cx="1893529" cy="796110"/>
              <a:chOff x="2502164" y="5949840"/>
              <a:chExt cx="1893529" cy="796110"/>
            </a:xfrm>
          </p:grpSpPr>
          <p:sp>
            <p:nvSpPr>
              <p:cNvPr id="26" name="CasellaDiTesto 25">
                <a:extLst>
                  <a:ext uri="{FF2B5EF4-FFF2-40B4-BE49-F238E27FC236}">
                    <a16:creationId xmlns:a16="http://schemas.microsoft.com/office/drawing/2014/main" id="{6E4CC7C5-2D70-4E47-988D-D02FA3EB8991}"/>
                  </a:ext>
                </a:extLst>
              </p:cNvPr>
              <p:cNvSpPr txBox="1"/>
              <p:nvPr/>
            </p:nvSpPr>
            <p:spPr>
              <a:xfrm>
                <a:off x="3029293" y="5949840"/>
                <a:ext cx="1005403" cy="338554"/>
              </a:xfrm>
              <a:prstGeom prst="rect">
                <a:avLst/>
              </a:prstGeom>
              <a:noFill/>
              <a:ln>
                <a:solidFill>
                  <a:schemeClr val="bg1"/>
                </a:solidFill>
              </a:ln>
            </p:spPr>
            <p:txBody>
              <a:bodyPr wrap="none" rtlCol="0">
                <a:spAutoFit/>
              </a:bodyPr>
              <a:lstStyle/>
              <a:p>
                <a:r>
                  <a:rPr lang="it-IT" sz="1600" b="1" dirty="0">
                    <a:highlight>
                      <a:srgbClr val="FFFF00"/>
                    </a:highlight>
                  </a:rPr>
                  <a:t>Ion pump</a:t>
                </a:r>
              </a:p>
            </p:txBody>
          </p:sp>
          <p:cxnSp>
            <p:nvCxnSpPr>
              <p:cNvPr id="27" name="Connettore 1 17">
                <a:extLst>
                  <a:ext uri="{FF2B5EF4-FFF2-40B4-BE49-F238E27FC236}">
                    <a16:creationId xmlns:a16="http://schemas.microsoft.com/office/drawing/2014/main" id="{1654EFBC-216D-44B7-A315-66CD5AD639BB}"/>
                  </a:ext>
                </a:extLst>
              </p:cNvPr>
              <p:cNvCxnSpPr>
                <a:cxnSpLocks/>
              </p:cNvCxnSpPr>
              <p:nvPr/>
            </p:nvCxnSpPr>
            <p:spPr>
              <a:xfrm>
                <a:off x="4031739" y="6288394"/>
                <a:ext cx="363954" cy="45755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99FFC0C0-1DC2-4F52-9677-0AD69D40CA0D}"/>
                  </a:ext>
                </a:extLst>
              </p:cNvPr>
              <p:cNvSpPr txBox="1"/>
              <p:nvPr/>
            </p:nvSpPr>
            <p:spPr>
              <a:xfrm>
                <a:off x="2502164" y="6383149"/>
                <a:ext cx="1124090" cy="338554"/>
              </a:xfrm>
              <a:prstGeom prst="rect">
                <a:avLst/>
              </a:prstGeom>
              <a:noFill/>
              <a:ln>
                <a:solidFill>
                  <a:schemeClr val="bg1"/>
                </a:solidFill>
              </a:ln>
            </p:spPr>
            <p:txBody>
              <a:bodyPr wrap="none" rtlCol="0">
                <a:spAutoFit/>
              </a:bodyPr>
              <a:lstStyle/>
              <a:p>
                <a:r>
                  <a:rPr lang="it-IT" sz="1600" b="1" dirty="0">
                    <a:highlight>
                      <a:srgbClr val="FFFF00"/>
                    </a:highlight>
                  </a:rPr>
                  <a:t>Fast Dipole</a:t>
                </a:r>
              </a:p>
            </p:txBody>
          </p:sp>
        </p:grpSp>
        <p:grpSp>
          <p:nvGrpSpPr>
            <p:cNvPr id="33" name="Gruppo 32">
              <a:extLst>
                <a:ext uri="{FF2B5EF4-FFF2-40B4-BE49-F238E27FC236}">
                  <a16:creationId xmlns:a16="http://schemas.microsoft.com/office/drawing/2014/main" id="{49333F68-51AE-477E-8840-CF9919D27E6A}"/>
                </a:ext>
              </a:extLst>
            </p:cNvPr>
            <p:cNvGrpSpPr/>
            <p:nvPr/>
          </p:nvGrpSpPr>
          <p:grpSpPr>
            <a:xfrm>
              <a:off x="4993584" y="5625592"/>
              <a:ext cx="1538433" cy="816743"/>
              <a:chOff x="2610077" y="5471651"/>
              <a:chExt cx="1538433" cy="816743"/>
            </a:xfrm>
          </p:grpSpPr>
          <p:sp>
            <p:nvSpPr>
              <p:cNvPr id="34" name="CasellaDiTesto 33">
                <a:extLst>
                  <a:ext uri="{FF2B5EF4-FFF2-40B4-BE49-F238E27FC236}">
                    <a16:creationId xmlns:a16="http://schemas.microsoft.com/office/drawing/2014/main" id="{E52F2EB5-4F47-47BE-A65E-B1286D4699B2}"/>
                  </a:ext>
                </a:extLst>
              </p:cNvPr>
              <p:cNvSpPr txBox="1"/>
              <p:nvPr/>
            </p:nvSpPr>
            <p:spPr>
              <a:xfrm>
                <a:off x="3029293" y="5949840"/>
                <a:ext cx="1119217" cy="338554"/>
              </a:xfrm>
              <a:prstGeom prst="rect">
                <a:avLst/>
              </a:prstGeom>
              <a:noFill/>
              <a:ln>
                <a:solidFill>
                  <a:schemeClr val="bg1"/>
                </a:solidFill>
              </a:ln>
            </p:spPr>
            <p:txBody>
              <a:bodyPr wrap="none" rtlCol="0">
                <a:spAutoFit/>
              </a:bodyPr>
              <a:lstStyle/>
              <a:p>
                <a:r>
                  <a:rPr lang="it-IT" sz="1600" b="1" dirty="0">
                    <a:highlight>
                      <a:srgbClr val="FFFF00"/>
                    </a:highlight>
                  </a:rPr>
                  <a:t>TMP pump</a:t>
                </a:r>
              </a:p>
            </p:txBody>
          </p:sp>
          <p:cxnSp>
            <p:nvCxnSpPr>
              <p:cNvPr id="35" name="Connettore 1 17">
                <a:extLst>
                  <a:ext uri="{FF2B5EF4-FFF2-40B4-BE49-F238E27FC236}">
                    <a16:creationId xmlns:a16="http://schemas.microsoft.com/office/drawing/2014/main" id="{18CA5395-A767-4B11-B3DD-B91F6BFD4170}"/>
                  </a:ext>
                </a:extLst>
              </p:cNvPr>
              <p:cNvCxnSpPr>
                <a:cxnSpLocks/>
              </p:cNvCxnSpPr>
              <p:nvPr/>
            </p:nvCxnSpPr>
            <p:spPr>
              <a:xfrm flipH="1" flipV="1">
                <a:off x="2610077" y="5471651"/>
                <a:ext cx="419216" cy="4935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39" name="CasellaDiTesto 38">
            <a:extLst>
              <a:ext uri="{FF2B5EF4-FFF2-40B4-BE49-F238E27FC236}">
                <a16:creationId xmlns:a16="http://schemas.microsoft.com/office/drawing/2014/main" id="{3FAC49A2-964F-4999-85C6-B545DB1143C2}"/>
              </a:ext>
            </a:extLst>
          </p:cNvPr>
          <p:cNvSpPr txBox="1"/>
          <p:nvPr/>
        </p:nvSpPr>
        <p:spPr>
          <a:xfrm>
            <a:off x="8740389" y="4472512"/>
            <a:ext cx="3146811"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Very quick installation:</a:t>
            </a:r>
          </a:p>
          <a:p>
            <a:pPr lvl="1">
              <a:buClr>
                <a:srgbClr val="FF0000"/>
              </a:buClr>
            </a:pPr>
            <a:r>
              <a:rPr lang="en-GB" dirty="0"/>
              <a:t>One month from scratch to BTF-1 beam</a:t>
            </a:r>
          </a:p>
          <a:p>
            <a:pPr marL="285750" indent="-285750">
              <a:buClr>
                <a:srgbClr val="FF0000"/>
              </a:buClr>
              <a:buFont typeface="Wingdings" pitchFamily="2" charset="2"/>
              <a:buChar char="§"/>
            </a:pPr>
            <a:r>
              <a:rPr lang="en-GB" dirty="0"/>
              <a:t>Doubled the line</a:t>
            </a:r>
          </a:p>
          <a:p>
            <a:pPr lvl="1">
              <a:buClr>
                <a:srgbClr val="FF0000"/>
              </a:buClr>
            </a:pPr>
            <a:r>
              <a:rPr lang="en-GB" dirty="0"/>
              <a:t>Ready for PADME beam commissioning </a:t>
            </a:r>
          </a:p>
        </p:txBody>
      </p:sp>
      <p:pic>
        <p:nvPicPr>
          <p:cNvPr id="40" name="Immagine 39">
            <a:extLst>
              <a:ext uri="{FF2B5EF4-FFF2-40B4-BE49-F238E27FC236}">
                <a16:creationId xmlns:a16="http://schemas.microsoft.com/office/drawing/2014/main" id="{1026F3A9-6FC5-B242-9B83-E9620D78FA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0564" y="4056662"/>
            <a:ext cx="2508481" cy="2299688"/>
          </a:xfrm>
          <a:prstGeom prst="rect">
            <a:avLst/>
          </a:prstGeom>
        </p:spPr>
      </p:pic>
      <p:sp>
        <p:nvSpPr>
          <p:cNvPr id="41" name="CasellaDiTesto 8">
            <a:extLst>
              <a:ext uri="{FF2B5EF4-FFF2-40B4-BE49-F238E27FC236}">
                <a16:creationId xmlns:a16="http://schemas.microsoft.com/office/drawing/2014/main" id="{8553C753-E560-B849-9AE3-6C9F9705E1BD}"/>
              </a:ext>
            </a:extLst>
          </p:cNvPr>
          <p:cNvSpPr txBox="1"/>
          <p:nvPr/>
        </p:nvSpPr>
        <p:spPr>
          <a:xfrm>
            <a:off x="846553" y="5703378"/>
            <a:ext cx="1893528" cy="646331"/>
          </a:xfrm>
          <a:prstGeom prst="rect">
            <a:avLst/>
          </a:prstGeom>
          <a:solidFill>
            <a:srgbClr val="000000">
              <a:alpha val="50000"/>
            </a:srgbClr>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highlight>
                  <a:srgbClr val="FFFF00"/>
                </a:highlight>
              </a:rPr>
              <a:t>BTF1 First beam</a:t>
            </a:r>
          </a:p>
          <a:p>
            <a:pPr algn="ctr"/>
            <a:r>
              <a:rPr lang="it-IT" dirty="0">
                <a:highlight>
                  <a:srgbClr val="FFFF00"/>
                </a:highlight>
              </a:rPr>
              <a:t>12 Jul. ‘18</a:t>
            </a:r>
          </a:p>
        </p:txBody>
      </p:sp>
      <p:cxnSp>
        <p:nvCxnSpPr>
          <p:cNvPr id="24" name="Connettore 1 17">
            <a:extLst>
              <a:ext uri="{FF2B5EF4-FFF2-40B4-BE49-F238E27FC236}">
                <a16:creationId xmlns:a16="http://schemas.microsoft.com/office/drawing/2014/main" id="{B920D43F-F233-459B-B38B-BEF3F6612D21}"/>
              </a:ext>
            </a:extLst>
          </p:cNvPr>
          <p:cNvCxnSpPr>
            <a:cxnSpLocks/>
          </p:cNvCxnSpPr>
          <p:nvPr/>
        </p:nvCxnSpPr>
        <p:spPr>
          <a:xfrm>
            <a:off x="4244910" y="4839070"/>
            <a:ext cx="150783" cy="29440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Segnaposto piè di pagina 5">
            <a:extLst>
              <a:ext uri="{FF2B5EF4-FFF2-40B4-BE49-F238E27FC236}">
                <a16:creationId xmlns:a16="http://schemas.microsoft.com/office/drawing/2014/main" id="{B8E4E981-FCCC-43CD-9930-E19810153263}"/>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11" name="Segnaposto numero diapositiva 10">
            <a:extLst>
              <a:ext uri="{FF2B5EF4-FFF2-40B4-BE49-F238E27FC236}">
                <a16:creationId xmlns:a16="http://schemas.microsoft.com/office/drawing/2014/main" id="{9BA48B84-AF62-490C-9D10-415C34535616}"/>
              </a:ext>
            </a:extLst>
          </p:cNvPr>
          <p:cNvSpPr>
            <a:spLocks noGrp="1"/>
          </p:cNvSpPr>
          <p:nvPr>
            <p:ph type="sldNum" sz="quarter" idx="12"/>
          </p:nvPr>
        </p:nvSpPr>
        <p:spPr/>
        <p:txBody>
          <a:bodyPr/>
          <a:lstStyle/>
          <a:p>
            <a:fld id="{D659A8BB-DBD6-4E0D-B1FF-8166E453991C}" type="slidenum">
              <a:rPr lang="it-IT" smtClean="0"/>
              <a:t>14</a:t>
            </a:fld>
            <a:endParaRPr lang="it-IT" dirty="0"/>
          </a:p>
        </p:txBody>
      </p:sp>
      <p:grpSp>
        <p:nvGrpSpPr>
          <p:cNvPr id="28" name="Gruppo 27">
            <a:extLst>
              <a:ext uri="{FF2B5EF4-FFF2-40B4-BE49-F238E27FC236}">
                <a16:creationId xmlns:a16="http://schemas.microsoft.com/office/drawing/2014/main" id="{A49385FC-5C42-4673-9449-A1296D8A5EAC}"/>
              </a:ext>
            </a:extLst>
          </p:cNvPr>
          <p:cNvGrpSpPr/>
          <p:nvPr/>
        </p:nvGrpSpPr>
        <p:grpSpPr>
          <a:xfrm>
            <a:off x="0" y="3099"/>
            <a:ext cx="7866043" cy="947451"/>
            <a:chOff x="0" y="3099"/>
            <a:chExt cx="7866043" cy="947451"/>
          </a:xfrm>
        </p:grpSpPr>
        <p:sp>
          <p:nvSpPr>
            <p:cNvPr id="29" name="Titolo 1">
              <a:extLst>
                <a:ext uri="{FF2B5EF4-FFF2-40B4-BE49-F238E27FC236}">
                  <a16:creationId xmlns:a16="http://schemas.microsoft.com/office/drawing/2014/main" id="{BF9FAB61-55F2-47C5-B4B2-242AC3436E0B}"/>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BTF1&amp;PADME Installations</a:t>
              </a:r>
              <a:endParaRPr lang="en-GB" sz="3200" dirty="0">
                <a:latin typeface="Stencil" panose="040409050D0802020404" pitchFamily="82" charset="0"/>
                <a:cs typeface="Ayuthaya" pitchFamily="2" charset="-34"/>
              </a:endParaRPr>
            </a:p>
          </p:txBody>
        </p:sp>
        <p:pic>
          <p:nvPicPr>
            <p:cNvPr id="30" name="Picture 2" descr="http://www.lnf.infn.it/logo/logo_infn_lnf_2_esteso_white.png">
              <a:extLst>
                <a:ext uri="{FF2B5EF4-FFF2-40B4-BE49-F238E27FC236}">
                  <a16:creationId xmlns:a16="http://schemas.microsoft.com/office/drawing/2014/main" id="{A7B1A4EB-F237-4FDA-AE7B-DE6D6A29A5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CasellaDiTesto 30">
            <a:extLst>
              <a:ext uri="{FF2B5EF4-FFF2-40B4-BE49-F238E27FC236}">
                <a16:creationId xmlns:a16="http://schemas.microsoft.com/office/drawing/2014/main" id="{DFAC27B5-00CC-443B-9E6E-2CFD2AF8913C}"/>
              </a:ext>
            </a:extLst>
          </p:cNvPr>
          <p:cNvSpPr txBox="1"/>
          <p:nvPr/>
        </p:nvSpPr>
        <p:spPr>
          <a:xfrm>
            <a:off x="7866042" y="0"/>
            <a:ext cx="3041443"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BTF 1 Commissioning</a:t>
            </a:r>
          </a:p>
          <a:p>
            <a:pPr algn="ctr"/>
            <a:r>
              <a:rPr lang="it-IT" sz="2400" dirty="0"/>
              <a:t>(June2018)</a:t>
            </a:r>
          </a:p>
        </p:txBody>
      </p:sp>
      <p:pic>
        <p:nvPicPr>
          <p:cNvPr id="32" name="Immagine 31">
            <a:extLst>
              <a:ext uri="{FF2B5EF4-FFF2-40B4-BE49-F238E27FC236}">
                <a16:creationId xmlns:a16="http://schemas.microsoft.com/office/drawing/2014/main" id="{211E0A71-BA6A-4F25-8AA1-CA779DB9864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48980" y="146123"/>
            <a:ext cx="1095469" cy="456743"/>
          </a:xfrm>
          <a:prstGeom prst="rect">
            <a:avLst/>
          </a:prstGeom>
          <a:solidFill>
            <a:schemeClr val="tx1"/>
          </a:solidFill>
        </p:spPr>
      </p:pic>
    </p:spTree>
    <p:extLst>
      <p:ext uri="{BB962C8B-B14F-4D97-AF65-F5344CB8AC3E}">
        <p14:creationId xmlns:p14="http://schemas.microsoft.com/office/powerpoint/2010/main" val="384928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9E16D81-1B22-9141-B617-E45D21BB5B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2279"/>
          <a:stretch/>
        </p:blipFill>
        <p:spPr>
          <a:xfrm>
            <a:off x="8441722" y="1106343"/>
            <a:ext cx="3226754" cy="20846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egnaposto piè di pagina 1">
            <a:extLst>
              <a:ext uri="{FF2B5EF4-FFF2-40B4-BE49-F238E27FC236}">
                <a16:creationId xmlns:a16="http://schemas.microsoft.com/office/drawing/2014/main" id="{1063DE36-CB05-4B8E-8EE8-B45A999C70C9}"/>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76672FFF-51FD-4724-916F-2289D86C5560}"/>
              </a:ext>
            </a:extLst>
          </p:cNvPr>
          <p:cNvSpPr>
            <a:spLocks noGrp="1"/>
          </p:cNvSpPr>
          <p:nvPr>
            <p:ph type="sldNum" sz="quarter" idx="12"/>
          </p:nvPr>
        </p:nvSpPr>
        <p:spPr/>
        <p:txBody>
          <a:bodyPr/>
          <a:lstStyle/>
          <a:p>
            <a:fld id="{D659A8BB-DBD6-4E0D-B1FF-8166E453991C}" type="slidenum">
              <a:rPr lang="it-IT" smtClean="0"/>
              <a:t>15</a:t>
            </a:fld>
            <a:endParaRPr lang="it-IT" dirty="0"/>
          </a:p>
        </p:txBody>
      </p:sp>
      <p:sp>
        <p:nvSpPr>
          <p:cNvPr id="11" name="CasellaDiTesto 10">
            <a:extLst>
              <a:ext uri="{FF2B5EF4-FFF2-40B4-BE49-F238E27FC236}">
                <a16:creationId xmlns:a16="http://schemas.microsoft.com/office/drawing/2014/main" id="{236CAD51-FAAA-4EF2-A43D-089B65742CCE}"/>
              </a:ext>
            </a:extLst>
          </p:cNvPr>
          <p:cNvSpPr txBox="1"/>
          <p:nvPr/>
        </p:nvSpPr>
        <p:spPr>
          <a:xfrm>
            <a:off x="8011008" y="0"/>
            <a:ext cx="3041443"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Parts Commissioning</a:t>
            </a:r>
          </a:p>
          <a:p>
            <a:pPr algn="ctr"/>
            <a:r>
              <a:rPr lang="it-IT" sz="2400" dirty="0"/>
              <a:t>(June2018)</a:t>
            </a:r>
          </a:p>
        </p:txBody>
      </p:sp>
      <p:grpSp>
        <p:nvGrpSpPr>
          <p:cNvPr id="12" name="Gruppo 11">
            <a:extLst>
              <a:ext uri="{FF2B5EF4-FFF2-40B4-BE49-F238E27FC236}">
                <a16:creationId xmlns:a16="http://schemas.microsoft.com/office/drawing/2014/main" id="{1C56B77E-4E72-4F18-B395-F9EDE7434A93}"/>
              </a:ext>
            </a:extLst>
          </p:cNvPr>
          <p:cNvGrpSpPr/>
          <p:nvPr/>
        </p:nvGrpSpPr>
        <p:grpSpPr>
          <a:xfrm>
            <a:off x="0" y="3099"/>
            <a:ext cx="8011008" cy="947451"/>
            <a:chOff x="0" y="3099"/>
            <a:chExt cx="7866043" cy="947451"/>
          </a:xfrm>
        </p:grpSpPr>
        <p:sp>
          <p:nvSpPr>
            <p:cNvPr id="13" name="Titolo 1">
              <a:extLst>
                <a:ext uri="{FF2B5EF4-FFF2-40B4-BE49-F238E27FC236}">
                  <a16:creationId xmlns:a16="http://schemas.microsoft.com/office/drawing/2014/main" id="{772B044D-850F-407F-A36B-1C6843C6693E}"/>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BTF1&amp;PADME Installations</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84C99DDE-16BE-4F12-AC8C-C6876EE140F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po 31">
            <a:extLst>
              <a:ext uri="{FF2B5EF4-FFF2-40B4-BE49-F238E27FC236}">
                <a16:creationId xmlns:a16="http://schemas.microsoft.com/office/drawing/2014/main" id="{F6672F30-C466-4713-9E12-D7467A0C432B}"/>
              </a:ext>
            </a:extLst>
          </p:cNvPr>
          <p:cNvGrpSpPr/>
          <p:nvPr/>
        </p:nvGrpSpPr>
        <p:grpSpPr>
          <a:xfrm>
            <a:off x="219638" y="1030965"/>
            <a:ext cx="11722763" cy="5259677"/>
            <a:chOff x="219638" y="1030965"/>
            <a:chExt cx="11722763" cy="5259677"/>
          </a:xfrm>
        </p:grpSpPr>
        <p:pic>
          <p:nvPicPr>
            <p:cNvPr id="31" name="Immagine 30">
              <a:extLst>
                <a:ext uri="{FF2B5EF4-FFF2-40B4-BE49-F238E27FC236}">
                  <a16:creationId xmlns:a16="http://schemas.microsoft.com/office/drawing/2014/main" id="{F47594D1-7036-384E-B29D-50EAF1122B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948386" y="1393939"/>
              <a:ext cx="1888338" cy="1456046"/>
            </a:xfrm>
            <a:prstGeom prst="rect">
              <a:avLst/>
            </a:prstGeom>
            <a:effectLst>
              <a:softEdge rad="31750"/>
            </a:effectLst>
          </p:spPr>
        </p:pic>
        <p:grpSp>
          <p:nvGrpSpPr>
            <p:cNvPr id="22" name="Gruppo 21">
              <a:extLst>
                <a:ext uri="{FF2B5EF4-FFF2-40B4-BE49-F238E27FC236}">
                  <a16:creationId xmlns:a16="http://schemas.microsoft.com/office/drawing/2014/main" id="{401513D0-372F-48A4-9592-7652866D1C76}"/>
                </a:ext>
              </a:extLst>
            </p:cNvPr>
            <p:cNvGrpSpPr/>
            <p:nvPr/>
          </p:nvGrpSpPr>
          <p:grpSpPr>
            <a:xfrm>
              <a:off x="219638" y="1030965"/>
              <a:ext cx="11722763" cy="5259677"/>
              <a:chOff x="208752" y="1030965"/>
              <a:chExt cx="11722763" cy="5259677"/>
            </a:xfrm>
          </p:grpSpPr>
          <p:pic>
            <p:nvPicPr>
              <p:cNvPr id="30" name="Immagine 29">
                <a:extLst>
                  <a:ext uri="{FF2B5EF4-FFF2-40B4-BE49-F238E27FC236}">
                    <a16:creationId xmlns:a16="http://schemas.microsoft.com/office/drawing/2014/main" id="{C920CA0D-E73A-8849-9E23-B941372AD9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2056" y="1444743"/>
                <a:ext cx="2393088" cy="1354438"/>
              </a:xfrm>
              <a:prstGeom prst="rect">
                <a:avLst/>
              </a:prstGeom>
              <a:effectLst>
                <a:softEdge rad="31750"/>
              </a:effectLst>
            </p:spPr>
          </p:pic>
          <p:grpSp>
            <p:nvGrpSpPr>
              <p:cNvPr id="17" name="Gruppo 16">
                <a:extLst>
                  <a:ext uri="{FF2B5EF4-FFF2-40B4-BE49-F238E27FC236}">
                    <a16:creationId xmlns:a16="http://schemas.microsoft.com/office/drawing/2014/main" id="{EE9ADAA9-AD0B-4A07-A472-6DD4F56C1CD6}"/>
                  </a:ext>
                </a:extLst>
              </p:cNvPr>
              <p:cNvGrpSpPr/>
              <p:nvPr/>
            </p:nvGrpSpPr>
            <p:grpSpPr>
              <a:xfrm>
                <a:off x="208752" y="1030965"/>
                <a:ext cx="11722763" cy="5259677"/>
                <a:chOff x="208752" y="1030965"/>
                <a:chExt cx="11722763" cy="5259677"/>
              </a:xfrm>
            </p:grpSpPr>
            <p:pic>
              <p:nvPicPr>
                <p:cNvPr id="9" name="Immagine 8">
                  <a:extLst>
                    <a:ext uri="{FF2B5EF4-FFF2-40B4-BE49-F238E27FC236}">
                      <a16:creationId xmlns:a16="http://schemas.microsoft.com/office/drawing/2014/main" id="{B9C58A4E-FBF5-EA43-AB90-FDEF152877B5}"/>
                    </a:ext>
                  </a:extLst>
                </p:cNvPr>
                <p:cNvPicPr>
                  <a:picLocks noChangeAspect="1"/>
                </p:cNvPicPr>
                <p:nvPr/>
              </p:nvPicPr>
              <p:blipFill>
                <a:blip r:embed="rId6"/>
                <a:stretch>
                  <a:fillRect/>
                </a:stretch>
              </p:blipFill>
              <p:spPr>
                <a:xfrm>
                  <a:off x="229372" y="3466375"/>
                  <a:ext cx="11702143" cy="2824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Immagine 26">
                  <a:extLst>
                    <a:ext uri="{FF2B5EF4-FFF2-40B4-BE49-F238E27FC236}">
                      <a16:creationId xmlns:a16="http://schemas.microsoft.com/office/drawing/2014/main" id="{A295D3BF-F5BF-2249-A1DB-2C6D295E93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9118" y="1030965"/>
                  <a:ext cx="1682477" cy="884802"/>
                </a:xfrm>
                <a:prstGeom prst="rect">
                  <a:avLst/>
                </a:prstGeom>
                <a:effectLst>
                  <a:softEdge rad="31750"/>
                </a:effectLst>
              </p:spPr>
            </p:pic>
            <p:pic>
              <p:nvPicPr>
                <p:cNvPr id="10" name="Immagine 9">
                  <a:extLst>
                    <a:ext uri="{FF2B5EF4-FFF2-40B4-BE49-F238E27FC236}">
                      <a16:creationId xmlns:a16="http://schemas.microsoft.com/office/drawing/2014/main" id="{9000C92D-E323-4A20-83FE-01DB6B32B0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8752" y="1928728"/>
                  <a:ext cx="1963211" cy="1354438"/>
                </a:xfrm>
                <a:prstGeom prst="rect">
                  <a:avLst/>
                </a:prstGeom>
                <a:effectLst>
                  <a:softEdge rad="31750"/>
                </a:effectLst>
              </p:spPr>
            </p:pic>
            <p:cxnSp>
              <p:nvCxnSpPr>
                <p:cNvPr id="5" name="Connettore a gomito 4">
                  <a:extLst>
                    <a:ext uri="{FF2B5EF4-FFF2-40B4-BE49-F238E27FC236}">
                      <a16:creationId xmlns:a16="http://schemas.microsoft.com/office/drawing/2014/main" id="{7147BCEF-7EEE-4EAE-B512-04791E996463}"/>
                    </a:ext>
                  </a:extLst>
                </p:cNvPr>
                <p:cNvCxnSpPr>
                  <a:cxnSpLocks/>
                  <a:stCxn id="27" idx="3"/>
                  <a:endCxn id="10" idx="3"/>
                </p:cNvCxnSpPr>
                <p:nvPr/>
              </p:nvCxnSpPr>
              <p:spPr>
                <a:xfrm>
                  <a:off x="2031595" y="1473366"/>
                  <a:ext cx="140368" cy="1132581"/>
                </a:xfrm>
                <a:prstGeom prst="bentConnector3">
                  <a:avLst>
                    <a:gd name="adj1" fmla="val 26285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ttore a gomito 14">
                  <a:extLst>
                    <a:ext uri="{FF2B5EF4-FFF2-40B4-BE49-F238E27FC236}">
                      <a16:creationId xmlns:a16="http://schemas.microsoft.com/office/drawing/2014/main" id="{27DF0BB5-42C8-4B0C-A506-225D9F542122}"/>
                    </a:ext>
                  </a:extLst>
                </p:cNvPr>
                <p:cNvCxnSpPr>
                  <a:cxnSpLocks/>
                  <a:stCxn id="10" idx="3"/>
                </p:cNvCxnSpPr>
                <p:nvPr/>
              </p:nvCxnSpPr>
              <p:spPr>
                <a:xfrm flipH="1">
                  <a:off x="1665517" y="2605947"/>
                  <a:ext cx="506446" cy="1655397"/>
                </a:xfrm>
                <a:prstGeom prst="bentConnector4">
                  <a:avLst>
                    <a:gd name="adj1" fmla="val -45138"/>
                    <a:gd name="adj2" fmla="val 7045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ttore a gomito 23">
                  <a:extLst>
                    <a:ext uri="{FF2B5EF4-FFF2-40B4-BE49-F238E27FC236}">
                      <a16:creationId xmlns:a16="http://schemas.microsoft.com/office/drawing/2014/main" id="{D2201F61-44FB-4E18-BF91-C89203A9D4D5}"/>
                    </a:ext>
                  </a:extLst>
                </p:cNvPr>
                <p:cNvCxnSpPr>
                  <a:cxnSpLocks/>
                  <a:stCxn id="30" idx="1"/>
                </p:cNvCxnSpPr>
                <p:nvPr/>
              </p:nvCxnSpPr>
              <p:spPr>
                <a:xfrm rot="10800000" flipV="1">
                  <a:off x="2699658" y="2121962"/>
                  <a:ext cx="142399" cy="222143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C67D5995-2CD4-486F-9548-B93E6DC33239}"/>
                    </a:ext>
                  </a:extLst>
                </p:cNvPr>
                <p:cNvCxnSpPr>
                  <a:cxnSpLocks/>
                  <a:stCxn id="31" idx="3"/>
                </p:cNvCxnSpPr>
                <p:nvPr/>
              </p:nvCxnSpPr>
              <p:spPr>
                <a:xfrm rot="10800000" flipV="1">
                  <a:off x="5818152" y="2121962"/>
                  <a:ext cx="119349" cy="264598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pic>
        <p:nvPicPr>
          <p:cNvPr id="21" name="Immagine 20">
            <a:extLst>
              <a:ext uri="{FF2B5EF4-FFF2-40B4-BE49-F238E27FC236}">
                <a16:creationId xmlns:a16="http://schemas.microsoft.com/office/drawing/2014/main" id="{14A70473-DFAA-4870-A159-71E14E9717A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071641" y="146123"/>
            <a:ext cx="1095469" cy="456743"/>
          </a:xfrm>
          <a:prstGeom prst="rect">
            <a:avLst/>
          </a:prstGeom>
          <a:solidFill>
            <a:schemeClr val="tx1"/>
          </a:solidFill>
        </p:spPr>
      </p:pic>
    </p:spTree>
    <p:extLst>
      <p:ext uri="{BB962C8B-B14F-4D97-AF65-F5344CB8AC3E}">
        <p14:creationId xmlns:p14="http://schemas.microsoft.com/office/powerpoint/2010/main" val="303093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9E16D81-1B22-9141-B617-E45D21BB5B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2279"/>
          <a:stretch/>
        </p:blipFill>
        <p:spPr>
          <a:xfrm>
            <a:off x="8441722" y="1106343"/>
            <a:ext cx="3226754" cy="20846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egnaposto piè di pagina 1">
            <a:extLst>
              <a:ext uri="{FF2B5EF4-FFF2-40B4-BE49-F238E27FC236}">
                <a16:creationId xmlns:a16="http://schemas.microsoft.com/office/drawing/2014/main" id="{1063DE36-CB05-4B8E-8EE8-B45A999C70C9}"/>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76672FFF-51FD-4724-916F-2289D86C5560}"/>
              </a:ext>
            </a:extLst>
          </p:cNvPr>
          <p:cNvSpPr>
            <a:spLocks noGrp="1"/>
          </p:cNvSpPr>
          <p:nvPr>
            <p:ph type="sldNum" sz="quarter" idx="12"/>
          </p:nvPr>
        </p:nvSpPr>
        <p:spPr/>
        <p:txBody>
          <a:bodyPr/>
          <a:lstStyle/>
          <a:p>
            <a:fld id="{D659A8BB-DBD6-4E0D-B1FF-8166E453991C}" type="slidenum">
              <a:rPr lang="it-IT" smtClean="0"/>
              <a:t>16</a:t>
            </a:fld>
            <a:endParaRPr lang="it-IT" dirty="0"/>
          </a:p>
        </p:txBody>
      </p:sp>
      <p:sp>
        <p:nvSpPr>
          <p:cNvPr id="11" name="CasellaDiTesto 10">
            <a:extLst>
              <a:ext uri="{FF2B5EF4-FFF2-40B4-BE49-F238E27FC236}">
                <a16:creationId xmlns:a16="http://schemas.microsoft.com/office/drawing/2014/main" id="{236CAD51-FAAA-4EF2-A43D-089B65742CCE}"/>
              </a:ext>
            </a:extLst>
          </p:cNvPr>
          <p:cNvSpPr txBox="1"/>
          <p:nvPr/>
        </p:nvSpPr>
        <p:spPr>
          <a:xfrm>
            <a:off x="8011008" y="0"/>
            <a:ext cx="3041443"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Parts Commissioning</a:t>
            </a:r>
          </a:p>
          <a:p>
            <a:pPr algn="ctr"/>
            <a:r>
              <a:rPr lang="it-IT" sz="2400" dirty="0"/>
              <a:t>(June2018)</a:t>
            </a:r>
          </a:p>
        </p:txBody>
      </p:sp>
      <p:grpSp>
        <p:nvGrpSpPr>
          <p:cNvPr id="12" name="Gruppo 11">
            <a:extLst>
              <a:ext uri="{FF2B5EF4-FFF2-40B4-BE49-F238E27FC236}">
                <a16:creationId xmlns:a16="http://schemas.microsoft.com/office/drawing/2014/main" id="{1C56B77E-4E72-4F18-B395-F9EDE7434A93}"/>
              </a:ext>
            </a:extLst>
          </p:cNvPr>
          <p:cNvGrpSpPr/>
          <p:nvPr/>
        </p:nvGrpSpPr>
        <p:grpSpPr>
          <a:xfrm>
            <a:off x="0" y="3099"/>
            <a:ext cx="8011008" cy="947451"/>
            <a:chOff x="0" y="3099"/>
            <a:chExt cx="7866043" cy="947451"/>
          </a:xfrm>
        </p:grpSpPr>
        <p:sp>
          <p:nvSpPr>
            <p:cNvPr id="13" name="Titolo 1">
              <a:extLst>
                <a:ext uri="{FF2B5EF4-FFF2-40B4-BE49-F238E27FC236}">
                  <a16:creationId xmlns:a16="http://schemas.microsoft.com/office/drawing/2014/main" id="{772B044D-850F-407F-A36B-1C6843C6693E}"/>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BTF1&amp;PADME Installations</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84C99DDE-16BE-4F12-AC8C-C6876EE140F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po 31">
            <a:extLst>
              <a:ext uri="{FF2B5EF4-FFF2-40B4-BE49-F238E27FC236}">
                <a16:creationId xmlns:a16="http://schemas.microsoft.com/office/drawing/2014/main" id="{F6672F30-C466-4713-9E12-D7467A0C432B}"/>
              </a:ext>
            </a:extLst>
          </p:cNvPr>
          <p:cNvGrpSpPr/>
          <p:nvPr/>
        </p:nvGrpSpPr>
        <p:grpSpPr>
          <a:xfrm>
            <a:off x="219638" y="1030965"/>
            <a:ext cx="11722763" cy="5259677"/>
            <a:chOff x="219638" y="1030965"/>
            <a:chExt cx="11722763" cy="5259677"/>
          </a:xfrm>
        </p:grpSpPr>
        <p:pic>
          <p:nvPicPr>
            <p:cNvPr id="31" name="Immagine 30">
              <a:extLst>
                <a:ext uri="{FF2B5EF4-FFF2-40B4-BE49-F238E27FC236}">
                  <a16:creationId xmlns:a16="http://schemas.microsoft.com/office/drawing/2014/main" id="{F47594D1-7036-384E-B29D-50EAF1122B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948386" y="1393939"/>
              <a:ext cx="1888338" cy="1456046"/>
            </a:xfrm>
            <a:prstGeom prst="rect">
              <a:avLst/>
            </a:prstGeom>
            <a:effectLst>
              <a:softEdge rad="31750"/>
            </a:effectLst>
          </p:spPr>
        </p:pic>
        <p:grpSp>
          <p:nvGrpSpPr>
            <p:cNvPr id="22" name="Gruppo 21">
              <a:extLst>
                <a:ext uri="{FF2B5EF4-FFF2-40B4-BE49-F238E27FC236}">
                  <a16:creationId xmlns:a16="http://schemas.microsoft.com/office/drawing/2014/main" id="{401513D0-372F-48A4-9592-7652866D1C76}"/>
                </a:ext>
              </a:extLst>
            </p:cNvPr>
            <p:cNvGrpSpPr/>
            <p:nvPr/>
          </p:nvGrpSpPr>
          <p:grpSpPr>
            <a:xfrm>
              <a:off x="219638" y="1030965"/>
              <a:ext cx="11722763" cy="5259677"/>
              <a:chOff x="208752" y="1030965"/>
              <a:chExt cx="11722763" cy="5259677"/>
            </a:xfrm>
          </p:grpSpPr>
          <p:pic>
            <p:nvPicPr>
              <p:cNvPr id="30" name="Immagine 29">
                <a:extLst>
                  <a:ext uri="{FF2B5EF4-FFF2-40B4-BE49-F238E27FC236}">
                    <a16:creationId xmlns:a16="http://schemas.microsoft.com/office/drawing/2014/main" id="{C920CA0D-E73A-8849-9E23-B941372AD9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2056" y="1444743"/>
                <a:ext cx="2393088" cy="1354438"/>
              </a:xfrm>
              <a:prstGeom prst="rect">
                <a:avLst/>
              </a:prstGeom>
              <a:effectLst>
                <a:softEdge rad="31750"/>
              </a:effectLst>
            </p:spPr>
          </p:pic>
          <p:grpSp>
            <p:nvGrpSpPr>
              <p:cNvPr id="17" name="Gruppo 16">
                <a:extLst>
                  <a:ext uri="{FF2B5EF4-FFF2-40B4-BE49-F238E27FC236}">
                    <a16:creationId xmlns:a16="http://schemas.microsoft.com/office/drawing/2014/main" id="{EE9ADAA9-AD0B-4A07-A472-6DD4F56C1CD6}"/>
                  </a:ext>
                </a:extLst>
              </p:cNvPr>
              <p:cNvGrpSpPr/>
              <p:nvPr/>
            </p:nvGrpSpPr>
            <p:grpSpPr>
              <a:xfrm>
                <a:off x="208752" y="1030965"/>
                <a:ext cx="11722763" cy="5259677"/>
                <a:chOff x="208752" y="1030965"/>
                <a:chExt cx="11722763" cy="5259677"/>
              </a:xfrm>
            </p:grpSpPr>
            <p:pic>
              <p:nvPicPr>
                <p:cNvPr id="9" name="Immagine 8">
                  <a:extLst>
                    <a:ext uri="{FF2B5EF4-FFF2-40B4-BE49-F238E27FC236}">
                      <a16:creationId xmlns:a16="http://schemas.microsoft.com/office/drawing/2014/main" id="{B9C58A4E-FBF5-EA43-AB90-FDEF152877B5}"/>
                    </a:ext>
                  </a:extLst>
                </p:cNvPr>
                <p:cNvPicPr>
                  <a:picLocks noChangeAspect="1"/>
                </p:cNvPicPr>
                <p:nvPr/>
              </p:nvPicPr>
              <p:blipFill>
                <a:blip r:embed="rId6"/>
                <a:stretch>
                  <a:fillRect/>
                </a:stretch>
              </p:blipFill>
              <p:spPr>
                <a:xfrm>
                  <a:off x="229372" y="3466375"/>
                  <a:ext cx="11702143" cy="2824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Immagine 26">
                  <a:extLst>
                    <a:ext uri="{FF2B5EF4-FFF2-40B4-BE49-F238E27FC236}">
                      <a16:creationId xmlns:a16="http://schemas.microsoft.com/office/drawing/2014/main" id="{A295D3BF-F5BF-2249-A1DB-2C6D295E93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9118" y="1030965"/>
                  <a:ext cx="1682477" cy="884802"/>
                </a:xfrm>
                <a:prstGeom prst="rect">
                  <a:avLst/>
                </a:prstGeom>
                <a:effectLst>
                  <a:softEdge rad="31750"/>
                </a:effectLst>
              </p:spPr>
            </p:pic>
            <p:pic>
              <p:nvPicPr>
                <p:cNvPr id="10" name="Immagine 9">
                  <a:extLst>
                    <a:ext uri="{FF2B5EF4-FFF2-40B4-BE49-F238E27FC236}">
                      <a16:creationId xmlns:a16="http://schemas.microsoft.com/office/drawing/2014/main" id="{9000C92D-E323-4A20-83FE-01DB6B32B0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8752" y="1928728"/>
                  <a:ext cx="1963211" cy="1354438"/>
                </a:xfrm>
                <a:prstGeom prst="rect">
                  <a:avLst/>
                </a:prstGeom>
                <a:effectLst>
                  <a:softEdge rad="31750"/>
                </a:effectLst>
              </p:spPr>
            </p:pic>
            <p:cxnSp>
              <p:nvCxnSpPr>
                <p:cNvPr id="5" name="Connettore a gomito 4">
                  <a:extLst>
                    <a:ext uri="{FF2B5EF4-FFF2-40B4-BE49-F238E27FC236}">
                      <a16:creationId xmlns:a16="http://schemas.microsoft.com/office/drawing/2014/main" id="{7147BCEF-7EEE-4EAE-B512-04791E996463}"/>
                    </a:ext>
                  </a:extLst>
                </p:cNvPr>
                <p:cNvCxnSpPr>
                  <a:cxnSpLocks/>
                  <a:stCxn id="27" idx="3"/>
                  <a:endCxn id="10" idx="3"/>
                </p:cNvCxnSpPr>
                <p:nvPr/>
              </p:nvCxnSpPr>
              <p:spPr>
                <a:xfrm>
                  <a:off x="2031595" y="1473366"/>
                  <a:ext cx="140368" cy="1132581"/>
                </a:xfrm>
                <a:prstGeom prst="bentConnector3">
                  <a:avLst>
                    <a:gd name="adj1" fmla="val 26285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ttore a gomito 14">
                  <a:extLst>
                    <a:ext uri="{FF2B5EF4-FFF2-40B4-BE49-F238E27FC236}">
                      <a16:creationId xmlns:a16="http://schemas.microsoft.com/office/drawing/2014/main" id="{27DF0BB5-42C8-4B0C-A506-225D9F542122}"/>
                    </a:ext>
                  </a:extLst>
                </p:cNvPr>
                <p:cNvCxnSpPr>
                  <a:cxnSpLocks/>
                  <a:stCxn id="10" idx="3"/>
                </p:cNvCxnSpPr>
                <p:nvPr/>
              </p:nvCxnSpPr>
              <p:spPr>
                <a:xfrm flipH="1">
                  <a:off x="1665517" y="2605947"/>
                  <a:ext cx="506446" cy="1655397"/>
                </a:xfrm>
                <a:prstGeom prst="bentConnector4">
                  <a:avLst>
                    <a:gd name="adj1" fmla="val -45138"/>
                    <a:gd name="adj2" fmla="val 7045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ttore a gomito 23">
                  <a:extLst>
                    <a:ext uri="{FF2B5EF4-FFF2-40B4-BE49-F238E27FC236}">
                      <a16:creationId xmlns:a16="http://schemas.microsoft.com/office/drawing/2014/main" id="{D2201F61-44FB-4E18-BF91-C89203A9D4D5}"/>
                    </a:ext>
                  </a:extLst>
                </p:cNvPr>
                <p:cNvCxnSpPr>
                  <a:cxnSpLocks/>
                  <a:stCxn id="30" idx="1"/>
                </p:cNvCxnSpPr>
                <p:nvPr/>
              </p:nvCxnSpPr>
              <p:spPr>
                <a:xfrm rot="10800000" flipV="1">
                  <a:off x="2699658" y="2121962"/>
                  <a:ext cx="142399" cy="222143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a gomito 27">
                  <a:extLst>
                    <a:ext uri="{FF2B5EF4-FFF2-40B4-BE49-F238E27FC236}">
                      <a16:creationId xmlns:a16="http://schemas.microsoft.com/office/drawing/2014/main" id="{C67D5995-2CD4-486F-9548-B93E6DC33239}"/>
                    </a:ext>
                  </a:extLst>
                </p:cNvPr>
                <p:cNvCxnSpPr>
                  <a:cxnSpLocks/>
                  <a:stCxn id="31" idx="3"/>
                </p:cNvCxnSpPr>
                <p:nvPr/>
              </p:nvCxnSpPr>
              <p:spPr>
                <a:xfrm rot="10800000" flipV="1">
                  <a:off x="5818152" y="2121962"/>
                  <a:ext cx="119349" cy="264598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sp>
        <p:nvSpPr>
          <p:cNvPr id="4" name="CasellaDiTesto 3">
            <a:extLst>
              <a:ext uri="{FF2B5EF4-FFF2-40B4-BE49-F238E27FC236}">
                <a16:creationId xmlns:a16="http://schemas.microsoft.com/office/drawing/2014/main" id="{54B89A60-89C1-4972-9818-0E41C1320940}"/>
              </a:ext>
            </a:extLst>
          </p:cNvPr>
          <p:cNvSpPr txBox="1"/>
          <p:nvPr/>
        </p:nvSpPr>
        <p:spPr>
          <a:xfrm>
            <a:off x="3059400" y="2770652"/>
            <a:ext cx="6519628" cy="144655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400" dirty="0">
                <a:solidFill>
                  <a:schemeClr val="tx1"/>
                </a:solidFill>
              </a:rPr>
              <a:t>Ready for beam commissioning</a:t>
            </a:r>
            <a:endParaRPr lang="en-US" sz="4400" dirty="0">
              <a:solidFill>
                <a:schemeClr val="tx1"/>
              </a:solidFill>
            </a:endParaRPr>
          </a:p>
        </p:txBody>
      </p:sp>
      <p:pic>
        <p:nvPicPr>
          <p:cNvPr id="23" name="Immagine 22">
            <a:extLst>
              <a:ext uri="{FF2B5EF4-FFF2-40B4-BE49-F238E27FC236}">
                <a16:creationId xmlns:a16="http://schemas.microsoft.com/office/drawing/2014/main" id="{5F1406E6-752E-422F-9A57-5C5AA77BA68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071641" y="146123"/>
            <a:ext cx="1095469" cy="456743"/>
          </a:xfrm>
          <a:prstGeom prst="rect">
            <a:avLst/>
          </a:prstGeom>
          <a:solidFill>
            <a:schemeClr val="tx1"/>
          </a:solidFill>
        </p:spPr>
      </p:pic>
    </p:spTree>
    <p:extLst>
      <p:ext uri="{BB962C8B-B14F-4D97-AF65-F5344CB8AC3E}">
        <p14:creationId xmlns:p14="http://schemas.microsoft.com/office/powerpoint/2010/main" val="806961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3FB83237-39F3-4165-AD2F-2A256EA3DEBF}"/>
              </a:ext>
            </a:extLst>
          </p:cNvPr>
          <p:cNvSpPr txBox="1"/>
          <p:nvPr/>
        </p:nvSpPr>
        <p:spPr>
          <a:xfrm>
            <a:off x="468386" y="1738502"/>
            <a:ext cx="5328134" cy="346222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t>Commissioning </a:t>
            </a:r>
            <a:r>
              <a:rPr lang="en-US" b="1" dirty="0"/>
              <a:t>BTF1 beam </a:t>
            </a:r>
            <a:r>
              <a:rPr lang="en-US" dirty="0"/>
              <a:t>with secondary electron beam (450 MeV): July 2018</a:t>
            </a:r>
          </a:p>
          <a:p>
            <a:pPr marL="285750" indent="-228600">
              <a:lnSpc>
                <a:spcPct val="90000"/>
              </a:lnSpc>
              <a:spcAft>
                <a:spcPts val="600"/>
              </a:spcAft>
              <a:buFont typeface="Arial" panose="020B0604020202020204" pitchFamily="34" charset="0"/>
              <a:buChar char="•"/>
            </a:pPr>
            <a:r>
              <a:rPr lang="en-US" dirty="0"/>
              <a:t>Commissioning </a:t>
            </a:r>
            <a:r>
              <a:rPr lang="en-US" b="1" dirty="0"/>
              <a:t>PADME beam </a:t>
            </a:r>
            <a:r>
              <a:rPr lang="en-US" dirty="0"/>
              <a:t>with secondary positron beam (550 MeV): Sep. 2018</a:t>
            </a:r>
          </a:p>
          <a:p>
            <a:pPr marL="285750" indent="-228600">
              <a:lnSpc>
                <a:spcPct val="90000"/>
              </a:lnSpc>
              <a:spcAft>
                <a:spcPts val="600"/>
              </a:spcAft>
              <a:buFont typeface="Arial" panose="020B0604020202020204" pitchFamily="34" charset="0"/>
              <a:buChar char="•"/>
            </a:pPr>
            <a:r>
              <a:rPr lang="en-US" b="1" dirty="0"/>
              <a:t>First user on new BTF-1 line, PADME </a:t>
            </a:r>
            <a:r>
              <a:rPr lang="en-US" dirty="0"/>
              <a:t>(dark photon searches) experiment: Oct. 2018 – end of Feb. 2019</a:t>
            </a:r>
          </a:p>
          <a:p>
            <a:pPr marL="285750" indent="-228600">
              <a:lnSpc>
                <a:spcPct val="90000"/>
              </a:lnSpc>
              <a:spcAft>
                <a:spcPts val="600"/>
              </a:spcAft>
              <a:buFont typeface="Arial" panose="020B0604020202020204" pitchFamily="34" charset="0"/>
              <a:buChar char="•"/>
            </a:pPr>
            <a:r>
              <a:rPr lang="en-US" dirty="0"/>
              <a:t>Commissioning </a:t>
            </a:r>
            <a:r>
              <a:rPr lang="en-US" b="1" dirty="0"/>
              <a:t>PADME beam </a:t>
            </a:r>
            <a:r>
              <a:rPr lang="en-US" dirty="0"/>
              <a:t>with primary positron beam (490 MeV): end of Feb. 2019</a:t>
            </a:r>
          </a:p>
          <a:p>
            <a:pPr marL="285750" indent="-228600">
              <a:lnSpc>
                <a:spcPct val="90000"/>
              </a:lnSpc>
              <a:spcAft>
                <a:spcPts val="600"/>
              </a:spcAft>
              <a:buFont typeface="Arial" panose="020B0604020202020204" pitchFamily="34" charset="0"/>
              <a:buChar char="•"/>
            </a:pPr>
            <a:r>
              <a:rPr lang="en-US" dirty="0"/>
              <a:t>End </a:t>
            </a:r>
            <a:r>
              <a:rPr lang="en-US" b="1" dirty="0"/>
              <a:t>of PADME RUN1:</a:t>
            </a:r>
            <a:r>
              <a:rPr lang="en-US" dirty="0"/>
              <a:t> 1</a:t>
            </a:r>
            <a:r>
              <a:rPr lang="en-US" baseline="30000" dirty="0"/>
              <a:t>st</a:t>
            </a:r>
            <a:r>
              <a:rPr lang="en-US" dirty="0"/>
              <a:t> March 2019</a:t>
            </a:r>
          </a:p>
        </p:txBody>
      </p:sp>
      <p:sp>
        <p:nvSpPr>
          <p:cNvPr id="5" name="Segnaposto piè di pagina 4">
            <a:extLst>
              <a:ext uri="{FF2B5EF4-FFF2-40B4-BE49-F238E27FC236}">
                <a16:creationId xmlns:a16="http://schemas.microsoft.com/office/drawing/2014/main" id="{A05E5673-9D52-4685-B4C7-36A34BD566F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7" name="Segnaposto numero diapositiva 6">
            <a:extLst>
              <a:ext uri="{FF2B5EF4-FFF2-40B4-BE49-F238E27FC236}">
                <a16:creationId xmlns:a16="http://schemas.microsoft.com/office/drawing/2014/main" id="{E627CFF7-58D5-415F-BE1B-D31AC714DF4D}"/>
              </a:ext>
            </a:extLst>
          </p:cNvPr>
          <p:cNvSpPr>
            <a:spLocks noGrp="1"/>
          </p:cNvSpPr>
          <p:nvPr>
            <p:ph type="sldNum" sz="quarter" idx="12"/>
          </p:nvPr>
        </p:nvSpPr>
        <p:spPr/>
        <p:txBody>
          <a:bodyPr/>
          <a:lstStyle/>
          <a:p>
            <a:fld id="{D659A8BB-DBD6-4E0D-B1FF-8166E453991C}" type="slidenum">
              <a:rPr lang="it-IT" smtClean="0"/>
              <a:t>17</a:t>
            </a:fld>
            <a:endParaRPr lang="it-IT" dirty="0"/>
          </a:p>
        </p:txBody>
      </p:sp>
      <p:grpSp>
        <p:nvGrpSpPr>
          <p:cNvPr id="14" name="Gruppo 13">
            <a:extLst>
              <a:ext uri="{FF2B5EF4-FFF2-40B4-BE49-F238E27FC236}">
                <a16:creationId xmlns:a16="http://schemas.microsoft.com/office/drawing/2014/main" id="{5D0E7DF5-515D-49CF-B4F5-2FD8694D7403}"/>
              </a:ext>
            </a:extLst>
          </p:cNvPr>
          <p:cNvGrpSpPr/>
          <p:nvPr/>
        </p:nvGrpSpPr>
        <p:grpSpPr>
          <a:xfrm>
            <a:off x="4836555" y="10"/>
            <a:ext cx="7355444" cy="6857987"/>
            <a:chOff x="4836555" y="10"/>
            <a:chExt cx="7355444" cy="6857987"/>
          </a:xfrm>
        </p:grpSpPr>
        <p:pic>
          <p:nvPicPr>
            <p:cNvPr id="3" name="Immagine 2">
              <a:extLst>
                <a:ext uri="{FF2B5EF4-FFF2-40B4-BE49-F238E27FC236}">
                  <a16:creationId xmlns:a16="http://schemas.microsoft.com/office/drawing/2014/main" id="{6A533B5A-D860-4966-ADB4-5A7A6FEB63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pSp>
          <p:nvGrpSpPr>
            <p:cNvPr id="8" name="Gruppo 7">
              <a:extLst>
                <a:ext uri="{FF2B5EF4-FFF2-40B4-BE49-F238E27FC236}">
                  <a16:creationId xmlns:a16="http://schemas.microsoft.com/office/drawing/2014/main" id="{290E3904-4C13-4D3D-9D91-229CA3A8B073}"/>
                </a:ext>
              </a:extLst>
            </p:cNvPr>
            <p:cNvGrpSpPr/>
            <p:nvPr/>
          </p:nvGrpSpPr>
          <p:grpSpPr>
            <a:xfrm>
              <a:off x="4836555" y="4793881"/>
              <a:ext cx="1704109" cy="1523117"/>
              <a:chOff x="4909176" y="4990864"/>
              <a:chExt cx="1704109" cy="1523117"/>
            </a:xfrm>
          </p:grpSpPr>
          <p:pic>
            <p:nvPicPr>
              <p:cNvPr id="6" name="Immagine 5" descr="Immagine che contiene elettronico, sedendo&#10;&#10;Descrizione generata automaticamente">
                <a:extLst>
                  <a:ext uri="{FF2B5EF4-FFF2-40B4-BE49-F238E27FC236}">
                    <a16:creationId xmlns:a16="http://schemas.microsoft.com/office/drawing/2014/main" id="{0FBD97C1-DD6C-4160-87EB-4591629429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3834" y="5316481"/>
                <a:ext cx="1348425" cy="1197500"/>
              </a:xfrm>
              <a:prstGeom prst="rect">
                <a:avLst/>
              </a:prstGeom>
            </p:spPr>
          </p:pic>
          <p:sp>
            <p:nvSpPr>
              <p:cNvPr id="2" name="CasellaDiTesto 1">
                <a:extLst>
                  <a:ext uri="{FF2B5EF4-FFF2-40B4-BE49-F238E27FC236}">
                    <a16:creationId xmlns:a16="http://schemas.microsoft.com/office/drawing/2014/main" id="{3FE435DE-17A2-48B0-8466-60A7879C055A}"/>
                  </a:ext>
                </a:extLst>
              </p:cNvPr>
              <p:cNvSpPr txBox="1"/>
              <p:nvPr/>
            </p:nvSpPr>
            <p:spPr>
              <a:xfrm>
                <a:off x="4909176" y="4990864"/>
                <a:ext cx="1704109" cy="37819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Primary Beam</a:t>
                </a:r>
                <a:endParaRPr lang="en-US" dirty="0"/>
              </a:p>
            </p:txBody>
          </p:sp>
        </p:grpSp>
        <p:sp>
          <p:nvSpPr>
            <p:cNvPr id="13" name="CasellaDiTesto 12">
              <a:extLst>
                <a:ext uri="{FF2B5EF4-FFF2-40B4-BE49-F238E27FC236}">
                  <a16:creationId xmlns:a16="http://schemas.microsoft.com/office/drawing/2014/main" id="{2002514C-3FE3-484E-A0FD-0373A85865AF}"/>
                </a:ext>
              </a:extLst>
            </p:cNvPr>
            <p:cNvSpPr txBox="1"/>
            <p:nvPr/>
          </p:nvSpPr>
          <p:spPr>
            <a:xfrm>
              <a:off x="8262508" y="5001347"/>
              <a:ext cx="2605861"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Secondary Beam</a:t>
              </a:r>
              <a:endParaRPr lang="en-US" dirty="0"/>
            </a:p>
          </p:txBody>
        </p:sp>
      </p:grpSp>
      <p:pic>
        <p:nvPicPr>
          <p:cNvPr id="15" name="Immagine 14">
            <a:extLst>
              <a:ext uri="{FF2B5EF4-FFF2-40B4-BE49-F238E27FC236}">
                <a16:creationId xmlns:a16="http://schemas.microsoft.com/office/drawing/2014/main" id="{5626E9D8-36B0-46FC-B63D-C4269EFAC1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grpSp>
        <p:nvGrpSpPr>
          <p:cNvPr id="9" name="Gruppo 8">
            <a:extLst>
              <a:ext uri="{FF2B5EF4-FFF2-40B4-BE49-F238E27FC236}">
                <a16:creationId xmlns:a16="http://schemas.microsoft.com/office/drawing/2014/main" id="{E00ECE2B-891C-4692-8C3D-8B6B7E724954}"/>
              </a:ext>
            </a:extLst>
          </p:cNvPr>
          <p:cNvGrpSpPr/>
          <p:nvPr/>
        </p:nvGrpSpPr>
        <p:grpSpPr>
          <a:xfrm>
            <a:off x="0" y="3099"/>
            <a:ext cx="7866043" cy="947451"/>
            <a:chOff x="0" y="3099"/>
            <a:chExt cx="7866043" cy="947451"/>
          </a:xfrm>
        </p:grpSpPr>
        <p:sp>
          <p:nvSpPr>
            <p:cNvPr id="10" name="Titolo 1">
              <a:extLst>
                <a:ext uri="{FF2B5EF4-FFF2-40B4-BE49-F238E27FC236}">
                  <a16:creationId xmlns:a16="http://schemas.microsoft.com/office/drawing/2014/main" id="{E71E18A1-916F-486E-994F-B86FC71B84E3}"/>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beam commissioning</a:t>
              </a:r>
              <a:endParaRPr lang="en-GB" sz="3200" dirty="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02536C5C-28FF-4619-B77D-419E3D453D6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Immagine 16" descr="Immagine che contiene persona, interni, uomo, pavimento&#10;&#10;Descrizione generata automaticamente">
            <a:extLst>
              <a:ext uri="{FF2B5EF4-FFF2-40B4-BE49-F238E27FC236}">
                <a16:creationId xmlns:a16="http://schemas.microsoft.com/office/drawing/2014/main" id="{B20F982E-94CC-432A-BC3A-3AB8B86AA5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0980" y="4764656"/>
            <a:ext cx="2977376" cy="1674774"/>
          </a:xfrm>
          <a:prstGeom prst="rect">
            <a:avLst/>
          </a:prstGeom>
          <a:ln>
            <a:noFill/>
          </a:ln>
          <a:effectLst>
            <a:softEdge rad="112500"/>
          </a:effectLst>
        </p:spPr>
      </p:pic>
    </p:spTree>
    <p:extLst>
      <p:ext uri="{BB962C8B-B14F-4D97-AF65-F5344CB8AC3E}">
        <p14:creationId xmlns:p14="http://schemas.microsoft.com/office/powerpoint/2010/main" val="87298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D1FFC1-B777-4BF7-9A1E-955E61C22DC3}"/>
              </a:ext>
            </a:extLst>
          </p:cNvPr>
          <p:cNvSpPr txBox="1"/>
          <p:nvPr/>
        </p:nvSpPr>
        <p:spPr>
          <a:xfrm>
            <a:off x="521599" y="722198"/>
            <a:ext cx="7866043"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BTF Hall 1 - BTF diagnostic layout</a:t>
            </a:r>
          </a:p>
        </p:txBody>
      </p:sp>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Segnaposto piè di pagina 4">
            <a:extLst>
              <a:ext uri="{FF2B5EF4-FFF2-40B4-BE49-F238E27FC236}">
                <a16:creationId xmlns:a16="http://schemas.microsoft.com/office/drawing/2014/main" id="{A05E5673-9D52-4685-B4C7-36A34BD566F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7" name="Segnaposto numero diapositiva 6">
            <a:extLst>
              <a:ext uri="{FF2B5EF4-FFF2-40B4-BE49-F238E27FC236}">
                <a16:creationId xmlns:a16="http://schemas.microsoft.com/office/drawing/2014/main" id="{E627CFF7-58D5-415F-BE1B-D31AC714DF4D}"/>
              </a:ext>
            </a:extLst>
          </p:cNvPr>
          <p:cNvSpPr>
            <a:spLocks noGrp="1"/>
          </p:cNvSpPr>
          <p:nvPr>
            <p:ph type="sldNum" sz="quarter" idx="12"/>
          </p:nvPr>
        </p:nvSpPr>
        <p:spPr/>
        <p:txBody>
          <a:bodyPr/>
          <a:lstStyle/>
          <a:p>
            <a:fld id="{D659A8BB-DBD6-4E0D-B1FF-8166E453991C}" type="slidenum">
              <a:rPr lang="it-IT" smtClean="0"/>
              <a:t>18</a:t>
            </a:fld>
            <a:endParaRPr lang="it-IT" dirty="0"/>
          </a:p>
        </p:txBody>
      </p:sp>
      <p:grpSp>
        <p:nvGrpSpPr>
          <p:cNvPr id="43" name="Gruppo 42">
            <a:extLst>
              <a:ext uri="{FF2B5EF4-FFF2-40B4-BE49-F238E27FC236}">
                <a16:creationId xmlns:a16="http://schemas.microsoft.com/office/drawing/2014/main" id="{4C995560-BE22-463F-8049-6732B0086B93}"/>
              </a:ext>
            </a:extLst>
          </p:cNvPr>
          <p:cNvGrpSpPr/>
          <p:nvPr/>
        </p:nvGrpSpPr>
        <p:grpSpPr>
          <a:xfrm>
            <a:off x="610378" y="2419349"/>
            <a:ext cx="3805701" cy="3533425"/>
            <a:chOff x="4492398" y="145516"/>
            <a:chExt cx="6745097" cy="6262525"/>
          </a:xfrm>
        </p:grpSpPr>
        <p:pic>
          <p:nvPicPr>
            <p:cNvPr id="44" name="Immagine 43">
              <a:extLst>
                <a:ext uri="{FF2B5EF4-FFF2-40B4-BE49-F238E27FC236}">
                  <a16:creationId xmlns:a16="http://schemas.microsoft.com/office/drawing/2014/main" id="{8A58BF54-5F5B-438C-94A5-6B60660735CA}"/>
                </a:ext>
              </a:extLst>
            </p:cNvPr>
            <p:cNvPicPr>
              <a:picLocks noChangeAspect="1"/>
            </p:cNvPicPr>
            <p:nvPr/>
          </p:nvPicPr>
          <p:blipFill>
            <a:blip r:embed="rId2"/>
            <a:stretch>
              <a:fillRect/>
            </a:stretch>
          </p:blipFill>
          <p:spPr>
            <a:xfrm>
              <a:off x="4492398" y="763927"/>
              <a:ext cx="6745097" cy="5644114"/>
            </a:xfrm>
            <a:prstGeom prst="rect">
              <a:avLst/>
            </a:prstGeom>
          </p:spPr>
        </p:pic>
        <p:grpSp>
          <p:nvGrpSpPr>
            <p:cNvPr id="45" name="Gruppo 44">
              <a:extLst>
                <a:ext uri="{FF2B5EF4-FFF2-40B4-BE49-F238E27FC236}">
                  <a16:creationId xmlns:a16="http://schemas.microsoft.com/office/drawing/2014/main" id="{BFADD4D1-C74D-43F5-866C-1BA59CA7A460}"/>
                </a:ext>
              </a:extLst>
            </p:cNvPr>
            <p:cNvGrpSpPr/>
            <p:nvPr/>
          </p:nvGrpSpPr>
          <p:grpSpPr>
            <a:xfrm>
              <a:off x="8483528" y="145516"/>
              <a:ext cx="1466588" cy="2609802"/>
              <a:chOff x="8878051" y="-143241"/>
              <a:chExt cx="1466588" cy="2609802"/>
            </a:xfrm>
          </p:grpSpPr>
          <p:pic>
            <p:nvPicPr>
              <p:cNvPr id="46" name="Immagine 45">
                <a:extLst>
                  <a:ext uri="{FF2B5EF4-FFF2-40B4-BE49-F238E27FC236}">
                    <a16:creationId xmlns:a16="http://schemas.microsoft.com/office/drawing/2014/main" id="{C0F6BB8A-736D-4592-B379-5CEDD59CC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8306447" y="428364"/>
                <a:ext cx="2609798" cy="1466587"/>
              </a:xfrm>
              <a:prstGeom prst="rect">
                <a:avLst/>
              </a:prstGeom>
            </p:spPr>
          </p:pic>
          <p:sp>
            <p:nvSpPr>
              <p:cNvPr id="47" name="Figura a mano libera 52">
                <a:extLst>
                  <a:ext uri="{FF2B5EF4-FFF2-40B4-BE49-F238E27FC236}">
                    <a16:creationId xmlns:a16="http://schemas.microsoft.com/office/drawing/2014/main" id="{A121B88C-A92A-44B9-9009-F729F4F44D85}"/>
                  </a:ext>
                </a:extLst>
              </p:cNvPr>
              <p:cNvSpPr/>
              <p:nvPr/>
            </p:nvSpPr>
            <p:spPr>
              <a:xfrm rot="16200000">
                <a:off x="8484394" y="634288"/>
                <a:ext cx="2225930" cy="1438615"/>
              </a:xfrm>
              <a:custGeom>
                <a:avLst/>
                <a:gdLst>
                  <a:gd name="connsiteX0" fmla="*/ 0 w 3344618"/>
                  <a:gd name="connsiteY0" fmla="*/ 398899 h 1828800"/>
                  <a:gd name="connsiteX1" fmla="*/ 6137 w 3344618"/>
                  <a:gd name="connsiteY1" fmla="*/ 1828800 h 1828800"/>
                  <a:gd name="connsiteX2" fmla="*/ 3344618 w 3344618"/>
                  <a:gd name="connsiteY2" fmla="*/ 1828800 h 1828800"/>
                  <a:gd name="connsiteX3" fmla="*/ 3338481 w 3344618"/>
                  <a:gd name="connsiteY3" fmla="*/ 0 h 1828800"/>
                  <a:gd name="connsiteX4" fmla="*/ 932811 w 3344618"/>
                  <a:gd name="connsiteY4" fmla="*/ 12274 h 1828800"/>
                  <a:gd name="connsiteX5" fmla="*/ 0 w 3344618"/>
                  <a:gd name="connsiteY5" fmla="*/ 398899 h 1828800"/>
                  <a:gd name="connsiteX0" fmla="*/ 0 w 3344618"/>
                  <a:gd name="connsiteY0" fmla="*/ 405036 h 1834937"/>
                  <a:gd name="connsiteX1" fmla="*/ 6137 w 3344618"/>
                  <a:gd name="connsiteY1" fmla="*/ 1834937 h 1834937"/>
                  <a:gd name="connsiteX2" fmla="*/ 3344618 w 3344618"/>
                  <a:gd name="connsiteY2" fmla="*/ 1834937 h 1834937"/>
                  <a:gd name="connsiteX3" fmla="*/ 3338481 w 3344618"/>
                  <a:gd name="connsiteY3" fmla="*/ 6137 h 1834937"/>
                  <a:gd name="connsiteX4" fmla="*/ 932811 w 3344618"/>
                  <a:gd name="connsiteY4" fmla="*/ 0 h 1834937"/>
                  <a:gd name="connsiteX5" fmla="*/ 0 w 3344618"/>
                  <a:gd name="connsiteY5" fmla="*/ 405036 h 18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618" h="1834937">
                    <a:moveTo>
                      <a:pt x="0" y="405036"/>
                    </a:moveTo>
                    <a:cubicBezTo>
                      <a:pt x="2046" y="881670"/>
                      <a:pt x="4091" y="1358303"/>
                      <a:pt x="6137" y="1834937"/>
                    </a:cubicBezTo>
                    <a:lnTo>
                      <a:pt x="3344618" y="1834937"/>
                    </a:lnTo>
                    <a:cubicBezTo>
                      <a:pt x="3342572" y="1225337"/>
                      <a:pt x="3340527" y="615737"/>
                      <a:pt x="3338481" y="6137"/>
                    </a:cubicBezTo>
                    <a:lnTo>
                      <a:pt x="932811" y="0"/>
                    </a:lnTo>
                    <a:lnTo>
                      <a:pt x="0" y="405036"/>
                    </a:lnTo>
                    <a:close/>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dirty="0"/>
              </a:p>
            </p:txBody>
          </p:sp>
        </p:grpSp>
      </p:grpSp>
      <p:grpSp>
        <p:nvGrpSpPr>
          <p:cNvPr id="48" name="Gruppo 47">
            <a:extLst>
              <a:ext uri="{FF2B5EF4-FFF2-40B4-BE49-F238E27FC236}">
                <a16:creationId xmlns:a16="http://schemas.microsoft.com/office/drawing/2014/main" id="{4E60498D-3564-4510-833B-E11D43F70A04}"/>
              </a:ext>
            </a:extLst>
          </p:cNvPr>
          <p:cNvGrpSpPr/>
          <p:nvPr/>
        </p:nvGrpSpPr>
        <p:grpSpPr>
          <a:xfrm>
            <a:off x="1210437" y="4077497"/>
            <a:ext cx="1730883" cy="338554"/>
            <a:chOff x="3029293" y="5949840"/>
            <a:chExt cx="1730883" cy="338554"/>
          </a:xfrm>
        </p:grpSpPr>
        <p:sp>
          <p:nvSpPr>
            <p:cNvPr id="49" name="CasellaDiTesto 48">
              <a:extLst>
                <a:ext uri="{FF2B5EF4-FFF2-40B4-BE49-F238E27FC236}">
                  <a16:creationId xmlns:a16="http://schemas.microsoft.com/office/drawing/2014/main" id="{46157485-B53F-4A71-95DF-0470785B015D}"/>
                </a:ext>
              </a:extLst>
            </p:cNvPr>
            <p:cNvSpPr txBox="1"/>
            <p:nvPr/>
          </p:nvSpPr>
          <p:spPr>
            <a:xfrm>
              <a:off x="3029293" y="5949840"/>
              <a:ext cx="1168525" cy="338554"/>
            </a:xfrm>
            <a:prstGeom prst="rect">
              <a:avLst/>
            </a:prstGeom>
            <a:noFill/>
            <a:ln>
              <a:solidFill>
                <a:schemeClr val="bg1"/>
              </a:solidFill>
            </a:ln>
          </p:spPr>
          <p:txBody>
            <a:bodyPr wrap="none" rtlCol="0">
              <a:spAutoFit/>
            </a:bodyPr>
            <a:lstStyle/>
            <a:p>
              <a:r>
                <a:rPr lang="it-IT" sz="1600" b="1" dirty="0">
                  <a:highlight>
                    <a:srgbClr val="FFFF00"/>
                  </a:highlight>
                </a:rPr>
                <a:t>Be Window</a:t>
              </a:r>
            </a:p>
          </p:txBody>
        </p:sp>
        <p:cxnSp>
          <p:nvCxnSpPr>
            <p:cNvPr id="50" name="Connettore 1 17">
              <a:extLst>
                <a:ext uri="{FF2B5EF4-FFF2-40B4-BE49-F238E27FC236}">
                  <a16:creationId xmlns:a16="http://schemas.microsoft.com/office/drawing/2014/main" id="{8BA6AE25-1DEA-43EA-A712-2794FDDB709F}"/>
                </a:ext>
              </a:extLst>
            </p:cNvPr>
            <p:cNvCxnSpPr>
              <a:cxnSpLocks/>
              <a:stCxn id="49" idx="3"/>
            </p:cNvCxnSpPr>
            <p:nvPr/>
          </p:nvCxnSpPr>
          <p:spPr>
            <a:xfrm>
              <a:off x="4197818" y="6119117"/>
              <a:ext cx="562358" cy="1692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uppo 52">
            <a:extLst>
              <a:ext uri="{FF2B5EF4-FFF2-40B4-BE49-F238E27FC236}">
                <a16:creationId xmlns:a16="http://schemas.microsoft.com/office/drawing/2014/main" id="{E560B79F-9142-45A8-9D02-FA3FACD4D7B4}"/>
              </a:ext>
            </a:extLst>
          </p:cNvPr>
          <p:cNvGrpSpPr/>
          <p:nvPr/>
        </p:nvGrpSpPr>
        <p:grpSpPr>
          <a:xfrm>
            <a:off x="1939528" y="3351780"/>
            <a:ext cx="1553459" cy="687474"/>
            <a:chOff x="3029293" y="5949840"/>
            <a:chExt cx="1553459" cy="687474"/>
          </a:xfrm>
        </p:grpSpPr>
        <p:sp>
          <p:nvSpPr>
            <p:cNvPr id="54" name="CasellaDiTesto 53">
              <a:extLst>
                <a:ext uri="{FF2B5EF4-FFF2-40B4-BE49-F238E27FC236}">
                  <a16:creationId xmlns:a16="http://schemas.microsoft.com/office/drawing/2014/main" id="{81476AED-F291-498E-A2D4-BC87010278EB}"/>
                </a:ext>
              </a:extLst>
            </p:cNvPr>
            <p:cNvSpPr txBox="1"/>
            <p:nvPr/>
          </p:nvSpPr>
          <p:spPr>
            <a:xfrm>
              <a:off x="3029293" y="5949840"/>
              <a:ext cx="1168525" cy="338554"/>
            </a:xfrm>
            <a:prstGeom prst="rect">
              <a:avLst/>
            </a:prstGeom>
            <a:noFill/>
            <a:ln>
              <a:solidFill>
                <a:schemeClr val="accent1">
                  <a:lumMod val="50000"/>
                </a:schemeClr>
              </a:solidFill>
            </a:ln>
          </p:spPr>
          <p:txBody>
            <a:bodyPr wrap="none" rtlCol="0">
              <a:spAutoFit/>
            </a:bodyPr>
            <a:lstStyle/>
            <a:p>
              <a:r>
                <a:rPr lang="it-IT" sz="1600" b="1" dirty="0">
                  <a:highlight>
                    <a:srgbClr val="FFFF00"/>
                  </a:highlight>
                </a:rPr>
                <a:t>Be Window</a:t>
              </a:r>
            </a:p>
          </p:txBody>
        </p:sp>
        <p:cxnSp>
          <p:nvCxnSpPr>
            <p:cNvPr id="55" name="Connettore 1 17">
              <a:extLst>
                <a:ext uri="{FF2B5EF4-FFF2-40B4-BE49-F238E27FC236}">
                  <a16:creationId xmlns:a16="http://schemas.microsoft.com/office/drawing/2014/main" id="{FDE171E8-745E-4CDC-A9A4-75A5091BF2D0}"/>
                </a:ext>
              </a:extLst>
            </p:cNvPr>
            <p:cNvCxnSpPr>
              <a:cxnSpLocks/>
              <a:stCxn id="54" idx="2"/>
            </p:cNvCxnSpPr>
            <p:nvPr/>
          </p:nvCxnSpPr>
          <p:spPr>
            <a:xfrm>
              <a:off x="3613556" y="6288394"/>
              <a:ext cx="969196" cy="34892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 name="Immagine 5" descr="Immagine che contiene elettronico, sedendo&#10;&#10;Descrizione generata automaticamente">
            <a:extLst>
              <a:ext uri="{FF2B5EF4-FFF2-40B4-BE49-F238E27FC236}">
                <a16:creationId xmlns:a16="http://schemas.microsoft.com/office/drawing/2014/main" id="{0FBD97C1-DD6C-4160-87EB-4591629429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9802" y="3813081"/>
            <a:ext cx="424286" cy="376797"/>
          </a:xfrm>
          <a:prstGeom prst="rect">
            <a:avLst/>
          </a:prstGeom>
        </p:spPr>
      </p:pic>
      <p:pic>
        <p:nvPicPr>
          <p:cNvPr id="60" name="Immagine 59" descr="Immagine che contiene elettronico, sedendo&#10;&#10;Descrizione generata automaticamente">
            <a:extLst>
              <a:ext uri="{FF2B5EF4-FFF2-40B4-BE49-F238E27FC236}">
                <a16:creationId xmlns:a16="http://schemas.microsoft.com/office/drawing/2014/main" id="{26A00EF1-9F5E-4389-ADBB-716A1040DC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50100" y="3905230"/>
            <a:ext cx="424286" cy="376797"/>
          </a:xfrm>
          <a:prstGeom prst="rect">
            <a:avLst/>
          </a:prstGeom>
        </p:spPr>
      </p:pic>
      <p:grpSp>
        <p:nvGrpSpPr>
          <p:cNvPr id="71" name="Gruppo 70">
            <a:extLst>
              <a:ext uri="{FF2B5EF4-FFF2-40B4-BE49-F238E27FC236}">
                <a16:creationId xmlns:a16="http://schemas.microsoft.com/office/drawing/2014/main" id="{139D4E77-3DBC-4492-801E-190BB7A1D5D3}"/>
              </a:ext>
            </a:extLst>
          </p:cNvPr>
          <p:cNvGrpSpPr/>
          <p:nvPr/>
        </p:nvGrpSpPr>
        <p:grpSpPr>
          <a:xfrm>
            <a:off x="4516422" y="5111401"/>
            <a:ext cx="6011322" cy="379955"/>
            <a:chOff x="4426843" y="2778797"/>
            <a:chExt cx="6011322" cy="379955"/>
          </a:xfrm>
        </p:grpSpPr>
        <p:pic>
          <p:nvPicPr>
            <p:cNvPr id="62" name="Immagine 61" descr="Immagine che contiene elettronico, sedendo&#10;&#10;Descrizione generata automaticamente">
              <a:extLst>
                <a:ext uri="{FF2B5EF4-FFF2-40B4-BE49-F238E27FC236}">
                  <a16:creationId xmlns:a16="http://schemas.microsoft.com/office/drawing/2014/main" id="{3742553B-18B2-409E-901A-18C881FC72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6843" y="2778797"/>
              <a:ext cx="439415" cy="376797"/>
            </a:xfrm>
            <a:prstGeom prst="rect">
              <a:avLst/>
            </a:prstGeom>
            <a:ln>
              <a:noFill/>
            </a:ln>
            <a:effectLst>
              <a:outerShdw blurRad="292100" dist="139700" dir="2700000" algn="tl" rotWithShape="0">
                <a:srgbClr val="333333">
                  <a:alpha val="65000"/>
                </a:srgbClr>
              </a:outerShdw>
            </a:effectLst>
          </p:spPr>
        </p:pic>
        <p:sp>
          <p:nvSpPr>
            <p:cNvPr id="63" name="CasellaDiTesto 62">
              <a:extLst>
                <a:ext uri="{FF2B5EF4-FFF2-40B4-BE49-F238E27FC236}">
                  <a16:creationId xmlns:a16="http://schemas.microsoft.com/office/drawing/2014/main" id="{0FE132D4-0196-4360-BC7F-870E4BA8E2A9}"/>
                </a:ext>
              </a:extLst>
            </p:cNvPr>
            <p:cNvSpPr txBox="1"/>
            <p:nvPr/>
          </p:nvSpPr>
          <p:spPr>
            <a:xfrm>
              <a:off x="4849921" y="2789420"/>
              <a:ext cx="5588244" cy="369332"/>
            </a:xfrm>
            <a:prstGeom prst="rect">
              <a:avLst/>
            </a:prstGeom>
            <a:noFill/>
          </p:spPr>
          <p:txBody>
            <a:bodyPr wrap="square" rtlCol="0">
              <a:spAutoFit/>
            </a:bodyPr>
            <a:lstStyle/>
            <a:p>
              <a:r>
                <a:rPr lang="it-IT" dirty="0"/>
                <a:t>Fitpix (pixel det) and calorimeter</a:t>
              </a:r>
              <a:endParaRPr lang="en-US" dirty="0"/>
            </a:p>
          </p:txBody>
        </p:sp>
      </p:grpSp>
      <p:grpSp>
        <p:nvGrpSpPr>
          <p:cNvPr id="70" name="Gruppo 69">
            <a:extLst>
              <a:ext uri="{FF2B5EF4-FFF2-40B4-BE49-F238E27FC236}">
                <a16:creationId xmlns:a16="http://schemas.microsoft.com/office/drawing/2014/main" id="{25169402-2D0F-488F-BC0B-53BB60DDCCFC}"/>
              </a:ext>
            </a:extLst>
          </p:cNvPr>
          <p:cNvGrpSpPr/>
          <p:nvPr/>
        </p:nvGrpSpPr>
        <p:grpSpPr>
          <a:xfrm>
            <a:off x="4516422" y="5535719"/>
            <a:ext cx="5631556" cy="441688"/>
            <a:chOff x="4426843" y="3253687"/>
            <a:chExt cx="5631556" cy="534740"/>
          </a:xfrm>
        </p:grpSpPr>
        <p:pic>
          <p:nvPicPr>
            <p:cNvPr id="65" name="Picture 4">
              <a:extLst>
                <a:ext uri="{FF2B5EF4-FFF2-40B4-BE49-F238E27FC236}">
                  <a16:creationId xmlns:a16="http://schemas.microsoft.com/office/drawing/2014/main" id="{D918229C-EDF5-4A40-AF9D-18D994C2739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26843" y="3253687"/>
              <a:ext cx="439415" cy="534740"/>
            </a:xfrm>
            <a:prstGeom prst="rect">
              <a:avLst/>
            </a:prstGeom>
            <a:ln>
              <a:noFill/>
            </a:ln>
            <a:effectLst>
              <a:outerShdw blurRad="292100" dist="139700" dir="2700000" algn="tl" rotWithShape="0">
                <a:srgbClr val="333333">
                  <a:alpha val="65000"/>
                </a:srgbClr>
              </a:outerShdw>
            </a:effectLst>
          </p:spPr>
        </p:pic>
        <p:sp>
          <p:nvSpPr>
            <p:cNvPr id="66" name="CasellaDiTesto 65">
              <a:extLst>
                <a:ext uri="{FF2B5EF4-FFF2-40B4-BE49-F238E27FC236}">
                  <a16:creationId xmlns:a16="http://schemas.microsoft.com/office/drawing/2014/main" id="{776F34C3-3C6D-4332-9992-7A0B3663D421}"/>
                </a:ext>
              </a:extLst>
            </p:cNvPr>
            <p:cNvSpPr txBox="1"/>
            <p:nvPr/>
          </p:nvSpPr>
          <p:spPr>
            <a:xfrm>
              <a:off x="4849920" y="3335629"/>
              <a:ext cx="5208479" cy="447141"/>
            </a:xfrm>
            <a:prstGeom prst="rect">
              <a:avLst/>
            </a:prstGeom>
            <a:noFill/>
          </p:spPr>
          <p:txBody>
            <a:bodyPr wrap="square" rtlCol="0">
              <a:spAutoFit/>
            </a:bodyPr>
            <a:lstStyle/>
            <a:p>
              <a:r>
                <a:rPr lang="it-IT" dirty="0"/>
                <a:t>ICT &amp; Resistor BCM (current monitor) LINAC-tunnel</a:t>
              </a:r>
              <a:endParaRPr lang="en-US" dirty="0"/>
            </a:p>
          </p:txBody>
        </p:sp>
      </p:grpSp>
      <p:grpSp>
        <p:nvGrpSpPr>
          <p:cNvPr id="69" name="Gruppo 68">
            <a:extLst>
              <a:ext uri="{FF2B5EF4-FFF2-40B4-BE49-F238E27FC236}">
                <a16:creationId xmlns:a16="http://schemas.microsoft.com/office/drawing/2014/main" id="{F5CA2573-CF91-421C-9CB3-0778B300F65A}"/>
              </a:ext>
            </a:extLst>
          </p:cNvPr>
          <p:cNvGrpSpPr/>
          <p:nvPr/>
        </p:nvGrpSpPr>
        <p:grpSpPr>
          <a:xfrm>
            <a:off x="599614" y="5887192"/>
            <a:ext cx="1924177" cy="534740"/>
            <a:chOff x="599614" y="5887192"/>
            <a:chExt cx="1924177" cy="534740"/>
          </a:xfrm>
        </p:grpSpPr>
        <p:pic>
          <p:nvPicPr>
            <p:cNvPr id="67" name="Picture 4">
              <a:extLst>
                <a:ext uri="{FF2B5EF4-FFF2-40B4-BE49-F238E27FC236}">
                  <a16:creationId xmlns:a16="http://schemas.microsoft.com/office/drawing/2014/main" id="{6DAB52DD-AE39-4701-8AB6-89DB14C7667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9614" y="5887192"/>
              <a:ext cx="439415" cy="534740"/>
            </a:xfrm>
            <a:prstGeom prst="rect">
              <a:avLst/>
            </a:prstGeom>
            <a:ln w="88900" cap="sq" cmpd="thickThin">
              <a:noFill/>
              <a:prstDash val="solid"/>
              <a:miter lim="800000"/>
            </a:ln>
            <a:effectLst>
              <a:innerShdw blurRad="76200">
                <a:srgbClr val="000000"/>
              </a:innerShdw>
            </a:effectLst>
          </p:spPr>
        </p:pic>
        <p:sp>
          <p:nvSpPr>
            <p:cNvPr id="68" name="CasellaDiTesto 67">
              <a:extLst>
                <a:ext uri="{FF2B5EF4-FFF2-40B4-BE49-F238E27FC236}">
                  <a16:creationId xmlns:a16="http://schemas.microsoft.com/office/drawing/2014/main" id="{6C1D213C-FBC6-4CA3-B725-820B0819D1FA}"/>
                </a:ext>
              </a:extLst>
            </p:cNvPr>
            <p:cNvSpPr txBox="1"/>
            <p:nvPr/>
          </p:nvSpPr>
          <p:spPr>
            <a:xfrm>
              <a:off x="1049793" y="5952314"/>
              <a:ext cx="1473998"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dirty="0"/>
                <a:t>Before target</a:t>
              </a:r>
              <a:endParaRPr lang="en-US" dirty="0"/>
            </a:p>
          </p:txBody>
        </p:sp>
      </p:grpSp>
      <p:sp>
        <p:nvSpPr>
          <p:cNvPr id="72" name="CasellaDiTesto 71">
            <a:extLst>
              <a:ext uri="{FF2B5EF4-FFF2-40B4-BE49-F238E27FC236}">
                <a16:creationId xmlns:a16="http://schemas.microsoft.com/office/drawing/2014/main" id="{9E15B4CE-3001-404A-928A-A9D8B0C9C349}"/>
              </a:ext>
            </a:extLst>
          </p:cNvPr>
          <p:cNvSpPr txBox="1"/>
          <p:nvPr/>
        </p:nvSpPr>
        <p:spPr>
          <a:xfrm>
            <a:off x="4427505" y="2957275"/>
            <a:ext cx="7405283" cy="2031325"/>
          </a:xfrm>
          <a:prstGeom prst="rect">
            <a:avLst/>
          </a:prstGeom>
          <a:solidFill>
            <a:srgbClr val="FFFF00">
              <a:alpha val="50000"/>
            </a:srgbClr>
          </a:solidFill>
        </p:spPr>
        <p:txBody>
          <a:bodyPr wrap="square" rtlCol="0">
            <a:spAutoFit/>
          </a:bodyPr>
          <a:lstStyle/>
          <a:p>
            <a:pPr marL="285750" indent="-285750">
              <a:buClr>
                <a:srgbClr val="FF0000"/>
              </a:buClr>
              <a:buFont typeface="Arial" panose="020B0604020202020204" pitchFamily="34" charset="0"/>
              <a:buChar char="•"/>
            </a:pPr>
            <a:r>
              <a:rPr lang="en-GB" dirty="0"/>
              <a:t>Impossibility to have BTF diagnostic in PADME run</a:t>
            </a:r>
          </a:p>
          <a:p>
            <a:pPr marL="742950" lvl="1" indent="-285750">
              <a:buClr>
                <a:srgbClr val="FF0000"/>
              </a:buClr>
              <a:buFont typeface="Arial" panose="020B0604020202020204" pitchFamily="34" charset="0"/>
              <a:buChar char="•"/>
            </a:pPr>
            <a:r>
              <a:rPr lang="en-GB" dirty="0"/>
              <a:t>Big vacuum vessel with its own =&gt; using alternative measurement paths</a:t>
            </a:r>
          </a:p>
          <a:p>
            <a:pPr marL="285750" indent="-285750">
              <a:buClr>
                <a:srgbClr val="FF0000"/>
              </a:buClr>
              <a:buFont typeface="Arial" panose="020B0604020202020204" pitchFamily="34" charset="0"/>
              <a:buChar char="•"/>
            </a:pPr>
            <a:r>
              <a:rPr lang="en-GB" dirty="0"/>
              <a:t>PADME-Decoupled diagnostic for essentially:</a:t>
            </a:r>
          </a:p>
          <a:p>
            <a:pPr marL="742950" lvl="1" indent="-285750">
              <a:buClr>
                <a:srgbClr val="FF0000"/>
              </a:buClr>
              <a:buFont typeface="Arial" panose="020B0604020202020204" pitchFamily="34" charset="0"/>
              <a:buChar char="•"/>
            </a:pPr>
            <a:r>
              <a:rPr lang="en-GB" dirty="0"/>
              <a:t>charge, position and transverse dimensions</a:t>
            </a:r>
          </a:p>
          <a:p>
            <a:pPr marL="285750" indent="-285750">
              <a:buClr>
                <a:srgbClr val="FF0000"/>
              </a:buClr>
              <a:buFont typeface="Arial" panose="020B0604020202020204" pitchFamily="34" charset="0"/>
              <a:buChar char="•"/>
            </a:pPr>
            <a:r>
              <a:rPr lang="en-GB" dirty="0"/>
              <a:t>Used for PADME initial data validation, beam setup, background studies and afterwards for fast beam checking</a:t>
            </a:r>
          </a:p>
        </p:txBody>
      </p:sp>
      <p:pic>
        <p:nvPicPr>
          <p:cNvPr id="77" name="Immagine 76" descr="Immagine che contiene interni, tavolo&#10;&#10;Descrizione generata automaticamente">
            <a:extLst>
              <a:ext uri="{FF2B5EF4-FFF2-40B4-BE49-F238E27FC236}">
                <a16:creationId xmlns:a16="http://schemas.microsoft.com/office/drawing/2014/main" id="{9A094DE2-EC37-40B9-8A6C-532325424BB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594331" y="635323"/>
            <a:ext cx="3107294" cy="2291448"/>
          </a:xfrm>
          <a:prstGeom prst="rect">
            <a:avLst/>
          </a:prstGeom>
        </p:spPr>
      </p:pic>
      <p:grpSp>
        <p:nvGrpSpPr>
          <p:cNvPr id="30" name="Gruppo 29">
            <a:extLst>
              <a:ext uri="{FF2B5EF4-FFF2-40B4-BE49-F238E27FC236}">
                <a16:creationId xmlns:a16="http://schemas.microsoft.com/office/drawing/2014/main" id="{8ADBC413-194F-4189-A151-4D4B532746CA}"/>
              </a:ext>
            </a:extLst>
          </p:cNvPr>
          <p:cNvGrpSpPr/>
          <p:nvPr/>
        </p:nvGrpSpPr>
        <p:grpSpPr>
          <a:xfrm>
            <a:off x="0" y="3099"/>
            <a:ext cx="7866043" cy="947451"/>
            <a:chOff x="0" y="3099"/>
            <a:chExt cx="7866043" cy="947451"/>
          </a:xfrm>
        </p:grpSpPr>
        <p:sp>
          <p:nvSpPr>
            <p:cNvPr id="31" name="Titolo 1">
              <a:extLst>
                <a:ext uri="{FF2B5EF4-FFF2-40B4-BE49-F238E27FC236}">
                  <a16:creationId xmlns:a16="http://schemas.microsoft.com/office/drawing/2014/main" id="{47E1C00C-BF79-47CE-8DEF-B5D012EC4610}"/>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beam commissioning</a:t>
              </a:r>
              <a:endParaRPr lang="en-GB" sz="3200" dirty="0">
                <a:latin typeface="Stencil" panose="040409050D0802020404" pitchFamily="82" charset="0"/>
                <a:cs typeface="Ayuthaya" pitchFamily="2" charset="-34"/>
              </a:endParaRPr>
            </a:p>
          </p:txBody>
        </p:sp>
        <p:pic>
          <p:nvPicPr>
            <p:cNvPr id="32" name="Picture 2" descr="http://www.lnf.infn.it/logo/logo_infn_lnf_2_esteso_white.png">
              <a:extLst>
                <a:ext uri="{FF2B5EF4-FFF2-40B4-BE49-F238E27FC236}">
                  <a16:creationId xmlns:a16="http://schemas.microsoft.com/office/drawing/2014/main" id="{DA57E2AB-0063-47B6-9BDF-9C5D71AA61E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po 2">
            <a:extLst>
              <a:ext uri="{FF2B5EF4-FFF2-40B4-BE49-F238E27FC236}">
                <a16:creationId xmlns:a16="http://schemas.microsoft.com/office/drawing/2014/main" id="{66F4065A-47F5-4A67-A786-800168BE8DF1}"/>
              </a:ext>
            </a:extLst>
          </p:cNvPr>
          <p:cNvGrpSpPr/>
          <p:nvPr/>
        </p:nvGrpSpPr>
        <p:grpSpPr>
          <a:xfrm>
            <a:off x="4530158" y="6052590"/>
            <a:ext cx="2666803" cy="382486"/>
            <a:chOff x="4415702" y="3800446"/>
            <a:chExt cx="2666803" cy="382486"/>
          </a:xfrm>
        </p:grpSpPr>
        <p:sp>
          <p:nvSpPr>
            <p:cNvPr id="35" name="TextBox 30">
              <a:extLst>
                <a:ext uri="{FF2B5EF4-FFF2-40B4-BE49-F238E27FC236}">
                  <a16:creationId xmlns:a16="http://schemas.microsoft.com/office/drawing/2014/main" id="{84AAEA07-BE53-4D03-A2FC-80B9CF6D066D}"/>
                </a:ext>
              </a:extLst>
            </p:cNvPr>
            <p:cNvSpPr txBox="1"/>
            <p:nvPr/>
          </p:nvSpPr>
          <p:spPr>
            <a:xfrm>
              <a:off x="4866258" y="3800446"/>
              <a:ext cx="2216247" cy="369332"/>
            </a:xfrm>
            <a:prstGeom prst="rect">
              <a:avLst/>
            </a:prstGeom>
            <a:noFill/>
          </p:spPr>
          <p:txBody>
            <a:bodyPr wrap="square" rtlCol="0">
              <a:spAutoFit/>
            </a:bodyPr>
            <a:lstStyle/>
            <a:p>
              <a:r>
                <a:rPr lang="en-US" dirty="0"/>
                <a:t>YAG:Ce and Nd FLAGS</a:t>
              </a:r>
            </a:p>
          </p:txBody>
        </p:sp>
        <p:pic>
          <p:nvPicPr>
            <p:cNvPr id="36" name="Picture 7">
              <a:extLst>
                <a:ext uri="{FF2B5EF4-FFF2-40B4-BE49-F238E27FC236}">
                  <a16:creationId xmlns:a16="http://schemas.microsoft.com/office/drawing/2014/main" id="{B6D384D9-A271-4D4B-BA01-E6725B167915}"/>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15702" y="3813600"/>
              <a:ext cx="434219" cy="369332"/>
            </a:xfrm>
            <a:prstGeom prst="rect">
              <a:avLst/>
            </a:prstGeom>
            <a:ln>
              <a:noFill/>
            </a:ln>
            <a:effectLst>
              <a:outerShdw blurRad="292100" dist="139700" dir="2700000" algn="tl" rotWithShape="0">
                <a:srgbClr val="333333">
                  <a:alpha val="65000"/>
                </a:srgbClr>
              </a:outerShdw>
            </a:effectLst>
          </p:spPr>
        </p:pic>
      </p:grpSp>
      <p:pic>
        <p:nvPicPr>
          <p:cNvPr id="38" name="Picture 7">
            <a:extLst>
              <a:ext uri="{FF2B5EF4-FFF2-40B4-BE49-F238E27FC236}">
                <a16:creationId xmlns:a16="http://schemas.microsoft.com/office/drawing/2014/main" id="{D1B6DB5A-20D0-4E82-9DFC-70A9AAE1397E}"/>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5395" y="5969896"/>
            <a:ext cx="434219" cy="369332"/>
          </a:xfrm>
          <a:prstGeom prst="rect">
            <a:avLst/>
          </a:prstGeom>
          <a:ln>
            <a:noFill/>
          </a:ln>
          <a:effectLst>
            <a:outerShdw blurRad="292100" dist="139700" dir="2700000" algn="tl" rotWithShape="0">
              <a:srgbClr val="333333">
                <a:alpha val="65000"/>
              </a:srgbClr>
            </a:outerShdw>
          </a:effectLst>
        </p:spPr>
      </p:pic>
      <p:pic>
        <p:nvPicPr>
          <p:cNvPr id="39" name="Immagine 38">
            <a:extLst>
              <a:ext uri="{FF2B5EF4-FFF2-40B4-BE49-F238E27FC236}">
                <a16:creationId xmlns:a16="http://schemas.microsoft.com/office/drawing/2014/main" id="{6FBAE3A5-CABD-45AF-AFFC-B5801C2646B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400673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6A533B5A-D860-4966-ADB4-5A7A6FEB63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b="-1"/>
          <a:stretch/>
        </p:blipFill>
        <p:spPr>
          <a:xfrm>
            <a:off x="8692933" y="11"/>
            <a:ext cx="3499066" cy="380104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Immagine 8" descr="Immagine che contiene elettronico, sedendo&#10;&#10;Descrizione generata automaticamente">
            <a:extLst>
              <a:ext uri="{FF2B5EF4-FFF2-40B4-BE49-F238E27FC236}">
                <a16:creationId xmlns:a16="http://schemas.microsoft.com/office/drawing/2014/main" id="{D898A2DE-C4AF-4BFB-A8E2-679EC55C8E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3401" y="3456065"/>
            <a:ext cx="1178360" cy="1046470"/>
          </a:xfrm>
          <a:prstGeom prst="rect">
            <a:avLst/>
          </a:prstGeom>
        </p:spPr>
      </p:pic>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19</a:t>
            </a:fld>
            <a:endParaRPr lang="it-IT" dirty="0"/>
          </a:p>
        </p:txBody>
      </p:sp>
      <p:sp>
        <p:nvSpPr>
          <p:cNvPr id="10" name="Rectangle 4">
            <a:extLst>
              <a:ext uri="{FF2B5EF4-FFF2-40B4-BE49-F238E27FC236}">
                <a16:creationId xmlns:a16="http://schemas.microsoft.com/office/drawing/2014/main" id="{1E27A2B7-BA58-4F9C-8E06-0AAA55994D15}"/>
              </a:ext>
            </a:extLst>
          </p:cNvPr>
          <p:cNvSpPr/>
          <p:nvPr/>
        </p:nvSpPr>
        <p:spPr>
          <a:xfrm>
            <a:off x="532212" y="2508906"/>
            <a:ext cx="8688949" cy="650717"/>
          </a:xfrm>
          <a:prstGeom prst="rect">
            <a:avLst/>
          </a:prstGeom>
          <a:noFill/>
        </p:spPr>
        <p:txBody>
          <a:bodyPr wrap="square" lIns="95785" tIns="47892" rIns="95785" bIns="47892">
            <a:spAutoFit/>
          </a:bodyPr>
          <a:lstStyle/>
          <a:p>
            <a:pPr algn="just"/>
            <a:r>
              <a:rPr lang="en-US" dirty="0"/>
              <a:t>The beam can be delivered in different modes: </a:t>
            </a:r>
            <a:r>
              <a:rPr lang="en-US" b="1" dirty="0"/>
              <a:t>dedicated</a:t>
            </a:r>
            <a:r>
              <a:rPr lang="en-US" dirty="0"/>
              <a:t> or </a:t>
            </a:r>
            <a:r>
              <a:rPr lang="en-US" b="1" dirty="0"/>
              <a:t>opportunistic </a:t>
            </a:r>
            <a:r>
              <a:rPr lang="en-US" dirty="0"/>
              <a:t>operations and </a:t>
            </a:r>
            <a:r>
              <a:rPr lang="en-US" b="1" dirty="0"/>
              <a:t>with</a:t>
            </a:r>
            <a:r>
              <a:rPr lang="en-US" dirty="0"/>
              <a:t> or </a:t>
            </a:r>
            <a:r>
              <a:rPr lang="en-US" b="1" dirty="0"/>
              <a:t>without</a:t>
            </a:r>
            <a:r>
              <a:rPr lang="en-US" dirty="0"/>
              <a:t> attenuating target. Different ranges of beam parameters can be achieved:</a:t>
            </a:r>
          </a:p>
        </p:txBody>
      </p:sp>
      <p:grpSp>
        <p:nvGrpSpPr>
          <p:cNvPr id="2" name="Gruppo 1">
            <a:extLst>
              <a:ext uri="{FF2B5EF4-FFF2-40B4-BE49-F238E27FC236}">
                <a16:creationId xmlns:a16="http://schemas.microsoft.com/office/drawing/2014/main" id="{C138D37D-3E35-498F-BB00-AFBC920BABB1}"/>
              </a:ext>
            </a:extLst>
          </p:cNvPr>
          <p:cNvGrpSpPr/>
          <p:nvPr/>
        </p:nvGrpSpPr>
        <p:grpSpPr>
          <a:xfrm>
            <a:off x="392436" y="3505847"/>
            <a:ext cx="10050030" cy="2591112"/>
            <a:chOff x="607084" y="3307682"/>
            <a:chExt cx="10050030" cy="2591112"/>
          </a:xfrm>
        </p:grpSpPr>
        <p:grpSp>
          <p:nvGrpSpPr>
            <p:cNvPr id="12" name="Group 5">
              <a:extLst>
                <a:ext uri="{FF2B5EF4-FFF2-40B4-BE49-F238E27FC236}">
                  <a16:creationId xmlns:a16="http://schemas.microsoft.com/office/drawing/2014/main" id="{3C2CF19E-24CA-41F4-9F58-6783172090D8}"/>
                </a:ext>
              </a:extLst>
            </p:cNvPr>
            <p:cNvGrpSpPr/>
            <p:nvPr/>
          </p:nvGrpSpPr>
          <p:grpSpPr>
            <a:xfrm>
              <a:off x="607084" y="3307682"/>
              <a:ext cx="10050030" cy="2591112"/>
              <a:chOff x="491160" y="2430421"/>
              <a:chExt cx="11183898" cy="3150339"/>
            </a:xfrm>
          </p:grpSpPr>
          <p:sp>
            <p:nvSpPr>
              <p:cNvPr id="13" name="Right Arrow 6">
                <a:extLst>
                  <a:ext uri="{FF2B5EF4-FFF2-40B4-BE49-F238E27FC236}">
                    <a16:creationId xmlns:a16="http://schemas.microsoft.com/office/drawing/2014/main" id="{9A6C6A97-BD4F-4E69-AE77-EE7CC67F2D77}"/>
                  </a:ext>
                </a:extLst>
              </p:cNvPr>
              <p:cNvSpPr/>
              <p:nvPr/>
            </p:nvSpPr>
            <p:spPr>
              <a:xfrm>
                <a:off x="2862880" y="2801860"/>
                <a:ext cx="2114552" cy="533673"/>
              </a:xfrm>
              <a:prstGeom prst="rightArrow">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sp>
            <p:nvSpPr>
              <p:cNvPr id="14" name="TextBox 7">
                <a:extLst>
                  <a:ext uri="{FF2B5EF4-FFF2-40B4-BE49-F238E27FC236}">
                    <a16:creationId xmlns:a16="http://schemas.microsoft.com/office/drawing/2014/main" id="{899625B4-1A4C-4E3C-8796-7F58FE622A93}"/>
                  </a:ext>
                </a:extLst>
              </p:cNvPr>
              <p:cNvSpPr txBox="1"/>
              <p:nvPr/>
            </p:nvSpPr>
            <p:spPr>
              <a:xfrm>
                <a:off x="491160" y="2649480"/>
                <a:ext cx="2592287" cy="785825"/>
              </a:xfrm>
              <a:prstGeom prst="rect">
                <a:avLst/>
              </a:prstGeom>
              <a:noFill/>
            </p:spPr>
            <p:txBody>
              <a:bodyPr wrap="square" rtlCol="0">
                <a:spAutoFit/>
              </a:bodyPr>
              <a:lstStyle/>
              <a:p>
                <a:pPr algn="ctr"/>
                <a:r>
                  <a:rPr lang="en-US" dirty="0"/>
                  <a:t>LINAC Conditioned Primary Beam, </a:t>
                </a:r>
                <a:r>
                  <a:rPr lang="en-US" i="1" dirty="0"/>
                  <a:t>E</a:t>
                </a:r>
                <a:r>
                  <a:rPr lang="en-US" i="1" baseline="-25000" dirty="0"/>
                  <a:t>0</a:t>
                </a:r>
                <a:endParaRPr lang="it-IT" i="1" baseline="-25000" dirty="0"/>
              </a:p>
            </p:txBody>
          </p:sp>
          <p:sp>
            <p:nvSpPr>
              <p:cNvPr id="15" name="Rectangle 8">
                <a:extLst>
                  <a:ext uri="{FF2B5EF4-FFF2-40B4-BE49-F238E27FC236}">
                    <a16:creationId xmlns:a16="http://schemas.microsoft.com/office/drawing/2014/main" id="{8A0181C4-F0CF-4FCA-BF44-0732CE62EDB1}"/>
                  </a:ext>
                </a:extLst>
              </p:cNvPr>
              <p:cNvSpPr/>
              <p:nvPr/>
            </p:nvSpPr>
            <p:spPr>
              <a:xfrm>
                <a:off x="5242470" y="2430421"/>
                <a:ext cx="6432588" cy="1571651"/>
              </a:xfrm>
              <a:prstGeom prst="rect">
                <a:avLst/>
              </a:prstGeom>
            </p:spPr>
            <p:txBody>
              <a:bodyPr wrap="square">
                <a:spAutoFit/>
              </a:bodyPr>
              <a:lstStyle/>
              <a:p>
                <a:pPr marL="325858" indent="-325858">
                  <a:buFont typeface="Arial" panose="020B0604020202020204" pitchFamily="34" charset="0"/>
                  <a:buChar char="•"/>
                </a:pPr>
                <a:r>
                  <a:rPr lang="en-US" dirty="0"/>
                  <a:t>Fixed energy, </a:t>
                </a:r>
                <a:r>
                  <a:rPr lang="en-US" i="1" dirty="0"/>
                  <a:t>E</a:t>
                </a:r>
                <a:r>
                  <a:rPr lang="en-US" i="1" baseline="-25000" dirty="0"/>
                  <a:t>0</a:t>
                </a:r>
              </a:p>
              <a:p>
                <a:pPr marL="760335" lvl="1" indent="-325858">
                  <a:buFont typeface="Courier New" panose="02070309020205020404" pitchFamily="49" charset="0"/>
                  <a:buChar char="o"/>
                </a:pPr>
                <a:r>
                  <a:rPr lang="en-US" sz="1400" dirty="0"/>
                  <a:t>Steering and transverse tuning</a:t>
                </a:r>
                <a:endParaRPr lang="en-US" sz="2400" dirty="0"/>
              </a:p>
              <a:p>
                <a:pPr marL="325858" indent="-325858">
                  <a:buFont typeface="Arial" panose="020B0604020202020204" pitchFamily="34" charset="0"/>
                  <a:buChar char="•"/>
                </a:pPr>
                <a:r>
                  <a:rPr lang="en-US" dirty="0"/>
                  <a:t>High current</a:t>
                </a:r>
              </a:p>
              <a:p>
                <a:pPr marL="760335" lvl="1" indent="-325858">
                  <a:buFont typeface="Courier New" panose="02070309020205020404" pitchFamily="49" charset="0"/>
                  <a:buChar char="o"/>
                </a:pPr>
                <a:r>
                  <a:rPr lang="en-US" sz="1400" dirty="0"/>
                  <a:t>from top current</a:t>
                </a:r>
              </a:p>
              <a:p>
                <a:pPr marL="760335" lvl="1" indent="-325858">
                  <a:buFont typeface="Courier New" panose="02070309020205020404" pitchFamily="49" charset="0"/>
                  <a:buChar char="o"/>
                </a:pPr>
                <a:r>
                  <a:rPr lang="en-US" sz="1400" dirty="0"/>
                  <a:t>tunable in 6 orders of magnitude from 10</a:t>
                </a:r>
                <a:r>
                  <a:rPr lang="en-US" sz="1400" baseline="30000" dirty="0"/>
                  <a:t>10 </a:t>
                </a:r>
                <a:r>
                  <a:rPr lang="en-US" sz="1400" dirty="0"/>
                  <a:t>prim/bunch </a:t>
                </a:r>
              </a:p>
            </p:txBody>
          </p:sp>
          <p:sp>
            <p:nvSpPr>
              <p:cNvPr id="16" name="Rectangle 9">
                <a:extLst>
                  <a:ext uri="{FF2B5EF4-FFF2-40B4-BE49-F238E27FC236}">
                    <a16:creationId xmlns:a16="http://schemas.microsoft.com/office/drawing/2014/main" id="{2B648184-01E2-4DAB-A819-659FA63911FC}"/>
                  </a:ext>
                </a:extLst>
              </p:cNvPr>
              <p:cNvSpPr/>
              <p:nvPr/>
            </p:nvSpPr>
            <p:spPr>
              <a:xfrm>
                <a:off x="5283293" y="4009109"/>
                <a:ext cx="4603950" cy="1571651"/>
              </a:xfrm>
              <a:prstGeom prst="rect">
                <a:avLst/>
              </a:prstGeom>
            </p:spPr>
            <p:txBody>
              <a:bodyPr wrap="square">
                <a:spAutoFit/>
              </a:bodyPr>
              <a:lstStyle/>
              <a:p>
                <a:pPr marL="325858" indent="-325858">
                  <a:buFont typeface="Arial" panose="020B0604020202020204" pitchFamily="34" charset="0"/>
                  <a:buChar char="•"/>
                </a:pPr>
                <a:r>
                  <a:rPr lang="en-US" dirty="0"/>
                  <a:t>Tunable energy</a:t>
                </a:r>
              </a:p>
              <a:p>
                <a:pPr marL="760335" lvl="1" indent="-325858">
                  <a:buFont typeface="Courier New" panose="02070309020205020404" pitchFamily="49" charset="0"/>
                  <a:buChar char="o"/>
                </a:pPr>
                <a:r>
                  <a:rPr lang="en-US" sz="1400" dirty="0"/>
                  <a:t>All energies from </a:t>
                </a:r>
                <a:r>
                  <a:rPr lang="en-US" sz="1400" i="1" dirty="0"/>
                  <a:t>E</a:t>
                </a:r>
                <a:r>
                  <a:rPr lang="en-US" sz="1400" i="1" baseline="-25000" dirty="0"/>
                  <a:t>0</a:t>
                </a:r>
                <a:r>
                  <a:rPr lang="en-US" sz="1400" dirty="0"/>
                  <a:t> to ≈30 MeV</a:t>
                </a:r>
              </a:p>
              <a:p>
                <a:pPr marL="325858" indent="-325858">
                  <a:buFont typeface="Arial" panose="020B0604020202020204" pitchFamily="34" charset="0"/>
                  <a:buChar char="•"/>
                </a:pPr>
                <a:r>
                  <a:rPr lang="en-US" dirty="0"/>
                  <a:t>Tunable multiplicity</a:t>
                </a:r>
              </a:p>
              <a:p>
                <a:pPr marL="760335" lvl="1" indent="-325858">
                  <a:buFont typeface="Courier New" panose="02070309020205020404" pitchFamily="49" charset="0"/>
                  <a:buChar char="o"/>
                </a:pPr>
                <a:r>
                  <a:rPr lang="en-US" sz="1200" dirty="0"/>
                  <a:t>From max(E) to single particle per shot</a:t>
                </a:r>
                <a:endParaRPr lang="en-US" sz="2000" dirty="0"/>
              </a:p>
              <a:p>
                <a:pPr marL="325858" indent="-325858">
                  <a:buFont typeface="Arial" panose="020B0604020202020204" pitchFamily="34" charset="0"/>
                  <a:buChar char="•"/>
                </a:pPr>
                <a:r>
                  <a:rPr lang="en-US" sz="1600" dirty="0"/>
                  <a:t>Particle type decoupled from LINAC</a:t>
                </a:r>
              </a:p>
            </p:txBody>
          </p:sp>
          <p:sp>
            <p:nvSpPr>
              <p:cNvPr id="17" name="TextBox 10">
                <a:extLst>
                  <a:ext uri="{FF2B5EF4-FFF2-40B4-BE49-F238E27FC236}">
                    <a16:creationId xmlns:a16="http://schemas.microsoft.com/office/drawing/2014/main" id="{E24883E2-C3C6-40D1-A93C-DE33BD7B9D53}"/>
                  </a:ext>
                </a:extLst>
              </p:cNvPr>
              <p:cNvSpPr txBox="1"/>
              <p:nvPr/>
            </p:nvSpPr>
            <p:spPr>
              <a:xfrm>
                <a:off x="2788078" y="4823637"/>
                <a:ext cx="1454861" cy="561304"/>
              </a:xfrm>
              <a:prstGeom prst="rect">
                <a:avLst/>
              </a:prstGeom>
              <a:noFill/>
            </p:spPr>
            <p:txBody>
              <a:bodyPr wrap="square" rtlCol="0">
                <a:spAutoFit/>
              </a:bodyPr>
              <a:lstStyle/>
              <a:p>
                <a:pPr algn="ctr"/>
                <a:r>
                  <a:rPr lang="en-US" sz="1200" dirty="0"/>
                  <a:t>Cu target, 1.7-2-2.3 </a:t>
                </a:r>
                <a:r>
                  <a:rPr lang="en-US" sz="1200" i="1" dirty="0"/>
                  <a:t>x</a:t>
                </a:r>
                <a:r>
                  <a:rPr lang="en-US" sz="1200" i="1" baseline="-25000" dirty="0"/>
                  <a:t>0</a:t>
                </a:r>
                <a:endParaRPr lang="it-IT" sz="1200" i="1" baseline="-25000" dirty="0"/>
              </a:p>
            </p:txBody>
          </p:sp>
          <p:sp>
            <p:nvSpPr>
              <p:cNvPr id="18" name="Right Arrow 11">
                <a:extLst>
                  <a:ext uri="{FF2B5EF4-FFF2-40B4-BE49-F238E27FC236}">
                    <a16:creationId xmlns:a16="http://schemas.microsoft.com/office/drawing/2014/main" id="{D97D1646-2A9A-404F-8D65-1945E16AE06C}"/>
                  </a:ext>
                </a:extLst>
              </p:cNvPr>
              <p:cNvSpPr/>
              <p:nvPr/>
            </p:nvSpPr>
            <p:spPr>
              <a:xfrm>
                <a:off x="4257353" y="4472503"/>
                <a:ext cx="720080" cy="533673"/>
              </a:xfrm>
              <a:prstGeom prst="rightArrow">
                <a:avLst/>
              </a:pr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sp>
            <p:nvSpPr>
              <p:cNvPr id="19" name="Left Brace 12">
                <a:extLst>
                  <a:ext uri="{FF2B5EF4-FFF2-40B4-BE49-F238E27FC236}">
                    <a16:creationId xmlns:a16="http://schemas.microsoft.com/office/drawing/2014/main" id="{38DB1AD2-E770-44CC-894E-43D940502ADD}"/>
                  </a:ext>
                </a:extLst>
              </p:cNvPr>
              <p:cNvSpPr/>
              <p:nvPr/>
            </p:nvSpPr>
            <p:spPr>
              <a:xfrm>
                <a:off x="5098455" y="3929037"/>
                <a:ext cx="288032" cy="1633011"/>
              </a:xfrm>
              <a:prstGeom prst="leftBrace">
                <a:avLst>
                  <a:gd name="adj1" fmla="val 193750"/>
                  <a:gd name="adj2" fmla="val 50000"/>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dirty="0"/>
              </a:p>
            </p:txBody>
          </p:sp>
          <p:sp>
            <p:nvSpPr>
              <p:cNvPr id="20" name="Bent Arrow 13">
                <a:extLst>
                  <a:ext uri="{FF2B5EF4-FFF2-40B4-BE49-F238E27FC236}">
                    <a16:creationId xmlns:a16="http://schemas.microsoft.com/office/drawing/2014/main" id="{5749BB9A-20E3-4502-B095-295943DA016C}"/>
                  </a:ext>
                </a:extLst>
              </p:cNvPr>
              <p:cNvSpPr/>
              <p:nvPr/>
            </p:nvSpPr>
            <p:spPr>
              <a:xfrm rot="10800000" flipH="1">
                <a:off x="1649256" y="3426379"/>
                <a:ext cx="1097974" cy="1620013"/>
              </a:xfrm>
              <a:prstGeom prst="bentArrow">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sp>
            <p:nvSpPr>
              <p:cNvPr id="21" name="Left Brace 14">
                <a:extLst>
                  <a:ext uri="{FF2B5EF4-FFF2-40B4-BE49-F238E27FC236}">
                    <a16:creationId xmlns:a16="http://schemas.microsoft.com/office/drawing/2014/main" id="{2FDD98D0-BBEB-4DB9-ABE0-E3EEE66639E0}"/>
                  </a:ext>
                </a:extLst>
              </p:cNvPr>
              <p:cNvSpPr/>
              <p:nvPr/>
            </p:nvSpPr>
            <p:spPr>
              <a:xfrm>
                <a:off x="5098455" y="2472779"/>
                <a:ext cx="288033" cy="1272323"/>
              </a:xfrm>
              <a:prstGeom prst="leftBrace">
                <a:avLst>
                  <a:gd name="adj1" fmla="val 193750"/>
                  <a:gd name="adj2"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dirty="0"/>
              </a:p>
            </p:txBody>
          </p:sp>
        </p:grpSp>
        <p:pic>
          <p:nvPicPr>
            <p:cNvPr id="22" name="Picture 36">
              <a:extLst>
                <a:ext uri="{FF2B5EF4-FFF2-40B4-BE49-F238E27FC236}">
                  <a16:creationId xmlns:a16="http://schemas.microsoft.com/office/drawing/2014/main" id="{D4D9B0CC-30D9-47A0-8AB1-373CB1DBF4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64907" y="4503766"/>
              <a:ext cx="1155759" cy="787805"/>
            </a:xfrm>
            <a:prstGeom prst="rect">
              <a:avLst/>
            </a:prstGeom>
            <a:ln w="88900" cap="sq" cmpd="thickThin">
              <a:noFill/>
              <a:prstDash val="solid"/>
              <a:miter lim="800000"/>
            </a:ln>
            <a:effectLst>
              <a:innerShdw blurRad="76200">
                <a:srgbClr val="000000"/>
              </a:innerShdw>
            </a:effectLst>
          </p:spPr>
        </p:pic>
      </p:grpSp>
      <p:pic>
        <p:nvPicPr>
          <p:cNvPr id="23" name="Immagine 22" descr="Immagine che contiene testo&#10;&#10;Descrizione generata automaticamente">
            <a:extLst>
              <a:ext uri="{FF2B5EF4-FFF2-40B4-BE49-F238E27FC236}">
                <a16:creationId xmlns:a16="http://schemas.microsoft.com/office/drawing/2014/main" id="{775A4B41-3DA0-447A-8F60-7594AC4393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6321" y="696065"/>
            <a:ext cx="3456721" cy="1793560"/>
          </a:xfrm>
          <a:prstGeom prst="rect">
            <a:avLst/>
          </a:prstGeom>
        </p:spPr>
      </p:pic>
      <p:grpSp>
        <p:nvGrpSpPr>
          <p:cNvPr id="24" name="Gruppo 23">
            <a:extLst>
              <a:ext uri="{FF2B5EF4-FFF2-40B4-BE49-F238E27FC236}">
                <a16:creationId xmlns:a16="http://schemas.microsoft.com/office/drawing/2014/main" id="{1F80753A-9C94-4273-90D7-49FED56FADC7}"/>
              </a:ext>
            </a:extLst>
          </p:cNvPr>
          <p:cNvGrpSpPr/>
          <p:nvPr/>
        </p:nvGrpSpPr>
        <p:grpSpPr>
          <a:xfrm>
            <a:off x="0" y="3099"/>
            <a:ext cx="5374888" cy="947451"/>
            <a:chOff x="0" y="3099"/>
            <a:chExt cx="8287538" cy="947451"/>
          </a:xfrm>
        </p:grpSpPr>
        <p:sp>
          <p:nvSpPr>
            <p:cNvPr id="25" name="Titolo 1">
              <a:extLst>
                <a:ext uri="{FF2B5EF4-FFF2-40B4-BE49-F238E27FC236}">
                  <a16:creationId xmlns:a16="http://schemas.microsoft.com/office/drawing/2014/main" id="{F9614661-B29F-4978-86B8-2DE0687B0422}"/>
                </a:ext>
              </a:extLst>
            </p:cNvPr>
            <p:cNvSpPr txBox="1">
              <a:spLocks/>
            </p:cNvSpPr>
            <p:nvPr/>
          </p:nvSpPr>
          <p:spPr>
            <a:xfrm>
              <a:off x="0" y="3099"/>
              <a:ext cx="8287538"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short recap</a:t>
              </a:r>
              <a:endParaRPr lang="en-GB" sz="3200" dirty="0">
                <a:latin typeface="Stencil" panose="040409050D0802020404" pitchFamily="82" charset="0"/>
                <a:cs typeface="Ayuthaya" pitchFamily="2" charset="-34"/>
              </a:endParaRPr>
            </a:p>
          </p:txBody>
        </p:sp>
        <p:pic>
          <p:nvPicPr>
            <p:cNvPr id="26" name="Picture 2" descr="http://www.lnf.infn.it/logo/logo_infn_lnf_2_esteso_white.png">
              <a:extLst>
                <a:ext uri="{FF2B5EF4-FFF2-40B4-BE49-F238E27FC236}">
                  <a16:creationId xmlns:a16="http://schemas.microsoft.com/office/drawing/2014/main" id="{595D60C7-92F2-4691-B27E-0B39AF579E3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415829"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CasellaDiTesto 26">
            <a:extLst>
              <a:ext uri="{FF2B5EF4-FFF2-40B4-BE49-F238E27FC236}">
                <a16:creationId xmlns:a16="http://schemas.microsoft.com/office/drawing/2014/main" id="{1FF2C376-1F98-4A0B-AF8C-CFFF7F12510E}"/>
              </a:ext>
            </a:extLst>
          </p:cNvPr>
          <p:cNvSpPr txBox="1"/>
          <p:nvPr/>
        </p:nvSpPr>
        <p:spPr>
          <a:xfrm>
            <a:off x="601443" y="1079831"/>
            <a:ext cx="7768244" cy="12438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BTF beam transport</a:t>
            </a:r>
          </a:p>
          <a:p>
            <a:pPr>
              <a:lnSpc>
                <a:spcPct val="90000"/>
              </a:lnSpc>
              <a:spcBef>
                <a:spcPct val="0"/>
              </a:spcBef>
              <a:spcAft>
                <a:spcPts val="600"/>
              </a:spcAft>
            </a:pPr>
            <a:r>
              <a:rPr lang="en-US" sz="2600" dirty="0">
                <a:latin typeface="+mj-lt"/>
                <a:ea typeface="+mj-ea"/>
                <a:cs typeface="+mj-cs"/>
              </a:rPr>
              <a:t>Primary or secondary beams</a:t>
            </a:r>
          </a:p>
        </p:txBody>
      </p:sp>
      <p:pic>
        <p:nvPicPr>
          <p:cNvPr id="28" name="Immagine 27">
            <a:extLst>
              <a:ext uri="{FF2B5EF4-FFF2-40B4-BE49-F238E27FC236}">
                <a16:creationId xmlns:a16="http://schemas.microsoft.com/office/drawing/2014/main" id="{EA9AD47E-C40B-47A6-A5B8-D887607DA11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69547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28C7238-F9A5-AD46-8A08-3DA0AF69A184}"/>
              </a:ext>
            </a:extLst>
          </p:cNvPr>
          <p:cNvSpPr>
            <a:spLocks noGrp="1"/>
          </p:cNvSpPr>
          <p:nvPr>
            <p:ph type="sldNum" sz="quarter" idx="12"/>
          </p:nvPr>
        </p:nvSpPr>
        <p:spPr/>
        <p:txBody>
          <a:bodyPr/>
          <a:lstStyle/>
          <a:p>
            <a:fld id="{68D00E77-0C82-E746-A744-9B0761327A0C}" type="slidenum">
              <a:rPr lang="it-IT" smtClean="0">
                <a:solidFill>
                  <a:schemeClr val="tx1"/>
                </a:solidFill>
              </a:rPr>
              <a:pPr/>
              <a:t>2</a:t>
            </a:fld>
            <a:endParaRPr lang="it-IT" dirty="0">
              <a:solidFill>
                <a:schemeClr val="tx1"/>
              </a:solidFill>
            </a:endParaRPr>
          </a:p>
        </p:txBody>
      </p:sp>
      <p:sp>
        <p:nvSpPr>
          <p:cNvPr id="7" name="Segnaposto contenuto 2">
            <a:extLst>
              <a:ext uri="{FF2B5EF4-FFF2-40B4-BE49-F238E27FC236}">
                <a16:creationId xmlns:a16="http://schemas.microsoft.com/office/drawing/2014/main" id="{EB700A34-BBF6-D14D-AB70-472C6BEAD55B}"/>
              </a:ext>
            </a:extLst>
          </p:cNvPr>
          <p:cNvSpPr txBox="1">
            <a:spLocks/>
          </p:cNvSpPr>
          <p:nvPr/>
        </p:nvSpPr>
        <p:spPr>
          <a:xfrm>
            <a:off x="187442" y="1517791"/>
            <a:ext cx="5504231" cy="1074283"/>
          </a:xfrm>
          <a:prstGeom prst="rect">
            <a:avLst/>
          </a:prstGeom>
        </p:spPr>
        <p:txBody>
          <a:bodyPr vert="horz" lIns="9000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GB" sz="2000" b="1" dirty="0">
                <a:solidFill>
                  <a:schemeClr val="tx1"/>
                </a:solidFill>
              </a:rPr>
              <a:t>BTF group</a:t>
            </a:r>
          </a:p>
          <a:p>
            <a:pPr marL="0" indent="0">
              <a:spcBef>
                <a:spcPts val="0"/>
              </a:spcBef>
              <a:spcAft>
                <a:spcPts val="600"/>
              </a:spcAft>
              <a:buNone/>
            </a:pPr>
            <a:r>
              <a:rPr lang="en-GB" sz="1600" dirty="0">
                <a:solidFill>
                  <a:schemeClr val="tx1"/>
                </a:solidFill>
              </a:rPr>
              <a:t>Bruno Buonomo, Claudio Di Giulio, </a:t>
            </a:r>
            <a:r>
              <a:rPr lang="en-GB" sz="1600" b="1" dirty="0">
                <a:solidFill>
                  <a:schemeClr val="tx1"/>
                </a:solidFill>
              </a:rPr>
              <a:t>Luca Foggetta</a:t>
            </a:r>
            <a:r>
              <a:rPr lang="en-GB" sz="1600" dirty="0">
                <a:solidFill>
                  <a:schemeClr val="tx1"/>
                </a:solidFill>
              </a:rPr>
              <a:t>, </a:t>
            </a:r>
          </a:p>
          <a:p>
            <a:pPr marL="0" indent="0">
              <a:spcBef>
                <a:spcPts val="0"/>
              </a:spcBef>
              <a:spcAft>
                <a:spcPts val="600"/>
              </a:spcAft>
              <a:buNone/>
            </a:pPr>
            <a:r>
              <a:rPr lang="en-GB" sz="1600" dirty="0">
                <a:solidFill>
                  <a:schemeClr val="tx1"/>
                </a:solidFill>
              </a:rPr>
              <a:t>Gianfranco Morello, Paolo Valente</a:t>
            </a:r>
          </a:p>
        </p:txBody>
      </p:sp>
      <p:sp>
        <p:nvSpPr>
          <p:cNvPr id="8" name="Rettangolo 7">
            <a:extLst>
              <a:ext uri="{FF2B5EF4-FFF2-40B4-BE49-F238E27FC236}">
                <a16:creationId xmlns:a16="http://schemas.microsoft.com/office/drawing/2014/main" id="{5CCFA6C8-A63F-3C4F-9BE0-C0D8DB4DD486}"/>
              </a:ext>
            </a:extLst>
          </p:cNvPr>
          <p:cNvSpPr/>
          <p:nvPr/>
        </p:nvSpPr>
        <p:spPr>
          <a:xfrm>
            <a:off x="187442" y="4307532"/>
            <a:ext cx="11700587" cy="2231380"/>
          </a:xfrm>
          <a:prstGeom prst="rect">
            <a:avLst/>
          </a:prstGeom>
        </p:spPr>
        <p:txBody>
          <a:bodyPr wrap="square">
            <a:spAutoFit/>
          </a:bodyPr>
          <a:lstStyle/>
          <a:p>
            <a:pPr>
              <a:lnSpc>
                <a:spcPct val="90000"/>
              </a:lnSpc>
              <a:spcAft>
                <a:spcPts val="600"/>
              </a:spcAft>
            </a:pPr>
            <a:r>
              <a:rPr lang="en-GB" sz="2000" b="1" dirty="0"/>
              <a:t>Technical and Accelerator Divisions services</a:t>
            </a:r>
          </a:p>
          <a:p>
            <a:pPr>
              <a:spcAft>
                <a:spcPts val="1200"/>
              </a:spcAft>
            </a:pPr>
            <a:r>
              <a:rPr lang="en-GB" sz="1600" dirty="0"/>
              <a:t>Sergio Cantarella, Oreste Cerafogli*, Enrico Di Pasquale, Alessandro Drago, Adolfo Esposito, Oscar Frasciello, Andrea Ghigo, Simona Incremona, Franco Iungo, Stefano Lauciani, Roberto Mascio, Stefano Martelli, Marco Paris, Stefano Pioli, Luigi Pellegrino, Francesco Putino, Ruggero Ricci, Ugo Rotundo, Lucia Sabbatini, Claudio Sanelli, Franco Sardone, Giancarlo Sensolini, Alessandro Stecchi, Angelo Stella, Alessandro Vannozzi &amp; DAFNE operators for runs</a:t>
            </a:r>
          </a:p>
          <a:p>
            <a:pPr>
              <a:spcAft>
                <a:spcPts val="1200"/>
              </a:spcAft>
            </a:pPr>
            <a:r>
              <a:rPr lang="en-GB" sz="1600" dirty="0"/>
              <a:t>* </a:t>
            </a:r>
            <a:r>
              <a:rPr lang="en-GB" sz="1400" dirty="0"/>
              <a:t>Retired</a:t>
            </a:r>
          </a:p>
          <a:p>
            <a:pPr>
              <a:spcAft>
                <a:spcPts val="1200"/>
              </a:spcAft>
            </a:pPr>
            <a:endParaRPr lang="en-GB" sz="1600" b="1" dirty="0"/>
          </a:p>
        </p:txBody>
      </p:sp>
      <p:sp>
        <p:nvSpPr>
          <p:cNvPr id="9" name="Segnaposto contenuto 2">
            <a:extLst>
              <a:ext uri="{FF2B5EF4-FFF2-40B4-BE49-F238E27FC236}">
                <a16:creationId xmlns:a16="http://schemas.microsoft.com/office/drawing/2014/main" id="{276F2CDE-B5F2-2C45-BFBC-E5085BABFF7D}"/>
              </a:ext>
            </a:extLst>
          </p:cNvPr>
          <p:cNvSpPr txBox="1">
            <a:spLocks/>
          </p:cNvSpPr>
          <p:nvPr/>
        </p:nvSpPr>
        <p:spPr>
          <a:xfrm>
            <a:off x="187442" y="2881891"/>
            <a:ext cx="12171680" cy="1171877"/>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GB" sz="2000" b="1" dirty="0">
                <a:solidFill>
                  <a:schemeClr val="tx1"/>
                </a:solidFill>
              </a:rPr>
              <a:t>LINAC staff</a:t>
            </a:r>
          </a:p>
          <a:p>
            <a:pPr marL="0" indent="0">
              <a:spcBef>
                <a:spcPts val="0"/>
              </a:spcBef>
              <a:spcAft>
                <a:spcPts val="600"/>
              </a:spcAft>
              <a:buNone/>
            </a:pPr>
            <a:r>
              <a:rPr lang="en-GB" sz="1600" dirty="0">
                <a:solidFill>
                  <a:schemeClr val="tx1"/>
                </a:solidFill>
              </a:rPr>
              <a:t>Maurizio Belli, Riccardo Ceccarelli, Alberto Cecchinelli , Renato Clementi</a:t>
            </a:r>
            <a:r>
              <a:rPr lang="en-GB" sz="1600" baseline="30000" dirty="0">
                <a:solidFill>
                  <a:schemeClr val="tx1"/>
                </a:solidFill>
              </a:rPr>
              <a:t>*</a:t>
            </a:r>
            <a:r>
              <a:rPr lang="en-GB" sz="1600" dirty="0">
                <a:solidFill>
                  <a:schemeClr val="tx1"/>
                </a:solidFill>
              </a:rPr>
              <a:t>, </a:t>
            </a:r>
          </a:p>
          <a:p>
            <a:pPr marL="0" indent="0">
              <a:spcBef>
                <a:spcPts val="0"/>
              </a:spcBef>
              <a:spcAft>
                <a:spcPts val="600"/>
              </a:spcAft>
              <a:buNone/>
            </a:pPr>
            <a:r>
              <a:rPr lang="en-GB" sz="1600" dirty="0">
                <a:solidFill>
                  <a:schemeClr val="tx1"/>
                </a:solidFill>
              </a:rPr>
              <a:t>Graziano Piermarini, Luis Antonio Rossi, Serena Strabioli,  Raffaele Zarlenga</a:t>
            </a:r>
          </a:p>
          <a:p>
            <a:pPr marL="0" indent="0">
              <a:spcBef>
                <a:spcPts val="0"/>
              </a:spcBef>
              <a:spcAft>
                <a:spcPts val="1200"/>
              </a:spcAft>
              <a:buFont typeface="Arial" panose="020B0604020202020204" pitchFamily="34" charset="0"/>
              <a:buNone/>
            </a:pPr>
            <a:r>
              <a:rPr lang="en-GB" sz="1400" dirty="0">
                <a:solidFill>
                  <a:schemeClr val="tx1"/>
                </a:solidFill>
              </a:rPr>
              <a:t>* Retired</a:t>
            </a:r>
          </a:p>
        </p:txBody>
      </p:sp>
      <p:sp>
        <p:nvSpPr>
          <p:cNvPr id="2" name="Segnaposto piè di pagina 1">
            <a:extLst>
              <a:ext uri="{FF2B5EF4-FFF2-40B4-BE49-F238E27FC236}">
                <a16:creationId xmlns:a16="http://schemas.microsoft.com/office/drawing/2014/main" id="{AC83C764-9F2E-4F1E-B6D4-E1D758B514B8}"/>
              </a:ext>
            </a:extLst>
          </p:cNvPr>
          <p:cNvSpPr>
            <a:spLocks noGrp="1"/>
          </p:cNvSpPr>
          <p:nvPr>
            <p:ph type="ftr" sz="quarter" idx="11"/>
          </p:nvPr>
        </p:nvSpPr>
        <p:spPr/>
        <p:txBody>
          <a:bodyPr/>
          <a:lstStyle/>
          <a:p>
            <a:r>
              <a:rPr lang="en-US" dirty="0"/>
              <a:t>57th Scientific Committee Meeting May 9-10, 2019</a:t>
            </a:r>
            <a:endParaRPr lang="it-IT" dirty="0"/>
          </a:p>
        </p:txBody>
      </p:sp>
      <p:pic>
        <p:nvPicPr>
          <p:cNvPr id="11" name="Immagine 10">
            <a:extLst>
              <a:ext uri="{FF2B5EF4-FFF2-40B4-BE49-F238E27FC236}">
                <a16:creationId xmlns:a16="http://schemas.microsoft.com/office/drawing/2014/main" id="{6366B904-EB80-4C25-A496-8CB9DF4DDB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grpSp>
        <p:nvGrpSpPr>
          <p:cNvPr id="3" name="Gruppo 2">
            <a:extLst>
              <a:ext uri="{FF2B5EF4-FFF2-40B4-BE49-F238E27FC236}">
                <a16:creationId xmlns:a16="http://schemas.microsoft.com/office/drawing/2014/main" id="{E50B02F7-3E54-40FF-9E9E-50885993895A}"/>
              </a:ext>
            </a:extLst>
          </p:cNvPr>
          <p:cNvGrpSpPr/>
          <p:nvPr/>
        </p:nvGrpSpPr>
        <p:grpSpPr>
          <a:xfrm>
            <a:off x="0" y="3099"/>
            <a:ext cx="4517571" cy="947451"/>
            <a:chOff x="0" y="3099"/>
            <a:chExt cx="4517571" cy="947451"/>
          </a:xfrm>
        </p:grpSpPr>
        <p:sp>
          <p:nvSpPr>
            <p:cNvPr id="10" name="Titolo 1">
              <a:extLst>
                <a:ext uri="{FF2B5EF4-FFF2-40B4-BE49-F238E27FC236}">
                  <a16:creationId xmlns:a16="http://schemas.microsoft.com/office/drawing/2014/main" id="{21C0A39E-62AD-4262-B2D5-61D9B92D7AC2}"/>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People</a:t>
              </a:r>
              <a:endParaRPr lang="en-GB" sz="3200" dirty="0">
                <a:latin typeface="Stencil" panose="040409050D0802020404" pitchFamily="82" charset="0"/>
                <a:cs typeface="Ayuthaya" pitchFamily="2" charset="-34"/>
              </a:endParaRPr>
            </a:p>
          </p:txBody>
        </p:sp>
        <p:pic>
          <p:nvPicPr>
            <p:cNvPr id="1026" name="Picture 2" descr="http://www.lnf.infn.it/logo/logo_infn_lnf_2_esteso_white.png">
              <a:extLst>
                <a:ext uri="{FF2B5EF4-FFF2-40B4-BE49-F238E27FC236}">
                  <a16:creationId xmlns:a16="http://schemas.microsoft.com/office/drawing/2014/main" id="{4EC77430-9620-4466-A031-3EFC1BB940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Immagine 11">
            <a:extLst>
              <a:ext uri="{FF2B5EF4-FFF2-40B4-BE49-F238E27FC236}">
                <a16:creationId xmlns:a16="http://schemas.microsoft.com/office/drawing/2014/main" id="{425FD5F9-80B0-4137-9E06-67DC7AD174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9552" y="422928"/>
            <a:ext cx="5802684" cy="3264010"/>
          </a:xfrm>
          <a:prstGeom prst="ellipse">
            <a:avLst/>
          </a:prstGeom>
        </p:spPr>
      </p:pic>
    </p:spTree>
    <p:extLst>
      <p:ext uri="{BB962C8B-B14F-4D97-AF65-F5344CB8AC3E}">
        <p14:creationId xmlns:p14="http://schemas.microsoft.com/office/powerpoint/2010/main" val="1990823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D1FFC1-B777-4BF7-9A1E-955E61C22DC3}"/>
              </a:ext>
            </a:extLst>
          </p:cNvPr>
          <p:cNvSpPr txBox="1"/>
          <p:nvPr/>
        </p:nvSpPr>
        <p:spPr>
          <a:xfrm>
            <a:off x="601443" y="1079831"/>
            <a:ext cx="7768244" cy="1243894"/>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400" dirty="0">
                <a:latin typeface="+mj-lt"/>
                <a:ea typeface="+mj-ea"/>
                <a:cs typeface="+mj-cs"/>
              </a:rPr>
              <a:t>BTF </a:t>
            </a:r>
            <a:r>
              <a:rPr lang="en-US" sz="4400" b="1" dirty="0">
                <a:latin typeface="+mj-lt"/>
                <a:ea typeface="+mj-ea"/>
                <a:cs typeface="+mj-cs"/>
              </a:rPr>
              <a:t>secondary</a:t>
            </a:r>
            <a:r>
              <a:rPr lang="en-US" sz="4400" dirty="0">
                <a:latin typeface="+mj-lt"/>
                <a:ea typeface="+mj-ea"/>
                <a:cs typeface="+mj-cs"/>
              </a:rPr>
              <a:t> beam commissioning</a:t>
            </a:r>
          </a:p>
          <a:p>
            <a:pPr>
              <a:lnSpc>
                <a:spcPct val="90000"/>
              </a:lnSpc>
              <a:spcBef>
                <a:spcPct val="0"/>
              </a:spcBef>
              <a:spcAft>
                <a:spcPts val="600"/>
              </a:spcAft>
            </a:pPr>
            <a:r>
              <a:rPr lang="en-US" sz="2600" dirty="0">
                <a:latin typeface="+mj-lt"/>
                <a:ea typeface="+mj-ea"/>
                <a:cs typeface="+mj-cs"/>
              </a:rPr>
              <a:t>July 2018</a:t>
            </a:r>
          </a:p>
        </p:txBody>
      </p:sp>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6A533B5A-D860-4966-ADB4-5A7A6FEB63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b="-1"/>
          <a:stretch/>
        </p:blipFill>
        <p:spPr>
          <a:xfrm>
            <a:off x="8692933" y="11"/>
            <a:ext cx="3499066" cy="380104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CasellaDiTesto 2">
            <a:extLst>
              <a:ext uri="{FF2B5EF4-FFF2-40B4-BE49-F238E27FC236}">
                <a16:creationId xmlns:a16="http://schemas.microsoft.com/office/drawing/2014/main" id="{260F39B7-5EEF-2A42-BBFD-EE03095D0932}"/>
              </a:ext>
            </a:extLst>
          </p:cNvPr>
          <p:cNvSpPr txBox="1"/>
          <p:nvPr/>
        </p:nvSpPr>
        <p:spPr>
          <a:xfrm>
            <a:off x="655320" y="2316480"/>
            <a:ext cx="9511722" cy="406265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B0F0"/>
              </a:buClr>
            </a:pPr>
            <a:r>
              <a:rPr lang="en-GB" dirty="0">
                <a:latin typeface="+mj-lt"/>
              </a:rPr>
              <a:t>Request changed due to increased capability in PADME detection</a:t>
            </a:r>
          </a:p>
          <a:p>
            <a:pPr marL="342900" indent="-342900">
              <a:buClr>
                <a:srgbClr val="00B0F0"/>
              </a:buClr>
              <a:buFont typeface="Arial" panose="020B0604020202020204" pitchFamily="34" charset="0"/>
              <a:buChar char="•"/>
            </a:pPr>
            <a:r>
              <a:rPr lang="en-GB" dirty="0">
                <a:latin typeface="+mj-lt"/>
              </a:rPr>
              <a:t>Longer pulse </a:t>
            </a:r>
            <a:r>
              <a:rPr lang="it-IT" dirty="0">
                <a:latin typeface="+mj-lt"/>
              </a:rPr>
              <a:t>= </a:t>
            </a:r>
            <a:r>
              <a:rPr lang="en-GB" dirty="0">
                <a:latin typeface="+mj-lt"/>
              </a:rPr>
              <a:t>from 150ns up to 350ns (trials) =&gt; set default on 250ns </a:t>
            </a:r>
          </a:p>
          <a:p>
            <a:pPr>
              <a:buClr>
                <a:srgbClr val="00B0F0"/>
              </a:buClr>
            </a:pPr>
            <a:r>
              <a:rPr lang="en-GB" dirty="0">
                <a:latin typeface="+mj-lt"/>
              </a:rPr>
              <a:t>	averaged on SAC measured charge to time readout</a:t>
            </a:r>
          </a:p>
          <a:p>
            <a:pPr marL="342900" indent="-342900">
              <a:buClr>
                <a:srgbClr val="00B0F0"/>
              </a:buClr>
              <a:buFont typeface="Arial" panose="020B0604020202020204" pitchFamily="34" charset="0"/>
              <a:buChar char="•"/>
            </a:pPr>
            <a:r>
              <a:rPr lang="en-GB" dirty="0">
                <a:latin typeface="+mj-lt"/>
              </a:rPr>
              <a:t>More multiplicity = from 10k up to 30k =&gt; set default on 25k</a:t>
            </a:r>
            <a:endParaRPr kumimoji="0" lang="en-GB" b="0" i="0" u="none" strike="noStrike" kern="1200" cap="none" spc="0" normalizeH="0" baseline="0" noProof="0" dirty="0">
              <a:ln>
                <a:noFill/>
              </a:ln>
              <a:effectLst/>
              <a:uLnTx/>
              <a:uFillTx/>
              <a:latin typeface="+mj-lt"/>
            </a:endParaRPr>
          </a:p>
          <a:p>
            <a:pPr marL="0"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GB" b="0" i="0" u="none" strike="noStrike" kern="1200" cap="none" spc="0" normalizeH="0" baseline="0" noProof="0" dirty="0">
              <a:ln>
                <a:noFill/>
              </a:ln>
              <a:effectLst/>
              <a:uLnTx/>
              <a:uFillTx/>
              <a:latin typeface="+mj-lt"/>
            </a:endParaRPr>
          </a:p>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b="0" i="0" u="none" strike="noStrike" kern="1200" cap="none" spc="0" normalizeH="0" baseline="0" noProof="0" dirty="0">
                <a:ln>
                  <a:noFill/>
                </a:ln>
                <a:effectLst/>
                <a:uLnTx/>
                <a:uFillTx/>
                <a:latin typeface="+mj-lt"/>
              </a:rPr>
              <a:t>Actual </a:t>
            </a:r>
            <a:r>
              <a:rPr lang="en-GB" b="1" dirty="0">
                <a:latin typeface="+mj-lt"/>
              </a:rPr>
              <a:t>Secondary </a:t>
            </a:r>
            <a:r>
              <a:rPr kumimoji="0" lang="en-GB" b="1" i="0" u="none" strike="noStrike" kern="1200" cap="none" spc="0" normalizeH="0" baseline="0" noProof="0" dirty="0">
                <a:ln>
                  <a:noFill/>
                </a:ln>
                <a:effectLst/>
                <a:uLnTx/>
                <a:uFillTx/>
                <a:latin typeface="+mj-lt"/>
              </a:rPr>
              <a:t>Beam configuration </a:t>
            </a:r>
            <a:r>
              <a:rPr kumimoji="0" lang="en-GB" b="0" i="0" u="none" strike="noStrike" kern="1200" cap="none" spc="0" normalizeH="0" baseline="0" noProof="0" dirty="0">
                <a:ln>
                  <a:noFill/>
                </a:ln>
                <a:effectLst/>
                <a:uLnTx/>
                <a:uFillTx/>
                <a:latin typeface="+mj-lt"/>
              </a:rPr>
              <a:t>for </a:t>
            </a:r>
            <a:r>
              <a:rPr kumimoji="0" lang="en-GB" i="0" u="none" strike="noStrike" kern="1200" cap="none" spc="0" normalizeH="0" baseline="0" noProof="0" dirty="0">
                <a:ln>
                  <a:noFill/>
                </a:ln>
                <a:effectLst/>
                <a:uLnTx/>
                <a:uFillTx/>
                <a:latin typeface="+mj-lt"/>
              </a:rPr>
              <a:t>PADME</a:t>
            </a:r>
            <a:r>
              <a:rPr kumimoji="0" lang="en-GB" b="0" i="0" u="none" strike="noStrike" kern="1200" cap="none" spc="0" normalizeH="0" baseline="0" noProof="0" dirty="0">
                <a:ln>
                  <a:noFill/>
                </a:ln>
                <a:effectLst/>
                <a:uLnTx/>
                <a:uFillTx/>
                <a:latin typeface="+mj-lt"/>
              </a:rPr>
              <a:t>:</a:t>
            </a:r>
          </a:p>
          <a:p>
            <a:pPr marL="285750" indent="-285750">
              <a:buClr>
                <a:srgbClr val="00B0F0"/>
              </a:buClr>
              <a:buFont typeface="Wingdings" pitchFamily="2" charset="2"/>
              <a:buChar char="§"/>
            </a:pPr>
            <a:r>
              <a:rPr lang="en-GB" dirty="0">
                <a:solidFill>
                  <a:sysClr val="windowText" lastClr="000000"/>
                </a:solidFill>
                <a:latin typeface="+mj-lt"/>
              </a:rPr>
              <a:t>Secondary Positron Beam Production at the </a:t>
            </a:r>
            <a:r>
              <a:rPr lang="en-GB" b="1" dirty="0">
                <a:solidFill>
                  <a:sysClr val="windowText" lastClr="000000"/>
                </a:solidFill>
                <a:latin typeface="+mj-lt"/>
              </a:rPr>
              <a:t>BTF target</a:t>
            </a:r>
          </a:p>
          <a:p>
            <a:pPr marL="742950" lvl="1" indent="-285750">
              <a:buClr>
                <a:srgbClr val="00B0F0"/>
              </a:buClr>
              <a:buFont typeface="Wingdings" pitchFamily="2" charset="2"/>
              <a:buChar char="§"/>
            </a:pPr>
            <a:r>
              <a:rPr lang="en-GB" sz="1600" dirty="0">
                <a:solidFill>
                  <a:sysClr val="windowText" lastClr="000000"/>
                </a:solidFill>
                <a:latin typeface="+mj-lt"/>
              </a:rPr>
              <a:t>Electron Primary energy 670MeV</a:t>
            </a:r>
          </a:p>
          <a:p>
            <a:pPr marL="742950" lvl="1" indent="-285750">
              <a:buClr>
                <a:srgbClr val="00B0F0"/>
              </a:buClr>
              <a:buFont typeface="Wingdings" pitchFamily="2" charset="2"/>
              <a:buChar char="§"/>
            </a:pPr>
            <a:r>
              <a:rPr lang="en-GB" sz="1600" dirty="0">
                <a:solidFill>
                  <a:sysClr val="windowText" lastClr="000000"/>
                </a:solidFill>
                <a:latin typeface="+mj-lt"/>
              </a:rPr>
              <a:t>LINAC current higher than DAFNE ops</a:t>
            </a:r>
          </a:p>
          <a:p>
            <a:pPr marL="742950" lvl="1" indent="-285750">
              <a:buClr>
                <a:srgbClr val="00B0F0"/>
              </a:buClr>
              <a:buFont typeface="Wingdings" pitchFamily="2" charset="2"/>
              <a:buChar char="§"/>
            </a:pPr>
            <a:r>
              <a:rPr lang="en-GB" sz="1600" dirty="0">
                <a:solidFill>
                  <a:sysClr val="windowText" lastClr="000000"/>
                </a:solidFill>
                <a:latin typeface="+mj-lt"/>
              </a:rPr>
              <a:t>Multiplicity max(545MeV, scraper’d) above 25k</a:t>
            </a:r>
          </a:p>
          <a:p>
            <a:pPr marL="742950" lvl="1" indent="-285750">
              <a:buClr>
                <a:srgbClr val="00B0F0"/>
              </a:buClr>
              <a:buFont typeface="Wingdings" pitchFamily="2" charset="2"/>
              <a:buChar char="§"/>
            </a:pPr>
            <a:r>
              <a:rPr lang="en-GB" sz="1600" dirty="0">
                <a:solidFill>
                  <a:sysClr val="windowText" lastClr="000000"/>
                </a:solidFill>
                <a:latin typeface="+mj-lt"/>
              </a:rPr>
              <a:t>Very good beam control and run stability for PADME</a:t>
            </a:r>
          </a:p>
          <a:p>
            <a:pPr>
              <a:buClr>
                <a:srgbClr val="00B0F0"/>
              </a:buClr>
            </a:pPr>
            <a:r>
              <a:rPr lang="en-GB" b="1" dirty="0">
                <a:solidFill>
                  <a:sysClr val="windowText" lastClr="000000"/>
                </a:solidFill>
                <a:latin typeface="+mj-lt"/>
              </a:rPr>
              <a:t>Drawbacks</a:t>
            </a:r>
          </a:p>
          <a:p>
            <a:pPr marL="742950" lvl="1" indent="-285750">
              <a:buClr>
                <a:srgbClr val="00B0F0"/>
              </a:buClr>
              <a:buFont typeface="Wingdings" pitchFamily="2" charset="2"/>
              <a:buChar char="§"/>
            </a:pPr>
            <a:r>
              <a:rPr lang="en-GB" sz="1600" dirty="0">
                <a:solidFill>
                  <a:sysClr val="windowText" lastClr="000000"/>
                </a:solidFill>
              </a:rPr>
              <a:t>Primary beam energy spread more than 6%, beam losses</a:t>
            </a:r>
            <a:endParaRPr lang="en-GB" sz="1600" dirty="0">
              <a:solidFill>
                <a:sysClr val="windowText" lastClr="000000"/>
              </a:solidFill>
              <a:latin typeface="+mj-lt"/>
            </a:endParaRPr>
          </a:p>
          <a:p>
            <a:pPr marL="742950" lvl="1" indent="-285750">
              <a:buClr>
                <a:srgbClr val="00B0F0"/>
              </a:buClr>
              <a:buFont typeface="Wingdings" pitchFamily="2" charset="2"/>
              <a:buChar char="§"/>
            </a:pPr>
            <a:r>
              <a:rPr lang="en-GB" sz="1600" dirty="0">
                <a:solidFill>
                  <a:sysClr val="windowText" lastClr="000000"/>
                </a:solidFill>
                <a:latin typeface="+mj-lt"/>
              </a:rPr>
              <a:t>Background and some diagnostic ageing</a:t>
            </a:r>
          </a:p>
          <a:p>
            <a:pPr marL="742950" lvl="1" indent="-285750">
              <a:buClr>
                <a:srgbClr val="00B0F0"/>
              </a:buClr>
              <a:buFont typeface="Wingdings" pitchFamily="2" charset="2"/>
              <a:buChar char="§"/>
            </a:pPr>
            <a:r>
              <a:rPr lang="en-GB" sz="1600" dirty="0">
                <a:solidFill>
                  <a:sysClr val="windowText" lastClr="000000"/>
                </a:solidFill>
                <a:latin typeface="+mj-lt"/>
              </a:rPr>
              <a:t>Implementation of safety rules (i.e. cool down of target)</a:t>
            </a:r>
          </a:p>
        </p:txBody>
      </p:sp>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20</a:t>
            </a:fld>
            <a:endParaRPr lang="it-IT" dirty="0"/>
          </a:p>
        </p:txBody>
      </p:sp>
      <p:pic>
        <p:nvPicPr>
          <p:cNvPr id="7" name="Immagine 6" descr="Immagine che contiene interni, computer&#10;&#10;Descrizione generata automaticamente">
            <a:extLst>
              <a:ext uri="{FF2B5EF4-FFF2-40B4-BE49-F238E27FC236}">
                <a16:creationId xmlns:a16="http://schemas.microsoft.com/office/drawing/2014/main" id="{5A4EBC37-ACA0-4D65-8162-36A2D59D13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87332" y="3502174"/>
            <a:ext cx="2932136" cy="2753695"/>
          </a:xfrm>
          <a:prstGeom prst="rect">
            <a:avLst/>
          </a:prstGeom>
          <a:ln>
            <a:noFill/>
          </a:ln>
          <a:effectLst>
            <a:outerShdw blurRad="292100" dist="139700" dir="2700000" algn="tl" rotWithShape="0">
              <a:srgbClr val="333333">
                <a:alpha val="65000"/>
              </a:srgbClr>
            </a:outerShdw>
          </a:effectLst>
        </p:spPr>
      </p:pic>
      <p:grpSp>
        <p:nvGrpSpPr>
          <p:cNvPr id="9" name="Gruppo 8">
            <a:extLst>
              <a:ext uri="{FF2B5EF4-FFF2-40B4-BE49-F238E27FC236}">
                <a16:creationId xmlns:a16="http://schemas.microsoft.com/office/drawing/2014/main" id="{0EC69D9C-0E16-4545-9DC6-5DC022A2AE4B}"/>
              </a:ext>
            </a:extLst>
          </p:cNvPr>
          <p:cNvGrpSpPr/>
          <p:nvPr/>
        </p:nvGrpSpPr>
        <p:grpSpPr>
          <a:xfrm>
            <a:off x="-1" y="3099"/>
            <a:ext cx="4158343" cy="947451"/>
            <a:chOff x="0" y="3099"/>
            <a:chExt cx="7866043" cy="947451"/>
          </a:xfrm>
        </p:grpSpPr>
        <p:sp>
          <p:nvSpPr>
            <p:cNvPr id="10" name="Titolo 1">
              <a:extLst>
                <a:ext uri="{FF2B5EF4-FFF2-40B4-BE49-F238E27FC236}">
                  <a16:creationId xmlns:a16="http://schemas.microsoft.com/office/drawing/2014/main" id="{2602C3A9-CB1C-4175-87B3-F37142FCADF2}"/>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beam</a:t>
              </a:r>
              <a:endParaRPr lang="en-GB" sz="3200" dirty="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D15A9F89-E929-4019-8840-9A1EB176EB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9" y="83514"/>
              <a:ext cx="1969963"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magine 12">
            <a:extLst>
              <a:ext uri="{FF2B5EF4-FFF2-40B4-BE49-F238E27FC236}">
                <a16:creationId xmlns:a16="http://schemas.microsoft.com/office/drawing/2014/main" id="{9F6A3E71-C55E-4CBF-A045-D5C6F750BC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85475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D1FFC1-B777-4BF7-9A1E-955E61C22DC3}"/>
              </a:ext>
            </a:extLst>
          </p:cNvPr>
          <p:cNvSpPr txBox="1"/>
          <p:nvPr/>
        </p:nvSpPr>
        <p:spPr>
          <a:xfrm>
            <a:off x="633412" y="1079831"/>
            <a:ext cx="7768244" cy="1107368"/>
          </a:xfrm>
          <a:prstGeom prst="rect">
            <a:avLst/>
          </a:prstGeom>
        </p:spPr>
        <p:txBody>
          <a:bodyPr vert="horz" lIns="91440" tIns="45720" rIns="91440" bIns="45720" rtlCol="0" anchor="ctr">
            <a:normAutofit fontScale="92500" lnSpcReduction="10000"/>
          </a:bodyPr>
          <a:lstStyle/>
          <a:p>
            <a:pPr>
              <a:spcBef>
                <a:spcPct val="0"/>
              </a:spcBef>
              <a:spcAft>
                <a:spcPts val="600"/>
              </a:spcAft>
            </a:pPr>
            <a:r>
              <a:rPr lang="en-US" sz="4100" dirty="0">
                <a:latin typeface="+mj-lt"/>
                <a:ea typeface="+mj-ea"/>
                <a:cs typeface="+mj-cs"/>
              </a:rPr>
              <a:t>BTF </a:t>
            </a:r>
            <a:r>
              <a:rPr lang="en-US" sz="4100" b="1" dirty="0">
                <a:latin typeface="+mj-lt"/>
                <a:ea typeface="+mj-ea"/>
                <a:cs typeface="+mj-cs"/>
              </a:rPr>
              <a:t>primary</a:t>
            </a:r>
            <a:r>
              <a:rPr lang="en-US" sz="4100" dirty="0">
                <a:latin typeface="+mj-lt"/>
                <a:ea typeface="+mj-ea"/>
                <a:cs typeface="+mj-cs"/>
              </a:rPr>
              <a:t> beam commissioning</a:t>
            </a:r>
          </a:p>
          <a:p>
            <a:pPr>
              <a:spcBef>
                <a:spcPct val="0"/>
              </a:spcBef>
              <a:spcAft>
                <a:spcPts val="600"/>
              </a:spcAft>
            </a:pPr>
            <a:r>
              <a:rPr lang="en-US" sz="2600" dirty="0">
                <a:latin typeface="+mj-lt"/>
                <a:ea typeface="+mj-ea"/>
                <a:cs typeface="+mj-cs"/>
              </a:rPr>
              <a:t>Mar 2019</a:t>
            </a:r>
          </a:p>
        </p:txBody>
      </p:sp>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6A533B5A-D860-4966-ADB4-5A7A6FEB63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b="-1"/>
          <a:stretch/>
        </p:blipFill>
        <p:spPr>
          <a:xfrm>
            <a:off x="8692933" y="11"/>
            <a:ext cx="3499066" cy="380104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CasellaDiTesto 2">
            <a:extLst>
              <a:ext uri="{FF2B5EF4-FFF2-40B4-BE49-F238E27FC236}">
                <a16:creationId xmlns:a16="http://schemas.microsoft.com/office/drawing/2014/main" id="{260F39B7-5EEF-2A42-BBFD-EE03095D0932}"/>
              </a:ext>
            </a:extLst>
          </p:cNvPr>
          <p:cNvSpPr txBox="1"/>
          <p:nvPr/>
        </p:nvSpPr>
        <p:spPr>
          <a:xfrm>
            <a:off x="655320" y="2316480"/>
            <a:ext cx="9511722" cy="4093428"/>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000" b="0" i="0" u="none" strike="noStrike" kern="1200" cap="none" spc="0" normalizeH="0" baseline="0" noProof="0" dirty="0">
                <a:ln>
                  <a:noFill/>
                </a:ln>
                <a:effectLst/>
                <a:uLnTx/>
                <a:uFillTx/>
                <a:latin typeface="Calibri"/>
                <a:ea typeface="+mn-ea"/>
                <a:cs typeface="+mn-cs"/>
              </a:rPr>
              <a:t>Actual </a:t>
            </a:r>
            <a:r>
              <a:rPr lang="en-GB" sz="2000" b="1" dirty="0">
                <a:latin typeface="Calibri"/>
              </a:rPr>
              <a:t>Positron Primary </a:t>
            </a:r>
            <a:r>
              <a:rPr kumimoji="0" lang="en-GB" sz="2000" b="1" i="0" u="none" strike="noStrike" kern="1200" cap="none" spc="0" normalizeH="0" baseline="0" noProof="0" dirty="0">
                <a:ln>
                  <a:noFill/>
                </a:ln>
                <a:effectLst/>
                <a:uLnTx/>
                <a:uFillTx/>
                <a:latin typeface="Calibri"/>
                <a:ea typeface="+mn-ea"/>
                <a:cs typeface="+mn-cs"/>
              </a:rPr>
              <a:t>Beam configuration </a:t>
            </a:r>
            <a:r>
              <a:rPr kumimoji="0" lang="en-GB" sz="2000" b="0" i="0" u="none" strike="noStrike" kern="1200" cap="none" spc="0" normalizeH="0" baseline="0" noProof="0" dirty="0">
                <a:ln>
                  <a:noFill/>
                </a:ln>
                <a:effectLst/>
                <a:uLnTx/>
                <a:uFillTx/>
                <a:latin typeface="Calibri"/>
                <a:ea typeface="+mn-ea"/>
                <a:cs typeface="+mn-cs"/>
              </a:rPr>
              <a:t>for </a:t>
            </a:r>
            <a:r>
              <a:rPr kumimoji="0" lang="en-GB" sz="2000" i="0" u="none" strike="noStrike" kern="1200" cap="none" spc="0" normalizeH="0" baseline="0" noProof="0" dirty="0">
                <a:ln>
                  <a:noFill/>
                </a:ln>
                <a:effectLst/>
                <a:uLnTx/>
                <a:uFillTx/>
                <a:latin typeface="Calibri"/>
                <a:ea typeface="+mn-ea"/>
                <a:cs typeface="+mn-cs"/>
              </a:rPr>
              <a:t>PADME</a:t>
            </a:r>
            <a:r>
              <a:rPr kumimoji="0" lang="en-GB" sz="2000" b="0" i="0" u="none" strike="noStrike" kern="1200" cap="none" spc="0" normalizeH="0" baseline="0" noProof="0" dirty="0">
                <a:ln>
                  <a:noFill/>
                </a:ln>
                <a:effectLst/>
                <a:uLnTx/>
                <a:uFillTx/>
                <a:latin typeface="Calibri"/>
                <a:ea typeface="+mn-ea"/>
                <a:cs typeface="+mn-cs"/>
              </a:rPr>
              <a:t>:</a:t>
            </a:r>
          </a:p>
          <a:p>
            <a:pPr marL="285750" indent="-285750">
              <a:buClr>
                <a:srgbClr val="00B0F0"/>
              </a:buClr>
              <a:buFont typeface="Wingdings" pitchFamily="2" charset="2"/>
              <a:buChar char="§"/>
            </a:pPr>
            <a:r>
              <a:rPr lang="en-GB" sz="2000" dirty="0">
                <a:solidFill>
                  <a:sysClr val="windowText" lastClr="000000"/>
                </a:solidFill>
              </a:rPr>
              <a:t>Beam Production at the LINAC converter</a:t>
            </a:r>
            <a:r>
              <a:rPr lang="en-GB" sz="2000" b="1" dirty="0">
                <a:solidFill>
                  <a:sysClr val="windowText" lastClr="000000"/>
                </a:solidFill>
              </a:rPr>
              <a:t> target</a:t>
            </a:r>
          </a:p>
          <a:p>
            <a:pPr marL="742950" lvl="1" indent="-285750">
              <a:buClr>
                <a:srgbClr val="00B0F0"/>
              </a:buClr>
              <a:buFont typeface="Wingdings" pitchFamily="2" charset="2"/>
              <a:buChar char="§"/>
            </a:pPr>
            <a:r>
              <a:rPr lang="en-GB" sz="2000" dirty="0">
                <a:solidFill>
                  <a:sysClr val="windowText" lastClr="000000"/>
                </a:solidFill>
              </a:rPr>
              <a:t>Primary transported energy 490MeV</a:t>
            </a:r>
          </a:p>
          <a:p>
            <a:pPr marL="742950" lvl="1" indent="-285750">
              <a:buClr>
                <a:srgbClr val="00B0F0"/>
              </a:buClr>
              <a:buFont typeface="Wingdings" pitchFamily="2" charset="2"/>
              <a:buChar char="§"/>
            </a:pPr>
            <a:r>
              <a:rPr lang="en-GB" sz="2000" dirty="0">
                <a:solidFill>
                  <a:sysClr val="windowText" lastClr="000000"/>
                </a:solidFill>
              </a:rPr>
              <a:t>Very low LINAC current (10</a:t>
            </a:r>
            <a:r>
              <a:rPr lang="en-GB" sz="2000" baseline="30000" dirty="0">
                <a:solidFill>
                  <a:sysClr val="windowText" lastClr="000000"/>
                </a:solidFill>
              </a:rPr>
              <a:t>7</a:t>
            </a:r>
            <a:r>
              <a:rPr lang="en-GB" sz="2000" dirty="0">
                <a:solidFill>
                  <a:sysClr val="windowText" lastClr="000000"/>
                </a:solidFill>
              </a:rPr>
              <a:t> pos/bunch) then scraping to reach 25k POT/bunch</a:t>
            </a:r>
          </a:p>
          <a:p>
            <a:pPr marL="1200150" lvl="2" indent="-285750">
              <a:buClr>
                <a:srgbClr val="00B0F0"/>
              </a:buClr>
              <a:buFont typeface="Wingdings" pitchFamily="2" charset="2"/>
              <a:buChar char="§"/>
            </a:pPr>
            <a:r>
              <a:rPr lang="en-GB" sz="2000" dirty="0">
                <a:solidFill>
                  <a:sysClr val="windowText" lastClr="000000"/>
                </a:solidFill>
              </a:rPr>
              <a:t>lower background</a:t>
            </a:r>
          </a:p>
          <a:p>
            <a:pPr marL="742950" lvl="1" indent="-285750">
              <a:buClr>
                <a:srgbClr val="00B0F0"/>
              </a:buClr>
              <a:buFont typeface="Wingdings" pitchFamily="2" charset="2"/>
              <a:buChar char="§"/>
            </a:pPr>
            <a:r>
              <a:rPr lang="en-GB" sz="2000" dirty="0">
                <a:solidFill>
                  <a:sysClr val="windowText" lastClr="000000"/>
                </a:solidFill>
              </a:rPr>
              <a:t>No rad damage issues</a:t>
            </a:r>
          </a:p>
          <a:p>
            <a:pPr marL="742950" lvl="1" indent="-285750">
              <a:buClr>
                <a:srgbClr val="00B0F0"/>
              </a:buClr>
              <a:buFont typeface="Wingdings" pitchFamily="2" charset="2"/>
              <a:buChar char="§"/>
            </a:pPr>
            <a:r>
              <a:rPr lang="en-GB" sz="2000" dirty="0">
                <a:solidFill>
                  <a:sysClr val="windowText" lastClr="000000"/>
                </a:solidFill>
              </a:rPr>
              <a:t>Higher multiplicity is not a problem</a:t>
            </a:r>
          </a:p>
          <a:p>
            <a:pPr marL="742950" lvl="1" indent="-285750">
              <a:buClr>
                <a:srgbClr val="00B0F0"/>
              </a:buClr>
              <a:buFont typeface="Wingdings" pitchFamily="2" charset="2"/>
              <a:buChar char="§"/>
            </a:pPr>
            <a:r>
              <a:rPr lang="en-GB" sz="2000" dirty="0">
                <a:solidFill>
                  <a:sysClr val="windowText" lastClr="000000"/>
                </a:solidFill>
              </a:rPr>
              <a:t>Seems better beam energy spread</a:t>
            </a:r>
            <a:endParaRPr lang="en-GB" sz="2000" b="1" dirty="0">
              <a:solidFill>
                <a:sysClr val="windowText" lastClr="000000"/>
              </a:solidFill>
            </a:endParaRPr>
          </a:p>
          <a:p>
            <a:pPr>
              <a:buClr>
                <a:srgbClr val="00B0F0"/>
              </a:buClr>
            </a:pPr>
            <a:r>
              <a:rPr lang="en-GB" sz="2000" b="1" dirty="0">
                <a:solidFill>
                  <a:sysClr val="windowText" lastClr="000000"/>
                </a:solidFill>
              </a:rPr>
              <a:t>Drawbacks</a:t>
            </a:r>
          </a:p>
          <a:p>
            <a:pPr marL="742950" lvl="1" indent="-285750">
              <a:buClr>
                <a:srgbClr val="00B0F0"/>
              </a:buClr>
              <a:buFont typeface="Wingdings" pitchFamily="2" charset="2"/>
              <a:buChar char="§"/>
            </a:pPr>
            <a:r>
              <a:rPr lang="en-GB" sz="2000" dirty="0">
                <a:solidFill>
                  <a:sysClr val="windowText" lastClr="000000"/>
                </a:solidFill>
              </a:rPr>
              <a:t>Low max beam energy (under PADME needs) =&gt; still working on</a:t>
            </a:r>
          </a:p>
          <a:p>
            <a:pPr marL="742950" lvl="1" indent="-285750">
              <a:buClr>
                <a:srgbClr val="00B0F0"/>
              </a:buClr>
              <a:buFont typeface="Wingdings" pitchFamily="2" charset="2"/>
              <a:buChar char="§"/>
            </a:pPr>
            <a:r>
              <a:rPr lang="en-GB" sz="2000" dirty="0">
                <a:solidFill>
                  <a:sysClr val="windowText" lastClr="000000"/>
                </a:solidFill>
              </a:rPr>
              <a:t>Not so good beam control and run stability for PADME =&gt; still working on</a:t>
            </a:r>
          </a:p>
          <a:p>
            <a:pPr marL="742950" lvl="1" indent="-285750">
              <a:buClr>
                <a:srgbClr val="00B0F0"/>
              </a:buClr>
              <a:buFont typeface="Wingdings" pitchFamily="2" charset="2"/>
              <a:buChar char="§"/>
            </a:pPr>
            <a:r>
              <a:rPr lang="en-GB" sz="2000" b="1" dirty="0">
                <a:solidFill>
                  <a:sysClr val="windowText" lastClr="000000"/>
                </a:solidFill>
              </a:rPr>
              <a:t>No (or very low sensitivity) LINAC current monitor (BCM, BPM) </a:t>
            </a:r>
            <a:r>
              <a:rPr lang="en-GB" sz="2000" dirty="0">
                <a:solidFill>
                  <a:sysClr val="windowText" lastClr="000000"/>
                </a:solidFill>
              </a:rPr>
              <a:t>=&gt; still working on</a:t>
            </a:r>
            <a:endParaRPr lang="en-GB" sz="2000" b="1" dirty="0">
              <a:solidFill>
                <a:sysClr val="windowText" lastClr="000000"/>
              </a:solidFill>
            </a:endParaRPr>
          </a:p>
          <a:p>
            <a:pPr marL="742950" lvl="1" indent="-285750">
              <a:buClr>
                <a:srgbClr val="00B0F0"/>
              </a:buClr>
              <a:buFont typeface="Wingdings" pitchFamily="2" charset="2"/>
              <a:buChar char="§"/>
            </a:pPr>
            <a:r>
              <a:rPr lang="en-GB" sz="2000" b="1" dirty="0">
                <a:solidFill>
                  <a:sysClr val="windowText" lastClr="000000"/>
                </a:solidFill>
              </a:rPr>
              <a:t>Beam stability in position (less) and multiplicity </a:t>
            </a:r>
            <a:r>
              <a:rPr lang="en-GB" sz="2000" dirty="0">
                <a:solidFill>
                  <a:sysClr val="windowText" lastClr="000000"/>
                </a:solidFill>
              </a:rPr>
              <a:t>=&gt; still working on</a:t>
            </a:r>
          </a:p>
        </p:txBody>
      </p:sp>
      <p:pic>
        <p:nvPicPr>
          <p:cNvPr id="9" name="Immagine 8" descr="Immagine che contiene elettronico, sedendo&#10;&#10;Descrizione generata automaticamente">
            <a:extLst>
              <a:ext uri="{FF2B5EF4-FFF2-40B4-BE49-F238E27FC236}">
                <a16:creationId xmlns:a16="http://schemas.microsoft.com/office/drawing/2014/main" id="{D898A2DE-C4AF-4BFB-A8E2-679EC55C8E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7042" y="4769509"/>
            <a:ext cx="1643707" cy="1459732"/>
          </a:xfrm>
          <a:prstGeom prst="rect">
            <a:avLst/>
          </a:prstGeom>
        </p:spPr>
      </p:pic>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21</a:t>
            </a:fld>
            <a:endParaRPr lang="it-IT" dirty="0"/>
          </a:p>
        </p:txBody>
      </p:sp>
      <p:grpSp>
        <p:nvGrpSpPr>
          <p:cNvPr id="10" name="Gruppo 9">
            <a:extLst>
              <a:ext uri="{FF2B5EF4-FFF2-40B4-BE49-F238E27FC236}">
                <a16:creationId xmlns:a16="http://schemas.microsoft.com/office/drawing/2014/main" id="{C8CC1862-8F4B-485F-B39B-648FAF37D4E0}"/>
              </a:ext>
            </a:extLst>
          </p:cNvPr>
          <p:cNvGrpSpPr/>
          <p:nvPr/>
        </p:nvGrpSpPr>
        <p:grpSpPr>
          <a:xfrm>
            <a:off x="-1" y="3099"/>
            <a:ext cx="4158343" cy="947451"/>
            <a:chOff x="0" y="3099"/>
            <a:chExt cx="7866043" cy="947451"/>
          </a:xfrm>
        </p:grpSpPr>
        <p:sp>
          <p:nvSpPr>
            <p:cNvPr id="12" name="Titolo 1">
              <a:extLst>
                <a:ext uri="{FF2B5EF4-FFF2-40B4-BE49-F238E27FC236}">
                  <a16:creationId xmlns:a16="http://schemas.microsoft.com/office/drawing/2014/main" id="{F163A729-9EA8-4154-ABC3-5B51296228F9}"/>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beam</a:t>
              </a:r>
              <a:endParaRPr lang="en-GB" sz="3200" dirty="0">
                <a:latin typeface="Stencil" panose="040409050D0802020404" pitchFamily="82" charset="0"/>
                <a:cs typeface="Ayuthaya" pitchFamily="2" charset="-34"/>
              </a:endParaRPr>
            </a:p>
          </p:txBody>
        </p:sp>
        <p:pic>
          <p:nvPicPr>
            <p:cNvPr id="13" name="Picture 2" descr="http://www.lnf.infn.it/logo/logo_infn_lnf_2_esteso_white.png">
              <a:extLst>
                <a:ext uri="{FF2B5EF4-FFF2-40B4-BE49-F238E27FC236}">
                  <a16:creationId xmlns:a16="http://schemas.microsoft.com/office/drawing/2014/main" id="{E09C2D27-CF08-41D3-9649-E36DCB5F89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9" y="83514"/>
              <a:ext cx="2117620"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Immagine 13">
            <a:extLst>
              <a:ext uri="{FF2B5EF4-FFF2-40B4-BE49-F238E27FC236}">
                <a16:creationId xmlns:a16="http://schemas.microsoft.com/office/drawing/2014/main" id="{41D14670-75F5-4FCC-9CB8-CE3D9A9A08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32283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753CC8E-B43C-4A22-A5DD-9E07EA4AA5E1}"/>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A7979A3C-E9BC-431E-A7F9-8C84AE5BD7DE}"/>
              </a:ext>
            </a:extLst>
          </p:cNvPr>
          <p:cNvSpPr>
            <a:spLocks noGrp="1"/>
          </p:cNvSpPr>
          <p:nvPr>
            <p:ph type="sldNum" sz="quarter" idx="12"/>
          </p:nvPr>
        </p:nvSpPr>
        <p:spPr/>
        <p:txBody>
          <a:bodyPr/>
          <a:lstStyle/>
          <a:p>
            <a:fld id="{D659A8BB-DBD6-4E0D-B1FF-8166E453991C}" type="slidenum">
              <a:rPr lang="it-IT" smtClean="0"/>
              <a:t>22</a:t>
            </a:fld>
            <a:endParaRPr lang="it-IT" dirty="0"/>
          </a:p>
        </p:txBody>
      </p:sp>
      <p:grpSp>
        <p:nvGrpSpPr>
          <p:cNvPr id="4" name="Gruppo 3">
            <a:extLst>
              <a:ext uri="{FF2B5EF4-FFF2-40B4-BE49-F238E27FC236}">
                <a16:creationId xmlns:a16="http://schemas.microsoft.com/office/drawing/2014/main" id="{8C623D64-1DFC-4E2A-A7D0-1E66CD15028E}"/>
              </a:ext>
            </a:extLst>
          </p:cNvPr>
          <p:cNvGrpSpPr/>
          <p:nvPr/>
        </p:nvGrpSpPr>
        <p:grpSpPr>
          <a:xfrm>
            <a:off x="-1" y="3099"/>
            <a:ext cx="4461880" cy="947451"/>
            <a:chOff x="0" y="3099"/>
            <a:chExt cx="7866043" cy="947451"/>
          </a:xfrm>
        </p:grpSpPr>
        <p:sp>
          <p:nvSpPr>
            <p:cNvPr id="5" name="Titolo 1">
              <a:extLst>
                <a:ext uri="{FF2B5EF4-FFF2-40B4-BE49-F238E27FC236}">
                  <a16:creationId xmlns:a16="http://schemas.microsoft.com/office/drawing/2014/main" id="{6502A719-9503-4D78-B68B-50AC684C4CB2}"/>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RUN1</a:t>
              </a:r>
              <a:endParaRPr lang="en-GB" sz="3200" dirty="0">
                <a:latin typeface="Stencil" panose="040409050D0802020404" pitchFamily="82" charset="0"/>
                <a:cs typeface="Ayuthaya" pitchFamily="2" charset="-34"/>
              </a:endParaRPr>
            </a:p>
          </p:txBody>
        </p:sp>
        <p:pic>
          <p:nvPicPr>
            <p:cNvPr id="6" name="Picture 2" descr="http://www.lnf.infn.it/logo/logo_infn_lnf_2_esteso_white.png">
              <a:extLst>
                <a:ext uri="{FF2B5EF4-FFF2-40B4-BE49-F238E27FC236}">
                  <a16:creationId xmlns:a16="http://schemas.microsoft.com/office/drawing/2014/main" id="{9046C7B8-AA94-4BFE-8478-0B98C146B7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2117620"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asellaDiTesto 7">
            <a:extLst>
              <a:ext uri="{FF2B5EF4-FFF2-40B4-BE49-F238E27FC236}">
                <a16:creationId xmlns:a16="http://schemas.microsoft.com/office/drawing/2014/main" id="{8F1E5C41-D256-443A-9537-1FE4FB1BA131}"/>
              </a:ext>
            </a:extLst>
          </p:cNvPr>
          <p:cNvSpPr txBox="1"/>
          <p:nvPr/>
        </p:nvSpPr>
        <p:spPr>
          <a:xfrm>
            <a:off x="7997" y="1029286"/>
            <a:ext cx="4453882" cy="5386090"/>
          </a:xfrm>
          <a:prstGeom prst="rect">
            <a:avLst/>
          </a:prstGeom>
          <a:solidFill>
            <a:schemeClr val="bg1">
              <a:lumMod val="65000"/>
              <a:alpha val="50000"/>
            </a:schemeClr>
          </a:solidFill>
        </p:spPr>
        <p:txBody>
          <a:bodyPr wrap="square" rtlCol="0">
            <a:spAutoFit/>
          </a:bodyPr>
          <a:lstStyle/>
          <a:p>
            <a:pPr marL="285750" indent="-285750">
              <a:buClr>
                <a:srgbClr val="FF0000"/>
              </a:buClr>
              <a:buFont typeface="Wingdings" pitchFamily="2" charset="2"/>
              <a:buChar char="§"/>
            </a:pPr>
            <a:r>
              <a:rPr lang="en-US" sz="1600" dirty="0"/>
              <a:t>Start online activities on Sep. 2018, initially with a standard secondary beam in order to</a:t>
            </a:r>
          </a:p>
          <a:p>
            <a:pPr marL="742950" lvl="1" indent="-285750">
              <a:buClr>
                <a:srgbClr val="FF0000"/>
              </a:buClr>
              <a:buFont typeface="Wingdings" pitchFamily="2" charset="2"/>
              <a:buChar char="§"/>
            </a:pPr>
            <a:r>
              <a:rPr lang="en-US" sz="1600" dirty="0"/>
              <a:t>fix magnets fields, </a:t>
            </a:r>
          </a:p>
          <a:p>
            <a:pPr marL="742950" lvl="1" indent="-285750">
              <a:buClr>
                <a:srgbClr val="FF0000"/>
              </a:buClr>
              <a:buFont typeface="Wingdings" pitchFamily="2" charset="2"/>
              <a:buChar char="§"/>
            </a:pPr>
            <a:r>
              <a:rPr lang="en-US" sz="1600" dirty="0"/>
              <a:t>Improving data exchange from BTF to PADME (exp. slow control, vacuum and LINAC),</a:t>
            </a:r>
          </a:p>
          <a:p>
            <a:pPr marL="742950" lvl="1" indent="-285750">
              <a:buClr>
                <a:srgbClr val="FF0000"/>
              </a:buClr>
              <a:buFont typeface="Wingdings" pitchFamily="2" charset="2"/>
              <a:buChar char="§"/>
            </a:pPr>
            <a:r>
              <a:rPr lang="en-US" sz="1600" dirty="0"/>
              <a:t>BTF data and software developing for matching on-field PADME needs</a:t>
            </a:r>
          </a:p>
          <a:p>
            <a:pPr marL="742950" lvl="1" indent="-285750">
              <a:buClr>
                <a:srgbClr val="FF0000"/>
              </a:buClr>
              <a:buFont typeface="Wingdings" pitchFamily="2" charset="2"/>
              <a:buChar char="§"/>
            </a:pPr>
            <a:r>
              <a:rPr lang="en-US" sz="1600" dirty="0"/>
              <a:t>improving safety rules for PADME team access, improving H24 operation</a:t>
            </a:r>
          </a:p>
          <a:p>
            <a:pPr lvl="1">
              <a:buClr>
                <a:srgbClr val="FF0000"/>
              </a:buClr>
            </a:pPr>
            <a:endParaRPr lang="en-US" sz="1600" dirty="0"/>
          </a:p>
          <a:p>
            <a:pPr marL="285750" indent="-285750">
              <a:buClr>
                <a:srgbClr val="FF0000"/>
              </a:buClr>
              <a:buFont typeface="Wingdings" pitchFamily="2" charset="2"/>
              <a:buChar char="§"/>
            </a:pPr>
            <a:r>
              <a:rPr lang="en-US" sz="1600" dirty="0"/>
              <a:t>In Oct. 2018 trials with different beam transport setup, energy and timing to increasing knowledge with PADME data online for beam fine tuning on PADME detectors.</a:t>
            </a:r>
          </a:p>
          <a:p>
            <a:pPr marL="742950" lvl="1" indent="-285750">
              <a:buClr>
                <a:srgbClr val="FF0000"/>
              </a:buClr>
              <a:buFont typeface="Wingdings" pitchFamily="2" charset="2"/>
              <a:buChar char="§"/>
            </a:pPr>
            <a:r>
              <a:rPr lang="en-US" sz="1400" dirty="0"/>
              <a:t>Sharing knowledge and defining operational parameters to DAFNE operators for H24 ops</a:t>
            </a:r>
          </a:p>
          <a:p>
            <a:pPr marL="742950" lvl="1" indent="-285750">
              <a:buClr>
                <a:srgbClr val="FF0000"/>
              </a:buClr>
              <a:buFont typeface="Wingdings" pitchFamily="2" charset="2"/>
              <a:buChar char="§"/>
            </a:pPr>
            <a:r>
              <a:rPr lang="en-US" sz="1400" dirty="0"/>
              <a:t>PADME detector and data debugging</a:t>
            </a:r>
          </a:p>
          <a:p>
            <a:pPr>
              <a:buClr>
                <a:srgbClr val="FF0000"/>
              </a:buClr>
            </a:pPr>
            <a:endParaRPr lang="en-US" sz="1600" dirty="0"/>
          </a:p>
          <a:p>
            <a:pPr marL="285750" indent="-285750">
              <a:buClr>
                <a:srgbClr val="FF0000"/>
              </a:buClr>
              <a:buFont typeface="Wingdings" pitchFamily="2" charset="2"/>
              <a:buChar char="§"/>
            </a:pPr>
            <a:r>
              <a:rPr lang="en-US" sz="1600" dirty="0"/>
              <a:t>Fixing a complete set of nominal parameter, so starting beam on in Nov. 2018 for PADME RUN1</a:t>
            </a:r>
          </a:p>
          <a:p>
            <a:pPr marL="742950" lvl="1" indent="-285750">
              <a:buClr>
                <a:srgbClr val="FF0000"/>
              </a:buClr>
              <a:buFont typeface="Wingdings" pitchFamily="2" charset="2"/>
              <a:buChar char="§"/>
            </a:pPr>
            <a:r>
              <a:rPr lang="en-US" sz="1400" dirty="0"/>
              <a:t>Optimal background dose reached on target</a:t>
            </a:r>
          </a:p>
        </p:txBody>
      </p:sp>
      <p:grpSp>
        <p:nvGrpSpPr>
          <p:cNvPr id="13" name="Gruppo 12">
            <a:extLst>
              <a:ext uri="{FF2B5EF4-FFF2-40B4-BE49-F238E27FC236}">
                <a16:creationId xmlns:a16="http://schemas.microsoft.com/office/drawing/2014/main" id="{8B77559E-F3E8-438E-BCF5-26A66CF62A1E}"/>
              </a:ext>
            </a:extLst>
          </p:cNvPr>
          <p:cNvGrpSpPr/>
          <p:nvPr/>
        </p:nvGrpSpPr>
        <p:grpSpPr>
          <a:xfrm>
            <a:off x="4799352" y="399414"/>
            <a:ext cx="6228866" cy="3459867"/>
            <a:chOff x="4528785" y="1124594"/>
            <a:chExt cx="7249230" cy="4026635"/>
          </a:xfrm>
        </p:grpSpPr>
        <p:pic>
          <p:nvPicPr>
            <p:cNvPr id="7" name="Picture 1">
              <a:extLst>
                <a:ext uri="{FF2B5EF4-FFF2-40B4-BE49-F238E27FC236}">
                  <a16:creationId xmlns:a16="http://schemas.microsoft.com/office/drawing/2014/main" id="{EAF84608-0A6D-42EC-93A4-D8591D023C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8785" y="1124594"/>
              <a:ext cx="7249230" cy="4026635"/>
            </a:xfrm>
            <a:prstGeom prst="rect">
              <a:avLst/>
            </a:prstGeom>
          </p:spPr>
        </p:pic>
        <p:sp>
          <p:nvSpPr>
            <p:cNvPr id="9" name="Ovale 8">
              <a:extLst>
                <a:ext uri="{FF2B5EF4-FFF2-40B4-BE49-F238E27FC236}">
                  <a16:creationId xmlns:a16="http://schemas.microsoft.com/office/drawing/2014/main" id="{D9DB6796-407D-4B12-A716-F1F547551CD8}"/>
                </a:ext>
              </a:extLst>
            </p:cNvPr>
            <p:cNvSpPr/>
            <p:nvPr/>
          </p:nvSpPr>
          <p:spPr>
            <a:xfrm>
              <a:off x="10103005" y="2419815"/>
              <a:ext cx="1349297" cy="713678"/>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0" name="Ovale 9">
              <a:extLst>
                <a:ext uri="{FF2B5EF4-FFF2-40B4-BE49-F238E27FC236}">
                  <a16:creationId xmlns:a16="http://schemas.microsoft.com/office/drawing/2014/main" id="{EEFDAB94-2242-4120-99CE-9A418BDD11F1}"/>
                </a:ext>
              </a:extLst>
            </p:cNvPr>
            <p:cNvSpPr/>
            <p:nvPr/>
          </p:nvSpPr>
          <p:spPr>
            <a:xfrm>
              <a:off x="8865219" y="1326996"/>
              <a:ext cx="702527" cy="947854"/>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1" name="Ovale 10">
              <a:extLst>
                <a:ext uri="{FF2B5EF4-FFF2-40B4-BE49-F238E27FC236}">
                  <a16:creationId xmlns:a16="http://schemas.microsoft.com/office/drawing/2014/main" id="{BB05BAFB-E811-4220-972A-AF7D82D8FEB6}"/>
                </a:ext>
              </a:extLst>
            </p:cNvPr>
            <p:cNvSpPr/>
            <p:nvPr/>
          </p:nvSpPr>
          <p:spPr>
            <a:xfrm>
              <a:off x="6211229" y="1232844"/>
              <a:ext cx="1650381" cy="947854"/>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grpSp>
      <p:sp>
        <p:nvSpPr>
          <p:cNvPr id="12" name="CasellaDiTesto 11">
            <a:extLst>
              <a:ext uri="{FF2B5EF4-FFF2-40B4-BE49-F238E27FC236}">
                <a16:creationId xmlns:a16="http://schemas.microsoft.com/office/drawing/2014/main" id="{6E57CBB4-B700-499E-80F2-9E354ECD7A82}"/>
              </a:ext>
            </a:extLst>
          </p:cNvPr>
          <p:cNvSpPr txBox="1"/>
          <p:nvPr/>
        </p:nvSpPr>
        <p:spPr>
          <a:xfrm>
            <a:off x="4609287" y="4186366"/>
            <a:ext cx="4251980" cy="107721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a:t>Final focus beam parameters detection are mutually exclusive (starting from the point of view of network delivery to the DAQ/detectors involved) for PADME and BTF diagnostics </a:t>
            </a:r>
          </a:p>
        </p:txBody>
      </p:sp>
      <p:pic>
        <p:nvPicPr>
          <p:cNvPr id="14" name="Immagine 13" descr="Immagine che contiene interni&#10;&#10;Descrizione generata automaticamente">
            <a:extLst>
              <a:ext uri="{FF2B5EF4-FFF2-40B4-BE49-F238E27FC236}">
                <a16:creationId xmlns:a16="http://schemas.microsoft.com/office/drawing/2014/main" id="{FA781AF3-F3FA-4085-80D6-271F400FA5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61267" y="3882442"/>
            <a:ext cx="3020805" cy="2450747"/>
          </a:xfrm>
          <a:prstGeom prst="rect">
            <a:avLst/>
          </a:prstGeom>
        </p:spPr>
      </p:pic>
      <p:sp>
        <p:nvSpPr>
          <p:cNvPr id="15" name="Rettangolo 14">
            <a:extLst>
              <a:ext uri="{FF2B5EF4-FFF2-40B4-BE49-F238E27FC236}">
                <a16:creationId xmlns:a16="http://schemas.microsoft.com/office/drawing/2014/main" id="{76BA3042-5EF2-4279-8FE6-37E6B6CF61E9}"/>
              </a:ext>
            </a:extLst>
          </p:cNvPr>
          <p:cNvSpPr/>
          <p:nvPr/>
        </p:nvSpPr>
        <p:spPr>
          <a:xfrm>
            <a:off x="4722294" y="5486801"/>
            <a:ext cx="3878557" cy="6463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dirty="0"/>
              <a:t>a good way for a non interleaved cross-calibration and powerful debugging</a:t>
            </a:r>
          </a:p>
        </p:txBody>
      </p:sp>
      <p:sp>
        <p:nvSpPr>
          <p:cNvPr id="16" name="Freccia in giù 15">
            <a:extLst>
              <a:ext uri="{FF2B5EF4-FFF2-40B4-BE49-F238E27FC236}">
                <a16:creationId xmlns:a16="http://schemas.microsoft.com/office/drawing/2014/main" id="{1BFCF8ED-D867-4475-99A5-009DE2B51D0F}"/>
              </a:ext>
            </a:extLst>
          </p:cNvPr>
          <p:cNvSpPr/>
          <p:nvPr/>
        </p:nvSpPr>
        <p:spPr>
          <a:xfrm>
            <a:off x="6386945" y="5204800"/>
            <a:ext cx="748146" cy="3789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Immagine 16">
            <a:extLst>
              <a:ext uri="{FF2B5EF4-FFF2-40B4-BE49-F238E27FC236}">
                <a16:creationId xmlns:a16="http://schemas.microsoft.com/office/drawing/2014/main" id="{B7B7B587-78EE-4ACE-94A4-66E19B3794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027037" y="90368"/>
            <a:ext cx="1095469" cy="456743"/>
          </a:xfrm>
          <a:prstGeom prst="rect">
            <a:avLst/>
          </a:prstGeom>
          <a:solidFill>
            <a:schemeClr val="tx1"/>
          </a:solidFill>
        </p:spPr>
      </p:pic>
    </p:spTree>
    <p:extLst>
      <p:ext uri="{BB962C8B-B14F-4D97-AF65-F5344CB8AC3E}">
        <p14:creationId xmlns:p14="http://schemas.microsoft.com/office/powerpoint/2010/main" val="210850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753CC8E-B43C-4A22-A5DD-9E07EA4AA5E1}"/>
              </a:ext>
            </a:extLst>
          </p:cNvPr>
          <p:cNvSpPr>
            <a:spLocks noGrp="1"/>
          </p:cNvSpPr>
          <p:nvPr>
            <p:ph type="ftr" sz="quarter" idx="11"/>
          </p:nvPr>
        </p:nvSpPr>
        <p:spPr>
          <a:xfrm>
            <a:off x="4038600" y="6421667"/>
            <a:ext cx="4114800" cy="365125"/>
          </a:xfrm>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A7979A3C-E9BC-431E-A7F9-8C84AE5BD7DE}"/>
              </a:ext>
            </a:extLst>
          </p:cNvPr>
          <p:cNvSpPr>
            <a:spLocks noGrp="1"/>
          </p:cNvSpPr>
          <p:nvPr>
            <p:ph type="sldNum" sz="quarter" idx="12"/>
          </p:nvPr>
        </p:nvSpPr>
        <p:spPr/>
        <p:txBody>
          <a:bodyPr/>
          <a:lstStyle/>
          <a:p>
            <a:fld id="{D659A8BB-DBD6-4E0D-B1FF-8166E453991C}" type="slidenum">
              <a:rPr lang="it-IT" smtClean="0"/>
              <a:t>23</a:t>
            </a:fld>
            <a:endParaRPr lang="it-IT" dirty="0"/>
          </a:p>
        </p:txBody>
      </p:sp>
      <p:grpSp>
        <p:nvGrpSpPr>
          <p:cNvPr id="4" name="Gruppo 3">
            <a:extLst>
              <a:ext uri="{FF2B5EF4-FFF2-40B4-BE49-F238E27FC236}">
                <a16:creationId xmlns:a16="http://schemas.microsoft.com/office/drawing/2014/main" id="{8C623D64-1DFC-4E2A-A7D0-1E66CD15028E}"/>
              </a:ext>
            </a:extLst>
          </p:cNvPr>
          <p:cNvGrpSpPr/>
          <p:nvPr/>
        </p:nvGrpSpPr>
        <p:grpSpPr>
          <a:xfrm>
            <a:off x="-2" y="3099"/>
            <a:ext cx="6055561" cy="947451"/>
            <a:chOff x="-2" y="3099"/>
            <a:chExt cx="11454876" cy="947451"/>
          </a:xfrm>
        </p:grpSpPr>
        <p:sp>
          <p:nvSpPr>
            <p:cNvPr id="5" name="Titolo 1">
              <a:extLst>
                <a:ext uri="{FF2B5EF4-FFF2-40B4-BE49-F238E27FC236}">
                  <a16:creationId xmlns:a16="http://schemas.microsoft.com/office/drawing/2014/main" id="{6502A719-9503-4D78-B68B-50AC684C4CB2}"/>
                </a:ext>
              </a:extLst>
            </p:cNvPr>
            <p:cNvSpPr txBox="1">
              <a:spLocks/>
            </p:cNvSpPr>
            <p:nvPr/>
          </p:nvSpPr>
          <p:spPr>
            <a:xfrm>
              <a:off x="-2" y="3099"/>
              <a:ext cx="11454876"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RUN1</a:t>
              </a:r>
              <a:endParaRPr lang="en-GB" sz="3200" dirty="0">
                <a:latin typeface="Stencil" panose="040409050D0802020404" pitchFamily="82" charset="0"/>
                <a:cs typeface="Ayuthaya" pitchFamily="2" charset="-34"/>
              </a:endParaRPr>
            </a:p>
          </p:txBody>
        </p:sp>
        <p:pic>
          <p:nvPicPr>
            <p:cNvPr id="6" name="Picture 2" descr="http://www.lnf.infn.it/logo/logo_infn_lnf_2_esteso_white.png">
              <a:extLst>
                <a:ext uri="{FF2B5EF4-FFF2-40B4-BE49-F238E27FC236}">
                  <a16:creationId xmlns:a16="http://schemas.microsoft.com/office/drawing/2014/main" id="{9046C7B8-AA94-4BFE-8478-0B98C146B7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9" y="83514"/>
              <a:ext cx="2117620"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close up of a map&#10;&#10;Description automatically generated">
            <a:extLst>
              <a:ext uri="{FF2B5EF4-FFF2-40B4-BE49-F238E27FC236}">
                <a16:creationId xmlns:a16="http://schemas.microsoft.com/office/drawing/2014/main" id="{8C1C2D1D-1C84-47EF-88B0-B78814D1DE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4307" y="558468"/>
            <a:ext cx="5937840" cy="4573370"/>
          </a:xfrm>
          <a:prstGeom prst="rect">
            <a:avLst/>
          </a:prstGeom>
        </p:spPr>
      </p:pic>
      <p:sp>
        <p:nvSpPr>
          <p:cNvPr id="9" name="CasellaDiTesto 8">
            <a:extLst>
              <a:ext uri="{FF2B5EF4-FFF2-40B4-BE49-F238E27FC236}">
                <a16:creationId xmlns:a16="http://schemas.microsoft.com/office/drawing/2014/main" id="{DF020F6E-ECD1-4BFE-AD25-B48F8135DDB2}"/>
              </a:ext>
            </a:extLst>
          </p:cNvPr>
          <p:cNvSpPr txBox="1"/>
          <p:nvPr/>
        </p:nvSpPr>
        <p:spPr>
          <a:xfrm rot="20213432">
            <a:off x="7095278" y="2212285"/>
            <a:ext cx="2653990" cy="64633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PADME coll. Courtesy</a:t>
            </a:r>
          </a:p>
          <a:p>
            <a:pPr algn="ctr"/>
            <a:r>
              <a:rPr lang="it-IT" dirty="0"/>
              <a:t>PRELIMINARY</a:t>
            </a:r>
            <a:endParaRPr lang="en-US" dirty="0"/>
          </a:p>
        </p:txBody>
      </p:sp>
      <p:sp>
        <p:nvSpPr>
          <p:cNvPr id="10" name="CasellaDiTesto 9">
            <a:extLst>
              <a:ext uri="{FF2B5EF4-FFF2-40B4-BE49-F238E27FC236}">
                <a16:creationId xmlns:a16="http://schemas.microsoft.com/office/drawing/2014/main" id="{CBA95B0B-63BD-4D8A-901E-AEC0C97AA079}"/>
              </a:ext>
            </a:extLst>
          </p:cNvPr>
          <p:cNvSpPr txBox="1"/>
          <p:nvPr/>
        </p:nvSpPr>
        <p:spPr>
          <a:xfrm>
            <a:off x="-2" y="950550"/>
            <a:ext cx="6061867" cy="5570756"/>
          </a:xfrm>
          <a:prstGeom prst="rect">
            <a:avLst/>
          </a:prstGeom>
          <a:solidFill>
            <a:schemeClr val="bg1">
              <a:lumMod val="65000"/>
              <a:alpha val="50000"/>
            </a:schemeClr>
          </a:solidFill>
        </p:spPr>
        <p:txBody>
          <a:bodyPr wrap="square" rtlCol="0">
            <a:spAutoFit/>
          </a:bodyPr>
          <a:lstStyle/>
          <a:p>
            <a:pPr algn="ctr">
              <a:buClr>
                <a:srgbClr val="FF0000"/>
              </a:buClr>
            </a:pPr>
            <a:r>
              <a:rPr lang="en-US" sz="2000" b="1" dirty="0"/>
              <a:t>PADME RUN 1  calendar</a:t>
            </a:r>
            <a:endParaRPr lang="en-US" sz="800" b="1" dirty="0"/>
          </a:p>
          <a:p>
            <a:pPr marL="285750" indent="-285750">
              <a:buClr>
                <a:srgbClr val="FF0000"/>
              </a:buClr>
              <a:buFont typeface="Wingdings" pitchFamily="2" charset="2"/>
              <a:buChar char="§"/>
            </a:pPr>
            <a:r>
              <a:rPr lang="en-US" sz="1600" dirty="0"/>
              <a:t>The beam delivery, in the major part of the involved configurations, run smoothly</a:t>
            </a:r>
          </a:p>
          <a:p>
            <a:pPr marL="285750" indent="-285750">
              <a:buClr>
                <a:srgbClr val="FF0000"/>
              </a:buClr>
              <a:buFont typeface="Wingdings" pitchFamily="2" charset="2"/>
              <a:buChar char="§"/>
            </a:pPr>
            <a:r>
              <a:rPr lang="en-US" sz="1600" dirty="0"/>
              <a:t>Some stops for minor problems/setup for PADME (see Mauro Raggi presentation)</a:t>
            </a:r>
          </a:p>
          <a:p>
            <a:pPr marL="285750" indent="-285750">
              <a:buClr>
                <a:srgbClr val="FF0000"/>
              </a:buClr>
              <a:buFont typeface="Wingdings" pitchFamily="2" charset="2"/>
              <a:buChar char="§"/>
            </a:pPr>
            <a:r>
              <a:rPr lang="en-US" sz="1600" dirty="0"/>
              <a:t>Two stops involving vacuum opening/major problem for PADME has been taken in a opportunistic way together the other LINAC-BTF improvements</a:t>
            </a:r>
          </a:p>
          <a:p>
            <a:pPr marL="285750" indent="-285750">
              <a:buClr>
                <a:srgbClr val="FF0000"/>
              </a:buClr>
              <a:buFont typeface="Wingdings" pitchFamily="2" charset="2"/>
              <a:buChar char="§"/>
            </a:pPr>
            <a:endParaRPr lang="en-US" sz="1600" dirty="0"/>
          </a:p>
          <a:p>
            <a:pPr marL="285750" indent="-285750">
              <a:buClr>
                <a:srgbClr val="FF0000"/>
              </a:buClr>
              <a:buFont typeface="Wingdings" pitchFamily="2" charset="2"/>
              <a:buChar char="§"/>
            </a:pPr>
            <a:r>
              <a:rPr lang="en-US" sz="1600" dirty="0"/>
              <a:t>Highly charged LINAC beam promoted improvements in safety rules in shielding and LINAC access:</a:t>
            </a:r>
          </a:p>
          <a:p>
            <a:pPr marL="742950" lvl="1" indent="-285750">
              <a:buClr>
                <a:srgbClr val="FF0000"/>
              </a:buClr>
              <a:buFont typeface="Wingdings" pitchFamily="2" charset="2"/>
              <a:buChar char="§"/>
            </a:pPr>
            <a:r>
              <a:rPr lang="en-US" sz="1400" dirty="0"/>
              <a:t>Experiences of few faulty detectors in the area of BTF target: two flag cameras and power supply in hodoscope and target area</a:t>
            </a:r>
          </a:p>
          <a:p>
            <a:pPr marL="742950" lvl="1" indent="-285750">
              <a:buClr>
                <a:srgbClr val="FF0000"/>
              </a:buClr>
              <a:buFont typeface="Wingdings" pitchFamily="2" charset="2"/>
              <a:buChar char="§"/>
            </a:pPr>
            <a:r>
              <a:rPr lang="en-US" sz="1400" dirty="0"/>
              <a:t>Some scraper encoders, but open loop command remains completely operative (and not so much used)</a:t>
            </a:r>
          </a:p>
          <a:p>
            <a:pPr marL="742950" lvl="1" indent="-285750">
              <a:buClr>
                <a:srgbClr val="FF0000"/>
              </a:buClr>
              <a:buFont typeface="Wingdings" pitchFamily="2" charset="2"/>
              <a:buChar char="§"/>
            </a:pPr>
            <a:r>
              <a:rPr lang="en-US" sz="1400" dirty="0"/>
              <a:t>Increasing shielding in the target area to reduce background in BTFEH1 and related areas</a:t>
            </a:r>
          </a:p>
          <a:p>
            <a:pPr>
              <a:buClr>
                <a:srgbClr val="FF0000"/>
              </a:buClr>
            </a:pPr>
            <a:endParaRPr lang="en-US" sz="1600" dirty="0"/>
          </a:p>
          <a:p>
            <a:pPr marL="285750" indent="-285750">
              <a:buClr>
                <a:srgbClr val="FF0000"/>
              </a:buClr>
              <a:buFont typeface="Wingdings" pitchFamily="2" charset="2"/>
              <a:buChar char="§"/>
            </a:pPr>
            <a:r>
              <a:rPr lang="en-US" sz="1600" dirty="0"/>
              <a:t>Using every minutes until the scheduled shutdown (Winter 2018 and safety checks)</a:t>
            </a:r>
          </a:p>
          <a:p>
            <a:pPr marL="742950" lvl="1" indent="-285750">
              <a:buClr>
                <a:srgbClr val="FF0000"/>
              </a:buClr>
              <a:buFont typeface="Wingdings" pitchFamily="2" charset="2"/>
              <a:buChar char="§"/>
            </a:pPr>
            <a:r>
              <a:rPr lang="en-US" sz="1600" dirty="0"/>
              <a:t>Official RUN1 ends on Feb. 21st and then we start primary beam and fast dipole test</a:t>
            </a:r>
          </a:p>
        </p:txBody>
      </p:sp>
      <p:pic>
        <p:nvPicPr>
          <p:cNvPr id="11" name="Immagine 10">
            <a:extLst>
              <a:ext uri="{FF2B5EF4-FFF2-40B4-BE49-F238E27FC236}">
                <a16:creationId xmlns:a16="http://schemas.microsoft.com/office/drawing/2014/main" id="{A82A7971-85BD-4CDF-BAE7-538419B2C4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cxnSp>
        <p:nvCxnSpPr>
          <p:cNvPr id="14" name="Connettore 2 13">
            <a:extLst>
              <a:ext uri="{FF2B5EF4-FFF2-40B4-BE49-F238E27FC236}">
                <a16:creationId xmlns:a16="http://schemas.microsoft.com/office/drawing/2014/main" id="{7F1D1D63-8675-49BA-8C6D-E017A7D2D639}"/>
              </a:ext>
            </a:extLst>
          </p:cNvPr>
          <p:cNvCxnSpPr>
            <a:cxnSpLocks/>
            <a:stCxn id="12" idx="0"/>
          </p:cNvCxnSpPr>
          <p:nvPr/>
        </p:nvCxnSpPr>
        <p:spPr>
          <a:xfrm flipV="1">
            <a:off x="9080241" y="2976465"/>
            <a:ext cx="0" cy="2538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uppo 18">
            <a:extLst>
              <a:ext uri="{FF2B5EF4-FFF2-40B4-BE49-F238E27FC236}">
                <a16:creationId xmlns:a16="http://schemas.microsoft.com/office/drawing/2014/main" id="{57EB7914-B38E-4787-AC44-35B8D6F53DBE}"/>
              </a:ext>
            </a:extLst>
          </p:cNvPr>
          <p:cNvGrpSpPr/>
          <p:nvPr/>
        </p:nvGrpSpPr>
        <p:grpSpPr>
          <a:xfrm>
            <a:off x="8153400" y="5253135"/>
            <a:ext cx="1863013" cy="1359294"/>
            <a:chOff x="8153400" y="5253135"/>
            <a:chExt cx="1863013" cy="1359294"/>
          </a:xfrm>
        </p:grpSpPr>
        <p:pic>
          <p:nvPicPr>
            <p:cNvPr id="12" name="Immagine 11">
              <a:extLst>
                <a:ext uri="{FF2B5EF4-FFF2-40B4-BE49-F238E27FC236}">
                  <a16:creationId xmlns:a16="http://schemas.microsoft.com/office/drawing/2014/main" id="{8B498722-AB23-4A5E-9F9D-AB3C8898DE4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22360" r="13160" b="9098"/>
            <a:stretch/>
          </p:blipFill>
          <p:spPr>
            <a:xfrm>
              <a:off x="8153400" y="5515111"/>
              <a:ext cx="1853682" cy="1097318"/>
            </a:xfrm>
            <a:prstGeom prst="rect">
              <a:avLst/>
            </a:prstGeom>
            <a:ln>
              <a:noFill/>
            </a:ln>
            <a:effectLst>
              <a:softEdge rad="112500"/>
            </a:effectLst>
          </p:spPr>
        </p:pic>
        <p:sp>
          <p:nvSpPr>
            <p:cNvPr id="18" name="CasellaDiTesto 17">
              <a:extLst>
                <a:ext uri="{FF2B5EF4-FFF2-40B4-BE49-F238E27FC236}">
                  <a16:creationId xmlns:a16="http://schemas.microsoft.com/office/drawing/2014/main" id="{30A826EA-238A-4B8D-B15D-A09CE9EA7CA3}"/>
                </a:ext>
              </a:extLst>
            </p:cNvPr>
            <p:cNvSpPr txBox="1"/>
            <p:nvPr/>
          </p:nvSpPr>
          <p:spPr>
            <a:xfrm>
              <a:off x="8162731" y="5253135"/>
              <a:ext cx="1853682" cy="369332"/>
            </a:xfrm>
            <a:prstGeom prst="rect">
              <a:avLst/>
            </a:prstGeom>
            <a:noFill/>
          </p:spPr>
          <p:txBody>
            <a:bodyPr wrap="square" rtlCol="0">
              <a:spAutoFit/>
            </a:bodyPr>
            <a:lstStyle/>
            <a:p>
              <a:r>
                <a:rPr lang="it-IT" dirty="0" err="1"/>
                <a:t>Winter</a:t>
              </a:r>
              <a:r>
                <a:rPr lang="it-IT" dirty="0"/>
                <a:t> </a:t>
              </a:r>
              <a:r>
                <a:rPr lang="it-IT" dirty="0" err="1"/>
                <a:t>Shutdown</a:t>
              </a:r>
              <a:endParaRPr lang="en-US" dirty="0"/>
            </a:p>
          </p:txBody>
        </p:sp>
      </p:grpSp>
    </p:spTree>
    <p:extLst>
      <p:ext uri="{BB962C8B-B14F-4D97-AF65-F5344CB8AC3E}">
        <p14:creationId xmlns:p14="http://schemas.microsoft.com/office/powerpoint/2010/main" val="160741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D1FFC1-B777-4BF7-9A1E-955E61C22DC3}"/>
              </a:ext>
            </a:extLst>
          </p:cNvPr>
          <p:cNvSpPr txBox="1"/>
          <p:nvPr/>
        </p:nvSpPr>
        <p:spPr>
          <a:xfrm>
            <a:off x="708255" y="623685"/>
            <a:ext cx="6701444"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BTF Hall 1 – PADME RUN 1</a:t>
            </a:r>
          </a:p>
        </p:txBody>
      </p:sp>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2">
                <a:extLst>
                  <a:ext uri="{FF2B5EF4-FFF2-40B4-BE49-F238E27FC236}">
                    <a16:creationId xmlns:a16="http://schemas.microsoft.com/office/drawing/2014/main" id="{260F39B7-5EEF-2A42-BBFD-EE03095D0932}"/>
                  </a:ext>
                </a:extLst>
              </p:cNvPr>
              <p:cNvSpPr txBox="1"/>
              <p:nvPr/>
            </p:nvSpPr>
            <p:spPr>
              <a:xfrm>
                <a:off x="655320" y="2316480"/>
                <a:ext cx="9511722" cy="4124206"/>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000" b="0" i="0" u="none" strike="noStrike" kern="1200" cap="none" spc="0" normalizeH="0" baseline="0" noProof="0" dirty="0">
                    <a:ln>
                      <a:noFill/>
                    </a:ln>
                    <a:effectLst/>
                    <a:uLnTx/>
                    <a:uFillTx/>
                    <a:latin typeface="Calibri"/>
                    <a:ea typeface="+mn-ea"/>
                    <a:cs typeface="+mn-cs"/>
                  </a:rPr>
                  <a:t>Actual Beam configuration for </a:t>
                </a:r>
                <a:r>
                  <a:rPr kumimoji="0" lang="en-GB" sz="2000" b="1" i="0" u="none" strike="noStrike" kern="1200" cap="none" spc="0" normalizeH="0" baseline="0" noProof="0" dirty="0">
                    <a:ln>
                      <a:noFill/>
                    </a:ln>
                    <a:effectLst/>
                    <a:uLnTx/>
                    <a:uFillTx/>
                    <a:latin typeface="Calibri"/>
                    <a:ea typeface="+mn-ea"/>
                    <a:cs typeface="+mn-cs"/>
                  </a:rPr>
                  <a:t>PADME</a:t>
                </a:r>
                <a:r>
                  <a:rPr kumimoji="0" lang="en-GB" sz="2000" b="0" i="0" u="none" strike="noStrike" kern="1200" cap="none" spc="0" normalizeH="0" baseline="0" noProof="0" dirty="0">
                    <a:ln>
                      <a:noFill/>
                    </a:ln>
                    <a:effectLst/>
                    <a:uLnTx/>
                    <a:uFillTx/>
                    <a:latin typeface="Calibri"/>
                    <a:ea typeface="+mn-ea"/>
                    <a:cs typeface="+mn-cs"/>
                  </a:rPr>
                  <a:t>:</a:t>
                </a:r>
              </a:p>
              <a:p>
                <a:pPr marL="285750" indent="-285750">
                  <a:buClr>
                    <a:srgbClr val="00B0F0"/>
                  </a:buClr>
                  <a:buFont typeface="Wingdings" pitchFamily="2" charset="2"/>
                  <a:buChar char="§"/>
                </a:pPr>
                <a:r>
                  <a:rPr lang="en-GB" sz="2000" dirty="0">
                    <a:solidFill>
                      <a:sysClr val="windowText" lastClr="000000"/>
                    </a:solidFill>
                  </a:rPr>
                  <a:t>Secondary Positron Beam Production at the </a:t>
                </a:r>
                <a:r>
                  <a:rPr lang="en-GB" sz="2000" b="1" dirty="0">
                    <a:solidFill>
                      <a:sysClr val="windowText" lastClr="000000"/>
                    </a:solidFill>
                  </a:rPr>
                  <a:t>BTF target</a:t>
                </a:r>
              </a:p>
              <a:p>
                <a:pPr marL="742950" lvl="1" indent="-285750">
                  <a:buClr>
                    <a:srgbClr val="00B0F0"/>
                  </a:buClr>
                  <a:buFont typeface="Wingdings" pitchFamily="2" charset="2"/>
                  <a:buChar char="§"/>
                </a:pPr>
                <a:r>
                  <a:rPr lang="en-GB" sz="2000" dirty="0">
                    <a:solidFill>
                      <a:sysClr val="windowText" lastClr="000000"/>
                    </a:solidFill>
                  </a:rPr>
                  <a:t>Electron Primary energy 670MeV from highest possible energy electron beam: </a:t>
                </a:r>
                <a:r>
                  <a:rPr lang="en-GB" sz="2000" dirty="0">
                    <a:solidFill>
                      <a:srgbClr val="FF0000"/>
                    </a:solidFill>
                  </a:rPr>
                  <a:t>higher energy</a:t>
                </a:r>
                <a:r>
                  <a:rPr lang="en-GB" sz="2000" dirty="0">
                    <a:solidFill>
                      <a:sysClr val="windowText" lastClr="000000"/>
                    </a:solidFill>
                  </a:rPr>
                  <a:t>, lower maximum intensity, probably higher background in BTF</a:t>
                </a:r>
                <a:endParaRPr lang="en-GB" sz="700" dirty="0">
                  <a:solidFill>
                    <a:sysClr val="windowText" lastClr="000000"/>
                  </a:solidFill>
                </a:endParaRPr>
              </a:p>
              <a:p>
                <a:pPr marL="742950" lvl="1" indent="-285750">
                  <a:buClr>
                    <a:srgbClr val="00B0F0"/>
                  </a:buClr>
                  <a:buFont typeface="Wingdings" pitchFamily="2" charset="2"/>
                  <a:buChar char="§"/>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Primary Positron beam: </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Production at the linac </a:t>
                </a:r>
                <a:r>
                  <a:rPr kumimoji="0" lang="en-GB" sz="1800" b="1" i="0" u="none" strike="noStrike" kern="1200" cap="none" spc="0" normalizeH="0" baseline="0" noProof="0" dirty="0">
                    <a:ln>
                      <a:noFill/>
                    </a:ln>
                    <a:solidFill>
                      <a:sysClr val="windowText" lastClr="000000"/>
                    </a:solidFill>
                    <a:effectLst/>
                    <a:uLnTx/>
                    <a:uFillTx/>
                    <a:latin typeface="Calibri"/>
                    <a:ea typeface="+mn-ea"/>
                    <a:cs typeface="+mn-cs"/>
                  </a:rPr>
                  <a:t>converter</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 and then accelerate with high-energy sections: </a:t>
                </a:r>
                <a:r>
                  <a:rPr kumimoji="0" lang="en-GB" sz="1800" b="0" i="0" u="none" strike="noStrike" kern="1200" cap="none" spc="0" normalizeH="0" baseline="0" noProof="0" dirty="0">
                    <a:ln>
                      <a:noFill/>
                    </a:ln>
                    <a:solidFill>
                      <a:srgbClr val="FF0000"/>
                    </a:solidFill>
                    <a:effectLst/>
                    <a:uLnTx/>
                    <a:uFillTx/>
                    <a:latin typeface="Calibri"/>
                    <a:ea typeface="+mn-ea"/>
                    <a:cs typeface="+mn-cs"/>
                  </a:rPr>
                  <a:t>higher intensity</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 lower maximum energy, lower background</a:t>
                </a:r>
                <a:r>
                  <a:rPr kumimoji="0" lang="en-GB" sz="18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in BTF</a:t>
                </a: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Aim at pulses of </a:t>
                </a:r>
                <a:r>
                  <a:rPr kumimoji="0" lang="en-GB" sz="2000" b="0" i="0" u="none" strike="noStrike" kern="1200" cap="none" spc="0" normalizeH="0" baseline="0" noProof="0" dirty="0">
                    <a:ln>
                      <a:noFill/>
                    </a:ln>
                    <a:solidFill>
                      <a:sysClr val="window" lastClr="FFFFFF"/>
                    </a:solidFill>
                    <a:effectLst/>
                    <a:uLnTx/>
                    <a:uFillTx/>
                    <a:latin typeface="Calibri"/>
                    <a:ea typeface="+mn-ea"/>
                    <a:cs typeface="+mn-cs"/>
                  </a:rPr>
                  <a:t> </a:t>
                </a:r>
                <a:r>
                  <a:rPr kumimoji="0" lang="en-GB" sz="2000" b="1" i="0" u="none" strike="noStrike" kern="1200" cap="none" spc="0" normalizeH="0" baseline="0" noProof="0" dirty="0">
                    <a:ln>
                      <a:noFill/>
                    </a:ln>
                    <a:solidFill>
                      <a:srgbClr val="FF0000"/>
                    </a:solidFill>
                    <a:effectLst/>
                    <a:uLnTx/>
                    <a:uFillTx/>
                    <a:latin typeface="Calibri"/>
                    <a:ea typeface="+mn-ea"/>
                    <a:cs typeface="+mn-cs"/>
                  </a:rPr>
                  <a:t>150-200 ns</a:t>
                </a:r>
              </a:p>
              <a:p>
                <a:pPr marL="742950" marR="0" lvl="1" indent="-28575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Pulse length for DA</a:t>
                </a:r>
                <a14:m>
                  <m:oMath xmlns:m="http://schemas.openxmlformats.org/officeDocument/2006/math">
                    <m:r>
                      <m:rPr>
                        <m:sty m:val="p"/>
                      </m:rPr>
                      <a:rPr kumimoji="0" lang="en-GB"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Φ</m:t>
                    </m:r>
                  </m:oMath>
                </a14:m>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NE injections: </a:t>
                </a:r>
                <a:r>
                  <a:rPr kumimoji="0" lang="en-GB" sz="1800" b="1" i="0" u="none" strike="noStrike" kern="1200" cap="none" spc="0" normalizeH="0" baseline="0" noProof="0" dirty="0">
                    <a:ln>
                      <a:noFill/>
                    </a:ln>
                    <a:solidFill>
                      <a:sysClr val="windowText" lastClr="000000"/>
                    </a:solidFill>
                    <a:effectLst/>
                    <a:uLnTx/>
                    <a:uFillTx/>
                    <a:latin typeface="Calibri"/>
                    <a:ea typeface="+mn-ea"/>
                    <a:cs typeface="+mn-cs"/>
                  </a:rPr>
                  <a:t>&lt;13 ns </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(damping ring RF: 74 MHz)</a:t>
                </a:r>
              </a:p>
              <a:p>
                <a:pPr marL="742950" marR="0" lvl="1" indent="-285750" algn="l" defTabSz="914400" rtl="0" eaLnBrk="1" fontAlgn="auto" latinLnBrk="0" hangingPunct="1">
                  <a:lnSpc>
                    <a:spcPct val="100000"/>
                  </a:lnSpc>
                  <a:spcBef>
                    <a:spcPts val="0"/>
                  </a:spcBef>
                  <a:spcAft>
                    <a:spcPts val="600"/>
                  </a:spcAft>
                  <a:buClr>
                    <a:srgbClr val="00B0F0"/>
                  </a:buClr>
                  <a:buSzTx/>
                  <a:buFont typeface="Wingdings" pitchFamily="2" charset="2"/>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PADME benchmark of 10</a:t>
                </a:r>
                <a:r>
                  <a:rPr kumimoji="0" lang="en-GB" sz="1800" b="0" i="0" u="none" strike="noStrike" kern="1200" cap="none" spc="0" normalizeH="0" baseline="30000" noProof="0" dirty="0">
                    <a:ln>
                      <a:noFill/>
                    </a:ln>
                    <a:solidFill>
                      <a:sysClr val="windowText" lastClr="000000"/>
                    </a:solidFill>
                    <a:effectLst/>
                    <a:uLnTx/>
                    <a:uFillTx/>
                    <a:latin typeface="Calibri"/>
                    <a:ea typeface="+mn-ea"/>
                    <a:cs typeface="+mn-cs"/>
                  </a:rPr>
                  <a:t>13</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 positrons on target: 5 months with 160 ns pulses</a:t>
                </a:r>
              </a:p>
              <a:p>
                <a:pPr marL="285750" marR="0" lvl="0" indent="-285750" algn="l" defTabSz="914400" rtl="0" eaLnBrk="1" fontAlgn="auto" latinLnBrk="0" hangingPunct="1">
                  <a:lnSpc>
                    <a:spcPct val="100000"/>
                  </a:lnSpc>
                  <a:spcBef>
                    <a:spcPts val="0"/>
                  </a:spcBef>
                  <a:spcAft>
                    <a:spcPts val="600"/>
                  </a:spcAft>
                  <a:buClr>
                    <a:srgbClr val="00B0F0"/>
                  </a:buClr>
                  <a:buSzTx/>
                  <a:buFont typeface="Wingdings" pitchFamily="2" charset="2"/>
                  <a:buChar char="§"/>
                  <a:tabLst/>
                  <a:defRPr/>
                </a:pP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Tunable intensity: </a:t>
                </a:r>
                <a:r>
                  <a:rPr kumimoji="0" lang="en-GB" sz="2000" b="1" i="0" u="none" strike="noStrike" kern="1200" cap="none" spc="0" normalizeH="0" baseline="0" noProof="0" dirty="0">
                    <a:ln>
                      <a:noFill/>
                    </a:ln>
                    <a:solidFill>
                      <a:srgbClr val="FF0000"/>
                    </a:solidFill>
                    <a:effectLst/>
                    <a:uLnTx/>
                    <a:uFillTx/>
                    <a:latin typeface="Calibri"/>
                    <a:ea typeface="+mn-ea"/>
                    <a:cs typeface="+mn-cs"/>
                  </a:rPr>
                  <a:t>10</a:t>
                </a:r>
                <a:r>
                  <a:rPr kumimoji="0" lang="en-GB" sz="2000" b="1" i="0" u="none" strike="noStrike" kern="1200" cap="none" spc="0" normalizeH="0" baseline="30000" noProof="0" dirty="0">
                    <a:ln>
                      <a:noFill/>
                    </a:ln>
                    <a:solidFill>
                      <a:srgbClr val="FF0000"/>
                    </a:solidFill>
                    <a:effectLst/>
                    <a:uLnTx/>
                    <a:uFillTx/>
                    <a:latin typeface="Calibri"/>
                    <a:ea typeface="+mn-ea"/>
                    <a:cs typeface="+mn-cs"/>
                  </a:rPr>
                  <a:t>4</a:t>
                </a:r>
                <a:r>
                  <a:rPr kumimoji="0" lang="en-GB" sz="2000" b="1" i="0" u="none" strike="noStrike" kern="1200" cap="none" spc="0" normalizeH="0" baseline="0" noProof="0" dirty="0">
                    <a:ln>
                      <a:noFill/>
                    </a:ln>
                    <a:solidFill>
                      <a:srgbClr val="FF0000"/>
                    </a:solidFill>
                    <a:effectLst/>
                    <a:uLnTx/>
                    <a:uFillTx/>
                    <a:latin typeface="Calibri"/>
                    <a:ea typeface="+mn-ea"/>
                    <a:cs typeface="+mn-cs"/>
                  </a:rPr>
                  <a:t>-10</a:t>
                </a:r>
                <a:r>
                  <a:rPr kumimoji="0" lang="en-GB" sz="2000" b="1" i="0" u="none" strike="noStrike" kern="1200" cap="none" spc="0" normalizeH="0" baseline="30000" noProof="0" dirty="0">
                    <a:ln>
                      <a:noFill/>
                    </a:ln>
                    <a:solidFill>
                      <a:srgbClr val="FF0000"/>
                    </a:solidFill>
                    <a:effectLst/>
                    <a:uLnTx/>
                    <a:uFillTx/>
                    <a:latin typeface="Calibri"/>
                    <a:ea typeface="+mn-ea"/>
                    <a:cs typeface="+mn-cs"/>
                  </a:rPr>
                  <a:t>5</a:t>
                </a:r>
                <a:r>
                  <a:rPr kumimoji="0" lang="en-GB" sz="2000" b="1" i="0" u="none" strike="noStrike" kern="1200" cap="none" spc="0" normalizeH="0" baseline="0" noProof="0" dirty="0">
                    <a:ln>
                      <a:noFill/>
                    </a:ln>
                    <a:solidFill>
                      <a:srgbClr val="FF0000"/>
                    </a:solidFill>
                    <a:effectLst/>
                    <a:uLnTx/>
                    <a:uFillTx/>
                    <a:latin typeface="Calibri"/>
                    <a:ea typeface="+mn-ea"/>
                    <a:cs typeface="+mn-cs"/>
                  </a:rPr>
                  <a:t> positrons/pulse</a:t>
                </a: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Energy: </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at least </a:t>
                </a:r>
                <a:r>
                  <a:rPr kumimoji="0" lang="en-GB" sz="2000" b="1" i="0" u="none" strike="noStrike" kern="1200" cap="none" spc="0" normalizeH="0" baseline="0" noProof="0" dirty="0">
                    <a:ln>
                      <a:noFill/>
                    </a:ln>
                    <a:solidFill>
                      <a:srgbClr val="FF0000"/>
                    </a:solidFill>
                    <a:effectLst/>
                    <a:uLnTx/>
                    <a:uFillTx/>
                    <a:latin typeface="Calibri"/>
                    <a:ea typeface="+mn-ea"/>
                    <a:cs typeface="+mn-cs"/>
                  </a:rPr>
                  <a:t>550 MeV</a:t>
                </a:r>
                <a:endParaRPr kumimoji="0" lang="en-GB" sz="2000" b="0" i="0" u="none" strike="noStrike" kern="1200" cap="none" spc="0" normalizeH="0" baseline="0" noProof="0" dirty="0">
                  <a:ln>
                    <a:noFill/>
                  </a:ln>
                  <a:solidFill>
                    <a:sysClr val="window" lastClr="FFFFFF"/>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Also 250 and 300 MeV needed (above and below </a:t>
                </a:r>
                <a14:m>
                  <m:oMath xmlns:m="http://schemas.openxmlformats.org/officeDocument/2006/math">
                    <m:sSub>
                      <m:sSubPr>
                        <m:ctrlPr>
                          <a:rPr kumimoji="0" lang="en-GB"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mn-cs"/>
                          </a:rPr>
                        </m:ctrlPr>
                      </m:sSubPr>
                      <m:e>
                        <m:r>
                          <a:rPr kumimoji="0" lang="en-GB"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𝑚</m:t>
                        </m:r>
                      </m:e>
                      <m:sub>
                        <m:r>
                          <a:rPr kumimoji="0" lang="en-GB"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𝑋</m:t>
                        </m:r>
                      </m:sub>
                    </m:sSub>
                    <m:r>
                      <a:rPr kumimoji="0" lang="en-GB"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m:t>
                    </m:r>
                  </m:oMath>
                </a14:m>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17 MeV)</a:t>
                </a:r>
              </a:p>
            </p:txBody>
          </p:sp>
        </mc:Choice>
        <mc:Fallback xmlns="">
          <p:sp>
            <p:nvSpPr>
              <p:cNvPr id="8" name="CasellaDiTesto 2">
                <a:extLst>
                  <a:ext uri="{FF2B5EF4-FFF2-40B4-BE49-F238E27FC236}">
                    <a16:creationId xmlns:a16="http://schemas.microsoft.com/office/drawing/2014/main" id="{260F39B7-5EEF-2A42-BBFD-EE03095D0932}"/>
                  </a:ext>
                </a:extLst>
              </p:cNvPr>
              <p:cNvSpPr txBox="1">
                <a:spLocks noRot="1" noChangeAspect="1" noMove="1" noResize="1" noEditPoints="1" noAdjustHandles="1" noChangeArrowheads="1" noChangeShapeType="1" noTextEdit="1"/>
              </p:cNvSpPr>
              <p:nvPr/>
            </p:nvSpPr>
            <p:spPr>
              <a:xfrm>
                <a:off x="655320" y="2316480"/>
                <a:ext cx="9511722" cy="4124206"/>
              </a:xfrm>
              <a:prstGeom prst="rect">
                <a:avLst/>
              </a:prstGeom>
              <a:blipFill>
                <a:blip r:embed="rId2"/>
                <a:stretch>
                  <a:fillRect l="-705" t="-739" b="-1329"/>
                </a:stretch>
              </a:blipFill>
            </p:spPr>
            <p:txBody>
              <a:bodyPr/>
              <a:lstStyle/>
              <a:p>
                <a:r>
                  <a:rPr lang="en-US">
                    <a:noFill/>
                  </a:rPr>
                  <a:t> </a:t>
                </a:r>
              </a:p>
            </p:txBody>
          </p:sp>
        </mc:Fallback>
      </mc:AlternateContent>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24</a:t>
            </a:fld>
            <a:endParaRPr lang="it-IT" dirty="0"/>
          </a:p>
        </p:txBody>
      </p:sp>
      <p:grpSp>
        <p:nvGrpSpPr>
          <p:cNvPr id="7" name="Gruppo 6">
            <a:extLst>
              <a:ext uri="{FF2B5EF4-FFF2-40B4-BE49-F238E27FC236}">
                <a16:creationId xmlns:a16="http://schemas.microsoft.com/office/drawing/2014/main" id="{F4297E48-9947-403B-99CC-42FB138314B8}"/>
              </a:ext>
            </a:extLst>
          </p:cNvPr>
          <p:cNvGrpSpPr/>
          <p:nvPr/>
        </p:nvGrpSpPr>
        <p:grpSpPr>
          <a:xfrm>
            <a:off x="-1" y="3099"/>
            <a:ext cx="4158343" cy="947451"/>
            <a:chOff x="0" y="3099"/>
            <a:chExt cx="7866043" cy="947451"/>
          </a:xfrm>
        </p:grpSpPr>
        <p:sp>
          <p:nvSpPr>
            <p:cNvPr id="9" name="Titolo 1">
              <a:extLst>
                <a:ext uri="{FF2B5EF4-FFF2-40B4-BE49-F238E27FC236}">
                  <a16:creationId xmlns:a16="http://schemas.microsoft.com/office/drawing/2014/main" id="{A0E8BE44-81CE-4EF3-867A-B48BD36E4DB4}"/>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PADME beam</a:t>
              </a:r>
              <a:endParaRPr lang="en-GB" sz="3200" dirty="0">
                <a:latin typeface="Stencil" panose="040409050D0802020404" pitchFamily="82" charset="0"/>
                <a:cs typeface="Ayuthaya" pitchFamily="2" charset="-34"/>
              </a:endParaRPr>
            </a:p>
          </p:txBody>
        </p:sp>
        <p:pic>
          <p:nvPicPr>
            <p:cNvPr id="10" name="Picture 2" descr="http://www.lnf.infn.it/logo/logo_infn_lnf_2_esteso_white.png">
              <a:extLst>
                <a:ext uri="{FF2B5EF4-FFF2-40B4-BE49-F238E27FC236}">
                  <a16:creationId xmlns:a16="http://schemas.microsoft.com/office/drawing/2014/main" id="{E0CECBBE-043F-450F-82DD-8E8A97D509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9" y="83514"/>
              <a:ext cx="2003110"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Immagine 11">
            <a:extLst>
              <a:ext uri="{FF2B5EF4-FFF2-40B4-BE49-F238E27FC236}">
                <a16:creationId xmlns:a16="http://schemas.microsoft.com/office/drawing/2014/main" id="{69612541-58B7-4EA3-83E9-8D273871E2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891875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D1FFC1-B777-4BF7-9A1E-955E61C22DC3}"/>
              </a:ext>
            </a:extLst>
          </p:cNvPr>
          <p:cNvSpPr txBox="1"/>
          <p:nvPr/>
        </p:nvSpPr>
        <p:spPr>
          <a:xfrm>
            <a:off x="655320" y="800789"/>
            <a:ext cx="10990383"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latin typeface="+mj-lt"/>
                <a:ea typeface="+mj-ea"/>
                <a:cs typeface="+mj-cs"/>
              </a:rPr>
              <a:t>During initial PADME RUN 1 phase</a:t>
            </a:r>
          </a:p>
          <a:p>
            <a:pPr>
              <a:lnSpc>
                <a:spcPct val="90000"/>
              </a:lnSpc>
              <a:spcBef>
                <a:spcPct val="0"/>
              </a:spcBef>
              <a:spcAft>
                <a:spcPts val="600"/>
              </a:spcAft>
            </a:pPr>
            <a:r>
              <a:rPr lang="en-US" sz="2800" dirty="0">
                <a:latin typeface="+mj-lt"/>
                <a:ea typeface="+mj-ea"/>
                <a:cs typeface="+mj-cs"/>
              </a:rPr>
              <a:t>Calibrating the assembly of detectors and analyzing the background impact on PADME detectors</a:t>
            </a:r>
          </a:p>
        </p:txBody>
      </p:sp>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25</a:t>
            </a:fld>
            <a:endParaRPr lang="it-IT" dirty="0"/>
          </a:p>
        </p:txBody>
      </p:sp>
      <p:sp>
        <p:nvSpPr>
          <p:cNvPr id="26" name="CasellaDiTesto 25">
            <a:extLst>
              <a:ext uri="{FF2B5EF4-FFF2-40B4-BE49-F238E27FC236}">
                <a16:creationId xmlns:a16="http://schemas.microsoft.com/office/drawing/2014/main" id="{6CF1EAE1-7AA8-4A45-9053-13F6BEE2BF20}"/>
              </a:ext>
            </a:extLst>
          </p:cNvPr>
          <p:cNvSpPr txBox="1"/>
          <p:nvPr/>
        </p:nvSpPr>
        <p:spPr>
          <a:xfrm>
            <a:off x="361666" y="2663610"/>
            <a:ext cx="5437418" cy="3354765"/>
          </a:xfrm>
          <a:prstGeom prst="rect">
            <a:avLst/>
          </a:prstGeom>
          <a:solidFill>
            <a:schemeClr val="bg1">
              <a:lumMod val="65000"/>
              <a:alpha val="50000"/>
            </a:schemeClr>
          </a:solidFill>
        </p:spPr>
        <p:txBody>
          <a:bodyPr wrap="square" rtlCol="0">
            <a:spAutoFit/>
          </a:bodyPr>
          <a:lstStyle/>
          <a:p>
            <a:pPr marL="285750" indent="-285750">
              <a:buClr>
                <a:srgbClr val="FF0000"/>
              </a:buClr>
              <a:buFont typeface="Wingdings" pitchFamily="2" charset="2"/>
              <a:buChar char="§"/>
            </a:pPr>
            <a:r>
              <a:rPr lang="en-US" dirty="0"/>
              <a:t>Hypothesis on different sources</a:t>
            </a:r>
          </a:p>
          <a:p>
            <a:pPr marL="742950" lvl="1" indent="-285750">
              <a:buClr>
                <a:srgbClr val="FF0000"/>
              </a:buClr>
              <a:buFont typeface="Wingdings" pitchFamily="2" charset="2"/>
              <a:buChar char="§"/>
            </a:pPr>
            <a:r>
              <a:rPr lang="en-US" sz="1600" dirty="0"/>
              <a:t>Outer bkg </a:t>
            </a:r>
          </a:p>
          <a:p>
            <a:pPr marL="1200150" lvl="2" indent="-285750">
              <a:buClr>
                <a:srgbClr val="FF0000"/>
              </a:buClr>
              <a:buFont typeface="Wingdings" pitchFamily="2" charset="2"/>
              <a:buChar char="§"/>
            </a:pPr>
            <a:r>
              <a:rPr lang="en-US" sz="1600" dirty="0"/>
              <a:t>BTF target (photons and neutrons)</a:t>
            </a:r>
          </a:p>
          <a:p>
            <a:pPr marL="1200150" lvl="2" indent="-285750">
              <a:buClr>
                <a:srgbClr val="FF0000"/>
              </a:buClr>
              <a:buFont typeface="Wingdings" pitchFamily="2" charset="2"/>
              <a:buChar char="§"/>
            </a:pPr>
            <a:r>
              <a:rPr lang="en-US" sz="1600" dirty="0"/>
              <a:t>Scrapers</a:t>
            </a:r>
          </a:p>
          <a:p>
            <a:pPr marL="742950" lvl="1" indent="-285750">
              <a:buClr>
                <a:srgbClr val="FF0000"/>
              </a:buClr>
              <a:buFont typeface="Wingdings" pitchFamily="2" charset="2"/>
              <a:buChar char="§"/>
            </a:pPr>
            <a:r>
              <a:rPr lang="en-US" sz="1600" dirty="0"/>
              <a:t>Inner bkg</a:t>
            </a:r>
          </a:p>
          <a:p>
            <a:pPr marL="1200150" lvl="2" indent="-285750">
              <a:buClr>
                <a:srgbClr val="FF0000"/>
              </a:buClr>
              <a:buFont typeface="Wingdings" pitchFamily="2" charset="2"/>
              <a:buChar char="§"/>
            </a:pPr>
            <a:r>
              <a:rPr lang="en-US" sz="1600" dirty="0"/>
              <a:t>Be window (multiple scat &amp; bremsstrahlung)</a:t>
            </a:r>
          </a:p>
          <a:p>
            <a:pPr marL="1200150" lvl="2" indent="-285750">
              <a:buClr>
                <a:srgbClr val="FF0000"/>
              </a:buClr>
              <a:buFont typeface="Wingdings" pitchFamily="2" charset="2"/>
              <a:buChar char="§"/>
            </a:pPr>
            <a:r>
              <a:rPr lang="en-US" sz="1600" dirty="0"/>
              <a:t>PADME target holders</a:t>
            </a:r>
          </a:p>
          <a:p>
            <a:pPr marL="1200150" lvl="2" indent="-285750">
              <a:buClr>
                <a:srgbClr val="FF0000"/>
              </a:buClr>
              <a:buFont typeface="Wingdings" pitchFamily="2" charset="2"/>
              <a:buChar char="§"/>
            </a:pPr>
            <a:r>
              <a:rPr lang="en-US" sz="1600" dirty="0"/>
              <a:t>Negative differential aperture joints</a:t>
            </a:r>
          </a:p>
          <a:p>
            <a:pPr marL="1200150" lvl="2" indent="-285750">
              <a:buClr>
                <a:srgbClr val="FF0000"/>
              </a:buClr>
              <a:buFont typeface="Wingdings" pitchFamily="2" charset="2"/>
              <a:buChar char="§"/>
            </a:pPr>
            <a:r>
              <a:rPr lang="en-US" sz="1600" dirty="0"/>
              <a:t>Pipe hitting</a:t>
            </a:r>
            <a:endParaRPr lang="en-US" dirty="0"/>
          </a:p>
          <a:p>
            <a:pPr marL="285750" indent="-285750">
              <a:buClr>
                <a:srgbClr val="FF0000"/>
              </a:buClr>
              <a:buFont typeface="Wingdings" pitchFamily="2" charset="2"/>
              <a:buChar char="§"/>
            </a:pPr>
            <a:r>
              <a:rPr lang="en-US" dirty="0"/>
              <a:t>Hot witness are</a:t>
            </a:r>
          </a:p>
          <a:p>
            <a:pPr marL="742950" lvl="1" indent="-285750">
              <a:buClr>
                <a:srgbClr val="FF0000"/>
              </a:buClr>
              <a:buFont typeface="Wingdings" pitchFamily="2" charset="2"/>
              <a:buChar char="§"/>
            </a:pPr>
            <a:r>
              <a:rPr lang="en-US" sz="1600" dirty="0"/>
              <a:t>Ecal outer X&gt;0 bkg for outer photons</a:t>
            </a:r>
          </a:p>
          <a:p>
            <a:pPr marL="742950" lvl="1" indent="-285750">
              <a:buClr>
                <a:srgbClr val="FF0000"/>
              </a:buClr>
              <a:buFont typeface="Wingdings" pitchFamily="2" charset="2"/>
              <a:buChar char="§"/>
            </a:pPr>
            <a:r>
              <a:rPr lang="en-US" sz="1600" dirty="0"/>
              <a:t>Ecal inner  for bremsstrahlung’d positrons scraping the inner surface of former PADME chamber</a:t>
            </a:r>
          </a:p>
        </p:txBody>
      </p:sp>
      <p:sp>
        <p:nvSpPr>
          <p:cNvPr id="12" name="Rettangolo 11">
            <a:extLst>
              <a:ext uri="{FF2B5EF4-FFF2-40B4-BE49-F238E27FC236}">
                <a16:creationId xmlns:a16="http://schemas.microsoft.com/office/drawing/2014/main" id="{1DB62414-B6CA-4D56-8820-00B87065FFA2}"/>
              </a:ext>
            </a:extLst>
          </p:cNvPr>
          <p:cNvSpPr/>
          <p:nvPr/>
        </p:nvSpPr>
        <p:spPr>
          <a:xfrm>
            <a:off x="5925080" y="5014269"/>
            <a:ext cx="3960883" cy="1323439"/>
          </a:xfrm>
          <a:prstGeom prst="rect">
            <a:avLst/>
          </a:prstGeom>
          <a:solidFill>
            <a:schemeClr val="bg1">
              <a:lumMod val="65000"/>
            </a:schemeClr>
          </a:solidFill>
        </p:spPr>
        <p:txBody>
          <a:bodyPr wrap="square">
            <a:spAutoFit/>
          </a:bodyPr>
          <a:lstStyle/>
          <a:p>
            <a:pPr marL="285750" indent="-285750">
              <a:buClr>
                <a:srgbClr val="FF0000"/>
              </a:buClr>
              <a:buFont typeface="Wingdings" pitchFamily="2" charset="2"/>
              <a:buChar char="§"/>
            </a:pPr>
            <a:r>
              <a:rPr lang="en-US" sz="1600" dirty="0"/>
              <a:t>Trials in 7 different position with Pb bricks shielding </a:t>
            </a:r>
          </a:p>
          <a:p>
            <a:pPr marL="285750" indent="-285750">
              <a:buClr>
                <a:srgbClr val="FF0000"/>
              </a:buClr>
              <a:buFont typeface="Wingdings" pitchFamily="2" charset="2"/>
              <a:buChar char="§"/>
            </a:pPr>
            <a:r>
              <a:rPr lang="en-US" sz="1600" dirty="0"/>
              <a:t>Y = beam plane (1240mm) ± 300mm</a:t>
            </a:r>
          </a:p>
          <a:p>
            <a:pPr marL="285750" indent="-285750">
              <a:buClr>
                <a:srgbClr val="FF0000"/>
              </a:buClr>
              <a:buFont typeface="Wingdings" pitchFamily="2" charset="2"/>
              <a:buChar char="§"/>
            </a:pPr>
            <a:r>
              <a:rPr lang="en-US" sz="1600" dirty="0"/>
              <a:t>Not found a significant BKG variation with these trials</a:t>
            </a:r>
          </a:p>
        </p:txBody>
      </p:sp>
      <p:grpSp>
        <p:nvGrpSpPr>
          <p:cNvPr id="24" name="Gruppo 23">
            <a:extLst>
              <a:ext uri="{FF2B5EF4-FFF2-40B4-BE49-F238E27FC236}">
                <a16:creationId xmlns:a16="http://schemas.microsoft.com/office/drawing/2014/main" id="{1F8B9CA4-6686-4D68-9968-1B11F1BB7F26}"/>
              </a:ext>
            </a:extLst>
          </p:cNvPr>
          <p:cNvGrpSpPr/>
          <p:nvPr/>
        </p:nvGrpSpPr>
        <p:grpSpPr>
          <a:xfrm>
            <a:off x="5626360" y="2396509"/>
            <a:ext cx="4259604" cy="2585323"/>
            <a:chOff x="7211457" y="2406985"/>
            <a:chExt cx="3944429" cy="2585323"/>
          </a:xfrm>
        </p:grpSpPr>
        <p:pic>
          <p:nvPicPr>
            <p:cNvPr id="6" name="Immagine 5" descr="Immagine che contiene cielo&#10;&#10;Descrizione generata automaticamente">
              <a:extLst>
                <a:ext uri="{FF2B5EF4-FFF2-40B4-BE49-F238E27FC236}">
                  <a16:creationId xmlns:a16="http://schemas.microsoft.com/office/drawing/2014/main" id="{9064C815-BC23-4082-983F-CB204536EA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11457" y="2406985"/>
              <a:ext cx="3944429" cy="2585323"/>
            </a:xfrm>
            <a:prstGeom prst="rect">
              <a:avLst/>
            </a:prstGeom>
            <a:ln>
              <a:noFill/>
            </a:ln>
            <a:effectLst>
              <a:outerShdw blurRad="292100" dist="139700" dir="2700000" algn="tl" rotWithShape="0">
                <a:srgbClr val="333333">
                  <a:alpha val="65000"/>
                </a:srgbClr>
              </a:outerShdw>
            </a:effectLst>
          </p:spPr>
        </p:pic>
        <p:grpSp>
          <p:nvGrpSpPr>
            <p:cNvPr id="19" name="Gruppo 18">
              <a:extLst>
                <a:ext uri="{FF2B5EF4-FFF2-40B4-BE49-F238E27FC236}">
                  <a16:creationId xmlns:a16="http://schemas.microsoft.com/office/drawing/2014/main" id="{342A6CB8-891A-4DE2-A605-B26D93F06472}"/>
                </a:ext>
              </a:extLst>
            </p:cNvPr>
            <p:cNvGrpSpPr/>
            <p:nvPr/>
          </p:nvGrpSpPr>
          <p:grpSpPr>
            <a:xfrm>
              <a:off x="8032215" y="2861405"/>
              <a:ext cx="121185" cy="260731"/>
              <a:chOff x="10234670" y="1865524"/>
              <a:chExt cx="121185" cy="260731"/>
            </a:xfrm>
          </p:grpSpPr>
          <p:sp>
            <p:nvSpPr>
              <p:cNvPr id="13" name="Rettangolo 12">
                <a:extLst>
                  <a:ext uri="{FF2B5EF4-FFF2-40B4-BE49-F238E27FC236}">
                    <a16:creationId xmlns:a16="http://schemas.microsoft.com/office/drawing/2014/main" id="{D089F364-DB13-4E6E-8F2C-C692C13E5EB0}"/>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Connettore diritto 14">
                <a:extLst>
                  <a:ext uri="{FF2B5EF4-FFF2-40B4-BE49-F238E27FC236}">
                    <a16:creationId xmlns:a16="http://schemas.microsoft.com/office/drawing/2014/main" id="{5E482411-0449-40B3-8F52-CB9A45F36E73}"/>
                  </a:ext>
                </a:extLst>
              </p:cNvPr>
              <p:cNvCxnSpPr>
                <a:stCxn id="13" idx="0"/>
                <a:endCxn id="13"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E2DEA9E7-CA8D-4654-A2D6-87AAB56225C1}"/>
                  </a:ext>
                </a:extLst>
              </p:cNvPr>
              <p:cNvCxnSpPr>
                <a:cxnSpLocks/>
                <a:stCxn id="13" idx="1"/>
                <a:endCxn id="13"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0" name="Gruppo 39">
              <a:extLst>
                <a:ext uri="{FF2B5EF4-FFF2-40B4-BE49-F238E27FC236}">
                  <a16:creationId xmlns:a16="http://schemas.microsoft.com/office/drawing/2014/main" id="{823C3913-81D0-41FE-92D3-423B60AD7153}"/>
                </a:ext>
              </a:extLst>
            </p:cNvPr>
            <p:cNvGrpSpPr/>
            <p:nvPr/>
          </p:nvGrpSpPr>
          <p:grpSpPr>
            <a:xfrm>
              <a:off x="8032215" y="2547151"/>
              <a:ext cx="121185" cy="260731"/>
              <a:chOff x="10234670" y="1865524"/>
              <a:chExt cx="121185" cy="260731"/>
            </a:xfrm>
          </p:grpSpPr>
          <p:sp>
            <p:nvSpPr>
              <p:cNvPr id="43" name="Rettangolo 42">
                <a:extLst>
                  <a:ext uri="{FF2B5EF4-FFF2-40B4-BE49-F238E27FC236}">
                    <a16:creationId xmlns:a16="http://schemas.microsoft.com/office/drawing/2014/main" id="{89F1D41F-0BAA-42D7-8492-A023E11F4FA2}"/>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Connettore diritto 44">
                <a:extLst>
                  <a:ext uri="{FF2B5EF4-FFF2-40B4-BE49-F238E27FC236}">
                    <a16:creationId xmlns:a16="http://schemas.microsoft.com/office/drawing/2014/main" id="{DC0AE04E-07DC-422C-AF70-FB4D04B75DA3}"/>
                  </a:ext>
                </a:extLst>
              </p:cNvPr>
              <p:cNvCxnSpPr>
                <a:cxnSpLocks/>
                <a:stCxn id="43" idx="0"/>
                <a:endCxn id="43"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6AE2C419-D349-49F3-8FDB-9D6837B83898}"/>
                  </a:ext>
                </a:extLst>
              </p:cNvPr>
              <p:cNvCxnSpPr>
                <a:cxnSpLocks/>
                <a:stCxn id="43" idx="1"/>
                <a:endCxn id="43"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uppo 47">
              <a:extLst>
                <a:ext uri="{FF2B5EF4-FFF2-40B4-BE49-F238E27FC236}">
                  <a16:creationId xmlns:a16="http://schemas.microsoft.com/office/drawing/2014/main" id="{C3ACC3EB-8990-434A-925B-1449C98B3D78}"/>
                </a:ext>
              </a:extLst>
            </p:cNvPr>
            <p:cNvGrpSpPr/>
            <p:nvPr/>
          </p:nvGrpSpPr>
          <p:grpSpPr>
            <a:xfrm>
              <a:off x="9354020" y="3395006"/>
              <a:ext cx="121185" cy="260731"/>
              <a:chOff x="10234670" y="1865524"/>
              <a:chExt cx="121185" cy="260731"/>
            </a:xfrm>
          </p:grpSpPr>
          <p:sp>
            <p:nvSpPr>
              <p:cNvPr id="49" name="Rettangolo 48">
                <a:extLst>
                  <a:ext uri="{FF2B5EF4-FFF2-40B4-BE49-F238E27FC236}">
                    <a16:creationId xmlns:a16="http://schemas.microsoft.com/office/drawing/2014/main" id="{DAEE78A9-4FF8-4B6E-8BBB-E5F40596D1FD}"/>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Connettore diritto 49">
                <a:extLst>
                  <a:ext uri="{FF2B5EF4-FFF2-40B4-BE49-F238E27FC236}">
                    <a16:creationId xmlns:a16="http://schemas.microsoft.com/office/drawing/2014/main" id="{799DF212-420F-4691-BE68-711145B2FA5A}"/>
                  </a:ext>
                </a:extLst>
              </p:cNvPr>
              <p:cNvCxnSpPr>
                <a:stCxn id="49" idx="0"/>
                <a:endCxn id="49"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ttore diritto 51">
                <a:extLst>
                  <a:ext uri="{FF2B5EF4-FFF2-40B4-BE49-F238E27FC236}">
                    <a16:creationId xmlns:a16="http://schemas.microsoft.com/office/drawing/2014/main" id="{BD036DEB-3CC5-435A-81F1-D8D3C9123BDE}"/>
                  </a:ext>
                </a:extLst>
              </p:cNvPr>
              <p:cNvCxnSpPr>
                <a:cxnSpLocks/>
                <a:stCxn id="49" idx="1"/>
                <a:endCxn id="49"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3" name="Gruppo 52">
              <a:extLst>
                <a:ext uri="{FF2B5EF4-FFF2-40B4-BE49-F238E27FC236}">
                  <a16:creationId xmlns:a16="http://schemas.microsoft.com/office/drawing/2014/main" id="{DEB60CD6-9CC7-4567-A79B-47339147AAA8}"/>
                </a:ext>
              </a:extLst>
            </p:cNvPr>
            <p:cNvGrpSpPr/>
            <p:nvPr/>
          </p:nvGrpSpPr>
          <p:grpSpPr>
            <a:xfrm>
              <a:off x="9861015" y="3168269"/>
              <a:ext cx="121185" cy="260731"/>
              <a:chOff x="10234670" y="1865524"/>
              <a:chExt cx="121185" cy="260731"/>
            </a:xfrm>
          </p:grpSpPr>
          <p:sp>
            <p:nvSpPr>
              <p:cNvPr id="54" name="Rettangolo 53">
                <a:extLst>
                  <a:ext uri="{FF2B5EF4-FFF2-40B4-BE49-F238E27FC236}">
                    <a16:creationId xmlns:a16="http://schemas.microsoft.com/office/drawing/2014/main" id="{394393A9-FDA6-414C-A7CD-2A4542961037}"/>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Connettore diritto 54">
                <a:extLst>
                  <a:ext uri="{FF2B5EF4-FFF2-40B4-BE49-F238E27FC236}">
                    <a16:creationId xmlns:a16="http://schemas.microsoft.com/office/drawing/2014/main" id="{78E2EC55-89B1-462E-91B7-5E329E9A4527}"/>
                  </a:ext>
                </a:extLst>
              </p:cNvPr>
              <p:cNvCxnSpPr>
                <a:stCxn id="54" idx="0"/>
                <a:endCxn id="54"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695E7B5B-0AB2-432C-8CD1-54E532E29E19}"/>
                  </a:ext>
                </a:extLst>
              </p:cNvPr>
              <p:cNvCxnSpPr>
                <a:cxnSpLocks/>
                <a:stCxn id="54" idx="1"/>
                <a:endCxn id="54"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uppo 56">
              <a:extLst>
                <a:ext uri="{FF2B5EF4-FFF2-40B4-BE49-F238E27FC236}">
                  <a16:creationId xmlns:a16="http://schemas.microsoft.com/office/drawing/2014/main" id="{CCAF833C-3F35-4EF1-BD41-3543F246BBFB}"/>
                </a:ext>
              </a:extLst>
            </p:cNvPr>
            <p:cNvGrpSpPr/>
            <p:nvPr/>
          </p:nvGrpSpPr>
          <p:grpSpPr>
            <a:xfrm>
              <a:off x="10875003" y="3429000"/>
              <a:ext cx="121185" cy="260731"/>
              <a:chOff x="10234670" y="1865524"/>
              <a:chExt cx="121185" cy="260731"/>
            </a:xfrm>
          </p:grpSpPr>
          <p:sp>
            <p:nvSpPr>
              <p:cNvPr id="58" name="Rettangolo 57">
                <a:extLst>
                  <a:ext uri="{FF2B5EF4-FFF2-40B4-BE49-F238E27FC236}">
                    <a16:creationId xmlns:a16="http://schemas.microsoft.com/office/drawing/2014/main" id="{1A80E7C0-B6BD-4417-BBC0-D9AD40084050}"/>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Connettore diritto 58">
                <a:extLst>
                  <a:ext uri="{FF2B5EF4-FFF2-40B4-BE49-F238E27FC236}">
                    <a16:creationId xmlns:a16="http://schemas.microsoft.com/office/drawing/2014/main" id="{75D77294-C1A0-42CA-ADCF-A96DA4CA1E67}"/>
                  </a:ext>
                </a:extLst>
              </p:cNvPr>
              <p:cNvCxnSpPr>
                <a:stCxn id="58" idx="0"/>
                <a:endCxn id="58"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5435A378-9985-49C5-89EE-468196C48662}"/>
                  </a:ext>
                </a:extLst>
              </p:cNvPr>
              <p:cNvCxnSpPr>
                <a:cxnSpLocks/>
                <a:stCxn id="58" idx="1"/>
                <a:endCxn id="58"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uppo 60">
              <a:extLst>
                <a:ext uri="{FF2B5EF4-FFF2-40B4-BE49-F238E27FC236}">
                  <a16:creationId xmlns:a16="http://schemas.microsoft.com/office/drawing/2014/main" id="{AF520DBA-910E-45C5-B62B-8CB01204B7B1}"/>
                </a:ext>
              </a:extLst>
            </p:cNvPr>
            <p:cNvGrpSpPr/>
            <p:nvPr/>
          </p:nvGrpSpPr>
          <p:grpSpPr>
            <a:xfrm>
              <a:off x="9092906" y="3578105"/>
              <a:ext cx="121185" cy="260731"/>
              <a:chOff x="10234670" y="1865524"/>
              <a:chExt cx="121185" cy="260731"/>
            </a:xfrm>
          </p:grpSpPr>
          <p:sp>
            <p:nvSpPr>
              <p:cNvPr id="62" name="Rettangolo 61">
                <a:extLst>
                  <a:ext uri="{FF2B5EF4-FFF2-40B4-BE49-F238E27FC236}">
                    <a16:creationId xmlns:a16="http://schemas.microsoft.com/office/drawing/2014/main" id="{0E27CB96-177C-418C-844D-4F0B71501C9E}"/>
                  </a:ext>
                </a:extLst>
              </p:cNvPr>
              <p:cNvSpPr/>
              <p:nvPr/>
            </p:nvSpPr>
            <p:spPr>
              <a:xfrm>
                <a:off x="10234670" y="1865524"/>
                <a:ext cx="121185" cy="26073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Connettore diritto 62">
                <a:extLst>
                  <a:ext uri="{FF2B5EF4-FFF2-40B4-BE49-F238E27FC236}">
                    <a16:creationId xmlns:a16="http://schemas.microsoft.com/office/drawing/2014/main" id="{4D52F09B-7D3C-4CCB-96A4-EFA6B58CEEAA}"/>
                  </a:ext>
                </a:extLst>
              </p:cNvPr>
              <p:cNvCxnSpPr>
                <a:cxnSpLocks/>
                <a:stCxn id="62" idx="0"/>
                <a:endCxn id="62" idx="2"/>
              </p:cNvCxnSpPr>
              <p:nvPr/>
            </p:nvCxnSpPr>
            <p:spPr>
              <a:xfrm>
                <a:off x="10295263" y="1865524"/>
                <a:ext cx="0" cy="26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2B1E6834-7922-4603-BD33-0E30EA363CCF}"/>
                  </a:ext>
                </a:extLst>
              </p:cNvPr>
              <p:cNvCxnSpPr>
                <a:cxnSpLocks/>
                <a:stCxn id="62" idx="1"/>
                <a:endCxn id="62" idx="3"/>
              </p:cNvCxnSpPr>
              <p:nvPr/>
            </p:nvCxnSpPr>
            <p:spPr>
              <a:xfrm>
                <a:off x="10234670" y="1995890"/>
                <a:ext cx="121185"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23" name="Immagine 22" descr="Immagine che contiene screenshot&#10;&#10;Descrizione generata automaticamente">
            <a:extLst>
              <a:ext uri="{FF2B5EF4-FFF2-40B4-BE49-F238E27FC236}">
                <a16:creationId xmlns:a16="http://schemas.microsoft.com/office/drawing/2014/main" id="{CB8B3402-26B3-4517-8AE2-D03CC0CF8D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9813943" y="2940188"/>
            <a:ext cx="2877485" cy="1961822"/>
          </a:xfrm>
          <a:prstGeom prst="rect">
            <a:avLst/>
          </a:prstGeom>
        </p:spPr>
      </p:pic>
      <p:sp>
        <p:nvSpPr>
          <p:cNvPr id="25" name="Parentesi graffa aperta 24">
            <a:extLst>
              <a:ext uri="{FF2B5EF4-FFF2-40B4-BE49-F238E27FC236}">
                <a16:creationId xmlns:a16="http://schemas.microsoft.com/office/drawing/2014/main" id="{AB6E2079-D10D-4AE6-8162-598990DA42A4}"/>
              </a:ext>
            </a:extLst>
          </p:cNvPr>
          <p:cNvSpPr/>
          <p:nvPr/>
        </p:nvSpPr>
        <p:spPr>
          <a:xfrm>
            <a:off x="9825617" y="2536675"/>
            <a:ext cx="707518" cy="2455633"/>
          </a:xfrm>
          <a:prstGeom prst="leftBrace">
            <a:avLst>
              <a:gd name="adj1" fmla="val 8333"/>
              <a:gd name="adj2" fmla="val 5442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7" name="Gruppo 36">
            <a:extLst>
              <a:ext uri="{FF2B5EF4-FFF2-40B4-BE49-F238E27FC236}">
                <a16:creationId xmlns:a16="http://schemas.microsoft.com/office/drawing/2014/main" id="{5EE0E2E5-930E-4690-80D5-4AEF8A578C60}"/>
              </a:ext>
            </a:extLst>
          </p:cNvPr>
          <p:cNvGrpSpPr/>
          <p:nvPr/>
        </p:nvGrpSpPr>
        <p:grpSpPr>
          <a:xfrm>
            <a:off x="-1" y="3099"/>
            <a:ext cx="6096001" cy="947451"/>
            <a:chOff x="0" y="3099"/>
            <a:chExt cx="7866043" cy="947451"/>
          </a:xfrm>
        </p:grpSpPr>
        <p:sp>
          <p:nvSpPr>
            <p:cNvPr id="38" name="Titolo 1">
              <a:extLst>
                <a:ext uri="{FF2B5EF4-FFF2-40B4-BE49-F238E27FC236}">
                  <a16:creationId xmlns:a16="http://schemas.microsoft.com/office/drawing/2014/main" id="{913FAD56-F0AB-4994-A4DD-70EAE761F933}"/>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  PADME BACKGROUNG</a:t>
              </a:r>
              <a:endParaRPr lang="en-GB" sz="3200" dirty="0">
                <a:latin typeface="Stencil" panose="040409050D0802020404" pitchFamily="82" charset="0"/>
                <a:cs typeface="Ayuthaya" pitchFamily="2" charset="-34"/>
              </a:endParaRPr>
            </a:p>
          </p:txBody>
        </p:sp>
        <p:pic>
          <p:nvPicPr>
            <p:cNvPr id="39" name="Picture 2" descr="http://www.lnf.infn.it/logo/logo_infn_lnf_2_esteso_white.png">
              <a:extLst>
                <a:ext uri="{FF2B5EF4-FFF2-40B4-BE49-F238E27FC236}">
                  <a16:creationId xmlns:a16="http://schemas.microsoft.com/office/drawing/2014/main" id="{EFCDCBD0-73C0-4958-882A-386ABA7B16A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Immagine 40">
            <a:extLst>
              <a:ext uri="{FF2B5EF4-FFF2-40B4-BE49-F238E27FC236}">
                <a16:creationId xmlns:a16="http://schemas.microsoft.com/office/drawing/2014/main" id="{AE3D0FBF-7C5E-4627-95DC-99AAD456B7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50623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CasellaDiTesto 2">
            <a:extLst>
              <a:ext uri="{FF2B5EF4-FFF2-40B4-BE49-F238E27FC236}">
                <a16:creationId xmlns:a16="http://schemas.microsoft.com/office/drawing/2014/main" id="{260F39B7-5EEF-2A42-BBFD-EE03095D0932}"/>
              </a:ext>
            </a:extLst>
          </p:cNvPr>
          <p:cNvSpPr txBox="1"/>
          <p:nvPr/>
        </p:nvSpPr>
        <p:spPr>
          <a:xfrm>
            <a:off x="313385" y="1112263"/>
            <a:ext cx="9511722" cy="347787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000" b="0" i="0" u="none" strike="noStrike" kern="1200" cap="none" spc="0" normalizeH="0" baseline="0" noProof="0" dirty="0">
                <a:ln>
                  <a:noFill/>
                </a:ln>
                <a:effectLst/>
                <a:uLnTx/>
                <a:uFillTx/>
                <a:latin typeface="Calibri"/>
                <a:ea typeface="+mn-ea"/>
                <a:cs typeface="+mn-cs"/>
              </a:rPr>
              <a:t>Actual </a:t>
            </a:r>
            <a:r>
              <a:rPr lang="en-GB" sz="2000" b="1" dirty="0">
                <a:latin typeface="Calibri"/>
              </a:rPr>
              <a:t>Positron Secondary </a:t>
            </a:r>
            <a:r>
              <a:rPr kumimoji="0" lang="en-GB" sz="2000" b="1" i="0" u="none" strike="noStrike" kern="1200" cap="none" spc="0" normalizeH="0" baseline="0" noProof="0" dirty="0">
                <a:ln>
                  <a:noFill/>
                </a:ln>
                <a:effectLst/>
                <a:uLnTx/>
                <a:uFillTx/>
                <a:latin typeface="Calibri"/>
                <a:ea typeface="+mn-ea"/>
                <a:cs typeface="+mn-cs"/>
              </a:rPr>
              <a:t>Beam configuration </a:t>
            </a:r>
            <a:r>
              <a:rPr kumimoji="0" lang="en-GB" sz="2000" b="0" i="0" u="none" strike="noStrike" kern="1200" cap="none" spc="0" normalizeH="0" baseline="0" noProof="0" dirty="0">
                <a:ln>
                  <a:noFill/>
                </a:ln>
                <a:effectLst/>
                <a:uLnTx/>
                <a:uFillTx/>
                <a:latin typeface="Calibri"/>
                <a:ea typeface="+mn-ea"/>
                <a:cs typeface="+mn-cs"/>
              </a:rPr>
              <a:t>for </a:t>
            </a:r>
            <a:r>
              <a:rPr kumimoji="0" lang="en-GB" sz="2000" i="0" u="none" strike="noStrike" kern="1200" cap="none" spc="0" normalizeH="0" baseline="0" noProof="0" dirty="0">
                <a:ln>
                  <a:noFill/>
                </a:ln>
                <a:effectLst/>
                <a:uLnTx/>
                <a:uFillTx/>
                <a:latin typeface="Calibri"/>
                <a:ea typeface="+mn-ea"/>
                <a:cs typeface="+mn-cs"/>
              </a:rPr>
              <a:t>PADME</a:t>
            </a:r>
            <a:r>
              <a:rPr kumimoji="0" lang="en-GB" sz="2000" b="0" i="0" u="none" strike="noStrike" kern="1200" cap="none" spc="0" normalizeH="0" baseline="0" noProof="0" dirty="0">
                <a:ln>
                  <a:noFill/>
                </a:ln>
                <a:effectLst/>
                <a:uLnTx/>
                <a:uFillTx/>
                <a:latin typeface="Calibri"/>
                <a:ea typeface="+mn-ea"/>
                <a:cs typeface="+mn-cs"/>
              </a:rPr>
              <a:t>:</a:t>
            </a:r>
          </a:p>
          <a:p>
            <a:pPr marL="285750" indent="-285750">
              <a:buClr>
                <a:srgbClr val="00B0F0"/>
              </a:buClr>
              <a:buFont typeface="Wingdings" pitchFamily="2" charset="2"/>
              <a:buChar char="§"/>
            </a:pPr>
            <a:r>
              <a:rPr lang="en-GB" sz="2000" dirty="0">
                <a:solidFill>
                  <a:sysClr val="windowText" lastClr="000000"/>
                </a:solidFill>
              </a:rPr>
              <a:t>Diffused low energy photon (≈10 MeV) background in BTFEH1 coming from target</a:t>
            </a:r>
          </a:p>
          <a:p>
            <a:pPr marL="285750" indent="-285750">
              <a:buClr>
                <a:srgbClr val="00B0F0"/>
              </a:buClr>
              <a:buFont typeface="Wingdings" pitchFamily="2" charset="2"/>
              <a:buChar char="§"/>
            </a:pPr>
            <a:r>
              <a:rPr lang="en-GB" sz="2000" dirty="0">
                <a:solidFill>
                  <a:sysClr val="windowText" lastClr="000000"/>
                </a:solidFill>
              </a:rPr>
              <a:t>Some not fully understood background sources coming from pipes/Be-window</a:t>
            </a:r>
          </a:p>
          <a:p>
            <a:pPr>
              <a:buClr>
                <a:srgbClr val="00B0F0"/>
              </a:buClr>
            </a:pPr>
            <a:endParaRPr lang="en-GB" sz="2000" b="1" dirty="0">
              <a:solidFill>
                <a:sysClr val="windowText" lastClr="000000"/>
              </a:solidFill>
            </a:endParaRPr>
          </a:p>
          <a:p>
            <a:pPr>
              <a:buClr>
                <a:srgbClr val="00B0F0"/>
              </a:buClr>
            </a:pPr>
            <a:r>
              <a:rPr lang="en-GB" sz="2000" b="1" dirty="0">
                <a:solidFill>
                  <a:sysClr val="windowText" lastClr="000000"/>
                </a:solidFill>
              </a:rPr>
              <a:t>Strategies:</a:t>
            </a:r>
          </a:p>
          <a:p>
            <a:pPr marL="342900" indent="-342900">
              <a:buClr>
                <a:srgbClr val="00B0F0"/>
              </a:buClr>
              <a:buFont typeface="Arial" panose="020B0604020202020204" pitchFamily="34" charset="0"/>
              <a:buChar char="•"/>
            </a:pPr>
            <a:r>
              <a:rPr lang="en-GB" sz="2000" dirty="0">
                <a:solidFill>
                  <a:sysClr val="windowText" lastClr="000000"/>
                </a:solidFill>
              </a:rPr>
              <a:t>Limited use of scraper</a:t>
            </a:r>
          </a:p>
          <a:p>
            <a:pPr marL="342900" indent="-342900">
              <a:buClr>
                <a:srgbClr val="00B0F0"/>
              </a:buClr>
              <a:buFont typeface="Arial" panose="020B0604020202020204" pitchFamily="34" charset="0"/>
              <a:buChar char="•"/>
            </a:pPr>
            <a:r>
              <a:rPr lang="en-GB" sz="2000" dirty="0">
                <a:solidFill>
                  <a:sysClr val="windowText" lastClr="000000"/>
                </a:solidFill>
              </a:rPr>
              <a:t>Minimization on LINAC current density on target</a:t>
            </a:r>
          </a:p>
          <a:p>
            <a:pPr marL="342900" indent="-342900">
              <a:buClr>
                <a:srgbClr val="00B0F0"/>
              </a:buClr>
              <a:buFont typeface="Arial" panose="020B0604020202020204" pitchFamily="34" charset="0"/>
              <a:buChar char="•"/>
            </a:pPr>
            <a:r>
              <a:rPr lang="en-GB" sz="2000" dirty="0">
                <a:solidFill>
                  <a:sysClr val="windowText" lastClr="000000"/>
                </a:solidFill>
              </a:rPr>
              <a:t>Modulator Timing studies to exploit X-Z coupling due to energy spread</a:t>
            </a:r>
          </a:p>
          <a:p>
            <a:pPr marL="342900" indent="-342900">
              <a:buClr>
                <a:srgbClr val="00B0F0"/>
              </a:buClr>
              <a:buFont typeface="Arial" panose="020B0604020202020204" pitchFamily="34" charset="0"/>
              <a:buChar char="•"/>
            </a:pPr>
            <a:r>
              <a:rPr lang="en-GB" sz="2000" dirty="0">
                <a:solidFill>
                  <a:sysClr val="windowText" lastClr="000000"/>
                </a:solidFill>
              </a:rPr>
              <a:t>Beam Line and PADME MC simulations</a:t>
            </a:r>
          </a:p>
          <a:p>
            <a:pPr>
              <a:buClr>
                <a:srgbClr val="00B0F0"/>
              </a:buClr>
            </a:pPr>
            <a:endParaRPr lang="en-GB" sz="2000" b="1" dirty="0">
              <a:solidFill>
                <a:sysClr val="windowText" lastClr="000000"/>
              </a:solidFill>
            </a:endParaRPr>
          </a:p>
          <a:p>
            <a:pPr>
              <a:buClr>
                <a:srgbClr val="00B0F0"/>
              </a:buClr>
            </a:pPr>
            <a:endParaRPr lang="en-GB" sz="2000" b="1" dirty="0">
              <a:solidFill>
                <a:sysClr val="windowText" lastClr="000000"/>
              </a:solidFill>
            </a:endParaRPr>
          </a:p>
        </p:txBody>
      </p:sp>
      <p:sp>
        <p:nvSpPr>
          <p:cNvPr id="4" name="Segnaposto piè di pagina 3">
            <a:extLst>
              <a:ext uri="{FF2B5EF4-FFF2-40B4-BE49-F238E27FC236}">
                <a16:creationId xmlns:a16="http://schemas.microsoft.com/office/drawing/2014/main" id="{11FB93DE-D97E-488F-9C12-8E0BAB23A037}"/>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2D4C8C49-38A3-4723-8F6A-E36E766564C7}"/>
              </a:ext>
            </a:extLst>
          </p:cNvPr>
          <p:cNvSpPr>
            <a:spLocks noGrp="1"/>
          </p:cNvSpPr>
          <p:nvPr>
            <p:ph type="sldNum" sz="quarter" idx="12"/>
          </p:nvPr>
        </p:nvSpPr>
        <p:spPr/>
        <p:txBody>
          <a:bodyPr/>
          <a:lstStyle/>
          <a:p>
            <a:fld id="{D659A8BB-DBD6-4E0D-B1FF-8166E453991C}" type="slidenum">
              <a:rPr lang="it-IT" smtClean="0"/>
              <a:t>26</a:t>
            </a:fld>
            <a:endParaRPr lang="it-IT" dirty="0"/>
          </a:p>
        </p:txBody>
      </p:sp>
      <p:grpSp>
        <p:nvGrpSpPr>
          <p:cNvPr id="6" name="Gruppo 5">
            <a:extLst>
              <a:ext uri="{FF2B5EF4-FFF2-40B4-BE49-F238E27FC236}">
                <a16:creationId xmlns:a16="http://schemas.microsoft.com/office/drawing/2014/main" id="{5F67E99C-52DC-4861-8ECB-9111A94F4EDB}"/>
              </a:ext>
            </a:extLst>
          </p:cNvPr>
          <p:cNvGrpSpPr/>
          <p:nvPr/>
        </p:nvGrpSpPr>
        <p:grpSpPr>
          <a:xfrm>
            <a:off x="9420452" y="1212272"/>
            <a:ext cx="2316582" cy="2451839"/>
            <a:chOff x="8908610" y="353106"/>
            <a:chExt cx="2261354" cy="2344828"/>
          </a:xfrm>
        </p:grpSpPr>
        <p:grpSp>
          <p:nvGrpSpPr>
            <p:cNvPr id="13" name="Gruppo 12">
              <a:extLst>
                <a:ext uri="{FF2B5EF4-FFF2-40B4-BE49-F238E27FC236}">
                  <a16:creationId xmlns:a16="http://schemas.microsoft.com/office/drawing/2014/main" id="{A4B422C7-74BA-4A42-B3C7-14AFD43D23BA}"/>
                </a:ext>
              </a:extLst>
            </p:cNvPr>
            <p:cNvGrpSpPr/>
            <p:nvPr/>
          </p:nvGrpSpPr>
          <p:grpSpPr>
            <a:xfrm>
              <a:off x="8908610" y="353106"/>
              <a:ext cx="2261354" cy="2344828"/>
              <a:chOff x="7229547" y="529377"/>
              <a:chExt cx="4007948" cy="4155895"/>
            </a:xfrm>
          </p:grpSpPr>
          <p:pic>
            <p:nvPicPr>
              <p:cNvPr id="14" name="Immagine 13">
                <a:extLst>
                  <a:ext uri="{FF2B5EF4-FFF2-40B4-BE49-F238E27FC236}">
                    <a16:creationId xmlns:a16="http://schemas.microsoft.com/office/drawing/2014/main" id="{FCAD65AA-E6A5-4628-A910-8F87B3CE46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29547" y="763928"/>
                <a:ext cx="4007948" cy="3921344"/>
              </a:xfrm>
              <a:prstGeom prst="rect">
                <a:avLst/>
              </a:prstGeom>
              <a:ln>
                <a:noFill/>
              </a:ln>
              <a:effectLst>
                <a:softEdge rad="112500"/>
              </a:effectLst>
            </p:spPr>
          </p:pic>
          <p:grpSp>
            <p:nvGrpSpPr>
              <p:cNvPr id="15" name="Gruppo 14">
                <a:extLst>
                  <a:ext uri="{FF2B5EF4-FFF2-40B4-BE49-F238E27FC236}">
                    <a16:creationId xmlns:a16="http://schemas.microsoft.com/office/drawing/2014/main" id="{D1F3E755-9EAD-4991-9318-04986E045391}"/>
                  </a:ext>
                </a:extLst>
              </p:cNvPr>
              <p:cNvGrpSpPr/>
              <p:nvPr/>
            </p:nvGrpSpPr>
            <p:grpSpPr>
              <a:xfrm>
                <a:off x="8483528" y="529377"/>
                <a:ext cx="1466590" cy="2225941"/>
                <a:chOff x="8878051" y="240620"/>
                <a:chExt cx="1466590" cy="2225941"/>
              </a:xfrm>
            </p:grpSpPr>
            <p:pic>
              <p:nvPicPr>
                <p:cNvPr id="16" name="Immagine 15">
                  <a:extLst>
                    <a:ext uri="{FF2B5EF4-FFF2-40B4-BE49-F238E27FC236}">
                      <a16:creationId xmlns:a16="http://schemas.microsoft.com/office/drawing/2014/main" id="{E92C12CE-EF96-4ECB-99A3-3E2B3FF575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8498381" y="620294"/>
                  <a:ext cx="2225934" cy="1466586"/>
                </a:xfrm>
                <a:prstGeom prst="rect">
                  <a:avLst/>
                </a:prstGeom>
                <a:ln>
                  <a:noFill/>
                </a:ln>
                <a:effectLst>
                  <a:softEdge rad="112500"/>
                </a:effectLst>
              </p:spPr>
            </p:pic>
            <p:sp>
              <p:nvSpPr>
                <p:cNvPr id="17" name="Figura a mano libera 52">
                  <a:extLst>
                    <a:ext uri="{FF2B5EF4-FFF2-40B4-BE49-F238E27FC236}">
                      <a16:creationId xmlns:a16="http://schemas.microsoft.com/office/drawing/2014/main" id="{2946B38D-04EF-4570-B86E-D4DAC70D5B07}"/>
                    </a:ext>
                  </a:extLst>
                </p:cNvPr>
                <p:cNvSpPr/>
                <p:nvPr/>
              </p:nvSpPr>
              <p:spPr>
                <a:xfrm rot="16200000">
                  <a:off x="8484394" y="634288"/>
                  <a:ext cx="2225930" cy="1438615"/>
                </a:xfrm>
                <a:custGeom>
                  <a:avLst/>
                  <a:gdLst>
                    <a:gd name="connsiteX0" fmla="*/ 0 w 3344618"/>
                    <a:gd name="connsiteY0" fmla="*/ 398899 h 1828800"/>
                    <a:gd name="connsiteX1" fmla="*/ 6137 w 3344618"/>
                    <a:gd name="connsiteY1" fmla="*/ 1828800 h 1828800"/>
                    <a:gd name="connsiteX2" fmla="*/ 3344618 w 3344618"/>
                    <a:gd name="connsiteY2" fmla="*/ 1828800 h 1828800"/>
                    <a:gd name="connsiteX3" fmla="*/ 3338481 w 3344618"/>
                    <a:gd name="connsiteY3" fmla="*/ 0 h 1828800"/>
                    <a:gd name="connsiteX4" fmla="*/ 932811 w 3344618"/>
                    <a:gd name="connsiteY4" fmla="*/ 12274 h 1828800"/>
                    <a:gd name="connsiteX5" fmla="*/ 0 w 3344618"/>
                    <a:gd name="connsiteY5" fmla="*/ 398899 h 1828800"/>
                    <a:gd name="connsiteX0" fmla="*/ 0 w 3344618"/>
                    <a:gd name="connsiteY0" fmla="*/ 405036 h 1834937"/>
                    <a:gd name="connsiteX1" fmla="*/ 6137 w 3344618"/>
                    <a:gd name="connsiteY1" fmla="*/ 1834937 h 1834937"/>
                    <a:gd name="connsiteX2" fmla="*/ 3344618 w 3344618"/>
                    <a:gd name="connsiteY2" fmla="*/ 1834937 h 1834937"/>
                    <a:gd name="connsiteX3" fmla="*/ 3338481 w 3344618"/>
                    <a:gd name="connsiteY3" fmla="*/ 6137 h 1834937"/>
                    <a:gd name="connsiteX4" fmla="*/ 932811 w 3344618"/>
                    <a:gd name="connsiteY4" fmla="*/ 0 h 1834937"/>
                    <a:gd name="connsiteX5" fmla="*/ 0 w 3344618"/>
                    <a:gd name="connsiteY5" fmla="*/ 405036 h 18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618" h="1834937">
                      <a:moveTo>
                        <a:pt x="0" y="405036"/>
                      </a:moveTo>
                      <a:cubicBezTo>
                        <a:pt x="2046" y="881670"/>
                        <a:pt x="4091" y="1358303"/>
                        <a:pt x="6137" y="1834937"/>
                      </a:cubicBezTo>
                      <a:lnTo>
                        <a:pt x="3344618" y="1834937"/>
                      </a:lnTo>
                      <a:cubicBezTo>
                        <a:pt x="3342572" y="1225337"/>
                        <a:pt x="3340527" y="615737"/>
                        <a:pt x="3338481" y="6137"/>
                      </a:cubicBezTo>
                      <a:lnTo>
                        <a:pt x="932811" y="0"/>
                      </a:lnTo>
                      <a:lnTo>
                        <a:pt x="0" y="405036"/>
                      </a:lnTo>
                      <a:close/>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dirty="0"/>
                </a:p>
              </p:txBody>
            </p:sp>
          </p:grpSp>
        </p:grpSp>
        <p:pic>
          <p:nvPicPr>
            <p:cNvPr id="18" name="Immagine 17" descr="Immagine che contiene elettronico, sedendo&#10;&#10;Descrizione generata automaticamente">
              <a:extLst>
                <a:ext uri="{FF2B5EF4-FFF2-40B4-BE49-F238E27FC236}">
                  <a16:creationId xmlns:a16="http://schemas.microsoft.com/office/drawing/2014/main" id="{7146C9F5-7487-472D-9064-C0D7E5453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33687" y="1530257"/>
              <a:ext cx="424286" cy="376797"/>
            </a:xfrm>
            <a:prstGeom prst="rect">
              <a:avLst/>
            </a:prstGeom>
            <a:ln>
              <a:noFill/>
            </a:ln>
            <a:effectLst>
              <a:softEdge rad="112500"/>
            </a:effectLst>
          </p:spPr>
        </p:pic>
        <p:pic>
          <p:nvPicPr>
            <p:cNvPr id="19" name="Immagine 18" descr="Immagine che contiene elettronico, sedendo&#10;&#10;Descrizione generata automaticamente">
              <a:extLst>
                <a:ext uri="{FF2B5EF4-FFF2-40B4-BE49-F238E27FC236}">
                  <a16:creationId xmlns:a16="http://schemas.microsoft.com/office/drawing/2014/main" id="{E6E60234-8086-4F5A-8767-872DE75A24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3985" y="1622406"/>
              <a:ext cx="424286" cy="376797"/>
            </a:xfrm>
            <a:prstGeom prst="rect">
              <a:avLst/>
            </a:prstGeom>
            <a:ln>
              <a:noFill/>
            </a:ln>
            <a:effectLst>
              <a:softEdge rad="112500"/>
            </a:effectLst>
          </p:spPr>
        </p:pic>
      </p:grpSp>
      <p:grpSp>
        <p:nvGrpSpPr>
          <p:cNvPr id="20" name="Gruppo 19">
            <a:extLst>
              <a:ext uri="{FF2B5EF4-FFF2-40B4-BE49-F238E27FC236}">
                <a16:creationId xmlns:a16="http://schemas.microsoft.com/office/drawing/2014/main" id="{E3248DEF-4207-4885-AEC6-0B10FC6CFD24}"/>
              </a:ext>
            </a:extLst>
          </p:cNvPr>
          <p:cNvGrpSpPr/>
          <p:nvPr/>
        </p:nvGrpSpPr>
        <p:grpSpPr>
          <a:xfrm>
            <a:off x="-1" y="3099"/>
            <a:ext cx="6096001" cy="947451"/>
            <a:chOff x="0" y="3099"/>
            <a:chExt cx="7866043" cy="947451"/>
          </a:xfrm>
        </p:grpSpPr>
        <p:sp>
          <p:nvSpPr>
            <p:cNvPr id="21" name="Titolo 1">
              <a:extLst>
                <a:ext uri="{FF2B5EF4-FFF2-40B4-BE49-F238E27FC236}">
                  <a16:creationId xmlns:a16="http://schemas.microsoft.com/office/drawing/2014/main" id="{3EF663C7-35E8-4255-9D16-C40D3BA48DD3}"/>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  PADME BACKGROUNG</a:t>
              </a:r>
              <a:endParaRPr lang="en-GB" sz="3200" dirty="0">
                <a:latin typeface="Stencil" panose="040409050D0802020404" pitchFamily="82" charset="0"/>
                <a:cs typeface="Ayuthaya" pitchFamily="2" charset="-34"/>
              </a:endParaRPr>
            </a:p>
          </p:txBody>
        </p:sp>
        <p:pic>
          <p:nvPicPr>
            <p:cNvPr id="22" name="Picture 2" descr="http://www.lnf.infn.it/logo/logo_infn_lnf_2_esteso_white.png">
              <a:extLst>
                <a:ext uri="{FF2B5EF4-FFF2-40B4-BE49-F238E27FC236}">
                  <a16:creationId xmlns:a16="http://schemas.microsoft.com/office/drawing/2014/main" id="{F4B4EBF5-A931-44A9-B906-BEF7C17ABD9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Immagine 22" descr="Immagine che contiene interni&#10;&#10;Descrizione generata automaticamente">
            <a:extLst>
              <a:ext uri="{FF2B5EF4-FFF2-40B4-BE49-F238E27FC236}">
                <a16:creationId xmlns:a16="http://schemas.microsoft.com/office/drawing/2014/main" id="{C6969DC2-37E2-4961-9541-CE23A33719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0270" y="4008244"/>
            <a:ext cx="3231969" cy="2622062"/>
          </a:xfrm>
          <a:prstGeom prst="rect">
            <a:avLst/>
          </a:prstGeom>
        </p:spPr>
      </p:pic>
      <p:grpSp>
        <p:nvGrpSpPr>
          <p:cNvPr id="24" name="Gruppo 23">
            <a:extLst>
              <a:ext uri="{FF2B5EF4-FFF2-40B4-BE49-F238E27FC236}">
                <a16:creationId xmlns:a16="http://schemas.microsoft.com/office/drawing/2014/main" id="{FD7BAA0D-9181-4ADE-B730-AC3096DBFC64}"/>
              </a:ext>
            </a:extLst>
          </p:cNvPr>
          <p:cNvGrpSpPr/>
          <p:nvPr/>
        </p:nvGrpSpPr>
        <p:grpSpPr>
          <a:xfrm>
            <a:off x="4792574" y="3756849"/>
            <a:ext cx="7144166" cy="2344828"/>
            <a:chOff x="4501537" y="3304140"/>
            <a:chExt cx="7144166" cy="2344828"/>
          </a:xfrm>
        </p:grpSpPr>
        <p:pic>
          <p:nvPicPr>
            <p:cNvPr id="25" name="Immagine 24" descr="Immagine che contiene screenshot&#10;&#10;Descrizione generata automaticamente">
              <a:extLst>
                <a:ext uri="{FF2B5EF4-FFF2-40B4-BE49-F238E27FC236}">
                  <a16:creationId xmlns:a16="http://schemas.microsoft.com/office/drawing/2014/main" id="{CBDDB558-9B07-4B61-952C-E1071D2A70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465662" y="3774422"/>
              <a:ext cx="2180041" cy="1790533"/>
            </a:xfrm>
            <a:prstGeom prst="rect">
              <a:avLst/>
            </a:prstGeom>
          </p:spPr>
        </p:pic>
        <p:grpSp>
          <p:nvGrpSpPr>
            <p:cNvPr id="26" name="Gruppo 25">
              <a:extLst>
                <a:ext uri="{FF2B5EF4-FFF2-40B4-BE49-F238E27FC236}">
                  <a16:creationId xmlns:a16="http://schemas.microsoft.com/office/drawing/2014/main" id="{27DF38A2-AFC9-49F8-AC59-928F350BBF81}"/>
                </a:ext>
              </a:extLst>
            </p:cNvPr>
            <p:cNvGrpSpPr/>
            <p:nvPr/>
          </p:nvGrpSpPr>
          <p:grpSpPr>
            <a:xfrm>
              <a:off x="6898742" y="3304140"/>
              <a:ext cx="2261354" cy="2344828"/>
              <a:chOff x="8908610" y="353106"/>
              <a:chExt cx="2261354" cy="2344828"/>
            </a:xfrm>
          </p:grpSpPr>
          <p:grpSp>
            <p:nvGrpSpPr>
              <p:cNvPr id="30" name="Gruppo 29">
                <a:extLst>
                  <a:ext uri="{FF2B5EF4-FFF2-40B4-BE49-F238E27FC236}">
                    <a16:creationId xmlns:a16="http://schemas.microsoft.com/office/drawing/2014/main" id="{4344BC21-B67F-43F9-8BA5-22AFC4E3FA0E}"/>
                  </a:ext>
                </a:extLst>
              </p:cNvPr>
              <p:cNvGrpSpPr/>
              <p:nvPr/>
            </p:nvGrpSpPr>
            <p:grpSpPr>
              <a:xfrm>
                <a:off x="8908610" y="353106"/>
                <a:ext cx="2261354" cy="2344828"/>
                <a:chOff x="7229547" y="529377"/>
                <a:chExt cx="4007948" cy="4155895"/>
              </a:xfrm>
            </p:grpSpPr>
            <p:pic>
              <p:nvPicPr>
                <p:cNvPr id="33" name="Immagine 32">
                  <a:extLst>
                    <a:ext uri="{FF2B5EF4-FFF2-40B4-BE49-F238E27FC236}">
                      <a16:creationId xmlns:a16="http://schemas.microsoft.com/office/drawing/2014/main" id="{6EB18D30-A980-41C8-986D-8CEB3D0B89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29547" y="763928"/>
                  <a:ext cx="4007948" cy="3921344"/>
                </a:xfrm>
                <a:prstGeom prst="rect">
                  <a:avLst/>
                </a:prstGeom>
              </p:spPr>
            </p:pic>
            <p:grpSp>
              <p:nvGrpSpPr>
                <p:cNvPr id="34" name="Gruppo 33">
                  <a:extLst>
                    <a:ext uri="{FF2B5EF4-FFF2-40B4-BE49-F238E27FC236}">
                      <a16:creationId xmlns:a16="http://schemas.microsoft.com/office/drawing/2014/main" id="{BDA4143C-A318-40BE-893C-04F79A2E32A9}"/>
                    </a:ext>
                  </a:extLst>
                </p:cNvPr>
                <p:cNvGrpSpPr/>
                <p:nvPr/>
              </p:nvGrpSpPr>
              <p:grpSpPr>
                <a:xfrm>
                  <a:off x="8483528" y="529377"/>
                  <a:ext cx="1466590" cy="2225941"/>
                  <a:chOff x="8878051" y="240620"/>
                  <a:chExt cx="1466590" cy="2225941"/>
                </a:xfrm>
              </p:grpSpPr>
              <p:pic>
                <p:nvPicPr>
                  <p:cNvPr id="35" name="Immagine 34">
                    <a:extLst>
                      <a:ext uri="{FF2B5EF4-FFF2-40B4-BE49-F238E27FC236}">
                        <a16:creationId xmlns:a16="http://schemas.microsoft.com/office/drawing/2014/main" id="{BCC4CEFB-90B6-4D3F-8179-D20F0439AA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a:off x="8498381" y="620294"/>
                    <a:ext cx="2225934" cy="1466586"/>
                  </a:xfrm>
                  <a:prstGeom prst="rect">
                    <a:avLst/>
                  </a:prstGeom>
                </p:spPr>
              </p:pic>
              <p:sp>
                <p:nvSpPr>
                  <p:cNvPr id="36" name="Figura a mano libera 52">
                    <a:extLst>
                      <a:ext uri="{FF2B5EF4-FFF2-40B4-BE49-F238E27FC236}">
                        <a16:creationId xmlns:a16="http://schemas.microsoft.com/office/drawing/2014/main" id="{DB6DE2D9-2516-46A1-9C1B-9BEB60930885}"/>
                      </a:ext>
                    </a:extLst>
                  </p:cNvPr>
                  <p:cNvSpPr/>
                  <p:nvPr/>
                </p:nvSpPr>
                <p:spPr>
                  <a:xfrm rot="16200000">
                    <a:off x="8484394" y="634288"/>
                    <a:ext cx="2225930" cy="1438615"/>
                  </a:xfrm>
                  <a:custGeom>
                    <a:avLst/>
                    <a:gdLst>
                      <a:gd name="connsiteX0" fmla="*/ 0 w 3344618"/>
                      <a:gd name="connsiteY0" fmla="*/ 398899 h 1828800"/>
                      <a:gd name="connsiteX1" fmla="*/ 6137 w 3344618"/>
                      <a:gd name="connsiteY1" fmla="*/ 1828800 h 1828800"/>
                      <a:gd name="connsiteX2" fmla="*/ 3344618 w 3344618"/>
                      <a:gd name="connsiteY2" fmla="*/ 1828800 h 1828800"/>
                      <a:gd name="connsiteX3" fmla="*/ 3338481 w 3344618"/>
                      <a:gd name="connsiteY3" fmla="*/ 0 h 1828800"/>
                      <a:gd name="connsiteX4" fmla="*/ 932811 w 3344618"/>
                      <a:gd name="connsiteY4" fmla="*/ 12274 h 1828800"/>
                      <a:gd name="connsiteX5" fmla="*/ 0 w 3344618"/>
                      <a:gd name="connsiteY5" fmla="*/ 398899 h 1828800"/>
                      <a:gd name="connsiteX0" fmla="*/ 0 w 3344618"/>
                      <a:gd name="connsiteY0" fmla="*/ 405036 h 1834937"/>
                      <a:gd name="connsiteX1" fmla="*/ 6137 w 3344618"/>
                      <a:gd name="connsiteY1" fmla="*/ 1834937 h 1834937"/>
                      <a:gd name="connsiteX2" fmla="*/ 3344618 w 3344618"/>
                      <a:gd name="connsiteY2" fmla="*/ 1834937 h 1834937"/>
                      <a:gd name="connsiteX3" fmla="*/ 3338481 w 3344618"/>
                      <a:gd name="connsiteY3" fmla="*/ 6137 h 1834937"/>
                      <a:gd name="connsiteX4" fmla="*/ 932811 w 3344618"/>
                      <a:gd name="connsiteY4" fmla="*/ 0 h 1834937"/>
                      <a:gd name="connsiteX5" fmla="*/ 0 w 3344618"/>
                      <a:gd name="connsiteY5" fmla="*/ 405036 h 18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618" h="1834937">
                        <a:moveTo>
                          <a:pt x="0" y="405036"/>
                        </a:moveTo>
                        <a:cubicBezTo>
                          <a:pt x="2046" y="881670"/>
                          <a:pt x="4091" y="1358303"/>
                          <a:pt x="6137" y="1834937"/>
                        </a:cubicBezTo>
                        <a:lnTo>
                          <a:pt x="3344618" y="1834937"/>
                        </a:lnTo>
                        <a:cubicBezTo>
                          <a:pt x="3342572" y="1225337"/>
                          <a:pt x="3340527" y="615737"/>
                          <a:pt x="3338481" y="6137"/>
                        </a:cubicBezTo>
                        <a:lnTo>
                          <a:pt x="932811" y="0"/>
                        </a:lnTo>
                        <a:lnTo>
                          <a:pt x="0" y="405036"/>
                        </a:lnTo>
                        <a:close/>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dirty="0"/>
                  </a:p>
                </p:txBody>
              </p:sp>
            </p:grpSp>
          </p:grpSp>
          <p:pic>
            <p:nvPicPr>
              <p:cNvPr id="31" name="Immagine 30" descr="Immagine che contiene elettronico, sedendo&#10;&#10;Descrizione generata automaticamente">
                <a:extLst>
                  <a:ext uri="{FF2B5EF4-FFF2-40B4-BE49-F238E27FC236}">
                    <a16:creationId xmlns:a16="http://schemas.microsoft.com/office/drawing/2014/main" id="{EA5012FD-A965-4C2D-A684-6282612360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33687" y="1530257"/>
                <a:ext cx="424286" cy="376797"/>
              </a:xfrm>
              <a:prstGeom prst="rect">
                <a:avLst/>
              </a:prstGeom>
            </p:spPr>
          </p:pic>
          <p:pic>
            <p:nvPicPr>
              <p:cNvPr id="32" name="Immagine 31" descr="Immagine che contiene elettronico, sedendo&#10;&#10;Descrizione generata automaticamente">
                <a:extLst>
                  <a:ext uri="{FF2B5EF4-FFF2-40B4-BE49-F238E27FC236}">
                    <a16:creationId xmlns:a16="http://schemas.microsoft.com/office/drawing/2014/main" id="{25EAA44C-0436-4EBA-A0B4-12A0C57AED2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03985" y="1622406"/>
                <a:ext cx="424286" cy="376797"/>
              </a:xfrm>
              <a:prstGeom prst="rect">
                <a:avLst/>
              </a:prstGeom>
            </p:spPr>
          </p:pic>
        </p:grpSp>
        <p:pic>
          <p:nvPicPr>
            <p:cNvPr id="27" name="Immagine 26" descr="Immagine che contiene screenshot&#10;&#10;Descrizione generata automaticamente">
              <a:extLst>
                <a:ext uri="{FF2B5EF4-FFF2-40B4-BE49-F238E27FC236}">
                  <a16:creationId xmlns:a16="http://schemas.microsoft.com/office/drawing/2014/main" id="{7E2FB8E7-B42A-4E87-A101-31C0AE55890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01537" y="3758693"/>
              <a:ext cx="2180041" cy="1771801"/>
            </a:xfrm>
            <a:prstGeom prst="rect">
              <a:avLst/>
            </a:prstGeom>
          </p:spPr>
        </p:pic>
        <p:cxnSp>
          <p:nvCxnSpPr>
            <p:cNvPr id="28" name="Connettore 2 27">
              <a:extLst>
                <a:ext uri="{FF2B5EF4-FFF2-40B4-BE49-F238E27FC236}">
                  <a16:creationId xmlns:a16="http://schemas.microsoft.com/office/drawing/2014/main" id="{BF6567EC-24C5-47C4-A930-EFB61540C0A7}"/>
                </a:ext>
              </a:extLst>
            </p:cNvPr>
            <p:cNvCxnSpPr>
              <a:endCxn id="27" idx="3"/>
            </p:cNvCxnSpPr>
            <p:nvPr/>
          </p:nvCxnSpPr>
          <p:spPr>
            <a:xfrm flipH="1" flipV="1">
              <a:off x="6681578" y="4644594"/>
              <a:ext cx="606462" cy="827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nettore 2 28">
              <a:extLst>
                <a:ext uri="{FF2B5EF4-FFF2-40B4-BE49-F238E27FC236}">
                  <a16:creationId xmlns:a16="http://schemas.microsoft.com/office/drawing/2014/main" id="{BE1075C1-ABDD-4368-808E-A86B7165B696}"/>
                </a:ext>
              </a:extLst>
            </p:cNvPr>
            <p:cNvCxnSpPr>
              <a:cxnSpLocks/>
              <a:endCxn id="25" idx="1"/>
            </p:cNvCxnSpPr>
            <p:nvPr/>
          </p:nvCxnSpPr>
          <p:spPr>
            <a:xfrm>
              <a:off x="8819641" y="4667676"/>
              <a:ext cx="646021" cy="20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37" name="Immagine 36">
            <a:extLst>
              <a:ext uri="{FF2B5EF4-FFF2-40B4-BE49-F238E27FC236}">
                <a16:creationId xmlns:a16="http://schemas.microsoft.com/office/drawing/2014/main" id="{F165EA75-4344-4DA7-AA6A-A5A3144164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70636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asellaDiTesto 31">
            <a:extLst>
              <a:ext uri="{FF2B5EF4-FFF2-40B4-BE49-F238E27FC236}">
                <a16:creationId xmlns:a16="http://schemas.microsoft.com/office/drawing/2014/main" id="{795A835F-80CD-4600-AC6F-6020DED69429}"/>
              </a:ext>
            </a:extLst>
          </p:cNvPr>
          <p:cNvSpPr txBox="1"/>
          <p:nvPr/>
        </p:nvSpPr>
        <p:spPr>
          <a:xfrm>
            <a:off x="2345231" y="1052853"/>
            <a:ext cx="7866043" cy="461665"/>
          </a:xfrm>
          <a:prstGeom prst="rect">
            <a:avLst/>
          </a:prstGeom>
          <a:noFill/>
        </p:spPr>
        <p:txBody>
          <a:bodyPr wrap="square" rtlCol="0">
            <a:spAutoFit/>
          </a:bodyPr>
          <a:lstStyle/>
          <a:p>
            <a:pPr algn="ctr"/>
            <a:r>
              <a:rPr lang="it-IT" sz="2400" dirty="0"/>
              <a:t>In the meantime of PADME run…</a:t>
            </a:r>
          </a:p>
        </p:txBody>
      </p:sp>
      <p:grpSp>
        <p:nvGrpSpPr>
          <p:cNvPr id="51" name="Gruppo 50">
            <a:extLst>
              <a:ext uri="{FF2B5EF4-FFF2-40B4-BE49-F238E27FC236}">
                <a16:creationId xmlns:a16="http://schemas.microsoft.com/office/drawing/2014/main" id="{44D1BE21-50C6-4110-8D3B-046BB02FACBF}"/>
              </a:ext>
            </a:extLst>
          </p:cNvPr>
          <p:cNvGrpSpPr/>
          <p:nvPr/>
        </p:nvGrpSpPr>
        <p:grpSpPr>
          <a:xfrm>
            <a:off x="319222" y="1580041"/>
            <a:ext cx="7324442" cy="4895995"/>
            <a:chOff x="2714080" y="513241"/>
            <a:chExt cx="7324442" cy="4895995"/>
          </a:xfrm>
        </p:grpSpPr>
        <p:pic>
          <p:nvPicPr>
            <p:cNvPr id="18" name="Immagine 17">
              <a:extLst>
                <a:ext uri="{FF2B5EF4-FFF2-40B4-BE49-F238E27FC236}">
                  <a16:creationId xmlns:a16="http://schemas.microsoft.com/office/drawing/2014/main" id="{5C99A8BC-5FCB-4AA1-8E41-9C5336EDD9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4080" y="689362"/>
              <a:ext cx="7068640" cy="4684105"/>
            </a:xfrm>
            <a:prstGeom prst="rect">
              <a:avLst/>
            </a:prstGeom>
          </p:spPr>
        </p:pic>
        <p:grpSp>
          <p:nvGrpSpPr>
            <p:cNvPr id="42" name="Gruppo 41">
              <a:extLst>
                <a:ext uri="{FF2B5EF4-FFF2-40B4-BE49-F238E27FC236}">
                  <a16:creationId xmlns:a16="http://schemas.microsoft.com/office/drawing/2014/main" id="{3195E6FA-1DBE-492E-BDF8-8CCAEE90F5F6}"/>
                </a:ext>
              </a:extLst>
            </p:cNvPr>
            <p:cNvGrpSpPr/>
            <p:nvPr/>
          </p:nvGrpSpPr>
          <p:grpSpPr>
            <a:xfrm>
              <a:off x="8216349" y="1005305"/>
              <a:ext cx="1822173" cy="646331"/>
              <a:chOff x="8216349" y="1005305"/>
              <a:chExt cx="1822173" cy="646331"/>
            </a:xfrm>
          </p:grpSpPr>
          <p:sp>
            <p:nvSpPr>
              <p:cNvPr id="19" name="CasellaDiTesto 18">
                <a:extLst>
                  <a:ext uri="{FF2B5EF4-FFF2-40B4-BE49-F238E27FC236}">
                    <a16:creationId xmlns:a16="http://schemas.microsoft.com/office/drawing/2014/main" id="{252442C5-0EDD-4881-BC57-2BBCC00C2423}"/>
                  </a:ext>
                </a:extLst>
              </p:cNvPr>
              <p:cNvSpPr txBox="1"/>
              <p:nvPr/>
            </p:nvSpPr>
            <p:spPr>
              <a:xfrm rot="21294613">
                <a:off x="8305665" y="1005305"/>
                <a:ext cx="1719470" cy="646331"/>
              </a:xfrm>
              <a:prstGeom prst="rect">
                <a:avLst/>
              </a:prstGeom>
              <a:noFill/>
            </p:spPr>
            <p:txBody>
              <a:bodyPr wrap="square" rtlCol="0">
                <a:spAutoFit/>
              </a:bodyPr>
              <a:lstStyle/>
              <a:p>
                <a:r>
                  <a:rPr lang="it-IT" b="1" dirty="0">
                    <a:highlight>
                      <a:srgbClr val="FFFF00"/>
                    </a:highlight>
                  </a:rPr>
                  <a:t>Beam-splitting</a:t>
                </a:r>
              </a:p>
              <a:p>
                <a:r>
                  <a:rPr lang="it-IT" b="1" dirty="0">
                    <a:highlight>
                      <a:srgbClr val="FFFF00"/>
                    </a:highlight>
                  </a:rPr>
                  <a:t>New fast-dipole</a:t>
                </a:r>
              </a:p>
            </p:txBody>
          </p:sp>
          <p:cxnSp>
            <p:nvCxnSpPr>
              <p:cNvPr id="22" name="Connettore 2 21">
                <a:extLst>
                  <a:ext uri="{FF2B5EF4-FFF2-40B4-BE49-F238E27FC236}">
                    <a16:creationId xmlns:a16="http://schemas.microsoft.com/office/drawing/2014/main" id="{79E55618-3C8A-4161-8E08-9AAA6115FF54}"/>
                  </a:ext>
                </a:extLst>
              </p:cNvPr>
              <p:cNvCxnSpPr>
                <a:cxnSpLocks/>
              </p:cNvCxnSpPr>
              <p:nvPr/>
            </p:nvCxnSpPr>
            <p:spPr>
              <a:xfrm flipH="1">
                <a:off x="8216349" y="1266135"/>
                <a:ext cx="1822173" cy="188782"/>
              </a:xfrm>
              <a:prstGeom prst="straightConnector1">
                <a:avLst/>
              </a:prstGeom>
              <a:ln w="38100">
                <a:solidFill>
                  <a:srgbClr val="CC73E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o 35">
              <a:extLst>
                <a:ext uri="{FF2B5EF4-FFF2-40B4-BE49-F238E27FC236}">
                  <a16:creationId xmlns:a16="http://schemas.microsoft.com/office/drawing/2014/main" id="{E73C2541-6C30-42AA-9DA2-5E40885A9D5C}"/>
                </a:ext>
              </a:extLst>
            </p:cNvPr>
            <p:cNvGrpSpPr/>
            <p:nvPr/>
          </p:nvGrpSpPr>
          <p:grpSpPr>
            <a:xfrm>
              <a:off x="7811806" y="2913371"/>
              <a:ext cx="1892882" cy="369332"/>
              <a:chOff x="7811806" y="2913371"/>
              <a:chExt cx="1892882" cy="369332"/>
            </a:xfrm>
          </p:grpSpPr>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22B8E4B5-98BD-4F41-873A-0FF7FFE80B33}"/>
                      </a:ext>
                    </a:extLst>
                  </p:cNvPr>
                  <p:cNvSpPr txBox="1"/>
                  <p:nvPr/>
                </p:nvSpPr>
                <p:spPr>
                  <a:xfrm>
                    <a:off x="7985218" y="2913371"/>
                    <a:ext cx="1719470" cy="369332"/>
                  </a:xfrm>
                  <a:prstGeom prst="rect">
                    <a:avLst/>
                  </a:prstGeom>
                  <a:noFill/>
                </p:spPr>
                <p:txBody>
                  <a:bodyPr wrap="square" rtlCol="0">
                    <a:spAutoFit/>
                  </a:bodyPr>
                  <a:lstStyle/>
                  <a:p>
                    <a:r>
                      <a:rPr lang="it-IT" b="1" dirty="0">
                        <a:solidFill>
                          <a:schemeClr val="tx1"/>
                        </a:solidFill>
                        <a:highlight>
                          <a:srgbClr val="FFFF00"/>
                        </a:highlight>
                      </a:rPr>
                      <a:t>New 45</a:t>
                    </a:r>
                    <a14:m>
                      <m:oMath xmlns:m="http://schemas.openxmlformats.org/officeDocument/2006/math">
                        <m:r>
                          <a:rPr lang="it-IT" b="1" i="1" smtClean="0">
                            <a:solidFill>
                              <a:schemeClr val="tx1"/>
                            </a:solidFill>
                            <a:highlight>
                              <a:srgbClr val="FFFF00"/>
                            </a:highlight>
                            <a:latin typeface="Cambria Math" panose="02040503050406030204" pitchFamily="18" charset="0"/>
                            <a:ea typeface="Cambria Math" panose="02040503050406030204" pitchFamily="18" charset="0"/>
                          </a:rPr>
                          <m:t>°</m:t>
                        </m:r>
                      </m:oMath>
                    </a14:m>
                    <a:r>
                      <a:rPr lang="it-IT" b="1" dirty="0">
                        <a:solidFill>
                          <a:schemeClr val="tx1"/>
                        </a:solidFill>
                        <a:highlight>
                          <a:srgbClr val="FFFF00"/>
                        </a:highlight>
                      </a:rPr>
                      <a:t> dipole</a:t>
                    </a:r>
                  </a:p>
                </p:txBody>
              </p:sp>
            </mc:Choice>
            <mc:Fallback xmlns="">
              <p:sp>
                <p:nvSpPr>
                  <p:cNvPr id="23" name="CasellaDiTesto 22">
                    <a:extLst>
                      <a:ext uri="{FF2B5EF4-FFF2-40B4-BE49-F238E27FC236}">
                        <a16:creationId xmlns:a16="http://schemas.microsoft.com/office/drawing/2014/main" id="{22B8E4B5-98BD-4F41-873A-0FF7FFE80B33}"/>
                      </a:ext>
                    </a:extLst>
                  </p:cNvPr>
                  <p:cNvSpPr txBox="1">
                    <a:spLocks noRot="1" noChangeAspect="1" noMove="1" noResize="1" noEditPoints="1" noAdjustHandles="1" noChangeArrowheads="1" noChangeShapeType="1" noTextEdit="1"/>
                  </p:cNvSpPr>
                  <p:nvPr/>
                </p:nvSpPr>
                <p:spPr>
                  <a:xfrm>
                    <a:off x="7985218" y="2913371"/>
                    <a:ext cx="1719470" cy="369332"/>
                  </a:xfrm>
                  <a:prstGeom prst="rect">
                    <a:avLst/>
                  </a:prstGeom>
                  <a:blipFill>
                    <a:blip r:embed="rId3"/>
                    <a:stretch>
                      <a:fillRect l="-2837" t="-9836" b="-24590"/>
                    </a:stretch>
                  </a:blipFill>
                </p:spPr>
                <p:txBody>
                  <a:bodyPr/>
                  <a:lstStyle/>
                  <a:p>
                    <a:r>
                      <a:rPr lang="en-US">
                        <a:noFill/>
                      </a:rPr>
                      <a:t> </a:t>
                    </a:r>
                  </a:p>
                </p:txBody>
              </p:sp>
            </mc:Fallback>
          </mc:AlternateContent>
          <p:cxnSp>
            <p:nvCxnSpPr>
              <p:cNvPr id="24" name="Connettore 2 23">
                <a:extLst>
                  <a:ext uri="{FF2B5EF4-FFF2-40B4-BE49-F238E27FC236}">
                    <a16:creationId xmlns:a16="http://schemas.microsoft.com/office/drawing/2014/main" id="{37AA5BE5-555E-4ADC-A221-E9BB7FA15D1D}"/>
                  </a:ext>
                </a:extLst>
              </p:cNvPr>
              <p:cNvCxnSpPr>
                <a:cxnSpLocks/>
              </p:cNvCxnSpPr>
              <p:nvPr/>
            </p:nvCxnSpPr>
            <p:spPr>
              <a:xfrm flipH="1" flipV="1">
                <a:off x="7811806" y="3210467"/>
                <a:ext cx="1722611" cy="24130"/>
              </a:xfrm>
              <a:prstGeom prst="straightConnector1">
                <a:avLst/>
              </a:prstGeom>
              <a:ln>
                <a:solidFill>
                  <a:srgbClr val="CC73E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7B9B15AC-2CB7-4D44-A132-74FF69903A23}"/>
                    </a:ext>
                  </a:extLst>
                </p:cNvPr>
                <p:cNvSpPr txBox="1"/>
                <p:nvPr/>
              </p:nvSpPr>
              <p:spPr>
                <a:xfrm>
                  <a:off x="3108581" y="1115201"/>
                  <a:ext cx="1928192" cy="369332"/>
                </a:xfrm>
                <a:prstGeom prst="rect">
                  <a:avLst/>
                </a:prstGeom>
                <a:noFill/>
              </p:spPr>
              <p:txBody>
                <a:bodyPr wrap="square" rtlCol="0">
                  <a:spAutoFit/>
                </a:bodyPr>
                <a:lstStyle/>
                <a:p>
                  <a:r>
                    <a:rPr lang="it-IT" dirty="0">
                      <a:solidFill>
                        <a:srgbClr val="00B0F0"/>
                      </a:solidFill>
                    </a:rPr>
                    <a:t>Existing 45</a:t>
                  </a:r>
                  <a14:m>
                    <m:oMath xmlns:m="http://schemas.openxmlformats.org/officeDocument/2006/math">
                      <m:r>
                        <a:rPr lang="it-IT" i="1" smtClean="0">
                          <a:solidFill>
                            <a:srgbClr val="00B0F0"/>
                          </a:solidFill>
                          <a:latin typeface="Cambria Math" panose="02040503050406030204" pitchFamily="18" charset="0"/>
                          <a:ea typeface="Cambria Math" panose="02040503050406030204" pitchFamily="18" charset="0"/>
                        </a:rPr>
                        <m:t>°</m:t>
                      </m:r>
                    </m:oMath>
                  </a14:m>
                  <a:r>
                    <a:rPr lang="it-IT" dirty="0">
                      <a:solidFill>
                        <a:srgbClr val="00B0F0"/>
                      </a:solidFill>
                    </a:rPr>
                    <a:t> dipole</a:t>
                  </a:r>
                </a:p>
              </p:txBody>
            </p:sp>
          </mc:Choice>
          <mc:Fallback xmlns="">
            <p:sp>
              <p:nvSpPr>
                <p:cNvPr id="25" name="CasellaDiTesto 24">
                  <a:extLst>
                    <a:ext uri="{FF2B5EF4-FFF2-40B4-BE49-F238E27FC236}">
                      <a16:creationId xmlns:a16="http://schemas.microsoft.com/office/drawing/2014/main" id="{7B9B15AC-2CB7-4D44-A132-74FF69903A23}"/>
                    </a:ext>
                  </a:extLst>
                </p:cNvPr>
                <p:cNvSpPr txBox="1">
                  <a:spLocks noRot="1" noChangeAspect="1" noMove="1" noResize="1" noEditPoints="1" noAdjustHandles="1" noChangeArrowheads="1" noChangeShapeType="1" noTextEdit="1"/>
                </p:cNvSpPr>
                <p:nvPr/>
              </p:nvSpPr>
              <p:spPr>
                <a:xfrm>
                  <a:off x="3108581" y="1115201"/>
                  <a:ext cx="1928192" cy="369332"/>
                </a:xfrm>
                <a:prstGeom prst="rect">
                  <a:avLst/>
                </a:prstGeom>
                <a:blipFill>
                  <a:blip r:embed="rId4"/>
                  <a:stretch>
                    <a:fillRect l="-2532" t="-9836" r="-1582" b="-24590"/>
                  </a:stretch>
                </a:blipFill>
              </p:spPr>
              <p:txBody>
                <a:bodyPr/>
                <a:lstStyle/>
                <a:p>
                  <a:r>
                    <a:rPr lang="en-US">
                      <a:noFill/>
                    </a:rPr>
                    <a:t> </a:t>
                  </a:r>
                </a:p>
              </p:txBody>
            </p:sp>
          </mc:Fallback>
        </mc:AlternateContent>
        <p:cxnSp>
          <p:nvCxnSpPr>
            <p:cNvPr id="26" name="Connettore 2 25">
              <a:extLst>
                <a:ext uri="{FF2B5EF4-FFF2-40B4-BE49-F238E27FC236}">
                  <a16:creationId xmlns:a16="http://schemas.microsoft.com/office/drawing/2014/main" id="{27B4C195-2860-4D64-8C54-234260745E56}"/>
                </a:ext>
              </a:extLst>
            </p:cNvPr>
            <p:cNvCxnSpPr>
              <a:cxnSpLocks/>
            </p:cNvCxnSpPr>
            <p:nvPr/>
          </p:nvCxnSpPr>
          <p:spPr>
            <a:xfrm>
              <a:off x="3614057" y="1484533"/>
              <a:ext cx="904233" cy="22028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CE687E15-3BB2-404E-98FB-9E3934B3C3C6}"/>
                </a:ext>
              </a:extLst>
            </p:cNvPr>
            <p:cNvSpPr txBox="1"/>
            <p:nvPr/>
          </p:nvSpPr>
          <p:spPr>
            <a:xfrm>
              <a:off x="2904837" y="3154502"/>
              <a:ext cx="3343563" cy="646331"/>
            </a:xfrm>
            <a:prstGeom prst="rect">
              <a:avLst/>
            </a:prstGeom>
            <a:noFill/>
          </p:spPr>
          <p:txBody>
            <a:bodyPr wrap="square" rtlCol="0">
              <a:spAutoFit/>
            </a:bodyPr>
            <a:lstStyle/>
            <a:p>
              <a:r>
                <a:rPr lang="it-IT" b="1" dirty="0">
                  <a:solidFill>
                    <a:srgbClr val="00B0F0"/>
                  </a:solidFill>
                </a:rPr>
                <a:t>BTF-1 line</a:t>
              </a:r>
            </a:p>
            <a:p>
              <a:r>
                <a:rPr lang="it-IT" dirty="0">
                  <a:solidFill>
                    <a:srgbClr val="00B0F0"/>
                  </a:solidFill>
                </a:rPr>
                <a:t>PADME (2018)</a:t>
              </a:r>
            </a:p>
          </p:txBody>
        </p:sp>
        <p:cxnSp>
          <p:nvCxnSpPr>
            <p:cNvPr id="28" name="Connettore 2 27">
              <a:extLst>
                <a:ext uri="{FF2B5EF4-FFF2-40B4-BE49-F238E27FC236}">
                  <a16:creationId xmlns:a16="http://schemas.microsoft.com/office/drawing/2014/main" id="{91A682A6-8449-4E1C-B4C3-E2E596FBD159}"/>
                </a:ext>
              </a:extLst>
            </p:cNvPr>
            <p:cNvCxnSpPr>
              <a:cxnSpLocks/>
            </p:cNvCxnSpPr>
            <p:nvPr/>
          </p:nvCxnSpPr>
          <p:spPr>
            <a:xfrm>
              <a:off x="3614057" y="3800833"/>
              <a:ext cx="1110343" cy="14228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13082189-E489-4CD0-8381-80A6EB0A7199}"/>
                </a:ext>
              </a:extLst>
            </p:cNvPr>
            <p:cNvCxnSpPr>
              <a:cxnSpLocks/>
            </p:cNvCxnSpPr>
            <p:nvPr/>
          </p:nvCxnSpPr>
          <p:spPr>
            <a:xfrm flipH="1">
              <a:off x="7904922" y="4280211"/>
              <a:ext cx="1629495" cy="895554"/>
            </a:xfrm>
            <a:prstGeom prst="straightConnector1">
              <a:avLst/>
            </a:prstGeom>
            <a:ln w="38100">
              <a:solidFill>
                <a:srgbClr val="CC73E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7C78002D-7E1E-4F7F-A87D-DD80B0AB5A77}"/>
                </a:ext>
              </a:extLst>
            </p:cNvPr>
            <p:cNvSpPr txBox="1"/>
            <p:nvPr/>
          </p:nvSpPr>
          <p:spPr>
            <a:xfrm>
              <a:off x="8063205" y="5039904"/>
              <a:ext cx="1312927" cy="369332"/>
            </a:xfrm>
            <a:prstGeom prst="rect">
              <a:avLst/>
            </a:prstGeom>
            <a:noFill/>
          </p:spPr>
          <p:txBody>
            <a:bodyPr wrap="square" rtlCol="0">
              <a:spAutoFit/>
            </a:bodyPr>
            <a:lstStyle/>
            <a:p>
              <a:r>
                <a:rPr lang="it-IT" b="1" dirty="0">
                  <a:solidFill>
                    <a:srgbClr val="00B0F0"/>
                  </a:solidFill>
                </a:rPr>
                <a:t>BTF-2 line</a:t>
              </a:r>
            </a:p>
          </p:txBody>
        </p:sp>
        <p:grpSp>
          <p:nvGrpSpPr>
            <p:cNvPr id="41" name="Gruppo 40">
              <a:extLst>
                <a:ext uri="{FF2B5EF4-FFF2-40B4-BE49-F238E27FC236}">
                  <a16:creationId xmlns:a16="http://schemas.microsoft.com/office/drawing/2014/main" id="{E8E8722F-0879-4FFE-A586-BB378BC78969}"/>
                </a:ext>
              </a:extLst>
            </p:cNvPr>
            <p:cNvGrpSpPr/>
            <p:nvPr/>
          </p:nvGrpSpPr>
          <p:grpSpPr>
            <a:xfrm>
              <a:off x="7718690" y="4213662"/>
              <a:ext cx="2154498" cy="771995"/>
              <a:chOff x="7718690" y="4213662"/>
              <a:chExt cx="2154498" cy="771995"/>
            </a:xfrm>
          </p:grpSpPr>
          <p:cxnSp>
            <p:nvCxnSpPr>
              <p:cNvPr id="29" name="Connettore 2 28">
                <a:extLst>
                  <a:ext uri="{FF2B5EF4-FFF2-40B4-BE49-F238E27FC236}">
                    <a16:creationId xmlns:a16="http://schemas.microsoft.com/office/drawing/2014/main" id="{182D236D-A9B0-4DE6-A08F-51D999255DF7}"/>
                  </a:ext>
                </a:extLst>
              </p:cNvPr>
              <p:cNvCxnSpPr>
                <a:cxnSpLocks/>
              </p:cNvCxnSpPr>
              <p:nvPr/>
            </p:nvCxnSpPr>
            <p:spPr>
              <a:xfrm flipH="1" flipV="1">
                <a:off x="7718690" y="4618228"/>
                <a:ext cx="497659" cy="367429"/>
              </a:xfrm>
              <a:prstGeom prst="straightConnector1">
                <a:avLst/>
              </a:prstGeom>
              <a:ln w="38100">
                <a:solidFill>
                  <a:srgbClr val="CC73E1"/>
                </a:solidFill>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05AE17A-B0EC-460E-B60C-609B04FF702F}"/>
                  </a:ext>
                </a:extLst>
              </p:cNvPr>
              <p:cNvSpPr txBox="1"/>
              <p:nvPr/>
            </p:nvSpPr>
            <p:spPr>
              <a:xfrm rot="19812049">
                <a:off x="7973287" y="4213662"/>
                <a:ext cx="1899901" cy="369332"/>
              </a:xfrm>
              <a:prstGeom prst="rect">
                <a:avLst/>
              </a:prstGeom>
              <a:noFill/>
            </p:spPr>
            <p:txBody>
              <a:bodyPr wrap="square" rtlCol="0">
                <a:spAutoFit/>
              </a:bodyPr>
              <a:lstStyle/>
              <a:p>
                <a:r>
                  <a:rPr lang="it-IT" b="1" dirty="0">
                    <a:solidFill>
                      <a:schemeClr val="tx1"/>
                    </a:solidFill>
                    <a:highlight>
                      <a:srgbClr val="FFFF00"/>
                    </a:highlight>
                  </a:rPr>
                  <a:t>New Quadrupole</a:t>
                </a:r>
              </a:p>
            </p:txBody>
          </p:sp>
        </p:grpSp>
        <p:grpSp>
          <p:nvGrpSpPr>
            <p:cNvPr id="50" name="Gruppo 49">
              <a:extLst>
                <a:ext uri="{FF2B5EF4-FFF2-40B4-BE49-F238E27FC236}">
                  <a16:creationId xmlns:a16="http://schemas.microsoft.com/office/drawing/2014/main" id="{305F45DF-CFC9-4FF7-81B9-BBDD0F167BDD}"/>
                </a:ext>
              </a:extLst>
            </p:cNvPr>
            <p:cNvGrpSpPr/>
            <p:nvPr/>
          </p:nvGrpSpPr>
          <p:grpSpPr>
            <a:xfrm>
              <a:off x="5542249" y="513241"/>
              <a:ext cx="1612980" cy="3885087"/>
              <a:chOff x="5542249" y="513241"/>
              <a:chExt cx="1612980" cy="3885087"/>
            </a:xfrm>
          </p:grpSpPr>
          <p:cxnSp>
            <p:nvCxnSpPr>
              <p:cNvPr id="20" name="Connettore 2 19">
                <a:extLst>
                  <a:ext uri="{FF2B5EF4-FFF2-40B4-BE49-F238E27FC236}">
                    <a16:creationId xmlns:a16="http://schemas.microsoft.com/office/drawing/2014/main" id="{9CCF95D3-1FBE-4901-9E9B-AB163A421EB4}"/>
                  </a:ext>
                </a:extLst>
              </p:cNvPr>
              <p:cNvCxnSpPr>
                <a:cxnSpLocks/>
              </p:cNvCxnSpPr>
              <p:nvPr/>
            </p:nvCxnSpPr>
            <p:spPr>
              <a:xfrm>
                <a:off x="5542249" y="1140583"/>
                <a:ext cx="238065" cy="1445372"/>
              </a:xfrm>
              <a:prstGeom prst="straightConnector1">
                <a:avLst/>
              </a:prstGeom>
              <a:ln w="38100">
                <a:solidFill>
                  <a:srgbClr val="CC73E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0742FFD6-D80C-4BB2-A6EE-2F141BAA31AD}"/>
                  </a:ext>
                </a:extLst>
              </p:cNvPr>
              <p:cNvCxnSpPr>
                <a:cxnSpLocks/>
              </p:cNvCxnSpPr>
              <p:nvPr/>
            </p:nvCxnSpPr>
            <p:spPr>
              <a:xfrm>
                <a:off x="5542249" y="1167739"/>
                <a:ext cx="1612980" cy="3230589"/>
              </a:xfrm>
              <a:prstGeom prst="straightConnector1">
                <a:avLst/>
              </a:prstGeom>
              <a:ln w="38100">
                <a:solidFill>
                  <a:srgbClr val="CC73E1"/>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D35E7C85-1B06-4F7E-BD3F-60435955C862}"/>
                  </a:ext>
                </a:extLst>
              </p:cNvPr>
              <p:cNvSpPr txBox="1"/>
              <p:nvPr/>
            </p:nvSpPr>
            <p:spPr>
              <a:xfrm rot="3745044">
                <a:off x="4954595" y="1278526"/>
                <a:ext cx="1899901" cy="369332"/>
              </a:xfrm>
              <a:prstGeom prst="rect">
                <a:avLst/>
              </a:prstGeom>
              <a:noFill/>
            </p:spPr>
            <p:txBody>
              <a:bodyPr wrap="square" rtlCol="0">
                <a:spAutoFit/>
              </a:bodyPr>
              <a:lstStyle/>
              <a:p>
                <a:pPr algn="ctr"/>
                <a:r>
                  <a:rPr lang="it-IT" b="1" dirty="0">
                    <a:solidFill>
                      <a:schemeClr val="tx1"/>
                    </a:solidFill>
                    <a:highlight>
                      <a:srgbClr val="FFFF00"/>
                    </a:highlight>
                  </a:rPr>
                  <a:t>Scrapers</a:t>
                </a:r>
              </a:p>
            </p:txBody>
          </p:sp>
        </p:grpSp>
      </p:grpSp>
      <p:pic>
        <p:nvPicPr>
          <p:cNvPr id="52" name="Immagine 51">
            <a:extLst>
              <a:ext uri="{FF2B5EF4-FFF2-40B4-BE49-F238E27FC236}">
                <a16:creationId xmlns:a16="http://schemas.microsoft.com/office/drawing/2014/main" id="{6733B4BE-867A-4CA5-B6E2-C7C156A7790D}"/>
              </a:ext>
            </a:extLst>
          </p:cNvPr>
          <p:cNvPicPr>
            <a:picLocks noChangeAspect="1"/>
          </p:cNvPicPr>
          <p:nvPr/>
        </p:nvPicPr>
        <p:blipFill>
          <a:blip r:embed="rId5"/>
          <a:stretch>
            <a:fillRect/>
          </a:stretch>
        </p:blipFill>
        <p:spPr>
          <a:xfrm>
            <a:off x="7959634" y="2332935"/>
            <a:ext cx="4029403" cy="3371695"/>
          </a:xfrm>
          <a:prstGeom prst="rect">
            <a:avLst/>
          </a:prstGeom>
        </p:spPr>
      </p:pic>
      <p:sp>
        <p:nvSpPr>
          <p:cNvPr id="53" name="CasellaDiTesto 52">
            <a:extLst>
              <a:ext uri="{FF2B5EF4-FFF2-40B4-BE49-F238E27FC236}">
                <a16:creationId xmlns:a16="http://schemas.microsoft.com/office/drawing/2014/main" id="{AC8E44C5-71A5-4C8D-A7C6-F8600C2D7342}"/>
              </a:ext>
            </a:extLst>
          </p:cNvPr>
          <p:cNvSpPr txBox="1"/>
          <p:nvPr/>
        </p:nvSpPr>
        <p:spPr>
          <a:xfrm>
            <a:off x="8664166" y="1910281"/>
            <a:ext cx="2688880" cy="369332"/>
          </a:xfrm>
          <a:prstGeom prst="rect">
            <a:avLst/>
          </a:prstGeom>
          <a:noFill/>
        </p:spPr>
        <p:txBody>
          <a:bodyPr wrap="square" rtlCol="0">
            <a:spAutoFit/>
          </a:bodyPr>
          <a:lstStyle/>
          <a:p>
            <a:pPr algn="ctr"/>
            <a:r>
              <a:rPr lang="it-IT" dirty="0"/>
              <a:t>ACTUAL (w/o PADME)</a:t>
            </a:r>
          </a:p>
        </p:txBody>
      </p:sp>
      <p:sp>
        <p:nvSpPr>
          <p:cNvPr id="2" name="Segnaposto piè di pagina 1">
            <a:extLst>
              <a:ext uri="{FF2B5EF4-FFF2-40B4-BE49-F238E27FC236}">
                <a16:creationId xmlns:a16="http://schemas.microsoft.com/office/drawing/2014/main" id="{FB4A9BB5-2E35-4F8D-A345-077445643631}"/>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56A023F9-A8B2-4434-A456-FAA69572E2E2}"/>
              </a:ext>
            </a:extLst>
          </p:cNvPr>
          <p:cNvSpPr>
            <a:spLocks noGrp="1"/>
          </p:cNvSpPr>
          <p:nvPr>
            <p:ph type="sldNum" sz="quarter" idx="12"/>
          </p:nvPr>
        </p:nvSpPr>
        <p:spPr/>
        <p:txBody>
          <a:bodyPr/>
          <a:lstStyle/>
          <a:p>
            <a:fld id="{D659A8BB-DBD6-4E0D-B1FF-8166E453991C}" type="slidenum">
              <a:rPr lang="it-IT" smtClean="0"/>
              <a:t>27</a:t>
            </a:fld>
            <a:endParaRPr lang="it-IT" dirty="0"/>
          </a:p>
        </p:txBody>
      </p:sp>
      <p:grpSp>
        <p:nvGrpSpPr>
          <p:cNvPr id="33" name="Gruppo 32">
            <a:extLst>
              <a:ext uri="{FF2B5EF4-FFF2-40B4-BE49-F238E27FC236}">
                <a16:creationId xmlns:a16="http://schemas.microsoft.com/office/drawing/2014/main" id="{DF103217-9560-4D04-94D3-F2CAC33E8A98}"/>
              </a:ext>
            </a:extLst>
          </p:cNvPr>
          <p:cNvGrpSpPr/>
          <p:nvPr/>
        </p:nvGrpSpPr>
        <p:grpSpPr>
          <a:xfrm>
            <a:off x="-1" y="3099"/>
            <a:ext cx="7866043" cy="947451"/>
            <a:chOff x="0" y="3099"/>
            <a:chExt cx="10150037" cy="947451"/>
          </a:xfrm>
        </p:grpSpPr>
        <p:sp>
          <p:nvSpPr>
            <p:cNvPr id="34" name="Titolo 1">
              <a:extLst>
                <a:ext uri="{FF2B5EF4-FFF2-40B4-BE49-F238E27FC236}">
                  <a16:creationId xmlns:a16="http://schemas.microsoft.com/office/drawing/2014/main" id="{862C0705-03FF-4BAE-A0DA-2CB9676665CC}"/>
                </a:ext>
              </a:extLst>
            </p:cNvPr>
            <p:cNvSpPr txBox="1">
              <a:spLocks/>
            </p:cNvSpPr>
            <p:nvPr/>
          </p:nvSpPr>
          <p:spPr>
            <a:xfrm>
              <a:off x="0" y="3099"/>
              <a:ext cx="10150037"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in detail</a:t>
              </a:r>
              <a:endParaRPr lang="en-GB" sz="3200" dirty="0">
                <a:latin typeface="Stencil" panose="040409050D0802020404" pitchFamily="82" charset="0"/>
                <a:cs typeface="Ayuthaya" pitchFamily="2" charset="-34"/>
              </a:endParaRPr>
            </a:p>
          </p:txBody>
        </p:sp>
        <p:pic>
          <p:nvPicPr>
            <p:cNvPr id="35" name="Picture 2" descr="http://www.lnf.infn.it/logo/logo_infn_lnf_2_esteso_white.png">
              <a:extLst>
                <a:ext uri="{FF2B5EF4-FFF2-40B4-BE49-F238E27FC236}">
                  <a16:creationId xmlns:a16="http://schemas.microsoft.com/office/drawing/2014/main" id="{BB26EC0A-63FB-406E-A90A-30E7FDB3D1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Immagine 36">
            <a:extLst>
              <a:ext uri="{FF2B5EF4-FFF2-40B4-BE49-F238E27FC236}">
                <a16:creationId xmlns:a16="http://schemas.microsoft.com/office/drawing/2014/main" id="{F3BC688B-6953-4F87-BED1-AB66020E37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94797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C1A16D-7CF9-479C-B841-6FB251E123FB}"/>
              </a:ext>
            </a:extLst>
          </p:cNvPr>
          <p:cNvSpPr txBox="1"/>
          <p:nvPr/>
        </p:nvSpPr>
        <p:spPr>
          <a:xfrm>
            <a:off x="4418516" y="951097"/>
            <a:ext cx="2907468"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Fast C-dipole</a:t>
            </a:r>
          </a:p>
        </p:txBody>
      </p:sp>
      <p:pic>
        <p:nvPicPr>
          <p:cNvPr id="5" name="Shape 184">
            <a:extLst>
              <a:ext uri="{FF2B5EF4-FFF2-40B4-BE49-F238E27FC236}">
                <a16:creationId xmlns:a16="http://schemas.microsoft.com/office/drawing/2014/main" id="{6A5FBDC5-5245-4052-A7CA-90172EADB7F8}"/>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23046" y="1575194"/>
            <a:ext cx="2136904" cy="1720165"/>
          </a:xfrm>
          <a:prstGeom prst="rect">
            <a:avLst/>
          </a:prstGeom>
          <a:noFill/>
          <a:ln>
            <a:noFill/>
          </a:ln>
        </p:spPr>
      </p:pic>
      <p:sp>
        <p:nvSpPr>
          <p:cNvPr id="7" name="CasellaDiTesto 6">
            <a:extLst>
              <a:ext uri="{FF2B5EF4-FFF2-40B4-BE49-F238E27FC236}">
                <a16:creationId xmlns:a16="http://schemas.microsoft.com/office/drawing/2014/main" id="{922523D0-9019-4E8A-9018-448E18DA2044}"/>
              </a:ext>
            </a:extLst>
          </p:cNvPr>
          <p:cNvSpPr txBox="1"/>
          <p:nvPr/>
        </p:nvSpPr>
        <p:spPr>
          <a:xfrm>
            <a:off x="2698019" y="1604639"/>
            <a:ext cx="6178511"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Fast dipole - In house design (Late </a:t>
            </a:r>
            <a:r>
              <a:rPr lang="it-IT" dirty="0"/>
              <a:t>2017)</a:t>
            </a:r>
          </a:p>
          <a:p>
            <a:pPr marL="285750" indent="-285750">
              <a:buClr>
                <a:srgbClr val="FF0000"/>
              </a:buClr>
              <a:buFont typeface="Wingdings" pitchFamily="2" charset="2"/>
              <a:buChar char="§"/>
            </a:pPr>
            <a:r>
              <a:rPr lang="en-GB" dirty="0"/>
              <a:t>Construction at ORMET (Genova)</a:t>
            </a:r>
          </a:p>
          <a:p>
            <a:pPr marL="285750" indent="-285750">
              <a:buClr>
                <a:srgbClr val="FF0000"/>
              </a:buClr>
              <a:buFont typeface="Wingdings" pitchFamily="2" charset="2"/>
              <a:buChar char="§"/>
            </a:pPr>
            <a:r>
              <a:rPr lang="en-GB" dirty="0"/>
              <a:t>Some issues on pole but seems ok</a:t>
            </a:r>
          </a:p>
          <a:p>
            <a:pPr marL="285750" indent="-285750">
              <a:buClr>
                <a:srgbClr val="FF0000"/>
              </a:buClr>
              <a:buFont typeface="Wingdings" pitchFamily="2" charset="2"/>
              <a:buChar char="§"/>
            </a:pPr>
            <a:r>
              <a:rPr lang="en-GB" dirty="0"/>
              <a:t>Assembly in strong collaboration with LNF technicians</a:t>
            </a:r>
          </a:p>
          <a:p>
            <a:pPr marL="285750" indent="-285750">
              <a:buClr>
                <a:srgbClr val="FF0000"/>
              </a:buClr>
              <a:buFont typeface="Wingdings" pitchFamily="2" charset="2"/>
              <a:buChar char="§"/>
            </a:pPr>
            <a:r>
              <a:rPr lang="en-GB" dirty="0"/>
              <a:t>Delivering, characterization and installation in June 2018</a:t>
            </a:r>
          </a:p>
          <a:p>
            <a:pPr marL="285750" indent="-285750">
              <a:buClr>
                <a:srgbClr val="FF0000"/>
              </a:buClr>
              <a:buFont typeface="Wingdings" pitchFamily="2" charset="2"/>
              <a:buChar char="§"/>
            </a:pPr>
            <a:r>
              <a:rPr lang="en-GB" dirty="0"/>
              <a:t>Just used for BTF-2 beam commissioning</a:t>
            </a:r>
          </a:p>
        </p:txBody>
      </p:sp>
      <p:pic>
        <p:nvPicPr>
          <p:cNvPr id="8" name="Immagine 7">
            <a:extLst>
              <a:ext uri="{FF2B5EF4-FFF2-40B4-BE49-F238E27FC236}">
                <a16:creationId xmlns:a16="http://schemas.microsoft.com/office/drawing/2014/main" id="{2D7E36F3-7DD1-4A33-8BA8-4C4637D8BC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633" y="3532031"/>
            <a:ext cx="2529386" cy="2618888"/>
          </a:xfrm>
          <a:prstGeom prst="rect">
            <a:avLst/>
          </a:prstGeom>
        </p:spPr>
      </p:pic>
      <p:pic>
        <p:nvPicPr>
          <p:cNvPr id="11" name="Immagine 10">
            <a:extLst>
              <a:ext uri="{FF2B5EF4-FFF2-40B4-BE49-F238E27FC236}">
                <a16:creationId xmlns:a16="http://schemas.microsoft.com/office/drawing/2014/main" id="{4FADD989-0755-421E-886A-B1844A6828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5118" y="3760386"/>
            <a:ext cx="2820082" cy="2390533"/>
          </a:xfrm>
          <a:prstGeom prst="rect">
            <a:avLst/>
          </a:prstGeom>
        </p:spPr>
      </p:pic>
      <p:pic>
        <p:nvPicPr>
          <p:cNvPr id="12" name="Immagine 11">
            <a:extLst>
              <a:ext uri="{FF2B5EF4-FFF2-40B4-BE49-F238E27FC236}">
                <a16:creationId xmlns:a16="http://schemas.microsoft.com/office/drawing/2014/main" id="{08670FCA-E1D4-456E-9288-69D118B13D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33768" y="1428095"/>
            <a:ext cx="2907467" cy="2076201"/>
          </a:xfrm>
          <a:prstGeom prst="rect">
            <a:avLst/>
          </a:prstGeom>
        </p:spPr>
      </p:pic>
      <p:pic>
        <p:nvPicPr>
          <p:cNvPr id="13" name="Immagine 12">
            <a:extLst>
              <a:ext uri="{FF2B5EF4-FFF2-40B4-BE49-F238E27FC236}">
                <a16:creationId xmlns:a16="http://schemas.microsoft.com/office/drawing/2014/main" id="{7967208F-EF2E-4310-AC5A-4DAEE88F586D}"/>
              </a:ext>
            </a:extLst>
          </p:cNvPr>
          <p:cNvPicPr>
            <a:picLocks noChangeAspect="1"/>
          </p:cNvPicPr>
          <p:nvPr/>
        </p:nvPicPr>
        <p:blipFill>
          <a:blip r:embed="rId6"/>
          <a:stretch>
            <a:fillRect/>
          </a:stretch>
        </p:blipFill>
        <p:spPr>
          <a:xfrm>
            <a:off x="5995146" y="4955652"/>
            <a:ext cx="2761569" cy="1586434"/>
          </a:xfrm>
          <a:prstGeom prst="rect">
            <a:avLst/>
          </a:prstGeom>
        </p:spPr>
      </p:pic>
      <p:pic>
        <p:nvPicPr>
          <p:cNvPr id="14" name="Immagine 13">
            <a:extLst>
              <a:ext uri="{FF2B5EF4-FFF2-40B4-BE49-F238E27FC236}">
                <a16:creationId xmlns:a16="http://schemas.microsoft.com/office/drawing/2014/main" id="{BE5B4875-AB17-4016-ADF7-2D18C163C0F6}"/>
              </a:ext>
            </a:extLst>
          </p:cNvPr>
          <p:cNvPicPr>
            <a:picLocks noChangeAspect="1"/>
          </p:cNvPicPr>
          <p:nvPr/>
        </p:nvPicPr>
        <p:blipFill>
          <a:blip r:embed="rId7"/>
          <a:stretch>
            <a:fillRect/>
          </a:stretch>
        </p:blipFill>
        <p:spPr>
          <a:xfrm>
            <a:off x="5945200" y="3405995"/>
            <a:ext cx="2761569" cy="1582052"/>
          </a:xfrm>
          <a:prstGeom prst="rect">
            <a:avLst/>
          </a:prstGeom>
        </p:spPr>
      </p:pic>
      <p:pic>
        <p:nvPicPr>
          <p:cNvPr id="15" name="Immagine 14">
            <a:extLst>
              <a:ext uri="{FF2B5EF4-FFF2-40B4-BE49-F238E27FC236}">
                <a16:creationId xmlns:a16="http://schemas.microsoft.com/office/drawing/2014/main" id="{69F1CF7E-16D3-418E-B574-DFB5DD93D4CC}"/>
              </a:ext>
            </a:extLst>
          </p:cNvPr>
          <p:cNvPicPr>
            <a:picLocks noChangeAspect="1"/>
          </p:cNvPicPr>
          <p:nvPr/>
        </p:nvPicPr>
        <p:blipFill>
          <a:blip r:embed="rId8"/>
          <a:stretch>
            <a:fillRect/>
          </a:stretch>
        </p:blipFill>
        <p:spPr>
          <a:xfrm>
            <a:off x="9033768" y="4197021"/>
            <a:ext cx="2661677" cy="1585951"/>
          </a:xfrm>
          <a:prstGeom prst="rect">
            <a:avLst/>
          </a:prstGeom>
        </p:spPr>
      </p:pic>
      <p:sp>
        <p:nvSpPr>
          <p:cNvPr id="3" name="Segnaposto piè di pagina 2">
            <a:extLst>
              <a:ext uri="{FF2B5EF4-FFF2-40B4-BE49-F238E27FC236}">
                <a16:creationId xmlns:a16="http://schemas.microsoft.com/office/drawing/2014/main" id="{C26582DB-3CA7-44DB-BED0-91B2CC5BD04C}"/>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1790E464-0438-40D6-B6CF-405378039B65}"/>
              </a:ext>
            </a:extLst>
          </p:cNvPr>
          <p:cNvSpPr>
            <a:spLocks noGrp="1"/>
          </p:cNvSpPr>
          <p:nvPr>
            <p:ph type="sldNum" sz="quarter" idx="12"/>
          </p:nvPr>
        </p:nvSpPr>
        <p:spPr/>
        <p:txBody>
          <a:bodyPr/>
          <a:lstStyle/>
          <a:p>
            <a:fld id="{D659A8BB-DBD6-4E0D-B1FF-8166E453991C}" type="slidenum">
              <a:rPr lang="it-IT" smtClean="0"/>
              <a:t>28</a:t>
            </a:fld>
            <a:endParaRPr lang="it-IT" dirty="0"/>
          </a:p>
        </p:txBody>
      </p:sp>
      <p:grpSp>
        <p:nvGrpSpPr>
          <p:cNvPr id="17" name="Gruppo 16">
            <a:extLst>
              <a:ext uri="{FF2B5EF4-FFF2-40B4-BE49-F238E27FC236}">
                <a16:creationId xmlns:a16="http://schemas.microsoft.com/office/drawing/2014/main" id="{9ED9BB3F-D319-4BE2-B3BE-B9391AC20139}"/>
              </a:ext>
            </a:extLst>
          </p:cNvPr>
          <p:cNvGrpSpPr/>
          <p:nvPr/>
        </p:nvGrpSpPr>
        <p:grpSpPr>
          <a:xfrm>
            <a:off x="-2" y="3099"/>
            <a:ext cx="8318811" cy="947451"/>
            <a:chOff x="0" y="3099"/>
            <a:chExt cx="7866043" cy="947451"/>
          </a:xfrm>
        </p:grpSpPr>
        <p:sp>
          <p:nvSpPr>
            <p:cNvPr id="18" name="Titolo 1">
              <a:extLst>
                <a:ext uri="{FF2B5EF4-FFF2-40B4-BE49-F238E27FC236}">
                  <a16:creationId xmlns:a16="http://schemas.microsoft.com/office/drawing/2014/main" id="{63924025-7F9B-4696-8241-8D705BF138D6}"/>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magnets</a:t>
              </a:r>
              <a:endParaRPr lang="en-GB" sz="3200" dirty="0">
                <a:latin typeface="Stencil" panose="040409050D0802020404" pitchFamily="82" charset="0"/>
                <a:cs typeface="Ayuthaya" pitchFamily="2" charset="-34"/>
              </a:endParaRPr>
            </a:p>
          </p:txBody>
        </p:sp>
        <p:pic>
          <p:nvPicPr>
            <p:cNvPr id="19" name="Picture 2" descr="http://www.lnf.infn.it/logo/logo_infn_lnf_2_esteso_white.png">
              <a:extLst>
                <a:ext uri="{FF2B5EF4-FFF2-40B4-BE49-F238E27FC236}">
                  <a16:creationId xmlns:a16="http://schemas.microsoft.com/office/drawing/2014/main" id="{06A96659-031D-4BAC-8D8F-58C904931E7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Immagine 15">
            <a:extLst>
              <a:ext uri="{FF2B5EF4-FFF2-40B4-BE49-F238E27FC236}">
                <a16:creationId xmlns:a16="http://schemas.microsoft.com/office/drawing/2014/main" id="{FA895FB2-C897-43EE-85BA-3E563585F7A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47037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22523D0-9019-4E8A-9018-448E18DA2044}"/>
              </a:ext>
            </a:extLst>
          </p:cNvPr>
          <p:cNvSpPr txBox="1"/>
          <p:nvPr/>
        </p:nvSpPr>
        <p:spPr>
          <a:xfrm>
            <a:off x="3612002" y="1621588"/>
            <a:ext cx="4565969" cy="2031325"/>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H dipole - In house design and assembly (Late </a:t>
            </a:r>
            <a:r>
              <a:rPr lang="it-IT" dirty="0"/>
              <a:t>2017)</a:t>
            </a:r>
          </a:p>
          <a:p>
            <a:pPr marL="285750" indent="-285750">
              <a:buClr>
                <a:srgbClr val="FF0000"/>
              </a:buClr>
              <a:buFont typeface="Wingdings" pitchFamily="2" charset="2"/>
              <a:buChar char="§"/>
            </a:pPr>
            <a:r>
              <a:rPr lang="en-GB" dirty="0"/>
              <a:t>Construction at SIGMAPHI</a:t>
            </a:r>
          </a:p>
          <a:p>
            <a:pPr marL="285750" indent="-285750">
              <a:buClr>
                <a:srgbClr val="FF0000"/>
              </a:buClr>
              <a:buFont typeface="Wingdings" pitchFamily="2" charset="2"/>
              <a:buChar char="§"/>
            </a:pPr>
            <a:r>
              <a:rPr lang="en-GB" dirty="0" err="1"/>
              <a:t>Delivering&amp;characterization</a:t>
            </a:r>
            <a:r>
              <a:rPr lang="en-GB" dirty="0"/>
              <a:t> complete: March 2019</a:t>
            </a:r>
          </a:p>
          <a:p>
            <a:pPr marL="285750" indent="-285750">
              <a:buClr>
                <a:srgbClr val="FF0000"/>
              </a:buClr>
              <a:buFont typeface="Wingdings" pitchFamily="2" charset="2"/>
              <a:buChar char="§"/>
            </a:pPr>
            <a:r>
              <a:rPr lang="en-GB" dirty="0"/>
              <a:t>Very good result in field measurement</a:t>
            </a:r>
          </a:p>
          <a:p>
            <a:pPr marL="285750" indent="-285750">
              <a:buClr>
                <a:srgbClr val="FF0000"/>
              </a:buClr>
              <a:buFont typeface="Wingdings" pitchFamily="2" charset="2"/>
              <a:buChar char="§"/>
            </a:pPr>
            <a:r>
              <a:rPr lang="en-GB" dirty="0"/>
              <a:t>Installation prob Autumn 2019</a:t>
            </a:r>
          </a:p>
        </p:txBody>
      </p:sp>
      <p:pic>
        <p:nvPicPr>
          <p:cNvPr id="16" name="Picture 2">
            <a:extLst>
              <a:ext uri="{FF2B5EF4-FFF2-40B4-BE49-F238E27FC236}">
                <a16:creationId xmlns:a16="http://schemas.microsoft.com/office/drawing/2014/main" id="{18064462-F4B5-45D9-8AC6-ED1D5F3A64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14628" y="1397074"/>
            <a:ext cx="3374834" cy="2780654"/>
          </a:xfrm>
          <a:prstGeom prst="rect">
            <a:avLst/>
          </a:prstGeom>
          <a:solidFill>
            <a:schemeClr val="tx1"/>
          </a:solidFill>
        </p:spPr>
      </p:pic>
      <p:grpSp>
        <p:nvGrpSpPr>
          <p:cNvPr id="29" name="Gruppo 28">
            <a:extLst>
              <a:ext uri="{FF2B5EF4-FFF2-40B4-BE49-F238E27FC236}">
                <a16:creationId xmlns:a16="http://schemas.microsoft.com/office/drawing/2014/main" id="{80C23698-620C-4F2A-A587-50C29AC4A923}"/>
              </a:ext>
            </a:extLst>
          </p:cNvPr>
          <p:cNvGrpSpPr/>
          <p:nvPr/>
        </p:nvGrpSpPr>
        <p:grpSpPr>
          <a:xfrm>
            <a:off x="8288947" y="1660034"/>
            <a:ext cx="3476807" cy="2424471"/>
            <a:chOff x="8283966" y="1821642"/>
            <a:chExt cx="3476807" cy="2424471"/>
          </a:xfrm>
        </p:grpSpPr>
        <p:graphicFrame>
          <p:nvGraphicFramePr>
            <p:cNvPr id="19" name="Grafico 18">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516058369"/>
                </p:ext>
              </p:extLst>
            </p:nvPr>
          </p:nvGraphicFramePr>
          <p:xfrm>
            <a:off x="8575018" y="2098484"/>
            <a:ext cx="3185755" cy="1962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ttangolo 9">
              <a:extLst>
                <a:ext uri="{FF2B5EF4-FFF2-40B4-BE49-F238E27FC236}">
                  <a16:creationId xmlns:a16="http://schemas.microsoft.com/office/drawing/2014/main" id="{C70C9837-1EBC-447E-B291-141FABEF584A}"/>
                </a:ext>
              </a:extLst>
            </p:cNvPr>
            <p:cNvSpPr/>
            <p:nvPr/>
          </p:nvSpPr>
          <p:spPr>
            <a:xfrm>
              <a:off x="9389772" y="1821642"/>
              <a:ext cx="2194961" cy="400110"/>
            </a:xfrm>
            <a:prstGeom prst="rect">
              <a:avLst/>
            </a:prstGeom>
          </p:spPr>
          <p:txBody>
            <a:bodyPr wrap="none">
              <a:spAutoFit/>
            </a:bodyPr>
            <a:lstStyle/>
            <a:p>
              <a:pPr algn="ctr">
                <a:defRPr sz="2000" b="1" i="0" u="none" strike="noStrike" kern="1200" spc="0" baseline="0">
                  <a:solidFill>
                    <a:prstClr val="black">
                      <a:lumMod val="65000"/>
                      <a:lumOff val="35000"/>
                    </a:prstClr>
                  </a:solidFill>
                  <a:latin typeface="+mn-lt"/>
                  <a:ea typeface="+mn-ea"/>
                  <a:cs typeface="+mn-cs"/>
                </a:defRPr>
              </a:pPr>
              <a:r>
                <a:rPr lang="it-IT" b="1" dirty="0"/>
                <a:t>Radial Scan I=269A</a:t>
              </a:r>
            </a:p>
          </p:txBody>
        </p:sp>
        <p:sp>
          <p:nvSpPr>
            <p:cNvPr id="24" name="Rettangolo 23">
              <a:extLst>
                <a:ext uri="{FF2B5EF4-FFF2-40B4-BE49-F238E27FC236}">
                  <a16:creationId xmlns:a16="http://schemas.microsoft.com/office/drawing/2014/main" id="{CC0956CD-DAAA-4633-B391-E56C1A43FB9A}"/>
                </a:ext>
              </a:extLst>
            </p:cNvPr>
            <p:cNvSpPr/>
            <p:nvPr/>
          </p:nvSpPr>
          <p:spPr>
            <a:xfrm>
              <a:off x="9981052" y="3876781"/>
              <a:ext cx="867545" cy="369332"/>
            </a:xfrm>
            <a:prstGeom prst="rect">
              <a:avLst/>
            </a:prstGeom>
          </p:spPr>
          <p:txBody>
            <a:bodyPr wrap="none">
              <a:spAutoFit/>
            </a:bodyPr>
            <a:lstStyle/>
            <a:p>
              <a:pPr algn="ctr">
                <a:defRPr sz="1800" b="0" i="0" u="none" strike="noStrike" kern="1200" baseline="0">
                  <a:solidFill>
                    <a:prstClr val="black">
                      <a:lumMod val="65000"/>
                      <a:lumOff val="35000"/>
                    </a:prstClr>
                  </a:solidFill>
                  <a:latin typeface="+mn-lt"/>
                  <a:ea typeface="+mn-ea"/>
                  <a:cs typeface="+mn-cs"/>
                </a:defRPr>
              </a:pPr>
              <a:r>
                <a:rPr lang="it-IT" dirty="0"/>
                <a:t>X (mm)</a:t>
              </a:r>
            </a:p>
          </p:txBody>
        </p:sp>
        <p:sp>
          <p:nvSpPr>
            <p:cNvPr id="25" name="Rettangolo 24">
              <a:extLst>
                <a:ext uri="{FF2B5EF4-FFF2-40B4-BE49-F238E27FC236}">
                  <a16:creationId xmlns:a16="http://schemas.microsoft.com/office/drawing/2014/main" id="{B2D73BE3-9A8A-4891-96BF-5197AC52C397}"/>
                </a:ext>
              </a:extLst>
            </p:cNvPr>
            <p:cNvSpPr/>
            <p:nvPr/>
          </p:nvSpPr>
          <p:spPr>
            <a:xfrm rot="16200000">
              <a:off x="8162298" y="2764343"/>
              <a:ext cx="612668" cy="369332"/>
            </a:xfrm>
            <a:prstGeom prst="rect">
              <a:avLst/>
            </a:prstGeom>
          </p:spPr>
          <p:txBody>
            <a:bodyPr wrap="none">
              <a:spAutoFit/>
            </a:bodyPr>
            <a:lstStyle/>
            <a:p>
              <a:pPr algn="ctr">
                <a:defRPr sz="1800" b="0" i="0" u="none" strike="noStrike" kern="1200" baseline="0">
                  <a:solidFill>
                    <a:prstClr val="black">
                      <a:lumMod val="65000"/>
                      <a:lumOff val="35000"/>
                    </a:prstClr>
                  </a:solidFill>
                  <a:latin typeface="+mn-lt"/>
                  <a:ea typeface="+mn-ea"/>
                  <a:cs typeface="+mn-cs"/>
                </a:defRPr>
              </a:pPr>
              <a:r>
                <a:rPr lang="it-IT" dirty="0"/>
                <a:t>B [g]</a:t>
              </a:r>
            </a:p>
          </p:txBody>
        </p:sp>
      </p:grpSp>
      <p:grpSp>
        <p:nvGrpSpPr>
          <p:cNvPr id="28" name="Gruppo 27">
            <a:extLst>
              <a:ext uri="{FF2B5EF4-FFF2-40B4-BE49-F238E27FC236}">
                <a16:creationId xmlns:a16="http://schemas.microsoft.com/office/drawing/2014/main" id="{30EA11D1-D348-495F-BB0B-7F6E7FCF44EC}"/>
              </a:ext>
            </a:extLst>
          </p:cNvPr>
          <p:cNvGrpSpPr/>
          <p:nvPr/>
        </p:nvGrpSpPr>
        <p:grpSpPr>
          <a:xfrm>
            <a:off x="3766277" y="3694493"/>
            <a:ext cx="4128771" cy="2620277"/>
            <a:chOff x="4246644" y="1256504"/>
            <a:chExt cx="4128771" cy="2620277"/>
          </a:xfrm>
        </p:grpSpPr>
        <p:graphicFrame>
          <p:nvGraphicFramePr>
            <p:cNvPr id="22" name="Grafico 2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109450909"/>
                </p:ext>
              </p:extLst>
            </p:nvPr>
          </p:nvGraphicFramePr>
          <p:xfrm>
            <a:off x="4246644" y="1538747"/>
            <a:ext cx="4128771" cy="2086615"/>
          </p:xfrm>
          <a:graphic>
            <a:graphicData uri="http://schemas.openxmlformats.org/drawingml/2006/chart">
              <c:chart xmlns:c="http://schemas.openxmlformats.org/drawingml/2006/chart" xmlns:r="http://schemas.openxmlformats.org/officeDocument/2006/relationships" r:id="rId4"/>
            </a:graphicData>
          </a:graphic>
        </p:graphicFrame>
        <p:sp>
          <p:nvSpPr>
            <p:cNvPr id="26" name="Rettangolo 25">
              <a:extLst>
                <a:ext uri="{FF2B5EF4-FFF2-40B4-BE49-F238E27FC236}">
                  <a16:creationId xmlns:a16="http://schemas.microsoft.com/office/drawing/2014/main" id="{E0F6354B-86D2-43A4-91D3-90E336C6E5EE}"/>
                </a:ext>
              </a:extLst>
            </p:cNvPr>
            <p:cNvSpPr/>
            <p:nvPr/>
          </p:nvSpPr>
          <p:spPr>
            <a:xfrm>
              <a:off x="5122768" y="1256504"/>
              <a:ext cx="2994730" cy="400110"/>
            </a:xfrm>
            <a:prstGeom prst="rect">
              <a:avLst/>
            </a:prstGeom>
          </p:spPr>
          <p:txBody>
            <a:bodyPr wrap="none">
              <a:spAutoFit/>
            </a:bodyPr>
            <a:lstStyle/>
            <a:p>
              <a:pPr algn="ctr">
                <a:defRPr sz="2000" b="1" i="0" u="none" strike="noStrike" kern="1200" spc="0" baseline="0">
                  <a:solidFill>
                    <a:prstClr val="black">
                      <a:lumMod val="65000"/>
                      <a:lumOff val="35000"/>
                    </a:prstClr>
                  </a:solidFill>
                  <a:latin typeface="+mn-lt"/>
                  <a:ea typeface="+mn-ea"/>
                  <a:cs typeface="+mn-cs"/>
                </a:defRPr>
              </a:pPr>
              <a:r>
                <a:rPr lang="it-IT" b="1" dirty="0"/>
                <a:t>∆B/B0 longitudinal I=269A</a:t>
              </a:r>
            </a:p>
          </p:txBody>
        </p:sp>
        <p:sp>
          <p:nvSpPr>
            <p:cNvPr id="27" name="Rettangolo 26">
              <a:extLst>
                <a:ext uri="{FF2B5EF4-FFF2-40B4-BE49-F238E27FC236}">
                  <a16:creationId xmlns:a16="http://schemas.microsoft.com/office/drawing/2014/main" id="{F64AC792-0AF7-4104-9040-5BD26E8DC3A7}"/>
                </a:ext>
              </a:extLst>
            </p:cNvPr>
            <p:cNvSpPr/>
            <p:nvPr/>
          </p:nvSpPr>
          <p:spPr>
            <a:xfrm>
              <a:off x="6218005" y="3507449"/>
              <a:ext cx="853118" cy="369332"/>
            </a:xfrm>
            <a:prstGeom prst="rect">
              <a:avLst/>
            </a:prstGeom>
          </p:spPr>
          <p:txBody>
            <a:bodyPr wrap="none">
              <a:spAutoFit/>
            </a:bodyPr>
            <a:lstStyle/>
            <a:p>
              <a:pPr algn="ctr">
                <a:defRPr sz="1800" b="0" i="0" u="none" strike="noStrike" kern="1200" baseline="0">
                  <a:solidFill>
                    <a:prstClr val="black">
                      <a:lumMod val="65000"/>
                      <a:lumOff val="35000"/>
                    </a:prstClr>
                  </a:solidFill>
                  <a:latin typeface="+mn-lt"/>
                  <a:ea typeface="+mn-ea"/>
                  <a:cs typeface="+mn-cs"/>
                </a:defRPr>
              </a:pPr>
              <a:r>
                <a:rPr lang="it-IT" dirty="0"/>
                <a:t>S (mm)</a:t>
              </a:r>
            </a:p>
          </p:txBody>
        </p:sp>
      </p:grpSp>
      <p:grpSp>
        <p:nvGrpSpPr>
          <p:cNvPr id="32" name="Gruppo 31">
            <a:extLst>
              <a:ext uri="{FF2B5EF4-FFF2-40B4-BE49-F238E27FC236}">
                <a16:creationId xmlns:a16="http://schemas.microsoft.com/office/drawing/2014/main" id="{61819D4A-01A0-459D-AF79-5CED8718FF7B}"/>
              </a:ext>
            </a:extLst>
          </p:cNvPr>
          <p:cNvGrpSpPr/>
          <p:nvPr/>
        </p:nvGrpSpPr>
        <p:grpSpPr>
          <a:xfrm>
            <a:off x="8390352" y="4167303"/>
            <a:ext cx="3481935" cy="2448352"/>
            <a:chOff x="8390352" y="4167303"/>
            <a:chExt cx="3481935" cy="2448352"/>
          </a:xfrm>
        </p:grpSpPr>
        <p:graphicFrame>
          <p:nvGraphicFramePr>
            <p:cNvPr id="17" name="Grafico 16">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457819153"/>
                </p:ext>
              </p:extLst>
            </p:nvPr>
          </p:nvGraphicFramePr>
          <p:xfrm>
            <a:off x="8575018" y="4529794"/>
            <a:ext cx="3297269" cy="1819911"/>
          </p:xfrm>
          <a:graphic>
            <a:graphicData uri="http://schemas.openxmlformats.org/drawingml/2006/chart">
              <c:chart xmlns:c="http://schemas.openxmlformats.org/drawingml/2006/chart" xmlns:r="http://schemas.openxmlformats.org/officeDocument/2006/relationships" r:id="rId5"/>
            </a:graphicData>
          </a:graphic>
        </p:graphicFrame>
        <p:sp>
          <p:nvSpPr>
            <p:cNvPr id="21" name="Rettangolo 20">
              <a:extLst>
                <a:ext uri="{FF2B5EF4-FFF2-40B4-BE49-F238E27FC236}">
                  <a16:creationId xmlns:a16="http://schemas.microsoft.com/office/drawing/2014/main" id="{AFB0426A-1B5D-4A24-A632-E8DFB403C880}"/>
                </a:ext>
              </a:extLst>
            </p:cNvPr>
            <p:cNvSpPr/>
            <p:nvPr/>
          </p:nvSpPr>
          <p:spPr>
            <a:xfrm>
              <a:off x="9778079" y="4167303"/>
              <a:ext cx="1273490" cy="400110"/>
            </a:xfrm>
            <a:prstGeom prst="rect">
              <a:avLst/>
            </a:prstGeom>
          </p:spPr>
          <p:txBody>
            <a:bodyPr wrap="none">
              <a:spAutoFit/>
            </a:bodyPr>
            <a:lstStyle/>
            <a:p>
              <a:pPr algn="ctr">
                <a:defRPr sz="2000" b="1" i="0" u="none" strike="noStrike" kern="1200" spc="0" baseline="0">
                  <a:solidFill>
                    <a:prstClr val="black">
                      <a:lumMod val="65000"/>
                      <a:lumOff val="35000"/>
                    </a:prstClr>
                  </a:solidFill>
                  <a:latin typeface="+mn-lt"/>
                  <a:ea typeface="+mn-ea"/>
                  <a:cs typeface="+mn-cs"/>
                </a:defRPr>
              </a:pPr>
              <a:r>
                <a:rPr lang="it-IT" b="1" dirty="0"/>
                <a:t>Exc. Curve</a:t>
              </a:r>
            </a:p>
          </p:txBody>
        </p:sp>
        <p:sp>
          <p:nvSpPr>
            <p:cNvPr id="30" name="Rettangolo 29">
              <a:extLst>
                <a:ext uri="{FF2B5EF4-FFF2-40B4-BE49-F238E27FC236}">
                  <a16:creationId xmlns:a16="http://schemas.microsoft.com/office/drawing/2014/main" id="{8CA3EE82-3661-41FA-8BA8-4F5ED0CC9501}"/>
                </a:ext>
              </a:extLst>
            </p:cNvPr>
            <p:cNvSpPr/>
            <p:nvPr/>
          </p:nvSpPr>
          <p:spPr>
            <a:xfrm rot="16200000">
              <a:off x="8268684" y="5170085"/>
              <a:ext cx="612668" cy="369332"/>
            </a:xfrm>
            <a:prstGeom prst="rect">
              <a:avLst/>
            </a:prstGeom>
          </p:spPr>
          <p:txBody>
            <a:bodyPr wrap="none">
              <a:spAutoFit/>
            </a:bodyPr>
            <a:lstStyle/>
            <a:p>
              <a:pPr algn="ctr">
                <a:defRPr sz="1800" b="0" i="0" u="none" strike="noStrike" kern="1200" baseline="0">
                  <a:solidFill>
                    <a:prstClr val="black">
                      <a:lumMod val="65000"/>
                      <a:lumOff val="35000"/>
                    </a:prstClr>
                  </a:solidFill>
                  <a:latin typeface="+mn-lt"/>
                  <a:ea typeface="+mn-ea"/>
                  <a:cs typeface="+mn-cs"/>
                </a:defRPr>
              </a:pPr>
              <a:r>
                <a:rPr lang="it-IT" dirty="0"/>
                <a:t>B [g]</a:t>
              </a:r>
            </a:p>
          </p:txBody>
        </p:sp>
        <p:sp>
          <p:nvSpPr>
            <p:cNvPr id="31" name="Rettangolo 30">
              <a:extLst>
                <a:ext uri="{FF2B5EF4-FFF2-40B4-BE49-F238E27FC236}">
                  <a16:creationId xmlns:a16="http://schemas.microsoft.com/office/drawing/2014/main" id="{D8B82E0C-D077-4408-8795-F034BCB87D9F}"/>
                </a:ext>
              </a:extLst>
            </p:cNvPr>
            <p:cNvSpPr/>
            <p:nvPr/>
          </p:nvSpPr>
          <p:spPr>
            <a:xfrm>
              <a:off x="10130130" y="6246323"/>
              <a:ext cx="569387" cy="369332"/>
            </a:xfrm>
            <a:prstGeom prst="rect">
              <a:avLst/>
            </a:prstGeom>
          </p:spPr>
          <p:txBody>
            <a:bodyPr wrap="none">
              <a:spAutoFit/>
            </a:bodyPr>
            <a:lstStyle/>
            <a:p>
              <a:pPr algn="ctr">
                <a:defRPr sz="1800" b="0" i="0" u="none" strike="noStrike" kern="1200" baseline="0">
                  <a:solidFill>
                    <a:prstClr val="black">
                      <a:lumMod val="65000"/>
                      <a:lumOff val="35000"/>
                    </a:prstClr>
                  </a:solidFill>
                  <a:latin typeface="+mn-lt"/>
                  <a:ea typeface="+mn-ea"/>
                  <a:cs typeface="+mn-cs"/>
                </a:defRPr>
              </a:pPr>
              <a:r>
                <a:rPr lang="it-IT" dirty="0"/>
                <a:t>I [A]</a:t>
              </a:r>
            </a:p>
          </p:txBody>
        </p:sp>
      </p:grpSp>
      <p:pic>
        <p:nvPicPr>
          <p:cNvPr id="33" name="Immagine 32">
            <a:extLst>
              <a:ext uri="{FF2B5EF4-FFF2-40B4-BE49-F238E27FC236}">
                <a16:creationId xmlns:a16="http://schemas.microsoft.com/office/drawing/2014/main" id="{2E741744-E16D-4377-BC99-17258484ED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287" y="4474294"/>
            <a:ext cx="2727632" cy="2185547"/>
          </a:xfrm>
          <a:prstGeom prst="rect">
            <a:avLst/>
          </a:prstGeom>
        </p:spPr>
      </p:pic>
      <p:sp>
        <p:nvSpPr>
          <p:cNvPr id="3" name="Segnaposto piè di pagina 2">
            <a:extLst>
              <a:ext uri="{FF2B5EF4-FFF2-40B4-BE49-F238E27FC236}">
                <a16:creationId xmlns:a16="http://schemas.microsoft.com/office/drawing/2014/main" id="{F9328327-B821-4C6E-AE1D-DFE5071A54C0}"/>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674809B2-22C6-4743-92A4-2FF8923E5B2B}"/>
              </a:ext>
            </a:extLst>
          </p:cNvPr>
          <p:cNvSpPr>
            <a:spLocks noGrp="1"/>
          </p:cNvSpPr>
          <p:nvPr>
            <p:ph type="sldNum" sz="quarter" idx="12"/>
          </p:nvPr>
        </p:nvSpPr>
        <p:spPr/>
        <p:txBody>
          <a:bodyPr/>
          <a:lstStyle/>
          <a:p>
            <a:fld id="{D659A8BB-DBD6-4E0D-B1FF-8166E453991C}" type="slidenum">
              <a:rPr lang="it-IT" smtClean="0"/>
              <a:t>29</a:t>
            </a:fld>
            <a:endParaRPr lang="it-IT" dirty="0"/>
          </a:p>
        </p:txBody>
      </p:sp>
      <p:pic>
        <p:nvPicPr>
          <p:cNvPr id="6" name="Immagine 5" descr="Immagine che contiene interni&#10;&#10;Descrizione generata automaticamente">
            <a:extLst>
              <a:ext uri="{FF2B5EF4-FFF2-40B4-BE49-F238E27FC236}">
                <a16:creationId xmlns:a16="http://schemas.microsoft.com/office/drawing/2014/main" id="{7DCE9654-34E1-44B1-9286-A6955BEA8DC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73311" y="3713574"/>
            <a:ext cx="1638817" cy="1011402"/>
          </a:xfrm>
          <a:prstGeom prst="rect">
            <a:avLst/>
          </a:prstGeom>
          <a:ln>
            <a:noFill/>
          </a:ln>
          <a:effectLst>
            <a:softEdge rad="112500"/>
          </a:effectLst>
        </p:spPr>
      </p:pic>
      <p:grpSp>
        <p:nvGrpSpPr>
          <p:cNvPr id="23" name="Gruppo 22">
            <a:extLst>
              <a:ext uri="{FF2B5EF4-FFF2-40B4-BE49-F238E27FC236}">
                <a16:creationId xmlns:a16="http://schemas.microsoft.com/office/drawing/2014/main" id="{C463FBA1-F03D-4BE5-B693-A385E745A439}"/>
              </a:ext>
            </a:extLst>
          </p:cNvPr>
          <p:cNvGrpSpPr/>
          <p:nvPr/>
        </p:nvGrpSpPr>
        <p:grpSpPr>
          <a:xfrm>
            <a:off x="-2" y="3099"/>
            <a:ext cx="8318811" cy="947451"/>
            <a:chOff x="0" y="3099"/>
            <a:chExt cx="7866043" cy="947451"/>
          </a:xfrm>
        </p:grpSpPr>
        <p:sp>
          <p:nvSpPr>
            <p:cNvPr id="34" name="Titolo 1">
              <a:extLst>
                <a:ext uri="{FF2B5EF4-FFF2-40B4-BE49-F238E27FC236}">
                  <a16:creationId xmlns:a16="http://schemas.microsoft.com/office/drawing/2014/main" id="{B4A60F7B-67DE-4CDF-A561-BD378DB6F002}"/>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magnets</a:t>
              </a:r>
              <a:endParaRPr lang="en-GB" sz="3200" dirty="0">
                <a:latin typeface="Stencil" panose="040409050D0802020404" pitchFamily="82" charset="0"/>
                <a:cs typeface="Ayuthaya" pitchFamily="2" charset="-34"/>
              </a:endParaRPr>
            </a:p>
          </p:txBody>
        </p:sp>
        <p:pic>
          <p:nvPicPr>
            <p:cNvPr id="35" name="Picture 2" descr="http://www.lnf.infn.it/logo/logo_infn_lnf_2_esteso_white.png">
              <a:extLst>
                <a:ext uri="{FF2B5EF4-FFF2-40B4-BE49-F238E27FC236}">
                  <a16:creationId xmlns:a16="http://schemas.microsoft.com/office/drawing/2014/main" id="{39A8068E-B492-4443-992B-524B9DCBC4B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CasellaDiTesto 35">
            <a:extLst>
              <a:ext uri="{FF2B5EF4-FFF2-40B4-BE49-F238E27FC236}">
                <a16:creationId xmlns:a16="http://schemas.microsoft.com/office/drawing/2014/main" id="{7AA5057D-51E4-4DC5-B985-3A85A20C8EFB}"/>
              </a:ext>
            </a:extLst>
          </p:cNvPr>
          <p:cNvSpPr txBox="1"/>
          <p:nvPr/>
        </p:nvSpPr>
        <p:spPr>
          <a:xfrm>
            <a:off x="4476238" y="947003"/>
            <a:ext cx="2907468"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H-dipole</a:t>
            </a:r>
          </a:p>
        </p:txBody>
      </p:sp>
      <p:pic>
        <p:nvPicPr>
          <p:cNvPr id="37" name="Immagine 36">
            <a:extLst>
              <a:ext uri="{FF2B5EF4-FFF2-40B4-BE49-F238E27FC236}">
                <a16:creationId xmlns:a16="http://schemas.microsoft.com/office/drawing/2014/main" id="{20C246A4-BE7E-4794-985A-643A4DFD239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85928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10C91BED-278B-1646-83D5-2623A0E0A3BD}"/>
              </a:ext>
            </a:extLst>
          </p:cNvPr>
          <p:cNvSpPr>
            <a:spLocks noGrp="1"/>
          </p:cNvSpPr>
          <p:nvPr>
            <p:ph idx="1"/>
          </p:nvPr>
        </p:nvSpPr>
        <p:spPr>
          <a:xfrm>
            <a:off x="93762" y="1813283"/>
            <a:ext cx="4545294" cy="3928560"/>
          </a:xfrm>
        </p:spPr>
        <p:txBody>
          <a:bodyPr lIns="90000">
            <a:normAutofit/>
          </a:bodyPr>
          <a:lstStyle/>
          <a:p>
            <a:pPr>
              <a:spcBef>
                <a:spcPts val="0"/>
              </a:spcBef>
              <a:spcAft>
                <a:spcPts val="600"/>
              </a:spcAft>
              <a:buFont typeface="Wingdings" pitchFamily="2" charset="2"/>
              <a:buChar char="§"/>
            </a:pPr>
            <a:r>
              <a:rPr lang="en-GB" sz="2400" dirty="0">
                <a:solidFill>
                  <a:schemeClr val="tx1"/>
                </a:solidFill>
              </a:rPr>
              <a:t>Build a </a:t>
            </a:r>
            <a:r>
              <a:rPr lang="en-GB" sz="2400" b="1" dirty="0">
                <a:solidFill>
                  <a:schemeClr val="tx1"/>
                </a:solidFill>
              </a:rPr>
              <a:t>second beam-line </a:t>
            </a:r>
            <a:r>
              <a:rPr lang="en-GB" sz="2400" dirty="0">
                <a:solidFill>
                  <a:schemeClr val="tx1"/>
                </a:solidFill>
              </a:rPr>
              <a:t>and experimental hall</a:t>
            </a:r>
          </a:p>
          <a:p>
            <a:pPr>
              <a:spcBef>
                <a:spcPts val="0"/>
              </a:spcBef>
              <a:spcAft>
                <a:spcPts val="600"/>
              </a:spcAft>
              <a:buFont typeface="Wingdings" pitchFamily="2" charset="2"/>
              <a:buChar char="§"/>
            </a:pPr>
            <a:endParaRPr lang="en-GB" sz="2400" dirty="0">
              <a:solidFill>
                <a:schemeClr val="tx1"/>
              </a:solidFill>
            </a:endParaRPr>
          </a:p>
          <a:p>
            <a:pPr>
              <a:spcBef>
                <a:spcPts val="0"/>
              </a:spcBef>
              <a:spcAft>
                <a:spcPts val="600"/>
              </a:spcAft>
              <a:buFont typeface="Wingdings" pitchFamily="2" charset="2"/>
              <a:buChar char="§"/>
            </a:pPr>
            <a:r>
              <a:rPr lang="en-GB" sz="2400" b="1" dirty="0">
                <a:solidFill>
                  <a:schemeClr val="tx1"/>
                </a:solidFill>
              </a:rPr>
              <a:t>PADME run</a:t>
            </a:r>
          </a:p>
          <a:p>
            <a:pPr>
              <a:spcBef>
                <a:spcPts val="0"/>
              </a:spcBef>
              <a:spcAft>
                <a:spcPts val="600"/>
              </a:spcAft>
              <a:buFont typeface="Wingdings" pitchFamily="2" charset="2"/>
              <a:buChar char="§"/>
            </a:pPr>
            <a:endParaRPr lang="en-GB" sz="2400" dirty="0">
              <a:solidFill>
                <a:schemeClr val="tx1"/>
              </a:solidFill>
            </a:endParaRPr>
          </a:p>
          <a:p>
            <a:pPr>
              <a:spcBef>
                <a:spcPts val="0"/>
              </a:spcBef>
              <a:spcAft>
                <a:spcPts val="600"/>
              </a:spcAft>
              <a:buFont typeface="Wingdings" pitchFamily="2" charset="2"/>
              <a:buChar char="§"/>
            </a:pPr>
            <a:r>
              <a:rPr lang="en-GB" sz="2400" dirty="0">
                <a:solidFill>
                  <a:schemeClr val="tx1"/>
                </a:solidFill>
              </a:rPr>
              <a:t>Preparation of new </a:t>
            </a:r>
            <a:r>
              <a:rPr lang="en-GB" sz="2400" b="1" dirty="0">
                <a:solidFill>
                  <a:schemeClr val="tx1"/>
                </a:solidFill>
              </a:rPr>
              <a:t>test beam campaign</a:t>
            </a:r>
          </a:p>
          <a:p>
            <a:pPr marL="0" indent="0">
              <a:spcBef>
                <a:spcPts val="0"/>
              </a:spcBef>
              <a:spcAft>
                <a:spcPts val="600"/>
              </a:spcAft>
              <a:buNone/>
            </a:pPr>
            <a:endParaRPr lang="en-GB" sz="2400" b="1" dirty="0"/>
          </a:p>
          <a:p>
            <a:pPr>
              <a:spcBef>
                <a:spcPts val="0"/>
              </a:spcBef>
              <a:spcAft>
                <a:spcPts val="600"/>
              </a:spcAft>
              <a:buFont typeface="Wingdings" pitchFamily="2" charset="2"/>
              <a:buChar char="§"/>
            </a:pPr>
            <a:r>
              <a:rPr lang="en-GB" sz="2400" b="1" dirty="0"/>
              <a:t>Consolidate the LINAC</a:t>
            </a:r>
            <a:r>
              <a:rPr lang="en-GB" sz="2400" dirty="0"/>
              <a:t>: extend lifetime of 10 years</a:t>
            </a:r>
          </a:p>
          <a:p>
            <a:pPr>
              <a:spcBef>
                <a:spcPts val="0"/>
              </a:spcBef>
              <a:spcAft>
                <a:spcPts val="600"/>
              </a:spcAft>
              <a:buFont typeface="Wingdings" pitchFamily="2" charset="2"/>
              <a:buChar char="§"/>
            </a:pPr>
            <a:endParaRPr lang="en-GB" sz="2400" b="1" dirty="0">
              <a:solidFill>
                <a:schemeClr val="tx1"/>
              </a:solidFill>
            </a:endParaRPr>
          </a:p>
          <a:p>
            <a:pPr>
              <a:spcBef>
                <a:spcPts val="0"/>
              </a:spcBef>
              <a:spcAft>
                <a:spcPts val="600"/>
              </a:spcAft>
              <a:buFont typeface="Wingdings" pitchFamily="2" charset="2"/>
              <a:buChar char="§"/>
            </a:pPr>
            <a:endParaRPr lang="en-GB" sz="2400" dirty="0">
              <a:solidFill>
                <a:schemeClr val="tx1"/>
              </a:solidFill>
            </a:endParaRPr>
          </a:p>
        </p:txBody>
      </p:sp>
      <p:sp>
        <p:nvSpPr>
          <p:cNvPr id="4" name="Segnaposto numero diapositiva 3">
            <a:extLst>
              <a:ext uri="{FF2B5EF4-FFF2-40B4-BE49-F238E27FC236}">
                <a16:creationId xmlns:a16="http://schemas.microsoft.com/office/drawing/2014/main" id="{E27964FA-ACFC-D74E-967C-06475BAD7247}"/>
              </a:ext>
            </a:extLst>
          </p:cNvPr>
          <p:cNvSpPr>
            <a:spLocks noGrp="1"/>
          </p:cNvSpPr>
          <p:nvPr>
            <p:ph type="sldNum" sz="quarter" idx="12"/>
          </p:nvPr>
        </p:nvSpPr>
        <p:spPr/>
        <p:txBody>
          <a:bodyPr/>
          <a:lstStyle/>
          <a:p>
            <a:fld id="{68D00E77-0C82-E746-A744-9B0761327A0C}" type="slidenum">
              <a:rPr lang="it-IT" smtClean="0">
                <a:solidFill>
                  <a:schemeClr val="tx1"/>
                </a:solidFill>
              </a:rPr>
              <a:pPr/>
              <a:t>3</a:t>
            </a:fld>
            <a:endParaRPr lang="it-IT" dirty="0">
              <a:solidFill>
                <a:schemeClr val="tx1"/>
              </a:solidFill>
            </a:endParaRPr>
          </a:p>
        </p:txBody>
      </p:sp>
      <p:pic>
        <p:nvPicPr>
          <p:cNvPr id="6" name="Immagine 5">
            <a:extLst>
              <a:ext uri="{FF2B5EF4-FFF2-40B4-BE49-F238E27FC236}">
                <a16:creationId xmlns:a16="http://schemas.microsoft.com/office/drawing/2014/main" id="{1A0AD18B-42D4-7A45-AF90-92EB378E1BA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2" b="-2"/>
          <a:stretch/>
        </p:blipFill>
        <p:spPr>
          <a:xfrm>
            <a:off x="4639056" y="0"/>
            <a:ext cx="7552944" cy="6356350"/>
          </a:xfrm>
          <a:prstGeom prst="rect">
            <a:avLst/>
          </a:prstGeom>
          <a:effectLst/>
        </p:spPr>
      </p:pic>
      <p:sp>
        <p:nvSpPr>
          <p:cNvPr id="3" name="Segnaposto piè di pagina 2">
            <a:extLst>
              <a:ext uri="{FF2B5EF4-FFF2-40B4-BE49-F238E27FC236}">
                <a16:creationId xmlns:a16="http://schemas.microsoft.com/office/drawing/2014/main" id="{158CB643-050D-45E7-A5FD-FA9A5081A4F1}"/>
              </a:ext>
            </a:extLst>
          </p:cNvPr>
          <p:cNvSpPr>
            <a:spLocks noGrp="1"/>
          </p:cNvSpPr>
          <p:nvPr>
            <p:ph type="ftr" sz="quarter" idx="11"/>
          </p:nvPr>
        </p:nvSpPr>
        <p:spPr/>
        <p:txBody>
          <a:bodyPr/>
          <a:lstStyle/>
          <a:p>
            <a:r>
              <a:rPr lang="en-US" dirty="0"/>
              <a:t>57th Scientific Committee Meeting May 9-10, 2019</a:t>
            </a:r>
            <a:endParaRPr lang="it-IT" dirty="0"/>
          </a:p>
        </p:txBody>
      </p:sp>
      <p:pic>
        <p:nvPicPr>
          <p:cNvPr id="8" name="Picture 2" descr="http://www.lnf.infn.it/logo/logo_infn_lnf_2_esteso_white.png">
            <a:extLst>
              <a:ext uri="{FF2B5EF4-FFF2-40B4-BE49-F238E27FC236}">
                <a16:creationId xmlns:a16="http://schemas.microsoft.com/office/drawing/2014/main" id="{7E727E6D-B8FF-4292-8AE1-F48E54870A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a:extLst>
              <a:ext uri="{FF2B5EF4-FFF2-40B4-BE49-F238E27FC236}">
                <a16:creationId xmlns:a16="http://schemas.microsoft.com/office/drawing/2014/main" id="{BB785C31-365B-4CAB-B164-16AA0249D5A1}"/>
              </a:ext>
            </a:extLst>
          </p:cNvPr>
          <p:cNvGrpSpPr/>
          <p:nvPr/>
        </p:nvGrpSpPr>
        <p:grpSpPr>
          <a:xfrm>
            <a:off x="0" y="3099"/>
            <a:ext cx="4517571" cy="947451"/>
            <a:chOff x="0" y="3099"/>
            <a:chExt cx="4517571" cy="947451"/>
          </a:xfrm>
        </p:grpSpPr>
        <p:sp>
          <p:nvSpPr>
            <p:cNvPr id="14" name="Titolo 1">
              <a:extLst>
                <a:ext uri="{FF2B5EF4-FFF2-40B4-BE49-F238E27FC236}">
                  <a16:creationId xmlns:a16="http://schemas.microsoft.com/office/drawing/2014/main" id="{FCA38507-588E-4C1A-A693-708F8F8210C2}"/>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a:t>
              </a:r>
              <a:endParaRPr lang="en-GB" sz="3200" dirty="0">
                <a:latin typeface="Stencil" panose="040409050D0802020404" pitchFamily="82" charset="0"/>
                <a:cs typeface="Ayuthaya" pitchFamily="2" charset="-34"/>
              </a:endParaRPr>
            </a:p>
          </p:txBody>
        </p:sp>
        <p:pic>
          <p:nvPicPr>
            <p:cNvPr id="15" name="Picture 2" descr="http://www.lnf.infn.it/logo/logo_infn_lnf_2_esteso_white.png">
              <a:extLst>
                <a:ext uri="{FF2B5EF4-FFF2-40B4-BE49-F238E27FC236}">
                  <a16:creationId xmlns:a16="http://schemas.microsoft.com/office/drawing/2014/main" id="{03DFD282-12D1-4F65-9D4F-C7F0E9DCA6C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magine 9">
            <a:extLst>
              <a:ext uri="{FF2B5EF4-FFF2-40B4-BE49-F238E27FC236}">
                <a16:creationId xmlns:a16="http://schemas.microsoft.com/office/drawing/2014/main" id="{E9CD4805-C5C8-4B28-9BE8-F5A3CB4321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0985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22523D0-9019-4E8A-9018-448E18DA2044}"/>
              </a:ext>
            </a:extLst>
          </p:cNvPr>
          <p:cNvSpPr txBox="1"/>
          <p:nvPr/>
        </p:nvSpPr>
        <p:spPr>
          <a:xfrm>
            <a:off x="458362" y="4602024"/>
            <a:ext cx="4565969"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Quads - In house design and assembly (Late </a:t>
            </a:r>
            <a:r>
              <a:rPr lang="it-IT" dirty="0"/>
              <a:t>2017)</a:t>
            </a:r>
          </a:p>
          <a:p>
            <a:pPr marL="285750" indent="-285750">
              <a:buClr>
                <a:srgbClr val="FF0000"/>
              </a:buClr>
              <a:buFont typeface="Wingdings" pitchFamily="2" charset="2"/>
              <a:buChar char="§"/>
            </a:pPr>
            <a:r>
              <a:rPr lang="en-GB" dirty="0"/>
              <a:t>Construction at SIGMAPHI</a:t>
            </a:r>
          </a:p>
          <a:p>
            <a:pPr marL="285750" indent="-285750">
              <a:buClr>
                <a:srgbClr val="FF0000"/>
              </a:buClr>
              <a:buFont typeface="Wingdings" pitchFamily="2" charset="2"/>
              <a:buChar char="§"/>
            </a:pPr>
            <a:r>
              <a:rPr lang="en-GB" dirty="0"/>
              <a:t>Bid complete, in production</a:t>
            </a:r>
          </a:p>
          <a:p>
            <a:pPr marL="285750" indent="-285750">
              <a:buClr>
                <a:srgbClr val="FF0000"/>
              </a:buClr>
              <a:buFont typeface="Wingdings" pitchFamily="2" charset="2"/>
              <a:buChar char="§"/>
            </a:pPr>
            <a:r>
              <a:rPr lang="en-GB" dirty="0"/>
              <a:t>Delivery expected at July 2019</a:t>
            </a:r>
          </a:p>
          <a:p>
            <a:pPr marL="285750" indent="-285750">
              <a:buClr>
                <a:srgbClr val="FF0000"/>
              </a:buClr>
              <a:buFont typeface="Wingdings" pitchFamily="2" charset="2"/>
              <a:buChar char="§"/>
            </a:pPr>
            <a:r>
              <a:rPr lang="en-GB" dirty="0"/>
              <a:t>Installation prob. Autumn 2019</a:t>
            </a:r>
          </a:p>
        </p:txBody>
      </p:sp>
      <p:pic>
        <p:nvPicPr>
          <p:cNvPr id="3" name="Immagine 2">
            <a:extLst>
              <a:ext uri="{FF2B5EF4-FFF2-40B4-BE49-F238E27FC236}">
                <a16:creationId xmlns:a16="http://schemas.microsoft.com/office/drawing/2014/main" id="{D96EE616-9029-4B27-92E3-12D2239131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44" y="1192633"/>
            <a:ext cx="3584722" cy="3275061"/>
          </a:xfrm>
          <a:prstGeom prst="rect">
            <a:avLst/>
          </a:prstGeom>
        </p:spPr>
      </p:pic>
      <p:sp>
        <p:nvSpPr>
          <p:cNvPr id="4" name="Segnaposto piè di pagina 3">
            <a:extLst>
              <a:ext uri="{FF2B5EF4-FFF2-40B4-BE49-F238E27FC236}">
                <a16:creationId xmlns:a16="http://schemas.microsoft.com/office/drawing/2014/main" id="{14283701-62FF-4421-8AD4-614B451F1EF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B7D9715B-542B-4D13-984C-B41B3F39FF72}"/>
              </a:ext>
            </a:extLst>
          </p:cNvPr>
          <p:cNvSpPr>
            <a:spLocks noGrp="1"/>
          </p:cNvSpPr>
          <p:nvPr>
            <p:ph type="sldNum" sz="quarter" idx="12"/>
          </p:nvPr>
        </p:nvSpPr>
        <p:spPr/>
        <p:txBody>
          <a:bodyPr/>
          <a:lstStyle/>
          <a:p>
            <a:fld id="{D659A8BB-DBD6-4E0D-B1FF-8166E453991C}" type="slidenum">
              <a:rPr lang="it-IT" smtClean="0"/>
              <a:t>30</a:t>
            </a:fld>
            <a:endParaRPr lang="it-IT" dirty="0"/>
          </a:p>
        </p:txBody>
      </p:sp>
      <p:grpSp>
        <p:nvGrpSpPr>
          <p:cNvPr id="8" name="Gruppo 7">
            <a:extLst>
              <a:ext uri="{FF2B5EF4-FFF2-40B4-BE49-F238E27FC236}">
                <a16:creationId xmlns:a16="http://schemas.microsoft.com/office/drawing/2014/main" id="{C078C804-74D3-447C-8951-2E72A6C5B00E}"/>
              </a:ext>
            </a:extLst>
          </p:cNvPr>
          <p:cNvGrpSpPr/>
          <p:nvPr/>
        </p:nvGrpSpPr>
        <p:grpSpPr>
          <a:xfrm>
            <a:off x="-2" y="3099"/>
            <a:ext cx="8318811" cy="947451"/>
            <a:chOff x="0" y="3099"/>
            <a:chExt cx="7866043" cy="947451"/>
          </a:xfrm>
        </p:grpSpPr>
        <p:sp>
          <p:nvSpPr>
            <p:cNvPr id="9" name="Titolo 1">
              <a:extLst>
                <a:ext uri="{FF2B5EF4-FFF2-40B4-BE49-F238E27FC236}">
                  <a16:creationId xmlns:a16="http://schemas.microsoft.com/office/drawing/2014/main" id="{E21E8255-E5D3-4D30-9288-F4E2F71CEE93}"/>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magnets</a:t>
              </a:r>
              <a:endParaRPr lang="en-GB" sz="3200" dirty="0">
                <a:latin typeface="Stencil" panose="040409050D0802020404" pitchFamily="82" charset="0"/>
                <a:cs typeface="Ayuthaya" pitchFamily="2" charset="-34"/>
              </a:endParaRPr>
            </a:p>
          </p:txBody>
        </p:sp>
        <p:pic>
          <p:nvPicPr>
            <p:cNvPr id="10" name="Picture 2" descr="http://www.lnf.infn.it/logo/logo_infn_lnf_2_esteso_white.png">
              <a:extLst>
                <a:ext uri="{FF2B5EF4-FFF2-40B4-BE49-F238E27FC236}">
                  <a16:creationId xmlns:a16="http://schemas.microsoft.com/office/drawing/2014/main" id="{F6E71711-DBD9-456F-B52B-C42DA46CA8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asellaDiTesto 1">
            <a:extLst>
              <a:ext uri="{FF2B5EF4-FFF2-40B4-BE49-F238E27FC236}">
                <a16:creationId xmlns:a16="http://schemas.microsoft.com/office/drawing/2014/main" id="{F7C1A16D-7CF9-479C-B841-6FB251E123FB}"/>
              </a:ext>
            </a:extLst>
          </p:cNvPr>
          <p:cNvSpPr txBox="1"/>
          <p:nvPr/>
        </p:nvSpPr>
        <p:spPr>
          <a:xfrm>
            <a:off x="3907630" y="999140"/>
            <a:ext cx="4879532"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QUADS and C-Dipole</a:t>
            </a:r>
          </a:p>
        </p:txBody>
      </p:sp>
      <p:pic>
        <p:nvPicPr>
          <p:cNvPr id="15" name="Immagine 14">
            <a:extLst>
              <a:ext uri="{FF2B5EF4-FFF2-40B4-BE49-F238E27FC236}">
                <a16:creationId xmlns:a16="http://schemas.microsoft.com/office/drawing/2014/main" id="{9B17F74E-84F0-4320-9903-6DFB9B5358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0660" y="1862804"/>
            <a:ext cx="2831860" cy="2506498"/>
          </a:xfrm>
          <a:prstGeom prst="rect">
            <a:avLst/>
          </a:prstGeom>
        </p:spPr>
      </p:pic>
      <p:pic>
        <p:nvPicPr>
          <p:cNvPr id="17" name="Immagine 16">
            <a:extLst>
              <a:ext uri="{FF2B5EF4-FFF2-40B4-BE49-F238E27FC236}">
                <a16:creationId xmlns:a16="http://schemas.microsoft.com/office/drawing/2014/main" id="{F36A044C-0A28-4960-9652-CC1978FC58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28893" y="1665257"/>
            <a:ext cx="2460118" cy="1536248"/>
          </a:xfrm>
          <a:prstGeom prst="rect">
            <a:avLst/>
          </a:prstGeom>
        </p:spPr>
      </p:pic>
      <p:pic>
        <p:nvPicPr>
          <p:cNvPr id="6" name="Immagine 5">
            <a:extLst>
              <a:ext uri="{FF2B5EF4-FFF2-40B4-BE49-F238E27FC236}">
                <a16:creationId xmlns:a16="http://schemas.microsoft.com/office/drawing/2014/main" id="{16EBBCFD-346D-493D-81B6-FBC2CB2C5D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84267" y="3213716"/>
            <a:ext cx="2549371" cy="2507956"/>
          </a:xfrm>
          <a:prstGeom prst="rect">
            <a:avLst/>
          </a:prstGeom>
        </p:spPr>
      </p:pic>
      <p:sp>
        <p:nvSpPr>
          <p:cNvPr id="20" name="CasellaDiTesto 19">
            <a:extLst>
              <a:ext uri="{FF2B5EF4-FFF2-40B4-BE49-F238E27FC236}">
                <a16:creationId xmlns:a16="http://schemas.microsoft.com/office/drawing/2014/main" id="{58516971-707E-4C65-BEC3-37A26250984E}"/>
              </a:ext>
            </a:extLst>
          </p:cNvPr>
          <p:cNvSpPr txBox="1"/>
          <p:nvPr/>
        </p:nvSpPr>
        <p:spPr>
          <a:xfrm>
            <a:off x="5904442" y="4596813"/>
            <a:ext cx="3124295" cy="1477328"/>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Design and Construction at DANFYSIK</a:t>
            </a:r>
          </a:p>
          <a:p>
            <a:pPr marL="285750" indent="-285750">
              <a:buClr>
                <a:srgbClr val="FF0000"/>
              </a:buClr>
              <a:buFont typeface="Wingdings" pitchFamily="2" charset="2"/>
              <a:buChar char="§"/>
            </a:pPr>
            <a:r>
              <a:rPr lang="en-GB" dirty="0"/>
              <a:t>Bid complete, in production</a:t>
            </a:r>
          </a:p>
          <a:p>
            <a:pPr marL="285750" indent="-285750">
              <a:buClr>
                <a:srgbClr val="FF0000"/>
              </a:buClr>
              <a:buFont typeface="Wingdings" pitchFamily="2" charset="2"/>
              <a:buChar char="§"/>
            </a:pPr>
            <a:r>
              <a:rPr lang="en-GB" dirty="0"/>
              <a:t>Delivery expected at November 2019</a:t>
            </a:r>
          </a:p>
        </p:txBody>
      </p:sp>
      <p:sp>
        <p:nvSpPr>
          <p:cNvPr id="21" name="Rettangolo 20">
            <a:extLst>
              <a:ext uri="{FF2B5EF4-FFF2-40B4-BE49-F238E27FC236}">
                <a16:creationId xmlns:a16="http://schemas.microsoft.com/office/drawing/2014/main" id="{D3F8E089-3E25-470F-ADD0-79CD66A3292D}"/>
              </a:ext>
            </a:extLst>
          </p:cNvPr>
          <p:cNvSpPr/>
          <p:nvPr/>
        </p:nvSpPr>
        <p:spPr>
          <a:xfrm>
            <a:off x="3144977" y="2132117"/>
            <a:ext cx="4109739" cy="2231380"/>
          </a:xfrm>
          <a:prstGeom prst="rect">
            <a:avLst/>
          </a:prstGeom>
        </p:spPr>
        <p:txBody>
          <a:bodyPr wrap="square">
            <a:spAutoFit/>
          </a:bodyPr>
          <a:lstStyle/>
          <a:p>
            <a:pPr lvl="1" algn="just">
              <a:buSzPts val="1100"/>
            </a:pPr>
            <a:r>
              <a:rPr lang="it-IT" sz="1100" b="1" dirty="0">
                <a:latin typeface="Calibri" panose="020F0502020204030204" pitchFamily="34" charset="0"/>
                <a:ea typeface="Calibri" panose="020F0502020204030204" pitchFamily="34" charset="0"/>
                <a:cs typeface="Times New Roman" panose="02020603050405020304" pitchFamily="18" charset="0"/>
              </a:rPr>
              <a:t>QUADS</a:t>
            </a:r>
            <a:endParaRPr lang="it-IT" dirty="0"/>
          </a:p>
          <a:p>
            <a:pPr marL="342900" lvl="0" indent="-342900" algn="just">
              <a:buFont typeface="Calibri" panose="020F0502020204030204" pitchFamily="34" charset="0"/>
              <a:buChar char="-"/>
            </a:pPr>
            <a:r>
              <a:rPr lang="en-GB" sz="1100" dirty="0">
                <a:latin typeface="Calibri" panose="020F0502020204030204" pitchFamily="34" charset="0"/>
                <a:ea typeface="Calibri" panose="020F0502020204030204" pitchFamily="34" charset="0"/>
                <a:cs typeface="Times New Roman" panose="02020603050405020304" pitchFamily="18" charset="0"/>
              </a:rPr>
              <a:t>QUANTITA’	7</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B" sz="1100" dirty="0">
                <a:latin typeface="Calibri" panose="020F0502020204030204" pitchFamily="34" charset="0"/>
                <a:ea typeface="Calibri" panose="020F0502020204030204" pitchFamily="34" charset="0"/>
                <a:cs typeface="Times New Roman" panose="02020603050405020304" pitchFamily="18" charset="0"/>
              </a:rPr>
              <a:t>Gradiente nominale	20 T/m	</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Diametro Apertura 	45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Lunghezza del nucleo magnetico 180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Larghezza del nucleo magnetico 270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Altezza del nucleo magnetico 270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Corrente Nominale	93 A</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Numero di spire per polo	45</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Resistenza del magnete	116 m</a:t>
            </a:r>
            <a:r>
              <a:rPr lang="en-GB" sz="1100" dirty="0">
                <a:latin typeface="Calibri" panose="020F0502020204030204" pitchFamily="34" charset="0"/>
                <a:ea typeface="Calibri" panose="020F0502020204030204" pitchFamily="34" charset="0"/>
                <a:cs typeface="Times New Roman" panose="02020603050405020304" pitchFamily="18" charset="0"/>
              </a:rPr>
              <a:t>Ω</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B" sz="1100" dirty="0">
                <a:latin typeface="Calibri" panose="020F0502020204030204" pitchFamily="34" charset="0"/>
                <a:ea typeface="Calibri" panose="020F0502020204030204" pitchFamily="34" charset="0"/>
                <a:cs typeface="Times New Roman" panose="02020603050405020304" pitchFamily="18" charset="0"/>
              </a:rPr>
              <a:t>Induttanza del magnete	22 mH</a:t>
            </a:r>
            <a:endParaRPr lang="it-IT" dirty="0">
              <a:ea typeface="Calibri" panose="020F0502020204030204" pitchFamily="34" charset="0"/>
              <a:cs typeface="Times New Roman" panose="02020603050405020304" pitchFamily="18" charset="0"/>
            </a:endParaRPr>
          </a:p>
          <a:p>
            <a:pPr lvl="0" algn="just"/>
            <a:endParaRPr lang="it-IT" dirty="0">
              <a:ea typeface="Calibri" panose="020F0502020204030204" pitchFamily="34" charset="0"/>
              <a:cs typeface="Times New Roman" panose="02020603050405020304" pitchFamily="18" charset="0"/>
            </a:endParaRPr>
          </a:p>
        </p:txBody>
      </p:sp>
      <p:pic>
        <p:nvPicPr>
          <p:cNvPr id="22" name="Immagine 21">
            <a:extLst>
              <a:ext uri="{FF2B5EF4-FFF2-40B4-BE49-F238E27FC236}">
                <a16:creationId xmlns:a16="http://schemas.microsoft.com/office/drawing/2014/main" id="{63665674-B403-4062-9F1A-C81975A8CC6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034702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6B763802-AD7B-499B-9BB8-D2BEDC8E3A62}"/>
              </a:ext>
            </a:extLst>
          </p:cNvPr>
          <p:cNvGrpSpPr/>
          <p:nvPr/>
        </p:nvGrpSpPr>
        <p:grpSpPr>
          <a:xfrm>
            <a:off x="137904" y="3152001"/>
            <a:ext cx="2624705" cy="3044626"/>
            <a:chOff x="137904" y="3152001"/>
            <a:chExt cx="2624705" cy="3044626"/>
          </a:xfrm>
        </p:grpSpPr>
        <p:pic>
          <p:nvPicPr>
            <p:cNvPr id="9" name="Immagine 8" descr="Immagine che contiene LEGO, giocattolo&#10;&#10;Descrizione generata con affidabilità elevata">
              <a:extLst>
                <a:ext uri="{FF2B5EF4-FFF2-40B4-BE49-F238E27FC236}">
                  <a16:creationId xmlns:a16="http://schemas.microsoft.com/office/drawing/2014/main" id="{FB97E8CC-4CE3-4316-A55F-418B5D91BF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904" y="3190731"/>
              <a:ext cx="2624705" cy="3005896"/>
            </a:xfrm>
            <a:prstGeom prst="rect">
              <a:avLst/>
            </a:prstGeom>
          </p:spPr>
        </p:pic>
        <p:sp>
          <p:nvSpPr>
            <p:cNvPr id="18" name="CasellaDiTesto 17">
              <a:extLst>
                <a:ext uri="{FF2B5EF4-FFF2-40B4-BE49-F238E27FC236}">
                  <a16:creationId xmlns:a16="http://schemas.microsoft.com/office/drawing/2014/main" id="{E91B48CE-8908-4D3D-80B4-AC859B33AE8D}"/>
                </a:ext>
              </a:extLst>
            </p:cNvPr>
            <p:cNvSpPr txBox="1"/>
            <p:nvPr/>
          </p:nvSpPr>
          <p:spPr>
            <a:xfrm>
              <a:off x="249625" y="3152001"/>
              <a:ext cx="2008982" cy="2769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200" dirty="0"/>
                <a:t>Overlapped blade scrapers</a:t>
              </a:r>
            </a:p>
          </p:txBody>
        </p:sp>
      </p:grpSp>
      <p:grpSp>
        <p:nvGrpSpPr>
          <p:cNvPr id="22" name="Gruppo 21">
            <a:extLst>
              <a:ext uri="{FF2B5EF4-FFF2-40B4-BE49-F238E27FC236}">
                <a16:creationId xmlns:a16="http://schemas.microsoft.com/office/drawing/2014/main" id="{E5E71321-98DA-4383-A60E-AF7C13E335B2}"/>
              </a:ext>
            </a:extLst>
          </p:cNvPr>
          <p:cNvGrpSpPr/>
          <p:nvPr/>
        </p:nvGrpSpPr>
        <p:grpSpPr>
          <a:xfrm>
            <a:off x="4284633" y="1493381"/>
            <a:ext cx="2189713" cy="2256568"/>
            <a:chOff x="4284633" y="1493381"/>
            <a:chExt cx="2189713" cy="2256568"/>
          </a:xfrm>
        </p:grpSpPr>
        <p:pic>
          <p:nvPicPr>
            <p:cNvPr id="8" name="Immagine 7">
              <a:extLst>
                <a:ext uri="{FF2B5EF4-FFF2-40B4-BE49-F238E27FC236}">
                  <a16:creationId xmlns:a16="http://schemas.microsoft.com/office/drawing/2014/main" id="{4317EA45-F513-4B5C-B016-60855A51B1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9491" y="1538348"/>
              <a:ext cx="2184855" cy="2211601"/>
            </a:xfrm>
            <a:prstGeom prst="rect">
              <a:avLst/>
            </a:prstGeom>
          </p:spPr>
        </p:pic>
        <p:sp>
          <p:nvSpPr>
            <p:cNvPr id="17" name="CasellaDiTesto 16">
              <a:extLst>
                <a:ext uri="{FF2B5EF4-FFF2-40B4-BE49-F238E27FC236}">
                  <a16:creationId xmlns:a16="http://schemas.microsoft.com/office/drawing/2014/main" id="{8680752E-E8DC-47FA-B278-70734F5E1950}"/>
                </a:ext>
              </a:extLst>
            </p:cNvPr>
            <p:cNvSpPr txBox="1"/>
            <p:nvPr/>
          </p:nvSpPr>
          <p:spPr>
            <a:xfrm>
              <a:off x="4284633" y="1493381"/>
              <a:ext cx="2008982" cy="2769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200" dirty="0"/>
                <a:t>Beam stopper and target</a:t>
              </a:r>
            </a:p>
          </p:txBody>
        </p:sp>
      </p:grpSp>
      <p:sp>
        <p:nvSpPr>
          <p:cNvPr id="2" name="CasellaDiTesto 1">
            <a:extLst>
              <a:ext uri="{FF2B5EF4-FFF2-40B4-BE49-F238E27FC236}">
                <a16:creationId xmlns:a16="http://schemas.microsoft.com/office/drawing/2014/main" id="{F7C1A16D-7CF9-479C-B841-6FB251E123FB}"/>
              </a:ext>
            </a:extLst>
          </p:cNvPr>
          <p:cNvSpPr txBox="1"/>
          <p:nvPr/>
        </p:nvSpPr>
        <p:spPr>
          <a:xfrm>
            <a:off x="1418047" y="830261"/>
            <a:ext cx="9331286" cy="707886"/>
          </a:xfrm>
          <a:prstGeom prst="rect">
            <a:avLst/>
          </a:prstGeom>
          <a:noFill/>
        </p:spPr>
        <p:txBody>
          <a:bodyPr wrap="square" rtlCol="0">
            <a:spAutoFit/>
          </a:bodyPr>
          <a:lstStyle/>
          <a:p>
            <a:pPr algn="ctr"/>
            <a:r>
              <a:rPr lang="it-IT" sz="4000" dirty="0"/>
              <a:t>Scrapers, target, beam stopper and pipes</a:t>
            </a:r>
          </a:p>
        </p:txBody>
      </p:sp>
      <p:sp>
        <p:nvSpPr>
          <p:cNvPr id="7" name="CasellaDiTesto 6">
            <a:extLst>
              <a:ext uri="{FF2B5EF4-FFF2-40B4-BE49-F238E27FC236}">
                <a16:creationId xmlns:a16="http://schemas.microsoft.com/office/drawing/2014/main" id="{922523D0-9019-4E8A-9018-448E18DA2044}"/>
              </a:ext>
            </a:extLst>
          </p:cNvPr>
          <p:cNvSpPr txBox="1"/>
          <p:nvPr/>
        </p:nvSpPr>
        <p:spPr>
          <a:xfrm>
            <a:off x="7353533" y="1517848"/>
            <a:ext cx="4565969" cy="2585323"/>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In house new design of:</a:t>
            </a:r>
          </a:p>
          <a:p>
            <a:pPr marL="742950" lvl="1" indent="-285750">
              <a:buClr>
                <a:srgbClr val="FF0000"/>
              </a:buClr>
              <a:buFont typeface="Wingdings" pitchFamily="2" charset="2"/>
              <a:buChar char="§"/>
            </a:pPr>
            <a:r>
              <a:rPr lang="en-GB" dirty="0"/>
              <a:t>overlapped blade scraper  (10um step)</a:t>
            </a:r>
          </a:p>
          <a:p>
            <a:pPr marL="742950" lvl="1" indent="-285750">
              <a:buClr>
                <a:srgbClr val="FF0000"/>
              </a:buClr>
              <a:buFont typeface="Wingdings" pitchFamily="2" charset="2"/>
              <a:buChar char="§"/>
            </a:pPr>
            <a:r>
              <a:rPr lang="en-GB" dirty="0"/>
              <a:t>two position, thin Cu target</a:t>
            </a:r>
          </a:p>
          <a:p>
            <a:pPr marL="742950" lvl="1" indent="-285750">
              <a:buClr>
                <a:srgbClr val="FF0000"/>
              </a:buClr>
              <a:buFont typeface="Wingdings" pitchFamily="2" charset="2"/>
              <a:buChar char="§"/>
            </a:pPr>
            <a:r>
              <a:rPr lang="en-GB" dirty="0"/>
              <a:t>thin walled pipes for DP(installed) and DC(working) magnets</a:t>
            </a:r>
          </a:p>
          <a:p>
            <a:pPr lvl="1">
              <a:buClr>
                <a:srgbClr val="FF0000"/>
              </a:buClr>
            </a:pPr>
            <a:endParaRPr lang="en-GB" dirty="0"/>
          </a:p>
          <a:p>
            <a:pPr marL="285750" indent="-285750">
              <a:buClr>
                <a:srgbClr val="FF0000"/>
              </a:buClr>
              <a:buFont typeface="Wingdings" pitchFamily="2" charset="2"/>
              <a:buChar char="§"/>
            </a:pPr>
            <a:r>
              <a:rPr lang="en-GB" dirty="0"/>
              <a:t>For the scrapers and target:</a:t>
            </a:r>
          </a:p>
          <a:p>
            <a:pPr marL="742950" lvl="1" indent="-285750">
              <a:buClr>
                <a:srgbClr val="FF0000"/>
              </a:buClr>
              <a:buFont typeface="Wingdings" pitchFamily="2" charset="2"/>
              <a:buChar char="§"/>
            </a:pPr>
            <a:r>
              <a:rPr lang="en-GB" dirty="0"/>
              <a:t>Electronics, controls, vacuum OK!</a:t>
            </a:r>
          </a:p>
          <a:p>
            <a:pPr marL="742950" lvl="1" indent="-285750">
              <a:buClr>
                <a:srgbClr val="FF0000"/>
              </a:buClr>
              <a:buFont typeface="Wingdings" pitchFamily="2" charset="2"/>
              <a:buChar char="§"/>
            </a:pPr>
            <a:r>
              <a:rPr lang="en-GB" dirty="0"/>
              <a:t>Ready to be installed</a:t>
            </a:r>
          </a:p>
        </p:txBody>
      </p:sp>
      <p:sp>
        <p:nvSpPr>
          <p:cNvPr id="4" name="Segnaposto piè di pagina 3">
            <a:extLst>
              <a:ext uri="{FF2B5EF4-FFF2-40B4-BE49-F238E27FC236}">
                <a16:creationId xmlns:a16="http://schemas.microsoft.com/office/drawing/2014/main" id="{14283701-62FF-4421-8AD4-614B451F1EF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B7D9715B-542B-4D13-984C-B41B3F39FF72}"/>
              </a:ext>
            </a:extLst>
          </p:cNvPr>
          <p:cNvSpPr>
            <a:spLocks noGrp="1"/>
          </p:cNvSpPr>
          <p:nvPr>
            <p:ph type="sldNum" sz="quarter" idx="12"/>
          </p:nvPr>
        </p:nvSpPr>
        <p:spPr>
          <a:xfrm>
            <a:off x="8610600" y="6257730"/>
            <a:ext cx="2743200" cy="365125"/>
          </a:xfrm>
        </p:spPr>
        <p:txBody>
          <a:bodyPr/>
          <a:lstStyle/>
          <a:p>
            <a:fld id="{D659A8BB-DBD6-4E0D-B1FF-8166E453991C}" type="slidenum">
              <a:rPr lang="it-IT" smtClean="0"/>
              <a:t>31</a:t>
            </a:fld>
            <a:endParaRPr lang="it-IT" dirty="0"/>
          </a:p>
        </p:txBody>
      </p:sp>
      <p:pic>
        <p:nvPicPr>
          <p:cNvPr id="10" name="Immagine 9">
            <a:extLst>
              <a:ext uri="{FF2B5EF4-FFF2-40B4-BE49-F238E27FC236}">
                <a16:creationId xmlns:a16="http://schemas.microsoft.com/office/drawing/2014/main" id="{A145DED1-9E93-4952-9DD3-669120690C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334" t="19718" r="27981" b="13581"/>
          <a:stretch/>
        </p:blipFill>
        <p:spPr>
          <a:xfrm>
            <a:off x="3273897" y="3406525"/>
            <a:ext cx="4284153" cy="2752586"/>
          </a:xfrm>
          <a:prstGeom prst="ellipse">
            <a:avLst/>
          </a:prstGeom>
        </p:spPr>
      </p:pic>
      <p:cxnSp>
        <p:nvCxnSpPr>
          <p:cNvPr id="11" name="Connettore 2 10">
            <a:extLst>
              <a:ext uri="{FF2B5EF4-FFF2-40B4-BE49-F238E27FC236}">
                <a16:creationId xmlns:a16="http://schemas.microsoft.com/office/drawing/2014/main" id="{7BA129D6-87A8-4EF0-AF39-85BE8FC6290B}"/>
              </a:ext>
            </a:extLst>
          </p:cNvPr>
          <p:cNvCxnSpPr>
            <a:cxnSpLocks/>
          </p:cNvCxnSpPr>
          <p:nvPr/>
        </p:nvCxnSpPr>
        <p:spPr>
          <a:xfrm flipH="1" flipV="1">
            <a:off x="5642318" y="3187515"/>
            <a:ext cx="216566" cy="159530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1949BEF-CF14-4721-AD9C-D17736DC3553}"/>
              </a:ext>
            </a:extLst>
          </p:cNvPr>
          <p:cNvCxnSpPr>
            <a:cxnSpLocks/>
          </p:cNvCxnSpPr>
          <p:nvPr/>
        </p:nvCxnSpPr>
        <p:spPr>
          <a:xfrm flipH="1">
            <a:off x="2086037" y="4478816"/>
            <a:ext cx="1741963" cy="30400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po 20">
            <a:extLst>
              <a:ext uri="{FF2B5EF4-FFF2-40B4-BE49-F238E27FC236}">
                <a16:creationId xmlns:a16="http://schemas.microsoft.com/office/drawing/2014/main" id="{D2FB2157-EDCC-4ABD-8C3A-E01AB1D2EE4E}"/>
              </a:ext>
            </a:extLst>
          </p:cNvPr>
          <p:cNvGrpSpPr/>
          <p:nvPr/>
        </p:nvGrpSpPr>
        <p:grpSpPr>
          <a:xfrm>
            <a:off x="8069338" y="4505442"/>
            <a:ext cx="2479914" cy="1702620"/>
            <a:chOff x="7823106" y="4456491"/>
            <a:chExt cx="2479914" cy="1702620"/>
          </a:xfrm>
        </p:grpSpPr>
        <p:pic>
          <p:nvPicPr>
            <p:cNvPr id="12" name="Immagine 11">
              <a:extLst>
                <a:ext uri="{FF2B5EF4-FFF2-40B4-BE49-F238E27FC236}">
                  <a16:creationId xmlns:a16="http://schemas.microsoft.com/office/drawing/2014/main" id="{FC799559-1394-4F3F-97CD-B1D9267A00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3106" y="4553325"/>
              <a:ext cx="2479914" cy="1605786"/>
            </a:xfrm>
            <a:prstGeom prst="rect">
              <a:avLst/>
            </a:prstGeom>
          </p:spPr>
        </p:pic>
        <p:sp>
          <p:nvSpPr>
            <p:cNvPr id="16" name="CasellaDiTesto 15">
              <a:extLst>
                <a:ext uri="{FF2B5EF4-FFF2-40B4-BE49-F238E27FC236}">
                  <a16:creationId xmlns:a16="http://schemas.microsoft.com/office/drawing/2014/main" id="{2813A168-E472-47F9-A4BD-19DDFFE5D3EE}"/>
                </a:ext>
              </a:extLst>
            </p:cNvPr>
            <p:cNvSpPr txBox="1"/>
            <p:nvPr/>
          </p:nvSpPr>
          <p:spPr>
            <a:xfrm>
              <a:off x="8058572" y="4456491"/>
              <a:ext cx="2008982" cy="2769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200" dirty="0"/>
                <a:t>Aluminium thin wall DP01</a:t>
              </a:r>
            </a:p>
          </p:txBody>
        </p:sp>
      </p:grpSp>
      <p:cxnSp>
        <p:nvCxnSpPr>
          <p:cNvPr id="24" name="Connettore 2 23">
            <a:extLst>
              <a:ext uri="{FF2B5EF4-FFF2-40B4-BE49-F238E27FC236}">
                <a16:creationId xmlns:a16="http://schemas.microsoft.com/office/drawing/2014/main" id="{00BF0AF5-3FB0-4811-8CD4-70D8FB6A9B21}"/>
              </a:ext>
            </a:extLst>
          </p:cNvPr>
          <p:cNvCxnSpPr>
            <a:cxnSpLocks/>
          </p:cNvCxnSpPr>
          <p:nvPr/>
        </p:nvCxnSpPr>
        <p:spPr>
          <a:xfrm flipV="1">
            <a:off x="6688157" y="5196690"/>
            <a:ext cx="1539148" cy="3988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Immagine 33" descr="Immagine che contiene interni, sedendo, nero&#10;&#10;Descrizione generata automaticamente">
            <a:extLst>
              <a:ext uri="{FF2B5EF4-FFF2-40B4-BE49-F238E27FC236}">
                <a16:creationId xmlns:a16="http://schemas.microsoft.com/office/drawing/2014/main" id="{EBD71EC9-0C0C-4AA8-B4F1-3F9F8893A68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2555482" y="3335079"/>
            <a:ext cx="826850" cy="736781"/>
          </a:xfrm>
          <a:prstGeom prst="rect">
            <a:avLst/>
          </a:prstGeom>
        </p:spPr>
      </p:pic>
      <p:pic>
        <p:nvPicPr>
          <p:cNvPr id="36" name="Immagine 35" descr="Immagine che contiene interni, tavolo, pavimento&#10;&#10;Descrizione generata automaticamente">
            <a:extLst>
              <a:ext uri="{FF2B5EF4-FFF2-40B4-BE49-F238E27FC236}">
                <a16:creationId xmlns:a16="http://schemas.microsoft.com/office/drawing/2014/main" id="{C05A9E4C-62F8-46DA-9973-D914C56649D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1203" y="1528613"/>
            <a:ext cx="2942621" cy="1286175"/>
          </a:xfrm>
          <a:prstGeom prst="rect">
            <a:avLst/>
          </a:prstGeom>
          <a:ln>
            <a:noFill/>
          </a:ln>
          <a:effectLst>
            <a:softEdge rad="112500"/>
          </a:effectLst>
        </p:spPr>
      </p:pic>
      <p:cxnSp>
        <p:nvCxnSpPr>
          <p:cNvPr id="38" name="Connettore 2 37">
            <a:extLst>
              <a:ext uri="{FF2B5EF4-FFF2-40B4-BE49-F238E27FC236}">
                <a16:creationId xmlns:a16="http://schemas.microsoft.com/office/drawing/2014/main" id="{3088728E-0BE2-469E-92DC-1CFE77B0AFEE}"/>
              </a:ext>
            </a:extLst>
          </p:cNvPr>
          <p:cNvCxnSpPr>
            <a:cxnSpLocks/>
            <a:endCxn id="34" idx="2"/>
          </p:cNvCxnSpPr>
          <p:nvPr/>
        </p:nvCxnSpPr>
        <p:spPr>
          <a:xfrm flipV="1">
            <a:off x="2370328" y="4071860"/>
            <a:ext cx="598579" cy="209718"/>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 name="Gruppo 22">
            <a:extLst>
              <a:ext uri="{FF2B5EF4-FFF2-40B4-BE49-F238E27FC236}">
                <a16:creationId xmlns:a16="http://schemas.microsoft.com/office/drawing/2014/main" id="{483DCB89-8485-40F8-83C5-7BBB92609093}"/>
              </a:ext>
            </a:extLst>
          </p:cNvPr>
          <p:cNvGrpSpPr/>
          <p:nvPr/>
        </p:nvGrpSpPr>
        <p:grpSpPr>
          <a:xfrm>
            <a:off x="-2" y="3099"/>
            <a:ext cx="8610602" cy="947451"/>
            <a:chOff x="0" y="3099"/>
            <a:chExt cx="7866043" cy="947451"/>
          </a:xfrm>
        </p:grpSpPr>
        <p:sp>
          <p:nvSpPr>
            <p:cNvPr id="25" name="Titolo 1">
              <a:extLst>
                <a:ext uri="{FF2B5EF4-FFF2-40B4-BE49-F238E27FC236}">
                  <a16:creationId xmlns:a16="http://schemas.microsoft.com/office/drawing/2014/main" id="{5A4D70AA-1BF6-443E-923F-343492481050}"/>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elements</a:t>
              </a:r>
              <a:endParaRPr lang="en-GB" sz="3200" dirty="0">
                <a:latin typeface="Stencil" panose="040409050D0802020404" pitchFamily="82" charset="0"/>
                <a:cs typeface="Ayuthaya" pitchFamily="2" charset="-34"/>
              </a:endParaRPr>
            </a:p>
          </p:txBody>
        </p:sp>
        <p:pic>
          <p:nvPicPr>
            <p:cNvPr id="26" name="Picture 2" descr="http://www.lnf.infn.it/logo/logo_infn_lnf_2_esteso_white.png">
              <a:extLst>
                <a:ext uri="{FF2B5EF4-FFF2-40B4-BE49-F238E27FC236}">
                  <a16:creationId xmlns:a16="http://schemas.microsoft.com/office/drawing/2014/main" id="{324DC76A-4444-4833-85F1-6AE72B3A5CF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Immagine 26">
            <a:extLst>
              <a:ext uri="{FF2B5EF4-FFF2-40B4-BE49-F238E27FC236}">
                <a16:creationId xmlns:a16="http://schemas.microsoft.com/office/drawing/2014/main" id="{EA7C2902-D6E5-4F54-A8B2-A2004E429E6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03733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cucina, persona, interni, uomo&#10;&#10;Descrizione generata automaticamente">
            <a:extLst>
              <a:ext uri="{FF2B5EF4-FFF2-40B4-BE49-F238E27FC236}">
                <a16:creationId xmlns:a16="http://schemas.microsoft.com/office/drawing/2014/main" id="{3CC722FF-E5B6-4825-9403-4C3080B5E6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44865" y="4640060"/>
            <a:ext cx="2975217" cy="1595283"/>
          </a:xfrm>
          <a:prstGeom prst="rect">
            <a:avLst/>
          </a:prstGeom>
        </p:spPr>
      </p:pic>
      <p:pic>
        <p:nvPicPr>
          <p:cNvPr id="6" name="Immagine 5" descr="Immagine che contiene parete, pavimento, interni, terra&#10;&#10;Descrizione generata automaticamente">
            <a:extLst>
              <a:ext uri="{FF2B5EF4-FFF2-40B4-BE49-F238E27FC236}">
                <a16:creationId xmlns:a16="http://schemas.microsoft.com/office/drawing/2014/main" id="{CD6D6521-3030-44DD-8138-FB0FA1CB99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842" y="2066057"/>
            <a:ext cx="2153853" cy="3609096"/>
          </a:xfrm>
          <a:prstGeom prst="rect">
            <a:avLst/>
          </a:prstGeom>
        </p:spPr>
      </p:pic>
      <p:pic>
        <p:nvPicPr>
          <p:cNvPr id="10" name="Immagine 9" descr="Immagine che contiene interni, parete, pavimento, cucina&#10;&#10;Descrizione generata automaticamente">
            <a:extLst>
              <a:ext uri="{FF2B5EF4-FFF2-40B4-BE49-F238E27FC236}">
                <a16:creationId xmlns:a16="http://schemas.microsoft.com/office/drawing/2014/main" id="{96599C61-704D-4553-A552-D60B0C2D9D3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8136322" y="1554668"/>
            <a:ext cx="3925291" cy="2956397"/>
          </a:xfrm>
          <a:prstGeom prst="rect">
            <a:avLst/>
          </a:prstGeom>
        </p:spPr>
      </p:pic>
      <p:sp>
        <p:nvSpPr>
          <p:cNvPr id="11" name="CasellaDiTesto 10">
            <a:extLst>
              <a:ext uri="{FF2B5EF4-FFF2-40B4-BE49-F238E27FC236}">
                <a16:creationId xmlns:a16="http://schemas.microsoft.com/office/drawing/2014/main" id="{303B72DC-2169-4378-A12C-08955F35DC56}"/>
              </a:ext>
            </a:extLst>
          </p:cNvPr>
          <p:cNvSpPr txBox="1"/>
          <p:nvPr/>
        </p:nvSpPr>
        <p:spPr>
          <a:xfrm>
            <a:off x="2890403" y="2722315"/>
            <a:ext cx="4834196"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US" dirty="0"/>
              <a:t>Completely mapped with overall BTF+LINAC placing network</a:t>
            </a:r>
          </a:p>
          <a:p>
            <a:pPr marL="285750" indent="-285750">
              <a:buClr>
                <a:srgbClr val="FF0000"/>
              </a:buClr>
              <a:buFont typeface="Wingdings" pitchFamily="2" charset="2"/>
              <a:buChar char="§"/>
            </a:pPr>
            <a:r>
              <a:rPr lang="en-US" dirty="0"/>
              <a:t>Not  totally complete due to waiting remaining magnets and cooling pipeline</a:t>
            </a:r>
          </a:p>
          <a:p>
            <a:pPr marL="285750" indent="-285750">
              <a:buClr>
                <a:srgbClr val="FF0000"/>
              </a:buClr>
              <a:buFont typeface="Wingdings" pitchFamily="2" charset="2"/>
              <a:buChar char="§"/>
            </a:pPr>
            <a:r>
              <a:rPr lang="en-US" dirty="0"/>
              <a:t>All of the remaining concrete blocks are ready</a:t>
            </a:r>
          </a:p>
          <a:p>
            <a:pPr marL="285750" indent="-285750">
              <a:buClr>
                <a:srgbClr val="FF0000"/>
              </a:buClr>
              <a:buFont typeface="Wingdings" pitchFamily="2" charset="2"/>
              <a:buChar char="§"/>
            </a:pPr>
            <a:r>
              <a:rPr lang="en-US" dirty="0"/>
              <a:t>Not so much problems in deploying</a:t>
            </a:r>
          </a:p>
        </p:txBody>
      </p:sp>
      <p:sp>
        <p:nvSpPr>
          <p:cNvPr id="3" name="Segnaposto piè di pagina 2">
            <a:extLst>
              <a:ext uri="{FF2B5EF4-FFF2-40B4-BE49-F238E27FC236}">
                <a16:creationId xmlns:a16="http://schemas.microsoft.com/office/drawing/2014/main" id="{2B1CD249-81AA-4B36-8552-84CEEBF8F8FD}"/>
              </a:ext>
            </a:extLst>
          </p:cNvPr>
          <p:cNvSpPr>
            <a:spLocks noGrp="1"/>
          </p:cNvSpPr>
          <p:nvPr>
            <p:ph type="ftr" sz="quarter" idx="11"/>
          </p:nvPr>
        </p:nvSpPr>
        <p:spPr>
          <a:xfrm>
            <a:off x="4038600" y="6356350"/>
            <a:ext cx="4114800" cy="365125"/>
          </a:xfrm>
        </p:spPr>
        <p:txBody>
          <a:bodyPr/>
          <a:lstStyle/>
          <a:p>
            <a:r>
              <a:rPr lang="en-US" dirty="0"/>
              <a:t>57th Scientific Committee Meeting May 9-10, 2019</a:t>
            </a:r>
            <a:endParaRPr lang="it-IT" dirty="0"/>
          </a:p>
        </p:txBody>
      </p:sp>
      <p:sp>
        <p:nvSpPr>
          <p:cNvPr id="5" name="Segnaposto numero diapositiva 4">
            <a:extLst>
              <a:ext uri="{FF2B5EF4-FFF2-40B4-BE49-F238E27FC236}">
                <a16:creationId xmlns:a16="http://schemas.microsoft.com/office/drawing/2014/main" id="{773F1E6B-6E38-46A0-95E1-DD7AD5F76B10}"/>
              </a:ext>
            </a:extLst>
          </p:cNvPr>
          <p:cNvSpPr>
            <a:spLocks noGrp="1"/>
          </p:cNvSpPr>
          <p:nvPr>
            <p:ph type="sldNum" sz="quarter" idx="12"/>
          </p:nvPr>
        </p:nvSpPr>
        <p:spPr>
          <a:xfrm>
            <a:off x="8610600" y="6356350"/>
            <a:ext cx="2743200" cy="365125"/>
          </a:xfrm>
        </p:spPr>
        <p:txBody>
          <a:bodyPr/>
          <a:lstStyle/>
          <a:p>
            <a:fld id="{D659A8BB-DBD6-4E0D-B1FF-8166E453991C}" type="slidenum">
              <a:rPr lang="it-IT" smtClean="0"/>
              <a:t>32</a:t>
            </a:fld>
            <a:endParaRPr lang="it-IT" dirty="0"/>
          </a:p>
        </p:txBody>
      </p:sp>
      <p:pic>
        <p:nvPicPr>
          <p:cNvPr id="8" name="Immagine 7" descr="Immagine che contiene edificio, esterni, terra, strada&#10;&#10;Descrizione generata automaticamente">
            <a:extLst>
              <a:ext uri="{FF2B5EF4-FFF2-40B4-BE49-F238E27FC236}">
                <a16:creationId xmlns:a16="http://schemas.microsoft.com/office/drawing/2014/main" id="{45F33B56-009B-4FD4-A057-6E3356D6855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13732" y="1288752"/>
            <a:ext cx="2148153" cy="1280291"/>
          </a:xfrm>
          <a:prstGeom prst="rect">
            <a:avLst/>
          </a:prstGeom>
        </p:spPr>
      </p:pic>
      <p:pic>
        <p:nvPicPr>
          <p:cNvPr id="12" name="Immagine 11" descr="Immagine che contiene albero, esterni, terra, panca&#10;&#10;Descrizione generata automaticamente">
            <a:extLst>
              <a:ext uri="{FF2B5EF4-FFF2-40B4-BE49-F238E27FC236}">
                <a16:creationId xmlns:a16="http://schemas.microsoft.com/office/drawing/2014/main" id="{D9B1589D-CAB7-4C43-94CD-74D6EBD0C60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07501" y="1263704"/>
            <a:ext cx="2583205" cy="1280292"/>
          </a:xfrm>
          <a:prstGeom prst="rect">
            <a:avLst/>
          </a:prstGeom>
        </p:spPr>
      </p:pic>
      <p:pic>
        <p:nvPicPr>
          <p:cNvPr id="13" name="Immagine 12">
            <a:extLst>
              <a:ext uri="{FF2B5EF4-FFF2-40B4-BE49-F238E27FC236}">
                <a16:creationId xmlns:a16="http://schemas.microsoft.com/office/drawing/2014/main" id="{E594D36B-21F7-4CBC-9075-1A9EB0EA2AA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
          <a:stretch/>
        </p:blipFill>
        <p:spPr>
          <a:xfrm>
            <a:off x="3004485" y="4683369"/>
            <a:ext cx="4114800" cy="1565037"/>
          </a:xfrm>
          <a:prstGeom prst="rect">
            <a:avLst/>
          </a:prstGeom>
          <a:solidFill>
            <a:schemeClr val="tx1"/>
          </a:solidFill>
        </p:spPr>
      </p:pic>
      <p:grpSp>
        <p:nvGrpSpPr>
          <p:cNvPr id="14" name="Gruppo 13">
            <a:extLst>
              <a:ext uri="{FF2B5EF4-FFF2-40B4-BE49-F238E27FC236}">
                <a16:creationId xmlns:a16="http://schemas.microsoft.com/office/drawing/2014/main" id="{13758C51-2858-4D09-A6DC-C71F0FC2DB30}"/>
              </a:ext>
            </a:extLst>
          </p:cNvPr>
          <p:cNvGrpSpPr/>
          <p:nvPr/>
        </p:nvGrpSpPr>
        <p:grpSpPr>
          <a:xfrm>
            <a:off x="-2" y="3099"/>
            <a:ext cx="9590051" cy="947451"/>
            <a:chOff x="0" y="3099"/>
            <a:chExt cx="7866043" cy="947451"/>
          </a:xfrm>
        </p:grpSpPr>
        <p:sp>
          <p:nvSpPr>
            <p:cNvPr id="15" name="Titolo 1">
              <a:extLst>
                <a:ext uri="{FF2B5EF4-FFF2-40B4-BE49-F238E27FC236}">
                  <a16:creationId xmlns:a16="http://schemas.microsoft.com/office/drawing/2014/main" id="{5DC5BC10-E382-4550-8365-C2C64DE1162C}"/>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btf-2 Bunker</a:t>
              </a:r>
              <a:endParaRPr lang="en-GB" sz="3200" dirty="0">
                <a:latin typeface="Stencil" panose="040409050D0802020404" pitchFamily="82" charset="0"/>
                <a:cs typeface="Ayuthaya" pitchFamily="2" charset="-34"/>
              </a:endParaRPr>
            </a:p>
          </p:txBody>
        </p:sp>
        <p:pic>
          <p:nvPicPr>
            <p:cNvPr id="16" name="Picture 2" descr="http://www.lnf.infn.it/logo/logo_infn_lnf_2_esteso_white.png">
              <a:extLst>
                <a:ext uri="{FF2B5EF4-FFF2-40B4-BE49-F238E27FC236}">
                  <a16:creationId xmlns:a16="http://schemas.microsoft.com/office/drawing/2014/main" id="{7AE523B1-8C28-442A-AC9D-11DC59EF105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asellaDiTesto 16">
            <a:extLst>
              <a:ext uri="{FF2B5EF4-FFF2-40B4-BE49-F238E27FC236}">
                <a16:creationId xmlns:a16="http://schemas.microsoft.com/office/drawing/2014/main" id="{89697359-88C8-4069-B062-CA05D88B6F10}"/>
              </a:ext>
            </a:extLst>
          </p:cNvPr>
          <p:cNvSpPr txBox="1"/>
          <p:nvPr/>
        </p:nvSpPr>
        <p:spPr>
          <a:xfrm>
            <a:off x="1058860" y="1815683"/>
            <a:ext cx="11280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Mar. 2018</a:t>
            </a:r>
          </a:p>
        </p:txBody>
      </p:sp>
      <p:sp>
        <p:nvSpPr>
          <p:cNvPr id="18" name="CasellaDiTesto 17">
            <a:extLst>
              <a:ext uri="{FF2B5EF4-FFF2-40B4-BE49-F238E27FC236}">
                <a16:creationId xmlns:a16="http://schemas.microsoft.com/office/drawing/2014/main" id="{3F46F80A-A0D1-48E1-B4BC-924FFE6536ED}"/>
              </a:ext>
            </a:extLst>
          </p:cNvPr>
          <p:cNvSpPr txBox="1"/>
          <p:nvPr/>
        </p:nvSpPr>
        <p:spPr>
          <a:xfrm>
            <a:off x="9590049" y="1305505"/>
            <a:ext cx="11280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Mar. 2019</a:t>
            </a:r>
          </a:p>
        </p:txBody>
      </p:sp>
      <p:pic>
        <p:nvPicPr>
          <p:cNvPr id="19" name="Immagine 18">
            <a:extLst>
              <a:ext uri="{FF2B5EF4-FFF2-40B4-BE49-F238E27FC236}">
                <a16:creationId xmlns:a16="http://schemas.microsoft.com/office/drawing/2014/main" id="{B3F22EBC-5CAA-4741-8A4F-3D684E591F9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435645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AE061A-D91A-4235-B36D-BFE3B38DF345}"/>
              </a:ext>
            </a:extLst>
          </p:cNvPr>
          <p:cNvSpPr txBox="1"/>
          <p:nvPr/>
        </p:nvSpPr>
        <p:spPr>
          <a:xfrm>
            <a:off x="2231367" y="890762"/>
            <a:ext cx="8482988" cy="707886"/>
          </a:xfrm>
          <a:prstGeom prst="rect">
            <a:avLst/>
          </a:prstGeom>
          <a:noFill/>
        </p:spPr>
        <p:txBody>
          <a:bodyPr wrap="square" rtlCol="0">
            <a:spAutoFit/>
          </a:bodyPr>
          <a:lstStyle/>
          <a:p>
            <a:pPr algn="ctr"/>
            <a:r>
              <a:rPr lang="it-IT" sz="4000" dirty="0"/>
              <a:t>AIR and COOLING</a:t>
            </a:r>
          </a:p>
        </p:txBody>
      </p:sp>
      <p:pic>
        <p:nvPicPr>
          <p:cNvPr id="3" name="Immagine 2">
            <a:extLst>
              <a:ext uri="{FF2B5EF4-FFF2-40B4-BE49-F238E27FC236}">
                <a16:creationId xmlns:a16="http://schemas.microsoft.com/office/drawing/2014/main" id="{0EB3E875-7A3B-4F68-A450-124A18244486}"/>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45006" y="2248374"/>
            <a:ext cx="3207644" cy="3250625"/>
          </a:xfrm>
          <a:prstGeom prst="rect">
            <a:avLst/>
          </a:prstGeom>
        </p:spPr>
      </p:pic>
      <p:pic>
        <p:nvPicPr>
          <p:cNvPr id="5" name="Immagine 4">
            <a:extLst>
              <a:ext uri="{FF2B5EF4-FFF2-40B4-BE49-F238E27FC236}">
                <a16:creationId xmlns:a16="http://schemas.microsoft.com/office/drawing/2014/main" id="{7E72A2B2-B775-4B4D-AD1E-BCCD15D233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78609" y="1668079"/>
            <a:ext cx="4439380" cy="2562222"/>
          </a:xfrm>
          <a:prstGeom prst="rect">
            <a:avLst/>
          </a:prstGeom>
        </p:spPr>
      </p:pic>
      <p:pic>
        <p:nvPicPr>
          <p:cNvPr id="6" name="Immagine 5">
            <a:extLst>
              <a:ext uri="{FF2B5EF4-FFF2-40B4-BE49-F238E27FC236}">
                <a16:creationId xmlns:a16="http://schemas.microsoft.com/office/drawing/2014/main" id="{AC1A7F96-ED8D-4B91-AA79-26509A6BE001}"/>
              </a:ext>
            </a:extLst>
          </p:cNvPr>
          <p:cNvPicPr>
            <a:picLocks noChangeAspect="1"/>
          </p:cNvPicPr>
          <p:nvPr/>
        </p:nvPicPr>
        <p:blipFill>
          <a:blip r:embed="rId5"/>
          <a:stretch>
            <a:fillRect/>
          </a:stretch>
        </p:blipFill>
        <p:spPr>
          <a:xfrm>
            <a:off x="9148347" y="2168399"/>
            <a:ext cx="2646029" cy="3593315"/>
          </a:xfrm>
          <a:prstGeom prst="rect">
            <a:avLst/>
          </a:prstGeom>
        </p:spPr>
      </p:pic>
      <p:sp>
        <p:nvSpPr>
          <p:cNvPr id="7" name="Segnaposto piè di pagina 6">
            <a:extLst>
              <a:ext uri="{FF2B5EF4-FFF2-40B4-BE49-F238E27FC236}">
                <a16:creationId xmlns:a16="http://schemas.microsoft.com/office/drawing/2014/main" id="{EC4918AF-F270-4DA2-8699-E115F843D6A0}"/>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8" name="Segnaposto numero diapositiva 7">
            <a:extLst>
              <a:ext uri="{FF2B5EF4-FFF2-40B4-BE49-F238E27FC236}">
                <a16:creationId xmlns:a16="http://schemas.microsoft.com/office/drawing/2014/main" id="{CC0515BB-44FF-43D9-85BD-4AF69848D262}"/>
              </a:ext>
            </a:extLst>
          </p:cNvPr>
          <p:cNvSpPr>
            <a:spLocks noGrp="1"/>
          </p:cNvSpPr>
          <p:nvPr>
            <p:ph type="sldNum" sz="quarter" idx="12"/>
          </p:nvPr>
        </p:nvSpPr>
        <p:spPr/>
        <p:txBody>
          <a:bodyPr/>
          <a:lstStyle/>
          <a:p>
            <a:fld id="{D659A8BB-DBD6-4E0D-B1FF-8166E453991C}" type="slidenum">
              <a:rPr lang="it-IT" smtClean="0"/>
              <a:t>33</a:t>
            </a:fld>
            <a:endParaRPr lang="it-IT" dirty="0"/>
          </a:p>
        </p:txBody>
      </p:sp>
      <p:grpSp>
        <p:nvGrpSpPr>
          <p:cNvPr id="9" name="Gruppo 8">
            <a:extLst>
              <a:ext uri="{FF2B5EF4-FFF2-40B4-BE49-F238E27FC236}">
                <a16:creationId xmlns:a16="http://schemas.microsoft.com/office/drawing/2014/main" id="{CC2427E6-4120-4F1A-9312-8382830F0BF5}"/>
              </a:ext>
            </a:extLst>
          </p:cNvPr>
          <p:cNvGrpSpPr/>
          <p:nvPr/>
        </p:nvGrpSpPr>
        <p:grpSpPr>
          <a:xfrm>
            <a:off x="-2" y="3099"/>
            <a:ext cx="8318811" cy="947451"/>
            <a:chOff x="0" y="3099"/>
            <a:chExt cx="7866043" cy="947451"/>
          </a:xfrm>
        </p:grpSpPr>
        <p:sp>
          <p:nvSpPr>
            <p:cNvPr id="10" name="Titolo 1">
              <a:extLst>
                <a:ext uri="{FF2B5EF4-FFF2-40B4-BE49-F238E27FC236}">
                  <a16:creationId xmlns:a16="http://schemas.microsoft.com/office/drawing/2014/main" id="{B4E8A097-5152-4322-88FF-5C528A60C682}"/>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Services</a:t>
              </a:r>
              <a:endParaRPr lang="en-GB" sz="3200" dirty="0">
                <a:latin typeface="Stencil" panose="040409050D0802020404" pitchFamily="82" charset="0"/>
                <a:cs typeface="Ayuthaya" pitchFamily="2" charset="-34"/>
              </a:endParaRPr>
            </a:p>
          </p:txBody>
        </p:sp>
        <p:pic>
          <p:nvPicPr>
            <p:cNvPr id="11" name="Picture 2" descr="http://www.lnf.infn.it/logo/logo_infn_lnf_2_esteso_white.png">
              <a:extLst>
                <a:ext uri="{FF2B5EF4-FFF2-40B4-BE49-F238E27FC236}">
                  <a16:creationId xmlns:a16="http://schemas.microsoft.com/office/drawing/2014/main" id="{931D3DFB-AD9F-4168-AA49-AB3A961399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llaDiTesto 11">
            <a:extLst>
              <a:ext uri="{FF2B5EF4-FFF2-40B4-BE49-F238E27FC236}">
                <a16:creationId xmlns:a16="http://schemas.microsoft.com/office/drawing/2014/main" id="{EB61CEAD-8F4D-4E06-AD41-9BC513AEFB5A}"/>
              </a:ext>
            </a:extLst>
          </p:cNvPr>
          <p:cNvSpPr txBox="1"/>
          <p:nvPr/>
        </p:nvSpPr>
        <p:spPr>
          <a:xfrm>
            <a:off x="1416251" y="2040750"/>
            <a:ext cx="110639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Sep. 2018</a:t>
            </a:r>
          </a:p>
        </p:txBody>
      </p:sp>
      <p:sp>
        <p:nvSpPr>
          <p:cNvPr id="13" name="CasellaDiTesto 12">
            <a:extLst>
              <a:ext uri="{FF2B5EF4-FFF2-40B4-BE49-F238E27FC236}">
                <a16:creationId xmlns:a16="http://schemas.microsoft.com/office/drawing/2014/main" id="{6E4685B3-E37C-4ADC-9C3C-E4FFA67510D0}"/>
              </a:ext>
            </a:extLst>
          </p:cNvPr>
          <p:cNvSpPr txBox="1"/>
          <p:nvPr/>
        </p:nvSpPr>
        <p:spPr>
          <a:xfrm>
            <a:off x="5923088" y="1483413"/>
            <a:ext cx="10751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Apr. 2019</a:t>
            </a:r>
          </a:p>
        </p:txBody>
      </p:sp>
      <p:sp>
        <p:nvSpPr>
          <p:cNvPr id="14" name="CasellaDiTesto 13">
            <a:extLst>
              <a:ext uri="{FF2B5EF4-FFF2-40B4-BE49-F238E27FC236}">
                <a16:creationId xmlns:a16="http://schemas.microsoft.com/office/drawing/2014/main" id="{C129E94D-258F-475C-9B82-2A2E8C4D397F}"/>
              </a:ext>
            </a:extLst>
          </p:cNvPr>
          <p:cNvSpPr txBox="1"/>
          <p:nvPr/>
        </p:nvSpPr>
        <p:spPr>
          <a:xfrm>
            <a:off x="9938456" y="1936724"/>
            <a:ext cx="10751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Apr. 2019</a:t>
            </a:r>
          </a:p>
        </p:txBody>
      </p:sp>
      <p:sp>
        <p:nvSpPr>
          <p:cNvPr id="15" name="CasellaDiTesto 14">
            <a:extLst>
              <a:ext uri="{FF2B5EF4-FFF2-40B4-BE49-F238E27FC236}">
                <a16:creationId xmlns:a16="http://schemas.microsoft.com/office/drawing/2014/main" id="{035BF3D0-EE31-4F77-A2E2-6B05F86CA36F}"/>
              </a:ext>
            </a:extLst>
          </p:cNvPr>
          <p:cNvSpPr txBox="1"/>
          <p:nvPr/>
        </p:nvSpPr>
        <p:spPr>
          <a:xfrm>
            <a:off x="3552650" y="4236400"/>
            <a:ext cx="5595697" cy="2031325"/>
          </a:xfrm>
          <a:prstGeom prst="rect">
            <a:avLst/>
          </a:prstGeom>
          <a:solidFill>
            <a:srgbClr val="000000">
              <a:alpha val="50000"/>
            </a:srgbClr>
          </a:solidFill>
        </p:spPr>
        <p:txBody>
          <a:bodyPr wrap="square" rtlCol="0">
            <a:spAutoFit/>
          </a:bodyPr>
          <a:lstStyle/>
          <a:p>
            <a:r>
              <a:rPr lang="en-US" dirty="0"/>
              <a:t>Used for PADME RUN1 and BTF2 commissioning</a:t>
            </a:r>
          </a:p>
          <a:p>
            <a:r>
              <a:rPr lang="en-US" dirty="0"/>
              <a:t>Improved project for both the hall</a:t>
            </a:r>
          </a:p>
          <a:p>
            <a:r>
              <a:rPr lang="en-US" dirty="0"/>
              <a:t>Close to commissioning :</a:t>
            </a:r>
          </a:p>
          <a:p>
            <a:pPr marL="285750" indent="-285750">
              <a:buClr>
                <a:srgbClr val="FF0000"/>
              </a:buClr>
              <a:buFont typeface="Wingdings" pitchFamily="2" charset="2"/>
              <a:buChar char="§"/>
            </a:pPr>
            <a:r>
              <a:rPr lang="en-US" dirty="0"/>
              <a:t>Final connection to the upgraded capability LINAC cooling tower (now using the old one)</a:t>
            </a:r>
          </a:p>
          <a:p>
            <a:pPr marL="285750" indent="-285750">
              <a:buClr>
                <a:srgbClr val="FF0000"/>
              </a:buClr>
              <a:buFont typeface="Wingdings" pitchFamily="2" charset="2"/>
              <a:buChar char="§"/>
            </a:pPr>
            <a:r>
              <a:rPr lang="en-US" dirty="0"/>
              <a:t>Ventilation machine group on the BTF roof (next week commissioning)</a:t>
            </a:r>
          </a:p>
        </p:txBody>
      </p:sp>
      <p:pic>
        <p:nvPicPr>
          <p:cNvPr id="16" name="Immagine 15">
            <a:extLst>
              <a:ext uri="{FF2B5EF4-FFF2-40B4-BE49-F238E27FC236}">
                <a16:creationId xmlns:a16="http://schemas.microsoft.com/office/drawing/2014/main" id="{2547E445-1697-4FC1-BED5-6605584B00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247224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22523D0-9019-4E8A-9018-448E18DA2044}"/>
              </a:ext>
            </a:extLst>
          </p:cNvPr>
          <p:cNvSpPr txBox="1"/>
          <p:nvPr/>
        </p:nvSpPr>
        <p:spPr>
          <a:xfrm>
            <a:off x="2267046" y="1605020"/>
            <a:ext cx="7657907" cy="2308324"/>
          </a:xfrm>
          <a:prstGeom prst="rect">
            <a:avLst/>
          </a:prstGeom>
          <a:solidFill>
            <a:schemeClr val="bg1">
              <a:lumMod val="65000"/>
              <a:alpha val="50000"/>
            </a:schemeClr>
          </a:solidFill>
        </p:spPr>
        <p:txBody>
          <a:bodyPr wrap="square" rtlCol="0">
            <a:spAutoFit/>
          </a:bodyPr>
          <a:lstStyle/>
          <a:p>
            <a:pPr marL="285750" indent="-285750">
              <a:buClr>
                <a:srgbClr val="FF0000"/>
              </a:buClr>
              <a:buFont typeface="Wingdings" pitchFamily="2" charset="2"/>
              <a:buChar char="§"/>
            </a:pPr>
            <a:r>
              <a:rPr lang="en-US" dirty="0"/>
              <a:t>Used for BTF-2 beam commissioning with DAFNE timing sequence signal</a:t>
            </a:r>
          </a:p>
          <a:p>
            <a:pPr marL="285750" indent="-285750">
              <a:buClr>
                <a:srgbClr val="FF0000"/>
              </a:buClr>
              <a:buFont typeface="Wingdings" pitchFamily="2" charset="2"/>
              <a:buChar char="§"/>
            </a:pPr>
            <a:r>
              <a:rPr lang="en-US" dirty="0"/>
              <a:t>EEI manufactured in strong collaboration with LNF</a:t>
            </a:r>
          </a:p>
          <a:p>
            <a:pPr marL="742950" lvl="1" indent="-285750">
              <a:buClr>
                <a:srgbClr val="FF0000"/>
              </a:buClr>
              <a:buFont typeface="Wingdings" pitchFamily="2" charset="2"/>
              <a:buChar char="§"/>
            </a:pPr>
            <a:r>
              <a:rPr lang="en-US" dirty="0"/>
              <a:t>Implementation of an automated beam delivery machine in the PS firmware, initially for debugging purposes</a:t>
            </a:r>
          </a:p>
          <a:p>
            <a:pPr marL="285750" indent="-285750">
              <a:buClr>
                <a:srgbClr val="FF0000"/>
              </a:buClr>
              <a:buFont typeface="Wingdings" pitchFamily="2" charset="2"/>
              <a:buChar char="§"/>
            </a:pPr>
            <a:r>
              <a:rPr lang="en-US" dirty="0"/>
              <a:t>Cable routing complete for all of the magnets in the new BTF PS hall</a:t>
            </a:r>
          </a:p>
          <a:p>
            <a:pPr marL="285750" indent="-285750">
              <a:buClr>
                <a:srgbClr val="FF0000"/>
              </a:buClr>
              <a:buFont typeface="Wingdings" pitchFamily="2" charset="2"/>
              <a:buChar char="§"/>
            </a:pPr>
            <a:r>
              <a:rPr lang="en-US" dirty="0"/>
              <a:t>Delivered in December 2018</a:t>
            </a:r>
            <a:endParaRPr lang="en-US" dirty="0">
              <a:highlight>
                <a:srgbClr val="FFFF00"/>
              </a:highlight>
            </a:endParaRPr>
          </a:p>
          <a:p>
            <a:pPr marL="285750" indent="-285750">
              <a:buClr>
                <a:srgbClr val="FF0000"/>
              </a:buClr>
              <a:buFont typeface="Wingdings" pitchFamily="2" charset="2"/>
              <a:buChar char="§"/>
            </a:pPr>
            <a:r>
              <a:rPr lang="en-US" dirty="0"/>
              <a:t>Installation in June 2019 after fixing the new BTF PS hall, not ready due to needed floor enhancement </a:t>
            </a:r>
          </a:p>
        </p:txBody>
      </p:sp>
      <p:pic>
        <p:nvPicPr>
          <p:cNvPr id="5" name="Immagine 4">
            <a:extLst>
              <a:ext uri="{FF2B5EF4-FFF2-40B4-BE49-F238E27FC236}">
                <a16:creationId xmlns:a16="http://schemas.microsoft.com/office/drawing/2014/main" id="{2CB0CDA1-1638-424A-A95A-C82251FC59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972" y="1035160"/>
            <a:ext cx="1756574" cy="2618289"/>
          </a:xfrm>
          <a:prstGeom prst="rect">
            <a:avLst/>
          </a:prstGeom>
        </p:spPr>
      </p:pic>
      <p:pic>
        <p:nvPicPr>
          <p:cNvPr id="6" name="Immagine 5">
            <a:extLst>
              <a:ext uri="{FF2B5EF4-FFF2-40B4-BE49-F238E27FC236}">
                <a16:creationId xmlns:a16="http://schemas.microsoft.com/office/drawing/2014/main" id="{3F01B3D8-3256-403E-A59C-51BCBDC1809B}"/>
              </a:ext>
            </a:extLst>
          </p:cNvPr>
          <p:cNvPicPr>
            <a:picLocks noChangeAspect="1"/>
          </p:cNvPicPr>
          <p:nvPr/>
        </p:nvPicPr>
        <p:blipFill>
          <a:blip r:embed="rId3"/>
          <a:stretch>
            <a:fillRect/>
          </a:stretch>
        </p:blipFill>
        <p:spPr>
          <a:xfrm>
            <a:off x="10138378" y="934672"/>
            <a:ext cx="1728505" cy="2819264"/>
          </a:xfrm>
          <a:prstGeom prst="rect">
            <a:avLst/>
          </a:prstGeom>
        </p:spPr>
      </p:pic>
      <p:sp>
        <p:nvSpPr>
          <p:cNvPr id="3" name="Segnaposto piè di pagina 2">
            <a:extLst>
              <a:ext uri="{FF2B5EF4-FFF2-40B4-BE49-F238E27FC236}">
                <a16:creationId xmlns:a16="http://schemas.microsoft.com/office/drawing/2014/main" id="{6210C4E5-8608-4931-920A-1A92FD3CBEDC}"/>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FFAD742E-8656-4704-A251-431FA8649BA3}"/>
              </a:ext>
            </a:extLst>
          </p:cNvPr>
          <p:cNvSpPr>
            <a:spLocks noGrp="1"/>
          </p:cNvSpPr>
          <p:nvPr>
            <p:ph type="sldNum" sz="quarter" idx="12"/>
          </p:nvPr>
        </p:nvSpPr>
        <p:spPr/>
        <p:txBody>
          <a:bodyPr/>
          <a:lstStyle/>
          <a:p>
            <a:fld id="{D659A8BB-DBD6-4E0D-B1FF-8166E453991C}" type="slidenum">
              <a:rPr lang="it-IT" smtClean="0"/>
              <a:t>34</a:t>
            </a:fld>
            <a:endParaRPr lang="it-IT" dirty="0"/>
          </a:p>
        </p:txBody>
      </p:sp>
      <p:pic>
        <p:nvPicPr>
          <p:cNvPr id="11" name="Immagine 10" descr="Immagine che contiene persona&#10;&#10;Descrizione generata automaticamente">
            <a:extLst>
              <a:ext uri="{FF2B5EF4-FFF2-40B4-BE49-F238E27FC236}">
                <a16:creationId xmlns:a16="http://schemas.microsoft.com/office/drawing/2014/main" id="{4388BDA5-7AB8-48A0-B415-C6EDD5C32B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577" y="3958366"/>
            <a:ext cx="4267939" cy="2399548"/>
          </a:xfrm>
          <a:prstGeom prst="rect">
            <a:avLst/>
          </a:prstGeom>
        </p:spPr>
      </p:pic>
      <p:grpSp>
        <p:nvGrpSpPr>
          <p:cNvPr id="10" name="Gruppo 9">
            <a:extLst>
              <a:ext uri="{FF2B5EF4-FFF2-40B4-BE49-F238E27FC236}">
                <a16:creationId xmlns:a16="http://schemas.microsoft.com/office/drawing/2014/main" id="{B19C1BB6-9D85-4BF4-8B76-F30094252933}"/>
              </a:ext>
            </a:extLst>
          </p:cNvPr>
          <p:cNvGrpSpPr/>
          <p:nvPr/>
        </p:nvGrpSpPr>
        <p:grpSpPr>
          <a:xfrm>
            <a:off x="-2" y="3099"/>
            <a:ext cx="9946890" cy="947451"/>
            <a:chOff x="0" y="3099"/>
            <a:chExt cx="7866043" cy="947451"/>
          </a:xfrm>
        </p:grpSpPr>
        <p:sp>
          <p:nvSpPr>
            <p:cNvPr id="12" name="Titolo 1">
              <a:extLst>
                <a:ext uri="{FF2B5EF4-FFF2-40B4-BE49-F238E27FC236}">
                  <a16:creationId xmlns:a16="http://schemas.microsoft.com/office/drawing/2014/main" id="{3B66AE5A-0B14-4DAF-AC65-E668B3BA4B6A}"/>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doubling line / Power Supply</a:t>
              </a:r>
              <a:endParaRPr lang="en-GB" sz="3200" dirty="0">
                <a:latin typeface="Stencil" panose="040409050D0802020404" pitchFamily="82" charset="0"/>
                <a:cs typeface="Ayuthaya" pitchFamily="2" charset="-34"/>
              </a:endParaRPr>
            </a:p>
          </p:txBody>
        </p:sp>
        <p:pic>
          <p:nvPicPr>
            <p:cNvPr id="13" name="Picture 2" descr="http://www.lnf.infn.it/logo/logo_infn_lnf_2_esteso_white.png">
              <a:extLst>
                <a:ext uri="{FF2B5EF4-FFF2-40B4-BE49-F238E27FC236}">
                  <a16:creationId xmlns:a16="http://schemas.microsoft.com/office/drawing/2014/main" id="{F4BEFBD7-2303-4350-BEA4-24C0006BD4E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asellaDiTesto 13">
            <a:extLst>
              <a:ext uri="{FF2B5EF4-FFF2-40B4-BE49-F238E27FC236}">
                <a16:creationId xmlns:a16="http://schemas.microsoft.com/office/drawing/2014/main" id="{792C5A27-F05A-4694-9436-8CA541121AD9}"/>
              </a:ext>
            </a:extLst>
          </p:cNvPr>
          <p:cNvSpPr txBox="1"/>
          <p:nvPr/>
        </p:nvSpPr>
        <p:spPr>
          <a:xfrm>
            <a:off x="4418516" y="951097"/>
            <a:ext cx="2907468" cy="707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Fast C-dipole</a:t>
            </a:r>
          </a:p>
        </p:txBody>
      </p:sp>
      <p:pic>
        <p:nvPicPr>
          <p:cNvPr id="16" name="Immagine 15" descr="Immagine che contiene screenshot&#10;&#10;Descrizione generata automaticamente">
            <a:extLst>
              <a:ext uri="{FF2B5EF4-FFF2-40B4-BE49-F238E27FC236}">
                <a16:creationId xmlns:a16="http://schemas.microsoft.com/office/drawing/2014/main" id="{3B99A777-8291-4988-96A0-271D14EEA7A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89266" y="4056967"/>
            <a:ext cx="2565967" cy="1477727"/>
          </a:xfrm>
          <a:prstGeom prst="rect">
            <a:avLst/>
          </a:prstGeom>
        </p:spPr>
      </p:pic>
      <p:pic>
        <p:nvPicPr>
          <p:cNvPr id="18" name="Immagine 17" descr="Immagine che contiene screenshot, testo&#10;&#10;Descrizione generata automaticamente">
            <a:extLst>
              <a:ext uri="{FF2B5EF4-FFF2-40B4-BE49-F238E27FC236}">
                <a16:creationId xmlns:a16="http://schemas.microsoft.com/office/drawing/2014/main" id="{1141B371-A9CA-449D-A299-6B3B80504E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0844"/>
          <a:stretch/>
        </p:blipFill>
        <p:spPr>
          <a:xfrm>
            <a:off x="6347104" y="4602023"/>
            <a:ext cx="3954092" cy="1754327"/>
          </a:xfrm>
          <a:prstGeom prst="rect">
            <a:avLst/>
          </a:prstGeom>
        </p:spPr>
      </p:pic>
      <p:sp>
        <p:nvSpPr>
          <p:cNvPr id="19" name="Rettangolo 18">
            <a:extLst>
              <a:ext uri="{FF2B5EF4-FFF2-40B4-BE49-F238E27FC236}">
                <a16:creationId xmlns:a16="http://schemas.microsoft.com/office/drawing/2014/main" id="{124D3574-CA78-415F-B6EB-5B58EABFFED2}"/>
              </a:ext>
            </a:extLst>
          </p:cNvPr>
          <p:cNvSpPr/>
          <p:nvPr/>
        </p:nvSpPr>
        <p:spPr>
          <a:xfrm>
            <a:off x="10138379" y="3742202"/>
            <a:ext cx="1728505" cy="1169551"/>
          </a:xfrm>
          <a:prstGeom prst="rect">
            <a:avLst/>
          </a:prstGeom>
        </p:spPr>
        <p:txBody>
          <a:bodyPr wrap="square">
            <a:spAutoFit/>
          </a:bodyPr>
          <a:lstStyle/>
          <a:p>
            <a:pPr algn="r">
              <a:spcAft>
                <a:spcPts val="600"/>
              </a:spcAft>
            </a:pPr>
            <a:r>
              <a:rPr lang="it-IT" sz="1400" dirty="0"/>
              <a:t>Temporary location of pulsed dipole power supply (waiting for final cooling system)</a:t>
            </a:r>
          </a:p>
        </p:txBody>
      </p:sp>
      <p:pic>
        <p:nvPicPr>
          <p:cNvPr id="20" name="Immagine 19">
            <a:extLst>
              <a:ext uri="{FF2B5EF4-FFF2-40B4-BE49-F238E27FC236}">
                <a16:creationId xmlns:a16="http://schemas.microsoft.com/office/drawing/2014/main" id="{74AD114D-8302-4D3F-8972-58E0DC3075E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77362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210C4E5-8608-4931-920A-1A92FD3CBEDC}"/>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FFAD742E-8656-4704-A251-431FA8649BA3}"/>
              </a:ext>
            </a:extLst>
          </p:cNvPr>
          <p:cNvSpPr>
            <a:spLocks noGrp="1"/>
          </p:cNvSpPr>
          <p:nvPr>
            <p:ph type="sldNum" sz="quarter" idx="12"/>
          </p:nvPr>
        </p:nvSpPr>
        <p:spPr/>
        <p:txBody>
          <a:bodyPr/>
          <a:lstStyle/>
          <a:p>
            <a:fld id="{D659A8BB-DBD6-4E0D-B1FF-8166E453991C}" type="slidenum">
              <a:rPr lang="it-IT" smtClean="0"/>
              <a:t>35</a:t>
            </a:fld>
            <a:endParaRPr lang="it-IT" dirty="0"/>
          </a:p>
        </p:txBody>
      </p:sp>
      <p:grpSp>
        <p:nvGrpSpPr>
          <p:cNvPr id="10" name="Gruppo 9">
            <a:extLst>
              <a:ext uri="{FF2B5EF4-FFF2-40B4-BE49-F238E27FC236}">
                <a16:creationId xmlns:a16="http://schemas.microsoft.com/office/drawing/2014/main" id="{B19C1BB6-9D85-4BF4-8B76-F30094252933}"/>
              </a:ext>
            </a:extLst>
          </p:cNvPr>
          <p:cNvGrpSpPr/>
          <p:nvPr/>
        </p:nvGrpSpPr>
        <p:grpSpPr>
          <a:xfrm>
            <a:off x="-2" y="3099"/>
            <a:ext cx="9946890" cy="947451"/>
            <a:chOff x="0" y="3099"/>
            <a:chExt cx="7866043" cy="947451"/>
          </a:xfrm>
        </p:grpSpPr>
        <p:sp>
          <p:nvSpPr>
            <p:cNvPr id="12" name="Titolo 1">
              <a:extLst>
                <a:ext uri="{FF2B5EF4-FFF2-40B4-BE49-F238E27FC236}">
                  <a16:creationId xmlns:a16="http://schemas.microsoft.com/office/drawing/2014/main" id="{3B66AE5A-0B14-4DAF-AC65-E668B3BA4B6A}"/>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 L. – Fast dipole Power Supply</a:t>
              </a:r>
              <a:endParaRPr lang="en-GB" sz="3200" dirty="0">
                <a:latin typeface="Stencil" panose="040409050D0802020404" pitchFamily="82" charset="0"/>
                <a:cs typeface="Ayuthaya" pitchFamily="2" charset="-34"/>
              </a:endParaRPr>
            </a:p>
          </p:txBody>
        </p:sp>
        <p:pic>
          <p:nvPicPr>
            <p:cNvPr id="13" name="Picture 2" descr="http://www.lnf.infn.it/logo/logo_infn_lnf_2_esteso_white.png">
              <a:extLst>
                <a:ext uri="{FF2B5EF4-FFF2-40B4-BE49-F238E27FC236}">
                  <a16:creationId xmlns:a16="http://schemas.microsoft.com/office/drawing/2014/main" id="{F4BEFBD7-2303-4350-BEA4-24C0006BD4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863962"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po 22">
            <a:extLst>
              <a:ext uri="{FF2B5EF4-FFF2-40B4-BE49-F238E27FC236}">
                <a16:creationId xmlns:a16="http://schemas.microsoft.com/office/drawing/2014/main" id="{7C0FF1E3-1C3A-4253-850B-64C2EBAE74F7}"/>
              </a:ext>
            </a:extLst>
          </p:cNvPr>
          <p:cNvGrpSpPr/>
          <p:nvPr/>
        </p:nvGrpSpPr>
        <p:grpSpPr>
          <a:xfrm>
            <a:off x="4265181" y="1180320"/>
            <a:ext cx="3632559" cy="5102323"/>
            <a:chOff x="4265181" y="1180320"/>
            <a:chExt cx="3632559" cy="5102323"/>
          </a:xfrm>
        </p:grpSpPr>
        <p:pic>
          <p:nvPicPr>
            <p:cNvPr id="19" name="Immagine 18">
              <a:extLst>
                <a:ext uri="{FF2B5EF4-FFF2-40B4-BE49-F238E27FC236}">
                  <a16:creationId xmlns:a16="http://schemas.microsoft.com/office/drawing/2014/main" id="{53CA1740-315D-405D-9581-A58F3448C95F}"/>
                </a:ext>
              </a:extLst>
            </p:cNvPr>
            <p:cNvPicPr/>
            <p:nvPr/>
          </p:nvPicPr>
          <p:blipFill>
            <a:blip r:embed="rId3" cstate="print">
              <a:extLst>
                <a:ext uri="{28A0092B-C50C-407E-A947-70E740481C1C}">
                  <a14:useLocalDpi xmlns:a14="http://schemas.microsoft.com/office/drawing/2010/main"/>
                </a:ext>
              </a:extLst>
            </a:blip>
            <a:stretch>
              <a:fillRect/>
            </a:stretch>
          </p:blipFill>
          <p:spPr>
            <a:xfrm>
              <a:off x="4265181" y="3574642"/>
              <a:ext cx="3631568" cy="2708001"/>
            </a:xfrm>
            <a:prstGeom prst="rect">
              <a:avLst/>
            </a:prstGeom>
          </p:spPr>
        </p:pic>
        <p:pic>
          <p:nvPicPr>
            <p:cNvPr id="17" name="Immagine 16">
              <a:extLst>
                <a:ext uri="{FF2B5EF4-FFF2-40B4-BE49-F238E27FC236}">
                  <a16:creationId xmlns:a16="http://schemas.microsoft.com/office/drawing/2014/main" id="{46278E61-6199-47E4-9E78-8C603B0EDFD5}"/>
                </a:ext>
              </a:extLst>
            </p:cNvPr>
            <p:cNvPicPr/>
            <p:nvPr/>
          </p:nvPicPr>
          <p:blipFill rotWithShape="1">
            <a:blip r:embed="rId4" cstate="print">
              <a:extLst>
                <a:ext uri="{28A0092B-C50C-407E-A947-70E740481C1C}">
                  <a14:useLocalDpi xmlns:a14="http://schemas.microsoft.com/office/drawing/2010/main"/>
                </a:ext>
              </a:extLst>
            </a:blip>
            <a:srcRect/>
            <a:stretch/>
          </p:blipFill>
          <p:spPr>
            <a:xfrm>
              <a:off x="4294259" y="1180320"/>
              <a:ext cx="3603481" cy="2394322"/>
            </a:xfrm>
            <a:prstGeom prst="rect">
              <a:avLst/>
            </a:prstGeom>
          </p:spPr>
        </p:pic>
        <p:sp>
          <p:nvSpPr>
            <p:cNvPr id="18" name="CasellaDiTesto 17">
              <a:extLst>
                <a:ext uri="{FF2B5EF4-FFF2-40B4-BE49-F238E27FC236}">
                  <a16:creationId xmlns:a16="http://schemas.microsoft.com/office/drawing/2014/main" id="{67151C7C-1731-410E-9916-E0CD593FAC9C}"/>
                </a:ext>
              </a:extLst>
            </p:cNvPr>
            <p:cNvSpPr txBox="1"/>
            <p:nvPr/>
          </p:nvSpPr>
          <p:spPr>
            <a:xfrm>
              <a:off x="4869898" y="3574642"/>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Fast ramp to max current in &lt;95ms</a:t>
              </a:r>
              <a:endParaRPr lang="en-US" sz="1400" dirty="0"/>
            </a:p>
          </p:txBody>
        </p:sp>
      </p:grpSp>
      <p:grpSp>
        <p:nvGrpSpPr>
          <p:cNvPr id="24" name="Gruppo 23">
            <a:extLst>
              <a:ext uri="{FF2B5EF4-FFF2-40B4-BE49-F238E27FC236}">
                <a16:creationId xmlns:a16="http://schemas.microsoft.com/office/drawing/2014/main" id="{4D005B26-3AF0-455F-B0F7-9EC80F0084EB}"/>
              </a:ext>
            </a:extLst>
          </p:cNvPr>
          <p:cNvGrpSpPr/>
          <p:nvPr/>
        </p:nvGrpSpPr>
        <p:grpSpPr>
          <a:xfrm>
            <a:off x="218134" y="1180320"/>
            <a:ext cx="3858665" cy="5460702"/>
            <a:chOff x="218134" y="1180320"/>
            <a:chExt cx="3858665" cy="5460702"/>
          </a:xfrm>
        </p:grpSpPr>
        <p:pic>
          <p:nvPicPr>
            <p:cNvPr id="15" name="Immagine 14">
              <a:extLst>
                <a:ext uri="{FF2B5EF4-FFF2-40B4-BE49-F238E27FC236}">
                  <a16:creationId xmlns:a16="http://schemas.microsoft.com/office/drawing/2014/main" id="{176AA206-3B0F-4EAE-B4B4-8F0E0CD58FD5}"/>
                </a:ext>
              </a:extLst>
            </p:cNvPr>
            <p:cNvPicPr/>
            <p:nvPr/>
          </p:nvPicPr>
          <p:blipFill>
            <a:blip r:embed="rId5" cstate="print">
              <a:extLst>
                <a:ext uri="{28A0092B-C50C-407E-A947-70E740481C1C}">
                  <a14:useLocalDpi xmlns:a14="http://schemas.microsoft.com/office/drawing/2010/main"/>
                </a:ext>
              </a:extLst>
            </a:blip>
            <a:stretch>
              <a:fillRect/>
            </a:stretch>
          </p:blipFill>
          <p:spPr>
            <a:xfrm>
              <a:off x="470883" y="1180320"/>
              <a:ext cx="3332193" cy="2510290"/>
            </a:xfrm>
            <a:prstGeom prst="rect">
              <a:avLst/>
            </a:prstGeom>
          </p:spPr>
        </p:pic>
        <p:sp>
          <p:nvSpPr>
            <p:cNvPr id="16" name="CasellaDiTesto 15">
              <a:extLst>
                <a:ext uri="{FF2B5EF4-FFF2-40B4-BE49-F238E27FC236}">
                  <a16:creationId xmlns:a16="http://schemas.microsoft.com/office/drawing/2014/main" id="{EE06270F-8E67-41EF-8143-2046EC467843}"/>
                </a:ext>
              </a:extLst>
            </p:cNvPr>
            <p:cNvSpPr txBox="1"/>
            <p:nvPr/>
          </p:nvSpPr>
          <p:spPr>
            <a:xfrm>
              <a:off x="713535" y="3658770"/>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Ramp start time jitter &lt; 50µs</a:t>
              </a:r>
              <a:endParaRPr lang="en-US" sz="1400" dirty="0"/>
            </a:p>
          </p:txBody>
        </p:sp>
        <p:pic>
          <p:nvPicPr>
            <p:cNvPr id="21" name="Immagine 20">
              <a:extLst>
                <a:ext uri="{FF2B5EF4-FFF2-40B4-BE49-F238E27FC236}">
                  <a16:creationId xmlns:a16="http://schemas.microsoft.com/office/drawing/2014/main" id="{DA495B21-E9A9-4E22-883A-C5B936A46CBD}"/>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218134" y="4040254"/>
              <a:ext cx="3858665" cy="2520315"/>
            </a:xfrm>
            <a:prstGeom prst="rect">
              <a:avLst/>
            </a:prstGeom>
            <a:noFill/>
          </p:spPr>
        </p:pic>
        <p:sp>
          <p:nvSpPr>
            <p:cNvPr id="22" name="CasellaDiTesto 21">
              <a:extLst>
                <a:ext uri="{FF2B5EF4-FFF2-40B4-BE49-F238E27FC236}">
                  <a16:creationId xmlns:a16="http://schemas.microsoft.com/office/drawing/2014/main" id="{0D1C8BDB-282F-400D-A8F0-3E83684B95E2}"/>
                </a:ext>
              </a:extLst>
            </p:cNvPr>
            <p:cNvSpPr txBox="1"/>
            <p:nvPr/>
          </p:nvSpPr>
          <p:spPr>
            <a:xfrm>
              <a:off x="819057" y="6333245"/>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Max current Ripple &lt; ±33ppm</a:t>
              </a:r>
              <a:endParaRPr lang="en-US" sz="1400" dirty="0"/>
            </a:p>
          </p:txBody>
        </p:sp>
      </p:grpSp>
      <p:grpSp>
        <p:nvGrpSpPr>
          <p:cNvPr id="9" name="Gruppo 8">
            <a:extLst>
              <a:ext uri="{FF2B5EF4-FFF2-40B4-BE49-F238E27FC236}">
                <a16:creationId xmlns:a16="http://schemas.microsoft.com/office/drawing/2014/main" id="{289E15B0-5FF0-4717-A2A0-361DF18E0A3A}"/>
              </a:ext>
            </a:extLst>
          </p:cNvPr>
          <p:cNvGrpSpPr/>
          <p:nvPr/>
        </p:nvGrpSpPr>
        <p:grpSpPr>
          <a:xfrm>
            <a:off x="8100193" y="1933621"/>
            <a:ext cx="3873673" cy="4385876"/>
            <a:chOff x="8045363" y="1309746"/>
            <a:chExt cx="3873673" cy="4385876"/>
          </a:xfrm>
        </p:grpSpPr>
        <p:pic>
          <p:nvPicPr>
            <p:cNvPr id="14" name="Immagine 13">
              <a:extLst>
                <a:ext uri="{FF2B5EF4-FFF2-40B4-BE49-F238E27FC236}">
                  <a16:creationId xmlns:a16="http://schemas.microsoft.com/office/drawing/2014/main" id="{B4366C83-7ACA-4A95-ABED-5BF820196744}"/>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8145147" y="1309746"/>
              <a:ext cx="3603481" cy="2264896"/>
            </a:xfrm>
            <a:prstGeom prst="rect">
              <a:avLst/>
            </a:prstGeom>
            <a:noFill/>
          </p:spPr>
        </p:pic>
        <p:pic>
          <p:nvPicPr>
            <p:cNvPr id="20" name="Immagine 19">
              <a:extLst>
                <a:ext uri="{FF2B5EF4-FFF2-40B4-BE49-F238E27FC236}">
                  <a16:creationId xmlns:a16="http://schemas.microsoft.com/office/drawing/2014/main" id="{8343D23B-AABF-429F-B917-D2353A78DC55}"/>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8045363" y="3856911"/>
              <a:ext cx="3873673" cy="1838711"/>
            </a:xfrm>
            <a:prstGeom prst="rect">
              <a:avLst/>
            </a:prstGeom>
            <a:noFill/>
          </p:spPr>
        </p:pic>
        <p:sp>
          <p:nvSpPr>
            <p:cNvPr id="2" name="CasellaDiTesto 1">
              <a:extLst>
                <a:ext uri="{FF2B5EF4-FFF2-40B4-BE49-F238E27FC236}">
                  <a16:creationId xmlns:a16="http://schemas.microsoft.com/office/drawing/2014/main" id="{C0336C8A-74BC-475C-9651-FA221C995FE2}"/>
                </a:ext>
              </a:extLst>
            </p:cNvPr>
            <p:cNvSpPr txBox="1"/>
            <p:nvPr/>
          </p:nvSpPr>
          <p:spPr>
            <a:xfrm>
              <a:off x="8610600" y="3397160"/>
              <a:ext cx="3138028"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Current Resolution and reproducibility at granularity level (±6.6 mA)</a:t>
              </a:r>
            </a:p>
          </p:txBody>
        </p:sp>
      </p:grpSp>
      <p:pic>
        <p:nvPicPr>
          <p:cNvPr id="25" name="Immagine 24">
            <a:extLst>
              <a:ext uri="{FF2B5EF4-FFF2-40B4-BE49-F238E27FC236}">
                <a16:creationId xmlns:a16="http://schemas.microsoft.com/office/drawing/2014/main" id="{97A81086-DDBA-4DDD-81CF-52D8844D33B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499893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6210C4E5-8608-4931-920A-1A92FD3CBEDC}"/>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FFAD742E-8656-4704-A251-431FA8649BA3}"/>
              </a:ext>
            </a:extLst>
          </p:cNvPr>
          <p:cNvSpPr>
            <a:spLocks noGrp="1"/>
          </p:cNvSpPr>
          <p:nvPr>
            <p:ph type="sldNum" sz="quarter" idx="12"/>
          </p:nvPr>
        </p:nvSpPr>
        <p:spPr/>
        <p:txBody>
          <a:bodyPr/>
          <a:lstStyle/>
          <a:p>
            <a:fld id="{D659A8BB-DBD6-4E0D-B1FF-8166E453991C}" type="slidenum">
              <a:rPr lang="it-IT" smtClean="0"/>
              <a:t>36</a:t>
            </a:fld>
            <a:endParaRPr lang="it-IT" dirty="0"/>
          </a:p>
        </p:txBody>
      </p:sp>
      <p:grpSp>
        <p:nvGrpSpPr>
          <p:cNvPr id="10" name="Gruppo 9">
            <a:extLst>
              <a:ext uri="{FF2B5EF4-FFF2-40B4-BE49-F238E27FC236}">
                <a16:creationId xmlns:a16="http://schemas.microsoft.com/office/drawing/2014/main" id="{B19C1BB6-9D85-4BF4-8B76-F30094252933}"/>
              </a:ext>
            </a:extLst>
          </p:cNvPr>
          <p:cNvGrpSpPr/>
          <p:nvPr/>
        </p:nvGrpSpPr>
        <p:grpSpPr>
          <a:xfrm>
            <a:off x="-2" y="3099"/>
            <a:ext cx="10404766" cy="947451"/>
            <a:chOff x="0" y="3099"/>
            <a:chExt cx="8228133" cy="947451"/>
          </a:xfrm>
        </p:grpSpPr>
        <p:sp>
          <p:nvSpPr>
            <p:cNvPr id="12" name="Titolo 1">
              <a:extLst>
                <a:ext uri="{FF2B5EF4-FFF2-40B4-BE49-F238E27FC236}">
                  <a16:creationId xmlns:a16="http://schemas.microsoft.com/office/drawing/2014/main" id="{3B66AE5A-0B14-4DAF-AC65-E668B3BA4B6A}"/>
                </a:ext>
              </a:extLst>
            </p:cNvPr>
            <p:cNvSpPr txBox="1">
              <a:spLocks/>
            </p:cNvSpPr>
            <p:nvPr/>
          </p:nvSpPr>
          <p:spPr>
            <a:xfrm>
              <a:off x="0" y="3099"/>
              <a:ext cx="822813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d. L. – dips&amp;quads power supply</a:t>
              </a:r>
              <a:endParaRPr lang="en-GB" sz="3200" dirty="0">
                <a:latin typeface="Stencil" panose="040409050D0802020404" pitchFamily="82" charset="0"/>
                <a:cs typeface="Ayuthaya" pitchFamily="2" charset="-34"/>
              </a:endParaRPr>
            </a:p>
          </p:txBody>
        </p:sp>
        <p:pic>
          <p:nvPicPr>
            <p:cNvPr id="13" name="Picture 2" descr="http://www.lnf.infn.it/logo/logo_infn_lnf_2_esteso_white.png">
              <a:extLst>
                <a:ext uri="{FF2B5EF4-FFF2-40B4-BE49-F238E27FC236}">
                  <a16:creationId xmlns:a16="http://schemas.microsoft.com/office/drawing/2014/main" id="{F4BEFBD7-2303-4350-BEA4-24C0006BD4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883619"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Immagine 24">
            <a:extLst>
              <a:ext uri="{FF2B5EF4-FFF2-40B4-BE49-F238E27FC236}">
                <a16:creationId xmlns:a16="http://schemas.microsoft.com/office/drawing/2014/main" id="{C061F0BC-D3F5-42BE-B19F-D2FCD732F09E}"/>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278881" y="1156640"/>
            <a:ext cx="4348537" cy="2912440"/>
          </a:xfrm>
          <a:prstGeom prst="rect">
            <a:avLst/>
          </a:prstGeom>
        </p:spPr>
      </p:pic>
      <p:pic>
        <p:nvPicPr>
          <p:cNvPr id="26" name="Immagine 25">
            <a:extLst>
              <a:ext uri="{FF2B5EF4-FFF2-40B4-BE49-F238E27FC236}">
                <a16:creationId xmlns:a16="http://schemas.microsoft.com/office/drawing/2014/main" id="{4F35A8C6-4270-4144-A1BD-4BEF26565C6C}"/>
              </a:ext>
            </a:extLst>
          </p:cNvPr>
          <p:cNvPicPr/>
          <p:nvPr/>
        </p:nvPicPr>
        <p:blipFill>
          <a:blip r:embed="rId4" cstate="print">
            <a:extLst>
              <a:ext uri="{28A0092B-C50C-407E-A947-70E740481C1C}">
                <a14:useLocalDpi xmlns:a14="http://schemas.microsoft.com/office/drawing/2010/main"/>
              </a:ext>
            </a:extLst>
          </a:blip>
          <a:stretch>
            <a:fillRect/>
          </a:stretch>
        </p:blipFill>
        <p:spPr>
          <a:xfrm>
            <a:off x="5202381" y="1156310"/>
            <a:ext cx="4726735" cy="2272690"/>
          </a:xfrm>
          <a:prstGeom prst="rect">
            <a:avLst/>
          </a:prstGeom>
        </p:spPr>
      </p:pic>
      <p:pic>
        <p:nvPicPr>
          <p:cNvPr id="27" name="Immagine 26">
            <a:extLst>
              <a:ext uri="{FF2B5EF4-FFF2-40B4-BE49-F238E27FC236}">
                <a16:creationId xmlns:a16="http://schemas.microsoft.com/office/drawing/2014/main" id="{EECDF5A9-3A83-44A0-A0A8-38157AAD17F9}"/>
              </a:ext>
            </a:extLst>
          </p:cNvPr>
          <p:cNvPicPr/>
          <p:nvPr/>
        </p:nvPicPr>
        <p:blipFill>
          <a:blip r:embed="rId5" cstate="print">
            <a:extLst>
              <a:ext uri="{28A0092B-C50C-407E-A947-70E740481C1C}">
                <a14:useLocalDpi xmlns:a14="http://schemas.microsoft.com/office/drawing/2010/main"/>
              </a:ext>
            </a:extLst>
          </a:blip>
          <a:stretch>
            <a:fillRect/>
          </a:stretch>
        </p:blipFill>
        <p:spPr>
          <a:xfrm>
            <a:off x="283152" y="3630518"/>
            <a:ext cx="4782243" cy="2792882"/>
          </a:xfrm>
          <a:prstGeom prst="rect">
            <a:avLst/>
          </a:prstGeom>
        </p:spPr>
      </p:pic>
      <p:pic>
        <p:nvPicPr>
          <p:cNvPr id="28" name="Immagine 27">
            <a:extLst>
              <a:ext uri="{FF2B5EF4-FFF2-40B4-BE49-F238E27FC236}">
                <a16:creationId xmlns:a16="http://schemas.microsoft.com/office/drawing/2014/main" id="{20DD0B1E-17F6-4745-BC1A-C5BBDA8D9927}"/>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5467177" y="3857089"/>
            <a:ext cx="4691974" cy="2272690"/>
          </a:xfrm>
          <a:prstGeom prst="rect">
            <a:avLst/>
          </a:prstGeom>
          <a:noFill/>
        </p:spPr>
      </p:pic>
      <p:sp>
        <p:nvSpPr>
          <p:cNvPr id="29" name="CasellaDiTesto 28">
            <a:extLst>
              <a:ext uri="{FF2B5EF4-FFF2-40B4-BE49-F238E27FC236}">
                <a16:creationId xmlns:a16="http://schemas.microsoft.com/office/drawing/2014/main" id="{16F8E952-9A7A-4FBB-B522-446A00873007}"/>
              </a:ext>
            </a:extLst>
          </p:cNvPr>
          <p:cNvSpPr txBox="1"/>
          <p:nvPr/>
        </p:nvSpPr>
        <p:spPr>
          <a:xfrm>
            <a:off x="1240340" y="3169226"/>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Max current Ripple &lt;&lt; ±100ppm</a:t>
            </a:r>
            <a:endParaRPr lang="en-US" sz="1400" dirty="0"/>
          </a:p>
        </p:txBody>
      </p:sp>
      <p:sp>
        <p:nvSpPr>
          <p:cNvPr id="30" name="CasellaDiTesto 29">
            <a:extLst>
              <a:ext uri="{FF2B5EF4-FFF2-40B4-BE49-F238E27FC236}">
                <a16:creationId xmlns:a16="http://schemas.microsoft.com/office/drawing/2014/main" id="{06976647-5CDF-4858-A8A3-580E4B86998A}"/>
              </a:ext>
            </a:extLst>
          </p:cNvPr>
          <p:cNvSpPr txBox="1"/>
          <p:nvPr/>
        </p:nvSpPr>
        <p:spPr>
          <a:xfrm>
            <a:off x="1240339" y="6289130"/>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Max current Ripple &lt;&lt; ±100ppm</a:t>
            </a:r>
            <a:endParaRPr lang="en-US" sz="1400" dirty="0"/>
          </a:p>
        </p:txBody>
      </p:sp>
      <p:sp>
        <p:nvSpPr>
          <p:cNvPr id="33" name="CasellaDiTesto 32">
            <a:extLst>
              <a:ext uri="{FF2B5EF4-FFF2-40B4-BE49-F238E27FC236}">
                <a16:creationId xmlns:a16="http://schemas.microsoft.com/office/drawing/2014/main" id="{6BBBD489-3FE8-4F37-929B-182331A3D692}"/>
              </a:ext>
            </a:extLst>
          </p:cNvPr>
          <p:cNvSpPr txBox="1"/>
          <p:nvPr/>
        </p:nvSpPr>
        <p:spPr>
          <a:xfrm>
            <a:off x="3631462" y="1003400"/>
            <a:ext cx="2867865" cy="46166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dirty="0"/>
              <a:t>DIPOLE PS</a:t>
            </a:r>
            <a:endParaRPr lang="en-US" sz="2400" dirty="0"/>
          </a:p>
        </p:txBody>
      </p:sp>
      <p:cxnSp>
        <p:nvCxnSpPr>
          <p:cNvPr id="6" name="Connettore diritto 5">
            <a:extLst>
              <a:ext uri="{FF2B5EF4-FFF2-40B4-BE49-F238E27FC236}">
                <a16:creationId xmlns:a16="http://schemas.microsoft.com/office/drawing/2014/main" id="{16ED5FA0-1B1C-417C-B14D-E8ADBB99E762}"/>
              </a:ext>
            </a:extLst>
          </p:cNvPr>
          <p:cNvCxnSpPr/>
          <p:nvPr/>
        </p:nvCxnSpPr>
        <p:spPr>
          <a:xfrm>
            <a:off x="248348" y="3624347"/>
            <a:ext cx="991080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066E55D1-F216-4B52-B2E5-3C143E520B39}"/>
              </a:ext>
            </a:extLst>
          </p:cNvPr>
          <p:cNvSpPr txBox="1"/>
          <p:nvPr/>
        </p:nvSpPr>
        <p:spPr>
          <a:xfrm>
            <a:off x="3631462" y="3812854"/>
            <a:ext cx="2867865" cy="3077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1400" dirty="0"/>
              <a:t>DIPOLE PS</a:t>
            </a:r>
            <a:endParaRPr lang="en-US" sz="1400" dirty="0"/>
          </a:p>
        </p:txBody>
      </p:sp>
      <p:sp>
        <p:nvSpPr>
          <p:cNvPr id="36" name="CasellaDiTesto 35">
            <a:extLst>
              <a:ext uri="{FF2B5EF4-FFF2-40B4-BE49-F238E27FC236}">
                <a16:creationId xmlns:a16="http://schemas.microsoft.com/office/drawing/2014/main" id="{0C1607FF-E770-4933-AA1D-6F0E9A54A08F}"/>
              </a:ext>
            </a:extLst>
          </p:cNvPr>
          <p:cNvSpPr txBox="1"/>
          <p:nvPr/>
        </p:nvSpPr>
        <p:spPr>
          <a:xfrm>
            <a:off x="3631461" y="3719278"/>
            <a:ext cx="2867865" cy="46166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dirty="0"/>
              <a:t>QUADRUPOLE PS</a:t>
            </a:r>
            <a:endParaRPr lang="en-US" sz="2400" dirty="0"/>
          </a:p>
        </p:txBody>
      </p:sp>
      <p:sp>
        <p:nvSpPr>
          <p:cNvPr id="37" name="CasellaDiTesto 36">
            <a:extLst>
              <a:ext uri="{FF2B5EF4-FFF2-40B4-BE49-F238E27FC236}">
                <a16:creationId xmlns:a16="http://schemas.microsoft.com/office/drawing/2014/main" id="{3F5178A0-C471-49EA-A08F-DF8881F59BA9}"/>
              </a:ext>
            </a:extLst>
          </p:cNvPr>
          <p:cNvSpPr txBox="1"/>
          <p:nvPr/>
        </p:nvSpPr>
        <p:spPr>
          <a:xfrm>
            <a:off x="7958848" y="4120631"/>
            <a:ext cx="3138028"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Current Resolution and reproducibility at granularity level</a:t>
            </a:r>
          </a:p>
        </p:txBody>
      </p:sp>
      <p:sp>
        <p:nvSpPr>
          <p:cNvPr id="38" name="CasellaDiTesto 37">
            <a:extLst>
              <a:ext uri="{FF2B5EF4-FFF2-40B4-BE49-F238E27FC236}">
                <a16:creationId xmlns:a16="http://schemas.microsoft.com/office/drawing/2014/main" id="{47AA0D99-CE39-4158-94F7-AD9967E9685D}"/>
              </a:ext>
            </a:extLst>
          </p:cNvPr>
          <p:cNvSpPr txBox="1"/>
          <p:nvPr/>
        </p:nvSpPr>
        <p:spPr>
          <a:xfrm>
            <a:off x="7938436" y="1388628"/>
            <a:ext cx="3138028" cy="5232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Current Resolution and reproducibility at granularity level</a:t>
            </a:r>
          </a:p>
        </p:txBody>
      </p:sp>
      <p:pic>
        <p:nvPicPr>
          <p:cNvPr id="39" name="Immagine 38">
            <a:extLst>
              <a:ext uri="{FF2B5EF4-FFF2-40B4-BE49-F238E27FC236}">
                <a16:creationId xmlns:a16="http://schemas.microsoft.com/office/drawing/2014/main" id="{AFF271ED-DAE0-402E-AC88-B849257C170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
        <p:nvSpPr>
          <p:cNvPr id="40" name="CasellaDiTesto 39">
            <a:extLst>
              <a:ext uri="{FF2B5EF4-FFF2-40B4-BE49-F238E27FC236}">
                <a16:creationId xmlns:a16="http://schemas.microsoft.com/office/drawing/2014/main" id="{7BFE9BEA-E354-4011-A9DE-947EDDCB1820}"/>
              </a:ext>
            </a:extLst>
          </p:cNvPr>
          <p:cNvSpPr txBox="1"/>
          <p:nvPr/>
        </p:nvSpPr>
        <p:spPr>
          <a:xfrm>
            <a:off x="8978737" y="2545208"/>
            <a:ext cx="2867865"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it-IT" sz="2400" dirty="0">
                <a:highlight>
                  <a:srgbClr val="FFFF00"/>
                </a:highlight>
              </a:rPr>
              <a:t>Just used for H-dipole commissioning</a:t>
            </a:r>
            <a:endParaRPr lang="en-US" sz="2400" dirty="0">
              <a:highlight>
                <a:srgbClr val="FFFF00"/>
              </a:highlight>
            </a:endParaRPr>
          </a:p>
        </p:txBody>
      </p:sp>
    </p:spTree>
    <p:extLst>
      <p:ext uri="{BB962C8B-B14F-4D97-AF65-F5344CB8AC3E}">
        <p14:creationId xmlns:p14="http://schemas.microsoft.com/office/powerpoint/2010/main" val="1263552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DF5DE98-48A8-4D77-BA79-570876C9B2C5}"/>
              </a:ext>
            </a:extLst>
          </p:cNvPr>
          <p:cNvPicPr>
            <a:picLocks noChangeAspect="1"/>
          </p:cNvPicPr>
          <p:nvPr/>
        </p:nvPicPr>
        <p:blipFill>
          <a:blip r:embed="rId2"/>
          <a:stretch>
            <a:fillRect/>
          </a:stretch>
        </p:blipFill>
        <p:spPr>
          <a:xfrm>
            <a:off x="4979270" y="4189684"/>
            <a:ext cx="1263271" cy="984176"/>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769E747E-682E-4660-9B51-D1A34B04C60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43943" y="1397424"/>
            <a:ext cx="8736550" cy="2566833"/>
          </a:xfrm>
          <a:prstGeom prst="rect">
            <a:avLst/>
          </a:prstGeom>
          <a:ln>
            <a:noFill/>
          </a:ln>
          <a:effectLst>
            <a:softEdge rad="112500"/>
          </a:effectLst>
        </p:spPr>
      </p:pic>
      <p:cxnSp>
        <p:nvCxnSpPr>
          <p:cNvPr id="15" name="Connettore 2 14">
            <a:extLst>
              <a:ext uri="{FF2B5EF4-FFF2-40B4-BE49-F238E27FC236}">
                <a16:creationId xmlns:a16="http://schemas.microsoft.com/office/drawing/2014/main" id="{DDA4D50A-84FF-45E8-9CCE-AF9E8C4A6172}"/>
              </a:ext>
            </a:extLst>
          </p:cNvPr>
          <p:cNvCxnSpPr/>
          <p:nvPr/>
        </p:nvCxnSpPr>
        <p:spPr>
          <a:xfrm flipH="1">
            <a:off x="3020020" y="3005879"/>
            <a:ext cx="1133554" cy="242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A98CB3E1-C18E-4AF5-B3E7-3D6E3F2A217C}"/>
              </a:ext>
            </a:extLst>
          </p:cNvPr>
          <p:cNvCxnSpPr>
            <a:cxnSpLocks/>
          </p:cNvCxnSpPr>
          <p:nvPr/>
        </p:nvCxnSpPr>
        <p:spPr>
          <a:xfrm flipH="1">
            <a:off x="6096000" y="2673011"/>
            <a:ext cx="2231931" cy="14864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0DBD3E0E-B6D0-4762-B9BD-172BEE9D826D}"/>
              </a:ext>
            </a:extLst>
          </p:cNvPr>
          <p:cNvCxnSpPr>
            <a:cxnSpLocks/>
          </p:cNvCxnSpPr>
          <p:nvPr/>
        </p:nvCxnSpPr>
        <p:spPr>
          <a:xfrm flipH="1">
            <a:off x="3020020" y="3168566"/>
            <a:ext cx="374347" cy="80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68717B90-ABB0-4A1D-9175-DE9E56BA11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3106" y="2912498"/>
            <a:ext cx="1098495" cy="1000897"/>
          </a:xfrm>
          <a:prstGeom prst="rect">
            <a:avLst/>
          </a:prstGeom>
          <a:ln>
            <a:noFill/>
          </a:ln>
          <a:effectLst>
            <a:outerShdw blurRad="292100" dist="139700" dir="2700000" algn="tl" rotWithShape="0">
              <a:srgbClr val="333333">
                <a:alpha val="65000"/>
              </a:srgbClr>
            </a:outerShdw>
          </a:effectLst>
        </p:spPr>
      </p:pic>
      <p:cxnSp>
        <p:nvCxnSpPr>
          <p:cNvPr id="19" name="Connettore 2 18">
            <a:extLst>
              <a:ext uri="{FF2B5EF4-FFF2-40B4-BE49-F238E27FC236}">
                <a16:creationId xmlns:a16="http://schemas.microsoft.com/office/drawing/2014/main" id="{6064A15A-894B-4721-8E3E-045C59B2B857}"/>
              </a:ext>
            </a:extLst>
          </p:cNvPr>
          <p:cNvCxnSpPr>
            <a:cxnSpLocks/>
          </p:cNvCxnSpPr>
          <p:nvPr/>
        </p:nvCxnSpPr>
        <p:spPr>
          <a:xfrm flipH="1">
            <a:off x="6096001" y="3964257"/>
            <a:ext cx="293080" cy="195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A9E28E4-819B-4B3A-A55E-BD50C3662408}"/>
              </a:ext>
            </a:extLst>
          </p:cNvPr>
          <p:cNvSpPr txBox="1"/>
          <p:nvPr/>
        </p:nvSpPr>
        <p:spPr>
          <a:xfrm>
            <a:off x="6293838" y="4076082"/>
            <a:ext cx="4978222" cy="1754326"/>
          </a:xfrm>
          <a:prstGeom prst="rect">
            <a:avLst/>
          </a:prstGeom>
          <a:noFill/>
        </p:spPr>
        <p:txBody>
          <a:bodyPr wrap="none" rtlCol="0">
            <a:spAutoFit/>
          </a:bodyPr>
          <a:lstStyle/>
          <a:p>
            <a:pPr marL="285750" indent="-285750">
              <a:buFont typeface="Wingdings" pitchFamily="2" charset="2"/>
              <a:buChar char="§"/>
            </a:pPr>
            <a:r>
              <a:rPr lang="it-IT" dirty="0"/>
              <a:t>Two days in the last end of PADME RUN1</a:t>
            </a:r>
          </a:p>
          <a:p>
            <a:pPr marL="285750" indent="-285750">
              <a:buFont typeface="Wingdings" pitchFamily="2" charset="2"/>
              <a:buChar char="§"/>
            </a:pPr>
            <a:r>
              <a:rPr lang="it-IT" dirty="0"/>
              <a:t>490 MeV primary positron beam</a:t>
            </a:r>
          </a:p>
          <a:p>
            <a:pPr marL="285750" indent="-285750">
              <a:buFont typeface="Wingdings" pitchFamily="2" charset="2"/>
              <a:buChar char="§"/>
            </a:pPr>
            <a:r>
              <a:rPr lang="it-IT" dirty="0"/>
              <a:t>Same upstream optics, no optimization</a:t>
            </a:r>
          </a:p>
          <a:p>
            <a:pPr marL="285750" indent="-285750">
              <a:buFont typeface="Wingdings" pitchFamily="2" charset="2"/>
              <a:buChar char="§"/>
            </a:pPr>
            <a:r>
              <a:rPr lang="it-IT" dirty="0"/>
              <a:t>Few shot due to some needed fix and to permit </a:t>
            </a:r>
          </a:p>
          <a:p>
            <a:r>
              <a:rPr lang="it-IT" dirty="0"/>
              <a:t>	RUN1 test with positron </a:t>
            </a:r>
          </a:p>
          <a:p>
            <a:pPr marL="285750" indent="-285750">
              <a:buFont typeface="Wingdings" pitchFamily="2" charset="2"/>
              <a:buChar char="§"/>
            </a:pPr>
            <a:endParaRPr lang="it-IT" dirty="0"/>
          </a:p>
        </p:txBody>
      </p:sp>
      <mc:AlternateContent xmlns:mc="http://schemas.openxmlformats.org/markup-compatibility/2006" xmlns:a14="http://schemas.microsoft.com/office/drawing/2010/main">
        <mc:Choice Requires="a14">
          <p:sp>
            <p:nvSpPr>
              <p:cNvPr id="22" name="Rettangolo 21">
                <a:extLst>
                  <a:ext uri="{FF2B5EF4-FFF2-40B4-BE49-F238E27FC236}">
                    <a16:creationId xmlns:a16="http://schemas.microsoft.com/office/drawing/2014/main" id="{DB625759-CCE6-41C3-A749-EAA707D4B33B}"/>
                  </a:ext>
                </a:extLst>
              </p:cNvPr>
              <p:cNvSpPr/>
              <p:nvPr/>
            </p:nvSpPr>
            <p:spPr>
              <a:xfrm>
                <a:off x="4979270" y="5208434"/>
                <a:ext cx="1391728" cy="307777"/>
              </a:xfrm>
              <a:prstGeom prst="rect">
                <a:avLst/>
              </a:prstGeom>
            </p:spPr>
            <p:txBody>
              <a:bodyPr wrap="none">
                <a:spAutoFit/>
              </a:bodyPr>
              <a:lstStyle/>
              <a:p>
                <a:r>
                  <a:rPr lang="it-IT" sz="1400" dirty="0">
                    <a:solidFill>
                      <a:srgbClr val="FF0000"/>
                    </a:solidFill>
                  </a:rPr>
                  <a:t>4</a:t>
                </a:r>
                <a14:m>
                  <m:oMath xmlns:m="http://schemas.openxmlformats.org/officeDocument/2006/math">
                    <m:r>
                      <a:rPr lang="it-IT" sz="1400" i="1" smtClean="0">
                        <a:solidFill>
                          <a:schemeClr val="accent1"/>
                        </a:solidFill>
                        <a:latin typeface="Cambria Math" panose="02040503050406030204" pitchFamily="18" charset="0"/>
                        <a:ea typeface="Cambria Math" panose="02040503050406030204" pitchFamily="18" charset="0"/>
                      </a:rPr>
                      <m:t>×</m:t>
                    </m:r>
                  </m:oMath>
                </a14:m>
                <a:r>
                  <a:rPr lang="it-IT" sz="1400" dirty="0">
                    <a:solidFill>
                      <a:schemeClr val="tx1"/>
                    </a:solidFill>
                  </a:rPr>
                  <a:t>1.5 </a:t>
                </a:r>
                <a:r>
                  <a:rPr lang="it-IT" sz="1400" dirty="0">
                    <a:solidFill>
                      <a:schemeClr val="accent1"/>
                    </a:solidFill>
                  </a:rPr>
                  <a:t>mm</a:t>
                </a:r>
                <a:r>
                  <a:rPr lang="it-IT" sz="1400" baseline="30000" dirty="0">
                    <a:solidFill>
                      <a:schemeClr val="accent1"/>
                    </a:solidFill>
                  </a:rPr>
                  <a:t>2</a:t>
                </a:r>
                <a:r>
                  <a:rPr lang="it-IT" sz="1400" dirty="0">
                    <a:solidFill>
                      <a:schemeClr val="accent1"/>
                    </a:solidFill>
                  </a:rPr>
                  <a:t> RMS</a:t>
                </a:r>
              </a:p>
            </p:txBody>
          </p:sp>
        </mc:Choice>
        <mc:Fallback xmlns="">
          <p:sp>
            <p:nvSpPr>
              <p:cNvPr id="22" name="Rettangolo 21">
                <a:extLst>
                  <a:ext uri="{FF2B5EF4-FFF2-40B4-BE49-F238E27FC236}">
                    <a16:creationId xmlns:a16="http://schemas.microsoft.com/office/drawing/2014/main" id="{DB625759-CCE6-41C3-A749-EAA707D4B33B}"/>
                  </a:ext>
                </a:extLst>
              </p:cNvPr>
              <p:cNvSpPr>
                <a:spLocks noRot="1" noChangeAspect="1" noMove="1" noResize="1" noEditPoints="1" noAdjustHandles="1" noChangeArrowheads="1" noChangeShapeType="1" noTextEdit="1"/>
              </p:cNvSpPr>
              <p:nvPr/>
            </p:nvSpPr>
            <p:spPr>
              <a:xfrm>
                <a:off x="4979270" y="5208434"/>
                <a:ext cx="1391728" cy="307777"/>
              </a:xfrm>
              <a:prstGeom prst="rect">
                <a:avLst/>
              </a:prstGeom>
              <a:blipFill>
                <a:blip r:embed="rId5"/>
                <a:stretch>
                  <a:fillRect l="-1316" t="-1961" r="-439" b="-19608"/>
                </a:stretch>
              </a:blipFill>
            </p:spPr>
            <p:txBody>
              <a:bodyPr/>
              <a:lstStyle/>
              <a:p>
                <a:r>
                  <a:rPr lang="en-US">
                    <a:noFill/>
                  </a:rPr>
                  <a:t> </a:t>
                </a:r>
              </a:p>
            </p:txBody>
          </p:sp>
        </mc:Fallback>
      </mc:AlternateContent>
      <p:pic>
        <p:nvPicPr>
          <p:cNvPr id="23" name="Immagine 22">
            <a:extLst>
              <a:ext uri="{FF2B5EF4-FFF2-40B4-BE49-F238E27FC236}">
                <a16:creationId xmlns:a16="http://schemas.microsoft.com/office/drawing/2014/main" id="{FF1A84CA-430F-4E3E-9DD8-328D5BE694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86938" y="4188027"/>
            <a:ext cx="1277473" cy="120981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4" name="Rettangolo 23">
                <a:extLst>
                  <a:ext uri="{FF2B5EF4-FFF2-40B4-BE49-F238E27FC236}">
                    <a16:creationId xmlns:a16="http://schemas.microsoft.com/office/drawing/2014/main" id="{8B68A99E-D9C0-4F93-9734-A3A15C6407A2}"/>
                  </a:ext>
                </a:extLst>
              </p:cNvPr>
              <p:cNvSpPr/>
              <p:nvPr/>
            </p:nvSpPr>
            <p:spPr>
              <a:xfrm>
                <a:off x="1807516" y="2669311"/>
                <a:ext cx="1255472" cy="307777"/>
              </a:xfrm>
              <a:prstGeom prst="rect">
                <a:avLst/>
              </a:prstGeom>
            </p:spPr>
            <p:txBody>
              <a:bodyPr wrap="none">
                <a:spAutoFit/>
              </a:bodyPr>
              <a:lstStyle/>
              <a:p>
                <a:r>
                  <a:rPr lang="it-IT" sz="1400" dirty="0">
                    <a:solidFill>
                      <a:srgbClr val="FF0000"/>
                    </a:solidFill>
                  </a:rPr>
                  <a:t>3</a:t>
                </a:r>
                <a14:m>
                  <m:oMath xmlns:m="http://schemas.openxmlformats.org/officeDocument/2006/math">
                    <m:r>
                      <a:rPr lang="it-IT" sz="1400" i="1">
                        <a:solidFill>
                          <a:schemeClr val="accent1"/>
                        </a:solidFill>
                        <a:latin typeface="Cambria Math" panose="02040503050406030204" pitchFamily="18" charset="0"/>
                        <a:ea typeface="Cambria Math" panose="02040503050406030204" pitchFamily="18" charset="0"/>
                      </a:rPr>
                      <m:t>×</m:t>
                    </m:r>
                  </m:oMath>
                </a14:m>
                <a:r>
                  <a:rPr lang="it-IT" sz="1400" dirty="0"/>
                  <a:t>3 </a:t>
                </a:r>
                <a:r>
                  <a:rPr lang="it-IT" sz="1400" dirty="0">
                    <a:solidFill>
                      <a:schemeClr val="accent1"/>
                    </a:solidFill>
                  </a:rPr>
                  <a:t>mm</a:t>
                </a:r>
                <a:r>
                  <a:rPr lang="it-IT" sz="1400" baseline="30000" dirty="0">
                    <a:solidFill>
                      <a:schemeClr val="accent1"/>
                    </a:solidFill>
                  </a:rPr>
                  <a:t>2</a:t>
                </a:r>
                <a:r>
                  <a:rPr lang="it-IT" sz="1400" dirty="0">
                    <a:solidFill>
                      <a:schemeClr val="accent1"/>
                    </a:solidFill>
                  </a:rPr>
                  <a:t> RMS</a:t>
                </a:r>
              </a:p>
            </p:txBody>
          </p:sp>
        </mc:Choice>
        <mc:Fallback xmlns="">
          <p:sp>
            <p:nvSpPr>
              <p:cNvPr id="24" name="Rettangolo 23">
                <a:extLst>
                  <a:ext uri="{FF2B5EF4-FFF2-40B4-BE49-F238E27FC236}">
                    <a16:creationId xmlns:a16="http://schemas.microsoft.com/office/drawing/2014/main" id="{8B68A99E-D9C0-4F93-9734-A3A15C6407A2}"/>
                  </a:ext>
                </a:extLst>
              </p:cNvPr>
              <p:cNvSpPr>
                <a:spLocks noRot="1" noChangeAspect="1" noMove="1" noResize="1" noEditPoints="1" noAdjustHandles="1" noChangeArrowheads="1" noChangeShapeType="1" noTextEdit="1"/>
              </p:cNvSpPr>
              <p:nvPr/>
            </p:nvSpPr>
            <p:spPr>
              <a:xfrm>
                <a:off x="1807516" y="2669311"/>
                <a:ext cx="1255472" cy="307777"/>
              </a:xfrm>
              <a:prstGeom prst="rect">
                <a:avLst/>
              </a:prstGeom>
              <a:blipFill>
                <a:blip r:embed="rId7"/>
                <a:stretch>
                  <a:fillRect l="-1463" t="-4000" r="-976" b="-20000"/>
                </a:stretch>
              </a:blipFill>
            </p:spPr>
            <p:txBody>
              <a:bodyPr/>
              <a:lstStyle/>
              <a:p>
                <a:r>
                  <a:rPr lang="en-US">
                    <a:noFill/>
                  </a:rPr>
                  <a:t> </a:t>
                </a:r>
              </a:p>
            </p:txBody>
          </p:sp>
        </mc:Fallback>
      </mc:AlternateContent>
      <p:sp>
        <p:nvSpPr>
          <p:cNvPr id="25" name="CasellaDiTesto 24">
            <a:extLst>
              <a:ext uri="{FF2B5EF4-FFF2-40B4-BE49-F238E27FC236}">
                <a16:creationId xmlns:a16="http://schemas.microsoft.com/office/drawing/2014/main" id="{07DA10DF-BB75-4145-98D3-765C5EDA222D}"/>
              </a:ext>
            </a:extLst>
          </p:cNvPr>
          <p:cNvSpPr txBox="1"/>
          <p:nvPr/>
        </p:nvSpPr>
        <p:spPr>
          <a:xfrm>
            <a:off x="3347475" y="5620234"/>
            <a:ext cx="6773649" cy="369332"/>
          </a:xfrm>
          <a:prstGeom prst="rect">
            <a:avLst/>
          </a:prstGeom>
          <a:noFill/>
        </p:spPr>
        <p:txBody>
          <a:bodyPr wrap="none" rtlCol="0">
            <a:spAutoFit/>
          </a:bodyPr>
          <a:lstStyle/>
          <a:p>
            <a:pPr marL="285750" indent="-285750">
              <a:spcAft>
                <a:spcPts val="600"/>
              </a:spcAft>
              <a:buFont typeface="Wingdings" pitchFamily="2" charset="2"/>
              <a:buChar char="§"/>
            </a:pPr>
            <a:r>
              <a:rPr lang="it-IT" dirty="0"/>
              <a:t>Second set of beam diagnostics (Silicon pixel, calorimeter) available</a:t>
            </a:r>
          </a:p>
        </p:txBody>
      </p:sp>
      <p:pic>
        <p:nvPicPr>
          <p:cNvPr id="26" name="Immagine 25">
            <a:extLst>
              <a:ext uri="{FF2B5EF4-FFF2-40B4-BE49-F238E27FC236}">
                <a16:creationId xmlns:a16="http://schemas.microsoft.com/office/drawing/2014/main" id="{1B063969-1CD2-4198-9825-BBBA56887F91}"/>
              </a:ext>
            </a:extLst>
          </p:cNvPr>
          <p:cNvPicPr>
            <a:picLocks noChangeAspect="1"/>
          </p:cNvPicPr>
          <p:nvPr/>
        </p:nvPicPr>
        <p:blipFill>
          <a:blip r:embed="rId8"/>
          <a:stretch>
            <a:fillRect/>
          </a:stretch>
        </p:blipFill>
        <p:spPr>
          <a:xfrm>
            <a:off x="489678" y="4076082"/>
            <a:ext cx="2514600" cy="2370391"/>
          </a:xfrm>
          <a:prstGeom prst="rect">
            <a:avLst/>
          </a:prstGeom>
          <a:ln>
            <a:noFill/>
          </a:ln>
          <a:effectLst>
            <a:softEdge rad="112500"/>
          </a:effectLst>
        </p:spPr>
      </p:pic>
      <p:sp>
        <p:nvSpPr>
          <p:cNvPr id="27" name="CasellaDiTesto 26">
            <a:extLst>
              <a:ext uri="{FF2B5EF4-FFF2-40B4-BE49-F238E27FC236}">
                <a16:creationId xmlns:a16="http://schemas.microsoft.com/office/drawing/2014/main" id="{2AF56B05-2231-4A39-AB0F-1622AABD73DE}"/>
              </a:ext>
            </a:extLst>
          </p:cNvPr>
          <p:cNvSpPr txBox="1"/>
          <p:nvPr/>
        </p:nvSpPr>
        <p:spPr>
          <a:xfrm>
            <a:off x="2360817" y="871967"/>
            <a:ext cx="7866043" cy="461665"/>
          </a:xfrm>
          <a:prstGeom prst="rect">
            <a:avLst/>
          </a:prstGeom>
          <a:noFill/>
        </p:spPr>
        <p:txBody>
          <a:bodyPr wrap="square" rtlCol="0">
            <a:spAutoFit/>
          </a:bodyPr>
          <a:lstStyle/>
          <a:p>
            <a:pPr algn="ctr"/>
            <a:r>
              <a:rPr lang="it-IT" sz="2400" dirty="0"/>
              <a:t>In the PADME run meantime…</a:t>
            </a:r>
          </a:p>
        </p:txBody>
      </p:sp>
      <p:sp>
        <p:nvSpPr>
          <p:cNvPr id="2" name="Segnaposto piè di pagina 1">
            <a:extLst>
              <a:ext uri="{FF2B5EF4-FFF2-40B4-BE49-F238E27FC236}">
                <a16:creationId xmlns:a16="http://schemas.microsoft.com/office/drawing/2014/main" id="{5E0167D5-347F-425E-AF1F-DB8ED2E113BA}"/>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4ED2EEEE-2BCD-4678-99E6-08D302006FEB}"/>
              </a:ext>
            </a:extLst>
          </p:cNvPr>
          <p:cNvSpPr>
            <a:spLocks noGrp="1"/>
          </p:cNvSpPr>
          <p:nvPr>
            <p:ph type="sldNum" sz="quarter" idx="12"/>
          </p:nvPr>
        </p:nvSpPr>
        <p:spPr/>
        <p:txBody>
          <a:bodyPr/>
          <a:lstStyle/>
          <a:p>
            <a:fld id="{D659A8BB-DBD6-4E0D-B1FF-8166E453991C}" type="slidenum">
              <a:rPr lang="it-IT" smtClean="0"/>
              <a:t>37</a:t>
            </a:fld>
            <a:endParaRPr lang="it-IT" dirty="0"/>
          </a:p>
        </p:txBody>
      </p:sp>
      <p:grpSp>
        <p:nvGrpSpPr>
          <p:cNvPr id="21" name="Gruppo 20">
            <a:extLst>
              <a:ext uri="{FF2B5EF4-FFF2-40B4-BE49-F238E27FC236}">
                <a16:creationId xmlns:a16="http://schemas.microsoft.com/office/drawing/2014/main" id="{78BABA97-5419-4DCF-B7BC-EF4D51515121}"/>
              </a:ext>
            </a:extLst>
          </p:cNvPr>
          <p:cNvGrpSpPr/>
          <p:nvPr/>
        </p:nvGrpSpPr>
        <p:grpSpPr>
          <a:xfrm>
            <a:off x="-2" y="3099"/>
            <a:ext cx="8318811" cy="947451"/>
            <a:chOff x="0" y="3099"/>
            <a:chExt cx="7866043" cy="947451"/>
          </a:xfrm>
        </p:grpSpPr>
        <p:sp>
          <p:nvSpPr>
            <p:cNvPr id="28" name="Titolo 1">
              <a:extLst>
                <a:ext uri="{FF2B5EF4-FFF2-40B4-BE49-F238E27FC236}">
                  <a16:creationId xmlns:a16="http://schemas.microsoft.com/office/drawing/2014/main" id="{0F55CF33-8247-4F07-8E82-44715B3E73D2}"/>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Btf-2 beam commissioning</a:t>
              </a:r>
              <a:endParaRPr lang="en-GB" sz="3200" dirty="0">
                <a:latin typeface="Stencil" panose="040409050D0802020404" pitchFamily="82" charset="0"/>
                <a:cs typeface="Ayuthaya" pitchFamily="2" charset="-34"/>
              </a:endParaRPr>
            </a:p>
          </p:txBody>
        </p:sp>
        <p:pic>
          <p:nvPicPr>
            <p:cNvPr id="29" name="Picture 2" descr="http://www.lnf.infn.it/logo/logo_infn_lnf_2_esteso_white.png">
              <a:extLst>
                <a:ext uri="{FF2B5EF4-FFF2-40B4-BE49-F238E27FC236}">
                  <a16:creationId xmlns:a16="http://schemas.microsoft.com/office/drawing/2014/main" id="{99AA2174-A5DF-46C2-955A-7802B7709F7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Immagine 29">
            <a:extLst>
              <a:ext uri="{FF2B5EF4-FFF2-40B4-BE49-F238E27FC236}">
                <a16:creationId xmlns:a16="http://schemas.microsoft.com/office/drawing/2014/main" id="{E687CAB9-4363-4A86-BC22-0B4E7BF01CC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pic>
        <p:nvPicPr>
          <p:cNvPr id="5" name="Immagine 4">
            <a:extLst>
              <a:ext uri="{FF2B5EF4-FFF2-40B4-BE49-F238E27FC236}">
                <a16:creationId xmlns:a16="http://schemas.microsoft.com/office/drawing/2014/main" id="{8A838EF0-C831-4502-94EF-C356669B64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829" y="1791478"/>
            <a:ext cx="1060959" cy="2121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088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99827E8D-0029-4924-AD5C-4E8A1EB6404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63C1B3D0-F822-4625-8990-5A6DA6BE7270}"/>
              </a:ext>
            </a:extLst>
          </p:cNvPr>
          <p:cNvSpPr>
            <a:spLocks noGrp="1"/>
          </p:cNvSpPr>
          <p:nvPr>
            <p:ph type="sldNum" sz="quarter" idx="12"/>
          </p:nvPr>
        </p:nvSpPr>
        <p:spPr/>
        <p:txBody>
          <a:bodyPr/>
          <a:lstStyle/>
          <a:p>
            <a:fld id="{D659A8BB-DBD6-4E0D-B1FF-8166E453991C}" type="slidenum">
              <a:rPr lang="it-IT" smtClean="0"/>
              <a:t>38</a:t>
            </a:fld>
            <a:endParaRPr lang="it-IT" dirty="0"/>
          </a:p>
        </p:txBody>
      </p:sp>
      <p:sp>
        <p:nvSpPr>
          <p:cNvPr id="4" name="Segnaposto contenuto 2">
            <a:extLst>
              <a:ext uri="{FF2B5EF4-FFF2-40B4-BE49-F238E27FC236}">
                <a16:creationId xmlns:a16="http://schemas.microsoft.com/office/drawing/2014/main" id="{7651EB97-AB2C-43E9-AD55-5B4CE981011A}"/>
              </a:ext>
            </a:extLst>
          </p:cNvPr>
          <p:cNvSpPr txBox="1">
            <a:spLocks/>
          </p:cNvSpPr>
          <p:nvPr/>
        </p:nvSpPr>
        <p:spPr>
          <a:xfrm>
            <a:off x="303882" y="1252918"/>
            <a:ext cx="9678318" cy="51034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SPARC modulators management</a:t>
            </a:r>
          </a:p>
          <a:p>
            <a:r>
              <a:rPr lang="en-US" dirty="0"/>
              <a:t>LINAC up for PADME from Sept 2018 up to the end of Febr. 2019</a:t>
            </a:r>
          </a:p>
          <a:p>
            <a:r>
              <a:rPr lang="en-US" i="1" dirty="0"/>
              <a:t>Few problems during the run, mostly opportunistic maintenance</a:t>
            </a:r>
          </a:p>
          <a:p>
            <a:pPr lvl="1"/>
            <a:r>
              <a:rPr lang="en-US" dirty="0"/>
              <a:t>Few stop due to electronic board fake interlock</a:t>
            </a:r>
          </a:p>
          <a:p>
            <a:pPr lvl="1"/>
            <a:r>
              <a:rPr lang="en-US" dirty="0"/>
              <a:t>Thyratron substitution on Mod. A and EOL resistors in Mod C.</a:t>
            </a:r>
          </a:p>
          <a:p>
            <a:pPr lvl="1"/>
            <a:r>
              <a:rPr lang="en-US" dirty="0"/>
              <a:t>New BCM installed</a:t>
            </a:r>
          </a:p>
          <a:p>
            <a:pPr lvl="1"/>
            <a:endParaRPr lang="en-US" dirty="0"/>
          </a:p>
          <a:p>
            <a:r>
              <a:rPr lang="en-US" i="1" dirty="0"/>
              <a:t>Linac Consolidation</a:t>
            </a:r>
          </a:p>
          <a:p>
            <a:pPr lvl="1"/>
            <a:r>
              <a:rPr lang="en-US" dirty="0"/>
              <a:t>New thyratron cooling system</a:t>
            </a:r>
          </a:p>
          <a:p>
            <a:pPr lvl="1"/>
            <a:r>
              <a:rPr lang="en-US" dirty="0"/>
              <a:t>New cooling circuit for the HVPS mods</a:t>
            </a:r>
          </a:p>
          <a:p>
            <a:pPr marL="457200" lvl="1" indent="0">
              <a:buNone/>
            </a:pPr>
            <a:endParaRPr lang="en-US" dirty="0"/>
          </a:p>
          <a:p>
            <a:r>
              <a:rPr lang="en-US" i="1" dirty="0"/>
              <a:t>Linac Upgrade</a:t>
            </a:r>
          </a:p>
          <a:p>
            <a:pPr lvl="1"/>
            <a:r>
              <a:rPr lang="en-US" dirty="0"/>
              <a:t>Rush to save time in the switching period from PADME to SIDDHARTA2 (got it, sharing time with SPARC requirements)</a:t>
            </a:r>
          </a:p>
          <a:p>
            <a:pPr lvl="1"/>
            <a:r>
              <a:rPr lang="en-US" dirty="0"/>
              <a:t>Installation of second couple new solid state TDK M.303 (Master+Slave) + Junction Box + 15:1 transformer -&gt; final setup in mod racks</a:t>
            </a:r>
          </a:p>
          <a:p>
            <a:pPr lvl="1"/>
            <a:r>
              <a:rPr lang="en-GB" dirty="0">
                <a:solidFill>
                  <a:srgbClr val="000000"/>
                </a:solidFill>
              </a:rPr>
              <a:t>Trials on new embedded modulator control system (Mod.B)</a:t>
            </a:r>
            <a:endParaRPr lang="en-US" dirty="0"/>
          </a:p>
          <a:p>
            <a:pPr marL="457200" lvl="1" indent="0">
              <a:buNone/>
            </a:pPr>
            <a:endParaRPr lang="en-US" dirty="0"/>
          </a:p>
        </p:txBody>
      </p:sp>
      <p:pic>
        <p:nvPicPr>
          <p:cNvPr id="6" name="Immagine 5" descr="Immagine che contiene interni, sedendo&#10;&#10;Descrizione generata automaticamente">
            <a:extLst>
              <a:ext uri="{FF2B5EF4-FFF2-40B4-BE49-F238E27FC236}">
                <a16:creationId xmlns:a16="http://schemas.microsoft.com/office/drawing/2014/main" id="{30939722-0E8F-4755-9CC7-D97D3524F8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9229718" y="1276407"/>
            <a:ext cx="3191347" cy="2393510"/>
          </a:xfrm>
          <a:prstGeom prst="rect">
            <a:avLst/>
          </a:prstGeom>
          <a:ln>
            <a:noFill/>
          </a:ln>
          <a:effectLst>
            <a:softEdge rad="112500"/>
          </a:effectLst>
        </p:spPr>
      </p:pic>
      <p:grpSp>
        <p:nvGrpSpPr>
          <p:cNvPr id="9" name="Gruppo 8">
            <a:extLst>
              <a:ext uri="{FF2B5EF4-FFF2-40B4-BE49-F238E27FC236}">
                <a16:creationId xmlns:a16="http://schemas.microsoft.com/office/drawing/2014/main" id="{39ACAA2F-853D-400B-85BD-0AE78F9E2FC7}"/>
              </a:ext>
            </a:extLst>
          </p:cNvPr>
          <p:cNvGrpSpPr/>
          <p:nvPr/>
        </p:nvGrpSpPr>
        <p:grpSpPr>
          <a:xfrm>
            <a:off x="-1" y="3099"/>
            <a:ext cx="6096002" cy="947451"/>
            <a:chOff x="0" y="3099"/>
            <a:chExt cx="7866043" cy="947451"/>
          </a:xfrm>
        </p:grpSpPr>
        <p:sp>
          <p:nvSpPr>
            <p:cNvPr id="10" name="Titolo 1">
              <a:extLst>
                <a:ext uri="{FF2B5EF4-FFF2-40B4-BE49-F238E27FC236}">
                  <a16:creationId xmlns:a16="http://schemas.microsoft.com/office/drawing/2014/main" id="{91E98F18-7EBE-4AB4-A733-10FBCBAFAD68}"/>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activities</a:t>
              </a:r>
              <a:endParaRPr lang="en-GB" sz="3200" dirty="0">
                <a:latin typeface="Stencil" panose="040409050D0802020404" pitchFamily="82" charset="0"/>
                <a:cs typeface="Ayuthaya" pitchFamily="2" charset="-34"/>
              </a:endParaRPr>
            </a:p>
          </p:txBody>
        </p:sp>
        <p:pic>
          <p:nvPicPr>
            <p:cNvPr id="11" name="Picture 2" descr="http://www.lnf.infn.it/logo/logo_infn_lnf_2_esteso_white.png">
              <a:extLst>
                <a:ext uri="{FF2B5EF4-FFF2-40B4-BE49-F238E27FC236}">
                  <a16:creationId xmlns:a16="http://schemas.microsoft.com/office/drawing/2014/main" id="{291D4A14-793E-4D63-8CC5-A4CCFA321B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Immagine 11" descr="20190320_152945.jpg">
            <a:extLst>
              <a:ext uri="{FF2B5EF4-FFF2-40B4-BE49-F238E27FC236}">
                <a16:creationId xmlns:a16="http://schemas.microsoft.com/office/drawing/2014/main" id="{38A0465E-E37F-4B6F-A9DF-850DFF56F2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5565814" y="2854561"/>
            <a:ext cx="1511193" cy="2156114"/>
          </a:xfrm>
          <a:prstGeom prst="rect">
            <a:avLst/>
          </a:prstGeom>
          <a:ln>
            <a:noFill/>
          </a:ln>
          <a:effectLst>
            <a:softEdge rad="112500"/>
          </a:effectLst>
        </p:spPr>
      </p:pic>
      <p:pic>
        <p:nvPicPr>
          <p:cNvPr id="13" name="Immagine 12" descr="IMG-20190314-WA0001 (1).jpeg">
            <a:extLst>
              <a:ext uri="{FF2B5EF4-FFF2-40B4-BE49-F238E27FC236}">
                <a16:creationId xmlns:a16="http://schemas.microsoft.com/office/drawing/2014/main" id="{C746C7B1-A0A3-4029-8316-452C5C012D9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1774" y="3046369"/>
            <a:ext cx="2140527" cy="1772499"/>
          </a:xfrm>
          <a:prstGeom prst="rect">
            <a:avLst/>
          </a:prstGeom>
          <a:ln>
            <a:noFill/>
          </a:ln>
          <a:effectLst>
            <a:softEdge rad="112500"/>
          </a:effectLst>
        </p:spPr>
      </p:pic>
      <p:pic>
        <p:nvPicPr>
          <p:cNvPr id="14" name="Immagine 13">
            <a:extLst>
              <a:ext uri="{FF2B5EF4-FFF2-40B4-BE49-F238E27FC236}">
                <a16:creationId xmlns:a16="http://schemas.microsoft.com/office/drawing/2014/main" id="{6B091926-1C98-46A7-A67A-B4ADB1B2E1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pic>
        <p:nvPicPr>
          <p:cNvPr id="15" name="Immagine 14" descr="Immagine che contiene persona, uomo, inpiedi, edificio&#10;&#10;Descrizione generata automaticamente">
            <a:extLst>
              <a:ext uri="{FF2B5EF4-FFF2-40B4-BE49-F238E27FC236}">
                <a16:creationId xmlns:a16="http://schemas.microsoft.com/office/drawing/2014/main" id="{924F125C-10C2-4043-90F6-432DCC80857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76031" y="4411673"/>
            <a:ext cx="1898720" cy="1814445"/>
          </a:xfrm>
          <a:prstGeom prst="rect">
            <a:avLst/>
          </a:prstGeom>
          <a:effectLst>
            <a:softEdge rad="63500"/>
          </a:effectLst>
        </p:spPr>
      </p:pic>
    </p:spTree>
    <p:extLst>
      <p:ext uri="{BB962C8B-B14F-4D97-AF65-F5344CB8AC3E}">
        <p14:creationId xmlns:p14="http://schemas.microsoft.com/office/powerpoint/2010/main" val="2243884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7EB06CAB-8C15-4E62-ABC0-BE4B98410E36}"/>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FFBDE8BF-FCA1-4214-8702-D4E04572BF4A}"/>
              </a:ext>
            </a:extLst>
          </p:cNvPr>
          <p:cNvSpPr>
            <a:spLocks noGrp="1"/>
          </p:cNvSpPr>
          <p:nvPr>
            <p:ph type="sldNum" sz="quarter" idx="12"/>
          </p:nvPr>
        </p:nvSpPr>
        <p:spPr/>
        <p:txBody>
          <a:bodyPr/>
          <a:lstStyle/>
          <a:p>
            <a:fld id="{D659A8BB-DBD6-4E0D-B1FF-8166E453991C}" type="slidenum">
              <a:rPr lang="it-IT" smtClean="0"/>
              <a:t>39</a:t>
            </a:fld>
            <a:endParaRPr lang="it-IT" dirty="0"/>
          </a:p>
        </p:txBody>
      </p:sp>
      <p:pic>
        <p:nvPicPr>
          <p:cNvPr id="4" name="Immagine 3" descr="20190325_190617.jpg">
            <a:extLst>
              <a:ext uri="{FF2B5EF4-FFF2-40B4-BE49-F238E27FC236}">
                <a16:creationId xmlns:a16="http://schemas.microsoft.com/office/drawing/2014/main" id="{15991FB4-9B57-40A7-A4A8-E52B0DC518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7168833" y="3673176"/>
            <a:ext cx="2521125" cy="1523191"/>
          </a:xfrm>
          <a:prstGeom prst="rect">
            <a:avLst/>
          </a:prstGeom>
        </p:spPr>
      </p:pic>
      <p:pic>
        <p:nvPicPr>
          <p:cNvPr id="5" name="Immagine 4" descr="Schermata 2019-04-29 alle 11.57.38.png">
            <a:extLst>
              <a:ext uri="{FF2B5EF4-FFF2-40B4-BE49-F238E27FC236}">
                <a16:creationId xmlns:a16="http://schemas.microsoft.com/office/drawing/2014/main" id="{72B26E18-0D23-4FE9-8722-53227A68F5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9346" y="1162968"/>
            <a:ext cx="2932654" cy="3706668"/>
          </a:xfrm>
          <a:prstGeom prst="rect">
            <a:avLst/>
          </a:prstGeom>
        </p:spPr>
      </p:pic>
      <p:sp>
        <p:nvSpPr>
          <p:cNvPr id="6" name="CasellaDiTesto 5">
            <a:extLst>
              <a:ext uri="{FF2B5EF4-FFF2-40B4-BE49-F238E27FC236}">
                <a16:creationId xmlns:a16="http://schemas.microsoft.com/office/drawing/2014/main" id="{80AE9538-78C9-4FF1-BF15-DC04FEB6D45D}"/>
              </a:ext>
            </a:extLst>
          </p:cNvPr>
          <p:cNvSpPr txBox="1"/>
          <p:nvPr/>
        </p:nvSpPr>
        <p:spPr>
          <a:xfrm>
            <a:off x="6049819" y="5841176"/>
            <a:ext cx="3590636" cy="369332"/>
          </a:xfrm>
          <a:prstGeom prst="rect">
            <a:avLst/>
          </a:prstGeom>
          <a:noFill/>
        </p:spPr>
        <p:txBody>
          <a:bodyPr wrap="square" rtlCol="0">
            <a:spAutoFit/>
          </a:bodyPr>
          <a:lstStyle/>
          <a:p>
            <a:r>
              <a:rPr lang="en-US" dirty="0"/>
              <a:t>In Winter stop Dec-2018 Jan-2019</a:t>
            </a:r>
          </a:p>
        </p:txBody>
      </p:sp>
      <p:pic>
        <p:nvPicPr>
          <p:cNvPr id="7" name="Immagine 6" descr="B-7344-BEAM_CURRENT_MONITOR.pdf">
            <a:extLst>
              <a:ext uri="{FF2B5EF4-FFF2-40B4-BE49-F238E27FC236}">
                <a16:creationId xmlns:a16="http://schemas.microsoft.com/office/drawing/2014/main" id="{FAD6B539-4AF0-40B3-B472-6839B04F49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3085" t="6598" r="26479" b="13151"/>
          <a:stretch/>
        </p:blipFill>
        <p:spPr>
          <a:xfrm rot="5400000">
            <a:off x="2239253" y="690412"/>
            <a:ext cx="1800005" cy="4242873"/>
          </a:xfrm>
          <a:prstGeom prst="rect">
            <a:avLst/>
          </a:prstGeom>
        </p:spPr>
      </p:pic>
      <p:pic>
        <p:nvPicPr>
          <p:cNvPr id="9" name="Immagine 8" descr="20190320_152945.jpg">
            <a:extLst>
              <a:ext uri="{FF2B5EF4-FFF2-40B4-BE49-F238E27FC236}">
                <a16:creationId xmlns:a16="http://schemas.microsoft.com/office/drawing/2014/main" id="{EA64AD56-2F41-4430-9769-ADE82DEB54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716691" y="3559851"/>
            <a:ext cx="1511193" cy="2156114"/>
          </a:xfrm>
          <a:prstGeom prst="rect">
            <a:avLst/>
          </a:prstGeom>
        </p:spPr>
      </p:pic>
      <p:pic>
        <p:nvPicPr>
          <p:cNvPr id="10" name="Immagine 9" descr="IMG-20190314-WA0001 (1).jpeg">
            <a:extLst>
              <a:ext uri="{FF2B5EF4-FFF2-40B4-BE49-F238E27FC236}">
                <a16:creationId xmlns:a16="http://schemas.microsoft.com/office/drawing/2014/main" id="{643EBE4A-56F4-4BD8-A6DE-B56F21C1E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87189" y="3979567"/>
            <a:ext cx="2140527" cy="1772499"/>
          </a:xfrm>
          <a:prstGeom prst="rect">
            <a:avLst/>
          </a:prstGeom>
        </p:spPr>
      </p:pic>
      <p:pic>
        <p:nvPicPr>
          <p:cNvPr id="11" name="Immagine 10" descr="IMG-20190429-WA0001.jpg">
            <a:extLst>
              <a:ext uri="{FF2B5EF4-FFF2-40B4-BE49-F238E27FC236}">
                <a16:creationId xmlns:a16="http://schemas.microsoft.com/office/drawing/2014/main" id="{DCEB707D-7F10-4335-80FD-B7FA6508447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58708" y="1777988"/>
            <a:ext cx="3684135" cy="2067721"/>
          </a:xfrm>
          <a:prstGeom prst="rect">
            <a:avLst/>
          </a:prstGeom>
        </p:spPr>
      </p:pic>
      <p:grpSp>
        <p:nvGrpSpPr>
          <p:cNvPr id="13" name="Gruppo 12">
            <a:extLst>
              <a:ext uri="{FF2B5EF4-FFF2-40B4-BE49-F238E27FC236}">
                <a16:creationId xmlns:a16="http://schemas.microsoft.com/office/drawing/2014/main" id="{972D0A3E-2126-4886-98C1-9ECE87BFE850}"/>
              </a:ext>
            </a:extLst>
          </p:cNvPr>
          <p:cNvGrpSpPr/>
          <p:nvPr/>
        </p:nvGrpSpPr>
        <p:grpSpPr>
          <a:xfrm>
            <a:off x="-1" y="3099"/>
            <a:ext cx="6096002" cy="947451"/>
            <a:chOff x="0" y="3099"/>
            <a:chExt cx="7866043" cy="947451"/>
          </a:xfrm>
        </p:grpSpPr>
        <p:sp>
          <p:nvSpPr>
            <p:cNvPr id="14" name="Titolo 1">
              <a:extLst>
                <a:ext uri="{FF2B5EF4-FFF2-40B4-BE49-F238E27FC236}">
                  <a16:creationId xmlns:a16="http://schemas.microsoft.com/office/drawing/2014/main" id="{59A3C27C-5165-44ED-82B9-CCD4E6123E78}"/>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activities</a:t>
              </a:r>
              <a:endParaRPr lang="en-GB" sz="3200" dirty="0">
                <a:latin typeface="Stencil" panose="040409050D0802020404" pitchFamily="82" charset="0"/>
                <a:cs typeface="Ayuthaya" pitchFamily="2" charset="-34"/>
              </a:endParaRPr>
            </a:p>
          </p:txBody>
        </p:sp>
        <p:pic>
          <p:nvPicPr>
            <p:cNvPr id="15" name="Picture 2" descr="http://www.lnf.infn.it/logo/logo_infn_lnf_2_esteso_white.png">
              <a:extLst>
                <a:ext uri="{FF2B5EF4-FFF2-40B4-BE49-F238E27FC236}">
                  <a16:creationId xmlns:a16="http://schemas.microsoft.com/office/drawing/2014/main" id="{AD56C9C5-CD74-48BF-AAE1-8A7B11A4808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Immagine 15">
            <a:extLst>
              <a:ext uri="{FF2B5EF4-FFF2-40B4-BE49-F238E27FC236}">
                <a16:creationId xmlns:a16="http://schemas.microsoft.com/office/drawing/2014/main" id="{0D1F6327-F23F-4794-93DD-93EE93C44C1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75085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7964FA-ACFC-D74E-967C-06475BAD7247}"/>
              </a:ext>
            </a:extLst>
          </p:cNvPr>
          <p:cNvSpPr>
            <a:spLocks noGrp="1"/>
          </p:cNvSpPr>
          <p:nvPr>
            <p:ph type="sldNum" sz="quarter" idx="12"/>
          </p:nvPr>
        </p:nvSpPr>
        <p:spPr/>
        <p:txBody>
          <a:bodyPr/>
          <a:lstStyle/>
          <a:p>
            <a:fld id="{68D00E77-0C82-E746-A744-9B0761327A0C}" type="slidenum">
              <a:rPr lang="it-IT" smtClean="0">
                <a:solidFill>
                  <a:schemeClr val="tx1"/>
                </a:solidFill>
              </a:rPr>
              <a:pPr/>
              <a:t>4</a:t>
            </a:fld>
            <a:endParaRPr lang="it-IT" dirty="0">
              <a:solidFill>
                <a:schemeClr val="tx1"/>
              </a:solidFill>
            </a:endParaRPr>
          </a:p>
        </p:txBody>
      </p:sp>
      <p:pic>
        <p:nvPicPr>
          <p:cNvPr id="47" name="Immagine 46">
            <a:extLst>
              <a:ext uri="{FF2B5EF4-FFF2-40B4-BE49-F238E27FC236}">
                <a16:creationId xmlns:a16="http://schemas.microsoft.com/office/drawing/2014/main" id="{25FE7FEE-2204-46C4-B207-C2F5490877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32305" y="-1"/>
            <a:ext cx="8159695" cy="6448927"/>
          </a:xfrm>
          <a:prstGeom prst="rect">
            <a:avLst/>
          </a:prstGeom>
          <a:solidFill>
            <a:schemeClr val="tx1"/>
          </a:solidFill>
        </p:spPr>
      </p:pic>
      <p:sp>
        <p:nvSpPr>
          <p:cNvPr id="7" name="Segnaposto contenuto 2">
            <a:extLst>
              <a:ext uri="{FF2B5EF4-FFF2-40B4-BE49-F238E27FC236}">
                <a16:creationId xmlns:a16="http://schemas.microsoft.com/office/drawing/2014/main" id="{10C91BED-278B-1646-83D5-2623A0E0A3BD}"/>
              </a:ext>
            </a:extLst>
          </p:cNvPr>
          <p:cNvSpPr>
            <a:spLocks noGrp="1"/>
          </p:cNvSpPr>
          <p:nvPr>
            <p:ph idx="1"/>
          </p:nvPr>
        </p:nvSpPr>
        <p:spPr>
          <a:xfrm>
            <a:off x="0" y="1214668"/>
            <a:ext cx="4506685" cy="4673743"/>
          </a:xfrm>
        </p:spPr>
        <p:txBody>
          <a:bodyPr lIns="90000">
            <a:normAutofit/>
          </a:bodyPr>
          <a:lstStyle/>
          <a:p>
            <a:pPr>
              <a:spcBef>
                <a:spcPts val="0"/>
              </a:spcBef>
              <a:spcAft>
                <a:spcPts val="600"/>
              </a:spcAft>
              <a:buFont typeface="Wingdings" pitchFamily="2" charset="2"/>
              <a:buChar char="§"/>
            </a:pPr>
            <a:r>
              <a:rPr lang="en-GB" sz="2400" dirty="0">
                <a:solidFill>
                  <a:schemeClr val="tx1"/>
                </a:solidFill>
              </a:rPr>
              <a:t>Build a </a:t>
            </a:r>
            <a:r>
              <a:rPr lang="en-GB" sz="2400" b="1" dirty="0">
                <a:solidFill>
                  <a:schemeClr val="tx1"/>
                </a:solidFill>
              </a:rPr>
              <a:t>second beam-line </a:t>
            </a:r>
            <a:r>
              <a:rPr lang="en-GB" sz="2400" dirty="0">
                <a:solidFill>
                  <a:schemeClr val="tx1"/>
                </a:solidFill>
              </a:rPr>
              <a:t>and experimental hall</a:t>
            </a:r>
          </a:p>
          <a:p>
            <a:pPr>
              <a:spcBef>
                <a:spcPts val="0"/>
              </a:spcBef>
              <a:spcAft>
                <a:spcPts val="600"/>
              </a:spcAft>
              <a:buFont typeface="Wingdings" pitchFamily="2" charset="2"/>
              <a:buChar char="§"/>
            </a:pPr>
            <a:endParaRPr lang="en-GB" sz="2400" dirty="0">
              <a:solidFill>
                <a:schemeClr val="tx1"/>
              </a:solidFill>
            </a:endParaRPr>
          </a:p>
          <a:p>
            <a:pPr marL="457200" lvl="1" indent="0">
              <a:spcBef>
                <a:spcPts val="0"/>
              </a:spcBef>
              <a:spcAft>
                <a:spcPts val="600"/>
              </a:spcAft>
              <a:buNone/>
            </a:pPr>
            <a:r>
              <a:rPr lang="en-GB" sz="2000" dirty="0"/>
              <a:t>Hard handshaking with all the other DAFNE-BTF-LINAC activities:</a:t>
            </a:r>
          </a:p>
          <a:p>
            <a:pPr lvl="1">
              <a:spcBef>
                <a:spcPts val="0"/>
              </a:spcBef>
              <a:spcAft>
                <a:spcPts val="600"/>
              </a:spcAft>
            </a:pPr>
            <a:r>
              <a:rPr lang="en-GB" sz="2000" dirty="0"/>
              <a:t>Essentially people for implementing the infrastructure</a:t>
            </a:r>
          </a:p>
          <a:p>
            <a:pPr lvl="1">
              <a:spcBef>
                <a:spcPts val="0"/>
              </a:spcBef>
              <a:spcAft>
                <a:spcPts val="600"/>
              </a:spcAft>
            </a:pPr>
            <a:r>
              <a:rPr lang="en-GB" sz="2000" dirty="0"/>
              <a:t>BTF Experimental hall 1 closed for PADME run =&gt; no joint upgrading during it</a:t>
            </a:r>
          </a:p>
          <a:p>
            <a:pPr lvl="1">
              <a:spcBef>
                <a:spcPts val="0"/>
              </a:spcBef>
              <a:spcAft>
                <a:spcPts val="600"/>
              </a:spcAft>
            </a:pPr>
            <a:r>
              <a:rPr lang="en-GB" sz="2000" dirty="0"/>
              <a:t>Not touching existent DAFNE subsystem, racks, cables…</a:t>
            </a:r>
          </a:p>
          <a:p>
            <a:pPr lvl="1">
              <a:spcBef>
                <a:spcPts val="0"/>
              </a:spcBef>
              <a:spcAft>
                <a:spcPts val="600"/>
              </a:spcAft>
            </a:pPr>
            <a:r>
              <a:rPr lang="en-GB" sz="2000" dirty="0"/>
              <a:t>Non interlocking activities also for SIDDHARTA 2</a:t>
            </a:r>
          </a:p>
          <a:p>
            <a:pPr lvl="1">
              <a:spcBef>
                <a:spcPts val="0"/>
              </a:spcBef>
              <a:spcAft>
                <a:spcPts val="600"/>
              </a:spcAft>
              <a:buFont typeface="Wingdings" pitchFamily="2" charset="2"/>
              <a:buChar char="§"/>
            </a:pPr>
            <a:endParaRPr lang="en-GB" sz="2000" dirty="0">
              <a:solidFill>
                <a:schemeClr val="tx1"/>
              </a:solidFill>
            </a:endParaRPr>
          </a:p>
          <a:p>
            <a:pPr marL="0" indent="0">
              <a:spcBef>
                <a:spcPts val="0"/>
              </a:spcBef>
              <a:spcAft>
                <a:spcPts val="600"/>
              </a:spcAft>
              <a:buNone/>
            </a:pPr>
            <a:endParaRPr lang="en-GB" sz="2400" dirty="0">
              <a:solidFill>
                <a:schemeClr val="tx1"/>
              </a:solidFill>
            </a:endParaRPr>
          </a:p>
          <a:p>
            <a:pPr>
              <a:spcBef>
                <a:spcPts val="0"/>
              </a:spcBef>
              <a:spcAft>
                <a:spcPts val="600"/>
              </a:spcAft>
              <a:buFont typeface="Wingdings" pitchFamily="2" charset="2"/>
              <a:buChar char="§"/>
            </a:pPr>
            <a:endParaRPr lang="en-GB" sz="2400" dirty="0">
              <a:solidFill>
                <a:schemeClr val="tx1"/>
              </a:solidFill>
            </a:endParaRPr>
          </a:p>
          <a:p>
            <a:pPr marL="0" indent="0">
              <a:spcBef>
                <a:spcPts val="0"/>
              </a:spcBef>
              <a:spcAft>
                <a:spcPts val="600"/>
              </a:spcAft>
              <a:buNone/>
            </a:pPr>
            <a:endParaRPr lang="en-GB" sz="2400" dirty="0">
              <a:solidFill>
                <a:schemeClr val="tx1"/>
              </a:solidFill>
            </a:endParaRPr>
          </a:p>
        </p:txBody>
      </p:sp>
      <p:sp>
        <p:nvSpPr>
          <p:cNvPr id="3" name="Segnaposto piè di pagina 2">
            <a:extLst>
              <a:ext uri="{FF2B5EF4-FFF2-40B4-BE49-F238E27FC236}">
                <a16:creationId xmlns:a16="http://schemas.microsoft.com/office/drawing/2014/main" id="{52037C5B-BE5F-44C3-A472-C71FF9F7E57F}"/>
              </a:ext>
            </a:extLst>
          </p:cNvPr>
          <p:cNvSpPr>
            <a:spLocks noGrp="1"/>
          </p:cNvSpPr>
          <p:nvPr>
            <p:ph type="ftr" sz="quarter" idx="11"/>
          </p:nvPr>
        </p:nvSpPr>
        <p:spPr/>
        <p:txBody>
          <a:bodyPr/>
          <a:lstStyle/>
          <a:p>
            <a:r>
              <a:rPr lang="en-US" dirty="0"/>
              <a:t>57th Scientific Committee Meeting May 9-10, 2019</a:t>
            </a:r>
            <a:endParaRPr lang="it-IT" dirty="0"/>
          </a:p>
        </p:txBody>
      </p:sp>
      <p:grpSp>
        <p:nvGrpSpPr>
          <p:cNvPr id="10" name="Gruppo 9">
            <a:extLst>
              <a:ext uri="{FF2B5EF4-FFF2-40B4-BE49-F238E27FC236}">
                <a16:creationId xmlns:a16="http://schemas.microsoft.com/office/drawing/2014/main" id="{99D6C745-BA0A-4745-80D0-2AB1E4CD952E}"/>
              </a:ext>
            </a:extLst>
          </p:cNvPr>
          <p:cNvGrpSpPr/>
          <p:nvPr/>
        </p:nvGrpSpPr>
        <p:grpSpPr>
          <a:xfrm>
            <a:off x="1" y="3099"/>
            <a:ext cx="4506686" cy="947451"/>
            <a:chOff x="0" y="3099"/>
            <a:chExt cx="4517571" cy="947451"/>
          </a:xfrm>
        </p:grpSpPr>
        <p:sp>
          <p:nvSpPr>
            <p:cNvPr id="11" name="Titolo 1">
              <a:extLst>
                <a:ext uri="{FF2B5EF4-FFF2-40B4-BE49-F238E27FC236}">
                  <a16:creationId xmlns:a16="http://schemas.microsoft.com/office/drawing/2014/main" id="{A1C5288E-BE28-4BA1-93CE-8C8C56C13A49}"/>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a:t>
              </a:r>
              <a:endParaRPr lang="en-GB" sz="3200" dirty="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E9522D9D-5C01-4B81-8FE6-63D452A448E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mmagine 8">
            <a:extLst>
              <a:ext uri="{FF2B5EF4-FFF2-40B4-BE49-F238E27FC236}">
                <a16:creationId xmlns:a16="http://schemas.microsoft.com/office/drawing/2014/main" id="{CD460DB0-FD91-436A-B914-E5FCCA5136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567456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C3603875-C5FD-4361-80F1-169B710EF11F}"/>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CE54EED9-2FFF-4F15-8BF4-34F065A14EC0}"/>
              </a:ext>
            </a:extLst>
          </p:cNvPr>
          <p:cNvSpPr>
            <a:spLocks noGrp="1"/>
          </p:cNvSpPr>
          <p:nvPr>
            <p:ph type="sldNum" sz="quarter" idx="12"/>
          </p:nvPr>
        </p:nvSpPr>
        <p:spPr/>
        <p:txBody>
          <a:bodyPr/>
          <a:lstStyle/>
          <a:p>
            <a:fld id="{D659A8BB-DBD6-4E0D-B1FF-8166E453991C}" type="slidenum">
              <a:rPr lang="it-IT" smtClean="0"/>
              <a:t>40</a:t>
            </a:fld>
            <a:endParaRPr lang="it-IT" dirty="0"/>
          </a:p>
        </p:txBody>
      </p:sp>
      <p:sp>
        <p:nvSpPr>
          <p:cNvPr id="6" name="Segnaposto contenuto 2">
            <a:extLst>
              <a:ext uri="{FF2B5EF4-FFF2-40B4-BE49-F238E27FC236}">
                <a16:creationId xmlns:a16="http://schemas.microsoft.com/office/drawing/2014/main" id="{D0803163-396D-414C-98D6-A1D07ACCA13B}"/>
              </a:ext>
            </a:extLst>
          </p:cNvPr>
          <p:cNvSpPr txBox="1">
            <a:spLocks/>
          </p:cNvSpPr>
          <p:nvPr/>
        </p:nvSpPr>
        <p:spPr>
          <a:xfrm>
            <a:off x="712715" y="1086602"/>
            <a:ext cx="8229600" cy="113607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Old fashioned HV 3-p rectifier to solid state cap charging HVPS </a:t>
            </a:r>
          </a:p>
          <a:p>
            <a:pPr lvl="1"/>
            <a:r>
              <a:rPr lang="en-US" dirty="0"/>
              <a:t>Bid assigned to TDK -&gt; bunch of couple Mod.303, at each arrival prompt installation to mods</a:t>
            </a:r>
          </a:p>
          <a:p>
            <a:pPr lvl="1"/>
            <a:r>
              <a:rPr lang="en-US" dirty="0"/>
              <a:t>Fully operational on mod D in test setup from March 2018.</a:t>
            </a:r>
          </a:p>
          <a:p>
            <a:pPr lvl="1"/>
            <a:r>
              <a:rPr lang="en-US" dirty="0"/>
              <a:t>Fully operational from 29th March of 2019 in final setup in modulator B. </a:t>
            </a:r>
          </a:p>
          <a:p>
            <a:pPr lvl="1"/>
            <a:endParaRPr lang="en-US" dirty="0"/>
          </a:p>
        </p:txBody>
      </p:sp>
      <p:grpSp>
        <p:nvGrpSpPr>
          <p:cNvPr id="24" name="Gruppo 23">
            <a:extLst>
              <a:ext uri="{FF2B5EF4-FFF2-40B4-BE49-F238E27FC236}">
                <a16:creationId xmlns:a16="http://schemas.microsoft.com/office/drawing/2014/main" id="{0DDC0470-0248-4758-9D6E-66CC0BF1BF15}"/>
              </a:ext>
            </a:extLst>
          </p:cNvPr>
          <p:cNvGrpSpPr/>
          <p:nvPr/>
        </p:nvGrpSpPr>
        <p:grpSpPr>
          <a:xfrm>
            <a:off x="96023" y="2099099"/>
            <a:ext cx="6395346" cy="4498642"/>
            <a:chOff x="-502688" y="1924288"/>
            <a:chExt cx="6395346" cy="4498642"/>
          </a:xfrm>
        </p:grpSpPr>
        <p:grpSp>
          <p:nvGrpSpPr>
            <p:cNvPr id="18" name="Gruppo 17">
              <a:extLst>
                <a:ext uri="{FF2B5EF4-FFF2-40B4-BE49-F238E27FC236}">
                  <a16:creationId xmlns:a16="http://schemas.microsoft.com/office/drawing/2014/main" id="{E4F6D147-D84D-4CA1-9CD7-0EC375129325}"/>
                </a:ext>
              </a:extLst>
            </p:cNvPr>
            <p:cNvGrpSpPr/>
            <p:nvPr/>
          </p:nvGrpSpPr>
          <p:grpSpPr>
            <a:xfrm>
              <a:off x="-502688" y="1924288"/>
              <a:ext cx="6395346" cy="2687875"/>
              <a:chOff x="-463903" y="2676453"/>
              <a:chExt cx="6395346" cy="2687875"/>
            </a:xfrm>
          </p:grpSpPr>
          <p:sp>
            <p:nvSpPr>
              <p:cNvPr id="5" name="object 2">
                <a:extLst>
                  <a:ext uri="{FF2B5EF4-FFF2-40B4-BE49-F238E27FC236}">
                    <a16:creationId xmlns:a16="http://schemas.microsoft.com/office/drawing/2014/main" id="{541D5A28-CE49-4247-A44F-2256FDC5ED9A}"/>
                  </a:ext>
                </a:extLst>
              </p:cNvPr>
              <p:cNvSpPr/>
              <p:nvPr/>
            </p:nvSpPr>
            <p:spPr>
              <a:xfrm>
                <a:off x="-463903" y="2676453"/>
                <a:ext cx="6395346" cy="2687875"/>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p>
            </p:txBody>
          </p:sp>
          <p:sp>
            <p:nvSpPr>
              <p:cNvPr id="14" name="CasellaDiTesto 13">
                <a:extLst>
                  <a:ext uri="{FF2B5EF4-FFF2-40B4-BE49-F238E27FC236}">
                    <a16:creationId xmlns:a16="http://schemas.microsoft.com/office/drawing/2014/main" id="{EE1E6E5C-FF0D-4208-B3A9-248F0AB73F4E}"/>
                  </a:ext>
                </a:extLst>
              </p:cNvPr>
              <p:cNvSpPr txBox="1"/>
              <p:nvPr/>
            </p:nvSpPr>
            <p:spPr>
              <a:xfrm>
                <a:off x="4038600" y="4146487"/>
                <a:ext cx="740892"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12:1</a:t>
                </a:r>
                <a:endParaRPr lang="en-US" dirty="0"/>
              </a:p>
            </p:txBody>
          </p:sp>
        </p:grpSp>
        <p:pic>
          <p:nvPicPr>
            <p:cNvPr id="16" name="Immagine 15" descr="Schermata 2019-04-29 alle 11.32.47.png">
              <a:extLst>
                <a:ext uri="{FF2B5EF4-FFF2-40B4-BE49-F238E27FC236}">
                  <a16:creationId xmlns:a16="http://schemas.microsoft.com/office/drawing/2014/main" id="{4EEB78A1-7038-445C-AF85-1F18BCB269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223" y="3763654"/>
              <a:ext cx="1474855" cy="2474864"/>
            </a:xfrm>
            <a:prstGeom prst="rect">
              <a:avLst/>
            </a:prstGeom>
            <a:ln>
              <a:noFill/>
            </a:ln>
            <a:effectLst>
              <a:softEdge rad="112500"/>
            </a:effectLst>
          </p:spPr>
        </p:pic>
        <p:pic>
          <p:nvPicPr>
            <p:cNvPr id="17" name="Immagine 16" descr="20190325_190617.jpg">
              <a:extLst>
                <a:ext uri="{FF2B5EF4-FFF2-40B4-BE49-F238E27FC236}">
                  <a16:creationId xmlns:a16="http://schemas.microsoft.com/office/drawing/2014/main" id="{AB2C2083-D71F-403B-B4A0-12EB57BA45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566037" y="4182729"/>
              <a:ext cx="2474865" cy="1636718"/>
            </a:xfrm>
            <a:prstGeom prst="rect">
              <a:avLst/>
            </a:prstGeom>
            <a:ln>
              <a:noFill/>
            </a:ln>
            <a:effectLst>
              <a:softEdge rad="112500"/>
            </a:effectLst>
          </p:spPr>
        </p:pic>
        <p:sp>
          <p:nvSpPr>
            <p:cNvPr id="19" name="Rettangolo 18">
              <a:extLst>
                <a:ext uri="{FF2B5EF4-FFF2-40B4-BE49-F238E27FC236}">
                  <a16:creationId xmlns:a16="http://schemas.microsoft.com/office/drawing/2014/main" id="{4474C92D-A99F-46C8-8704-0545BFE43F12}"/>
                </a:ext>
              </a:extLst>
            </p:cNvPr>
            <p:cNvSpPr/>
            <p:nvPr/>
          </p:nvSpPr>
          <p:spPr>
            <a:xfrm>
              <a:off x="856716" y="5776599"/>
              <a:ext cx="2411045"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dirty="0"/>
                <a:t>Mod B @ 6 March 2019</a:t>
              </a:r>
            </a:p>
            <a:p>
              <a:r>
                <a:rPr lang="en-US" dirty="0"/>
                <a:t>Max P. OUT 33.2 MW</a:t>
              </a:r>
            </a:p>
          </p:txBody>
        </p:sp>
      </p:grpSp>
      <p:grpSp>
        <p:nvGrpSpPr>
          <p:cNvPr id="28" name="Gruppo 27">
            <a:extLst>
              <a:ext uri="{FF2B5EF4-FFF2-40B4-BE49-F238E27FC236}">
                <a16:creationId xmlns:a16="http://schemas.microsoft.com/office/drawing/2014/main" id="{964E4995-E2E0-424B-B07A-0C13D79812DE}"/>
              </a:ext>
            </a:extLst>
          </p:cNvPr>
          <p:cNvGrpSpPr/>
          <p:nvPr/>
        </p:nvGrpSpPr>
        <p:grpSpPr>
          <a:xfrm>
            <a:off x="5841435" y="2156033"/>
            <a:ext cx="6395346" cy="4475550"/>
            <a:chOff x="5841435" y="2156033"/>
            <a:chExt cx="6395346" cy="4475550"/>
          </a:xfrm>
        </p:grpSpPr>
        <p:grpSp>
          <p:nvGrpSpPr>
            <p:cNvPr id="25" name="Gruppo 24">
              <a:extLst>
                <a:ext uri="{FF2B5EF4-FFF2-40B4-BE49-F238E27FC236}">
                  <a16:creationId xmlns:a16="http://schemas.microsoft.com/office/drawing/2014/main" id="{6E9FD341-D100-4F62-829B-2BD1BF232061}"/>
                </a:ext>
              </a:extLst>
            </p:cNvPr>
            <p:cNvGrpSpPr/>
            <p:nvPr/>
          </p:nvGrpSpPr>
          <p:grpSpPr>
            <a:xfrm>
              <a:off x="5841435" y="2156033"/>
              <a:ext cx="6395346" cy="4475550"/>
              <a:chOff x="5841435" y="1967775"/>
              <a:chExt cx="6395346" cy="4475550"/>
            </a:xfrm>
          </p:grpSpPr>
          <p:sp>
            <p:nvSpPr>
              <p:cNvPr id="11" name="object 2">
                <a:extLst>
                  <a:ext uri="{FF2B5EF4-FFF2-40B4-BE49-F238E27FC236}">
                    <a16:creationId xmlns:a16="http://schemas.microsoft.com/office/drawing/2014/main" id="{962B58D3-D103-4E8F-9F83-332CD5C9CBD3}"/>
                  </a:ext>
                </a:extLst>
              </p:cNvPr>
              <p:cNvSpPr/>
              <p:nvPr/>
            </p:nvSpPr>
            <p:spPr>
              <a:xfrm>
                <a:off x="5841435" y="1967775"/>
                <a:ext cx="6395346" cy="2687875"/>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p>
            </p:txBody>
          </p:sp>
          <p:sp>
            <p:nvSpPr>
              <p:cNvPr id="15" name="CasellaDiTesto 14">
                <a:extLst>
                  <a:ext uri="{FF2B5EF4-FFF2-40B4-BE49-F238E27FC236}">
                    <a16:creationId xmlns:a16="http://schemas.microsoft.com/office/drawing/2014/main" id="{884929C8-7739-433C-9976-BFFE7A2FBBCE}"/>
                  </a:ext>
                </a:extLst>
              </p:cNvPr>
              <p:cNvSpPr txBox="1"/>
              <p:nvPr/>
            </p:nvSpPr>
            <p:spPr>
              <a:xfrm>
                <a:off x="10348340" y="3456615"/>
                <a:ext cx="740892"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dirty="0"/>
                  <a:t>15:1</a:t>
                </a:r>
                <a:endParaRPr lang="en-US" dirty="0"/>
              </a:p>
            </p:txBody>
          </p:sp>
          <p:pic>
            <p:nvPicPr>
              <p:cNvPr id="20" name="Immagine 19" descr="20190326_160426.jpg">
                <a:extLst>
                  <a:ext uri="{FF2B5EF4-FFF2-40B4-BE49-F238E27FC236}">
                    <a16:creationId xmlns:a16="http://schemas.microsoft.com/office/drawing/2014/main" id="{D3A944D6-61DC-4960-BC56-445F5098F88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7500709" y="4043661"/>
                <a:ext cx="2421801" cy="1504428"/>
              </a:xfrm>
              <a:prstGeom prst="rect">
                <a:avLst/>
              </a:prstGeom>
              <a:effectLst>
                <a:softEdge rad="63500"/>
              </a:effectLst>
            </p:spPr>
          </p:pic>
          <p:pic>
            <p:nvPicPr>
              <p:cNvPr id="21" name="Immagine 20" descr="20190327_160951.jpg">
                <a:extLst>
                  <a:ext uri="{FF2B5EF4-FFF2-40B4-BE49-F238E27FC236}">
                    <a16:creationId xmlns:a16="http://schemas.microsoft.com/office/drawing/2014/main" id="{A20C7609-4366-4E85-A98A-731000F1C35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8425311" y="4121459"/>
                <a:ext cx="2315346" cy="1281338"/>
              </a:xfrm>
              <a:prstGeom prst="rect">
                <a:avLst/>
              </a:prstGeom>
              <a:ln>
                <a:noFill/>
              </a:ln>
              <a:effectLst>
                <a:softEdge rad="112500"/>
              </a:effectLst>
            </p:spPr>
          </p:pic>
          <p:sp>
            <p:nvSpPr>
              <p:cNvPr id="22" name="Rettangolo 21">
                <a:extLst>
                  <a:ext uri="{FF2B5EF4-FFF2-40B4-BE49-F238E27FC236}">
                    <a16:creationId xmlns:a16="http://schemas.microsoft.com/office/drawing/2014/main" id="{E7FF012F-C524-4159-8F8F-B5776FD84902}"/>
                  </a:ext>
                </a:extLst>
              </p:cNvPr>
              <p:cNvSpPr/>
              <p:nvPr/>
            </p:nvSpPr>
            <p:spPr>
              <a:xfrm>
                <a:off x="7868512" y="5796994"/>
                <a:ext cx="2528064"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dirty="0"/>
                  <a:t>Mod B @ 29 March 2019</a:t>
                </a:r>
              </a:p>
              <a:p>
                <a:r>
                  <a:rPr lang="en-US" dirty="0">
                    <a:solidFill>
                      <a:schemeClr val="tx1"/>
                    </a:solidFill>
                    <a:highlight>
                      <a:srgbClr val="FFFF00"/>
                    </a:highlight>
                  </a:rPr>
                  <a:t>Max P. OUT 36.1 MW</a:t>
                </a:r>
              </a:p>
            </p:txBody>
          </p:sp>
          <p:sp>
            <p:nvSpPr>
              <p:cNvPr id="23" name="Rettangolo 22">
                <a:extLst>
                  <a:ext uri="{FF2B5EF4-FFF2-40B4-BE49-F238E27FC236}">
                    <a16:creationId xmlns:a16="http://schemas.microsoft.com/office/drawing/2014/main" id="{3C3B14F1-B4AE-45CB-B504-A6DC9183CC8E}"/>
                  </a:ext>
                </a:extLst>
              </p:cNvPr>
              <p:cNvSpPr/>
              <p:nvPr/>
            </p:nvSpPr>
            <p:spPr>
              <a:xfrm>
                <a:off x="7199566" y="2978823"/>
                <a:ext cx="796269" cy="830997"/>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it-IT" sz="1600" dirty="0">
                    <a:solidFill>
                      <a:schemeClr val="accent1"/>
                    </a:solidFill>
                  </a:rPr>
                  <a:t>Solid state</a:t>
                </a:r>
              </a:p>
              <a:p>
                <a:pPr algn="ctr"/>
                <a:r>
                  <a:rPr lang="it-IT" sz="1600" dirty="0">
                    <a:solidFill>
                      <a:schemeClr val="accent1"/>
                    </a:solidFill>
                  </a:rPr>
                  <a:t>H</a:t>
                </a:r>
                <a:r>
                  <a:rPr lang="en-US" sz="1600" dirty="0">
                    <a:solidFill>
                      <a:schemeClr val="accent1"/>
                    </a:solidFill>
                  </a:rPr>
                  <a:t>VPS</a:t>
                </a:r>
              </a:p>
            </p:txBody>
          </p:sp>
        </p:grpSp>
        <p:pic>
          <p:nvPicPr>
            <p:cNvPr id="26" name="Immagine 25" descr="20190328_180754.jpg">
              <a:extLst>
                <a:ext uri="{FF2B5EF4-FFF2-40B4-BE49-F238E27FC236}">
                  <a16:creationId xmlns:a16="http://schemas.microsoft.com/office/drawing/2014/main" id="{3FD85EE5-6A11-430C-8CB9-15B8C881B8B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257998" y="4279823"/>
              <a:ext cx="1376830" cy="913930"/>
            </a:xfrm>
            <a:prstGeom prst="rect">
              <a:avLst/>
            </a:prstGeom>
          </p:spPr>
        </p:pic>
        <p:pic>
          <p:nvPicPr>
            <p:cNvPr id="27" name="Immagine 26" descr="20190401_130059.jpg">
              <a:extLst>
                <a:ext uri="{FF2B5EF4-FFF2-40B4-BE49-F238E27FC236}">
                  <a16:creationId xmlns:a16="http://schemas.microsoft.com/office/drawing/2014/main" id="{06FE9C4D-AB07-48A9-818E-6E9A9B406D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05743" y="5149800"/>
              <a:ext cx="1281339" cy="961004"/>
            </a:xfrm>
            <a:prstGeom prst="rect">
              <a:avLst/>
            </a:prstGeom>
          </p:spPr>
        </p:pic>
      </p:grpSp>
      <p:sp>
        <p:nvSpPr>
          <p:cNvPr id="10" name="Freccia in giù 9">
            <a:extLst>
              <a:ext uri="{FF2B5EF4-FFF2-40B4-BE49-F238E27FC236}">
                <a16:creationId xmlns:a16="http://schemas.microsoft.com/office/drawing/2014/main" id="{AFB6BF27-3FEC-445F-B6B7-36E5EDA9DB2D}"/>
              </a:ext>
            </a:extLst>
          </p:cNvPr>
          <p:cNvSpPr/>
          <p:nvPr/>
        </p:nvSpPr>
        <p:spPr>
          <a:xfrm rot="16200000">
            <a:off x="5550794" y="4126340"/>
            <a:ext cx="1575412" cy="1339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uppo 29">
            <a:extLst>
              <a:ext uri="{FF2B5EF4-FFF2-40B4-BE49-F238E27FC236}">
                <a16:creationId xmlns:a16="http://schemas.microsoft.com/office/drawing/2014/main" id="{2BB86860-8CA5-4925-AFC5-B6CDBC667F5C}"/>
              </a:ext>
            </a:extLst>
          </p:cNvPr>
          <p:cNvGrpSpPr/>
          <p:nvPr/>
        </p:nvGrpSpPr>
        <p:grpSpPr>
          <a:xfrm>
            <a:off x="-2" y="3099"/>
            <a:ext cx="9913436" cy="947451"/>
            <a:chOff x="-1" y="3099"/>
            <a:chExt cx="12791911" cy="947451"/>
          </a:xfrm>
        </p:grpSpPr>
        <p:sp>
          <p:nvSpPr>
            <p:cNvPr id="31" name="Titolo 1">
              <a:extLst>
                <a:ext uri="{FF2B5EF4-FFF2-40B4-BE49-F238E27FC236}">
                  <a16:creationId xmlns:a16="http://schemas.microsoft.com/office/drawing/2014/main" id="{2073B0E7-5A38-41F3-AD10-A81293F8308B}"/>
                </a:ext>
              </a:extLst>
            </p:cNvPr>
            <p:cNvSpPr txBox="1">
              <a:spLocks/>
            </p:cNvSpPr>
            <p:nvPr/>
          </p:nvSpPr>
          <p:spPr>
            <a:xfrm>
              <a:off x="-1" y="3099"/>
              <a:ext cx="1279191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upgrade – Mod.B final setup</a:t>
              </a:r>
            </a:p>
          </p:txBody>
        </p:sp>
        <p:pic>
          <p:nvPicPr>
            <p:cNvPr id="32" name="Picture 2" descr="http://www.lnf.infn.it/logo/logo_infn_lnf_2_esteso_white.png">
              <a:extLst>
                <a:ext uri="{FF2B5EF4-FFF2-40B4-BE49-F238E27FC236}">
                  <a16:creationId xmlns:a16="http://schemas.microsoft.com/office/drawing/2014/main" id="{DAAC5E82-44DE-42DE-A094-47AB787612D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Immagine 32">
            <a:extLst>
              <a:ext uri="{FF2B5EF4-FFF2-40B4-BE49-F238E27FC236}">
                <a16:creationId xmlns:a16="http://schemas.microsoft.com/office/drawing/2014/main" id="{F483BD1B-91A0-4DB0-AC15-DA22B6F598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855235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C3603875-C5FD-4361-80F1-169B710EF11F}"/>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CE54EED9-2FFF-4F15-8BF4-34F065A14EC0}"/>
              </a:ext>
            </a:extLst>
          </p:cNvPr>
          <p:cNvSpPr>
            <a:spLocks noGrp="1"/>
          </p:cNvSpPr>
          <p:nvPr>
            <p:ph type="sldNum" sz="quarter" idx="12"/>
          </p:nvPr>
        </p:nvSpPr>
        <p:spPr/>
        <p:txBody>
          <a:bodyPr/>
          <a:lstStyle/>
          <a:p>
            <a:fld id="{D659A8BB-DBD6-4E0D-B1FF-8166E453991C}" type="slidenum">
              <a:rPr lang="it-IT" smtClean="0"/>
              <a:t>41</a:t>
            </a:fld>
            <a:endParaRPr lang="it-IT" dirty="0"/>
          </a:p>
        </p:txBody>
      </p:sp>
      <p:sp>
        <p:nvSpPr>
          <p:cNvPr id="6" name="Segnaposto contenuto 2">
            <a:extLst>
              <a:ext uri="{FF2B5EF4-FFF2-40B4-BE49-F238E27FC236}">
                <a16:creationId xmlns:a16="http://schemas.microsoft.com/office/drawing/2014/main" id="{D0803163-396D-414C-98D6-A1D07ACCA13B}"/>
              </a:ext>
            </a:extLst>
          </p:cNvPr>
          <p:cNvSpPr txBox="1">
            <a:spLocks/>
          </p:cNvSpPr>
          <p:nvPr/>
        </p:nvSpPr>
        <p:spPr>
          <a:xfrm>
            <a:off x="536731" y="1489449"/>
            <a:ext cx="11365999" cy="1136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Huge retrofit effort to match the previous TITAN BETA HVPS installation, both for aged electronics and safety implementation philosophy</a:t>
            </a:r>
          </a:p>
          <a:p>
            <a:pPr lvl="1"/>
            <a:endParaRPr lang="en-US" dirty="0"/>
          </a:p>
        </p:txBody>
      </p:sp>
      <p:pic>
        <p:nvPicPr>
          <p:cNvPr id="8" name="Immagine 7" descr="Immagine che contiene interni, sedendo&#10;&#10;Descrizione generata automaticamente">
            <a:extLst>
              <a:ext uri="{FF2B5EF4-FFF2-40B4-BE49-F238E27FC236}">
                <a16:creationId xmlns:a16="http://schemas.microsoft.com/office/drawing/2014/main" id="{591B4AAD-A71D-4584-8B4B-E783C07D01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21151" y="3276544"/>
            <a:ext cx="3200400" cy="2400300"/>
          </a:xfrm>
          <a:prstGeom prst="rect">
            <a:avLst/>
          </a:prstGeom>
        </p:spPr>
      </p:pic>
      <p:sp>
        <p:nvSpPr>
          <p:cNvPr id="9" name="CasellaDiTesto 8">
            <a:extLst>
              <a:ext uri="{FF2B5EF4-FFF2-40B4-BE49-F238E27FC236}">
                <a16:creationId xmlns:a16="http://schemas.microsoft.com/office/drawing/2014/main" id="{6E4ABB20-67F6-4F2A-A277-8D02CA77DA1E}"/>
              </a:ext>
            </a:extLst>
          </p:cNvPr>
          <p:cNvSpPr txBox="1"/>
          <p:nvPr/>
        </p:nvSpPr>
        <p:spPr>
          <a:xfrm>
            <a:off x="592811" y="2567490"/>
            <a:ext cx="2307772" cy="338554"/>
          </a:xfrm>
          <a:prstGeom prst="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1600" dirty="0"/>
              <a:t>Mod. </a:t>
            </a:r>
            <a:r>
              <a:rPr lang="it-IT" sz="1600" b="1" dirty="0"/>
              <a:t>D</a:t>
            </a:r>
            <a:r>
              <a:rPr lang="it-IT" sz="1600" dirty="0"/>
              <a:t> test setup</a:t>
            </a:r>
            <a:endParaRPr lang="en-US" sz="1600" dirty="0"/>
          </a:p>
        </p:txBody>
      </p:sp>
      <p:pic>
        <p:nvPicPr>
          <p:cNvPr id="26" name="Immagine 25" descr="20190326_160426.jpg">
            <a:extLst>
              <a:ext uri="{FF2B5EF4-FFF2-40B4-BE49-F238E27FC236}">
                <a16:creationId xmlns:a16="http://schemas.microsoft.com/office/drawing/2014/main" id="{EC09595E-2388-4DE5-8482-852C3DE452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810990" y="3311781"/>
            <a:ext cx="3245901" cy="2434426"/>
          </a:xfrm>
          <a:prstGeom prst="rect">
            <a:avLst/>
          </a:prstGeom>
        </p:spPr>
      </p:pic>
      <p:sp>
        <p:nvSpPr>
          <p:cNvPr id="12" name="Freccia a destra 11">
            <a:extLst>
              <a:ext uri="{FF2B5EF4-FFF2-40B4-BE49-F238E27FC236}">
                <a16:creationId xmlns:a16="http://schemas.microsoft.com/office/drawing/2014/main" id="{E3123D3E-CF9E-4789-BC3E-ABF20290B3D5}"/>
              </a:ext>
            </a:extLst>
          </p:cNvPr>
          <p:cNvSpPr/>
          <p:nvPr/>
        </p:nvSpPr>
        <p:spPr>
          <a:xfrm>
            <a:off x="2819400" y="4005943"/>
            <a:ext cx="979714"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26">
            <a:extLst>
              <a:ext uri="{FF2B5EF4-FFF2-40B4-BE49-F238E27FC236}">
                <a16:creationId xmlns:a16="http://schemas.microsoft.com/office/drawing/2014/main" id="{EBAD499B-C16B-4F0B-AE4A-B2808ED99716}"/>
              </a:ext>
            </a:extLst>
          </p:cNvPr>
          <p:cNvSpPr txBox="1"/>
          <p:nvPr/>
        </p:nvSpPr>
        <p:spPr>
          <a:xfrm>
            <a:off x="3343382" y="2615128"/>
            <a:ext cx="2307772" cy="338554"/>
          </a:xfrm>
          <a:prstGeom prst="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1600" dirty="0"/>
              <a:t>Mod. </a:t>
            </a:r>
            <a:r>
              <a:rPr lang="it-IT" sz="1600" b="1" dirty="0"/>
              <a:t>B</a:t>
            </a:r>
            <a:r>
              <a:rPr lang="it-IT" sz="1600" dirty="0"/>
              <a:t> HVPS final setup</a:t>
            </a:r>
            <a:endParaRPr lang="en-US" sz="1600" dirty="0"/>
          </a:p>
        </p:txBody>
      </p:sp>
      <p:pic>
        <p:nvPicPr>
          <p:cNvPr id="34" name="Immagine 33" descr="20190109_182609.jpg">
            <a:extLst>
              <a:ext uri="{FF2B5EF4-FFF2-40B4-BE49-F238E27FC236}">
                <a16:creationId xmlns:a16="http://schemas.microsoft.com/office/drawing/2014/main" id="{27FAFF32-7BA2-4F50-ABFA-989914EB76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768629" y="3624203"/>
            <a:ext cx="3289379" cy="1850276"/>
          </a:xfrm>
          <a:prstGeom prst="rect">
            <a:avLst/>
          </a:prstGeom>
        </p:spPr>
      </p:pic>
      <p:sp>
        <p:nvSpPr>
          <p:cNvPr id="36" name="Segnaposto contenuto 2">
            <a:extLst>
              <a:ext uri="{FF2B5EF4-FFF2-40B4-BE49-F238E27FC236}">
                <a16:creationId xmlns:a16="http://schemas.microsoft.com/office/drawing/2014/main" id="{69D944DF-EAAF-4871-B5D5-D0EF06FF96FB}"/>
              </a:ext>
            </a:extLst>
          </p:cNvPr>
          <p:cNvSpPr txBox="1">
            <a:spLocks/>
          </p:cNvSpPr>
          <p:nvPr/>
        </p:nvSpPr>
        <p:spPr>
          <a:xfrm>
            <a:off x="8338457" y="2976142"/>
            <a:ext cx="3656098" cy="317676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rgbClr val="000000"/>
                </a:solidFill>
              </a:rPr>
              <a:t>New Local Control System installed on mod B in «spy» mode:</a:t>
            </a:r>
          </a:p>
          <a:p>
            <a:pPr lvl="1">
              <a:buFont typeface="Wingdings" pitchFamily="2" charset="2"/>
              <a:buChar char="§"/>
            </a:pPr>
            <a:r>
              <a:rPr lang="en-GB" sz="1200" dirty="0">
                <a:solidFill>
                  <a:srgbClr val="000000"/>
                </a:solidFill>
              </a:rPr>
              <a:t>Based on NI C/RIO+PXI</a:t>
            </a:r>
          </a:p>
          <a:p>
            <a:pPr lvl="1">
              <a:buFont typeface="Wingdings" pitchFamily="2" charset="2"/>
              <a:buChar char="§"/>
            </a:pPr>
            <a:r>
              <a:rPr lang="en-GB" sz="1200" dirty="0">
                <a:solidFill>
                  <a:srgbClr val="000000"/>
                </a:solidFill>
              </a:rPr>
              <a:t>Software development in progress</a:t>
            </a:r>
          </a:p>
          <a:p>
            <a:pPr lvl="1">
              <a:buFont typeface="Wingdings" pitchFamily="2" charset="2"/>
              <a:buChar char="§"/>
            </a:pPr>
            <a:r>
              <a:rPr lang="en-GB" sz="1200" dirty="0">
                <a:solidFill>
                  <a:srgbClr val="000000"/>
                </a:solidFill>
              </a:rPr>
              <a:t>The FPGA DAQ runs monitoring the modulator, without controlling it.</a:t>
            </a:r>
          </a:p>
          <a:p>
            <a:pPr lvl="1">
              <a:buFont typeface="Wingdings" pitchFamily="2" charset="2"/>
              <a:buChar char="§"/>
            </a:pPr>
            <a:r>
              <a:rPr lang="en-GB" sz="1200" dirty="0">
                <a:solidFill>
                  <a:srgbClr val="000000"/>
                </a:solidFill>
              </a:rPr>
              <a:t>Working since beginning of Oct: </a:t>
            </a:r>
            <a:r>
              <a:rPr lang="mr-IN" sz="1200" dirty="0">
                <a:solidFill>
                  <a:srgbClr val="000000"/>
                </a:solidFill>
              </a:rPr>
              <a:t>’</a:t>
            </a:r>
            <a:r>
              <a:rPr lang="en-GB" sz="1200" dirty="0">
                <a:solidFill>
                  <a:srgbClr val="000000"/>
                </a:solidFill>
              </a:rPr>
              <a:t>18</a:t>
            </a:r>
          </a:p>
          <a:p>
            <a:pPr lvl="1">
              <a:buFont typeface="Wingdings" pitchFamily="2" charset="2"/>
              <a:buChar char="§"/>
            </a:pPr>
            <a:r>
              <a:rPr lang="en-GB" sz="1200" dirty="0">
                <a:solidFill>
                  <a:srgbClr val="000000"/>
                </a:solidFill>
              </a:rPr>
              <a:t>The fault statistics detected between old control system and new ones are consistent at 98%. In investigation the differences.</a:t>
            </a:r>
          </a:p>
          <a:p>
            <a:pPr lvl="1">
              <a:buFont typeface="Wingdings" pitchFamily="2" charset="2"/>
              <a:buChar char="§"/>
            </a:pPr>
            <a:r>
              <a:rPr lang="en-GB" sz="1200" dirty="0">
                <a:solidFill>
                  <a:srgbClr val="000000"/>
                </a:solidFill>
              </a:rPr>
              <a:t>Test on the Analog and Digital Signal on-going and </a:t>
            </a:r>
            <a:r>
              <a:rPr lang="en-GB" sz="1200" b="1" dirty="0">
                <a:solidFill>
                  <a:srgbClr val="FF0000"/>
                </a:solidFill>
              </a:rPr>
              <a:t>first try to control </a:t>
            </a:r>
            <a:r>
              <a:rPr lang="en-GB" sz="1200" dirty="0">
                <a:solidFill>
                  <a:srgbClr val="000000"/>
                </a:solidFill>
              </a:rPr>
              <a:t>the modulator with new system tested for 1h in April 2019. </a:t>
            </a:r>
          </a:p>
          <a:p>
            <a:pPr lvl="1">
              <a:buFont typeface="Wingdings" pitchFamily="2" charset="2"/>
              <a:buChar char="§"/>
            </a:pPr>
            <a:r>
              <a:rPr lang="en-GB" sz="1200" dirty="0">
                <a:solidFill>
                  <a:srgbClr val="000000"/>
                </a:solidFill>
              </a:rPr>
              <a:t>Still to be tested in dedicated mode for safety issue on Mod B</a:t>
            </a:r>
          </a:p>
        </p:txBody>
      </p:sp>
      <p:sp>
        <p:nvSpPr>
          <p:cNvPr id="37" name="CasellaDiTesto 36">
            <a:extLst>
              <a:ext uri="{FF2B5EF4-FFF2-40B4-BE49-F238E27FC236}">
                <a16:creationId xmlns:a16="http://schemas.microsoft.com/office/drawing/2014/main" id="{4CD1D78D-B117-427C-9F4E-E3B5602597BB}"/>
              </a:ext>
            </a:extLst>
          </p:cNvPr>
          <p:cNvSpPr txBox="1"/>
          <p:nvPr/>
        </p:nvSpPr>
        <p:spPr>
          <a:xfrm>
            <a:off x="6219731" y="2615128"/>
            <a:ext cx="2307772" cy="338554"/>
          </a:xfrm>
          <a:prstGeom prst="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1600" dirty="0"/>
              <a:t>Mod. </a:t>
            </a:r>
            <a:r>
              <a:rPr lang="it-IT" sz="1600" b="1" dirty="0"/>
              <a:t>B</a:t>
            </a:r>
            <a:r>
              <a:rPr lang="it-IT" sz="1600" dirty="0"/>
              <a:t> LCS test setup</a:t>
            </a:r>
            <a:endParaRPr lang="en-US" sz="1600" dirty="0"/>
          </a:p>
        </p:txBody>
      </p:sp>
      <p:sp>
        <p:nvSpPr>
          <p:cNvPr id="28" name="Freccia a destra 27">
            <a:extLst>
              <a:ext uri="{FF2B5EF4-FFF2-40B4-BE49-F238E27FC236}">
                <a16:creationId xmlns:a16="http://schemas.microsoft.com/office/drawing/2014/main" id="{008A094D-D04C-48E9-97AD-67FE2F4E8ACB}"/>
              </a:ext>
            </a:extLst>
          </p:cNvPr>
          <p:cNvSpPr/>
          <p:nvPr/>
        </p:nvSpPr>
        <p:spPr>
          <a:xfrm>
            <a:off x="5549051" y="4005943"/>
            <a:ext cx="991797"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uppo 14">
            <a:extLst>
              <a:ext uri="{FF2B5EF4-FFF2-40B4-BE49-F238E27FC236}">
                <a16:creationId xmlns:a16="http://schemas.microsoft.com/office/drawing/2014/main" id="{A1FAA391-7CAF-4B1C-B044-863DCD809186}"/>
              </a:ext>
            </a:extLst>
          </p:cNvPr>
          <p:cNvGrpSpPr/>
          <p:nvPr/>
        </p:nvGrpSpPr>
        <p:grpSpPr>
          <a:xfrm>
            <a:off x="-1" y="3099"/>
            <a:ext cx="6096002" cy="947451"/>
            <a:chOff x="0" y="3099"/>
            <a:chExt cx="7866043" cy="947451"/>
          </a:xfrm>
        </p:grpSpPr>
        <p:sp>
          <p:nvSpPr>
            <p:cNvPr id="16" name="Titolo 1">
              <a:extLst>
                <a:ext uri="{FF2B5EF4-FFF2-40B4-BE49-F238E27FC236}">
                  <a16:creationId xmlns:a16="http://schemas.microsoft.com/office/drawing/2014/main" id="{4C581BF5-AC5D-4672-9905-54B372760B88}"/>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upgrade</a:t>
              </a:r>
              <a:endParaRPr lang="en-GB" sz="3200" dirty="0">
                <a:latin typeface="Stencil" panose="040409050D0802020404" pitchFamily="82" charset="0"/>
                <a:cs typeface="Ayuthaya" pitchFamily="2" charset="-34"/>
              </a:endParaRPr>
            </a:p>
          </p:txBody>
        </p:sp>
        <p:pic>
          <p:nvPicPr>
            <p:cNvPr id="17" name="Picture 2" descr="http://www.lnf.infn.it/logo/logo_infn_lnf_2_esteso_white.png">
              <a:extLst>
                <a:ext uri="{FF2B5EF4-FFF2-40B4-BE49-F238E27FC236}">
                  <a16:creationId xmlns:a16="http://schemas.microsoft.com/office/drawing/2014/main" id="{41C7EF81-362C-4B80-A65C-6B95A53C404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magine 17">
            <a:extLst>
              <a:ext uri="{FF2B5EF4-FFF2-40B4-BE49-F238E27FC236}">
                <a16:creationId xmlns:a16="http://schemas.microsoft.com/office/drawing/2014/main" id="{E3EFF84F-DCEF-4A22-A07E-35C0DB6B14B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grpSp>
        <p:nvGrpSpPr>
          <p:cNvPr id="19" name="Gruppo 18">
            <a:extLst>
              <a:ext uri="{FF2B5EF4-FFF2-40B4-BE49-F238E27FC236}">
                <a16:creationId xmlns:a16="http://schemas.microsoft.com/office/drawing/2014/main" id="{78B4FEB1-59F8-4AE7-B728-76AC73846365}"/>
              </a:ext>
            </a:extLst>
          </p:cNvPr>
          <p:cNvGrpSpPr/>
          <p:nvPr/>
        </p:nvGrpSpPr>
        <p:grpSpPr>
          <a:xfrm>
            <a:off x="-2" y="3099"/>
            <a:ext cx="9913436" cy="947451"/>
            <a:chOff x="-1" y="3099"/>
            <a:chExt cx="12791911" cy="947451"/>
          </a:xfrm>
        </p:grpSpPr>
        <p:sp>
          <p:nvSpPr>
            <p:cNvPr id="20" name="Titolo 1">
              <a:extLst>
                <a:ext uri="{FF2B5EF4-FFF2-40B4-BE49-F238E27FC236}">
                  <a16:creationId xmlns:a16="http://schemas.microsoft.com/office/drawing/2014/main" id="{A7A6F862-16FC-4F23-8B40-48C214B4B32D}"/>
                </a:ext>
              </a:extLst>
            </p:cNvPr>
            <p:cNvSpPr txBox="1">
              <a:spLocks/>
            </p:cNvSpPr>
            <p:nvPr/>
          </p:nvSpPr>
          <p:spPr>
            <a:xfrm>
              <a:off x="-1" y="3099"/>
              <a:ext cx="1279191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upgrade – Mod.B final setup</a:t>
              </a:r>
            </a:p>
          </p:txBody>
        </p:sp>
        <p:pic>
          <p:nvPicPr>
            <p:cNvPr id="21" name="Picture 2" descr="http://www.lnf.infn.it/logo/logo_infn_lnf_2_esteso_white.png">
              <a:extLst>
                <a:ext uri="{FF2B5EF4-FFF2-40B4-BE49-F238E27FC236}">
                  <a16:creationId xmlns:a16="http://schemas.microsoft.com/office/drawing/2014/main" id="{34913484-9E04-4D22-B82C-BA98B14AFE7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183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3F68483-CFE7-465A-BF31-12853BA1A5C2}"/>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31B5BDDC-FC80-43A8-90EB-294F8E6771FD}"/>
              </a:ext>
            </a:extLst>
          </p:cNvPr>
          <p:cNvSpPr>
            <a:spLocks noGrp="1"/>
          </p:cNvSpPr>
          <p:nvPr>
            <p:ph type="sldNum" sz="quarter" idx="12"/>
          </p:nvPr>
        </p:nvSpPr>
        <p:spPr/>
        <p:txBody>
          <a:bodyPr/>
          <a:lstStyle/>
          <a:p>
            <a:fld id="{D659A8BB-DBD6-4E0D-B1FF-8166E453991C}" type="slidenum">
              <a:rPr lang="it-IT" smtClean="0"/>
              <a:t>42</a:t>
            </a:fld>
            <a:endParaRPr lang="it-IT" dirty="0"/>
          </a:p>
        </p:txBody>
      </p:sp>
      <p:sp>
        <p:nvSpPr>
          <p:cNvPr id="4" name="CasellaDiTesto 3">
            <a:extLst>
              <a:ext uri="{FF2B5EF4-FFF2-40B4-BE49-F238E27FC236}">
                <a16:creationId xmlns:a16="http://schemas.microsoft.com/office/drawing/2014/main" id="{3BD15548-2BE2-4B08-8BFA-DF67021A17BD}"/>
              </a:ext>
            </a:extLst>
          </p:cNvPr>
          <p:cNvSpPr txBox="1"/>
          <p:nvPr/>
        </p:nvSpPr>
        <p:spPr>
          <a:xfrm>
            <a:off x="1484104" y="3432442"/>
            <a:ext cx="1395634" cy="646331"/>
          </a:xfrm>
          <a:prstGeom prst="rect">
            <a:avLst/>
          </a:prstGeom>
          <a:noFill/>
        </p:spPr>
        <p:txBody>
          <a:bodyPr wrap="none" rtlCol="0">
            <a:spAutoFit/>
          </a:bodyPr>
          <a:lstStyle/>
          <a:p>
            <a:r>
              <a:rPr lang="en-GB" dirty="0">
                <a:solidFill>
                  <a:schemeClr val="bg1"/>
                </a:solidFill>
              </a:rPr>
              <a:t>New power</a:t>
            </a:r>
          </a:p>
          <a:p>
            <a:r>
              <a:rPr lang="en-GB" dirty="0">
                <a:solidFill>
                  <a:schemeClr val="bg1"/>
                </a:solidFill>
              </a:rPr>
              <a:t>supplies rack </a:t>
            </a:r>
          </a:p>
        </p:txBody>
      </p:sp>
      <p:sp>
        <p:nvSpPr>
          <p:cNvPr id="5" name="CasellaDiTesto 4">
            <a:extLst>
              <a:ext uri="{FF2B5EF4-FFF2-40B4-BE49-F238E27FC236}">
                <a16:creationId xmlns:a16="http://schemas.microsoft.com/office/drawing/2014/main" id="{4B207FEC-FC72-46B9-966A-C33D7B71A2B5}"/>
              </a:ext>
            </a:extLst>
          </p:cNvPr>
          <p:cNvSpPr txBox="1"/>
          <p:nvPr/>
        </p:nvSpPr>
        <p:spPr>
          <a:xfrm>
            <a:off x="4450682" y="3457821"/>
            <a:ext cx="1082348" cy="369332"/>
          </a:xfrm>
          <a:prstGeom prst="rect">
            <a:avLst/>
          </a:prstGeom>
          <a:noFill/>
        </p:spPr>
        <p:txBody>
          <a:bodyPr wrap="none" rtlCol="0">
            <a:spAutoFit/>
          </a:bodyPr>
          <a:lstStyle/>
          <a:p>
            <a:r>
              <a:rPr lang="it-IT" dirty="0">
                <a:solidFill>
                  <a:schemeClr val="bg1"/>
                </a:solidFill>
              </a:rPr>
              <a:t>New tank</a:t>
            </a:r>
          </a:p>
        </p:txBody>
      </p:sp>
      <p:sp>
        <p:nvSpPr>
          <p:cNvPr id="6" name="Freccia destra 15">
            <a:extLst>
              <a:ext uri="{FF2B5EF4-FFF2-40B4-BE49-F238E27FC236}">
                <a16:creationId xmlns:a16="http://schemas.microsoft.com/office/drawing/2014/main" id="{49995458-EE1D-4046-B9C6-64DF7516DAAD}"/>
              </a:ext>
            </a:extLst>
          </p:cNvPr>
          <p:cNvSpPr/>
          <p:nvPr/>
        </p:nvSpPr>
        <p:spPr>
          <a:xfrm>
            <a:off x="4688460" y="1969893"/>
            <a:ext cx="436150" cy="44666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magine 6">
            <a:extLst>
              <a:ext uri="{FF2B5EF4-FFF2-40B4-BE49-F238E27FC236}">
                <a16:creationId xmlns:a16="http://schemas.microsoft.com/office/drawing/2014/main" id="{B564401A-563D-443D-9C0B-9D73B72407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3874" y="1108754"/>
            <a:ext cx="3136154" cy="2126536"/>
          </a:xfrm>
          <a:prstGeom prst="rect">
            <a:avLst/>
          </a:prstGeom>
        </p:spPr>
      </p:pic>
      <p:pic>
        <p:nvPicPr>
          <p:cNvPr id="8" name="Immagine 7" descr="20190204_104922.jpg">
            <a:extLst>
              <a:ext uri="{FF2B5EF4-FFF2-40B4-BE49-F238E27FC236}">
                <a16:creationId xmlns:a16="http://schemas.microsoft.com/office/drawing/2014/main" id="{1512BA93-DCF9-402A-9C84-81B541DE72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1106" y="1122032"/>
            <a:ext cx="3414666" cy="1920750"/>
          </a:xfrm>
          <a:prstGeom prst="rect">
            <a:avLst/>
          </a:prstGeom>
        </p:spPr>
      </p:pic>
      <p:pic>
        <p:nvPicPr>
          <p:cNvPr id="9" name="Immagine 8" descr="20190424_143743.jpg">
            <a:extLst>
              <a:ext uri="{FF2B5EF4-FFF2-40B4-BE49-F238E27FC236}">
                <a16:creationId xmlns:a16="http://schemas.microsoft.com/office/drawing/2014/main" id="{9D914D53-148D-4956-9FE5-492CA357F6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4949" y="3282906"/>
            <a:ext cx="3509819" cy="2632365"/>
          </a:xfrm>
          <a:prstGeom prst="rect">
            <a:avLst/>
          </a:prstGeom>
        </p:spPr>
      </p:pic>
      <p:pic>
        <p:nvPicPr>
          <p:cNvPr id="10" name="Immagine 9" descr="20190424_143708.jpg">
            <a:extLst>
              <a:ext uri="{FF2B5EF4-FFF2-40B4-BE49-F238E27FC236}">
                <a16:creationId xmlns:a16="http://schemas.microsoft.com/office/drawing/2014/main" id="{36D2E0CC-995E-4429-A230-B2FA7B998E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28554" y="1132397"/>
            <a:ext cx="2590800" cy="1943101"/>
          </a:xfrm>
          <a:prstGeom prst="rect">
            <a:avLst/>
          </a:prstGeom>
        </p:spPr>
      </p:pic>
      <p:sp>
        <p:nvSpPr>
          <p:cNvPr id="11" name="CasellaDiTesto 10">
            <a:extLst>
              <a:ext uri="{FF2B5EF4-FFF2-40B4-BE49-F238E27FC236}">
                <a16:creationId xmlns:a16="http://schemas.microsoft.com/office/drawing/2014/main" id="{F9D2B6DC-3095-47C5-ACC7-9CF92FADE13A}"/>
              </a:ext>
            </a:extLst>
          </p:cNvPr>
          <p:cNvSpPr txBox="1"/>
          <p:nvPr/>
        </p:nvSpPr>
        <p:spPr>
          <a:xfrm>
            <a:off x="1376965" y="4835518"/>
            <a:ext cx="2179004" cy="369332"/>
          </a:xfrm>
          <a:prstGeom prst="rect">
            <a:avLst/>
          </a:prstGeom>
          <a:noFill/>
        </p:spPr>
        <p:txBody>
          <a:bodyPr wrap="square" rtlCol="0">
            <a:spAutoFit/>
          </a:bodyPr>
          <a:lstStyle/>
          <a:p>
            <a:r>
              <a:rPr lang="en-US" dirty="0"/>
              <a:t>.</a:t>
            </a:r>
          </a:p>
        </p:txBody>
      </p:sp>
      <p:pic>
        <p:nvPicPr>
          <p:cNvPr id="16" name="Immagine 15" descr="Immagine che contiene persona, interni, inpiedi, uomo&#10;&#10;Descrizione generata automaticamente">
            <a:extLst>
              <a:ext uri="{FF2B5EF4-FFF2-40B4-BE49-F238E27FC236}">
                <a16:creationId xmlns:a16="http://schemas.microsoft.com/office/drawing/2014/main" id="{2C46B037-3C69-4F11-A2FA-E755AB2E13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20856" y="3240343"/>
            <a:ext cx="2006196" cy="2674928"/>
          </a:xfrm>
          <a:prstGeom prst="rect">
            <a:avLst/>
          </a:prstGeom>
        </p:spPr>
      </p:pic>
      <p:sp>
        <p:nvSpPr>
          <p:cNvPr id="15" name="CasellaDiTesto 14">
            <a:extLst>
              <a:ext uri="{FF2B5EF4-FFF2-40B4-BE49-F238E27FC236}">
                <a16:creationId xmlns:a16="http://schemas.microsoft.com/office/drawing/2014/main" id="{3523BB3B-4A51-4956-A532-0CCF20A7EE30}"/>
              </a:ext>
            </a:extLst>
          </p:cNvPr>
          <p:cNvSpPr txBox="1"/>
          <p:nvPr/>
        </p:nvSpPr>
        <p:spPr>
          <a:xfrm>
            <a:off x="608582" y="3558455"/>
            <a:ext cx="4924448" cy="2308324"/>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Using test experience will optimize the design for the  new modulator in house installation</a:t>
            </a:r>
          </a:p>
          <a:p>
            <a:pPr marL="285750" indent="-285750">
              <a:buClr>
                <a:srgbClr val="FF0000"/>
              </a:buClr>
              <a:buFont typeface="Wingdings" pitchFamily="2" charset="2"/>
              <a:buChar char="§"/>
            </a:pPr>
            <a:r>
              <a:rPr lang="en-GB" dirty="0"/>
              <a:t>All of the </a:t>
            </a:r>
            <a:r>
              <a:rPr lang="en-US" dirty="0"/>
              <a:t>Tank elements are in preparation for installation</a:t>
            </a:r>
          </a:p>
          <a:p>
            <a:pPr marL="285750" indent="-285750">
              <a:buClr>
                <a:srgbClr val="FF0000"/>
              </a:buClr>
              <a:buFont typeface="Wingdings" pitchFamily="2" charset="2"/>
              <a:buChar char="§"/>
            </a:pPr>
            <a:r>
              <a:rPr lang="en-US" dirty="0"/>
              <a:t>Some re-machining in the tank due to construction errors</a:t>
            </a:r>
          </a:p>
          <a:p>
            <a:pPr marL="285750" indent="-285750">
              <a:buClr>
                <a:srgbClr val="FF0000"/>
              </a:buClr>
              <a:buFont typeface="Wingdings" pitchFamily="2" charset="2"/>
              <a:buChar char="§"/>
            </a:pPr>
            <a:r>
              <a:rPr lang="en-US" dirty="0"/>
              <a:t>These items are in slow but constant implementation</a:t>
            </a:r>
            <a:endParaRPr lang="en-GB" dirty="0"/>
          </a:p>
        </p:txBody>
      </p:sp>
      <p:grpSp>
        <p:nvGrpSpPr>
          <p:cNvPr id="17" name="Gruppo 16">
            <a:extLst>
              <a:ext uri="{FF2B5EF4-FFF2-40B4-BE49-F238E27FC236}">
                <a16:creationId xmlns:a16="http://schemas.microsoft.com/office/drawing/2014/main" id="{99A965AF-A9EB-488D-A8DF-446286A94639}"/>
              </a:ext>
            </a:extLst>
          </p:cNvPr>
          <p:cNvGrpSpPr/>
          <p:nvPr/>
        </p:nvGrpSpPr>
        <p:grpSpPr>
          <a:xfrm>
            <a:off x="-2" y="3099"/>
            <a:ext cx="9801923" cy="947451"/>
            <a:chOff x="-1" y="3099"/>
            <a:chExt cx="12648019" cy="947451"/>
          </a:xfrm>
        </p:grpSpPr>
        <p:sp>
          <p:nvSpPr>
            <p:cNvPr id="18" name="Titolo 1">
              <a:extLst>
                <a:ext uri="{FF2B5EF4-FFF2-40B4-BE49-F238E27FC236}">
                  <a16:creationId xmlns:a16="http://schemas.microsoft.com/office/drawing/2014/main" id="{6E1C08D4-F81B-4C85-B96E-0B86BD643201}"/>
                </a:ext>
              </a:extLst>
            </p:cNvPr>
            <p:cNvSpPr txBox="1">
              <a:spLocks/>
            </p:cNvSpPr>
            <p:nvPr/>
          </p:nvSpPr>
          <p:spPr>
            <a:xfrm>
              <a:off x="-1" y="3099"/>
              <a:ext cx="1264801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Linac upgrade - New E Modulator</a:t>
              </a:r>
            </a:p>
          </p:txBody>
        </p:sp>
        <p:pic>
          <p:nvPicPr>
            <p:cNvPr id="19" name="Picture 2" descr="http://www.lnf.infn.it/logo/logo_infn_lnf_2_esteso_white.png">
              <a:extLst>
                <a:ext uri="{FF2B5EF4-FFF2-40B4-BE49-F238E27FC236}">
                  <a16:creationId xmlns:a16="http://schemas.microsoft.com/office/drawing/2014/main" id="{54DE6A58-0760-4B8B-99CD-E956A5A4C20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magine 19">
            <a:extLst>
              <a:ext uri="{FF2B5EF4-FFF2-40B4-BE49-F238E27FC236}">
                <a16:creationId xmlns:a16="http://schemas.microsoft.com/office/drawing/2014/main" id="{15239258-978F-4F08-91B9-55416478D3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21855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195C896-EA84-47B0-A30B-A3BA3F863458}"/>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EF6893E7-DD0C-4569-85D0-4A5E23EC3230}"/>
              </a:ext>
            </a:extLst>
          </p:cNvPr>
          <p:cNvSpPr>
            <a:spLocks noGrp="1"/>
          </p:cNvSpPr>
          <p:nvPr>
            <p:ph type="sldNum" sz="quarter" idx="12"/>
          </p:nvPr>
        </p:nvSpPr>
        <p:spPr/>
        <p:txBody>
          <a:bodyPr/>
          <a:lstStyle/>
          <a:p>
            <a:fld id="{D659A8BB-DBD6-4E0D-B1FF-8166E453991C}" type="slidenum">
              <a:rPr lang="it-IT" smtClean="0"/>
              <a:t>43</a:t>
            </a:fld>
            <a:endParaRPr lang="it-IT" dirty="0"/>
          </a:p>
        </p:txBody>
      </p:sp>
      <p:pic>
        <p:nvPicPr>
          <p:cNvPr id="6" name="Immagine 5" descr="Immagine che contiene interni, elettronico, monitor, persona&#10;&#10;Descrizione generata automaticamente">
            <a:extLst>
              <a:ext uri="{FF2B5EF4-FFF2-40B4-BE49-F238E27FC236}">
                <a16:creationId xmlns:a16="http://schemas.microsoft.com/office/drawing/2014/main" id="{0F1CD738-FDA7-40C3-BC2D-369A71D3FC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8812" y="1167788"/>
            <a:ext cx="3245281" cy="1824583"/>
          </a:xfrm>
          <a:prstGeom prst="rect">
            <a:avLst/>
          </a:prstGeom>
          <a:effectLst>
            <a:softEdge rad="63500"/>
          </a:effectLst>
        </p:spPr>
      </p:pic>
      <p:pic>
        <p:nvPicPr>
          <p:cNvPr id="8" name="Immagine 7" descr="Immagine che contiene persona, interni, parete, uomo&#10;&#10;Descrizione generata automaticamente">
            <a:extLst>
              <a:ext uri="{FF2B5EF4-FFF2-40B4-BE49-F238E27FC236}">
                <a16:creationId xmlns:a16="http://schemas.microsoft.com/office/drawing/2014/main" id="{21C0484C-07D1-4536-AC1C-458520E80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5573" y="1002299"/>
            <a:ext cx="1824125" cy="3244467"/>
          </a:xfrm>
          <a:prstGeom prst="rect">
            <a:avLst/>
          </a:prstGeom>
          <a:effectLst>
            <a:softEdge rad="63500"/>
          </a:effectLst>
        </p:spPr>
      </p:pic>
      <p:pic>
        <p:nvPicPr>
          <p:cNvPr id="10" name="Immagine 9" descr="Immagine che contiene persona, uomo, cappello, copricapo&#10;&#10;Descrizione generata automaticamente">
            <a:extLst>
              <a:ext uri="{FF2B5EF4-FFF2-40B4-BE49-F238E27FC236}">
                <a16:creationId xmlns:a16="http://schemas.microsoft.com/office/drawing/2014/main" id="{1BEE4C55-128E-4786-BEFA-9E5BA162F9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6882" y="3109218"/>
            <a:ext cx="2093205" cy="1569904"/>
          </a:xfrm>
          <a:prstGeom prst="rect">
            <a:avLst/>
          </a:prstGeom>
          <a:effectLst>
            <a:softEdge rad="63500"/>
          </a:effectLst>
        </p:spPr>
      </p:pic>
      <p:pic>
        <p:nvPicPr>
          <p:cNvPr id="12" name="Immagine 11">
            <a:extLst>
              <a:ext uri="{FF2B5EF4-FFF2-40B4-BE49-F238E27FC236}">
                <a16:creationId xmlns:a16="http://schemas.microsoft.com/office/drawing/2014/main" id="{7F37AA58-A79B-472E-98B3-E69787C149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10600" y="1076540"/>
            <a:ext cx="2175831" cy="1631873"/>
          </a:xfrm>
          <a:prstGeom prst="rect">
            <a:avLst/>
          </a:prstGeom>
          <a:effectLst>
            <a:softEdge rad="63500"/>
          </a:effectLst>
        </p:spPr>
      </p:pic>
      <p:pic>
        <p:nvPicPr>
          <p:cNvPr id="14" name="Immagine 13" descr="Immagine che contiene persona, uomo, interni, inpiedi&#10;&#10;Descrizione generata automaticamente">
            <a:extLst>
              <a:ext uri="{FF2B5EF4-FFF2-40B4-BE49-F238E27FC236}">
                <a16:creationId xmlns:a16="http://schemas.microsoft.com/office/drawing/2014/main" id="{81E98684-984D-4AC8-99FD-CFB90F331B8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2278" y="1456248"/>
            <a:ext cx="2126813" cy="2117218"/>
          </a:xfrm>
          <a:prstGeom prst="rect">
            <a:avLst/>
          </a:prstGeom>
          <a:effectLst>
            <a:softEdge rad="63500"/>
          </a:effectLst>
        </p:spPr>
      </p:pic>
      <p:pic>
        <p:nvPicPr>
          <p:cNvPr id="1026" name="Picture 2" descr="Risultati immagini per conversazioni atomiche">
            <a:extLst>
              <a:ext uri="{FF2B5EF4-FFF2-40B4-BE49-F238E27FC236}">
                <a16:creationId xmlns:a16="http://schemas.microsoft.com/office/drawing/2014/main" id="{28E11360-C8F0-4288-8505-34988AF0CE8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92312" y="2914143"/>
            <a:ext cx="2118717" cy="3030747"/>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E3B2FD73-6964-4635-9B04-15B7637BBA03}"/>
              </a:ext>
            </a:extLst>
          </p:cNvPr>
          <p:cNvSpPr txBox="1"/>
          <p:nvPr/>
        </p:nvSpPr>
        <p:spPr>
          <a:xfrm>
            <a:off x="3235200" y="4392394"/>
            <a:ext cx="5714157"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Several Local and National TV&amp;Radio News</a:t>
            </a:r>
          </a:p>
          <a:p>
            <a:pPr marL="285750" indent="-285750">
              <a:buClr>
                <a:srgbClr val="FF0000"/>
              </a:buClr>
              <a:buFont typeface="Wingdings" pitchFamily="2" charset="2"/>
              <a:buChar char="§"/>
            </a:pPr>
            <a:r>
              <a:rPr lang="en-GB" dirty="0"/>
              <a:t>Consultants for a science based movie “Conversazioni Atomiche” Istituto Luce prod., Felice Farina director</a:t>
            </a:r>
          </a:p>
          <a:p>
            <a:pPr marL="285750" indent="-285750">
              <a:buClr>
                <a:srgbClr val="FF0000"/>
              </a:buClr>
              <a:buFont typeface="Wingdings" pitchFamily="2" charset="2"/>
              <a:buChar char="§"/>
            </a:pPr>
            <a:r>
              <a:rPr lang="en-GB" dirty="0"/>
              <a:t>Public conference for Fermhamente Exbition</a:t>
            </a:r>
          </a:p>
          <a:p>
            <a:pPr marL="742950" lvl="1" indent="-285750">
              <a:buClr>
                <a:srgbClr val="FF0000"/>
              </a:buClr>
              <a:buFont typeface="Wingdings" pitchFamily="2" charset="2"/>
              <a:buChar char="§"/>
            </a:pPr>
            <a:r>
              <a:rPr lang="en-GB" dirty="0"/>
              <a:t>Educational Cosmic ray stand</a:t>
            </a:r>
          </a:p>
          <a:p>
            <a:pPr marL="285750" indent="-285750">
              <a:buClr>
                <a:srgbClr val="FF0000"/>
              </a:buClr>
              <a:buFont typeface="Wingdings" pitchFamily="2" charset="2"/>
              <a:buChar char="§"/>
            </a:pPr>
            <a:r>
              <a:rPr lang="en-GB" dirty="0"/>
              <a:t>LNF educational days and events</a:t>
            </a:r>
          </a:p>
        </p:txBody>
      </p:sp>
      <p:pic>
        <p:nvPicPr>
          <p:cNvPr id="7" name="Immagine 6" descr="Immagine che contiene interni, soffitto, persona, pavimento&#10;&#10;Descrizione generata automaticamente">
            <a:extLst>
              <a:ext uri="{FF2B5EF4-FFF2-40B4-BE49-F238E27FC236}">
                <a16:creationId xmlns:a16="http://schemas.microsoft.com/office/drawing/2014/main" id="{F6324C29-6E5C-4745-8E81-A7DA179C76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6882" y="4795970"/>
            <a:ext cx="2369924" cy="1788483"/>
          </a:xfrm>
          <a:prstGeom prst="rect">
            <a:avLst/>
          </a:prstGeom>
          <a:effectLst>
            <a:softEdge rad="63500"/>
          </a:effectLst>
        </p:spPr>
      </p:pic>
      <p:grpSp>
        <p:nvGrpSpPr>
          <p:cNvPr id="15" name="Gruppo 14">
            <a:extLst>
              <a:ext uri="{FF2B5EF4-FFF2-40B4-BE49-F238E27FC236}">
                <a16:creationId xmlns:a16="http://schemas.microsoft.com/office/drawing/2014/main" id="{2472A040-4DA8-454C-ADB8-763223D3A80F}"/>
              </a:ext>
            </a:extLst>
          </p:cNvPr>
          <p:cNvGrpSpPr/>
          <p:nvPr/>
        </p:nvGrpSpPr>
        <p:grpSpPr>
          <a:xfrm>
            <a:off x="-1" y="3099"/>
            <a:ext cx="7635032" cy="947451"/>
            <a:chOff x="0" y="3099"/>
            <a:chExt cx="7866043" cy="947451"/>
          </a:xfrm>
        </p:grpSpPr>
        <p:sp>
          <p:nvSpPr>
            <p:cNvPr id="16" name="Titolo 1">
              <a:extLst>
                <a:ext uri="{FF2B5EF4-FFF2-40B4-BE49-F238E27FC236}">
                  <a16:creationId xmlns:a16="http://schemas.microsoft.com/office/drawing/2014/main" id="{E4AEEB61-0AE7-4C2C-B141-9950E054ADE9}"/>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Dissemination&amp;events</a:t>
              </a:r>
              <a:endParaRPr lang="en-GB" sz="3200" dirty="0">
                <a:latin typeface="Stencil" panose="040409050D0802020404" pitchFamily="82" charset="0"/>
                <a:cs typeface="Ayuthaya" pitchFamily="2" charset="-34"/>
              </a:endParaRPr>
            </a:p>
          </p:txBody>
        </p:sp>
        <p:pic>
          <p:nvPicPr>
            <p:cNvPr id="17" name="Picture 2" descr="http://www.lnf.infn.it/logo/logo_infn_lnf_2_esteso_white.png">
              <a:extLst>
                <a:ext uri="{FF2B5EF4-FFF2-40B4-BE49-F238E27FC236}">
                  <a16:creationId xmlns:a16="http://schemas.microsoft.com/office/drawing/2014/main" id="{C7A79309-8089-4EA6-B64E-41691C8E5D5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0417" y="76160"/>
              <a:ext cx="1318640"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magine 17">
            <a:extLst>
              <a:ext uri="{FF2B5EF4-FFF2-40B4-BE49-F238E27FC236}">
                <a16:creationId xmlns:a16="http://schemas.microsoft.com/office/drawing/2014/main" id="{5220F8F2-C119-4E97-B9E1-33A40F0D4C2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898855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3F77010-0BEA-450F-8A4E-072D748F928C}"/>
              </a:ext>
            </a:extLst>
          </p:cNvPr>
          <p:cNvSpPr/>
          <p:nvPr/>
        </p:nvSpPr>
        <p:spPr>
          <a:xfrm>
            <a:off x="219572" y="1305341"/>
            <a:ext cx="11527971" cy="4632037"/>
          </a:xfrm>
          <a:prstGeom prst="rect">
            <a:avLst/>
          </a:prstGeom>
          <a:ln>
            <a:noFill/>
          </a:ln>
        </p:spPr>
        <p:txBody>
          <a:bodyPr wrap="square">
            <a:spAutoFit/>
          </a:bodyPr>
          <a:lstStyle/>
          <a:p>
            <a:pPr marL="285750" indent="-285750">
              <a:spcAft>
                <a:spcPts val="600"/>
              </a:spcAft>
              <a:buFont typeface="Wingdings" pitchFamily="2" charset="2"/>
              <a:buChar char="§"/>
            </a:pPr>
            <a:r>
              <a:rPr lang="en-GB" sz="2000" dirty="0"/>
              <a:t>BTF-1 routinely operational since September 2018</a:t>
            </a:r>
          </a:p>
          <a:p>
            <a:pPr marL="285750" indent="-285750">
              <a:spcAft>
                <a:spcPts val="600"/>
              </a:spcAft>
              <a:buFont typeface="Wingdings" pitchFamily="2" charset="2"/>
              <a:buChar char="§"/>
            </a:pPr>
            <a:r>
              <a:rPr lang="en-GB" sz="2000" dirty="0"/>
              <a:t>PADME RUN1 accomplished</a:t>
            </a:r>
          </a:p>
          <a:p>
            <a:pPr marL="285750" indent="-285750">
              <a:spcAft>
                <a:spcPts val="600"/>
              </a:spcAft>
              <a:buFont typeface="Wingdings" pitchFamily="2" charset="2"/>
              <a:buChar char="§"/>
            </a:pPr>
            <a:r>
              <a:rPr lang="en-GB" sz="2000" dirty="0"/>
              <a:t>Beam delivered also on the new BTF-2 line, operating the beam switching dipole</a:t>
            </a:r>
          </a:p>
          <a:p>
            <a:pPr marL="285750" indent="-285750">
              <a:spcAft>
                <a:spcPts val="600"/>
              </a:spcAft>
              <a:buFont typeface="Wingdings" pitchFamily="2" charset="2"/>
              <a:buChar char="§"/>
            </a:pPr>
            <a:r>
              <a:rPr lang="en-GB" sz="2000" dirty="0"/>
              <a:t>Users test-beam call opened in February 2019</a:t>
            </a:r>
          </a:p>
          <a:p>
            <a:pPr marL="742950" lvl="1" indent="-285750">
              <a:spcAft>
                <a:spcPts val="600"/>
              </a:spcAft>
              <a:buFont typeface="Wingdings" pitchFamily="2" charset="2"/>
              <a:buChar char="§"/>
            </a:pPr>
            <a:r>
              <a:rPr lang="en-GB" sz="2000" dirty="0"/>
              <a:t>First week of June 2019: users on BTF-2 line foreseen </a:t>
            </a:r>
          </a:p>
          <a:p>
            <a:pPr>
              <a:spcAft>
                <a:spcPts val="600"/>
              </a:spcAft>
            </a:pPr>
            <a:endParaRPr lang="en-GB" sz="2000" dirty="0"/>
          </a:p>
          <a:p>
            <a:pPr marL="285750" indent="-285750">
              <a:spcAft>
                <a:spcPts val="600"/>
              </a:spcAft>
              <a:buFont typeface="Wingdings" pitchFamily="2" charset="2"/>
              <a:buChar char="§"/>
            </a:pPr>
            <a:r>
              <a:rPr lang="en-GB" sz="2000" dirty="0"/>
              <a:t>Mar. 2019: LINAC long maintenance (refurbishing of modulators’ PFN charging power supplies) done</a:t>
            </a:r>
          </a:p>
          <a:p>
            <a:pPr marL="285750" indent="-285750">
              <a:spcAft>
                <a:spcPts val="600"/>
              </a:spcAft>
              <a:buFont typeface="Wingdings" pitchFamily="2" charset="2"/>
              <a:buChar char="§"/>
            </a:pPr>
            <a:endParaRPr lang="en-GB" sz="2000" dirty="0"/>
          </a:p>
          <a:p>
            <a:pPr marL="285750" indent="-285750">
              <a:spcAft>
                <a:spcPts val="600"/>
              </a:spcAft>
              <a:buFont typeface="Wingdings" pitchFamily="2" charset="2"/>
              <a:buChar char="§"/>
            </a:pPr>
            <a:r>
              <a:rPr lang="en-GB" sz="2000" dirty="0"/>
              <a:t>Magnets, supports, etc. for transporting the beam in the second bunker are available or in final production</a:t>
            </a:r>
          </a:p>
          <a:p>
            <a:pPr marL="285750" indent="-285750">
              <a:spcAft>
                <a:spcPts val="600"/>
              </a:spcAft>
              <a:buFont typeface="Wingdings" pitchFamily="2" charset="2"/>
              <a:buChar char="§"/>
            </a:pPr>
            <a:r>
              <a:rPr lang="en-GB" sz="2000" dirty="0"/>
              <a:t>Waiting for authorization of bunker BTFEH-2 (still pending at the Ministry, hopefully last step)</a:t>
            </a:r>
          </a:p>
          <a:p>
            <a:pPr marL="285750" indent="-285750">
              <a:spcAft>
                <a:spcPts val="600"/>
              </a:spcAft>
              <a:buFont typeface="Wingdings" pitchFamily="2" charset="2"/>
              <a:buChar char="§"/>
            </a:pPr>
            <a:r>
              <a:rPr lang="en-GB" sz="2000" dirty="0"/>
              <a:t>Installation of last part of BTF-2 branch possible in September 2019</a:t>
            </a:r>
          </a:p>
          <a:p>
            <a:pPr marL="742950" lvl="1" indent="-285750">
              <a:spcAft>
                <a:spcPts val="600"/>
              </a:spcAft>
              <a:buFont typeface="Wingdings" pitchFamily="2" charset="2"/>
              <a:buChar char="§"/>
            </a:pPr>
            <a:r>
              <a:rPr lang="en-GB" sz="2000" dirty="0"/>
              <a:t>In this case, PADME restart possible from October 2019</a:t>
            </a:r>
          </a:p>
        </p:txBody>
      </p:sp>
      <p:sp>
        <p:nvSpPr>
          <p:cNvPr id="3" name="Segnaposto piè di pagina 2">
            <a:extLst>
              <a:ext uri="{FF2B5EF4-FFF2-40B4-BE49-F238E27FC236}">
                <a16:creationId xmlns:a16="http://schemas.microsoft.com/office/drawing/2014/main" id="{AEEC8A07-D66E-4158-808A-68D9B0627650}"/>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07114A0C-2ED1-40DC-9058-24A7F5638818}"/>
              </a:ext>
            </a:extLst>
          </p:cNvPr>
          <p:cNvSpPr>
            <a:spLocks noGrp="1"/>
          </p:cNvSpPr>
          <p:nvPr>
            <p:ph type="sldNum" sz="quarter" idx="12"/>
          </p:nvPr>
        </p:nvSpPr>
        <p:spPr/>
        <p:txBody>
          <a:bodyPr/>
          <a:lstStyle/>
          <a:p>
            <a:fld id="{D659A8BB-DBD6-4E0D-B1FF-8166E453991C}" type="slidenum">
              <a:rPr lang="it-IT" smtClean="0"/>
              <a:t>44</a:t>
            </a:fld>
            <a:endParaRPr lang="it-IT" dirty="0"/>
          </a:p>
        </p:txBody>
      </p:sp>
      <p:grpSp>
        <p:nvGrpSpPr>
          <p:cNvPr id="7" name="Gruppo 6">
            <a:extLst>
              <a:ext uri="{FF2B5EF4-FFF2-40B4-BE49-F238E27FC236}">
                <a16:creationId xmlns:a16="http://schemas.microsoft.com/office/drawing/2014/main" id="{ADC3977A-B606-4BB9-B74C-2D735BB420CF}"/>
              </a:ext>
            </a:extLst>
          </p:cNvPr>
          <p:cNvGrpSpPr/>
          <p:nvPr/>
        </p:nvGrpSpPr>
        <p:grpSpPr>
          <a:xfrm>
            <a:off x="-1" y="3099"/>
            <a:ext cx="5218772" cy="947451"/>
            <a:chOff x="0" y="3099"/>
            <a:chExt cx="6734099" cy="947451"/>
          </a:xfrm>
        </p:grpSpPr>
        <p:sp>
          <p:nvSpPr>
            <p:cNvPr id="8" name="Titolo 1">
              <a:extLst>
                <a:ext uri="{FF2B5EF4-FFF2-40B4-BE49-F238E27FC236}">
                  <a16:creationId xmlns:a16="http://schemas.microsoft.com/office/drawing/2014/main" id="{CF0B70D3-3DEB-4A12-86A0-53A4B5994173}"/>
                </a:ext>
              </a:extLst>
            </p:cNvPr>
            <p:cNvSpPr txBox="1">
              <a:spLocks/>
            </p:cNvSpPr>
            <p:nvPr/>
          </p:nvSpPr>
          <p:spPr>
            <a:xfrm>
              <a:off x="0" y="3099"/>
              <a:ext cx="6734099"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conclusions</a:t>
              </a:r>
              <a:endParaRPr lang="en-GB" sz="3200" dirty="0">
                <a:latin typeface="Stencil" panose="040409050D0802020404" pitchFamily="82" charset="0"/>
                <a:cs typeface="Ayuthaya" pitchFamily="2" charset="-34"/>
              </a:endParaRPr>
            </a:p>
          </p:txBody>
        </p:sp>
        <p:pic>
          <p:nvPicPr>
            <p:cNvPr id="9" name="Picture 2" descr="http://www.lnf.infn.it/logo/logo_infn_lnf_2_esteso_white.png">
              <a:extLst>
                <a:ext uri="{FF2B5EF4-FFF2-40B4-BE49-F238E27FC236}">
                  <a16:creationId xmlns:a16="http://schemas.microsoft.com/office/drawing/2014/main" id="{9977C8CD-451B-47E6-B666-83CC423A020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0416" y="76160"/>
              <a:ext cx="1658222"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magine 9">
            <a:extLst>
              <a:ext uri="{FF2B5EF4-FFF2-40B4-BE49-F238E27FC236}">
                <a16:creationId xmlns:a16="http://schemas.microsoft.com/office/drawing/2014/main" id="{376C2764-8481-4FEA-85A3-F54A6F1DBD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057160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52170DC-3A96-C945-B81B-7928AA7E4E9D}"/>
              </a:ext>
            </a:extLst>
          </p:cNvPr>
          <p:cNvSpPr>
            <a:spLocks noGrp="1"/>
          </p:cNvSpPr>
          <p:nvPr>
            <p:ph type="sldNum" sz="quarter" idx="12"/>
          </p:nvPr>
        </p:nvSpPr>
        <p:spPr/>
        <p:txBody>
          <a:bodyPr/>
          <a:lstStyle/>
          <a:p>
            <a:fld id="{68D00E77-0C82-E746-A744-9B0761327A0C}" type="slidenum">
              <a:rPr lang="en-GB" smtClean="0"/>
              <a:pPr/>
              <a:t>45</a:t>
            </a:fld>
            <a:endParaRPr lang="en-GB" dirty="0"/>
          </a:p>
        </p:txBody>
      </p:sp>
      <p:sp>
        <p:nvSpPr>
          <p:cNvPr id="2" name="Segnaposto piè di pagina 1">
            <a:extLst>
              <a:ext uri="{FF2B5EF4-FFF2-40B4-BE49-F238E27FC236}">
                <a16:creationId xmlns:a16="http://schemas.microsoft.com/office/drawing/2014/main" id="{9ACC78B3-AA0F-499A-80AE-A6F061BE47C1}"/>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16" name="Segnaposto numero diapositiva 3">
            <a:extLst>
              <a:ext uri="{FF2B5EF4-FFF2-40B4-BE49-F238E27FC236}">
                <a16:creationId xmlns:a16="http://schemas.microsoft.com/office/drawing/2014/main" id="{384CB504-0B65-400C-8F51-AD71FCB7DA7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42DB96-D229-4368-9A3A-CBEB9E09CC6A}" type="slidenum">
              <a:rPr lang="it-IT" smtClean="0"/>
              <a:pPr/>
              <a:t>45</a:t>
            </a:fld>
            <a:endParaRPr lang="it-IT" dirty="0"/>
          </a:p>
        </p:txBody>
      </p:sp>
      <p:pic>
        <p:nvPicPr>
          <p:cNvPr id="17" name="Immagine 16">
            <a:extLst>
              <a:ext uri="{FF2B5EF4-FFF2-40B4-BE49-F238E27FC236}">
                <a16:creationId xmlns:a16="http://schemas.microsoft.com/office/drawing/2014/main" id="{9087745D-864C-4182-A4BD-8FD3676279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96763" y="1426220"/>
            <a:ext cx="3693381" cy="2770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magine 17">
            <a:extLst>
              <a:ext uri="{FF2B5EF4-FFF2-40B4-BE49-F238E27FC236}">
                <a16:creationId xmlns:a16="http://schemas.microsoft.com/office/drawing/2014/main" id="{AC5D8027-A1AB-43D0-8C46-F07CE8C1C1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871" y="3935630"/>
            <a:ext cx="3071854" cy="2303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magine 19">
            <a:extLst>
              <a:ext uri="{FF2B5EF4-FFF2-40B4-BE49-F238E27FC236}">
                <a16:creationId xmlns:a16="http://schemas.microsoft.com/office/drawing/2014/main" id="{509CB210-5B8C-428F-816C-91D907BDE4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58215" y="3084026"/>
            <a:ext cx="3924285" cy="3035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magine 21">
            <a:extLst>
              <a:ext uri="{FF2B5EF4-FFF2-40B4-BE49-F238E27FC236}">
                <a16:creationId xmlns:a16="http://schemas.microsoft.com/office/drawing/2014/main" id="{7A86387D-DB8C-492C-83A1-D43CD1AA4C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26209" y="2885402"/>
            <a:ext cx="1965349" cy="3354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magine 22">
            <a:extLst>
              <a:ext uri="{FF2B5EF4-FFF2-40B4-BE49-F238E27FC236}">
                <a16:creationId xmlns:a16="http://schemas.microsoft.com/office/drawing/2014/main" id="{56C6648F-7034-4AB3-ADA6-D60A7DD18C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32556" y="738777"/>
            <a:ext cx="2865452" cy="3820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magine 23">
            <a:extLst>
              <a:ext uri="{FF2B5EF4-FFF2-40B4-BE49-F238E27FC236}">
                <a16:creationId xmlns:a16="http://schemas.microsoft.com/office/drawing/2014/main" id="{D6EEA755-BFA5-4A23-BA6C-786F897E25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16698" y="3604334"/>
            <a:ext cx="3519007" cy="263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uppo 20">
            <a:extLst>
              <a:ext uri="{FF2B5EF4-FFF2-40B4-BE49-F238E27FC236}">
                <a16:creationId xmlns:a16="http://schemas.microsoft.com/office/drawing/2014/main" id="{2D15F962-5A68-4A78-9690-148EDD2FACC0}"/>
              </a:ext>
            </a:extLst>
          </p:cNvPr>
          <p:cNvGrpSpPr/>
          <p:nvPr/>
        </p:nvGrpSpPr>
        <p:grpSpPr>
          <a:xfrm>
            <a:off x="0" y="3099"/>
            <a:ext cx="5358215" cy="947451"/>
            <a:chOff x="0" y="3099"/>
            <a:chExt cx="5358215" cy="947451"/>
          </a:xfrm>
        </p:grpSpPr>
        <p:sp>
          <p:nvSpPr>
            <p:cNvPr id="26" name="Titolo 1">
              <a:extLst>
                <a:ext uri="{FF2B5EF4-FFF2-40B4-BE49-F238E27FC236}">
                  <a16:creationId xmlns:a16="http://schemas.microsoft.com/office/drawing/2014/main" id="{D51D346F-7D43-4DAD-81C9-D07DF9C4D87C}"/>
                </a:ext>
              </a:extLst>
            </p:cNvPr>
            <p:cNvSpPr txBox="1">
              <a:spLocks/>
            </p:cNvSpPr>
            <p:nvPr/>
          </p:nvSpPr>
          <p:spPr>
            <a:xfrm>
              <a:off x="0" y="3099"/>
              <a:ext cx="5358215"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 amarcord</a:t>
              </a:r>
              <a:endParaRPr lang="en-GB" sz="3200" dirty="0">
                <a:latin typeface="Stencil" panose="040409050D0802020404" pitchFamily="82" charset="0"/>
                <a:cs typeface="Ayuthaya" pitchFamily="2" charset="-34"/>
              </a:endParaRPr>
            </a:p>
          </p:txBody>
        </p:sp>
        <p:pic>
          <p:nvPicPr>
            <p:cNvPr id="27" name="Picture 2" descr="http://www.lnf.infn.it/logo/logo_infn_lnf_2_esteso_white.png">
              <a:extLst>
                <a:ext uri="{FF2B5EF4-FFF2-40B4-BE49-F238E27FC236}">
                  <a16:creationId xmlns:a16="http://schemas.microsoft.com/office/drawing/2014/main" id="{66190B3A-CA36-42C6-9BE4-41413A55518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Immagine 18">
            <a:extLst>
              <a:ext uri="{FF2B5EF4-FFF2-40B4-BE49-F238E27FC236}">
                <a16:creationId xmlns:a16="http://schemas.microsoft.com/office/drawing/2014/main" id="{83E5B15D-87FE-49CC-B126-BC34CCAB923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22402" y="776813"/>
            <a:ext cx="4630310" cy="2470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a:extLst>
              <a:ext uri="{FF2B5EF4-FFF2-40B4-BE49-F238E27FC236}">
                <a16:creationId xmlns:a16="http://schemas.microsoft.com/office/drawing/2014/main" id="{1E9890F9-7E06-42C7-970C-92EFD77D8973}"/>
              </a:ext>
            </a:extLst>
          </p:cNvPr>
          <p:cNvSpPr txBox="1"/>
          <p:nvPr/>
        </p:nvSpPr>
        <p:spPr>
          <a:xfrm rot="20538951">
            <a:off x="3405500" y="2905118"/>
            <a:ext cx="4464115"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it-IT" sz="2800" b="1" dirty="0">
                <a:solidFill>
                  <a:schemeClr val="tx1"/>
                </a:solidFill>
              </a:rPr>
              <a:t>Thank you for the attention</a:t>
            </a:r>
            <a:endParaRPr lang="en-US" sz="2800" b="1" dirty="0">
              <a:solidFill>
                <a:schemeClr val="tx1"/>
              </a:solidFill>
            </a:endParaRPr>
          </a:p>
        </p:txBody>
      </p:sp>
      <p:pic>
        <p:nvPicPr>
          <p:cNvPr id="25" name="Immagine 24">
            <a:extLst>
              <a:ext uri="{FF2B5EF4-FFF2-40B4-BE49-F238E27FC236}">
                <a16:creationId xmlns:a16="http://schemas.microsoft.com/office/drawing/2014/main" id="{3FFCE269-0813-4F68-AF23-86EE7CDC5B7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pic>
        <p:nvPicPr>
          <p:cNvPr id="28" name="Immagine 27">
            <a:extLst>
              <a:ext uri="{FF2B5EF4-FFF2-40B4-BE49-F238E27FC236}">
                <a16:creationId xmlns:a16="http://schemas.microsoft.com/office/drawing/2014/main" id="{76AB47CE-86EC-480A-9E11-30AE3A941BD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403406" y="1240728"/>
            <a:ext cx="1557488" cy="2571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4546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F42C07-C267-42E4-AF2E-8AECC3AEFEE7}"/>
              </a:ext>
            </a:extLst>
          </p:cNvPr>
          <p:cNvSpPr>
            <a:spLocks noGrp="1"/>
          </p:cNvSpPr>
          <p:nvPr>
            <p:ph type="title"/>
          </p:nvPr>
        </p:nvSpPr>
        <p:spPr/>
        <p:txBody>
          <a:bodyPr/>
          <a:lstStyle/>
          <a:p>
            <a:pPr algn="ctr"/>
            <a:r>
              <a:rPr lang="it-IT" dirty="0"/>
              <a:t>SPARE SLIDES</a:t>
            </a:r>
          </a:p>
        </p:txBody>
      </p:sp>
      <p:sp>
        <p:nvSpPr>
          <p:cNvPr id="3" name="Segnaposto piè di pagina 2">
            <a:extLst>
              <a:ext uri="{FF2B5EF4-FFF2-40B4-BE49-F238E27FC236}">
                <a16:creationId xmlns:a16="http://schemas.microsoft.com/office/drawing/2014/main" id="{4F502C7C-DB72-4EE6-9048-F78AAD6DBA72}"/>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779B5C69-047A-4E08-8954-5A731939DF44}"/>
              </a:ext>
            </a:extLst>
          </p:cNvPr>
          <p:cNvSpPr>
            <a:spLocks noGrp="1"/>
          </p:cNvSpPr>
          <p:nvPr>
            <p:ph type="sldNum" sz="quarter" idx="12"/>
          </p:nvPr>
        </p:nvSpPr>
        <p:spPr/>
        <p:txBody>
          <a:bodyPr/>
          <a:lstStyle/>
          <a:p>
            <a:fld id="{D659A8BB-DBD6-4E0D-B1FF-8166E453991C}" type="slidenum">
              <a:rPr lang="it-IT" smtClean="0"/>
              <a:t>46</a:t>
            </a:fld>
            <a:endParaRPr lang="it-IT" dirty="0"/>
          </a:p>
        </p:txBody>
      </p:sp>
    </p:spTree>
    <p:extLst>
      <p:ext uri="{BB962C8B-B14F-4D97-AF65-F5344CB8AC3E}">
        <p14:creationId xmlns:p14="http://schemas.microsoft.com/office/powerpoint/2010/main" val="1709083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62561A1-BF57-4CD7-B394-0DACED52D4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68212" y="3829179"/>
            <a:ext cx="3802677" cy="2402023"/>
          </a:xfrm>
          <a:prstGeom prst="rect">
            <a:avLst/>
          </a:prstGeom>
        </p:spPr>
      </p:pic>
      <p:pic>
        <p:nvPicPr>
          <p:cNvPr id="5" name="Immagine 4">
            <a:extLst>
              <a:ext uri="{FF2B5EF4-FFF2-40B4-BE49-F238E27FC236}">
                <a16:creationId xmlns:a16="http://schemas.microsoft.com/office/drawing/2014/main" id="{509E5B0D-B82D-44F5-BB51-2C2E8F0B89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4704"/>
          <a:stretch/>
        </p:blipFill>
        <p:spPr>
          <a:xfrm>
            <a:off x="1141958" y="1014063"/>
            <a:ext cx="4258102" cy="5217139"/>
          </a:xfrm>
          <a:prstGeom prst="rect">
            <a:avLst/>
          </a:prstGeom>
        </p:spPr>
      </p:pic>
      <p:pic>
        <p:nvPicPr>
          <p:cNvPr id="6" name="Immagine 5">
            <a:extLst>
              <a:ext uri="{FF2B5EF4-FFF2-40B4-BE49-F238E27FC236}">
                <a16:creationId xmlns:a16="http://schemas.microsoft.com/office/drawing/2014/main" id="{40307BCC-9A07-4CBC-90CC-88AC242492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118891" y="789096"/>
            <a:ext cx="3651998" cy="2899290"/>
          </a:xfrm>
          <a:prstGeom prst="rect">
            <a:avLst/>
          </a:prstGeom>
          <a:effectLst/>
        </p:spPr>
      </p:pic>
      <p:sp>
        <p:nvSpPr>
          <p:cNvPr id="4" name="Segnaposto piè di pagina 3">
            <a:extLst>
              <a:ext uri="{FF2B5EF4-FFF2-40B4-BE49-F238E27FC236}">
                <a16:creationId xmlns:a16="http://schemas.microsoft.com/office/drawing/2014/main" id="{2D0CEDBC-AD17-402D-ADE5-9A5B4E066456}"/>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7" name="Segnaposto numero diapositiva 6">
            <a:extLst>
              <a:ext uri="{FF2B5EF4-FFF2-40B4-BE49-F238E27FC236}">
                <a16:creationId xmlns:a16="http://schemas.microsoft.com/office/drawing/2014/main" id="{7A0B1DCE-2EB0-4A1A-8800-643B6FB0FB7E}"/>
              </a:ext>
            </a:extLst>
          </p:cNvPr>
          <p:cNvSpPr>
            <a:spLocks noGrp="1"/>
          </p:cNvSpPr>
          <p:nvPr>
            <p:ph type="sldNum" sz="quarter" idx="12"/>
          </p:nvPr>
        </p:nvSpPr>
        <p:spPr>
          <a:xfrm>
            <a:off x="8027689" y="6336680"/>
            <a:ext cx="2743200" cy="365125"/>
          </a:xfrm>
        </p:spPr>
        <p:txBody>
          <a:bodyPr/>
          <a:lstStyle/>
          <a:p>
            <a:fld id="{D659A8BB-DBD6-4E0D-B1FF-8166E453991C}" type="slidenum">
              <a:rPr lang="it-IT" smtClean="0"/>
              <a:t>47</a:t>
            </a:fld>
            <a:endParaRPr lang="it-IT" dirty="0"/>
          </a:p>
        </p:txBody>
      </p:sp>
      <p:grpSp>
        <p:nvGrpSpPr>
          <p:cNvPr id="8" name="Gruppo 7">
            <a:extLst>
              <a:ext uri="{FF2B5EF4-FFF2-40B4-BE49-F238E27FC236}">
                <a16:creationId xmlns:a16="http://schemas.microsoft.com/office/drawing/2014/main" id="{FED85F46-F1C5-4747-9F39-B9389D8B94AC}"/>
              </a:ext>
            </a:extLst>
          </p:cNvPr>
          <p:cNvGrpSpPr/>
          <p:nvPr/>
        </p:nvGrpSpPr>
        <p:grpSpPr>
          <a:xfrm>
            <a:off x="0" y="3099"/>
            <a:ext cx="7587343" cy="947451"/>
            <a:chOff x="0" y="3099"/>
            <a:chExt cx="7587343" cy="947451"/>
          </a:xfrm>
        </p:grpSpPr>
        <p:sp>
          <p:nvSpPr>
            <p:cNvPr id="9" name="Titolo 1">
              <a:extLst>
                <a:ext uri="{FF2B5EF4-FFF2-40B4-BE49-F238E27FC236}">
                  <a16:creationId xmlns:a16="http://schemas.microsoft.com/office/drawing/2014/main" id="{E8BDF791-955B-4943-8FAC-696FAFEE0F81}"/>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External BTF Exp. Hall 2 </a:t>
              </a:r>
              <a:endParaRPr lang="en-GB" sz="3200" dirty="0">
                <a:latin typeface="Stencil" panose="040409050D0802020404" pitchFamily="82" charset="0"/>
                <a:cs typeface="Ayuthaya" pitchFamily="2" charset="-34"/>
              </a:endParaRPr>
            </a:p>
          </p:txBody>
        </p:sp>
        <p:pic>
          <p:nvPicPr>
            <p:cNvPr id="10" name="Picture 2" descr="http://www.lnf.infn.it/logo/logo_infn_lnf_2_esteso_white.png">
              <a:extLst>
                <a:ext uri="{FF2B5EF4-FFF2-40B4-BE49-F238E27FC236}">
                  <a16:creationId xmlns:a16="http://schemas.microsoft.com/office/drawing/2014/main" id="{9611DF73-9ACF-4EE8-AB03-4A44E7BCAB8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asellaDiTesto 1">
            <a:extLst>
              <a:ext uri="{FF2B5EF4-FFF2-40B4-BE49-F238E27FC236}">
                <a16:creationId xmlns:a16="http://schemas.microsoft.com/office/drawing/2014/main" id="{74282012-3E4D-426A-B059-96B213B4F923}"/>
              </a:ext>
            </a:extLst>
          </p:cNvPr>
          <p:cNvSpPr txBox="1"/>
          <p:nvPr/>
        </p:nvSpPr>
        <p:spPr>
          <a:xfrm>
            <a:off x="7587343" y="0"/>
            <a:ext cx="3183546"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Starting</a:t>
            </a:r>
            <a:r>
              <a:rPr lang="it-IT" sz="2400" u="sng" dirty="0"/>
              <a:t> point </a:t>
            </a:r>
            <a:r>
              <a:rPr lang="it-IT" sz="2400" u="sng" dirty="0" err="1"/>
              <a:t>civil</a:t>
            </a:r>
            <a:r>
              <a:rPr lang="it-IT" sz="2400" u="sng" dirty="0"/>
              <a:t> w.  </a:t>
            </a:r>
          </a:p>
          <a:p>
            <a:pPr algn="ctr"/>
            <a:r>
              <a:rPr lang="it-IT" sz="2400" dirty="0"/>
              <a:t>(</a:t>
            </a:r>
            <a:r>
              <a:rPr lang="it-IT" sz="2400" dirty="0" err="1"/>
              <a:t>Winter</a:t>
            </a:r>
            <a:r>
              <a:rPr lang="it-IT" sz="2400" dirty="0"/>
              <a:t> 2018)</a:t>
            </a:r>
          </a:p>
        </p:txBody>
      </p:sp>
    </p:spTree>
    <p:extLst>
      <p:ext uri="{BB962C8B-B14F-4D97-AF65-F5344CB8AC3E}">
        <p14:creationId xmlns:p14="http://schemas.microsoft.com/office/powerpoint/2010/main" val="74430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0E715B-281D-4BB5-9227-65E206883B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42212" y="3894783"/>
            <a:ext cx="2914809" cy="2489834"/>
          </a:xfrm>
          <a:prstGeom prst="rect">
            <a:avLst/>
          </a:prstGeom>
          <a:ln>
            <a:solidFill>
              <a:schemeClr val="tx1"/>
            </a:solidFill>
          </a:ln>
          <a:scene3d>
            <a:camera prst="perspectiveContrastingRightFacing"/>
            <a:lightRig rig="threePt" dir="t"/>
          </a:scene3d>
        </p:spPr>
      </p:pic>
      <p:pic>
        <p:nvPicPr>
          <p:cNvPr id="4" name="Immagine 3">
            <a:extLst>
              <a:ext uri="{FF2B5EF4-FFF2-40B4-BE49-F238E27FC236}">
                <a16:creationId xmlns:a16="http://schemas.microsoft.com/office/drawing/2014/main" id="{89245A0E-E296-45B1-90B4-F17395CC88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62" y="1382097"/>
            <a:ext cx="2900945" cy="2167649"/>
          </a:xfrm>
          <a:prstGeom prst="rect">
            <a:avLst/>
          </a:prstGeom>
          <a:ln>
            <a:solidFill>
              <a:schemeClr val="tx1"/>
            </a:solidFill>
          </a:ln>
          <a:scene3d>
            <a:camera prst="perspectiveRight"/>
            <a:lightRig rig="threePt" dir="t"/>
          </a:scene3d>
        </p:spPr>
      </p:pic>
      <p:sp>
        <p:nvSpPr>
          <p:cNvPr id="5" name="CasellaDiTesto 4">
            <a:extLst>
              <a:ext uri="{FF2B5EF4-FFF2-40B4-BE49-F238E27FC236}">
                <a16:creationId xmlns:a16="http://schemas.microsoft.com/office/drawing/2014/main" id="{BDEC9BD2-A0EA-4174-BFAB-67BD75FA7A79}"/>
              </a:ext>
            </a:extLst>
          </p:cNvPr>
          <p:cNvSpPr txBox="1"/>
          <p:nvPr/>
        </p:nvSpPr>
        <p:spPr>
          <a:xfrm>
            <a:off x="8057861" y="1401624"/>
            <a:ext cx="3834955" cy="1200329"/>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New main entrance</a:t>
            </a:r>
          </a:p>
          <a:p>
            <a:pPr marL="285750" indent="-285750">
              <a:buClr>
                <a:srgbClr val="FF0000"/>
              </a:buClr>
              <a:buFont typeface="Wingdings" pitchFamily="2" charset="2"/>
              <a:buChar char="§"/>
            </a:pPr>
            <a:r>
              <a:rPr lang="en-GB" dirty="0"/>
              <a:t>BTF 2 Secondary entrance</a:t>
            </a:r>
          </a:p>
          <a:p>
            <a:pPr marL="285750" indent="-285750">
              <a:buClr>
                <a:srgbClr val="FF0000"/>
              </a:buClr>
              <a:buFont typeface="Wingdings" pitchFamily="2" charset="2"/>
              <a:buChar char="§"/>
            </a:pPr>
            <a:r>
              <a:rPr lang="en-GB" dirty="0"/>
              <a:t>Improving floor strength for BTF2 shielding chicane</a:t>
            </a:r>
          </a:p>
        </p:txBody>
      </p:sp>
      <p:pic>
        <p:nvPicPr>
          <p:cNvPr id="7" name="Immagine 6">
            <a:extLst>
              <a:ext uri="{FF2B5EF4-FFF2-40B4-BE49-F238E27FC236}">
                <a16:creationId xmlns:a16="http://schemas.microsoft.com/office/drawing/2014/main" id="{C2009497-BC9E-4045-85ED-DAFF6A68F4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3601"/>
          <a:stretch/>
        </p:blipFill>
        <p:spPr>
          <a:xfrm>
            <a:off x="8477907" y="3018659"/>
            <a:ext cx="3225899" cy="2935919"/>
          </a:xfrm>
          <a:prstGeom prst="rect">
            <a:avLst/>
          </a:prstGeom>
          <a:ln>
            <a:solidFill>
              <a:schemeClr val="tx1"/>
            </a:solidFill>
          </a:ln>
          <a:scene3d>
            <a:camera prst="perspectiveContrastingLeftFacing"/>
            <a:lightRig rig="threePt" dir="t"/>
          </a:scene3d>
        </p:spPr>
      </p:pic>
      <p:pic>
        <p:nvPicPr>
          <p:cNvPr id="8" name="Immagine 7">
            <a:extLst>
              <a:ext uri="{FF2B5EF4-FFF2-40B4-BE49-F238E27FC236}">
                <a16:creationId xmlns:a16="http://schemas.microsoft.com/office/drawing/2014/main" id="{2A8D8E8F-1266-40B9-B8C4-DBA248FBD7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1488" y="1382097"/>
            <a:ext cx="3289024" cy="2697922"/>
          </a:xfrm>
          <a:prstGeom prst="rect">
            <a:avLst/>
          </a:prstGeom>
          <a:solidFill>
            <a:schemeClr val="tx1"/>
          </a:solidFill>
        </p:spPr>
      </p:pic>
      <p:cxnSp>
        <p:nvCxnSpPr>
          <p:cNvPr id="9" name="Connettore 2 8">
            <a:extLst>
              <a:ext uri="{FF2B5EF4-FFF2-40B4-BE49-F238E27FC236}">
                <a16:creationId xmlns:a16="http://schemas.microsoft.com/office/drawing/2014/main" id="{3888A275-6A63-424A-A27C-DFD1995AC573}"/>
              </a:ext>
            </a:extLst>
          </p:cNvPr>
          <p:cNvCxnSpPr>
            <a:cxnSpLocks/>
          </p:cNvCxnSpPr>
          <p:nvPr/>
        </p:nvCxnSpPr>
        <p:spPr>
          <a:xfrm flipH="1" flipV="1">
            <a:off x="6414314" y="3316077"/>
            <a:ext cx="2556967" cy="876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E9F205DA-6A41-478C-A263-63527FAABE0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28666" y="4570314"/>
            <a:ext cx="1267334" cy="1599676"/>
          </a:xfrm>
          <a:prstGeom prst="rect">
            <a:avLst/>
          </a:prstGeom>
          <a:ln>
            <a:solidFill>
              <a:schemeClr val="tx1"/>
            </a:solidFill>
          </a:ln>
          <a:scene3d>
            <a:camera prst="perspectiveAbove"/>
            <a:lightRig rig="threePt" dir="t"/>
          </a:scene3d>
        </p:spPr>
      </p:pic>
      <p:pic>
        <p:nvPicPr>
          <p:cNvPr id="11" name="Immagine 10">
            <a:extLst>
              <a:ext uri="{FF2B5EF4-FFF2-40B4-BE49-F238E27FC236}">
                <a16:creationId xmlns:a16="http://schemas.microsoft.com/office/drawing/2014/main" id="{E2B6AB77-0E53-4CC1-9AC5-3395FE91DEF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86313" y="4570314"/>
            <a:ext cx="1667865" cy="1599676"/>
          </a:xfrm>
          <a:prstGeom prst="rect">
            <a:avLst/>
          </a:prstGeom>
          <a:ln>
            <a:solidFill>
              <a:schemeClr val="tx1"/>
            </a:solidFill>
          </a:ln>
          <a:scene3d>
            <a:camera prst="perspectiveAbove"/>
            <a:lightRig rig="threePt" dir="t"/>
          </a:scene3d>
        </p:spPr>
      </p:pic>
      <p:cxnSp>
        <p:nvCxnSpPr>
          <p:cNvPr id="13" name="Connettore 2 12">
            <a:extLst>
              <a:ext uri="{FF2B5EF4-FFF2-40B4-BE49-F238E27FC236}">
                <a16:creationId xmlns:a16="http://schemas.microsoft.com/office/drawing/2014/main" id="{92EA47FD-0B89-4FE4-92FE-D68B33761F5D}"/>
              </a:ext>
            </a:extLst>
          </p:cNvPr>
          <p:cNvCxnSpPr>
            <a:cxnSpLocks/>
          </p:cNvCxnSpPr>
          <p:nvPr/>
        </p:nvCxnSpPr>
        <p:spPr>
          <a:xfrm flipH="1" flipV="1">
            <a:off x="6130399" y="3635318"/>
            <a:ext cx="55914" cy="1278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0AFF8035-F45C-4CF6-9600-3E566CA42F27}"/>
              </a:ext>
            </a:extLst>
          </p:cNvPr>
          <p:cNvCxnSpPr>
            <a:cxnSpLocks/>
          </p:cNvCxnSpPr>
          <p:nvPr/>
        </p:nvCxnSpPr>
        <p:spPr>
          <a:xfrm flipV="1">
            <a:off x="3885099" y="2731059"/>
            <a:ext cx="1492659" cy="8586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egnaposto piè di pagina 5">
            <a:extLst>
              <a:ext uri="{FF2B5EF4-FFF2-40B4-BE49-F238E27FC236}">
                <a16:creationId xmlns:a16="http://schemas.microsoft.com/office/drawing/2014/main" id="{E97D95D4-4973-476C-B1CA-C17C42362397}"/>
              </a:ext>
            </a:extLst>
          </p:cNvPr>
          <p:cNvSpPr>
            <a:spLocks noGrp="1"/>
          </p:cNvSpPr>
          <p:nvPr>
            <p:ph type="ftr" sz="quarter" idx="11"/>
          </p:nvPr>
        </p:nvSpPr>
        <p:spPr/>
        <p:txBody>
          <a:bodyPr/>
          <a:lstStyle/>
          <a:p>
            <a:r>
              <a:rPr lang="en-US"/>
              <a:t>57th Scientific Committee Meeting May 9-10, 2019</a:t>
            </a:r>
            <a:endParaRPr lang="it-IT"/>
          </a:p>
        </p:txBody>
      </p:sp>
      <p:sp>
        <p:nvSpPr>
          <p:cNvPr id="12" name="Segnaposto numero diapositiva 11">
            <a:extLst>
              <a:ext uri="{FF2B5EF4-FFF2-40B4-BE49-F238E27FC236}">
                <a16:creationId xmlns:a16="http://schemas.microsoft.com/office/drawing/2014/main" id="{E0135A30-EA6B-49CF-B090-F1504CB758B4}"/>
              </a:ext>
            </a:extLst>
          </p:cNvPr>
          <p:cNvSpPr>
            <a:spLocks noGrp="1"/>
          </p:cNvSpPr>
          <p:nvPr>
            <p:ph type="sldNum" sz="quarter" idx="12"/>
          </p:nvPr>
        </p:nvSpPr>
        <p:spPr/>
        <p:txBody>
          <a:bodyPr/>
          <a:lstStyle/>
          <a:p>
            <a:fld id="{D659A8BB-DBD6-4E0D-B1FF-8166E453991C}" type="slidenum">
              <a:rPr lang="it-IT" smtClean="0"/>
              <a:t>48</a:t>
            </a:fld>
            <a:endParaRPr lang="it-IT"/>
          </a:p>
        </p:txBody>
      </p:sp>
      <p:grpSp>
        <p:nvGrpSpPr>
          <p:cNvPr id="15" name="Gruppo 14">
            <a:extLst>
              <a:ext uri="{FF2B5EF4-FFF2-40B4-BE49-F238E27FC236}">
                <a16:creationId xmlns:a16="http://schemas.microsoft.com/office/drawing/2014/main" id="{8EF62D46-18CB-4CB4-BBA5-12481919E1B2}"/>
              </a:ext>
            </a:extLst>
          </p:cNvPr>
          <p:cNvGrpSpPr/>
          <p:nvPr/>
        </p:nvGrpSpPr>
        <p:grpSpPr>
          <a:xfrm>
            <a:off x="0" y="3099"/>
            <a:ext cx="7587343" cy="947451"/>
            <a:chOff x="0" y="3099"/>
            <a:chExt cx="7587343" cy="947451"/>
          </a:xfrm>
        </p:grpSpPr>
        <p:sp>
          <p:nvSpPr>
            <p:cNvPr id="17" name="Titolo 1">
              <a:extLst>
                <a:ext uri="{FF2B5EF4-FFF2-40B4-BE49-F238E27FC236}">
                  <a16:creationId xmlns:a16="http://schemas.microsoft.com/office/drawing/2014/main" id="{9E7AB3BA-F042-43F9-A46E-F1C555962DD8}"/>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External BTF Exp. Hall 2 </a:t>
              </a:r>
              <a:endParaRPr lang="en-GB" sz="3200" dirty="0">
                <a:latin typeface="Stencil" panose="040409050D0802020404" pitchFamily="82" charset="0"/>
                <a:cs typeface="Ayuthaya" pitchFamily="2" charset="-34"/>
              </a:endParaRPr>
            </a:p>
          </p:txBody>
        </p:sp>
        <p:pic>
          <p:nvPicPr>
            <p:cNvPr id="18" name="Picture 2" descr="http://www.lnf.infn.it/logo/logo_infn_lnf_2_esteso_white.png">
              <a:extLst>
                <a:ext uri="{FF2B5EF4-FFF2-40B4-BE49-F238E27FC236}">
                  <a16:creationId xmlns:a16="http://schemas.microsoft.com/office/drawing/2014/main" id="{2F141935-369C-4BD7-A540-A35AA6B0E75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CasellaDiTesto 18">
            <a:extLst>
              <a:ext uri="{FF2B5EF4-FFF2-40B4-BE49-F238E27FC236}">
                <a16:creationId xmlns:a16="http://schemas.microsoft.com/office/drawing/2014/main" id="{CF8A72A7-7A74-4E7B-96C8-1D457D4425F6}"/>
              </a:ext>
            </a:extLst>
          </p:cNvPr>
          <p:cNvSpPr txBox="1"/>
          <p:nvPr/>
        </p:nvSpPr>
        <p:spPr>
          <a:xfrm>
            <a:off x="7587343" y="409"/>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Start </a:t>
            </a:r>
            <a:r>
              <a:rPr lang="it-IT" sz="2400" u="sng" dirty="0" err="1"/>
              <a:t>Civil</a:t>
            </a:r>
            <a:r>
              <a:rPr lang="it-IT" sz="2400" u="sng" dirty="0"/>
              <a:t> w. </a:t>
            </a:r>
            <a:r>
              <a:rPr lang="it-IT" sz="2400" u="sng" dirty="0" err="1"/>
              <a:t>Phase</a:t>
            </a:r>
            <a:r>
              <a:rPr lang="it-IT" sz="2400" u="sng" dirty="0"/>
              <a:t> 1</a:t>
            </a:r>
          </a:p>
          <a:p>
            <a:pPr algn="ctr"/>
            <a:r>
              <a:rPr lang="it-IT" sz="2400" dirty="0"/>
              <a:t>(</a:t>
            </a:r>
            <a:r>
              <a:rPr lang="it-IT" sz="2400" dirty="0" err="1"/>
              <a:t>Winter</a:t>
            </a:r>
            <a:r>
              <a:rPr lang="it-IT" sz="2400" dirty="0"/>
              <a:t> 2018)</a:t>
            </a:r>
          </a:p>
        </p:txBody>
      </p:sp>
    </p:spTree>
    <p:extLst>
      <p:ext uri="{BB962C8B-B14F-4D97-AF65-F5344CB8AC3E}">
        <p14:creationId xmlns:p14="http://schemas.microsoft.com/office/powerpoint/2010/main" val="2500269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5F846DA8-296A-465D-99BE-27BBC7CD38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1622" y="1497851"/>
            <a:ext cx="3256658" cy="1907333"/>
          </a:xfrm>
          <a:prstGeom prst="rect">
            <a:avLst/>
          </a:prstGeom>
          <a:solidFill>
            <a:schemeClr val="tx1"/>
          </a:solidFill>
        </p:spPr>
      </p:pic>
      <p:pic>
        <p:nvPicPr>
          <p:cNvPr id="3" name="Immagine 2">
            <a:extLst>
              <a:ext uri="{FF2B5EF4-FFF2-40B4-BE49-F238E27FC236}">
                <a16:creationId xmlns:a16="http://schemas.microsoft.com/office/drawing/2014/main" id="{F8B43A94-3BCC-4754-9ADD-81646A313D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9678" y="965526"/>
            <a:ext cx="4582798" cy="2575512"/>
          </a:xfrm>
          <a:prstGeom prst="rect">
            <a:avLst/>
          </a:prstGeom>
        </p:spPr>
      </p:pic>
      <p:sp>
        <p:nvSpPr>
          <p:cNvPr id="5" name="CasellaDiTesto 4">
            <a:extLst>
              <a:ext uri="{FF2B5EF4-FFF2-40B4-BE49-F238E27FC236}">
                <a16:creationId xmlns:a16="http://schemas.microsoft.com/office/drawing/2014/main" id="{0A1D4F4E-5C4E-4045-84A6-028777B425D2}"/>
              </a:ext>
            </a:extLst>
          </p:cNvPr>
          <p:cNvSpPr txBox="1"/>
          <p:nvPr/>
        </p:nvSpPr>
        <p:spPr>
          <a:xfrm>
            <a:off x="637845" y="1156552"/>
            <a:ext cx="2655599"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formerly BTF control room</a:t>
            </a:r>
          </a:p>
        </p:txBody>
      </p:sp>
      <p:sp>
        <p:nvSpPr>
          <p:cNvPr id="6" name="CasellaDiTesto 5">
            <a:extLst>
              <a:ext uri="{FF2B5EF4-FFF2-40B4-BE49-F238E27FC236}">
                <a16:creationId xmlns:a16="http://schemas.microsoft.com/office/drawing/2014/main" id="{D7080F3A-946B-48A2-95A3-8400B1E740C4}"/>
              </a:ext>
            </a:extLst>
          </p:cNvPr>
          <p:cNvSpPr txBox="1"/>
          <p:nvPr/>
        </p:nvSpPr>
        <p:spPr>
          <a:xfrm>
            <a:off x="1175703" y="1788634"/>
            <a:ext cx="1473480" cy="523220"/>
          </a:xfrm>
          <a:prstGeom prst="rect">
            <a:avLst/>
          </a:prstGeom>
          <a:noFill/>
        </p:spPr>
        <p:txBody>
          <a:bodyPr wrap="none" rtlCol="0">
            <a:spAutoFit/>
          </a:bodyPr>
          <a:lstStyle/>
          <a:p>
            <a:r>
              <a:rPr lang="en-GB" sz="2800" dirty="0">
                <a:solidFill>
                  <a:schemeClr val="accent4">
                    <a:lumMod val="20000"/>
                    <a:lumOff val="80000"/>
                  </a:schemeClr>
                </a:solidFill>
                <a:latin typeface="Ayuthaya" pitchFamily="2" charset="-34"/>
                <a:ea typeface="Ayuthaya" pitchFamily="2" charset="-34"/>
                <a:cs typeface="Ayuthaya" pitchFamily="2" charset="-34"/>
              </a:rPr>
              <a:t>Inside</a:t>
            </a:r>
          </a:p>
        </p:txBody>
      </p:sp>
      <p:pic>
        <p:nvPicPr>
          <p:cNvPr id="12" name="Immagine 11">
            <a:extLst>
              <a:ext uri="{FF2B5EF4-FFF2-40B4-BE49-F238E27FC236}">
                <a16:creationId xmlns:a16="http://schemas.microsoft.com/office/drawing/2014/main" id="{A1168431-DA18-4EC0-8BF8-9B45D3307EE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t="7117" r="3523" b="10673"/>
          <a:stretch/>
        </p:blipFill>
        <p:spPr>
          <a:xfrm>
            <a:off x="9293874" y="959553"/>
            <a:ext cx="2581090" cy="2597273"/>
          </a:xfrm>
          <a:prstGeom prst="rect">
            <a:avLst/>
          </a:prstGeom>
        </p:spPr>
      </p:pic>
      <p:pic>
        <p:nvPicPr>
          <p:cNvPr id="14" name="Immagine 13">
            <a:extLst>
              <a:ext uri="{FF2B5EF4-FFF2-40B4-BE49-F238E27FC236}">
                <a16:creationId xmlns:a16="http://schemas.microsoft.com/office/drawing/2014/main" id="{6F4394DC-83B4-4E1B-98C9-3E4BED91A8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67242" y="3789690"/>
            <a:ext cx="2017126" cy="2614234"/>
          </a:xfrm>
          <a:prstGeom prst="rect">
            <a:avLst/>
          </a:prstGeom>
        </p:spPr>
      </p:pic>
      <p:pic>
        <p:nvPicPr>
          <p:cNvPr id="15" name="Immagine 14">
            <a:extLst>
              <a:ext uri="{FF2B5EF4-FFF2-40B4-BE49-F238E27FC236}">
                <a16:creationId xmlns:a16="http://schemas.microsoft.com/office/drawing/2014/main" id="{BA88B0D5-F123-4CE6-A0BC-085006D6969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8617" b="-1"/>
          <a:stretch/>
        </p:blipFill>
        <p:spPr>
          <a:xfrm>
            <a:off x="7030471" y="3804625"/>
            <a:ext cx="2382289" cy="2575512"/>
          </a:xfrm>
          <a:prstGeom prst="rect">
            <a:avLst/>
          </a:prstGeom>
        </p:spPr>
      </p:pic>
      <p:sp>
        <p:nvSpPr>
          <p:cNvPr id="16" name="CasellaDiTesto 15">
            <a:extLst>
              <a:ext uri="{FF2B5EF4-FFF2-40B4-BE49-F238E27FC236}">
                <a16:creationId xmlns:a16="http://schemas.microsoft.com/office/drawing/2014/main" id="{66B74D2C-C85B-4D76-B973-B009FFC85156}"/>
              </a:ext>
            </a:extLst>
          </p:cNvPr>
          <p:cNvSpPr txBox="1"/>
          <p:nvPr/>
        </p:nvSpPr>
        <p:spPr>
          <a:xfrm>
            <a:off x="5488604" y="3674379"/>
            <a:ext cx="104528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err="1"/>
              <a:t>Feb</a:t>
            </a:r>
            <a:r>
              <a:rPr lang="it-IT" dirty="0"/>
              <a:t> 2018</a:t>
            </a:r>
          </a:p>
        </p:txBody>
      </p:sp>
      <p:sp>
        <p:nvSpPr>
          <p:cNvPr id="17" name="CasellaDiTesto 16">
            <a:extLst>
              <a:ext uri="{FF2B5EF4-FFF2-40B4-BE49-F238E27FC236}">
                <a16:creationId xmlns:a16="http://schemas.microsoft.com/office/drawing/2014/main" id="{FC1218E6-D74D-4C82-BD22-3D359655943C}"/>
              </a:ext>
            </a:extLst>
          </p:cNvPr>
          <p:cNvSpPr txBox="1"/>
          <p:nvPr/>
        </p:nvSpPr>
        <p:spPr>
          <a:xfrm>
            <a:off x="10092971" y="832813"/>
            <a:ext cx="106150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err="1"/>
              <a:t>Dec</a:t>
            </a:r>
            <a:r>
              <a:rPr lang="it-IT" dirty="0"/>
              <a:t> 2017</a:t>
            </a:r>
          </a:p>
        </p:txBody>
      </p:sp>
      <p:sp>
        <p:nvSpPr>
          <p:cNvPr id="18" name="CasellaDiTesto 17">
            <a:extLst>
              <a:ext uri="{FF2B5EF4-FFF2-40B4-BE49-F238E27FC236}">
                <a16:creationId xmlns:a16="http://schemas.microsoft.com/office/drawing/2014/main" id="{FB6E2928-A780-4F25-9C59-0B259F3CE93B}"/>
              </a:ext>
            </a:extLst>
          </p:cNvPr>
          <p:cNvSpPr txBox="1"/>
          <p:nvPr/>
        </p:nvSpPr>
        <p:spPr>
          <a:xfrm>
            <a:off x="7606615" y="3674379"/>
            <a:ext cx="109356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a:t>Mar 2018</a:t>
            </a:r>
          </a:p>
        </p:txBody>
      </p:sp>
      <p:sp>
        <p:nvSpPr>
          <p:cNvPr id="19" name="CasellaDiTesto 18">
            <a:extLst>
              <a:ext uri="{FF2B5EF4-FFF2-40B4-BE49-F238E27FC236}">
                <a16:creationId xmlns:a16="http://schemas.microsoft.com/office/drawing/2014/main" id="{1DAC7249-1D23-4211-AABB-4DFE0366AF68}"/>
              </a:ext>
            </a:extLst>
          </p:cNvPr>
          <p:cNvSpPr txBox="1"/>
          <p:nvPr/>
        </p:nvSpPr>
        <p:spPr>
          <a:xfrm>
            <a:off x="9154791" y="4365192"/>
            <a:ext cx="2937868" cy="1477328"/>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Deeply joined with very fragile DAFNE subsystem</a:t>
            </a:r>
          </a:p>
          <a:p>
            <a:pPr marL="285750" indent="-285750">
              <a:buClr>
                <a:srgbClr val="FF0000"/>
              </a:buClr>
              <a:buFont typeface="Wingdings" pitchFamily="2" charset="2"/>
              <a:buChar char="§"/>
            </a:pPr>
            <a:r>
              <a:rPr lang="en-GB" dirty="0"/>
              <a:t>Re-organize </a:t>
            </a:r>
            <a:r>
              <a:rPr lang="en-GB" b="1" dirty="0"/>
              <a:t>all cables routing</a:t>
            </a:r>
          </a:p>
          <a:p>
            <a:pPr marL="285750" indent="-285750">
              <a:buClr>
                <a:srgbClr val="FF0000"/>
              </a:buClr>
              <a:buFont typeface="Wingdings" pitchFamily="2" charset="2"/>
              <a:buChar char="§"/>
            </a:pPr>
            <a:r>
              <a:rPr lang="en-GB" dirty="0"/>
              <a:t>Prepare demolitions</a:t>
            </a:r>
          </a:p>
        </p:txBody>
      </p:sp>
      <p:sp>
        <p:nvSpPr>
          <p:cNvPr id="7" name="Segnaposto piè di pagina 6">
            <a:extLst>
              <a:ext uri="{FF2B5EF4-FFF2-40B4-BE49-F238E27FC236}">
                <a16:creationId xmlns:a16="http://schemas.microsoft.com/office/drawing/2014/main" id="{55C1B388-9DD3-44BC-BEF0-DA472F7DD59F}"/>
              </a:ext>
            </a:extLst>
          </p:cNvPr>
          <p:cNvSpPr>
            <a:spLocks noGrp="1"/>
          </p:cNvSpPr>
          <p:nvPr>
            <p:ph type="ftr" sz="quarter" idx="11"/>
          </p:nvPr>
        </p:nvSpPr>
        <p:spPr/>
        <p:txBody>
          <a:bodyPr/>
          <a:lstStyle/>
          <a:p>
            <a:r>
              <a:rPr lang="en-US"/>
              <a:t>57th Scientific Committee Meeting May 9-10, 2019</a:t>
            </a:r>
            <a:endParaRPr lang="it-IT"/>
          </a:p>
        </p:txBody>
      </p:sp>
      <p:sp>
        <p:nvSpPr>
          <p:cNvPr id="8" name="Segnaposto numero diapositiva 7">
            <a:extLst>
              <a:ext uri="{FF2B5EF4-FFF2-40B4-BE49-F238E27FC236}">
                <a16:creationId xmlns:a16="http://schemas.microsoft.com/office/drawing/2014/main" id="{EF775F9D-D1ED-4960-8F83-23EECD95C7FA}"/>
              </a:ext>
            </a:extLst>
          </p:cNvPr>
          <p:cNvSpPr>
            <a:spLocks noGrp="1"/>
          </p:cNvSpPr>
          <p:nvPr>
            <p:ph type="sldNum" sz="quarter" idx="12"/>
          </p:nvPr>
        </p:nvSpPr>
        <p:spPr/>
        <p:txBody>
          <a:bodyPr/>
          <a:lstStyle/>
          <a:p>
            <a:fld id="{D659A8BB-DBD6-4E0D-B1FF-8166E453991C}" type="slidenum">
              <a:rPr lang="it-IT" smtClean="0"/>
              <a:t>49</a:t>
            </a:fld>
            <a:endParaRPr lang="it-IT"/>
          </a:p>
        </p:txBody>
      </p:sp>
      <p:pic>
        <p:nvPicPr>
          <p:cNvPr id="22" name="Immagine 21" descr="Immagine che contiene persona, uomo, interni, parete&#10;&#10;Descrizione generata con affidabilità molto elevata">
            <a:extLst>
              <a:ext uri="{FF2B5EF4-FFF2-40B4-BE49-F238E27FC236}">
                <a16:creationId xmlns:a16="http://schemas.microsoft.com/office/drawing/2014/main" id="{EBAD6681-9B44-4B7C-9803-47373BAA859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9209"/>
          <a:stretch/>
        </p:blipFill>
        <p:spPr>
          <a:xfrm>
            <a:off x="2427513" y="3803788"/>
            <a:ext cx="2717039" cy="2600136"/>
          </a:xfrm>
          <a:prstGeom prst="rect">
            <a:avLst/>
          </a:prstGeom>
        </p:spPr>
      </p:pic>
      <p:sp>
        <p:nvSpPr>
          <p:cNvPr id="20" name="CasellaDiTesto 19">
            <a:extLst>
              <a:ext uri="{FF2B5EF4-FFF2-40B4-BE49-F238E27FC236}">
                <a16:creationId xmlns:a16="http://schemas.microsoft.com/office/drawing/2014/main" id="{1A3077F6-49B0-4C41-B91C-3074DDC87750}"/>
              </a:ext>
            </a:extLst>
          </p:cNvPr>
          <p:cNvSpPr txBox="1"/>
          <p:nvPr/>
        </p:nvSpPr>
        <p:spPr>
          <a:xfrm>
            <a:off x="112950" y="4215218"/>
            <a:ext cx="2532233"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Dismantling control room equipment</a:t>
            </a:r>
          </a:p>
          <a:p>
            <a:pPr marL="285750" indent="-285750">
              <a:buClr>
                <a:srgbClr val="FF0000"/>
              </a:buClr>
              <a:buFont typeface="Wingdings" pitchFamily="2" charset="2"/>
              <a:buChar char="§"/>
            </a:pPr>
            <a:r>
              <a:rPr lang="en-GB" dirty="0"/>
              <a:t>Fixing interference with DAFNE subsystems</a:t>
            </a:r>
          </a:p>
          <a:p>
            <a:pPr marL="285750" indent="-285750">
              <a:buClr>
                <a:srgbClr val="FF0000"/>
              </a:buClr>
              <a:buFont typeface="Wingdings" pitchFamily="2" charset="2"/>
              <a:buChar char="§"/>
            </a:pPr>
            <a:r>
              <a:rPr lang="en-GB" dirty="0"/>
              <a:t>Remove false floor</a:t>
            </a:r>
          </a:p>
        </p:txBody>
      </p:sp>
      <p:sp>
        <p:nvSpPr>
          <p:cNvPr id="25" name="CasellaDiTesto 24">
            <a:extLst>
              <a:ext uri="{FF2B5EF4-FFF2-40B4-BE49-F238E27FC236}">
                <a16:creationId xmlns:a16="http://schemas.microsoft.com/office/drawing/2014/main" id="{18385539-BBD8-49F3-BC5C-A448C856D2B0}"/>
              </a:ext>
            </a:extLst>
          </p:cNvPr>
          <p:cNvSpPr txBox="1"/>
          <p:nvPr/>
        </p:nvSpPr>
        <p:spPr>
          <a:xfrm>
            <a:off x="3050731" y="3674379"/>
            <a:ext cx="101181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dirty="0" err="1"/>
              <a:t>Jan</a:t>
            </a:r>
            <a:r>
              <a:rPr lang="it-IT" dirty="0"/>
              <a:t> 2018</a:t>
            </a:r>
          </a:p>
        </p:txBody>
      </p:sp>
      <p:sp>
        <p:nvSpPr>
          <p:cNvPr id="9" name="Freccia a destra 8">
            <a:extLst>
              <a:ext uri="{FF2B5EF4-FFF2-40B4-BE49-F238E27FC236}">
                <a16:creationId xmlns:a16="http://schemas.microsoft.com/office/drawing/2014/main" id="{9CBFC3EA-3831-4189-8EB9-2AEE85E1BE46}"/>
              </a:ext>
            </a:extLst>
          </p:cNvPr>
          <p:cNvSpPr/>
          <p:nvPr/>
        </p:nvSpPr>
        <p:spPr>
          <a:xfrm>
            <a:off x="8414391" y="1788634"/>
            <a:ext cx="1390620" cy="11516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po 23">
            <a:extLst>
              <a:ext uri="{FF2B5EF4-FFF2-40B4-BE49-F238E27FC236}">
                <a16:creationId xmlns:a16="http://schemas.microsoft.com/office/drawing/2014/main" id="{7A950CD9-7392-4A13-AEC4-F68AD366D127}"/>
              </a:ext>
            </a:extLst>
          </p:cNvPr>
          <p:cNvGrpSpPr/>
          <p:nvPr/>
        </p:nvGrpSpPr>
        <p:grpSpPr>
          <a:xfrm>
            <a:off x="0" y="3099"/>
            <a:ext cx="7587343" cy="947451"/>
            <a:chOff x="0" y="3099"/>
            <a:chExt cx="7587343" cy="947451"/>
          </a:xfrm>
        </p:grpSpPr>
        <p:sp>
          <p:nvSpPr>
            <p:cNvPr id="26" name="Titolo 1">
              <a:extLst>
                <a:ext uri="{FF2B5EF4-FFF2-40B4-BE49-F238E27FC236}">
                  <a16:creationId xmlns:a16="http://schemas.microsoft.com/office/drawing/2014/main" id="{0F6C3376-D324-4C8D-9043-2B6EBE149F41}"/>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2 </a:t>
              </a:r>
              <a:endParaRPr lang="en-GB" sz="3200" dirty="0">
                <a:latin typeface="Stencil" panose="040409050D0802020404" pitchFamily="82" charset="0"/>
                <a:cs typeface="Ayuthaya" pitchFamily="2" charset="-34"/>
              </a:endParaRPr>
            </a:p>
          </p:txBody>
        </p:sp>
        <p:pic>
          <p:nvPicPr>
            <p:cNvPr id="27" name="Picture 2" descr="http://www.lnf.infn.it/logo/logo_infn_lnf_2_esteso_white.png">
              <a:extLst>
                <a:ext uri="{FF2B5EF4-FFF2-40B4-BE49-F238E27FC236}">
                  <a16:creationId xmlns:a16="http://schemas.microsoft.com/office/drawing/2014/main" id="{3E3D6265-3B3C-4AD4-B216-71E81053158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asellaDiTesto 27">
            <a:extLst>
              <a:ext uri="{FF2B5EF4-FFF2-40B4-BE49-F238E27FC236}">
                <a16:creationId xmlns:a16="http://schemas.microsoft.com/office/drawing/2014/main" id="{7EB0B0A8-4E67-4694-B70D-C7FCB37B0F42}"/>
              </a:ext>
            </a:extLst>
          </p:cNvPr>
          <p:cNvSpPr txBox="1"/>
          <p:nvPr/>
        </p:nvSpPr>
        <p:spPr>
          <a:xfrm>
            <a:off x="7587343" y="409"/>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Start &amp; </a:t>
            </a:r>
            <a:r>
              <a:rPr lang="it-IT" sz="2400" u="sng" dirty="0" err="1"/>
              <a:t>Preparation</a:t>
            </a:r>
            <a:endParaRPr lang="it-IT" sz="2400" u="sng" dirty="0"/>
          </a:p>
          <a:p>
            <a:pPr algn="ctr"/>
            <a:r>
              <a:rPr lang="it-IT" sz="2400" dirty="0"/>
              <a:t>(</a:t>
            </a:r>
            <a:r>
              <a:rPr lang="it-IT" sz="2400" dirty="0" err="1"/>
              <a:t>Winter</a:t>
            </a:r>
            <a:r>
              <a:rPr lang="it-IT" sz="2400" dirty="0"/>
              <a:t> 2018)</a:t>
            </a:r>
          </a:p>
        </p:txBody>
      </p:sp>
    </p:spTree>
    <p:extLst>
      <p:ext uri="{BB962C8B-B14F-4D97-AF65-F5344CB8AC3E}">
        <p14:creationId xmlns:p14="http://schemas.microsoft.com/office/powerpoint/2010/main" val="229919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7964FA-ACFC-D74E-967C-06475BAD7247}"/>
              </a:ext>
            </a:extLst>
          </p:cNvPr>
          <p:cNvSpPr>
            <a:spLocks noGrp="1"/>
          </p:cNvSpPr>
          <p:nvPr>
            <p:ph type="sldNum" sz="quarter" idx="12"/>
          </p:nvPr>
        </p:nvSpPr>
        <p:spPr/>
        <p:txBody>
          <a:bodyPr/>
          <a:lstStyle/>
          <a:p>
            <a:fld id="{68D00E77-0C82-E746-A744-9B0761327A0C}" type="slidenum">
              <a:rPr lang="it-IT" smtClean="0">
                <a:solidFill>
                  <a:schemeClr val="tx1"/>
                </a:solidFill>
              </a:rPr>
              <a:pPr/>
              <a:t>5</a:t>
            </a:fld>
            <a:endParaRPr lang="it-IT" dirty="0">
              <a:solidFill>
                <a:schemeClr val="tx1"/>
              </a:solidFill>
            </a:endParaRPr>
          </a:p>
        </p:txBody>
      </p:sp>
      <p:sp>
        <p:nvSpPr>
          <p:cNvPr id="7" name="Segnaposto contenuto 2">
            <a:extLst>
              <a:ext uri="{FF2B5EF4-FFF2-40B4-BE49-F238E27FC236}">
                <a16:creationId xmlns:a16="http://schemas.microsoft.com/office/drawing/2014/main" id="{10C91BED-278B-1646-83D5-2623A0E0A3BD}"/>
              </a:ext>
            </a:extLst>
          </p:cNvPr>
          <p:cNvSpPr>
            <a:spLocks noGrp="1"/>
          </p:cNvSpPr>
          <p:nvPr>
            <p:ph idx="1"/>
          </p:nvPr>
        </p:nvSpPr>
        <p:spPr>
          <a:xfrm>
            <a:off x="46421" y="1126175"/>
            <a:ext cx="4545294" cy="3865363"/>
          </a:xfrm>
        </p:spPr>
        <p:txBody>
          <a:bodyPr lIns="90000">
            <a:normAutofit fontScale="92500" lnSpcReduction="10000"/>
          </a:bodyPr>
          <a:lstStyle/>
          <a:p>
            <a:pPr>
              <a:spcBef>
                <a:spcPts val="0"/>
              </a:spcBef>
              <a:spcAft>
                <a:spcPts val="600"/>
              </a:spcAft>
              <a:buFont typeface="Wingdings" pitchFamily="2" charset="2"/>
              <a:buChar char="§"/>
            </a:pPr>
            <a:r>
              <a:rPr lang="en-GB" sz="2400" dirty="0">
                <a:solidFill>
                  <a:schemeClr val="tx1"/>
                </a:solidFill>
              </a:rPr>
              <a:t>Restart with long positron pulses for the </a:t>
            </a:r>
            <a:r>
              <a:rPr lang="en-GB" sz="2400" b="1" dirty="0">
                <a:solidFill>
                  <a:schemeClr val="tx1"/>
                </a:solidFill>
              </a:rPr>
              <a:t>PADME run</a:t>
            </a:r>
          </a:p>
          <a:p>
            <a:pPr lvl="1">
              <a:spcBef>
                <a:spcPts val="0"/>
              </a:spcBef>
              <a:spcAft>
                <a:spcPts val="600"/>
              </a:spcAft>
              <a:buFont typeface="Wingdings" pitchFamily="2" charset="2"/>
              <a:buChar char="§"/>
            </a:pPr>
            <a:r>
              <a:rPr lang="en-GB" sz="2000" dirty="0"/>
              <a:t>Implementing the</a:t>
            </a:r>
            <a:r>
              <a:rPr lang="en-GB" sz="2000" b="1" dirty="0"/>
              <a:t> setup for BTF1 and PADME</a:t>
            </a:r>
          </a:p>
          <a:p>
            <a:pPr lvl="1">
              <a:spcBef>
                <a:spcPts val="0"/>
              </a:spcBef>
              <a:spcAft>
                <a:spcPts val="600"/>
              </a:spcAft>
              <a:buFont typeface="Wingdings" pitchFamily="2" charset="2"/>
              <a:buChar char="§"/>
            </a:pPr>
            <a:r>
              <a:rPr lang="en-GB" sz="2000" dirty="0"/>
              <a:t>Make the joints for both (slow control, signals, intercalibrations)</a:t>
            </a:r>
          </a:p>
          <a:p>
            <a:pPr lvl="1">
              <a:spcBef>
                <a:spcPts val="0"/>
              </a:spcBef>
              <a:spcAft>
                <a:spcPts val="600"/>
              </a:spcAft>
              <a:buFont typeface="Wingdings" pitchFamily="2" charset="2"/>
              <a:buChar char="§"/>
            </a:pPr>
            <a:r>
              <a:rPr lang="en-GB" sz="2000" dirty="0">
                <a:solidFill>
                  <a:schemeClr val="tx1"/>
                </a:solidFill>
              </a:rPr>
              <a:t>Setup LINAC</a:t>
            </a:r>
            <a:r>
              <a:rPr lang="en-GB" sz="2000" dirty="0"/>
              <a:t>+BTF for the PADME requirement</a:t>
            </a:r>
          </a:p>
          <a:p>
            <a:pPr lvl="1">
              <a:spcBef>
                <a:spcPts val="0"/>
              </a:spcBef>
              <a:spcAft>
                <a:spcPts val="600"/>
              </a:spcAft>
              <a:buFont typeface="Wingdings" pitchFamily="2" charset="2"/>
              <a:buChar char="§"/>
            </a:pPr>
            <a:r>
              <a:rPr lang="en-GB" sz="2000" dirty="0">
                <a:solidFill>
                  <a:schemeClr val="tx1"/>
                </a:solidFill>
              </a:rPr>
              <a:t>Assuring a stable run for months (10</a:t>
            </a:r>
            <a:r>
              <a:rPr lang="en-GB" sz="2000" baseline="30000" dirty="0">
                <a:solidFill>
                  <a:schemeClr val="tx1"/>
                </a:solidFill>
              </a:rPr>
              <a:t>13</a:t>
            </a:r>
            <a:r>
              <a:rPr lang="en-GB" sz="2000" dirty="0">
                <a:solidFill>
                  <a:schemeClr val="tx1"/>
                </a:solidFill>
              </a:rPr>
              <a:t> good cooked positrons)</a:t>
            </a:r>
          </a:p>
          <a:p>
            <a:pPr marL="457200" lvl="1" indent="0">
              <a:spcBef>
                <a:spcPts val="0"/>
              </a:spcBef>
              <a:spcAft>
                <a:spcPts val="600"/>
              </a:spcAft>
              <a:buNone/>
            </a:pPr>
            <a:endParaRPr lang="en-GB" sz="2400" dirty="0">
              <a:solidFill>
                <a:schemeClr val="tx1"/>
              </a:solidFill>
            </a:endParaRPr>
          </a:p>
          <a:p>
            <a:pPr>
              <a:spcBef>
                <a:spcPts val="0"/>
              </a:spcBef>
              <a:spcAft>
                <a:spcPts val="600"/>
              </a:spcAft>
              <a:buFont typeface="Wingdings" pitchFamily="2" charset="2"/>
              <a:buChar char="§"/>
            </a:pPr>
            <a:r>
              <a:rPr lang="en-GB" sz="2400" dirty="0">
                <a:solidFill>
                  <a:schemeClr val="tx1"/>
                </a:solidFill>
              </a:rPr>
              <a:t>Restart </a:t>
            </a:r>
            <a:r>
              <a:rPr lang="en-GB" sz="2400" b="1" dirty="0">
                <a:solidFill>
                  <a:schemeClr val="tx1"/>
                </a:solidFill>
              </a:rPr>
              <a:t>test-beam access</a:t>
            </a:r>
          </a:p>
          <a:p>
            <a:pPr lvl="1">
              <a:spcBef>
                <a:spcPts val="0"/>
              </a:spcBef>
              <a:spcAft>
                <a:spcPts val="600"/>
              </a:spcAft>
              <a:buFont typeface="Wingdings" pitchFamily="2" charset="2"/>
              <a:buChar char="§"/>
            </a:pPr>
            <a:r>
              <a:rPr lang="en-GB" sz="2000" b="1" dirty="0"/>
              <a:t>AIDA 2020 duties</a:t>
            </a:r>
            <a:endParaRPr lang="en-GB" sz="2000" b="1" dirty="0">
              <a:solidFill>
                <a:schemeClr val="tx1"/>
              </a:solidFill>
            </a:endParaRPr>
          </a:p>
          <a:p>
            <a:pPr>
              <a:spcBef>
                <a:spcPts val="0"/>
              </a:spcBef>
              <a:spcAft>
                <a:spcPts val="600"/>
              </a:spcAft>
              <a:buFont typeface="Wingdings" pitchFamily="2" charset="2"/>
              <a:buChar char="§"/>
            </a:pPr>
            <a:endParaRPr lang="en-GB" sz="2400" dirty="0">
              <a:solidFill>
                <a:schemeClr val="tx1"/>
              </a:solidFill>
            </a:endParaRPr>
          </a:p>
        </p:txBody>
      </p:sp>
      <p:grpSp>
        <p:nvGrpSpPr>
          <p:cNvPr id="5" name="Gruppo 4">
            <a:extLst>
              <a:ext uri="{FF2B5EF4-FFF2-40B4-BE49-F238E27FC236}">
                <a16:creationId xmlns:a16="http://schemas.microsoft.com/office/drawing/2014/main" id="{D08C774E-F088-44CE-9F5E-68452A8B3AEC}"/>
              </a:ext>
            </a:extLst>
          </p:cNvPr>
          <p:cNvGrpSpPr/>
          <p:nvPr/>
        </p:nvGrpSpPr>
        <p:grpSpPr>
          <a:xfrm>
            <a:off x="5143020" y="95130"/>
            <a:ext cx="6745097" cy="6262525"/>
            <a:chOff x="4492398" y="145516"/>
            <a:chExt cx="6745097" cy="6262525"/>
          </a:xfrm>
        </p:grpSpPr>
        <p:pic>
          <p:nvPicPr>
            <p:cNvPr id="48" name="Immagine 47">
              <a:extLst>
                <a:ext uri="{FF2B5EF4-FFF2-40B4-BE49-F238E27FC236}">
                  <a16:creationId xmlns:a16="http://schemas.microsoft.com/office/drawing/2014/main" id="{244A94CE-795B-4B61-A340-C75DAC977F5A}"/>
                </a:ext>
              </a:extLst>
            </p:cNvPr>
            <p:cNvPicPr>
              <a:picLocks noChangeAspect="1"/>
            </p:cNvPicPr>
            <p:nvPr/>
          </p:nvPicPr>
          <p:blipFill>
            <a:blip r:embed="rId2"/>
            <a:stretch>
              <a:fillRect/>
            </a:stretch>
          </p:blipFill>
          <p:spPr>
            <a:xfrm>
              <a:off x="4492398" y="763927"/>
              <a:ext cx="6745097" cy="5644114"/>
            </a:xfrm>
            <a:prstGeom prst="rect">
              <a:avLst/>
            </a:prstGeom>
          </p:spPr>
        </p:pic>
        <p:grpSp>
          <p:nvGrpSpPr>
            <p:cNvPr id="3" name="Gruppo 2">
              <a:extLst>
                <a:ext uri="{FF2B5EF4-FFF2-40B4-BE49-F238E27FC236}">
                  <a16:creationId xmlns:a16="http://schemas.microsoft.com/office/drawing/2014/main" id="{70ACA11F-CDFF-414A-B8CF-0F660CAD77B9}"/>
                </a:ext>
              </a:extLst>
            </p:cNvPr>
            <p:cNvGrpSpPr/>
            <p:nvPr/>
          </p:nvGrpSpPr>
          <p:grpSpPr>
            <a:xfrm>
              <a:off x="8483528" y="145516"/>
              <a:ext cx="1466588" cy="2609802"/>
              <a:chOff x="8878051" y="-143241"/>
              <a:chExt cx="1466588" cy="2609802"/>
            </a:xfrm>
          </p:grpSpPr>
          <p:pic>
            <p:nvPicPr>
              <p:cNvPr id="20" name="Immagine 19">
                <a:extLst>
                  <a:ext uri="{FF2B5EF4-FFF2-40B4-BE49-F238E27FC236}">
                    <a16:creationId xmlns:a16="http://schemas.microsoft.com/office/drawing/2014/main" id="{768284F7-218C-4ACB-9EA0-E0FDD26C21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8306447" y="428364"/>
                <a:ext cx="2609798" cy="1466587"/>
              </a:xfrm>
              <a:prstGeom prst="rect">
                <a:avLst/>
              </a:prstGeom>
            </p:spPr>
          </p:pic>
          <p:sp>
            <p:nvSpPr>
              <p:cNvPr id="21" name="Figura a mano libera 52">
                <a:extLst>
                  <a:ext uri="{FF2B5EF4-FFF2-40B4-BE49-F238E27FC236}">
                    <a16:creationId xmlns:a16="http://schemas.microsoft.com/office/drawing/2014/main" id="{F28615E5-46A8-484E-8BFE-1C2A90E35EFA}"/>
                  </a:ext>
                </a:extLst>
              </p:cNvPr>
              <p:cNvSpPr/>
              <p:nvPr/>
            </p:nvSpPr>
            <p:spPr>
              <a:xfrm rot="16200000">
                <a:off x="8484394" y="634288"/>
                <a:ext cx="2225930" cy="1438615"/>
              </a:xfrm>
              <a:custGeom>
                <a:avLst/>
                <a:gdLst>
                  <a:gd name="connsiteX0" fmla="*/ 0 w 3344618"/>
                  <a:gd name="connsiteY0" fmla="*/ 398899 h 1828800"/>
                  <a:gd name="connsiteX1" fmla="*/ 6137 w 3344618"/>
                  <a:gd name="connsiteY1" fmla="*/ 1828800 h 1828800"/>
                  <a:gd name="connsiteX2" fmla="*/ 3344618 w 3344618"/>
                  <a:gd name="connsiteY2" fmla="*/ 1828800 h 1828800"/>
                  <a:gd name="connsiteX3" fmla="*/ 3338481 w 3344618"/>
                  <a:gd name="connsiteY3" fmla="*/ 0 h 1828800"/>
                  <a:gd name="connsiteX4" fmla="*/ 932811 w 3344618"/>
                  <a:gd name="connsiteY4" fmla="*/ 12274 h 1828800"/>
                  <a:gd name="connsiteX5" fmla="*/ 0 w 3344618"/>
                  <a:gd name="connsiteY5" fmla="*/ 398899 h 1828800"/>
                  <a:gd name="connsiteX0" fmla="*/ 0 w 3344618"/>
                  <a:gd name="connsiteY0" fmla="*/ 405036 h 1834937"/>
                  <a:gd name="connsiteX1" fmla="*/ 6137 w 3344618"/>
                  <a:gd name="connsiteY1" fmla="*/ 1834937 h 1834937"/>
                  <a:gd name="connsiteX2" fmla="*/ 3344618 w 3344618"/>
                  <a:gd name="connsiteY2" fmla="*/ 1834937 h 1834937"/>
                  <a:gd name="connsiteX3" fmla="*/ 3338481 w 3344618"/>
                  <a:gd name="connsiteY3" fmla="*/ 6137 h 1834937"/>
                  <a:gd name="connsiteX4" fmla="*/ 932811 w 3344618"/>
                  <a:gd name="connsiteY4" fmla="*/ 0 h 1834937"/>
                  <a:gd name="connsiteX5" fmla="*/ 0 w 3344618"/>
                  <a:gd name="connsiteY5" fmla="*/ 405036 h 18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618" h="1834937">
                    <a:moveTo>
                      <a:pt x="0" y="405036"/>
                    </a:moveTo>
                    <a:cubicBezTo>
                      <a:pt x="2046" y="881670"/>
                      <a:pt x="4091" y="1358303"/>
                      <a:pt x="6137" y="1834937"/>
                    </a:cubicBezTo>
                    <a:lnTo>
                      <a:pt x="3344618" y="1834937"/>
                    </a:lnTo>
                    <a:cubicBezTo>
                      <a:pt x="3342572" y="1225337"/>
                      <a:pt x="3340527" y="615737"/>
                      <a:pt x="3338481" y="6137"/>
                    </a:cubicBezTo>
                    <a:lnTo>
                      <a:pt x="932811" y="0"/>
                    </a:lnTo>
                    <a:lnTo>
                      <a:pt x="0" y="405036"/>
                    </a:lnTo>
                    <a:close/>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dirty="0"/>
              </a:p>
            </p:txBody>
          </p:sp>
        </p:grpSp>
      </p:grpSp>
      <p:pic>
        <p:nvPicPr>
          <p:cNvPr id="23" name="Immagine 22">
            <a:extLst>
              <a:ext uri="{FF2B5EF4-FFF2-40B4-BE49-F238E27FC236}">
                <a16:creationId xmlns:a16="http://schemas.microsoft.com/office/drawing/2014/main" id="{B9C58A4E-FBF5-EA43-AB90-FDEF152877B5}"/>
              </a:ext>
            </a:extLst>
          </p:cNvPr>
          <p:cNvPicPr>
            <a:picLocks noChangeAspect="1"/>
          </p:cNvPicPr>
          <p:nvPr/>
        </p:nvPicPr>
        <p:blipFill>
          <a:blip r:embed="rId4"/>
          <a:stretch>
            <a:fillRect/>
          </a:stretch>
        </p:blipFill>
        <p:spPr>
          <a:xfrm>
            <a:off x="93762" y="5194694"/>
            <a:ext cx="4813235" cy="1161656"/>
          </a:xfrm>
          <a:prstGeom prst="rect">
            <a:avLst/>
          </a:prstGeom>
        </p:spPr>
      </p:pic>
      <p:sp>
        <p:nvSpPr>
          <p:cNvPr id="6" name="Segnaposto piè di pagina 5">
            <a:extLst>
              <a:ext uri="{FF2B5EF4-FFF2-40B4-BE49-F238E27FC236}">
                <a16:creationId xmlns:a16="http://schemas.microsoft.com/office/drawing/2014/main" id="{D38979AB-6D4B-43DC-8D43-A3371AF4FC33}"/>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8" name="CasellaDiTesto 7">
            <a:extLst>
              <a:ext uri="{FF2B5EF4-FFF2-40B4-BE49-F238E27FC236}">
                <a16:creationId xmlns:a16="http://schemas.microsoft.com/office/drawing/2014/main" id="{0ED3091F-8433-4F75-9C03-19E8EDCFCB0B}"/>
              </a:ext>
            </a:extLst>
          </p:cNvPr>
          <p:cNvSpPr txBox="1"/>
          <p:nvPr/>
        </p:nvSpPr>
        <p:spPr>
          <a:xfrm rot="19037615">
            <a:off x="6192570" y="2163778"/>
            <a:ext cx="2553078"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4000" dirty="0"/>
              <a:t>ACTUAL</a:t>
            </a:r>
            <a:endParaRPr lang="en-US" sz="4000" dirty="0"/>
          </a:p>
        </p:txBody>
      </p:sp>
      <p:grpSp>
        <p:nvGrpSpPr>
          <p:cNvPr id="15" name="Gruppo 14">
            <a:extLst>
              <a:ext uri="{FF2B5EF4-FFF2-40B4-BE49-F238E27FC236}">
                <a16:creationId xmlns:a16="http://schemas.microsoft.com/office/drawing/2014/main" id="{AA1C2059-E6BE-4A88-98ED-9E3FCC53C698}"/>
              </a:ext>
            </a:extLst>
          </p:cNvPr>
          <p:cNvGrpSpPr/>
          <p:nvPr/>
        </p:nvGrpSpPr>
        <p:grpSpPr>
          <a:xfrm>
            <a:off x="0" y="3099"/>
            <a:ext cx="4517571" cy="947451"/>
            <a:chOff x="0" y="3099"/>
            <a:chExt cx="4517571" cy="947451"/>
          </a:xfrm>
        </p:grpSpPr>
        <p:sp>
          <p:nvSpPr>
            <p:cNvPr id="16" name="Titolo 1">
              <a:extLst>
                <a:ext uri="{FF2B5EF4-FFF2-40B4-BE49-F238E27FC236}">
                  <a16:creationId xmlns:a16="http://schemas.microsoft.com/office/drawing/2014/main" id="{4E538742-1597-40D1-AEB6-A23E677E133E}"/>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a:t>
              </a:r>
              <a:endParaRPr lang="en-GB" sz="3200" dirty="0">
                <a:latin typeface="Stencil" panose="040409050D0802020404" pitchFamily="82" charset="0"/>
                <a:cs typeface="Ayuthaya" pitchFamily="2" charset="-34"/>
              </a:endParaRPr>
            </a:p>
          </p:txBody>
        </p:sp>
        <p:pic>
          <p:nvPicPr>
            <p:cNvPr id="17" name="Picture 2" descr="http://www.lnf.infn.it/logo/logo_infn_lnf_2_esteso_white.png">
              <a:extLst>
                <a:ext uri="{FF2B5EF4-FFF2-40B4-BE49-F238E27FC236}">
                  <a16:creationId xmlns:a16="http://schemas.microsoft.com/office/drawing/2014/main" id="{4B32CF29-7DA6-40C4-916D-D5D542DE127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magine 17">
            <a:extLst>
              <a:ext uri="{FF2B5EF4-FFF2-40B4-BE49-F238E27FC236}">
                <a16:creationId xmlns:a16="http://schemas.microsoft.com/office/drawing/2014/main" id="{9F42B03F-AD48-4C5E-A1DC-BC3F2A7DE4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877523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9C4B9E9-C117-44F0-985C-B7EC1E6540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4632" y="1542908"/>
            <a:ext cx="3517119" cy="3766037"/>
          </a:xfrm>
          <a:prstGeom prst="rect">
            <a:avLst/>
          </a:prstGeom>
        </p:spPr>
      </p:pic>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A70D19EF-85B7-4624-BDE1-9D4FC2B0D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0676" y="2103844"/>
            <a:ext cx="3537345" cy="2644165"/>
          </a:xfrm>
          <a:prstGeom prst="rect">
            <a:avLst/>
          </a:prstGeom>
        </p:spPr>
      </p:pic>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BC3C5429-6A9F-4A8C-A2CE-A03FAD432B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939"/>
          <a:stretch/>
        </p:blipFill>
        <p:spPr>
          <a:xfrm>
            <a:off x="8162336" y="1180039"/>
            <a:ext cx="3517120" cy="4491778"/>
          </a:xfrm>
          <a:prstGeom prst="rect">
            <a:avLst/>
          </a:prstGeom>
        </p:spPr>
      </p:pic>
      <p:sp>
        <p:nvSpPr>
          <p:cNvPr id="13" name="CasellaDiTesto 12">
            <a:extLst>
              <a:ext uri="{FF2B5EF4-FFF2-40B4-BE49-F238E27FC236}">
                <a16:creationId xmlns:a16="http://schemas.microsoft.com/office/drawing/2014/main" id="{9BC60590-19F8-4B8B-B827-3D36B9B301BD}"/>
              </a:ext>
            </a:extLst>
          </p:cNvPr>
          <p:cNvSpPr txBox="1"/>
          <p:nvPr/>
        </p:nvSpPr>
        <p:spPr>
          <a:xfrm>
            <a:off x="1652700" y="5506381"/>
            <a:ext cx="5945730" cy="646331"/>
          </a:xfrm>
          <a:prstGeom prst="rect">
            <a:avLst/>
          </a:prstGeom>
          <a:solidFill>
            <a:srgbClr val="000000">
              <a:alpha val="50000"/>
            </a:srgbClr>
          </a:solidFill>
        </p:spPr>
        <p:txBody>
          <a:bodyPr wrap="none" rtlCol="0">
            <a:spAutoFit/>
          </a:bodyPr>
          <a:lstStyle/>
          <a:p>
            <a:pPr marL="285750" indent="-285750">
              <a:buClr>
                <a:srgbClr val="FF0000"/>
              </a:buClr>
              <a:buFont typeface="Wingdings" pitchFamily="2" charset="2"/>
              <a:buChar char="§"/>
            </a:pPr>
            <a:r>
              <a:rPr lang="en-GB" dirty="0"/>
              <a:t>Make room for the bunker in the second experimental hall</a:t>
            </a:r>
          </a:p>
          <a:p>
            <a:pPr marL="285750" indent="-285750">
              <a:buClr>
                <a:srgbClr val="FF0000"/>
              </a:buClr>
              <a:buFont typeface="Wingdings" pitchFamily="2" charset="2"/>
              <a:buChar char="§"/>
            </a:pPr>
            <a:r>
              <a:rPr lang="en-GB" dirty="0"/>
              <a:t>Remove internal wall</a:t>
            </a:r>
          </a:p>
        </p:txBody>
      </p:sp>
      <p:sp>
        <p:nvSpPr>
          <p:cNvPr id="2" name="Segnaposto piè di pagina 1">
            <a:extLst>
              <a:ext uri="{FF2B5EF4-FFF2-40B4-BE49-F238E27FC236}">
                <a16:creationId xmlns:a16="http://schemas.microsoft.com/office/drawing/2014/main" id="{C17AFA92-8ED2-423B-BE86-DD3AA2B03141}"/>
              </a:ext>
            </a:extLst>
          </p:cNvPr>
          <p:cNvSpPr>
            <a:spLocks noGrp="1"/>
          </p:cNvSpPr>
          <p:nvPr>
            <p:ph type="ftr" sz="quarter" idx="11"/>
          </p:nvPr>
        </p:nvSpPr>
        <p:spPr/>
        <p:txBody>
          <a:bodyPr/>
          <a:lstStyle/>
          <a:p>
            <a:r>
              <a:rPr lang="en-US"/>
              <a:t>57th Scientific Committee Meeting May 9-10, 2019</a:t>
            </a:r>
            <a:endParaRPr lang="it-IT"/>
          </a:p>
        </p:txBody>
      </p:sp>
      <p:sp>
        <p:nvSpPr>
          <p:cNvPr id="3" name="Segnaposto numero diapositiva 2">
            <a:extLst>
              <a:ext uri="{FF2B5EF4-FFF2-40B4-BE49-F238E27FC236}">
                <a16:creationId xmlns:a16="http://schemas.microsoft.com/office/drawing/2014/main" id="{9B4BAD89-CD52-490C-9373-71334AE1477B}"/>
              </a:ext>
            </a:extLst>
          </p:cNvPr>
          <p:cNvSpPr>
            <a:spLocks noGrp="1"/>
          </p:cNvSpPr>
          <p:nvPr>
            <p:ph type="sldNum" sz="quarter" idx="12"/>
          </p:nvPr>
        </p:nvSpPr>
        <p:spPr/>
        <p:txBody>
          <a:bodyPr/>
          <a:lstStyle/>
          <a:p>
            <a:fld id="{D659A8BB-DBD6-4E0D-B1FF-8166E453991C}" type="slidenum">
              <a:rPr lang="it-IT" smtClean="0"/>
              <a:t>50</a:t>
            </a:fld>
            <a:endParaRPr lang="it-IT"/>
          </a:p>
        </p:txBody>
      </p:sp>
      <p:grpSp>
        <p:nvGrpSpPr>
          <p:cNvPr id="11" name="Gruppo 10">
            <a:extLst>
              <a:ext uri="{FF2B5EF4-FFF2-40B4-BE49-F238E27FC236}">
                <a16:creationId xmlns:a16="http://schemas.microsoft.com/office/drawing/2014/main" id="{D365BF4D-0A94-4D44-99F9-274CFA618B0A}"/>
              </a:ext>
            </a:extLst>
          </p:cNvPr>
          <p:cNvGrpSpPr/>
          <p:nvPr/>
        </p:nvGrpSpPr>
        <p:grpSpPr>
          <a:xfrm>
            <a:off x="0" y="3099"/>
            <a:ext cx="7587343" cy="947451"/>
            <a:chOff x="0" y="3099"/>
            <a:chExt cx="7587343" cy="947451"/>
          </a:xfrm>
        </p:grpSpPr>
        <p:sp>
          <p:nvSpPr>
            <p:cNvPr id="12" name="Titolo 1">
              <a:extLst>
                <a:ext uri="{FF2B5EF4-FFF2-40B4-BE49-F238E27FC236}">
                  <a16:creationId xmlns:a16="http://schemas.microsoft.com/office/drawing/2014/main" id="{A25C5946-0571-40B9-A265-07F2CD365F53}"/>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2 </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801E28D6-F40B-4727-9479-EA64233AA3B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CasellaDiTesto 15">
            <a:extLst>
              <a:ext uri="{FF2B5EF4-FFF2-40B4-BE49-F238E27FC236}">
                <a16:creationId xmlns:a16="http://schemas.microsoft.com/office/drawing/2014/main" id="{F9065DE8-9CEA-4260-B673-9B51310900A3}"/>
              </a:ext>
            </a:extLst>
          </p:cNvPr>
          <p:cNvSpPr txBox="1"/>
          <p:nvPr/>
        </p:nvSpPr>
        <p:spPr>
          <a:xfrm>
            <a:off x="7587343" y="409"/>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Civil</a:t>
            </a:r>
            <a:r>
              <a:rPr lang="it-IT" sz="2400" u="sng" dirty="0"/>
              <a:t> w. </a:t>
            </a:r>
            <a:r>
              <a:rPr lang="it-IT" sz="2400" u="sng" dirty="0" err="1"/>
              <a:t>Phase</a:t>
            </a:r>
            <a:r>
              <a:rPr lang="it-IT" sz="2400" u="sng" dirty="0"/>
              <a:t> 2</a:t>
            </a:r>
          </a:p>
          <a:p>
            <a:pPr algn="ctr"/>
            <a:r>
              <a:rPr lang="it-IT" sz="2400" dirty="0"/>
              <a:t>(Spring 2018)</a:t>
            </a:r>
          </a:p>
        </p:txBody>
      </p:sp>
    </p:spTree>
    <p:extLst>
      <p:ext uri="{BB962C8B-B14F-4D97-AF65-F5344CB8AC3E}">
        <p14:creationId xmlns:p14="http://schemas.microsoft.com/office/powerpoint/2010/main" val="3632689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2962C5C-0609-4683-8859-0AFE6460E1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37659" y="2289214"/>
            <a:ext cx="3289024" cy="2697922"/>
          </a:xfrm>
          <a:prstGeom prst="rect">
            <a:avLst/>
          </a:prstGeom>
          <a:solidFill>
            <a:schemeClr val="tx1"/>
          </a:solidFill>
        </p:spPr>
      </p:pic>
      <p:pic>
        <p:nvPicPr>
          <p:cNvPr id="3" name="Immagine 2">
            <a:extLst>
              <a:ext uri="{FF2B5EF4-FFF2-40B4-BE49-F238E27FC236}">
                <a16:creationId xmlns:a16="http://schemas.microsoft.com/office/drawing/2014/main" id="{11CF2FB5-D8B7-44A3-81CF-47838FDDE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33989" y="4442781"/>
            <a:ext cx="1895448" cy="2107458"/>
          </a:xfrm>
          <a:prstGeom prst="rect">
            <a:avLst/>
          </a:prstGeom>
          <a:ln>
            <a:solidFill>
              <a:schemeClr val="tx1"/>
            </a:solidFill>
          </a:ln>
          <a:scene3d>
            <a:camera prst="perspectiveHeroicExtremeLeftFacing"/>
            <a:lightRig rig="threePt" dir="t"/>
          </a:scene3d>
        </p:spPr>
      </p:pic>
      <p:pic>
        <p:nvPicPr>
          <p:cNvPr id="2" name="Immagine 1">
            <a:extLst>
              <a:ext uri="{FF2B5EF4-FFF2-40B4-BE49-F238E27FC236}">
                <a16:creationId xmlns:a16="http://schemas.microsoft.com/office/drawing/2014/main" id="{AEF092CC-F275-45E0-AFA3-7FC7FD8F3E3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5881" y="1304992"/>
            <a:ext cx="4495067" cy="3093779"/>
          </a:xfrm>
          <a:prstGeom prst="rect">
            <a:avLst/>
          </a:prstGeom>
          <a:ln>
            <a:solidFill>
              <a:schemeClr val="tx1"/>
            </a:solidFill>
          </a:ln>
          <a:scene3d>
            <a:camera prst="perspectiveContrastingRightFacing"/>
            <a:lightRig rig="threePt" dir="t"/>
          </a:scene3d>
        </p:spPr>
      </p:pic>
      <p:pic>
        <p:nvPicPr>
          <p:cNvPr id="11" name="Immagine 10">
            <a:extLst>
              <a:ext uri="{FF2B5EF4-FFF2-40B4-BE49-F238E27FC236}">
                <a16:creationId xmlns:a16="http://schemas.microsoft.com/office/drawing/2014/main" id="{494AD539-4770-4B94-BF4A-4D78C23022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23669" y="4668037"/>
            <a:ext cx="1892175" cy="1847062"/>
          </a:xfrm>
          <a:prstGeom prst="rect">
            <a:avLst/>
          </a:prstGeom>
          <a:scene3d>
            <a:camera prst="perspectiveRight"/>
            <a:lightRig rig="threePt" dir="t"/>
          </a:scene3d>
        </p:spPr>
        <p:style>
          <a:lnRef idx="2">
            <a:schemeClr val="dk1"/>
          </a:lnRef>
          <a:fillRef idx="1">
            <a:schemeClr val="lt1"/>
          </a:fillRef>
          <a:effectRef idx="0">
            <a:schemeClr val="dk1"/>
          </a:effectRef>
          <a:fontRef idx="minor">
            <a:schemeClr val="dk1"/>
          </a:fontRef>
        </p:style>
      </p:pic>
      <p:cxnSp>
        <p:nvCxnSpPr>
          <p:cNvPr id="14" name="Connettore 2 13">
            <a:extLst>
              <a:ext uri="{FF2B5EF4-FFF2-40B4-BE49-F238E27FC236}">
                <a16:creationId xmlns:a16="http://schemas.microsoft.com/office/drawing/2014/main" id="{29E3CB71-2AB1-41A6-97AF-596B8CE79D23}"/>
              </a:ext>
            </a:extLst>
          </p:cNvPr>
          <p:cNvCxnSpPr>
            <a:cxnSpLocks/>
            <a:stCxn id="11" idx="3"/>
          </p:cNvCxnSpPr>
          <p:nvPr/>
        </p:nvCxnSpPr>
        <p:spPr>
          <a:xfrm flipV="1">
            <a:off x="3615844" y="3653241"/>
            <a:ext cx="2291422" cy="1938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146A17E1-9BC9-4BBF-AD35-F9B78DC3D01A}"/>
              </a:ext>
            </a:extLst>
          </p:cNvPr>
          <p:cNvCxnSpPr>
            <a:cxnSpLocks/>
          </p:cNvCxnSpPr>
          <p:nvPr/>
        </p:nvCxnSpPr>
        <p:spPr>
          <a:xfrm>
            <a:off x="3722993" y="2969148"/>
            <a:ext cx="1872049" cy="506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F31A9245-9C9E-4E15-AD8B-A77F1ABD74C6}"/>
              </a:ext>
            </a:extLst>
          </p:cNvPr>
          <p:cNvCxnSpPr>
            <a:cxnSpLocks/>
          </p:cNvCxnSpPr>
          <p:nvPr/>
        </p:nvCxnSpPr>
        <p:spPr>
          <a:xfrm>
            <a:off x="5481181" y="2273112"/>
            <a:ext cx="901512" cy="6960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B3836027-EE3D-44F1-AA0E-0E709A22A38D}"/>
              </a:ext>
            </a:extLst>
          </p:cNvPr>
          <p:cNvCxnSpPr>
            <a:cxnSpLocks/>
          </p:cNvCxnSpPr>
          <p:nvPr/>
        </p:nvCxnSpPr>
        <p:spPr>
          <a:xfrm flipH="1" flipV="1">
            <a:off x="7149948" y="4263871"/>
            <a:ext cx="1484041" cy="8326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Immagine 43">
            <a:extLst>
              <a:ext uri="{FF2B5EF4-FFF2-40B4-BE49-F238E27FC236}">
                <a16:creationId xmlns:a16="http://schemas.microsoft.com/office/drawing/2014/main" id="{415B7E56-8648-4156-A334-A145ADB1B1C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03737" y="5033788"/>
            <a:ext cx="1267334" cy="1330845"/>
          </a:xfrm>
          <a:prstGeom prst="rect">
            <a:avLst/>
          </a:prstGeom>
          <a:ln>
            <a:solidFill>
              <a:schemeClr val="tx1"/>
            </a:solidFill>
          </a:ln>
          <a:scene3d>
            <a:camera prst="perspectiveAbove"/>
            <a:lightRig rig="threePt" dir="t"/>
          </a:scene3d>
        </p:spPr>
      </p:pic>
      <p:pic>
        <p:nvPicPr>
          <p:cNvPr id="54" name="Immagine 53">
            <a:extLst>
              <a:ext uri="{FF2B5EF4-FFF2-40B4-BE49-F238E27FC236}">
                <a16:creationId xmlns:a16="http://schemas.microsoft.com/office/drawing/2014/main" id="{B039F74A-4E07-46DF-A155-FBD66A97453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8641" b="11866"/>
          <a:stretch/>
        </p:blipFill>
        <p:spPr>
          <a:xfrm>
            <a:off x="8970144" y="906326"/>
            <a:ext cx="2330354" cy="1854776"/>
          </a:xfrm>
          <a:prstGeom prst="rect">
            <a:avLst/>
          </a:prstGeom>
          <a:ln>
            <a:solidFill>
              <a:schemeClr val="tx1"/>
            </a:solidFill>
          </a:ln>
          <a:scene3d>
            <a:camera prst="obliqueTopRight"/>
            <a:lightRig rig="threePt" dir="t"/>
          </a:scene3d>
        </p:spPr>
      </p:pic>
      <p:cxnSp>
        <p:nvCxnSpPr>
          <p:cNvPr id="55" name="Connettore 2 54">
            <a:extLst>
              <a:ext uri="{FF2B5EF4-FFF2-40B4-BE49-F238E27FC236}">
                <a16:creationId xmlns:a16="http://schemas.microsoft.com/office/drawing/2014/main" id="{D2C6A0F3-33D9-4E1C-A9B6-EC2D168FADE4}"/>
              </a:ext>
            </a:extLst>
          </p:cNvPr>
          <p:cNvCxnSpPr>
            <a:cxnSpLocks/>
          </p:cNvCxnSpPr>
          <p:nvPr/>
        </p:nvCxnSpPr>
        <p:spPr>
          <a:xfrm flipH="1">
            <a:off x="8034875" y="2367880"/>
            <a:ext cx="853666" cy="4356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4" name="Immagine 63">
            <a:extLst>
              <a:ext uri="{FF2B5EF4-FFF2-40B4-BE49-F238E27FC236}">
                <a16:creationId xmlns:a16="http://schemas.microsoft.com/office/drawing/2014/main" id="{C21D5322-72AF-4152-BEB5-B9B5009344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49512" y="2993458"/>
            <a:ext cx="1801569" cy="1289561"/>
          </a:xfrm>
          <a:prstGeom prst="rect">
            <a:avLst/>
          </a:prstGeom>
          <a:ln>
            <a:solidFill>
              <a:schemeClr val="tx1"/>
            </a:solidFill>
          </a:ln>
          <a:scene3d>
            <a:camera prst="perspectiveLeft"/>
            <a:lightRig rig="threePt" dir="t"/>
          </a:scene3d>
        </p:spPr>
      </p:pic>
      <p:sp>
        <p:nvSpPr>
          <p:cNvPr id="16" name="CasellaDiTesto 15">
            <a:extLst>
              <a:ext uri="{FF2B5EF4-FFF2-40B4-BE49-F238E27FC236}">
                <a16:creationId xmlns:a16="http://schemas.microsoft.com/office/drawing/2014/main" id="{6183A5F4-AFB9-4EA6-A436-823EEC56E57E}"/>
              </a:ext>
            </a:extLst>
          </p:cNvPr>
          <p:cNvSpPr txBox="1"/>
          <p:nvPr/>
        </p:nvSpPr>
        <p:spPr>
          <a:xfrm>
            <a:off x="5530379" y="988641"/>
            <a:ext cx="3390892" cy="1200329"/>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Reinforcing pavement for magnet installation</a:t>
            </a:r>
          </a:p>
          <a:p>
            <a:pPr marL="285750" indent="-285750">
              <a:buClr>
                <a:srgbClr val="FF0000"/>
              </a:buClr>
              <a:buFont typeface="Wingdings" pitchFamily="2" charset="2"/>
              <a:buChar char="§"/>
            </a:pPr>
            <a:r>
              <a:rPr lang="en-GB" dirty="0"/>
              <a:t>Working over on cable pit for 9 years…</a:t>
            </a:r>
          </a:p>
        </p:txBody>
      </p:sp>
      <p:cxnSp>
        <p:nvCxnSpPr>
          <p:cNvPr id="18" name="Connettore 2 17">
            <a:extLst>
              <a:ext uri="{FF2B5EF4-FFF2-40B4-BE49-F238E27FC236}">
                <a16:creationId xmlns:a16="http://schemas.microsoft.com/office/drawing/2014/main" id="{8911672E-C524-4CE6-9FE0-F89CF20F021A}"/>
              </a:ext>
            </a:extLst>
          </p:cNvPr>
          <p:cNvCxnSpPr>
            <a:cxnSpLocks/>
          </p:cNvCxnSpPr>
          <p:nvPr/>
        </p:nvCxnSpPr>
        <p:spPr>
          <a:xfrm flipH="1" flipV="1">
            <a:off x="8034876" y="3573101"/>
            <a:ext cx="1707330" cy="109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egnaposto piè di pagina 5">
            <a:extLst>
              <a:ext uri="{FF2B5EF4-FFF2-40B4-BE49-F238E27FC236}">
                <a16:creationId xmlns:a16="http://schemas.microsoft.com/office/drawing/2014/main" id="{094B514E-A93E-4421-AFC5-9E0F64D8D2F8}"/>
              </a:ext>
            </a:extLst>
          </p:cNvPr>
          <p:cNvSpPr>
            <a:spLocks noGrp="1"/>
          </p:cNvSpPr>
          <p:nvPr>
            <p:ph type="ftr" sz="quarter" idx="11"/>
          </p:nvPr>
        </p:nvSpPr>
        <p:spPr/>
        <p:txBody>
          <a:bodyPr/>
          <a:lstStyle/>
          <a:p>
            <a:r>
              <a:rPr lang="en-US"/>
              <a:t>57th Scientific Committee Meeting May 9-10, 2019</a:t>
            </a:r>
            <a:endParaRPr lang="it-IT"/>
          </a:p>
        </p:txBody>
      </p:sp>
      <p:sp>
        <p:nvSpPr>
          <p:cNvPr id="7" name="Segnaposto numero diapositiva 6">
            <a:extLst>
              <a:ext uri="{FF2B5EF4-FFF2-40B4-BE49-F238E27FC236}">
                <a16:creationId xmlns:a16="http://schemas.microsoft.com/office/drawing/2014/main" id="{C53818F9-A732-4DED-A47F-C824494FD597}"/>
              </a:ext>
            </a:extLst>
          </p:cNvPr>
          <p:cNvSpPr>
            <a:spLocks noGrp="1"/>
          </p:cNvSpPr>
          <p:nvPr>
            <p:ph type="sldNum" sz="quarter" idx="12"/>
          </p:nvPr>
        </p:nvSpPr>
        <p:spPr/>
        <p:txBody>
          <a:bodyPr/>
          <a:lstStyle/>
          <a:p>
            <a:fld id="{D659A8BB-DBD6-4E0D-B1FF-8166E453991C}" type="slidenum">
              <a:rPr lang="it-IT" smtClean="0"/>
              <a:t>51</a:t>
            </a:fld>
            <a:endParaRPr lang="it-IT"/>
          </a:p>
        </p:txBody>
      </p:sp>
      <p:grpSp>
        <p:nvGrpSpPr>
          <p:cNvPr id="20" name="Gruppo 19">
            <a:extLst>
              <a:ext uri="{FF2B5EF4-FFF2-40B4-BE49-F238E27FC236}">
                <a16:creationId xmlns:a16="http://schemas.microsoft.com/office/drawing/2014/main" id="{938B2479-2563-43BA-9BC5-FA4513C56B6E}"/>
              </a:ext>
            </a:extLst>
          </p:cNvPr>
          <p:cNvGrpSpPr/>
          <p:nvPr/>
        </p:nvGrpSpPr>
        <p:grpSpPr>
          <a:xfrm>
            <a:off x="0" y="3099"/>
            <a:ext cx="7587343" cy="947451"/>
            <a:chOff x="0" y="3099"/>
            <a:chExt cx="7587343" cy="947451"/>
          </a:xfrm>
        </p:grpSpPr>
        <p:sp>
          <p:nvSpPr>
            <p:cNvPr id="21" name="Titolo 1">
              <a:extLst>
                <a:ext uri="{FF2B5EF4-FFF2-40B4-BE49-F238E27FC236}">
                  <a16:creationId xmlns:a16="http://schemas.microsoft.com/office/drawing/2014/main" id="{23F225F7-BCFE-4170-906A-7E818119AFD5}"/>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2 </a:t>
              </a:r>
              <a:endParaRPr lang="en-GB" sz="3200" dirty="0">
                <a:latin typeface="Stencil" panose="040409050D0802020404" pitchFamily="82" charset="0"/>
                <a:cs typeface="Ayuthaya" pitchFamily="2" charset="-34"/>
              </a:endParaRPr>
            </a:p>
          </p:txBody>
        </p:sp>
        <p:pic>
          <p:nvPicPr>
            <p:cNvPr id="22" name="Picture 2" descr="http://www.lnf.infn.it/logo/logo_infn_lnf_2_esteso_white.png">
              <a:extLst>
                <a:ext uri="{FF2B5EF4-FFF2-40B4-BE49-F238E27FC236}">
                  <a16:creationId xmlns:a16="http://schemas.microsoft.com/office/drawing/2014/main" id="{AF5AD907-8BBA-42CC-8347-620039CF7C2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asellaDiTesto 22">
            <a:extLst>
              <a:ext uri="{FF2B5EF4-FFF2-40B4-BE49-F238E27FC236}">
                <a16:creationId xmlns:a16="http://schemas.microsoft.com/office/drawing/2014/main" id="{1CF8F4AD-AFFD-4521-8A93-7CBC374BB98D}"/>
              </a:ext>
            </a:extLst>
          </p:cNvPr>
          <p:cNvSpPr txBox="1"/>
          <p:nvPr/>
        </p:nvSpPr>
        <p:spPr>
          <a:xfrm>
            <a:off x="7587343" y="409"/>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Civil</a:t>
            </a:r>
            <a:r>
              <a:rPr lang="it-IT" sz="2400" u="sng" dirty="0"/>
              <a:t> w. </a:t>
            </a:r>
            <a:r>
              <a:rPr lang="it-IT" sz="2400" u="sng" dirty="0" err="1"/>
              <a:t>Phase</a:t>
            </a:r>
            <a:r>
              <a:rPr lang="it-IT" sz="2400" u="sng" dirty="0"/>
              <a:t> 2</a:t>
            </a:r>
          </a:p>
          <a:p>
            <a:pPr algn="ctr"/>
            <a:r>
              <a:rPr lang="it-IT" sz="2400" dirty="0"/>
              <a:t>(Spring 2018)</a:t>
            </a:r>
          </a:p>
        </p:txBody>
      </p:sp>
      <p:pic>
        <p:nvPicPr>
          <p:cNvPr id="4" name="Immagine 3">
            <a:extLst>
              <a:ext uri="{FF2B5EF4-FFF2-40B4-BE49-F238E27FC236}">
                <a16:creationId xmlns:a16="http://schemas.microsoft.com/office/drawing/2014/main" id="{0AD3BCDC-868C-4F90-876F-5035E6B2515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759575" y="837183"/>
            <a:ext cx="1633924" cy="2090700"/>
          </a:xfrm>
          <a:prstGeom prst="rect">
            <a:avLst/>
          </a:prstGeom>
          <a:scene3d>
            <a:camera prst="perspectiveBelow"/>
            <a:lightRig rig="threePt" dir="t"/>
          </a:scene3d>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84142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2962C5C-0609-4683-8859-0AFE6460E1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99482" y="3321399"/>
            <a:ext cx="3289024" cy="2697922"/>
          </a:xfrm>
          <a:prstGeom prst="rect">
            <a:avLst/>
          </a:prstGeom>
          <a:solidFill>
            <a:schemeClr val="tx1"/>
          </a:solidFill>
        </p:spPr>
      </p:pic>
      <p:cxnSp>
        <p:nvCxnSpPr>
          <p:cNvPr id="17" name="Connettore 2 16">
            <a:extLst>
              <a:ext uri="{FF2B5EF4-FFF2-40B4-BE49-F238E27FC236}">
                <a16:creationId xmlns:a16="http://schemas.microsoft.com/office/drawing/2014/main" id="{146A17E1-9BC9-4BBF-AD35-F9B78DC3D01A}"/>
              </a:ext>
            </a:extLst>
          </p:cNvPr>
          <p:cNvCxnSpPr>
            <a:cxnSpLocks/>
          </p:cNvCxnSpPr>
          <p:nvPr/>
        </p:nvCxnSpPr>
        <p:spPr>
          <a:xfrm>
            <a:off x="2911816" y="3043768"/>
            <a:ext cx="2694349" cy="1473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F31A9245-9C9E-4E15-AD8B-A77F1ABD74C6}"/>
              </a:ext>
            </a:extLst>
          </p:cNvPr>
          <p:cNvCxnSpPr>
            <a:cxnSpLocks/>
          </p:cNvCxnSpPr>
          <p:nvPr/>
        </p:nvCxnSpPr>
        <p:spPr>
          <a:xfrm>
            <a:off x="6096000" y="3043768"/>
            <a:ext cx="567350" cy="7654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D2C6A0F3-33D9-4E1C-A9B6-EC2D168FADE4}"/>
              </a:ext>
            </a:extLst>
          </p:cNvPr>
          <p:cNvCxnSpPr>
            <a:cxnSpLocks/>
          </p:cNvCxnSpPr>
          <p:nvPr/>
        </p:nvCxnSpPr>
        <p:spPr>
          <a:xfrm flipH="1">
            <a:off x="7260879" y="2544024"/>
            <a:ext cx="1919336" cy="12651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933DD1C8-62D2-47BA-80C2-27FF6481BEFD}"/>
              </a:ext>
            </a:extLst>
          </p:cNvPr>
          <p:cNvPicPr>
            <a:picLocks noChangeAspect="1"/>
          </p:cNvPicPr>
          <p:nvPr/>
        </p:nvPicPr>
        <p:blipFill>
          <a:blip r:embed="rId3"/>
          <a:stretch>
            <a:fillRect/>
          </a:stretch>
        </p:blipFill>
        <p:spPr>
          <a:xfrm>
            <a:off x="311755" y="1010466"/>
            <a:ext cx="8065865" cy="1929180"/>
          </a:xfrm>
          <a:prstGeom prst="rect">
            <a:avLst/>
          </a:prstGeom>
        </p:spPr>
      </p:pic>
      <p:sp>
        <p:nvSpPr>
          <p:cNvPr id="26" name="CasellaDiTesto 25">
            <a:extLst>
              <a:ext uri="{FF2B5EF4-FFF2-40B4-BE49-F238E27FC236}">
                <a16:creationId xmlns:a16="http://schemas.microsoft.com/office/drawing/2014/main" id="{23E03E24-E0DF-4BBB-A06F-E46706706B0F}"/>
              </a:ext>
            </a:extLst>
          </p:cNvPr>
          <p:cNvSpPr txBox="1"/>
          <p:nvPr/>
        </p:nvSpPr>
        <p:spPr>
          <a:xfrm>
            <a:off x="311755" y="4264995"/>
            <a:ext cx="4471368" cy="1754326"/>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Maintaining a conditioned space for DAFNE racks</a:t>
            </a:r>
          </a:p>
          <a:p>
            <a:pPr marL="285750" indent="-285750">
              <a:buClr>
                <a:srgbClr val="FF0000"/>
              </a:buClr>
              <a:buFont typeface="Wingdings" pitchFamily="2" charset="2"/>
              <a:buChar char="§"/>
            </a:pPr>
            <a:r>
              <a:rPr lang="en-GB" dirty="0"/>
              <a:t>Make a comfortable passage for BTF1 and racks </a:t>
            </a:r>
            <a:r>
              <a:rPr lang="en-GB" dirty="0" err="1"/>
              <a:t>op.s</a:t>
            </a:r>
            <a:endParaRPr lang="en-GB" dirty="0"/>
          </a:p>
          <a:p>
            <a:pPr marL="285750" indent="-285750">
              <a:buClr>
                <a:srgbClr val="FF0000"/>
              </a:buClr>
              <a:buFont typeface="Wingdings" pitchFamily="2" charset="2"/>
              <a:buChar char="§"/>
            </a:pPr>
            <a:r>
              <a:rPr lang="en-GB" dirty="0"/>
              <a:t>Deeply accordance with RSPP and Rad Safety  group</a:t>
            </a:r>
          </a:p>
        </p:txBody>
      </p:sp>
      <p:pic>
        <p:nvPicPr>
          <p:cNvPr id="10" name="Immagine 9">
            <a:extLst>
              <a:ext uri="{FF2B5EF4-FFF2-40B4-BE49-F238E27FC236}">
                <a16:creationId xmlns:a16="http://schemas.microsoft.com/office/drawing/2014/main" id="{3FEBA5CC-DFA1-4176-8638-1F0906E2A8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72279" y="3446400"/>
            <a:ext cx="2050892" cy="2674633"/>
          </a:xfrm>
          <a:prstGeom prst="rect">
            <a:avLst/>
          </a:prstGeom>
        </p:spPr>
      </p:pic>
      <p:pic>
        <p:nvPicPr>
          <p:cNvPr id="12" name="Immagine 11">
            <a:extLst>
              <a:ext uri="{FF2B5EF4-FFF2-40B4-BE49-F238E27FC236}">
                <a16:creationId xmlns:a16="http://schemas.microsoft.com/office/drawing/2014/main" id="{818AECAE-B908-409E-95A4-AF4BD9338E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34073" y="950550"/>
            <a:ext cx="1618294" cy="2181177"/>
          </a:xfrm>
          <a:prstGeom prst="rect">
            <a:avLst/>
          </a:prstGeom>
        </p:spPr>
      </p:pic>
      <p:cxnSp>
        <p:nvCxnSpPr>
          <p:cNvPr id="15" name="Connettore 2 14">
            <a:extLst>
              <a:ext uri="{FF2B5EF4-FFF2-40B4-BE49-F238E27FC236}">
                <a16:creationId xmlns:a16="http://schemas.microsoft.com/office/drawing/2014/main" id="{FAF719CA-5D1B-4768-AAC1-8E8D8FC5B1DE}"/>
              </a:ext>
            </a:extLst>
          </p:cNvPr>
          <p:cNvCxnSpPr>
            <a:cxnSpLocks/>
          </p:cNvCxnSpPr>
          <p:nvPr/>
        </p:nvCxnSpPr>
        <p:spPr>
          <a:xfrm flipH="1" flipV="1">
            <a:off x="7874677" y="3974471"/>
            <a:ext cx="1233109" cy="7967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egnaposto piè di pagina 1">
            <a:extLst>
              <a:ext uri="{FF2B5EF4-FFF2-40B4-BE49-F238E27FC236}">
                <a16:creationId xmlns:a16="http://schemas.microsoft.com/office/drawing/2014/main" id="{8636B330-4FF5-4FAE-ABB3-8B99EDC15509}"/>
              </a:ext>
            </a:extLst>
          </p:cNvPr>
          <p:cNvSpPr>
            <a:spLocks noGrp="1"/>
          </p:cNvSpPr>
          <p:nvPr>
            <p:ph type="ftr" sz="quarter" idx="11"/>
          </p:nvPr>
        </p:nvSpPr>
        <p:spPr/>
        <p:txBody>
          <a:bodyPr/>
          <a:lstStyle/>
          <a:p>
            <a:r>
              <a:rPr lang="en-US"/>
              <a:t>57th Scientific Committee Meeting May 9-10, 2019</a:t>
            </a:r>
            <a:endParaRPr lang="it-IT"/>
          </a:p>
        </p:txBody>
      </p:sp>
      <p:sp>
        <p:nvSpPr>
          <p:cNvPr id="3" name="Segnaposto numero diapositiva 2">
            <a:extLst>
              <a:ext uri="{FF2B5EF4-FFF2-40B4-BE49-F238E27FC236}">
                <a16:creationId xmlns:a16="http://schemas.microsoft.com/office/drawing/2014/main" id="{37471D84-D1B2-4F90-8E0E-93A318060116}"/>
              </a:ext>
            </a:extLst>
          </p:cNvPr>
          <p:cNvSpPr>
            <a:spLocks noGrp="1"/>
          </p:cNvSpPr>
          <p:nvPr>
            <p:ph type="sldNum" sz="quarter" idx="12"/>
          </p:nvPr>
        </p:nvSpPr>
        <p:spPr/>
        <p:txBody>
          <a:bodyPr/>
          <a:lstStyle/>
          <a:p>
            <a:fld id="{D659A8BB-DBD6-4E0D-B1FF-8166E453991C}" type="slidenum">
              <a:rPr lang="it-IT" smtClean="0"/>
              <a:t>52</a:t>
            </a:fld>
            <a:endParaRPr lang="it-IT"/>
          </a:p>
        </p:txBody>
      </p:sp>
      <p:grpSp>
        <p:nvGrpSpPr>
          <p:cNvPr id="14" name="Gruppo 13">
            <a:extLst>
              <a:ext uri="{FF2B5EF4-FFF2-40B4-BE49-F238E27FC236}">
                <a16:creationId xmlns:a16="http://schemas.microsoft.com/office/drawing/2014/main" id="{20024DC9-6D04-44D0-A230-4900FB9A5254}"/>
              </a:ext>
            </a:extLst>
          </p:cNvPr>
          <p:cNvGrpSpPr/>
          <p:nvPr/>
        </p:nvGrpSpPr>
        <p:grpSpPr>
          <a:xfrm>
            <a:off x="0" y="3099"/>
            <a:ext cx="7587343" cy="947451"/>
            <a:chOff x="0" y="3099"/>
            <a:chExt cx="7587343" cy="947451"/>
          </a:xfrm>
        </p:grpSpPr>
        <p:sp>
          <p:nvSpPr>
            <p:cNvPr id="18" name="Titolo 1">
              <a:extLst>
                <a:ext uri="{FF2B5EF4-FFF2-40B4-BE49-F238E27FC236}">
                  <a16:creationId xmlns:a16="http://schemas.microsoft.com/office/drawing/2014/main" id="{720D3E44-6798-407C-B961-D46B9B1DB8EB}"/>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2 </a:t>
              </a:r>
              <a:endParaRPr lang="en-GB" sz="3200" dirty="0">
                <a:latin typeface="Stencil" panose="040409050D0802020404" pitchFamily="82" charset="0"/>
                <a:cs typeface="Ayuthaya" pitchFamily="2" charset="-34"/>
              </a:endParaRPr>
            </a:p>
          </p:txBody>
        </p:sp>
        <p:pic>
          <p:nvPicPr>
            <p:cNvPr id="19" name="Picture 2" descr="http://www.lnf.infn.it/logo/logo_infn_lnf_2_esteso_white.png">
              <a:extLst>
                <a:ext uri="{FF2B5EF4-FFF2-40B4-BE49-F238E27FC236}">
                  <a16:creationId xmlns:a16="http://schemas.microsoft.com/office/drawing/2014/main" id="{40AE4A99-C806-47BA-A382-F3C29DE1DDE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CasellaDiTesto 19">
            <a:extLst>
              <a:ext uri="{FF2B5EF4-FFF2-40B4-BE49-F238E27FC236}">
                <a16:creationId xmlns:a16="http://schemas.microsoft.com/office/drawing/2014/main" id="{8E708194-AB5E-4E4F-8FFD-ACEF43A835A3}"/>
              </a:ext>
            </a:extLst>
          </p:cNvPr>
          <p:cNvSpPr txBox="1"/>
          <p:nvPr/>
        </p:nvSpPr>
        <p:spPr>
          <a:xfrm>
            <a:off x="7587343" y="409"/>
            <a:ext cx="328902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Civil</a:t>
            </a:r>
            <a:r>
              <a:rPr lang="it-IT" sz="2400" u="sng" dirty="0"/>
              <a:t> w. </a:t>
            </a:r>
            <a:r>
              <a:rPr lang="it-IT" sz="2400" u="sng" dirty="0" err="1"/>
              <a:t>Phase</a:t>
            </a:r>
            <a:r>
              <a:rPr lang="it-IT" sz="2400" u="sng" dirty="0"/>
              <a:t> 2</a:t>
            </a:r>
          </a:p>
          <a:p>
            <a:pPr algn="ctr"/>
            <a:r>
              <a:rPr lang="it-IT" sz="2400" dirty="0"/>
              <a:t>(</a:t>
            </a:r>
            <a:r>
              <a:rPr lang="it-IT" sz="2400" dirty="0" err="1"/>
              <a:t>Summer</a:t>
            </a:r>
            <a:r>
              <a:rPr lang="it-IT" sz="2400" dirty="0"/>
              <a:t> 2018)</a:t>
            </a:r>
          </a:p>
        </p:txBody>
      </p:sp>
    </p:spTree>
    <p:extLst>
      <p:ext uri="{BB962C8B-B14F-4D97-AF65-F5344CB8AC3E}">
        <p14:creationId xmlns:p14="http://schemas.microsoft.com/office/powerpoint/2010/main" val="2671778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516845-FC99-48B0-A563-1E1982872E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2936" y="848129"/>
            <a:ext cx="5677705" cy="3128210"/>
          </a:xfrm>
          <a:prstGeom prst="rect">
            <a:avLst/>
          </a:prstGeom>
        </p:spPr>
      </p:pic>
      <p:pic>
        <p:nvPicPr>
          <p:cNvPr id="4" name="Immagine 3">
            <a:extLst>
              <a:ext uri="{FF2B5EF4-FFF2-40B4-BE49-F238E27FC236}">
                <a16:creationId xmlns:a16="http://schemas.microsoft.com/office/drawing/2014/main" id="{D7912300-18C7-470B-AA8A-6B6D2DC204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3309" y="1126019"/>
            <a:ext cx="1797291" cy="2670047"/>
          </a:xfrm>
          <a:prstGeom prst="rect">
            <a:avLst/>
          </a:prstGeom>
          <a:solidFill>
            <a:schemeClr val="tx1"/>
          </a:solidFill>
        </p:spPr>
      </p:pic>
      <p:sp>
        <p:nvSpPr>
          <p:cNvPr id="5" name="CasellaDiTesto 4">
            <a:extLst>
              <a:ext uri="{FF2B5EF4-FFF2-40B4-BE49-F238E27FC236}">
                <a16:creationId xmlns:a16="http://schemas.microsoft.com/office/drawing/2014/main" id="{9C95BADF-7514-45F0-98E9-21C5F55F5D50}"/>
              </a:ext>
            </a:extLst>
          </p:cNvPr>
          <p:cNvSpPr txBox="1"/>
          <p:nvPr/>
        </p:nvSpPr>
        <p:spPr>
          <a:xfrm>
            <a:off x="647715" y="4532543"/>
            <a:ext cx="5294264" cy="1477328"/>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Dismantling (almost all) cables, shielding, services</a:t>
            </a:r>
          </a:p>
          <a:p>
            <a:pPr marL="285750" indent="-285750">
              <a:buClr>
                <a:srgbClr val="FF0000"/>
              </a:buClr>
              <a:buFont typeface="Wingdings" pitchFamily="2" charset="2"/>
              <a:buChar char="§"/>
            </a:pPr>
            <a:r>
              <a:rPr lang="en-GB" dirty="0"/>
              <a:t>Removing vacuum pipe and pumps, magnets and girder</a:t>
            </a:r>
          </a:p>
          <a:p>
            <a:pPr marL="285750" indent="-285750">
              <a:buClr>
                <a:srgbClr val="FF0000"/>
              </a:buClr>
              <a:buFont typeface="Wingdings" pitchFamily="2" charset="2"/>
              <a:buChar char="§"/>
            </a:pPr>
            <a:r>
              <a:rPr lang="en-GB" dirty="0"/>
              <a:t>Has been found the perfect match with the assembly operation in BTFEH 2</a:t>
            </a:r>
          </a:p>
        </p:txBody>
      </p:sp>
      <p:pic>
        <p:nvPicPr>
          <p:cNvPr id="6" name="Immagine 5">
            <a:extLst>
              <a:ext uri="{FF2B5EF4-FFF2-40B4-BE49-F238E27FC236}">
                <a16:creationId xmlns:a16="http://schemas.microsoft.com/office/drawing/2014/main" id="{979BEEB9-3688-4EDF-B506-3FB7530E59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44360" y="960736"/>
            <a:ext cx="2466640" cy="5406599"/>
          </a:xfrm>
          <a:prstGeom prst="rect">
            <a:avLst/>
          </a:prstGeom>
        </p:spPr>
      </p:pic>
      <p:pic>
        <p:nvPicPr>
          <p:cNvPr id="7" name="Immagine 6">
            <a:extLst>
              <a:ext uri="{FF2B5EF4-FFF2-40B4-BE49-F238E27FC236}">
                <a16:creationId xmlns:a16="http://schemas.microsoft.com/office/drawing/2014/main" id="{23EA37F7-C3AD-4104-A77D-659CA0A8B3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04801" y="4090679"/>
            <a:ext cx="2609475" cy="2276656"/>
          </a:xfrm>
          <a:prstGeom prst="rect">
            <a:avLst/>
          </a:prstGeom>
        </p:spPr>
      </p:pic>
      <p:sp>
        <p:nvSpPr>
          <p:cNvPr id="8" name="Segnaposto piè di pagina 7">
            <a:extLst>
              <a:ext uri="{FF2B5EF4-FFF2-40B4-BE49-F238E27FC236}">
                <a16:creationId xmlns:a16="http://schemas.microsoft.com/office/drawing/2014/main" id="{A163D553-520E-4AED-B1E8-193AEC971885}"/>
              </a:ext>
            </a:extLst>
          </p:cNvPr>
          <p:cNvSpPr>
            <a:spLocks noGrp="1"/>
          </p:cNvSpPr>
          <p:nvPr>
            <p:ph type="ftr" sz="quarter" idx="11"/>
          </p:nvPr>
        </p:nvSpPr>
        <p:spPr/>
        <p:txBody>
          <a:bodyPr/>
          <a:lstStyle/>
          <a:p>
            <a:r>
              <a:rPr lang="en-US"/>
              <a:t>57th Scientific Committee Meeting May 9-10, 2019</a:t>
            </a:r>
            <a:endParaRPr lang="it-IT"/>
          </a:p>
        </p:txBody>
      </p:sp>
      <p:sp>
        <p:nvSpPr>
          <p:cNvPr id="9" name="Segnaposto numero diapositiva 8">
            <a:extLst>
              <a:ext uri="{FF2B5EF4-FFF2-40B4-BE49-F238E27FC236}">
                <a16:creationId xmlns:a16="http://schemas.microsoft.com/office/drawing/2014/main" id="{99035909-A9D6-49C1-B81D-99C8305A7D6F}"/>
              </a:ext>
            </a:extLst>
          </p:cNvPr>
          <p:cNvSpPr>
            <a:spLocks noGrp="1"/>
          </p:cNvSpPr>
          <p:nvPr>
            <p:ph type="sldNum" sz="quarter" idx="12"/>
          </p:nvPr>
        </p:nvSpPr>
        <p:spPr/>
        <p:txBody>
          <a:bodyPr/>
          <a:lstStyle/>
          <a:p>
            <a:fld id="{D659A8BB-DBD6-4E0D-B1FF-8166E453991C}" type="slidenum">
              <a:rPr lang="it-IT" smtClean="0"/>
              <a:t>53</a:t>
            </a:fld>
            <a:endParaRPr lang="it-IT"/>
          </a:p>
        </p:txBody>
      </p:sp>
      <p:grpSp>
        <p:nvGrpSpPr>
          <p:cNvPr id="10" name="Gruppo 9">
            <a:extLst>
              <a:ext uri="{FF2B5EF4-FFF2-40B4-BE49-F238E27FC236}">
                <a16:creationId xmlns:a16="http://schemas.microsoft.com/office/drawing/2014/main" id="{2648C355-0005-4E6A-B14E-7877A618C9DC}"/>
              </a:ext>
            </a:extLst>
          </p:cNvPr>
          <p:cNvGrpSpPr/>
          <p:nvPr/>
        </p:nvGrpSpPr>
        <p:grpSpPr>
          <a:xfrm>
            <a:off x="0" y="3099"/>
            <a:ext cx="7587343" cy="947451"/>
            <a:chOff x="0" y="3099"/>
            <a:chExt cx="7587343" cy="947451"/>
          </a:xfrm>
        </p:grpSpPr>
        <p:sp>
          <p:nvSpPr>
            <p:cNvPr id="11" name="Titolo 1">
              <a:extLst>
                <a:ext uri="{FF2B5EF4-FFF2-40B4-BE49-F238E27FC236}">
                  <a16:creationId xmlns:a16="http://schemas.microsoft.com/office/drawing/2014/main" id="{46573CF9-025B-46B4-89FD-C4A9DFCC7271}"/>
                </a:ext>
              </a:extLst>
            </p:cNvPr>
            <p:cNvSpPr txBox="1">
              <a:spLocks/>
            </p:cNvSpPr>
            <p:nvPr/>
          </p:nvSpPr>
          <p:spPr>
            <a:xfrm>
              <a:off x="0" y="3099"/>
              <a:ext cx="75873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1 </a:t>
              </a:r>
              <a:endParaRPr lang="en-GB" sz="3200" dirty="0">
                <a:latin typeface="Stencil" panose="040409050D0802020404" pitchFamily="82" charset="0"/>
                <a:cs typeface="Ayuthaya" pitchFamily="2" charset="-34"/>
              </a:endParaRPr>
            </a:p>
          </p:txBody>
        </p:sp>
        <p:pic>
          <p:nvPicPr>
            <p:cNvPr id="12" name="Picture 2" descr="http://www.lnf.infn.it/logo/logo_infn_lnf_2_esteso_white.png">
              <a:extLst>
                <a:ext uri="{FF2B5EF4-FFF2-40B4-BE49-F238E27FC236}">
                  <a16:creationId xmlns:a16="http://schemas.microsoft.com/office/drawing/2014/main" id="{23084A9D-AFC2-425D-BB73-AC6807A4361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asellaDiTesto 12">
            <a:extLst>
              <a:ext uri="{FF2B5EF4-FFF2-40B4-BE49-F238E27FC236}">
                <a16:creationId xmlns:a16="http://schemas.microsoft.com/office/drawing/2014/main" id="{9497DEDA-7E2C-4B9D-9BBE-46C20B095D04}"/>
              </a:ext>
            </a:extLst>
          </p:cNvPr>
          <p:cNvSpPr txBox="1"/>
          <p:nvPr/>
        </p:nvSpPr>
        <p:spPr>
          <a:xfrm>
            <a:off x="7587343" y="409"/>
            <a:ext cx="2939143"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Preparation</a:t>
            </a:r>
            <a:r>
              <a:rPr lang="it-IT" sz="2400" u="sng" dirty="0"/>
              <a:t> &amp; start</a:t>
            </a:r>
          </a:p>
          <a:p>
            <a:pPr algn="ctr"/>
            <a:r>
              <a:rPr lang="it-IT" sz="2400" dirty="0"/>
              <a:t>(</a:t>
            </a:r>
            <a:r>
              <a:rPr lang="it-IT" sz="2400" dirty="0" err="1"/>
              <a:t>Winter</a:t>
            </a:r>
            <a:r>
              <a:rPr lang="it-IT" sz="2400" dirty="0"/>
              <a:t>/Spring 2018)</a:t>
            </a:r>
          </a:p>
        </p:txBody>
      </p:sp>
    </p:spTree>
    <p:extLst>
      <p:ext uri="{BB962C8B-B14F-4D97-AF65-F5344CB8AC3E}">
        <p14:creationId xmlns:p14="http://schemas.microsoft.com/office/powerpoint/2010/main" val="3794345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5F186011-D9C4-4309-AFC8-F29F0A287C76}"/>
              </a:ext>
            </a:extLst>
          </p:cNvPr>
          <p:cNvPicPr>
            <a:picLocks noChangeAspect="1"/>
          </p:cNvPicPr>
          <p:nvPr/>
        </p:nvPicPr>
        <p:blipFill>
          <a:blip r:embed="rId2"/>
          <a:stretch>
            <a:fillRect/>
          </a:stretch>
        </p:blipFill>
        <p:spPr>
          <a:xfrm>
            <a:off x="8825035" y="969697"/>
            <a:ext cx="3102555" cy="4141857"/>
          </a:xfrm>
          <a:prstGeom prst="rect">
            <a:avLst/>
          </a:prstGeom>
        </p:spPr>
      </p:pic>
      <p:sp>
        <p:nvSpPr>
          <p:cNvPr id="18" name="CasellaDiTesto 17">
            <a:extLst>
              <a:ext uri="{FF2B5EF4-FFF2-40B4-BE49-F238E27FC236}">
                <a16:creationId xmlns:a16="http://schemas.microsoft.com/office/drawing/2014/main" id="{32E7D5EB-7626-4637-B325-E971988A6C49}"/>
              </a:ext>
            </a:extLst>
          </p:cNvPr>
          <p:cNvSpPr txBox="1"/>
          <p:nvPr/>
        </p:nvSpPr>
        <p:spPr>
          <a:xfrm>
            <a:off x="3113345" y="4387264"/>
            <a:ext cx="5523268" cy="2031325"/>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Both of the halls prepared for a fresh installation</a:t>
            </a:r>
          </a:p>
          <a:p>
            <a:pPr marL="285750" indent="-285750">
              <a:buClr>
                <a:srgbClr val="FF0000"/>
              </a:buClr>
              <a:buFont typeface="Wingdings" pitchFamily="2" charset="2"/>
              <a:buChar char="§"/>
            </a:pPr>
            <a:r>
              <a:rPr lang="en-GB" dirty="0"/>
              <a:t>Blue lining and hole drilling</a:t>
            </a:r>
            <a:endParaRPr lang="en-GB" b="1" dirty="0"/>
          </a:p>
          <a:p>
            <a:pPr marL="285750" indent="-285750">
              <a:buClr>
                <a:srgbClr val="FF0000"/>
              </a:buClr>
              <a:buFont typeface="Wingdings" pitchFamily="2" charset="2"/>
              <a:buChar char="§"/>
            </a:pPr>
            <a:r>
              <a:rPr lang="en-GB" dirty="0"/>
              <a:t>New services started to be implemented in (supervisor endpoint, new compressed air and water cooling pipeline)</a:t>
            </a:r>
          </a:p>
          <a:p>
            <a:pPr marL="285750" indent="-285750">
              <a:buClr>
                <a:srgbClr val="FF0000"/>
              </a:buClr>
              <a:buFont typeface="Wingdings" pitchFamily="2" charset="2"/>
              <a:buChar char="§"/>
            </a:pPr>
            <a:r>
              <a:rPr lang="en-GB" dirty="0"/>
              <a:t>Restoring the fixed alignment sight point for the entire BTF1 and BTF2 alignment network </a:t>
            </a:r>
          </a:p>
        </p:txBody>
      </p:sp>
      <p:pic>
        <p:nvPicPr>
          <p:cNvPr id="19" name="Immagine 18">
            <a:extLst>
              <a:ext uri="{FF2B5EF4-FFF2-40B4-BE49-F238E27FC236}">
                <a16:creationId xmlns:a16="http://schemas.microsoft.com/office/drawing/2014/main" id="{6FB13AB6-1818-47D4-83EB-EFCA34BA99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503" y="969697"/>
            <a:ext cx="2645816" cy="2790538"/>
          </a:xfrm>
          <a:prstGeom prst="rect">
            <a:avLst/>
          </a:prstGeom>
        </p:spPr>
      </p:pic>
      <p:grpSp>
        <p:nvGrpSpPr>
          <p:cNvPr id="23" name="Gruppo 22">
            <a:extLst>
              <a:ext uri="{FF2B5EF4-FFF2-40B4-BE49-F238E27FC236}">
                <a16:creationId xmlns:a16="http://schemas.microsoft.com/office/drawing/2014/main" id="{D5994DBB-7A27-47C1-A9E2-75F814B0AA6E}"/>
              </a:ext>
            </a:extLst>
          </p:cNvPr>
          <p:cNvGrpSpPr/>
          <p:nvPr/>
        </p:nvGrpSpPr>
        <p:grpSpPr>
          <a:xfrm>
            <a:off x="3113345" y="1339353"/>
            <a:ext cx="5523268" cy="3001910"/>
            <a:chOff x="108890" y="1292896"/>
            <a:chExt cx="7969582" cy="4390262"/>
          </a:xfrm>
        </p:grpSpPr>
        <p:pic>
          <p:nvPicPr>
            <p:cNvPr id="25" name="Immagine 24">
              <a:extLst>
                <a:ext uri="{FF2B5EF4-FFF2-40B4-BE49-F238E27FC236}">
                  <a16:creationId xmlns:a16="http://schemas.microsoft.com/office/drawing/2014/main" id="{6049054F-64AA-4BDD-9ADC-24BEA1E97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890" y="1292896"/>
              <a:ext cx="7969582" cy="4390262"/>
            </a:xfrm>
            <a:prstGeom prst="rect">
              <a:avLst/>
            </a:prstGeom>
          </p:spPr>
        </p:pic>
        <p:sp>
          <p:nvSpPr>
            <p:cNvPr id="27" name="CasellaDiTesto 26">
              <a:extLst>
                <a:ext uri="{FF2B5EF4-FFF2-40B4-BE49-F238E27FC236}">
                  <a16:creationId xmlns:a16="http://schemas.microsoft.com/office/drawing/2014/main" id="{5F4F71FC-3969-4C1A-B260-3362825A4519}"/>
                </a:ext>
              </a:extLst>
            </p:cNvPr>
            <p:cNvSpPr txBox="1"/>
            <p:nvPr/>
          </p:nvSpPr>
          <p:spPr>
            <a:xfrm>
              <a:off x="889000" y="2844800"/>
              <a:ext cx="774302" cy="484133"/>
            </a:xfrm>
            <a:prstGeom prst="rect">
              <a:avLst/>
            </a:prstGeom>
            <a:noFill/>
          </p:spPr>
          <p:txBody>
            <a:bodyPr wrap="none" rtlCol="0">
              <a:spAutoFit/>
            </a:bodyPr>
            <a:lstStyle/>
            <a:p>
              <a:r>
                <a:rPr lang="en-GB" sz="1200">
                  <a:solidFill>
                    <a:schemeClr val="bg1"/>
                  </a:solidFill>
                </a:rPr>
                <a:t>DP-01</a:t>
              </a:r>
            </a:p>
            <a:p>
              <a:r>
                <a:rPr lang="en-GB" sz="800">
                  <a:solidFill>
                    <a:schemeClr val="bg1"/>
                  </a:solidFill>
                </a:rPr>
                <a:t>Fast dipole</a:t>
              </a:r>
            </a:p>
          </p:txBody>
        </p:sp>
        <p:sp>
          <p:nvSpPr>
            <p:cNvPr id="28" name="CasellaDiTesto 27">
              <a:extLst>
                <a:ext uri="{FF2B5EF4-FFF2-40B4-BE49-F238E27FC236}">
                  <a16:creationId xmlns:a16="http://schemas.microsoft.com/office/drawing/2014/main" id="{7A32F7B3-00DF-4034-A4D6-0DC1DFA2F309}"/>
                </a:ext>
              </a:extLst>
            </p:cNvPr>
            <p:cNvSpPr txBox="1"/>
            <p:nvPr/>
          </p:nvSpPr>
          <p:spPr>
            <a:xfrm>
              <a:off x="4235659" y="3411191"/>
              <a:ext cx="615252" cy="297927"/>
            </a:xfrm>
            <a:prstGeom prst="rect">
              <a:avLst/>
            </a:prstGeom>
            <a:noFill/>
          </p:spPr>
          <p:txBody>
            <a:bodyPr wrap="none" rtlCol="0">
              <a:spAutoFit/>
            </a:bodyPr>
            <a:lstStyle/>
            <a:p>
              <a:r>
                <a:rPr lang="en-GB" sz="1000">
                  <a:solidFill>
                    <a:schemeClr val="bg1"/>
                  </a:solidFill>
                </a:rPr>
                <a:t>dipole</a:t>
              </a:r>
              <a:endParaRPr lang="en-GB" sz="800">
                <a:solidFill>
                  <a:schemeClr val="bg1"/>
                </a:solidFill>
              </a:endParaRPr>
            </a:p>
          </p:txBody>
        </p:sp>
        <p:sp>
          <p:nvSpPr>
            <p:cNvPr id="29" name="CasellaDiTesto 28">
              <a:extLst>
                <a:ext uri="{FF2B5EF4-FFF2-40B4-BE49-F238E27FC236}">
                  <a16:creationId xmlns:a16="http://schemas.microsoft.com/office/drawing/2014/main" id="{01265D1E-F140-44D7-8DD7-A84B1392EC21}"/>
                </a:ext>
              </a:extLst>
            </p:cNvPr>
            <p:cNvSpPr txBox="1"/>
            <p:nvPr/>
          </p:nvSpPr>
          <p:spPr>
            <a:xfrm>
              <a:off x="4885003" y="3195747"/>
              <a:ext cx="956627" cy="260687"/>
            </a:xfrm>
            <a:prstGeom prst="rect">
              <a:avLst/>
            </a:prstGeom>
            <a:noFill/>
          </p:spPr>
          <p:txBody>
            <a:bodyPr wrap="none" rtlCol="0">
              <a:spAutoFit/>
            </a:bodyPr>
            <a:lstStyle/>
            <a:p>
              <a:r>
                <a:rPr lang="en-GB" sz="800">
                  <a:solidFill>
                    <a:schemeClr val="bg1"/>
                  </a:solidFill>
                </a:rPr>
                <a:t>vacuum vessel</a:t>
              </a:r>
              <a:endParaRPr lang="en-GB" sz="600">
                <a:solidFill>
                  <a:schemeClr val="bg1"/>
                </a:solidFill>
              </a:endParaRPr>
            </a:p>
          </p:txBody>
        </p:sp>
        <p:sp>
          <p:nvSpPr>
            <p:cNvPr id="30" name="CasellaDiTesto 29">
              <a:extLst>
                <a:ext uri="{FF2B5EF4-FFF2-40B4-BE49-F238E27FC236}">
                  <a16:creationId xmlns:a16="http://schemas.microsoft.com/office/drawing/2014/main" id="{FC9A3BBA-5637-4799-A03B-8162CA666173}"/>
                </a:ext>
              </a:extLst>
            </p:cNvPr>
            <p:cNvSpPr txBox="1"/>
            <p:nvPr/>
          </p:nvSpPr>
          <p:spPr>
            <a:xfrm>
              <a:off x="5976604" y="3769505"/>
              <a:ext cx="809215" cy="260687"/>
            </a:xfrm>
            <a:prstGeom prst="rect">
              <a:avLst/>
            </a:prstGeom>
            <a:noFill/>
          </p:spPr>
          <p:txBody>
            <a:bodyPr wrap="none" rtlCol="0">
              <a:spAutoFit/>
            </a:bodyPr>
            <a:lstStyle/>
            <a:p>
              <a:r>
                <a:rPr lang="en-GB" sz="800">
                  <a:solidFill>
                    <a:schemeClr val="bg1"/>
                  </a:solidFill>
                </a:rPr>
                <a:t>calorimeter</a:t>
              </a:r>
              <a:endParaRPr lang="en-GB" sz="600">
                <a:solidFill>
                  <a:schemeClr val="bg1"/>
                </a:solidFill>
              </a:endParaRPr>
            </a:p>
          </p:txBody>
        </p:sp>
        <p:sp>
          <p:nvSpPr>
            <p:cNvPr id="31" name="CasellaDiTesto 30">
              <a:extLst>
                <a:ext uri="{FF2B5EF4-FFF2-40B4-BE49-F238E27FC236}">
                  <a16:creationId xmlns:a16="http://schemas.microsoft.com/office/drawing/2014/main" id="{13BEB7BB-128A-4C6A-A724-8FA93625D08D}"/>
                </a:ext>
              </a:extLst>
            </p:cNvPr>
            <p:cNvSpPr txBox="1"/>
            <p:nvPr/>
          </p:nvSpPr>
          <p:spPr>
            <a:xfrm>
              <a:off x="3717539" y="3495224"/>
              <a:ext cx="569980" cy="260687"/>
            </a:xfrm>
            <a:prstGeom prst="rect">
              <a:avLst/>
            </a:prstGeom>
            <a:noFill/>
          </p:spPr>
          <p:txBody>
            <a:bodyPr wrap="square" rtlCol="0">
              <a:spAutoFit/>
            </a:bodyPr>
            <a:lstStyle/>
            <a:p>
              <a:r>
                <a:rPr lang="en-GB" sz="800">
                  <a:solidFill>
                    <a:schemeClr val="bg1"/>
                  </a:solidFill>
                </a:rPr>
                <a:t>target</a:t>
              </a:r>
              <a:endParaRPr lang="en-GB" sz="600">
                <a:solidFill>
                  <a:schemeClr val="bg1"/>
                </a:solidFill>
              </a:endParaRPr>
            </a:p>
          </p:txBody>
        </p:sp>
        <p:sp>
          <p:nvSpPr>
            <p:cNvPr id="32" name="CasellaDiTesto 31">
              <a:extLst>
                <a:ext uri="{FF2B5EF4-FFF2-40B4-BE49-F238E27FC236}">
                  <a16:creationId xmlns:a16="http://schemas.microsoft.com/office/drawing/2014/main" id="{3A313422-9707-47C5-A053-43DF74B6B98A}"/>
                </a:ext>
              </a:extLst>
            </p:cNvPr>
            <p:cNvSpPr txBox="1"/>
            <p:nvPr/>
          </p:nvSpPr>
          <p:spPr>
            <a:xfrm>
              <a:off x="2726408" y="4433618"/>
              <a:ext cx="920472" cy="484133"/>
            </a:xfrm>
            <a:prstGeom prst="rect">
              <a:avLst/>
            </a:prstGeom>
            <a:noFill/>
          </p:spPr>
          <p:txBody>
            <a:bodyPr wrap="none" rtlCol="0">
              <a:spAutoFit/>
            </a:bodyPr>
            <a:lstStyle/>
            <a:p>
              <a:r>
                <a:rPr lang="en-GB" sz="1200">
                  <a:solidFill>
                    <a:schemeClr val="bg1"/>
                  </a:solidFill>
                </a:rPr>
                <a:t>DHSTB02</a:t>
              </a:r>
            </a:p>
            <a:p>
              <a:r>
                <a:rPr lang="en-GB" sz="800">
                  <a:solidFill>
                    <a:schemeClr val="bg1"/>
                  </a:solidFill>
                </a:rPr>
                <a:t>dipole</a:t>
              </a:r>
              <a:endParaRPr lang="en-GB" sz="600">
                <a:solidFill>
                  <a:schemeClr val="bg1"/>
                </a:solidFill>
              </a:endParaRPr>
            </a:p>
          </p:txBody>
        </p:sp>
        <p:sp>
          <p:nvSpPr>
            <p:cNvPr id="33" name="Figura a mano libera 35">
              <a:extLst>
                <a:ext uri="{FF2B5EF4-FFF2-40B4-BE49-F238E27FC236}">
                  <a16:creationId xmlns:a16="http://schemas.microsoft.com/office/drawing/2014/main" id="{D7931FB5-5D7B-49D3-AC35-CCD1CBF0D262}"/>
                </a:ext>
              </a:extLst>
            </p:cNvPr>
            <p:cNvSpPr/>
            <p:nvPr/>
          </p:nvSpPr>
          <p:spPr>
            <a:xfrm>
              <a:off x="1993900" y="2806700"/>
              <a:ext cx="1625600" cy="342900"/>
            </a:xfrm>
            <a:custGeom>
              <a:avLst/>
              <a:gdLst>
                <a:gd name="connsiteX0" fmla="*/ 0 w 2387600"/>
                <a:gd name="connsiteY0" fmla="*/ 0 h 342900"/>
                <a:gd name="connsiteX1" fmla="*/ 711200 w 2387600"/>
                <a:gd name="connsiteY1" fmla="*/ 342900 h 342900"/>
                <a:gd name="connsiteX2" fmla="*/ 1625600 w 2387600"/>
                <a:gd name="connsiteY2" fmla="*/ 342900 h 342900"/>
                <a:gd name="connsiteX3" fmla="*/ 2387600 w 2387600"/>
                <a:gd name="connsiteY3" fmla="*/ 63500 h 342900"/>
                <a:gd name="connsiteX0" fmla="*/ 0 w 1625600"/>
                <a:gd name="connsiteY0" fmla="*/ 0 h 342900"/>
                <a:gd name="connsiteX1" fmla="*/ 711200 w 1625600"/>
                <a:gd name="connsiteY1" fmla="*/ 342900 h 342900"/>
                <a:gd name="connsiteX2" fmla="*/ 1625600 w 1625600"/>
                <a:gd name="connsiteY2" fmla="*/ 342900 h 342900"/>
              </a:gdLst>
              <a:ahLst/>
              <a:cxnLst>
                <a:cxn ang="0">
                  <a:pos x="connsiteX0" y="connsiteY0"/>
                </a:cxn>
                <a:cxn ang="0">
                  <a:pos x="connsiteX1" y="connsiteY1"/>
                </a:cxn>
                <a:cxn ang="0">
                  <a:pos x="connsiteX2" y="connsiteY2"/>
                </a:cxn>
              </a:cxnLst>
              <a:rect l="l" t="t" r="r" b="b"/>
              <a:pathLst>
                <a:path w="1625600" h="342900">
                  <a:moveTo>
                    <a:pt x="0" y="0"/>
                  </a:moveTo>
                  <a:lnTo>
                    <a:pt x="711200" y="342900"/>
                  </a:lnTo>
                  <a:lnTo>
                    <a:pt x="1625600" y="342900"/>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34" name="CasellaDiTesto 33">
              <a:extLst>
                <a:ext uri="{FF2B5EF4-FFF2-40B4-BE49-F238E27FC236}">
                  <a16:creationId xmlns:a16="http://schemas.microsoft.com/office/drawing/2014/main" id="{A199EE73-55D7-4C38-A735-15D9331D2892}"/>
                </a:ext>
              </a:extLst>
            </p:cNvPr>
            <p:cNvSpPr txBox="1"/>
            <p:nvPr/>
          </p:nvSpPr>
          <p:spPr>
            <a:xfrm>
              <a:off x="2550552" y="2647061"/>
              <a:ext cx="1446081" cy="488503"/>
            </a:xfrm>
            <a:prstGeom prst="rect">
              <a:avLst/>
            </a:prstGeom>
            <a:noFill/>
          </p:spPr>
          <p:txBody>
            <a:bodyPr wrap="none" rtlCol="0">
              <a:spAutoFit/>
            </a:bodyPr>
            <a:lstStyle/>
            <a:p>
              <a:r>
                <a:rPr lang="en-GB" sz="1600" dirty="0">
                  <a:ln w="3175">
                    <a:noFill/>
                  </a:ln>
                  <a:solidFill>
                    <a:schemeClr val="tx2">
                      <a:lumMod val="90000"/>
                    </a:schemeClr>
                  </a:solidFill>
                </a:rPr>
                <a:t>BTF-2 line</a:t>
              </a:r>
            </a:p>
          </p:txBody>
        </p:sp>
        <p:sp>
          <p:nvSpPr>
            <p:cNvPr id="35" name="CasellaDiTesto 34">
              <a:extLst>
                <a:ext uri="{FF2B5EF4-FFF2-40B4-BE49-F238E27FC236}">
                  <a16:creationId xmlns:a16="http://schemas.microsoft.com/office/drawing/2014/main" id="{033C3952-E056-4089-9F7A-DA7A2D0E74F0}"/>
                </a:ext>
              </a:extLst>
            </p:cNvPr>
            <p:cNvSpPr txBox="1"/>
            <p:nvPr/>
          </p:nvSpPr>
          <p:spPr>
            <a:xfrm>
              <a:off x="1296541" y="3662067"/>
              <a:ext cx="1446081" cy="488504"/>
            </a:xfrm>
            <a:prstGeom prst="rect">
              <a:avLst/>
            </a:prstGeom>
            <a:noFill/>
          </p:spPr>
          <p:txBody>
            <a:bodyPr wrap="none" rtlCol="0">
              <a:spAutoFit/>
            </a:bodyPr>
            <a:lstStyle/>
            <a:p>
              <a:r>
                <a:rPr lang="it-IT" sz="1600" dirty="0">
                  <a:ln w="3175">
                    <a:noFill/>
                  </a:ln>
                  <a:solidFill>
                    <a:schemeClr val="tx2">
                      <a:lumMod val="90000"/>
                    </a:schemeClr>
                  </a:solidFill>
                </a:rPr>
                <a:t>BTF-1 line</a:t>
              </a:r>
            </a:p>
          </p:txBody>
        </p:sp>
        <p:sp>
          <p:nvSpPr>
            <p:cNvPr id="36" name="Figura a mano libera 38">
              <a:extLst>
                <a:ext uri="{FF2B5EF4-FFF2-40B4-BE49-F238E27FC236}">
                  <a16:creationId xmlns:a16="http://schemas.microsoft.com/office/drawing/2014/main" id="{49412B04-A55B-42CD-AEBD-CE4C9B12335B}"/>
                </a:ext>
              </a:extLst>
            </p:cNvPr>
            <p:cNvSpPr/>
            <p:nvPr/>
          </p:nvSpPr>
          <p:spPr>
            <a:xfrm>
              <a:off x="3774201" y="3093003"/>
              <a:ext cx="3386294" cy="1740724"/>
            </a:xfrm>
            <a:custGeom>
              <a:avLst/>
              <a:gdLst>
                <a:gd name="connsiteX0" fmla="*/ 0 w 3344618"/>
                <a:gd name="connsiteY0" fmla="*/ 398899 h 1828800"/>
                <a:gd name="connsiteX1" fmla="*/ 6137 w 3344618"/>
                <a:gd name="connsiteY1" fmla="*/ 1828800 h 1828800"/>
                <a:gd name="connsiteX2" fmla="*/ 3344618 w 3344618"/>
                <a:gd name="connsiteY2" fmla="*/ 1828800 h 1828800"/>
                <a:gd name="connsiteX3" fmla="*/ 3338481 w 3344618"/>
                <a:gd name="connsiteY3" fmla="*/ 0 h 1828800"/>
                <a:gd name="connsiteX4" fmla="*/ 932811 w 3344618"/>
                <a:gd name="connsiteY4" fmla="*/ 12274 h 1828800"/>
                <a:gd name="connsiteX5" fmla="*/ 0 w 3344618"/>
                <a:gd name="connsiteY5" fmla="*/ 398899 h 1828800"/>
                <a:gd name="connsiteX0" fmla="*/ 0 w 3344618"/>
                <a:gd name="connsiteY0" fmla="*/ 405036 h 1834937"/>
                <a:gd name="connsiteX1" fmla="*/ 6137 w 3344618"/>
                <a:gd name="connsiteY1" fmla="*/ 1834937 h 1834937"/>
                <a:gd name="connsiteX2" fmla="*/ 3344618 w 3344618"/>
                <a:gd name="connsiteY2" fmla="*/ 1834937 h 1834937"/>
                <a:gd name="connsiteX3" fmla="*/ 3338481 w 3344618"/>
                <a:gd name="connsiteY3" fmla="*/ 6137 h 1834937"/>
                <a:gd name="connsiteX4" fmla="*/ 932811 w 3344618"/>
                <a:gd name="connsiteY4" fmla="*/ 0 h 1834937"/>
                <a:gd name="connsiteX5" fmla="*/ 0 w 3344618"/>
                <a:gd name="connsiteY5" fmla="*/ 405036 h 183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618" h="1834937">
                  <a:moveTo>
                    <a:pt x="0" y="405036"/>
                  </a:moveTo>
                  <a:cubicBezTo>
                    <a:pt x="2046" y="881670"/>
                    <a:pt x="4091" y="1358303"/>
                    <a:pt x="6137" y="1834937"/>
                  </a:cubicBezTo>
                  <a:lnTo>
                    <a:pt x="3344618" y="1834937"/>
                  </a:lnTo>
                  <a:cubicBezTo>
                    <a:pt x="3342572" y="1225337"/>
                    <a:pt x="3340527" y="615737"/>
                    <a:pt x="3338481" y="6137"/>
                  </a:cubicBezTo>
                  <a:lnTo>
                    <a:pt x="932811" y="0"/>
                  </a:lnTo>
                  <a:lnTo>
                    <a:pt x="0" y="405036"/>
                  </a:lnTo>
                  <a:close/>
                </a:path>
              </a:pathLst>
            </a:custGeom>
            <a:solidFill>
              <a:schemeClr val="tx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 name="Gruppo 39">
            <a:extLst>
              <a:ext uri="{FF2B5EF4-FFF2-40B4-BE49-F238E27FC236}">
                <a16:creationId xmlns:a16="http://schemas.microsoft.com/office/drawing/2014/main" id="{37268726-B9FA-4EEB-88C1-0C6E92390BDF}"/>
              </a:ext>
            </a:extLst>
          </p:cNvPr>
          <p:cNvGrpSpPr>
            <a:grpSpLocks noChangeAspect="1"/>
          </p:cNvGrpSpPr>
          <p:nvPr/>
        </p:nvGrpSpPr>
        <p:grpSpPr>
          <a:xfrm>
            <a:off x="283278" y="4363035"/>
            <a:ext cx="2667174" cy="1961304"/>
            <a:chOff x="149162" y="835628"/>
            <a:chExt cx="5700162" cy="4258277"/>
          </a:xfrm>
        </p:grpSpPr>
        <p:pic>
          <p:nvPicPr>
            <p:cNvPr id="41" name="Immagine 40">
              <a:extLst>
                <a:ext uri="{FF2B5EF4-FFF2-40B4-BE49-F238E27FC236}">
                  <a16:creationId xmlns:a16="http://schemas.microsoft.com/office/drawing/2014/main" id="{8EC4C252-FB76-4909-B5F0-63A83208B6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893" y="835628"/>
              <a:ext cx="5696431" cy="4258277"/>
            </a:xfrm>
            <a:prstGeom prst="rect">
              <a:avLst/>
            </a:prstGeom>
          </p:spPr>
        </p:pic>
        <p:sp>
          <p:nvSpPr>
            <p:cNvPr id="42" name="Figura a mano libera 25">
              <a:extLst>
                <a:ext uri="{FF2B5EF4-FFF2-40B4-BE49-F238E27FC236}">
                  <a16:creationId xmlns:a16="http://schemas.microsoft.com/office/drawing/2014/main" id="{57F4B0E4-EF3E-45BF-8171-AD381CF15713}"/>
                </a:ext>
              </a:extLst>
            </p:cNvPr>
            <p:cNvSpPr/>
            <p:nvPr/>
          </p:nvSpPr>
          <p:spPr>
            <a:xfrm>
              <a:off x="149162" y="1688785"/>
              <a:ext cx="4428381" cy="2545109"/>
            </a:xfrm>
            <a:custGeom>
              <a:avLst/>
              <a:gdLst>
                <a:gd name="connsiteX0" fmla="*/ 2292626 w 2292626"/>
                <a:gd name="connsiteY0" fmla="*/ 2372140 h 4161183"/>
                <a:gd name="connsiteX1" fmla="*/ 1643270 w 2292626"/>
                <a:gd name="connsiteY1" fmla="*/ 1974574 h 4161183"/>
                <a:gd name="connsiteX2" fmla="*/ 0 w 2292626"/>
                <a:gd name="connsiteY2" fmla="*/ 0 h 4161183"/>
                <a:gd name="connsiteX3" fmla="*/ 291548 w 2292626"/>
                <a:gd name="connsiteY3" fmla="*/ 4161183 h 4161183"/>
                <a:gd name="connsiteX0" fmla="*/ 2292626 w 2292626"/>
                <a:gd name="connsiteY0" fmla="*/ 2372140 h 4161183"/>
                <a:gd name="connsiteX1" fmla="*/ 1792495 w 2292626"/>
                <a:gd name="connsiteY1" fmla="*/ 1844399 h 4161183"/>
                <a:gd name="connsiteX2" fmla="*/ 0 w 2292626"/>
                <a:gd name="connsiteY2" fmla="*/ 0 h 4161183"/>
                <a:gd name="connsiteX3" fmla="*/ 291548 w 2292626"/>
                <a:gd name="connsiteY3" fmla="*/ 4161183 h 4161183"/>
                <a:gd name="connsiteX0" fmla="*/ 2314851 w 2314851"/>
                <a:gd name="connsiteY0" fmla="*/ 2003840 h 4161183"/>
                <a:gd name="connsiteX1" fmla="*/ 1792495 w 2314851"/>
                <a:gd name="connsiteY1" fmla="*/ 1844399 h 4161183"/>
                <a:gd name="connsiteX2" fmla="*/ 0 w 2314851"/>
                <a:gd name="connsiteY2" fmla="*/ 0 h 4161183"/>
                <a:gd name="connsiteX3" fmla="*/ 291548 w 2314851"/>
                <a:gd name="connsiteY3" fmla="*/ 4161183 h 4161183"/>
                <a:gd name="connsiteX0" fmla="*/ 2318026 w 2318026"/>
                <a:gd name="connsiteY0" fmla="*/ 1984790 h 4142133"/>
                <a:gd name="connsiteX1" fmla="*/ 1795670 w 2318026"/>
                <a:gd name="connsiteY1" fmla="*/ 1825349 h 4142133"/>
                <a:gd name="connsiteX2" fmla="*/ 0 w 2318026"/>
                <a:gd name="connsiteY2" fmla="*/ 0 h 4142133"/>
                <a:gd name="connsiteX3" fmla="*/ 294723 w 2318026"/>
                <a:gd name="connsiteY3" fmla="*/ 4142133 h 4142133"/>
                <a:gd name="connsiteX0" fmla="*/ 4334703 w 4334703"/>
                <a:gd name="connsiteY0" fmla="*/ 1984790 h 2545108"/>
                <a:gd name="connsiteX1" fmla="*/ 3812347 w 4334703"/>
                <a:gd name="connsiteY1" fmla="*/ 1825349 h 2545108"/>
                <a:gd name="connsiteX2" fmla="*/ 2016677 w 4334703"/>
                <a:gd name="connsiteY2" fmla="*/ 0 h 2545108"/>
                <a:gd name="connsiteX3" fmla="*/ 0 w 4334703"/>
                <a:gd name="connsiteY3" fmla="*/ 2545108 h 2545108"/>
                <a:gd name="connsiteX0" fmla="*/ 4334703 w 4334703"/>
                <a:gd name="connsiteY0" fmla="*/ 1984790 h 2545108"/>
                <a:gd name="connsiteX1" fmla="*/ 2247072 w 4334703"/>
                <a:gd name="connsiteY1" fmla="*/ 1336399 h 2545108"/>
                <a:gd name="connsiteX2" fmla="*/ 2016677 w 4334703"/>
                <a:gd name="connsiteY2" fmla="*/ 0 h 2545108"/>
                <a:gd name="connsiteX3" fmla="*/ 0 w 4334703"/>
                <a:gd name="connsiteY3" fmla="*/ 2545108 h 2545108"/>
                <a:gd name="connsiteX0" fmla="*/ 5703128 w 5703128"/>
                <a:gd name="connsiteY0" fmla="*/ 2502315 h 2545108"/>
                <a:gd name="connsiteX1" fmla="*/ 2247072 w 5703128"/>
                <a:gd name="connsiteY1" fmla="*/ 1336399 h 2545108"/>
                <a:gd name="connsiteX2" fmla="*/ 2016677 w 5703128"/>
                <a:gd name="connsiteY2" fmla="*/ 0 h 2545108"/>
                <a:gd name="connsiteX3" fmla="*/ 0 w 5703128"/>
                <a:gd name="connsiteY3" fmla="*/ 2545108 h 2545108"/>
                <a:gd name="connsiteX0" fmla="*/ 4436879 w 4436879"/>
                <a:gd name="connsiteY0" fmla="*/ 2074957 h 2545108"/>
                <a:gd name="connsiteX1" fmla="*/ 2247072 w 4436879"/>
                <a:gd name="connsiteY1" fmla="*/ 1336399 h 2545108"/>
                <a:gd name="connsiteX2" fmla="*/ 2016677 w 4436879"/>
                <a:gd name="connsiteY2" fmla="*/ 0 h 2545108"/>
                <a:gd name="connsiteX3" fmla="*/ 0 w 4436879"/>
                <a:gd name="connsiteY3" fmla="*/ 2545108 h 2545108"/>
                <a:gd name="connsiteX0" fmla="*/ 4428381 w 4428381"/>
                <a:gd name="connsiteY0" fmla="*/ 2079274 h 2545108"/>
                <a:gd name="connsiteX1" fmla="*/ 2247072 w 4428381"/>
                <a:gd name="connsiteY1" fmla="*/ 1336399 h 2545108"/>
                <a:gd name="connsiteX2" fmla="*/ 2016677 w 4428381"/>
                <a:gd name="connsiteY2" fmla="*/ 0 h 2545108"/>
                <a:gd name="connsiteX3" fmla="*/ 0 w 4428381"/>
                <a:gd name="connsiteY3" fmla="*/ 2545108 h 2545108"/>
              </a:gdLst>
              <a:ahLst/>
              <a:cxnLst>
                <a:cxn ang="0">
                  <a:pos x="connsiteX0" y="connsiteY0"/>
                </a:cxn>
                <a:cxn ang="0">
                  <a:pos x="connsiteX1" y="connsiteY1"/>
                </a:cxn>
                <a:cxn ang="0">
                  <a:pos x="connsiteX2" y="connsiteY2"/>
                </a:cxn>
                <a:cxn ang="0">
                  <a:pos x="connsiteX3" y="connsiteY3"/>
                </a:cxn>
              </a:cxnLst>
              <a:rect l="l" t="t" r="r" b="b"/>
              <a:pathLst>
                <a:path w="4428381" h="2545108">
                  <a:moveTo>
                    <a:pt x="4428381" y="2079274"/>
                  </a:moveTo>
                  <a:lnTo>
                    <a:pt x="2247072" y="1336399"/>
                  </a:lnTo>
                  <a:lnTo>
                    <a:pt x="2016677" y="0"/>
                  </a:lnTo>
                  <a:lnTo>
                    <a:pt x="0" y="2545108"/>
                  </a:lnTo>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3" name="CasellaDiTesto 42">
            <a:extLst>
              <a:ext uri="{FF2B5EF4-FFF2-40B4-BE49-F238E27FC236}">
                <a16:creationId xmlns:a16="http://schemas.microsoft.com/office/drawing/2014/main" id="{5E260210-EA29-44B6-A052-64FB7D1D22C4}"/>
              </a:ext>
            </a:extLst>
          </p:cNvPr>
          <p:cNvSpPr txBox="1"/>
          <p:nvPr/>
        </p:nvSpPr>
        <p:spPr>
          <a:xfrm>
            <a:off x="2911582" y="972000"/>
            <a:ext cx="5823438" cy="46166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sz="2400" dirty="0"/>
              <a:t>Ready for hosting PADME (</a:t>
            </a:r>
            <a:r>
              <a:rPr lang="it-IT" sz="2400" dirty="0" err="1"/>
              <a:t>Init</a:t>
            </a:r>
            <a:r>
              <a:rPr lang="it-IT" sz="2400" dirty="0"/>
              <a:t> </a:t>
            </a:r>
            <a:r>
              <a:rPr lang="it-IT" sz="2400" dirty="0" err="1"/>
              <a:t>Summer</a:t>
            </a:r>
            <a:r>
              <a:rPr lang="it-IT" sz="2400" dirty="0"/>
              <a:t> 2018)</a:t>
            </a:r>
          </a:p>
        </p:txBody>
      </p:sp>
      <p:pic>
        <p:nvPicPr>
          <p:cNvPr id="1026" name="Picture 2" descr="Risultati immagini per gruviera">
            <a:extLst>
              <a:ext uri="{FF2B5EF4-FFF2-40B4-BE49-F238E27FC236}">
                <a16:creationId xmlns:a16="http://schemas.microsoft.com/office/drawing/2014/main" id="{E314A069-4B0D-454E-8536-8DEDB642DDC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53147" y="5111554"/>
            <a:ext cx="1846330" cy="105446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EA4F5EDD-95E3-43DA-8841-1053DDD87F25}"/>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3" name="Segnaposto numero diapositiva 2">
            <a:extLst>
              <a:ext uri="{FF2B5EF4-FFF2-40B4-BE49-F238E27FC236}">
                <a16:creationId xmlns:a16="http://schemas.microsoft.com/office/drawing/2014/main" id="{465DC7BB-90E7-4FBA-8A90-0A71F38D46B0}"/>
              </a:ext>
            </a:extLst>
          </p:cNvPr>
          <p:cNvSpPr>
            <a:spLocks noGrp="1"/>
          </p:cNvSpPr>
          <p:nvPr>
            <p:ph type="sldNum" sz="quarter" idx="12"/>
          </p:nvPr>
        </p:nvSpPr>
        <p:spPr/>
        <p:txBody>
          <a:bodyPr/>
          <a:lstStyle/>
          <a:p>
            <a:fld id="{D659A8BB-DBD6-4E0D-B1FF-8166E453991C}" type="slidenum">
              <a:rPr lang="it-IT" smtClean="0"/>
              <a:t>54</a:t>
            </a:fld>
            <a:endParaRPr lang="it-IT"/>
          </a:p>
        </p:txBody>
      </p:sp>
      <p:grpSp>
        <p:nvGrpSpPr>
          <p:cNvPr id="24" name="Gruppo 23">
            <a:extLst>
              <a:ext uri="{FF2B5EF4-FFF2-40B4-BE49-F238E27FC236}">
                <a16:creationId xmlns:a16="http://schemas.microsoft.com/office/drawing/2014/main" id="{FF2BA522-23C4-4CDA-9F07-69FE2AE07191}"/>
              </a:ext>
            </a:extLst>
          </p:cNvPr>
          <p:cNvGrpSpPr/>
          <p:nvPr/>
        </p:nvGrpSpPr>
        <p:grpSpPr>
          <a:xfrm>
            <a:off x="0" y="3099"/>
            <a:ext cx="7866043" cy="947451"/>
            <a:chOff x="0" y="3099"/>
            <a:chExt cx="7866043" cy="947451"/>
          </a:xfrm>
        </p:grpSpPr>
        <p:sp>
          <p:nvSpPr>
            <p:cNvPr id="26" name="Titolo 1">
              <a:extLst>
                <a:ext uri="{FF2B5EF4-FFF2-40B4-BE49-F238E27FC236}">
                  <a16:creationId xmlns:a16="http://schemas.microsoft.com/office/drawing/2014/main" id="{76D4E9AD-9C0D-45A6-A063-27F69E6F6E30}"/>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1 </a:t>
              </a:r>
              <a:endParaRPr lang="en-GB" sz="3200" dirty="0">
                <a:latin typeface="Stencil" panose="040409050D0802020404" pitchFamily="82" charset="0"/>
                <a:cs typeface="Ayuthaya" pitchFamily="2" charset="-34"/>
              </a:endParaRPr>
            </a:p>
          </p:txBody>
        </p:sp>
        <p:pic>
          <p:nvPicPr>
            <p:cNvPr id="37" name="Picture 2" descr="http://www.lnf.infn.it/logo/logo_infn_lnf_2_esteso_white.png">
              <a:extLst>
                <a:ext uri="{FF2B5EF4-FFF2-40B4-BE49-F238E27FC236}">
                  <a16:creationId xmlns:a16="http://schemas.microsoft.com/office/drawing/2014/main" id="{08126A3A-CDAB-45F3-86A1-825D70702F8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CasellaDiTesto 37">
            <a:extLst>
              <a:ext uri="{FF2B5EF4-FFF2-40B4-BE49-F238E27FC236}">
                <a16:creationId xmlns:a16="http://schemas.microsoft.com/office/drawing/2014/main" id="{F0B1E6EE-831B-4478-9F4C-99C80666E089}"/>
              </a:ext>
            </a:extLst>
          </p:cNvPr>
          <p:cNvSpPr txBox="1"/>
          <p:nvPr/>
        </p:nvSpPr>
        <p:spPr>
          <a:xfrm>
            <a:off x="7866043" y="0"/>
            <a:ext cx="237741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Civil</a:t>
            </a:r>
            <a:r>
              <a:rPr lang="it-IT" sz="2400" u="sng" dirty="0"/>
              <a:t> w. </a:t>
            </a:r>
            <a:r>
              <a:rPr lang="it-IT" sz="2400" u="sng" dirty="0" err="1"/>
              <a:t>Phase</a:t>
            </a:r>
            <a:r>
              <a:rPr lang="it-IT" sz="2400" u="sng" dirty="0"/>
              <a:t> 2</a:t>
            </a:r>
          </a:p>
          <a:p>
            <a:pPr algn="ctr"/>
            <a:r>
              <a:rPr lang="it-IT" sz="2400" dirty="0"/>
              <a:t>(End Spring 2018)</a:t>
            </a:r>
          </a:p>
        </p:txBody>
      </p:sp>
    </p:spTree>
    <p:extLst>
      <p:ext uri="{BB962C8B-B14F-4D97-AF65-F5344CB8AC3E}">
        <p14:creationId xmlns:p14="http://schemas.microsoft.com/office/powerpoint/2010/main" val="2132243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B4F29B4-5DBD-4D20-A30A-614AFFBB4C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3799"/>
          <a:stretch/>
        </p:blipFill>
        <p:spPr>
          <a:xfrm>
            <a:off x="9122140" y="1084742"/>
            <a:ext cx="2893337" cy="2790538"/>
          </a:xfrm>
          <a:prstGeom prst="rect">
            <a:avLst/>
          </a:prstGeom>
        </p:spPr>
      </p:pic>
      <p:pic>
        <p:nvPicPr>
          <p:cNvPr id="11" name="Immagine 10">
            <a:extLst>
              <a:ext uri="{FF2B5EF4-FFF2-40B4-BE49-F238E27FC236}">
                <a16:creationId xmlns:a16="http://schemas.microsoft.com/office/drawing/2014/main" id="{95C5DFFC-938D-4A4F-9494-A317FECEE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935" y="4251523"/>
            <a:ext cx="2640048" cy="1984499"/>
          </a:xfrm>
          <a:prstGeom prst="rect">
            <a:avLst/>
          </a:prstGeom>
        </p:spPr>
      </p:pic>
      <p:pic>
        <p:nvPicPr>
          <p:cNvPr id="13" name="Immagine 12">
            <a:extLst>
              <a:ext uri="{FF2B5EF4-FFF2-40B4-BE49-F238E27FC236}">
                <a16:creationId xmlns:a16="http://schemas.microsoft.com/office/drawing/2014/main" id="{316746A7-3A68-43B7-96D3-459F2DBE0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7041" y="4251523"/>
            <a:ext cx="4413877" cy="1984499"/>
          </a:xfrm>
          <a:prstGeom prst="rect">
            <a:avLst/>
          </a:prstGeom>
        </p:spPr>
      </p:pic>
      <p:pic>
        <p:nvPicPr>
          <p:cNvPr id="16" name="Immagine 15">
            <a:extLst>
              <a:ext uri="{FF2B5EF4-FFF2-40B4-BE49-F238E27FC236}">
                <a16:creationId xmlns:a16="http://schemas.microsoft.com/office/drawing/2014/main" id="{9EEF7990-9170-4742-AA32-5FDE4A09B1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935" y="1088034"/>
            <a:ext cx="1578695" cy="2787246"/>
          </a:xfrm>
          <a:prstGeom prst="rect">
            <a:avLst/>
          </a:prstGeom>
        </p:spPr>
      </p:pic>
      <p:pic>
        <p:nvPicPr>
          <p:cNvPr id="17" name="Immagine 16">
            <a:extLst>
              <a:ext uri="{FF2B5EF4-FFF2-40B4-BE49-F238E27FC236}">
                <a16:creationId xmlns:a16="http://schemas.microsoft.com/office/drawing/2014/main" id="{5D210C73-CBC3-4D95-8E0E-1F2F587E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06677" y="1088035"/>
            <a:ext cx="1677282" cy="2787245"/>
          </a:xfrm>
          <a:prstGeom prst="rect">
            <a:avLst/>
          </a:prstGeom>
        </p:spPr>
      </p:pic>
      <p:pic>
        <p:nvPicPr>
          <p:cNvPr id="18" name="Immagine 17">
            <a:extLst>
              <a:ext uri="{FF2B5EF4-FFF2-40B4-BE49-F238E27FC236}">
                <a16:creationId xmlns:a16="http://schemas.microsoft.com/office/drawing/2014/main" id="{008FA5BC-08BC-4B19-AA35-447A16914D5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2992" y="871165"/>
            <a:ext cx="4905504" cy="3220983"/>
          </a:xfrm>
          <a:prstGeom prst="rect">
            <a:avLst/>
          </a:prstGeom>
          <a:solidFill>
            <a:schemeClr val="tx1"/>
          </a:solidFill>
        </p:spPr>
      </p:pic>
      <p:sp>
        <p:nvSpPr>
          <p:cNvPr id="19" name="CasellaDiTesto 18">
            <a:extLst>
              <a:ext uri="{FF2B5EF4-FFF2-40B4-BE49-F238E27FC236}">
                <a16:creationId xmlns:a16="http://schemas.microsoft.com/office/drawing/2014/main" id="{443A9E20-C76F-4D7A-B6CA-E50194269673}"/>
              </a:ext>
            </a:extLst>
          </p:cNvPr>
          <p:cNvSpPr txBox="1"/>
          <p:nvPr/>
        </p:nvSpPr>
        <p:spPr>
          <a:xfrm>
            <a:off x="7782330" y="4204697"/>
            <a:ext cx="4233147" cy="2031325"/>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Drilling hole for pipe in BTFEH2</a:t>
            </a:r>
          </a:p>
          <a:p>
            <a:pPr marL="285750" indent="-285750">
              <a:buClr>
                <a:srgbClr val="FF0000"/>
              </a:buClr>
              <a:buFont typeface="Wingdings" pitchFamily="2" charset="2"/>
              <a:buChar char="§"/>
            </a:pPr>
            <a:r>
              <a:rPr lang="en-GB" dirty="0"/>
              <a:t>Holes also for a new Power Supply hall, second floor</a:t>
            </a:r>
            <a:endParaRPr lang="en-GB" b="1" dirty="0"/>
          </a:p>
          <a:p>
            <a:pPr marL="285750" indent="-285750">
              <a:buClr>
                <a:srgbClr val="FF0000"/>
              </a:buClr>
              <a:buFont typeface="Wingdings" pitchFamily="2" charset="2"/>
              <a:buChar char="§"/>
            </a:pPr>
            <a:r>
              <a:rPr lang="en-GB" dirty="0"/>
              <a:t>Implementation of a new routing for cables (safety, interlocks, power supply)</a:t>
            </a:r>
          </a:p>
          <a:p>
            <a:pPr marL="285750" indent="-285750">
              <a:buClr>
                <a:srgbClr val="FF0000"/>
              </a:buClr>
              <a:buFont typeface="Wingdings" pitchFamily="2" charset="2"/>
              <a:buChar char="§"/>
            </a:pPr>
            <a:r>
              <a:rPr lang="en-GB" dirty="0"/>
              <a:t>Implementation of the upgraded  safety system</a:t>
            </a:r>
          </a:p>
        </p:txBody>
      </p:sp>
      <p:sp>
        <p:nvSpPr>
          <p:cNvPr id="2" name="Segnaposto piè di pagina 1">
            <a:extLst>
              <a:ext uri="{FF2B5EF4-FFF2-40B4-BE49-F238E27FC236}">
                <a16:creationId xmlns:a16="http://schemas.microsoft.com/office/drawing/2014/main" id="{039FF977-75E7-4EBF-A962-00AAFCDCEEED}"/>
              </a:ext>
            </a:extLst>
          </p:cNvPr>
          <p:cNvSpPr>
            <a:spLocks noGrp="1"/>
          </p:cNvSpPr>
          <p:nvPr>
            <p:ph type="ftr" sz="quarter" idx="11"/>
          </p:nvPr>
        </p:nvSpPr>
        <p:spPr/>
        <p:txBody>
          <a:bodyPr/>
          <a:lstStyle/>
          <a:p>
            <a:r>
              <a:rPr lang="en-US"/>
              <a:t>57th Scientific Committee Meeting May 9-10, 2019</a:t>
            </a:r>
            <a:endParaRPr lang="it-IT"/>
          </a:p>
        </p:txBody>
      </p:sp>
      <p:sp>
        <p:nvSpPr>
          <p:cNvPr id="3" name="Segnaposto numero diapositiva 2">
            <a:extLst>
              <a:ext uri="{FF2B5EF4-FFF2-40B4-BE49-F238E27FC236}">
                <a16:creationId xmlns:a16="http://schemas.microsoft.com/office/drawing/2014/main" id="{7A6F503C-0335-44B2-9704-86DF5FE31BCA}"/>
              </a:ext>
            </a:extLst>
          </p:cNvPr>
          <p:cNvSpPr>
            <a:spLocks noGrp="1"/>
          </p:cNvSpPr>
          <p:nvPr>
            <p:ph type="sldNum" sz="quarter" idx="12"/>
          </p:nvPr>
        </p:nvSpPr>
        <p:spPr/>
        <p:txBody>
          <a:bodyPr/>
          <a:lstStyle/>
          <a:p>
            <a:fld id="{D659A8BB-DBD6-4E0D-B1FF-8166E453991C}" type="slidenum">
              <a:rPr lang="it-IT" smtClean="0"/>
              <a:t>55</a:t>
            </a:fld>
            <a:endParaRPr lang="it-IT"/>
          </a:p>
        </p:txBody>
      </p:sp>
      <p:grpSp>
        <p:nvGrpSpPr>
          <p:cNvPr id="12" name="Gruppo 11">
            <a:extLst>
              <a:ext uri="{FF2B5EF4-FFF2-40B4-BE49-F238E27FC236}">
                <a16:creationId xmlns:a16="http://schemas.microsoft.com/office/drawing/2014/main" id="{8F2F9BAB-B383-4D08-ABB7-65D3B5B1B776}"/>
              </a:ext>
            </a:extLst>
          </p:cNvPr>
          <p:cNvGrpSpPr/>
          <p:nvPr/>
        </p:nvGrpSpPr>
        <p:grpSpPr>
          <a:xfrm>
            <a:off x="0" y="3099"/>
            <a:ext cx="7866043" cy="947451"/>
            <a:chOff x="0" y="3099"/>
            <a:chExt cx="7866043" cy="947451"/>
          </a:xfrm>
        </p:grpSpPr>
        <p:sp>
          <p:nvSpPr>
            <p:cNvPr id="14" name="Titolo 1">
              <a:extLst>
                <a:ext uri="{FF2B5EF4-FFF2-40B4-BE49-F238E27FC236}">
                  <a16:creationId xmlns:a16="http://schemas.microsoft.com/office/drawing/2014/main" id="{9E58A414-16F3-47DC-95F8-79DF706840C9}"/>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Internal BTF Exp. Hall 1&amp;2 </a:t>
              </a:r>
              <a:endParaRPr lang="en-GB" sz="3200" dirty="0">
                <a:latin typeface="Stencil" panose="040409050D0802020404" pitchFamily="82" charset="0"/>
                <a:cs typeface="Ayuthaya" pitchFamily="2" charset="-34"/>
              </a:endParaRPr>
            </a:p>
          </p:txBody>
        </p:sp>
        <p:pic>
          <p:nvPicPr>
            <p:cNvPr id="15" name="Picture 2" descr="http://www.lnf.infn.it/logo/logo_infn_lnf_2_esteso_white.png">
              <a:extLst>
                <a:ext uri="{FF2B5EF4-FFF2-40B4-BE49-F238E27FC236}">
                  <a16:creationId xmlns:a16="http://schemas.microsoft.com/office/drawing/2014/main" id="{6E425C35-D908-49AB-A5D1-CBD4A866CFF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CasellaDiTesto 19">
            <a:extLst>
              <a:ext uri="{FF2B5EF4-FFF2-40B4-BE49-F238E27FC236}">
                <a16:creationId xmlns:a16="http://schemas.microsoft.com/office/drawing/2014/main" id="{05FF8D69-C20E-49F6-843A-3174D5F02476}"/>
              </a:ext>
            </a:extLst>
          </p:cNvPr>
          <p:cNvSpPr txBox="1"/>
          <p:nvPr/>
        </p:nvSpPr>
        <p:spPr>
          <a:xfrm>
            <a:off x="7866043" y="0"/>
            <a:ext cx="2377414"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err="1"/>
              <a:t>Civil</a:t>
            </a:r>
            <a:r>
              <a:rPr lang="it-IT" sz="2400" u="sng" dirty="0"/>
              <a:t> w. </a:t>
            </a:r>
            <a:r>
              <a:rPr lang="it-IT" sz="2400" u="sng" dirty="0" err="1"/>
              <a:t>Phase</a:t>
            </a:r>
            <a:r>
              <a:rPr lang="it-IT" sz="2400" u="sng" dirty="0"/>
              <a:t> 2</a:t>
            </a:r>
          </a:p>
          <a:p>
            <a:pPr algn="ctr"/>
            <a:r>
              <a:rPr lang="it-IT" sz="2400" dirty="0"/>
              <a:t>(End Spring 2018)</a:t>
            </a:r>
          </a:p>
        </p:txBody>
      </p:sp>
    </p:spTree>
    <p:extLst>
      <p:ext uri="{BB962C8B-B14F-4D97-AF65-F5344CB8AC3E}">
        <p14:creationId xmlns:p14="http://schemas.microsoft.com/office/powerpoint/2010/main" val="1616324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5DCF7C84-DC7E-5E49-AB8B-57F33DAD42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530" y="1425042"/>
            <a:ext cx="3218336" cy="1810689"/>
          </a:xfrm>
          <a:prstGeom prst="rect">
            <a:avLst/>
          </a:prstGeom>
        </p:spPr>
      </p:pic>
      <p:pic>
        <p:nvPicPr>
          <p:cNvPr id="22" name="Immagine 21">
            <a:extLst>
              <a:ext uri="{FF2B5EF4-FFF2-40B4-BE49-F238E27FC236}">
                <a16:creationId xmlns:a16="http://schemas.microsoft.com/office/drawing/2014/main" id="{8B4889F8-1B17-0A4D-AF71-D866D75C8F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08626" y="919928"/>
            <a:ext cx="2555909" cy="2734142"/>
          </a:xfrm>
          <a:prstGeom prst="rect">
            <a:avLst/>
          </a:prstGeom>
        </p:spPr>
      </p:pic>
      <p:pic>
        <p:nvPicPr>
          <p:cNvPr id="24" name="Immagine 23">
            <a:extLst>
              <a:ext uri="{FF2B5EF4-FFF2-40B4-BE49-F238E27FC236}">
                <a16:creationId xmlns:a16="http://schemas.microsoft.com/office/drawing/2014/main" id="{B5DC5923-E68B-6945-BDB8-60CC96E3C4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5807" y="833149"/>
            <a:ext cx="4343663" cy="2907697"/>
          </a:xfrm>
          <a:prstGeom prst="rect">
            <a:avLst/>
          </a:prstGeom>
        </p:spPr>
      </p:pic>
      <p:pic>
        <p:nvPicPr>
          <p:cNvPr id="28" name="Immagine 27">
            <a:extLst>
              <a:ext uri="{FF2B5EF4-FFF2-40B4-BE49-F238E27FC236}">
                <a16:creationId xmlns:a16="http://schemas.microsoft.com/office/drawing/2014/main" id="{E9BD19C8-09D2-BD46-82AB-FD5EB52D30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292530" y="3926983"/>
            <a:ext cx="4150877" cy="2368857"/>
          </a:xfrm>
          <a:prstGeom prst="rect">
            <a:avLst/>
          </a:prstGeom>
        </p:spPr>
      </p:pic>
      <p:sp>
        <p:nvSpPr>
          <p:cNvPr id="2" name="Segnaposto piè di pagina 1">
            <a:extLst>
              <a:ext uri="{FF2B5EF4-FFF2-40B4-BE49-F238E27FC236}">
                <a16:creationId xmlns:a16="http://schemas.microsoft.com/office/drawing/2014/main" id="{5BCB64CB-8D81-4AC9-BAF1-71A131B242D9}"/>
              </a:ext>
            </a:extLst>
          </p:cNvPr>
          <p:cNvSpPr>
            <a:spLocks noGrp="1"/>
          </p:cNvSpPr>
          <p:nvPr>
            <p:ph type="ftr" sz="quarter" idx="11"/>
          </p:nvPr>
        </p:nvSpPr>
        <p:spPr/>
        <p:txBody>
          <a:bodyPr/>
          <a:lstStyle/>
          <a:p>
            <a:r>
              <a:rPr lang="en-US"/>
              <a:t>57th Scientific Committee Meeting May 9-10, 2019</a:t>
            </a:r>
            <a:endParaRPr lang="it-IT"/>
          </a:p>
        </p:txBody>
      </p:sp>
      <p:sp>
        <p:nvSpPr>
          <p:cNvPr id="3" name="Segnaposto numero diapositiva 2">
            <a:extLst>
              <a:ext uri="{FF2B5EF4-FFF2-40B4-BE49-F238E27FC236}">
                <a16:creationId xmlns:a16="http://schemas.microsoft.com/office/drawing/2014/main" id="{E978F923-BBC8-4CF2-95E8-1F2F59667C49}"/>
              </a:ext>
            </a:extLst>
          </p:cNvPr>
          <p:cNvSpPr>
            <a:spLocks noGrp="1"/>
          </p:cNvSpPr>
          <p:nvPr>
            <p:ph type="sldNum" sz="quarter" idx="12"/>
          </p:nvPr>
        </p:nvSpPr>
        <p:spPr/>
        <p:txBody>
          <a:bodyPr/>
          <a:lstStyle/>
          <a:p>
            <a:fld id="{D659A8BB-DBD6-4E0D-B1FF-8166E453991C}" type="slidenum">
              <a:rPr lang="it-IT" smtClean="0"/>
              <a:t>56</a:t>
            </a:fld>
            <a:endParaRPr lang="it-IT"/>
          </a:p>
        </p:txBody>
      </p:sp>
      <p:sp>
        <p:nvSpPr>
          <p:cNvPr id="4" name="Freccia a destra 3">
            <a:extLst>
              <a:ext uri="{FF2B5EF4-FFF2-40B4-BE49-F238E27FC236}">
                <a16:creationId xmlns:a16="http://schemas.microsoft.com/office/drawing/2014/main" id="{1BA7367A-A220-4325-A49F-15DF5CD7FE3B}"/>
              </a:ext>
            </a:extLst>
          </p:cNvPr>
          <p:cNvSpPr/>
          <p:nvPr/>
        </p:nvSpPr>
        <p:spPr>
          <a:xfrm>
            <a:off x="3449370" y="1955549"/>
            <a:ext cx="1059256" cy="67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ccia a destra 10">
            <a:extLst>
              <a:ext uri="{FF2B5EF4-FFF2-40B4-BE49-F238E27FC236}">
                <a16:creationId xmlns:a16="http://schemas.microsoft.com/office/drawing/2014/main" id="{6E3B9E17-6B4D-40A9-9F70-6BC829521C04}"/>
              </a:ext>
            </a:extLst>
          </p:cNvPr>
          <p:cNvSpPr/>
          <p:nvPr/>
        </p:nvSpPr>
        <p:spPr>
          <a:xfrm>
            <a:off x="6867153" y="1947494"/>
            <a:ext cx="1059256" cy="679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interni, persona, uomo, parete&#10;&#10;Descrizione generata automaticamente">
            <a:extLst>
              <a:ext uri="{FF2B5EF4-FFF2-40B4-BE49-F238E27FC236}">
                <a16:creationId xmlns:a16="http://schemas.microsoft.com/office/drawing/2014/main" id="{AD8C7C22-F18B-4E7D-9F81-FB8689626C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615"/>
          <a:stretch/>
        </p:blipFill>
        <p:spPr>
          <a:xfrm>
            <a:off x="10210757" y="3429000"/>
            <a:ext cx="1688713" cy="2992182"/>
          </a:xfrm>
          <a:prstGeom prst="rect">
            <a:avLst/>
          </a:prstGeom>
        </p:spPr>
      </p:pic>
      <p:sp>
        <p:nvSpPr>
          <p:cNvPr id="14" name="CasellaDiTesto 13">
            <a:extLst>
              <a:ext uri="{FF2B5EF4-FFF2-40B4-BE49-F238E27FC236}">
                <a16:creationId xmlns:a16="http://schemas.microsoft.com/office/drawing/2014/main" id="{73922939-DB3F-45AB-A5E0-2011FB35F9E9}"/>
              </a:ext>
            </a:extLst>
          </p:cNvPr>
          <p:cNvSpPr txBox="1"/>
          <p:nvPr/>
        </p:nvSpPr>
        <p:spPr>
          <a:xfrm>
            <a:off x="4951558" y="3906747"/>
            <a:ext cx="4890446" cy="2031325"/>
          </a:xfrm>
          <a:prstGeom prst="rect">
            <a:avLst/>
          </a:prstGeom>
          <a:solidFill>
            <a:srgbClr val="000000">
              <a:alpha val="50000"/>
            </a:srgbClr>
          </a:solidFill>
        </p:spPr>
        <p:txBody>
          <a:bodyPr wrap="square" rtlCol="0">
            <a:spAutoFit/>
          </a:bodyPr>
          <a:lstStyle/>
          <a:p>
            <a:pPr marL="285750" indent="-285750">
              <a:buClr>
                <a:srgbClr val="FF0000"/>
              </a:buClr>
              <a:buFont typeface="Wingdings" pitchFamily="2" charset="2"/>
              <a:buChar char="§"/>
            </a:pPr>
            <a:r>
              <a:rPr lang="en-GB" dirty="0"/>
              <a:t>Very strong collaboration between PADME team and LNF-AD-BTF staff to match PADME detectors in BTF environment (network, air, cooling, power, safety, controls and rad  </a:t>
            </a:r>
            <a:r>
              <a:rPr lang="en-GB" dirty="0" err="1"/>
              <a:t>interlocs</a:t>
            </a:r>
            <a:r>
              <a:rPr lang="en-GB" dirty="0"/>
              <a:t>…)  </a:t>
            </a:r>
          </a:p>
          <a:p>
            <a:pPr marL="285750" indent="-285750">
              <a:buClr>
                <a:srgbClr val="FF0000"/>
              </a:buClr>
              <a:buFont typeface="Wingdings" pitchFamily="2" charset="2"/>
              <a:buChar char="§"/>
            </a:pPr>
            <a:r>
              <a:rPr lang="en-GB" dirty="0"/>
              <a:t>Implemented safety rules for BTF access by PADME user</a:t>
            </a:r>
          </a:p>
        </p:txBody>
      </p:sp>
      <p:grpSp>
        <p:nvGrpSpPr>
          <p:cNvPr id="13" name="Gruppo 12">
            <a:extLst>
              <a:ext uri="{FF2B5EF4-FFF2-40B4-BE49-F238E27FC236}">
                <a16:creationId xmlns:a16="http://schemas.microsoft.com/office/drawing/2014/main" id="{BF063215-6B43-4ED9-BBF9-78BC6550F8E8}"/>
              </a:ext>
            </a:extLst>
          </p:cNvPr>
          <p:cNvGrpSpPr/>
          <p:nvPr/>
        </p:nvGrpSpPr>
        <p:grpSpPr>
          <a:xfrm>
            <a:off x="0" y="3099"/>
            <a:ext cx="7866043" cy="947451"/>
            <a:chOff x="0" y="3099"/>
            <a:chExt cx="7866043" cy="947451"/>
          </a:xfrm>
        </p:grpSpPr>
        <p:sp>
          <p:nvSpPr>
            <p:cNvPr id="15" name="Titolo 1">
              <a:extLst>
                <a:ext uri="{FF2B5EF4-FFF2-40B4-BE49-F238E27FC236}">
                  <a16:creationId xmlns:a16="http://schemas.microsoft.com/office/drawing/2014/main" id="{5E12418F-EE11-4A63-B268-5CD09BD0DF59}"/>
                </a:ext>
              </a:extLst>
            </p:cNvPr>
            <p:cNvSpPr txBox="1">
              <a:spLocks/>
            </p:cNvSpPr>
            <p:nvPr/>
          </p:nvSpPr>
          <p:spPr>
            <a:xfrm>
              <a:off x="0" y="3099"/>
              <a:ext cx="7866043"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BTF1&amp;PADME Installations</a:t>
              </a:r>
              <a:endParaRPr lang="en-GB" sz="3200" dirty="0">
                <a:latin typeface="Stencil" panose="040409050D0802020404" pitchFamily="82" charset="0"/>
                <a:cs typeface="Ayuthaya" pitchFamily="2" charset="-34"/>
              </a:endParaRPr>
            </a:p>
          </p:txBody>
        </p:sp>
        <p:pic>
          <p:nvPicPr>
            <p:cNvPr id="16" name="Picture 2" descr="http://www.lnf.infn.it/logo/logo_infn_lnf_2_esteso_white.png">
              <a:extLst>
                <a:ext uri="{FF2B5EF4-FFF2-40B4-BE49-F238E27FC236}">
                  <a16:creationId xmlns:a16="http://schemas.microsoft.com/office/drawing/2014/main" id="{B078650A-3245-487F-8A4D-3421890DD2D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asellaDiTesto 17">
            <a:extLst>
              <a:ext uri="{FF2B5EF4-FFF2-40B4-BE49-F238E27FC236}">
                <a16:creationId xmlns:a16="http://schemas.microsoft.com/office/drawing/2014/main" id="{ADCE7475-3D47-485A-B416-17FD768CB646}"/>
              </a:ext>
            </a:extLst>
          </p:cNvPr>
          <p:cNvSpPr txBox="1"/>
          <p:nvPr/>
        </p:nvSpPr>
        <p:spPr>
          <a:xfrm>
            <a:off x="7866042" y="0"/>
            <a:ext cx="3041443" cy="83099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u="sng" dirty="0"/>
              <a:t>BTF 1 </a:t>
            </a:r>
            <a:r>
              <a:rPr lang="it-IT" sz="2400" u="sng" dirty="0" err="1"/>
              <a:t>Commissioning</a:t>
            </a:r>
            <a:endParaRPr lang="it-IT" sz="2400" u="sng" dirty="0"/>
          </a:p>
          <a:p>
            <a:pPr algn="ctr"/>
            <a:r>
              <a:rPr lang="it-IT" sz="2400" dirty="0"/>
              <a:t>(June2018)</a:t>
            </a:r>
          </a:p>
        </p:txBody>
      </p:sp>
    </p:spTree>
    <p:extLst>
      <p:ext uri="{BB962C8B-B14F-4D97-AF65-F5344CB8AC3E}">
        <p14:creationId xmlns:p14="http://schemas.microsoft.com/office/powerpoint/2010/main" val="1867421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ED764-7F28-4F34-9EBF-AE9B15D2C3BC}"/>
              </a:ext>
            </a:extLst>
          </p:cNvPr>
          <p:cNvSpPr txBox="1">
            <a:spLocks/>
          </p:cNvSpPr>
          <p:nvPr/>
        </p:nvSpPr>
        <p:spPr>
          <a:xfrm>
            <a:off x="58670" y="3167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DP01</a:t>
            </a:r>
          </a:p>
        </p:txBody>
      </p:sp>
      <p:sp>
        <p:nvSpPr>
          <p:cNvPr id="3" name="Segnaposto piè di pagina 2">
            <a:extLst>
              <a:ext uri="{FF2B5EF4-FFF2-40B4-BE49-F238E27FC236}">
                <a16:creationId xmlns:a16="http://schemas.microsoft.com/office/drawing/2014/main" id="{60F5BB9B-8272-4E9A-8189-CC63CDF39105}"/>
              </a:ext>
            </a:extLst>
          </p:cNvPr>
          <p:cNvSpPr>
            <a:spLocks noGrp="1"/>
          </p:cNvSpPr>
          <p:nvPr>
            <p:ph type="ftr" sz="quarter" idx="11"/>
          </p:nvPr>
        </p:nvSpPr>
        <p:spPr/>
        <p:txBody>
          <a:bodyPr/>
          <a:lstStyle/>
          <a:p>
            <a:r>
              <a:rPr lang="en-US"/>
              <a:t>57th Scientific Committee Meeting May 9-10, 2019</a:t>
            </a:r>
            <a:endParaRPr lang="it-IT"/>
          </a:p>
        </p:txBody>
      </p:sp>
      <p:sp>
        <p:nvSpPr>
          <p:cNvPr id="4" name="Segnaposto numero diapositiva 3">
            <a:extLst>
              <a:ext uri="{FF2B5EF4-FFF2-40B4-BE49-F238E27FC236}">
                <a16:creationId xmlns:a16="http://schemas.microsoft.com/office/drawing/2014/main" id="{E685E993-E461-4D31-B28D-307AE6D9DD80}"/>
              </a:ext>
            </a:extLst>
          </p:cNvPr>
          <p:cNvSpPr>
            <a:spLocks noGrp="1"/>
          </p:cNvSpPr>
          <p:nvPr>
            <p:ph type="sldNum" sz="quarter" idx="12"/>
          </p:nvPr>
        </p:nvSpPr>
        <p:spPr/>
        <p:txBody>
          <a:bodyPr/>
          <a:lstStyle/>
          <a:p>
            <a:fld id="{D659A8BB-DBD6-4E0D-B1FF-8166E453991C}" type="slidenum">
              <a:rPr lang="it-IT" smtClean="0"/>
              <a:t>57</a:t>
            </a:fld>
            <a:endParaRPr lang="it-IT"/>
          </a:p>
        </p:txBody>
      </p:sp>
    </p:spTree>
    <p:extLst>
      <p:ext uri="{BB962C8B-B14F-4D97-AF65-F5344CB8AC3E}">
        <p14:creationId xmlns:p14="http://schemas.microsoft.com/office/powerpoint/2010/main" val="350637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FD8BE1-069F-4074-A3B8-562418D68DF5}"/>
              </a:ext>
            </a:extLst>
          </p:cNvPr>
          <p:cNvSpPr>
            <a:spLocks noGrp="1"/>
          </p:cNvSpPr>
          <p:nvPr>
            <p:ph type="title"/>
          </p:nvPr>
        </p:nvSpPr>
        <p:spPr>
          <a:xfrm>
            <a:off x="58670" y="31673"/>
            <a:ext cx="10515600" cy="1325563"/>
          </a:xfrm>
        </p:spPr>
        <p:txBody>
          <a:bodyPr/>
          <a:lstStyle/>
          <a:p>
            <a:r>
              <a:rPr lang="it-IT" dirty="0" err="1"/>
              <a:t>Quads</a:t>
            </a:r>
            <a:endParaRPr lang="it-IT" dirty="0"/>
          </a:p>
        </p:txBody>
      </p:sp>
      <p:sp>
        <p:nvSpPr>
          <p:cNvPr id="3" name="Rettangolo 2">
            <a:extLst>
              <a:ext uri="{FF2B5EF4-FFF2-40B4-BE49-F238E27FC236}">
                <a16:creationId xmlns:a16="http://schemas.microsoft.com/office/drawing/2014/main" id="{97D162AA-23FE-4959-A5A0-D6712A4E4CDC}"/>
              </a:ext>
            </a:extLst>
          </p:cNvPr>
          <p:cNvSpPr/>
          <p:nvPr/>
        </p:nvSpPr>
        <p:spPr>
          <a:xfrm>
            <a:off x="127724" y="927548"/>
            <a:ext cx="3991780" cy="3816429"/>
          </a:xfrm>
          <a:prstGeom prst="rect">
            <a:avLst/>
          </a:prstGeom>
        </p:spPr>
        <p:txBody>
          <a:bodyPr wrap="square">
            <a:spAutoFit/>
          </a:bodyPr>
          <a:lstStyle/>
          <a:p>
            <a:pPr lvl="1" algn="just">
              <a:buSzPts val="1100"/>
            </a:pPr>
            <a:r>
              <a:rPr lang="it-IT" sz="1100" b="1" dirty="0">
                <a:latin typeface="Calibri" panose="020F0502020204030204" pitchFamily="34" charset="0"/>
                <a:ea typeface="Calibri" panose="020F0502020204030204" pitchFamily="34" charset="0"/>
                <a:cs typeface="Times New Roman" panose="02020603050405020304" pitchFamily="18" charset="0"/>
              </a:rPr>
              <a:t>QUADS</a:t>
            </a:r>
            <a:endParaRPr lang="it-IT" dirty="0"/>
          </a:p>
          <a:p>
            <a:pPr marL="342900" lvl="0" indent="-342900" algn="just">
              <a:buFont typeface="Calibri" panose="020F0502020204030204" pitchFamily="34" charset="0"/>
              <a:buChar char="-"/>
            </a:pPr>
            <a:r>
              <a:rPr lang="en-GB" sz="1100" dirty="0">
                <a:latin typeface="Calibri" panose="020F0502020204030204" pitchFamily="34" charset="0"/>
                <a:ea typeface="Calibri" panose="020F0502020204030204" pitchFamily="34" charset="0"/>
                <a:cs typeface="Times New Roman" panose="02020603050405020304" pitchFamily="18" charset="0"/>
              </a:rPr>
              <a:t>QUANTITA’	7</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B" sz="1100" dirty="0" err="1">
                <a:latin typeface="Calibri" panose="020F0502020204030204" pitchFamily="34" charset="0"/>
                <a:ea typeface="Calibri" panose="020F0502020204030204" pitchFamily="34" charset="0"/>
                <a:cs typeface="Times New Roman" panose="02020603050405020304" pitchFamily="18" charset="0"/>
              </a:rPr>
              <a:t>Gradiente</a:t>
            </a: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err="1">
                <a:latin typeface="Calibri" panose="020F0502020204030204" pitchFamily="34" charset="0"/>
                <a:ea typeface="Calibri" panose="020F0502020204030204" pitchFamily="34" charset="0"/>
                <a:cs typeface="Times New Roman" panose="02020603050405020304" pitchFamily="18" charset="0"/>
              </a:rPr>
              <a:t>nominale</a:t>
            </a:r>
            <a:r>
              <a:rPr lang="en-GB" sz="1100" dirty="0">
                <a:latin typeface="Calibri" panose="020F0502020204030204" pitchFamily="34" charset="0"/>
                <a:ea typeface="Calibri" panose="020F0502020204030204" pitchFamily="34" charset="0"/>
                <a:cs typeface="Times New Roman" panose="02020603050405020304" pitchFamily="18" charset="0"/>
              </a:rPr>
              <a:t>	20 T/m	</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Diametro Apertura 	45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Lunghezza del nucleo magnetico	180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Larghezza del nucleo magnetico	270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Altezza del nucleo magnetico	270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Corrente Nominale	93 A</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Numero di spire per polo	45</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Sezione del conduttore	5mmx5mm (foro diametro 3 mm)</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Resistenza del magnete	116 m</a:t>
            </a:r>
            <a:r>
              <a:rPr lang="en-GB" sz="1100" dirty="0">
                <a:latin typeface="Calibri" panose="020F0502020204030204" pitchFamily="34" charset="0"/>
                <a:ea typeface="Calibri" panose="020F0502020204030204" pitchFamily="34" charset="0"/>
                <a:cs typeface="Times New Roman" panose="02020603050405020304" pitchFamily="18" charset="0"/>
              </a:rPr>
              <a:t>Ω</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B" sz="1100" dirty="0" err="1">
                <a:latin typeface="Calibri" panose="020F0502020204030204" pitchFamily="34" charset="0"/>
                <a:ea typeface="Calibri" panose="020F0502020204030204" pitchFamily="34" charset="0"/>
                <a:cs typeface="Times New Roman" panose="02020603050405020304" pitchFamily="18" charset="0"/>
              </a:rPr>
              <a:t>Induttanza</a:t>
            </a:r>
            <a:r>
              <a:rPr lang="en-GB" sz="1100" dirty="0">
                <a:latin typeface="Calibri" panose="020F0502020204030204" pitchFamily="34" charset="0"/>
                <a:ea typeface="Calibri" panose="020F0502020204030204" pitchFamily="34" charset="0"/>
                <a:cs typeface="Times New Roman" panose="02020603050405020304" pitchFamily="18" charset="0"/>
              </a:rPr>
              <a:t> del </a:t>
            </a:r>
            <a:r>
              <a:rPr lang="en-GB" sz="1100" dirty="0" err="1">
                <a:latin typeface="Calibri" panose="020F0502020204030204" pitchFamily="34" charset="0"/>
                <a:ea typeface="Calibri" panose="020F0502020204030204" pitchFamily="34" charset="0"/>
                <a:cs typeface="Times New Roman" panose="02020603050405020304" pitchFamily="18" charset="0"/>
              </a:rPr>
              <a:t>magnete</a:t>
            </a:r>
            <a:r>
              <a:rPr lang="en-GB" sz="1100" dirty="0">
                <a:latin typeface="Calibri" panose="020F0502020204030204" pitchFamily="34" charset="0"/>
                <a:ea typeface="Calibri" panose="020F0502020204030204" pitchFamily="34" charset="0"/>
                <a:cs typeface="Times New Roman" panose="02020603050405020304" pitchFamily="18" charset="0"/>
              </a:rPr>
              <a:t>	22 </a:t>
            </a:r>
            <a:r>
              <a:rPr lang="en-GB" sz="1100" dirty="0" err="1">
                <a:latin typeface="Calibri" panose="020F0502020204030204" pitchFamily="34" charset="0"/>
                <a:ea typeface="Calibri" panose="020F0502020204030204" pitchFamily="34" charset="0"/>
                <a:cs typeface="Times New Roman" panose="02020603050405020304" pitchFamily="18" charset="0"/>
              </a:rPr>
              <a:t>mH</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B" sz="1100" dirty="0" err="1">
                <a:latin typeface="Calibri" panose="020F0502020204030204" pitchFamily="34" charset="0"/>
                <a:ea typeface="Calibri" panose="020F0502020204030204" pitchFamily="34" charset="0"/>
                <a:cs typeface="Times New Roman" panose="02020603050405020304" pitchFamily="18" charset="0"/>
              </a:rPr>
              <a:t>Tensione</a:t>
            </a: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err="1">
                <a:latin typeface="Calibri" panose="020F0502020204030204" pitchFamily="34" charset="0"/>
                <a:ea typeface="Calibri" panose="020F0502020204030204" pitchFamily="34" charset="0"/>
                <a:cs typeface="Times New Roman" panose="02020603050405020304" pitchFamily="18" charset="0"/>
              </a:rPr>
              <a:t>nominale</a:t>
            </a:r>
            <a:r>
              <a:rPr lang="en-GB" sz="1100" dirty="0">
                <a:latin typeface="Calibri" panose="020F0502020204030204" pitchFamily="34" charset="0"/>
                <a:ea typeface="Calibri" panose="020F0502020204030204" pitchFamily="34" charset="0"/>
                <a:cs typeface="Times New Roman" panose="02020603050405020304" pitchFamily="18" charset="0"/>
              </a:rPr>
              <a:t>	11 V</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Potenza nominale	1020 W</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Peso del ferro	48 kg</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Peso del rame	16 kg</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Peso totale	64 kg	</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Numero di circuiti dell’acqua per magnete	2</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Aumento di temperatura dell’acqua	18 °C</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Portata totale nominale	0.015 l/s</a:t>
            </a:r>
            <a:endParaRPr lang="it-IT" dirty="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it-IT" sz="1100" dirty="0">
                <a:latin typeface="Calibri" panose="020F0502020204030204" pitchFamily="34" charset="0"/>
                <a:ea typeface="Calibri" panose="020F0502020204030204" pitchFamily="34" charset="0"/>
                <a:cs typeface="Times New Roman" panose="02020603050405020304" pitchFamily="18" charset="0"/>
              </a:rPr>
              <a:t>Velocità nominale dell’acqua	1 m/s</a:t>
            </a:r>
            <a:endParaRPr lang="it-IT" dirty="0">
              <a:ea typeface="Calibri" panose="020F0502020204030204" pitchFamily="34" charset="0"/>
              <a:cs typeface="Times New Roman" panose="02020603050405020304" pitchFamily="18" charset="0"/>
            </a:endParaRPr>
          </a:p>
          <a:p>
            <a:r>
              <a:rPr lang="it-IT" sz="1100" dirty="0">
                <a:latin typeface="Calibri" panose="020F0502020204030204" pitchFamily="34" charset="0"/>
                <a:ea typeface="Calibri" panose="020F0502020204030204" pitchFamily="34" charset="0"/>
                <a:cs typeface="Times New Roman" panose="02020603050405020304" pitchFamily="18" charset="0"/>
              </a:rPr>
              <a:t>-         Perdita di pressione nominale	3.7 bar</a:t>
            </a:r>
            <a:endParaRPr lang="it-IT" dirty="0"/>
          </a:p>
        </p:txBody>
      </p:sp>
      <p:graphicFrame>
        <p:nvGraphicFramePr>
          <p:cNvPr id="4" name="Tabella 3">
            <a:extLst>
              <a:ext uri="{FF2B5EF4-FFF2-40B4-BE49-F238E27FC236}">
                <a16:creationId xmlns:a16="http://schemas.microsoft.com/office/drawing/2014/main" id="{4B74DED4-BFAC-4E23-9A29-DFACD01289D9}"/>
              </a:ext>
            </a:extLst>
          </p:cNvPr>
          <p:cNvGraphicFramePr>
            <a:graphicFrameLocks noGrp="1"/>
          </p:cNvGraphicFramePr>
          <p:nvPr>
            <p:extLst>
              <p:ext uri="{D42A27DB-BD31-4B8C-83A1-F6EECF244321}">
                <p14:modId xmlns:p14="http://schemas.microsoft.com/office/powerpoint/2010/main" val="1009395682"/>
              </p:ext>
            </p:extLst>
          </p:nvPr>
        </p:nvGraphicFramePr>
        <p:xfrm>
          <a:off x="7065395" y="64724"/>
          <a:ext cx="5067935" cy="2514600"/>
        </p:xfrm>
        <a:graphic>
          <a:graphicData uri="http://schemas.openxmlformats.org/drawingml/2006/table">
            <a:tbl>
              <a:tblPr firstRow="1" firstCol="1" bandRow="1">
                <a:tableStyleId>{5C22544A-7EE6-4342-B048-85BDC9FD1C3A}</a:tableStyleId>
              </a:tblPr>
              <a:tblGrid>
                <a:gridCol w="3522980">
                  <a:extLst>
                    <a:ext uri="{9D8B030D-6E8A-4147-A177-3AD203B41FA5}">
                      <a16:colId xmlns:a16="http://schemas.microsoft.com/office/drawing/2014/main" val="1613208413"/>
                    </a:ext>
                  </a:extLst>
                </a:gridCol>
                <a:gridCol w="1544955">
                  <a:extLst>
                    <a:ext uri="{9D8B030D-6E8A-4147-A177-3AD203B41FA5}">
                      <a16:colId xmlns:a16="http://schemas.microsoft.com/office/drawing/2014/main" val="1915093801"/>
                    </a:ext>
                  </a:extLst>
                </a:gridCol>
              </a:tblGrid>
              <a:tr h="167005">
                <a:tc>
                  <a:txBody>
                    <a:bodyPr/>
                    <a:lstStyle/>
                    <a:p>
                      <a:pPr>
                        <a:spcAft>
                          <a:spcPts val="0"/>
                        </a:spcAft>
                      </a:pPr>
                      <a:r>
                        <a:rPr lang="en-US" sz="1100">
                          <a:effectLst/>
                        </a:rPr>
                        <a:t>Magnet type</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DC01</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782628660"/>
                  </a:ext>
                </a:extLst>
              </a:tr>
              <a:tr h="167005">
                <a:tc>
                  <a:txBody>
                    <a:bodyPr/>
                    <a:lstStyle/>
                    <a:p>
                      <a:pPr>
                        <a:spcAft>
                          <a:spcPts val="0"/>
                        </a:spcAft>
                      </a:pPr>
                      <a:r>
                        <a:rPr lang="en-US" sz="1100">
                          <a:effectLst/>
                        </a:rPr>
                        <a:t>Quantity</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811537161"/>
                  </a:ext>
                </a:extLst>
              </a:tr>
              <a:tr h="167005">
                <a:tc>
                  <a:txBody>
                    <a:bodyPr/>
                    <a:lstStyle/>
                    <a:p>
                      <a:pPr>
                        <a:spcAft>
                          <a:spcPts val="0"/>
                        </a:spcAft>
                      </a:pPr>
                      <a:r>
                        <a:rPr lang="en-US" sz="1100">
                          <a:effectLst/>
                        </a:rPr>
                        <a:t>Beam Energy (MeV)</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920</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390911971"/>
                  </a:ext>
                </a:extLst>
              </a:tr>
              <a:tr h="167005">
                <a:tc>
                  <a:txBody>
                    <a:bodyPr/>
                    <a:lstStyle/>
                    <a:p>
                      <a:pPr>
                        <a:spcAft>
                          <a:spcPts val="0"/>
                        </a:spcAft>
                      </a:pPr>
                      <a:r>
                        <a:rPr lang="en-US" sz="1100">
                          <a:effectLst/>
                        </a:rPr>
                        <a:t>Deflection Angle  (°)</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35</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025279868"/>
                  </a:ext>
                </a:extLst>
              </a:tr>
              <a:tr h="167005">
                <a:tc>
                  <a:txBody>
                    <a:bodyPr/>
                    <a:lstStyle/>
                    <a:p>
                      <a:pPr>
                        <a:spcAft>
                          <a:spcPts val="0"/>
                        </a:spcAft>
                      </a:pPr>
                      <a:r>
                        <a:rPr lang="en-US" sz="1100">
                          <a:effectLst/>
                        </a:rPr>
                        <a:t>Gap Aperture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35</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64024860"/>
                  </a:ext>
                </a:extLst>
              </a:tr>
              <a:tr h="167005">
                <a:tc>
                  <a:txBody>
                    <a:bodyPr/>
                    <a:lstStyle/>
                    <a:p>
                      <a:pPr>
                        <a:spcAft>
                          <a:spcPts val="0"/>
                        </a:spcAft>
                      </a:pPr>
                      <a:r>
                        <a:rPr lang="en-US" sz="1100">
                          <a:effectLst/>
                        </a:rPr>
                        <a:t>Curvature radius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1800</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030451642"/>
                  </a:ext>
                </a:extLst>
              </a:tr>
              <a:tr h="167005">
                <a:tc>
                  <a:txBody>
                    <a:bodyPr/>
                    <a:lstStyle/>
                    <a:p>
                      <a:pPr>
                        <a:spcAft>
                          <a:spcPts val="0"/>
                        </a:spcAft>
                      </a:pPr>
                      <a:r>
                        <a:rPr lang="en-US" sz="1100">
                          <a:effectLst/>
                        </a:rPr>
                        <a:t>Nominal flux density (T)</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1.71</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728978120"/>
                  </a:ext>
                </a:extLst>
              </a:tr>
              <a:tr h="167005">
                <a:tc>
                  <a:txBody>
                    <a:bodyPr/>
                    <a:lstStyle/>
                    <a:p>
                      <a:pPr>
                        <a:spcAft>
                          <a:spcPts val="0"/>
                        </a:spcAft>
                      </a:pPr>
                      <a:r>
                        <a:rPr lang="en-US" sz="1100">
                          <a:effectLst/>
                        </a:rPr>
                        <a:t>Maximum Integrated Field Quality</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1E-3 over ±15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864170433"/>
                  </a:ext>
                </a:extLst>
              </a:tr>
              <a:tr h="167005">
                <a:tc>
                  <a:txBody>
                    <a:bodyPr/>
                    <a:lstStyle/>
                    <a:p>
                      <a:pPr>
                        <a:spcAft>
                          <a:spcPts val="0"/>
                        </a:spcAft>
                      </a:pPr>
                      <a:r>
                        <a:rPr lang="en-US" sz="1100">
                          <a:effectLst/>
                        </a:rPr>
                        <a:t>Maximum ΔB/B</a:t>
                      </a:r>
                      <a:r>
                        <a:rPr lang="en-US" sz="1100" baseline="-25000">
                          <a:effectLst/>
                        </a:rPr>
                        <a:t>0</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1E-3 over ±15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168804715"/>
                  </a:ext>
                </a:extLst>
              </a:tr>
              <a:tr h="167005">
                <a:tc>
                  <a:txBody>
                    <a:bodyPr/>
                    <a:lstStyle/>
                    <a:p>
                      <a:pPr>
                        <a:spcAft>
                          <a:spcPts val="0"/>
                        </a:spcAft>
                      </a:pPr>
                      <a:r>
                        <a:rPr lang="en-US" sz="1100">
                          <a:effectLst/>
                        </a:rPr>
                        <a:t>Hollow Copper Conductor Dimension provided by INFN (mm) </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9.5x9.5</a:t>
                      </a:r>
                      <a:br>
                        <a:rPr lang="en-US" sz="1100">
                          <a:effectLst/>
                        </a:rPr>
                      </a:br>
                      <a:r>
                        <a:rPr lang="en-US" sz="1100">
                          <a:effectLst/>
                        </a:rPr>
                        <a:t>hole diameter 5.5 </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822841149"/>
                  </a:ext>
                </a:extLst>
              </a:tr>
              <a:tr h="167005">
                <a:tc>
                  <a:txBody>
                    <a:bodyPr/>
                    <a:lstStyle/>
                    <a:p>
                      <a:pPr>
                        <a:spcAft>
                          <a:spcPts val="0"/>
                        </a:spcAft>
                      </a:pPr>
                      <a:r>
                        <a:rPr lang="en-US" sz="1100">
                          <a:effectLst/>
                        </a:rPr>
                        <a:t>Beam trajectory height from the floor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1240</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164614610"/>
                  </a:ext>
                </a:extLst>
              </a:tr>
              <a:tr h="167005">
                <a:tc>
                  <a:txBody>
                    <a:bodyPr/>
                    <a:lstStyle/>
                    <a:p>
                      <a:pPr>
                        <a:spcAft>
                          <a:spcPts val="0"/>
                        </a:spcAft>
                      </a:pPr>
                      <a:r>
                        <a:rPr lang="en-US" sz="1100">
                          <a:effectLst/>
                        </a:rPr>
                        <a:t>Maximum coils overhang from the iron yoke end faces (mm)</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a:effectLst/>
                        </a:rPr>
                        <a:t>250</a:t>
                      </a:r>
                      <a:endParaRPr lang="it-IT"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29862621"/>
                  </a:ext>
                </a:extLst>
              </a:tr>
              <a:tr h="167005">
                <a:tc>
                  <a:txBody>
                    <a:bodyPr/>
                    <a:lstStyle/>
                    <a:p>
                      <a:pPr>
                        <a:spcAft>
                          <a:spcPts val="0"/>
                        </a:spcAft>
                      </a:pPr>
                      <a:r>
                        <a:rPr lang="en-US" sz="1100" dirty="0">
                          <a:effectLst/>
                        </a:rPr>
                        <a:t>Minimum Clearance Between the two Coils (mm)</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spcAft>
                          <a:spcPts val="0"/>
                        </a:spcAft>
                      </a:pPr>
                      <a:r>
                        <a:rPr lang="en-US" sz="1100" dirty="0">
                          <a:effectLst/>
                        </a:rPr>
                        <a:t>60</a:t>
                      </a:r>
                      <a:endParaRPr lang="it-IT"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37670407"/>
                  </a:ext>
                </a:extLst>
              </a:tr>
            </a:tbl>
          </a:graphicData>
        </a:graphic>
      </p:graphicFrame>
      <p:graphicFrame>
        <p:nvGraphicFramePr>
          <p:cNvPr id="5" name="Tabella 4">
            <a:extLst>
              <a:ext uri="{FF2B5EF4-FFF2-40B4-BE49-F238E27FC236}">
                <a16:creationId xmlns:a16="http://schemas.microsoft.com/office/drawing/2014/main" id="{6336ADD1-A8EA-4440-B4C8-A93005314C72}"/>
              </a:ext>
            </a:extLst>
          </p:cNvPr>
          <p:cNvGraphicFramePr>
            <a:graphicFrameLocks noGrp="1"/>
          </p:cNvGraphicFramePr>
          <p:nvPr>
            <p:extLst>
              <p:ext uri="{D42A27DB-BD31-4B8C-83A1-F6EECF244321}">
                <p14:modId xmlns:p14="http://schemas.microsoft.com/office/powerpoint/2010/main" val="3106444269"/>
              </p:ext>
            </p:extLst>
          </p:nvPr>
        </p:nvGraphicFramePr>
        <p:xfrm>
          <a:off x="7065395" y="2579324"/>
          <a:ext cx="4143151" cy="4351341"/>
        </p:xfrm>
        <a:graphic>
          <a:graphicData uri="http://schemas.openxmlformats.org/drawingml/2006/table">
            <a:tbl>
              <a:tblPr firstRow="1" firstCol="1" bandRow="1">
                <a:tableStyleId>{5C22544A-7EE6-4342-B048-85BDC9FD1C3A}</a:tableStyleId>
              </a:tblPr>
              <a:tblGrid>
                <a:gridCol w="2812285">
                  <a:extLst>
                    <a:ext uri="{9D8B030D-6E8A-4147-A177-3AD203B41FA5}">
                      <a16:colId xmlns:a16="http://schemas.microsoft.com/office/drawing/2014/main" val="2171508462"/>
                    </a:ext>
                  </a:extLst>
                </a:gridCol>
                <a:gridCol w="1330866">
                  <a:extLst>
                    <a:ext uri="{9D8B030D-6E8A-4147-A177-3AD203B41FA5}">
                      <a16:colId xmlns:a16="http://schemas.microsoft.com/office/drawing/2014/main" val="4128216640"/>
                    </a:ext>
                  </a:extLst>
                </a:gridCol>
              </a:tblGrid>
              <a:tr h="155258">
                <a:tc>
                  <a:txBody>
                    <a:bodyPr/>
                    <a:lstStyle/>
                    <a:p>
                      <a:pPr algn="just">
                        <a:spcAft>
                          <a:spcPts val="0"/>
                        </a:spcAft>
                      </a:pPr>
                      <a:r>
                        <a:rPr lang="en-US" sz="1000">
                          <a:effectLst/>
                        </a:rPr>
                        <a:t>PARAMETER</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VALUE</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863848802"/>
                  </a:ext>
                </a:extLst>
              </a:tr>
              <a:tr h="155258">
                <a:tc>
                  <a:txBody>
                    <a:bodyPr/>
                    <a:lstStyle/>
                    <a:p>
                      <a:pPr>
                        <a:spcAft>
                          <a:spcPts val="0"/>
                        </a:spcAft>
                      </a:pPr>
                      <a:r>
                        <a:rPr lang="en-US" sz="1000">
                          <a:effectLst/>
                        </a:rPr>
                        <a:t>Beam Energy (MeV)</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926</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2719009591"/>
                  </a:ext>
                </a:extLst>
              </a:tr>
              <a:tr h="155258">
                <a:tc>
                  <a:txBody>
                    <a:bodyPr/>
                    <a:lstStyle/>
                    <a:p>
                      <a:pPr>
                        <a:spcAft>
                          <a:spcPts val="0"/>
                        </a:spcAft>
                      </a:pPr>
                      <a:r>
                        <a:rPr lang="en-US" sz="1000">
                          <a:effectLst/>
                        </a:rPr>
                        <a:t>Deflection Angle  (°)</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35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1707538047"/>
                  </a:ext>
                </a:extLst>
              </a:tr>
              <a:tr h="155258">
                <a:tc>
                  <a:txBody>
                    <a:bodyPr/>
                    <a:lstStyle/>
                    <a:p>
                      <a:pPr>
                        <a:spcAft>
                          <a:spcPts val="0"/>
                        </a:spcAft>
                      </a:pPr>
                      <a:r>
                        <a:rPr lang="en-US" sz="1000">
                          <a:effectLst/>
                        </a:rPr>
                        <a:t>Nominal flux density (T)</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1.7099</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1151348497"/>
                  </a:ext>
                </a:extLst>
              </a:tr>
              <a:tr h="155258">
                <a:tc>
                  <a:txBody>
                    <a:bodyPr/>
                    <a:lstStyle/>
                    <a:p>
                      <a:pPr>
                        <a:spcAft>
                          <a:spcPts val="0"/>
                        </a:spcAft>
                      </a:pPr>
                      <a:r>
                        <a:rPr lang="en-US" sz="1000">
                          <a:effectLst/>
                        </a:rPr>
                        <a:t>Maximum Integrated Field Quality</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7.7E-4 over ±15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1699796425"/>
                  </a:ext>
                </a:extLst>
              </a:tr>
              <a:tr h="155258">
                <a:tc>
                  <a:txBody>
                    <a:bodyPr/>
                    <a:lstStyle/>
                    <a:p>
                      <a:pPr>
                        <a:spcAft>
                          <a:spcPts val="0"/>
                        </a:spcAft>
                      </a:pPr>
                      <a:r>
                        <a:rPr lang="en-US" sz="1000">
                          <a:effectLst/>
                        </a:rPr>
                        <a:t>Maximum ΔB/B</a:t>
                      </a:r>
                      <a:r>
                        <a:rPr lang="en-US" sz="1000" baseline="-25000">
                          <a:effectLst/>
                        </a:rPr>
                        <a:t>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2.4E-4 over ±15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306242556"/>
                  </a:ext>
                </a:extLst>
              </a:tr>
              <a:tr h="155258">
                <a:tc>
                  <a:txBody>
                    <a:bodyPr/>
                    <a:lstStyle/>
                    <a:p>
                      <a:pPr>
                        <a:spcAft>
                          <a:spcPts val="0"/>
                        </a:spcAft>
                      </a:pPr>
                      <a:r>
                        <a:rPr lang="en-US" sz="1000">
                          <a:effectLst/>
                        </a:rPr>
                        <a:t>Overall Width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855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2696111276"/>
                  </a:ext>
                </a:extLst>
              </a:tr>
              <a:tr h="155258">
                <a:tc>
                  <a:txBody>
                    <a:bodyPr/>
                    <a:lstStyle/>
                    <a:p>
                      <a:pPr>
                        <a:spcAft>
                          <a:spcPts val="0"/>
                        </a:spcAft>
                      </a:pPr>
                      <a:r>
                        <a:rPr lang="en-US" sz="1000">
                          <a:effectLst/>
                        </a:rPr>
                        <a:t>Overall Height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686</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2150290155"/>
                  </a:ext>
                </a:extLst>
              </a:tr>
              <a:tr h="155258">
                <a:tc>
                  <a:txBody>
                    <a:bodyPr/>
                    <a:lstStyle/>
                    <a:p>
                      <a:pPr>
                        <a:spcAft>
                          <a:spcPts val="0"/>
                        </a:spcAft>
                      </a:pPr>
                      <a:r>
                        <a:rPr lang="en-US" sz="1000">
                          <a:effectLst/>
                        </a:rPr>
                        <a:t>Overall Length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1440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1066534223"/>
                  </a:ext>
                </a:extLst>
              </a:tr>
              <a:tr h="155258">
                <a:tc>
                  <a:txBody>
                    <a:bodyPr/>
                    <a:lstStyle/>
                    <a:p>
                      <a:pPr>
                        <a:spcAft>
                          <a:spcPts val="0"/>
                        </a:spcAft>
                      </a:pPr>
                      <a:r>
                        <a:rPr lang="en-US" sz="1000">
                          <a:effectLst/>
                        </a:rPr>
                        <a:t>Mechanical iron yoke aperture angle (°)</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tc>
                  <a:txBody>
                    <a:bodyPr/>
                    <a:lstStyle/>
                    <a:p>
                      <a:pPr>
                        <a:spcAft>
                          <a:spcPts val="0"/>
                        </a:spcAft>
                      </a:pPr>
                      <a:r>
                        <a:rPr lang="en-US" sz="1000">
                          <a:effectLst/>
                        </a:rPr>
                        <a:t>33.77</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b"/>
                </a:tc>
                <a:extLst>
                  <a:ext uri="{0D108BD9-81ED-4DB2-BD59-A6C34878D82A}">
                    <a16:rowId xmlns:a16="http://schemas.microsoft.com/office/drawing/2014/main" val="1599418897"/>
                  </a:ext>
                </a:extLst>
              </a:tr>
              <a:tr h="155258">
                <a:tc>
                  <a:txBody>
                    <a:bodyPr/>
                    <a:lstStyle/>
                    <a:p>
                      <a:pPr algn="just">
                        <a:spcAft>
                          <a:spcPts val="0"/>
                        </a:spcAft>
                      </a:pPr>
                      <a:r>
                        <a:rPr lang="en-US" sz="1000">
                          <a:effectLst/>
                        </a:rPr>
                        <a:t>Turns per pole</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130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014042080"/>
                  </a:ext>
                </a:extLst>
              </a:tr>
              <a:tr h="155258">
                <a:tc>
                  <a:txBody>
                    <a:bodyPr/>
                    <a:lstStyle/>
                    <a:p>
                      <a:pPr algn="just">
                        <a:spcAft>
                          <a:spcPts val="0"/>
                        </a:spcAft>
                      </a:pPr>
                      <a:r>
                        <a:rPr lang="en-US" sz="1000">
                          <a:effectLst/>
                        </a:rPr>
                        <a:t>Pancake per pole</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872421573"/>
                  </a:ext>
                </a:extLst>
              </a:tr>
              <a:tr h="310516">
                <a:tc>
                  <a:txBody>
                    <a:bodyPr/>
                    <a:lstStyle/>
                    <a:p>
                      <a:pPr algn="just">
                        <a:spcAft>
                          <a:spcPts val="0"/>
                        </a:spcAft>
                      </a:pPr>
                      <a:r>
                        <a:rPr lang="en-US" sz="1000">
                          <a:effectLst/>
                        </a:rPr>
                        <a:t>Pancake turns configuration</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13horizontal</a:t>
                      </a:r>
                      <a:br>
                        <a:rPr lang="en-US" sz="1000">
                          <a:effectLst/>
                        </a:rPr>
                      </a:br>
                      <a:r>
                        <a:rPr lang="en-US" sz="1000">
                          <a:effectLst/>
                        </a:rPr>
                        <a:t>2vertical</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3979619288"/>
                  </a:ext>
                </a:extLst>
              </a:tr>
              <a:tr h="310516">
                <a:tc>
                  <a:txBody>
                    <a:bodyPr/>
                    <a:lstStyle/>
                    <a:p>
                      <a:pPr algn="just">
                        <a:spcAft>
                          <a:spcPts val="0"/>
                        </a:spcAft>
                      </a:pPr>
                      <a:r>
                        <a:rPr lang="en-US" sz="1000">
                          <a:effectLst/>
                        </a:rPr>
                        <a:t>Hollow conductor cross section (mm)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9.5x9.5mm </a:t>
                      </a:r>
                      <a:br>
                        <a:rPr lang="en-US" sz="1000">
                          <a:effectLst/>
                        </a:rPr>
                      </a:br>
                      <a:r>
                        <a:rPr lang="en-US" sz="1000">
                          <a:effectLst/>
                        </a:rPr>
                        <a:t>hole diameter 5.5mm</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567399952"/>
                  </a:ext>
                </a:extLst>
              </a:tr>
              <a:tr h="155258">
                <a:tc>
                  <a:txBody>
                    <a:bodyPr/>
                    <a:lstStyle/>
                    <a:p>
                      <a:pPr algn="just">
                        <a:spcAft>
                          <a:spcPts val="0"/>
                        </a:spcAft>
                      </a:pPr>
                      <a:r>
                        <a:rPr lang="en-US" sz="1000">
                          <a:effectLst/>
                        </a:rPr>
                        <a:t>Magnet resistance (mΩ)@25°C</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209</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003812962"/>
                  </a:ext>
                </a:extLst>
              </a:tr>
              <a:tr h="155258">
                <a:tc>
                  <a:txBody>
                    <a:bodyPr/>
                    <a:lstStyle/>
                    <a:p>
                      <a:pPr algn="just">
                        <a:spcAft>
                          <a:spcPts val="0"/>
                        </a:spcAft>
                      </a:pPr>
                      <a:r>
                        <a:rPr lang="en-US" sz="1000">
                          <a:effectLst/>
                        </a:rPr>
                        <a:t>Magnet inductance (mH)</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436</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600808038"/>
                  </a:ext>
                </a:extLst>
              </a:tr>
              <a:tr h="155258">
                <a:tc>
                  <a:txBody>
                    <a:bodyPr/>
                    <a:lstStyle/>
                    <a:p>
                      <a:pPr algn="just">
                        <a:spcAft>
                          <a:spcPts val="0"/>
                        </a:spcAft>
                      </a:pPr>
                      <a:r>
                        <a:rPr lang="en-US" sz="1000">
                          <a:effectLst/>
                        </a:rPr>
                        <a:t>Nominal current (A)</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235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968709048"/>
                  </a:ext>
                </a:extLst>
              </a:tr>
              <a:tr h="155258">
                <a:tc>
                  <a:txBody>
                    <a:bodyPr/>
                    <a:lstStyle/>
                    <a:p>
                      <a:pPr algn="just">
                        <a:spcAft>
                          <a:spcPts val="0"/>
                        </a:spcAft>
                      </a:pPr>
                      <a:r>
                        <a:rPr lang="en-US" sz="1000">
                          <a:effectLst/>
                        </a:rPr>
                        <a:t>Nominal  voltage (V)</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60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3871557518"/>
                  </a:ext>
                </a:extLst>
              </a:tr>
              <a:tr h="155258">
                <a:tc>
                  <a:txBody>
                    <a:bodyPr/>
                    <a:lstStyle/>
                    <a:p>
                      <a:pPr algn="just">
                        <a:spcAft>
                          <a:spcPts val="0"/>
                        </a:spcAft>
                      </a:pPr>
                      <a:r>
                        <a:rPr lang="en-US" sz="1000">
                          <a:effectLst/>
                        </a:rPr>
                        <a:t>Nominal power (kW)</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12</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090816539"/>
                  </a:ext>
                </a:extLst>
              </a:tr>
              <a:tr h="155258">
                <a:tc>
                  <a:txBody>
                    <a:bodyPr/>
                    <a:lstStyle/>
                    <a:p>
                      <a:pPr algn="just">
                        <a:spcAft>
                          <a:spcPts val="0"/>
                        </a:spcAft>
                      </a:pPr>
                      <a:r>
                        <a:rPr lang="en-US" sz="1000">
                          <a:effectLst/>
                        </a:rPr>
                        <a:t>Iron weight (kg)</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1800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4112119921"/>
                  </a:ext>
                </a:extLst>
              </a:tr>
              <a:tr h="155258">
                <a:tc>
                  <a:txBody>
                    <a:bodyPr/>
                    <a:lstStyle/>
                    <a:p>
                      <a:pPr algn="just">
                        <a:spcAft>
                          <a:spcPts val="0"/>
                        </a:spcAft>
                      </a:pPr>
                      <a:r>
                        <a:rPr lang="en-US" sz="1000">
                          <a:effectLst/>
                        </a:rPr>
                        <a:t>Copper weight (kg)</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480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3410695127"/>
                  </a:ext>
                </a:extLst>
              </a:tr>
              <a:tr h="155258">
                <a:tc>
                  <a:txBody>
                    <a:bodyPr/>
                    <a:lstStyle/>
                    <a:p>
                      <a:pPr algn="just">
                        <a:spcAft>
                          <a:spcPts val="0"/>
                        </a:spcAft>
                      </a:pPr>
                      <a:r>
                        <a:rPr lang="en-US" sz="1000">
                          <a:effectLst/>
                        </a:rPr>
                        <a:t>Total weight (except the magnet support) (kg)</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2280</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459559816"/>
                  </a:ext>
                </a:extLst>
              </a:tr>
              <a:tr h="155258">
                <a:tc>
                  <a:txBody>
                    <a:bodyPr/>
                    <a:lstStyle/>
                    <a:p>
                      <a:pPr algn="just">
                        <a:spcAft>
                          <a:spcPts val="0"/>
                        </a:spcAft>
                      </a:pPr>
                      <a:r>
                        <a:rPr lang="en-US" sz="1000">
                          <a:effectLst/>
                        </a:rPr>
                        <a:t>Nominal water temperature drop ΔT (°C)</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418797512"/>
                  </a:ext>
                </a:extLst>
              </a:tr>
              <a:tr h="155258">
                <a:tc>
                  <a:txBody>
                    <a:bodyPr/>
                    <a:lstStyle/>
                    <a:p>
                      <a:pPr algn="just">
                        <a:spcAft>
                          <a:spcPts val="0"/>
                        </a:spcAft>
                      </a:pPr>
                      <a:r>
                        <a:rPr lang="en-US" sz="1000">
                          <a:effectLst/>
                        </a:rPr>
                        <a:t>Nominal total water flow (l/min)</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14.5</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481458775"/>
                  </a:ext>
                </a:extLst>
              </a:tr>
              <a:tr h="155258">
                <a:tc>
                  <a:txBody>
                    <a:bodyPr/>
                    <a:lstStyle/>
                    <a:p>
                      <a:pPr algn="just">
                        <a:spcAft>
                          <a:spcPts val="0"/>
                        </a:spcAft>
                      </a:pPr>
                      <a:r>
                        <a:rPr lang="en-US" sz="1000">
                          <a:effectLst/>
                        </a:rPr>
                        <a:t>Nominal water velocity (m/s)</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a:effectLst/>
                        </a:rPr>
                        <a:t>1.02</a:t>
                      </a:r>
                      <a:endParaRPr lang="it-IT"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491906335"/>
                  </a:ext>
                </a:extLst>
              </a:tr>
              <a:tr h="159375">
                <a:tc>
                  <a:txBody>
                    <a:bodyPr/>
                    <a:lstStyle/>
                    <a:p>
                      <a:pPr algn="just">
                        <a:spcAft>
                          <a:spcPts val="0"/>
                        </a:spcAft>
                      </a:pPr>
                      <a:r>
                        <a:rPr lang="en-US" sz="1000" dirty="0">
                          <a:effectLst/>
                        </a:rPr>
                        <a:t>Nominal pressure drop ΔP (bar)</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tc>
                  <a:txBody>
                    <a:bodyPr/>
                    <a:lstStyle/>
                    <a:p>
                      <a:pPr algn="just">
                        <a:spcAft>
                          <a:spcPts val="0"/>
                        </a:spcAft>
                      </a:pPr>
                      <a:r>
                        <a:rPr lang="en-US" sz="1000" dirty="0">
                          <a:effectLst/>
                        </a:rPr>
                        <a:t>3</a:t>
                      </a:r>
                      <a:endParaRPr lang="it-IT"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167" marR="41167" marT="0" marB="0" anchor="ctr"/>
                </a:tc>
                <a:extLst>
                  <a:ext uri="{0D108BD9-81ED-4DB2-BD59-A6C34878D82A}">
                    <a16:rowId xmlns:a16="http://schemas.microsoft.com/office/drawing/2014/main" val="1068288203"/>
                  </a:ext>
                </a:extLst>
              </a:tr>
            </a:tbl>
          </a:graphicData>
        </a:graphic>
      </p:graphicFrame>
      <p:sp>
        <p:nvSpPr>
          <p:cNvPr id="6" name="Titolo 1">
            <a:extLst>
              <a:ext uri="{FF2B5EF4-FFF2-40B4-BE49-F238E27FC236}">
                <a16:creationId xmlns:a16="http://schemas.microsoft.com/office/drawing/2014/main" id="{45AE55CA-7C42-4B7D-A393-9489AA228B75}"/>
              </a:ext>
            </a:extLst>
          </p:cNvPr>
          <p:cNvSpPr txBox="1">
            <a:spLocks/>
          </p:cNvSpPr>
          <p:nvPr/>
        </p:nvSpPr>
        <p:spPr>
          <a:xfrm>
            <a:off x="5479055" y="-311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DC01</a:t>
            </a:r>
          </a:p>
        </p:txBody>
      </p:sp>
      <p:sp>
        <p:nvSpPr>
          <p:cNvPr id="7" name="Segnaposto piè di pagina 6">
            <a:extLst>
              <a:ext uri="{FF2B5EF4-FFF2-40B4-BE49-F238E27FC236}">
                <a16:creationId xmlns:a16="http://schemas.microsoft.com/office/drawing/2014/main" id="{799FFD8A-9FB2-46EC-A039-8C833B905C05}"/>
              </a:ext>
            </a:extLst>
          </p:cNvPr>
          <p:cNvSpPr>
            <a:spLocks noGrp="1"/>
          </p:cNvSpPr>
          <p:nvPr>
            <p:ph type="ftr" sz="quarter" idx="11"/>
          </p:nvPr>
        </p:nvSpPr>
        <p:spPr/>
        <p:txBody>
          <a:bodyPr/>
          <a:lstStyle/>
          <a:p>
            <a:r>
              <a:rPr lang="en-US"/>
              <a:t>57th Scientific Committee Meeting May 9-10, 2019</a:t>
            </a:r>
            <a:endParaRPr lang="it-IT"/>
          </a:p>
        </p:txBody>
      </p:sp>
      <p:sp>
        <p:nvSpPr>
          <p:cNvPr id="8" name="Segnaposto numero diapositiva 7">
            <a:extLst>
              <a:ext uri="{FF2B5EF4-FFF2-40B4-BE49-F238E27FC236}">
                <a16:creationId xmlns:a16="http://schemas.microsoft.com/office/drawing/2014/main" id="{F08E0CBB-1320-46D2-B0DD-29FDEBD8300A}"/>
              </a:ext>
            </a:extLst>
          </p:cNvPr>
          <p:cNvSpPr>
            <a:spLocks noGrp="1"/>
          </p:cNvSpPr>
          <p:nvPr>
            <p:ph type="sldNum" sz="quarter" idx="12"/>
          </p:nvPr>
        </p:nvSpPr>
        <p:spPr/>
        <p:txBody>
          <a:bodyPr/>
          <a:lstStyle/>
          <a:p>
            <a:fld id="{D659A8BB-DBD6-4E0D-B1FF-8166E453991C}" type="slidenum">
              <a:rPr lang="it-IT" smtClean="0"/>
              <a:t>58</a:t>
            </a:fld>
            <a:endParaRPr lang="it-IT"/>
          </a:p>
        </p:txBody>
      </p:sp>
    </p:spTree>
    <p:extLst>
      <p:ext uri="{BB962C8B-B14F-4D97-AF65-F5344CB8AC3E}">
        <p14:creationId xmlns:p14="http://schemas.microsoft.com/office/powerpoint/2010/main" val="74743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10C91BED-278B-1646-83D5-2623A0E0A3BD}"/>
              </a:ext>
            </a:extLst>
          </p:cNvPr>
          <p:cNvSpPr>
            <a:spLocks noGrp="1"/>
          </p:cNvSpPr>
          <p:nvPr>
            <p:ph idx="1"/>
          </p:nvPr>
        </p:nvSpPr>
        <p:spPr>
          <a:xfrm>
            <a:off x="93762" y="1013988"/>
            <a:ext cx="4545294" cy="4727855"/>
          </a:xfrm>
        </p:spPr>
        <p:txBody>
          <a:bodyPr lIns="90000">
            <a:normAutofit fontScale="92500" lnSpcReduction="10000"/>
          </a:bodyPr>
          <a:lstStyle/>
          <a:p>
            <a:pPr>
              <a:spcBef>
                <a:spcPts val="0"/>
              </a:spcBef>
              <a:spcAft>
                <a:spcPts val="600"/>
              </a:spcAft>
              <a:buFont typeface="Wingdings" pitchFamily="2" charset="2"/>
              <a:buChar char="§"/>
            </a:pPr>
            <a:r>
              <a:rPr lang="en-GB" sz="2400" b="1" dirty="0"/>
              <a:t>Consolidate the LINAC</a:t>
            </a:r>
            <a:r>
              <a:rPr lang="en-GB" sz="2400" dirty="0"/>
              <a:t>: extend lifetime of 10 years</a:t>
            </a:r>
          </a:p>
          <a:p>
            <a:pPr lvl="1">
              <a:spcBef>
                <a:spcPts val="0"/>
              </a:spcBef>
              <a:spcAft>
                <a:spcPts val="600"/>
              </a:spcAft>
              <a:buFont typeface="Wingdings" pitchFamily="2" charset="2"/>
              <a:buChar char="§"/>
            </a:pPr>
            <a:r>
              <a:rPr lang="en-GB" sz="2000" dirty="0"/>
              <a:t>Implementing HVPS on 4 mod’s</a:t>
            </a:r>
          </a:p>
          <a:p>
            <a:pPr lvl="1">
              <a:spcBef>
                <a:spcPts val="0"/>
              </a:spcBef>
              <a:spcAft>
                <a:spcPts val="600"/>
              </a:spcAft>
              <a:buFont typeface="Wingdings" pitchFamily="2" charset="2"/>
              <a:buChar char="§"/>
            </a:pPr>
            <a:r>
              <a:rPr lang="en-GB" sz="2000" dirty="0"/>
              <a:t>Substituting mod’s and subsystem old electronics with a new embedded one</a:t>
            </a:r>
          </a:p>
          <a:p>
            <a:pPr lvl="1">
              <a:spcBef>
                <a:spcPts val="0"/>
              </a:spcBef>
              <a:spcAft>
                <a:spcPts val="600"/>
              </a:spcAft>
              <a:buFont typeface="Wingdings" pitchFamily="2" charset="2"/>
              <a:buChar char="§"/>
            </a:pPr>
            <a:r>
              <a:rPr lang="en-GB" sz="2000" dirty="0"/>
              <a:t>Improved Maintenance and Diagnostics</a:t>
            </a:r>
          </a:p>
          <a:p>
            <a:pPr lvl="1">
              <a:spcBef>
                <a:spcPts val="0"/>
              </a:spcBef>
              <a:spcAft>
                <a:spcPts val="600"/>
              </a:spcAft>
              <a:buFont typeface="Wingdings" pitchFamily="2" charset="2"/>
              <a:buChar char="§"/>
            </a:pPr>
            <a:endParaRPr lang="en-GB" sz="2000" dirty="0"/>
          </a:p>
          <a:p>
            <a:pPr>
              <a:spcBef>
                <a:spcPts val="0"/>
              </a:spcBef>
              <a:spcAft>
                <a:spcPts val="600"/>
              </a:spcAft>
              <a:buFont typeface="Wingdings" pitchFamily="2" charset="2"/>
              <a:buChar char="§"/>
            </a:pPr>
            <a:r>
              <a:rPr lang="en-GB" sz="2400" dirty="0"/>
              <a:t>Critical implementation for just one reason</a:t>
            </a:r>
          </a:p>
          <a:p>
            <a:pPr marL="457200" lvl="1" indent="0">
              <a:spcBef>
                <a:spcPts val="0"/>
              </a:spcBef>
              <a:spcAft>
                <a:spcPts val="600"/>
              </a:spcAft>
              <a:buNone/>
            </a:pPr>
            <a:r>
              <a:rPr lang="en-GB" sz="2000" dirty="0"/>
              <a:t>LINAC has to be ready for all of the scheduled activities (and </a:t>
            </a:r>
            <a:r>
              <a:rPr lang="en-GB" sz="2000" u="sng" dirty="0"/>
              <a:t>we got it</a:t>
            </a:r>
            <a:r>
              <a:rPr lang="en-GB" sz="2000" dirty="0"/>
              <a:t>):</a:t>
            </a:r>
          </a:p>
          <a:p>
            <a:pPr lvl="1">
              <a:spcBef>
                <a:spcPts val="0"/>
              </a:spcBef>
              <a:spcAft>
                <a:spcPts val="600"/>
              </a:spcAft>
            </a:pPr>
            <a:r>
              <a:rPr lang="en-GB" sz="2000" dirty="0"/>
              <a:t>BTF user run</a:t>
            </a:r>
          </a:p>
          <a:p>
            <a:pPr lvl="1">
              <a:spcBef>
                <a:spcPts val="0"/>
              </a:spcBef>
              <a:spcAft>
                <a:spcPts val="600"/>
              </a:spcAft>
            </a:pPr>
            <a:r>
              <a:rPr lang="en-GB" sz="2000" dirty="0"/>
              <a:t>DAFNE in SIDDARTHA run</a:t>
            </a:r>
          </a:p>
          <a:p>
            <a:pPr lvl="1">
              <a:spcBef>
                <a:spcPts val="0"/>
              </a:spcBef>
              <a:spcAft>
                <a:spcPts val="600"/>
              </a:spcAft>
            </a:pPr>
            <a:r>
              <a:rPr lang="en-GB" sz="2000" dirty="0"/>
              <a:t>PADME run</a:t>
            </a:r>
          </a:p>
          <a:p>
            <a:pPr lvl="1">
              <a:spcBef>
                <a:spcPts val="0"/>
              </a:spcBef>
              <a:spcAft>
                <a:spcPts val="600"/>
              </a:spcAft>
            </a:pPr>
            <a:endParaRPr lang="en-GB" sz="2000" dirty="0"/>
          </a:p>
          <a:p>
            <a:pPr>
              <a:spcBef>
                <a:spcPts val="0"/>
              </a:spcBef>
              <a:spcAft>
                <a:spcPts val="600"/>
              </a:spcAft>
              <a:buFont typeface="Wingdings" pitchFamily="2" charset="2"/>
              <a:buChar char="§"/>
            </a:pPr>
            <a:endParaRPr lang="en-GB" sz="2400" b="1" dirty="0">
              <a:solidFill>
                <a:schemeClr val="tx1"/>
              </a:solidFill>
            </a:endParaRPr>
          </a:p>
          <a:p>
            <a:pPr>
              <a:spcBef>
                <a:spcPts val="0"/>
              </a:spcBef>
              <a:spcAft>
                <a:spcPts val="600"/>
              </a:spcAft>
              <a:buFont typeface="Wingdings" pitchFamily="2" charset="2"/>
              <a:buChar char="§"/>
            </a:pPr>
            <a:endParaRPr lang="en-GB" sz="2400" dirty="0">
              <a:solidFill>
                <a:schemeClr val="tx1"/>
              </a:solidFill>
            </a:endParaRPr>
          </a:p>
        </p:txBody>
      </p:sp>
      <p:sp>
        <p:nvSpPr>
          <p:cNvPr id="4" name="Segnaposto numero diapositiva 3">
            <a:extLst>
              <a:ext uri="{FF2B5EF4-FFF2-40B4-BE49-F238E27FC236}">
                <a16:creationId xmlns:a16="http://schemas.microsoft.com/office/drawing/2014/main" id="{E27964FA-ACFC-D74E-967C-06475BAD7247}"/>
              </a:ext>
            </a:extLst>
          </p:cNvPr>
          <p:cNvSpPr>
            <a:spLocks noGrp="1"/>
          </p:cNvSpPr>
          <p:nvPr>
            <p:ph type="sldNum" sz="quarter" idx="12"/>
          </p:nvPr>
        </p:nvSpPr>
        <p:spPr/>
        <p:txBody>
          <a:bodyPr/>
          <a:lstStyle/>
          <a:p>
            <a:fld id="{68D00E77-0C82-E746-A744-9B0761327A0C}" type="slidenum">
              <a:rPr lang="it-IT" smtClean="0">
                <a:solidFill>
                  <a:schemeClr val="tx1"/>
                </a:solidFill>
              </a:rPr>
              <a:pPr/>
              <a:t>6</a:t>
            </a:fld>
            <a:endParaRPr lang="it-IT" dirty="0">
              <a:solidFill>
                <a:schemeClr val="tx1"/>
              </a:solidFill>
            </a:endParaRPr>
          </a:p>
        </p:txBody>
      </p:sp>
      <p:sp>
        <p:nvSpPr>
          <p:cNvPr id="3" name="Segnaposto piè di pagina 2">
            <a:extLst>
              <a:ext uri="{FF2B5EF4-FFF2-40B4-BE49-F238E27FC236}">
                <a16:creationId xmlns:a16="http://schemas.microsoft.com/office/drawing/2014/main" id="{59471BA0-095F-402D-8D65-3385FA1AFF4F}"/>
              </a:ext>
            </a:extLst>
          </p:cNvPr>
          <p:cNvSpPr>
            <a:spLocks noGrp="1"/>
          </p:cNvSpPr>
          <p:nvPr>
            <p:ph type="ftr" sz="quarter" idx="11"/>
          </p:nvPr>
        </p:nvSpPr>
        <p:spPr/>
        <p:txBody>
          <a:bodyPr/>
          <a:lstStyle/>
          <a:p>
            <a:r>
              <a:rPr lang="en-US" dirty="0"/>
              <a:t>57th Scientific Committee Meeting May 9-10, 2019</a:t>
            </a:r>
            <a:endParaRPr lang="it-IT" dirty="0"/>
          </a:p>
        </p:txBody>
      </p:sp>
      <p:sp>
        <p:nvSpPr>
          <p:cNvPr id="5" name="Parentesi graffa chiusa 4">
            <a:extLst>
              <a:ext uri="{FF2B5EF4-FFF2-40B4-BE49-F238E27FC236}">
                <a16:creationId xmlns:a16="http://schemas.microsoft.com/office/drawing/2014/main" id="{6975C58D-2383-4AF9-BF40-AC463BD8F757}"/>
              </a:ext>
            </a:extLst>
          </p:cNvPr>
          <p:cNvSpPr/>
          <p:nvPr/>
        </p:nvSpPr>
        <p:spPr>
          <a:xfrm rot="4197051">
            <a:off x="2682187" y="4817660"/>
            <a:ext cx="373136" cy="1467537"/>
          </a:xfrm>
          <a:prstGeom prst="rightBrace">
            <a:avLst>
              <a:gd name="adj1" fmla="val 26063"/>
              <a:gd name="adj2" fmla="val 25789"/>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6" name="CasellaDiTesto 5">
            <a:extLst>
              <a:ext uri="{FF2B5EF4-FFF2-40B4-BE49-F238E27FC236}">
                <a16:creationId xmlns:a16="http://schemas.microsoft.com/office/drawing/2014/main" id="{1A66E41A-2C0D-496D-BFA8-2CD745573E2A}"/>
              </a:ext>
            </a:extLst>
          </p:cNvPr>
          <p:cNvSpPr txBox="1"/>
          <p:nvPr/>
        </p:nvSpPr>
        <p:spPr>
          <a:xfrm>
            <a:off x="2682633" y="5568933"/>
            <a:ext cx="3213957" cy="646331"/>
          </a:xfrm>
          <a:prstGeom prst="rect">
            <a:avLst/>
          </a:prstGeom>
          <a:noFill/>
        </p:spPr>
        <p:txBody>
          <a:bodyPr wrap="none" rtlCol="0">
            <a:spAutoFit/>
          </a:bodyPr>
          <a:lstStyle/>
          <a:p>
            <a:r>
              <a:rPr lang="en-US" dirty="0">
                <a:highlight>
                  <a:srgbClr val="FFFF00"/>
                </a:highlight>
              </a:rPr>
              <a:t>Two completely different beams</a:t>
            </a:r>
          </a:p>
          <a:p>
            <a:r>
              <a:rPr lang="en-US" dirty="0">
                <a:highlight>
                  <a:srgbClr val="FFFF00"/>
                </a:highlight>
              </a:rPr>
              <a:t>Cannot be currently overlapped </a:t>
            </a:r>
          </a:p>
        </p:txBody>
      </p:sp>
      <p:pic>
        <p:nvPicPr>
          <p:cNvPr id="8" name="Immagine 7" descr="20190326_160426.jpg">
            <a:extLst>
              <a:ext uri="{FF2B5EF4-FFF2-40B4-BE49-F238E27FC236}">
                <a16:creationId xmlns:a16="http://schemas.microsoft.com/office/drawing/2014/main" id="{E16F0D89-2CB1-4C88-BB7A-37ECF747F3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495076" y="1586717"/>
            <a:ext cx="4569668" cy="3359754"/>
          </a:xfrm>
          <a:prstGeom prst="rect">
            <a:avLst/>
          </a:prstGeom>
        </p:spPr>
      </p:pic>
      <p:pic>
        <p:nvPicPr>
          <p:cNvPr id="9" name="Immagine 8">
            <a:extLst>
              <a:ext uri="{FF2B5EF4-FFF2-40B4-BE49-F238E27FC236}">
                <a16:creationId xmlns:a16="http://schemas.microsoft.com/office/drawing/2014/main" id="{5DCAE508-E9F9-4870-BF9B-CBEF2D4EC8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8459787" y="981760"/>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grpSp>
        <p:nvGrpSpPr>
          <p:cNvPr id="12" name="Gruppo 11">
            <a:extLst>
              <a:ext uri="{FF2B5EF4-FFF2-40B4-BE49-F238E27FC236}">
                <a16:creationId xmlns:a16="http://schemas.microsoft.com/office/drawing/2014/main" id="{D0E32A2F-1661-4567-AE3C-2ED8C6C90D2A}"/>
              </a:ext>
            </a:extLst>
          </p:cNvPr>
          <p:cNvGrpSpPr/>
          <p:nvPr/>
        </p:nvGrpSpPr>
        <p:grpSpPr>
          <a:xfrm>
            <a:off x="0" y="3099"/>
            <a:ext cx="4517571" cy="947451"/>
            <a:chOff x="0" y="3099"/>
            <a:chExt cx="4517571" cy="947451"/>
          </a:xfrm>
        </p:grpSpPr>
        <p:sp>
          <p:nvSpPr>
            <p:cNvPr id="13" name="Titolo 1">
              <a:extLst>
                <a:ext uri="{FF2B5EF4-FFF2-40B4-BE49-F238E27FC236}">
                  <a16:creationId xmlns:a16="http://schemas.microsoft.com/office/drawing/2014/main" id="{73C46906-B7A9-4352-88C8-EFDF0AEBE7C1}"/>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Activities</a:t>
              </a:r>
              <a:endParaRPr lang="en-GB" sz="3200" dirty="0">
                <a:latin typeface="Stencil" panose="040409050D0802020404" pitchFamily="82" charset="0"/>
                <a:cs typeface="Ayuthaya" pitchFamily="2" charset="-34"/>
              </a:endParaRPr>
            </a:p>
          </p:txBody>
        </p:sp>
        <p:pic>
          <p:nvPicPr>
            <p:cNvPr id="14" name="Picture 2" descr="http://www.lnf.infn.it/logo/logo_infn_lnf_2_esteso_white.png">
              <a:extLst>
                <a:ext uri="{FF2B5EF4-FFF2-40B4-BE49-F238E27FC236}">
                  <a16:creationId xmlns:a16="http://schemas.microsoft.com/office/drawing/2014/main" id="{8C9D7AD1-BE00-4DA6-B90E-CCBDC331232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Immagine 14">
            <a:extLst>
              <a:ext uri="{FF2B5EF4-FFF2-40B4-BE49-F238E27FC236}">
                <a16:creationId xmlns:a16="http://schemas.microsoft.com/office/drawing/2014/main" id="{12EDD7A2-E8AA-4C97-B9AB-76FC1191BA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3269786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olo 1">
            <a:extLst>
              <a:ext uri="{FF2B5EF4-FFF2-40B4-BE49-F238E27FC236}">
                <a16:creationId xmlns:a16="http://schemas.microsoft.com/office/drawing/2014/main" id="{44F4DAAD-24EB-45C0-9152-D7C89B72A26F}"/>
              </a:ext>
            </a:extLst>
          </p:cNvPr>
          <p:cNvSpPr>
            <a:spLocks noGrp="1"/>
          </p:cNvSpPr>
          <p:nvPr>
            <p:ph type="title"/>
          </p:nvPr>
        </p:nvSpPr>
        <p:spPr>
          <a:xfrm>
            <a:off x="0" y="0"/>
            <a:ext cx="4639056" cy="947451"/>
          </a:xfrm>
          <a:solidFill>
            <a:schemeClr val="bg2"/>
          </a:solidFill>
        </p:spPr>
        <p:txBody>
          <a:bodyPr/>
          <a:lstStyle/>
          <a:p>
            <a:r>
              <a:rPr lang="en-GB" dirty="0">
                <a:solidFill>
                  <a:schemeClr val="tx1"/>
                </a:solidFill>
              </a:rPr>
              <a:t>Timeline</a:t>
            </a:r>
          </a:p>
        </p:txBody>
      </p:sp>
      <p:sp>
        <p:nvSpPr>
          <p:cNvPr id="2" name="Segnaposto piè di pagina 1">
            <a:extLst>
              <a:ext uri="{FF2B5EF4-FFF2-40B4-BE49-F238E27FC236}">
                <a16:creationId xmlns:a16="http://schemas.microsoft.com/office/drawing/2014/main" id="{020D8696-0186-4545-9604-0ADF2F5DC4AF}"/>
              </a:ext>
            </a:extLst>
          </p:cNvPr>
          <p:cNvSpPr>
            <a:spLocks noGrp="1"/>
          </p:cNvSpPr>
          <p:nvPr>
            <p:ph type="ftr" sz="quarter" idx="11"/>
          </p:nvPr>
        </p:nvSpPr>
        <p:spPr>
          <a:xfrm>
            <a:off x="4038600" y="6457675"/>
            <a:ext cx="4114800" cy="365125"/>
          </a:xfrm>
        </p:spPr>
        <p:txBody>
          <a:bodyPr/>
          <a:lstStyle/>
          <a:p>
            <a:r>
              <a:rPr lang="en-US" dirty="0"/>
              <a:t>57th Scientific Committee Meeting May 9-10, 2019</a:t>
            </a:r>
            <a:endParaRPr lang="it-IT" dirty="0"/>
          </a:p>
        </p:txBody>
      </p:sp>
      <p:sp>
        <p:nvSpPr>
          <p:cNvPr id="4" name="Segnaposto numero diapositiva 3">
            <a:extLst>
              <a:ext uri="{FF2B5EF4-FFF2-40B4-BE49-F238E27FC236}">
                <a16:creationId xmlns:a16="http://schemas.microsoft.com/office/drawing/2014/main" id="{6A4D4D96-FE1F-43C8-8310-D46497D49DC2}"/>
              </a:ext>
            </a:extLst>
          </p:cNvPr>
          <p:cNvSpPr>
            <a:spLocks noGrp="1"/>
          </p:cNvSpPr>
          <p:nvPr>
            <p:ph type="sldNum" sz="quarter" idx="12"/>
          </p:nvPr>
        </p:nvSpPr>
        <p:spPr/>
        <p:txBody>
          <a:bodyPr/>
          <a:lstStyle/>
          <a:p>
            <a:fld id="{D659A8BB-DBD6-4E0D-B1FF-8166E453991C}" type="slidenum">
              <a:rPr lang="it-IT" smtClean="0"/>
              <a:t>7</a:t>
            </a:fld>
            <a:endParaRPr lang="it-IT" dirty="0"/>
          </a:p>
        </p:txBody>
      </p:sp>
      <p:grpSp>
        <p:nvGrpSpPr>
          <p:cNvPr id="63" name="Gruppo 62">
            <a:extLst>
              <a:ext uri="{FF2B5EF4-FFF2-40B4-BE49-F238E27FC236}">
                <a16:creationId xmlns:a16="http://schemas.microsoft.com/office/drawing/2014/main" id="{5E735AF0-5C46-4D80-8914-6A2251498657}"/>
              </a:ext>
            </a:extLst>
          </p:cNvPr>
          <p:cNvGrpSpPr/>
          <p:nvPr/>
        </p:nvGrpSpPr>
        <p:grpSpPr>
          <a:xfrm>
            <a:off x="0" y="3099"/>
            <a:ext cx="4517571" cy="947451"/>
            <a:chOff x="0" y="3099"/>
            <a:chExt cx="4517571" cy="947451"/>
          </a:xfrm>
        </p:grpSpPr>
        <p:sp>
          <p:nvSpPr>
            <p:cNvPr id="64" name="Titolo 1">
              <a:extLst>
                <a:ext uri="{FF2B5EF4-FFF2-40B4-BE49-F238E27FC236}">
                  <a16:creationId xmlns:a16="http://schemas.microsoft.com/office/drawing/2014/main" id="{52BF8D1B-2FEF-435F-A51E-AFE94B0D48C1}"/>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Timeline</a:t>
              </a:r>
              <a:endParaRPr lang="en-GB" sz="3200" dirty="0">
                <a:latin typeface="Stencil" panose="040409050D0802020404" pitchFamily="82" charset="0"/>
                <a:cs typeface="Ayuthaya" pitchFamily="2" charset="-34"/>
              </a:endParaRPr>
            </a:p>
          </p:txBody>
        </p:sp>
        <p:pic>
          <p:nvPicPr>
            <p:cNvPr id="65" name="Picture 2" descr="http://www.lnf.infn.it/logo/logo_infn_lnf_2_esteso_white.png">
              <a:extLst>
                <a:ext uri="{FF2B5EF4-FFF2-40B4-BE49-F238E27FC236}">
                  <a16:creationId xmlns:a16="http://schemas.microsoft.com/office/drawing/2014/main" id="{9E41FC5D-29DA-4B7D-A8FA-B569813CE1A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po 10">
            <a:extLst>
              <a:ext uri="{FF2B5EF4-FFF2-40B4-BE49-F238E27FC236}">
                <a16:creationId xmlns:a16="http://schemas.microsoft.com/office/drawing/2014/main" id="{F369A865-D7A5-457E-83B9-048212704ADC}"/>
              </a:ext>
            </a:extLst>
          </p:cNvPr>
          <p:cNvGrpSpPr/>
          <p:nvPr/>
        </p:nvGrpSpPr>
        <p:grpSpPr>
          <a:xfrm>
            <a:off x="0" y="954133"/>
            <a:ext cx="12192000" cy="4323742"/>
            <a:chOff x="0" y="954133"/>
            <a:chExt cx="12192000" cy="4323742"/>
          </a:xfrm>
        </p:grpSpPr>
        <p:sp>
          <p:nvSpPr>
            <p:cNvPr id="17" name="Rettangolo 16">
              <a:extLst>
                <a:ext uri="{FF2B5EF4-FFF2-40B4-BE49-F238E27FC236}">
                  <a16:creationId xmlns:a16="http://schemas.microsoft.com/office/drawing/2014/main" id="{1766EF06-DAD4-3945-8900-E819F2CC7EC6}"/>
                </a:ext>
              </a:extLst>
            </p:cNvPr>
            <p:cNvSpPr/>
            <p:nvPr/>
          </p:nvSpPr>
          <p:spPr>
            <a:xfrm>
              <a:off x="0" y="954133"/>
              <a:ext cx="12192000" cy="40310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FE89184C-A007-6744-9ADA-8C0CA2C241C2}"/>
                </a:ext>
              </a:extLst>
            </p:cNvPr>
            <p:cNvSpPr txBox="1"/>
            <p:nvPr/>
          </p:nvSpPr>
          <p:spPr>
            <a:xfrm>
              <a:off x="58073" y="1033123"/>
              <a:ext cx="4935850" cy="4244752"/>
            </a:xfrm>
            <a:prstGeom prst="rect">
              <a:avLst/>
            </a:prstGeom>
            <a:noFill/>
            <a:ln>
              <a:noFill/>
            </a:ln>
          </p:spPr>
          <p:txBody>
            <a:bodyPr wrap="square" rtlCol="0">
              <a:spAutoFit/>
            </a:bodyPr>
            <a:lstStyle/>
            <a:p>
              <a:pPr>
                <a:spcAft>
                  <a:spcPts val="500"/>
                </a:spcAft>
                <a:buClr>
                  <a:schemeClr val="accent4"/>
                </a:buClr>
              </a:pPr>
              <a:r>
                <a:rPr lang="en-GB" sz="1600" b="1" dirty="0">
                  <a:solidFill>
                    <a:srgbClr val="00B0F0"/>
                  </a:solidFill>
                </a:rPr>
                <a:t>12/11/2015</a:t>
              </a:r>
              <a:r>
                <a:rPr lang="en-GB" sz="1600" dirty="0">
                  <a:solidFill>
                    <a:srgbClr val="00B0F0"/>
                  </a:solidFill>
                </a:rPr>
                <a:t>: 1st proposal to INFN MAC</a:t>
              </a:r>
              <a:endParaRPr lang="en-GB" sz="1600" b="1" dirty="0">
                <a:solidFill>
                  <a:srgbClr val="00B0F0"/>
                </a:solidFill>
              </a:endParaRPr>
            </a:p>
            <a:p>
              <a:pPr>
                <a:spcAft>
                  <a:spcPts val="500"/>
                </a:spcAft>
                <a:buClr>
                  <a:schemeClr val="accent4"/>
                </a:buClr>
              </a:pPr>
              <a:r>
                <a:rPr lang="en-GB" sz="1600" b="1" dirty="0">
                  <a:solidFill>
                    <a:srgbClr val="00B0F0"/>
                  </a:solidFill>
                </a:rPr>
                <a:t>16/03/2016</a:t>
              </a:r>
              <a:r>
                <a:rPr lang="en-GB" sz="1600" dirty="0">
                  <a:solidFill>
                    <a:srgbClr val="00B0F0"/>
                  </a:solidFill>
                </a:rPr>
                <a:t>: Conceptual design INFN-16-04/LNF, Review of INFN MAC</a:t>
              </a:r>
            </a:p>
            <a:p>
              <a:pPr>
                <a:spcAft>
                  <a:spcPts val="500"/>
                </a:spcAft>
                <a:buClr>
                  <a:schemeClr val="accent4"/>
                </a:buClr>
              </a:pPr>
              <a:r>
                <a:rPr lang="en-GB" sz="1600" b="1" dirty="0">
                  <a:solidFill>
                    <a:schemeClr val="accent5"/>
                  </a:solidFill>
                </a:rPr>
                <a:t>22/06/2016</a:t>
              </a:r>
              <a:r>
                <a:rPr lang="en-GB" sz="1600" dirty="0">
                  <a:solidFill>
                    <a:schemeClr val="accent5"/>
                  </a:solidFill>
                </a:rPr>
                <a:t>: Review with CERN warm magnets group</a:t>
              </a:r>
            </a:p>
            <a:p>
              <a:pPr>
                <a:spcAft>
                  <a:spcPts val="500"/>
                </a:spcAft>
              </a:pPr>
              <a:r>
                <a:rPr lang="en-GB" sz="1600" b="1" dirty="0">
                  <a:solidFill>
                    <a:schemeClr val="bg1"/>
                  </a:solidFill>
                </a:rPr>
                <a:t>10/10/2016</a:t>
              </a:r>
              <a:r>
                <a:rPr lang="en-GB" sz="1600" dirty="0">
                  <a:solidFill>
                    <a:schemeClr val="bg1"/>
                  </a:solidFill>
                </a:rPr>
                <a:t>: Final layout of beam-lines</a:t>
              </a:r>
              <a:endParaRPr lang="en-GB" sz="1600" b="1" dirty="0">
                <a:solidFill>
                  <a:schemeClr val="bg1"/>
                </a:solidFill>
              </a:endParaRPr>
            </a:p>
            <a:p>
              <a:pPr>
                <a:spcAft>
                  <a:spcPts val="500"/>
                </a:spcAft>
              </a:pPr>
              <a:r>
                <a:rPr lang="en-GB" sz="1600" b="1" dirty="0">
                  <a:solidFill>
                    <a:schemeClr val="accent5">
                      <a:lumMod val="60000"/>
                      <a:lumOff val="40000"/>
                    </a:schemeClr>
                  </a:solidFill>
                </a:rPr>
                <a:t>17/01/2017</a:t>
              </a:r>
              <a:r>
                <a:rPr lang="en-GB" sz="1600" dirty="0">
                  <a:solidFill>
                    <a:schemeClr val="accent5">
                      <a:lumMod val="60000"/>
                      <a:lumOff val="40000"/>
                    </a:schemeClr>
                  </a:solidFill>
                </a:rPr>
                <a:t>: Meeting with INFN LASA magnets group</a:t>
              </a:r>
              <a:endParaRPr lang="en-GB" sz="1600" b="1" dirty="0">
                <a:solidFill>
                  <a:schemeClr val="accent5">
                    <a:lumMod val="60000"/>
                    <a:lumOff val="40000"/>
                  </a:schemeClr>
                </a:solidFill>
              </a:endParaRPr>
            </a:p>
            <a:p>
              <a:pPr>
                <a:spcAft>
                  <a:spcPts val="500"/>
                </a:spcAft>
              </a:pPr>
              <a:r>
                <a:rPr lang="en-GB" sz="1600" b="1" dirty="0">
                  <a:solidFill>
                    <a:schemeClr val="accent5">
                      <a:lumMod val="60000"/>
                      <a:lumOff val="40000"/>
                    </a:schemeClr>
                  </a:solidFill>
                </a:rPr>
                <a:t>01/03/2017</a:t>
              </a:r>
              <a:r>
                <a:rPr lang="en-GB" sz="1600" dirty="0">
                  <a:solidFill>
                    <a:schemeClr val="accent5">
                      <a:lumMod val="60000"/>
                      <a:lumOff val="40000"/>
                    </a:schemeClr>
                  </a:solidFill>
                </a:rPr>
                <a:t>: Workshop with industries and ILO in Bologna</a:t>
              </a:r>
              <a:endParaRPr lang="en-GB" sz="1600" b="1" dirty="0">
                <a:solidFill>
                  <a:schemeClr val="accent5">
                    <a:lumMod val="60000"/>
                    <a:lumOff val="40000"/>
                  </a:schemeClr>
                </a:solidFill>
              </a:endParaRPr>
            </a:p>
            <a:p>
              <a:pPr>
                <a:spcAft>
                  <a:spcPts val="500"/>
                </a:spcAft>
              </a:pPr>
              <a:r>
                <a:rPr lang="en-GB" sz="1600" b="1" dirty="0">
                  <a:solidFill>
                    <a:srgbClr val="FFC000"/>
                  </a:solidFill>
                </a:rPr>
                <a:t>06/04/2017</a:t>
              </a:r>
              <a:r>
                <a:rPr lang="en-GB" sz="1600" dirty="0">
                  <a:solidFill>
                    <a:srgbClr val="FFC000"/>
                  </a:solidFill>
                </a:rPr>
                <a:t>: First part of funding available  (1.6 M€) </a:t>
              </a:r>
              <a:endParaRPr lang="en-GB" sz="1600" b="1" dirty="0">
                <a:solidFill>
                  <a:srgbClr val="FFC000"/>
                </a:solidFill>
              </a:endParaRPr>
            </a:p>
            <a:p>
              <a:pPr>
                <a:spcAft>
                  <a:spcPts val="500"/>
                </a:spcAft>
              </a:pPr>
              <a:r>
                <a:rPr lang="en-GB" sz="1600" b="1" dirty="0">
                  <a:solidFill>
                    <a:srgbClr val="00B0F0"/>
                  </a:solidFill>
                </a:rPr>
                <a:t>22/06/2017</a:t>
              </a:r>
              <a:r>
                <a:rPr lang="en-GB" sz="1600" dirty="0">
                  <a:solidFill>
                    <a:srgbClr val="00B0F0"/>
                  </a:solidFill>
                </a:rPr>
                <a:t>: Status report to INFN MAC</a:t>
              </a:r>
            </a:p>
            <a:p>
              <a:pPr>
                <a:spcAft>
                  <a:spcPts val="500"/>
                </a:spcAft>
              </a:pPr>
              <a:r>
                <a:rPr lang="en-GB" sz="1600" b="1" dirty="0">
                  <a:solidFill>
                    <a:srgbClr val="FF0000"/>
                  </a:solidFill>
                </a:rPr>
                <a:t>20/09/2017</a:t>
              </a:r>
              <a:r>
                <a:rPr lang="en-GB" sz="1600" dirty="0">
                  <a:solidFill>
                    <a:srgbClr val="FF0000"/>
                  </a:solidFill>
                </a:rPr>
                <a:t>: Start of BTF shutdown</a:t>
              </a:r>
            </a:p>
            <a:p>
              <a:pPr>
                <a:spcAft>
                  <a:spcPts val="500"/>
                </a:spcAft>
              </a:pPr>
              <a:r>
                <a:rPr lang="en-GB" sz="1600" b="1" dirty="0">
                  <a:solidFill>
                    <a:srgbClr val="FFC000"/>
                  </a:solidFill>
                </a:rPr>
                <a:t>01/10/2017</a:t>
              </a:r>
              <a:r>
                <a:rPr lang="en-GB" sz="1600" dirty="0">
                  <a:solidFill>
                    <a:srgbClr val="FFC000"/>
                  </a:solidFill>
                </a:rPr>
                <a:t>: Second part of funding available (350 k€) </a:t>
              </a:r>
            </a:p>
            <a:p>
              <a:pPr>
                <a:spcAft>
                  <a:spcPts val="500"/>
                </a:spcAft>
              </a:pPr>
              <a:r>
                <a:rPr lang="en-GB" sz="1600" dirty="0">
                  <a:solidFill>
                    <a:schemeClr val="accent5">
                      <a:lumMod val="60000"/>
                      <a:lumOff val="40000"/>
                    </a:schemeClr>
                  </a:solidFill>
                </a:rPr>
                <a:t>19/12/2017: Start of civil engineering</a:t>
              </a:r>
            </a:p>
            <a:p>
              <a:pPr>
                <a:spcAft>
                  <a:spcPts val="500"/>
                </a:spcAft>
              </a:pPr>
              <a:endParaRPr lang="en-GB" sz="1600" dirty="0">
                <a:solidFill>
                  <a:srgbClr val="00B0F0"/>
                </a:solidFill>
              </a:endParaRPr>
            </a:p>
          </p:txBody>
        </p:sp>
        <p:sp>
          <p:nvSpPr>
            <p:cNvPr id="16" name="Rettangolo 15">
              <a:extLst>
                <a:ext uri="{FF2B5EF4-FFF2-40B4-BE49-F238E27FC236}">
                  <a16:creationId xmlns:a16="http://schemas.microsoft.com/office/drawing/2014/main" id="{BBF425D6-CFBC-E34C-BF3D-9A07E98E3B13}"/>
                </a:ext>
              </a:extLst>
            </p:cNvPr>
            <p:cNvSpPr/>
            <p:nvPr/>
          </p:nvSpPr>
          <p:spPr>
            <a:xfrm>
              <a:off x="6398188" y="965679"/>
              <a:ext cx="5443292" cy="4062651"/>
            </a:xfrm>
            <a:prstGeom prst="rect">
              <a:avLst/>
            </a:prstGeom>
          </p:spPr>
          <p:txBody>
            <a:bodyPr wrap="square">
              <a:spAutoFit/>
            </a:bodyPr>
            <a:lstStyle/>
            <a:p>
              <a:pPr>
                <a:spcAft>
                  <a:spcPts val="500"/>
                </a:spcAft>
              </a:pPr>
              <a:r>
                <a:rPr lang="en-GB" sz="1600" b="1" dirty="0">
                  <a:solidFill>
                    <a:schemeClr val="bg1"/>
                  </a:solidFill>
                </a:rPr>
                <a:t>01/04/2018</a:t>
              </a:r>
              <a:r>
                <a:rPr lang="en-GB" sz="1600" dirty="0">
                  <a:solidFill>
                    <a:schemeClr val="bg1"/>
                  </a:solidFill>
                </a:rPr>
                <a:t>: Start of  beam line dismounting</a:t>
              </a:r>
            </a:p>
            <a:p>
              <a:pPr>
                <a:spcAft>
                  <a:spcPts val="500"/>
                </a:spcAft>
              </a:pPr>
              <a:r>
                <a:rPr lang="en-GB" sz="1600" b="1" dirty="0">
                  <a:solidFill>
                    <a:srgbClr val="FFC000"/>
                  </a:solidFill>
                </a:rPr>
                <a:t>04/07/2018</a:t>
              </a:r>
              <a:r>
                <a:rPr lang="en-GB" sz="1600" dirty="0">
                  <a:solidFill>
                    <a:srgbClr val="FFC000"/>
                  </a:solidFill>
                </a:rPr>
                <a:t>: Third part of funding available (650 k€) </a:t>
              </a:r>
            </a:p>
            <a:p>
              <a:pPr>
                <a:spcAft>
                  <a:spcPts val="500"/>
                </a:spcAft>
              </a:pPr>
              <a:r>
                <a:rPr lang="en-GB" sz="1600" b="1" dirty="0">
                  <a:solidFill>
                    <a:srgbClr val="FF0000"/>
                  </a:solidFill>
                </a:rPr>
                <a:t>12/07/2018</a:t>
              </a:r>
              <a:r>
                <a:rPr lang="en-GB" sz="1600" dirty="0">
                  <a:solidFill>
                    <a:srgbClr val="FF0000"/>
                  </a:solidFill>
                </a:rPr>
                <a:t>: First beam in BTF-1 line beam setup</a:t>
              </a:r>
            </a:p>
            <a:p>
              <a:pPr>
                <a:spcAft>
                  <a:spcPts val="500"/>
                </a:spcAft>
              </a:pPr>
              <a:r>
                <a:rPr lang="en-GB" sz="1600" b="1" dirty="0">
                  <a:solidFill>
                    <a:srgbClr val="FF0000"/>
                  </a:solidFill>
                </a:rPr>
                <a:t>20/07/2018</a:t>
              </a:r>
              <a:r>
                <a:rPr lang="en-GB" sz="1600" dirty="0">
                  <a:solidFill>
                    <a:srgbClr val="FF0000"/>
                  </a:solidFill>
                </a:rPr>
                <a:t>: END of beam commissioning</a:t>
              </a:r>
            </a:p>
            <a:p>
              <a:pPr>
                <a:spcAft>
                  <a:spcPts val="500"/>
                </a:spcAft>
              </a:pPr>
              <a:r>
                <a:rPr lang="en-GB" sz="1600" b="1" dirty="0">
                  <a:solidFill>
                    <a:schemeClr val="accent2">
                      <a:lumMod val="60000"/>
                      <a:lumOff val="40000"/>
                    </a:schemeClr>
                  </a:solidFill>
                </a:rPr>
                <a:t>Aug. 2018 : Summer shutdown</a:t>
              </a:r>
            </a:p>
            <a:p>
              <a:pPr>
                <a:spcAft>
                  <a:spcPts val="500"/>
                </a:spcAft>
              </a:pPr>
              <a:r>
                <a:rPr lang="en-GB" sz="1600" b="1" dirty="0">
                  <a:solidFill>
                    <a:srgbClr val="FF0000"/>
                  </a:solidFill>
                </a:rPr>
                <a:t>15/09/2018: Restart LINAC op. and PADME RUN1</a:t>
              </a:r>
            </a:p>
            <a:p>
              <a:pPr>
                <a:spcAft>
                  <a:spcPts val="500"/>
                </a:spcAft>
              </a:pPr>
              <a:r>
                <a:rPr lang="en-GB" sz="1600" b="1" dirty="0">
                  <a:solidFill>
                    <a:srgbClr val="00B0F0"/>
                  </a:solidFill>
                </a:rPr>
                <a:t>23/10/2018</a:t>
              </a:r>
              <a:r>
                <a:rPr lang="en-GB" sz="1600" dirty="0">
                  <a:solidFill>
                    <a:srgbClr val="00B0F0"/>
                  </a:solidFill>
                </a:rPr>
                <a:t>: Status report to INFN MAC</a:t>
              </a:r>
            </a:p>
            <a:p>
              <a:pPr>
                <a:spcAft>
                  <a:spcPts val="500"/>
                </a:spcAft>
              </a:pPr>
              <a:r>
                <a:rPr lang="en-GB" sz="1600" b="1" dirty="0">
                  <a:solidFill>
                    <a:schemeClr val="accent2">
                      <a:lumMod val="60000"/>
                      <a:lumOff val="40000"/>
                    </a:schemeClr>
                  </a:solidFill>
                </a:rPr>
                <a:t>21/12-07/01 2019 : Winter shutdown and maint.</a:t>
              </a:r>
              <a:endParaRPr lang="en-GB" sz="1600" dirty="0">
                <a:solidFill>
                  <a:srgbClr val="00B0F0"/>
                </a:solidFill>
              </a:endParaRPr>
            </a:p>
            <a:p>
              <a:pPr>
                <a:spcAft>
                  <a:spcPts val="500"/>
                </a:spcAft>
              </a:pPr>
              <a:r>
                <a:rPr lang="en-GB" sz="1600" b="1" dirty="0">
                  <a:solidFill>
                    <a:srgbClr val="FF0000"/>
                  </a:solidFill>
                </a:rPr>
                <a:t>26/02/2019</a:t>
              </a:r>
              <a:r>
                <a:rPr lang="en-GB" sz="1600" dirty="0">
                  <a:solidFill>
                    <a:srgbClr val="FF0000"/>
                  </a:solidFill>
                </a:rPr>
                <a:t>: First beam in BTF-2 line beam setup</a:t>
              </a:r>
              <a:endParaRPr lang="en-GB" sz="1600" b="1" dirty="0">
                <a:solidFill>
                  <a:srgbClr val="FF0000"/>
                </a:solidFill>
              </a:endParaRPr>
            </a:p>
            <a:p>
              <a:pPr>
                <a:spcAft>
                  <a:spcPts val="500"/>
                </a:spcAft>
              </a:pPr>
              <a:r>
                <a:rPr lang="en-GB" sz="1600" dirty="0">
                  <a:solidFill>
                    <a:schemeClr val="bg1"/>
                  </a:solidFill>
                </a:rPr>
                <a:t>01/03/2019: END of PADME RUN1</a:t>
              </a:r>
            </a:p>
            <a:p>
              <a:pPr>
                <a:spcAft>
                  <a:spcPts val="500"/>
                </a:spcAft>
              </a:pPr>
              <a:r>
                <a:rPr lang="en-GB" sz="1600" dirty="0">
                  <a:solidFill>
                    <a:schemeClr val="bg1"/>
                  </a:solidFill>
                </a:rPr>
                <a:t>04/03/2019: LINAC available for DAFNE</a:t>
              </a:r>
            </a:p>
            <a:p>
              <a:pPr>
                <a:spcAft>
                  <a:spcPts val="500"/>
                </a:spcAft>
              </a:pPr>
              <a:r>
                <a:rPr lang="en-GB" sz="1600" dirty="0">
                  <a:solidFill>
                    <a:srgbClr val="FFFF00"/>
                  </a:solidFill>
                </a:rPr>
                <a:t>06-</a:t>
              </a:r>
              <a:r>
                <a:rPr lang="it-IT" sz="1600" dirty="0">
                  <a:solidFill>
                    <a:srgbClr val="FFFF00"/>
                  </a:solidFill>
                </a:rPr>
                <a:t>29/03/2019: LINAC HVPS Mod.B installation</a:t>
              </a:r>
            </a:p>
            <a:p>
              <a:pPr>
                <a:spcAft>
                  <a:spcPts val="500"/>
                </a:spcAft>
              </a:pPr>
              <a:r>
                <a:rPr lang="it-IT" sz="1600" dirty="0">
                  <a:solidFill>
                    <a:schemeClr val="bg1"/>
                  </a:solidFill>
                </a:rPr>
                <a:t>30/03/2019: LINAC ready for DAFNE</a:t>
              </a:r>
              <a:endParaRPr lang="en-GB" sz="1600" dirty="0">
                <a:solidFill>
                  <a:schemeClr val="bg1"/>
                </a:solidFill>
              </a:endParaRPr>
            </a:p>
          </p:txBody>
        </p:sp>
        <p:sp>
          <p:nvSpPr>
            <p:cNvPr id="5" name="Rettangolo 4">
              <a:extLst>
                <a:ext uri="{FF2B5EF4-FFF2-40B4-BE49-F238E27FC236}">
                  <a16:creationId xmlns:a16="http://schemas.microsoft.com/office/drawing/2014/main" id="{48D7ECED-4280-4B85-8702-146C28D68A55}"/>
                </a:ext>
              </a:extLst>
            </p:cNvPr>
            <p:cNvSpPr/>
            <p:nvPr/>
          </p:nvSpPr>
          <p:spPr>
            <a:xfrm>
              <a:off x="6266022" y="2276669"/>
              <a:ext cx="5087778" cy="2680098"/>
            </a:xfrm>
            <a:prstGeom prst="rect">
              <a:avLst/>
            </a:prstGeom>
            <a:solidFill>
              <a:schemeClr val="accent2">
                <a:alpha val="1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8" name="Gruppo 17">
            <a:extLst>
              <a:ext uri="{FF2B5EF4-FFF2-40B4-BE49-F238E27FC236}">
                <a16:creationId xmlns:a16="http://schemas.microsoft.com/office/drawing/2014/main" id="{2949DEDA-31D0-400D-A80D-1DE040FAE457}"/>
              </a:ext>
            </a:extLst>
          </p:cNvPr>
          <p:cNvGrpSpPr/>
          <p:nvPr/>
        </p:nvGrpSpPr>
        <p:grpSpPr>
          <a:xfrm>
            <a:off x="476254" y="4985177"/>
            <a:ext cx="11365229" cy="1538254"/>
            <a:chOff x="476254" y="4985177"/>
            <a:chExt cx="11365229" cy="1538254"/>
          </a:xfrm>
        </p:grpSpPr>
        <p:grpSp>
          <p:nvGrpSpPr>
            <p:cNvPr id="15" name="Gruppo 14">
              <a:extLst>
                <a:ext uri="{FF2B5EF4-FFF2-40B4-BE49-F238E27FC236}">
                  <a16:creationId xmlns:a16="http://schemas.microsoft.com/office/drawing/2014/main" id="{9FDB5C38-30E7-4932-B442-ACFCFE88AD5E}"/>
                </a:ext>
              </a:extLst>
            </p:cNvPr>
            <p:cNvGrpSpPr/>
            <p:nvPr/>
          </p:nvGrpSpPr>
          <p:grpSpPr>
            <a:xfrm>
              <a:off x="476254" y="4985177"/>
              <a:ext cx="11365229" cy="1221010"/>
              <a:chOff x="3352452" y="4479854"/>
              <a:chExt cx="6241824" cy="1221010"/>
            </a:xfrm>
          </p:grpSpPr>
          <p:sp>
            <p:nvSpPr>
              <p:cNvPr id="14" name="CasellaDiTesto 13">
                <a:extLst>
                  <a:ext uri="{FF2B5EF4-FFF2-40B4-BE49-F238E27FC236}">
                    <a16:creationId xmlns:a16="http://schemas.microsoft.com/office/drawing/2014/main" id="{0BE3897F-2145-854E-9E90-4FEEAE7F9CC4}"/>
                  </a:ext>
                </a:extLst>
              </p:cNvPr>
              <p:cNvSpPr txBox="1"/>
              <p:nvPr/>
            </p:nvSpPr>
            <p:spPr>
              <a:xfrm>
                <a:off x="3911480" y="4479854"/>
                <a:ext cx="1018227" cy="584775"/>
              </a:xfrm>
              <a:prstGeom prst="rect">
                <a:avLst/>
              </a:prstGeom>
              <a:noFill/>
            </p:spPr>
            <p:txBody>
              <a:bodyPr wrap="none" rtlCol="0">
                <a:spAutoFit/>
              </a:bodyPr>
              <a:lstStyle/>
              <a:p>
                <a:r>
                  <a:rPr lang="it-IT" sz="3200" dirty="0">
                    <a:solidFill>
                      <a:schemeClr val="tx1">
                        <a:lumMod val="65000"/>
                      </a:schemeClr>
                    </a:solidFill>
                  </a:rPr>
                  <a:t>2016</a:t>
                </a:r>
              </a:p>
            </p:txBody>
          </p:sp>
          <p:sp>
            <p:nvSpPr>
              <p:cNvPr id="42" name="CasellaDiTesto 41">
                <a:extLst>
                  <a:ext uri="{FF2B5EF4-FFF2-40B4-BE49-F238E27FC236}">
                    <a16:creationId xmlns:a16="http://schemas.microsoft.com/office/drawing/2014/main" id="{A5B6E7BC-63DF-774C-96E8-A820998E25BA}"/>
                  </a:ext>
                </a:extLst>
              </p:cNvPr>
              <p:cNvSpPr txBox="1"/>
              <p:nvPr/>
            </p:nvSpPr>
            <p:spPr>
              <a:xfrm>
                <a:off x="5392469" y="4479854"/>
                <a:ext cx="1018227" cy="584775"/>
              </a:xfrm>
              <a:prstGeom prst="rect">
                <a:avLst/>
              </a:prstGeom>
              <a:noFill/>
            </p:spPr>
            <p:txBody>
              <a:bodyPr wrap="none" rtlCol="0">
                <a:spAutoFit/>
              </a:bodyPr>
              <a:lstStyle/>
              <a:p>
                <a:r>
                  <a:rPr lang="it-IT" sz="3200" dirty="0">
                    <a:solidFill>
                      <a:schemeClr val="tx1">
                        <a:lumMod val="65000"/>
                      </a:schemeClr>
                    </a:solidFill>
                  </a:rPr>
                  <a:t>2017</a:t>
                </a:r>
              </a:p>
            </p:txBody>
          </p:sp>
          <p:sp>
            <p:nvSpPr>
              <p:cNvPr id="43" name="CasellaDiTesto 42">
                <a:extLst>
                  <a:ext uri="{FF2B5EF4-FFF2-40B4-BE49-F238E27FC236}">
                    <a16:creationId xmlns:a16="http://schemas.microsoft.com/office/drawing/2014/main" id="{3349CF7A-B399-9A40-BCDA-C9C5848EF89B}"/>
                  </a:ext>
                </a:extLst>
              </p:cNvPr>
              <p:cNvSpPr txBox="1"/>
              <p:nvPr/>
            </p:nvSpPr>
            <p:spPr>
              <a:xfrm>
                <a:off x="6857596" y="4479854"/>
                <a:ext cx="1018227" cy="584775"/>
              </a:xfrm>
              <a:prstGeom prst="rect">
                <a:avLst/>
              </a:prstGeom>
              <a:noFill/>
            </p:spPr>
            <p:txBody>
              <a:bodyPr wrap="none" rtlCol="0">
                <a:spAutoFit/>
              </a:bodyPr>
              <a:lstStyle/>
              <a:p>
                <a:r>
                  <a:rPr lang="it-IT" sz="3200" dirty="0">
                    <a:solidFill>
                      <a:schemeClr val="tx1">
                        <a:lumMod val="65000"/>
                      </a:schemeClr>
                    </a:solidFill>
                  </a:rPr>
                  <a:t>2018</a:t>
                </a:r>
              </a:p>
            </p:txBody>
          </p:sp>
          <p:sp>
            <p:nvSpPr>
              <p:cNvPr id="45" name="CasellaDiTesto 44">
                <a:extLst>
                  <a:ext uri="{FF2B5EF4-FFF2-40B4-BE49-F238E27FC236}">
                    <a16:creationId xmlns:a16="http://schemas.microsoft.com/office/drawing/2014/main" id="{A10F7126-E3C9-F541-AE29-76951A63D02F}"/>
                  </a:ext>
                </a:extLst>
              </p:cNvPr>
              <p:cNvSpPr txBox="1"/>
              <p:nvPr/>
            </p:nvSpPr>
            <p:spPr>
              <a:xfrm>
                <a:off x="8338585" y="4479854"/>
                <a:ext cx="1018227" cy="584775"/>
              </a:xfrm>
              <a:prstGeom prst="rect">
                <a:avLst/>
              </a:prstGeom>
              <a:noFill/>
            </p:spPr>
            <p:txBody>
              <a:bodyPr wrap="none" rtlCol="0">
                <a:spAutoFit/>
              </a:bodyPr>
              <a:lstStyle/>
              <a:p>
                <a:r>
                  <a:rPr lang="it-IT" sz="3200" dirty="0">
                    <a:solidFill>
                      <a:schemeClr val="tx1">
                        <a:lumMod val="65000"/>
                      </a:schemeClr>
                    </a:solidFill>
                  </a:rPr>
                  <a:t>2019</a:t>
                </a:r>
              </a:p>
            </p:txBody>
          </p:sp>
          <p:grpSp>
            <p:nvGrpSpPr>
              <p:cNvPr id="75" name="Gruppo 74">
                <a:extLst>
                  <a:ext uri="{FF2B5EF4-FFF2-40B4-BE49-F238E27FC236}">
                    <a16:creationId xmlns:a16="http://schemas.microsoft.com/office/drawing/2014/main" id="{3AB74A07-9B63-E840-B391-4333A6B58431}"/>
                  </a:ext>
                </a:extLst>
              </p:cNvPr>
              <p:cNvGrpSpPr/>
              <p:nvPr/>
            </p:nvGrpSpPr>
            <p:grpSpPr>
              <a:xfrm rot="16200000">
                <a:off x="6270510" y="2184560"/>
                <a:ext cx="405707" cy="6241824"/>
                <a:chOff x="10799984" y="579953"/>
                <a:chExt cx="539995" cy="6241824"/>
              </a:xfrm>
            </p:grpSpPr>
            <p:sp>
              <p:nvSpPr>
                <p:cNvPr id="7" name="Rettangolo 6">
                  <a:extLst>
                    <a:ext uri="{FF2B5EF4-FFF2-40B4-BE49-F238E27FC236}">
                      <a16:creationId xmlns:a16="http://schemas.microsoft.com/office/drawing/2014/main" id="{41D33568-21EB-9C4D-BD40-C01485890862}"/>
                    </a:ext>
                  </a:extLst>
                </p:cNvPr>
                <p:cNvSpPr/>
                <p:nvPr/>
              </p:nvSpPr>
              <p:spPr>
                <a:xfrm>
                  <a:off x="10811059" y="936446"/>
                  <a:ext cx="509852" cy="14614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401CBE27-BCEB-2747-8B55-DE7D95DBC698}"/>
                    </a:ext>
                  </a:extLst>
                </p:cNvPr>
                <p:cNvSpPr/>
                <p:nvPr/>
              </p:nvSpPr>
              <p:spPr>
                <a:xfrm>
                  <a:off x="10811061" y="2397867"/>
                  <a:ext cx="509852" cy="1459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B6EDBED0-E6B1-A941-8C80-790D10BB10B4}"/>
                    </a:ext>
                  </a:extLst>
                </p:cNvPr>
                <p:cNvSpPr/>
                <p:nvPr/>
              </p:nvSpPr>
              <p:spPr>
                <a:xfrm>
                  <a:off x="10811061" y="3856946"/>
                  <a:ext cx="509852" cy="145907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EB55A7C1-328E-544C-8244-87E38F84818E}"/>
                    </a:ext>
                  </a:extLst>
                </p:cNvPr>
                <p:cNvSpPr/>
                <p:nvPr/>
              </p:nvSpPr>
              <p:spPr>
                <a:xfrm>
                  <a:off x="10811059" y="579953"/>
                  <a:ext cx="510947" cy="35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9" name="Connettore 1 18">
                  <a:extLst>
                    <a:ext uri="{FF2B5EF4-FFF2-40B4-BE49-F238E27FC236}">
                      <a16:creationId xmlns:a16="http://schemas.microsoft.com/office/drawing/2014/main" id="{DB2BA0AD-DC4F-6549-8D68-D34A7AB9B937}"/>
                    </a:ext>
                  </a:extLst>
                </p:cNvPr>
                <p:cNvCxnSpPr>
                  <a:cxnSpLocks/>
                </p:cNvCxnSpPr>
                <p:nvPr/>
              </p:nvCxnSpPr>
              <p:spPr>
                <a:xfrm>
                  <a:off x="10829033" y="2221428"/>
                  <a:ext cx="51094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FC6A1F9B-78AE-F246-912D-B597BBAD1B85}"/>
                    </a:ext>
                  </a:extLst>
                </p:cNvPr>
                <p:cNvCxnSpPr>
                  <a:cxnSpLocks/>
                </p:cNvCxnSpPr>
                <p:nvPr/>
              </p:nvCxnSpPr>
              <p:spPr>
                <a:xfrm>
                  <a:off x="10817867" y="1666147"/>
                  <a:ext cx="5109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B26D66E6-9CE8-0A4E-B170-0B0E48220193}"/>
                    </a:ext>
                  </a:extLst>
                </p:cNvPr>
                <p:cNvCxnSpPr>
                  <a:cxnSpLocks/>
                </p:cNvCxnSpPr>
                <p:nvPr/>
              </p:nvCxnSpPr>
              <p:spPr>
                <a:xfrm>
                  <a:off x="10809145" y="758722"/>
                  <a:ext cx="51094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DBDC72A4-0319-1743-B4A3-CAC0842D65CD}"/>
                    </a:ext>
                  </a:extLst>
                </p:cNvPr>
                <p:cNvCxnSpPr>
                  <a:cxnSpLocks/>
                </p:cNvCxnSpPr>
                <p:nvPr/>
              </p:nvCxnSpPr>
              <p:spPr>
                <a:xfrm>
                  <a:off x="10809964" y="3838569"/>
                  <a:ext cx="5109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EF666E3B-2703-894E-BA35-A7A9F86D6E58}"/>
                    </a:ext>
                  </a:extLst>
                </p:cNvPr>
                <p:cNvCxnSpPr>
                  <a:cxnSpLocks/>
                </p:cNvCxnSpPr>
                <p:nvPr/>
              </p:nvCxnSpPr>
              <p:spPr>
                <a:xfrm>
                  <a:off x="10809964" y="4215328"/>
                  <a:ext cx="51094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78D296E1-32AD-EE4D-B90F-3BDE3F348178}"/>
                    </a:ext>
                  </a:extLst>
                </p:cNvPr>
                <p:cNvCxnSpPr>
                  <a:cxnSpLocks/>
                </p:cNvCxnSpPr>
                <p:nvPr/>
              </p:nvCxnSpPr>
              <p:spPr>
                <a:xfrm>
                  <a:off x="10807711" y="4613268"/>
                  <a:ext cx="5109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6EF509FE-E401-244F-84C9-F26A59E15B87}"/>
                    </a:ext>
                  </a:extLst>
                </p:cNvPr>
                <p:cNvCxnSpPr>
                  <a:cxnSpLocks/>
                </p:cNvCxnSpPr>
                <p:nvPr/>
              </p:nvCxnSpPr>
              <p:spPr>
                <a:xfrm>
                  <a:off x="10807711" y="5069550"/>
                  <a:ext cx="51094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B91C632A-5766-5A49-BB33-D3E1C58CB874}"/>
                    </a:ext>
                  </a:extLst>
                </p:cNvPr>
                <p:cNvCxnSpPr>
                  <a:cxnSpLocks/>
                </p:cNvCxnSpPr>
                <p:nvPr/>
              </p:nvCxnSpPr>
              <p:spPr>
                <a:xfrm>
                  <a:off x="10825680" y="2517387"/>
                  <a:ext cx="5109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id="{B6CB60BA-1B6F-BB4B-B732-5719B6411391}"/>
                    </a:ext>
                  </a:extLst>
                </p:cNvPr>
                <p:cNvSpPr/>
                <p:nvPr/>
              </p:nvSpPr>
              <p:spPr>
                <a:xfrm>
                  <a:off x="10808806" y="5316980"/>
                  <a:ext cx="509852" cy="1459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Triangolo 28">
                  <a:extLst>
                    <a:ext uri="{FF2B5EF4-FFF2-40B4-BE49-F238E27FC236}">
                      <a16:creationId xmlns:a16="http://schemas.microsoft.com/office/drawing/2014/main" id="{5DA50252-01EE-9249-AB78-1729AD40953D}"/>
                    </a:ext>
                  </a:extLst>
                </p:cNvPr>
                <p:cNvSpPr/>
                <p:nvPr/>
              </p:nvSpPr>
              <p:spPr>
                <a:xfrm rot="10800000">
                  <a:off x="10803676" y="6776058"/>
                  <a:ext cx="518330"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2" name="Connettore 1 51">
                  <a:extLst>
                    <a:ext uri="{FF2B5EF4-FFF2-40B4-BE49-F238E27FC236}">
                      <a16:creationId xmlns:a16="http://schemas.microsoft.com/office/drawing/2014/main" id="{B0CA9B14-93F5-9A45-AE49-D67338AB9B59}"/>
                    </a:ext>
                  </a:extLst>
                </p:cNvPr>
                <p:cNvCxnSpPr>
                  <a:cxnSpLocks/>
                </p:cNvCxnSpPr>
                <p:nvPr/>
              </p:nvCxnSpPr>
              <p:spPr>
                <a:xfrm>
                  <a:off x="10811059" y="5848143"/>
                  <a:ext cx="510948"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8" name="Triangolo 37">
                  <a:extLst>
                    <a:ext uri="{FF2B5EF4-FFF2-40B4-BE49-F238E27FC236}">
                      <a16:creationId xmlns:a16="http://schemas.microsoft.com/office/drawing/2014/main" id="{11779E4A-7974-5449-A92B-E60264CF30F4}"/>
                    </a:ext>
                  </a:extLst>
                </p:cNvPr>
                <p:cNvSpPr/>
                <p:nvPr/>
              </p:nvSpPr>
              <p:spPr>
                <a:xfrm rot="10800000">
                  <a:off x="10799984" y="5312215"/>
                  <a:ext cx="518330" cy="45719"/>
                </a:xfrm>
                <a:prstGeom prst="triangle">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Triangolo 38">
                  <a:extLst>
                    <a:ext uri="{FF2B5EF4-FFF2-40B4-BE49-F238E27FC236}">
                      <a16:creationId xmlns:a16="http://schemas.microsoft.com/office/drawing/2014/main" id="{40862E7A-6D87-4540-BF96-DC89795A6A72}"/>
                    </a:ext>
                  </a:extLst>
                </p:cNvPr>
                <p:cNvSpPr/>
                <p:nvPr/>
              </p:nvSpPr>
              <p:spPr>
                <a:xfrm rot="10800000">
                  <a:off x="10810485" y="3856966"/>
                  <a:ext cx="518330"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3" name="Triangolo 52">
                  <a:extLst>
                    <a:ext uri="{FF2B5EF4-FFF2-40B4-BE49-F238E27FC236}">
                      <a16:creationId xmlns:a16="http://schemas.microsoft.com/office/drawing/2014/main" id="{4DFA5C9E-E382-0944-9A2B-5DED4D225BBB}"/>
                    </a:ext>
                  </a:extLst>
                </p:cNvPr>
                <p:cNvSpPr/>
                <p:nvPr/>
              </p:nvSpPr>
              <p:spPr>
                <a:xfrm rot="10800000">
                  <a:off x="10802643" y="931229"/>
                  <a:ext cx="518330"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4" name="Triangolo 53">
                  <a:extLst>
                    <a:ext uri="{FF2B5EF4-FFF2-40B4-BE49-F238E27FC236}">
                      <a16:creationId xmlns:a16="http://schemas.microsoft.com/office/drawing/2014/main" id="{486D19AF-A9E0-FF40-9E2F-450CB2B7EB8A}"/>
                    </a:ext>
                  </a:extLst>
                </p:cNvPr>
                <p:cNvSpPr/>
                <p:nvPr/>
              </p:nvSpPr>
              <p:spPr>
                <a:xfrm rot="10800000">
                  <a:off x="10802643" y="2397746"/>
                  <a:ext cx="518330" cy="45719"/>
                </a:xfrm>
                <a:prstGeom prst="triangle">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9" name="Connettore 1 58">
                  <a:extLst>
                    <a:ext uri="{FF2B5EF4-FFF2-40B4-BE49-F238E27FC236}">
                      <a16:creationId xmlns:a16="http://schemas.microsoft.com/office/drawing/2014/main" id="{81E0AA81-8410-C54F-8A9C-F75EB2DB07FC}"/>
                    </a:ext>
                  </a:extLst>
                </p:cNvPr>
                <p:cNvCxnSpPr>
                  <a:cxnSpLocks/>
                </p:cNvCxnSpPr>
                <p:nvPr/>
              </p:nvCxnSpPr>
              <p:spPr>
                <a:xfrm>
                  <a:off x="10807432" y="3810988"/>
                  <a:ext cx="510947" cy="0"/>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Connettore 1 72">
                  <a:extLst>
                    <a:ext uri="{FF2B5EF4-FFF2-40B4-BE49-F238E27FC236}">
                      <a16:creationId xmlns:a16="http://schemas.microsoft.com/office/drawing/2014/main" id="{6E84DBFE-2221-BC4A-A288-54390458434E}"/>
                    </a:ext>
                  </a:extLst>
                </p:cNvPr>
                <p:cNvCxnSpPr>
                  <a:cxnSpLocks/>
                </p:cNvCxnSpPr>
                <p:nvPr/>
              </p:nvCxnSpPr>
              <p:spPr>
                <a:xfrm>
                  <a:off x="10813081" y="3434519"/>
                  <a:ext cx="5109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ttore 1 20">
                  <a:extLst>
                    <a:ext uri="{FF2B5EF4-FFF2-40B4-BE49-F238E27FC236}">
                      <a16:creationId xmlns:a16="http://schemas.microsoft.com/office/drawing/2014/main" id="{C100AFB6-BAFB-4E5B-9ED3-67366F2C26D4}"/>
                    </a:ext>
                  </a:extLst>
                </p:cNvPr>
                <p:cNvCxnSpPr>
                  <a:cxnSpLocks/>
                </p:cNvCxnSpPr>
                <p:nvPr/>
              </p:nvCxnSpPr>
              <p:spPr>
                <a:xfrm>
                  <a:off x="10809147" y="1233141"/>
                  <a:ext cx="51094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Connettore 1 20">
                  <a:extLst>
                    <a:ext uri="{FF2B5EF4-FFF2-40B4-BE49-F238E27FC236}">
                      <a16:creationId xmlns:a16="http://schemas.microsoft.com/office/drawing/2014/main" id="{D8796C57-48A0-4CCC-8594-B2927AD09DFC}"/>
                    </a:ext>
                  </a:extLst>
                </p:cNvPr>
                <p:cNvCxnSpPr>
                  <a:cxnSpLocks/>
                </p:cNvCxnSpPr>
                <p:nvPr/>
              </p:nvCxnSpPr>
              <p:spPr>
                <a:xfrm>
                  <a:off x="10817869" y="3144466"/>
                  <a:ext cx="51094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3" name="Rettangolo 12">
                <a:extLst>
                  <a:ext uri="{FF2B5EF4-FFF2-40B4-BE49-F238E27FC236}">
                    <a16:creationId xmlns:a16="http://schemas.microsoft.com/office/drawing/2014/main" id="{28C6125E-B879-ED47-BCEB-A8691A98B205}"/>
                  </a:ext>
                </a:extLst>
              </p:cNvPr>
              <p:cNvSpPr/>
              <p:nvPr/>
            </p:nvSpPr>
            <p:spPr>
              <a:xfrm>
                <a:off x="6248161" y="5175888"/>
                <a:ext cx="284052" cy="307777"/>
              </a:xfrm>
              <a:prstGeom prst="rect">
                <a:avLst/>
              </a:prstGeom>
            </p:spPr>
            <p:txBody>
              <a:bodyPr wrap="none">
                <a:spAutoFit/>
              </a:bodyPr>
              <a:lstStyle/>
              <a:p>
                <a:r>
                  <a:rPr lang="it-IT" sz="1400" dirty="0">
                    <a:solidFill>
                      <a:srgbClr val="FFC000"/>
                    </a:solidFill>
                    <a:latin typeface="arial" panose="020B0604020202020204" pitchFamily="34" charset="0"/>
                  </a:rPr>
                  <a:t>€</a:t>
                </a:r>
                <a:endParaRPr lang="it-IT" sz="1400" dirty="0">
                  <a:solidFill>
                    <a:srgbClr val="FFC000"/>
                  </a:solidFill>
                </a:endParaRPr>
              </a:p>
            </p:txBody>
          </p:sp>
          <p:sp>
            <p:nvSpPr>
              <p:cNvPr id="40" name="Rettangolo 39">
                <a:extLst>
                  <a:ext uri="{FF2B5EF4-FFF2-40B4-BE49-F238E27FC236}">
                    <a16:creationId xmlns:a16="http://schemas.microsoft.com/office/drawing/2014/main" id="{2CAED871-7B59-B84C-90EF-542C001C26D1}"/>
                  </a:ext>
                </a:extLst>
              </p:cNvPr>
              <p:cNvSpPr/>
              <p:nvPr/>
            </p:nvSpPr>
            <p:spPr>
              <a:xfrm>
                <a:off x="5638389" y="4931423"/>
                <a:ext cx="277436" cy="769441"/>
              </a:xfrm>
              <a:prstGeom prst="rect">
                <a:avLst/>
              </a:prstGeom>
            </p:spPr>
            <p:txBody>
              <a:bodyPr wrap="square">
                <a:spAutoFit/>
              </a:bodyPr>
              <a:lstStyle/>
              <a:p>
                <a:r>
                  <a:rPr lang="it-IT" sz="4400" dirty="0">
                    <a:solidFill>
                      <a:srgbClr val="FFC000"/>
                    </a:solidFill>
                    <a:latin typeface="arial" panose="020B0604020202020204" pitchFamily="34" charset="0"/>
                  </a:rPr>
                  <a:t>€</a:t>
                </a:r>
                <a:endParaRPr lang="it-IT" sz="4400" dirty="0">
                  <a:solidFill>
                    <a:srgbClr val="FFC000"/>
                  </a:solidFill>
                </a:endParaRPr>
              </a:p>
            </p:txBody>
          </p:sp>
          <p:sp>
            <p:nvSpPr>
              <p:cNvPr id="41" name="Rettangolo 40">
                <a:extLst>
                  <a:ext uri="{FF2B5EF4-FFF2-40B4-BE49-F238E27FC236}">
                    <a16:creationId xmlns:a16="http://schemas.microsoft.com/office/drawing/2014/main" id="{768F178A-656A-8A4F-ACA9-CA5DC67E7BAA}"/>
                  </a:ext>
                </a:extLst>
              </p:cNvPr>
              <p:cNvSpPr/>
              <p:nvPr/>
            </p:nvSpPr>
            <p:spPr>
              <a:xfrm>
                <a:off x="7187095" y="5098943"/>
                <a:ext cx="356188" cy="461665"/>
              </a:xfrm>
              <a:prstGeom prst="rect">
                <a:avLst/>
              </a:prstGeom>
            </p:spPr>
            <p:txBody>
              <a:bodyPr wrap="none">
                <a:spAutoFit/>
              </a:bodyPr>
              <a:lstStyle/>
              <a:p>
                <a:r>
                  <a:rPr lang="it-IT" sz="2400" dirty="0">
                    <a:solidFill>
                      <a:srgbClr val="FFC000"/>
                    </a:solidFill>
                    <a:latin typeface="arial" panose="020B0604020202020204" pitchFamily="34" charset="0"/>
                  </a:rPr>
                  <a:t>€</a:t>
                </a:r>
                <a:endParaRPr lang="it-IT" sz="2400" dirty="0">
                  <a:solidFill>
                    <a:srgbClr val="FFC000"/>
                  </a:solidFill>
                </a:endParaRPr>
              </a:p>
            </p:txBody>
          </p:sp>
        </p:grpSp>
        <p:sp>
          <p:nvSpPr>
            <p:cNvPr id="3" name="CasellaDiTesto 2">
              <a:extLst>
                <a:ext uri="{FF2B5EF4-FFF2-40B4-BE49-F238E27FC236}">
                  <a16:creationId xmlns:a16="http://schemas.microsoft.com/office/drawing/2014/main" id="{E87B9758-CE02-4449-AF72-58C557AF8F0C}"/>
                </a:ext>
              </a:extLst>
            </p:cNvPr>
            <p:cNvSpPr txBox="1"/>
            <p:nvPr/>
          </p:nvSpPr>
          <p:spPr>
            <a:xfrm>
              <a:off x="6968194" y="6000211"/>
              <a:ext cx="873223" cy="523220"/>
            </a:xfrm>
            <a:prstGeom prst="rect">
              <a:avLst/>
            </a:prstGeom>
            <a:solidFill>
              <a:schemeClr val="bg1"/>
            </a:solidFill>
            <a:ln>
              <a:solidFill>
                <a:schemeClr val="tx1"/>
              </a:solidFill>
            </a:ln>
          </p:spPr>
          <p:txBody>
            <a:bodyPr wrap="square" rtlCol="0" anchor="ctr">
              <a:spAutoFit/>
            </a:bodyPr>
            <a:lstStyle/>
            <a:p>
              <a:pPr algn="ctr"/>
              <a:r>
                <a:rPr lang="it-IT" sz="700" b="1" dirty="0">
                  <a:latin typeface="Arial" panose="020B0604020202020204" pitchFamily="34" charset="0"/>
                  <a:cs typeface="Arial" panose="020B0604020202020204" pitchFamily="34" charset="0"/>
                </a:rPr>
                <a:t>BTF1 and PADME install and commissioning</a:t>
              </a:r>
            </a:p>
          </p:txBody>
        </p:sp>
        <p:sp>
          <p:nvSpPr>
            <p:cNvPr id="47" name="CasellaDiTesto 46">
              <a:extLst>
                <a:ext uri="{FF2B5EF4-FFF2-40B4-BE49-F238E27FC236}">
                  <a16:creationId xmlns:a16="http://schemas.microsoft.com/office/drawing/2014/main" id="{353EA7B0-EE37-494B-AB75-D0DF77A31D15}"/>
                </a:ext>
              </a:extLst>
            </p:cNvPr>
            <p:cNvSpPr txBox="1">
              <a:spLocks/>
            </p:cNvSpPr>
            <p:nvPr/>
          </p:nvSpPr>
          <p:spPr>
            <a:xfrm>
              <a:off x="5663970" y="6133839"/>
              <a:ext cx="1314156" cy="246221"/>
            </a:xfrm>
            <a:prstGeom prst="rect">
              <a:avLst/>
            </a:prstGeom>
            <a:solidFill>
              <a:schemeClr val="accent2">
                <a:lumMod val="60000"/>
                <a:lumOff val="40000"/>
              </a:schemeClr>
            </a:solidFill>
            <a:ln>
              <a:solidFill>
                <a:schemeClr val="tx1"/>
              </a:solidFill>
            </a:ln>
          </p:spPr>
          <p:txBody>
            <a:bodyPr wrap="square" rtlCol="0" anchor="ctr">
              <a:spAutoFit/>
            </a:bodyPr>
            <a:lstStyle/>
            <a:p>
              <a:pPr algn="ctr"/>
              <a:r>
                <a:rPr lang="it-IT" sz="1000" b="1" dirty="0">
                  <a:latin typeface="Arial" panose="020B0604020202020204" pitchFamily="34" charset="0"/>
                  <a:cs typeface="Arial" panose="020B0604020202020204" pitchFamily="34" charset="0"/>
                </a:rPr>
                <a:t>Shutdown</a:t>
              </a:r>
            </a:p>
          </p:txBody>
        </p:sp>
        <p:sp>
          <p:nvSpPr>
            <p:cNvPr id="48" name="CasellaDiTesto 47">
              <a:extLst>
                <a:ext uri="{FF2B5EF4-FFF2-40B4-BE49-F238E27FC236}">
                  <a16:creationId xmlns:a16="http://schemas.microsoft.com/office/drawing/2014/main" id="{A6DCA26A-ECC4-42A4-9CB7-285B08EEC49E}"/>
                </a:ext>
              </a:extLst>
            </p:cNvPr>
            <p:cNvSpPr txBox="1">
              <a:spLocks/>
            </p:cNvSpPr>
            <p:nvPr/>
          </p:nvSpPr>
          <p:spPr>
            <a:xfrm>
              <a:off x="8298616" y="6041842"/>
              <a:ext cx="740477" cy="415498"/>
            </a:xfrm>
            <a:prstGeom prst="rect">
              <a:avLst/>
            </a:prstGeom>
            <a:solidFill>
              <a:schemeClr val="bg1">
                <a:lumMod val="50000"/>
              </a:schemeClr>
            </a:solidFill>
            <a:ln>
              <a:solidFill>
                <a:schemeClr val="tx1"/>
              </a:solidFill>
            </a:ln>
          </p:spPr>
          <p:txBody>
            <a:bodyPr wrap="square" rtlCol="0" anchor="ctr">
              <a:spAutoFit/>
            </a:bodyPr>
            <a:lstStyle/>
            <a:p>
              <a:pPr algn="ctr"/>
              <a:r>
                <a:rPr lang="it-IT" sz="1050" b="1" dirty="0">
                  <a:latin typeface="Arial" panose="020B0604020202020204" pitchFamily="34" charset="0"/>
                  <a:cs typeface="Arial" panose="020B0604020202020204" pitchFamily="34" charset="0"/>
                </a:rPr>
                <a:t>PADME RUN 1</a:t>
              </a:r>
            </a:p>
          </p:txBody>
        </p:sp>
        <p:cxnSp>
          <p:nvCxnSpPr>
            <p:cNvPr id="55" name="Connettore 1 36">
              <a:extLst>
                <a:ext uri="{FF2B5EF4-FFF2-40B4-BE49-F238E27FC236}">
                  <a16:creationId xmlns:a16="http://schemas.microsoft.com/office/drawing/2014/main" id="{DA7FF6D8-6F33-4CF4-B352-256CDD7859D9}"/>
                </a:ext>
              </a:extLst>
            </p:cNvPr>
            <p:cNvCxnSpPr>
              <a:cxnSpLocks/>
            </p:cNvCxnSpPr>
            <p:nvPr/>
          </p:nvCxnSpPr>
          <p:spPr>
            <a:xfrm rot="16200000">
              <a:off x="3945375" y="5802417"/>
              <a:ext cx="38388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Connettore 1 33">
              <a:extLst>
                <a:ext uri="{FF2B5EF4-FFF2-40B4-BE49-F238E27FC236}">
                  <a16:creationId xmlns:a16="http://schemas.microsoft.com/office/drawing/2014/main" id="{13433EB0-9E71-4C1F-B9FE-D204284161D3}"/>
                </a:ext>
              </a:extLst>
            </p:cNvPr>
            <p:cNvCxnSpPr>
              <a:cxnSpLocks/>
            </p:cNvCxnSpPr>
            <p:nvPr/>
          </p:nvCxnSpPr>
          <p:spPr>
            <a:xfrm rot="16200000">
              <a:off x="7671462" y="5807022"/>
              <a:ext cx="38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ttore 1 33">
              <a:extLst>
                <a:ext uri="{FF2B5EF4-FFF2-40B4-BE49-F238E27FC236}">
                  <a16:creationId xmlns:a16="http://schemas.microsoft.com/office/drawing/2014/main" id="{8422CCCC-D8EB-4153-B9B5-525C24690F50}"/>
                </a:ext>
              </a:extLst>
            </p:cNvPr>
            <p:cNvCxnSpPr>
              <a:cxnSpLocks/>
            </p:cNvCxnSpPr>
            <p:nvPr/>
          </p:nvCxnSpPr>
          <p:spPr>
            <a:xfrm rot="16200000">
              <a:off x="8124109" y="5813611"/>
              <a:ext cx="38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4CB236DC-02A5-4886-B397-BAA4E883E1E7}"/>
                </a:ext>
              </a:extLst>
            </p:cNvPr>
            <p:cNvSpPr txBox="1">
              <a:spLocks/>
            </p:cNvSpPr>
            <p:nvPr/>
          </p:nvSpPr>
          <p:spPr>
            <a:xfrm>
              <a:off x="7828400" y="6057565"/>
              <a:ext cx="516935" cy="400110"/>
            </a:xfrm>
            <a:prstGeom prst="rect">
              <a:avLst/>
            </a:prstGeom>
            <a:solidFill>
              <a:schemeClr val="accent2">
                <a:lumMod val="60000"/>
                <a:lumOff val="40000"/>
              </a:schemeClr>
            </a:solidFill>
            <a:ln>
              <a:solidFill>
                <a:schemeClr val="tx1"/>
              </a:solidFill>
            </a:ln>
          </p:spPr>
          <p:txBody>
            <a:bodyPr wrap="square" rtlCol="0" anchor="ctr">
              <a:spAutoFit/>
            </a:bodyPr>
            <a:lstStyle/>
            <a:p>
              <a:pPr algn="ctr"/>
              <a:r>
                <a:rPr lang="it-IT" sz="1000" b="1" dirty="0">
                  <a:latin typeface="Arial" panose="020B0604020202020204" pitchFamily="34" charset="0"/>
                  <a:cs typeface="Arial" panose="020B0604020202020204" pitchFamily="34" charset="0"/>
                </a:rPr>
                <a:t>Shutdown</a:t>
              </a:r>
            </a:p>
          </p:txBody>
        </p:sp>
        <p:sp>
          <p:nvSpPr>
            <p:cNvPr id="58" name="CasellaDiTesto 57">
              <a:extLst>
                <a:ext uri="{FF2B5EF4-FFF2-40B4-BE49-F238E27FC236}">
                  <a16:creationId xmlns:a16="http://schemas.microsoft.com/office/drawing/2014/main" id="{469E006B-BB4E-40C2-8A6E-4F04FAAB334B}"/>
                </a:ext>
              </a:extLst>
            </p:cNvPr>
            <p:cNvSpPr txBox="1">
              <a:spLocks/>
            </p:cNvSpPr>
            <p:nvPr/>
          </p:nvSpPr>
          <p:spPr>
            <a:xfrm>
              <a:off x="10075454" y="6038221"/>
              <a:ext cx="516935" cy="400110"/>
            </a:xfrm>
            <a:prstGeom prst="rect">
              <a:avLst/>
            </a:prstGeom>
            <a:solidFill>
              <a:schemeClr val="accent2">
                <a:lumMod val="60000"/>
                <a:lumOff val="40000"/>
              </a:schemeClr>
            </a:solidFill>
            <a:ln>
              <a:solidFill>
                <a:schemeClr val="tx1"/>
              </a:solidFill>
            </a:ln>
          </p:spPr>
          <p:txBody>
            <a:bodyPr wrap="square" rtlCol="0" anchor="ctr">
              <a:spAutoFit/>
            </a:bodyPr>
            <a:lstStyle/>
            <a:p>
              <a:pPr algn="ctr"/>
              <a:r>
                <a:rPr lang="it-IT" sz="1000" b="1" dirty="0">
                  <a:latin typeface="Arial" panose="020B0604020202020204" pitchFamily="34" charset="0"/>
                  <a:cs typeface="Arial" panose="020B0604020202020204" pitchFamily="34" charset="0"/>
                </a:rPr>
                <a:t>Shutdown</a:t>
              </a:r>
            </a:p>
          </p:txBody>
        </p:sp>
        <p:cxnSp>
          <p:nvCxnSpPr>
            <p:cNvPr id="10" name="Connettore 2 9">
              <a:extLst>
                <a:ext uri="{FF2B5EF4-FFF2-40B4-BE49-F238E27FC236}">
                  <a16:creationId xmlns:a16="http://schemas.microsoft.com/office/drawing/2014/main" id="{13B81D2C-BC85-45BE-B172-A6B5A99C1600}"/>
                </a:ext>
              </a:extLst>
            </p:cNvPr>
            <p:cNvCxnSpPr>
              <a:cxnSpLocks/>
            </p:cNvCxnSpPr>
            <p:nvPr/>
          </p:nvCxnSpPr>
          <p:spPr>
            <a:xfrm>
              <a:off x="10598484" y="5604266"/>
              <a:ext cx="0" cy="39847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0" name="Connettore 1 51">
              <a:extLst>
                <a:ext uri="{FF2B5EF4-FFF2-40B4-BE49-F238E27FC236}">
                  <a16:creationId xmlns:a16="http://schemas.microsoft.com/office/drawing/2014/main" id="{EA6EE1BB-22E0-4144-96AF-8396438ADDA4}"/>
                </a:ext>
              </a:extLst>
            </p:cNvPr>
            <p:cNvCxnSpPr>
              <a:cxnSpLocks/>
            </p:cNvCxnSpPr>
            <p:nvPr/>
          </p:nvCxnSpPr>
          <p:spPr>
            <a:xfrm rot="16200000">
              <a:off x="9921553" y="5817869"/>
              <a:ext cx="383884"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1" name="Connettore 1 51">
              <a:extLst>
                <a:ext uri="{FF2B5EF4-FFF2-40B4-BE49-F238E27FC236}">
                  <a16:creationId xmlns:a16="http://schemas.microsoft.com/office/drawing/2014/main" id="{B7C11C1C-453A-4DD2-9B95-06B8E21422BA}"/>
                </a:ext>
              </a:extLst>
            </p:cNvPr>
            <p:cNvCxnSpPr>
              <a:cxnSpLocks/>
            </p:cNvCxnSpPr>
            <p:nvPr/>
          </p:nvCxnSpPr>
          <p:spPr>
            <a:xfrm rot="16200000">
              <a:off x="10042576" y="5817869"/>
              <a:ext cx="383884" cy="0"/>
            </a:xfrm>
            <a:prstGeom prst="line">
              <a:avLst/>
            </a:prstGeom>
            <a:ln w="1905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62" name="Connettore 1 51">
              <a:extLst>
                <a:ext uri="{FF2B5EF4-FFF2-40B4-BE49-F238E27FC236}">
                  <a16:creationId xmlns:a16="http://schemas.microsoft.com/office/drawing/2014/main" id="{8621C8E2-611C-406C-AC84-F6D842C96818}"/>
                </a:ext>
              </a:extLst>
            </p:cNvPr>
            <p:cNvCxnSpPr>
              <a:cxnSpLocks/>
            </p:cNvCxnSpPr>
            <p:nvPr/>
          </p:nvCxnSpPr>
          <p:spPr>
            <a:xfrm rot="16200000">
              <a:off x="10168082" y="5808905"/>
              <a:ext cx="383884"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6" name="Connettore 1 33">
              <a:extLst>
                <a:ext uri="{FF2B5EF4-FFF2-40B4-BE49-F238E27FC236}">
                  <a16:creationId xmlns:a16="http://schemas.microsoft.com/office/drawing/2014/main" id="{A8627E70-9C26-4CF4-B9DE-1D420D307804}"/>
                </a:ext>
              </a:extLst>
            </p:cNvPr>
            <p:cNvCxnSpPr>
              <a:cxnSpLocks/>
            </p:cNvCxnSpPr>
            <p:nvPr/>
          </p:nvCxnSpPr>
          <p:spPr>
            <a:xfrm rot="16200000">
              <a:off x="9293546" y="5809206"/>
              <a:ext cx="38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CasellaDiTesto 66">
              <a:extLst>
                <a:ext uri="{FF2B5EF4-FFF2-40B4-BE49-F238E27FC236}">
                  <a16:creationId xmlns:a16="http://schemas.microsoft.com/office/drawing/2014/main" id="{E70DF88A-92B1-4424-B999-EDDB5B908211}"/>
                </a:ext>
              </a:extLst>
            </p:cNvPr>
            <p:cNvSpPr txBox="1">
              <a:spLocks/>
            </p:cNvSpPr>
            <p:nvPr/>
          </p:nvSpPr>
          <p:spPr>
            <a:xfrm>
              <a:off x="9078989" y="6130998"/>
              <a:ext cx="88910" cy="249062"/>
            </a:xfrm>
            <a:prstGeom prst="rect">
              <a:avLst/>
            </a:prstGeom>
            <a:solidFill>
              <a:schemeClr val="accent2">
                <a:lumMod val="60000"/>
                <a:lumOff val="40000"/>
              </a:schemeClr>
            </a:solidFill>
            <a:ln>
              <a:solidFill>
                <a:schemeClr val="tx1"/>
              </a:solidFill>
            </a:ln>
          </p:spPr>
          <p:txBody>
            <a:bodyPr wrap="square" rtlCol="0" anchor="ctr">
              <a:spAutoFit/>
            </a:bodyPr>
            <a:lstStyle/>
            <a:p>
              <a:pPr algn="ctr"/>
              <a:endParaRPr lang="it-IT" sz="1000" b="1" dirty="0">
                <a:latin typeface="Arial" panose="020B0604020202020204" pitchFamily="34" charset="0"/>
                <a:cs typeface="Arial" panose="020B0604020202020204" pitchFamily="34" charset="0"/>
              </a:endParaRPr>
            </a:p>
          </p:txBody>
        </p:sp>
        <p:sp>
          <p:nvSpPr>
            <p:cNvPr id="68" name="CasellaDiTesto 67">
              <a:extLst>
                <a:ext uri="{FF2B5EF4-FFF2-40B4-BE49-F238E27FC236}">
                  <a16:creationId xmlns:a16="http://schemas.microsoft.com/office/drawing/2014/main" id="{E38F97C5-2A80-4221-A473-64F73A54DD2C}"/>
                </a:ext>
              </a:extLst>
            </p:cNvPr>
            <p:cNvSpPr txBox="1">
              <a:spLocks/>
            </p:cNvSpPr>
            <p:nvPr/>
          </p:nvSpPr>
          <p:spPr>
            <a:xfrm>
              <a:off x="9214176" y="6039759"/>
              <a:ext cx="861278" cy="415498"/>
            </a:xfrm>
            <a:prstGeom prst="rect">
              <a:avLst/>
            </a:prstGeom>
            <a:solidFill>
              <a:schemeClr val="bg1">
                <a:lumMod val="50000"/>
              </a:schemeClr>
            </a:solidFill>
            <a:ln>
              <a:solidFill>
                <a:schemeClr val="tx1"/>
              </a:solidFill>
            </a:ln>
          </p:spPr>
          <p:txBody>
            <a:bodyPr wrap="square" rtlCol="0" anchor="ctr">
              <a:spAutoFit/>
            </a:bodyPr>
            <a:lstStyle/>
            <a:p>
              <a:pPr algn="ctr"/>
              <a:r>
                <a:rPr lang="it-IT" sz="1050" b="1" dirty="0">
                  <a:latin typeface="Arial" panose="020B0604020202020204" pitchFamily="34" charset="0"/>
                  <a:cs typeface="Arial" panose="020B0604020202020204" pitchFamily="34" charset="0"/>
                </a:rPr>
                <a:t>PADME RUN 1</a:t>
              </a:r>
            </a:p>
          </p:txBody>
        </p:sp>
      </p:grpSp>
      <p:pic>
        <p:nvPicPr>
          <p:cNvPr id="69" name="Immagine 68">
            <a:extLst>
              <a:ext uri="{FF2B5EF4-FFF2-40B4-BE49-F238E27FC236}">
                <a16:creationId xmlns:a16="http://schemas.microsoft.com/office/drawing/2014/main" id="{3348A268-E749-470C-BBAD-C04C7462EC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275601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52170DC-3A96-C945-B81B-7928AA7E4E9D}"/>
              </a:ext>
            </a:extLst>
          </p:cNvPr>
          <p:cNvSpPr>
            <a:spLocks noGrp="1"/>
          </p:cNvSpPr>
          <p:nvPr>
            <p:ph type="sldNum" sz="quarter" idx="12"/>
          </p:nvPr>
        </p:nvSpPr>
        <p:spPr/>
        <p:txBody>
          <a:bodyPr/>
          <a:lstStyle/>
          <a:p>
            <a:fld id="{68D00E77-0C82-E746-A744-9B0761327A0C}" type="slidenum">
              <a:rPr lang="en-GB" smtClean="0"/>
              <a:pPr/>
              <a:t>8</a:t>
            </a:fld>
            <a:endParaRPr lang="en-GB" dirty="0"/>
          </a:p>
        </p:txBody>
      </p:sp>
      <p:sp>
        <p:nvSpPr>
          <p:cNvPr id="6" name="Rettangolo 5">
            <a:extLst>
              <a:ext uri="{FF2B5EF4-FFF2-40B4-BE49-F238E27FC236}">
                <a16:creationId xmlns:a16="http://schemas.microsoft.com/office/drawing/2014/main" id="{6CC95EEB-8335-4440-9835-CDA1292F84E7}"/>
              </a:ext>
            </a:extLst>
          </p:cNvPr>
          <p:cNvSpPr/>
          <p:nvPr/>
        </p:nvSpPr>
        <p:spPr>
          <a:xfrm>
            <a:off x="0" y="1666299"/>
            <a:ext cx="12192000" cy="4878259"/>
          </a:xfrm>
          <a:prstGeom prst="rect">
            <a:avLst/>
          </a:prstGeom>
        </p:spPr>
        <p:txBody>
          <a:bodyPr wrap="square">
            <a:spAutoFit/>
          </a:bodyPr>
          <a:lstStyle/>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Performance of the prototype of the charged particle veto system of the PADME experiment</a:t>
            </a:r>
            <a:r>
              <a:rPr lang="en-GB" sz="1400" dirty="0">
                <a:latin typeface="+mj-lt"/>
                <a:ea typeface="Verdana" panose="020B0604030504040204" pitchFamily="34" charset="0"/>
                <a:cs typeface="Calibri" panose="020F0502020204030204" pitchFamily="34" charset="0"/>
              </a:rPr>
              <a:t>, F. Ferrarotto et al., IEEE TNS 99 (2018).</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Performance of the diamond active target prototype for the PADME experiment at the DA</a:t>
            </a:r>
            <a:r>
              <a:rPr lang="el-GR" sz="1400" b="1" dirty="0">
                <a:latin typeface="+mj-lt"/>
                <a:ea typeface="Verdana" panose="020B0604030504040204" pitchFamily="34" charset="0"/>
                <a:cs typeface="Calibri" panose="020F0502020204030204" pitchFamily="34" charset="0"/>
              </a:rPr>
              <a:t>Φ</a:t>
            </a:r>
            <a:r>
              <a:rPr lang="en-GB" sz="1400" b="1" dirty="0">
                <a:latin typeface="+mj-lt"/>
                <a:ea typeface="Verdana" panose="020B0604030504040204" pitchFamily="34" charset="0"/>
                <a:cs typeface="Calibri" panose="020F0502020204030204" pitchFamily="34" charset="0"/>
              </a:rPr>
              <a:t>NE BTF</a:t>
            </a:r>
            <a:r>
              <a:rPr lang="en-GB" sz="1400" dirty="0">
                <a:latin typeface="+mj-lt"/>
                <a:ea typeface="Verdana" panose="020B0604030504040204" pitchFamily="34" charset="0"/>
                <a:cs typeface="Calibri" panose="020F0502020204030204" pitchFamily="34" charset="0"/>
              </a:rPr>
              <a:t>, R. Assiro et al., Nucl. Instrum. Meth. A898 (2018) 105.</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Study on the High Energy Particle Detector calorimeter, </a:t>
            </a:r>
            <a:r>
              <a:rPr lang="en-GB" sz="1400" dirty="0">
                <a:latin typeface="+mj-lt"/>
                <a:ea typeface="Verdana" panose="020B0604030504040204" pitchFamily="34" charset="0"/>
                <a:cs typeface="Calibri" panose="020F0502020204030204" pitchFamily="34" charset="0"/>
              </a:rPr>
              <a:t>B. Panico et al., PoS ICRC 2017 (2018) 172</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Study of the Performance of an Optically Readout Triple-GEM</a:t>
            </a:r>
            <a:r>
              <a:rPr lang="en-GB" sz="1400" dirty="0">
                <a:latin typeface="+mj-lt"/>
                <a:ea typeface="Verdana" panose="020B0604030504040204" pitchFamily="34" charset="0"/>
                <a:cs typeface="Calibri" panose="020F0502020204030204" pitchFamily="34" charset="0"/>
              </a:rPr>
              <a:t>, M. Marafini et al., IEEE TNS 65 (2018) 604.</a:t>
            </a:r>
          </a:p>
          <a:p>
            <a:pPr marL="228600" indent="-228600">
              <a:spcBef>
                <a:spcPts val="300"/>
              </a:spcBef>
              <a:buFont typeface="+mj-lt"/>
              <a:buAutoNum type="arabicPeriod"/>
            </a:pPr>
            <a:r>
              <a:rPr lang="en-GB" sz="1400" b="1" dirty="0">
                <a:latin typeface="+mj-lt"/>
                <a:cs typeface="Calibri" panose="020F0502020204030204" pitchFamily="34" charset="0"/>
              </a:rPr>
              <a:t>Response of microchannel plates in ionization mode to single particles and electromagnetic showers</a:t>
            </a:r>
            <a:r>
              <a:rPr lang="en-GB" sz="1400" dirty="0">
                <a:latin typeface="+mj-lt"/>
                <a:cs typeface="Calibri" panose="020F0502020204030204" pitchFamily="34" charset="0"/>
              </a:rPr>
              <a:t>, A. Yu. Barnyakov et al., Nucl. Instrum. Meth. A 879 (2018) 6.</a:t>
            </a:r>
            <a:endParaRPr lang="en-GB" sz="1400" dirty="0">
              <a:latin typeface="+mj-lt"/>
              <a:ea typeface="Verdana" panose="020B0604030504040204" pitchFamily="34" charset="0"/>
              <a:cs typeface="Calibri" panose="020F0502020204030204" pitchFamily="34" charset="0"/>
            </a:endParaRPr>
          </a:p>
          <a:p>
            <a:pPr marL="228600" indent="-228600">
              <a:spcBef>
                <a:spcPts val="300"/>
              </a:spcBef>
              <a:buFont typeface="+mj-lt"/>
              <a:buAutoNum type="arabicPeriod"/>
            </a:pPr>
            <a:r>
              <a:rPr lang="en-GB" sz="1400" b="1" dirty="0">
                <a:latin typeface="+mj-lt"/>
                <a:cs typeface="Calibri" panose="020F0502020204030204" pitchFamily="34" charset="0"/>
              </a:rPr>
              <a:t>Study of the performance of the NA62 small-angle calorimeter at the DAΦNE Linac</a:t>
            </a:r>
            <a:r>
              <a:rPr lang="en-GB" sz="1400" dirty="0">
                <a:latin typeface="+mj-lt"/>
                <a:cs typeface="Calibri" panose="020F0502020204030204" pitchFamily="34" charset="0"/>
              </a:rPr>
              <a:t>, A. Antonelli et al., Nucl. Instrum. Meth. A 877 (2018) 178.</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Study on the high energy particle detector calorimeter</a:t>
            </a:r>
            <a:r>
              <a:rPr lang="en-GB" sz="1400" dirty="0">
                <a:latin typeface="+mj-lt"/>
                <a:ea typeface="Verdana" panose="020B0604030504040204" pitchFamily="34" charset="0"/>
                <a:cs typeface="Calibri" panose="020F0502020204030204" pitchFamily="34" charset="0"/>
              </a:rPr>
              <a:t>, B. Panico et al., PoS ICRC2017 (2018) 172.</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The PADME Tracking System</a:t>
            </a:r>
            <a:r>
              <a:rPr lang="en-GB" sz="1400" dirty="0">
                <a:latin typeface="+mj-lt"/>
                <a:ea typeface="Verdana" panose="020B0604030504040204" pitchFamily="34" charset="0"/>
                <a:cs typeface="Calibri" panose="020F0502020204030204" pitchFamily="34" charset="0"/>
              </a:rPr>
              <a:t>, G. Georgiev et al., arXiv:1804.00618 [physics.ins-det].</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Dark Photon Search with PADME at LNF</a:t>
            </a:r>
            <a:r>
              <a:rPr lang="en-GB" sz="1400" dirty="0">
                <a:latin typeface="+mj-lt"/>
                <a:ea typeface="Verdana" panose="020B0604030504040204" pitchFamily="34" charset="0"/>
                <a:cs typeface="Calibri" panose="020F0502020204030204" pitchFamily="34" charset="0"/>
              </a:rPr>
              <a:t>, G. Piperno, Int. J. Mod. Phys. Conf. Ser., 46, 1860047 (2018).</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 Status and prospects for the PADME experiment at LNF, </a:t>
            </a:r>
            <a:r>
              <a:rPr lang="en-GB" sz="1400" dirty="0">
                <a:latin typeface="+mj-lt"/>
                <a:ea typeface="Verdana" panose="020B0604030504040204" pitchFamily="34" charset="0"/>
                <a:cs typeface="Calibri" panose="020F0502020204030204" pitchFamily="34" charset="0"/>
              </a:rPr>
              <a:t>P. Gianotti et al., EPJ Web of Conferences 166, 00009 (2018).</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 Design, status and perspective of the Mu2e crystal calorimeter</a:t>
            </a:r>
            <a:r>
              <a:rPr lang="en-GB" sz="1400" dirty="0">
                <a:latin typeface="+mj-lt"/>
                <a:ea typeface="Verdana" panose="020B0604030504040204" pitchFamily="34" charset="0"/>
                <a:cs typeface="Calibri" panose="020F0502020204030204" pitchFamily="34" charset="0"/>
              </a:rPr>
              <a:t>, N. Atanov et al., arXiv:1801.03159 [physics.ins-det].</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 Combined readout of a triple-GEM detector</a:t>
            </a:r>
            <a:r>
              <a:rPr lang="en-GB" sz="1400" dirty="0">
                <a:latin typeface="+mj-lt"/>
                <a:ea typeface="Verdana" panose="020B0604030504040204" pitchFamily="34" charset="0"/>
                <a:cs typeface="Calibri" panose="020F0502020204030204" pitchFamily="34" charset="0"/>
              </a:rPr>
              <a:t>, V. C. Antoci et al., arXiv:1803.06860 [physics.ins-det].</a:t>
            </a:r>
          </a:p>
          <a:p>
            <a:pPr marL="228600" indent="-228600">
              <a:spcBef>
                <a:spcPts val="300"/>
              </a:spcBef>
              <a:buFont typeface="+mj-lt"/>
              <a:buAutoNum type="arabicPeriod"/>
            </a:pPr>
            <a:r>
              <a:rPr lang="en-GB" sz="1400" b="1" dirty="0">
                <a:latin typeface="+mj-lt"/>
                <a:ea typeface="Verdana" panose="020B0604030504040204" pitchFamily="34" charset="0"/>
                <a:cs typeface="Calibri" panose="020F0502020204030204" pitchFamily="34" charset="0"/>
              </a:rPr>
              <a:t> The AMY (Air Microwave Yield) experiment to measure the GHz emission from air shower plasma</a:t>
            </a:r>
            <a:r>
              <a:rPr lang="en-GB" sz="1400" dirty="0">
                <a:latin typeface="+mj-lt"/>
                <a:ea typeface="Verdana" panose="020B0604030504040204" pitchFamily="34" charset="0"/>
                <a:cs typeface="Calibri" panose="020F0502020204030204" pitchFamily="34" charset="0"/>
              </a:rPr>
              <a:t>, J. Alvarez-Muniz et al., arXiv:1807.08174 [astro-ph.IM]</a:t>
            </a:r>
          </a:p>
          <a:p>
            <a:pPr marL="228600" indent="-228600">
              <a:spcBef>
                <a:spcPts val="300"/>
              </a:spcBef>
              <a:buFont typeface="+mj-lt"/>
              <a:buAutoNum type="arabicPeriod"/>
            </a:pPr>
            <a:r>
              <a:rPr lang="en-US" sz="1400" b="1" dirty="0">
                <a:latin typeface="+mj-lt"/>
              </a:rPr>
              <a:t> Proposal for Using DAΦNE as Pulse Stretcher for the Linac Positron Beam</a:t>
            </a:r>
            <a:r>
              <a:rPr lang="en-US" sz="1400" dirty="0">
                <a:latin typeface="+mj-lt"/>
              </a:rPr>
              <a:t>, Susanna Guiducci et al., </a:t>
            </a:r>
            <a:r>
              <a:rPr lang="pt-BR" sz="1400" dirty="0">
                <a:latin typeface="+mj-lt"/>
              </a:rPr>
              <a:t> J.Phys.Conf.Ser. 1067 (2018) no.6</a:t>
            </a:r>
          </a:p>
          <a:p>
            <a:pPr marL="228600" indent="-228600">
              <a:spcBef>
                <a:spcPts val="300"/>
              </a:spcBef>
              <a:buFont typeface="+mj-lt"/>
              <a:buAutoNum type="arabicPeriod"/>
            </a:pPr>
            <a:r>
              <a:rPr lang="en-US" sz="1400" b="1" dirty="0">
                <a:latin typeface="+mj-lt"/>
              </a:rPr>
              <a:t> Fast Ramped Dipole and DC Quadrupoles Design for the Beam Test Facility Upgrade</a:t>
            </a:r>
            <a:r>
              <a:rPr lang="en-US" sz="1400" dirty="0">
                <a:latin typeface="+mj-lt"/>
              </a:rPr>
              <a:t>, Lucia Sabbatini et al., IPAC2018 proc.</a:t>
            </a:r>
          </a:p>
          <a:p>
            <a:pPr marL="228600" indent="-228600">
              <a:spcBef>
                <a:spcPts val="300"/>
              </a:spcBef>
              <a:buFont typeface="+mj-lt"/>
              <a:buAutoNum type="arabicPeriod"/>
            </a:pPr>
            <a:r>
              <a:rPr lang="en-US" sz="1400" b="1" dirty="0">
                <a:latin typeface="+mj-lt"/>
              </a:rPr>
              <a:t> The PADME calorimeters for missing mass dark photon searches</a:t>
            </a:r>
            <a:r>
              <a:rPr lang="en-US" sz="1400" dirty="0">
                <a:latin typeface="+mj-lt"/>
              </a:rPr>
              <a:t>, F. Ferrarotto et al., </a:t>
            </a:r>
            <a:r>
              <a:rPr lang="nn-NO" sz="1400" dirty="0">
                <a:latin typeface="+mj-lt"/>
              </a:rPr>
              <a:t>JINST 13 (2018) no.03</a:t>
            </a:r>
          </a:p>
          <a:p>
            <a:pPr marL="228600" indent="-228600">
              <a:spcBef>
                <a:spcPts val="300"/>
              </a:spcBef>
              <a:buFont typeface="+mj-lt"/>
              <a:buAutoNum type="arabicPeriod"/>
            </a:pPr>
            <a:r>
              <a:rPr lang="en-US" sz="1400" b="1" dirty="0">
                <a:latin typeface="+mj-lt"/>
              </a:rPr>
              <a:t> The Mu2e undoped CsI crystal calorimeter</a:t>
            </a:r>
            <a:r>
              <a:rPr lang="en-US" sz="1400" dirty="0">
                <a:latin typeface="+mj-lt"/>
              </a:rPr>
              <a:t>, N. Atanov et al.,</a:t>
            </a:r>
            <a:r>
              <a:rPr lang="nn-NO" sz="1400" dirty="0">
                <a:latin typeface="+mj-lt"/>
              </a:rPr>
              <a:t> JINST 13 (2018) no.02</a:t>
            </a:r>
          </a:p>
          <a:p>
            <a:pPr marL="228600" indent="-228600">
              <a:spcBef>
                <a:spcPts val="300"/>
              </a:spcBef>
              <a:buFont typeface="+mj-lt"/>
              <a:buAutoNum type="arabicPeriod"/>
            </a:pPr>
            <a:r>
              <a:rPr lang="en-US" sz="1400" b="1" dirty="0">
                <a:latin typeface="+mj-lt"/>
              </a:rPr>
              <a:t> An Active Diamond Target For The Padme Experiment, </a:t>
            </a:r>
            <a:r>
              <a:rPr lang="en-US" sz="1400" dirty="0">
                <a:latin typeface="+mj-lt"/>
              </a:rPr>
              <a:t>F. Oliva et al., 19th Frascati Spring School “Bruno Touschek” proc.</a:t>
            </a:r>
          </a:p>
          <a:p>
            <a:pPr marL="228600" indent="-228600">
              <a:spcBef>
                <a:spcPts val="300"/>
              </a:spcBef>
              <a:buFont typeface="+mj-lt"/>
              <a:buAutoNum type="arabicPeriod"/>
            </a:pPr>
            <a:r>
              <a:rPr lang="en-US" sz="1400" dirty="0">
                <a:latin typeface="+mj-lt"/>
              </a:rPr>
              <a:t>…</a:t>
            </a:r>
          </a:p>
        </p:txBody>
      </p:sp>
      <p:sp>
        <p:nvSpPr>
          <p:cNvPr id="12" name="Rettangolo 11">
            <a:extLst>
              <a:ext uri="{FF2B5EF4-FFF2-40B4-BE49-F238E27FC236}">
                <a16:creationId xmlns:a16="http://schemas.microsoft.com/office/drawing/2014/main" id="{08E798DD-A18E-5B42-873E-E0FB6A26299A}"/>
              </a:ext>
            </a:extLst>
          </p:cNvPr>
          <p:cNvSpPr/>
          <p:nvPr/>
        </p:nvSpPr>
        <p:spPr>
          <a:xfrm>
            <a:off x="2682553" y="1048670"/>
            <a:ext cx="6826893"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a:spcBef>
                <a:spcPts val="300"/>
              </a:spcBef>
            </a:pPr>
            <a:r>
              <a:rPr lang="en-GB" sz="3200" dirty="0">
                <a:solidFill>
                  <a:schemeClr val="tx1">
                    <a:lumMod val="95000"/>
                  </a:schemeClr>
                </a:solidFill>
                <a:latin typeface="Ayuthaya" pitchFamily="2" charset="-34"/>
                <a:ea typeface="Ayuthaya" pitchFamily="2" charset="-34"/>
                <a:cs typeface="Ayuthaya" pitchFamily="2" charset="-34"/>
              </a:rPr>
              <a:t>Users publications related to BTF activities </a:t>
            </a:r>
            <a:r>
              <a:rPr lang="en-GB" sz="3200" b="1" dirty="0">
                <a:solidFill>
                  <a:schemeClr val="tx1">
                    <a:lumMod val="95000"/>
                  </a:schemeClr>
                </a:solidFill>
                <a:latin typeface="Ayuthaya" pitchFamily="2" charset="-34"/>
                <a:ea typeface="Ayuthaya" pitchFamily="2" charset="-34"/>
                <a:cs typeface="Ayuthaya" pitchFamily="2" charset="-34"/>
              </a:rPr>
              <a:t>2018</a:t>
            </a:r>
          </a:p>
        </p:txBody>
      </p:sp>
      <p:sp>
        <p:nvSpPr>
          <p:cNvPr id="2" name="Segnaposto piè di pagina 1">
            <a:extLst>
              <a:ext uri="{FF2B5EF4-FFF2-40B4-BE49-F238E27FC236}">
                <a16:creationId xmlns:a16="http://schemas.microsoft.com/office/drawing/2014/main" id="{9ACC78B3-AA0F-499A-80AE-A6F061BE47C1}"/>
              </a:ext>
            </a:extLst>
          </p:cNvPr>
          <p:cNvSpPr>
            <a:spLocks noGrp="1"/>
          </p:cNvSpPr>
          <p:nvPr>
            <p:ph type="ftr" sz="quarter" idx="11"/>
          </p:nvPr>
        </p:nvSpPr>
        <p:spPr/>
        <p:txBody>
          <a:bodyPr/>
          <a:lstStyle/>
          <a:p>
            <a:r>
              <a:rPr lang="en-US" dirty="0"/>
              <a:t>57th Scientific Committee Meeting May 9-10, 2019</a:t>
            </a:r>
            <a:endParaRPr lang="it-IT" dirty="0"/>
          </a:p>
        </p:txBody>
      </p:sp>
      <p:grpSp>
        <p:nvGrpSpPr>
          <p:cNvPr id="13" name="Gruppo 12">
            <a:extLst>
              <a:ext uri="{FF2B5EF4-FFF2-40B4-BE49-F238E27FC236}">
                <a16:creationId xmlns:a16="http://schemas.microsoft.com/office/drawing/2014/main" id="{E39A807C-8DE3-4229-BBA8-4D37BC81F8C6}"/>
              </a:ext>
            </a:extLst>
          </p:cNvPr>
          <p:cNvGrpSpPr/>
          <p:nvPr/>
        </p:nvGrpSpPr>
        <p:grpSpPr>
          <a:xfrm>
            <a:off x="0" y="3099"/>
            <a:ext cx="4517571" cy="947451"/>
            <a:chOff x="0" y="3099"/>
            <a:chExt cx="4517571" cy="947451"/>
          </a:xfrm>
        </p:grpSpPr>
        <p:sp>
          <p:nvSpPr>
            <p:cNvPr id="16" name="Titolo 1">
              <a:extLst>
                <a:ext uri="{FF2B5EF4-FFF2-40B4-BE49-F238E27FC236}">
                  <a16:creationId xmlns:a16="http://schemas.microsoft.com/office/drawing/2014/main" id="{400DF66D-F949-4B09-BF1A-98AE09F709E0}"/>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User status</a:t>
              </a:r>
              <a:endParaRPr lang="en-GB" sz="3200" dirty="0">
                <a:latin typeface="Stencil" panose="040409050D0802020404" pitchFamily="82" charset="0"/>
                <a:cs typeface="Ayuthaya" pitchFamily="2" charset="-34"/>
              </a:endParaRPr>
            </a:p>
          </p:txBody>
        </p:sp>
        <p:pic>
          <p:nvPicPr>
            <p:cNvPr id="17" name="Picture 2" descr="http://www.lnf.infn.it/logo/logo_infn_lnf_2_esteso_white.png">
              <a:extLst>
                <a:ext uri="{FF2B5EF4-FFF2-40B4-BE49-F238E27FC236}">
                  <a16:creationId xmlns:a16="http://schemas.microsoft.com/office/drawing/2014/main" id="{097979C6-A591-4148-8779-EDF6DF9C6D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magine 17">
            <a:extLst>
              <a:ext uri="{FF2B5EF4-FFF2-40B4-BE49-F238E27FC236}">
                <a16:creationId xmlns:a16="http://schemas.microsoft.com/office/drawing/2014/main" id="{04562772-6B49-4D53-9AC4-9A72D3F0F6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spTree>
    <p:extLst>
      <p:ext uri="{BB962C8B-B14F-4D97-AF65-F5344CB8AC3E}">
        <p14:creationId xmlns:p14="http://schemas.microsoft.com/office/powerpoint/2010/main" val="167399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52170DC-3A96-C945-B81B-7928AA7E4E9D}"/>
              </a:ext>
            </a:extLst>
          </p:cNvPr>
          <p:cNvSpPr>
            <a:spLocks noGrp="1"/>
          </p:cNvSpPr>
          <p:nvPr>
            <p:ph type="sldNum" sz="quarter" idx="12"/>
          </p:nvPr>
        </p:nvSpPr>
        <p:spPr/>
        <p:txBody>
          <a:bodyPr/>
          <a:lstStyle/>
          <a:p>
            <a:fld id="{68D00E77-0C82-E746-A744-9B0761327A0C}" type="slidenum">
              <a:rPr lang="en-GB" smtClean="0"/>
              <a:pPr/>
              <a:t>9</a:t>
            </a:fld>
            <a:endParaRPr lang="en-GB" dirty="0"/>
          </a:p>
        </p:txBody>
      </p:sp>
      <p:sp>
        <p:nvSpPr>
          <p:cNvPr id="6" name="Rettangolo 5">
            <a:extLst>
              <a:ext uri="{FF2B5EF4-FFF2-40B4-BE49-F238E27FC236}">
                <a16:creationId xmlns:a16="http://schemas.microsoft.com/office/drawing/2014/main" id="{6CC95EEB-8335-4440-9835-CDA1292F84E7}"/>
              </a:ext>
            </a:extLst>
          </p:cNvPr>
          <p:cNvSpPr/>
          <p:nvPr/>
        </p:nvSpPr>
        <p:spPr>
          <a:xfrm>
            <a:off x="0" y="2157339"/>
            <a:ext cx="12192000" cy="623248"/>
          </a:xfrm>
          <a:prstGeom prst="rect">
            <a:avLst/>
          </a:prstGeom>
        </p:spPr>
        <p:txBody>
          <a:bodyPr wrap="square">
            <a:spAutoFit/>
          </a:bodyPr>
          <a:lstStyle/>
          <a:p>
            <a:pPr marL="228600" indent="-228600">
              <a:spcBef>
                <a:spcPts val="300"/>
              </a:spcBef>
              <a:buFont typeface="+mj-lt"/>
              <a:buAutoNum type="arabicPeriod"/>
            </a:pPr>
            <a:endParaRPr lang="en-US" b="1" dirty="0"/>
          </a:p>
          <a:p>
            <a:pPr marL="228600" indent="-228600">
              <a:spcBef>
                <a:spcPts val="300"/>
              </a:spcBef>
              <a:buFont typeface="+mj-lt"/>
              <a:buAutoNum type="arabicPeriod"/>
            </a:pPr>
            <a:endParaRPr lang="en-GB" sz="1400" dirty="0">
              <a:solidFill>
                <a:srgbClr val="0070C0"/>
              </a:solidFill>
              <a:latin typeface="Calibri" panose="020F0502020204030204" pitchFamily="34" charset="0"/>
              <a:ea typeface="Verdana" panose="020B0604030504040204" pitchFamily="34" charset="0"/>
              <a:cs typeface="Calibri" panose="020F0502020204030204" pitchFamily="34" charset="0"/>
            </a:endParaRPr>
          </a:p>
        </p:txBody>
      </p:sp>
      <p:sp>
        <p:nvSpPr>
          <p:cNvPr id="21" name="CasellaDiTesto 20">
            <a:extLst>
              <a:ext uri="{FF2B5EF4-FFF2-40B4-BE49-F238E27FC236}">
                <a16:creationId xmlns:a16="http://schemas.microsoft.com/office/drawing/2014/main" id="{6B3CBCD5-5E41-E145-B98D-E700EBB64E83}"/>
              </a:ext>
            </a:extLst>
          </p:cNvPr>
          <p:cNvSpPr txBox="1"/>
          <p:nvPr/>
        </p:nvSpPr>
        <p:spPr>
          <a:xfrm>
            <a:off x="4517571" y="5707046"/>
            <a:ext cx="3433742" cy="274830"/>
          </a:xfrm>
          <a:prstGeom prst="rect">
            <a:avLst/>
          </a:prstGeom>
          <a:noFill/>
        </p:spPr>
        <p:txBody>
          <a:bodyPr wrap="square" rtlCol="0">
            <a:spAutoFit/>
          </a:bodyPr>
          <a:lstStyle/>
          <a:p>
            <a:r>
              <a:rPr lang="it-IT" sz="1200" dirty="0">
                <a:solidFill>
                  <a:schemeClr val="accent2"/>
                </a:solidFill>
              </a:rPr>
              <a:t>Citations of Nucl. Instrum. Meth.  A515 (2003) 524</a:t>
            </a:r>
          </a:p>
        </p:txBody>
      </p:sp>
      <p:sp>
        <p:nvSpPr>
          <p:cNvPr id="2" name="Segnaposto piè di pagina 1">
            <a:extLst>
              <a:ext uri="{FF2B5EF4-FFF2-40B4-BE49-F238E27FC236}">
                <a16:creationId xmlns:a16="http://schemas.microsoft.com/office/drawing/2014/main" id="{9ACC78B3-AA0F-499A-80AE-A6F061BE47C1}"/>
              </a:ext>
            </a:extLst>
          </p:cNvPr>
          <p:cNvSpPr>
            <a:spLocks noGrp="1"/>
          </p:cNvSpPr>
          <p:nvPr>
            <p:ph type="ftr" sz="quarter" idx="11"/>
          </p:nvPr>
        </p:nvSpPr>
        <p:spPr/>
        <p:txBody>
          <a:bodyPr/>
          <a:lstStyle/>
          <a:p>
            <a:r>
              <a:rPr lang="en-US" dirty="0"/>
              <a:t>57th Scientific Committee Meeting May 9-10, 2019</a:t>
            </a:r>
            <a:endParaRPr lang="it-IT" dirty="0"/>
          </a:p>
        </p:txBody>
      </p:sp>
      <p:grpSp>
        <p:nvGrpSpPr>
          <p:cNvPr id="13" name="Gruppo 12">
            <a:extLst>
              <a:ext uri="{FF2B5EF4-FFF2-40B4-BE49-F238E27FC236}">
                <a16:creationId xmlns:a16="http://schemas.microsoft.com/office/drawing/2014/main" id="{E39A807C-8DE3-4229-BBA8-4D37BC81F8C6}"/>
              </a:ext>
            </a:extLst>
          </p:cNvPr>
          <p:cNvGrpSpPr/>
          <p:nvPr/>
        </p:nvGrpSpPr>
        <p:grpSpPr>
          <a:xfrm>
            <a:off x="0" y="3099"/>
            <a:ext cx="4517571" cy="947451"/>
            <a:chOff x="0" y="3099"/>
            <a:chExt cx="4517571" cy="947451"/>
          </a:xfrm>
        </p:grpSpPr>
        <p:sp>
          <p:nvSpPr>
            <p:cNvPr id="16" name="Titolo 1">
              <a:extLst>
                <a:ext uri="{FF2B5EF4-FFF2-40B4-BE49-F238E27FC236}">
                  <a16:creationId xmlns:a16="http://schemas.microsoft.com/office/drawing/2014/main" id="{400DF66D-F949-4B09-BF1A-98AE09F709E0}"/>
                </a:ext>
              </a:extLst>
            </p:cNvPr>
            <p:cNvSpPr txBox="1">
              <a:spLocks/>
            </p:cNvSpPr>
            <p:nvPr/>
          </p:nvSpPr>
          <p:spPr>
            <a:xfrm>
              <a:off x="0" y="3099"/>
              <a:ext cx="4517571" cy="947451"/>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latin typeface="Stencil" panose="040409050D0802020404" pitchFamily="82" charset="0"/>
                  <a:cs typeface="Ayuthaya" pitchFamily="2" charset="-34"/>
                </a:rPr>
                <a:t>User status</a:t>
              </a:r>
              <a:endParaRPr lang="en-GB" sz="3200" dirty="0">
                <a:latin typeface="Stencil" panose="040409050D0802020404" pitchFamily="82" charset="0"/>
                <a:cs typeface="Ayuthaya" pitchFamily="2" charset="-34"/>
              </a:endParaRPr>
            </a:p>
          </p:txBody>
        </p:sp>
        <p:pic>
          <p:nvPicPr>
            <p:cNvPr id="17" name="Picture 2" descr="http://www.lnf.infn.it/logo/logo_infn_lnf_2_esteso_white.png">
              <a:extLst>
                <a:ext uri="{FF2B5EF4-FFF2-40B4-BE49-F238E27FC236}">
                  <a16:creationId xmlns:a16="http://schemas.microsoft.com/office/drawing/2014/main" id="{097979C6-A591-4148-8779-EDF6DF9C6D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248" y="83514"/>
              <a:ext cx="1100934" cy="80132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ttangolo 13">
            <a:extLst>
              <a:ext uri="{FF2B5EF4-FFF2-40B4-BE49-F238E27FC236}">
                <a16:creationId xmlns:a16="http://schemas.microsoft.com/office/drawing/2014/main" id="{D412C4DA-F37D-4067-8DE0-1E314E5A60C7}"/>
              </a:ext>
            </a:extLst>
          </p:cNvPr>
          <p:cNvSpPr/>
          <p:nvPr/>
        </p:nvSpPr>
        <p:spPr>
          <a:xfrm>
            <a:off x="2682553" y="1048670"/>
            <a:ext cx="6826893"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a:spcBef>
                <a:spcPts val="300"/>
              </a:spcBef>
            </a:pPr>
            <a:r>
              <a:rPr lang="en-GB" sz="3200" dirty="0">
                <a:solidFill>
                  <a:schemeClr val="tx1">
                    <a:lumMod val="95000"/>
                  </a:schemeClr>
                </a:solidFill>
                <a:latin typeface="Ayuthaya" pitchFamily="2" charset="-34"/>
                <a:ea typeface="Ayuthaya" pitchFamily="2" charset="-34"/>
                <a:cs typeface="Ayuthaya" pitchFamily="2" charset="-34"/>
              </a:rPr>
              <a:t>Users publications related to BTF activities </a:t>
            </a:r>
            <a:r>
              <a:rPr lang="en-GB" sz="3200" b="1" dirty="0">
                <a:solidFill>
                  <a:schemeClr val="tx1">
                    <a:lumMod val="95000"/>
                  </a:schemeClr>
                </a:solidFill>
                <a:latin typeface="Ayuthaya" pitchFamily="2" charset="-34"/>
                <a:ea typeface="Ayuthaya" pitchFamily="2" charset="-34"/>
                <a:cs typeface="Ayuthaya" pitchFamily="2" charset="-34"/>
              </a:rPr>
              <a:t>2019</a:t>
            </a:r>
          </a:p>
        </p:txBody>
      </p:sp>
      <p:sp>
        <p:nvSpPr>
          <p:cNvPr id="8" name="Rettangolo 7">
            <a:extLst>
              <a:ext uri="{FF2B5EF4-FFF2-40B4-BE49-F238E27FC236}">
                <a16:creationId xmlns:a16="http://schemas.microsoft.com/office/drawing/2014/main" id="{76D8F4FA-3B81-4B40-ADBF-43511D56589D}"/>
              </a:ext>
            </a:extLst>
          </p:cNvPr>
          <p:cNvSpPr/>
          <p:nvPr/>
        </p:nvSpPr>
        <p:spPr>
          <a:xfrm>
            <a:off x="647715" y="2007919"/>
            <a:ext cx="10938402" cy="1754326"/>
          </a:xfrm>
          <a:prstGeom prst="rect">
            <a:avLst/>
          </a:prstGeom>
        </p:spPr>
        <p:txBody>
          <a:bodyPr wrap="square">
            <a:spAutoFit/>
          </a:bodyPr>
          <a:lstStyle/>
          <a:p>
            <a:pPr marL="342900" indent="-342900">
              <a:buFont typeface="+mj-lt"/>
              <a:buAutoNum type="arabicPeriod"/>
            </a:pPr>
            <a:r>
              <a:rPr lang="en-US" b="1" dirty="0"/>
              <a:t>Electron beam test of the large area Mu2e calorimeter prototype, </a:t>
            </a:r>
            <a:r>
              <a:rPr lang="en-US" dirty="0"/>
              <a:t>N. Atanov et al, J.Phys.Conf.Ser. 1162 (2019)</a:t>
            </a:r>
          </a:p>
          <a:p>
            <a:pPr marL="342900" indent="-342900">
              <a:buFont typeface="+mj-lt"/>
              <a:buAutoNum type="arabicPeriod"/>
            </a:pPr>
            <a:r>
              <a:rPr lang="en-US" b="1" u="sng" dirty="0">
                <a:solidFill>
                  <a:srgbClr val="FF0000"/>
                </a:solidFill>
              </a:rPr>
              <a:t>Development of the SLRI beam test facility for characterization of monolithic active pixel sensors</a:t>
            </a:r>
            <a:r>
              <a:rPr lang="en-US" dirty="0"/>
              <a:t>, K. Kittimanapun et al, Nucl.Instrum.Meth. A930 (2019) </a:t>
            </a:r>
          </a:p>
          <a:p>
            <a:pPr marL="342900" indent="-342900">
              <a:buFont typeface="+mj-lt"/>
              <a:buAutoNum type="arabicPeriod"/>
            </a:pPr>
            <a:r>
              <a:rPr lang="en-US" b="1" dirty="0"/>
              <a:t>The Investigation on the Dark Sector at the PADME Experiment</a:t>
            </a:r>
            <a:r>
              <a:rPr lang="en-US" dirty="0"/>
              <a:t>, Fabio Ferrarotto , Universe 5 (2019) no.2</a:t>
            </a:r>
          </a:p>
          <a:p>
            <a:pPr marL="342900" indent="-342900">
              <a:buFont typeface="+mj-lt"/>
              <a:buAutoNum type="arabicPeriod"/>
            </a:pPr>
            <a:r>
              <a:rPr lang="en-US" b="1" dirty="0"/>
              <a:t>Characterization and performance of PADME’s Cherenkov-based small-angle calorimeter, </a:t>
            </a:r>
            <a:r>
              <a:rPr lang="en-US" dirty="0"/>
              <a:t>A. Frankenthal et al., Nucl.Instrum.Meth. A919 (2019) 89-97</a:t>
            </a:r>
          </a:p>
        </p:txBody>
      </p:sp>
      <p:pic>
        <p:nvPicPr>
          <p:cNvPr id="15" name="Immagine 14">
            <a:extLst>
              <a:ext uri="{FF2B5EF4-FFF2-40B4-BE49-F238E27FC236}">
                <a16:creationId xmlns:a16="http://schemas.microsoft.com/office/drawing/2014/main" id="{96B76D37-F54A-4BFE-B191-A96F572F88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926678" y="146123"/>
            <a:ext cx="1095469" cy="456743"/>
          </a:xfrm>
          <a:prstGeom prst="rect">
            <a:avLst/>
          </a:prstGeom>
          <a:solidFill>
            <a:schemeClr val="tx1"/>
          </a:solidFill>
        </p:spPr>
      </p:pic>
      <p:grpSp>
        <p:nvGrpSpPr>
          <p:cNvPr id="20" name="Gruppo 19">
            <a:extLst>
              <a:ext uri="{FF2B5EF4-FFF2-40B4-BE49-F238E27FC236}">
                <a16:creationId xmlns:a16="http://schemas.microsoft.com/office/drawing/2014/main" id="{966897C8-ACE2-45AC-8E85-E93108740592}"/>
              </a:ext>
            </a:extLst>
          </p:cNvPr>
          <p:cNvGrpSpPr/>
          <p:nvPr/>
        </p:nvGrpSpPr>
        <p:grpSpPr>
          <a:xfrm>
            <a:off x="2345806" y="3911665"/>
            <a:ext cx="7867718" cy="1830037"/>
            <a:chOff x="2345806" y="3911665"/>
            <a:chExt cx="7867718" cy="1830037"/>
          </a:xfrm>
        </p:grpSpPr>
        <p:pic>
          <p:nvPicPr>
            <p:cNvPr id="18" name="Immagine 17">
              <a:extLst>
                <a:ext uri="{FF2B5EF4-FFF2-40B4-BE49-F238E27FC236}">
                  <a16:creationId xmlns:a16="http://schemas.microsoft.com/office/drawing/2014/main" id="{16F56A5D-2F77-4394-80A6-E93F16F0A4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45806" y="3911665"/>
              <a:ext cx="7867718" cy="1830037"/>
            </a:xfrm>
            <a:prstGeom prst="rect">
              <a:avLst/>
            </a:prstGeom>
          </p:spPr>
        </p:pic>
        <p:sp>
          <p:nvSpPr>
            <p:cNvPr id="19" name="Rettangolo 18">
              <a:extLst>
                <a:ext uri="{FF2B5EF4-FFF2-40B4-BE49-F238E27FC236}">
                  <a16:creationId xmlns:a16="http://schemas.microsoft.com/office/drawing/2014/main" id="{0D56E949-4F1B-4B83-88B0-EE0352ADE4CD}"/>
                </a:ext>
              </a:extLst>
            </p:cNvPr>
            <p:cNvSpPr/>
            <p:nvPr/>
          </p:nvSpPr>
          <p:spPr>
            <a:xfrm>
              <a:off x="2345806" y="3911665"/>
              <a:ext cx="1490214" cy="423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3379503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2078</TotalTime>
  <Words>4637</Words>
  <Application>Microsoft Office PowerPoint</Application>
  <PresentationFormat>Widescreen</PresentationFormat>
  <Paragraphs>853</Paragraphs>
  <Slides>58</Slides>
  <Notes>2</Notes>
  <HiddenSlides>2</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58</vt:i4>
      </vt:variant>
    </vt:vector>
  </HeadingPairs>
  <TitlesOfParts>
    <vt:vector size="68" baseType="lpstr">
      <vt:lpstr>Arial</vt:lpstr>
      <vt:lpstr>Arial</vt:lpstr>
      <vt:lpstr>Ayuthaya</vt:lpstr>
      <vt:lpstr>Calibri</vt:lpstr>
      <vt:lpstr>Calibri Light</vt:lpstr>
      <vt:lpstr>Cambria Math</vt:lpstr>
      <vt:lpstr>Courier New</vt:lpstr>
      <vt:lpstr>Stencil</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Timeline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SPARE SLIDES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 Gennaro Foggetta</dc:creator>
  <cp:lastModifiedBy>Luca Gennaro Foggetta</cp:lastModifiedBy>
  <cp:revision>149</cp:revision>
  <dcterms:created xsi:type="dcterms:W3CDTF">2019-04-30T15:40:07Z</dcterms:created>
  <dcterms:modified xsi:type="dcterms:W3CDTF">2019-05-08T16:14:30Z</dcterms:modified>
</cp:coreProperties>
</file>