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6" r:id="rId2"/>
  </p:sldMasterIdLst>
  <p:notesMasterIdLst>
    <p:notesMasterId r:id="rId18"/>
  </p:notesMasterIdLst>
  <p:sldIdLst>
    <p:sldId id="257" r:id="rId3"/>
    <p:sldId id="289" r:id="rId4"/>
    <p:sldId id="341" r:id="rId5"/>
    <p:sldId id="342" r:id="rId6"/>
    <p:sldId id="356" r:id="rId7"/>
    <p:sldId id="345" r:id="rId8"/>
    <p:sldId id="346" r:id="rId9"/>
    <p:sldId id="357" r:id="rId10"/>
    <p:sldId id="358" r:id="rId11"/>
    <p:sldId id="325" r:id="rId12"/>
    <p:sldId id="359" r:id="rId13"/>
    <p:sldId id="348" r:id="rId14"/>
    <p:sldId id="360" r:id="rId15"/>
    <p:sldId id="361" r:id="rId16"/>
    <p:sldId id="338" r:id="rId17"/>
  </p:sldIdLst>
  <p:sldSz cx="9144000" cy="6858000" type="screen4x3"/>
  <p:notesSz cx="6858000" cy="9144000"/>
  <p:defaultTextStyle>
    <a:defPPr>
      <a:defRPr lang="en-US"/>
    </a:defPPr>
    <a:lvl1pPr marL="0" algn="l" defTabSz="457162" rtl="0" eaLnBrk="1" latinLnBrk="0" hangingPunct="1">
      <a:defRPr sz="1800" kern="1200">
        <a:solidFill>
          <a:schemeClr val="tx1"/>
        </a:solidFill>
        <a:latin typeface="+mn-lt"/>
        <a:ea typeface="+mn-ea"/>
        <a:cs typeface="+mn-cs"/>
      </a:defRPr>
    </a:lvl1pPr>
    <a:lvl2pPr marL="457162" algn="l" defTabSz="457162" rtl="0" eaLnBrk="1" latinLnBrk="0" hangingPunct="1">
      <a:defRPr sz="1800" kern="1200">
        <a:solidFill>
          <a:schemeClr val="tx1"/>
        </a:solidFill>
        <a:latin typeface="+mn-lt"/>
        <a:ea typeface="+mn-ea"/>
        <a:cs typeface="+mn-cs"/>
      </a:defRPr>
    </a:lvl2pPr>
    <a:lvl3pPr marL="914323" algn="l" defTabSz="457162" rtl="0" eaLnBrk="1" latinLnBrk="0" hangingPunct="1">
      <a:defRPr sz="1800" kern="1200">
        <a:solidFill>
          <a:schemeClr val="tx1"/>
        </a:solidFill>
        <a:latin typeface="+mn-lt"/>
        <a:ea typeface="+mn-ea"/>
        <a:cs typeface="+mn-cs"/>
      </a:defRPr>
    </a:lvl3pPr>
    <a:lvl4pPr marL="1371485" algn="l" defTabSz="457162" rtl="0" eaLnBrk="1" latinLnBrk="0" hangingPunct="1">
      <a:defRPr sz="1800" kern="1200">
        <a:solidFill>
          <a:schemeClr val="tx1"/>
        </a:solidFill>
        <a:latin typeface="+mn-lt"/>
        <a:ea typeface="+mn-ea"/>
        <a:cs typeface="+mn-cs"/>
      </a:defRPr>
    </a:lvl4pPr>
    <a:lvl5pPr marL="1828646" algn="l" defTabSz="457162" rtl="0" eaLnBrk="1" latinLnBrk="0" hangingPunct="1">
      <a:defRPr sz="1800" kern="1200">
        <a:solidFill>
          <a:schemeClr val="tx1"/>
        </a:solidFill>
        <a:latin typeface="+mn-lt"/>
        <a:ea typeface="+mn-ea"/>
        <a:cs typeface="+mn-cs"/>
      </a:defRPr>
    </a:lvl5pPr>
    <a:lvl6pPr marL="2285807" algn="l" defTabSz="457162" rtl="0" eaLnBrk="1" latinLnBrk="0" hangingPunct="1">
      <a:defRPr sz="1800" kern="1200">
        <a:solidFill>
          <a:schemeClr val="tx1"/>
        </a:solidFill>
        <a:latin typeface="+mn-lt"/>
        <a:ea typeface="+mn-ea"/>
        <a:cs typeface="+mn-cs"/>
      </a:defRPr>
    </a:lvl6pPr>
    <a:lvl7pPr marL="2742969" algn="l" defTabSz="457162" rtl="0" eaLnBrk="1" latinLnBrk="0" hangingPunct="1">
      <a:defRPr sz="1800" kern="1200">
        <a:solidFill>
          <a:schemeClr val="tx1"/>
        </a:solidFill>
        <a:latin typeface="+mn-lt"/>
        <a:ea typeface="+mn-ea"/>
        <a:cs typeface="+mn-cs"/>
      </a:defRPr>
    </a:lvl7pPr>
    <a:lvl8pPr marL="3200131" algn="l" defTabSz="457162" rtl="0" eaLnBrk="1" latinLnBrk="0" hangingPunct="1">
      <a:defRPr sz="1800" kern="1200">
        <a:solidFill>
          <a:schemeClr val="tx1"/>
        </a:solidFill>
        <a:latin typeface="+mn-lt"/>
        <a:ea typeface="+mn-ea"/>
        <a:cs typeface="+mn-cs"/>
      </a:defRPr>
    </a:lvl8pPr>
    <a:lvl9pPr marL="3657292" algn="l" defTabSz="4571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DA"/>
    <a:srgbClr val="5058C6"/>
    <a:srgbClr val="D42E3F"/>
    <a:srgbClr val="2C9C16"/>
    <a:srgbClr val="FFFDB6"/>
    <a:srgbClr val="FF16FF"/>
    <a:srgbClr val="7F1496"/>
    <a:srgbClr val="B13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2"/>
    <p:restoredTop sz="95802" autoAdjust="0"/>
  </p:normalViewPr>
  <p:slideViewPr>
    <p:cSldViewPr snapToGrid="0" snapToObjects="1">
      <p:cViewPr>
        <p:scale>
          <a:sx n="168" d="100"/>
          <a:sy n="168" d="100"/>
        </p:scale>
        <p:origin x="1808"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705AB-D7AC-1D49-B8A7-17FD526BD773}" type="datetimeFigureOut">
              <a:rPr lang="en-US" smtClean="0"/>
              <a:t>5/9/19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B13FA-77DD-1646-9304-EBBB68BEFDCD}" type="slidenum">
              <a:rPr lang="en-US" smtClean="0"/>
              <a:t>‹#›</a:t>
            </a:fld>
            <a:endParaRPr lang="en-US"/>
          </a:p>
        </p:txBody>
      </p:sp>
    </p:spTree>
    <p:extLst>
      <p:ext uri="{BB962C8B-B14F-4D97-AF65-F5344CB8AC3E}">
        <p14:creationId xmlns:p14="http://schemas.microsoft.com/office/powerpoint/2010/main" val="1795457898"/>
      </p:ext>
    </p:extLst>
  </p:cSld>
  <p:clrMap bg1="lt1" tx1="dk1" bg2="lt2" tx2="dk2" accent1="accent1" accent2="accent2" accent3="accent3" accent4="accent4" accent5="accent5" accent6="accent6" hlink="hlink" folHlink="folHlink"/>
  <p:notesStyle>
    <a:lvl1pPr marL="0" algn="l" defTabSz="457162" rtl="0" eaLnBrk="1" latinLnBrk="0" hangingPunct="1">
      <a:defRPr sz="1200" kern="1200">
        <a:solidFill>
          <a:schemeClr val="tx1"/>
        </a:solidFill>
        <a:latin typeface="+mn-lt"/>
        <a:ea typeface="+mn-ea"/>
        <a:cs typeface="+mn-cs"/>
      </a:defRPr>
    </a:lvl1pPr>
    <a:lvl2pPr marL="457162" algn="l" defTabSz="457162" rtl="0" eaLnBrk="1" latinLnBrk="0" hangingPunct="1">
      <a:defRPr sz="1200" kern="1200">
        <a:solidFill>
          <a:schemeClr val="tx1"/>
        </a:solidFill>
        <a:latin typeface="+mn-lt"/>
        <a:ea typeface="+mn-ea"/>
        <a:cs typeface="+mn-cs"/>
      </a:defRPr>
    </a:lvl2pPr>
    <a:lvl3pPr marL="914323" algn="l" defTabSz="457162" rtl="0" eaLnBrk="1" latinLnBrk="0" hangingPunct="1">
      <a:defRPr sz="1200" kern="1200">
        <a:solidFill>
          <a:schemeClr val="tx1"/>
        </a:solidFill>
        <a:latin typeface="+mn-lt"/>
        <a:ea typeface="+mn-ea"/>
        <a:cs typeface="+mn-cs"/>
      </a:defRPr>
    </a:lvl3pPr>
    <a:lvl4pPr marL="1371485" algn="l" defTabSz="457162" rtl="0" eaLnBrk="1" latinLnBrk="0" hangingPunct="1">
      <a:defRPr sz="1200" kern="1200">
        <a:solidFill>
          <a:schemeClr val="tx1"/>
        </a:solidFill>
        <a:latin typeface="+mn-lt"/>
        <a:ea typeface="+mn-ea"/>
        <a:cs typeface="+mn-cs"/>
      </a:defRPr>
    </a:lvl4pPr>
    <a:lvl5pPr marL="1828646" algn="l" defTabSz="457162" rtl="0" eaLnBrk="1" latinLnBrk="0" hangingPunct="1">
      <a:defRPr sz="1200" kern="1200">
        <a:solidFill>
          <a:schemeClr val="tx1"/>
        </a:solidFill>
        <a:latin typeface="+mn-lt"/>
        <a:ea typeface="+mn-ea"/>
        <a:cs typeface="+mn-cs"/>
      </a:defRPr>
    </a:lvl5pPr>
    <a:lvl6pPr marL="2285807" algn="l" defTabSz="457162" rtl="0" eaLnBrk="1" latinLnBrk="0" hangingPunct="1">
      <a:defRPr sz="1200" kern="1200">
        <a:solidFill>
          <a:schemeClr val="tx1"/>
        </a:solidFill>
        <a:latin typeface="+mn-lt"/>
        <a:ea typeface="+mn-ea"/>
        <a:cs typeface="+mn-cs"/>
      </a:defRPr>
    </a:lvl6pPr>
    <a:lvl7pPr marL="2742969" algn="l" defTabSz="457162" rtl="0" eaLnBrk="1" latinLnBrk="0" hangingPunct="1">
      <a:defRPr sz="1200" kern="1200">
        <a:solidFill>
          <a:schemeClr val="tx1"/>
        </a:solidFill>
        <a:latin typeface="+mn-lt"/>
        <a:ea typeface="+mn-ea"/>
        <a:cs typeface="+mn-cs"/>
      </a:defRPr>
    </a:lvl7pPr>
    <a:lvl8pPr marL="3200131" algn="l" defTabSz="457162" rtl="0" eaLnBrk="1" latinLnBrk="0" hangingPunct="1">
      <a:defRPr sz="1200" kern="1200">
        <a:solidFill>
          <a:schemeClr val="tx1"/>
        </a:solidFill>
        <a:latin typeface="+mn-lt"/>
        <a:ea typeface="+mn-ea"/>
        <a:cs typeface="+mn-cs"/>
      </a:defRPr>
    </a:lvl8pPr>
    <a:lvl9pPr marL="3657292" algn="l" defTabSz="4571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TOTALE FTE 2015  (26.5) Budget 72.5 K€ No.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seminari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anno 2014: 4</a:t>
            </a:r>
          </a:p>
          <a:p>
            <a:pPr marL="0" marR="0" indent="0" algn="l" defTabSz="457162"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2</a:t>
            </a:fld>
            <a:endParaRPr lang="en-US"/>
          </a:p>
        </p:txBody>
      </p:sp>
    </p:spTree>
    <p:extLst>
      <p:ext uri="{BB962C8B-B14F-4D97-AF65-F5344CB8AC3E}">
        <p14:creationId xmlns:p14="http://schemas.microsoft.com/office/powerpoint/2010/main" val="311438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15</a:t>
            </a:fld>
            <a:endParaRPr lang="en-US"/>
          </a:p>
        </p:txBody>
      </p:sp>
    </p:spTree>
    <p:extLst>
      <p:ext uri="{BB962C8B-B14F-4D97-AF65-F5344CB8AC3E}">
        <p14:creationId xmlns:p14="http://schemas.microsoft.com/office/powerpoint/2010/main" val="33433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US" dirty="0" smtClean="0"/>
              <a:t>A </a:t>
            </a:r>
            <a:r>
              <a:rPr lang="en-US" dirty="0" err="1" smtClean="0"/>
              <a:t>seguito</a:t>
            </a:r>
            <a:r>
              <a:rPr lang="en-US" dirty="0" smtClean="0"/>
              <a:t> </a:t>
            </a:r>
            <a:r>
              <a:rPr lang="en-US" dirty="0" err="1" smtClean="0"/>
              <a:t>della</a:t>
            </a:r>
            <a:r>
              <a:rPr lang="en-US" dirty="0" smtClean="0"/>
              <a:t> forte </a:t>
            </a:r>
            <a:r>
              <a:rPr lang="en-US" dirty="0" err="1" smtClean="0"/>
              <a:t>riduzione</a:t>
            </a:r>
            <a:r>
              <a:rPr lang="en-US" dirty="0" smtClean="0"/>
              <a:t> </a:t>
            </a:r>
            <a:r>
              <a:rPr lang="en-US" dirty="0" err="1" smtClean="0"/>
              <a:t>nel</a:t>
            </a:r>
            <a:r>
              <a:rPr lang="en-US" dirty="0" smtClean="0"/>
              <a:t> </a:t>
            </a:r>
            <a:r>
              <a:rPr lang="en-US" dirty="0" err="1" smtClean="0"/>
              <a:t>numero</a:t>
            </a:r>
            <a:r>
              <a:rPr lang="en-US" dirty="0" smtClean="0"/>
              <a:t> di staff, </a:t>
            </a:r>
            <a:r>
              <a:rPr lang="en-US" dirty="0" err="1" smtClean="0"/>
              <a:t>scarsa</a:t>
            </a:r>
            <a:r>
              <a:rPr lang="en-US" dirty="0" smtClean="0"/>
              <a:t> </a:t>
            </a:r>
            <a:r>
              <a:rPr lang="en-US" dirty="0" err="1" smtClean="0"/>
              <a:t>coesione</a:t>
            </a:r>
            <a:r>
              <a:rPr lang="en-US" dirty="0" smtClean="0"/>
              <a:t> </a:t>
            </a:r>
            <a:r>
              <a:rPr lang="en-US" dirty="0" err="1" smtClean="0"/>
              <a:t>nelle</a:t>
            </a:r>
            <a:r>
              <a:rPr lang="en-US" dirty="0" smtClean="0"/>
              <a:t> </a:t>
            </a:r>
            <a:r>
              <a:rPr lang="en-US" dirty="0" err="1" smtClean="0"/>
              <a:t>attività</a:t>
            </a:r>
            <a:r>
              <a:rPr lang="en-US" dirty="0" smtClean="0"/>
              <a:t>, etc. </a:t>
            </a:r>
          </a:p>
          <a:p>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5</a:t>
            </a:fld>
            <a:endParaRPr lang="en-US"/>
          </a:p>
        </p:txBody>
      </p:sp>
    </p:spTree>
    <p:extLst>
      <p:ext uri="{BB962C8B-B14F-4D97-AF65-F5344CB8AC3E}">
        <p14:creationId xmlns:p14="http://schemas.microsoft.com/office/powerpoint/2010/main" val="135342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62" rtl="0" eaLnBrk="1" fontAlgn="auto" latinLnBrk="0" hangingPunct="1">
              <a:lnSpc>
                <a:spcPct val="100000"/>
              </a:lnSpc>
              <a:spcBef>
                <a:spcPts val="0"/>
              </a:spcBef>
              <a:spcAft>
                <a:spcPts val="0"/>
              </a:spcAft>
              <a:buClrTx/>
              <a:buSzTx/>
              <a:buFontTx/>
              <a:buNone/>
              <a:tabLst/>
              <a:defRPr/>
            </a:pPr>
            <a:r>
              <a:rPr lang="en-US" dirty="0" smtClean="0"/>
              <a:t>A </a:t>
            </a:r>
            <a:r>
              <a:rPr lang="en-US" dirty="0" err="1" smtClean="0"/>
              <a:t>seguito</a:t>
            </a:r>
            <a:r>
              <a:rPr lang="en-US" dirty="0" smtClean="0"/>
              <a:t> </a:t>
            </a:r>
            <a:r>
              <a:rPr lang="en-US" dirty="0" err="1" smtClean="0"/>
              <a:t>della</a:t>
            </a:r>
            <a:r>
              <a:rPr lang="en-US" dirty="0" smtClean="0"/>
              <a:t> forte </a:t>
            </a:r>
            <a:r>
              <a:rPr lang="en-US" dirty="0" err="1" smtClean="0"/>
              <a:t>riduzione</a:t>
            </a:r>
            <a:r>
              <a:rPr lang="en-US" dirty="0" smtClean="0"/>
              <a:t> </a:t>
            </a:r>
            <a:r>
              <a:rPr lang="en-US" dirty="0" err="1" smtClean="0"/>
              <a:t>nel</a:t>
            </a:r>
            <a:r>
              <a:rPr lang="en-US" dirty="0" smtClean="0"/>
              <a:t> </a:t>
            </a:r>
            <a:r>
              <a:rPr lang="en-US" dirty="0" err="1" smtClean="0"/>
              <a:t>numero</a:t>
            </a:r>
            <a:r>
              <a:rPr lang="en-US" dirty="0" smtClean="0"/>
              <a:t> di staff, </a:t>
            </a:r>
            <a:r>
              <a:rPr lang="en-US" dirty="0" err="1" smtClean="0"/>
              <a:t>scarsa</a:t>
            </a:r>
            <a:r>
              <a:rPr lang="en-US" dirty="0" smtClean="0"/>
              <a:t> </a:t>
            </a:r>
            <a:r>
              <a:rPr lang="en-US" dirty="0" err="1" smtClean="0"/>
              <a:t>coesione</a:t>
            </a:r>
            <a:r>
              <a:rPr lang="en-US" dirty="0" smtClean="0"/>
              <a:t> </a:t>
            </a:r>
            <a:r>
              <a:rPr lang="en-US" dirty="0" err="1" smtClean="0"/>
              <a:t>nelle</a:t>
            </a:r>
            <a:r>
              <a:rPr lang="en-US" dirty="0" smtClean="0"/>
              <a:t> </a:t>
            </a:r>
            <a:r>
              <a:rPr lang="en-US" dirty="0" err="1" smtClean="0"/>
              <a:t>attività</a:t>
            </a:r>
            <a:r>
              <a:rPr lang="en-US" dirty="0" smtClean="0"/>
              <a:t>, etc. </a:t>
            </a:r>
          </a:p>
          <a:p>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6</a:t>
            </a:fld>
            <a:endParaRPr lang="en-US"/>
          </a:p>
        </p:txBody>
      </p:sp>
    </p:spTree>
    <p:extLst>
      <p:ext uri="{BB962C8B-B14F-4D97-AF65-F5344CB8AC3E}">
        <p14:creationId xmlns:p14="http://schemas.microsoft.com/office/powerpoint/2010/main" val="42339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appointed Analysis Consultant Expert (ACE) for the ATLAS top-mass determination experimental group. </a:t>
            </a:r>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7</a:t>
            </a:fld>
            <a:endParaRPr lang="en-US"/>
          </a:p>
        </p:txBody>
      </p:sp>
    </p:spTree>
    <p:extLst>
      <p:ext uri="{BB962C8B-B14F-4D97-AF65-F5344CB8AC3E}">
        <p14:creationId xmlns:p14="http://schemas.microsoft.com/office/powerpoint/2010/main" val="186568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Unsuccessful, </a:t>
            </a:r>
            <a:r>
              <a:rPr lang="en-US" baseline="0" dirty="0" smtClean="0"/>
              <a:t>because of the </a:t>
            </a:r>
            <a:r>
              <a:rPr lang="en-US" baseline="0" dirty="0" err="1" smtClean="0"/>
              <a:t>bibliometric</a:t>
            </a:r>
            <a:r>
              <a:rPr lang="en-US" baseline="0" dirty="0" smtClean="0"/>
              <a:t> filter</a:t>
            </a:r>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8</a:t>
            </a:fld>
            <a:endParaRPr lang="en-US"/>
          </a:p>
        </p:txBody>
      </p:sp>
    </p:spTree>
    <p:extLst>
      <p:ext uri="{BB962C8B-B14F-4D97-AF65-F5344CB8AC3E}">
        <p14:creationId xmlns:p14="http://schemas.microsoft.com/office/powerpoint/2010/main" val="223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9</a:t>
            </a:fld>
            <a:endParaRPr lang="en-US"/>
          </a:p>
        </p:txBody>
      </p:sp>
    </p:spTree>
    <p:extLst>
      <p:ext uri="{BB962C8B-B14F-4D97-AF65-F5344CB8AC3E}">
        <p14:creationId xmlns:p14="http://schemas.microsoft.com/office/powerpoint/2010/main" val="31193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a:t>
            </a:r>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10</a:t>
            </a:fld>
            <a:endParaRPr lang="en-US"/>
          </a:p>
        </p:txBody>
      </p:sp>
    </p:spTree>
    <p:extLst>
      <p:ext uri="{BB962C8B-B14F-4D97-AF65-F5344CB8AC3E}">
        <p14:creationId xmlns:p14="http://schemas.microsoft.com/office/powerpoint/2010/main" val="138169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Unavoidable,</a:t>
            </a:r>
            <a:r>
              <a:rPr lang="en-US" baseline="0" dirty="0" smtClean="0"/>
              <a:t> in view of forthcoming retirements (horizon: 4/5 years)</a:t>
            </a:r>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11</a:t>
            </a:fld>
            <a:endParaRPr lang="en-US"/>
          </a:p>
        </p:txBody>
      </p:sp>
    </p:spTree>
    <p:extLst>
      <p:ext uri="{BB962C8B-B14F-4D97-AF65-F5344CB8AC3E}">
        <p14:creationId xmlns:p14="http://schemas.microsoft.com/office/powerpoint/2010/main" val="57274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B13FA-77DD-1646-9304-EBBB68BEFDCD}" type="slidenum">
              <a:rPr lang="en-US" smtClean="0"/>
              <a:t>12</a:t>
            </a:fld>
            <a:endParaRPr lang="en-US"/>
          </a:p>
        </p:txBody>
      </p:sp>
    </p:spTree>
    <p:extLst>
      <p:ext uri="{BB962C8B-B14F-4D97-AF65-F5344CB8AC3E}">
        <p14:creationId xmlns:p14="http://schemas.microsoft.com/office/powerpoint/2010/main" val="112925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6" indent="0" algn="ctr">
              <a:buNone/>
              <a:defRPr>
                <a:solidFill>
                  <a:schemeClr val="tx1">
                    <a:tint val="75000"/>
                  </a:schemeClr>
                </a:solidFill>
              </a:defRPr>
            </a:lvl5pPr>
            <a:lvl6pPr marL="2285807" indent="0" algn="ctr">
              <a:buNone/>
              <a:defRPr>
                <a:solidFill>
                  <a:schemeClr val="tx1">
                    <a:tint val="75000"/>
                  </a:schemeClr>
                </a:solidFill>
              </a:defRPr>
            </a:lvl6pPr>
            <a:lvl7pPr marL="2742969" indent="0" algn="ctr">
              <a:buNone/>
              <a:defRPr>
                <a:solidFill>
                  <a:schemeClr val="tx1">
                    <a:tint val="75000"/>
                  </a:schemeClr>
                </a:solidFill>
              </a:defRPr>
            </a:lvl7pPr>
            <a:lvl8pPr marL="3200131" indent="0" algn="ctr">
              <a:buNone/>
              <a:defRPr>
                <a:solidFill>
                  <a:schemeClr val="tx1">
                    <a:tint val="75000"/>
                  </a:schemeClr>
                </a:solidFill>
              </a:defRPr>
            </a:lvl8pPr>
            <a:lvl9pPr marL="3657292"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p:txBody>
          <a:bodyPr/>
          <a:lstStyle/>
          <a:p>
            <a:fld id="{A35351E4-C050-3D4D-9750-0839EAD5A1ED}"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96A83-9EE9-7945-95C0-F4297FC5674F}" type="slidenum">
              <a:rPr lang="en-US" smtClean="0"/>
              <a:t>‹#›</a:t>
            </a:fld>
            <a:endParaRPr lang="en-US"/>
          </a:p>
        </p:txBody>
      </p:sp>
      <p:sp>
        <p:nvSpPr>
          <p:cNvPr id="2" name="Title 1"/>
          <p:cNvSpPr>
            <a:spLocks noGrp="1"/>
          </p:cNvSpPr>
          <p:nvPr>
            <p:ph type="ctrTitle"/>
          </p:nvPr>
        </p:nvSpPr>
        <p:spPr>
          <a:xfrm>
            <a:off x="817582" y="3132291"/>
            <a:ext cx="7175351" cy="1793167"/>
          </a:xfrm>
          <a:effectLst/>
        </p:spPr>
        <p:txBody>
          <a:bodyPr>
            <a:noAutofit/>
          </a:bodyPr>
          <a:lstStyle>
            <a:lvl1pPr marL="640026" indent="-457162" algn="l">
              <a:defRPr sz="5400"/>
            </a:lvl1pPr>
          </a:lstStyle>
          <a:p>
            <a:r>
              <a:rPr lang="x-none"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35351E4-C050-3D4D-9750-0839EAD5A1ED}"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96A83-9EE9-7945-95C0-F4297FC567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x-none" smtClean="0"/>
              <a:t>Click to edit Master title style</a:t>
            </a:r>
            <a:endParaRPr lang="en-US"/>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A35351E4-C050-3D4D-9750-0839EAD5A1ED}"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96A83-9EE9-7945-95C0-F4297FC567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x-none"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x-none"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x-none"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x-none"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5351E4-C050-3D4D-9750-0839EAD5A1ED}"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96A83-9EE9-7945-95C0-F4297FC5674F}" type="slidenum">
              <a:rPr lang="en-US" smtClean="0"/>
              <a:t>‹#›</a:t>
            </a:fld>
            <a:endParaRPr lang="en-US"/>
          </a:p>
        </p:txBody>
      </p:sp>
      <p:sp>
        <p:nvSpPr>
          <p:cNvPr id="8" name="Title 7"/>
          <p:cNvSpPr>
            <a:spLocks noGrp="1"/>
          </p:cNvSpPr>
          <p:nvPr>
            <p:ph type="title"/>
          </p:nvPr>
        </p:nvSpPr>
        <p:spPr/>
        <p:txBody>
          <a:bodyPr/>
          <a:lstStyle/>
          <a:p>
            <a:r>
              <a:rPr lang="x-none"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x-none"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x-none"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x-none"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x-none"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x-none"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x-none" smtClean="0"/>
              <a:t>Click to edit Master title style</a:t>
            </a:r>
            <a:endParaRPr lang="en-US" dirty="0"/>
          </a:p>
        </p:txBody>
      </p:sp>
      <p:sp>
        <p:nvSpPr>
          <p:cNvPr id="3" name="Text Placeholder 2"/>
          <p:cNvSpPr>
            <a:spLocks noGrp="1"/>
          </p:cNvSpPr>
          <p:nvPr>
            <p:ph type="body" idx="1"/>
          </p:nvPr>
        </p:nvSpPr>
        <p:spPr>
          <a:xfrm>
            <a:off x="2022438" y="4607512"/>
            <a:ext cx="5970494" cy="835460"/>
          </a:xfrm>
        </p:spPr>
        <p:txBody>
          <a:bodyPr anchor="t"/>
          <a:lstStyle>
            <a:lvl1pPr marL="0" indent="0" algn="r">
              <a:buNone/>
              <a:defRPr sz="2000">
                <a:solidFill>
                  <a:schemeClr val="tx2"/>
                </a:solidFill>
              </a:defRPr>
            </a:lvl1pPr>
            <a:lvl2pPr marL="457162" indent="0">
              <a:buNone/>
              <a:defRPr sz="1800">
                <a:solidFill>
                  <a:schemeClr val="tx1">
                    <a:tint val="75000"/>
                  </a:schemeClr>
                </a:solidFill>
              </a:defRPr>
            </a:lvl2pPr>
            <a:lvl3pPr marL="914323" indent="0">
              <a:buNone/>
              <a:defRPr sz="1600">
                <a:solidFill>
                  <a:schemeClr val="tx1">
                    <a:tint val="75000"/>
                  </a:schemeClr>
                </a:solidFill>
              </a:defRPr>
            </a:lvl3pPr>
            <a:lvl4pPr marL="1371485" indent="0">
              <a:buNone/>
              <a:defRPr sz="1400">
                <a:solidFill>
                  <a:schemeClr val="tx1">
                    <a:tint val="75000"/>
                  </a:schemeClr>
                </a:solidFill>
              </a:defRPr>
            </a:lvl4pPr>
            <a:lvl5pPr marL="1828646" indent="0">
              <a:buNone/>
              <a:defRPr sz="1400">
                <a:solidFill>
                  <a:schemeClr val="tx1">
                    <a:tint val="75000"/>
                  </a:schemeClr>
                </a:solidFill>
              </a:defRPr>
            </a:lvl5pPr>
            <a:lvl6pPr marL="2285807" indent="0">
              <a:buNone/>
              <a:defRPr sz="1400">
                <a:solidFill>
                  <a:schemeClr val="tx1">
                    <a:tint val="75000"/>
                  </a:schemeClr>
                </a:solidFill>
              </a:defRPr>
            </a:lvl6pPr>
            <a:lvl7pPr marL="2742969" indent="0">
              <a:buNone/>
              <a:defRPr sz="1400">
                <a:solidFill>
                  <a:schemeClr val="tx1">
                    <a:tint val="75000"/>
                  </a:schemeClr>
                </a:solidFill>
              </a:defRPr>
            </a:lvl7pPr>
            <a:lvl8pPr marL="3200131" indent="0">
              <a:buNone/>
              <a:defRPr sz="1400">
                <a:solidFill>
                  <a:schemeClr val="tx1">
                    <a:tint val="75000"/>
                  </a:schemeClr>
                </a:solidFill>
              </a:defRPr>
            </a:lvl8pPr>
            <a:lvl9pPr marL="3657292"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A35351E4-C050-3D4D-9750-0839EAD5A1ED}"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96A83-9EE9-7945-95C0-F4297FC567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5351E4-C050-3D4D-9750-0839EAD5A1ED}" type="datetimeFigureOut">
              <a:rPr lang="en-US" smtClean="0"/>
              <a:t>5/9/19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96A83-9EE9-7945-95C0-F4297FC5674F}" type="slidenum">
              <a:rPr lang="en-US" smtClean="0"/>
              <a:t>‹#›</a:t>
            </a:fld>
            <a:endParaRPr lang="en-US"/>
          </a:p>
        </p:txBody>
      </p:sp>
      <p:sp>
        <p:nvSpPr>
          <p:cNvPr id="8" name="Title 7"/>
          <p:cNvSpPr>
            <a:spLocks noGrp="1"/>
          </p:cNvSpPr>
          <p:nvPr>
            <p:ph type="title"/>
          </p:nvPr>
        </p:nvSpPr>
        <p:spPr/>
        <p:txBody>
          <a:bodyPr/>
          <a:lstStyle/>
          <a:p>
            <a:r>
              <a:rPr lang="x-none"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marL="0" lvl="0" indent="0" algn="ctr" defTabSz="914323" rtl="0" eaLnBrk="1" latinLnBrk="0" hangingPunct="1">
              <a:spcBef>
                <a:spcPct val="20000"/>
              </a:spcBef>
              <a:spcAft>
                <a:spcPts val="300"/>
              </a:spcAft>
              <a:buClr>
                <a:schemeClr val="accent6">
                  <a:lumMod val="75000"/>
                </a:schemeClr>
              </a:buClr>
              <a:buSzPct val="130000"/>
              <a:buFont typeface="Georgia" pitchFamily="18" charset="0"/>
              <a:buNone/>
            </a:pPr>
            <a:r>
              <a:rPr lang="x-none"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Date Placeholder 6"/>
          <p:cNvSpPr>
            <a:spLocks noGrp="1"/>
          </p:cNvSpPr>
          <p:nvPr>
            <p:ph type="dt" sz="half" idx="10"/>
          </p:nvPr>
        </p:nvSpPr>
        <p:spPr/>
        <p:txBody>
          <a:bodyPr/>
          <a:lstStyle/>
          <a:p>
            <a:fld id="{A35351E4-C050-3D4D-9750-0839EAD5A1ED}" type="datetimeFigureOut">
              <a:rPr lang="en-US" smtClean="0"/>
              <a:t>5/9/19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96A83-9EE9-7945-95C0-F4297FC5674F}" type="slidenum">
              <a:rPr lang="en-US" smtClean="0"/>
              <a:t>‹#›</a:t>
            </a:fld>
            <a:endParaRPr lang="en-US"/>
          </a:p>
        </p:txBody>
      </p:sp>
      <p:sp>
        <p:nvSpPr>
          <p:cNvPr id="10" name="Title 9"/>
          <p:cNvSpPr>
            <a:spLocks noGrp="1"/>
          </p:cNvSpPr>
          <p:nvPr>
            <p:ph type="title"/>
          </p:nvPr>
        </p:nvSpPr>
        <p:spPr/>
        <p:txBody>
          <a:bodyPr/>
          <a:lstStyle/>
          <a:p>
            <a:r>
              <a:rPr lang="x-none"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Date Placeholder 2"/>
          <p:cNvSpPr>
            <a:spLocks noGrp="1"/>
          </p:cNvSpPr>
          <p:nvPr>
            <p:ph type="dt" sz="half" idx="10"/>
          </p:nvPr>
        </p:nvSpPr>
        <p:spPr/>
        <p:txBody>
          <a:bodyPr/>
          <a:lstStyle/>
          <a:p>
            <a:fld id="{A35351E4-C050-3D4D-9750-0839EAD5A1ED}" type="datetimeFigureOut">
              <a:rPr lang="en-US" smtClean="0"/>
              <a:t>5/9/19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96A83-9EE9-7945-95C0-F4297FC567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351E4-C050-3D4D-9750-0839EAD5A1ED}" type="datetimeFigureOut">
              <a:rPr lang="en-US" smtClean="0"/>
              <a:t>5/9/19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96A83-9EE9-7945-95C0-F4297FC567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1"/>
            <a:ext cx="3636085" cy="1258493"/>
          </a:xfrm>
          <a:effectLst/>
        </p:spPr>
        <p:txBody>
          <a:bodyPr anchor="b">
            <a:noAutofit/>
          </a:bodyPr>
          <a:lstStyle>
            <a:lvl1pPr marL="228581" indent="-228581" algn="l">
              <a:defRPr sz="2800" b="1">
                <a:effectLst/>
              </a:defRPr>
            </a:lvl1pPr>
          </a:lstStyle>
          <a:p>
            <a:r>
              <a:rPr lang="x-none" smtClean="0"/>
              <a:t>Click to edit Master title style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A35351E4-C050-3D4D-9750-0839EAD5A1ED}" type="datetimeFigureOut">
              <a:rPr lang="en-US" smtClean="0"/>
              <a:t>5/9/19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96A83-9EE9-7945-95C0-F4297FC5674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162" indent="0">
              <a:buNone/>
              <a:defRPr sz="2800"/>
            </a:lvl2pPr>
            <a:lvl3pPr marL="914323" indent="0">
              <a:buNone/>
              <a:defRPr sz="2400"/>
            </a:lvl3pPr>
            <a:lvl4pPr marL="1371485" indent="0">
              <a:buNone/>
              <a:defRPr sz="2000"/>
            </a:lvl4pPr>
            <a:lvl5pPr marL="1828646" indent="0">
              <a:buNone/>
              <a:defRPr sz="2000"/>
            </a:lvl5pPr>
            <a:lvl6pPr marL="2285807" indent="0">
              <a:buNone/>
              <a:defRPr sz="2000"/>
            </a:lvl6pPr>
            <a:lvl7pPr marL="2742969" indent="0">
              <a:buNone/>
              <a:defRPr sz="2000"/>
            </a:lvl7pPr>
            <a:lvl8pPr marL="3200131" indent="0">
              <a:buNone/>
              <a:defRPr sz="2000"/>
            </a:lvl8pPr>
            <a:lvl9pPr marL="3657292"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64" indent="-182864">
              <a:buFont typeface="Georgia" pitchFamily="18" charset="0"/>
              <a:buChar char="*"/>
              <a:defRPr sz="16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A35351E4-C050-3D4D-9750-0839EAD5A1ED}" type="datetimeFigureOut">
              <a:rPr lang="en-US" smtClean="0"/>
              <a:t>5/9/19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96A83-9EE9-7945-95C0-F4297FC5674F}" type="slidenum">
              <a:rPr lang="en-US" smtClean="0"/>
              <a:t>‹#›</a:t>
            </a:fld>
            <a:endParaRPr lang="en-US"/>
          </a:p>
        </p:txBody>
      </p:sp>
      <p:sp>
        <p:nvSpPr>
          <p:cNvPr id="2" name="Title 1"/>
          <p:cNvSpPr>
            <a:spLocks noGrp="1"/>
          </p:cNvSpPr>
          <p:nvPr>
            <p:ph type="title"/>
          </p:nvPr>
        </p:nvSpPr>
        <p:spPr>
          <a:xfrm>
            <a:off x="727269" y="4464421"/>
            <a:ext cx="6383538" cy="1143000"/>
          </a:xfrm>
        </p:spPr>
        <p:txBody>
          <a:bodyPr anchor="b">
            <a:noAutofit/>
          </a:bodyPr>
          <a:lstStyle>
            <a:lvl1pPr algn="l">
              <a:defRPr sz="4600" b="1"/>
            </a:lvl1pPr>
          </a:lstStyle>
          <a:p>
            <a:r>
              <a:rPr lang="x-none"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2" name="Title Placeholder 1"/>
          <p:cNvSpPr>
            <a:spLocks noGrp="1"/>
          </p:cNvSpPr>
          <p:nvPr>
            <p:ph type="title"/>
          </p:nvPr>
        </p:nvSpPr>
        <p:spPr>
          <a:xfrm>
            <a:off x="1793289" y="4372169"/>
            <a:ext cx="6512511" cy="1143000"/>
          </a:xfrm>
          <a:prstGeom prst="rect">
            <a:avLst/>
          </a:prstGeom>
          <a:effectLst/>
        </p:spPr>
        <p:txBody>
          <a:bodyPr vert="horz" lIns="91432" tIns="45717" rIns="91432" bIns="45717" rtlCol="0" anchor="t" anchorCtr="0">
            <a:noAutofit/>
          </a:bodyPr>
          <a:lstStyle/>
          <a:p>
            <a:r>
              <a:rPr lang="x-none"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32" tIns="45717" rIns="91432" bIns="45717"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32" tIns="45717" rIns="91432" bIns="45717" rtlCol="0" anchor="ctr"/>
          <a:lstStyle>
            <a:lvl1pPr algn="r">
              <a:defRPr sz="1100" b="1">
                <a:solidFill>
                  <a:schemeClr val="tx1">
                    <a:lumMod val="50000"/>
                    <a:lumOff val="50000"/>
                  </a:schemeClr>
                </a:solidFill>
              </a:defRPr>
            </a:lvl1pPr>
          </a:lstStyle>
          <a:p>
            <a:fld id="{A35351E4-C050-3D4D-9750-0839EAD5A1ED}" type="datetimeFigureOut">
              <a:rPr lang="en-US" smtClean="0"/>
              <a:t>5/9/19</a:t>
            </a:fld>
            <a:endParaRPr lang="en-US"/>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32" tIns="45717" rIns="91432" bIns="45717"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32" tIns="45717" rIns="91432" bIns="45717" rtlCol="0" anchor="ctr"/>
          <a:lstStyle>
            <a:lvl1pPr algn="ctr">
              <a:defRPr sz="1200" b="1">
                <a:solidFill>
                  <a:schemeClr val="tx1">
                    <a:lumMod val="50000"/>
                    <a:lumOff val="50000"/>
                  </a:schemeClr>
                </a:solidFill>
              </a:defRPr>
            </a:lvl1pPr>
          </a:lstStyle>
          <a:p>
            <a:fld id="{58396A83-9EE9-7945-95C0-F4297FC567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13" indent="-320013" algn="r" defTabSz="914323"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81"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594"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891"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188"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771"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068"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794"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807"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534" indent="-182864" algn="l" defTabSz="914323"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x-none"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jp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69" y="6138276"/>
            <a:ext cx="2224726" cy="521841"/>
          </a:xfrm>
        </p:spPr>
        <p:txBody>
          <a:bodyPr/>
          <a:lstStyle/>
          <a:p>
            <a:pPr marL="0" indent="0" algn="ctr">
              <a:buNone/>
            </a:pPr>
            <a:r>
              <a:rPr lang="en-US" sz="2400" dirty="0" smtClean="0">
                <a:solidFill>
                  <a:schemeClr val="accent1">
                    <a:lumMod val="75000"/>
                  </a:schemeClr>
                </a:solidFill>
                <a:effectLst/>
              </a:rPr>
              <a:t> Enrico </a:t>
            </a:r>
            <a:r>
              <a:rPr lang="en-US" sz="2400" dirty="0">
                <a:solidFill>
                  <a:schemeClr val="accent1">
                    <a:lumMod val="75000"/>
                  </a:schemeClr>
                </a:solidFill>
                <a:effectLst/>
              </a:rPr>
              <a:t>Nardi</a:t>
            </a:r>
          </a:p>
        </p:txBody>
      </p:sp>
      <p:sp>
        <p:nvSpPr>
          <p:cNvPr id="3" name="Content Placeholder 2"/>
          <p:cNvSpPr>
            <a:spLocks noGrp="1"/>
          </p:cNvSpPr>
          <p:nvPr>
            <p:ph sz="quarter" idx="13"/>
          </p:nvPr>
        </p:nvSpPr>
        <p:spPr>
          <a:xfrm>
            <a:off x="3047821" y="1284416"/>
            <a:ext cx="6040931" cy="4671884"/>
          </a:xfrm>
          <a:ln>
            <a:solidFill>
              <a:schemeClr val="tx1"/>
            </a:solidFill>
          </a:ln>
        </p:spPr>
        <p:txBody>
          <a:bodyPr>
            <a:noAutofit/>
            <a:scene3d>
              <a:camera prst="orthographicFront"/>
              <a:lightRig rig="threePt" dir="t"/>
            </a:scene3d>
            <a:sp3d extrusionH="57150">
              <a:bevelT w="38100" h="38100" prst="angle"/>
            </a:sp3d>
          </a:bodyPr>
          <a:lstStyle/>
          <a:p>
            <a:pPr marL="45717" indent="0" algn="ctr">
              <a:buNone/>
            </a:pPr>
            <a:r>
              <a:rPr lang="en-US" sz="3600" dirty="0" smtClean="0">
                <a:solidFill>
                  <a:srgbClr val="FF16FF"/>
                </a:solidFill>
                <a:effectLst>
                  <a:outerShdw blurRad="50800" dist="38100" dir="13500000" algn="br" rotWithShape="0">
                    <a:prstClr val="black">
                      <a:alpha val="40000"/>
                    </a:prstClr>
                  </a:outerShdw>
                </a:effectLst>
              </a:rPr>
              <a:t>Theory at LNF </a:t>
            </a:r>
            <a:endParaRPr lang="en-US" sz="2400" dirty="0" smtClean="0">
              <a:solidFill>
                <a:srgbClr val="FF16FF"/>
              </a:solidFill>
              <a:effectLst>
                <a:outerShdw blurRad="50800" dist="38100" dir="13500000" algn="br" rotWithShape="0">
                  <a:prstClr val="black">
                    <a:alpha val="40000"/>
                  </a:prstClr>
                </a:outerShdw>
              </a:effectLst>
            </a:endParaRPr>
          </a:p>
          <a:p>
            <a:pPr marL="45717" indent="0" algn="ctr">
              <a:buNone/>
            </a:pPr>
            <a:endParaRPr lang="en-US" sz="3600" dirty="0" smtClean="0">
              <a:solidFill>
                <a:srgbClr val="FF16FF"/>
              </a:solidFill>
              <a:effectLst>
                <a:outerShdw blurRad="50800" dist="38100" dir="13500000" algn="br" rotWithShape="0">
                  <a:prstClr val="black">
                    <a:alpha val="40000"/>
                  </a:prstClr>
                </a:outerShdw>
              </a:effectLst>
            </a:endParaRPr>
          </a:p>
        </p:txBody>
      </p:sp>
      <p:sp>
        <p:nvSpPr>
          <p:cNvPr id="19" name="Bent Arrow 18"/>
          <p:cNvSpPr/>
          <p:nvPr/>
        </p:nvSpPr>
        <p:spPr>
          <a:xfrm flipV="1">
            <a:off x="3341627" y="2213799"/>
            <a:ext cx="460702" cy="373565"/>
          </a:xfrm>
          <a:prstGeom prst="bentArrow">
            <a:avLst>
              <a:gd name="adj1" fmla="val 25000"/>
              <a:gd name="adj2" fmla="val 26191"/>
              <a:gd name="adj3" fmla="val 45398"/>
              <a:gd name="adj4" fmla="val 43750"/>
            </a:avLst>
          </a:prstGeom>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a:solidFill>
                <a:schemeClr val="tx1"/>
              </a:solidFill>
            </a:endParaRPr>
          </a:p>
        </p:txBody>
      </p:sp>
      <p:pic>
        <p:nvPicPr>
          <p:cNvPr id="4" name="Picture 3"/>
          <p:cNvPicPr>
            <a:picLocks noChangeAspect="1"/>
          </p:cNvPicPr>
          <p:nvPr/>
        </p:nvPicPr>
        <p:blipFill>
          <a:blip r:embed="rId2"/>
          <a:stretch>
            <a:fillRect/>
          </a:stretch>
        </p:blipFill>
        <p:spPr>
          <a:xfrm>
            <a:off x="266091" y="1284416"/>
            <a:ext cx="2786438" cy="2703384"/>
          </a:xfrm>
          <a:prstGeom prst="rect">
            <a:avLst/>
          </a:prstGeom>
        </p:spPr>
      </p:pic>
      <p:sp>
        <p:nvSpPr>
          <p:cNvPr id="6" name="TextBox 5"/>
          <p:cNvSpPr txBox="1"/>
          <p:nvPr/>
        </p:nvSpPr>
        <p:spPr>
          <a:xfrm>
            <a:off x="216969" y="241275"/>
            <a:ext cx="8509061" cy="584775"/>
          </a:xfrm>
          <a:prstGeom prst="rect">
            <a:avLst/>
          </a:prstGeom>
          <a:noFill/>
          <a:ln>
            <a:solidFill>
              <a:schemeClr val="tx1"/>
            </a:solidFill>
          </a:ln>
        </p:spPr>
        <p:txBody>
          <a:bodyPr wrap="none" rtlCol="0">
            <a:spAutoFit/>
          </a:bodyPr>
          <a:lstStyle/>
          <a:p>
            <a:r>
              <a:rPr lang="en-US" sz="3200" dirty="0" smtClean="0">
                <a:effectLst>
                  <a:outerShdw blurRad="50800" dist="38100" dir="13500000" algn="br" rotWithShape="0">
                    <a:prstClr val="black">
                      <a:alpha val="40000"/>
                    </a:prstClr>
                  </a:outerShdw>
                </a:effectLst>
              </a:rPr>
              <a:t>LNF Scientific Committee Meeting 9/05/2019</a:t>
            </a:r>
            <a:endParaRPr lang="en-US" sz="3200" dirty="0"/>
          </a:p>
        </p:txBody>
      </p:sp>
      <p:sp>
        <p:nvSpPr>
          <p:cNvPr id="5" name="TextBox 4"/>
          <p:cNvSpPr txBox="1"/>
          <p:nvPr/>
        </p:nvSpPr>
        <p:spPr>
          <a:xfrm>
            <a:off x="3996390" y="2206364"/>
            <a:ext cx="4601510" cy="369332"/>
          </a:xfrm>
          <a:prstGeom prst="rect">
            <a:avLst/>
          </a:prstGeom>
          <a:noFill/>
        </p:spPr>
        <p:txBody>
          <a:bodyPr wrap="square" rtlCol="0">
            <a:spAutoFit/>
          </a:bodyPr>
          <a:lstStyle/>
          <a:p>
            <a:r>
              <a:rPr lang="en-US" dirty="0" smtClean="0"/>
              <a:t>Present situation (IS, composition, budget)</a:t>
            </a:r>
            <a:endParaRPr lang="en-US" dirty="0"/>
          </a:p>
        </p:txBody>
      </p:sp>
      <p:sp>
        <p:nvSpPr>
          <p:cNvPr id="8" name="Bent Arrow 7"/>
          <p:cNvSpPr/>
          <p:nvPr/>
        </p:nvSpPr>
        <p:spPr>
          <a:xfrm flipV="1">
            <a:off x="3341627" y="3692718"/>
            <a:ext cx="460702" cy="373565"/>
          </a:xfrm>
          <a:prstGeom prst="bentArrow">
            <a:avLst>
              <a:gd name="adj1" fmla="val 25000"/>
              <a:gd name="adj2" fmla="val 26191"/>
              <a:gd name="adj3" fmla="val 45398"/>
              <a:gd name="adj4" fmla="val 43750"/>
            </a:avLst>
          </a:prstGeom>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a:solidFill>
                <a:schemeClr val="tx1"/>
              </a:solidFill>
            </a:endParaRPr>
          </a:p>
        </p:txBody>
      </p:sp>
      <p:sp>
        <p:nvSpPr>
          <p:cNvPr id="9" name="TextBox 8"/>
          <p:cNvSpPr txBox="1"/>
          <p:nvPr/>
        </p:nvSpPr>
        <p:spPr>
          <a:xfrm>
            <a:off x="3966389" y="2975572"/>
            <a:ext cx="4337469" cy="369332"/>
          </a:xfrm>
          <a:prstGeom prst="rect">
            <a:avLst/>
          </a:prstGeom>
          <a:noFill/>
        </p:spPr>
        <p:txBody>
          <a:bodyPr wrap="none" rtlCol="0">
            <a:spAutoFit/>
          </a:bodyPr>
          <a:lstStyle/>
          <a:p>
            <a:r>
              <a:rPr lang="en-US" dirty="0" smtClean="0"/>
              <a:t>Recent happenings relevant for TH@LNF</a:t>
            </a:r>
            <a:endParaRPr lang="en-US" dirty="0"/>
          </a:p>
        </p:txBody>
      </p:sp>
      <p:sp>
        <p:nvSpPr>
          <p:cNvPr id="11" name="Bent Arrow 10"/>
          <p:cNvSpPr/>
          <p:nvPr/>
        </p:nvSpPr>
        <p:spPr>
          <a:xfrm flipV="1">
            <a:off x="3341627" y="2920751"/>
            <a:ext cx="460702" cy="373565"/>
          </a:xfrm>
          <a:prstGeom prst="bentArrow">
            <a:avLst>
              <a:gd name="adj1" fmla="val 25000"/>
              <a:gd name="adj2" fmla="val 26191"/>
              <a:gd name="adj3" fmla="val 45398"/>
              <a:gd name="adj4" fmla="val 43750"/>
            </a:avLst>
          </a:prstGeom>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a:solidFill>
                <a:schemeClr val="tx1"/>
              </a:solidFill>
            </a:endParaRPr>
          </a:p>
        </p:txBody>
      </p:sp>
      <p:sp>
        <p:nvSpPr>
          <p:cNvPr id="10" name="TextBox 9"/>
          <p:cNvSpPr txBox="1"/>
          <p:nvPr/>
        </p:nvSpPr>
        <p:spPr>
          <a:xfrm>
            <a:off x="3966388" y="3739770"/>
            <a:ext cx="4872812" cy="369332"/>
          </a:xfrm>
          <a:prstGeom prst="rect">
            <a:avLst/>
          </a:prstGeom>
          <a:noFill/>
        </p:spPr>
        <p:txBody>
          <a:bodyPr wrap="square" rtlCol="0">
            <a:spAutoFit/>
          </a:bodyPr>
          <a:lstStyle/>
          <a:p>
            <a:r>
              <a:rPr lang="en-US" dirty="0" smtClean="0"/>
              <a:t>Contributions and </a:t>
            </a:r>
            <a:r>
              <a:rPr lang="en-US" smtClean="0"/>
              <a:t>connections with EXP@LNF</a:t>
            </a:r>
            <a:endParaRPr lang="en-US" dirty="0"/>
          </a:p>
        </p:txBody>
      </p:sp>
      <p:sp>
        <p:nvSpPr>
          <p:cNvPr id="13" name="Bent Arrow 12"/>
          <p:cNvSpPr/>
          <p:nvPr/>
        </p:nvSpPr>
        <p:spPr>
          <a:xfrm flipV="1">
            <a:off x="3341627" y="5211346"/>
            <a:ext cx="460702" cy="373565"/>
          </a:xfrm>
          <a:prstGeom prst="bentArrow">
            <a:avLst>
              <a:gd name="adj1" fmla="val 25000"/>
              <a:gd name="adj2" fmla="val 26191"/>
              <a:gd name="adj3" fmla="val 45398"/>
              <a:gd name="adj4" fmla="val 43750"/>
            </a:avLst>
          </a:prstGeom>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a:solidFill>
                <a:schemeClr val="tx1"/>
              </a:solidFill>
            </a:endParaRPr>
          </a:p>
        </p:txBody>
      </p:sp>
      <p:sp>
        <p:nvSpPr>
          <p:cNvPr id="12" name="TextBox 11"/>
          <p:cNvSpPr txBox="1"/>
          <p:nvPr/>
        </p:nvSpPr>
        <p:spPr>
          <a:xfrm>
            <a:off x="3942080" y="4495800"/>
            <a:ext cx="4496744" cy="369332"/>
          </a:xfrm>
          <a:prstGeom prst="rect">
            <a:avLst/>
          </a:prstGeom>
          <a:noFill/>
        </p:spPr>
        <p:txBody>
          <a:bodyPr wrap="none" rtlCol="0">
            <a:spAutoFit/>
          </a:bodyPr>
          <a:lstStyle/>
          <a:p>
            <a:r>
              <a:rPr lang="en-US" dirty="0" smtClean="0"/>
              <a:t>TH@LNF strengthening strategies (local)  </a:t>
            </a:r>
            <a:endParaRPr lang="en-US" dirty="0"/>
          </a:p>
        </p:txBody>
      </p:sp>
      <p:sp>
        <p:nvSpPr>
          <p:cNvPr id="15" name="Bent Arrow 14"/>
          <p:cNvSpPr/>
          <p:nvPr/>
        </p:nvSpPr>
        <p:spPr>
          <a:xfrm flipV="1">
            <a:off x="3303527" y="4461149"/>
            <a:ext cx="460702" cy="373565"/>
          </a:xfrm>
          <a:prstGeom prst="bentArrow">
            <a:avLst>
              <a:gd name="adj1" fmla="val 25000"/>
              <a:gd name="adj2" fmla="val 26191"/>
              <a:gd name="adj3" fmla="val 45398"/>
              <a:gd name="adj4" fmla="val 43750"/>
            </a:avLst>
          </a:prstGeom>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n-US">
              <a:solidFill>
                <a:schemeClr val="tx1"/>
              </a:solidFill>
            </a:endParaRPr>
          </a:p>
        </p:txBody>
      </p:sp>
      <p:sp>
        <p:nvSpPr>
          <p:cNvPr id="14" name="TextBox 13"/>
          <p:cNvSpPr txBox="1"/>
          <p:nvPr/>
        </p:nvSpPr>
        <p:spPr>
          <a:xfrm>
            <a:off x="3901440" y="5270500"/>
            <a:ext cx="5189241" cy="369332"/>
          </a:xfrm>
          <a:prstGeom prst="rect">
            <a:avLst/>
          </a:prstGeom>
          <a:noFill/>
        </p:spPr>
        <p:txBody>
          <a:bodyPr wrap="none" rtlCol="0">
            <a:spAutoFit/>
          </a:bodyPr>
          <a:lstStyle/>
          <a:p>
            <a:r>
              <a:rPr lang="en-US" dirty="0" smtClean="0"/>
              <a:t>TH@LNF </a:t>
            </a:r>
            <a:r>
              <a:rPr lang="en-US" dirty="0"/>
              <a:t>strengthening </a:t>
            </a:r>
            <a:r>
              <a:rPr lang="en-US" smtClean="0"/>
              <a:t>strategies</a:t>
            </a:r>
            <a:r>
              <a:rPr lang="en-US" smtClean="0"/>
              <a:t> (management)</a:t>
            </a:r>
            <a:endParaRPr lang="en-US" dirty="0"/>
          </a:p>
        </p:txBody>
      </p:sp>
    </p:spTree>
    <p:extLst>
      <p:ext uri="{BB962C8B-B14F-4D97-AF65-F5344CB8AC3E}">
        <p14:creationId xmlns:p14="http://schemas.microsoft.com/office/powerpoint/2010/main" val="1028626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 y="116473"/>
            <a:ext cx="8961120" cy="954107"/>
          </a:xfrm>
          <a:prstGeom prst="rect">
            <a:avLst/>
          </a:prstGeom>
          <a:solidFill>
            <a:schemeClr val="accent3">
              <a:lumMod val="20000"/>
              <a:lumOff val="80000"/>
            </a:schemeClr>
          </a:solidFill>
          <a:ln w="19050">
            <a:solidFill>
              <a:schemeClr val="accent1"/>
            </a:solidFill>
          </a:ln>
        </p:spPr>
        <p:txBody>
          <a:bodyPr wrap="square" rtlCol="0">
            <a:spAutoFit/>
          </a:bodyPr>
          <a:lstStyle/>
          <a:p>
            <a:r>
              <a:rPr lang="en-US" sz="2600" dirty="0" smtClean="0"/>
              <a:t>TH@LNF </a:t>
            </a:r>
            <a:r>
              <a:rPr lang="en-US" sz="2600" dirty="0"/>
              <a:t>strengthening </a:t>
            </a:r>
            <a:r>
              <a:rPr lang="en-US" sz="2600" dirty="0" smtClean="0"/>
              <a:t>strategies (local): </a:t>
            </a:r>
          </a:p>
          <a:p>
            <a:pPr algn="ctr"/>
            <a:r>
              <a:rPr lang="en-US" sz="2800" b="1" u="sng" dirty="0" smtClean="0">
                <a:solidFill>
                  <a:srgbClr val="FF16FF"/>
                </a:solidFill>
              </a:rPr>
              <a:t>Fixed term contracts</a:t>
            </a:r>
            <a:endParaRPr lang="en-US" sz="2800" i="1" dirty="0" smtClean="0">
              <a:solidFill>
                <a:srgbClr val="FF16FF"/>
              </a:solidFill>
            </a:endParaRPr>
          </a:p>
        </p:txBody>
      </p:sp>
      <p:sp>
        <p:nvSpPr>
          <p:cNvPr id="7" name="TextBox 6"/>
          <p:cNvSpPr txBox="1"/>
          <p:nvPr/>
        </p:nvSpPr>
        <p:spPr>
          <a:xfrm>
            <a:off x="142406" y="1022256"/>
            <a:ext cx="8925394" cy="5386090"/>
          </a:xfrm>
          <a:prstGeom prst="rect">
            <a:avLst/>
          </a:prstGeom>
          <a:noFill/>
          <a:ln>
            <a:solidFill>
              <a:schemeClr val="tx1"/>
            </a:solidFill>
          </a:ln>
        </p:spPr>
        <p:txBody>
          <a:bodyPr wrap="square" rtlCol="0">
            <a:spAutoFit/>
          </a:bodyPr>
          <a:lstStyle/>
          <a:p>
            <a:pPr marL="285750" indent="-285750">
              <a:buFontTx/>
              <a:buChar char="-"/>
            </a:pPr>
            <a:endParaRPr lang="en-US" dirty="0" smtClean="0"/>
          </a:p>
          <a:p>
            <a:r>
              <a:rPr lang="en-US" sz="2000" b="1" dirty="0" smtClean="0">
                <a:solidFill>
                  <a:srgbClr val="2C9C16"/>
                </a:solidFill>
              </a:rPr>
              <a:t>1. INFN Postdoctoral fellowships for non Italian citizens (theory)</a:t>
            </a:r>
          </a:p>
          <a:p>
            <a:r>
              <a:rPr lang="en-US" sz="1600" dirty="0" smtClean="0"/>
              <a:t>One ongoing  for </a:t>
            </a:r>
            <a:r>
              <a:rPr lang="en-US" sz="1600" dirty="0" err="1" smtClean="0"/>
              <a:t>TasP</a:t>
            </a:r>
            <a:r>
              <a:rPr lang="en-US" sz="1600" dirty="0" smtClean="0"/>
              <a:t>-LNF (F. </a:t>
            </a:r>
            <a:r>
              <a:rPr lang="en-US" sz="1600" dirty="0" err="1" smtClean="0"/>
              <a:t>Bjorkeroth</a:t>
            </a:r>
            <a:r>
              <a:rPr lang="en-US" sz="1600" dirty="0" smtClean="0"/>
              <a:t>).</a:t>
            </a:r>
          </a:p>
          <a:p>
            <a:r>
              <a:rPr lang="en-US" sz="1600" dirty="0" smtClean="0"/>
              <a:t>For 2019 only 7 fellowships assigned to CSN4 (decreased from 14 because of FELLINI COFUND)</a:t>
            </a:r>
          </a:p>
          <a:p>
            <a:r>
              <a:rPr lang="en-US" sz="1600" dirty="0" smtClean="0"/>
              <a:t>One has been </a:t>
            </a:r>
            <a:r>
              <a:rPr lang="en-US" sz="1600" b="1" i="1" dirty="0" smtClean="0"/>
              <a:t>again</a:t>
            </a:r>
            <a:r>
              <a:rPr lang="en-US" sz="1600" dirty="0" smtClean="0"/>
              <a:t> assigned to </a:t>
            </a:r>
            <a:r>
              <a:rPr lang="en-US" sz="1600" dirty="0" err="1" smtClean="0"/>
              <a:t>TAsP</a:t>
            </a:r>
            <a:r>
              <a:rPr lang="en-US" sz="1600" dirty="0" smtClean="0"/>
              <a:t>-LNF giving continuity to one </a:t>
            </a:r>
            <a:r>
              <a:rPr lang="en-US" sz="1600" dirty="0"/>
              <a:t>TH-LNF </a:t>
            </a:r>
            <a:r>
              <a:rPr lang="en-US" sz="1600" dirty="0" smtClean="0"/>
              <a:t>postdoc position </a:t>
            </a:r>
          </a:p>
          <a:p>
            <a:endParaRPr lang="en-US" sz="2000" b="1" dirty="0" smtClean="0">
              <a:solidFill>
                <a:srgbClr val="2C9C16"/>
              </a:solidFill>
            </a:endParaRPr>
          </a:p>
          <a:p>
            <a:r>
              <a:rPr lang="en-US" sz="2000" b="1" dirty="0" smtClean="0">
                <a:solidFill>
                  <a:srgbClr val="2C9C16"/>
                </a:solidFill>
              </a:rPr>
              <a:t>2. “</a:t>
            </a:r>
            <a:r>
              <a:rPr lang="en-US" sz="2000" b="1" dirty="0" err="1" smtClean="0">
                <a:solidFill>
                  <a:srgbClr val="2C9C16"/>
                </a:solidFill>
              </a:rPr>
              <a:t>Assegni</a:t>
            </a:r>
            <a:r>
              <a:rPr lang="en-US" sz="2000" b="1" dirty="0" smtClean="0">
                <a:solidFill>
                  <a:srgbClr val="2C9C16"/>
                </a:solidFill>
              </a:rPr>
              <a:t> di </a:t>
            </a:r>
            <a:r>
              <a:rPr lang="en-US" sz="2000" b="1" dirty="0" err="1" smtClean="0">
                <a:solidFill>
                  <a:srgbClr val="2C9C16"/>
                </a:solidFill>
              </a:rPr>
              <a:t>ricerca</a:t>
            </a:r>
            <a:r>
              <a:rPr lang="en-US" sz="2000" b="1" dirty="0" smtClean="0">
                <a:solidFill>
                  <a:srgbClr val="2C9C16"/>
                </a:solidFill>
              </a:rPr>
              <a:t>” LNF</a:t>
            </a:r>
          </a:p>
          <a:p>
            <a:r>
              <a:rPr lang="en-US" sz="1600" dirty="0" smtClean="0"/>
              <a:t>One ongoing EPN </a:t>
            </a:r>
            <a:r>
              <a:rPr lang="en-US" sz="1600" dirty="0" err="1" smtClean="0"/>
              <a:t>cofunded</a:t>
            </a:r>
            <a:r>
              <a:rPr lang="en-US" sz="1600" dirty="0" smtClean="0"/>
              <a:t> by RM3 (</a:t>
            </a:r>
            <a:r>
              <a:rPr lang="en-US" sz="1600" dirty="0" err="1" smtClean="0"/>
              <a:t>G.M.Pruna</a:t>
            </a:r>
            <a:r>
              <a:rPr lang="en-US" sz="1600" dirty="0" smtClean="0"/>
              <a:t>). Actively searching for other </a:t>
            </a:r>
            <a:r>
              <a:rPr lang="en-US" sz="1600" dirty="0" err="1" smtClean="0"/>
              <a:t>cofundings</a:t>
            </a:r>
            <a:r>
              <a:rPr lang="en-US" sz="1600" dirty="0" smtClean="0"/>
              <a:t>.  </a:t>
            </a:r>
          </a:p>
          <a:p>
            <a:endParaRPr lang="it-IT" sz="2000" b="1" dirty="0" smtClean="0">
              <a:solidFill>
                <a:srgbClr val="2C9C16"/>
              </a:solidFill>
            </a:endParaRPr>
          </a:p>
          <a:p>
            <a:r>
              <a:rPr lang="it-IT" sz="2000" b="1" dirty="0">
                <a:solidFill>
                  <a:srgbClr val="2C9C16"/>
                </a:solidFill>
              </a:rPr>
              <a:t>3</a:t>
            </a:r>
            <a:r>
              <a:rPr lang="it-IT" sz="2000" b="1" dirty="0" smtClean="0">
                <a:solidFill>
                  <a:srgbClr val="2C9C16"/>
                </a:solidFill>
              </a:rPr>
              <a:t>. CABIBBO </a:t>
            </a:r>
            <a:r>
              <a:rPr lang="it-IT" sz="2000" b="1" dirty="0" err="1" smtClean="0">
                <a:solidFill>
                  <a:srgbClr val="2C9C16"/>
                </a:solidFill>
              </a:rPr>
              <a:t>Fellowship</a:t>
            </a:r>
            <a:r>
              <a:rPr lang="it-IT" sz="2000" b="1" dirty="0" smtClean="0">
                <a:solidFill>
                  <a:srgbClr val="2C9C16"/>
                </a:solidFill>
              </a:rPr>
              <a:t> (new and </a:t>
            </a:r>
            <a:r>
              <a:rPr lang="it-IT" sz="2000" b="1" dirty="0" err="1" smtClean="0">
                <a:solidFill>
                  <a:srgbClr val="2C9C16"/>
                </a:solidFill>
              </a:rPr>
              <a:t>important</a:t>
            </a:r>
            <a:r>
              <a:rPr lang="it-IT" sz="2000" b="1" dirty="0" smtClean="0">
                <a:solidFill>
                  <a:srgbClr val="2C9C16"/>
                </a:solidFill>
              </a:rPr>
              <a:t>)</a:t>
            </a:r>
          </a:p>
          <a:p>
            <a:r>
              <a:rPr lang="it-IT" sz="1600" dirty="0" smtClean="0"/>
              <a:t>Senior </a:t>
            </a:r>
            <a:r>
              <a:rPr lang="it-IT" sz="1600" dirty="0" err="1" smtClean="0"/>
              <a:t>postdoc</a:t>
            </a:r>
            <a:r>
              <a:rPr lang="it-IT" sz="1600" dirty="0" smtClean="0"/>
              <a:t>  (Assegno): 3 </a:t>
            </a:r>
            <a:r>
              <a:rPr lang="it-IT" sz="1600" dirty="0" err="1" smtClean="0"/>
              <a:t>years</a:t>
            </a:r>
            <a:r>
              <a:rPr lang="it-IT" sz="1600" dirty="0" smtClean="0"/>
              <a:t> (2yr. @ LNF + 1yr. @ RM1,2 or 3). Call 2019, start 2020.</a:t>
            </a:r>
          </a:p>
          <a:p>
            <a:r>
              <a:rPr lang="it-IT" sz="1600" dirty="0" smtClean="0"/>
              <a:t>At regime: 2 TH-</a:t>
            </a:r>
            <a:r>
              <a:rPr lang="it-IT" sz="1600" dirty="0" err="1" smtClean="0"/>
              <a:t>postdocs</a:t>
            </a:r>
            <a:r>
              <a:rPr lang="it-IT" sz="1600" dirty="0" smtClean="0"/>
              <a:t> </a:t>
            </a:r>
            <a:r>
              <a:rPr lang="it-IT" sz="1600" dirty="0" err="1" smtClean="0"/>
              <a:t>at</a:t>
            </a:r>
            <a:r>
              <a:rPr lang="it-IT" sz="1600" dirty="0" smtClean="0"/>
              <a:t> LNF  + 1 in the Rome area    </a:t>
            </a:r>
          </a:p>
          <a:p>
            <a:endParaRPr lang="it-IT" sz="1600" dirty="0"/>
          </a:p>
          <a:p>
            <a:r>
              <a:rPr lang="it-IT" sz="2000" b="1" dirty="0" smtClean="0">
                <a:solidFill>
                  <a:srgbClr val="2C9C16"/>
                </a:solidFill>
              </a:rPr>
              <a:t>4. </a:t>
            </a:r>
            <a:r>
              <a:rPr lang="en-US" sz="2000" b="1" dirty="0">
                <a:solidFill>
                  <a:srgbClr val="2C9C16"/>
                </a:solidFill>
              </a:rPr>
              <a:t>FELLINI COFUND (2</a:t>
            </a:r>
            <a:r>
              <a:rPr lang="en-US" sz="2000" b="1" baseline="30000" dirty="0">
                <a:solidFill>
                  <a:srgbClr val="2C9C16"/>
                </a:solidFill>
              </a:rPr>
              <a:t>nd</a:t>
            </a:r>
            <a:r>
              <a:rPr lang="en-US" sz="2000" b="1" dirty="0">
                <a:solidFill>
                  <a:srgbClr val="2C9C16"/>
                </a:solidFill>
              </a:rPr>
              <a:t> round, 15 fellowships)</a:t>
            </a:r>
          </a:p>
          <a:p>
            <a:r>
              <a:rPr lang="en-US" sz="1600" dirty="0"/>
              <a:t>Deadline July 16. TH-LNF is actively searching for high profile candidates</a:t>
            </a:r>
            <a:endParaRPr lang="it-IT" sz="1600" dirty="0"/>
          </a:p>
          <a:p>
            <a:endParaRPr lang="it-IT" sz="1600" dirty="0" smtClean="0"/>
          </a:p>
          <a:p>
            <a:r>
              <a:rPr lang="it-IT" sz="2000" b="1" dirty="0" smtClean="0">
                <a:solidFill>
                  <a:srgbClr val="2C9C16"/>
                </a:solidFill>
              </a:rPr>
              <a:t>5. More speculative, </a:t>
            </a:r>
            <a:r>
              <a:rPr lang="it-IT" sz="2000" b="1" dirty="0" err="1" smtClean="0">
                <a:solidFill>
                  <a:srgbClr val="2C9C16"/>
                </a:solidFill>
              </a:rPr>
              <a:t>but</a:t>
            </a:r>
            <a:r>
              <a:rPr lang="it-IT" sz="2000" b="1" dirty="0" smtClean="0">
                <a:solidFill>
                  <a:srgbClr val="2C9C16"/>
                </a:solidFill>
              </a:rPr>
              <a:t> </a:t>
            </a:r>
            <a:r>
              <a:rPr lang="it-IT" sz="2000" b="1" dirty="0" err="1" smtClean="0">
                <a:solidFill>
                  <a:srgbClr val="2C9C16"/>
                </a:solidFill>
              </a:rPr>
              <a:t>possible</a:t>
            </a:r>
            <a:r>
              <a:rPr lang="it-IT" sz="2000" b="1" dirty="0" smtClean="0">
                <a:solidFill>
                  <a:srgbClr val="2C9C16"/>
                </a:solidFill>
              </a:rPr>
              <a:t>: </a:t>
            </a:r>
          </a:p>
          <a:p>
            <a:r>
              <a:rPr lang="it-IT" sz="1600" dirty="0" err="1"/>
              <a:t>P</a:t>
            </a:r>
            <a:r>
              <a:rPr lang="it-IT" sz="1600" dirty="0" err="1" smtClean="0"/>
              <a:t>ostdoctoral</a:t>
            </a:r>
            <a:r>
              <a:rPr lang="it-IT" sz="1600" dirty="0" smtClean="0"/>
              <a:t> position for TH </a:t>
            </a:r>
            <a:r>
              <a:rPr lang="it-IT" sz="1600" dirty="0" err="1" smtClean="0"/>
              <a:t>support</a:t>
            </a:r>
            <a:r>
              <a:rPr lang="it-IT" sz="1600" dirty="0" smtClean="0"/>
              <a:t> to the Consolidator ERC </a:t>
            </a:r>
            <a:r>
              <a:rPr lang="it-IT" sz="1600" dirty="0" err="1" smtClean="0"/>
              <a:t>project</a:t>
            </a:r>
            <a:r>
              <a:rPr lang="it-IT" sz="1600" dirty="0" smtClean="0"/>
              <a:t> INITIUM </a:t>
            </a:r>
          </a:p>
          <a:p>
            <a:r>
              <a:rPr lang="it-IT" sz="1600" dirty="0" smtClean="0"/>
              <a:t>(Innovative </a:t>
            </a:r>
            <a:r>
              <a:rPr lang="it-IT" sz="1600" dirty="0" err="1" smtClean="0"/>
              <a:t>tecnology</a:t>
            </a:r>
            <a:r>
              <a:rPr lang="it-IT" sz="1600" dirty="0" smtClean="0"/>
              <a:t> for </a:t>
            </a:r>
            <a:r>
              <a:rPr lang="it-IT" sz="1600" dirty="0" err="1" smtClean="0"/>
              <a:t>directional</a:t>
            </a:r>
            <a:r>
              <a:rPr lang="it-IT" sz="1600" dirty="0" smtClean="0"/>
              <a:t> DM </a:t>
            </a:r>
            <a:r>
              <a:rPr lang="it-IT" sz="1600" dirty="0" err="1" smtClean="0"/>
              <a:t>detection</a:t>
            </a:r>
            <a:r>
              <a:rPr lang="it-IT" sz="1600" dirty="0" smtClean="0"/>
              <a:t>. PI: E. Baracchini)</a:t>
            </a:r>
            <a:endParaRPr lang="it-IT" sz="1600" dirty="0"/>
          </a:p>
          <a:p>
            <a:endParaRPr lang="it-IT" sz="1000" dirty="0" smtClean="0"/>
          </a:p>
        </p:txBody>
      </p:sp>
    </p:spTree>
    <p:extLst>
      <p:ext uri="{BB962C8B-B14F-4D97-AF65-F5344CB8AC3E}">
        <p14:creationId xmlns:p14="http://schemas.microsoft.com/office/powerpoint/2010/main" val="11983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 y="116473"/>
            <a:ext cx="8930640" cy="877163"/>
          </a:xfrm>
          <a:prstGeom prst="rect">
            <a:avLst/>
          </a:prstGeom>
          <a:solidFill>
            <a:schemeClr val="accent3">
              <a:lumMod val="20000"/>
              <a:lumOff val="80000"/>
            </a:schemeClr>
          </a:solidFill>
          <a:ln w="19050">
            <a:solidFill>
              <a:schemeClr val="accent1"/>
            </a:solidFill>
          </a:ln>
        </p:spPr>
        <p:txBody>
          <a:bodyPr wrap="square" rtlCol="0">
            <a:spAutoFit/>
          </a:bodyPr>
          <a:lstStyle/>
          <a:p>
            <a:pPr algn="ctr"/>
            <a:r>
              <a:rPr lang="en-US" sz="2700" dirty="0"/>
              <a:t>TH@LNF strengthening </a:t>
            </a:r>
            <a:r>
              <a:rPr lang="en-US" sz="2700" dirty="0" smtClean="0"/>
              <a:t>strategie</a:t>
            </a:r>
            <a:r>
              <a:rPr lang="en-US" sz="2700" dirty="0" smtClean="0"/>
              <a:t>s   </a:t>
            </a:r>
            <a:r>
              <a:rPr lang="en-US" sz="2400" dirty="0" smtClean="0"/>
              <a:t>(Management)    </a:t>
            </a:r>
            <a:r>
              <a:rPr lang="en-US" sz="2400" b="1" u="sng" dirty="0" smtClean="0">
                <a:solidFill>
                  <a:srgbClr val="FF16FF"/>
                </a:solidFill>
              </a:rPr>
              <a:t>Permanent positions</a:t>
            </a:r>
            <a:r>
              <a:rPr lang="en-US" sz="2400" i="1" dirty="0" smtClean="0">
                <a:solidFill>
                  <a:srgbClr val="0070C0"/>
                </a:solidFill>
              </a:rPr>
              <a:t>    The </a:t>
            </a:r>
            <a:r>
              <a:rPr lang="en-US" sz="2400" i="1" dirty="0" smtClean="0">
                <a:solidFill>
                  <a:srgbClr val="0070C0"/>
                </a:solidFill>
              </a:rPr>
              <a:t>different modalities for hiring:</a:t>
            </a:r>
          </a:p>
        </p:txBody>
      </p:sp>
      <p:sp>
        <p:nvSpPr>
          <p:cNvPr id="7" name="TextBox 6"/>
          <p:cNvSpPr txBox="1"/>
          <p:nvPr/>
        </p:nvSpPr>
        <p:spPr>
          <a:xfrm>
            <a:off x="114300" y="1009025"/>
            <a:ext cx="8925394" cy="5355312"/>
          </a:xfrm>
          <a:prstGeom prst="rect">
            <a:avLst/>
          </a:prstGeom>
          <a:noFill/>
        </p:spPr>
        <p:txBody>
          <a:bodyPr wrap="square" rtlCol="0">
            <a:spAutoFit/>
          </a:bodyPr>
          <a:lstStyle/>
          <a:p>
            <a:pPr marL="285750" indent="-285750">
              <a:buFontTx/>
              <a:buChar char="-"/>
            </a:pPr>
            <a:endParaRPr lang="en-US" dirty="0" smtClean="0"/>
          </a:p>
          <a:p>
            <a:r>
              <a:rPr lang="en-US" sz="2000" b="1" dirty="0" smtClean="0">
                <a:solidFill>
                  <a:srgbClr val="2C9C16"/>
                </a:solidFill>
              </a:rPr>
              <a:t>1. National Public “</a:t>
            </a:r>
            <a:r>
              <a:rPr lang="en-US" sz="2000" b="1" dirty="0" err="1" smtClean="0">
                <a:solidFill>
                  <a:srgbClr val="2C9C16"/>
                </a:solidFill>
              </a:rPr>
              <a:t>Concorso</a:t>
            </a:r>
            <a:r>
              <a:rPr lang="en-US" sz="2000" b="1" dirty="0" smtClean="0">
                <a:solidFill>
                  <a:srgbClr val="2C9C16"/>
                </a:solidFill>
              </a:rPr>
              <a:t>” (with no pre-assigned workplace)</a:t>
            </a:r>
          </a:p>
          <a:p>
            <a:r>
              <a:rPr lang="en-US" sz="2000" b="1" dirty="0" smtClean="0">
                <a:solidFill>
                  <a:srgbClr val="2C9C16"/>
                </a:solidFill>
              </a:rPr>
              <a:t>  </a:t>
            </a:r>
            <a:endParaRPr lang="en-US" sz="1000" dirty="0" smtClean="0"/>
          </a:p>
          <a:p>
            <a:r>
              <a:rPr lang="en-US" sz="2000" b="1" dirty="0" smtClean="0">
                <a:solidFill>
                  <a:srgbClr val="2C9C16"/>
                </a:solidFill>
              </a:rPr>
              <a:t>2. Direct call (</a:t>
            </a:r>
            <a:r>
              <a:rPr lang="en-US" sz="2000" b="1" dirty="0" err="1" smtClean="0">
                <a:solidFill>
                  <a:srgbClr val="2C9C16"/>
                </a:solidFill>
              </a:rPr>
              <a:t>Chiamata</a:t>
            </a:r>
            <a:r>
              <a:rPr lang="en-US" sz="2000" b="1" dirty="0" smtClean="0">
                <a:solidFill>
                  <a:srgbClr val="2C9C16"/>
                </a:solidFill>
              </a:rPr>
              <a:t> </a:t>
            </a:r>
            <a:r>
              <a:rPr lang="en-US" sz="2000" b="1" dirty="0" err="1" smtClean="0">
                <a:solidFill>
                  <a:srgbClr val="2C9C16"/>
                </a:solidFill>
              </a:rPr>
              <a:t>diretta</a:t>
            </a:r>
            <a:r>
              <a:rPr lang="en-US" sz="2000" b="1" dirty="0" smtClean="0">
                <a:solidFill>
                  <a:srgbClr val="2C9C16"/>
                </a:solidFill>
              </a:rPr>
              <a:t>, </a:t>
            </a:r>
            <a:r>
              <a:rPr lang="it-IT" sz="1600" b="1" dirty="0" smtClean="0">
                <a:solidFill>
                  <a:srgbClr val="2C9C16"/>
                </a:solidFill>
              </a:rPr>
              <a:t>Art</a:t>
            </a:r>
            <a:r>
              <a:rPr lang="it-IT" sz="1600" b="1" dirty="0">
                <a:solidFill>
                  <a:srgbClr val="2C9C16"/>
                </a:solidFill>
              </a:rPr>
              <a:t>. 16 del D</a:t>
            </a:r>
            <a:r>
              <a:rPr lang="it-IT" sz="1600" b="1" dirty="0" smtClean="0">
                <a:solidFill>
                  <a:srgbClr val="2C9C16"/>
                </a:solidFill>
              </a:rPr>
              <a:t>. </a:t>
            </a:r>
            <a:r>
              <a:rPr lang="it-IT" sz="1600" b="1" dirty="0" err="1" smtClean="0">
                <a:solidFill>
                  <a:srgbClr val="2C9C16"/>
                </a:solidFill>
              </a:rPr>
              <a:t>Lgs</a:t>
            </a:r>
            <a:r>
              <a:rPr lang="it-IT" sz="1600" b="1" dirty="0">
                <a:solidFill>
                  <a:srgbClr val="2C9C16"/>
                </a:solidFill>
              </a:rPr>
              <a:t>. </a:t>
            </a:r>
            <a:r>
              <a:rPr lang="it-IT" sz="1600" b="1" dirty="0" smtClean="0">
                <a:solidFill>
                  <a:srgbClr val="2C9C16"/>
                </a:solidFill>
              </a:rPr>
              <a:t>218/2016</a:t>
            </a:r>
            <a:r>
              <a:rPr lang="it-IT" sz="2000" b="1" dirty="0" smtClean="0">
                <a:solidFill>
                  <a:srgbClr val="2C9C16"/>
                </a:solidFill>
              </a:rPr>
              <a:t>)</a:t>
            </a:r>
          </a:p>
          <a:p>
            <a:r>
              <a:rPr lang="it-IT" sz="2000" b="1" dirty="0" smtClean="0">
                <a:solidFill>
                  <a:srgbClr val="2C9C16"/>
                </a:solidFill>
              </a:rPr>
              <a:t>   </a:t>
            </a:r>
            <a:endParaRPr lang="it-IT" sz="1000" dirty="0" smtClean="0"/>
          </a:p>
          <a:p>
            <a:r>
              <a:rPr lang="it-IT" sz="2000" b="1" dirty="0">
                <a:solidFill>
                  <a:srgbClr val="2C9C16"/>
                </a:solidFill>
              </a:rPr>
              <a:t>3</a:t>
            </a:r>
            <a:r>
              <a:rPr lang="it-IT" sz="2000" b="1" dirty="0" smtClean="0">
                <a:solidFill>
                  <a:srgbClr val="2C9C16"/>
                </a:solidFill>
              </a:rPr>
              <a:t>. “Concorso</a:t>
            </a:r>
            <a:r>
              <a:rPr lang="it-IT" sz="2000" b="1" dirty="0">
                <a:solidFill>
                  <a:srgbClr val="2C9C16"/>
                </a:solidFill>
              </a:rPr>
              <a:t>” </a:t>
            </a:r>
            <a:r>
              <a:rPr lang="it-IT" sz="2000" b="1" dirty="0" err="1" smtClean="0">
                <a:solidFill>
                  <a:srgbClr val="2C9C16"/>
                </a:solidFill>
              </a:rPr>
              <a:t>reserved</a:t>
            </a:r>
            <a:r>
              <a:rPr lang="it-IT" sz="2000" b="1" dirty="0" smtClean="0">
                <a:solidFill>
                  <a:srgbClr val="2C9C16"/>
                </a:solidFill>
              </a:rPr>
              <a:t> </a:t>
            </a:r>
            <a:r>
              <a:rPr lang="it-IT" sz="2000" b="1" dirty="0">
                <a:solidFill>
                  <a:srgbClr val="2C9C16"/>
                </a:solidFill>
              </a:rPr>
              <a:t>for </a:t>
            </a:r>
            <a:r>
              <a:rPr lang="it-IT" sz="2000" b="1" dirty="0" err="1" smtClean="0">
                <a:solidFill>
                  <a:srgbClr val="2C9C16"/>
                </a:solidFill>
              </a:rPr>
              <a:t>protected</a:t>
            </a:r>
            <a:r>
              <a:rPr lang="it-IT" sz="2000" b="1" dirty="0" smtClean="0">
                <a:solidFill>
                  <a:srgbClr val="2C9C16"/>
                </a:solidFill>
              </a:rPr>
              <a:t> </a:t>
            </a:r>
            <a:r>
              <a:rPr lang="it-IT" sz="2000" b="1" dirty="0" err="1" smtClean="0">
                <a:solidFill>
                  <a:srgbClr val="2C9C16"/>
                </a:solidFill>
              </a:rPr>
              <a:t>categories</a:t>
            </a:r>
            <a:r>
              <a:rPr lang="it-IT" sz="2000" b="1" dirty="0" smtClean="0">
                <a:solidFill>
                  <a:srgbClr val="2C9C16"/>
                </a:solidFill>
              </a:rPr>
              <a:t> </a:t>
            </a:r>
            <a:r>
              <a:rPr lang="it-IT" sz="1600" b="1" dirty="0">
                <a:solidFill>
                  <a:srgbClr val="2C9C16"/>
                </a:solidFill>
              </a:rPr>
              <a:t>(Legge </a:t>
            </a:r>
            <a:r>
              <a:rPr lang="it-IT" sz="1600" b="1" dirty="0" smtClean="0">
                <a:solidFill>
                  <a:srgbClr val="2C9C16"/>
                </a:solidFill>
              </a:rPr>
              <a:t>12 marzo </a:t>
            </a:r>
            <a:r>
              <a:rPr lang="it-IT" sz="1600" b="1" dirty="0">
                <a:solidFill>
                  <a:srgbClr val="2C9C16"/>
                </a:solidFill>
              </a:rPr>
              <a:t>1999 </a:t>
            </a:r>
            <a:r>
              <a:rPr lang="it-IT" sz="1600" b="1" dirty="0" smtClean="0">
                <a:solidFill>
                  <a:srgbClr val="2C9C16"/>
                </a:solidFill>
              </a:rPr>
              <a:t>no.68)</a:t>
            </a:r>
          </a:p>
          <a:p>
            <a:endParaRPr lang="it-IT" sz="2400" b="1" dirty="0" smtClean="0">
              <a:solidFill>
                <a:srgbClr val="2C9C16"/>
              </a:solidFill>
            </a:endParaRPr>
          </a:p>
          <a:p>
            <a:r>
              <a:rPr lang="it-IT" sz="2000" b="1" dirty="0" smtClean="0">
                <a:solidFill>
                  <a:srgbClr val="2C9C16"/>
                </a:solidFill>
              </a:rPr>
              <a:t>4. </a:t>
            </a:r>
            <a:r>
              <a:rPr lang="en-US" sz="2000" b="1" dirty="0">
                <a:solidFill>
                  <a:srgbClr val="2C9C16"/>
                </a:solidFill>
              </a:rPr>
              <a:t>National Public “</a:t>
            </a:r>
            <a:r>
              <a:rPr lang="en-US" sz="2000" b="1" dirty="0" err="1">
                <a:solidFill>
                  <a:srgbClr val="2C9C16"/>
                </a:solidFill>
              </a:rPr>
              <a:t>Concorso</a:t>
            </a:r>
            <a:r>
              <a:rPr lang="en-US" sz="2000" b="1" dirty="0">
                <a:solidFill>
                  <a:srgbClr val="2C9C16"/>
                </a:solidFill>
              </a:rPr>
              <a:t>” (with pre-assigned workplace)</a:t>
            </a:r>
          </a:p>
          <a:p>
            <a:r>
              <a:rPr lang="it-IT" sz="2400" b="1" dirty="0" smtClean="0">
                <a:solidFill>
                  <a:srgbClr val="2C9C16"/>
                </a:solidFill>
              </a:rPr>
              <a:t>   </a:t>
            </a:r>
          </a:p>
          <a:p>
            <a:endParaRPr lang="it-IT" sz="1200" dirty="0"/>
          </a:p>
          <a:p>
            <a:r>
              <a:rPr lang="it-IT" dirty="0" smtClean="0">
                <a:solidFill>
                  <a:srgbClr val="FF0000"/>
                </a:solidFill>
              </a:rPr>
              <a:t>5. “Mobilità </a:t>
            </a:r>
            <a:r>
              <a:rPr lang="it-IT" dirty="0">
                <a:solidFill>
                  <a:srgbClr val="FF0000"/>
                </a:solidFill>
              </a:rPr>
              <a:t>da Ente del comparto o da altra </a:t>
            </a:r>
            <a:r>
              <a:rPr lang="it-IT" dirty="0" smtClean="0">
                <a:solidFill>
                  <a:srgbClr val="FF0000"/>
                </a:solidFill>
              </a:rPr>
              <a:t>Amministrazione” (</a:t>
            </a:r>
            <a:r>
              <a:rPr lang="pt-BR" dirty="0" err="1" smtClean="0">
                <a:solidFill>
                  <a:srgbClr val="FF0000"/>
                </a:solidFill>
              </a:rPr>
              <a:t>D.Lgs</a:t>
            </a:r>
            <a:r>
              <a:rPr lang="pt-BR" dirty="0">
                <a:solidFill>
                  <a:srgbClr val="FF0000"/>
                </a:solidFill>
              </a:rPr>
              <a:t>. </a:t>
            </a:r>
            <a:r>
              <a:rPr lang="pt-BR" dirty="0" smtClean="0">
                <a:solidFill>
                  <a:srgbClr val="FF0000"/>
                </a:solidFill>
              </a:rPr>
              <a:t>165/2001)</a:t>
            </a:r>
          </a:p>
          <a:p>
            <a:endParaRPr lang="pt-BR" sz="1400" dirty="0" smtClean="0"/>
          </a:p>
          <a:p>
            <a:r>
              <a:rPr lang="en-US" dirty="0" smtClean="0">
                <a:solidFill>
                  <a:srgbClr val="FF0000"/>
                </a:solidFill>
              </a:rPr>
              <a:t>6. “</a:t>
            </a:r>
            <a:r>
              <a:rPr lang="en-US" dirty="0" err="1" smtClean="0">
                <a:solidFill>
                  <a:srgbClr val="FF0000"/>
                </a:solidFill>
              </a:rPr>
              <a:t>Utilizzo</a:t>
            </a:r>
            <a:r>
              <a:rPr lang="en-US" dirty="0" smtClean="0">
                <a:solidFill>
                  <a:srgbClr val="FF0000"/>
                </a:solidFill>
              </a:rPr>
              <a:t> </a:t>
            </a:r>
            <a:r>
              <a:rPr lang="en-US" dirty="0" err="1">
                <a:solidFill>
                  <a:srgbClr val="FF0000"/>
                </a:solidFill>
              </a:rPr>
              <a:t>delle</a:t>
            </a:r>
            <a:r>
              <a:rPr lang="en-US" dirty="0">
                <a:solidFill>
                  <a:srgbClr val="FF0000"/>
                </a:solidFill>
              </a:rPr>
              <a:t> </a:t>
            </a:r>
            <a:r>
              <a:rPr lang="en-US" dirty="0" err="1">
                <a:solidFill>
                  <a:srgbClr val="FF0000"/>
                </a:solidFill>
              </a:rPr>
              <a:t>graduatorie</a:t>
            </a:r>
            <a:r>
              <a:rPr lang="en-US" dirty="0">
                <a:solidFill>
                  <a:srgbClr val="FF0000"/>
                </a:solidFill>
              </a:rPr>
              <a:t> di </a:t>
            </a:r>
            <a:r>
              <a:rPr lang="en-US" dirty="0" err="1">
                <a:solidFill>
                  <a:srgbClr val="FF0000"/>
                </a:solidFill>
              </a:rPr>
              <a:t>concorso</a:t>
            </a:r>
            <a:r>
              <a:rPr lang="en-US" dirty="0">
                <a:solidFill>
                  <a:srgbClr val="FF0000"/>
                </a:solidFill>
              </a:rPr>
              <a:t> </a:t>
            </a:r>
            <a:r>
              <a:rPr lang="en-US" dirty="0" err="1" smtClean="0">
                <a:solidFill>
                  <a:srgbClr val="FF0000"/>
                </a:solidFill>
              </a:rPr>
              <a:t>precedente</a:t>
            </a:r>
            <a:r>
              <a:rPr lang="en-US" dirty="0" smtClean="0">
                <a:solidFill>
                  <a:srgbClr val="FF0000"/>
                </a:solidFill>
              </a:rPr>
              <a:t>”</a:t>
            </a:r>
          </a:p>
          <a:p>
            <a:endParaRPr lang="en-US" sz="1400" dirty="0">
              <a:solidFill>
                <a:srgbClr val="FF0000"/>
              </a:solidFill>
            </a:endParaRPr>
          </a:p>
          <a:p>
            <a:r>
              <a:rPr lang="en-US" dirty="0" smtClean="0">
                <a:solidFill>
                  <a:srgbClr val="FF0000"/>
                </a:solidFill>
              </a:rPr>
              <a:t>7. </a:t>
            </a:r>
            <a:r>
              <a:rPr lang="en-US" dirty="0">
                <a:solidFill>
                  <a:srgbClr val="FF0000"/>
                </a:solidFill>
              </a:rPr>
              <a:t>F</a:t>
            </a:r>
            <a:r>
              <a:rPr lang="en-US" dirty="0" smtClean="0">
                <a:solidFill>
                  <a:srgbClr val="FF0000"/>
                </a:solidFill>
              </a:rPr>
              <a:t>ixed term contracts turned into permanent (</a:t>
            </a:r>
            <a:r>
              <a:rPr lang="en-US" dirty="0" err="1" smtClean="0">
                <a:solidFill>
                  <a:srgbClr val="FF0000"/>
                </a:solidFill>
              </a:rPr>
              <a:t>Stabilizzazioni</a:t>
            </a:r>
            <a:r>
              <a:rPr lang="en-US" dirty="0" smtClean="0">
                <a:solidFill>
                  <a:srgbClr val="FF0000"/>
                </a:solidFill>
              </a:rPr>
              <a:t>, art. 36)</a:t>
            </a:r>
          </a:p>
          <a:p>
            <a:endParaRPr lang="it-IT" sz="1400" dirty="0" smtClean="0"/>
          </a:p>
          <a:p>
            <a:r>
              <a:rPr lang="it-IT" dirty="0">
                <a:solidFill>
                  <a:srgbClr val="FF0000"/>
                </a:solidFill>
              </a:rPr>
              <a:t>8</a:t>
            </a:r>
            <a:r>
              <a:rPr lang="it-IT" dirty="0" smtClean="0">
                <a:solidFill>
                  <a:srgbClr val="FF0000"/>
                </a:solidFill>
              </a:rPr>
              <a:t>. </a:t>
            </a:r>
            <a:r>
              <a:rPr lang="it-IT" dirty="0" err="1" smtClean="0">
                <a:solidFill>
                  <a:srgbClr val="FF0000"/>
                </a:solidFill>
              </a:rPr>
              <a:t>Trasfer</a:t>
            </a:r>
            <a:r>
              <a:rPr lang="it-IT" dirty="0" smtClean="0">
                <a:solidFill>
                  <a:srgbClr val="FF0000"/>
                </a:solidFill>
              </a:rPr>
              <a:t> to LNF from </a:t>
            </a:r>
            <a:r>
              <a:rPr lang="it-IT" dirty="0" err="1" smtClean="0">
                <a:solidFill>
                  <a:srgbClr val="FF0000"/>
                </a:solidFill>
              </a:rPr>
              <a:t>another</a:t>
            </a:r>
            <a:r>
              <a:rPr lang="it-IT" dirty="0" smtClean="0">
                <a:solidFill>
                  <a:srgbClr val="FF0000"/>
                </a:solidFill>
              </a:rPr>
              <a:t> INFN </a:t>
            </a:r>
            <a:r>
              <a:rPr lang="it-IT" dirty="0" err="1" smtClean="0">
                <a:solidFill>
                  <a:srgbClr val="FF0000"/>
                </a:solidFill>
              </a:rPr>
              <a:t>section</a:t>
            </a:r>
            <a:r>
              <a:rPr lang="it-IT" dirty="0" smtClean="0">
                <a:solidFill>
                  <a:srgbClr val="FF0000"/>
                </a:solidFill>
              </a:rPr>
              <a:t> </a:t>
            </a:r>
          </a:p>
          <a:p>
            <a:endParaRPr lang="en-US" dirty="0" smtClean="0"/>
          </a:p>
        </p:txBody>
      </p:sp>
    </p:spTree>
    <p:extLst>
      <p:ext uri="{BB962C8B-B14F-4D97-AF65-F5344CB8AC3E}">
        <p14:creationId xmlns:p14="http://schemas.microsoft.com/office/powerpoint/2010/main" val="3550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996" y="116473"/>
            <a:ext cx="7553664" cy="523220"/>
          </a:xfrm>
          <a:prstGeom prst="rect">
            <a:avLst/>
          </a:prstGeom>
          <a:solidFill>
            <a:schemeClr val="accent3">
              <a:lumMod val="20000"/>
              <a:lumOff val="80000"/>
            </a:schemeClr>
          </a:solidFill>
          <a:ln w="19050">
            <a:solidFill>
              <a:schemeClr val="accent1"/>
            </a:solidFill>
          </a:ln>
        </p:spPr>
        <p:txBody>
          <a:bodyPr wrap="square" rtlCol="0">
            <a:spAutoFit/>
          </a:bodyPr>
          <a:lstStyle/>
          <a:p>
            <a:r>
              <a:rPr lang="en-US" sz="2800" i="1" dirty="0" smtClean="0"/>
              <a:t>TH@LNF strengthening: </a:t>
            </a:r>
            <a:r>
              <a:rPr lang="en-US" sz="2800" i="1" dirty="0" smtClean="0">
                <a:solidFill>
                  <a:srgbClr val="FF16FF"/>
                </a:solidFill>
              </a:rPr>
              <a:t>the attempted roads:</a:t>
            </a:r>
          </a:p>
        </p:txBody>
      </p:sp>
      <p:sp>
        <p:nvSpPr>
          <p:cNvPr id="7" name="TextBox 6"/>
          <p:cNvSpPr txBox="1"/>
          <p:nvPr/>
        </p:nvSpPr>
        <p:spPr>
          <a:xfrm>
            <a:off x="76200" y="639693"/>
            <a:ext cx="8846820" cy="6142107"/>
          </a:xfrm>
          <a:prstGeom prst="rect">
            <a:avLst/>
          </a:prstGeom>
          <a:noFill/>
        </p:spPr>
        <p:txBody>
          <a:bodyPr wrap="square" rtlCol="0">
            <a:spAutoFit/>
          </a:bodyPr>
          <a:lstStyle/>
          <a:p>
            <a:endParaRPr lang="en-US" sz="1000" dirty="0" smtClean="0"/>
          </a:p>
          <a:p>
            <a:pPr marL="457200" indent="-457200">
              <a:buFontTx/>
              <a:buAutoNum type="arabicPeriod"/>
            </a:pPr>
            <a:r>
              <a:rPr lang="en-US" sz="2000" b="1" dirty="0" smtClean="0">
                <a:solidFill>
                  <a:srgbClr val="2C9C16"/>
                </a:solidFill>
              </a:rPr>
              <a:t>National </a:t>
            </a:r>
            <a:r>
              <a:rPr lang="en-US" sz="2000" b="1" dirty="0">
                <a:solidFill>
                  <a:srgbClr val="2C9C16"/>
                </a:solidFill>
              </a:rPr>
              <a:t>Public “</a:t>
            </a:r>
            <a:r>
              <a:rPr lang="en-US" sz="2000" b="1" dirty="0" err="1">
                <a:solidFill>
                  <a:srgbClr val="2C9C16"/>
                </a:solidFill>
              </a:rPr>
              <a:t>Concorso</a:t>
            </a:r>
            <a:r>
              <a:rPr lang="en-US" sz="2000" b="1" dirty="0">
                <a:solidFill>
                  <a:srgbClr val="2C9C16"/>
                </a:solidFill>
              </a:rPr>
              <a:t>” (with no pre-assigned workplace)</a:t>
            </a:r>
          </a:p>
          <a:p>
            <a:endParaRPr lang="en-US" sz="400" dirty="0" smtClean="0"/>
          </a:p>
          <a:p>
            <a:r>
              <a:rPr lang="en-US" dirty="0" smtClean="0"/>
              <a:t>Constant </a:t>
            </a:r>
            <a:r>
              <a:rPr lang="en-US" dirty="0" smtClean="0"/>
              <a:t>interactions  with several candidates with good chances of success in forthcoming competitions. Invitations,  seminars, ongoing collaborations, to favor  their familiarity with the LNF scientific environment. </a:t>
            </a:r>
          </a:p>
          <a:p>
            <a:endParaRPr lang="en-US" sz="1000" b="1" dirty="0">
              <a:solidFill>
                <a:srgbClr val="2C9C16"/>
              </a:solidFill>
            </a:endParaRPr>
          </a:p>
          <a:p>
            <a:r>
              <a:rPr lang="en-US" sz="2000" b="1" dirty="0" smtClean="0">
                <a:solidFill>
                  <a:srgbClr val="2C9C16"/>
                </a:solidFill>
              </a:rPr>
              <a:t>2. Direct call (</a:t>
            </a:r>
            <a:r>
              <a:rPr lang="it-IT" sz="2000" b="1" dirty="0">
                <a:solidFill>
                  <a:srgbClr val="2C9C16"/>
                </a:solidFill>
              </a:rPr>
              <a:t>A</a:t>
            </a:r>
            <a:r>
              <a:rPr lang="it-IT" sz="2000" b="1" dirty="0" smtClean="0">
                <a:solidFill>
                  <a:srgbClr val="2C9C16"/>
                </a:solidFill>
              </a:rPr>
              <a:t>rt</a:t>
            </a:r>
            <a:r>
              <a:rPr lang="it-IT" sz="2000" b="1" dirty="0">
                <a:solidFill>
                  <a:srgbClr val="2C9C16"/>
                </a:solidFill>
              </a:rPr>
              <a:t>. 16 del </a:t>
            </a:r>
            <a:r>
              <a:rPr lang="it-IT" sz="2000" b="1" dirty="0" err="1">
                <a:solidFill>
                  <a:srgbClr val="2C9C16"/>
                </a:solidFill>
              </a:rPr>
              <a:t>D.Lgs.</a:t>
            </a:r>
            <a:r>
              <a:rPr lang="it-IT" sz="2000" b="1" dirty="0">
                <a:solidFill>
                  <a:srgbClr val="2C9C16"/>
                </a:solidFill>
              </a:rPr>
              <a:t> </a:t>
            </a:r>
            <a:r>
              <a:rPr lang="it-IT" sz="2000" b="1" dirty="0" smtClean="0">
                <a:solidFill>
                  <a:srgbClr val="2C9C16"/>
                </a:solidFill>
              </a:rPr>
              <a:t>218/2016)</a:t>
            </a:r>
          </a:p>
          <a:p>
            <a:endParaRPr lang="it-IT" sz="400" b="1" dirty="0" smtClean="0">
              <a:solidFill>
                <a:srgbClr val="2C9C16"/>
              </a:solidFill>
            </a:endParaRPr>
          </a:p>
          <a:p>
            <a:r>
              <a:rPr lang="it-IT" dirty="0" err="1" smtClean="0"/>
              <a:t>Several</a:t>
            </a:r>
            <a:r>
              <a:rPr lang="it-IT" dirty="0" smtClean="0"/>
              <a:t> </a:t>
            </a:r>
            <a:r>
              <a:rPr lang="it-IT" dirty="0" err="1" smtClean="0"/>
              <a:t>attempts</a:t>
            </a:r>
            <a:r>
              <a:rPr lang="it-IT" dirty="0" smtClean="0"/>
              <a:t> in the </a:t>
            </a:r>
            <a:r>
              <a:rPr lang="it-IT" dirty="0" err="1" smtClean="0"/>
              <a:t>past</a:t>
            </a:r>
            <a:r>
              <a:rPr lang="it-IT" dirty="0" smtClean="0"/>
              <a:t> in </a:t>
            </a:r>
            <a:r>
              <a:rPr lang="it-IT" dirty="0" err="1" smtClean="0"/>
              <a:t>this</a:t>
            </a:r>
            <a:r>
              <a:rPr lang="it-IT" dirty="0" smtClean="0"/>
              <a:t> </a:t>
            </a:r>
            <a:r>
              <a:rPr lang="it-IT" dirty="0" err="1" smtClean="0"/>
              <a:t>direction</a:t>
            </a:r>
            <a:r>
              <a:rPr lang="it-IT" dirty="0" smtClean="0"/>
              <a:t> (</a:t>
            </a:r>
            <a:r>
              <a:rPr lang="it-IT" dirty="0" err="1" smtClean="0">
                <a:solidFill>
                  <a:srgbClr val="0070C0"/>
                </a:solidFill>
              </a:rPr>
              <a:t>declined</a:t>
            </a:r>
            <a:r>
              <a:rPr lang="it-IT" dirty="0" smtClean="0">
                <a:solidFill>
                  <a:srgbClr val="0070C0"/>
                </a:solidFill>
              </a:rPr>
              <a:t> </a:t>
            </a:r>
            <a:r>
              <a:rPr lang="it-IT" dirty="0" smtClean="0"/>
              <a:t>by the INFN </a:t>
            </a:r>
            <a:r>
              <a:rPr lang="it-IT" dirty="0" err="1" smtClean="0"/>
              <a:t>managment</a:t>
            </a:r>
            <a:r>
              <a:rPr lang="it-IT" dirty="0" smtClean="0"/>
              <a:t>). </a:t>
            </a:r>
            <a:r>
              <a:rPr lang="it-IT" dirty="0" err="1" smtClean="0"/>
              <a:t>Presently</a:t>
            </a:r>
            <a:r>
              <a:rPr lang="it-IT" dirty="0" smtClean="0"/>
              <a:t>, </a:t>
            </a:r>
            <a:r>
              <a:rPr lang="it-IT" dirty="0" err="1" smtClean="0"/>
              <a:t>we</a:t>
            </a:r>
            <a:r>
              <a:rPr lang="it-IT" dirty="0" smtClean="0"/>
              <a:t> are building </a:t>
            </a:r>
            <a:r>
              <a:rPr lang="en-US" dirty="0" smtClean="0"/>
              <a:t>contacts with 3/4 colleagues with permanent positions abroad that expressed some interest in a possible return in Italy.</a:t>
            </a:r>
          </a:p>
          <a:p>
            <a:endParaRPr lang="it-IT" sz="1000" b="1" dirty="0" smtClean="0">
              <a:solidFill>
                <a:srgbClr val="2C9C16"/>
              </a:solidFill>
            </a:endParaRPr>
          </a:p>
          <a:p>
            <a:r>
              <a:rPr lang="it-IT" sz="2000" b="1" dirty="0" smtClean="0">
                <a:solidFill>
                  <a:srgbClr val="2C9C16"/>
                </a:solidFill>
              </a:rPr>
              <a:t>3. </a:t>
            </a:r>
            <a:r>
              <a:rPr lang="it-IT" sz="2000" b="1" dirty="0">
                <a:solidFill>
                  <a:srgbClr val="2C9C16"/>
                </a:solidFill>
              </a:rPr>
              <a:t>Concorso riservato categorie protette (Legge 12 marzo 1999 no, 68)</a:t>
            </a:r>
          </a:p>
          <a:p>
            <a:endParaRPr lang="it-IT" sz="400" b="1" dirty="0">
              <a:solidFill>
                <a:srgbClr val="2C9C16"/>
              </a:solidFill>
            </a:endParaRPr>
          </a:p>
          <a:p>
            <a:r>
              <a:rPr lang="it-IT" sz="2000" dirty="0" smtClean="0"/>
              <a:t>The first road </a:t>
            </a:r>
            <a:r>
              <a:rPr lang="it-IT" sz="2000" dirty="0" err="1" smtClean="0"/>
              <a:t>attempted</a:t>
            </a:r>
            <a:r>
              <a:rPr lang="it-IT" sz="2000" dirty="0" smtClean="0"/>
              <a:t> (</a:t>
            </a:r>
            <a:r>
              <a:rPr lang="it-IT" sz="2000" dirty="0" err="1" smtClean="0"/>
              <a:t>fall</a:t>
            </a:r>
            <a:r>
              <a:rPr lang="it-IT" sz="2000" dirty="0" smtClean="0"/>
              <a:t> </a:t>
            </a:r>
            <a:r>
              <a:rPr lang="it-IT" sz="2000" dirty="0"/>
              <a:t>2015). </a:t>
            </a:r>
            <a:r>
              <a:rPr lang="it-IT" sz="2000" dirty="0" err="1" smtClean="0"/>
              <a:t>Excellent</a:t>
            </a:r>
            <a:r>
              <a:rPr lang="it-IT" sz="2000" dirty="0" smtClean="0"/>
              <a:t> </a:t>
            </a:r>
            <a:r>
              <a:rPr lang="it-IT" sz="2000" dirty="0" smtClean="0"/>
              <a:t>idea: </a:t>
            </a:r>
            <a:r>
              <a:rPr lang="it-IT" sz="2000" dirty="0" err="1" smtClean="0"/>
              <a:t>basically</a:t>
            </a:r>
            <a:r>
              <a:rPr lang="it-IT" sz="2000" dirty="0" smtClean="0"/>
              <a:t> </a:t>
            </a:r>
            <a:r>
              <a:rPr lang="it-IT" sz="2000" dirty="0" smtClean="0"/>
              <a:t>a </a:t>
            </a:r>
            <a:r>
              <a:rPr lang="it-IT" sz="2000" dirty="0" err="1" smtClean="0"/>
              <a:t>research</a:t>
            </a:r>
            <a:r>
              <a:rPr lang="it-IT" sz="2000" dirty="0" smtClean="0"/>
              <a:t> position for free ! </a:t>
            </a:r>
            <a:r>
              <a:rPr lang="it-IT" sz="2000" dirty="0" err="1"/>
              <a:t>O</a:t>
            </a:r>
            <a:r>
              <a:rPr lang="it-IT" sz="2000" dirty="0" err="1" smtClean="0"/>
              <a:t>ur</a:t>
            </a:r>
            <a:r>
              <a:rPr lang="it-IT" sz="2000" dirty="0" smtClean="0"/>
              <a:t> candidate </a:t>
            </a:r>
            <a:r>
              <a:rPr lang="it-IT" sz="2000" dirty="0" err="1" smtClean="0"/>
              <a:t>eventually</a:t>
            </a:r>
            <a:r>
              <a:rPr lang="it-IT" sz="2000" dirty="0" smtClean="0"/>
              <a:t> </a:t>
            </a:r>
            <a:r>
              <a:rPr lang="it-IT" sz="2000" dirty="0" err="1" smtClean="0"/>
              <a:t>scored</a:t>
            </a:r>
            <a:r>
              <a:rPr lang="it-IT" sz="2000" dirty="0" smtClean="0"/>
              <a:t> 4° in the regular </a:t>
            </a:r>
            <a:r>
              <a:rPr lang="it-IT" sz="2000" dirty="0" smtClean="0"/>
              <a:t>concorso. </a:t>
            </a:r>
            <a:r>
              <a:rPr lang="it-IT" sz="2000" dirty="0" err="1" smtClean="0">
                <a:solidFill>
                  <a:srgbClr val="0070C0"/>
                </a:solidFill>
              </a:rPr>
              <a:t>Declined</a:t>
            </a:r>
            <a:r>
              <a:rPr lang="it-IT" sz="2000" dirty="0" smtClean="0">
                <a:solidFill>
                  <a:srgbClr val="0070C0"/>
                </a:solidFill>
              </a:rPr>
              <a:t> </a:t>
            </a:r>
            <a:r>
              <a:rPr lang="it-IT" sz="2000" dirty="0" smtClean="0"/>
              <a:t>by the INFN </a:t>
            </a:r>
            <a:r>
              <a:rPr lang="it-IT" sz="2000" dirty="0" err="1" smtClean="0"/>
              <a:t>managment</a:t>
            </a:r>
            <a:r>
              <a:rPr lang="it-IT" sz="2000" dirty="0" smtClean="0"/>
              <a:t>. </a:t>
            </a:r>
            <a:r>
              <a:rPr lang="it-IT" sz="2000" dirty="0" err="1" smtClean="0"/>
              <a:t>It</a:t>
            </a:r>
            <a:r>
              <a:rPr lang="it-IT" sz="2000" dirty="0" smtClean="0"/>
              <a:t> </a:t>
            </a:r>
            <a:r>
              <a:rPr lang="it-IT" sz="2000" dirty="0" err="1" smtClean="0"/>
              <a:t>was</a:t>
            </a:r>
            <a:r>
              <a:rPr lang="it-IT" sz="2000" dirty="0" smtClean="0"/>
              <a:t> </a:t>
            </a:r>
            <a:r>
              <a:rPr lang="it-IT" sz="2000" dirty="0" err="1" smtClean="0"/>
              <a:t>later</a:t>
            </a:r>
            <a:r>
              <a:rPr lang="it-IT" sz="2000" dirty="0" smtClean="0"/>
              <a:t> </a:t>
            </a:r>
            <a:r>
              <a:rPr lang="it-IT" sz="2000" dirty="0" err="1" smtClean="0"/>
              <a:t>voted</a:t>
            </a:r>
            <a:r>
              <a:rPr lang="it-IT" sz="2000" dirty="0" smtClean="0"/>
              <a:t> and </a:t>
            </a:r>
            <a:r>
              <a:rPr lang="it-IT" sz="2000" dirty="0" err="1" smtClean="0"/>
              <a:t>approved</a:t>
            </a:r>
            <a:r>
              <a:rPr lang="it-IT" sz="2000" dirty="0" smtClean="0"/>
              <a:t> </a:t>
            </a:r>
            <a:r>
              <a:rPr lang="it-IT" sz="2000" dirty="0" err="1" smtClean="0"/>
              <a:t>as</a:t>
            </a:r>
            <a:r>
              <a:rPr lang="it-IT" sz="2000" dirty="0" smtClean="0"/>
              <a:t> a </a:t>
            </a:r>
            <a:r>
              <a:rPr lang="it-IT" sz="2000" dirty="0" err="1" smtClean="0"/>
              <a:t>viable</a:t>
            </a:r>
            <a:r>
              <a:rPr lang="it-IT" sz="2000" dirty="0" smtClean="0"/>
              <a:t> </a:t>
            </a:r>
            <a:r>
              <a:rPr lang="it-IT" sz="2000" dirty="0" err="1" smtClean="0"/>
              <a:t>modality</a:t>
            </a:r>
            <a:r>
              <a:rPr lang="it-IT" sz="2000" dirty="0" smtClean="0"/>
              <a:t> for </a:t>
            </a:r>
            <a:r>
              <a:rPr lang="it-IT" sz="2000" dirty="0" err="1" smtClean="0"/>
              <a:t>hiring</a:t>
            </a:r>
            <a:r>
              <a:rPr lang="it-IT" sz="2000" dirty="0" smtClean="0"/>
              <a:t> </a:t>
            </a:r>
            <a:r>
              <a:rPr lang="it-IT" sz="2000" dirty="0" err="1" smtClean="0"/>
              <a:t>researchers</a:t>
            </a:r>
            <a:r>
              <a:rPr lang="it-IT" sz="2000" dirty="0" smtClean="0"/>
              <a:t>: </a:t>
            </a:r>
            <a:r>
              <a:rPr lang="en-US" sz="2000" dirty="0" smtClean="0"/>
              <a:t>CD  May 23</a:t>
            </a:r>
            <a:r>
              <a:rPr lang="en-US" sz="2000" baseline="30000" dirty="0" smtClean="0"/>
              <a:t>rd</a:t>
            </a:r>
            <a:r>
              <a:rPr lang="en-US" sz="2000" dirty="0" smtClean="0"/>
              <a:t>, 2017</a:t>
            </a:r>
          </a:p>
          <a:p>
            <a:endParaRPr lang="en-US" sz="1400" b="1" dirty="0">
              <a:solidFill>
                <a:srgbClr val="2C9C16"/>
              </a:solidFill>
            </a:endParaRPr>
          </a:p>
          <a:p>
            <a:r>
              <a:rPr lang="it-IT" sz="2000" b="1" dirty="0" smtClean="0">
                <a:solidFill>
                  <a:srgbClr val="2C9C16"/>
                </a:solidFill>
              </a:rPr>
              <a:t>4</a:t>
            </a:r>
            <a:r>
              <a:rPr lang="it-IT" sz="2000" b="1" dirty="0">
                <a:solidFill>
                  <a:srgbClr val="2C9C16"/>
                </a:solidFill>
              </a:rPr>
              <a:t>. </a:t>
            </a:r>
            <a:r>
              <a:rPr lang="en-US" sz="2000" b="1" dirty="0">
                <a:solidFill>
                  <a:srgbClr val="2C9C16"/>
                </a:solidFill>
              </a:rPr>
              <a:t>National Public “</a:t>
            </a:r>
            <a:r>
              <a:rPr lang="en-US" sz="2000" b="1" dirty="0" err="1">
                <a:solidFill>
                  <a:srgbClr val="2C9C16"/>
                </a:solidFill>
              </a:rPr>
              <a:t>Concorso</a:t>
            </a:r>
            <a:r>
              <a:rPr lang="en-US" sz="2000" b="1" dirty="0">
                <a:solidFill>
                  <a:srgbClr val="2C9C16"/>
                </a:solidFill>
              </a:rPr>
              <a:t>” </a:t>
            </a:r>
            <a:r>
              <a:rPr lang="en-US" sz="2000" b="1" dirty="0" smtClean="0">
                <a:solidFill>
                  <a:srgbClr val="2C9C16"/>
                </a:solidFill>
              </a:rPr>
              <a:t> </a:t>
            </a:r>
            <a:r>
              <a:rPr lang="en-US" sz="2000" b="1" i="1" u="sng" dirty="0" smtClean="0">
                <a:solidFill>
                  <a:srgbClr val="FF0000"/>
                </a:solidFill>
              </a:rPr>
              <a:t>with </a:t>
            </a:r>
            <a:r>
              <a:rPr lang="en-US" sz="2000" b="1" i="1" u="sng" dirty="0">
                <a:solidFill>
                  <a:srgbClr val="FF0000"/>
                </a:solidFill>
              </a:rPr>
              <a:t>pre-assigned </a:t>
            </a:r>
            <a:r>
              <a:rPr lang="en-US" sz="2000" b="1" i="1" u="sng" dirty="0" smtClean="0">
                <a:solidFill>
                  <a:srgbClr val="FF0000"/>
                </a:solidFill>
              </a:rPr>
              <a:t>workplace</a:t>
            </a:r>
            <a:endParaRPr lang="en-US" sz="2000" b="1" i="1" u="sng" dirty="0">
              <a:solidFill>
                <a:srgbClr val="FF0000"/>
              </a:solidFill>
            </a:endParaRPr>
          </a:p>
          <a:p>
            <a:endParaRPr lang="en-US" sz="400" b="1" i="1" dirty="0" smtClean="0"/>
          </a:p>
          <a:p>
            <a:r>
              <a:rPr lang="en-US" dirty="0" smtClean="0"/>
              <a:t>From the Report at the GE meeting 24/09/2018</a:t>
            </a:r>
            <a:r>
              <a:rPr lang="en-US" dirty="0"/>
              <a:t>:</a:t>
            </a:r>
            <a:r>
              <a:rPr lang="en-US" dirty="0" smtClean="0"/>
              <a:t> Suggestions </a:t>
            </a:r>
            <a:r>
              <a:rPr lang="en-US" dirty="0"/>
              <a:t>to the </a:t>
            </a:r>
            <a:r>
              <a:rPr lang="en-US" dirty="0" smtClean="0"/>
              <a:t>management:</a:t>
            </a:r>
          </a:p>
          <a:p>
            <a:endParaRPr lang="en-US" sz="400" dirty="0" smtClean="0"/>
          </a:p>
          <a:p>
            <a:r>
              <a:rPr lang="en-US" sz="2000" i="1" dirty="0">
                <a:solidFill>
                  <a:srgbClr val="FF0000"/>
                </a:solidFill>
              </a:rPr>
              <a:t>Hire an outstanding young researcher </a:t>
            </a:r>
            <a:r>
              <a:rPr lang="en-US" sz="2000" i="1" dirty="0" smtClean="0">
                <a:solidFill>
                  <a:srgbClr val="FF0000"/>
                </a:solidFill>
              </a:rPr>
              <a:t>via </a:t>
            </a:r>
            <a:r>
              <a:rPr lang="en-US" sz="2000" i="1" dirty="0">
                <a:solidFill>
                  <a:srgbClr val="FF0000"/>
                </a:solidFill>
              </a:rPr>
              <a:t>a dedicated “</a:t>
            </a:r>
            <a:r>
              <a:rPr lang="en-US" sz="2000" i="1" dirty="0" err="1">
                <a:solidFill>
                  <a:srgbClr val="FF0000"/>
                </a:solidFill>
              </a:rPr>
              <a:t>concorso</a:t>
            </a:r>
            <a:r>
              <a:rPr lang="en-US" sz="2000" i="1" dirty="0">
                <a:solidFill>
                  <a:srgbClr val="FF0000"/>
                </a:solidFill>
              </a:rPr>
              <a:t>” with appropriate profile tuned to the LNF-TH needs</a:t>
            </a:r>
            <a:r>
              <a:rPr lang="en-US" sz="2000" i="1" dirty="0" smtClean="0">
                <a:solidFill>
                  <a:srgbClr val="FF0000"/>
                </a:solidFill>
              </a:rPr>
              <a:t>.  </a:t>
            </a:r>
            <a:r>
              <a:rPr lang="en-US" sz="2000" dirty="0" smtClean="0">
                <a:solidFill>
                  <a:srgbClr val="0070C0"/>
                </a:solidFill>
              </a:rPr>
              <a:t>(Declined)</a:t>
            </a:r>
            <a:endParaRPr lang="it-IT" sz="2000" b="1" dirty="0" smtClean="0">
              <a:solidFill>
                <a:srgbClr val="0070C0"/>
              </a:solidFill>
            </a:endParaRPr>
          </a:p>
        </p:txBody>
      </p:sp>
    </p:spTree>
    <p:extLst>
      <p:ext uri="{BB962C8B-B14F-4D97-AF65-F5344CB8AC3E}">
        <p14:creationId xmlns:p14="http://schemas.microsoft.com/office/powerpoint/2010/main" val="2870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16" y="1284773"/>
            <a:ext cx="8443984" cy="1846659"/>
          </a:xfrm>
          <a:prstGeom prst="rect">
            <a:avLst/>
          </a:prstGeom>
          <a:solidFill>
            <a:schemeClr val="accent3">
              <a:lumMod val="20000"/>
              <a:lumOff val="80000"/>
            </a:schemeClr>
          </a:solidFill>
          <a:ln w="12700">
            <a:solidFill>
              <a:schemeClr val="tx1"/>
            </a:solidFill>
          </a:ln>
        </p:spPr>
        <p:txBody>
          <a:bodyPr wrap="square" rtlCol="0">
            <a:spAutoFit/>
          </a:bodyPr>
          <a:lstStyle/>
          <a:p>
            <a:r>
              <a:rPr lang="en-US" sz="1900" dirty="0" smtClean="0"/>
              <a:t>In a phase in which the </a:t>
            </a:r>
            <a:r>
              <a:rPr lang="en-US" sz="1900" smtClean="0"/>
              <a:t>LNF </a:t>
            </a:r>
            <a:r>
              <a:rPr lang="en-US" sz="1900" smtClean="0"/>
              <a:t>activities in </a:t>
            </a:r>
            <a:r>
              <a:rPr lang="en-US" sz="1900" dirty="0" smtClean="0"/>
              <a:t>fundamental physics </a:t>
            </a:r>
            <a:r>
              <a:rPr lang="en-US" sz="1900" smtClean="0"/>
              <a:t>studies </a:t>
            </a:r>
            <a:r>
              <a:rPr lang="en-US" sz="1900" smtClean="0"/>
              <a:t>are </a:t>
            </a:r>
            <a:r>
              <a:rPr lang="en-US" sz="1900" smtClean="0"/>
              <a:t> </a:t>
            </a:r>
            <a:r>
              <a:rPr lang="en-US" sz="1900" smtClean="0"/>
              <a:t>facing </a:t>
            </a:r>
            <a:r>
              <a:rPr lang="en-US" sz="1900" smtClean="0"/>
              <a:t>a </a:t>
            </a:r>
            <a:r>
              <a:rPr lang="en-US" sz="1900" dirty="0" smtClean="0"/>
              <a:t>reconversion: new </a:t>
            </a:r>
            <a:r>
              <a:rPr lang="en-US" sz="1900" dirty="0"/>
              <a:t>types of </a:t>
            </a:r>
            <a:r>
              <a:rPr lang="en-US" sz="1900" dirty="0" smtClean="0"/>
              <a:t>experiments are already ongoing or are being planned, innovative ideas are continuously discussed, and more than ever colleagues of experimental groups are seeking confrontation with theorists and inputs from them, strengthening TH@LNF should become a priority for INFN.</a:t>
            </a:r>
            <a:endParaRPr lang="en-US" dirty="0" smtClean="0"/>
          </a:p>
        </p:txBody>
      </p:sp>
      <p:sp>
        <p:nvSpPr>
          <p:cNvPr id="5" name="TextBox 4"/>
          <p:cNvSpPr txBox="1"/>
          <p:nvPr/>
        </p:nvSpPr>
        <p:spPr>
          <a:xfrm>
            <a:off x="266700" y="3451860"/>
            <a:ext cx="8420100" cy="2031325"/>
          </a:xfrm>
          <a:prstGeom prst="rect">
            <a:avLst/>
          </a:prstGeom>
          <a:solidFill>
            <a:schemeClr val="accent4">
              <a:lumMod val="20000"/>
              <a:lumOff val="80000"/>
            </a:schemeClr>
          </a:solidFill>
          <a:ln w="12700">
            <a:solidFill>
              <a:schemeClr val="tx1"/>
            </a:solidFill>
          </a:ln>
        </p:spPr>
        <p:txBody>
          <a:bodyPr wrap="square" rtlCol="0">
            <a:spAutoFit/>
          </a:bodyPr>
          <a:lstStyle/>
          <a:p>
            <a:r>
              <a:rPr lang="en-US" dirty="0" smtClean="0"/>
              <a:t>Besides the LNF Theory Group, leading colleagues of LNF experimental collaborations, the LNF Director, the INFN International Evaluation Committee (CVI) have already put forth strong statements in this direction. In the 55</a:t>
            </a:r>
            <a:r>
              <a:rPr lang="en-US" baseline="30000" dirty="0" smtClean="0"/>
              <a:t>th</a:t>
            </a:r>
            <a:r>
              <a:rPr lang="en-US" dirty="0" smtClean="0"/>
              <a:t> meeting the SC has also expressed concern for the continuous weakening of TH@LNF, and has considered the possibility of formulating a strong statement. </a:t>
            </a:r>
          </a:p>
          <a:p>
            <a:r>
              <a:rPr lang="en-US" dirty="0" smtClean="0"/>
              <a:t>I think that the INFN management should take in due consideration the wide convergence of all these views. </a:t>
            </a:r>
            <a:endParaRPr lang="en-US" dirty="0"/>
          </a:p>
        </p:txBody>
      </p:sp>
      <p:sp>
        <p:nvSpPr>
          <p:cNvPr id="6" name="TextBox 5"/>
          <p:cNvSpPr txBox="1"/>
          <p:nvPr/>
        </p:nvSpPr>
        <p:spPr>
          <a:xfrm>
            <a:off x="403860" y="259080"/>
            <a:ext cx="6135013" cy="523220"/>
          </a:xfrm>
          <a:prstGeom prst="rect">
            <a:avLst/>
          </a:prstGeom>
          <a:solidFill>
            <a:schemeClr val="bg1"/>
          </a:solidFill>
          <a:ln w="19050">
            <a:solidFill>
              <a:schemeClr val="tx1"/>
            </a:solidFill>
          </a:ln>
        </p:spPr>
        <p:txBody>
          <a:bodyPr wrap="none" rtlCol="0">
            <a:spAutoFit/>
          </a:bodyPr>
          <a:lstStyle/>
          <a:p>
            <a:r>
              <a:rPr lang="en-US" sz="2800" dirty="0" smtClean="0"/>
              <a:t>My personal opinion and conclusions:</a:t>
            </a:r>
            <a:endParaRPr lang="en-US" sz="2800" dirty="0"/>
          </a:p>
        </p:txBody>
      </p:sp>
      <p:sp>
        <p:nvSpPr>
          <p:cNvPr id="7" name="TextBox 6"/>
          <p:cNvSpPr txBox="1"/>
          <p:nvPr/>
        </p:nvSpPr>
        <p:spPr>
          <a:xfrm>
            <a:off x="2735580" y="6019800"/>
            <a:ext cx="3167855" cy="369332"/>
          </a:xfrm>
          <a:prstGeom prst="rect">
            <a:avLst/>
          </a:prstGeom>
          <a:solidFill>
            <a:schemeClr val="bg1"/>
          </a:solidFill>
          <a:ln w="19050">
            <a:solidFill>
              <a:schemeClr val="tx1"/>
            </a:solidFill>
          </a:ln>
        </p:spPr>
        <p:txBody>
          <a:bodyPr wrap="none" rtlCol="0">
            <a:spAutoFit/>
          </a:bodyPr>
          <a:lstStyle/>
          <a:p>
            <a:r>
              <a:rPr lang="en-US" dirty="0" smtClean="0"/>
              <a:t>Thank you for your attention</a:t>
            </a:r>
            <a:endParaRPr lang="en-US" dirty="0"/>
          </a:p>
        </p:txBody>
      </p:sp>
    </p:spTree>
    <p:extLst>
      <p:ext uri="{BB962C8B-B14F-4D97-AF65-F5344CB8AC3E}">
        <p14:creationId xmlns:p14="http://schemas.microsoft.com/office/powerpoint/2010/main" val="15450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0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3866" y="926417"/>
            <a:ext cx="4532908" cy="1877437"/>
          </a:xfrm>
          <a:prstGeom prst="rect">
            <a:avLst/>
          </a:prstGeom>
          <a:solidFill>
            <a:schemeClr val="accent6">
              <a:lumMod val="20000"/>
              <a:lumOff val="80000"/>
            </a:schemeClr>
          </a:solidFill>
          <a:ln>
            <a:solidFill>
              <a:schemeClr val="tx1"/>
            </a:solidFill>
          </a:ln>
        </p:spPr>
        <p:txBody>
          <a:bodyPr wrap="none" rtlCol="0">
            <a:spAutoFit/>
          </a:bodyPr>
          <a:lstStyle/>
          <a:p>
            <a:r>
              <a:rPr lang="en-US" i="1" dirty="0" err="1" smtClean="0"/>
              <a:t>Gruppi</a:t>
            </a:r>
            <a:r>
              <a:rPr lang="en-US" i="1" dirty="0" smtClean="0"/>
              <a:t> </a:t>
            </a:r>
            <a:r>
              <a:rPr lang="en-US" i="1" dirty="0" err="1" smtClean="0"/>
              <a:t>Teorici</a:t>
            </a:r>
            <a:r>
              <a:rPr lang="en-US" i="1" dirty="0" smtClean="0"/>
              <a:t> in </a:t>
            </a:r>
            <a:r>
              <a:rPr lang="en-US" i="1" dirty="0" err="1"/>
              <a:t>a</a:t>
            </a:r>
            <a:r>
              <a:rPr lang="en-US" i="1" dirty="0" err="1" smtClean="0"/>
              <a:t>lcuni</a:t>
            </a:r>
            <a:r>
              <a:rPr lang="en-US" i="1" dirty="0" smtClean="0"/>
              <a:t> </a:t>
            </a:r>
            <a:r>
              <a:rPr lang="en-US" i="1" dirty="0" err="1" smtClean="0"/>
              <a:t>altri</a:t>
            </a:r>
            <a:r>
              <a:rPr lang="en-US" i="1" dirty="0" smtClean="0"/>
              <a:t> </a:t>
            </a:r>
            <a:r>
              <a:rPr lang="en-US" i="1" dirty="0" err="1" smtClean="0"/>
              <a:t>Laboratori</a:t>
            </a:r>
            <a:r>
              <a:rPr lang="en-US" i="1" dirty="0" smtClean="0"/>
              <a:t>:  </a:t>
            </a:r>
          </a:p>
          <a:p>
            <a:endParaRPr lang="en-US" sz="800" dirty="0" smtClean="0"/>
          </a:p>
          <a:p>
            <a:r>
              <a:rPr lang="en-US" dirty="0" smtClean="0"/>
              <a:t>DESY        18 staff/30 postdocs </a:t>
            </a:r>
          </a:p>
          <a:p>
            <a:r>
              <a:rPr lang="en-US" dirty="0" smtClean="0"/>
              <a:t>FERMILAB 16/10 </a:t>
            </a:r>
          </a:p>
          <a:p>
            <a:r>
              <a:rPr lang="en-US" dirty="0" smtClean="0"/>
              <a:t>SLAC          9/10</a:t>
            </a:r>
          </a:p>
          <a:p>
            <a:r>
              <a:rPr lang="en-US" dirty="0" smtClean="0"/>
              <a:t>KEK          24/33</a:t>
            </a:r>
          </a:p>
          <a:p>
            <a:r>
              <a:rPr lang="en-US" dirty="0" smtClean="0"/>
              <a:t>LAP-TH     22/6</a:t>
            </a:r>
            <a:endParaRPr lang="en-US" dirty="0"/>
          </a:p>
        </p:txBody>
      </p:sp>
    </p:spTree>
    <p:extLst>
      <p:ext uri="{BB962C8B-B14F-4D97-AF65-F5344CB8AC3E}">
        <p14:creationId xmlns:p14="http://schemas.microsoft.com/office/powerpoint/2010/main" val="6625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3"/>
          </p:nvPr>
        </p:nvSpPr>
        <p:spPr>
          <a:xfrm>
            <a:off x="1168400" y="50800"/>
            <a:ext cx="6282267" cy="817880"/>
          </a:xfrm>
        </p:spPr>
        <p:txBody>
          <a:bodyPr>
            <a:normAutofit lnSpcReduction="10000"/>
            <a:scene3d>
              <a:camera prst="orthographicFront"/>
              <a:lightRig rig="threePt" dir="t"/>
            </a:scene3d>
            <a:sp3d extrusionH="57150">
              <a:bevelT w="57150" h="38100" prst="artDeco"/>
            </a:sp3d>
          </a:bodyPr>
          <a:lstStyle/>
          <a:p>
            <a:pPr marL="0" indent="0" algn="ctr">
              <a:buNone/>
            </a:pPr>
            <a:r>
              <a:rPr lang="en-US" sz="4800" dirty="0" err="1" smtClean="0">
                <a:solidFill>
                  <a:srgbClr val="B135A2"/>
                </a:solidFill>
                <a:effectLst/>
              </a:rPr>
              <a:t>Anagrafica</a:t>
            </a:r>
            <a:r>
              <a:rPr lang="en-US" sz="4800" dirty="0" smtClean="0">
                <a:solidFill>
                  <a:srgbClr val="B135A2"/>
                </a:solidFill>
                <a:effectLst/>
              </a:rPr>
              <a:t> 2019</a:t>
            </a:r>
            <a:endParaRPr lang="en-US" sz="3800" dirty="0"/>
          </a:p>
        </p:txBody>
      </p:sp>
      <p:pic>
        <p:nvPicPr>
          <p:cNvPr id="8" name="Picture 7"/>
          <p:cNvPicPr>
            <a:picLocks noChangeAspect="1"/>
          </p:cNvPicPr>
          <p:nvPr/>
        </p:nvPicPr>
        <p:blipFill>
          <a:blip r:embed="rId3"/>
          <a:stretch>
            <a:fillRect/>
          </a:stretch>
        </p:blipFill>
        <p:spPr>
          <a:xfrm>
            <a:off x="0" y="812442"/>
            <a:ext cx="9144000" cy="2667715"/>
          </a:xfrm>
          <a:prstGeom prst="rect">
            <a:avLst/>
          </a:prstGeom>
        </p:spPr>
      </p:pic>
      <p:pic>
        <p:nvPicPr>
          <p:cNvPr id="9" name="Picture 8"/>
          <p:cNvPicPr>
            <a:picLocks noChangeAspect="1"/>
          </p:cNvPicPr>
          <p:nvPr/>
        </p:nvPicPr>
        <p:blipFill>
          <a:blip r:embed="rId4"/>
          <a:stretch>
            <a:fillRect/>
          </a:stretch>
        </p:blipFill>
        <p:spPr>
          <a:xfrm>
            <a:off x="15240" y="3515091"/>
            <a:ext cx="9144000" cy="691418"/>
          </a:xfrm>
          <a:prstGeom prst="rect">
            <a:avLst/>
          </a:prstGeom>
        </p:spPr>
      </p:pic>
      <p:sp>
        <p:nvSpPr>
          <p:cNvPr id="10" name="TextBox 9"/>
          <p:cNvSpPr txBox="1"/>
          <p:nvPr/>
        </p:nvSpPr>
        <p:spPr>
          <a:xfrm>
            <a:off x="2407920" y="4279899"/>
            <a:ext cx="5745480" cy="2462213"/>
          </a:xfrm>
          <a:prstGeom prst="rect">
            <a:avLst/>
          </a:prstGeom>
          <a:noFill/>
          <a:ln>
            <a:solidFill>
              <a:schemeClr val="tx1"/>
            </a:solidFill>
          </a:ln>
        </p:spPr>
        <p:txBody>
          <a:bodyPr wrap="square" rtlCol="0">
            <a:spAutoFit/>
          </a:bodyPr>
          <a:lstStyle/>
          <a:p>
            <a:endParaRPr lang="en-US" sz="800" dirty="0" smtClean="0">
              <a:solidFill>
                <a:schemeClr val="accent1"/>
              </a:solidFill>
            </a:endParaRPr>
          </a:p>
          <a:p>
            <a:r>
              <a:rPr lang="en-US" sz="1000" dirty="0"/>
              <a:t> </a:t>
            </a:r>
            <a:r>
              <a:rPr lang="en-US" sz="1000" dirty="0" smtClean="0"/>
              <a:t>                             Exploring </a:t>
            </a:r>
            <a:r>
              <a:rPr lang="en-US" sz="1000" dirty="0"/>
              <a:t>New </a:t>
            </a:r>
            <a:r>
              <a:rPr lang="en-US" sz="1000" dirty="0" smtClean="0"/>
              <a:t>Physics</a:t>
            </a:r>
            <a:r>
              <a:rPr lang="en-US" dirty="0" smtClean="0"/>
              <a:t>                          1.0  FTE   </a:t>
            </a:r>
            <a:endParaRPr lang="en-US" sz="1000" dirty="0" smtClean="0"/>
          </a:p>
          <a:p>
            <a:endParaRPr lang="en-US" sz="1000" dirty="0" smtClean="0"/>
          </a:p>
          <a:p>
            <a:r>
              <a:rPr lang="en-US" dirty="0"/>
              <a:t> </a:t>
            </a:r>
            <a:r>
              <a:rPr lang="en-US" dirty="0" smtClean="0"/>
              <a:t>               </a:t>
            </a:r>
            <a:r>
              <a:rPr lang="en-US" sz="1000" dirty="0" smtClean="0"/>
              <a:t>Non </a:t>
            </a:r>
            <a:r>
              <a:rPr lang="en-US" sz="1000" dirty="0"/>
              <a:t>equilibrium dynamics models and </a:t>
            </a:r>
            <a:r>
              <a:rPr lang="en-US" sz="1000" dirty="0" smtClean="0"/>
              <a:t>excited</a:t>
            </a:r>
            <a:endParaRPr lang="en-US" dirty="0" smtClean="0"/>
          </a:p>
          <a:p>
            <a:r>
              <a:rPr lang="en-US" sz="1000" dirty="0" smtClean="0"/>
              <a:t>                              state properties of low-dimensional systems </a:t>
            </a:r>
            <a:endParaRPr lang="en-US" dirty="0" smtClean="0"/>
          </a:p>
          <a:p>
            <a:r>
              <a:rPr lang="en-US" dirty="0"/>
              <a:t> </a:t>
            </a:r>
            <a:r>
              <a:rPr lang="en-US" dirty="0" smtClean="0"/>
              <a:t>                </a:t>
            </a:r>
          </a:p>
          <a:p>
            <a:r>
              <a:rPr lang="en-US" sz="1000" dirty="0"/>
              <a:t> </a:t>
            </a:r>
            <a:r>
              <a:rPr lang="en-US" sz="1000" dirty="0" smtClean="0"/>
              <a:t>                             Theoretical </a:t>
            </a:r>
            <a:r>
              <a:rPr lang="en-US" sz="1000" dirty="0" err="1"/>
              <a:t>Astroparticle</a:t>
            </a:r>
            <a:r>
              <a:rPr lang="en-US" sz="1000" dirty="0"/>
              <a:t> </a:t>
            </a:r>
            <a:r>
              <a:rPr lang="en-US" sz="1000" dirty="0" smtClean="0"/>
              <a:t>Physics </a:t>
            </a:r>
            <a:r>
              <a:rPr lang="en-US" dirty="0" smtClean="0"/>
              <a:t>                 3.5  FTE</a:t>
            </a:r>
          </a:p>
          <a:p>
            <a:endParaRPr lang="en-US" sz="1000" dirty="0" smtClean="0"/>
          </a:p>
          <a:p>
            <a:r>
              <a:rPr lang="en-US" dirty="0"/>
              <a:t>  </a:t>
            </a:r>
            <a:r>
              <a:rPr lang="en-US" sz="1600" dirty="0"/>
              <a:t> </a:t>
            </a:r>
            <a:r>
              <a:rPr lang="en-US" sz="1600" dirty="0" smtClean="0"/>
              <a:t>                                                                 </a:t>
            </a:r>
            <a:r>
              <a:rPr lang="en-US" dirty="0" smtClean="0"/>
              <a:t>2.0  FTE</a:t>
            </a:r>
          </a:p>
          <a:p>
            <a:r>
              <a:rPr lang="en-US" sz="800" dirty="0" smtClean="0"/>
              <a:t> --------------------------------------------------------------------------------------------------------------------------------------</a:t>
            </a:r>
            <a:endParaRPr lang="en-US" dirty="0" smtClean="0"/>
          </a:p>
          <a:p>
            <a:r>
              <a:rPr lang="en-US" dirty="0" smtClean="0">
                <a:solidFill>
                  <a:schemeClr val="accent1"/>
                </a:solidFill>
              </a:rPr>
              <a:t>  Total:                                                   8.3  FTE  </a:t>
            </a:r>
            <a:endParaRPr lang="en-US" dirty="0">
              <a:solidFill>
                <a:schemeClr val="accent1"/>
              </a:solidFill>
            </a:endParaRPr>
          </a:p>
        </p:txBody>
      </p:sp>
      <p:pic>
        <p:nvPicPr>
          <p:cNvPr id="2" name="Picture 1"/>
          <p:cNvPicPr>
            <a:picLocks noChangeAspect="1"/>
          </p:cNvPicPr>
          <p:nvPr/>
        </p:nvPicPr>
        <p:blipFill>
          <a:blip r:embed="rId5"/>
          <a:stretch>
            <a:fillRect/>
          </a:stretch>
        </p:blipFill>
        <p:spPr>
          <a:xfrm>
            <a:off x="2606040" y="4336911"/>
            <a:ext cx="742950" cy="501400"/>
          </a:xfrm>
          <a:prstGeom prst="rect">
            <a:avLst/>
          </a:prstGeom>
          <a:ln>
            <a:solidFill>
              <a:schemeClr val="tx1"/>
            </a:solidFill>
          </a:ln>
        </p:spPr>
      </p:pic>
      <p:pic>
        <p:nvPicPr>
          <p:cNvPr id="5" name="Picture 4"/>
          <p:cNvPicPr>
            <a:picLocks noChangeAspect="1"/>
          </p:cNvPicPr>
          <p:nvPr/>
        </p:nvPicPr>
        <p:blipFill>
          <a:blip r:embed="rId6"/>
          <a:stretch>
            <a:fillRect/>
          </a:stretch>
        </p:blipFill>
        <p:spPr>
          <a:xfrm>
            <a:off x="2618740" y="4882238"/>
            <a:ext cx="730250" cy="473885"/>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2626360" y="5421538"/>
            <a:ext cx="744220" cy="483360"/>
          </a:xfrm>
          <a:prstGeom prst="rect">
            <a:avLst/>
          </a:prstGeom>
          <a:ln>
            <a:solidFill>
              <a:schemeClr val="tx1"/>
            </a:solidFill>
          </a:ln>
        </p:spPr>
      </p:pic>
      <p:sp>
        <p:nvSpPr>
          <p:cNvPr id="7" name="TextBox 6"/>
          <p:cNvSpPr txBox="1"/>
          <p:nvPr/>
        </p:nvSpPr>
        <p:spPr>
          <a:xfrm>
            <a:off x="6614160" y="4879751"/>
            <a:ext cx="1031051" cy="369332"/>
          </a:xfrm>
          <a:prstGeom prst="rect">
            <a:avLst/>
          </a:prstGeom>
          <a:noFill/>
        </p:spPr>
        <p:txBody>
          <a:bodyPr wrap="none" rtlCol="0">
            <a:spAutoFit/>
          </a:bodyPr>
          <a:lstStyle/>
          <a:p>
            <a:r>
              <a:rPr lang="en-US" dirty="0" smtClean="0"/>
              <a:t>1.8  FTE</a:t>
            </a:r>
            <a:endParaRPr lang="en-US" dirty="0"/>
          </a:p>
        </p:txBody>
      </p:sp>
      <p:sp>
        <p:nvSpPr>
          <p:cNvPr id="11" name="TextBox 10"/>
          <p:cNvSpPr txBox="1"/>
          <p:nvPr/>
        </p:nvSpPr>
        <p:spPr>
          <a:xfrm>
            <a:off x="2613262" y="5963048"/>
            <a:ext cx="869149" cy="307777"/>
          </a:xfrm>
          <a:prstGeom prst="rect">
            <a:avLst/>
          </a:prstGeom>
          <a:noFill/>
          <a:ln>
            <a:solidFill>
              <a:schemeClr val="tx1"/>
            </a:solidFill>
          </a:ln>
        </p:spPr>
        <p:txBody>
          <a:bodyPr wrap="none" rtlCol="0">
            <a:spAutoFit/>
          </a:bodyPr>
          <a:lstStyle/>
          <a:p>
            <a:r>
              <a:rPr lang="en-US" sz="1400" dirty="0" smtClean="0"/>
              <a:t>Dot Gr4:</a:t>
            </a:r>
            <a:endParaRPr lang="en-US" sz="1400" dirty="0"/>
          </a:p>
        </p:txBody>
      </p:sp>
    </p:spTree>
    <p:extLst>
      <p:ext uri="{BB962C8B-B14F-4D97-AF65-F5344CB8AC3E}">
        <p14:creationId xmlns:p14="http://schemas.microsoft.com/office/powerpoint/2010/main" val="549062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 y="44009"/>
            <a:ext cx="8763000" cy="1368231"/>
          </a:xfrm>
        </p:spPr>
        <p:txBody>
          <a:bodyPr/>
          <a:lstStyle/>
          <a:p>
            <a:pPr marL="0" indent="0" algn="ctr">
              <a:buNone/>
            </a:pPr>
            <a:r>
              <a:rPr lang="en-US" sz="4800" dirty="0" smtClean="0">
                <a:solidFill>
                  <a:srgbClr val="B135A2"/>
                </a:solidFill>
                <a:effectLst/>
              </a:rPr>
              <a:t>Budget</a:t>
            </a:r>
            <a:br>
              <a:rPr lang="en-US" sz="4800" dirty="0" smtClean="0">
                <a:solidFill>
                  <a:srgbClr val="B135A2"/>
                </a:solidFill>
                <a:effectLst/>
              </a:rPr>
            </a:br>
            <a:r>
              <a:rPr lang="en-US" sz="2200" dirty="0" smtClean="0">
                <a:solidFill>
                  <a:srgbClr val="B135A2"/>
                </a:solidFill>
                <a:effectLst/>
              </a:rPr>
              <a:t>(not including special contributions for conferences/workshops)</a:t>
            </a:r>
            <a:endParaRPr lang="en-US" sz="1600" dirty="0"/>
          </a:p>
        </p:txBody>
      </p:sp>
      <p:sp>
        <p:nvSpPr>
          <p:cNvPr id="3" name="Content Placeholder 2"/>
          <p:cNvSpPr>
            <a:spLocks noGrp="1"/>
          </p:cNvSpPr>
          <p:nvPr>
            <p:ph sz="quarter" idx="13"/>
          </p:nvPr>
        </p:nvSpPr>
        <p:spPr>
          <a:xfrm>
            <a:off x="231140" y="1290320"/>
            <a:ext cx="8763000" cy="3845560"/>
          </a:xfrm>
          <a:ln w="12700">
            <a:solidFill>
              <a:schemeClr val="tx1"/>
            </a:solidFill>
          </a:ln>
        </p:spPr>
        <p:txBody>
          <a:bodyPr>
            <a:normAutofit/>
          </a:bodyPr>
          <a:lstStyle/>
          <a:p>
            <a:pPr marL="45717" indent="0">
              <a:buNone/>
            </a:pPr>
            <a:endParaRPr lang="en-US" sz="800" dirty="0" smtClean="0"/>
          </a:p>
          <a:p>
            <a:pPr marL="45717" indent="0">
              <a:buNone/>
            </a:pPr>
            <a:r>
              <a:rPr lang="en-US" dirty="0" smtClean="0"/>
              <a:t>                  </a:t>
            </a:r>
            <a:r>
              <a:rPr lang="en-US" i="1" dirty="0" err="1" smtClean="0"/>
              <a:t>Missioni</a:t>
            </a:r>
            <a:r>
              <a:rPr lang="en-US" dirty="0" smtClean="0"/>
              <a:t>          </a:t>
            </a:r>
            <a:r>
              <a:rPr lang="en-US" i="1" dirty="0" err="1" smtClean="0"/>
              <a:t>Indiviso</a:t>
            </a:r>
            <a:r>
              <a:rPr lang="en-US" dirty="0" smtClean="0"/>
              <a:t>            </a:t>
            </a:r>
            <a:r>
              <a:rPr lang="en-US" i="1" dirty="0" smtClean="0"/>
              <a:t>Total</a:t>
            </a:r>
            <a:r>
              <a:rPr lang="en-US" dirty="0" smtClean="0"/>
              <a:t>         </a:t>
            </a:r>
            <a:r>
              <a:rPr lang="en-US" i="1" dirty="0" smtClean="0">
                <a:solidFill>
                  <a:srgbClr val="0070C0"/>
                </a:solidFill>
              </a:rPr>
              <a:t>Spec.</a:t>
            </a:r>
            <a:r>
              <a:rPr lang="en-US" i="1" dirty="0">
                <a:solidFill>
                  <a:srgbClr val="0070C0"/>
                </a:solidFill>
              </a:rPr>
              <a:t> Contrib</a:t>
            </a:r>
            <a:r>
              <a:rPr lang="en-US" i="1" dirty="0" smtClean="0">
                <a:solidFill>
                  <a:srgbClr val="0070C0"/>
                </a:solidFill>
              </a:rPr>
              <a:t>.</a:t>
            </a:r>
            <a:endParaRPr lang="en-US" sz="1400" dirty="0">
              <a:solidFill>
                <a:srgbClr val="0070C0"/>
              </a:solidFill>
            </a:endParaRPr>
          </a:p>
          <a:p>
            <a:pPr marL="45717" indent="0">
              <a:buNone/>
            </a:pPr>
            <a:r>
              <a:rPr lang="en-US" dirty="0" smtClean="0"/>
              <a:t>2019 (K€)     4.0+2.0</a:t>
            </a:r>
            <a:r>
              <a:rPr lang="is-IS" dirty="0" smtClean="0"/>
              <a:t>         21.5+2.5           </a:t>
            </a:r>
            <a:r>
              <a:rPr lang="is-IS" b="1" dirty="0" smtClean="0"/>
              <a:t>30.0       </a:t>
            </a:r>
            <a:r>
              <a:rPr lang="is-IS" dirty="0" smtClean="0"/>
              <a:t> </a:t>
            </a:r>
            <a:r>
              <a:rPr lang="en-US" dirty="0" smtClean="0"/>
              <a:t>        </a:t>
            </a:r>
            <a:r>
              <a:rPr lang="en-US" dirty="0" smtClean="0">
                <a:solidFill>
                  <a:srgbClr val="0070C0"/>
                </a:solidFill>
              </a:rPr>
              <a:t>10.0   </a:t>
            </a:r>
          </a:p>
          <a:p>
            <a:pPr marL="45717" indent="0">
              <a:buNone/>
            </a:pPr>
            <a:r>
              <a:rPr lang="en-US" dirty="0"/>
              <a:t>2018 (K€)     </a:t>
            </a:r>
            <a:r>
              <a:rPr lang="en-US" dirty="0" smtClean="0"/>
              <a:t>4.0+3.0         22.5+3.5           </a:t>
            </a:r>
            <a:r>
              <a:rPr lang="en-US" b="1" dirty="0" smtClean="0"/>
              <a:t>33.0 </a:t>
            </a:r>
            <a:r>
              <a:rPr lang="en-US" dirty="0" smtClean="0"/>
              <a:t>               </a:t>
            </a:r>
            <a:r>
              <a:rPr lang="en-US" dirty="0" smtClean="0">
                <a:solidFill>
                  <a:srgbClr val="0070C0"/>
                </a:solidFill>
              </a:rPr>
              <a:t>10.0 </a:t>
            </a:r>
            <a:r>
              <a:rPr lang="en-US" dirty="0" smtClean="0"/>
              <a:t>   </a:t>
            </a:r>
            <a:endParaRPr lang="en-US" dirty="0"/>
          </a:p>
          <a:p>
            <a:pPr marL="45717" indent="0">
              <a:buNone/>
            </a:pPr>
            <a:r>
              <a:rPr lang="en-US" dirty="0" smtClean="0"/>
              <a:t>2017 (K€)     3.5+3.5         24.5+3.5           </a:t>
            </a:r>
            <a:r>
              <a:rPr lang="en-US" b="1" dirty="0" smtClean="0"/>
              <a:t>35.0</a:t>
            </a:r>
            <a:r>
              <a:rPr lang="en-US" dirty="0" smtClean="0"/>
              <a:t>                  </a:t>
            </a:r>
            <a:r>
              <a:rPr lang="en-US" dirty="0" smtClean="0">
                <a:solidFill>
                  <a:srgbClr val="0070C0"/>
                </a:solidFill>
              </a:rPr>
              <a:t>9.0</a:t>
            </a:r>
            <a:r>
              <a:rPr lang="en-US" dirty="0" smtClean="0"/>
              <a:t> </a:t>
            </a:r>
          </a:p>
          <a:p>
            <a:pPr marL="45717" indent="0">
              <a:buNone/>
            </a:pPr>
            <a:endParaRPr lang="en-US" sz="800" dirty="0"/>
          </a:p>
          <a:p>
            <a:pPr>
              <a:buFontTx/>
              <a:buChar char="-"/>
            </a:pPr>
            <a:r>
              <a:rPr lang="en-US" sz="2000" dirty="0" smtClean="0"/>
              <a:t>Budget not rich, but if handled carefully it is sufficient</a:t>
            </a:r>
          </a:p>
          <a:p>
            <a:pPr>
              <a:buFontTx/>
              <a:buChar char="-"/>
            </a:pPr>
            <a:r>
              <a:rPr lang="en-US" sz="2000" dirty="0" smtClean="0"/>
              <a:t>Some “</a:t>
            </a:r>
            <a:r>
              <a:rPr lang="en-US" sz="2000" dirty="0" err="1" smtClean="0"/>
              <a:t>sufference</a:t>
            </a:r>
            <a:r>
              <a:rPr lang="en-US" sz="2000" dirty="0" smtClean="0"/>
              <a:t>” (signaled more than once in CSN4) for </a:t>
            </a:r>
            <a:r>
              <a:rPr lang="en-US" sz="2000" dirty="0" err="1" smtClean="0"/>
              <a:t>Missioni</a:t>
            </a:r>
            <a:r>
              <a:rPr lang="en-US" sz="2000" dirty="0" smtClean="0"/>
              <a:t> </a:t>
            </a:r>
          </a:p>
          <a:p>
            <a:pPr>
              <a:buFontTx/>
              <a:buChar char="-"/>
            </a:pPr>
            <a:r>
              <a:rPr lang="en-US" sz="2000" dirty="0" smtClean="0"/>
              <a:t>Special contributions are a relevant part of the budget</a:t>
            </a:r>
          </a:p>
          <a:p>
            <a:pPr>
              <a:buFontTx/>
              <a:buChar char="-"/>
            </a:pPr>
            <a:r>
              <a:rPr lang="en-US" sz="2000" dirty="0" smtClean="0"/>
              <a:t>Budget handling: equal subdivision among staffs with FTE </a:t>
            </a:r>
            <a:r>
              <a:rPr lang="en-US" sz="2000" b="1" dirty="0" smtClean="0"/>
              <a:t>≧ </a:t>
            </a:r>
            <a:r>
              <a:rPr lang="en-US" sz="2000" dirty="0" smtClean="0"/>
              <a:t>50%</a:t>
            </a:r>
            <a:endParaRPr lang="en-US" sz="2000" dirty="0"/>
          </a:p>
        </p:txBody>
      </p:sp>
      <p:sp>
        <p:nvSpPr>
          <p:cNvPr id="4" name="TextBox 3"/>
          <p:cNvSpPr txBox="1"/>
          <p:nvPr/>
        </p:nvSpPr>
        <p:spPr>
          <a:xfrm>
            <a:off x="231140" y="5265420"/>
            <a:ext cx="8763000" cy="1477328"/>
          </a:xfrm>
          <a:prstGeom prst="rect">
            <a:avLst/>
          </a:prstGeom>
          <a:noFill/>
          <a:ln>
            <a:solidFill>
              <a:schemeClr val="tx1"/>
            </a:solidFill>
          </a:ln>
        </p:spPr>
        <p:txBody>
          <a:bodyPr wrap="square" rtlCol="0">
            <a:spAutoFit/>
          </a:bodyPr>
          <a:lstStyle/>
          <a:p>
            <a:r>
              <a:rPr lang="en-US" dirty="0" smtClean="0"/>
              <a:t>Years 2014/15:  budget 72.5K€ for up to 26.5 FTE  </a:t>
            </a:r>
            <a:r>
              <a:rPr lang="en-US" sz="1400" dirty="0" smtClean="0"/>
              <a:t>(30% </a:t>
            </a:r>
            <a:r>
              <a:rPr lang="en-US" sz="1400" dirty="0" err="1" smtClean="0"/>
              <a:t>Engeneers</a:t>
            </a:r>
            <a:r>
              <a:rPr lang="en-US" sz="1400" dirty="0" smtClean="0"/>
              <a:t>/Chemists, 25% FIS-03)</a:t>
            </a:r>
          </a:p>
          <a:p>
            <a:r>
              <a:rPr lang="en-US" sz="1400" dirty="0" smtClean="0"/>
              <a:t>                               CSN4 requested more coherence in associations and a scaling down of the budget.</a:t>
            </a:r>
          </a:p>
          <a:p>
            <a:endParaRPr lang="en-US" sz="800" dirty="0" smtClean="0"/>
          </a:p>
          <a:p>
            <a:r>
              <a:rPr lang="en-US" dirty="0" smtClean="0"/>
              <a:t>    </a:t>
            </a:r>
            <a:r>
              <a:rPr lang="en-US" sz="1600" dirty="0" smtClean="0"/>
              <a:t>- April 2015       V. Del </a:t>
            </a:r>
            <a:r>
              <a:rPr lang="en-US" sz="1600" dirty="0" err="1" smtClean="0"/>
              <a:t>Duca</a:t>
            </a:r>
            <a:r>
              <a:rPr lang="en-US" sz="1600" dirty="0" smtClean="0"/>
              <a:t>:       </a:t>
            </a:r>
            <a:r>
              <a:rPr lang="en-US" sz="1600" i="1" dirty="0" smtClean="0"/>
              <a:t>Leave of the absence to ETH, Zurich</a:t>
            </a:r>
            <a:r>
              <a:rPr lang="en-US" sz="1600" dirty="0" smtClean="0"/>
              <a:t> (until April 2020)</a:t>
            </a:r>
          </a:p>
          <a:p>
            <a:r>
              <a:rPr lang="en-US" sz="1600" dirty="0"/>
              <a:t> </a:t>
            </a:r>
            <a:r>
              <a:rPr lang="en-US" sz="1600" dirty="0" smtClean="0"/>
              <a:t>   - June 2016       G. </a:t>
            </a:r>
            <a:r>
              <a:rPr lang="en-US" sz="1600" dirty="0" err="1" smtClean="0"/>
              <a:t>Isidori</a:t>
            </a:r>
            <a:r>
              <a:rPr lang="en-US" sz="1600" dirty="0" smtClean="0"/>
              <a:t>:          </a:t>
            </a:r>
            <a:r>
              <a:rPr lang="en-US" sz="1600" i="1" dirty="0" smtClean="0"/>
              <a:t>Resigned for Zurich U. </a:t>
            </a:r>
            <a:r>
              <a:rPr lang="en-US" sz="1600" dirty="0" smtClean="0"/>
              <a:t>(already on leave since 2011)</a:t>
            </a:r>
          </a:p>
          <a:p>
            <a:r>
              <a:rPr lang="en-US" sz="1600" dirty="0"/>
              <a:t> </a:t>
            </a:r>
            <a:r>
              <a:rPr lang="en-US" sz="1600" dirty="0" smtClean="0"/>
              <a:t>   - October 2018  M.P. Lombardo:  </a:t>
            </a:r>
            <a:r>
              <a:rPr lang="en-US" sz="1600" i="1" dirty="0" smtClean="0"/>
              <a:t>Transferred to INFN-FI</a:t>
            </a:r>
            <a:endParaRPr lang="en-US" sz="1600" i="1" dirty="0"/>
          </a:p>
        </p:txBody>
      </p:sp>
    </p:spTree>
    <p:extLst>
      <p:ext uri="{BB962C8B-B14F-4D97-AF65-F5344CB8AC3E}">
        <p14:creationId xmlns:p14="http://schemas.microsoft.com/office/powerpoint/2010/main" val="1158381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60020"/>
            <a:ext cx="8445500" cy="944880"/>
          </a:xfrm>
        </p:spPr>
        <p:txBody>
          <a:bodyPr/>
          <a:lstStyle/>
          <a:p>
            <a:pPr marL="0" indent="0" algn="ctr">
              <a:buNone/>
            </a:pPr>
            <a:r>
              <a:rPr lang="en-US" sz="4400" dirty="0" smtClean="0">
                <a:solidFill>
                  <a:srgbClr val="B135A2"/>
                </a:solidFill>
                <a:effectLst/>
              </a:rPr>
              <a:t>Sample of Scientific  Activities </a:t>
            </a:r>
            <a:r>
              <a:rPr lang="en-US" sz="3600" dirty="0"/>
              <a:t/>
            </a:r>
            <a:br>
              <a:rPr lang="en-US" sz="3600" dirty="0"/>
            </a:br>
            <a:endParaRPr lang="en-US" dirty="0"/>
          </a:p>
        </p:txBody>
      </p:sp>
      <p:sp>
        <p:nvSpPr>
          <p:cNvPr id="3" name="Content Placeholder 2"/>
          <p:cNvSpPr>
            <a:spLocks noGrp="1"/>
          </p:cNvSpPr>
          <p:nvPr>
            <p:ph sz="quarter" idx="13"/>
          </p:nvPr>
        </p:nvSpPr>
        <p:spPr>
          <a:xfrm>
            <a:off x="330200" y="1193800"/>
            <a:ext cx="8445500" cy="5511800"/>
          </a:xfrm>
          <a:ln>
            <a:solidFill>
              <a:schemeClr val="tx1"/>
            </a:solidFill>
          </a:ln>
        </p:spPr>
        <p:txBody>
          <a:bodyPr>
            <a:normAutofit/>
          </a:bodyPr>
          <a:lstStyle/>
          <a:p>
            <a:pPr marL="45717" indent="0">
              <a:buNone/>
            </a:pPr>
            <a:r>
              <a:rPr lang="en-US" dirty="0"/>
              <a:t> </a:t>
            </a:r>
            <a:r>
              <a:rPr lang="en-US" sz="3600" dirty="0" smtClean="0">
                <a:solidFill>
                  <a:srgbClr val="D42E3F"/>
                </a:solidFill>
                <a:latin typeface="Arial Rounded MT Bold" charset="0"/>
                <a:ea typeface="Arial Rounded MT Bold" charset="0"/>
                <a:cs typeface="Arial Rounded MT Bold" charset="0"/>
              </a:rPr>
              <a:t>Seminars  &amp;  1h.+ Talks  </a:t>
            </a:r>
            <a:r>
              <a:rPr lang="en-US" sz="2400" dirty="0" smtClean="0">
                <a:solidFill>
                  <a:srgbClr val="D42E3F"/>
                </a:solidFill>
                <a:latin typeface="Arial Rounded MT Bold" charset="0"/>
                <a:ea typeface="Arial Rounded MT Bold" charset="0"/>
                <a:cs typeface="Arial Rounded MT Bold" charset="0"/>
              </a:rPr>
              <a:t>(30%-35% budget)</a:t>
            </a:r>
            <a:endParaRPr lang="en-US" sz="1200" dirty="0" smtClean="0">
              <a:latin typeface="Arial Rounded MT Bold" charset="0"/>
              <a:ea typeface="Arial Rounded MT Bold" charset="0"/>
              <a:cs typeface="Arial Rounded MT Bold" charset="0"/>
            </a:endParaRPr>
          </a:p>
          <a:p>
            <a:pPr marL="45717" indent="0">
              <a:buNone/>
            </a:pPr>
            <a:r>
              <a:rPr lang="en-US" sz="3200" dirty="0" smtClean="0">
                <a:latin typeface="Arial Rounded MT Bold" charset="0"/>
                <a:ea typeface="Arial Rounded MT Bold" charset="0"/>
                <a:cs typeface="Arial Rounded MT Bold" charset="0"/>
              </a:rPr>
              <a:t>                                     </a:t>
            </a:r>
            <a:r>
              <a:rPr lang="en-US" sz="2800" dirty="0" smtClean="0">
                <a:solidFill>
                  <a:srgbClr val="0070C0"/>
                </a:solidFill>
                <a:latin typeface="Arial Rounded MT Bold" charset="0"/>
                <a:ea typeface="Arial Rounded MT Bold" charset="0"/>
                <a:cs typeface="Arial Rounded MT Bold" charset="0"/>
              </a:rPr>
              <a:t>2016      2017        2018    </a:t>
            </a:r>
          </a:p>
          <a:p>
            <a:pPr marL="45717" indent="0">
              <a:buNone/>
            </a:pPr>
            <a:endParaRPr lang="en-US" sz="800" dirty="0" smtClean="0">
              <a:latin typeface="Arial Rounded MT Bold" charset="0"/>
              <a:ea typeface="Arial Rounded MT Bold" charset="0"/>
              <a:cs typeface="Arial Rounded MT Bold" charset="0"/>
            </a:endParaRPr>
          </a:p>
          <a:p>
            <a:pPr marL="45717" indent="0">
              <a:buNone/>
            </a:pPr>
            <a:r>
              <a:rPr lang="en-US" sz="2400" dirty="0" smtClean="0">
                <a:latin typeface="Arial Rounded MT Bold" charset="0"/>
                <a:ea typeface="Arial Rounded MT Bold" charset="0"/>
                <a:cs typeface="Arial Rounded MT Bold" charset="0"/>
              </a:rPr>
              <a:t>- Seminars                                23              20              26</a:t>
            </a:r>
          </a:p>
          <a:p>
            <a:pPr marL="45717" indent="0">
              <a:buNone/>
            </a:pPr>
            <a:endParaRPr lang="en-US" sz="800" dirty="0">
              <a:latin typeface="Arial Rounded MT Bold" charset="0"/>
              <a:ea typeface="Arial Rounded MT Bold" charset="0"/>
              <a:cs typeface="Arial Rounded MT Bold" charset="0"/>
            </a:endParaRPr>
          </a:p>
          <a:p>
            <a:pPr marL="45717" indent="0">
              <a:buNone/>
            </a:pPr>
            <a:r>
              <a:rPr lang="en-US" sz="2400" dirty="0" smtClean="0">
                <a:latin typeface="Arial Rounded MT Bold" charset="0"/>
                <a:ea typeface="Arial Rounded MT Bold" charset="0"/>
                <a:cs typeface="Arial Rounded MT Bold" charset="0"/>
              </a:rPr>
              <a:t>- </a:t>
            </a:r>
            <a:r>
              <a:rPr lang="en-US" sz="2400" dirty="0" err="1" smtClean="0">
                <a:latin typeface="Arial Rounded MT Bold" charset="0"/>
                <a:ea typeface="Arial Rounded MT Bold" charset="0"/>
                <a:cs typeface="Arial Rounded MT Bold" charset="0"/>
              </a:rPr>
              <a:t>Talks@Institutes</a:t>
            </a:r>
            <a:r>
              <a:rPr lang="en-US" sz="2400" dirty="0" smtClean="0">
                <a:latin typeface="Arial Rounded MT Bold" charset="0"/>
                <a:ea typeface="Arial Rounded MT Bold" charset="0"/>
                <a:cs typeface="Arial Rounded MT Bold" charset="0"/>
              </a:rPr>
              <a:t>                   --               18                 8</a:t>
            </a:r>
          </a:p>
          <a:p>
            <a:pPr marL="45717" indent="0">
              <a:buNone/>
            </a:pPr>
            <a:endParaRPr lang="en-US" sz="800" dirty="0">
              <a:latin typeface="Arial Rounded MT Bold" charset="0"/>
              <a:ea typeface="Arial Rounded MT Bold" charset="0"/>
              <a:cs typeface="Arial Rounded MT Bold" charset="0"/>
            </a:endParaRPr>
          </a:p>
          <a:p>
            <a:pPr marL="45717" indent="0">
              <a:buNone/>
            </a:pPr>
            <a:r>
              <a:rPr lang="en-US" sz="2400" dirty="0" smtClean="0">
                <a:latin typeface="Arial Rounded MT Bold" charset="0"/>
                <a:ea typeface="Arial Rounded MT Bold" charset="0"/>
                <a:cs typeface="Arial Rounded MT Bold" charset="0"/>
              </a:rPr>
              <a:t>- </a:t>
            </a:r>
            <a:r>
              <a:rPr lang="en-US" sz="2400" dirty="0" err="1" smtClean="0">
                <a:latin typeface="Arial Rounded MT Bold" charset="0"/>
                <a:ea typeface="Arial Rounded MT Bold" charset="0"/>
                <a:cs typeface="Arial Rounded MT Bold" charset="0"/>
              </a:rPr>
              <a:t>Talks@Workshops</a:t>
            </a:r>
            <a:r>
              <a:rPr lang="en-US" sz="2400" dirty="0" smtClean="0">
                <a:latin typeface="Arial Rounded MT Bold" charset="0"/>
                <a:ea typeface="Arial Rounded MT Bold" charset="0"/>
                <a:cs typeface="Arial Rounded MT Bold" charset="0"/>
              </a:rPr>
              <a:t>                 8              18               12</a:t>
            </a:r>
          </a:p>
          <a:p>
            <a:pPr marL="45717" indent="0">
              <a:buNone/>
            </a:pPr>
            <a:endParaRPr lang="en-US" sz="800" dirty="0" smtClean="0">
              <a:latin typeface="Arial Rounded MT Bold" charset="0"/>
              <a:ea typeface="Arial Rounded MT Bold" charset="0"/>
              <a:cs typeface="Arial Rounded MT Bold" charset="0"/>
            </a:endParaRPr>
          </a:p>
          <a:p>
            <a:pPr marL="45717" indent="0">
              <a:buNone/>
            </a:pPr>
            <a:r>
              <a:rPr lang="en-US" sz="2400" dirty="0" smtClean="0">
                <a:latin typeface="Arial Rounded MT Bold" charset="0"/>
                <a:ea typeface="Arial Rounded MT Bold" charset="0"/>
                <a:cs typeface="Arial Rounded MT Bold" charset="0"/>
              </a:rPr>
              <a:t>- </a:t>
            </a:r>
            <a:r>
              <a:rPr lang="en-US" sz="2400" dirty="0" err="1" smtClean="0">
                <a:latin typeface="Arial Rounded MT Bold" charset="0"/>
                <a:ea typeface="Arial Rounded MT Bold" charset="0"/>
                <a:cs typeface="Arial Rounded MT Bold" charset="0"/>
              </a:rPr>
              <a:t>Lessons@SSchool</a:t>
            </a:r>
            <a:r>
              <a:rPr lang="en-US" sz="2400" dirty="0" smtClean="0">
                <a:latin typeface="Arial Rounded MT Bold" charset="0"/>
                <a:ea typeface="Arial Rounded MT Bold" charset="0"/>
                <a:cs typeface="Arial Rounded MT Bold" charset="0"/>
              </a:rPr>
              <a:t>               15              --                15</a:t>
            </a:r>
            <a:endParaRPr lang="en-US" sz="2400" dirty="0">
              <a:latin typeface="Arial Rounded MT Bold" charset="0"/>
              <a:ea typeface="Arial Rounded MT Bold" charset="0"/>
              <a:cs typeface="Arial Rounded MT Bold" charset="0"/>
            </a:endParaRPr>
          </a:p>
          <a:p>
            <a:pPr marL="45717" indent="0">
              <a:buNone/>
            </a:pPr>
            <a:r>
              <a:rPr lang="en-US" sz="1200" dirty="0" smtClean="0">
                <a:latin typeface="Arial Rounded MT Bold" charset="0"/>
                <a:ea typeface="Arial Rounded MT Bold" charset="0"/>
                <a:cs typeface="Arial Rounded MT Bold" charset="0"/>
              </a:rPr>
              <a:t>                                                                                                         -----------------------------------------------------------------------</a:t>
            </a:r>
          </a:p>
          <a:p>
            <a:pPr marL="45717" indent="0">
              <a:buNone/>
            </a:pPr>
            <a:r>
              <a:rPr lang="en-US" sz="2400" dirty="0" smtClean="0">
                <a:latin typeface="Arial Rounded MT Bold" charset="0"/>
                <a:ea typeface="Arial Rounded MT Bold" charset="0"/>
                <a:cs typeface="Arial Rounded MT Bold" charset="0"/>
              </a:rPr>
              <a:t>  Total:                                         39            56                 61  </a:t>
            </a:r>
          </a:p>
          <a:p>
            <a:pPr marL="45717" indent="0">
              <a:buNone/>
            </a:pPr>
            <a:r>
              <a:rPr lang="en-US" sz="2000" dirty="0" smtClean="0">
                <a:latin typeface="Arial Rounded MT Bold" charset="0"/>
                <a:ea typeface="Arial Rounded MT Bold" charset="0"/>
                <a:cs typeface="Arial Rounded MT Bold" charset="0"/>
              </a:rPr>
              <a:t> </a:t>
            </a:r>
          </a:p>
          <a:p>
            <a:pPr marL="45717" indent="0">
              <a:buNone/>
            </a:pPr>
            <a:r>
              <a:rPr lang="en-US" sz="1400" i="1" dirty="0" smtClean="0">
                <a:latin typeface="Arial Rounded MT Bold" charset="0"/>
                <a:ea typeface="Arial Rounded MT Bold" charset="0"/>
                <a:cs typeface="Arial Rounded MT Bold" charset="0"/>
              </a:rPr>
              <a:t>(It wouldn’t look bad for a mid-size group, and it is remarkable for a small-size group) </a:t>
            </a:r>
            <a:endParaRPr lang="en-US" sz="1400" i="1"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098193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80755"/>
            <a:ext cx="8509000" cy="619346"/>
          </a:xfrm>
          <a:solidFill>
            <a:srgbClr val="FEFEDA"/>
          </a:solidFill>
          <a:ln w="12700">
            <a:solidFill>
              <a:schemeClr val="tx1"/>
            </a:solidFill>
          </a:ln>
        </p:spPr>
        <p:txBody>
          <a:bodyPr anchor="t">
            <a:noAutofit/>
          </a:bodyPr>
          <a:lstStyle/>
          <a:p>
            <a:pPr marL="0" indent="0" algn="ctr">
              <a:buNone/>
            </a:pPr>
            <a:r>
              <a:rPr lang="en-US" sz="2800" i="1" spc="-150" dirty="0">
                <a:solidFill>
                  <a:srgbClr val="7030A0"/>
                </a:solidFill>
                <a:effectLst/>
              </a:rPr>
              <a:t>R</a:t>
            </a:r>
            <a:r>
              <a:rPr lang="en-US" sz="2800" i="1" spc="-150" dirty="0" smtClean="0">
                <a:solidFill>
                  <a:srgbClr val="7030A0"/>
                </a:solidFill>
                <a:effectLst/>
              </a:rPr>
              <a:t>ecent happenings relevant for TH @ LNF  </a:t>
            </a:r>
            <a:r>
              <a:rPr lang="en-US" sz="2800" i="1" spc="-150" dirty="0">
                <a:solidFill>
                  <a:srgbClr val="FF16FF"/>
                </a:solidFill>
              </a:rPr>
              <a:t/>
            </a:r>
            <a:br>
              <a:rPr lang="en-US" sz="2800" i="1" spc="-150" dirty="0">
                <a:solidFill>
                  <a:srgbClr val="FF16FF"/>
                </a:solidFill>
              </a:rPr>
            </a:br>
            <a:endParaRPr lang="en-US" sz="2800" spc="-150" dirty="0"/>
          </a:p>
        </p:txBody>
      </p:sp>
      <p:sp>
        <p:nvSpPr>
          <p:cNvPr id="4" name="TextBox 3"/>
          <p:cNvSpPr txBox="1"/>
          <p:nvPr/>
        </p:nvSpPr>
        <p:spPr>
          <a:xfrm>
            <a:off x="89166" y="938637"/>
            <a:ext cx="8899864" cy="1523494"/>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smtClean="0">
                <a:solidFill>
                  <a:schemeClr val="accent1">
                    <a:lumMod val="75000"/>
                  </a:schemeClr>
                </a:solidFill>
              </a:rPr>
              <a:t>June 2013: </a:t>
            </a:r>
            <a:r>
              <a:rPr lang="en-US" b="1" dirty="0">
                <a:solidFill>
                  <a:schemeClr val="accent1">
                    <a:lumMod val="75000"/>
                  </a:schemeClr>
                </a:solidFill>
              </a:rPr>
              <a:t> </a:t>
            </a:r>
            <a:r>
              <a:rPr lang="en-US" b="1" dirty="0" smtClean="0"/>
              <a:t>Consulting group for theoretical physics at </a:t>
            </a:r>
            <a:r>
              <a:rPr lang="en-US" b="1" smtClean="0"/>
              <a:t>LNF was set up</a:t>
            </a:r>
            <a:endParaRPr lang="en-US" b="1" dirty="0" smtClean="0"/>
          </a:p>
          <a:p>
            <a:r>
              <a:rPr lang="en-US" sz="1600" b="1" dirty="0"/>
              <a:t> </a:t>
            </a:r>
            <a:r>
              <a:rPr lang="en-US" sz="1600" b="1" dirty="0" smtClean="0"/>
              <a:t>                     </a:t>
            </a:r>
            <a:r>
              <a:rPr lang="en-US" sz="1600" dirty="0" smtClean="0"/>
              <a:t>A. </a:t>
            </a:r>
            <a:r>
              <a:rPr lang="en-US" sz="1600" dirty="0" err="1" smtClean="0"/>
              <a:t>Lerda</a:t>
            </a:r>
            <a:r>
              <a:rPr lang="en-US" sz="1600" dirty="0" smtClean="0"/>
              <a:t> (President CSN4), </a:t>
            </a:r>
            <a:r>
              <a:rPr lang="en-US" sz="1600" dirty="0"/>
              <a:t>M</a:t>
            </a:r>
            <a:r>
              <a:rPr lang="en-US" sz="1600" dirty="0" smtClean="0"/>
              <a:t>. </a:t>
            </a:r>
            <a:r>
              <a:rPr lang="en-US" sz="1600" dirty="0" err="1" smtClean="0"/>
              <a:t>Mangano</a:t>
            </a:r>
            <a:r>
              <a:rPr lang="en-US" sz="1600" dirty="0" smtClean="0"/>
              <a:t> (CERN), </a:t>
            </a:r>
            <a:r>
              <a:rPr lang="en-US" sz="1600" dirty="0"/>
              <a:t>A</a:t>
            </a:r>
            <a:r>
              <a:rPr lang="en-US" sz="1600" dirty="0" smtClean="0"/>
              <a:t>. </a:t>
            </a:r>
            <a:r>
              <a:rPr lang="en-US" sz="1600" dirty="0" err="1" smtClean="0"/>
              <a:t>Masiero</a:t>
            </a:r>
            <a:r>
              <a:rPr lang="en-US" sz="1600" dirty="0"/>
              <a:t> </a:t>
            </a:r>
            <a:r>
              <a:rPr lang="en-US" sz="1600" dirty="0" smtClean="0"/>
              <a:t>(GE)</a:t>
            </a:r>
            <a:endParaRPr lang="en-US" sz="1600" dirty="0"/>
          </a:p>
          <a:p>
            <a:r>
              <a:rPr lang="en-US" dirty="0" smtClean="0"/>
              <a:t>              </a:t>
            </a:r>
            <a:r>
              <a:rPr lang="en-US" dirty="0" smtClean="0">
                <a:sym typeface="Wingdings"/>
              </a:rPr>
              <a:t> </a:t>
            </a:r>
            <a:r>
              <a:rPr lang="en-US" dirty="0" smtClean="0"/>
              <a:t> Report with recommendations for the strengthening of the Group</a:t>
            </a:r>
          </a:p>
          <a:p>
            <a:r>
              <a:rPr lang="en-US" sz="1200" dirty="0" smtClean="0"/>
              <a:t>(Workshops/Institutes to attract young researchers, strengthen relations with Rome U., activities coordinated with experimental colleagues, also for what concerns raising </a:t>
            </a:r>
            <a:r>
              <a:rPr lang="en-US" sz="1200" dirty="0"/>
              <a:t>funds </a:t>
            </a:r>
            <a:r>
              <a:rPr lang="en-US" sz="1200" dirty="0" smtClean="0"/>
              <a:t>and resources)</a:t>
            </a:r>
          </a:p>
          <a:p>
            <a:r>
              <a:rPr lang="en-US" sz="1700" i="1" dirty="0" smtClean="0">
                <a:solidFill>
                  <a:schemeClr val="bg2">
                    <a:lumMod val="50000"/>
                  </a:schemeClr>
                </a:solidFill>
              </a:rPr>
              <a:t>All recommendations have been addressed and matched during the triennium 2015/18</a:t>
            </a:r>
          </a:p>
        </p:txBody>
      </p:sp>
      <p:sp>
        <p:nvSpPr>
          <p:cNvPr id="6" name="TextBox 5"/>
          <p:cNvSpPr txBox="1"/>
          <p:nvPr/>
        </p:nvSpPr>
        <p:spPr>
          <a:xfrm>
            <a:off x="96668" y="2512672"/>
            <a:ext cx="8892362" cy="2739211"/>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smtClean="0">
                <a:solidFill>
                  <a:schemeClr val="accent1">
                    <a:lumMod val="75000"/>
                  </a:schemeClr>
                </a:solidFill>
              </a:rPr>
              <a:t>November 2017:  </a:t>
            </a:r>
            <a:r>
              <a:rPr lang="en-US" sz="1600" b="1" dirty="0" smtClean="0"/>
              <a:t>Report of the “</a:t>
            </a:r>
            <a:r>
              <a:rPr lang="en-US" sz="1600" b="1" dirty="0" err="1" smtClean="0"/>
              <a:t>Comitato</a:t>
            </a:r>
            <a:r>
              <a:rPr lang="en-US" sz="1600" b="1" dirty="0" smtClean="0"/>
              <a:t> </a:t>
            </a:r>
            <a:r>
              <a:rPr lang="en-US" sz="1600" b="1" dirty="0" err="1" smtClean="0"/>
              <a:t>Valutazione</a:t>
            </a:r>
            <a:r>
              <a:rPr lang="en-US" sz="1600" b="1" dirty="0" smtClean="0"/>
              <a:t> </a:t>
            </a:r>
            <a:r>
              <a:rPr lang="en-US" sz="1600" b="1" dirty="0" err="1" smtClean="0"/>
              <a:t>Internaz</a:t>
            </a:r>
            <a:r>
              <a:rPr lang="en-US" sz="1600" b="1" dirty="0" smtClean="0"/>
              <a:t>.” </a:t>
            </a:r>
            <a:r>
              <a:rPr lang="en-US" sz="1600" b="1" dirty="0"/>
              <a:t>t</a:t>
            </a:r>
            <a:r>
              <a:rPr lang="en-US" sz="1600" b="1" dirty="0" smtClean="0"/>
              <a:t>o the INFN President </a:t>
            </a:r>
          </a:p>
          <a:p>
            <a:endParaRPr lang="en-US" sz="1000" dirty="0"/>
          </a:p>
          <a:p>
            <a:r>
              <a:rPr lang="en-US" dirty="0" smtClean="0">
                <a:solidFill>
                  <a:srgbClr val="5058C6"/>
                </a:solidFill>
              </a:rPr>
              <a:t>“</a:t>
            </a:r>
            <a:r>
              <a:rPr lang="en-US" dirty="0">
                <a:solidFill>
                  <a:srgbClr val="5058C6"/>
                </a:solidFill>
              </a:rPr>
              <a:t>We are concerned that the Theory Group at LNF is very small, and, we were </a:t>
            </a:r>
            <a:r>
              <a:rPr lang="en-US" dirty="0" smtClean="0">
                <a:solidFill>
                  <a:srgbClr val="5058C6"/>
                </a:solidFill>
              </a:rPr>
              <a:t>told</a:t>
            </a:r>
            <a:r>
              <a:rPr lang="en-US" dirty="0">
                <a:solidFill>
                  <a:srgbClr val="5058C6"/>
                </a:solidFill>
              </a:rPr>
              <a:t>, lacks coherence. A strong theory group would contribute to the intellectual </a:t>
            </a:r>
            <a:r>
              <a:rPr lang="en-US" dirty="0" smtClean="0">
                <a:solidFill>
                  <a:srgbClr val="5058C6"/>
                </a:solidFill>
              </a:rPr>
              <a:t>atmosphere </a:t>
            </a:r>
            <a:r>
              <a:rPr lang="en-US" dirty="0">
                <a:solidFill>
                  <a:srgbClr val="5058C6"/>
                </a:solidFill>
              </a:rPr>
              <a:t>at the laboratory, so addressing this issue will be increasingly </a:t>
            </a:r>
            <a:r>
              <a:rPr lang="en-US" dirty="0" smtClean="0">
                <a:solidFill>
                  <a:srgbClr val="5058C6"/>
                </a:solidFill>
              </a:rPr>
              <a:t>important </a:t>
            </a:r>
            <a:r>
              <a:rPr lang="en-US" dirty="0">
                <a:solidFill>
                  <a:srgbClr val="5058C6"/>
                </a:solidFill>
              </a:rPr>
              <a:t>as the active experimentation in HEP decreases at LNF.” </a:t>
            </a:r>
          </a:p>
          <a:p>
            <a:endParaRPr lang="en-US" sz="1000" b="1" dirty="0" smtClean="0"/>
          </a:p>
          <a:p>
            <a:r>
              <a:rPr lang="en-US" dirty="0" smtClean="0"/>
              <a:t>                The Report contains </a:t>
            </a:r>
            <a:r>
              <a:rPr lang="en-US" b="1" u="sng" dirty="0" smtClean="0"/>
              <a:t>only one </a:t>
            </a:r>
            <a:r>
              <a:rPr lang="en-US" b="1" u="sng" dirty="0" err="1" smtClean="0"/>
              <a:t>raccommendation</a:t>
            </a:r>
            <a:r>
              <a:rPr lang="en-US" u="sng" dirty="0" smtClean="0"/>
              <a:t> </a:t>
            </a:r>
            <a:r>
              <a:rPr lang="en-US" b="1" u="sng" dirty="0" smtClean="0"/>
              <a:t>for CSN4 </a:t>
            </a:r>
            <a:r>
              <a:rPr lang="en-US" sz="1400" dirty="0" smtClean="0"/>
              <a:t>  (National level)</a:t>
            </a:r>
            <a:r>
              <a:rPr lang="en-US" dirty="0" smtClean="0"/>
              <a:t>:</a:t>
            </a:r>
          </a:p>
          <a:p>
            <a:endParaRPr lang="en-US" sz="800" dirty="0" smtClean="0"/>
          </a:p>
          <a:p>
            <a:r>
              <a:rPr lang="en-US" b="1" i="1" u="sng" dirty="0"/>
              <a:t>Recommendation: </a:t>
            </a:r>
            <a:r>
              <a:rPr lang="en-US" i="1" u="sng" dirty="0" smtClean="0"/>
              <a:t> </a:t>
            </a:r>
            <a:r>
              <a:rPr lang="en-US" b="1" i="1" dirty="0" smtClean="0"/>
              <a:t>CSN4-1</a:t>
            </a:r>
            <a:r>
              <a:rPr lang="en-US" b="1" i="1" dirty="0"/>
              <a:t>. </a:t>
            </a:r>
            <a:r>
              <a:rPr lang="en-US" b="1" i="1" dirty="0" smtClean="0"/>
              <a:t>“</a:t>
            </a:r>
            <a:r>
              <a:rPr lang="en-US" i="1" dirty="0" smtClean="0"/>
              <a:t>In </a:t>
            </a:r>
            <a:r>
              <a:rPr lang="en-US" i="1" dirty="0"/>
              <a:t>association with the Lab </a:t>
            </a:r>
            <a:r>
              <a:rPr lang="en-US" i="1" dirty="0" smtClean="0"/>
              <a:t>director,</a:t>
            </a:r>
            <a:r>
              <a:rPr lang="en-US" i="1" dirty="0" smtClean="0">
                <a:solidFill>
                  <a:srgbClr val="C00000"/>
                </a:solidFill>
              </a:rPr>
              <a:t> </a:t>
            </a:r>
            <a:r>
              <a:rPr lang="en-US" i="1" dirty="0">
                <a:solidFill>
                  <a:srgbClr val="C00000"/>
                </a:solidFill>
              </a:rPr>
              <a:t>the INFN should </a:t>
            </a:r>
            <a:r>
              <a:rPr lang="en-US" i="1" dirty="0" smtClean="0">
                <a:solidFill>
                  <a:srgbClr val="C00000"/>
                </a:solidFill>
              </a:rPr>
              <a:t>         						    plan </a:t>
            </a:r>
            <a:r>
              <a:rPr lang="en-US" i="1" dirty="0">
                <a:solidFill>
                  <a:srgbClr val="C00000"/>
                </a:solidFill>
              </a:rPr>
              <a:t>for the success </a:t>
            </a:r>
            <a:r>
              <a:rPr lang="en-US" i="1" dirty="0" smtClean="0">
                <a:solidFill>
                  <a:srgbClr val="C00000"/>
                </a:solidFill>
              </a:rPr>
              <a:t>of </a:t>
            </a:r>
            <a:r>
              <a:rPr lang="en-US" i="1" dirty="0">
                <a:solidFill>
                  <a:srgbClr val="C00000"/>
                </a:solidFill>
              </a:rPr>
              <a:t>the LNF theory </a:t>
            </a:r>
            <a:r>
              <a:rPr lang="en-US" i="1" dirty="0" smtClean="0">
                <a:solidFill>
                  <a:srgbClr val="C00000"/>
                </a:solidFill>
              </a:rPr>
              <a:t>group</a:t>
            </a:r>
            <a:r>
              <a:rPr lang="en-US" i="1" dirty="0" smtClean="0"/>
              <a:t>”</a:t>
            </a:r>
            <a:endParaRPr lang="en-US" i="1" dirty="0"/>
          </a:p>
        </p:txBody>
      </p:sp>
      <p:sp>
        <p:nvSpPr>
          <p:cNvPr id="9" name="Rectangle 8"/>
          <p:cNvSpPr/>
          <p:nvPr/>
        </p:nvSpPr>
        <p:spPr>
          <a:xfrm>
            <a:off x="96668" y="5387694"/>
            <a:ext cx="8970999" cy="1261884"/>
          </a:xfrm>
          <a:prstGeom prst="rect">
            <a:avLst/>
          </a:prstGeom>
          <a:solidFill>
            <a:schemeClr val="accent4">
              <a:lumMod val="20000"/>
              <a:lumOff val="80000"/>
            </a:schemeClr>
          </a:solidFill>
          <a:ln w="12700">
            <a:solidFill>
              <a:schemeClr val="tx1"/>
            </a:solidFill>
          </a:ln>
        </p:spPr>
        <p:txBody>
          <a:bodyPr wrap="square">
            <a:spAutoFit/>
          </a:bodyPr>
          <a:lstStyle/>
          <a:p>
            <a:r>
              <a:rPr lang="en-US" b="1" dirty="0" smtClean="0">
                <a:solidFill>
                  <a:schemeClr val="accent1">
                    <a:lumMod val="75000"/>
                  </a:schemeClr>
                </a:solidFill>
              </a:rPr>
              <a:t>14-15 May 2018:  </a:t>
            </a:r>
            <a:r>
              <a:rPr lang="en-US" sz="1600" b="1" dirty="0" smtClean="0"/>
              <a:t>Report of the 55th </a:t>
            </a:r>
            <a:r>
              <a:rPr lang="en-US" sz="1600" b="1" dirty="0"/>
              <a:t>MEETING </a:t>
            </a:r>
            <a:r>
              <a:rPr lang="en-US" sz="1600" b="1" dirty="0" smtClean="0"/>
              <a:t>of the LNF Scientific Committee :  </a:t>
            </a:r>
          </a:p>
          <a:p>
            <a:endParaRPr lang="en-US" sz="1000" dirty="0"/>
          </a:p>
          <a:p>
            <a:r>
              <a:rPr lang="en-US" sz="1600" dirty="0" smtClean="0">
                <a:solidFill>
                  <a:srgbClr val="D42E3F"/>
                </a:solidFill>
              </a:rPr>
              <a:t>A </a:t>
            </a:r>
            <a:r>
              <a:rPr lang="en-US" sz="1600" dirty="0">
                <a:solidFill>
                  <a:srgbClr val="D42E3F"/>
                </a:solidFill>
              </a:rPr>
              <a:t>general concern for the scientific activities in the </a:t>
            </a:r>
            <a:r>
              <a:rPr lang="en-US" sz="1600" dirty="0" smtClean="0">
                <a:solidFill>
                  <a:srgbClr val="D42E3F"/>
                </a:solidFill>
              </a:rPr>
              <a:t>Lab </a:t>
            </a:r>
            <a:r>
              <a:rPr lang="en-US" sz="1600" dirty="0">
                <a:solidFill>
                  <a:srgbClr val="D42E3F"/>
                </a:solidFill>
              </a:rPr>
              <a:t>is the continued decline in the number of theoretical physicists. </a:t>
            </a:r>
            <a:r>
              <a:rPr lang="en-US" sz="1600" dirty="0"/>
              <a:t>The SC chair confirms that this should be an item of priority for the upcoming SC meeting, </a:t>
            </a:r>
            <a:r>
              <a:rPr lang="en-US" sz="1600" b="1" dirty="0">
                <a:solidFill>
                  <a:srgbClr val="FF0000"/>
                </a:solidFill>
              </a:rPr>
              <a:t>with a possible strong statement to be made by the committee.</a:t>
            </a:r>
          </a:p>
        </p:txBody>
      </p:sp>
    </p:spTree>
    <p:extLst>
      <p:ext uri="{BB962C8B-B14F-4D97-AF65-F5344CB8AC3E}">
        <p14:creationId xmlns:p14="http://schemas.microsoft.com/office/powerpoint/2010/main" val="158905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80755"/>
            <a:ext cx="8509000" cy="619346"/>
          </a:xfrm>
          <a:solidFill>
            <a:srgbClr val="FEFEDA"/>
          </a:solidFill>
          <a:ln w="12700">
            <a:solidFill>
              <a:schemeClr val="tx1"/>
            </a:solidFill>
          </a:ln>
        </p:spPr>
        <p:txBody>
          <a:bodyPr anchor="t">
            <a:noAutofit/>
          </a:bodyPr>
          <a:lstStyle/>
          <a:p>
            <a:pPr marL="0" indent="0" algn="ctr">
              <a:buNone/>
            </a:pPr>
            <a:r>
              <a:rPr lang="en-US" sz="2800" i="1" spc="-150" dirty="0">
                <a:solidFill>
                  <a:srgbClr val="7030A0"/>
                </a:solidFill>
                <a:effectLst/>
              </a:rPr>
              <a:t>Recent happenings relevant for TH @ LNF  </a:t>
            </a:r>
            <a:r>
              <a:rPr lang="en-US" sz="2800" i="1" spc="-150" dirty="0">
                <a:solidFill>
                  <a:srgbClr val="FF16FF"/>
                </a:solidFill>
              </a:rPr>
              <a:t/>
            </a:r>
            <a:br>
              <a:rPr lang="en-US" sz="2800" i="1" spc="-150" dirty="0">
                <a:solidFill>
                  <a:srgbClr val="FF16FF"/>
                </a:solidFill>
              </a:rPr>
            </a:br>
            <a:endParaRPr lang="en-US" sz="2800" spc="-150" dirty="0"/>
          </a:p>
        </p:txBody>
      </p:sp>
      <p:sp>
        <p:nvSpPr>
          <p:cNvPr id="7" name="TextBox 6"/>
          <p:cNvSpPr txBox="1"/>
          <p:nvPr/>
        </p:nvSpPr>
        <p:spPr>
          <a:xfrm>
            <a:off x="122201" y="3014597"/>
            <a:ext cx="8966200" cy="1954381"/>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smtClean="0">
                <a:solidFill>
                  <a:schemeClr val="accent1">
                    <a:lumMod val="75000"/>
                  </a:schemeClr>
                </a:solidFill>
              </a:rPr>
              <a:t>24 September 2018:  </a:t>
            </a:r>
            <a:r>
              <a:rPr lang="en-US" b="1" dirty="0" smtClean="0"/>
              <a:t>Discussion about TH @ LNF at the meeting of the GE       		</a:t>
            </a:r>
            <a:r>
              <a:rPr lang="en-US" sz="1600" dirty="0"/>
              <a:t> </a:t>
            </a:r>
            <a:r>
              <a:rPr lang="en-US" sz="1600" dirty="0" smtClean="0"/>
              <a:t>                             [</a:t>
            </a:r>
            <a:r>
              <a:rPr lang="en-US" sz="1600" dirty="0" err="1" smtClean="0"/>
              <a:t>Invitated</a:t>
            </a:r>
            <a:r>
              <a:rPr lang="en-US" sz="1600" dirty="0" smtClean="0"/>
              <a:t>: P. </a:t>
            </a:r>
            <a:r>
              <a:rPr lang="en-US" sz="1600" dirty="0" err="1" smtClean="0"/>
              <a:t>Campana</a:t>
            </a:r>
            <a:r>
              <a:rPr lang="en-US" sz="1600" dirty="0" smtClean="0"/>
              <a:t> (LNF Director), </a:t>
            </a:r>
            <a:r>
              <a:rPr lang="en-US" sz="1600" dirty="0" err="1" smtClean="0"/>
              <a:t>A.Lerda</a:t>
            </a:r>
            <a:r>
              <a:rPr lang="en-US" sz="1600" dirty="0"/>
              <a:t> </a:t>
            </a:r>
            <a:r>
              <a:rPr lang="en-US" sz="1600" dirty="0" smtClean="0"/>
              <a:t>(President CSN4)] </a:t>
            </a:r>
          </a:p>
          <a:p>
            <a:r>
              <a:rPr lang="en-US" sz="1600" dirty="0" smtClean="0"/>
              <a:t>The LNF Director presented a Report prepared together with the TH Group which also included strong statements in support of the strengthening of TH@LNF from leading </a:t>
            </a:r>
            <a:r>
              <a:rPr lang="en-US" sz="1600" dirty="0" err="1" smtClean="0"/>
              <a:t>exprmnt</a:t>
            </a:r>
            <a:r>
              <a:rPr lang="en-US" sz="1600" dirty="0" smtClean="0"/>
              <a:t>. colleagues (Resp. LNF Research Division, Coordinators GR1/2/3, the spokespersons of PADME and KLASH)</a:t>
            </a:r>
          </a:p>
          <a:p>
            <a:endParaRPr lang="en-US" sz="500" dirty="0" smtClean="0"/>
          </a:p>
          <a:p>
            <a:r>
              <a:rPr lang="en-US" sz="1600" i="1" dirty="0" smtClean="0">
                <a:solidFill>
                  <a:srgbClr val="FF0000"/>
                </a:solidFill>
              </a:rPr>
              <a:t>“Finally</a:t>
            </a:r>
            <a:r>
              <a:rPr lang="en-US" sz="1600" i="1" dirty="0">
                <a:solidFill>
                  <a:srgbClr val="FF0000"/>
                </a:solidFill>
              </a:rPr>
              <a:t>, to cooperate with the </a:t>
            </a:r>
            <a:r>
              <a:rPr lang="en-US" sz="1600" i="1" dirty="0" smtClean="0">
                <a:solidFill>
                  <a:srgbClr val="FF0000"/>
                </a:solidFill>
              </a:rPr>
              <a:t>TH </a:t>
            </a:r>
            <a:r>
              <a:rPr lang="en-US" sz="1600" i="1" dirty="0">
                <a:solidFill>
                  <a:srgbClr val="FF0000"/>
                </a:solidFill>
              </a:rPr>
              <a:t>Group efforts </a:t>
            </a:r>
            <a:r>
              <a:rPr lang="en-US" sz="1600" i="1" dirty="0" smtClean="0">
                <a:solidFill>
                  <a:srgbClr val="FF0000"/>
                </a:solidFill>
              </a:rPr>
              <a:t>[</a:t>
            </a:r>
            <a:r>
              <a:rPr lang="is-IS" sz="1600" i="1" dirty="0" smtClean="0">
                <a:solidFill>
                  <a:srgbClr val="FF0000"/>
                </a:solidFill>
              </a:rPr>
              <a:t>…] </a:t>
            </a:r>
            <a:r>
              <a:rPr lang="en-US" sz="1600" i="1" dirty="0" smtClean="0">
                <a:solidFill>
                  <a:srgbClr val="FF0000"/>
                </a:solidFill>
              </a:rPr>
              <a:t>it </a:t>
            </a:r>
            <a:r>
              <a:rPr lang="en-US" sz="1600" i="1" dirty="0">
                <a:solidFill>
                  <a:srgbClr val="FF0000"/>
                </a:solidFill>
              </a:rPr>
              <a:t>is fundamental that the management will provide clear signals of interest in fostering </a:t>
            </a:r>
            <a:r>
              <a:rPr lang="en-US" sz="1600" i="1" dirty="0" smtClean="0">
                <a:solidFill>
                  <a:srgbClr val="FF0000"/>
                </a:solidFill>
              </a:rPr>
              <a:t>and </a:t>
            </a:r>
            <a:r>
              <a:rPr lang="en-US" sz="1600" i="1" dirty="0">
                <a:solidFill>
                  <a:srgbClr val="FF0000"/>
                </a:solidFill>
              </a:rPr>
              <a:t>strengthening Theoretical </a:t>
            </a:r>
            <a:r>
              <a:rPr lang="en-US" sz="1600" i="1" dirty="0" smtClean="0">
                <a:solidFill>
                  <a:srgbClr val="FF0000"/>
                </a:solidFill>
              </a:rPr>
              <a:t>Physics </a:t>
            </a:r>
            <a:r>
              <a:rPr lang="en-US" sz="1600" i="1" dirty="0">
                <a:solidFill>
                  <a:srgbClr val="FF0000"/>
                </a:solidFill>
              </a:rPr>
              <a:t>at </a:t>
            </a:r>
            <a:r>
              <a:rPr lang="en-US" sz="1600" i="1" dirty="0" smtClean="0">
                <a:solidFill>
                  <a:srgbClr val="FF0000"/>
                </a:solidFill>
              </a:rPr>
              <a:t>LNF” </a:t>
            </a:r>
            <a:endParaRPr lang="en-US" sz="1600" dirty="0">
              <a:solidFill>
                <a:srgbClr val="FF0000"/>
              </a:solidFill>
            </a:endParaRPr>
          </a:p>
        </p:txBody>
      </p:sp>
      <p:sp>
        <p:nvSpPr>
          <p:cNvPr id="9" name="Rectangle 8"/>
          <p:cNvSpPr/>
          <p:nvPr/>
        </p:nvSpPr>
        <p:spPr>
          <a:xfrm>
            <a:off x="122201" y="1073713"/>
            <a:ext cx="8971000" cy="1708160"/>
          </a:xfrm>
          <a:prstGeom prst="rect">
            <a:avLst/>
          </a:prstGeom>
          <a:solidFill>
            <a:schemeClr val="accent4">
              <a:lumMod val="20000"/>
              <a:lumOff val="80000"/>
            </a:schemeClr>
          </a:solidFill>
          <a:ln w="12700">
            <a:solidFill>
              <a:schemeClr val="tx1"/>
            </a:solidFill>
          </a:ln>
        </p:spPr>
        <p:txBody>
          <a:bodyPr wrap="square">
            <a:spAutoFit/>
          </a:bodyPr>
          <a:lstStyle/>
          <a:p>
            <a:r>
              <a:rPr lang="en-US" b="1" dirty="0" smtClean="0">
                <a:solidFill>
                  <a:schemeClr val="accent1">
                    <a:lumMod val="75000"/>
                  </a:schemeClr>
                </a:solidFill>
              </a:rPr>
              <a:t>29 May 2018:       </a:t>
            </a:r>
            <a:r>
              <a:rPr lang="en-US" b="1" dirty="0" smtClean="0"/>
              <a:t>Meeting in “</a:t>
            </a:r>
            <a:r>
              <a:rPr lang="en-US" b="1" dirty="0" err="1" smtClean="0"/>
              <a:t>Presidenza</a:t>
            </a:r>
            <a:r>
              <a:rPr lang="en-US" b="1" dirty="0" smtClean="0"/>
              <a:t> INFN” on the future of TH @ LNF </a:t>
            </a:r>
            <a:r>
              <a:rPr lang="en-US" b="1" dirty="0" smtClean="0">
                <a:solidFill>
                  <a:schemeClr val="bg2">
                    <a:lumMod val="25000"/>
                  </a:schemeClr>
                </a:solidFill>
              </a:rPr>
              <a:t>  </a:t>
            </a:r>
          </a:p>
          <a:p>
            <a:r>
              <a:rPr lang="en-US" sz="1600" b="1" dirty="0" smtClean="0">
                <a:solidFill>
                  <a:schemeClr val="bg2">
                    <a:lumMod val="25000"/>
                  </a:schemeClr>
                </a:solidFill>
              </a:rPr>
              <a:t>                  A. </a:t>
            </a:r>
            <a:r>
              <a:rPr lang="en-US" sz="1600" b="1" dirty="0" err="1" smtClean="0">
                <a:solidFill>
                  <a:schemeClr val="bg2">
                    <a:lumMod val="25000"/>
                  </a:schemeClr>
                </a:solidFill>
              </a:rPr>
              <a:t>Masiero</a:t>
            </a:r>
            <a:r>
              <a:rPr lang="en-US" sz="1600" b="1" dirty="0" smtClean="0">
                <a:solidFill>
                  <a:schemeClr val="bg2">
                    <a:lumMod val="25000"/>
                  </a:schemeClr>
                </a:solidFill>
              </a:rPr>
              <a:t>, F. </a:t>
            </a:r>
            <a:r>
              <a:rPr lang="en-US" sz="1600" b="1" dirty="0" err="1" smtClean="0">
                <a:solidFill>
                  <a:schemeClr val="bg2">
                    <a:lumMod val="25000"/>
                  </a:schemeClr>
                </a:solidFill>
              </a:rPr>
              <a:t>Zwirner</a:t>
            </a:r>
            <a:r>
              <a:rPr lang="en-US" sz="1600" dirty="0">
                <a:solidFill>
                  <a:schemeClr val="bg2">
                    <a:lumMod val="25000"/>
                  </a:schemeClr>
                </a:solidFill>
              </a:rPr>
              <a:t> </a:t>
            </a:r>
            <a:r>
              <a:rPr lang="en-US" sz="1600" dirty="0" smtClean="0">
                <a:solidFill>
                  <a:schemeClr val="bg2">
                    <a:lumMod val="25000"/>
                  </a:schemeClr>
                </a:solidFill>
              </a:rPr>
              <a:t>(TH members in GE),  </a:t>
            </a:r>
            <a:r>
              <a:rPr lang="en-US" sz="1600" b="1" dirty="0" smtClean="0">
                <a:solidFill>
                  <a:schemeClr val="bg2">
                    <a:lumMod val="25000"/>
                  </a:schemeClr>
                </a:solidFill>
              </a:rPr>
              <a:t>A. </a:t>
            </a:r>
            <a:r>
              <a:rPr lang="en-US" sz="1600" b="1" dirty="0" err="1" smtClean="0">
                <a:solidFill>
                  <a:schemeClr val="bg2">
                    <a:lumMod val="25000"/>
                  </a:schemeClr>
                </a:solidFill>
              </a:rPr>
              <a:t>Lerda</a:t>
            </a:r>
            <a:r>
              <a:rPr lang="en-US" sz="1600" b="1" dirty="0" smtClean="0">
                <a:solidFill>
                  <a:schemeClr val="bg2">
                    <a:lumMod val="25000"/>
                  </a:schemeClr>
                </a:solidFill>
              </a:rPr>
              <a:t> (</a:t>
            </a:r>
            <a:r>
              <a:rPr lang="en-US" sz="1600" dirty="0" smtClean="0">
                <a:solidFill>
                  <a:schemeClr val="bg2">
                    <a:lumMod val="25000"/>
                  </a:schemeClr>
                </a:solidFill>
              </a:rPr>
              <a:t>President CSN4)  </a:t>
            </a:r>
            <a:r>
              <a:rPr lang="en-US" sz="1600" dirty="0">
                <a:solidFill>
                  <a:schemeClr val="bg2">
                    <a:lumMod val="25000"/>
                  </a:schemeClr>
                </a:solidFill>
              </a:rPr>
              <a:t> </a:t>
            </a:r>
            <a:endParaRPr lang="en-US" sz="1600" dirty="0" smtClean="0">
              <a:solidFill>
                <a:schemeClr val="bg2">
                  <a:lumMod val="25000"/>
                </a:schemeClr>
              </a:solidFill>
            </a:endParaRPr>
          </a:p>
          <a:p>
            <a:r>
              <a:rPr lang="en-US" sz="1600" b="1" dirty="0" smtClean="0">
                <a:solidFill>
                  <a:schemeClr val="bg2">
                    <a:lumMod val="25000"/>
                  </a:schemeClr>
                </a:solidFill>
              </a:rPr>
              <a:t>                  L. </a:t>
            </a:r>
            <a:r>
              <a:rPr lang="en-US" sz="1600" b="1" dirty="0" err="1" smtClean="0">
                <a:solidFill>
                  <a:schemeClr val="bg2">
                    <a:lumMod val="25000"/>
                  </a:schemeClr>
                </a:solidFill>
              </a:rPr>
              <a:t>Silvestrini</a:t>
            </a:r>
            <a:r>
              <a:rPr lang="en-US" sz="1600" b="1" dirty="0" smtClean="0">
                <a:solidFill>
                  <a:schemeClr val="bg2">
                    <a:lumMod val="25000"/>
                  </a:schemeClr>
                </a:solidFill>
              </a:rPr>
              <a:t>, F. Morales, G. </a:t>
            </a:r>
            <a:r>
              <a:rPr lang="en-US" sz="1600" b="1" dirty="0" err="1" smtClean="0">
                <a:solidFill>
                  <a:schemeClr val="bg2">
                    <a:lumMod val="25000"/>
                  </a:schemeClr>
                </a:solidFill>
              </a:rPr>
              <a:t>Degrassi</a:t>
            </a:r>
            <a:r>
              <a:rPr lang="en-US" sz="1600" b="1" dirty="0" smtClean="0">
                <a:solidFill>
                  <a:schemeClr val="bg2">
                    <a:lumMod val="25000"/>
                  </a:schemeClr>
                </a:solidFill>
              </a:rPr>
              <a:t> </a:t>
            </a:r>
            <a:r>
              <a:rPr lang="en-US" sz="1600" dirty="0" smtClean="0">
                <a:solidFill>
                  <a:schemeClr val="bg2">
                    <a:lumMod val="25000"/>
                  </a:schemeClr>
                </a:solidFill>
              </a:rPr>
              <a:t>(TH Coordinators RM1, RM2,RM3), </a:t>
            </a:r>
            <a:r>
              <a:rPr lang="en-US" sz="1600" b="1" dirty="0" smtClean="0">
                <a:solidFill>
                  <a:schemeClr val="bg2">
                    <a:lumMod val="25000"/>
                  </a:schemeClr>
                </a:solidFill>
              </a:rPr>
              <a:t>E. </a:t>
            </a:r>
            <a:r>
              <a:rPr lang="en-US" sz="1600" b="1" dirty="0" err="1" smtClean="0">
                <a:solidFill>
                  <a:schemeClr val="bg2">
                    <a:lumMod val="25000"/>
                  </a:schemeClr>
                </a:solidFill>
              </a:rPr>
              <a:t>Nardi</a:t>
            </a:r>
            <a:endParaRPr lang="en-US" sz="1600" b="1" dirty="0" smtClean="0">
              <a:solidFill>
                <a:schemeClr val="bg2">
                  <a:lumMod val="25000"/>
                </a:schemeClr>
              </a:solidFill>
            </a:endParaRPr>
          </a:p>
          <a:p>
            <a:endParaRPr lang="en-US" sz="500" dirty="0">
              <a:solidFill>
                <a:schemeClr val="bg2">
                  <a:lumMod val="25000"/>
                </a:schemeClr>
              </a:solidFill>
            </a:endParaRPr>
          </a:p>
          <a:p>
            <a:r>
              <a:rPr lang="en-US" sz="1600" dirty="0" smtClean="0">
                <a:solidFill>
                  <a:schemeClr val="bg2">
                    <a:lumMod val="25000"/>
                  </a:schemeClr>
                </a:solidFill>
              </a:rPr>
              <a:t> </a:t>
            </a:r>
            <a:r>
              <a:rPr lang="en-US" sz="1600" b="1" dirty="0" smtClean="0">
                <a:solidFill>
                  <a:schemeClr val="bg2">
                    <a:lumMod val="25000"/>
                  </a:schemeClr>
                </a:solidFill>
              </a:rPr>
              <a:t>Three hypothesis put forth: </a:t>
            </a:r>
            <a:r>
              <a:rPr lang="en-US" sz="1600" dirty="0" smtClean="0">
                <a:solidFill>
                  <a:srgbClr val="FF0000"/>
                </a:solidFill>
              </a:rPr>
              <a:t>1</a:t>
            </a:r>
            <a:r>
              <a:rPr lang="en-US" sz="1600" dirty="0">
                <a:solidFill>
                  <a:srgbClr val="FF0000"/>
                </a:solidFill>
              </a:rPr>
              <a:t>. </a:t>
            </a:r>
            <a:r>
              <a:rPr lang="en-US" sz="1600" dirty="0" smtClean="0"/>
              <a:t>Act concretely to strengthen TH @ LNF;   </a:t>
            </a:r>
            <a:r>
              <a:rPr lang="en-US" sz="1600" dirty="0" smtClean="0">
                <a:solidFill>
                  <a:srgbClr val="FF0000"/>
                </a:solidFill>
              </a:rPr>
              <a:t>2. </a:t>
            </a:r>
            <a:r>
              <a:rPr lang="en-US" sz="1600" dirty="0" smtClean="0"/>
              <a:t>“Non </a:t>
            </a:r>
            <a:r>
              <a:rPr lang="en-US" sz="1600" dirty="0"/>
              <a:t>fare </a:t>
            </a:r>
            <a:r>
              <a:rPr lang="en-US" sz="1600" dirty="0" err="1" smtClean="0"/>
              <a:t>nulla</a:t>
            </a:r>
            <a:r>
              <a:rPr lang="en-US" sz="1600" dirty="0" smtClean="0"/>
              <a:t>”;  </a:t>
            </a:r>
            <a:endParaRPr lang="en-US" sz="1600" dirty="0"/>
          </a:p>
          <a:p>
            <a:endParaRPr lang="en-US" sz="200" dirty="0"/>
          </a:p>
          <a:p>
            <a:r>
              <a:rPr lang="en-US" sz="1600" dirty="0">
                <a:solidFill>
                  <a:srgbClr val="FF0000"/>
                </a:solidFill>
              </a:rPr>
              <a:t>3.</a:t>
            </a:r>
            <a:r>
              <a:rPr lang="en-US" sz="1600" dirty="0"/>
              <a:t> </a:t>
            </a:r>
            <a:r>
              <a:rPr lang="en-US" sz="1600" dirty="0" smtClean="0"/>
              <a:t>“Pursuing </a:t>
            </a:r>
            <a:r>
              <a:rPr lang="en-US" sz="1600" dirty="0"/>
              <a:t>a more active policy to encourage aggregation and impact in </a:t>
            </a:r>
            <a:r>
              <a:rPr lang="en-US" sz="1600" dirty="0" smtClean="0"/>
              <a:t>theoretical groups</a:t>
            </a:r>
            <a:r>
              <a:rPr lang="en-US" sz="1600" dirty="0"/>
              <a:t> </a:t>
            </a:r>
            <a:r>
              <a:rPr lang="en-US" sz="1600" dirty="0" smtClean="0"/>
              <a:t>of </a:t>
            </a:r>
            <a:r>
              <a:rPr lang="en-US" sz="1600" dirty="0"/>
              <a:t>the </a:t>
            </a:r>
            <a:r>
              <a:rPr lang="en-US" sz="1600" dirty="0" smtClean="0"/>
              <a:t>Rome </a:t>
            </a:r>
            <a:r>
              <a:rPr lang="en-US" sz="1600" dirty="0"/>
              <a:t>area reorganizing the theory in </a:t>
            </a:r>
            <a:r>
              <a:rPr lang="en-US" sz="1600" dirty="0" err="1"/>
              <a:t>Frascati</a:t>
            </a:r>
            <a:r>
              <a:rPr lang="en-US" sz="1600" dirty="0"/>
              <a:t> </a:t>
            </a:r>
            <a:r>
              <a:rPr lang="en-US" sz="1600" dirty="0" smtClean="0"/>
              <a:t>” [</a:t>
            </a:r>
            <a:r>
              <a:rPr lang="en-US" sz="1600" i="1" dirty="0" smtClean="0"/>
              <a:t>read: </a:t>
            </a:r>
            <a:r>
              <a:rPr lang="en-US" sz="1600" i="1" dirty="0"/>
              <a:t>close the group, transfers to RM</a:t>
            </a:r>
            <a:r>
              <a:rPr lang="en-US" sz="1600" dirty="0"/>
              <a:t>]</a:t>
            </a:r>
          </a:p>
        </p:txBody>
      </p:sp>
      <p:sp>
        <p:nvSpPr>
          <p:cNvPr id="10" name="Rectangle 9"/>
          <p:cNvSpPr/>
          <p:nvPr/>
        </p:nvSpPr>
        <p:spPr>
          <a:xfrm>
            <a:off x="122201" y="5052431"/>
            <a:ext cx="8970999" cy="1661993"/>
          </a:xfrm>
          <a:prstGeom prst="rect">
            <a:avLst/>
          </a:prstGeom>
          <a:solidFill>
            <a:schemeClr val="accent4">
              <a:lumMod val="20000"/>
              <a:lumOff val="80000"/>
            </a:schemeClr>
          </a:solidFill>
          <a:ln w="12700">
            <a:solidFill>
              <a:schemeClr val="tx1"/>
            </a:solidFill>
          </a:ln>
        </p:spPr>
        <p:txBody>
          <a:bodyPr wrap="square">
            <a:spAutoFit/>
          </a:bodyPr>
          <a:lstStyle/>
          <a:p>
            <a:r>
              <a:rPr lang="en-US" b="1" dirty="0" smtClean="0">
                <a:solidFill>
                  <a:schemeClr val="accent1">
                    <a:lumMod val="75000"/>
                  </a:schemeClr>
                </a:solidFill>
              </a:rPr>
              <a:t>5-6 November 2018:  </a:t>
            </a:r>
            <a:r>
              <a:rPr lang="en-US" sz="1600" b="1" dirty="0" smtClean="0"/>
              <a:t>Report of the 56th </a:t>
            </a:r>
            <a:r>
              <a:rPr lang="en-US" sz="1600" b="1" dirty="0"/>
              <a:t>MEETING </a:t>
            </a:r>
            <a:r>
              <a:rPr lang="en-US" sz="1600" b="1" dirty="0" smtClean="0"/>
              <a:t>of the LNF Scientific Committee :  </a:t>
            </a:r>
          </a:p>
          <a:p>
            <a:endParaRPr lang="en-US" sz="1000" dirty="0"/>
          </a:p>
          <a:p>
            <a:r>
              <a:rPr lang="en-US" sz="1600" dirty="0" smtClean="0"/>
              <a:t>The </a:t>
            </a:r>
            <a:r>
              <a:rPr lang="en-US" sz="1600" dirty="0"/>
              <a:t>SC would like to hear presentations (and possibly have in-depth discussions with the proponents) on the following projects/items at the next </a:t>
            </a:r>
            <a:r>
              <a:rPr lang="en-US" sz="1600" dirty="0" smtClean="0"/>
              <a:t>meeting:</a:t>
            </a:r>
          </a:p>
          <a:p>
            <a:endParaRPr lang="en-US" sz="800" dirty="0">
              <a:solidFill>
                <a:srgbClr val="D42E3F"/>
              </a:solidFill>
            </a:endParaRPr>
          </a:p>
          <a:p>
            <a:pPr marL="342900" indent="-342900">
              <a:buAutoNum type="arabicPeriod"/>
            </a:pPr>
            <a:r>
              <a:rPr lang="en-US" sz="1600" b="1" dirty="0" smtClean="0"/>
              <a:t>Theory </a:t>
            </a:r>
            <a:r>
              <a:rPr lang="en-US" sz="1600" b="1" dirty="0"/>
              <a:t>at </a:t>
            </a:r>
            <a:r>
              <a:rPr lang="en-US" sz="1600" b="1" dirty="0" smtClean="0"/>
              <a:t>LNF</a:t>
            </a:r>
          </a:p>
          <a:p>
            <a:r>
              <a:rPr lang="en-US" sz="1600" b="1" dirty="0"/>
              <a:t> </a:t>
            </a:r>
            <a:r>
              <a:rPr lang="en-US" sz="1600" b="1" dirty="0" smtClean="0"/>
              <a:t>     </a:t>
            </a:r>
            <a:r>
              <a:rPr lang="en-US" sz="1600" dirty="0" smtClean="0"/>
              <a:t>[</a:t>
            </a:r>
            <a:r>
              <a:rPr lang="en-US" sz="1600" dirty="0"/>
              <a:t>7 items in </a:t>
            </a:r>
            <a:r>
              <a:rPr lang="en-US" sz="1600" dirty="0" smtClean="0"/>
              <a:t>total: </a:t>
            </a:r>
            <a:r>
              <a:rPr lang="en-US" sz="1600" dirty="0" err="1" smtClean="0"/>
              <a:t>Axion</a:t>
            </a:r>
            <a:r>
              <a:rPr lang="en-US" sz="1600" dirty="0" smtClean="0"/>
              <a:t> searches, DAPHNE-TF, PADME, SIDDARTHA, ELI-NP, LATINO]</a:t>
            </a:r>
            <a:endParaRPr lang="en-US" sz="1600" b="1" dirty="0" smtClean="0"/>
          </a:p>
        </p:txBody>
      </p:sp>
    </p:spTree>
    <p:extLst>
      <p:ext uri="{BB962C8B-B14F-4D97-AF65-F5344CB8AC3E}">
        <p14:creationId xmlns:p14="http://schemas.microsoft.com/office/powerpoint/2010/main" val="20416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7800" y="4902592"/>
            <a:ext cx="8889998" cy="1777607"/>
          </a:xfrm>
          <a:solidFill>
            <a:srgbClr val="FEFEDA"/>
          </a:solidFill>
          <a:ln>
            <a:solidFill>
              <a:schemeClr val="tx1"/>
            </a:solidFill>
          </a:ln>
        </p:spPr>
        <p:txBody>
          <a:bodyPr>
            <a:normAutofit fontScale="92500"/>
          </a:bodyPr>
          <a:lstStyle/>
          <a:p>
            <a:pPr>
              <a:buFontTx/>
              <a:buChar char="-"/>
            </a:pPr>
            <a:r>
              <a:rPr lang="en-US" sz="2000" dirty="0" smtClean="0"/>
              <a:t>Presented document on status, activities, impact of LNF-TH in the Labs.  </a:t>
            </a:r>
            <a:endParaRPr lang="en-US" sz="2000" dirty="0"/>
          </a:p>
          <a:p>
            <a:pPr>
              <a:buFontTx/>
              <a:buChar char="-"/>
            </a:pPr>
            <a:r>
              <a:rPr lang="en-US" sz="2000" dirty="0"/>
              <a:t>T</a:t>
            </a:r>
            <a:r>
              <a:rPr lang="en-US" sz="2000" dirty="0" smtClean="0"/>
              <a:t>he strong statements of </a:t>
            </a:r>
            <a:r>
              <a:rPr lang="en-US" sz="2000" dirty="0"/>
              <a:t>EXP@LNF </a:t>
            </a:r>
            <a:r>
              <a:rPr lang="en-US" sz="2000" dirty="0" smtClean="0"/>
              <a:t>colleagues 😘 had presumably an important impact</a:t>
            </a:r>
          </a:p>
          <a:p>
            <a:pPr>
              <a:buFontTx/>
              <a:buChar char="-"/>
            </a:pPr>
            <a:r>
              <a:rPr lang="en-US" sz="2000" dirty="0" smtClean="0"/>
              <a:t>As finally the strong support from the Director </a:t>
            </a:r>
            <a:r>
              <a:rPr lang="en-US" sz="1500" dirty="0" smtClean="0"/>
              <a:t>(“</a:t>
            </a:r>
            <a:r>
              <a:rPr lang="en-US" sz="1500" b="1" dirty="0" err="1"/>
              <a:t>condivido</a:t>
            </a:r>
            <a:r>
              <a:rPr lang="en-US" sz="1500" b="1" dirty="0"/>
              <a:t> in </a:t>
            </a:r>
            <a:r>
              <a:rPr lang="en-US" sz="1500" b="1" dirty="0" err="1" smtClean="0"/>
              <a:t>toto</a:t>
            </a:r>
            <a:r>
              <a:rPr lang="en-US" sz="1500" b="1" dirty="0" smtClean="0"/>
              <a:t> </a:t>
            </a:r>
            <a:r>
              <a:rPr lang="en-US" sz="1500" b="1" dirty="0"/>
              <a:t> </a:t>
            </a:r>
            <a:r>
              <a:rPr lang="en-US" sz="1500" b="1" dirty="0" err="1"/>
              <a:t>l’analisi</a:t>
            </a:r>
            <a:r>
              <a:rPr lang="en-US" sz="1500" b="1" dirty="0"/>
              <a:t> e lo </a:t>
            </a:r>
            <a:r>
              <a:rPr lang="en-US" sz="1500" b="1" dirty="0" err="1"/>
              <a:t>sforzo</a:t>
            </a:r>
            <a:r>
              <a:rPr lang="en-US" sz="1500" b="1" dirty="0"/>
              <a:t> </a:t>
            </a:r>
            <a:r>
              <a:rPr lang="en-US" sz="1500" b="1" dirty="0" err="1"/>
              <a:t>notevole</a:t>
            </a:r>
            <a:r>
              <a:rPr lang="en-US" sz="1500" b="1" dirty="0"/>
              <a:t> </a:t>
            </a:r>
            <a:r>
              <a:rPr lang="en-US" sz="1500" b="1" dirty="0" err="1"/>
              <a:t>fatto</a:t>
            </a:r>
            <a:r>
              <a:rPr lang="en-US" sz="1500" b="1" dirty="0" smtClean="0"/>
              <a:t>” –  “I fully agree with the analysis and with the remarkable efforts made” )</a:t>
            </a:r>
            <a:endParaRPr lang="en-US" sz="1500" dirty="0"/>
          </a:p>
        </p:txBody>
      </p:sp>
      <p:sp>
        <p:nvSpPr>
          <p:cNvPr id="4" name="Title 1"/>
          <p:cNvSpPr>
            <a:spLocks noGrp="1"/>
          </p:cNvSpPr>
          <p:nvPr>
            <p:ph type="title"/>
          </p:nvPr>
        </p:nvSpPr>
        <p:spPr>
          <a:xfrm>
            <a:off x="254000" y="143069"/>
            <a:ext cx="8737599" cy="631631"/>
          </a:xfrm>
          <a:solidFill>
            <a:srgbClr val="FEFEDA"/>
          </a:solidFill>
          <a:ln w="12700">
            <a:solidFill>
              <a:schemeClr val="tx1"/>
            </a:solidFill>
          </a:ln>
        </p:spPr>
        <p:txBody>
          <a:bodyPr anchor="t">
            <a:noAutofit/>
          </a:bodyPr>
          <a:lstStyle/>
          <a:p>
            <a:pPr marL="0" indent="0" algn="ctr">
              <a:buNone/>
            </a:pPr>
            <a:r>
              <a:rPr lang="en-US" sz="2800" i="1" spc="-150" dirty="0" smtClean="0">
                <a:solidFill>
                  <a:srgbClr val="7030A0"/>
                </a:solidFill>
                <a:effectLst/>
              </a:rPr>
              <a:t>Fundamental steps to </a:t>
            </a:r>
            <a:r>
              <a:rPr lang="en-US" sz="2800" i="1" spc="-150" dirty="0">
                <a:solidFill>
                  <a:srgbClr val="7030A0"/>
                </a:solidFill>
                <a:effectLst/>
              </a:rPr>
              <a:t>overturn the closing </a:t>
            </a:r>
            <a:r>
              <a:rPr lang="en-US" sz="2800" i="1" spc="-150" dirty="0" smtClean="0">
                <a:solidFill>
                  <a:srgbClr val="7030A0"/>
                </a:solidFill>
                <a:effectLst/>
              </a:rPr>
              <a:t>hypothesis:</a:t>
            </a:r>
            <a:endParaRPr lang="en-US" sz="2800" spc="-150" dirty="0"/>
          </a:p>
        </p:txBody>
      </p:sp>
      <p:sp>
        <p:nvSpPr>
          <p:cNvPr id="5" name="TextBox 4"/>
          <p:cNvSpPr txBox="1"/>
          <p:nvPr/>
        </p:nvSpPr>
        <p:spPr>
          <a:xfrm>
            <a:off x="254000" y="914400"/>
            <a:ext cx="8766311" cy="369332"/>
          </a:xfrm>
          <a:prstGeom prst="rect">
            <a:avLst/>
          </a:prstGeom>
          <a:solidFill>
            <a:schemeClr val="bg1"/>
          </a:solidFill>
          <a:ln>
            <a:solidFill>
              <a:schemeClr val="tx1"/>
            </a:solidFill>
          </a:ln>
        </p:spPr>
        <p:txBody>
          <a:bodyPr wrap="none" rtlCol="0">
            <a:spAutoFit/>
          </a:bodyPr>
          <a:lstStyle/>
          <a:p>
            <a:r>
              <a:rPr lang="en-US" b="1" dirty="0">
                <a:solidFill>
                  <a:schemeClr val="accent1">
                    <a:lumMod val="75000"/>
                  </a:schemeClr>
                </a:solidFill>
              </a:rPr>
              <a:t>29 </a:t>
            </a:r>
            <a:r>
              <a:rPr lang="en-US" b="1" dirty="0" smtClean="0">
                <a:solidFill>
                  <a:schemeClr val="accent1">
                    <a:lumMod val="75000"/>
                  </a:schemeClr>
                </a:solidFill>
              </a:rPr>
              <a:t>May </a:t>
            </a:r>
            <a:r>
              <a:rPr lang="en-US" b="1" dirty="0">
                <a:solidFill>
                  <a:schemeClr val="accent1">
                    <a:lumMod val="75000"/>
                  </a:schemeClr>
                </a:solidFill>
              </a:rPr>
              <a:t>2018: </a:t>
            </a:r>
            <a:r>
              <a:rPr lang="en-US" b="1" dirty="0" smtClean="0">
                <a:solidFill>
                  <a:schemeClr val="accent1">
                    <a:lumMod val="75000"/>
                  </a:schemeClr>
                </a:solidFill>
              </a:rPr>
              <a:t> </a:t>
            </a:r>
            <a:r>
              <a:rPr lang="en-US" b="1" dirty="0" smtClean="0"/>
              <a:t>Meeting on the future of TH@LNF </a:t>
            </a:r>
            <a:r>
              <a:rPr lang="en-US" sz="1400" dirty="0" smtClean="0"/>
              <a:t>(</a:t>
            </a:r>
            <a:r>
              <a:rPr lang="en-US" sz="1400" dirty="0" err="1">
                <a:solidFill>
                  <a:srgbClr val="0070C0"/>
                </a:solidFill>
              </a:rPr>
              <a:t>M</a:t>
            </a:r>
            <a:r>
              <a:rPr lang="en-US" sz="1400" dirty="0" err="1" smtClean="0">
                <a:solidFill>
                  <a:srgbClr val="0070C0"/>
                </a:solidFill>
              </a:rPr>
              <a:t>asiero</a:t>
            </a:r>
            <a:r>
              <a:rPr lang="en-US" sz="1400" dirty="0" smtClean="0"/>
              <a:t>, </a:t>
            </a:r>
            <a:r>
              <a:rPr lang="en-US" sz="1400" dirty="0" err="1" smtClean="0"/>
              <a:t>Zwirner</a:t>
            </a:r>
            <a:r>
              <a:rPr lang="en-US" sz="1400" dirty="0" smtClean="0"/>
              <a:t>, </a:t>
            </a:r>
            <a:r>
              <a:rPr lang="en-US" sz="1400" dirty="0" err="1" smtClean="0">
                <a:solidFill>
                  <a:srgbClr val="0070C0"/>
                </a:solidFill>
              </a:rPr>
              <a:t>Lerda</a:t>
            </a:r>
            <a:r>
              <a:rPr lang="en-US" sz="1400" dirty="0" smtClean="0"/>
              <a:t>, </a:t>
            </a:r>
            <a:r>
              <a:rPr lang="en-US" sz="1400" dirty="0" err="1" smtClean="0"/>
              <a:t>Coord</a:t>
            </a:r>
            <a:r>
              <a:rPr lang="en-US" sz="1400" dirty="0" smtClean="0"/>
              <a:t> RM1,2,3)</a:t>
            </a:r>
            <a:endParaRPr lang="en-US" sz="1400" dirty="0"/>
          </a:p>
        </p:txBody>
      </p:sp>
      <p:sp>
        <p:nvSpPr>
          <p:cNvPr id="6" name="TextBox 5"/>
          <p:cNvSpPr txBox="1"/>
          <p:nvPr/>
        </p:nvSpPr>
        <p:spPr>
          <a:xfrm>
            <a:off x="253999" y="1363739"/>
            <a:ext cx="8572501" cy="1200329"/>
          </a:xfrm>
          <a:prstGeom prst="rect">
            <a:avLst/>
          </a:prstGeom>
          <a:solidFill>
            <a:schemeClr val="accent5">
              <a:lumMod val="20000"/>
              <a:lumOff val="80000"/>
            </a:schemeClr>
          </a:solidFill>
          <a:ln>
            <a:solidFill>
              <a:schemeClr val="tx1"/>
            </a:solidFill>
          </a:ln>
        </p:spPr>
        <p:txBody>
          <a:bodyPr wrap="square" rtlCol="0">
            <a:spAutoFit/>
          </a:bodyPr>
          <a:lstStyle/>
          <a:p>
            <a:r>
              <a:rPr lang="en-US" b="1" i="1" dirty="0" smtClean="0"/>
              <a:t>We have recalled the recommendations of CG-2013:</a:t>
            </a:r>
            <a:r>
              <a:rPr lang="en-US" sz="1400" b="1" i="1" dirty="0" smtClean="0"/>
              <a:t> </a:t>
            </a:r>
            <a:r>
              <a:rPr lang="en-US" sz="1400" dirty="0"/>
              <a:t>(</a:t>
            </a:r>
            <a:r>
              <a:rPr lang="en-US" sz="1400" dirty="0" err="1">
                <a:solidFill>
                  <a:srgbClr val="0070C0"/>
                </a:solidFill>
              </a:rPr>
              <a:t>Masiero</a:t>
            </a:r>
            <a:r>
              <a:rPr lang="en-US" sz="1400" dirty="0"/>
              <a:t>, </a:t>
            </a:r>
            <a:r>
              <a:rPr lang="en-US" sz="1400" dirty="0" err="1" smtClean="0">
                <a:solidFill>
                  <a:srgbClr val="0070C0"/>
                </a:solidFill>
              </a:rPr>
              <a:t>Lerda</a:t>
            </a:r>
            <a:r>
              <a:rPr lang="en-US" sz="1400" dirty="0" smtClean="0"/>
              <a:t>, </a:t>
            </a:r>
            <a:r>
              <a:rPr lang="en-US" sz="1400" dirty="0" err="1" smtClean="0"/>
              <a:t>Mangano</a:t>
            </a:r>
            <a:r>
              <a:rPr lang="en-US" sz="1400" dirty="0" smtClean="0"/>
              <a:t>)</a:t>
            </a:r>
            <a:endParaRPr lang="en-US" b="1" i="1" dirty="0" smtClean="0"/>
          </a:p>
          <a:p>
            <a:pPr marL="342900" indent="-342900">
              <a:buAutoNum type="arabicPeriod"/>
            </a:pPr>
            <a:r>
              <a:rPr lang="en-US" i="1" dirty="0" smtClean="0"/>
              <a:t>Growth in activities [</a:t>
            </a:r>
            <a:r>
              <a:rPr lang="is-IS" i="1" dirty="0" smtClean="0"/>
              <a:t>…]</a:t>
            </a:r>
            <a:r>
              <a:rPr lang="en-US" i="1" dirty="0" smtClean="0"/>
              <a:t> like Summer Institutes</a:t>
            </a:r>
            <a:r>
              <a:rPr lang="en-US" i="1" dirty="0"/>
              <a:t>, Workshops, </a:t>
            </a:r>
            <a:r>
              <a:rPr lang="en-US" i="1" dirty="0" smtClean="0"/>
              <a:t>Schools [</a:t>
            </a:r>
            <a:r>
              <a:rPr lang="is-IS" i="1" dirty="0" smtClean="0"/>
              <a:t>…] </a:t>
            </a:r>
          </a:p>
          <a:p>
            <a:pPr marL="342900" indent="-342900">
              <a:buAutoNum type="arabicPeriod"/>
            </a:pPr>
            <a:r>
              <a:rPr lang="is-IS" i="1" dirty="0" smtClean="0"/>
              <a:t>Programs focused to attract at LNF colleagues of the Rome area. </a:t>
            </a:r>
          </a:p>
          <a:p>
            <a:r>
              <a:rPr lang="en-US" i="1" dirty="0" smtClean="0"/>
              <a:t>3. Activities  optimized and coordinated with experimental colleagues </a:t>
            </a:r>
            <a:endParaRPr lang="en-US" dirty="0"/>
          </a:p>
        </p:txBody>
      </p:sp>
      <p:sp>
        <p:nvSpPr>
          <p:cNvPr id="7" name="TextBox 6"/>
          <p:cNvSpPr txBox="1"/>
          <p:nvPr/>
        </p:nvSpPr>
        <p:spPr>
          <a:xfrm>
            <a:off x="177799" y="2644075"/>
            <a:ext cx="8889999" cy="1708160"/>
          </a:xfrm>
          <a:prstGeom prst="rect">
            <a:avLst/>
          </a:prstGeom>
          <a:solidFill>
            <a:srgbClr val="FEFEDA"/>
          </a:solidFill>
          <a:ln>
            <a:solidFill>
              <a:schemeClr val="tx1"/>
            </a:solidFill>
          </a:ln>
        </p:spPr>
        <p:txBody>
          <a:bodyPr wrap="square" rtlCol="0">
            <a:spAutoFit/>
          </a:bodyPr>
          <a:lstStyle/>
          <a:p>
            <a:r>
              <a:rPr lang="en-US" sz="1600" b="1" i="1" dirty="0" smtClean="0"/>
              <a:t>And we have stressed the following:</a:t>
            </a:r>
          </a:p>
          <a:p>
            <a:r>
              <a:rPr lang="en-US" sz="1600" dirty="0" smtClean="0"/>
              <a:t>7 </a:t>
            </a:r>
            <a:r>
              <a:rPr lang="en-US" sz="1600" dirty="0"/>
              <a:t>Rome Joint </a:t>
            </a:r>
            <a:r>
              <a:rPr lang="en-US" sz="1600" dirty="0" smtClean="0"/>
              <a:t>Workshops, </a:t>
            </a:r>
            <a:r>
              <a:rPr lang="en-US" sz="1600" dirty="0"/>
              <a:t>8</a:t>
            </a:r>
            <a:r>
              <a:rPr lang="en-US" sz="1600" dirty="0" smtClean="0"/>
              <a:t> </a:t>
            </a:r>
            <a:r>
              <a:rPr lang="en-US" sz="1600" dirty="0"/>
              <a:t>Summer/Winter/Spring/Autumn </a:t>
            </a:r>
            <a:r>
              <a:rPr lang="en-US" sz="1600" dirty="0" smtClean="0"/>
              <a:t>Institutes, 2 </a:t>
            </a:r>
            <a:r>
              <a:rPr lang="en-US" sz="1600" dirty="0"/>
              <a:t>LNF Spring </a:t>
            </a:r>
            <a:r>
              <a:rPr lang="en-US" sz="1600" dirty="0" smtClean="0"/>
              <a:t>Schools, </a:t>
            </a:r>
          </a:p>
          <a:p>
            <a:r>
              <a:rPr lang="en-US" sz="1600" dirty="0" smtClean="0"/>
              <a:t>3 </a:t>
            </a:r>
            <a:r>
              <a:rPr lang="en-US" sz="1600" dirty="0" err="1"/>
              <a:t>n&amp;n</a:t>
            </a:r>
            <a:r>
              <a:rPr lang="en-US" sz="1600" dirty="0"/>
              <a:t> </a:t>
            </a:r>
            <a:r>
              <a:rPr lang="en-US" sz="1600" dirty="0" smtClean="0"/>
              <a:t>workshops, </a:t>
            </a:r>
            <a:r>
              <a:rPr lang="en-US" sz="1600" dirty="0"/>
              <a:t>2 </a:t>
            </a:r>
            <a:r>
              <a:rPr lang="en-US" sz="1600" dirty="0" err="1" smtClean="0"/>
              <a:t>Assegni</a:t>
            </a:r>
            <a:r>
              <a:rPr lang="en-US" sz="1600" dirty="0" smtClean="0"/>
              <a:t> </a:t>
            </a:r>
            <a:r>
              <a:rPr lang="en-US" sz="1600" dirty="0" err="1" smtClean="0"/>
              <a:t>cof</a:t>
            </a:r>
            <a:r>
              <a:rPr lang="en-US" sz="1600" dirty="0" smtClean="0"/>
              <a:t>. with RM U. Joint </a:t>
            </a:r>
            <a:r>
              <a:rPr lang="en-US" sz="1600" dirty="0" err="1"/>
              <a:t>th-exp</a:t>
            </a:r>
            <a:r>
              <a:rPr lang="en-US" sz="1600" dirty="0"/>
              <a:t> </a:t>
            </a:r>
            <a:r>
              <a:rPr lang="en-US" sz="1600" dirty="0" smtClean="0"/>
              <a:t>publications </a:t>
            </a:r>
            <a:r>
              <a:rPr lang="en-US" sz="1400" dirty="0" smtClean="0"/>
              <a:t>(PRL, PRD). </a:t>
            </a:r>
            <a:r>
              <a:rPr lang="en-US" sz="1600" dirty="0" smtClean="0"/>
              <a:t>Contribution to KLASH (</a:t>
            </a:r>
            <a:r>
              <a:rPr lang="en-US" sz="1600" dirty="0" err="1" smtClean="0"/>
              <a:t>axion</a:t>
            </a:r>
            <a:r>
              <a:rPr lang="en-US" sz="1600" dirty="0" smtClean="0"/>
              <a:t>-exp.) CDR. Support to  </a:t>
            </a:r>
            <a:r>
              <a:rPr lang="en-US" sz="1600" dirty="0" err="1" smtClean="0"/>
              <a:t>ALPs@PADME</a:t>
            </a:r>
            <a:r>
              <a:rPr lang="en-US" sz="1600" dirty="0"/>
              <a:t>.</a:t>
            </a:r>
            <a:r>
              <a:rPr lang="en-US" sz="1600" dirty="0" smtClean="0"/>
              <a:t> Organization of LNF General Seminars, Providing an ACE for ATLAS. Submitted a theory-experimental PRIN proposal </a:t>
            </a:r>
            <a:r>
              <a:rPr lang="en-US" sz="1400" dirty="0" smtClean="0"/>
              <a:t>(PADME oriented) </a:t>
            </a:r>
            <a:endParaRPr lang="it-IT" sz="1400" dirty="0" smtClean="0"/>
          </a:p>
          <a:p>
            <a:endParaRPr lang="it-IT" sz="500" dirty="0" smtClean="0"/>
          </a:p>
          <a:p>
            <a:r>
              <a:rPr lang="en-US" b="1" i="1" dirty="0">
                <a:solidFill>
                  <a:srgbClr val="FF0000"/>
                </a:solidFill>
              </a:rPr>
              <a:t>A</a:t>
            </a:r>
            <a:r>
              <a:rPr lang="en-US" b="1" i="1" dirty="0" smtClean="0">
                <a:solidFill>
                  <a:srgbClr val="FF0000"/>
                </a:solidFill>
              </a:rPr>
              <a:t>ll </a:t>
            </a:r>
            <a:r>
              <a:rPr lang="en-US" b="1" i="1" dirty="0">
                <a:solidFill>
                  <a:srgbClr val="FF0000"/>
                </a:solidFill>
              </a:rPr>
              <a:t>the </a:t>
            </a:r>
            <a:r>
              <a:rPr lang="en-US" b="1" i="1" dirty="0" smtClean="0">
                <a:solidFill>
                  <a:srgbClr val="FF0000"/>
                </a:solidFill>
              </a:rPr>
              <a:t>GC-2013 recommendations had </a:t>
            </a:r>
            <a:r>
              <a:rPr lang="en-US" b="1" i="1" dirty="0">
                <a:solidFill>
                  <a:srgbClr val="FF0000"/>
                </a:solidFill>
              </a:rPr>
              <a:t>been </a:t>
            </a:r>
            <a:r>
              <a:rPr lang="en-US" b="1" i="1" dirty="0" smtClean="0">
                <a:solidFill>
                  <a:srgbClr val="FF0000"/>
                </a:solidFill>
              </a:rPr>
              <a:t>addressed </a:t>
            </a:r>
            <a:r>
              <a:rPr lang="en-US" b="1" i="1" dirty="0">
                <a:solidFill>
                  <a:srgbClr val="FF0000"/>
                </a:solidFill>
              </a:rPr>
              <a:t>and fully </a:t>
            </a:r>
            <a:r>
              <a:rPr lang="en-US" b="1" i="1" dirty="0" smtClean="0">
                <a:solidFill>
                  <a:srgbClr val="FF0000"/>
                </a:solidFill>
              </a:rPr>
              <a:t>matched !  </a:t>
            </a:r>
            <a:r>
              <a:rPr lang="en-US" sz="2000" dirty="0" smtClean="0">
                <a:solidFill>
                  <a:srgbClr val="FF0000"/>
                </a:solidFill>
              </a:rPr>
              <a:t>😜</a:t>
            </a:r>
            <a:endParaRPr lang="it-IT" sz="2000" dirty="0">
              <a:solidFill>
                <a:srgbClr val="FF0000"/>
              </a:solidFill>
            </a:endParaRPr>
          </a:p>
        </p:txBody>
      </p:sp>
      <p:sp>
        <p:nvSpPr>
          <p:cNvPr id="8" name="TextBox 7"/>
          <p:cNvSpPr txBox="1"/>
          <p:nvPr/>
        </p:nvSpPr>
        <p:spPr>
          <a:xfrm>
            <a:off x="190499" y="4426317"/>
            <a:ext cx="8829811" cy="369332"/>
          </a:xfrm>
          <a:prstGeom prst="rect">
            <a:avLst/>
          </a:prstGeom>
          <a:solidFill>
            <a:schemeClr val="bg1"/>
          </a:solidFill>
          <a:ln>
            <a:solidFill>
              <a:schemeClr val="tx1"/>
            </a:solidFill>
          </a:ln>
        </p:spPr>
        <p:txBody>
          <a:bodyPr wrap="square" rtlCol="0">
            <a:spAutoFit/>
          </a:bodyPr>
          <a:lstStyle/>
          <a:p>
            <a:r>
              <a:rPr lang="en-US" b="1" dirty="0" smtClean="0">
                <a:solidFill>
                  <a:schemeClr val="accent1">
                    <a:lumMod val="75000"/>
                  </a:schemeClr>
                </a:solidFill>
              </a:rPr>
              <a:t>24 September </a:t>
            </a:r>
            <a:r>
              <a:rPr lang="en-US" b="1" dirty="0">
                <a:solidFill>
                  <a:schemeClr val="accent1">
                    <a:lumMod val="75000"/>
                  </a:schemeClr>
                </a:solidFill>
              </a:rPr>
              <a:t>2018: </a:t>
            </a:r>
            <a:r>
              <a:rPr lang="en-US" b="1" dirty="0" smtClean="0"/>
              <a:t>LNF-Director at the </a:t>
            </a:r>
            <a:r>
              <a:rPr lang="en-US" b="1" dirty="0"/>
              <a:t>discussion </a:t>
            </a:r>
            <a:r>
              <a:rPr lang="en-US" b="1" dirty="0" smtClean="0"/>
              <a:t>on TH@LNF at GE meeting</a:t>
            </a:r>
            <a:endParaRPr lang="en-US" sz="1400" dirty="0"/>
          </a:p>
        </p:txBody>
      </p:sp>
    </p:spTree>
    <p:extLst>
      <p:ext uri="{BB962C8B-B14F-4D97-AF65-F5344CB8AC3E}">
        <p14:creationId xmlns:p14="http://schemas.microsoft.com/office/powerpoint/2010/main" val="17338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1092961"/>
            <a:ext cx="4461546" cy="2974364"/>
          </a:xfrm>
          <a:prstGeom prst="rect">
            <a:avLst/>
          </a:prstGeom>
          <a:ln>
            <a:solidFill>
              <a:schemeClr val="tx1"/>
            </a:solidFill>
          </a:ln>
        </p:spPr>
      </p:pic>
      <p:sp>
        <p:nvSpPr>
          <p:cNvPr id="4" name="Title 1"/>
          <p:cNvSpPr>
            <a:spLocks noGrp="1"/>
          </p:cNvSpPr>
          <p:nvPr>
            <p:ph type="title"/>
          </p:nvPr>
        </p:nvSpPr>
        <p:spPr>
          <a:xfrm>
            <a:off x="254000" y="143069"/>
            <a:ext cx="8737599" cy="855151"/>
          </a:xfrm>
          <a:solidFill>
            <a:srgbClr val="FEFEDA"/>
          </a:solidFill>
          <a:ln w="12700">
            <a:solidFill>
              <a:schemeClr val="tx1"/>
            </a:solidFill>
          </a:ln>
        </p:spPr>
        <p:txBody>
          <a:bodyPr anchor="t">
            <a:noAutofit/>
          </a:bodyPr>
          <a:lstStyle/>
          <a:p>
            <a:pPr marL="0" indent="0" algn="l">
              <a:buNone/>
            </a:pPr>
            <a:r>
              <a:rPr lang="en-US" sz="2800" i="1" spc="-150" dirty="0" smtClean="0">
                <a:solidFill>
                  <a:srgbClr val="7030A0"/>
                </a:solidFill>
                <a:effectLst/>
                <a:sym typeface="Wingdings"/>
              </a:rPr>
              <a:t>Connections and contributions to EXP@LNF (examples)</a:t>
            </a:r>
            <a:br>
              <a:rPr lang="en-US" sz="2800" i="1" spc="-150" dirty="0" smtClean="0">
                <a:solidFill>
                  <a:srgbClr val="7030A0"/>
                </a:solidFill>
                <a:effectLst/>
                <a:sym typeface="Wingdings"/>
              </a:rPr>
            </a:br>
            <a:r>
              <a:rPr lang="en-US" sz="2000" b="0" i="1" spc="-150" dirty="0" smtClean="0">
                <a:solidFill>
                  <a:schemeClr val="tx1"/>
                </a:solidFill>
                <a:effectLst/>
                <a:sym typeface="Wingdings"/>
              </a:rPr>
              <a:t>     (it is not an account of  all  TH@LNF activities !)</a:t>
            </a:r>
            <a:endParaRPr lang="en-US" sz="2000" b="0" spc="-150" dirty="0">
              <a:solidFill>
                <a:schemeClr val="tx1"/>
              </a:solidFill>
            </a:endParaRPr>
          </a:p>
        </p:txBody>
      </p:sp>
      <p:sp>
        <p:nvSpPr>
          <p:cNvPr id="5" name="TextBox 4"/>
          <p:cNvSpPr txBox="1"/>
          <p:nvPr/>
        </p:nvSpPr>
        <p:spPr>
          <a:xfrm>
            <a:off x="254000" y="4131553"/>
            <a:ext cx="6866239" cy="461665"/>
          </a:xfrm>
          <a:prstGeom prst="rect">
            <a:avLst/>
          </a:prstGeom>
          <a:solidFill>
            <a:schemeClr val="bg1"/>
          </a:solidFill>
          <a:ln>
            <a:solidFill>
              <a:schemeClr val="tx1"/>
            </a:solidFill>
          </a:ln>
        </p:spPr>
        <p:txBody>
          <a:bodyPr wrap="none" rtlCol="0">
            <a:spAutoFit/>
          </a:bodyPr>
          <a:lstStyle/>
          <a:p>
            <a:r>
              <a:rPr lang="en-US" sz="1400" i="1" dirty="0" smtClean="0"/>
              <a:t>“Resonant production of DP in e+ beam dump experiments” </a:t>
            </a:r>
            <a:r>
              <a:rPr lang="is-IS" sz="1400" b="1" dirty="0"/>
              <a:t>Phys.Rev. D97 (2018</a:t>
            </a:r>
            <a:r>
              <a:rPr lang="is-IS" sz="1400" b="1" dirty="0" smtClean="0"/>
              <a:t>)</a:t>
            </a:r>
          </a:p>
          <a:p>
            <a:r>
              <a:rPr lang="en-US" sz="1000" i="1" dirty="0" smtClean="0"/>
              <a:t>W</a:t>
            </a:r>
            <a:r>
              <a:rPr lang="is-IS" sz="1000" i="1" dirty="0" smtClean="0"/>
              <a:t>ith C.D.R. Carvajal (UdeA), A. Ghoshal (RM3), D. Meloni (RM3), M. Raggi (RM1)</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207" y="1144331"/>
            <a:ext cx="1807174" cy="1421599"/>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207" y="2696956"/>
            <a:ext cx="1807174" cy="1370369"/>
          </a:xfrm>
          <a:prstGeom prst="rect">
            <a:avLst/>
          </a:prstGeom>
          <a:ln>
            <a:solidFill>
              <a:schemeClr val="tx1"/>
            </a:solidFill>
          </a:ln>
        </p:spPr>
      </p:pic>
      <p:sp>
        <p:nvSpPr>
          <p:cNvPr id="11" name="Donut 10"/>
          <p:cNvSpPr/>
          <p:nvPr/>
        </p:nvSpPr>
        <p:spPr>
          <a:xfrm>
            <a:off x="1870899" y="1761882"/>
            <a:ext cx="437961" cy="530162"/>
          </a:xfrm>
          <a:prstGeom prst="donut">
            <a:avLst>
              <a:gd name="adj" fmla="val 1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Curved Connector 12"/>
          <p:cNvCxnSpPr>
            <a:stCxn id="11" idx="6"/>
          </p:cNvCxnSpPr>
          <p:nvPr/>
        </p:nvCxnSpPr>
        <p:spPr>
          <a:xfrm>
            <a:off x="2308860" y="2026963"/>
            <a:ext cx="3457710" cy="1490816"/>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2232660" y="1655025"/>
            <a:ext cx="3533910" cy="24442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6"/>
          <a:stretch>
            <a:fillRect/>
          </a:stretch>
        </p:blipFill>
        <p:spPr>
          <a:xfrm>
            <a:off x="177800" y="5539450"/>
            <a:ext cx="7505700" cy="279400"/>
          </a:xfrm>
          <a:prstGeom prst="rect">
            <a:avLst/>
          </a:prstGeom>
          <a:ln>
            <a:solidFill>
              <a:schemeClr val="tx1"/>
            </a:solidFill>
          </a:ln>
        </p:spPr>
      </p:pic>
      <p:pic>
        <p:nvPicPr>
          <p:cNvPr id="26" name="Picture 25"/>
          <p:cNvPicPr>
            <a:picLocks noChangeAspect="1"/>
          </p:cNvPicPr>
          <p:nvPr/>
        </p:nvPicPr>
        <p:blipFill>
          <a:blip r:embed="rId7"/>
          <a:stretch>
            <a:fillRect/>
          </a:stretch>
        </p:blipFill>
        <p:spPr>
          <a:xfrm>
            <a:off x="177800" y="5818850"/>
            <a:ext cx="6604000" cy="279400"/>
          </a:xfrm>
          <a:prstGeom prst="rect">
            <a:avLst/>
          </a:prstGeom>
          <a:ln>
            <a:solidFill>
              <a:schemeClr val="tx1"/>
            </a:solidFill>
          </a:ln>
        </p:spPr>
      </p:pic>
      <p:pic>
        <p:nvPicPr>
          <p:cNvPr id="27" name="Picture 26"/>
          <p:cNvPicPr>
            <a:picLocks noChangeAspect="1"/>
          </p:cNvPicPr>
          <p:nvPr/>
        </p:nvPicPr>
        <p:blipFill>
          <a:blip r:embed="rId8"/>
          <a:stretch>
            <a:fillRect/>
          </a:stretch>
        </p:blipFill>
        <p:spPr>
          <a:xfrm>
            <a:off x="177800" y="5102644"/>
            <a:ext cx="7721600" cy="393700"/>
          </a:xfrm>
          <a:prstGeom prst="rect">
            <a:avLst/>
          </a:prstGeom>
          <a:ln>
            <a:solidFill>
              <a:schemeClr val="tx1"/>
            </a:solidFill>
          </a:ln>
        </p:spPr>
      </p:pic>
      <p:sp>
        <p:nvSpPr>
          <p:cNvPr id="28" name="TextBox 27"/>
          <p:cNvSpPr txBox="1"/>
          <p:nvPr/>
        </p:nvSpPr>
        <p:spPr>
          <a:xfrm>
            <a:off x="138815" y="6250149"/>
            <a:ext cx="6466322" cy="307777"/>
          </a:xfrm>
          <a:prstGeom prst="rect">
            <a:avLst/>
          </a:prstGeom>
          <a:solidFill>
            <a:schemeClr val="accent3">
              <a:lumMod val="20000"/>
              <a:lumOff val="80000"/>
            </a:schemeClr>
          </a:solidFill>
          <a:ln>
            <a:solidFill>
              <a:schemeClr val="tx1"/>
            </a:solidFill>
          </a:ln>
        </p:spPr>
        <p:txBody>
          <a:bodyPr wrap="none" rtlCol="0">
            <a:spAutoFit/>
          </a:bodyPr>
          <a:lstStyle/>
          <a:p>
            <a:r>
              <a:rPr lang="en-US" sz="1400" i="1" dirty="0" smtClean="0"/>
              <a:t>Collaborative TH-EXP effort: with M. </a:t>
            </a:r>
            <a:r>
              <a:rPr lang="en-US" sz="1400" i="1" dirty="0" err="1" smtClean="0"/>
              <a:t>Raggi</a:t>
            </a:r>
            <a:r>
              <a:rPr lang="en-US" sz="1400" i="1" dirty="0" smtClean="0"/>
              <a:t> (RM1) and A. Di </a:t>
            </a:r>
            <a:r>
              <a:rPr lang="en-US" sz="1400" i="1" dirty="0" err="1" smtClean="0"/>
              <a:t>Crescenzo</a:t>
            </a:r>
            <a:r>
              <a:rPr lang="en-US" sz="1400" i="1" dirty="0" smtClean="0"/>
              <a:t> (NA)</a:t>
            </a:r>
            <a:endParaRPr lang="en-US" sz="1400" i="1" dirty="0"/>
          </a:p>
        </p:txBody>
      </p:sp>
      <p:cxnSp>
        <p:nvCxnSpPr>
          <p:cNvPr id="30" name="Straight Connector 29"/>
          <p:cNvCxnSpPr/>
          <p:nvPr/>
        </p:nvCxnSpPr>
        <p:spPr>
          <a:xfrm>
            <a:off x="320040" y="4820014"/>
            <a:ext cx="7711440" cy="8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 y="4874876"/>
            <a:ext cx="7711440" cy="8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3208020" y="3436924"/>
            <a:ext cx="2558550" cy="30054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18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8816" y="143070"/>
            <a:ext cx="8768964" cy="596256"/>
          </a:xfrm>
          <a:solidFill>
            <a:srgbClr val="FEFEDA"/>
          </a:solidFill>
          <a:ln w="12700">
            <a:solidFill>
              <a:schemeClr val="tx1"/>
            </a:solidFill>
          </a:ln>
        </p:spPr>
        <p:txBody>
          <a:bodyPr anchor="t">
            <a:noAutofit/>
          </a:bodyPr>
          <a:lstStyle/>
          <a:p>
            <a:pPr marL="0" indent="0" algn="l">
              <a:buNone/>
            </a:pPr>
            <a:r>
              <a:rPr lang="en-US" sz="2800" i="1" spc="-150" dirty="0" smtClean="0">
                <a:solidFill>
                  <a:srgbClr val="7030A0"/>
                </a:solidFill>
                <a:effectLst/>
                <a:sym typeface="Wingdings"/>
              </a:rPr>
              <a:t>ALPs @ PADME  </a:t>
            </a:r>
            <a:r>
              <a:rPr lang="en-US" sz="1700" b="0" i="1" spc="-150" dirty="0" smtClean="0">
                <a:solidFill>
                  <a:schemeClr val="tx1"/>
                </a:solidFill>
                <a:effectLst/>
                <a:sym typeface="Wingdings"/>
              </a:rPr>
              <a:t>[with </a:t>
            </a:r>
            <a:r>
              <a:rPr lang="en-US" sz="1700" b="0" i="1" spc="-150" dirty="0">
                <a:solidFill>
                  <a:schemeClr val="tx1"/>
                </a:solidFill>
                <a:effectLst/>
                <a:sym typeface="Wingdings"/>
              </a:rPr>
              <a:t>G. </a:t>
            </a:r>
            <a:r>
              <a:rPr lang="en-US" sz="1700" b="0" i="1" spc="-150" dirty="0" err="1">
                <a:solidFill>
                  <a:schemeClr val="tx1"/>
                </a:solidFill>
                <a:effectLst/>
                <a:sym typeface="Wingdings"/>
              </a:rPr>
              <a:t>Corcella</a:t>
            </a:r>
            <a:r>
              <a:rPr lang="en-US" sz="1700" b="0" i="1" spc="-150" dirty="0">
                <a:solidFill>
                  <a:schemeClr val="tx1"/>
                </a:solidFill>
                <a:effectLst/>
                <a:sym typeface="Wingdings"/>
              </a:rPr>
              <a:t>, </a:t>
            </a:r>
            <a:r>
              <a:rPr lang="en-US" sz="1700" b="0" i="1" spc="-150" dirty="0" smtClean="0">
                <a:solidFill>
                  <a:schemeClr val="tx1"/>
                </a:solidFill>
                <a:effectLst/>
                <a:sym typeface="Wingdings"/>
              </a:rPr>
              <a:t>L. </a:t>
            </a:r>
            <a:r>
              <a:rPr lang="en-US" sz="1700" b="0" i="1" spc="-150" dirty="0" err="1" smtClean="0">
                <a:solidFill>
                  <a:schemeClr val="tx1"/>
                </a:solidFill>
                <a:effectLst/>
                <a:sym typeface="Wingdings"/>
              </a:rPr>
              <a:t>Delle</a:t>
            </a:r>
            <a:r>
              <a:rPr lang="en-US" sz="1700" b="0" i="1" spc="-150" dirty="0" smtClean="0">
                <a:solidFill>
                  <a:schemeClr val="tx1"/>
                </a:solidFill>
                <a:effectLst/>
                <a:sym typeface="Wingdings"/>
              </a:rPr>
              <a:t> Rose (FI), F. </a:t>
            </a:r>
            <a:r>
              <a:rPr lang="en-US" sz="1700" b="0" i="1" spc="-150" dirty="0" err="1" smtClean="0">
                <a:solidFill>
                  <a:schemeClr val="tx1"/>
                </a:solidFill>
                <a:effectLst/>
                <a:sym typeface="Wingdings"/>
              </a:rPr>
              <a:t>Giacchino</a:t>
            </a:r>
            <a:r>
              <a:rPr lang="en-US" sz="1700" b="0" i="1" spc="-150" dirty="0" smtClean="0">
                <a:solidFill>
                  <a:schemeClr val="tx1"/>
                </a:solidFill>
                <a:effectLst/>
                <a:sym typeface="Wingdings"/>
              </a:rPr>
              <a:t> (LNF Gr1+4), M. </a:t>
            </a:r>
            <a:r>
              <a:rPr lang="en-US" sz="1700" b="0" i="1" spc="-150" dirty="0" err="1" smtClean="0">
                <a:solidFill>
                  <a:schemeClr val="tx1"/>
                </a:solidFill>
                <a:effectLst/>
                <a:sym typeface="Wingdings"/>
              </a:rPr>
              <a:t>Raggi</a:t>
            </a:r>
            <a:r>
              <a:rPr lang="en-US" sz="1700" b="0" i="1" spc="-150" dirty="0" smtClean="0">
                <a:solidFill>
                  <a:schemeClr val="tx1"/>
                </a:solidFill>
                <a:effectLst/>
                <a:sym typeface="Wingdings"/>
              </a:rPr>
              <a:t> (RM1)] </a:t>
            </a:r>
            <a:endParaRPr lang="en-US" sz="2000" b="0" spc="-150" dirty="0">
              <a:solidFill>
                <a:schemeClr val="tx1"/>
              </a:solidFill>
            </a:endParaRPr>
          </a:p>
        </p:txBody>
      </p:sp>
      <p:cxnSp>
        <p:nvCxnSpPr>
          <p:cNvPr id="30" name="Straight Connector 29"/>
          <p:cNvCxnSpPr/>
          <p:nvPr/>
        </p:nvCxnSpPr>
        <p:spPr>
          <a:xfrm>
            <a:off x="413059" y="2967823"/>
            <a:ext cx="7711440" cy="807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683619" y="936780"/>
            <a:ext cx="5163201" cy="1793939"/>
          </a:xfrm>
          <a:prstGeom prst="rect">
            <a:avLst/>
          </a:prstGeom>
          <a:ln>
            <a:solidFill>
              <a:schemeClr val="tx1"/>
            </a:solidFill>
          </a:ln>
        </p:spPr>
      </p:pic>
      <p:cxnSp>
        <p:nvCxnSpPr>
          <p:cNvPr id="16" name="Straight Connector 15"/>
          <p:cNvCxnSpPr/>
          <p:nvPr/>
        </p:nvCxnSpPr>
        <p:spPr>
          <a:xfrm>
            <a:off x="413059" y="2928174"/>
            <a:ext cx="7711440" cy="807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05740" y="3322322"/>
            <a:ext cx="3817620" cy="1884856"/>
          </a:xfrm>
          <a:prstGeom prst="rect">
            <a:avLst/>
          </a:prstGeom>
          <a:solidFill>
            <a:srgbClr val="FEFEDA"/>
          </a:solidFill>
          <a:ln w="12700">
            <a:solidFill>
              <a:schemeClr val="tx1"/>
            </a:solidFill>
          </a:ln>
          <a:effectLst/>
        </p:spPr>
        <p:txBody>
          <a:bodyPr vert="horz" lIns="91432" tIns="45717" rIns="91432" bIns="45717" rtlCol="0" anchor="t" anchorCtr="0">
            <a:noAutofit/>
          </a:bodyPr>
          <a:lstStyle>
            <a:lvl1pPr marL="320013" indent="-320013" algn="r" defTabSz="914323"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2800" i="1" spc="-150" dirty="0" smtClean="0">
                <a:solidFill>
                  <a:srgbClr val="7030A0"/>
                </a:solidFill>
                <a:effectLst/>
                <a:sym typeface="Wingdings"/>
              </a:rPr>
              <a:t>The KLASH Physics Case     </a:t>
            </a:r>
            <a:r>
              <a:rPr lang="en-US" sz="2000" i="1" spc="-150" dirty="0" smtClean="0">
                <a:solidFill>
                  <a:srgbClr val="7030A0"/>
                </a:solidFill>
                <a:effectLst/>
                <a:sym typeface="Wingdings"/>
              </a:rPr>
              <a:t>(Contribution to the KLASH CDR)</a:t>
            </a:r>
          </a:p>
          <a:p>
            <a:pPr marL="0" indent="0" algn="l">
              <a:buFont typeface="Georgia" pitchFamily="18" charset="0"/>
              <a:buNone/>
            </a:pPr>
            <a:endParaRPr lang="en-US" sz="800" i="1" spc="-150" dirty="0" smtClean="0">
              <a:solidFill>
                <a:srgbClr val="7030A0"/>
              </a:solidFill>
              <a:effectLst/>
              <a:sym typeface="Wingdings"/>
            </a:endParaRPr>
          </a:p>
          <a:p>
            <a:pPr marL="0" indent="0" algn="l">
              <a:buFont typeface="Georgia" pitchFamily="18" charset="0"/>
              <a:buNone/>
            </a:pPr>
            <a:r>
              <a:rPr lang="en-US" sz="1700" b="0" i="1" spc="-150" dirty="0" smtClean="0">
                <a:solidFill>
                  <a:schemeClr val="tx1"/>
                </a:solidFill>
                <a:effectLst/>
                <a:sym typeface="Wingdings"/>
              </a:rPr>
              <a:t>[with F.  </a:t>
            </a:r>
            <a:r>
              <a:rPr lang="en-US" sz="1700" b="0" i="1" spc="-150" dirty="0" err="1" smtClean="0">
                <a:solidFill>
                  <a:schemeClr val="tx1"/>
                </a:solidFill>
                <a:effectLst/>
                <a:sym typeface="Wingdings"/>
              </a:rPr>
              <a:t>Bjorkeroth</a:t>
            </a:r>
            <a:r>
              <a:rPr lang="en-US" sz="1700" b="0" i="1" spc="-150" dirty="0" smtClean="0">
                <a:solidFill>
                  <a:schemeClr val="tx1"/>
                </a:solidFill>
                <a:effectLst/>
                <a:sym typeface="Wingdings"/>
              </a:rPr>
              <a:t> (LNF), </a:t>
            </a:r>
          </a:p>
          <a:p>
            <a:pPr marL="0" indent="0" algn="l">
              <a:buFont typeface="Georgia" pitchFamily="18" charset="0"/>
              <a:buNone/>
            </a:pPr>
            <a:r>
              <a:rPr lang="en-US" sz="1700" b="0" i="1" spc="-150" dirty="0" smtClean="0">
                <a:solidFill>
                  <a:schemeClr val="tx1"/>
                </a:solidFill>
                <a:effectLst/>
                <a:sym typeface="Wingdings"/>
              </a:rPr>
              <a:t>M. </a:t>
            </a:r>
            <a:r>
              <a:rPr lang="en-US" sz="1700" b="0" i="1" spc="-150" dirty="0" err="1" smtClean="0">
                <a:solidFill>
                  <a:schemeClr val="tx1"/>
                </a:solidFill>
                <a:effectLst/>
                <a:sym typeface="Wingdings"/>
              </a:rPr>
              <a:t>Giannotti</a:t>
            </a:r>
            <a:r>
              <a:rPr lang="en-US" sz="1700" b="0" i="1" spc="-150" dirty="0" smtClean="0">
                <a:solidFill>
                  <a:schemeClr val="tx1"/>
                </a:solidFill>
                <a:effectLst/>
                <a:sym typeface="Wingdings"/>
              </a:rPr>
              <a:t> (Barry U.), </a:t>
            </a:r>
          </a:p>
          <a:p>
            <a:pPr marL="0" indent="0" algn="l">
              <a:buFont typeface="Georgia" pitchFamily="18" charset="0"/>
              <a:buNone/>
            </a:pPr>
            <a:r>
              <a:rPr lang="en-US" sz="1700" b="0" i="1" spc="-150" dirty="0" smtClean="0">
                <a:solidFill>
                  <a:schemeClr val="tx1"/>
                </a:solidFill>
                <a:effectLst/>
                <a:sym typeface="Wingdings"/>
              </a:rPr>
              <a:t>L. </a:t>
            </a:r>
            <a:r>
              <a:rPr lang="en-US" sz="1700" b="0" i="1" spc="-150" dirty="0" err="1" smtClean="0">
                <a:solidFill>
                  <a:schemeClr val="tx1"/>
                </a:solidFill>
                <a:effectLst/>
                <a:sym typeface="Wingdings"/>
              </a:rPr>
              <a:t>Visinelli</a:t>
            </a:r>
            <a:r>
              <a:rPr lang="en-US" sz="1700" b="0" i="1" spc="-150" dirty="0" smtClean="0">
                <a:solidFill>
                  <a:schemeClr val="tx1"/>
                </a:solidFill>
                <a:effectLst/>
                <a:sym typeface="Wingdings"/>
              </a:rPr>
              <a:t> (Uppsala U.)] </a:t>
            </a:r>
            <a:endParaRPr lang="en-US" sz="2000" b="0" spc="-15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779" y="3080388"/>
            <a:ext cx="4217292" cy="3579491"/>
          </a:xfrm>
          <a:prstGeom prst="rect">
            <a:avLst/>
          </a:prstGeom>
        </p:spPr>
      </p:pic>
      <p:sp>
        <p:nvSpPr>
          <p:cNvPr id="7" name="TextBox 6"/>
          <p:cNvSpPr txBox="1"/>
          <p:nvPr/>
        </p:nvSpPr>
        <p:spPr>
          <a:xfrm>
            <a:off x="205740" y="5631180"/>
            <a:ext cx="3041217" cy="369332"/>
          </a:xfrm>
          <a:prstGeom prst="rect">
            <a:avLst/>
          </a:prstGeom>
          <a:solidFill>
            <a:schemeClr val="bg1"/>
          </a:solidFill>
          <a:ln>
            <a:solidFill>
              <a:schemeClr val="tx1"/>
            </a:solidFill>
          </a:ln>
        </p:spPr>
        <p:txBody>
          <a:bodyPr wrap="none" rtlCol="0">
            <a:spAutoFit/>
          </a:bodyPr>
          <a:lstStyle/>
          <a:p>
            <a:r>
              <a:rPr lang="en-US" dirty="0" smtClean="0"/>
              <a:t>Canonical </a:t>
            </a:r>
            <a:r>
              <a:rPr lang="en-US" dirty="0" err="1" smtClean="0"/>
              <a:t>axion</a:t>
            </a:r>
            <a:r>
              <a:rPr lang="en-US" dirty="0" smtClean="0"/>
              <a:t> DM window</a:t>
            </a:r>
            <a:endParaRPr lang="en-US" dirty="0"/>
          </a:p>
        </p:txBody>
      </p:sp>
      <p:sp>
        <p:nvSpPr>
          <p:cNvPr id="8" name="TextBox 7"/>
          <p:cNvSpPr txBox="1"/>
          <p:nvPr/>
        </p:nvSpPr>
        <p:spPr>
          <a:xfrm>
            <a:off x="6012482" y="5538847"/>
            <a:ext cx="729886" cy="461665"/>
          </a:xfrm>
          <a:prstGeom prst="rect">
            <a:avLst/>
          </a:prstGeom>
          <a:noFill/>
        </p:spPr>
        <p:txBody>
          <a:bodyPr wrap="square" rtlCol="0">
            <a:spAutoFit/>
          </a:bodyPr>
          <a:lstStyle/>
          <a:p>
            <a:r>
              <a:rPr lang="en-US" sz="2400" b="1" dirty="0" smtClean="0"/>
              <a:t>----</a:t>
            </a:r>
            <a:endParaRPr lang="en-US" sz="2400" b="1" dirty="0"/>
          </a:p>
        </p:txBody>
      </p:sp>
      <p:cxnSp>
        <p:nvCxnSpPr>
          <p:cNvPr id="19" name="Curved Connector 18"/>
          <p:cNvCxnSpPr>
            <a:stCxn id="7" idx="3"/>
            <a:endCxn id="8" idx="1"/>
          </p:cNvCxnSpPr>
          <p:nvPr/>
        </p:nvCxnSpPr>
        <p:spPr>
          <a:xfrm flipV="1">
            <a:off x="3246957" y="5769680"/>
            <a:ext cx="2765525" cy="4616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8816" y="994120"/>
            <a:ext cx="3108141" cy="1015663"/>
          </a:xfrm>
          <a:prstGeom prst="rect">
            <a:avLst/>
          </a:prstGeom>
          <a:solidFill>
            <a:schemeClr val="bg1"/>
          </a:solidFill>
          <a:ln w="12700">
            <a:solidFill>
              <a:schemeClr val="tx1"/>
            </a:solidFill>
          </a:ln>
        </p:spPr>
        <p:txBody>
          <a:bodyPr wrap="square" rtlCol="0">
            <a:spAutoFit/>
          </a:bodyPr>
          <a:lstStyle/>
          <a:p>
            <a:r>
              <a:rPr lang="en-US" sz="2000" dirty="0" smtClean="0"/>
              <a:t>Study of </a:t>
            </a:r>
            <a:r>
              <a:rPr lang="en-US" sz="2000" dirty="0" err="1" smtClean="0"/>
              <a:t>pseudoscalar</a:t>
            </a:r>
            <a:r>
              <a:rPr lang="en-US" sz="2000" dirty="0" smtClean="0"/>
              <a:t> </a:t>
            </a:r>
          </a:p>
          <a:p>
            <a:r>
              <a:rPr lang="en-US" sz="2000" dirty="0"/>
              <a:t>p</a:t>
            </a:r>
            <a:r>
              <a:rPr lang="en-US" sz="2000" dirty="0" smtClean="0"/>
              <a:t>roduction in association </a:t>
            </a:r>
          </a:p>
          <a:p>
            <a:r>
              <a:rPr lang="en-US" sz="2000" dirty="0" smtClean="0"/>
              <a:t>with a single photon</a:t>
            </a:r>
          </a:p>
        </p:txBody>
      </p:sp>
    </p:spTree>
    <p:extLst>
      <p:ext uri="{BB962C8B-B14F-4D97-AF65-F5344CB8AC3E}">
        <p14:creationId xmlns:p14="http://schemas.microsoft.com/office/powerpoint/2010/main" val="108876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p:bldP spid="34"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yStripsNew">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18043</TotalTime>
  <Words>1930</Words>
  <Application>Microsoft Macintosh PowerPoint</Application>
  <PresentationFormat>On-screen Show (4:3)</PresentationFormat>
  <Paragraphs>205</Paragraphs>
  <Slides>15</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 Rounded MT Bold</vt:lpstr>
      <vt:lpstr>Calibri</vt:lpstr>
      <vt:lpstr>Georgia</vt:lpstr>
      <vt:lpstr>Trebuchet MS</vt:lpstr>
      <vt:lpstr>Wingdings</vt:lpstr>
      <vt:lpstr>Arial</vt:lpstr>
      <vt:lpstr>Slipstream</vt:lpstr>
      <vt:lpstr>MyStripsNew</vt:lpstr>
      <vt:lpstr> Enrico Nardi</vt:lpstr>
      <vt:lpstr>PowerPoint Presentation</vt:lpstr>
      <vt:lpstr>Budget (not including special contributions for conferences/workshops)</vt:lpstr>
      <vt:lpstr>Sample of Scientific  Activities  </vt:lpstr>
      <vt:lpstr>Recent happenings relevant for TH @ LNF   </vt:lpstr>
      <vt:lpstr>Recent happenings relevant for TH @ LNF   </vt:lpstr>
      <vt:lpstr>Fundamental steps to overturn the closing hypothesis:</vt:lpstr>
      <vt:lpstr>Connections and contributions to EXP@LNF (examples)      (it is not an account of  all  TH@LNF activities !)</vt:lpstr>
      <vt:lpstr>ALPs @ PADME  [with G. Corcella, L. Delle Rose (FI), F. Giacchino (LNF Gr1+4), M. Raggi (RM1)] </vt:lpstr>
      <vt:lpstr>PowerPoint Presentation</vt:lpstr>
      <vt:lpstr>PowerPoint Presentation</vt:lpstr>
      <vt:lpstr>PowerPoint Presentation</vt:lpstr>
      <vt:lpstr>PowerPoint Presentation</vt:lpstr>
      <vt:lpstr>PowerPoint Presentation</vt:lpstr>
      <vt:lpstr>PowerPoint Presentation</vt:lpstr>
    </vt:vector>
  </TitlesOfParts>
  <Company>LNF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coordinatore gruppo IV al CL preventivi del 1/7/2015</dc:title>
  <dc:creator>Enrico Nardi</dc:creator>
  <cp:lastModifiedBy>Microsoft Office User</cp:lastModifiedBy>
  <cp:revision>621</cp:revision>
  <cp:lastPrinted>2019-05-08T22:49:54Z</cp:lastPrinted>
  <dcterms:created xsi:type="dcterms:W3CDTF">2015-06-28T16:29:35Z</dcterms:created>
  <dcterms:modified xsi:type="dcterms:W3CDTF">2019-05-08T23:03:30Z</dcterms:modified>
</cp:coreProperties>
</file>