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77" r:id="rId2"/>
    <p:sldId id="283" r:id="rId3"/>
    <p:sldId id="281" r:id="rId4"/>
    <p:sldId id="282" r:id="rId5"/>
    <p:sldId id="278" r:id="rId6"/>
    <p:sldId id="280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530E"/>
    <a:srgbClr val="0D55F7"/>
    <a:srgbClr val="4821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1910" autoAdjust="0"/>
  </p:normalViewPr>
  <p:slideViewPr>
    <p:cSldViewPr>
      <p:cViewPr varScale="1">
        <p:scale>
          <a:sx n="87" d="100"/>
          <a:sy n="87" d="100"/>
        </p:scale>
        <p:origin x="128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handoutMaster" Target="handoutMasters/handoutMaster1.xml" /><Relationship Id="rId4" Type="http://schemas.openxmlformats.org/officeDocument/2006/relationships/slide" Target="slides/slide3.xml" /><Relationship Id="rId9" Type="http://schemas.openxmlformats.org/officeDocument/2006/relationships/notesMaster" Target="notesMasters/notesMaster1.xml" /><Relationship Id="rId14" Type="http://schemas.openxmlformats.org/officeDocument/2006/relationships/tableStyles" Target="tableStyle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6EB6B8-78E1-440B-B5E2-2BDB80354720}" type="datetimeFigureOut">
              <a:rPr lang="it-IT" smtClean="0"/>
              <a:pPr/>
              <a:t>20/05/2019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/>
              <a:t>BOZZA PRELIMINARE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2D515D-73E6-48AF-8B26-503A97C1EE2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755717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2094DC-33DE-43EE-81C4-F75FD0A61B8A}" type="datetimeFigureOut">
              <a:rPr lang="it-IT" smtClean="0"/>
              <a:pPr/>
              <a:t>20/05/2019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/>
              <a:t>BOZZA PRELIMINARE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42073-4554-48BF-95C3-8136E7BB30C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79084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BOZZA PRELIMINARE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42073-4554-48BF-95C3-8136E7BB30C0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1978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BOZZA PRELIMINARE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42073-4554-48BF-95C3-8136E7BB30C0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0119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7A0E-8CD3-4C07-ABFC-2BF343C75518}" type="datetime1">
              <a:rPr lang="it-IT" smtClean="0"/>
              <a:pPr/>
              <a:t>20/05/2019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BOZZA PRELIMINARE  x  il Gruppo di Lavoro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7F0-773E-430A-93AD-FF0B93BC22E6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8806-614E-40FD-8759-95AEE5EB7031}" type="datetime1">
              <a:rPr lang="it-IT" smtClean="0"/>
              <a:pPr/>
              <a:t>20/05/2019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BOZZA PRELIMINARE  x  il Gruppo di Lavoro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7F0-773E-430A-93AD-FF0B93BC22E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360B-9F8D-4D2C-A7EC-F074A21FAE59}" type="datetime1">
              <a:rPr lang="it-IT" smtClean="0"/>
              <a:pPr/>
              <a:t>20/05/2019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BOZZA PRELIMINARE  x  il Gruppo di Lavoro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7F0-773E-430A-93AD-FF0B93BC22E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ED198-0C13-47A7-A572-2C68D1934150}" type="datetime1">
              <a:rPr lang="it-IT" smtClean="0"/>
              <a:pPr/>
              <a:t>20/05/2019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BOZZA PRELIMINARE  x  il Gruppo di Lavoro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7F0-773E-430A-93AD-FF0B93BC22E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504A-CF14-4FC1-BD0D-D84937D4BA90}" type="datetime1">
              <a:rPr lang="it-IT" smtClean="0"/>
              <a:pPr/>
              <a:t>20/05/2019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BOZZA PRELIMINARE  x  il Gruppo di Lavoro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7F0-773E-430A-93AD-FF0B93BC22E6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E293-48FE-4616-8F9F-930D99076646}" type="datetime1">
              <a:rPr lang="it-IT" smtClean="0"/>
              <a:pPr/>
              <a:t>20/05/2019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BOZZA PRELIMINARE  x  il Gruppo di Lavoro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7F0-773E-430A-93AD-FF0B93BC22E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7A93-0176-4ACB-9882-70D5B30215BF}" type="datetime1">
              <a:rPr lang="it-IT" smtClean="0"/>
              <a:pPr/>
              <a:t>20/05/2019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BOZZA PRELIMINARE  x  il Gruppo di Lavoro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7F0-773E-430A-93AD-FF0B93BC22E6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A66EF-52EA-4640-88B8-A4A24AE3C5CA}" type="datetime1">
              <a:rPr lang="it-IT" smtClean="0"/>
              <a:pPr/>
              <a:t>20/05/2019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BOZZA PRELIMINARE  x  il Gruppo di Lavoro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7F0-773E-430A-93AD-FF0B93BC22E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D2F2-6CC7-42B3-A5E7-CEEC8B5431E4}" type="datetime1">
              <a:rPr lang="it-IT" smtClean="0"/>
              <a:pPr/>
              <a:t>20/05/2019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BOZZA PRELIMINARE  x  il Gruppo di Lavoro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7F0-773E-430A-93AD-FF0B93BC22E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0512-DFF5-4A55-ABCF-2CE2439E6C98}" type="datetime1">
              <a:rPr lang="it-IT" smtClean="0"/>
              <a:pPr/>
              <a:t>20/05/2019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BOZZA PRELIMINARE  x  il Gruppo di Lavoro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7F0-773E-430A-93AD-FF0B93BC22E6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9FCB-F637-4579-90CE-2A4BC991E1C9}" type="datetime1">
              <a:rPr lang="it-IT" smtClean="0"/>
              <a:pPr/>
              <a:t>20/05/2019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BOZZA PRELIMINARE  x  il Gruppo di Lavoro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7F0-773E-430A-93AD-FF0B93BC22E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853360B-9F8D-4D2C-A7EC-F074A21FAE59}" type="datetime1">
              <a:rPr lang="it-IT" smtClean="0"/>
              <a:pPr/>
              <a:t>20/05/2019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it-IT"/>
              <a:t>BOZZA PRELIMINARE  x  il Gruppo di Lavoro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5B4A7F0-773E-430A-93AD-FF0B93BC22E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4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4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4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4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4.xml" 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infn.it/share/s/3bBCtqWOQ7uP8yTzmEwP4w" TargetMode="External" /><Relationship Id="rId3" Type="http://schemas.openxmlformats.org/officeDocument/2006/relationships/hyperlink" Target="https://docs.infn.it/share/s/YW_3R43RQEG_du7OzR2FNQ" TargetMode="External" /><Relationship Id="rId7" Type="http://schemas.openxmlformats.org/officeDocument/2006/relationships/hyperlink" Target="https://docs.infn.it/share/s/0dIuHUYkTEqoVvia-ml8LQ" TargetMode="External" /><Relationship Id="rId2" Type="http://schemas.openxmlformats.org/officeDocument/2006/relationships/hyperlink" Target="https://docs.infn.it/share/s/ohSryg08S36Z3qB8l2gaIA" TargetMode="External" /><Relationship Id="rId1" Type="http://schemas.openxmlformats.org/officeDocument/2006/relationships/slideLayout" Target="../slideLayouts/slideLayout4.xml" /><Relationship Id="rId6" Type="http://schemas.openxmlformats.org/officeDocument/2006/relationships/hyperlink" Target="https://docs.infn.it/share/s/KsxDGey8QCCpbz7VWdfgBQ" TargetMode="External" /><Relationship Id="rId5" Type="http://schemas.openxmlformats.org/officeDocument/2006/relationships/hyperlink" Target="https://docs.infn.it/share/s/i3-9MRPFQA6kIHb9x2asFA" TargetMode="External" /><Relationship Id="rId10" Type="http://schemas.openxmlformats.org/officeDocument/2006/relationships/image" Target="../media/image2.png" /><Relationship Id="rId4" Type="http://schemas.openxmlformats.org/officeDocument/2006/relationships/hyperlink" Target="https://docs.infn.it/share/s/qHZaQSAuQcaEZQHjpCYHoQ" TargetMode="External" /><Relationship Id="rId9" Type="http://schemas.openxmlformats.org/officeDocument/2006/relationships/hyperlink" Target="https://docs.infn.it/share/s/-t-RMfGGQOyFfKvY6lCQYQ" TargetMode="Externa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99456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>
                <a:solidFill>
                  <a:srgbClr val="0B530E"/>
                </a:solidFill>
              </a:rPr>
              <a:t>A proposito di Benessere Organizzativo</a:t>
            </a:r>
            <a:br>
              <a:rPr lang="it-IT" dirty="0">
                <a:solidFill>
                  <a:srgbClr val="0B530E"/>
                </a:solidFill>
              </a:rPr>
            </a:br>
            <a:r>
              <a:rPr lang="it-IT" dirty="0">
                <a:solidFill>
                  <a:srgbClr val="0B530E"/>
                </a:solidFill>
              </a:rPr>
              <a:t> Stress da Lavoro Correlato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8291264" cy="4186792"/>
          </a:xfrm>
        </p:spPr>
        <p:txBody>
          <a:bodyPr>
            <a:normAutofit/>
          </a:bodyPr>
          <a:lstStyle/>
          <a:p>
            <a:r>
              <a:rPr lang="it-IT" dirty="0"/>
              <a:t>Nella CNPISA di gennaio 2018 è stato istituito un Gruppo di Lavoro Coordinato dalla Direzione del Servizio Salute Ambiente e dalla Direzione del Personale con l’idea di mettere insieme interessi e competenze delle varie figure INFN che si occupano di </a:t>
            </a:r>
            <a:r>
              <a:rPr lang="it-IT" dirty="0" err="1"/>
              <a:t>B.O.</a:t>
            </a:r>
            <a:r>
              <a:rPr lang="it-IT" dirty="0"/>
              <a:t> e SLC.</a:t>
            </a:r>
          </a:p>
          <a:p>
            <a:pPr marL="0" indent="0">
              <a:buNone/>
            </a:pPr>
            <a:endParaRPr lang="it-IT" sz="1400" dirty="0"/>
          </a:p>
          <a:p>
            <a:pPr marL="0" indent="0">
              <a:buNone/>
            </a:pPr>
            <a:r>
              <a:rPr lang="it-IT" dirty="0"/>
              <a:t>(AC - Consigliera di Fiducia - CUG - RLS - RSPP)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4000" cy="329184"/>
          </a:xfrm>
        </p:spPr>
        <p:txBody>
          <a:bodyPr/>
          <a:lstStyle/>
          <a:p>
            <a:r>
              <a:rPr lang="it-IT" dirty="0"/>
              <a:t>Napoli 21 maggio 2019 - «Riunione nazionale RLS» -  Augusto Leone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674323"/>
            <a:ext cx="1440160" cy="90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2821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99456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rgbClr val="0B530E"/>
                </a:solidFill>
              </a:rPr>
              <a:t>Componenti del Tavolo INFN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23528" y="2204864"/>
            <a:ext cx="8496944" cy="4186792"/>
          </a:xfrm>
        </p:spPr>
        <p:txBody>
          <a:bodyPr>
            <a:normAutofit/>
          </a:bodyPr>
          <a:lstStyle/>
          <a:p>
            <a:r>
              <a:rPr lang="it-IT" sz="2400" dirty="0"/>
              <a:t>Per gli RLS Pier Paolo Ricci (CNAF) e Augusto Leone (MI)</a:t>
            </a:r>
          </a:p>
          <a:p>
            <a:endParaRPr lang="it-IT" sz="1000" dirty="0"/>
          </a:p>
          <a:p>
            <a:r>
              <a:rPr lang="it-IT" sz="2400" dirty="0"/>
              <a:t>RSPP: Giuseppe </a:t>
            </a:r>
            <a:r>
              <a:rPr lang="it-IT" sz="2400" dirty="0" err="1"/>
              <a:t>Bestiani</a:t>
            </a:r>
            <a:r>
              <a:rPr lang="it-IT" sz="2400" dirty="0"/>
              <a:t> (PV) e Francesco Vernocchi (GE)</a:t>
            </a:r>
          </a:p>
          <a:p>
            <a:endParaRPr lang="it-IT" sz="1000" dirty="0"/>
          </a:p>
          <a:p>
            <a:r>
              <a:rPr lang="it-IT" sz="2400" dirty="0"/>
              <a:t>Consigliera di Fiducia:	Chiara Federici </a:t>
            </a:r>
          </a:p>
          <a:p>
            <a:endParaRPr lang="it-IT" sz="1000" dirty="0"/>
          </a:p>
          <a:p>
            <a:r>
              <a:rPr lang="it-IT" sz="2400" dirty="0"/>
              <a:t>CUG: </a:t>
            </a:r>
            <a:r>
              <a:rPr lang="it-IT" sz="2400" dirty="0" err="1"/>
              <a:t>Iaia</a:t>
            </a:r>
            <a:r>
              <a:rPr lang="it-IT" sz="2400" dirty="0"/>
              <a:t> Masullo, Marino Nicoletto e Patrizia </a:t>
            </a:r>
            <a:r>
              <a:rPr lang="it-IT" sz="2400" dirty="0" err="1"/>
              <a:t>Belluomo</a:t>
            </a:r>
            <a:endParaRPr lang="it-IT" sz="2400" dirty="0"/>
          </a:p>
          <a:p>
            <a:endParaRPr lang="it-IT" sz="1000" dirty="0"/>
          </a:p>
          <a:p>
            <a:r>
              <a:rPr lang="it-IT" sz="2400" dirty="0"/>
              <a:t>A.C. 	 Marta dalla Vecchia (SSA) Renato Carletti</a:t>
            </a:r>
          </a:p>
          <a:p>
            <a:endParaRPr lang="it-IT" sz="2400" dirty="0"/>
          </a:p>
          <a:p>
            <a:pPr marL="0" indent="0">
              <a:buNone/>
            </a:pPr>
            <a:r>
              <a:rPr lang="it-IT" sz="2400" dirty="0"/>
              <a:t>Con la Collaborazione di Francesco Minchillo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4000" cy="329184"/>
          </a:xfrm>
        </p:spPr>
        <p:txBody>
          <a:bodyPr/>
          <a:lstStyle/>
          <a:p>
            <a:r>
              <a:rPr lang="it-IT" dirty="0"/>
              <a:t>Napoli 21 maggio 2019 - «Riunione nazionale RLS» -  Augusto Leone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674323"/>
            <a:ext cx="1440160" cy="90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8220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99456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rgbClr val="0B530E"/>
                </a:solidFill>
              </a:rPr>
              <a:t>Incontri e decisioni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1521" y="1837479"/>
            <a:ext cx="8640959" cy="4487121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2 incontri a settembre e dicembre 2018 =&gt; Definita </a:t>
            </a:r>
            <a:r>
              <a:rPr lang="it-IT"/>
              <a:t>linea operativa:</a:t>
            </a:r>
          </a:p>
          <a:p>
            <a:pPr marL="0" indent="0">
              <a:buNone/>
            </a:pPr>
            <a:r>
              <a:rPr lang="it-IT"/>
              <a:t>  Decisione in CNPISA e inserimento nel Piano Performance </a:t>
            </a:r>
            <a:endParaRPr lang="it-IT" dirty="0"/>
          </a:p>
          <a:p>
            <a:r>
              <a:rPr lang="it-IT" dirty="0"/>
              <a:t>1 incontro a maggio 2019 =&gt; progetto in collaborazione con la Università di Psicologia di Torino</a:t>
            </a:r>
          </a:p>
          <a:p>
            <a:endParaRPr lang="it-IT" dirty="0"/>
          </a:p>
          <a:p>
            <a:endParaRPr lang="it-IT" dirty="0"/>
          </a:p>
          <a:p>
            <a:pPr marL="0" indent="0" algn="ctr">
              <a:buNone/>
            </a:pPr>
            <a:r>
              <a:rPr lang="it-IT" dirty="0"/>
              <a:t>Sintesi attività precedenti:</a:t>
            </a:r>
          </a:p>
          <a:p>
            <a:pPr marL="0" indent="0" algn="ctr">
              <a:buNone/>
            </a:pPr>
            <a:r>
              <a:rPr lang="it-IT" dirty="0"/>
              <a:t> </a:t>
            </a:r>
          </a:p>
          <a:p>
            <a:r>
              <a:rPr lang="it-IT" dirty="0"/>
              <a:t>Magellano 2008; 4 Strutture Pilota; II e III tornata di 4 Strutture coinvolte; Estensione a tutte le strutture (2018-2021).</a:t>
            </a:r>
          </a:p>
          <a:p>
            <a:endParaRPr lang="it-IT" dirty="0"/>
          </a:p>
          <a:p>
            <a:r>
              <a:rPr lang="it-IT" dirty="0"/>
              <a:t>I Circoli d’Ascolto cambiano nome e si chiameranno Smart </a:t>
            </a:r>
            <a:r>
              <a:rPr lang="it-IT" dirty="0" err="1"/>
              <a:t>Lab</a:t>
            </a:r>
            <a:r>
              <a:rPr lang="it-IT" dirty="0"/>
              <a:t> (che è anche il nome del progetto) al fine di ridurre l’accento sull’ascolto e porlo sull’interazione per la ricerca di soluzioni.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4000" cy="329184"/>
          </a:xfrm>
        </p:spPr>
        <p:txBody>
          <a:bodyPr/>
          <a:lstStyle/>
          <a:p>
            <a:r>
              <a:rPr lang="it-IT" dirty="0"/>
              <a:t>Napoli 21 maggio 2019 - «Riunione nazionale RLS» -  Augusto Leone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733256"/>
            <a:ext cx="1440160" cy="90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F1E4D0C9-2097-E04D-AAAE-251FD61631E1}"/>
              </a:ext>
            </a:extLst>
          </p:cNvPr>
          <p:cNvSpPr txBox="1"/>
          <p:nvPr/>
        </p:nvSpPr>
        <p:spPr>
          <a:xfrm>
            <a:off x="4297017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4891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99456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rgbClr val="0B530E"/>
                </a:solidFill>
              </a:rPr>
              <a:t>Informazioni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23528" y="2204864"/>
            <a:ext cx="8424936" cy="4186792"/>
          </a:xfrm>
        </p:spPr>
        <p:txBody>
          <a:bodyPr>
            <a:normAutofit/>
          </a:bodyPr>
          <a:lstStyle/>
          <a:p>
            <a:r>
              <a:rPr lang="it-IT" dirty="0"/>
              <a:t>Torino farà partire la sperimentazione del questionario (giugno-settembre 2019)</a:t>
            </a:r>
          </a:p>
          <a:p>
            <a:r>
              <a:rPr lang="it-IT" dirty="0"/>
              <a:t>Verrà a breve definita la collaborazione nazionale con l’Università di Torino per un questionario valido per tutto il Personale e per tutte le strutture dell’INFN (</a:t>
            </a:r>
            <a:r>
              <a:rPr lang="it-IT" dirty="0" err="1"/>
              <a:t>AC,Sezioni</a:t>
            </a:r>
            <a:r>
              <a:rPr lang="it-IT" dirty="0"/>
              <a:t>, Laboratori nazionali, Centri)</a:t>
            </a:r>
          </a:p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4000" cy="329184"/>
          </a:xfrm>
        </p:spPr>
        <p:txBody>
          <a:bodyPr/>
          <a:lstStyle/>
          <a:p>
            <a:r>
              <a:rPr lang="it-IT" dirty="0"/>
              <a:t>Napoli 21 maggio 2019 - «Riunione nazionale RLS» -  Augusto Leone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674323"/>
            <a:ext cx="1440160" cy="90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2659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4360" y="476440"/>
            <a:ext cx="8435280" cy="1599456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err="1">
                <a:solidFill>
                  <a:srgbClr val="0B530E"/>
                </a:solidFill>
              </a:rPr>
              <a:t>What</a:t>
            </a:r>
            <a:r>
              <a:rPr lang="it-IT" dirty="0">
                <a:solidFill>
                  <a:srgbClr val="0B530E"/>
                </a:solidFill>
              </a:rPr>
              <a:t> </a:t>
            </a:r>
            <a:r>
              <a:rPr lang="it-IT" dirty="0" err="1">
                <a:solidFill>
                  <a:srgbClr val="0B530E"/>
                </a:solidFill>
              </a:rPr>
              <a:t>Next</a:t>
            </a:r>
            <a:r>
              <a:rPr lang="it-IT" dirty="0">
                <a:solidFill>
                  <a:srgbClr val="0B530E"/>
                </a:solidFill>
              </a:rPr>
              <a:t> TTA</a:t>
            </a:r>
            <a:br>
              <a:rPr lang="it-IT" dirty="0">
                <a:solidFill>
                  <a:srgbClr val="0B530E"/>
                </a:solidFill>
              </a:rPr>
            </a:br>
            <a:r>
              <a:rPr lang="it-IT" dirty="0">
                <a:solidFill>
                  <a:srgbClr val="0B530E"/>
                </a:solidFill>
              </a:rPr>
              <a:t>Sicurezza dei Lavoratori e Radioprotezione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8291264" cy="4186792"/>
          </a:xfrm>
        </p:spPr>
        <p:txBody>
          <a:bodyPr>
            <a:normAutofit fontScale="92500"/>
          </a:bodyPr>
          <a:lstStyle/>
          <a:p>
            <a:r>
              <a:rPr lang="it-IT" dirty="0"/>
              <a:t>Le persone iscritte nell’ambito SLR sono 17 (RLS, ASPP, CUG  e referenti locali per la formazione).</a:t>
            </a:r>
          </a:p>
          <a:p>
            <a:r>
              <a:rPr lang="it-IT" dirty="0"/>
              <a:t>Moderatori </a:t>
            </a:r>
            <a:r>
              <a:rPr lang="it-IT" dirty="0" err="1"/>
              <a:t>Danila</a:t>
            </a:r>
            <a:r>
              <a:rPr lang="it-IT" dirty="0"/>
              <a:t> </a:t>
            </a:r>
            <a:r>
              <a:rPr lang="it-IT" dirty="0" err="1"/>
              <a:t>Bortot</a:t>
            </a:r>
            <a:r>
              <a:rPr lang="it-IT" dirty="0"/>
              <a:t> (TO) Augusto Leone (</a:t>
            </a:r>
            <a:r>
              <a:rPr lang="it-IT" dirty="0" err="1"/>
              <a:t>MI</a:t>
            </a:r>
            <a:r>
              <a:rPr lang="it-IT" dirty="0"/>
              <a:t>)</a:t>
            </a:r>
          </a:p>
          <a:p>
            <a:r>
              <a:rPr lang="it-IT" dirty="0"/>
              <a:t>4 argomenti presentati a Bologna e inseriti nel libro finale di </a:t>
            </a:r>
            <a:r>
              <a:rPr lang="it-IT" dirty="0" err="1"/>
              <a:t>What</a:t>
            </a:r>
            <a:r>
              <a:rPr lang="it-IT" dirty="0"/>
              <a:t> Next TTA</a:t>
            </a:r>
          </a:p>
          <a:p>
            <a:r>
              <a:rPr lang="it-IT" dirty="0"/>
              <a:t>Relatore per l’ambito all’evento di Bologna è stato Christian </a:t>
            </a:r>
            <a:r>
              <a:rPr lang="it-IT" dirty="0" err="1"/>
              <a:t>Manea</a:t>
            </a:r>
            <a:r>
              <a:rPr lang="it-IT" dirty="0"/>
              <a:t> – RLS del TIFPA (TN)</a:t>
            </a:r>
          </a:p>
          <a:p>
            <a:r>
              <a:rPr lang="it-IT" dirty="0" err="1"/>
              <a:t>Step</a:t>
            </a:r>
            <a:r>
              <a:rPr lang="it-IT" dirty="0"/>
              <a:t> finale sarà l’attuazione dei progetti individuando quelli da realizzare con il management</a:t>
            </a:r>
          </a:p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4000" cy="329184"/>
          </a:xfrm>
        </p:spPr>
        <p:txBody>
          <a:bodyPr/>
          <a:lstStyle/>
          <a:p>
            <a:r>
              <a:rPr lang="it-IT" dirty="0"/>
              <a:t>Napoli 21 maggio 2019 - «Riunione nazionale RLS» -  Augusto Leone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674323"/>
            <a:ext cx="1440160" cy="90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538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4360" y="476440"/>
            <a:ext cx="8435280" cy="1599456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err="1">
                <a:solidFill>
                  <a:srgbClr val="0B530E"/>
                </a:solidFill>
              </a:rPr>
              <a:t>What</a:t>
            </a:r>
            <a:r>
              <a:rPr lang="it-IT" dirty="0">
                <a:solidFill>
                  <a:srgbClr val="0B530E"/>
                </a:solidFill>
              </a:rPr>
              <a:t> </a:t>
            </a:r>
            <a:r>
              <a:rPr lang="it-IT" dirty="0" err="1">
                <a:solidFill>
                  <a:srgbClr val="0B530E"/>
                </a:solidFill>
              </a:rPr>
              <a:t>Next</a:t>
            </a:r>
            <a:r>
              <a:rPr lang="it-IT" dirty="0">
                <a:solidFill>
                  <a:srgbClr val="0B530E"/>
                </a:solidFill>
              </a:rPr>
              <a:t> TTA</a:t>
            </a:r>
            <a:br>
              <a:rPr lang="it-IT" dirty="0">
                <a:solidFill>
                  <a:srgbClr val="0B530E"/>
                </a:solidFill>
              </a:rPr>
            </a:br>
            <a:r>
              <a:rPr lang="it-IT" dirty="0">
                <a:solidFill>
                  <a:srgbClr val="0B530E"/>
                </a:solidFill>
              </a:rPr>
              <a:t>Sicurezza dei Lavoratori e Radioprotezione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8291264" cy="4186792"/>
          </a:xfrm>
        </p:spPr>
        <p:txBody>
          <a:bodyPr>
            <a:normAutofit fontScale="85000" lnSpcReduction="20000"/>
          </a:bodyPr>
          <a:lstStyle/>
          <a:p>
            <a:r>
              <a:rPr lang="it-IT" dirty="0">
                <a:hlinkClick r:id="rId2"/>
              </a:rPr>
              <a:t>DISCO</a:t>
            </a:r>
            <a:r>
              <a:rPr lang="it-IT" dirty="0"/>
              <a:t> - </a:t>
            </a:r>
            <a:r>
              <a:rPr lang="it-IT" dirty="0" err="1">
                <a:hlinkClick r:id="rId3"/>
              </a:rPr>
              <a:t>DIrigenti</a:t>
            </a:r>
            <a:r>
              <a:rPr lang="it-IT" dirty="0">
                <a:hlinkClick r:id="rId3"/>
              </a:rPr>
              <a:t> </a:t>
            </a:r>
            <a:r>
              <a:rPr lang="it-IT" dirty="0" err="1">
                <a:hlinkClick r:id="rId3"/>
              </a:rPr>
              <a:t>SiCurezza</a:t>
            </a:r>
            <a:r>
              <a:rPr lang="it-IT" dirty="0">
                <a:hlinkClick r:id="rId3"/>
              </a:rPr>
              <a:t> Oltre</a:t>
            </a:r>
            <a:r>
              <a:rPr lang="it-IT" dirty="0"/>
              <a:t> </a:t>
            </a:r>
          </a:p>
          <a:p>
            <a:pPr>
              <a:buNone/>
            </a:pPr>
            <a:r>
              <a:rPr lang="it-IT" dirty="0"/>
              <a:t>  (Formazione sulla Sicurezza oltre ai limiti di legge)</a:t>
            </a:r>
          </a:p>
          <a:p>
            <a:r>
              <a:rPr lang="it-IT" dirty="0">
                <a:hlinkClick r:id="rId4"/>
              </a:rPr>
              <a:t>GRANDE</a:t>
            </a:r>
            <a:r>
              <a:rPr lang="it-IT" dirty="0"/>
              <a:t> - </a:t>
            </a:r>
            <a:r>
              <a:rPr lang="it-IT" dirty="0" err="1">
                <a:hlinkClick r:id="rId5"/>
              </a:rPr>
              <a:t>GestiRe</a:t>
            </a:r>
            <a:r>
              <a:rPr lang="it-IT" dirty="0">
                <a:hlinkClick r:id="rId5"/>
              </a:rPr>
              <a:t> </a:t>
            </a:r>
            <a:r>
              <a:rPr lang="it-IT" dirty="0" err="1">
                <a:hlinkClick r:id="rId5"/>
              </a:rPr>
              <a:t>AumeNto</a:t>
            </a:r>
            <a:r>
              <a:rPr lang="it-IT" dirty="0">
                <a:hlinkClick r:id="rId5"/>
              </a:rPr>
              <a:t> </a:t>
            </a:r>
            <a:r>
              <a:rPr lang="it-IT" dirty="0" err="1">
                <a:hlinkClick r:id="rId5"/>
              </a:rPr>
              <a:t>DipEndenti</a:t>
            </a:r>
            <a:r>
              <a:rPr lang="it-IT" dirty="0"/>
              <a:t> </a:t>
            </a:r>
          </a:p>
          <a:p>
            <a:pPr>
              <a:buNone/>
            </a:pPr>
            <a:r>
              <a:rPr lang="it-IT" dirty="0"/>
              <a:t>  (Età media aumentata)</a:t>
            </a:r>
          </a:p>
          <a:p>
            <a:r>
              <a:rPr lang="it-IT" dirty="0" err="1">
                <a:hlinkClick r:id="rId6"/>
              </a:rPr>
              <a:t>QU@RCS</a:t>
            </a:r>
            <a:r>
              <a:rPr lang="it-IT" dirty="0"/>
              <a:t> - </a:t>
            </a:r>
            <a:r>
              <a:rPr lang="it-IT" dirty="0" err="1">
                <a:hlinkClick r:id="rId7"/>
              </a:rPr>
              <a:t>Quick</a:t>
            </a:r>
            <a:r>
              <a:rPr lang="it-IT" dirty="0">
                <a:hlinkClick r:id="rId7"/>
              </a:rPr>
              <a:t> </a:t>
            </a:r>
            <a:r>
              <a:rPr lang="it-IT" dirty="0" err="1">
                <a:hlinkClick r:id="rId7"/>
              </a:rPr>
              <a:t>Response</a:t>
            </a:r>
            <a:r>
              <a:rPr lang="it-IT" dirty="0">
                <a:hlinkClick r:id="rId7"/>
              </a:rPr>
              <a:t> Code Sicurezza</a:t>
            </a:r>
            <a:r>
              <a:rPr lang="it-IT" dirty="0"/>
              <a:t> </a:t>
            </a:r>
          </a:p>
          <a:p>
            <a:pPr>
              <a:buNone/>
            </a:pPr>
            <a:r>
              <a:rPr lang="it-IT" dirty="0"/>
              <a:t>  (QR Code Sicurezza)</a:t>
            </a:r>
          </a:p>
          <a:p>
            <a:r>
              <a:rPr lang="it-IT" dirty="0">
                <a:hlinkClick r:id="rId8"/>
              </a:rPr>
              <a:t>SALE</a:t>
            </a:r>
            <a:r>
              <a:rPr lang="it-IT" dirty="0"/>
              <a:t> - </a:t>
            </a:r>
            <a:r>
              <a:rPr lang="it-IT" dirty="0" err="1">
                <a:hlinkClick r:id="rId9"/>
              </a:rPr>
              <a:t>SchedA</a:t>
            </a:r>
            <a:r>
              <a:rPr lang="it-IT" dirty="0">
                <a:hlinkClick r:id="rId9"/>
              </a:rPr>
              <a:t> Lavorativa </a:t>
            </a:r>
            <a:r>
              <a:rPr lang="it-IT" dirty="0" err="1">
                <a:hlinkClick r:id="rId9"/>
              </a:rPr>
              <a:t>informatizzazionE</a:t>
            </a:r>
            <a:r>
              <a:rPr lang="it-IT" dirty="0"/>
              <a:t> </a:t>
            </a:r>
          </a:p>
          <a:p>
            <a:pPr>
              <a:buNone/>
            </a:pPr>
            <a:r>
              <a:rPr lang="it-IT" dirty="0"/>
              <a:t>  (</a:t>
            </a:r>
            <a:r>
              <a:rPr lang="it-IT" dirty="0" err="1"/>
              <a:t>Informatizzazione-automatizzazione</a:t>
            </a:r>
            <a:r>
              <a:rPr lang="it-IT" dirty="0"/>
              <a:t> delle schede di destinazione lavorativa)</a:t>
            </a:r>
          </a:p>
          <a:p>
            <a:pPr>
              <a:buNone/>
            </a:pPr>
            <a:endParaRPr lang="it-IT" dirty="0"/>
          </a:p>
          <a:p>
            <a:pPr algn="ctr">
              <a:buNone/>
            </a:pPr>
            <a:r>
              <a:rPr lang="it-IT" dirty="0"/>
              <a:t>Link a form e </a:t>
            </a:r>
            <a:r>
              <a:rPr lang="it-IT" dirty="0" err="1"/>
              <a:t>infografica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4000" cy="329184"/>
          </a:xfrm>
        </p:spPr>
        <p:txBody>
          <a:bodyPr/>
          <a:lstStyle/>
          <a:p>
            <a:r>
              <a:rPr lang="it-IT" dirty="0"/>
              <a:t>Napoli 21 maggio 2019 - «Riunione nazionale RLS» -  Augusto Leone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674323"/>
            <a:ext cx="1440160" cy="90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538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11424"/>
          </a:xfrm>
        </p:spPr>
        <p:txBody>
          <a:bodyPr>
            <a:noAutofit/>
          </a:bodyPr>
          <a:lstStyle/>
          <a:p>
            <a:pPr algn="ctr"/>
            <a:r>
              <a:rPr lang="it-IT" sz="6600" dirty="0"/>
              <a:t>GRAZIE !!!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2132856"/>
            <a:ext cx="8784976" cy="4344144"/>
          </a:xfrm>
        </p:spPr>
        <p:txBody>
          <a:bodyPr>
            <a:normAutofit/>
          </a:bodyPr>
          <a:lstStyle/>
          <a:p>
            <a:pPr algn="just"/>
            <a:r>
              <a:rPr lang="it-IT" sz="4400" dirty="0"/>
              <a:t>A Pier Paolo e Christian</a:t>
            </a:r>
          </a:p>
          <a:p>
            <a:pPr marL="0" indent="0" algn="just">
              <a:buNone/>
            </a:pPr>
            <a:r>
              <a:rPr lang="it-IT" sz="4400" dirty="0"/>
              <a:t>			per la collaborazione</a:t>
            </a:r>
          </a:p>
          <a:p>
            <a:pPr marL="0" indent="0" algn="just">
              <a:buNone/>
            </a:pPr>
            <a:endParaRPr lang="it-IT" sz="3600" dirty="0"/>
          </a:p>
          <a:p>
            <a:pPr algn="just"/>
            <a:r>
              <a:rPr lang="it-IT" sz="4400" dirty="0"/>
              <a:t>A tutti Voi </a:t>
            </a:r>
          </a:p>
          <a:p>
            <a:pPr marL="0" indent="0" algn="just">
              <a:buNone/>
            </a:pPr>
            <a:r>
              <a:rPr lang="it-IT" sz="3600" dirty="0"/>
              <a:t>			</a:t>
            </a:r>
            <a:r>
              <a:rPr lang="it-IT" sz="4400" dirty="0"/>
              <a:t>per l’attenzione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0" y="18288"/>
            <a:ext cx="9144000" cy="329184"/>
          </a:xfrm>
        </p:spPr>
        <p:txBody>
          <a:bodyPr/>
          <a:lstStyle/>
          <a:p>
            <a:r>
              <a:rPr lang="it-IT" dirty="0"/>
              <a:t>Napoli 21 maggio 2019 - «Riunione nazionale RLS» -  Augusto Leone</a:t>
            </a:r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14535" y="5157192"/>
            <a:ext cx="2149953" cy="1349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6601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hiaro">
  <a:themeElements>
    <a:clrScheme name="Chiar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15864</TotalTime>
  <Words>481</Words>
  <Application>Microsoft Office PowerPoint</Application>
  <PresentationFormat>Presentazione su schermo (4:3)</PresentationFormat>
  <Paragraphs>64</Paragraphs>
  <Slides>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Chiaro</vt:lpstr>
      <vt:lpstr>A proposito di Benessere Organizzativo  Stress da Lavoro Correlato</vt:lpstr>
      <vt:lpstr>Componenti del Tavolo INFN</vt:lpstr>
      <vt:lpstr>Incontri e decisioni</vt:lpstr>
      <vt:lpstr>Informazioni</vt:lpstr>
      <vt:lpstr>What Next TTA Sicurezza dei Lavoratori e Radioprotezione</vt:lpstr>
      <vt:lpstr>What Next TTA Sicurezza dei Lavoratori e Radioprotezione</vt:lpstr>
      <vt:lpstr>GRAZIE !!!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Ruolo dei Rappresentanti del Personale</dc:title>
  <dc:creator>Augusto Leone</dc:creator>
  <cp:lastModifiedBy>Augusto Leone</cp:lastModifiedBy>
  <cp:revision>158</cp:revision>
  <dcterms:created xsi:type="dcterms:W3CDTF">2013-11-27T15:18:44Z</dcterms:created>
  <dcterms:modified xsi:type="dcterms:W3CDTF">2019-05-20T13:43:23Z</dcterms:modified>
</cp:coreProperties>
</file>