
<file path=[Content_Types].xml><?xml version="1.0" encoding="utf-8"?>
<Types xmlns="http://schemas.openxmlformats.org/package/2006/content-types">
  <Override PartName="/ppt/diagrams/quickStyle1.xml" ContentType="application/vnd.openxmlformats-officedocument.drawingml.diagramStyle+xml"/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9237A-35F7-1B46-A7E3-A760ED7BF859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6A40380F-3E84-384B-AB3C-DEE9BE7F3DBD}">
      <dgm:prSet phldrT="[Text]"/>
      <dgm:spPr/>
      <dgm:t>
        <a:bodyPr/>
        <a:lstStyle/>
        <a:p>
          <a:r>
            <a:rPr lang="en-US" dirty="0" smtClean="0"/>
            <a:t>DAQ (Visual C++)</a:t>
          </a:r>
          <a:endParaRPr lang="en-US" dirty="0"/>
        </a:p>
      </dgm:t>
    </dgm:pt>
    <dgm:pt modelId="{ACB14695-BE30-4445-8A9D-9C600D062DEE}" type="parTrans" cxnId="{E36982B6-08ED-9F41-B397-C4B88A722140}">
      <dgm:prSet/>
      <dgm:spPr/>
    </dgm:pt>
    <dgm:pt modelId="{E2E8A52C-8F44-F94A-B7A9-EE3216B1690E}" type="sibTrans" cxnId="{E36982B6-08ED-9F41-B397-C4B88A722140}">
      <dgm:prSet/>
      <dgm:spPr/>
      <dgm:t>
        <a:bodyPr/>
        <a:lstStyle/>
        <a:p>
          <a:endParaRPr lang="en-US"/>
        </a:p>
      </dgm:t>
    </dgm:pt>
    <dgm:pt modelId="{4E041D0E-5CA3-314A-AB7D-8E1B4656B595}">
      <dgm:prSet phldrT="[Text]"/>
      <dgm:spPr/>
      <dgm:t>
        <a:bodyPr/>
        <a:lstStyle/>
        <a:p>
          <a:r>
            <a:rPr lang="en-US" dirty="0" smtClean="0"/>
            <a:t>Reconstruction</a:t>
          </a:r>
          <a:endParaRPr lang="en-US" dirty="0"/>
        </a:p>
      </dgm:t>
    </dgm:pt>
    <dgm:pt modelId="{45E0AC92-E442-6D4D-BE02-48D634E89A08}" type="parTrans" cxnId="{2143B42E-2220-7645-8DDE-BEE5D8DA6AAD}">
      <dgm:prSet/>
      <dgm:spPr/>
    </dgm:pt>
    <dgm:pt modelId="{418DEDF0-AD8C-5B45-8383-109DA0681CB9}" type="sibTrans" cxnId="{2143B42E-2220-7645-8DDE-BEE5D8DA6AAD}">
      <dgm:prSet/>
      <dgm:spPr/>
      <dgm:t>
        <a:bodyPr/>
        <a:lstStyle/>
        <a:p>
          <a:endParaRPr lang="en-US"/>
        </a:p>
      </dgm:t>
    </dgm:pt>
    <dgm:pt modelId="{317EB4E2-ECB9-A444-B155-93233C3D6C16}">
      <dgm:prSet phldrT="[Text]"/>
      <dgm:spPr/>
      <dgm:t>
        <a:bodyPr/>
        <a:lstStyle/>
        <a:p>
          <a:r>
            <a:rPr lang="en-US" dirty="0" smtClean="0"/>
            <a:t>Root</a:t>
          </a:r>
          <a:endParaRPr lang="en-US" dirty="0"/>
        </a:p>
      </dgm:t>
    </dgm:pt>
    <dgm:pt modelId="{602DB17B-5B59-714A-9D09-F47F3C3DD6BE}" type="parTrans" cxnId="{BCD24868-EBBC-7849-BA91-D86670C7F6B5}">
      <dgm:prSet/>
      <dgm:spPr/>
    </dgm:pt>
    <dgm:pt modelId="{AA498B71-B687-D24C-B9AF-794D3A21BB35}" type="sibTrans" cxnId="{BCD24868-EBBC-7849-BA91-D86670C7F6B5}">
      <dgm:prSet/>
      <dgm:spPr/>
    </dgm:pt>
    <dgm:pt modelId="{5BDC2C76-C7CA-E044-A4B4-A7F405A281C1}">
      <dgm:prSet/>
      <dgm:spPr/>
      <dgm:t>
        <a:bodyPr/>
        <a:lstStyle/>
        <a:p>
          <a:r>
            <a:rPr lang="en-US" dirty="0" err="1" smtClean="0"/>
            <a:t>Simulation(mathematica</a:t>
          </a:r>
          <a:r>
            <a:rPr lang="en-US" dirty="0" smtClean="0"/>
            <a:t>/ GEANT)</a:t>
          </a:r>
          <a:endParaRPr lang="en-US" dirty="0"/>
        </a:p>
      </dgm:t>
    </dgm:pt>
    <dgm:pt modelId="{764065AE-AD4B-AC4D-AC7C-12353448A52D}" type="parTrans" cxnId="{A3025A9E-A0DA-A44D-A830-400D296FF067}">
      <dgm:prSet/>
      <dgm:spPr/>
      <dgm:t>
        <a:bodyPr/>
        <a:lstStyle/>
        <a:p>
          <a:endParaRPr lang="en-US"/>
        </a:p>
      </dgm:t>
    </dgm:pt>
    <dgm:pt modelId="{362B088C-F3B8-D245-92EC-96EC82A594F8}" type="sibTrans" cxnId="{A3025A9E-A0DA-A44D-A830-400D296FF067}">
      <dgm:prSet/>
      <dgm:spPr/>
      <dgm:t>
        <a:bodyPr/>
        <a:lstStyle/>
        <a:p>
          <a:endParaRPr lang="en-US"/>
        </a:p>
      </dgm:t>
    </dgm:pt>
    <dgm:pt modelId="{32801CD1-B1EF-3C49-8704-24F55069A500}" type="pres">
      <dgm:prSet presAssocID="{8B49237A-35F7-1B46-A7E3-A760ED7BF859}" presName="Name0" presStyleCnt="0">
        <dgm:presLayoutVars>
          <dgm:dir/>
          <dgm:resizeHandles val="exact"/>
        </dgm:presLayoutVars>
      </dgm:prSet>
      <dgm:spPr/>
    </dgm:pt>
    <dgm:pt modelId="{9EB01127-2C59-534B-B1D2-6E06EBB46472}" type="pres">
      <dgm:prSet presAssocID="{6A40380F-3E84-384B-AB3C-DEE9BE7F3DBD}" presName="node" presStyleLbl="node1" presStyleIdx="0" presStyleCnt="4" custLinFactY="-963" custLinFactNeighborX="-83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9995C-B30C-2C4C-99C3-654836147A64}" type="pres">
      <dgm:prSet presAssocID="{E2E8A52C-8F44-F94A-B7A9-EE3216B1690E}" presName="sibTrans" presStyleLbl="sibTrans2D1" presStyleIdx="0" presStyleCnt="3" custAng="17016540" custScaleX="285014" custLinFactX="200000" custLinFactY="-63921" custLinFactNeighborX="208204" custLinFactNeighborY="-100000"/>
      <dgm:spPr/>
      <dgm:t>
        <a:bodyPr/>
        <a:lstStyle/>
        <a:p>
          <a:endParaRPr lang="en-US"/>
        </a:p>
      </dgm:t>
    </dgm:pt>
    <dgm:pt modelId="{DAACA17A-F8C5-DA45-901F-C3F2BABC97D9}" type="pres">
      <dgm:prSet presAssocID="{E2E8A52C-8F44-F94A-B7A9-EE3216B1690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1389F28-8EBC-8347-925B-BA726C33948F}" type="pres">
      <dgm:prSet presAssocID="{5BDC2C76-C7CA-E044-A4B4-A7F405A281C1}" presName="node" presStyleLbl="node1" presStyleIdx="1" presStyleCnt="4" custLinFactX="-100000" custLinFactNeighborX="-100572" custLinFactNeighborY="84553">
        <dgm:presLayoutVars>
          <dgm:bulletEnabled val="1"/>
        </dgm:presLayoutVars>
      </dgm:prSet>
      <dgm:spPr/>
    </dgm:pt>
    <dgm:pt modelId="{4517E662-1B26-B548-B9E7-17876D4F1185}" type="pres">
      <dgm:prSet presAssocID="{362B088C-F3B8-D245-92EC-96EC82A594F8}" presName="sibTrans" presStyleLbl="sibTrans2D1" presStyleIdx="1" presStyleCnt="3" custScaleX="82056" custLinFactNeighborX="-31875" custLinFactNeighborY="22234"/>
      <dgm:spPr/>
    </dgm:pt>
    <dgm:pt modelId="{563623E0-7EF9-1D45-BCB7-82F57E88A7C2}" type="pres">
      <dgm:prSet presAssocID="{362B088C-F3B8-D245-92EC-96EC82A594F8}" presName="connectorText" presStyleLbl="sibTrans2D1" presStyleIdx="1" presStyleCnt="3"/>
      <dgm:spPr/>
    </dgm:pt>
    <dgm:pt modelId="{50BC6082-A20A-7349-88AF-1A6721D30095}" type="pres">
      <dgm:prSet presAssocID="{4E041D0E-5CA3-314A-AB7D-8E1B4656B595}" presName="node" presStyleLbl="node1" presStyleIdx="2" presStyleCnt="4" custLinFactX="-8914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B9256-E0F9-FF46-80F1-5EDADD6F94F5}" type="pres">
      <dgm:prSet presAssocID="{418DEDF0-AD8C-5B45-8383-109DA0681CB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D960965-86C9-1F45-A109-DA3E11D7B055}" type="pres">
      <dgm:prSet presAssocID="{418DEDF0-AD8C-5B45-8383-109DA0681CB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0712A13-53F2-0846-BC74-DB111CA317AF}" type="pres">
      <dgm:prSet presAssocID="{317EB4E2-ECB9-A444-B155-93233C3D6C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C77399-495D-4D49-AEB3-6FA68365E970}" type="presOf" srcId="{418DEDF0-AD8C-5B45-8383-109DA0681CB9}" destId="{1D960965-86C9-1F45-A109-DA3E11D7B055}" srcOrd="1" destOrd="0" presId="urn:microsoft.com/office/officeart/2005/8/layout/process1"/>
    <dgm:cxn modelId="{A3025A9E-A0DA-A44D-A830-400D296FF067}" srcId="{8B49237A-35F7-1B46-A7E3-A760ED7BF859}" destId="{5BDC2C76-C7CA-E044-A4B4-A7F405A281C1}" srcOrd="1" destOrd="0" parTransId="{764065AE-AD4B-AC4D-AC7C-12353448A52D}" sibTransId="{362B088C-F3B8-D245-92EC-96EC82A594F8}"/>
    <dgm:cxn modelId="{2143B42E-2220-7645-8DDE-BEE5D8DA6AAD}" srcId="{8B49237A-35F7-1B46-A7E3-A760ED7BF859}" destId="{4E041D0E-5CA3-314A-AB7D-8E1B4656B595}" srcOrd="2" destOrd="0" parTransId="{45E0AC92-E442-6D4D-BE02-48D634E89A08}" sibTransId="{418DEDF0-AD8C-5B45-8383-109DA0681CB9}"/>
    <dgm:cxn modelId="{73B4B0E8-18AC-1741-BBC1-9F87B4773A8F}" type="presOf" srcId="{362B088C-F3B8-D245-92EC-96EC82A594F8}" destId="{563623E0-7EF9-1D45-BCB7-82F57E88A7C2}" srcOrd="1" destOrd="0" presId="urn:microsoft.com/office/officeart/2005/8/layout/process1"/>
    <dgm:cxn modelId="{81468412-15D8-FB49-806E-E9ADB15026D3}" type="presOf" srcId="{418DEDF0-AD8C-5B45-8383-109DA0681CB9}" destId="{E28B9256-E0F9-FF46-80F1-5EDADD6F94F5}" srcOrd="0" destOrd="0" presId="urn:microsoft.com/office/officeart/2005/8/layout/process1"/>
    <dgm:cxn modelId="{DCC03286-8369-034F-A8F8-245B4EF04925}" type="presOf" srcId="{5BDC2C76-C7CA-E044-A4B4-A7F405A281C1}" destId="{A1389F28-8EBC-8347-925B-BA726C33948F}" srcOrd="0" destOrd="0" presId="urn:microsoft.com/office/officeart/2005/8/layout/process1"/>
    <dgm:cxn modelId="{303310CE-6E58-CF4E-9822-1EE7274DC371}" type="presOf" srcId="{E2E8A52C-8F44-F94A-B7A9-EE3216B1690E}" destId="{7369995C-B30C-2C4C-99C3-654836147A64}" srcOrd="0" destOrd="0" presId="urn:microsoft.com/office/officeart/2005/8/layout/process1"/>
    <dgm:cxn modelId="{758C8558-4EE1-624A-BB9E-924F227A486B}" type="presOf" srcId="{317EB4E2-ECB9-A444-B155-93233C3D6C16}" destId="{60712A13-53F2-0846-BC74-DB111CA317AF}" srcOrd="0" destOrd="0" presId="urn:microsoft.com/office/officeart/2005/8/layout/process1"/>
    <dgm:cxn modelId="{7946AE6E-B8F3-FE4E-9300-1BBEAA5FD607}" type="presOf" srcId="{6A40380F-3E84-384B-AB3C-DEE9BE7F3DBD}" destId="{9EB01127-2C59-534B-B1D2-6E06EBB46472}" srcOrd="0" destOrd="0" presId="urn:microsoft.com/office/officeart/2005/8/layout/process1"/>
    <dgm:cxn modelId="{A4FD735F-2BBE-684E-8686-F8B482FFD4AB}" type="presOf" srcId="{8B49237A-35F7-1B46-A7E3-A760ED7BF859}" destId="{32801CD1-B1EF-3C49-8704-24F55069A500}" srcOrd="0" destOrd="0" presId="urn:microsoft.com/office/officeart/2005/8/layout/process1"/>
    <dgm:cxn modelId="{6D4447B2-9C36-6048-BF67-696AE29FC667}" type="presOf" srcId="{362B088C-F3B8-D245-92EC-96EC82A594F8}" destId="{4517E662-1B26-B548-B9E7-17876D4F1185}" srcOrd="0" destOrd="0" presId="urn:microsoft.com/office/officeart/2005/8/layout/process1"/>
    <dgm:cxn modelId="{A89FE819-5A21-EF4F-BF40-27EDA11C6387}" type="presOf" srcId="{4E041D0E-5CA3-314A-AB7D-8E1B4656B595}" destId="{50BC6082-A20A-7349-88AF-1A6721D30095}" srcOrd="0" destOrd="0" presId="urn:microsoft.com/office/officeart/2005/8/layout/process1"/>
    <dgm:cxn modelId="{3A1DE714-7C26-794E-B34D-08B509EA0875}" type="presOf" srcId="{E2E8A52C-8F44-F94A-B7A9-EE3216B1690E}" destId="{DAACA17A-F8C5-DA45-901F-C3F2BABC97D9}" srcOrd="1" destOrd="0" presId="urn:microsoft.com/office/officeart/2005/8/layout/process1"/>
    <dgm:cxn modelId="{BCD24868-EBBC-7849-BA91-D86670C7F6B5}" srcId="{8B49237A-35F7-1B46-A7E3-A760ED7BF859}" destId="{317EB4E2-ECB9-A444-B155-93233C3D6C16}" srcOrd="3" destOrd="0" parTransId="{602DB17B-5B59-714A-9D09-F47F3C3DD6BE}" sibTransId="{AA498B71-B687-D24C-B9AF-794D3A21BB35}"/>
    <dgm:cxn modelId="{E36982B6-08ED-9F41-B397-C4B88A722140}" srcId="{8B49237A-35F7-1B46-A7E3-A760ED7BF859}" destId="{6A40380F-3E84-384B-AB3C-DEE9BE7F3DBD}" srcOrd="0" destOrd="0" parTransId="{ACB14695-BE30-4445-8A9D-9C600D062DEE}" sibTransId="{E2E8A52C-8F44-F94A-B7A9-EE3216B1690E}"/>
    <dgm:cxn modelId="{87CE331A-1C6F-844A-897A-713AEED0ED95}" type="presParOf" srcId="{32801CD1-B1EF-3C49-8704-24F55069A500}" destId="{9EB01127-2C59-534B-B1D2-6E06EBB46472}" srcOrd="0" destOrd="0" presId="urn:microsoft.com/office/officeart/2005/8/layout/process1"/>
    <dgm:cxn modelId="{AE533587-A53C-A146-AB6C-05D4F493A522}" type="presParOf" srcId="{32801CD1-B1EF-3C49-8704-24F55069A500}" destId="{7369995C-B30C-2C4C-99C3-654836147A64}" srcOrd="1" destOrd="0" presId="urn:microsoft.com/office/officeart/2005/8/layout/process1"/>
    <dgm:cxn modelId="{603EB024-BF8E-2149-91DD-D7E7DC71C30E}" type="presParOf" srcId="{7369995C-B30C-2C4C-99C3-654836147A64}" destId="{DAACA17A-F8C5-DA45-901F-C3F2BABC97D9}" srcOrd="0" destOrd="0" presId="urn:microsoft.com/office/officeart/2005/8/layout/process1"/>
    <dgm:cxn modelId="{C1063137-93CD-F543-B614-85172C978A48}" type="presParOf" srcId="{32801CD1-B1EF-3C49-8704-24F55069A500}" destId="{A1389F28-8EBC-8347-925B-BA726C33948F}" srcOrd="2" destOrd="0" presId="urn:microsoft.com/office/officeart/2005/8/layout/process1"/>
    <dgm:cxn modelId="{A6DCA738-B1AB-B94E-A891-7AC0876E1888}" type="presParOf" srcId="{32801CD1-B1EF-3C49-8704-24F55069A500}" destId="{4517E662-1B26-B548-B9E7-17876D4F1185}" srcOrd="3" destOrd="0" presId="urn:microsoft.com/office/officeart/2005/8/layout/process1"/>
    <dgm:cxn modelId="{85A6B9D4-6AEA-724E-861A-F72533F3F492}" type="presParOf" srcId="{4517E662-1B26-B548-B9E7-17876D4F1185}" destId="{563623E0-7EF9-1D45-BCB7-82F57E88A7C2}" srcOrd="0" destOrd="0" presId="urn:microsoft.com/office/officeart/2005/8/layout/process1"/>
    <dgm:cxn modelId="{B4CEA0DD-CAA1-6643-A039-778013221CC0}" type="presParOf" srcId="{32801CD1-B1EF-3C49-8704-24F55069A500}" destId="{50BC6082-A20A-7349-88AF-1A6721D30095}" srcOrd="4" destOrd="0" presId="urn:microsoft.com/office/officeart/2005/8/layout/process1"/>
    <dgm:cxn modelId="{C5AC184F-DC4B-294D-ACDA-D17CCC3C0E9C}" type="presParOf" srcId="{32801CD1-B1EF-3C49-8704-24F55069A500}" destId="{E28B9256-E0F9-FF46-80F1-5EDADD6F94F5}" srcOrd="5" destOrd="0" presId="urn:microsoft.com/office/officeart/2005/8/layout/process1"/>
    <dgm:cxn modelId="{6A831968-C27B-1341-A84E-8EEA0E7D1191}" type="presParOf" srcId="{E28B9256-E0F9-FF46-80F1-5EDADD6F94F5}" destId="{1D960965-86C9-1F45-A109-DA3E11D7B055}" srcOrd="0" destOrd="0" presId="urn:microsoft.com/office/officeart/2005/8/layout/process1"/>
    <dgm:cxn modelId="{B80F3B96-9BF5-094B-A8B1-000D43B958F4}" type="presParOf" srcId="{32801CD1-B1EF-3C49-8704-24F55069A500}" destId="{60712A13-53F2-0846-BC74-DB111CA317AF}" srcOrd="6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53DC-BF49-8E4A-940A-42E5F80EDC65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7DF6-7334-C446-9433-BDB81C3B8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 err="1" smtClean="0"/>
              <a:t>spettrometro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30/10/2009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[Silvia]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questions:</a:t>
            </a:r>
          </a:p>
          <a:p>
            <a:pPr lvl="1"/>
            <a:r>
              <a:rPr lang="en-US" dirty="0" smtClean="0"/>
              <a:t>Format of the output</a:t>
            </a:r>
          </a:p>
          <a:p>
            <a:pPr lvl="2"/>
            <a:r>
              <a:rPr lang="en-US" dirty="0" smtClean="0"/>
              <a:t>One ADC/channel</a:t>
            </a:r>
          </a:p>
          <a:p>
            <a:pPr lvl="2"/>
            <a:r>
              <a:rPr lang="en-US" dirty="0" smtClean="0"/>
              <a:t>Event time stamp?</a:t>
            </a:r>
          </a:p>
          <a:p>
            <a:pPr lvl="2"/>
            <a:r>
              <a:rPr lang="en-US" dirty="0" smtClean="0"/>
              <a:t>How to merge several </a:t>
            </a:r>
            <a:r>
              <a:rPr lang="en-US" dirty="0" err="1" smtClean="0"/>
              <a:t>PMTs</a:t>
            </a:r>
            <a:r>
              <a:rPr lang="en-US" dirty="0" smtClean="0"/>
              <a:t>?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authomatic</a:t>
            </a:r>
            <a:r>
              <a:rPr lang="en-US" dirty="0" smtClean="0">
                <a:sym typeface="Wingdings"/>
              </a:rPr>
              <a:t> up to 5</a:t>
            </a:r>
            <a:endParaRPr lang="en-US" dirty="0" smtClean="0"/>
          </a:p>
          <a:p>
            <a:pPr lvl="1"/>
            <a:r>
              <a:rPr lang="en-US" dirty="0" smtClean="0"/>
              <a:t>Which granularity? One </a:t>
            </a:r>
            <a:r>
              <a:rPr lang="en-US" dirty="0" err="1" smtClean="0"/>
              <a:t>histo</a:t>
            </a:r>
            <a:r>
              <a:rPr lang="en-US" dirty="0" smtClean="0"/>
              <a:t> per shot? Integrate several shots?</a:t>
            </a:r>
          </a:p>
          <a:p>
            <a:pPr lvl="1"/>
            <a:r>
              <a:rPr lang="en-US" dirty="0" smtClean="0"/>
              <a:t>Will need to display each single shot for online monitoring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1905000"/>
            <a:ext cx="173557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Name: </a:t>
            </a:r>
            <a:r>
              <a:rPr lang="en-US" dirty="0" err="1" smtClean="0"/>
              <a:t>SPCDaq.c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Write a root tree with timestamp and array with ADC reading of N channels</a:t>
            </a:r>
          </a:p>
          <a:p>
            <a:pPr lvl="1"/>
            <a:r>
              <a:rPr lang="en-US" dirty="0" smtClean="0"/>
              <a:t>Alternatively, write an histogram per shot named with the timestamp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drawback: no room for other variables</a:t>
            </a:r>
          </a:p>
          <a:p>
            <a:r>
              <a:rPr lang="en-US" dirty="0" smtClean="0"/>
              <a:t>Need to test technical feasibility of either solutions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Silvia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[Nadia]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Mathematica</a:t>
            </a:r>
            <a:r>
              <a:rPr lang="en-US" dirty="0" smtClean="0"/>
              <a:t> based </a:t>
            </a:r>
          </a:p>
          <a:p>
            <a:pPr lvl="1"/>
            <a:r>
              <a:rPr lang="en-US" dirty="0" smtClean="0"/>
              <a:t>Verify shape of </a:t>
            </a:r>
            <a:r>
              <a:rPr lang="en-US" dirty="0" err="1" smtClean="0"/>
              <a:t>y(p</a:t>
            </a:r>
            <a:r>
              <a:rPr lang="en-US" dirty="0" smtClean="0"/>
              <a:t>) for several values of theta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do something a bit better than just taking +/- 2 </a:t>
            </a:r>
            <a:r>
              <a:rPr lang="en-US" dirty="0" err="1" smtClean="0">
                <a:sym typeface="Wingdings"/>
              </a:rPr>
              <a:t>mrad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would be better translated into </a:t>
            </a:r>
            <a:r>
              <a:rPr lang="en-US" dirty="0" err="1" smtClean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++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Write a program to emulate the output of the DAQ starting from the </a:t>
            </a:r>
            <a:r>
              <a:rPr lang="en-US" dirty="0" err="1" smtClean="0">
                <a:sym typeface="Wingdings"/>
              </a:rPr>
              <a:t>parametrizations</a:t>
            </a:r>
            <a:r>
              <a:rPr lang="en-US" dirty="0" smtClean="0">
                <a:sym typeface="Wingdings"/>
              </a:rPr>
              <a:t> from the </a:t>
            </a:r>
            <a:r>
              <a:rPr lang="en-US" dirty="0" err="1" smtClean="0">
                <a:sym typeface="Wingdings"/>
              </a:rPr>
              <a:t>mathematica</a:t>
            </a:r>
            <a:r>
              <a:rPr lang="en-US" dirty="0" smtClean="0">
                <a:sym typeface="Wingdings"/>
              </a:rPr>
              <a:t> file</a:t>
            </a:r>
          </a:p>
          <a:p>
            <a:pPr lvl="2"/>
            <a:r>
              <a:rPr lang="en-US" dirty="0" smtClean="0">
                <a:sym typeface="Wingdings"/>
              </a:rPr>
              <a:t>Input: </a:t>
            </a:r>
          </a:p>
          <a:p>
            <a:pPr lvl="3"/>
            <a:r>
              <a:rPr lang="en-US" dirty="0" smtClean="0">
                <a:sym typeface="Wingdings"/>
              </a:rPr>
              <a:t>text (or root) with exact positions of fibers</a:t>
            </a:r>
          </a:p>
          <a:p>
            <a:pPr lvl="3"/>
            <a:r>
              <a:rPr lang="en-US" dirty="0" smtClean="0">
                <a:sym typeface="Wingdings"/>
              </a:rPr>
              <a:t>Configuration file (text) to be able to specify characteristics of the beam (energy spectrum, pointing characteristics, angular divergence) </a:t>
            </a:r>
          </a:p>
          <a:p>
            <a:pPr lvl="2"/>
            <a:r>
              <a:rPr lang="en-US" dirty="0" smtClean="0">
                <a:sym typeface="Wingdings"/>
              </a:rPr>
              <a:t>Output: </a:t>
            </a:r>
          </a:p>
          <a:p>
            <a:pPr lvl="3"/>
            <a:r>
              <a:rPr lang="en-US" dirty="0" smtClean="0">
                <a:sym typeface="Wingdings"/>
              </a:rPr>
              <a:t>Data in same format as DAQ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3212068"/>
            <a:ext cx="220185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Name: </a:t>
            </a:r>
            <a:r>
              <a:rPr lang="en-US" dirty="0" err="1" smtClean="0"/>
              <a:t>SPCFastSimu.c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688068"/>
            <a:ext cx="211597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Name: </a:t>
            </a:r>
            <a:r>
              <a:rPr lang="en-US" dirty="0" err="1" smtClean="0"/>
              <a:t>SPCMath.nbk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Geant</a:t>
            </a:r>
            <a:r>
              <a:rPr lang="en-US" dirty="0" smtClean="0"/>
              <a:t> based code:</a:t>
            </a:r>
          </a:p>
          <a:p>
            <a:pPr lvl="1"/>
            <a:r>
              <a:rPr lang="en-US" dirty="0" smtClean="0"/>
              <a:t>Simultaneous generation of a large number of particles</a:t>
            </a:r>
          </a:p>
          <a:p>
            <a:pPr lvl="1"/>
            <a:r>
              <a:rPr lang="en-US" dirty="0" smtClean="0"/>
              <a:t>Simulation of the response of each particle</a:t>
            </a:r>
          </a:p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Spectra from PIC simulations</a:t>
            </a:r>
          </a:p>
          <a:p>
            <a:pPr lvl="1"/>
            <a:r>
              <a:rPr lang="en-US" dirty="0" smtClean="0"/>
              <a:t>Text (or root) file with exact positions of fibers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Same structure as DAQ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84943" y="5117068"/>
            <a:ext cx="206209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Name: </a:t>
            </a:r>
            <a:r>
              <a:rPr lang="en-US" dirty="0" err="1" smtClean="0"/>
              <a:t>SPCFullSimu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[Francesco]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Inputs:</a:t>
            </a:r>
          </a:p>
          <a:p>
            <a:pPr lvl="1"/>
            <a:r>
              <a:rPr lang="en-US" dirty="0" smtClean="0"/>
              <a:t>Root file with observed spectra in DAQ format</a:t>
            </a:r>
          </a:p>
          <a:p>
            <a:pPr lvl="1"/>
            <a:r>
              <a:rPr lang="en-US" dirty="0" smtClean="0"/>
              <a:t>Root file with </a:t>
            </a:r>
            <a:r>
              <a:rPr lang="en-US" dirty="0" err="1" smtClean="0"/>
              <a:t>PECs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How many and which needed to interpolate to the correct quantities? </a:t>
            </a:r>
          </a:p>
          <a:p>
            <a:pPr lvl="2"/>
            <a:r>
              <a:rPr lang="en-US" dirty="0" smtClean="0"/>
              <a:t>Need to account for variations in beam pointing </a:t>
            </a:r>
          </a:p>
          <a:p>
            <a:pPr lvl="2"/>
            <a:r>
              <a:rPr lang="en-US" dirty="0" smtClean="0"/>
              <a:t>B field can be accounted for by just rescaling momentum</a:t>
            </a:r>
          </a:p>
          <a:p>
            <a:pPr lvl="1"/>
            <a:r>
              <a:rPr lang="en-US" dirty="0" smtClean="0"/>
              <a:t>File or Database with conditions (magnetic field, beam direction, interaction point, RMS, …)</a:t>
            </a:r>
          </a:p>
          <a:p>
            <a:pPr lvl="1"/>
            <a:r>
              <a:rPr lang="en-US" dirty="0" smtClean="0"/>
              <a:t>File or Database with </a:t>
            </a:r>
            <a:r>
              <a:rPr lang="en-US" dirty="0" err="1" smtClean="0"/>
              <a:t>calibrations(gains</a:t>
            </a:r>
            <a:r>
              <a:rPr lang="en-US" dirty="0" smtClean="0"/>
              <a:t> &amp; efficiencies), </a:t>
            </a:r>
            <a:r>
              <a:rPr lang="en-US" dirty="0" err="1" smtClean="0"/>
              <a:t>xtalk</a:t>
            </a:r>
            <a:endParaRPr lang="en-US" dirty="0" smtClean="0"/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Unfolded spectrum in root file</a:t>
            </a:r>
          </a:p>
          <a:p>
            <a:pPr lvl="1"/>
            <a:r>
              <a:rPr lang="en-US" dirty="0" smtClean="0">
                <a:sym typeface="Wingdings"/>
              </a:rPr>
              <a:t>Notes:</a:t>
            </a:r>
          </a:p>
          <a:p>
            <a:pPr lvl="2"/>
            <a:r>
              <a:rPr lang="en-US" dirty="0" smtClean="0">
                <a:sym typeface="Wingdings"/>
              </a:rPr>
              <a:t>Need to include </a:t>
            </a:r>
            <a:r>
              <a:rPr lang="en-US" dirty="0" err="1" smtClean="0">
                <a:sym typeface="Wingdings"/>
              </a:rPr>
              <a:t>Xtalk</a:t>
            </a:r>
            <a:r>
              <a:rPr lang="en-US" dirty="0" smtClean="0">
                <a:sym typeface="Wingdings"/>
              </a:rPr>
              <a:t> and calibrations  </a:t>
            </a:r>
          </a:p>
          <a:p>
            <a:pPr lvl="2"/>
            <a:r>
              <a:rPr lang="en-US" dirty="0" smtClean="0">
                <a:sym typeface="Wingdings"/>
              </a:rPr>
              <a:t>might not need objects in code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4705" y="1415534"/>
            <a:ext cx="165942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Name: </a:t>
            </a:r>
            <a:r>
              <a:rPr lang="en-US" dirty="0" err="1" smtClean="0"/>
              <a:t>SPCReco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Will need scripts to </a:t>
            </a:r>
            <a:r>
              <a:rPr lang="en-US" dirty="0" err="1" smtClean="0"/>
              <a:t>sincronize</a:t>
            </a:r>
            <a:r>
              <a:rPr lang="en-US" dirty="0" smtClean="0"/>
              <a:t> the DAQ and </a:t>
            </a:r>
            <a:r>
              <a:rPr lang="en-US" dirty="0" err="1" smtClean="0"/>
              <a:t>Reco</a:t>
            </a:r>
            <a:r>
              <a:rPr lang="en-US" dirty="0" smtClean="0"/>
              <a:t> and display in root:</a:t>
            </a:r>
          </a:p>
          <a:p>
            <a:pPr lvl="1"/>
            <a:r>
              <a:rPr lang="en-US" dirty="0" smtClean="0"/>
              <a:t> shot by shot monitoring</a:t>
            </a:r>
          </a:p>
          <a:p>
            <a:pPr lvl="1"/>
            <a:r>
              <a:rPr lang="en-US" dirty="0" smtClean="0"/>
              <a:t>Reconstruction of the whole set of events</a:t>
            </a:r>
          </a:p>
          <a:p>
            <a:pPr lvl="1"/>
            <a:r>
              <a:rPr lang="en-US" dirty="0" smtClean="0"/>
              <a:t>Statistical analysis (will need an ad-hoc program)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SPCFastSimu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SPCFullSimu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Nadia</a:t>
            </a:r>
          </a:p>
          <a:p>
            <a:r>
              <a:rPr lang="en-US" dirty="0" err="1" smtClean="0">
                <a:sym typeface="Wingdings"/>
              </a:rPr>
              <a:t>SPCDaq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Silvia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SPCReco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Francesco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All these programs need subdirectory by itself in </a:t>
            </a:r>
            <a:r>
              <a:rPr lang="en-US" dirty="0" err="1" smtClean="0">
                <a:sym typeface="Wingdings"/>
              </a:rPr>
              <a:t>svn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Write clear </a:t>
            </a:r>
            <a:r>
              <a:rPr lang="en-US" smtClean="0">
                <a:sym typeface="Wingdings"/>
              </a:rPr>
              <a:t>README for each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458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Software spettrometro</vt:lpstr>
      <vt:lpstr>Structure</vt:lpstr>
      <vt:lpstr>DAQ [Silvia]</vt:lpstr>
      <vt:lpstr>DAQ </vt:lpstr>
      <vt:lpstr>Simulation [Nadia]</vt:lpstr>
      <vt:lpstr>Simulation (II)</vt:lpstr>
      <vt:lpstr>Reconstruction [Francesco]</vt:lpstr>
      <vt:lpstr>Scripts</vt:lpstr>
      <vt:lpstr>Top priorities</vt:lpstr>
    </vt:vector>
  </TitlesOfParts>
  <Company>INFN Roma1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spettrometro</dc:title>
  <dc:creator>Riccardo Faccini</dc:creator>
  <cp:lastModifiedBy>Riccardo Faccini</cp:lastModifiedBy>
  <cp:revision>19</cp:revision>
  <dcterms:created xsi:type="dcterms:W3CDTF">2009-10-29T21:22:04Z</dcterms:created>
  <dcterms:modified xsi:type="dcterms:W3CDTF">2009-10-30T11:05:18Z</dcterms:modified>
</cp:coreProperties>
</file>