
<file path=[Content_Types].xml><?xml version="1.0" encoding="utf-8"?>
<Types xmlns="http://schemas.openxmlformats.org/package/2006/content-types">
  <Default Extension="xml" ContentType="application/xml"/>
  <Default Extension="jpeg" ContentType="image/jpeg"/>
  <Default Extension="tif" ContentType="image/tif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16"/>
  </p:notesMasterIdLst>
  <p:sldIdLst>
    <p:sldId id="256" r:id="rId2"/>
    <p:sldId id="295" r:id="rId3"/>
    <p:sldId id="296" r:id="rId4"/>
    <p:sldId id="297" r:id="rId5"/>
    <p:sldId id="298" r:id="rId6"/>
    <p:sldId id="299" r:id="rId7"/>
    <p:sldId id="302" r:id="rId8"/>
    <p:sldId id="300" r:id="rId9"/>
    <p:sldId id="301" r:id="rId10"/>
    <p:sldId id="303" r:id="rId11"/>
    <p:sldId id="304" r:id="rId12"/>
    <p:sldId id="305" r:id="rId13"/>
    <p:sldId id="306" r:id="rId14"/>
    <p:sldId id="307" r:id="rId1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iaelena Fedi" initials="MF [7]" lastIdx="1" clrIdx="6">
    <p:extLst/>
  </p:cmAuthor>
  <p:cmAuthor id="1" name="Mariaelena Fedi" initials="MF" lastIdx="1" clrIdx="0">
    <p:extLst/>
  </p:cmAuthor>
  <p:cmAuthor id="8" name="Mariaelena Fedi" initials="MF [8]" lastIdx="1" clrIdx="7">
    <p:extLst/>
  </p:cmAuthor>
  <p:cmAuthor id="2" name="Mariaelena Fedi" initials="MF [2]" lastIdx="1" clrIdx="1">
    <p:extLst/>
  </p:cmAuthor>
  <p:cmAuthor id="9" name="Mariaelena Fedi" initials="MF [9]" lastIdx="1" clrIdx="8">
    <p:extLst/>
  </p:cmAuthor>
  <p:cmAuthor id="3" name="Mariaelena Fedi" initials="MF [3]" lastIdx="1" clrIdx="2">
    <p:extLst/>
  </p:cmAuthor>
  <p:cmAuthor id="4" name="Mariaelena Fedi" initials="MF [4]" lastIdx="1" clrIdx="3">
    <p:extLst/>
  </p:cmAuthor>
  <p:cmAuthor id="5" name="Mariaelena Fedi" initials="MF [5]" lastIdx="1" clrIdx="4">
    <p:extLst/>
  </p:cmAuthor>
  <p:cmAuthor id="6" name="Mariaelena Fedi" initials="MF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12" autoAdjust="0"/>
    <p:restoredTop sz="91204" autoAdjust="0"/>
  </p:normalViewPr>
  <p:slideViewPr>
    <p:cSldViewPr snapToGrid="0" snapToObjects="1">
      <p:cViewPr>
        <p:scale>
          <a:sx n="91" d="100"/>
          <a:sy n="91" d="100"/>
        </p:scale>
        <p:origin x="632" y="8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8AE17-D99B-4A55-9502-53BE76AAF2FF}" type="datetimeFigureOut">
              <a:rPr lang="it-IT" smtClean="0"/>
              <a:t>08/04/19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E4126-F878-4F37-B63C-1B8D5B6A235D}" type="slidenum">
              <a:rPr lang="it-IT" smtClean="0"/>
              <a:t>‹n.›</a:t>
            </a:fld>
            <a:endParaRPr lang="it-IT"/>
          </a:p>
        </p:txBody>
      </p:sp>
    </p:spTree>
    <p:extLst>
      <p:ext uri="{BB962C8B-B14F-4D97-AF65-F5344CB8AC3E}">
        <p14:creationId xmlns:p14="http://schemas.microsoft.com/office/powerpoint/2010/main" val="204254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smtClean="0"/>
              <a:t>Fare clic per modificare stile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7C17681-A6A9-E14F-9674-83742B18FCD6}" type="datetimeFigureOut">
              <a:rPr lang="it-IT" smtClean="0"/>
              <a:t>08/04/19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B51362-11E2-1645-B8B6-0959CD6B86BE}" type="slidenum">
              <a:rPr lang="it-IT" smtClean="0"/>
              <a:t>‹n.›</a:t>
            </a:fld>
            <a:endParaRPr lang="it-IT"/>
          </a:p>
        </p:txBody>
      </p:sp>
    </p:spTree>
    <p:extLst>
      <p:ext uri="{BB962C8B-B14F-4D97-AF65-F5344CB8AC3E}">
        <p14:creationId xmlns:p14="http://schemas.microsoft.com/office/powerpoint/2010/main" val="47666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97C17681-A6A9-E14F-9674-83742B18FCD6}" type="datetimeFigureOut">
              <a:rPr lang="it-IT" smtClean="0"/>
              <a:t>08/04/19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B51362-11E2-1645-B8B6-0959CD6B86BE}" type="slidenum">
              <a:rPr lang="it-IT" smtClean="0"/>
              <a:t>‹n.›</a:t>
            </a:fld>
            <a:endParaRPr lang="it-IT"/>
          </a:p>
        </p:txBody>
      </p:sp>
    </p:spTree>
    <p:extLst>
      <p:ext uri="{BB962C8B-B14F-4D97-AF65-F5344CB8AC3E}">
        <p14:creationId xmlns:p14="http://schemas.microsoft.com/office/powerpoint/2010/main" val="179707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smtClean="0"/>
              <a:t>Fare clic per modificare stile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97C17681-A6A9-E14F-9674-83742B18FCD6}" type="datetimeFigureOut">
              <a:rPr lang="it-IT" smtClean="0"/>
              <a:t>08/04/19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B51362-11E2-1645-B8B6-0959CD6B86BE}" type="slidenum">
              <a:rPr lang="it-IT" smtClean="0"/>
              <a:t>‹n.›</a:t>
            </a:fld>
            <a:endParaRPr lang="it-IT"/>
          </a:p>
        </p:txBody>
      </p:sp>
    </p:spTree>
    <p:extLst>
      <p:ext uri="{BB962C8B-B14F-4D97-AF65-F5344CB8AC3E}">
        <p14:creationId xmlns:p14="http://schemas.microsoft.com/office/powerpoint/2010/main" val="1756915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smtClean="0"/>
              <a:t>Fare clic per modificare stile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smtClean="0"/>
              <a:t>Fare clic per modificare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97C17681-A6A9-E14F-9674-83742B18FCD6}" type="datetimeFigureOut">
              <a:rPr lang="it-IT" smtClean="0"/>
              <a:t>08/04/19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B51362-11E2-1645-B8B6-0959CD6B86BE}"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065311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97C17681-A6A9-E14F-9674-83742B18FCD6}" type="datetimeFigureOut">
              <a:rPr lang="it-IT" smtClean="0"/>
              <a:t>08/04/19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B51362-11E2-1645-B8B6-0959CD6B86BE}" type="slidenum">
              <a:rPr lang="it-IT" smtClean="0"/>
              <a:t>‹n.›</a:t>
            </a:fld>
            <a:endParaRPr lang="it-IT"/>
          </a:p>
        </p:txBody>
      </p:sp>
    </p:spTree>
    <p:extLst>
      <p:ext uri="{BB962C8B-B14F-4D97-AF65-F5344CB8AC3E}">
        <p14:creationId xmlns:p14="http://schemas.microsoft.com/office/powerpoint/2010/main" val="719346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smtClean="0"/>
              <a:t>Fare clic per modificare stile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C17681-A6A9-E14F-9674-83742B18FCD6}" type="datetimeFigureOut">
              <a:rPr lang="it-IT" smtClean="0"/>
              <a:t>08/04/19</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B51362-11E2-1645-B8B6-0959CD6B86BE}" type="slidenum">
              <a:rPr lang="it-IT" smtClean="0"/>
              <a:t>‹n.›</a:t>
            </a:fld>
            <a:endParaRPr lang="it-IT"/>
          </a:p>
        </p:txBody>
      </p:sp>
    </p:spTree>
    <p:extLst>
      <p:ext uri="{BB962C8B-B14F-4D97-AF65-F5344CB8AC3E}">
        <p14:creationId xmlns:p14="http://schemas.microsoft.com/office/powerpoint/2010/main" val="846811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smtClean="0"/>
              <a:t>Fare clic per modificare stile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C17681-A6A9-E14F-9674-83742B18FCD6}" type="datetimeFigureOut">
              <a:rPr lang="it-IT" smtClean="0"/>
              <a:t>08/04/19</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B51362-11E2-1645-B8B6-0959CD6B86BE}" type="slidenum">
              <a:rPr lang="it-IT" smtClean="0"/>
              <a:t>‹n.›</a:t>
            </a:fld>
            <a:endParaRPr lang="it-IT"/>
          </a:p>
        </p:txBody>
      </p:sp>
    </p:spTree>
    <p:extLst>
      <p:ext uri="{BB962C8B-B14F-4D97-AF65-F5344CB8AC3E}">
        <p14:creationId xmlns:p14="http://schemas.microsoft.com/office/powerpoint/2010/main" val="1414829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nchor="t" anchorCtr="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7C17681-A6A9-E14F-9674-83742B18FCD6}" type="datetimeFigureOut">
              <a:rPr lang="it-IT" smtClean="0"/>
              <a:t>08/04/19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B51362-11E2-1645-B8B6-0959CD6B86BE}" type="slidenum">
              <a:rPr lang="it-IT" smtClean="0"/>
              <a:t>‹n.›</a:t>
            </a:fld>
            <a:endParaRPr lang="it-IT"/>
          </a:p>
        </p:txBody>
      </p:sp>
    </p:spTree>
    <p:extLst>
      <p:ext uri="{BB962C8B-B14F-4D97-AF65-F5344CB8AC3E}">
        <p14:creationId xmlns:p14="http://schemas.microsoft.com/office/powerpoint/2010/main" val="1307565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smtClean="0"/>
              <a:t>Fare clic per modificare stile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7C17681-A6A9-E14F-9674-83742B18FCD6}" type="datetimeFigureOut">
              <a:rPr lang="it-IT" smtClean="0"/>
              <a:t>08/04/19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B51362-11E2-1645-B8B6-0959CD6B86BE}" type="slidenum">
              <a:rPr lang="it-IT" smtClean="0"/>
              <a:t>‹n.›</a:t>
            </a:fld>
            <a:endParaRPr lang="it-IT"/>
          </a:p>
        </p:txBody>
      </p:sp>
    </p:spTree>
    <p:extLst>
      <p:ext uri="{BB962C8B-B14F-4D97-AF65-F5344CB8AC3E}">
        <p14:creationId xmlns:p14="http://schemas.microsoft.com/office/powerpoint/2010/main" val="55599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0"/>
          </p:nvPr>
        </p:nvSpPr>
        <p:spPr/>
        <p:txBody>
          <a:bodyPr/>
          <a:lstStyle/>
          <a:p>
            <a:fld id="{97C17681-A6A9-E14F-9674-83742B18FCD6}" type="datetimeFigureOut">
              <a:rPr lang="it-IT" smtClean="0"/>
              <a:t>08/04/19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B51362-11E2-1645-B8B6-0959CD6B86BE}" type="slidenum">
              <a:rPr lang="it-IT" smtClean="0"/>
              <a:t>‹n.›</a:t>
            </a:fld>
            <a:endParaRPr lang="it-IT"/>
          </a:p>
        </p:txBody>
      </p:sp>
    </p:spTree>
    <p:extLst>
      <p:ext uri="{BB962C8B-B14F-4D97-AF65-F5344CB8AC3E}">
        <p14:creationId xmlns:p14="http://schemas.microsoft.com/office/powerpoint/2010/main" val="1070575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97C17681-A6A9-E14F-9674-83742B18FCD6}" type="datetimeFigureOut">
              <a:rPr lang="it-IT" smtClean="0"/>
              <a:t>08/04/19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B51362-11E2-1645-B8B6-0959CD6B86BE}" type="slidenum">
              <a:rPr lang="it-IT" smtClean="0"/>
              <a:t>‹n.›</a:t>
            </a:fld>
            <a:endParaRPr lang="it-IT"/>
          </a:p>
        </p:txBody>
      </p:sp>
    </p:spTree>
    <p:extLst>
      <p:ext uri="{BB962C8B-B14F-4D97-AF65-F5344CB8AC3E}">
        <p14:creationId xmlns:p14="http://schemas.microsoft.com/office/powerpoint/2010/main" val="26040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7C17681-A6A9-E14F-9674-83742B18FCD6}" type="datetimeFigureOut">
              <a:rPr lang="it-IT" smtClean="0"/>
              <a:t>08/04/19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B51362-11E2-1645-B8B6-0959CD6B86BE}" type="slidenum">
              <a:rPr lang="it-IT" smtClean="0"/>
              <a:t>‹n.›</a:t>
            </a:fld>
            <a:endParaRPr lang="it-IT"/>
          </a:p>
        </p:txBody>
      </p:sp>
    </p:spTree>
    <p:extLst>
      <p:ext uri="{BB962C8B-B14F-4D97-AF65-F5344CB8AC3E}">
        <p14:creationId xmlns:p14="http://schemas.microsoft.com/office/powerpoint/2010/main" val="296864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7C17681-A6A9-E14F-9674-83742B18FCD6}" type="datetimeFigureOut">
              <a:rPr lang="it-IT" smtClean="0"/>
              <a:t>08/04/19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6B51362-11E2-1645-B8B6-0959CD6B86BE}" type="slidenum">
              <a:rPr lang="it-IT" smtClean="0"/>
              <a:t>‹n.›</a:t>
            </a:fld>
            <a:endParaRPr lang="it-IT"/>
          </a:p>
        </p:txBody>
      </p:sp>
    </p:spTree>
    <p:extLst>
      <p:ext uri="{BB962C8B-B14F-4D97-AF65-F5344CB8AC3E}">
        <p14:creationId xmlns:p14="http://schemas.microsoft.com/office/powerpoint/2010/main" val="77404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7" name="Date Placeholder 2"/>
          <p:cNvSpPr>
            <a:spLocks noGrp="1"/>
          </p:cNvSpPr>
          <p:nvPr>
            <p:ph type="dt" sz="half" idx="10"/>
          </p:nvPr>
        </p:nvSpPr>
        <p:spPr/>
        <p:txBody>
          <a:bodyPr/>
          <a:lstStyle/>
          <a:p>
            <a:fld id="{97C17681-A6A9-E14F-9674-83742B18FCD6}" type="datetimeFigureOut">
              <a:rPr lang="it-IT" smtClean="0"/>
              <a:t>08/04/19</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B6B51362-11E2-1645-B8B6-0959CD6B86BE}" type="slidenum">
              <a:rPr lang="it-IT" smtClean="0"/>
              <a:t>‹n.›</a:t>
            </a:fld>
            <a:endParaRPr lang="it-IT"/>
          </a:p>
        </p:txBody>
      </p:sp>
    </p:spTree>
    <p:extLst>
      <p:ext uri="{BB962C8B-B14F-4D97-AF65-F5344CB8AC3E}">
        <p14:creationId xmlns:p14="http://schemas.microsoft.com/office/powerpoint/2010/main" val="69751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7C17681-A6A9-E14F-9674-83742B18FCD6}" type="datetimeFigureOut">
              <a:rPr lang="it-IT" smtClean="0"/>
              <a:t>08/04/19</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B6B51362-11E2-1645-B8B6-0959CD6B86BE}" type="slidenum">
              <a:rPr lang="it-IT" smtClean="0"/>
              <a:t>‹n.›</a:t>
            </a:fld>
            <a:endParaRPr lang="it-IT"/>
          </a:p>
        </p:txBody>
      </p:sp>
    </p:spTree>
    <p:extLst>
      <p:ext uri="{BB962C8B-B14F-4D97-AF65-F5344CB8AC3E}">
        <p14:creationId xmlns:p14="http://schemas.microsoft.com/office/powerpoint/2010/main" val="200122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smtClean="0"/>
              <a:t>Fare clic per modificare stile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7" name="Date Placeholder 4"/>
          <p:cNvSpPr>
            <a:spLocks noGrp="1"/>
          </p:cNvSpPr>
          <p:nvPr>
            <p:ph type="dt" sz="half" idx="10"/>
          </p:nvPr>
        </p:nvSpPr>
        <p:spPr/>
        <p:txBody>
          <a:bodyPr/>
          <a:lstStyle/>
          <a:p>
            <a:fld id="{97C17681-A6A9-E14F-9674-83742B18FCD6}" type="datetimeFigureOut">
              <a:rPr lang="it-IT" smtClean="0"/>
              <a:t>08/04/19</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B6B51362-11E2-1645-B8B6-0959CD6B86BE}" type="slidenum">
              <a:rPr lang="it-IT" smtClean="0"/>
              <a:t>‹n.›</a:t>
            </a:fld>
            <a:endParaRPr lang="it-IT"/>
          </a:p>
        </p:txBody>
      </p:sp>
    </p:spTree>
    <p:extLst>
      <p:ext uri="{BB962C8B-B14F-4D97-AF65-F5344CB8AC3E}">
        <p14:creationId xmlns:p14="http://schemas.microsoft.com/office/powerpoint/2010/main" val="195095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97C17681-A6A9-E14F-9674-83742B18FCD6}" type="datetimeFigureOut">
              <a:rPr lang="it-IT" smtClean="0"/>
              <a:t>08/04/19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B51362-11E2-1645-B8B6-0959CD6B86BE}" type="slidenum">
              <a:rPr lang="it-IT" smtClean="0"/>
              <a:t>‹n.›</a:t>
            </a:fld>
            <a:endParaRPr lang="it-IT"/>
          </a:p>
        </p:txBody>
      </p:sp>
    </p:spTree>
    <p:extLst>
      <p:ext uri="{BB962C8B-B14F-4D97-AF65-F5344CB8AC3E}">
        <p14:creationId xmlns:p14="http://schemas.microsoft.com/office/powerpoint/2010/main" val="13359398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smtClean="0"/>
              <a:t>Fare clic per modificare stile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7C17681-A6A9-E14F-9674-83742B18FCD6}" type="datetimeFigureOut">
              <a:rPr lang="it-IT" smtClean="0"/>
              <a:t>08/04/19</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B51362-11E2-1645-B8B6-0959CD6B86BE}" type="slidenum">
              <a:rPr lang="it-IT" smtClean="0"/>
              <a:t>‹n.›</a:t>
            </a:fld>
            <a:endParaRPr lang="it-IT"/>
          </a:p>
        </p:txBody>
      </p:sp>
    </p:spTree>
    <p:extLst>
      <p:ext uri="{BB962C8B-B14F-4D97-AF65-F5344CB8AC3E}">
        <p14:creationId xmlns:p14="http://schemas.microsoft.com/office/powerpoint/2010/main" val="382697713"/>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20505" y="3535534"/>
            <a:ext cx="8020885" cy="485422"/>
          </a:xfrm>
        </p:spPr>
        <p:txBody>
          <a:bodyPr>
            <a:noAutofit/>
          </a:bodyPr>
          <a:lstStyle/>
          <a:p>
            <a:pPr algn="ctr"/>
            <a:endParaRPr lang="it-IT" sz="2800" dirty="0" smtClean="0">
              <a:solidFill>
                <a:srgbClr val="FF6600"/>
              </a:solidFill>
            </a:endParaRPr>
          </a:p>
          <a:p>
            <a:pPr algn="ctr"/>
            <a:r>
              <a:rPr lang="it-IT" sz="2800" dirty="0" smtClean="0">
                <a:solidFill>
                  <a:srgbClr val="FF6600"/>
                </a:solidFill>
              </a:rPr>
              <a:t>TRASFERIMENTO TECNOLOGICO &amp; OUTREACH </a:t>
            </a:r>
            <a:endParaRPr lang="it-IT" sz="2800" dirty="0">
              <a:solidFill>
                <a:srgbClr val="FF6600"/>
              </a:solidFill>
            </a:endParaRPr>
          </a:p>
        </p:txBody>
      </p:sp>
      <p:sp>
        <p:nvSpPr>
          <p:cNvPr id="4" name="Rettangolo 3"/>
          <p:cNvSpPr/>
          <p:nvPr/>
        </p:nvSpPr>
        <p:spPr>
          <a:xfrm>
            <a:off x="4479668" y="2967335"/>
            <a:ext cx="184666" cy="923330"/>
          </a:xfrm>
          <a:prstGeom prst="rect">
            <a:avLst/>
          </a:prstGeom>
          <a:noFill/>
        </p:spPr>
        <p:txBody>
          <a:bodyPr wrap="none" lIns="91440" tIns="45720" rIns="91440" bIns="45720">
            <a:spAutoFit/>
          </a:bodyPr>
          <a:lstStyle/>
          <a:p>
            <a:pPr algn="ctr"/>
            <a:endPar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Immagine 6"/>
          <p:cNvPicPr/>
          <p:nvPr/>
        </p:nvPicPr>
        <p:blipFill>
          <a:blip r:embed="rId2"/>
          <a:srcRect b="23442"/>
          <a:stretch/>
        </p:blipFill>
        <p:spPr>
          <a:xfrm>
            <a:off x="35447" y="118146"/>
            <a:ext cx="9108553" cy="1513706"/>
          </a:xfrm>
          <a:prstGeom prst="rect">
            <a:avLst/>
          </a:prstGeom>
          <a:ln>
            <a:noFill/>
          </a:ln>
        </p:spPr>
      </p:pic>
      <p:sp>
        <p:nvSpPr>
          <p:cNvPr id="11" name="Titolo 10"/>
          <p:cNvSpPr>
            <a:spLocks noGrp="1"/>
          </p:cNvSpPr>
          <p:nvPr>
            <p:ph type="ctrTitle"/>
          </p:nvPr>
        </p:nvSpPr>
        <p:spPr>
          <a:xfrm>
            <a:off x="866442" y="2868638"/>
            <a:ext cx="6620968" cy="1053621"/>
          </a:xfrm>
        </p:spPr>
        <p:txBody>
          <a:bodyPr/>
          <a:lstStyle/>
          <a:p>
            <a:pPr algn="ctr"/>
            <a:r>
              <a:rPr lang="it-IT" dirty="0" smtClean="0"/>
              <a:t>TRATTO</a:t>
            </a:r>
            <a:endParaRPr lang="it-IT" dirty="0"/>
          </a:p>
        </p:txBody>
      </p:sp>
      <p:sp>
        <p:nvSpPr>
          <p:cNvPr id="2" name="CasellaDiTesto 1"/>
          <p:cNvSpPr txBox="1"/>
          <p:nvPr/>
        </p:nvSpPr>
        <p:spPr>
          <a:xfrm>
            <a:off x="218325" y="5630472"/>
            <a:ext cx="8799065" cy="369332"/>
          </a:xfrm>
          <a:prstGeom prst="rect">
            <a:avLst/>
          </a:prstGeom>
          <a:noFill/>
        </p:spPr>
        <p:txBody>
          <a:bodyPr wrap="square" rtlCol="0">
            <a:spAutoFit/>
          </a:bodyPr>
          <a:lstStyle/>
          <a:p>
            <a:pPr algn="ctr"/>
            <a:r>
              <a:rPr lang="it-IT" dirty="0" smtClean="0"/>
              <a:t>Bologna, 8-9 aprile 19	Relatore M.R. </a:t>
            </a:r>
            <a:r>
              <a:rPr lang="it-IT" smtClean="0"/>
              <a:t>Ludovici - Moderatore </a:t>
            </a:r>
            <a:r>
              <a:rPr lang="it-IT" dirty="0" smtClean="0"/>
              <a:t>progetto </a:t>
            </a:r>
            <a:r>
              <a:rPr lang="it-IT" dirty="0" err="1" smtClean="0"/>
              <a:t>M.Fedi</a:t>
            </a:r>
            <a:endParaRPr lang="it-IT" dirty="0"/>
          </a:p>
        </p:txBody>
      </p:sp>
    </p:spTree>
    <p:extLst>
      <p:ext uri="{BB962C8B-B14F-4D97-AF65-F5344CB8AC3E}">
        <p14:creationId xmlns:p14="http://schemas.microsoft.com/office/powerpoint/2010/main" val="122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600" dirty="0" smtClean="0"/>
              <a:t>STATO DELL’ARTE -CONSIDERAZIONI (FARE RETE)</a:t>
            </a:r>
            <a:endParaRPr lang="it-IT" sz="3600" dirty="0"/>
          </a:p>
        </p:txBody>
      </p:sp>
      <p:sp>
        <p:nvSpPr>
          <p:cNvPr id="3" name="Segnaposto contenuto 2"/>
          <p:cNvSpPr>
            <a:spLocks noGrp="1"/>
          </p:cNvSpPr>
          <p:nvPr>
            <p:ph idx="1"/>
          </p:nvPr>
        </p:nvSpPr>
        <p:spPr>
          <a:xfrm>
            <a:off x="829994" y="1853249"/>
            <a:ext cx="6709360" cy="4395158"/>
          </a:xfrm>
        </p:spPr>
        <p:txBody>
          <a:bodyPr>
            <a:noAutofit/>
          </a:bodyPr>
          <a:lstStyle/>
          <a:p>
            <a:pPr algn="just">
              <a:lnSpc>
                <a:spcPct val="120000"/>
              </a:lnSpc>
              <a:spcBef>
                <a:spcPts val="0"/>
              </a:spcBef>
            </a:pPr>
            <a:r>
              <a:rPr lang="it-IT" sz="1500" dirty="0"/>
              <a:t>Molte proposte di </a:t>
            </a:r>
            <a:r>
              <a:rPr lang="it-IT" sz="1500" dirty="0" err="1"/>
              <a:t>outreach</a:t>
            </a:r>
            <a:r>
              <a:rPr lang="it-IT" sz="1500" dirty="0"/>
              <a:t> potrebbero, ad esempio, partire dal basso (come spesso già accade) e non nascere unicamente dalla richiesta dei Ricercatori. Una organizzazione più mirata ad un maggior coinvolgimento della componente TA, potrebbe essere un valore aggiunto per l’intero sistema di </a:t>
            </a:r>
            <a:r>
              <a:rPr lang="it-IT" sz="1500" dirty="0" err="1"/>
              <a:t>outreach</a:t>
            </a:r>
            <a:r>
              <a:rPr lang="it-IT" sz="1500" dirty="0"/>
              <a:t> (e TT).</a:t>
            </a:r>
          </a:p>
          <a:p>
            <a:pPr algn="just">
              <a:lnSpc>
                <a:spcPct val="120000"/>
              </a:lnSpc>
              <a:spcBef>
                <a:spcPts val="0"/>
              </a:spcBef>
            </a:pPr>
            <a:r>
              <a:rPr lang="it-IT" sz="1500" dirty="0" smtClean="0"/>
              <a:t>Nonostante </a:t>
            </a:r>
            <a:r>
              <a:rPr lang="it-IT" sz="1500" dirty="0"/>
              <a:t>il lavoro di CNTT e CC3M, ancora oggi può succedere che le informazioni sulle attività di </a:t>
            </a:r>
            <a:r>
              <a:rPr lang="it-IT" sz="1500" dirty="0" err="1"/>
              <a:t>outreach</a:t>
            </a:r>
            <a:r>
              <a:rPr lang="it-IT" sz="1500" dirty="0"/>
              <a:t> e TT arrivino solo per caso o per sentito dire o attraverso una rete di amicizie/conoscenze. Questo crea solo confusione e perdite di tempo.</a:t>
            </a:r>
          </a:p>
          <a:p>
            <a:pPr algn="just">
              <a:lnSpc>
                <a:spcPct val="120000"/>
              </a:lnSpc>
              <a:spcBef>
                <a:spcPts val="0"/>
              </a:spcBef>
            </a:pPr>
            <a:r>
              <a:rPr lang="it-IT" sz="1500" dirty="0" smtClean="0"/>
              <a:t>I </a:t>
            </a:r>
            <a:r>
              <a:rPr lang="it-IT" sz="1500" dirty="0"/>
              <a:t>nuovi referenti TA </a:t>
            </a:r>
            <a:r>
              <a:rPr lang="it-IT" sz="1500" dirty="0" smtClean="0"/>
              <a:t>(da </a:t>
            </a:r>
            <a:r>
              <a:rPr lang="it-IT" sz="1500" dirty="0" err="1" smtClean="0"/>
              <a:t>affianare</a:t>
            </a:r>
            <a:r>
              <a:rPr lang="it-IT" sz="1500" dirty="0" smtClean="0"/>
              <a:t> agli </a:t>
            </a:r>
            <a:r>
              <a:rPr lang="it-IT" sz="1500" dirty="0"/>
              <a:t>attuali referenti per il TT e per l’</a:t>
            </a:r>
            <a:r>
              <a:rPr lang="it-IT" sz="1500" dirty="0" err="1"/>
              <a:t>outreach</a:t>
            </a:r>
            <a:r>
              <a:rPr lang="it-IT" sz="1500" dirty="0"/>
              <a:t>) potrebbero essere riuniti in una rete che possa favorire il rapido scambio di informazioni. In particolare, in occasione di mostre, attività divulgative, open </a:t>
            </a:r>
            <a:r>
              <a:rPr lang="it-IT" sz="1500" dirty="0" err="1"/>
              <a:t>days</a:t>
            </a:r>
            <a:r>
              <a:rPr lang="it-IT" sz="1500" dirty="0"/>
              <a:t>, giornate di studio, …) ci potrebbe essere una maggiore partecipazione/collaborazione delle strutture INFN alle diverse attività </a:t>
            </a:r>
            <a:r>
              <a:rPr lang="it-IT" sz="1500" b="1" dirty="0"/>
              <a:t>locali</a:t>
            </a:r>
            <a:r>
              <a:rPr lang="it-IT" sz="1500" dirty="0"/>
              <a:t> di terza missione.</a:t>
            </a:r>
          </a:p>
        </p:txBody>
      </p:sp>
    </p:spTree>
    <p:extLst>
      <p:ext uri="{BB962C8B-B14F-4D97-AF65-F5344CB8AC3E}">
        <p14:creationId xmlns:p14="http://schemas.microsoft.com/office/powerpoint/2010/main" val="1588279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STATO DELL’ARTE-CONSIDERAZIONI (FONDI)</a:t>
            </a:r>
            <a:endParaRPr lang="it-IT" dirty="0"/>
          </a:p>
        </p:txBody>
      </p:sp>
      <p:sp>
        <p:nvSpPr>
          <p:cNvPr id="3" name="Segnaposto contenuto 2"/>
          <p:cNvSpPr>
            <a:spLocks noGrp="1"/>
          </p:cNvSpPr>
          <p:nvPr>
            <p:ph idx="1"/>
          </p:nvPr>
        </p:nvSpPr>
        <p:spPr/>
        <p:txBody>
          <a:bodyPr>
            <a:normAutofit fontScale="85000" lnSpcReduction="20000"/>
          </a:bodyPr>
          <a:lstStyle/>
          <a:p>
            <a:pPr algn="just">
              <a:lnSpc>
                <a:spcPct val="120000"/>
              </a:lnSpc>
              <a:spcBef>
                <a:spcPts val="0"/>
              </a:spcBef>
              <a:buClr>
                <a:schemeClr val="tx1"/>
              </a:buClr>
            </a:pPr>
            <a:r>
              <a:rPr lang="it-IT" dirty="0"/>
              <a:t>Per l’</a:t>
            </a:r>
            <a:r>
              <a:rPr lang="it-IT" dirty="0" err="1"/>
              <a:t>outreach</a:t>
            </a:r>
            <a:r>
              <a:rPr lang="it-IT" dirty="0"/>
              <a:t> c’è sicuramente un problema di fondi, quelli della CC3M probabilmente non sono sufficienti a coprire le richieste. </a:t>
            </a:r>
          </a:p>
          <a:p>
            <a:pPr algn="just">
              <a:lnSpc>
                <a:spcPct val="120000"/>
              </a:lnSpc>
              <a:spcBef>
                <a:spcPts val="0"/>
              </a:spcBef>
              <a:buClr>
                <a:schemeClr val="tx1"/>
              </a:buClr>
            </a:pPr>
            <a:endParaRPr lang="it-IT" dirty="0"/>
          </a:p>
          <a:p>
            <a:pPr algn="just">
              <a:lnSpc>
                <a:spcPct val="120000"/>
              </a:lnSpc>
              <a:spcBef>
                <a:spcPts val="0"/>
              </a:spcBef>
              <a:buClr>
                <a:schemeClr val="tx1"/>
              </a:buClr>
            </a:pPr>
            <a:r>
              <a:rPr lang="it-IT" dirty="0"/>
              <a:t>Andrebbero individuati fondi esterni, ma questi quasi sempre sono “cercati” per la ricerca e ancora non si è entrati nell’ottica che debbano essere “cercati” anche per l’</a:t>
            </a:r>
            <a:r>
              <a:rPr lang="it-IT" dirty="0" err="1"/>
              <a:t>outreach</a:t>
            </a:r>
            <a:r>
              <a:rPr lang="it-IT" dirty="0"/>
              <a:t>.</a:t>
            </a:r>
          </a:p>
          <a:p>
            <a:pPr algn="just">
              <a:lnSpc>
                <a:spcPct val="120000"/>
              </a:lnSpc>
              <a:spcBef>
                <a:spcPts val="0"/>
              </a:spcBef>
              <a:buClr>
                <a:schemeClr val="tx1"/>
              </a:buClr>
            </a:pPr>
            <a:endParaRPr lang="it-IT" dirty="0" smtClean="0"/>
          </a:p>
          <a:p>
            <a:pPr algn="just">
              <a:lnSpc>
                <a:spcPct val="120000"/>
              </a:lnSpc>
              <a:spcBef>
                <a:spcPts val="0"/>
              </a:spcBef>
              <a:buClr>
                <a:schemeClr val="tx1"/>
              </a:buClr>
            </a:pPr>
            <a:r>
              <a:rPr lang="it-IT" dirty="0" smtClean="0"/>
              <a:t>Non </a:t>
            </a:r>
            <a:r>
              <a:rPr lang="it-IT" dirty="0"/>
              <a:t>sempre però si sa dove andare a cercare nei bandi europei e chi lo fa non è detto che sia nelle condizioni di condividere l’informazione.  Questa raccolta di informazioni, invece, dovrebbe essere centralizzata e condivisa con tutti, lasciando poi alle persone la possibilità di decidere a quale bando </a:t>
            </a:r>
            <a:r>
              <a:rPr lang="it-IT" i="1" dirty="0"/>
              <a:t>applicare</a:t>
            </a:r>
            <a:r>
              <a:rPr lang="it-IT" dirty="0" smtClean="0"/>
              <a:t>.</a:t>
            </a:r>
            <a:endParaRPr lang="it-IT" dirty="0"/>
          </a:p>
          <a:p>
            <a:pPr marL="0" indent="0" algn="just">
              <a:lnSpc>
                <a:spcPct val="120000"/>
              </a:lnSpc>
              <a:spcBef>
                <a:spcPts val="0"/>
              </a:spcBef>
              <a:buClr>
                <a:schemeClr val="tx1"/>
              </a:buClr>
              <a:buNone/>
            </a:pPr>
            <a:endParaRPr lang="it-IT" dirty="0"/>
          </a:p>
        </p:txBody>
      </p:sp>
    </p:spTree>
    <p:extLst>
      <p:ext uri="{BB962C8B-B14F-4D97-AF65-F5344CB8AC3E}">
        <p14:creationId xmlns:p14="http://schemas.microsoft.com/office/powerpoint/2010/main" val="276217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STATO DELL’ARTE-CONSIDERAZIONI (FONDI)</a:t>
            </a:r>
            <a:endParaRPr lang="it-IT" dirty="0"/>
          </a:p>
        </p:txBody>
      </p:sp>
      <p:sp>
        <p:nvSpPr>
          <p:cNvPr id="3" name="Segnaposto contenuto 2"/>
          <p:cNvSpPr>
            <a:spLocks noGrp="1"/>
          </p:cNvSpPr>
          <p:nvPr>
            <p:ph idx="1"/>
          </p:nvPr>
        </p:nvSpPr>
        <p:spPr/>
        <p:txBody>
          <a:bodyPr>
            <a:noAutofit/>
          </a:bodyPr>
          <a:lstStyle/>
          <a:p>
            <a:pPr algn="just">
              <a:buClr>
                <a:schemeClr val="tx1"/>
              </a:buClr>
            </a:pPr>
            <a:r>
              <a:rPr lang="it-IT" sz="1600" dirty="0"/>
              <a:t>La CC3M, alla propria disponibilità di fondi, dovrà necessariamente pensare ad integrarli con ulteriori fondi esterni. Negli anni passati le attività di </a:t>
            </a:r>
            <a:r>
              <a:rPr lang="it-IT" sz="1600" dirty="0" err="1"/>
              <a:t>outreach</a:t>
            </a:r>
            <a:r>
              <a:rPr lang="it-IT" sz="1600" dirty="0"/>
              <a:t> venivano fatte in maniera molto approssimativa e con un basso livello di </a:t>
            </a:r>
            <a:r>
              <a:rPr lang="it-IT" sz="1600" dirty="0" smtClean="0"/>
              <a:t>professionalità, privilegiando </a:t>
            </a:r>
            <a:r>
              <a:rPr lang="it-IT" sz="1600" dirty="0"/>
              <a:t>l’aspetto puramente scientifico, che sebbene fondamentale, da solo non sempre porta ai risultati sperati in termini di coinvolgimento del pubblico. E’ evidente che se si vuole ottenere un risultato di buon livello (e duraturo nel tempo), bisogna andare alla ricerca di cospicui fondi esterni. Pertanto bisogna </a:t>
            </a:r>
            <a:r>
              <a:rPr lang="it-IT" sz="1600" u="sng" dirty="0"/>
              <a:t>valorizzare nuove figure</a:t>
            </a:r>
            <a:r>
              <a:rPr lang="it-IT" sz="1600" dirty="0"/>
              <a:t> con competenze tecniche ed amministrative in grado di individuare fondi per queste attività. Oggi molti ricercatori si avventurano in fai da te che spesso portano unicamente confusione e scarsi risultati. Forse bisognerebbe dedicare un settore “fondi esterni” solo all’</a:t>
            </a:r>
            <a:r>
              <a:rPr lang="it-IT" sz="1600" dirty="0" err="1"/>
              <a:t>outreach</a:t>
            </a:r>
            <a:r>
              <a:rPr lang="it-IT" sz="1600" dirty="0" smtClean="0"/>
              <a:t>.</a:t>
            </a:r>
            <a:endParaRPr lang="it-IT" sz="1600" dirty="0"/>
          </a:p>
        </p:txBody>
      </p:sp>
    </p:spTree>
    <p:extLst>
      <p:ext uri="{BB962C8B-B14F-4D97-AF65-F5344CB8AC3E}">
        <p14:creationId xmlns:p14="http://schemas.microsoft.com/office/powerpoint/2010/main" val="659347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3400" dirty="0" smtClean="0"/>
              <a:t>STATO DELL’ARTE - CONSIDERAZIONI (BACHECA ONLINE)</a:t>
            </a:r>
            <a:endParaRPr lang="it-IT" sz="3400" dirty="0"/>
          </a:p>
        </p:txBody>
      </p:sp>
      <p:sp>
        <p:nvSpPr>
          <p:cNvPr id="3" name="Segnaposto contenuto 2"/>
          <p:cNvSpPr>
            <a:spLocks noGrp="1"/>
          </p:cNvSpPr>
          <p:nvPr>
            <p:ph idx="1"/>
          </p:nvPr>
        </p:nvSpPr>
        <p:spPr/>
        <p:txBody>
          <a:bodyPr>
            <a:noAutofit/>
          </a:bodyPr>
          <a:lstStyle/>
          <a:p>
            <a:pPr algn="just">
              <a:buClr>
                <a:schemeClr val="tx1"/>
              </a:buClr>
            </a:pPr>
            <a:r>
              <a:rPr lang="it-IT" sz="1600" dirty="0"/>
              <a:t>Pertanto bisognerà individuare strumenti che possano aiutare al reperimento di fondi esterni per eventi di divulgazione. Potrebbero essere i bandi europei, ma resta il problema a chi fare riferimento per venirne a conoscenza (bisogna incentivare una ricerca locale o centrale?). Si potrebbe creare una bacheca online dove vengono pubblicati i bandi di maggior interesse nel settore </a:t>
            </a:r>
            <a:r>
              <a:rPr lang="it-IT" sz="1600" dirty="0" err="1"/>
              <a:t>outreach</a:t>
            </a:r>
            <a:r>
              <a:rPr lang="it-IT" sz="1600" dirty="0"/>
              <a:t>.</a:t>
            </a:r>
          </a:p>
          <a:p>
            <a:pPr algn="just">
              <a:buClr>
                <a:schemeClr val="tx1"/>
              </a:buClr>
            </a:pPr>
            <a:r>
              <a:rPr lang="it-IT" sz="1600" dirty="0"/>
              <a:t>Le attività di </a:t>
            </a:r>
            <a:r>
              <a:rPr lang="it-IT" sz="1600" dirty="0" err="1"/>
              <a:t>outreach</a:t>
            </a:r>
            <a:r>
              <a:rPr lang="it-IT" sz="1600" dirty="0"/>
              <a:t>, sebbene trasversali e apparentemente non prioritarie, richiedono un impegno non diverso dalle “normali” attività lavorative, ma appena servono fondi per portare a termine un progetto, si va in crisi perché non è ancora chiaro a chi rivolgersi e come fare per ottenere fondi</a:t>
            </a:r>
            <a:r>
              <a:rPr lang="it-IT" sz="1600" dirty="0" smtClean="0"/>
              <a:t>.</a:t>
            </a:r>
          </a:p>
          <a:p>
            <a:pPr algn="just">
              <a:buClr>
                <a:schemeClr val="tx1"/>
              </a:buClr>
            </a:pPr>
            <a:r>
              <a:rPr lang="it-IT" sz="1600" dirty="0"/>
              <a:t>Certamente un database in cui vengano raccolte tutte le iniziative di TT, gli </a:t>
            </a:r>
            <a:r>
              <a:rPr lang="it-IT" sz="1600" dirty="0" err="1"/>
              <a:t>exhibit</a:t>
            </a:r>
            <a:r>
              <a:rPr lang="it-IT" sz="1600" dirty="0"/>
              <a:t> disponibili, le varie mostre in programmazione, aiuterebbe a conoscere meglio il mondo TT/OUT, così come dovrebbe esserci una comunicazione più capillare tra sezioni/laboratori per far sapere a ciascuno cosa  sta facendo l’altro.</a:t>
            </a:r>
          </a:p>
          <a:p>
            <a:pPr algn="just">
              <a:buClr>
                <a:schemeClr val="tx1"/>
              </a:buClr>
            </a:pPr>
            <a:endParaRPr lang="it-IT" sz="1600" dirty="0"/>
          </a:p>
          <a:p>
            <a:pPr marL="0" indent="0" algn="just">
              <a:lnSpc>
                <a:spcPct val="120000"/>
              </a:lnSpc>
              <a:spcBef>
                <a:spcPts val="0"/>
              </a:spcBef>
              <a:buClr>
                <a:schemeClr val="tx1"/>
              </a:buClr>
              <a:buNone/>
            </a:pPr>
            <a:endParaRPr lang="it-IT" sz="1600" dirty="0"/>
          </a:p>
        </p:txBody>
      </p:sp>
    </p:spTree>
    <p:extLst>
      <p:ext uri="{BB962C8B-B14F-4D97-AF65-F5344CB8AC3E}">
        <p14:creationId xmlns:p14="http://schemas.microsoft.com/office/powerpoint/2010/main" val="163565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STATO DELL’ARTE-CONSIDERAZIONI VARIE</a:t>
            </a:r>
            <a:endParaRPr lang="it-IT" dirty="0"/>
          </a:p>
        </p:txBody>
      </p:sp>
      <p:sp>
        <p:nvSpPr>
          <p:cNvPr id="3" name="Segnaposto contenuto 2"/>
          <p:cNvSpPr>
            <a:spLocks noGrp="1"/>
          </p:cNvSpPr>
          <p:nvPr>
            <p:ph idx="1"/>
          </p:nvPr>
        </p:nvSpPr>
        <p:spPr/>
        <p:txBody>
          <a:bodyPr>
            <a:noAutofit/>
          </a:bodyPr>
          <a:lstStyle/>
          <a:p>
            <a:pPr algn="just">
              <a:buClr>
                <a:schemeClr val="tx1"/>
              </a:buClr>
            </a:pPr>
            <a:r>
              <a:rPr lang="it-IT" sz="1600" dirty="0"/>
              <a:t>Si fa notare come molti </a:t>
            </a:r>
            <a:r>
              <a:rPr lang="it-IT" sz="1600" dirty="0" err="1"/>
              <a:t>exhibit</a:t>
            </a:r>
            <a:r>
              <a:rPr lang="it-IT" sz="1600" dirty="0"/>
              <a:t> o mostre siano a volte poco attrattivi, per cui andrebbe curato molto l’aspetto estetico. Ad esempio, un buon successo lo sta ottenendo il telescopio per raggi cosmici installato nella stazione Toledo della metropolitana di Napoli anche per l’aspetto estetico che ben si sposa con l’architettura del luogo</a:t>
            </a:r>
            <a:r>
              <a:rPr lang="it-IT" sz="1600" dirty="0" smtClean="0"/>
              <a:t>.</a:t>
            </a:r>
          </a:p>
          <a:p>
            <a:pPr algn="just">
              <a:lnSpc>
                <a:spcPct val="120000"/>
              </a:lnSpc>
              <a:spcBef>
                <a:spcPts val="0"/>
              </a:spcBef>
              <a:buClr>
                <a:schemeClr val="tx1"/>
              </a:buClr>
            </a:pPr>
            <a:r>
              <a:rPr lang="it-IT" sz="1600" dirty="0"/>
              <a:t>Pensiamo vada curato maggiormente l'aspetto della comunicazione nelle Strutture, soprattutto subito dopo le riunioni dei referenti locali TT, per consentire a quanti poi saranno impegnati nel supporto TA, ma anche a vantaggio di quanti possano essere potenzialmente interessati (per esempio i giovani ricercatori), di essere messi a conoscenza dei vari aspetti discussi o delle nuove attività proposte. </a:t>
            </a:r>
          </a:p>
          <a:p>
            <a:pPr marL="0" lvl="0" indent="0" algn="just">
              <a:lnSpc>
                <a:spcPct val="120000"/>
              </a:lnSpc>
              <a:spcBef>
                <a:spcPts val="0"/>
              </a:spcBef>
              <a:buNone/>
            </a:pPr>
            <a:endParaRPr lang="it-IT" sz="1600" dirty="0"/>
          </a:p>
          <a:p>
            <a:pPr marL="342900" indent="-342900" algn="just">
              <a:buClr>
                <a:schemeClr val="tx1"/>
              </a:buClr>
              <a:buFont typeface="+mj-lt"/>
              <a:buAutoNum type="arabicPeriod" startAt="4"/>
            </a:pPr>
            <a:endParaRPr lang="it-IT" sz="1600" dirty="0"/>
          </a:p>
          <a:p>
            <a:pPr algn="just">
              <a:buClr>
                <a:schemeClr val="tx1"/>
              </a:buClr>
            </a:pPr>
            <a:endParaRPr lang="it-IT" sz="1600" dirty="0"/>
          </a:p>
          <a:p>
            <a:pPr marL="0" indent="0" algn="just">
              <a:lnSpc>
                <a:spcPct val="120000"/>
              </a:lnSpc>
              <a:spcBef>
                <a:spcPts val="0"/>
              </a:spcBef>
              <a:buClr>
                <a:schemeClr val="tx1"/>
              </a:buClr>
              <a:buNone/>
            </a:pPr>
            <a:endParaRPr lang="it-IT" sz="1600" dirty="0"/>
          </a:p>
        </p:txBody>
      </p:sp>
    </p:spTree>
    <p:extLst>
      <p:ext uri="{BB962C8B-B14F-4D97-AF65-F5344CB8AC3E}">
        <p14:creationId xmlns:p14="http://schemas.microsoft.com/office/powerpoint/2010/main" val="90944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PREMESSA</a:t>
            </a:r>
            <a:endParaRPr lang="it-IT" dirty="0"/>
          </a:p>
        </p:txBody>
      </p:sp>
      <p:sp>
        <p:nvSpPr>
          <p:cNvPr id="3" name="Segnaposto contenuto 2"/>
          <p:cNvSpPr>
            <a:spLocks noGrp="1"/>
          </p:cNvSpPr>
          <p:nvPr>
            <p:ph idx="1"/>
          </p:nvPr>
        </p:nvSpPr>
        <p:spPr/>
        <p:txBody>
          <a:bodyPr/>
          <a:lstStyle/>
          <a:p>
            <a:r>
              <a:rPr lang="it-IT" dirty="0" smtClean="0"/>
              <a:t>Il Progetto nasce da due ambiti diversi, il TT e l’OUTREACH, che hanno messo a fattor comune l’esperienza nell’Ente di due comunità: quella del Trasferimento Tecnologico e quella dell’</a:t>
            </a:r>
            <a:r>
              <a:rPr lang="it-IT" dirty="0" err="1" smtClean="0"/>
              <a:t>Outreach</a:t>
            </a:r>
            <a:r>
              <a:rPr lang="it-IT" dirty="0" smtClean="0"/>
              <a:t>.</a:t>
            </a:r>
          </a:p>
          <a:p>
            <a:pPr marL="0" indent="0">
              <a:buNone/>
            </a:pPr>
            <a:r>
              <a:rPr lang="it-IT" dirty="0" smtClean="0"/>
              <a:t>Cosa permettono di fare queste attività: </a:t>
            </a:r>
          </a:p>
          <a:p>
            <a:r>
              <a:rPr lang="it-IT" dirty="0" smtClean="0"/>
              <a:t>Restituire alla società qualcosa di noi (TT)</a:t>
            </a:r>
          </a:p>
          <a:p>
            <a:r>
              <a:rPr lang="it-IT" dirty="0" smtClean="0"/>
              <a:t>Raccontare agli altri il proprio lavoro (</a:t>
            </a:r>
            <a:r>
              <a:rPr lang="it-IT" dirty="0" err="1" smtClean="0"/>
              <a:t>Outreach</a:t>
            </a:r>
            <a:r>
              <a:rPr lang="it-IT" dirty="0" smtClean="0"/>
              <a:t>)</a:t>
            </a:r>
          </a:p>
          <a:p>
            <a:r>
              <a:rPr lang="it-IT" dirty="0" smtClean="0"/>
              <a:t>Fare insieme</a:t>
            </a:r>
          </a:p>
          <a:p>
            <a:r>
              <a:rPr lang="it-IT" dirty="0" smtClean="0"/>
              <a:t>Per questi due aspetti ci sono i due Comitati, quello di Trasferimento Tecnologico e quello di Terza Missione </a:t>
            </a:r>
          </a:p>
          <a:p>
            <a:endParaRPr lang="it-IT" dirty="0" smtClean="0"/>
          </a:p>
          <a:p>
            <a:endParaRPr lang="it-IT" dirty="0"/>
          </a:p>
        </p:txBody>
      </p:sp>
    </p:spTree>
    <p:extLst>
      <p:ext uri="{BB962C8B-B14F-4D97-AF65-F5344CB8AC3E}">
        <p14:creationId xmlns:p14="http://schemas.microsoft.com/office/powerpoint/2010/main" val="47803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PAROLE CHIAVE DALLE DISCUSSIONI</a:t>
            </a:r>
            <a:endParaRPr lang="it-IT" dirty="0"/>
          </a:p>
        </p:txBody>
      </p:sp>
      <p:sp>
        <p:nvSpPr>
          <p:cNvPr id="3" name="Segnaposto contenuto 2"/>
          <p:cNvSpPr>
            <a:spLocks noGrp="1"/>
          </p:cNvSpPr>
          <p:nvPr>
            <p:ph idx="1"/>
          </p:nvPr>
        </p:nvSpPr>
        <p:spPr/>
        <p:txBody>
          <a:bodyPr/>
          <a:lstStyle/>
          <a:p>
            <a:r>
              <a:rPr lang="it-IT" dirty="0" smtClean="0"/>
              <a:t>VALORIZZAZIONE DEL PERSONALE</a:t>
            </a:r>
          </a:p>
          <a:p>
            <a:r>
              <a:rPr lang="it-IT" dirty="0" smtClean="0"/>
              <a:t>RICONOSCIMENTO DEL LAVORO SVOLTO</a:t>
            </a:r>
          </a:p>
          <a:p>
            <a:r>
              <a:rPr lang="it-IT" dirty="0" smtClean="0"/>
              <a:t>COMUNICAZIONE</a:t>
            </a:r>
          </a:p>
          <a:p>
            <a:r>
              <a:rPr lang="it-IT" dirty="0" smtClean="0"/>
              <a:t>ENGAGEMENT</a:t>
            </a:r>
          </a:p>
          <a:p>
            <a:endParaRPr lang="it-IT" dirty="0"/>
          </a:p>
        </p:txBody>
      </p:sp>
    </p:spTree>
    <p:extLst>
      <p:ext uri="{BB962C8B-B14F-4D97-AF65-F5344CB8AC3E}">
        <p14:creationId xmlns:p14="http://schemas.microsoft.com/office/powerpoint/2010/main" val="116338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OBIETTIVI</a:t>
            </a:r>
            <a:endParaRPr lang="it-IT" dirty="0"/>
          </a:p>
        </p:txBody>
      </p:sp>
      <p:sp>
        <p:nvSpPr>
          <p:cNvPr id="3" name="Segnaposto contenuto 2"/>
          <p:cNvSpPr>
            <a:spLocks noGrp="1"/>
          </p:cNvSpPr>
          <p:nvPr>
            <p:ph idx="1"/>
          </p:nvPr>
        </p:nvSpPr>
        <p:spPr/>
        <p:txBody>
          <a:bodyPr/>
          <a:lstStyle/>
          <a:p>
            <a:pPr algn="just"/>
            <a:r>
              <a:rPr lang="it-IT" dirty="0" smtClean="0"/>
              <a:t>Tra gli obiettivi emersi nelle discussioni, alcuni sono apparsi significativi:</a:t>
            </a:r>
          </a:p>
          <a:p>
            <a:pPr algn="just"/>
            <a:r>
              <a:rPr lang="it-IT" dirty="0" smtClean="0"/>
              <a:t>Istituire la figura del Referente locale del Personale Tecnico ed Amministrativo TT/CC3M a fianco a quelle dei Referenti locali TT e CC3M</a:t>
            </a:r>
          </a:p>
          <a:p>
            <a:pPr algn="just"/>
            <a:r>
              <a:rPr lang="it-IT" dirty="0" smtClean="0"/>
              <a:t>Considerare il Personale Amministrativo nelle sigle delle attività e figurare nei Database INFN</a:t>
            </a:r>
          </a:p>
          <a:p>
            <a:pPr algn="just"/>
            <a:r>
              <a:rPr lang="it-IT" dirty="0" smtClean="0"/>
              <a:t>Introdurre criteri per le progressioni del Personale Tecnico ed Amministrativo che lavora su queste attività (ad es. punteggi per la Terza Missione)</a:t>
            </a:r>
            <a:endParaRPr lang="it-IT" dirty="0"/>
          </a:p>
        </p:txBody>
      </p:sp>
    </p:spTree>
    <p:extLst>
      <p:ext uri="{BB962C8B-B14F-4D97-AF65-F5344CB8AC3E}">
        <p14:creationId xmlns:p14="http://schemas.microsoft.com/office/powerpoint/2010/main" val="125474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OBIETTIVI</a:t>
            </a:r>
            <a:endParaRPr lang="it-IT" dirty="0"/>
          </a:p>
        </p:txBody>
      </p:sp>
      <p:sp>
        <p:nvSpPr>
          <p:cNvPr id="3" name="Segnaposto contenuto 2"/>
          <p:cNvSpPr>
            <a:spLocks noGrp="1"/>
          </p:cNvSpPr>
          <p:nvPr>
            <p:ph idx="1"/>
          </p:nvPr>
        </p:nvSpPr>
        <p:spPr/>
        <p:txBody>
          <a:bodyPr/>
          <a:lstStyle/>
          <a:p>
            <a:r>
              <a:rPr lang="it-IT" dirty="0" smtClean="0"/>
              <a:t>Fare rete</a:t>
            </a:r>
          </a:p>
          <a:p>
            <a:r>
              <a:rPr lang="it-IT" dirty="0" smtClean="0"/>
              <a:t>Creare una bacheca online per mappatura delle iniziative e per i bandi</a:t>
            </a:r>
          </a:p>
          <a:p>
            <a:r>
              <a:rPr lang="it-IT" dirty="0" smtClean="0"/>
              <a:t>Porre attenzione ad Horizon2020 e ad </a:t>
            </a:r>
            <a:r>
              <a:rPr lang="it-IT" dirty="0" err="1" smtClean="0"/>
              <a:t>Horizon</a:t>
            </a:r>
            <a:r>
              <a:rPr lang="it-IT" dirty="0" smtClean="0"/>
              <a:t> Europe</a:t>
            </a:r>
            <a:endParaRPr lang="it-IT" dirty="0"/>
          </a:p>
        </p:txBody>
      </p:sp>
    </p:spTree>
    <p:extLst>
      <p:ext uri="{BB962C8B-B14F-4D97-AF65-F5344CB8AC3E}">
        <p14:creationId xmlns:p14="http://schemas.microsoft.com/office/powerpoint/2010/main" val="62825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800" dirty="0" smtClean="0"/>
              <a:t>STATO DELL’ARTE-CONSIDERAZIONI (OUTREACH-EXHIBIT</a:t>
            </a:r>
            <a:r>
              <a:rPr lang="it-IT" dirty="0" smtClean="0"/>
              <a:t>)</a:t>
            </a:r>
            <a:endParaRPr lang="it-IT" dirty="0"/>
          </a:p>
        </p:txBody>
      </p:sp>
      <p:sp>
        <p:nvSpPr>
          <p:cNvPr id="3" name="Segnaposto contenuto 2"/>
          <p:cNvSpPr>
            <a:spLocks noGrp="1"/>
          </p:cNvSpPr>
          <p:nvPr>
            <p:ph idx="1"/>
          </p:nvPr>
        </p:nvSpPr>
        <p:spPr/>
        <p:txBody>
          <a:bodyPr>
            <a:normAutofit lnSpcReduction="10000"/>
          </a:bodyPr>
          <a:lstStyle/>
          <a:p>
            <a:r>
              <a:rPr lang="it-IT" dirty="0" smtClean="0"/>
              <a:t>Al momento questo progetto è fermo a quanto emerso nella prima fase, non ci sono state riunioni, perché sembrava essere giunto a conclusioni su molti aspetti. Si citano per completezza le considerazioni seguenti:</a:t>
            </a:r>
          </a:p>
          <a:p>
            <a:r>
              <a:rPr lang="it-IT" dirty="0" err="1"/>
              <a:t>exhibit</a:t>
            </a:r>
            <a:r>
              <a:rPr lang="it-IT" dirty="0"/>
              <a:t> progettati in alcune sedi INFN riscuotono un grande successo da parte del pubblico: questa è una strada da continuare a perseguire per una migliore comunicazione </a:t>
            </a:r>
            <a:r>
              <a:rPr lang="it-IT" dirty="0" smtClean="0"/>
              <a:t>verso l’esterno;</a:t>
            </a:r>
          </a:p>
          <a:p>
            <a:r>
              <a:rPr lang="it-IT" dirty="0"/>
              <a:t>partecipazione alle attività di </a:t>
            </a:r>
            <a:r>
              <a:rPr lang="it-IT" dirty="0" err="1"/>
              <a:t>outreach</a:t>
            </a:r>
            <a:r>
              <a:rPr lang="it-IT" dirty="0"/>
              <a:t> del personale INFN non è trascurabile, ma non è ben coordinata e spesso ci sono difficoltà a capire quali </a:t>
            </a:r>
            <a:r>
              <a:rPr lang="it-IT" dirty="0" err="1"/>
              <a:t>exhibit</a:t>
            </a:r>
            <a:r>
              <a:rPr lang="it-IT" dirty="0"/>
              <a:t> sono stati già realizzati.</a:t>
            </a:r>
            <a:endParaRPr lang="it-IT" dirty="0" smtClean="0"/>
          </a:p>
          <a:p>
            <a:endParaRPr lang="it-IT" dirty="0"/>
          </a:p>
        </p:txBody>
      </p:sp>
    </p:spTree>
    <p:extLst>
      <p:ext uri="{BB962C8B-B14F-4D97-AF65-F5344CB8AC3E}">
        <p14:creationId xmlns:p14="http://schemas.microsoft.com/office/powerpoint/2010/main" val="1723705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3600" dirty="0" smtClean="0"/>
              <a:t>STATO DELL’ARTE-CONSIDERAZIONI (Terza Missione e didattica</a:t>
            </a:r>
            <a:r>
              <a:rPr lang="it-IT" dirty="0" smtClean="0"/>
              <a:t>)</a:t>
            </a:r>
            <a:endParaRPr lang="it-IT" dirty="0"/>
          </a:p>
        </p:txBody>
      </p:sp>
      <p:sp>
        <p:nvSpPr>
          <p:cNvPr id="3" name="Segnaposto contenuto 2"/>
          <p:cNvSpPr>
            <a:spLocks noGrp="1"/>
          </p:cNvSpPr>
          <p:nvPr>
            <p:ph idx="1"/>
          </p:nvPr>
        </p:nvSpPr>
        <p:spPr/>
        <p:txBody>
          <a:bodyPr>
            <a:normAutofit fontScale="92500" lnSpcReduction="20000"/>
          </a:bodyPr>
          <a:lstStyle/>
          <a:p>
            <a:pPr marL="0" indent="0" algn="just">
              <a:buClr>
                <a:schemeClr val="tx1"/>
              </a:buClr>
              <a:buNone/>
            </a:pPr>
            <a:r>
              <a:rPr lang="it-IT" dirty="0"/>
              <a:t>Ci si </a:t>
            </a:r>
            <a:r>
              <a:rPr lang="it-IT" dirty="0" smtClean="0"/>
              <a:t>è interrogati </a:t>
            </a:r>
            <a:r>
              <a:rPr lang="it-IT" dirty="0"/>
              <a:t>su cosa si debba intendere per Terza </a:t>
            </a:r>
            <a:r>
              <a:rPr lang="it-IT" dirty="0" smtClean="0"/>
              <a:t>Missione: solamente </a:t>
            </a:r>
            <a:r>
              <a:rPr lang="it-IT" dirty="0"/>
              <a:t>la vera divulgazione oppure anche la didattica? In teoria, si dovrebbe intendere la sola divulgazione verso il pubblico non specialistico ma questa lettura </a:t>
            </a:r>
            <a:r>
              <a:rPr lang="it-IT" dirty="0" smtClean="0"/>
              <a:t>incontra </a:t>
            </a:r>
            <a:r>
              <a:rPr lang="it-IT" dirty="0"/>
              <a:t>parecchie resistenze da parte della maggioranza dei ricercatori (per esempio, è stato sollevato il problema del raggiungimento della soglia minima di ammissione ai colloqui nei concorsi per le progressioni di carriera). Questo porta a «spingere» affinché anche la didattica sia inserita fra i criteri per valutare il proprio lavoro di terza missione. </a:t>
            </a:r>
            <a:r>
              <a:rPr lang="it-IT" dirty="0" smtClean="0"/>
              <a:t>Per questo gruppo </a:t>
            </a:r>
            <a:r>
              <a:rPr lang="it-IT" dirty="0"/>
              <a:t>l’</a:t>
            </a:r>
            <a:r>
              <a:rPr lang="it-IT" dirty="0" err="1"/>
              <a:t>outreach</a:t>
            </a:r>
            <a:r>
              <a:rPr lang="it-IT" dirty="0"/>
              <a:t> </a:t>
            </a:r>
            <a:r>
              <a:rPr lang="it-IT" dirty="0" smtClean="0"/>
              <a:t>deve </a:t>
            </a:r>
            <a:r>
              <a:rPr lang="it-IT" dirty="0"/>
              <a:t>essere qualcosa che vada oltre la didattica di tipo </a:t>
            </a:r>
            <a:r>
              <a:rPr lang="it-IT" dirty="0" smtClean="0"/>
              <a:t>classico, </a:t>
            </a:r>
            <a:r>
              <a:rPr lang="it-IT" dirty="0"/>
              <a:t>nel senso di lezioni all’interno di corsi universitari. </a:t>
            </a:r>
            <a:endParaRPr lang="it-IT" dirty="0" smtClean="0"/>
          </a:p>
          <a:p>
            <a:pPr marL="0" indent="0" algn="just">
              <a:buClr>
                <a:schemeClr val="tx1"/>
              </a:buClr>
              <a:buNone/>
            </a:pPr>
            <a:r>
              <a:rPr lang="it-IT" dirty="0" smtClean="0"/>
              <a:t>Nota: il disciplinare probabilmente cambierà, ma si auspica che non si torni indietro, riducendo il peso del valore dato alla terza missione.</a:t>
            </a:r>
            <a:endParaRPr lang="it-IT" dirty="0"/>
          </a:p>
        </p:txBody>
      </p:sp>
    </p:spTree>
    <p:extLst>
      <p:ext uri="{BB962C8B-B14F-4D97-AF65-F5344CB8AC3E}">
        <p14:creationId xmlns:p14="http://schemas.microsoft.com/office/powerpoint/2010/main" val="198830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STATO DELL’ARTE-CONSIDERAZIONI (TT)</a:t>
            </a:r>
            <a:endParaRPr lang="it-IT" dirty="0"/>
          </a:p>
        </p:txBody>
      </p:sp>
      <p:sp>
        <p:nvSpPr>
          <p:cNvPr id="3" name="Segnaposto contenuto 2"/>
          <p:cNvSpPr>
            <a:spLocks noGrp="1"/>
          </p:cNvSpPr>
          <p:nvPr>
            <p:ph idx="1"/>
          </p:nvPr>
        </p:nvSpPr>
        <p:spPr/>
        <p:txBody>
          <a:bodyPr>
            <a:normAutofit fontScale="85000" lnSpcReduction="20000"/>
          </a:bodyPr>
          <a:lstStyle/>
          <a:p>
            <a:pPr algn="just"/>
            <a:r>
              <a:rPr lang="it-IT" dirty="0" smtClean="0"/>
              <a:t>Si è discusso </a:t>
            </a:r>
            <a:r>
              <a:rPr lang="it-IT" dirty="0"/>
              <a:t>su quale debba essere il ruolo del TT, e </a:t>
            </a:r>
            <a:r>
              <a:rPr lang="it-IT" dirty="0" smtClean="0"/>
              <a:t>su </a:t>
            </a:r>
            <a:r>
              <a:rPr lang="it-IT" dirty="0"/>
              <a:t>quale </a:t>
            </a:r>
            <a:r>
              <a:rPr lang="it-IT" dirty="0" smtClean="0"/>
              <a:t>sia l’impegno </a:t>
            </a:r>
            <a:r>
              <a:rPr lang="it-IT" dirty="0"/>
              <a:t>delle persone coinvolte: pur riconoscendone l’importanza proprio da un punto di vista sociale, non può diventare l’impegno </a:t>
            </a:r>
            <a:r>
              <a:rPr lang="it-IT" dirty="0" smtClean="0"/>
              <a:t>principale. </a:t>
            </a:r>
            <a:r>
              <a:rPr lang="it-IT" dirty="0"/>
              <a:t>Spesso il ruolo del TT viene percepito come </a:t>
            </a:r>
            <a:r>
              <a:rPr lang="it-IT" dirty="0" smtClean="0"/>
              <a:t>un modo per avere vantaggi economici per l’Ente, ma</a:t>
            </a:r>
            <a:r>
              <a:rPr lang="it-IT" dirty="0" smtClean="0">
                <a:solidFill>
                  <a:schemeClr val="bg1"/>
                </a:solidFill>
              </a:rPr>
              <a:t> </a:t>
            </a:r>
            <a:r>
              <a:rPr lang="it-IT" dirty="0"/>
              <a:t>l</a:t>
            </a:r>
            <a:r>
              <a:rPr lang="it-IT" dirty="0" smtClean="0"/>
              <a:t>a </a:t>
            </a:r>
            <a:r>
              <a:rPr lang="it-IT" dirty="0"/>
              <a:t>«</a:t>
            </a:r>
            <a:r>
              <a:rPr lang="it-IT" dirty="0" err="1"/>
              <a:t>mission</a:t>
            </a:r>
            <a:r>
              <a:rPr lang="it-IT" dirty="0"/>
              <a:t>» </a:t>
            </a:r>
            <a:r>
              <a:rPr lang="it-IT" dirty="0" smtClean="0"/>
              <a:t>dell’INFN </a:t>
            </a:r>
            <a:r>
              <a:rPr lang="it-IT" dirty="0"/>
              <a:t>non può essere solo </a:t>
            </a:r>
            <a:r>
              <a:rPr lang="it-IT" dirty="0" smtClean="0"/>
              <a:t>questa, perché potrebbe portare a </a:t>
            </a:r>
            <a:r>
              <a:rPr lang="it-IT" dirty="0"/>
              <a:t>svilire la ricerca </a:t>
            </a:r>
            <a:r>
              <a:rPr lang="it-IT" dirty="0" smtClean="0"/>
              <a:t>stessa e si distoglierebbe </a:t>
            </a:r>
            <a:r>
              <a:rPr lang="it-IT" dirty="0"/>
              <a:t>l’attenzione rispetto alla qualità </a:t>
            </a:r>
            <a:r>
              <a:rPr lang="it-IT" dirty="0" smtClean="0"/>
              <a:t>con il rischio di un </a:t>
            </a:r>
            <a:r>
              <a:rPr lang="it-IT" dirty="0"/>
              <a:t>“prodotto finito” più povero da offrire all’esterno</a:t>
            </a:r>
            <a:r>
              <a:rPr lang="it-IT" dirty="0" smtClean="0"/>
              <a:t>, con un cattivo ritorno per lo </a:t>
            </a:r>
            <a:r>
              <a:rPr lang="it-IT" dirty="0"/>
              <a:t>stesso </a:t>
            </a:r>
            <a:r>
              <a:rPr lang="it-IT" dirty="0" smtClean="0"/>
              <a:t>TT</a:t>
            </a:r>
          </a:p>
          <a:p>
            <a:pPr algn="just"/>
            <a:r>
              <a:rPr lang="it-IT" dirty="0"/>
              <a:t>Quale deve essere il ritorno delle attività di TT: va considerato  anche il conto terzi?  Esiste un database di casi virtuosi e di esempi a cui poter fare riferimento? Anche qui c’è molta confusione e scarsa informazione. Si dovrebbe meglio sfruttare il sito del CNTT. Lì  potrebbero essere pubblicati  contenuti e informazioni su questi aspetti ancora molto </a:t>
            </a:r>
            <a:r>
              <a:rPr lang="it-IT" dirty="0" smtClean="0"/>
              <a:t>confusi</a:t>
            </a:r>
            <a:endParaRPr lang="it-IT" dirty="0"/>
          </a:p>
          <a:p>
            <a:endParaRPr lang="it-IT" dirty="0"/>
          </a:p>
        </p:txBody>
      </p:sp>
    </p:spTree>
    <p:extLst>
      <p:ext uri="{BB962C8B-B14F-4D97-AF65-F5344CB8AC3E}">
        <p14:creationId xmlns:p14="http://schemas.microsoft.com/office/powerpoint/2010/main" val="850598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600" dirty="0" smtClean="0"/>
              <a:t>STATO DELL’ARTE-CONSIDERAZIONI (Personale</a:t>
            </a:r>
            <a:r>
              <a:rPr lang="it-IT" dirty="0" smtClean="0"/>
              <a:t>)</a:t>
            </a:r>
            <a:endParaRPr lang="it-IT" dirty="0"/>
          </a:p>
        </p:txBody>
      </p:sp>
      <p:sp>
        <p:nvSpPr>
          <p:cNvPr id="3" name="Segnaposto contenuto 2"/>
          <p:cNvSpPr>
            <a:spLocks noGrp="1"/>
          </p:cNvSpPr>
          <p:nvPr>
            <p:ph idx="1"/>
          </p:nvPr>
        </p:nvSpPr>
        <p:spPr/>
        <p:txBody>
          <a:bodyPr>
            <a:normAutofit/>
          </a:bodyPr>
          <a:lstStyle/>
          <a:p>
            <a:pPr algn="just"/>
            <a:r>
              <a:rPr lang="it-IT" dirty="0"/>
              <a:t>Per la valorizzazione delle persone, si potrebbe cominciare a discutere anche di eventuali riconoscimenti economici, anche se chiaramente questo aspetto </a:t>
            </a:r>
            <a:r>
              <a:rPr lang="it-IT" dirty="0" smtClean="0"/>
              <a:t>è materia </a:t>
            </a:r>
            <a:r>
              <a:rPr lang="it-IT" dirty="0"/>
              <a:t>sindacale. Ma varrebbe la pena </a:t>
            </a:r>
            <a:r>
              <a:rPr lang="it-IT" dirty="0" smtClean="0"/>
              <a:t>di iniziare </a:t>
            </a:r>
            <a:r>
              <a:rPr lang="it-IT" dirty="0"/>
              <a:t>un lavoro di sensibilizzazione su questi temi</a:t>
            </a:r>
            <a:r>
              <a:rPr lang="it-IT" dirty="0" smtClean="0"/>
              <a:t>.</a:t>
            </a:r>
          </a:p>
          <a:p>
            <a:pPr algn="just">
              <a:spcBef>
                <a:spcPts val="0"/>
              </a:spcBef>
              <a:buClr>
                <a:schemeClr val="tx1"/>
              </a:buClr>
            </a:pPr>
            <a:r>
              <a:rPr lang="it-IT" dirty="0"/>
              <a:t>Si ritiene importante che sia valorizzato il ruolo del personale TA impegnato nelle attività di TT/OUT. Potrebbe essere fattibile inserire anche per le progressioni di carriera di tecnici e amministrativi una frazione di punteggio relativo alle iniziative di terza missione?</a:t>
            </a:r>
          </a:p>
          <a:p>
            <a:pPr marL="342900" indent="-342900" algn="just">
              <a:spcBef>
                <a:spcPts val="0"/>
              </a:spcBef>
              <a:buClr>
                <a:schemeClr val="tx1"/>
              </a:buClr>
              <a:buFont typeface="+mj-lt"/>
              <a:buAutoNum type="arabicPeriod" startAt="3"/>
            </a:pPr>
            <a:endParaRPr lang="it-IT" dirty="0"/>
          </a:p>
          <a:p>
            <a:endParaRPr lang="it-IT" dirty="0" smtClean="0"/>
          </a:p>
          <a:p>
            <a:endParaRPr lang="it-IT" dirty="0"/>
          </a:p>
        </p:txBody>
      </p:sp>
    </p:spTree>
    <p:extLst>
      <p:ext uri="{BB962C8B-B14F-4D97-AF65-F5344CB8AC3E}">
        <p14:creationId xmlns:p14="http://schemas.microsoft.com/office/powerpoint/2010/main" val="1708403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mpostazioni personalizzate 1">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8308</TotalTime>
  <Words>1451</Words>
  <Application>Microsoft Macintosh PowerPoint</Application>
  <PresentationFormat>Presentazione su schermo (4:3)</PresentationFormat>
  <Paragraphs>60</Paragraphs>
  <Slides>14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Calibri</vt:lpstr>
      <vt:lpstr>Century Gothic</vt:lpstr>
      <vt:lpstr>Wingdings 3</vt:lpstr>
      <vt:lpstr>Arial</vt:lpstr>
      <vt:lpstr>Ione</vt:lpstr>
      <vt:lpstr>TRATTO</vt:lpstr>
      <vt:lpstr>PREMESSA</vt:lpstr>
      <vt:lpstr>PAROLE CHIAVE DALLE DISCUSSIONI</vt:lpstr>
      <vt:lpstr>OBIETTIVI</vt:lpstr>
      <vt:lpstr>OBIETTIVI</vt:lpstr>
      <vt:lpstr>STATO DELL’ARTE-CONSIDERAZIONI (OUTREACH-EXHIBIT)</vt:lpstr>
      <vt:lpstr>STATO DELL’ARTE-CONSIDERAZIONI (Terza Missione e didattica)</vt:lpstr>
      <vt:lpstr>STATO DELL’ARTE-CONSIDERAZIONI (TT)</vt:lpstr>
      <vt:lpstr>STATO DELL’ARTE-CONSIDERAZIONI (Personale)</vt:lpstr>
      <vt:lpstr>STATO DELL’ARTE -CONSIDERAZIONI (FARE RETE)</vt:lpstr>
      <vt:lpstr>STATO DELL’ARTE-CONSIDERAZIONI (FONDI)</vt:lpstr>
      <vt:lpstr>STATO DELL’ARTE-CONSIDERAZIONI (FONDI)</vt:lpstr>
      <vt:lpstr>STATO DELL’ARTE - CONSIDERAZIONI (BACHECA ONLINE)</vt:lpstr>
      <vt:lpstr>STATO DELL’ARTE-CONSIDERAZIONI VARIE</vt:lpstr>
    </vt:vector>
  </TitlesOfParts>
  <Company>INFN_LNGS</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NEXT  TTA</dc:title>
  <dc:creator>Attanasio Candela</dc:creator>
  <cp:lastModifiedBy>Utente di Microsoft Office</cp:lastModifiedBy>
  <cp:revision>229</cp:revision>
  <dcterms:created xsi:type="dcterms:W3CDTF">2018-05-31T07:50:31Z</dcterms:created>
  <dcterms:modified xsi:type="dcterms:W3CDTF">2019-04-08T12:38:15Z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516602009</vt:i4>
  </property>
  <property fmtid="{D5CDD505-2E9C-101B-9397-08002B2CF9AE}" pid="3" name="_NewReviewCycle">
    <vt:lpwstr/>
  </property>
  <property fmtid="{D5CDD505-2E9C-101B-9397-08002B2CF9AE}" pid="4" name="_EmailSubject">
    <vt:lpwstr>slides per ambito meccanico</vt:lpwstr>
  </property>
  <property fmtid="{D5CDD505-2E9C-101B-9397-08002B2CF9AE}" pid="5" name="_AuthorEmail">
    <vt:lpwstr>roberto.michinelli@bo.infn.it</vt:lpwstr>
  </property>
  <property fmtid="{D5CDD505-2E9C-101B-9397-08002B2CF9AE}" pid="6" name="_AuthorEmailDisplayName">
    <vt:lpwstr>Roberto Michinelli</vt:lpwstr>
  </property>
</Properties>
</file>