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9" r:id="rId1"/>
  </p:sldMasterIdLst>
  <p:sldIdLst>
    <p:sldId id="266" r:id="rId2"/>
    <p:sldId id="261" r:id="rId3"/>
    <p:sldId id="267" r:id="rId4"/>
    <p:sldId id="262" r:id="rId5"/>
    <p:sldId id="268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 Arezzini" initials="S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64"/>
  </p:normalViewPr>
  <p:slideViewPr>
    <p:cSldViewPr snapToGrid="0">
      <p:cViewPr varScale="1">
        <p:scale>
          <a:sx n="92" d="100"/>
          <a:sy n="92" d="100"/>
        </p:scale>
        <p:origin x="18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3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5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24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096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98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53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059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13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1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8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2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1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1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4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2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0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  <p:sldLayoutId id="2147483953" r:id="rId14"/>
    <p:sldLayoutId id="2147483954" r:id="rId15"/>
    <p:sldLayoutId id="2147483955" r:id="rId16"/>
    <p:sldLayoutId id="214748395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D65D870-3ECC-3643-84C4-83AA34296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1" t="15126" r="3960"/>
          <a:stretch/>
        </p:blipFill>
        <p:spPr>
          <a:xfrm>
            <a:off x="0" y="0"/>
            <a:ext cx="12192000" cy="685799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E41309A-D34F-1448-AA40-A26601E3B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542" y="2901611"/>
            <a:ext cx="6244914" cy="99066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it-IT" sz="6600" b="1" i="1">
                <a:solidFill>
                  <a:srgbClr val="FFC000"/>
                </a:solidFill>
                <a:latin typeface="Comic Sans MS" panose="030F0702030302020204" pitchFamily="66" charset="0"/>
              </a:rPr>
              <a:t>FORMICA</a:t>
            </a:r>
            <a:endParaRPr lang="en-US" sz="6600">
              <a:solidFill>
                <a:srgbClr val="FFC000"/>
              </a:solidFill>
            </a:endParaRP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1A07A18-7AD4-844B-AD63-65FC64A0D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10779" y="4249729"/>
            <a:ext cx="8133478" cy="20199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it-IT" sz="2800">
                <a:solidFill>
                  <a:srgbClr val="FFC000"/>
                </a:solidFill>
                <a:latin typeface="Comic Sans MS" panose="030F0702030302020204" pitchFamily="66" charset="0"/>
              </a:rPr>
              <a:t>Ambito formazione</a:t>
            </a:r>
          </a:p>
          <a:p>
            <a:endParaRPr lang="it-IT" sz="280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endParaRPr lang="it-IT" sz="280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algn="l"/>
            <a:r>
              <a:rPr lang="it-IT" sz="2800">
                <a:solidFill>
                  <a:srgbClr val="FFC000"/>
                </a:solidFill>
                <a:latin typeface="Comic Sans MS" panose="030F0702030302020204" pitchFamily="66" charset="0"/>
              </a:rPr>
              <a:t>Silvia Arezzini – </a:t>
            </a:r>
            <a:r>
              <a:rPr lang="it-IT" sz="2800" i="1">
                <a:solidFill>
                  <a:srgbClr val="FFC000"/>
                </a:solidFill>
                <a:latin typeface="Comic Sans MS" panose="030F0702030302020204" pitchFamily="66" charset="0"/>
              </a:rPr>
              <a:t>Bologna</a:t>
            </a:r>
            <a:r>
              <a:rPr lang="it-IT" sz="2800">
                <a:solidFill>
                  <a:srgbClr val="FFC000"/>
                </a:solidFill>
                <a:latin typeface="Comic Sans MS" panose="030F0702030302020204" pitchFamily="66" charset="0"/>
              </a:rPr>
              <a:t> 9 </a:t>
            </a:r>
            <a:r>
              <a:rPr lang="it-IT" sz="2800" i="1">
                <a:solidFill>
                  <a:srgbClr val="FFC000"/>
                </a:solidFill>
                <a:latin typeface="Comic Sans MS" panose="030F0702030302020204" pitchFamily="66" charset="0"/>
              </a:rPr>
              <a:t>aprile</a:t>
            </a:r>
            <a:r>
              <a:rPr lang="it-IT" sz="280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r>
              <a:rPr lang="it-IT" sz="2800" i="1">
                <a:solidFill>
                  <a:srgbClr val="FFC000"/>
                </a:solidFill>
                <a:latin typeface="Comic Sans MS" panose="030F0702030302020204" pitchFamily="66" charset="0"/>
              </a:rPr>
              <a:t>2019</a:t>
            </a:r>
            <a:endParaRPr lang="en-US" sz="2800" i="1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74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xmlns="" id="{17393872-9885-C341-B86A-952846772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8455"/>
            <a:ext cx="12192000" cy="22351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  <a:t>Progetto FORMICA </a:t>
            </a:r>
            <a:b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</a:br>
            <a: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  <a:t>(FORMazione Informazione CrescitA)</a:t>
            </a:r>
            <a:b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</a:br>
            <a: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</a:br>
            <a: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B0604020202020204" pitchFamily="34" charset="0"/>
                <a:cs typeface="Times New Roman" panose="02020603050405020304" pitchFamily="18" charset="0"/>
              </a:rPr>
            </a:br>
            <a: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centralità della formazione vista non solo come fattore determinante della crescita di tutto il personale INFN, </a:t>
            </a:r>
            <a:b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ma anche come formidabile punto d’incontro e di condivisione</a:t>
            </a:r>
            <a:br>
              <a:rPr lang="it-IT" sz="3200" b="1" i="1">
                <a:solidFill>
                  <a:srgbClr val="FFC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it-IT" sz="3200" b="1" i="1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xmlns="" id="{5265F373-7D4A-5843-BF34-F5A5F665E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4530424"/>
            <a:ext cx="12270441" cy="29410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endParaRPr lang="it-IT" sz="1800" b="1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ANDARE VERSO</a:t>
            </a:r>
            <a:endParaRPr lang="it-IT" sz="1800" b="1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Comic Sans MS" panose="030F0702030302020204" pitchFamily="66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/>
            <a:r>
              <a:rPr lang="it-IT" sz="1800" b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Una cultura mirata alla crescita professionale e personale di ciascun dipendente.</a:t>
            </a:r>
          </a:p>
          <a:p>
            <a:pPr lvl="0"/>
            <a:r>
              <a:rPr lang="it-IT" sz="1800" b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L’elaborazione dei piani formativi con una visione strategica e di lungo periodo.</a:t>
            </a:r>
          </a:p>
          <a:p>
            <a:pPr lvl="0"/>
            <a:r>
              <a:rPr lang="it-IT" sz="1800" b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Supporto al dipendente per l’identificazione del proprio percorso di crescita professionale e personale.</a:t>
            </a:r>
          </a:p>
          <a:p>
            <a:endParaRPr lang="it-IT" sz="18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1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10A0C0B-5907-584C-BF19-FF0A4A286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076" y="610353"/>
            <a:ext cx="9613861" cy="1080938"/>
          </a:xfrm>
        </p:spPr>
        <p:txBody>
          <a:bodyPr/>
          <a:lstStyle/>
          <a:p>
            <a:r>
              <a:rPr lang="it-IT" b="1" i="1">
                <a:solidFill>
                  <a:srgbClr val="FFC000"/>
                </a:solidFill>
                <a:latin typeface="Comic Sans MS" panose="030F0702030302020204" pitchFamily="66" charset="0"/>
              </a:rPr>
              <a:t>Trasversalitá</a:t>
            </a:r>
            <a:r>
              <a:rPr lang="it-IT" b="1" i="1">
                <a:latin typeface="Comic Sans MS" panose="030F0702030302020204" pitchFamily="66" charset="0"/>
              </a:rPr>
              <a:t> </a:t>
            </a:r>
            <a:r>
              <a:rPr lang="it-IT" b="1" i="1">
                <a:solidFill>
                  <a:srgbClr val="FFC000"/>
                </a:solidFill>
                <a:latin typeface="Comic Sans MS" panose="030F0702030302020204" pitchFamily="66" charset="0"/>
              </a:rPr>
              <a:t>della</a:t>
            </a:r>
            <a:r>
              <a:rPr lang="it-IT" b="1" i="1">
                <a:latin typeface="Comic Sans MS" panose="030F0702030302020204" pitchFamily="66" charset="0"/>
              </a:rPr>
              <a:t> </a:t>
            </a:r>
            <a:r>
              <a:rPr lang="it-IT" b="1" i="1">
                <a:solidFill>
                  <a:srgbClr val="FFC000"/>
                </a:solidFill>
                <a:latin typeface="Comic Sans MS" panose="030F0702030302020204" pitchFamily="66" charset="0"/>
              </a:rPr>
              <a:t>formazione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0AC53E5-D0A6-C74C-8572-9D42FFB78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26762"/>
            <a:ext cx="12093949" cy="4798474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Sicurezza 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Benessere  Organizzativo 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Organizzazione  del  lavoro &amp;  Project Management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Comunicazione 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Gestione  dei conflitti 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Formazione  per  neoassunti 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GDPR  –  suddivisa  per  ruoli, ma  per  tutto  il  personale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Informatica  di  base  per  ruoli, ma  per  tutto  il personale</a:t>
            </a:r>
          </a:p>
          <a:p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Presentazione Progetti  Esterni </a:t>
            </a:r>
          </a:p>
        </p:txBody>
      </p:sp>
    </p:spTree>
    <p:extLst>
      <p:ext uri="{BB962C8B-B14F-4D97-AF65-F5344CB8AC3E}">
        <p14:creationId xmlns:p14="http://schemas.microsoft.com/office/powerpoint/2010/main" val="209029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0BFFB87-A83D-6F44-96C7-B8F0C3442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221532"/>
            <a:ext cx="11976287" cy="3492305"/>
          </a:xfrm>
        </p:spPr>
        <p:txBody>
          <a:bodyPr>
            <a:normAutofit fontScale="90000"/>
          </a:bodyPr>
          <a:lstStyle/>
          <a:p>
            <a: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b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b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Assegnazione ad ogni dipendente di una sorta di “tutor” o “career </a:t>
            </a:r>
            <a:r>
              <a:rPr lang="it-IT" sz="2700" b="1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councelor</a:t>
            </a:r>
            <a: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”.</a:t>
            </a:r>
            <a:b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Interazione con il management della Struttura di appartenenza e la CNF, mirata a creare un percorso di crescita che soddisfi le esigenze personali e quelle dell’Istituto nel suo complesso.</a:t>
            </a:r>
            <a:b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Verifica del raggiungimento degli obiettivi.</a:t>
            </a:r>
            <a:b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27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18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it-IT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20BFFB87-A83D-6F44-96C7-B8F0C34423B8}"/>
              </a:ext>
            </a:extLst>
          </p:cNvPr>
          <p:cNvSpPr txBox="1">
            <a:spLocks/>
          </p:cNvSpPr>
          <p:nvPr/>
        </p:nvSpPr>
        <p:spPr>
          <a:xfrm>
            <a:off x="-64434" y="-277346"/>
            <a:ext cx="10847294" cy="19189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b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it-IT" sz="2800" b="1" dirty="0">
              <a:solidFill>
                <a:srgbClr val="FFC000"/>
              </a:solidFill>
              <a:latin typeface="Comic Sans MS" panose="030F0702030302020204" pitchFamily="66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it-IT" sz="2800" b="1" dirty="0">
                <a:solidFill>
                  <a:srgbClr val="FFC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2800" b="1" dirty="0">
                <a:solidFill>
                  <a:srgbClr val="FFC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800" b="1" i="1" dirty="0">
                <a:solidFill>
                  <a:srgbClr val="FFC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CREAZIONE PERCORSO DI CRESCITA PROFESSIONALE</a:t>
            </a:r>
            <a:br>
              <a:rPr lang="it-IT" sz="2800" b="1" i="1" dirty="0">
                <a:solidFill>
                  <a:srgbClr val="FFC000"/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b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it-IT" sz="2800" b="1" dirty="0">
                <a:solidFill>
                  <a:srgbClr val="FFC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it-IT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4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6EC8C61-98A4-A447-AC0C-A3EC4F67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>
                <a:solidFill>
                  <a:srgbClr val="FFC000"/>
                </a:solidFill>
                <a:latin typeface="Comic Sans MS" panose="030F0702030302020204" pitchFamily="66" charset="0"/>
              </a:rPr>
              <a:t>A che punto siamo…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AA32D9E-BE76-6643-BB51-E4A7D6B75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637" y="2925184"/>
            <a:ext cx="11354797" cy="3680684"/>
          </a:xfrm>
        </p:spPr>
        <p:txBody>
          <a:bodyPr>
            <a:noAutofit/>
          </a:bodyPr>
          <a:lstStyle/>
          <a:p>
            <a:r>
              <a:rPr lang="it-IT" sz="3200" b="1">
                <a:solidFill>
                  <a:srgbClr val="FFC000"/>
                </a:solidFill>
                <a:latin typeface="Comic Sans MS" panose="030F0702030302020204" pitchFamily="66" charset="0"/>
              </a:rPr>
              <a:t>Appena iniziata la definizione di una modalitá possibile</a:t>
            </a:r>
          </a:p>
          <a:p>
            <a:r>
              <a:rPr lang="it-IT" sz="3200" b="1">
                <a:solidFill>
                  <a:srgbClr val="FFC000"/>
                </a:solidFill>
                <a:latin typeface="Comic Sans MS" panose="030F0702030302020204" pitchFamily="66" charset="0"/>
              </a:rPr>
              <a:t>Sedi pilota ?</a:t>
            </a:r>
          </a:p>
          <a:p>
            <a:r>
              <a:rPr lang="it-IT" sz="3200" b="1">
                <a:solidFill>
                  <a:srgbClr val="FFC000"/>
                </a:solidFill>
                <a:latin typeface="Comic Sans MS" panose="030F0702030302020204" pitchFamily="66" charset="0"/>
              </a:rPr>
              <a:t>Personale disponibile a formarsi nel campo del tutoring</a:t>
            </a:r>
          </a:p>
          <a:p>
            <a:r>
              <a:rPr lang="it-IT" sz="3200" b="1">
                <a:solidFill>
                  <a:srgbClr val="FFC000"/>
                </a:solidFill>
                <a:latin typeface="Comic Sans MS" panose="030F0702030302020204" pitchFamily="66" charset="0"/>
              </a:rPr>
              <a:t>Creazione di un team dedicato (con  CNF)</a:t>
            </a:r>
          </a:p>
          <a:p>
            <a:r>
              <a:rPr lang="it-IT" sz="3200" b="1">
                <a:solidFill>
                  <a:srgbClr val="FFC000"/>
                </a:solidFill>
                <a:latin typeface="Comic Sans MS" panose="030F0702030302020204" pitchFamily="66" charset="0"/>
              </a:rPr>
              <a:t>Progetto di test con verifica</a:t>
            </a:r>
          </a:p>
          <a:p>
            <a:r>
              <a:rPr lang="it-IT" sz="3200" b="1">
                <a:solidFill>
                  <a:srgbClr val="FFC000"/>
                </a:solidFill>
                <a:latin typeface="Comic Sans MS" panose="030F0702030302020204" pitchFamily="66" charset="0"/>
              </a:rPr>
              <a:t>Estensione del test</a:t>
            </a:r>
          </a:p>
          <a:p>
            <a:endParaRPr lang="it-IT" sz="3200" b="1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endParaRPr lang="it-IT" sz="3200" b="1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88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4">
            <a:extLst>
              <a:ext uri="{FF2B5EF4-FFF2-40B4-BE49-F238E27FC236}">
                <a16:creationId xmlns:a16="http://schemas.microsoft.com/office/drawing/2014/main" xmlns="" id="{A7FECBF4-0A77-5442-BFEE-2512DB897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75" y="0"/>
            <a:ext cx="7295744" cy="6858000"/>
          </a:xfrm>
          <a:prstGeom prst="rect">
            <a:avLst/>
          </a:prstGeom>
        </p:spPr>
      </p:pic>
      <p:sp>
        <p:nvSpPr>
          <p:cNvPr id="12" name="Titolo 3">
            <a:extLst>
              <a:ext uri="{FF2B5EF4-FFF2-40B4-BE49-F238E27FC236}">
                <a16:creationId xmlns:a16="http://schemas.microsoft.com/office/drawing/2014/main" xmlns="" id="{DA7715F1-4BC8-3148-A31F-D2EFE550D4F7}"/>
              </a:ext>
            </a:extLst>
          </p:cNvPr>
          <p:cNvSpPr txBox="1">
            <a:spLocks/>
          </p:cNvSpPr>
          <p:nvPr/>
        </p:nvSpPr>
        <p:spPr>
          <a:xfrm rot="19346898">
            <a:off x="6199418" y="3461149"/>
            <a:ext cx="9159128" cy="6757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4000"/>
              </a:lnSpc>
              <a:spcBef>
                <a:spcPct val="0"/>
              </a:spcBef>
              <a:buNone/>
              <a:defRPr sz="48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it-IT" b="1" dirty="0">
                <a:solidFill>
                  <a:srgbClr val="FFC000"/>
                </a:solidFill>
              </a:rPr>
              <a:t> </a:t>
            </a:r>
            <a:r>
              <a:rPr lang="it-IT" b="1" dirty="0">
                <a:solidFill>
                  <a:srgbClr val="FFC000"/>
                </a:solidFill>
                <a:latin typeface="Comic Sans MS" panose="030F0702030302020204" pitchFamily="66" charset="0"/>
              </a:rPr>
              <a:t>Una visione olistica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83D0A2FA-611F-DA44-9643-1070001E4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768" y="-124487"/>
            <a:ext cx="3371088" cy="2026920"/>
          </a:xfrm>
          <a:prstGeom prst="rect">
            <a:avLst/>
          </a:prstGeom>
          <a:effectLst>
            <a:softEdge rad="533400"/>
          </a:effectLst>
        </p:spPr>
      </p:pic>
    </p:spTree>
    <p:extLst>
      <p:ext uri="{BB962C8B-B14F-4D97-AF65-F5344CB8AC3E}">
        <p14:creationId xmlns:p14="http://schemas.microsoft.com/office/powerpoint/2010/main" val="887435523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142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Cambria</vt:lpstr>
      <vt:lpstr>Comic Sans MS</vt:lpstr>
      <vt:lpstr>Franklin Gothic Book</vt:lpstr>
      <vt:lpstr>MS Mincho</vt:lpstr>
      <vt:lpstr>Times New Roman</vt:lpstr>
      <vt:lpstr>Trebuchet MS</vt:lpstr>
      <vt:lpstr>Arial</vt:lpstr>
      <vt:lpstr>TM04033917[[fn=Berlin]]_novariants</vt:lpstr>
      <vt:lpstr>FORMICA</vt:lpstr>
      <vt:lpstr>Progetto FORMICA  (FORMazione Informazione CrescitA)   centralità della formazione vista non solo come fattore determinante della crescita di tutto il personale INFN,  ma anche come formidabile punto d’incontro e di condivisione </vt:lpstr>
      <vt:lpstr>Trasversalitá della formazione</vt:lpstr>
      <vt:lpstr>    Assegnazione ad ogni dipendente di una sorta di “tutor” o “career councelor”.  Interazione con il management della Struttura di appartenenza e la CNF, mirata a creare un percorso di crescita che soddisfi le esigenze personali e quelle dell’Istituto nel suo complesso.  Verifica del raggiungimento degli obiettivi.    </vt:lpstr>
      <vt:lpstr>A che punto siamo…</vt:lpstr>
      <vt:lpstr>Presentazione di PowerPoint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Formica</dc:title>
  <dc:creator>Silvia Arezzini</dc:creator>
  <cp:lastModifiedBy>Utente di Microsoft Office</cp:lastModifiedBy>
  <cp:revision>32</cp:revision>
  <dcterms:created xsi:type="dcterms:W3CDTF">2018-10-08T18:37:18Z</dcterms:created>
  <dcterms:modified xsi:type="dcterms:W3CDTF">2019-04-09T07:04:19Z</dcterms:modified>
</cp:coreProperties>
</file>