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97" r:id="rId4"/>
    <p:sldId id="285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2" r:id="rId13"/>
    <p:sldId id="294" r:id="rId14"/>
    <p:sldId id="295" r:id="rId15"/>
    <p:sldId id="29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3"/>
    <p:restoredTop sz="94778"/>
  </p:normalViewPr>
  <p:slideViewPr>
    <p:cSldViewPr snapToGrid="0" snapToObjects="1">
      <p:cViewPr varScale="1">
        <p:scale>
          <a:sx n="67" d="100"/>
          <a:sy n="67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387E-14DF-5E47-8837-5408FA9BC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76A5D-8D0E-EB47-A026-EDC650CF8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D596E-2829-0240-AF9A-A0117AFB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6707A-9206-1F4F-BF16-868AABE6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A816-E0FE-A143-906F-ECD08FE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2A50-51A5-CF4B-AD46-0D0F42D7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FAAF-F776-A34B-B9EA-528B93557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BA5ED-B66F-9542-A68E-70CE0CE7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79E68-EBAE-324E-A097-AEB30B72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71CB5-BEC2-9B4C-9540-16BB53F0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7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5F768-4BFD-8340-B861-C56A58552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DFB62-1638-1C4E-8A4A-50A40DCA1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B74-17EF-4747-A3F8-7401355A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FA1B-2FA4-784E-8A05-0C469046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CEDF3-4A7F-3D49-A5CF-2B534998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B3D8-C12C-A646-BEB5-1D5E59EB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8BDDF-5566-F042-AA2F-8DD89531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EB598-DE69-714E-AA6D-6CAB4FC6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666C-C078-6A43-A60F-09C8EBCE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D6A8-797D-904C-81D5-705967E3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6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16E1-97D5-0643-9796-63336A1A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3ED7-0755-3149-8C6E-5AA78C1DB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66C7B-8E32-1247-A3BE-89B7F360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F4D8D-B5C3-7A40-ABF7-E064C1CB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17E66-8B77-ED44-9B9E-68B1DA2A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26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59AB-218A-A34E-AFC6-3C2D090E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737F-5633-ED4C-A0DC-9B13F24DC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04F8B-66C9-E449-8A40-0FD66643D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E60D9-7EFC-7847-A728-F2807EE7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89267-7A5C-6F4E-B346-F0C3D90C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78C2-4229-0946-A263-A783D44F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57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D823-B621-3842-9E4F-FA01D6D6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0DAAF-3AFF-0345-A54D-56FA4844C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27E42-7865-F544-8AA6-020310BB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AAE81-01A0-F347-88A0-192BF3F00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19C91-872C-0849-9F86-0BE25C7FB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72644-811F-744F-AA35-1696EF66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1145E-3341-7A43-BFD0-55D00231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D3F77-C40D-484B-9549-0A694001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6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D98-34EE-204C-A5C2-D9CBC323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92118-5592-4B49-8817-4CD6562A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56CAE-BB6E-FB4C-82CB-0FEFE9F2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85C2F-5B48-FD47-8DFD-61C820CF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33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32A47-6B1C-7443-B6E8-C2022B29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4AF66-EFEE-CC4C-AE30-FC6F4B50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03596-35B7-9D42-8FC4-E7A5F0F9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89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3778-165F-7446-A60B-443E7093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2671-A3F0-4143-846A-BA4BFED7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A5880-9A9F-114A-AC76-D76FFE769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5D146-8D26-0F40-93BB-A286FAE8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E1BC6-4E01-0D41-8A31-71A1103D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509C-1138-3348-AC3E-08C53179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30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E7B3-A392-654B-886B-67DCFCD1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F914B-234D-C54B-B10F-BEBACAA6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B442F-1377-4F49-B3FF-A7DB50046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08EB-2583-D248-BC75-CA350C9A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D4A35-A841-8D4D-A63B-7F7380F6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A1092-184F-5448-A39A-4449F264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9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59501-0ADF-E347-BB54-86693E8B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21644-B4E3-8E45-A80C-E339E3FF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869B5-CDD5-4C40-9230-194980CE6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1E0D-BCE1-9C4B-9858-D1213DC25675}" type="datetimeFigureOut">
              <a:rPr lang="it-IT" smtClean="0"/>
              <a:t>08/04/19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817A-38C7-A74E-87B1-90DE1EBBC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5719-281D-434B-BF8D-67A34CFCF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6275-A574-514E-8122-EE285AC0CE4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9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A3C3B-0EC1-7A4B-BEB7-9C2E24A0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89" y="1452282"/>
            <a:ext cx="7947738" cy="452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2AFD1-9BFE-6F49-A860-7F2597CCA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" y="45761"/>
            <a:ext cx="2460812" cy="1285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51612-760D-5746-8E4B-4B09D1712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514" y="0"/>
            <a:ext cx="2523053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6. Database patrimoniale aperto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Obiettivo: implementazione di un database del patrimonio dell’Ente accessibile a tutti - </a:t>
            </a:r>
            <a:r>
              <a:rPr lang="it-IT" dirty="0" err="1"/>
              <a:t>disponibilita'</a:t>
            </a:r>
            <a:r>
              <a:rPr lang="it-IT" dirty="0"/>
              <a:t> e trasparenza</a:t>
            </a:r>
          </a:p>
          <a:p>
            <a:endParaRPr lang="it-IT" dirty="0"/>
          </a:p>
          <a:p>
            <a:r>
              <a:rPr lang="it-IT" dirty="0"/>
              <a:t>Un database patrimoniale esiste </a:t>
            </a:r>
            <a:r>
              <a:rPr lang="it-IT" dirty="0" err="1"/>
              <a:t>gia'</a:t>
            </a:r>
            <a:endParaRPr lang="it-IT" dirty="0"/>
          </a:p>
          <a:p>
            <a:pPr lvl="1"/>
            <a:r>
              <a:rPr lang="it-IT" dirty="0"/>
              <a:t>non </a:t>
            </a:r>
            <a:r>
              <a:rPr lang="it-IT" dirty="0" err="1"/>
              <a:t>e'</a:t>
            </a:r>
            <a:r>
              <a:rPr lang="it-IT" dirty="0"/>
              <a:t> accessibile a tutti i dipendenti</a:t>
            </a:r>
          </a:p>
          <a:p>
            <a:pPr lvl="1"/>
            <a:r>
              <a:rPr lang="it-IT" dirty="0"/>
              <a:t>non </a:t>
            </a:r>
            <a:r>
              <a:rPr lang="it-IT" dirty="0" err="1"/>
              <a:t>e'</a:t>
            </a:r>
            <a:r>
              <a:rPr lang="it-IT" dirty="0"/>
              <a:t> completo nei suoi dati</a:t>
            </a:r>
          </a:p>
          <a:p>
            <a:r>
              <a:rPr lang="it-IT" dirty="0"/>
              <a:t>La richiesta appare essere motivata da un desiderio di trasparenza che non tutti concordano nel ritenere utile</a:t>
            </a:r>
          </a:p>
          <a:p>
            <a:pPr lvl="1"/>
            <a:r>
              <a:rPr lang="it-IT" dirty="0"/>
              <a:t>non </a:t>
            </a:r>
            <a:r>
              <a:rPr lang="it-IT" dirty="0" err="1"/>
              <a:t>e'</a:t>
            </a:r>
            <a:r>
              <a:rPr lang="it-IT" dirty="0"/>
              <a:t> un problema di </a:t>
            </a:r>
            <a:r>
              <a:rPr lang="it-IT" dirty="0" err="1"/>
              <a:t>fattibilita'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40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7. Omogeneizzazione grafica siti web INFN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Obiettivo: poter reperire in modo facile e veloce le informazioni (rubriche, nomi, mansioni, personale di riferimento per determinati progetti di ricerca o uffici)</a:t>
            </a:r>
          </a:p>
          <a:p>
            <a:endParaRPr lang="it-IT" dirty="0"/>
          </a:p>
          <a:p>
            <a:r>
              <a:rPr lang="it-IT" dirty="0"/>
              <a:t>Tematica </a:t>
            </a:r>
            <a:r>
              <a:rPr lang="it-IT" dirty="0" err="1"/>
              <a:t>gia'</a:t>
            </a:r>
            <a:r>
              <a:rPr lang="it-IT" dirty="0"/>
              <a:t> emersa in direttivo, con altro obiettivo</a:t>
            </a:r>
          </a:p>
          <a:p>
            <a:pPr lvl="1"/>
            <a:r>
              <a:rPr lang="it-IT" dirty="0"/>
              <a:t>fornire verso l'esterno una immagine omogenea dell'INFN nei diversi siti web</a:t>
            </a:r>
          </a:p>
          <a:p>
            <a:r>
              <a:rPr lang="it-IT" dirty="0"/>
              <a:t>La CCR </a:t>
            </a:r>
            <a:r>
              <a:rPr lang="it-IT" dirty="0" err="1"/>
              <a:t>e'</a:t>
            </a:r>
            <a:r>
              <a:rPr lang="it-IT" dirty="0"/>
              <a:t> attiva sulla questione</a:t>
            </a:r>
          </a:p>
          <a:p>
            <a:r>
              <a:rPr lang="it-IT" dirty="0"/>
              <a:t>Ci sono diversi aspetti da considerare</a:t>
            </a:r>
          </a:p>
          <a:p>
            <a:pPr lvl="1"/>
            <a:r>
              <a:rPr lang="it-IT" dirty="0"/>
              <a:t>ad esempio, la </a:t>
            </a:r>
            <a:r>
              <a:rPr lang="it-IT" dirty="0" err="1"/>
              <a:t>diversita'</a:t>
            </a:r>
            <a:r>
              <a:rPr lang="it-IT" dirty="0"/>
              <a:t> genera innovazione</a:t>
            </a:r>
          </a:p>
          <a:p>
            <a:pPr lvl="1"/>
            <a:r>
              <a:rPr lang="it-IT" dirty="0"/>
              <a:t>si </a:t>
            </a:r>
            <a:r>
              <a:rPr lang="it-IT" dirty="0" err="1"/>
              <a:t>puo'</a:t>
            </a:r>
            <a:r>
              <a:rPr lang="it-IT" dirty="0"/>
              <a:t> lavorare sulla </a:t>
            </a:r>
            <a:r>
              <a:rPr lang="it-IT" dirty="0" err="1"/>
              <a:t>accessibilita'</a:t>
            </a:r>
            <a:r>
              <a:rPr lang="it-IT" dirty="0"/>
              <a:t> delle informazioni</a:t>
            </a:r>
          </a:p>
        </p:txBody>
      </p:sp>
    </p:spTree>
    <p:extLst>
      <p:ext uri="{BB962C8B-B14F-4D97-AF65-F5344CB8AC3E}">
        <p14:creationId xmlns:p14="http://schemas.microsoft.com/office/powerpoint/2010/main" val="1358746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8. Implementazione di FAQ/best </a:t>
            </a:r>
            <a:r>
              <a:rPr lang="it-IT" dirty="0" err="1"/>
              <a:t>practices</a:t>
            </a:r>
            <a:r>
              <a:rPr lang="it-IT" dirty="0"/>
              <a:t>/</a:t>
            </a:r>
            <a:r>
              <a:rPr lang="it-IT" dirty="0" err="1"/>
              <a:t>how</a:t>
            </a:r>
            <a:r>
              <a:rPr lang="it-IT" dirty="0"/>
              <a:t> to/</a:t>
            </a:r>
            <a:r>
              <a:rPr lang="it-IT" dirty="0" err="1"/>
              <a:t>knowledge</a:t>
            </a:r>
            <a:r>
              <a:rPr lang="it-IT" dirty="0"/>
              <a:t> base (</a:t>
            </a:r>
            <a:r>
              <a:rPr lang="it-IT" dirty="0" err="1"/>
              <a:t>Jira</a:t>
            </a:r>
            <a:r>
              <a:rPr lang="it-IT" dirty="0"/>
              <a:t>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Obiettivo: disporre di una documentazione di riferimento ad update dinamico, snello, per affrontare problemi quotidiani (stile best-</a:t>
            </a:r>
            <a:r>
              <a:rPr lang="it-IT" dirty="0" err="1"/>
              <a:t>practices</a:t>
            </a:r>
            <a:r>
              <a:rPr lang="it-IT" dirty="0"/>
              <a:t>, FAQ, </a:t>
            </a:r>
            <a:r>
              <a:rPr lang="it-IT" dirty="0" err="1"/>
              <a:t>knowledge</a:t>
            </a:r>
            <a:r>
              <a:rPr lang="it-IT" dirty="0"/>
              <a:t> base)</a:t>
            </a:r>
          </a:p>
          <a:p>
            <a:endParaRPr lang="it-IT" dirty="0"/>
          </a:p>
          <a:p>
            <a:r>
              <a:rPr lang="it-IT" dirty="0"/>
              <a:t>Tematica di interesse non solo in ambito informatico</a:t>
            </a:r>
          </a:p>
          <a:p>
            <a:pPr lvl="1"/>
            <a:r>
              <a:rPr lang="it-IT" dirty="0"/>
              <a:t>gli informatici ne fanno largo uso e comprendono bene il potenziale dello strumento</a:t>
            </a:r>
          </a:p>
          <a:p>
            <a:r>
              <a:rPr lang="it-IT" dirty="0"/>
              <a:t>Ritenuta (dal gruppo) importante e fattibile</a:t>
            </a:r>
          </a:p>
          <a:p>
            <a:pPr lvl="1"/>
            <a:r>
              <a:rPr lang="it-IT" dirty="0"/>
              <a:t>esistono strumenti che automatizzano la realizzazione</a:t>
            </a:r>
          </a:p>
          <a:p>
            <a:r>
              <a:rPr lang="it-IT" dirty="0" err="1"/>
              <a:t>Jira</a:t>
            </a:r>
            <a:r>
              <a:rPr lang="it-IT" dirty="0"/>
              <a:t> non </a:t>
            </a:r>
            <a:r>
              <a:rPr lang="it-IT" dirty="0" err="1"/>
              <a:t>e'</a:t>
            </a:r>
            <a:r>
              <a:rPr lang="it-IT" dirty="0"/>
              <a:t> esattamente lo strumento adatto, ma ce ne sono di idonei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70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9. Utilizzo di QR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Obiettivo: favorire un utilizzo massiccio del QR-Code per il passaggio di informazioni verso l’esterno: piantine degli edifici con le uscite di sicurezza, indicazioni di sicurezza all’interno delle strutture, </a:t>
            </a:r>
            <a:r>
              <a:rPr lang="it-IT" dirty="0" err="1"/>
              <a:t>infografiche</a:t>
            </a:r>
            <a:r>
              <a:rPr lang="it-IT" dirty="0"/>
              <a:t> digitali per aule e spazi comuni, </a:t>
            </a:r>
            <a:r>
              <a:rPr lang="it-IT" dirty="0" err="1"/>
              <a:t>infografiche</a:t>
            </a:r>
            <a:r>
              <a:rPr lang="it-IT" dirty="0"/>
              <a:t> divulgative per gli eventi di comunicazione e </a:t>
            </a:r>
            <a:r>
              <a:rPr lang="it-IT" dirty="0" err="1"/>
              <a:t>outreach</a:t>
            </a:r>
            <a:br>
              <a:rPr lang="it-IT" dirty="0"/>
            </a:br>
            <a:endParaRPr lang="it-IT" dirty="0"/>
          </a:p>
          <a:p>
            <a:r>
              <a:rPr lang="it-IT" dirty="0"/>
              <a:t>La tematica non sembra di interesse</a:t>
            </a:r>
          </a:p>
          <a:p>
            <a:pPr lvl="1"/>
            <a:r>
              <a:rPr lang="it-IT" dirty="0"/>
              <a:t>informazioni logistiche e di sicurezza generalmente pertinenza dei dipartimenti (non INFN) o dei laboratori</a:t>
            </a:r>
          </a:p>
          <a:p>
            <a:pPr lvl="1"/>
            <a:r>
              <a:rPr lang="it-IT" dirty="0"/>
              <a:t>lo strumento </a:t>
            </a:r>
            <a:r>
              <a:rPr lang="it-IT" dirty="0" err="1"/>
              <a:t>nonrichiede</a:t>
            </a:r>
            <a:r>
              <a:rPr lang="it-IT" dirty="0"/>
              <a:t> particolare </a:t>
            </a:r>
            <a:r>
              <a:rPr lang="it-IT" dirty="0" err="1"/>
              <a:t>attivita'</a:t>
            </a:r>
            <a:r>
              <a:rPr lang="it-IT" dirty="0"/>
              <a:t> progettuale</a:t>
            </a:r>
          </a:p>
          <a:p>
            <a:pPr lvl="1"/>
            <a:r>
              <a:rPr lang="it-IT" dirty="0" err="1"/>
              <a:t>e'</a:t>
            </a:r>
            <a:r>
              <a:rPr lang="it-IT" dirty="0"/>
              <a:t> </a:t>
            </a:r>
            <a:r>
              <a:rPr lang="it-IT" dirty="0" err="1"/>
              <a:t>piu'</a:t>
            </a:r>
            <a:r>
              <a:rPr lang="it-IT" dirty="0"/>
              <a:t> una scelta tecnologica di chi deve fornire informazioni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83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10. CCR: verbali aperti, commissione elettiva, newsletter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Obiettivi:</a:t>
            </a:r>
          </a:p>
          <a:p>
            <a:pPr lvl="1"/>
            <a:r>
              <a:rPr lang="it-IT" dirty="0"/>
              <a:t>garantire trasparenza e </a:t>
            </a:r>
            <a:r>
              <a:rPr lang="it-IT" dirty="0" err="1"/>
              <a:t>diffuzione</a:t>
            </a:r>
            <a:r>
              <a:rPr lang="it-IT" dirty="0"/>
              <a:t> delle decisioni prese dalla CCR</a:t>
            </a:r>
          </a:p>
          <a:p>
            <a:pPr lvl="1"/>
            <a:r>
              <a:rPr lang="it-IT" dirty="0"/>
              <a:t>omogeneizzare i meccanismi di costituzione della commissione e garantire maggiore ricambio nei suoi membri</a:t>
            </a:r>
          </a:p>
          <a:p>
            <a:pPr lvl="1"/>
            <a:r>
              <a:rPr lang="it-IT" dirty="0"/>
              <a:t>migliorare la </a:t>
            </a:r>
            <a:r>
              <a:rPr lang="it-IT" dirty="0" err="1"/>
              <a:t>diffuzione</a:t>
            </a:r>
            <a:r>
              <a:rPr lang="it-IT" dirty="0"/>
              <a:t> delle informazioni con approfondimenti tematici accessibili tramite newsletter</a:t>
            </a:r>
            <a:br>
              <a:rPr lang="it-IT" dirty="0"/>
            </a:br>
            <a:endParaRPr lang="it-IT" dirty="0"/>
          </a:p>
          <a:p>
            <a:r>
              <a:rPr lang="it-IT" dirty="0"/>
              <a:t>Trasparenza: la CCR ha recepito immediatamente e si sta' organizzando per rendere i verbali accessibili ai </a:t>
            </a:r>
            <a:r>
              <a:rPr lang="it-IT" dirty="0" err="1"/>
              <a:t>dipedenti</a:t>
            </a:r>
            <a:endParaRPr lang="it-IT" dirty="0"/>
          </a:p>
          <a:p>
            <a:r>
              <a:rPr lang="it-IT" dirty="0"/>
              <a:t>Composizione: </a:t>
            </a:r>
            <a:r>
              <a:rPr lang="it-IT" dirty="0" err="1"/>
              <a:t>e'</a:t>
            </a:r>
            <a:r>
              <a:rPr lang="it-IT" dirty="0"/>
              <a:t> una tematica di pertinenza del management</a:t>
            </a:r>
          </a:p>
          <a:p>
            <a:pPr lvl="1"/>
            <a:r>
              <a:rPr lang="it-IT" dirty="0" err="1"/>
              <a:t>e'</a:t>
            </a:r>
            <a:r>
              <a:rPr lang="it-IT" dirty="0"/>
              <a:t> comunque opportuno garantire una certa </a:t>
            </a:r>
            <a:r>
              <a:rPr lang="it-IT" dirty="0" err="1"/>
              <a:t>continuita'</a:t>
            </a:r>
            <a:r>
              <a:rPr lang="it-IT" dirty="0"/>
              <a:t> per le </a:t>
            </a:r>
            <a:r>
              <a:rPr lang="it-IT" dirty="0" err="1"/>
              <a:t>attivita'</a:t>
            </a:r>
            <a:r>
              <a:rPr lang="it-IT" dirty="0"/>
              <a:t> di coordinamento dei servizi che viene fatta in CCR</a:t>
            </a:r>
          </a:p>
          <a:p>
            <a:r>
              <a:rPr lang="it-IT" dirty="0"/>
              <a:t>Newsletter: questo punto </a:t>
            </a:r>
            <a:r>
              <a:rPr lang="it-IT" dirty="0" err="1"/>
              <a:t>e'</a:t>
            </a:r>
            <a:r>
              <a:rPr lang="it-IT" dirty="0"/>
              <a:t> di interesse</a:t>
            </a:r>
          </a:p>
          <a:p>
            <a:pPr lvl="1"/>
            <a:r>
              <a:rPr lang="it-IT" dirty="0" err="1"/>
              <a:t>gia'</a:t>
            </a:r>
            <a:r>
              <a:rPr lang="it-IT" dirty="0"/>
              <a:t> presente nella CCR di </a:t>
            </a:r>
            <a:r>
              <a:rPr lang="it-IT" dirty="0" err="1"/>
              <a:t>Morandin</a:t>
            </a:r>
            <a:endParaRPr lang="it-IT" dirty="0"/>
          </a:p>
          <a:p>
            <a:pPr lvl="1"/>
            <a:r>
              <a:rPr lang="it-IT" dirty="0"/>
              <a:t>da valutare costi (di man </a:t>
            </a:r>
            <a:r>
              <a:rPr lang="it-IT" dirty="0" err="1"/>
              <a:t>power</a:t>
            </a:r>
            <a:r>
              <a:rPr lang="it-IT" dirty="0"/>
              <a:t>) e </a:t>
            </a:r>
            <a:r>
              <a:rPr lang="it-IT" dirty="0" err="1"/>
              <a:t>sostenibilita'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635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Conclusioni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Progetto FORMAT attivo</a:t>
            </a:r>
          </a:p>
          <a:p>
            <a:pPr lvl="1"/>
            <a:r>
              <a:rPr lang="it-IT" dirty="0"/>
              <a:t>10 persone coinvolte, 6-7 attive</a:t>
            </a:r>
          </a:p>
          <a:p>
            <a:r>
              <a:rPr lang="it-IT" dirty="0"/>
              <a:t>Procedure di lavoro avviate</a:t>
            </a:r>
          </a:p>
          <a:p>
            <a:r>
              <a:rPr lang="it-IT" dirty="0"/>
              <a:t>Molto temi: necessaria una selezione</a:t>
            </a:r>
          </a:p>
          <a:p>
            <a:pPr lvl="1"/>
            <a:r>
              <a:rPr lang="it-IT" dirty="0"/>
              <a:t>alcuni non interessanti</a:t>
            </a:r>
          </a:p>
          <a:p>
            <a:pPr lvl="1"/>
            <a:r>
              <a:rPr lang="it-IT" dirty="0"/>
              <a:t>per alcuni si </a:t>
            </a:r>
            <a:r>
              <a:rPr lang="it-IT" dirty="0" err="1"/>
              <a:t>fara'</a:t>
            </a:r>
            <a:r>
              <a:rPr lang="it-IT" dirty="0"/>
              <a:t> eventuale supporto ma non </a:t>
            </a:r>
            <a:r>
              <a:rPr lang="it-IT" dirty="0" err="1"/>
              <a:t>progettualita'</a:t>
            </a:r>
            <a:endParaRPr lang="it-IT" dirty="0"/>
          </a:p>
          <a:p>
            <a:pPr lvl="1"/>
            <a:r>
              <a:rPr lang="it-IT" dirty="0"/>
              <a:t>alcuni molto interessanti ma complessi</a:t>
            </a:r>
          </a:p>
          <a:p>
            <a:endParaRPr lang="it-IT" dirty="0"/>
          </a:p>
          <a:p>
            <a:r>
              <a:rPr lang="it-IT" dirty="0"/>
              <a:t>La tempistica </a:t>
            </a:r>
            <a:r>
              <a:rPr lang="it-IT" dirty="0" err="1"/>
              <a:t>e'</a:t>
            </a:r>
            <a:r>
              <a:rPr lang="it-IT" dirty="0"/>
              <a:t> definita</a:t>
            </a:r>
          </a:p>
          <a:p>
            <a:pPr lvl="1"/>
            <a:r>
              <a:rPr lang="it-IT" dirty="0"/>
              <a:t>siamo ottimisti</a:t>
            </a:r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572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042A-7AEC-8549-B182-634299FC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FORMAT - Fase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06A-4482-C542-A2B6-41DAFB6FB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Progetto nato dall'ambito Informatico</a:t>
            </a:r>
          </a:p>
          <a:p>
            <a:r>
              <a:rPr lang="it-IT" dirty="0"/>
              <a:t>Coordinatori: Parlati (LNGS) - Lo Re (NA)</a:t>
            </a:r>
          </a:p>
          <a:p>
            <a:r>
              <a:rPr lang="it-IT" dirty="0"/>
              <a:t>Partecipazione di personale di diversi settori</a:t>
            </a:r>
          </a:p>
          <a:p>
            <a:pPr lvl="1"/>
            <a:r>
              <a:rPr lang="it-IT" dirty="0"/>
              <a:t>informatici e non</a:t>
            </a:r>
          </a:p>
          <a:p>
            <a:r>
              <a:rPr lang="it-IT" dirty="0"/>
              <a:t>Produce una raccolta di temi ritenuti rilevanti</a:t>
            </a:r>
          </a:p>
          <a:p>
            <a:pPr lvl="1"/>
            <a:r>
              <a:rPr lang="it-IT" dirty="0"/>
              <a:t>favorire e migliorare la distribuzione e l'accesso alle informazioni</a:t>
            </a:r>
          </a:p>
          <a:p>
            <a:pPr lvl="1"/>
            <a:r>
              <a:rPr lang="it-IT" dirty="0"/>
              <a:t>mettere a disposizione lo strumento informatico per affrontare efficacemente temi caratteristici di altri ambiti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258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042A-7AEC-8549-B182-634299FC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FORMAT - Fase 1 - Temi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06A-4482-C542-A2B6-41DAFB6FB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Dematerializzazione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Utilizzo di software open source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Utilizzo degli strumenti informatici esistenti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Servizio di chat per l’INFN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Realizzazione di un database di competenze, condivisione strumenti, banca ore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Database patrimoniale aperto ed aggiornato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Omogeneizzazione grafica siti web INFN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Utilizzo di </a:t>
            </a:r>
            <a:r>
              <a:rPr lang="it-IT" dirty="0" err="1"/>
              <a:t>Jira</a:t>
            </a:r>
            <a:r>
              <a:rPr lang="it-IT" dirty="0"/>
              <a:t> per l’implementazione di FAQ/best </a:t>
            </a:r>
            <a:r>
              <a:rPr lang="it-IT" dirty="0" err="1"/>
              <a:t>practices</a:t>
            </a:r>
            <a:r>
              <a:rPr lang="it-IT" dirty="0"/>
              <a:t>/</a:t>
            </a:r>
            <a:r>
              <a:rPr lang="it-IT" dirty="0" err="1"/>
              <a:t>how</a:t>
            </a:r>
            <a:r>
              <a:rPr lang="it-IT" dirty="0"/>
              <a:t> to/</a:t>
            </a:r>
            <a:r>
              <a:rPr lang="it-IT" dirty="0" err="1"/>
              <a:t>knowledge</a:t>
            </a:r>
            <a:r>
              <a:rPr lang="it-IT" dirty="0"/>
              <a:t> base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Utilizzo di QR code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CCR: verbali aperti, rotazione componenti, newsletter</a:t>
            </a:r>
          </a:p>
        </p:txBody>
      </p:sp>
    </p:spTree>
    <p:extLst>
      <p:ext uri="{BB962C8B-B14F-4D97-AF65-F5344CB8AC3E}">
        <p14:creationId xmlns:p14="http://schemas.microsoft.com/office/powerpoint/2010/main" val="370687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0211-2865-9544-A5DD-419AE0E7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FORMAT - fase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C2795-7E65-C54D-AA0E-9B394CEFF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Lavoro organizzato tramite fono conferenze periodiche e discussioni via e-mail</a:t>
            </a:r>
          </a:p>
          <a:p>
            <a:r>
              <a:rPr lang="it-IT" dirty="0"/>
              <a:t>Piano di lavoro dettagliato</a:t>
            </a:r>
          </a:p>
          <a:p>
            <a:pPr lvl="1"/>
            <a:r>
              <a:rPr lang="it-IT" dirty="0"/>
              <a:t>marzo: fono di </a:t>
            </a:r>
            <a:r>
              <a:rPr lang="it-IT" dirty="0" err="1"/>
              <a:t>kickstart</a:t>
            </a:r>
            <a:r>
              <a:rPr lang="it-IT" dirty="0"/>
              <a:t> - prima analisi dei temi - identificazione dei temi principali</a:t>
            </a:r>
          </a:p>
          <a:p>
            <a:pPr lvl="1"/>
            <a:r>
              <a:rPr lang="it-IT" dirty="0"/>
              <a:t>discussione via mail sulle tematiche - aperte a tutti</a:t>
            </a:r>
          </a:p>
          <a:p>
            <a:pPr lvl="1"/>
            <a:r>
              <a:rPr lang="it-IT" dirty="0"/>
              <a:t>fine aprile: fono di sintesi - definizione di </a:t>
            </a:r>
            <a:r>
              <a:rPr lang="it-IT" dirty="0" err="1"/>
              <a:t>priorita'</a:t>
            </a:r>
            <a:r>
              <a:rPr lang="it-IT" dirty="0"/>
              <a:t> - assegnazione dei compiti per la redazione dei progetti</a:t>
            </a:r>
          </a:p>
          <a:p>
            <a:pPr lvl="1"/>
            <a:r>
              <a:rPr lang="it-IT" dirty="0" err="1"/>
              <a:t>meta'</a:t>
            </a:r>
            <a:r>
              <a:rPr lang="it-IT" dirty="0"/>
              <a:t> maggio: fono di chiusura - approvazione del documento</a:t>
            </a:r>
          </a:p>
          <a:p>
            <a:pPr lvl="1"/>
            <a:r>
              <a:rPr lang="it-IT" dirty="0"/>
              <a:t>fine maggio: consegna del documento</a:t>
            </a:r>
          </a:p>
        </p:txBody>
      </p:sp>
    </p:spTree>
    <p:extLst>
      <p:ext uri="{BB962C8B-B14F-4D97-AF65-F5344CB8AC3E}">
        <p14:creationId xmlns:p14="http://schemas.microsoft.com/office/powerpoint/2010/main" val="14165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CA46-8843-394C-B891-5D7209DB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Dematerializzazione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9E625-2987-0F4E-8FB6-2E94462E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Obiettivo: favorire il processo di dematerializzazione attraverso la costituzione di gruppi di lavoro che progettino tale processo</a:t>
            </a:r>
            <a:br>
              <a:rPr lang="it-IT" dirty="0"/>
            </a:br>
            <a:endParaRPr lang="it-IT" dirty="0"/>
          </a:p>
          <a:p>
            <a:r>
              <a:rPr lang="it-IT" dirty="0"/>
              <a:t>Tematica sviluppata nel progetto PAD (Procedure Amministrative Digitalizzate)</a:t>
            </a:r>
          </a:p>
          <a:p>
            <a:r>
              <a:rPr lang="it-IT" dirty="0"/>
              <a:t>Il coinvolgimento del progetto Format </a:t>
            </a:r>
            <a:r>
              <a:rPr lang="it-IT" dirty="0" err="1"/>
              <a:t>sara'</a:t>
            </a:r>
            <a:r>
              <a:rPr lang="it-IT" dirty="0"/>
              <a:t> da concretizzare nell'ambito di quel progetto, se richiesto</a:t>
            </a:r>
          </a:p>
          <a:p>
            <a:pPr lvl="1"/>
            <a:r>
              <a:rPr lang="it-IT" dirty="0"/>
              <a:t>punti di contatto con persone che ascoltano in entrambi i progetti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233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4182-0F85-2040-A0D8-62992B31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Software 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7554-79BA-924B-933F-4B1E40349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Obiettivo: sponsorizzare e supportare l'utilizzo del software open source (in settori in cui oggi non se ne fa uso)</a:t>
            </a:r>
          </a:p>
          <a:p>
            <a:endParaRPr lang="it-IT" dirty="0"/>
          </a:p>
          <a:p>
            <a:r>
              <a:rPr lang="it-IT" dirty="0"/>
              <a:t>Complesso da realizzare</a:t>
            </a:r>
          </a:p>
          <a:p>
            <a:pPr lvl="1"/>
            <a:r>
              <a:rPr lang="it-IT" dirty="0"/>
              <a:t>costi di formazione, supporto e formazione del supporto</a:t>
            </a:r>
          </a:p>
          <a:p>
            <a:pPr lvl="1"/>
            <a:r>
              <a:rPr lang="it-IT" dirty="0"/>
              <a:t>problemi di interazione con ambienti esterni</a:t>
            </a:r>
          </a:p>
          <a:p>
            <a:r>
              <a:rPr lang="it-IT" dirty="0"/>
              <a:t>Sembra </a:t>
            </a:r>
            <a:r>
              <a:rPr lang="it-IT" dirty="0" err="1"/>
              <a:t>piu'</a:t>
            </a:r>
            <a:r>
              <a:rPr lang="it-IT" dirty="0"/>
              <a:t> fattibile la proposta di un progetto pilota</a:t>
            </a:r>
          </a:p>
          <a:p>
            <a:pPr lvl="1"/>
            <a:r>
              <a:rPr lang="it-IT" dirty="0"/>
              <a:t>una sede?</a:t>
            </a:r>
          </a:p>
          <a:p>
            <a:pPr lvl="1"/>
            <a:r>
              <a:rPr lang="it-IT" dirty="0"/>
              <a:t>una software specifico (office </a:t>
            </a:r>
            <a:r>
              <a:rPr lang="it-IT" dirty="0" err="1"/>
              <a:t>automation</a:t>
            </a:r>
            <a:r>
              <a:rPr lang="it-IT" dirty="0"/>
              <a:t>, PDF editor, </a:t>
            </a:r>
            <a:r>
              <a:rPr lang="it-IT" dirty="0" err="1"/>
              <a:t>ticketing</a:t>
            </a:r>
            <a:r>
              <a:rPr lang="it-IT" dirty="0"/>
              <a:t>, …)?</a:t>
            </a:r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50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E129-8414-A940-92AA-8377A3FB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Utilizzo degli strumenti informatici esistenti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5B94A-EF39-1949-9257-104A4AE51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Obiettivo: incentivazione all’uso e alla conoscenza degli strumenti informatici a disposizione</a:t>
            </a:r>
          </a:p>
          <a:p>
            <a:pPr lvl="1"/>
            <a:r>
              <a:rPr lang="it-IT" dirty="0" err="1"/>
              <a:t>Alfresco</a:t>
            </a:r>
            <a:r>
              <a:rPr lang="it-IT" dirty="0"/>
              <a:t>, Indico, </a:t>
            </a:r>
            <a:r>
              <a:rPr lang="it-IT" dirty="0" err="1"/>
              <a:t>Sogo</a:t>
            </a:r>
            <a:r>
              <a:rPr lang="it-IT" dirty="0"/>
              <a:t>, </a:t>
            </a:r>
            <a:r>
              <a:rPr lang="it-IT" dirty="0" err="1"/>
              <a:t>Rocketchat</a:t>
            </a:r>
            <a:r>
              <a:rPr lang="it-IT" dirty="0"/>
              <a:t>, Pandora, </a:t>
            </a:r>
            <a:r>
              <a:rPr lang="it-IT" dirty="0" err="1"/>
              <a:t>Sympa</a:t>
            </a:r>
            <a:r>
              <a:rPr lang="it-IT" dirty="0"/>
              <a:t>, </a:t>
            </a:r>
            <a:r>
              <a:rPr lang="it-IT" dirty="0" err="1"/>
              <a:t>Ezuce</a:t>
            </a:r>
            <a:r>
              <a:rPr lang="it-IT" dirty="0"/>
              <a:t>/Vibo</a:t>
            </a:r>
          </a:p>
          <a:p>
            <a:endParaRPr lang="it-IT" dirty="0"/>
          </a:p>
          <a:p>
            <a:r>
              <a:rPr lang="it-IT" dirty="0"/>
              <a:t>I Servizi Nazionali della CCR sviluppano e mantengono molti servizi</a:t>
            </a:r>
          </a:p>
          <a:p>
            <a:r>
              <a:rPr lang="it-IT" dirty="0"/>
              <a:t>Mancano alcune cose</a:t>
            </a:r>
          </a:p>
          <a:p>
            <a:pPr lvl="1"/>
            <a:r>
              <a:rPr lang="it-IT" dirty="0"/>
              <a:t>portale di accesso</a:t>
            </a:r>
          </a:p>
          <a:p>
            <a:pPr lvl="1"/>
            <a:r>
              <a:rPr lang="it-IT" dirty="0"/>
              <a:t>documentazione</a:t>
            </a:r>
          </a:p>
          <a:p>
            <a:pPr lvl="1"/>
            <a:r>
              <a:rPr lang="it-IT" dirty="0"/>
              <a:t>accesso al supporto</a:t>
            </a:r>
          </a:p>
          <a:p>
            <a:r>
              <a:rPr lang="it-IT" dirty="0"/>
              <a:t>La CCR </a:t>
            </a:r>
            <a:r>
              <a:rPr lang="it-IT" dirty="0" err="1"/>
              <a:t>e'</a:t>
            </a:r>
            <a:r>
              <a:rPr lang="it-IT" dirty="0"/>
              <a:t> attiva sull'argomento, ma il progetto va fatto in modo organico, come suggerimento e stimolo</a:t>
            </a:r>
          </a:p>
        </p:txBody>
      </p:sp>
    </p:spTree>
    <p:extLst>
      <p:ext uri="{BB962C8B-B14F-4D97-AF65-F5344CB8AC3E}">
        <p14:creationId xmlns:p14="http://schemas.microsoft.com/office/powerpoint/2010/main" val="290915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Servizio di chat per l’INFN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Obiettivo: sviluppo, o selezione tra gli esistenti, di un sistema di chat interno per la risoluzione immediata di problemi e per un adeguato e snello passaggio di informazioni</a:t>
            </a:r>
          </a:p>
          <a:p>
            <a:endParaRPr lang="it-IT" dirty="0"/>
          </a:p>
          <a:p>
            <a:r>
              <a:rPr lang="it-IT" dirty="0"/>
              <a:t>L'esigenza </a:t>
            </a:r>
            <a:r>
              <a:rPr lang="it-IT" dirty="0" err="1"/>
              <a:t>e'</a:t>
            </a:r>
            <a:r>
              <a:rPr lang="it-IT" dirty="0"/>
              <a:t> chiara</a:t>
            </a:r>
          </a:p>
          <a:p>
            <a:r>
              <a:rPr lang="it-IT" dirty="0"/>
              <a:t>Diverse opzioni possibili</a:t>
            </a:r>
          </a:p>
          <a:p>
            <a:pPr lvl="1"/>
            <a:r>
              <a:rPr lang="it-IT" dirty="0"/>
              <a:t>soluzione proprietaria (</a:t>
            </a:r>
            <a:r>
              <a:rPr lang="it-IT" dirty="0" err="1"/>
              <a:t>skype</a:t>
            </a:r>
            <a:r>
              <a:rPr lang="it-IT" dirty="0"/>
              <a:t>, </a:t>
            </a:r>
            <a:r>
              <a:rPr lang="it-IT" dirty="0" err="1"/>
              <a:t>vibo</a:t>
            </a:r>
            <a:r>
              <a:rPr lang="it-IT" dirty="0"/>
              <a:t>, …)</a:t>
            </a:r>
          </a:p>
          <a:p>
            <a:pPr lvl="1"/>
            <a:r>
              <a:rPr lang="it-IT" dirty="0"/>
              <a:t>soluzione </a:t>
            </a:r>
            <a:r>
              <a:rPr lang="it-IT" dirty="0" err="1"/>
              <a:t>opensource</a:t>
            </a:r>
            <a:r>
              <a:rPr lang="it-IT" dirty="0"/>
              <a:t> </a:t>
            </a:r>
            <a:r>
              <a:rPr lang="it-IT" dirty="0" err="1"/>
              <a:t>gia'</a:t>
            </a:r>
            <a:r>
              <a:rPr lang="it-IT" dirty="0"/>
              <a:t> utilizzabile supportata dai SSNN della CCR (</a:t>
            </a:r>
            <a:r>
              <a:rPr lang="it-IT" dirty="0" err="1"/>
              <a:t>rocketchat</a:t>
            </a:r>
            <a:r>
              <a:rPr lang="it-IT" dirty="0"/>
              <a:t>)</a:t>
            </a:r>
          </a:p>
          <a:p>
            <a:r>
              <a:rPr lang="it-IT" dirty="0"/>
              <a:t>Questa </a:t>
            </a:r>
            <a:r>
              <a:rPr lang="it-IT" dirty="0" err="1"/>
              <a:t>attivita'</a:t>
            </a:r>
            <a:r>
              <a:rPr lang="it-IT" dirty="0"/>
              <a:t> ricade in parte nel punto 3, in parte nel punto 8</a:t>
            </a:r>
          </a:p>
        </p:txBody>
      </p:sp>
    </p:spTree>
    <p:extLst>
      <p:ext uri="{BB962C8B-B14F-4D97-AF65-F5344CB8AC3E}">
        <p14:creationId xmlns:p14="http://schemas.microsoft.com/office/powerpoint/2010/main" val="236270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299-FCF9-1E40-AEC2-2E3F817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2482" cy="1325563"/>
          </a:xfrm>
        </p:spPr>
        <p:txBody>
          <a:bodyPr>
            <a:normAutofit/>
          </a:bodyPr>
          <a:lstStyle/>
          <a:p>
            <a:r>
              <a:rPr lang="it-IT" dirty="0"/>
              <a:t>5. Database delle competenze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0CEA-D845-AA44-B11B-ECB80B9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Obiettivo: implementazione di un database delle competenze adeguato al nostro ente, eventualmente di una banca ore</a:t>
            </a:r>
          </a:p>
          <a:p>
            <a:endParaRPr lang="it-IT" dirty="0"/>
          </a:p>
          <a:p>
            <a:r>
              <a:rPr lang="it-IT" dirty="0"/>
              <a:t>Tematica coperta dalle </a:t>
            </a:r>
            <a:r>
              <a:rPr lang="it-IT" dirty="0" err="1"/>
              <a:t>attivita'</a:t>
            </a:r>
            <a:r>
              <a:rPr lang="it-IT" dirty="0"/>
              <a:t> del progetto CERCO</a:t>
            </a:r>
          </a:p>
          <a:p>
            <a:r>
              <a:rPr lang="it-IT" dirty="0"/>
              <a:t>Il coinvolgimento del progetto Format </a:t>
            </a:r>
            <a:r>
              <a:rPr lang="it-IT" dirty="0" err="1"/>
              <a:t>sara'</a:t>
            </a:r>
            <a:r>
              <a:rPr lang="it-IT" dirty="0"/>
              <a:t> da concretizzare nell'ambito di quel progetto</a:t>
            </a:r>
          </a:p>
          <a:p>
            <a:pPr lvl="1"/>
            <a:r>
              <a:rPr lang="it-IT" dirty="0"/>
              <a:t>consulenza in fase di dimensionamento delle esigenze</a:t>
            </a:r>
          </a:p>
          <a:p>
            <a:pPr lvl="1"/>
            <a:r>
              <a:rPr lang="it-IT" dirty="0" err="1"/>
              <a:t>sara'</a:t>
            </a:r>
            <a:r>
              <a:rPr lang="it-IT" dirty="0"/>
              <a:t> comunque necessario interagire con esperti di database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13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918</Words>
  <Application>Microsoft Macintosh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Progetto FORMAT - Fase 1</vt:lpstr>
      <vt:lpstr>Progetto FORMAT - Fase 1 - Temi</vt:lpstr>
      <vt:lpstr>Progetto FORMAT - fase 2</vt:lpstr>
      <vt:lpstr>1. Dematerializzazione</vt:lpstr>
      <vt:lpstr>2. Software open source</vt:lpstr>
      <vt:lpstr>3. Utilizzo degli strumenti informatici esistenti</vt:lpstr>
      <vt:lpstr>4. Servizio di chat per l’INFN</vt:lpstr>
      <vt:lpstr>5. Database delle competenze</vt:lpstr>
      <vt:lpstr>6. Database patrimoniale aperto</vt:lpstr>
      <vt:lpstr>7. Omogeneizzazione grafica siti web INFN</vt:lpstr>
      <vt:lpstr>8. Implementazione di FAQ/best practices/how to/knowledge base (Jira?)</vt:lpstr>
      <vt:lpstr>9. Utilizzo di QR code</vt:lpstr>
      <vt:lpstr>10. CCR: verbali aperti, commissione elettiva, newsletter</vt:lpstr>
      <vt:lpstr>Conclusioni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Alessandro Brunengo</cp:lastModifiedBy>
  <cp:revision>36</cp:revision>
  <cp:lastPrinted>2018-10-10T22:31:33Z</cp:lastPrinted>
  <dcterms:created xsi:type="dcterms:W3CDTF">2018-10-10T15:17:29Z</dcterms:created>
  <dcterms:modified xsi:type="dcterms:W3CDTF">2019-04-09T06:17:28Z</dcterms:modified>
</cp:coreProperties>
</file>