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4"/>
  </p:notesMasterIdLst>
  <p:sldIdLst>
    <p:sldId id="282" r:id="rId2"/>
    <p:sldId id="308" r:id="rId3"/>
    <p:sldId id="280" r:id="rId4"/>
    <p:sldId id="256" r:id="rId5"/>
    <p:sldId id="306" r:id="rId6"/>
    <p:sldId id="286" r:id="rId7"/>
    <p:sldId id="290" r:id="rId8"/>
    <p:sldId id="272" r:id="rId9"/>
    <p:sldId id="257" r:id="rId10"/>
    <p:sldId id="269" r:id="rId11"/>
    <p:sldId id="283" r:id="rId12"/>
    <p:sldId id="264" r:id="rId13"/>
    <p:sldId id="268" r:id="rId14"/>
    <p:sldId id="279" r:id="rId15"/>
    <p:sldId id="285" r:id="rId16"/>
    <p:sldId id="284" r:id="rId17"/>
    <p:sldId id="274" r:id="rId18"/>
    <p:sldId id="258" r:id="rId19"/>
    <p:sldId id="294" r:id="rId20"/>
    <p:sldId id="278" r:id="rId21"/>
    <p:sldId id="297" r:id="rId22"/>
    <p:sldId id="298" r:id="rId23"/>
    <p:sldId id="296" r:id="rId24"/>
    <p:sldId id="265" r:id="rId25"/>
    <p:sldId id="300" r:id="rId26"/>
    <p:sldId id="275" r:id="rId27"/>
    <p:sldId id="259" r:id="rId28"/>
    <p:sldId id="304" r:id="rId29"/>
    <p:sldId id="301" r:id="rId30"/>
    <p:sldId id="302" r:id="rId31"/>
    <p:sldId id="303" r:id="rId32"/>
    <p:sldId id="276"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686" autoAdjust="0"/>
  </p:normalViewPr>
  <p:slideViewPr>
    <p:cSldViewPr>
      <p:cViewPr varScale="1">
        <p:scale>
          <a:sx n="101" d="100"/>
          <a:sy n="101" d="100"/>
        </p:scale>
        <p:origin x="1673"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F96F8C-1BBC-43B3-83C7-F3DD97163179}" type="datetimeFigureOut">
              <a:rPr lang="it-IT" smtClean="0"/>
              <a:t>09/04/2019</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DEFFF8-849C-4DA8-B070-DC5241596B6D}" type="slidenum">
              <a:rPr lang="it-IT" smtClean="0"/>
              <a:t>‹N›</a:t>
            </a:fld>
            <a:endParaRPr lang="it-IT"/>
          </a:p>
        </p:txBody>
      </p:sp>
    </p:spTree>
    <p:extLst>
      <p:ext uri="{BB962C8B-B14F-4D97-AF65-F5344CB8AC3E}">
        <p14:creationId xmlns:p14="http://schemas.microsoft.com/office/powerpoint/2010/main" val="2260592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a:t>
            </a:fld>
            <a:endParaRPr lang="it-IT"/>
          </a:p>
        </p:txBody>
      </p:sp>
    </p:spTree>
    <p:extLst>
      <p:ext uri="{BB962C8B-B14F-4D97-AF65-F5344CB8AC3E}">
        <p14:creationId xmlns:p14="http://schemas.microsoft.com/office/powerpoint/2010/main" val="103037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11</a:t>
            </a:fld>
            <a:endParaRPr lang="it-IT"/>
          </a:p>
        </p:txBody>
      </p:sp>
    </p:spTree>
    <p:extLst>
      <p:ext uri="{BB962C8B-B14F-4D97-AF65-F5344CB8AC3E}">
        <p14:creationId xmlns:p14="http://schemas.microsoft.com/office/powerpoint/2010/main" val="428526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12</a:t>
            </a:fld>
            <a:endParaRPr lang="it-IT"/>
          </a:p>
        </p:txBody>
      </p:sp>
    </p:spTree>
    <p:extLst>
      <p:ext uri="{BB962C8B-B14F-4D97-AF65-F5344CB8AC3E}">
        <p14:creationId xmlns:p14="http://schemas.microsoft.com/office/powerpoint/2010/main" val="30337138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13</a:t>
            </a:fld>
            <a:endParaRPr lang="it-IT"/>
          </a:p>
        </p:txBody>
      </p:sp>
    </p:spTree>
    <p:extLst>
      <p:ext uri="{BB962C8B-B14F-4D97-AF65-F5344CB8AC3E}">
        <p14:creationId xmlns:p14="http://schemas.microsoft.com/office/powerpoint/2010/main" val="942122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14</a:t>
            </a:fld>
            <a:endParaRPr lang="it-IT"/>
          </a:p>
        </p:txBody>
      </p:sp>
    </p:spTree>
    <p:extLst>
      <p:ext uri="{BB962C8B-B14F-4D97-AF65-F5344CB8AC3E}">
        <p14:creationId xmlns:p14="http://schemas.microsoft.com/office/powerpoint/2010/main" val="103031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15</a:t>
            </a:fld>
            <a:endParaRPr lang="it-IT"/>
          </a:p>
        </p:txBody>
      </p:sp>
    </p:spTree>
    <p:extLst>
      <p:ext uri="{BB962C8B-B14F-4D97-AF65-F5344CB8AC3E}">
        <p14:creationId xmlns:p14="http://schemas.microsoft.com/office/powerpoint/2010/main" val="2650601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16</a:t>
            </a:fld>
            <a:endParaRPr lang="it-IT"/>
          </a:p>
        </p:txBody>
      </p:sp>
    </p:spTree>
    <p:extLst>
      <p:ext uri="{BB962C8B-B14F-4D97-AF65-F5344CB8AC3E}">
        <p14:creationId xmlns:p14="http://schemas.microsoft.com/office/powerpoint/2010/main" val="1454094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17</a:t>
            </a:fld>
            <a:endParaRPr lang="it-IT"/>
          </a:p>
        </p:txBody>
      </p:sp>
    </p:spTree>
    <p:extLst>
      <p:ext uri="{BB962C8B-B14F-4D97-AF65-F5344CB8AC3E}">
        <p14:creationId xmlns:p14="http://schemas.microsoft.com/office/powerpoint/2010/main" val="660867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18</a:t>
            </a:fld>
            <a:endParaRPr lang="it-IT"/>
          </a:p>
        </p:txBody>
      </p:sp>
    </p:spTree>
    <p:extLst>
      <p:ext uri="{BB962C8B-B14F-4D97-AF65-F5344CB8AC3E}">
        <p14:creationId xmlns:p14="http://schemas.microsoft.com/office/powerpoint/2010/main" val="905750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19</a:t>
            </a:fld>
            <a:endParaRPr lang="it-IT"/>
          </a:p>
        </p:txBody>
      </p:sp>
    </p:spTree>
    <p:extLst>
      <p:ext uri="{BB962C8B-B14F-4D97-AF65-F5344CB8AC3E}">
        <p14:creationId xmlns:p14="http://schemas.microsoft.com/office/powerpoint/2010/main" val="1435928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20</a:t>
            </a:fld>
            <a:endParaRPr lang="it-IT"/>
          </a:p>
        </p:txBody>
      </p:sp>
    </p:spTree>
    <p:extLst>
      <p:ext uri="{BB962C8B-B14F-4D97-AF65-F5344CB8AC3E}">
        <p14:creationId xmlns:p14="http://schemas.microsoft.com/office/powerpoint/2010/main" val="314830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3</a:t>
            </a:fld>
            <a:endParaRPr lang="it-IT"/>
          </a:p>
        </p:txBody>
      </p:sp>
    </p:spTree>
    <p:extLst>
      <p:ext uri="{BB962C8B-B14F-4D97-AF65-F5344CB8AC3E}">
        <p14:creationId xmlns:p14="http://schemas.microsoft.com/office/powerpoint/2010/main" val="23838836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21</a:t>
            </a:fld>
            <a:endParaRPr lang="it-IT"/>
          </a:p>
        </p:txBody>
      </p:sp>
    </p:spTree>
    <p:extLst>
      <p:ext uri="{BB962C8B-B14F-4D97-AF65-F5344CB8AC3E}">
        <p14:creationId xmlns:p14="http://schemas.microsoft.com/office/powerpoint/2010/main" val="1843673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22</a:t>
            </a:fld>
            <a:endParaRPr lang="it-IT"/>
          </a:p>
        </p:txBody>
      </p:sp>
    </p:spTree>
    <p:extLst>
      <p:ext uri="{BB962C8B-B14F-4D97-AF65-F5344CB8AC3E}">
        <p14:creationId xmlns:p14="http://schemas.microsoft.com/office/powerpoint/2010/main" val="4230770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23</a:t>
            </a:fld>
            <a:endParaRPr lang="it-IT"/>
          </a:p>
        </p:txBody>
      </p:sp>
    </p:spTree>
    <p:extLst>
      <p:ext uri="{BB962C8B-B14F-4D97-AF65-F5344CB8AC3E}">
        <p14:creationId xmlns:p14="http://schemas.microsoft.com/office/powerpoint/2010/main" val="223384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24</a:t>
            </a:fld>
            <a:endParaRPr lang="it-IT"/>
          </a:p>
        </p:txBody>
      </p:sp>
    </p:spTree>
    <p:extLst>
      <p:ext uri="{BB962C8B-B14F-4D97-AF65-F5344CB8AC3E}">
        <p14:creationId xmlns:p14="http://schemas.microsoft.com/office/powerpoint/2010/main" val="10230527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25</a:t>
            </a:fld>
            <a:endParaRPr lang="it-IT"/>
          </a:p>
        </p:txBody>
      </p:sp>
    </p:spTree>
    <p:extLst>
      <p:ext uri="{BB962C8B-B14F-4D97-AF65-F5344CB8AC3E}">
        <p14:creationId xmlns:p14="http://schemas.microsoft.com/office/powerpoint/2010/main" val="11137192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26</a:t>
            </a:fld>
            <a:endParaRPr lang="it-IT"/>
          </a:p>
        </p:txBody>
      </p:sp>
    </p:spTree>
    <p:extLst>
      <p:ext uri="{BB962C8B-B14F-4D97-AF65-F5344CB8AC3E}">
        <p14:creationId xmlns:p14="http://schemas.microsoft.com/office/powerpoint/2010/main" val="198899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27</a:t>
            </a:fld>
            <a:endParaRPr lang="it-IT"/>
          </a:p>
        </p:txBody>
      </p:sp>
    </p:spTree>
    <p:extLst>
      <p:ext uri="{BB962C8B-B14F-4D97-AF65-F5344CB8AC3E}">
        <p14:creationId xmlns:p14="http://schemas.microsoft.com/office/powerpoint/2010/main" val="30773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28</a:t>
            </a:fld>
            <a:endParaRPr lang="it-IT"/>
          </a:p>
        </p:txBody>
      </p:sp>
    </p:spTree>
    <p:extLst>
      <p:ext uri="{BB962C8B-B14F-4D97-AF65-F5344CB8AC3E}">
        <p14:creationId xmlns:p14="http://schemas.microsoft.com/office/powerpoint/2010/main" val="1537488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29</a:t>
            </a:fld>
            <a:endParaRPr lang="it-IT"/>
          </a:p>
        </p:txBody>
      </p:sp>
    </p:spTree>
    <p:extLst>
      <p:ext uri="{BB962C8B-B14F-4D97-AF65-F5344CB8AC3E}">
        <p14:creationId xmlns:p14="http://schemas.microsoft.com/office/powerpoint/2010/main" val="44015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30</a:t>
            </a:fld>
            <a:endParaRPr lang="it-IT"/>
          </a:p>
        </p:txBody>
      </p:sp>
    </p:spTree>
    <p:extLst>
      <p:ext uri="{BB962C8B-B14F-4D97-AF65-F5344CB8AC3E}">
        <p14:creationId xmlns:p14="http://schemas.microsoft.com/office/powerpoint/2010/main" val="3756958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4</a:t>
            </a:fld>
            <a:endParaRPr lang="it-IT"/>
          </a:p>
        </p:txBody>
      </p:sp>
    </p:spTree>
    <p:extLst>
      <p:ext uri="{BB962C8B-B14F-4D97-AF65-F5344CB8AC3E}">
        <p14:creationId xmlns:p14="http://schemas.microsoft.com/office/powerpoint/2010/main" val="20850278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31</a:t>
            </a:fld>
            <a:endParaRPr lang="it-IT"/>
          </a:p>
        </p:txBody>
      </p:sp>
    </p:spTree>
    <p:extLst>
      <p:ext uri="{BB962C8B-B14F-4D97-AF65-F5344CB8AC3E}">
        <p14:creationId xmlns:p14="http://schemas.microsoft.com/office/powerpoint/2010/main" val="316102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32</a:t>
            </a:fld>
            <a:endParaRPr lang="it-IT"/>
          </a:p>
        </p:txBody>
      </p:sp>
    </p:spTree>
    <p:extLst>
      <p:ext uri="{BB962C8B-B14F-4D97-AF65-F5344CB8AC3E}">
        <p14:creationId xmlns:p14="http://schemas.microsoft.com/office/powerpoint/2010/main" val="36822549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5</a:t>
            </a:fld>
            <a:endParaRPr lang="it-IT"/>
          </a:p>
        </p:txBody>
      </p:sp>
    </p:spTree>
    <p:extLst>
      <p:ext uri="{BB962C8B-B14F-4D97-AF65-F5344CB8AC3E}">
        <p14:creationId xmlns:p14="http://schemas.microsoft.com/office/powerpoint/2010/main" val="350626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6</a:t>
            </a:fld>
            <a:endParaRPr lang="it-IT"/>
          </a:p>
        </p:txBody>
      </p:sp>
    </p:spTree>
    <p:extLst>
      <p:ext uri="{BB962C8B-B14F-4D97-AF65-F5344CB8AC3E}">
        <p14:creationId xmlns:p14="http://schemas.microsoft.com/office/powerpoint/2010/main" val="33151390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7</a:t>
            </a:fld>
            <a:endParaRPr lang="it-IT"/>
          </a:p>
        </p:txBody>
      </p:sp>
    </p:spTree>
    <p:extLst>
      <p:ext uri="{BB962C8B-B14F-4D97-AF65-F5344CB8AC3E}">
        <p14:creationId xmlns:p14="http://schemas.microsoft.com/office/powerpoint/2010/main" val="1204257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8</a:t>
            </a:fld>
            <a:endParaRPr lang="it-IT"/>
          </a:p>
        </p:txBody>
      </p:sp>
    </p:spTree>
    <p:extLst>
      <p:ext uri="{BB962C8B-B14F-4D97-AF65-F5344CB8AC3E}">
        <p14:creationId xmlns:p14="http://schemas.microsoft.com/office/powerpoint/2010/main" val="1856151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9</a:t>
            </a:fld>
            <a:endParaRPr lang="it-IT"/>
          </a:p>
        </p:txBody>
      </p:sp>
    </p:spTree>
    <p:extLst>
      <p:ext uri="{BB962C8B-B14F-4D97-AF65-F5344CB8AC3E}">
        <p14:creationId xmlns:p14="http://schemas.microsoft.com/office/powerpoint/2010/main" val="400065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57DEFFF8-849C-4DA8-B070-DC5241596B6D}" type="slidenum">
              <a:rPr lang="it-IT" smtClean="0"/>
              <a:t>10</a:t>
            </a:fld>
            <a:endParaRPr lang="it-IT"/>
          </a:p>
        </p:txBody>
      </p:sp>
    </p:spTree>
    <p:extLst>
      <p:ext uri="{BB962C8B-B14F-4D97-AF65-F5344CB8AC3E}">
        <p14:creationId xmlns:p14="http://schemas.microsoft.com/office/powerpoint/2010/main" val="1177377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5C2FF62F-2201-4A9F-8570-D5307592A685}" type="datetimeFigureOut">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1416717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2FF62F-2201-4A9F-8570-D5307592A685}" type="datetimeFigureOut">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3298890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2FF62F-2201-4A9F-8570-D5307592A685}" type="datetimeFigureOut">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2803156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5C2FF62F-2201-4A9F-8570-D5307592A685}" type="datetimeFigureOut">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932906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5C2FF62F-2201-4A9F-8570-D5307592A685}" type="datetimeFigureOut">
              <a:rPr lang="it-IT" smtClean="0"/>
              <a:t>09/04/2019</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113694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5C2FF62F-2201-4A9F-8570-D5307592A685}" type="datetimeFigureOut">
              <a:rPr lang="it-IT" smtClean="0"/>
              <a:t>09/04/2019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4241619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5C2FF62F-2201-4A9F-8570-D5307592A685}" type="datetimeFigureOut">
              <a:rPr lang="it-IT" smtClean="0"/>
              <a:t>09/04/2019</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114970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5C2FF62F-2201-4A9F-8570-D5307592A685}" type="datetimeFigureOut">
              <a:rPr lang="it-IT" smtClean="0"/>
              <a:t>09/04/2019</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24863777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5C2FF62F-2201-4A9F-8570-D5307592A685}" type="datetimeFigureOut">
              <a:rPr lang="it-IT" smtClean="0"/>
              <a:t>09/04/2019</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1031245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2FF62F-2201-4A9F-8570-D5307592A685}" type="datetimeFigureOut">
              <a:rPr lang="it-IT" smtClean="0"/>
              <a:t>09/04/2019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1767468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5C2FF62F-2201-4A9F-8570-D5307592A685}" type="datetimeFigureOut">
              <a:rPr lang="it-IT" smtClean="0"/>
              <a:t>09/04/2019</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ACAD04-77DE-43FC-B521-F645B6DB5E49}" type="slidenum">
              <a:rPr lang="it-IT" smtClean="0"/>
              <a:t>‹N›</a:t>
            </a:fld>
            <a:endParaRPr lang="it-IT"/>
          </a:p>
        </p:txBody>
      </p:sp>
    </p:spTree>
    <p:extLst>
      <p:ext uri="{BB962C8B-B14F-4D97-AF65-F5344CB8AC3E}">
        <p14:creationId xmlns:p14="http://schemas.microsoft.com/office/powerpoint/2010/main" val="2727625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schemeClr>
            </a:gs>
            <a:gs pos="58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2FF62F-2201-4A9F-8570-D5307592A685}" type="datetimeFigureOut">
              <a:rPr lang="it-IT" smtClean="0"/>
              <a:t>09/04/2019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ACAD04-77DE-43FC-B521-F645B6DB5E49}" type="slidenum">
              <a:rPr lang="it-IT" smtClean="0"/>
              <a:t>‹N›</a:t>
            </a:fld>
            <a:endParaRPr lang="it-IT"/>
          </a:p>
        </p:txBody>
      </p:sp>
    </p:spTree>
    <p:extLst>
      <p:ext uri="{BB962C8B-B14F-4D97-AF65-F5344CB8AC3E}">
        <p14:creationId xmlns:p14="http://schemas.microsoft.com/office/powerpoint/2010/main" val="147162614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22.png"/><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p:cNvSpPr/>
          <p:nvPr/>
        </p:nvSpPr>
        <p:spPr>
          <a:xfrm>
            <a:off x="0" y="0"/>
            <a:ext cx="9144000" cy="68580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scene3d>
              <a:camera prst="orthographicFront">
                <a:rot lat="0" lon="0" rev="1200000"/>
              </a:camera>
              <a:lightRig rig="threePt" dir="t"/>
            </a:scene3d>
          </a:bodyPr>
          <a:lstStyle/>
          <a:p>
            <a:pPr algn="ctr"/>
            <a:endParaRPr lang="it-IT" sz="4800" b="1" dirty="0">
              <a:solidFill>
                <a:srgbClr val="FF0000"/>
              </a:solidFill>
            </a:endParaRPr>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28" y="102424"/>
            <a:ext cx="8857143" cy="2828572"/>
          </a:xfrm>
          <a:prstGeom prst="rect">
            <a:avLst/>
          </a:prstGeom>
        </p:spPr>
      </p:pic>
      <p:sp>
        <p:nvSpPr>
          <p:cNvPr id="7" name="CasellaDiTesto 6"/>
          <p:cNvSpPr txBox="1"/>
          <p:nvPr/>
        </p:nvSpPr>
        <p:spPr>
          <a:xfrm>
            <a:off x="3779912" y="3645021"/>
            <a:ext cx="2392001" cy="1015663"/>
          </a:xfrm>
          <a:prstGeom prst="rect">
            <a:avLst/>
          </a:prstGeom>
        </p:spPr>
        <p:style>
          <a:lnRef idx="3">
            <a:schemeClr val="lt1"/>
          </a:lnRef>
          <a:fillRef idx="1">
            <a:schemeClr val="accent2"/>
          </a:fillRef>
          <a:effectRef idx="1">
            <a:schemeClr val="accent2"/>
          </a:effectRef>
          <a:fontRef idx="minor">
            <a:schemeClr val="lt1"/>
          </a:fontRef>
        </p:style>
        <p:txBody>
          <a:bodyPr wrap="none" rtlCol="0">
            <a:spAutoFit/>
          </a:bodyPr>
          <a:lstStyle/>
          <a:p>
            <a:r>
              <a:rPr lang="it-IT" sz="6000" dirty="0" smtClean="0">
                <a:latin typeface="Bernard MT Condensed" panose="02050806060905020404" pitchFamily="18" charset="0"/>
              </a:rPr>
              <a:t> 4  P  S </a:t>
            </a:r>
            <a:endParaRPr lang="it-IT" sz="6000" dirty="0">
              <a:latin typeface="Bernard MT Condensed" panose="02050806060905020404" pitchFamily="18" charset="0"/>
            </a:endParaRPr>
          </a:p>
        </p:txBody>
      </p:sp>
      <p:sp>
        <p:nvSpPr>
          <p:cNvPr id="9" name="CasellaDiTesto 8"/>
          <p:cNvSpPr txBox="1"/>
          <p:nvPr/>
        </p:nvSpPr>
        <p:spPr>
          <a:xfrm>
            <a:off x="395536" y="5223717"/>
            <a:ext cx="8424936" cy="1200329"/>
          </a:xfrm>
          <a:prstGeom prst="rect">
            <a:avLst/>
          </a:prstGeom>
          <a:solidFill>
            <a:schemeClr val="bg1"/>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endParaRPr lang="it-IT" sz="2400" dirty="0" smtClean="0"/>
          </a:p>
          <a:p>
            <a:pPr algn="r"/>
            <a:r>
              <a:rPr lang="it-IT" sz="2400" dirty="0" smtClean="0"/>
              <a:t>Christian Manea  INFN-TIFPA		    </a:t>
            </a:r>
          </a:p>
          <a:p>
            <a:pPr algn="ctr"/>
            <a:endParaRPr lang="it-IT" sz="2400" dirty="0"/>
          </a:p>
        </p:txBody>
      </p:sp>
      <p:pic>
        <p:nvPicPr>
          <p:cNvPr id="10" name="Immagin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1640" y="5368266"/>
            <a:ext cx="2160241" cy="804516"/>
          </a:xfrm>
          <a:prstGeom prst="rect">
            <a:avLst/>
          </a:prstGeom>
        </p:spPr>
      </p:pic>
      <p:sp>
        <p:nvSpPr>
          <p:cNvPr id="2" name="CasellaDiTesto 1"/>
          <p:cNvSpPr txBox="1"/>
          <p:nvPr/>
        </p:nvSpPr>
        <p:spPr>
          <a:xfrm rot="20040587">
            <a:off x="8341563" y="69232"/>
            <a:ext cx="497252" cy="830997"/>
          </a:xfrm>
          <a:prstGeom prst="rect">
            <a:avLst/>
          </a:prstGeom>
          <a:noFill/>
        </p:spPr>
        <p:txBody>
          <a:bodyPr wrap="none" rtlCol="0">
            <a:spAutoFit/>
          </a:bodyPr>
          <a:lstStyle/>
          <a:p>
            <a:r>
              <a:rPr lang="it-IT" sz="4800" b="1" dirty="0" smtClean="0">
                <a:solidFill>
                  <a:srgbClr val="FF0000"/>
                </a:solidFill>
              </a:rPr>
              <a:t>2</a:t>
            </a:r>
            <a:endParaRPr lang="it-IT" sz="4800" b="1" dirty="0">
              <a:solidFill>
                <a:srgbClr val="FF0000"/>
              </a:solidFill>
            </a:endParaRPr>
          </a:p>
        </p:txBody>
      </p:sp>
      <p:sp>
        <p:nvSpPr>
          <p:cNvPr id="3" name="Rettangolo arrotondato 2"/>
          <p:cNvSpPr/>
          <p:nvPr/>
        </p:nvSpPr>
        <p:spPr>
          <a:xfrm rot="21150378">
            <a:off x="4887826" y="2173504"/>
            <a:ext cx="3421934" cy="65031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it-IT" dirty="0" smtClean="0"/>
              <a:t>8-9 Aprile 2019</a:t>
            </a:r>
          </a:p>
          <a:p>
            <a:pPr algn="ctr"/>
            <a:r>
              <a:rPr lang="it-IT" dirty="0" smtClean="0"/>
              <a:t>Bologna</a:t>
            </a:r>
            <a:endParaRPr lang="it-IT" dirty="0"/>
          </a:p>
        </p:txBody>
      </p:sp>
    </p:spTree>
    <p:extLst>
      <p:ext uri="{BB962C8B-B14F-4D97-AF65-F5344CB8AC3E}">
        <p14:creationId xmlns:p14="http://schemas.microsoft.com/office/powerpoint/2010/main" val="216493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3">
            <a:extLst>
              <a:ext uri="{BEBA8EAE-BF5A-486C-A8C5-ECC9F3942E4B}">
                <a14:imgProps xmlns:a14="http://schemas.microsoft.com/office/drawing/2010/main">
                  <a14:imgLayer r:embed="rId4">
                    <a14:imgEffect>
                      <a14:backgroundRemoval t="1157" b="89815" l="10698" r="90000">
                        <a14:foregroundMark x1="26977" y1="11574" x2="26977" y2="11574"/>
                        <a14:backgroundMark x1="35814" y1="2546" x2="35814" y2="2546"/>
                        <a14:backgroundMark x1="43721" y1="2083" x2="43721" y2="2083"/>
                        <a14:backgroundMark x1="54186" y1="1852" x2="54186" y2="1852"/>
                        <a14:backgroundMark x1="47907" y1="2083" x2="47907" y2="2083"/>
                      </a14:backgroundRemoval>
                    </a14:imgEffect>
                  </a14:imgLayer>
                </a14:imgProps>
              </a:ext>
              <a:ext uri="{28A0092B-C50C-407E-A947-70E740481C1C}">
                <a14:useLocalDpi xmlns:a14="http://schemas.microsoft.com/office/drawing/2010/main" val="0"/>
              </a:ext>
            </a:extLst>
          </a:blip>
          <a:stretch>
            <a:fillRect/>
          </a:stretch>
        </p:blipFill>
        <p:spPr>
          <a:xfrm>
            <a:off x="2123728" y="1052736"/>
            <a:ext cx="4873877" cy="4896544"/>
          </a:xfrm>
          <a:prstGeom prst="rect">
            <a:avLst/>
          </a:prstGeom>
        </p:spPr>
      </p:pic>
      <p:sp>
        <p:nvSpPr>
          <p:cNvPr id="3" name="CasellaDiTesto 2"/>
          <p:cNvSpPr txBox="1"/>
          <p:nvPr/>
        </p:nvSpPr>
        <p:spPr>
          <a:xfrm>
            <a:off x="296863" y="5445224"/>
            <a:ext cx="8870633" cy="461665"/>
          </a:xfrm>
          <a:prstGeom prst="rect">
            <a:avLst/>
          </a:prstGeom>
          <a:noFill/>
        </p:spPr>
        <p:txBody>
          <a:bodyPr wrap="none" rtlCol="0">
            <a:spAutoFit/>
          </a:bodyPr>
          <a:lstStyle/>
          <a:p>
            <a:r>
              <a:rPr lang="it-IT" sz="2400" dirty="0" smtClean="0"/>
              <a:t>Proposta: un aiuto per scrivere </a:t>
            </a:r>
            <a:r>
              <a:rPr lang="it-IT" sz="2400" dirty="0"/>
              <a:t>un capitolato per la gara </a:t>
            </a:r>
            <a:r>
              <a:rPr lang="it-IT" sz="2400" dirty="0" smtClean="0"/>
              <a:t>software DVR</a:t>
            </a:r>
            <a:endParaRPr lang="it-IT" sz="2400" dirty="0"/>
          </a:p>
        </p:txBody>
      </p:sp>
    </p:spTree>
    <p:extLst>
      <p:ext uri="{BB962C8B-B14F-4D97-AF65-F5344CB8AC3E}">
        <p14:creationId xmlns:p14="http://schemas.microsoft.com/office/powerpoint/2010/main" val="136552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683568" y="1206839"/>
            <a:ext cx="8348567" cy="3170099"/>
          </a:xfrm>
          <a:prstGeom prst="rect">
            <a:avLst/>
          </a:prstGeom>
          <a:noFill/>
        </p:spPr>
        <p:txBody>
          <a:bodyPr wrap="none" rtlCol="0">
            <a:spAutoFit/>
          </a:bodyPr>
          <a:lstStyle/>
          <a:p>
            <a:endParaRPr lang="it-IT" sz="4000" dirty="0" smtClean="0"/>
          </a:p>
          <a:p>
            <a:endParaRPr lang="it-IT" sz="4000" dirty="0"/>
          </a:p>
          <a:p>
            <a:r>
              <a:rPr lang="it-IT" sz="4000" dirty="0" smtClean="0"/>
              <a:t>SCHEDA DI DESTINAZIONE LAVORATIVA</a:t>
            </a:r>
          </a:p>
          <a:p>
            <a:endParaRPr lang="it-IT" sz="4000" dirty="0"/>
          </a:p>
          <a:p>
            <a:r>
              <a:rPr lang="it-IT" sz="4000" dirty="0" smtClean="0"/>
              <a:t>SCHEDA DI RADIOPROTEZIONE</a:t>
            </a:r>
            <a:endParaRPr lang="it-IT" sz="4000" dirty="0"/>
          </a:p>
        </p:txBody>
      </p:sp>
    </p:spTree>
    <p:extLst>
      <p:ext uri="{BB962C8B-B14F-4D97-AF65-F5344CB8AC3E}">
        <p14:creationId xmlns:p14="http://schemas.microsoft.com/office/powerpoint/2010/main" val="334752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55858"/>
            <a:ext cx="9144000" cy="4546283"/>
          </a:xfrm>
          <a:prstGeom prst="rect">
            <a:avLst/>
          </a:prstGeom>
        </p:spPr>
      </p:pic>
      <p:sp>
        <p:nvSpPr>
          <p:cNvPr id="5" name="Rettangolo arrotondato 4"/>
          <p:cNvSpPr/>
          <p:nvPr/>
        </p:nvSpPr>
        <p:spPr>
          <a:xfrm>
            <a:off x="6372200" y="2570944"/>
            <a:ext cx="882113" cy="930063"/>
          </a:xfrm>
          <a:prstGeom prst="roundRect">
            <a:avLst>
              <a:gd name="adj" fmla="val 10952"/>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si</a:t>
            </a:r>
            <a:endParaRPr lang="it-IT"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13695" y="2708920"/>
            <a:ext cx="799122" cy="581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asellaDiTesto 5"/>
          <p:cNvSpPr txBox="1"/>
          <p:nvPr/>
        </p:nvSpPr>
        <p:spPr>
          <a:xfrm>
            <a:off x="6444208" y="3224008"/>
            <a:ext cx="755656" cy="276999"/>
          </a:xfrm>
          <a:prstGeom prst="rect">
            <a:avLst/>
          </a:prstGeom>
          <a:noFill/>
        </p:spPr>
        <p:txBody>
          <a:bodyPr wrap="none" rtlCol="0">
            <a:spAutoFit/>
          </a:bodyPr>
          <a:lstStyle/>
          <a:p>
            <a:r>
              <a:rPr lang="it-IT" sz="1200" dirty="0" smtClean="0"/>
              <a:t>Sicurezza</a:t>
            </a:r>
            <a:endParaRPr lang="it-IT" sz="1200" dirty="0"/>
          </a:p>
        </p:txBody>
      </p:sp>
    </p:spTree>
    <p:extLst>
      <p:ext uri="{BB962C8B-B14F-4D97-AF65-F5344CB8AC3E}">
        <p14:creationId xmlns:p14="http://schemas.microsoft.com/office/powerpoint/2010/main" val="3163770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69901" cy="4923611"/>
          </a:xfrm>
          <a:prstGeom prst="rect">
            <a:avLst/>
          </a:prstGeom>
        </p:spPr>
      </p:pic>
      <p:cxnSp>
        <p:nvCxnSpPr>
          <p:cNvPr id="3" name="Connettore 2 2"/>
          <p:cNvCxnSpPr/>
          <p:nvPr/>
        </p:nvCxnSpPr>
        <p:spPr>
          <a:xfrm>
            <a:off x="3203848" y="1556792"/>
            <a:ext cx="216024" cy="36004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299181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Workflow</a:t>
            </a:r>
            <a:endParaRPr lang="it-IT" dirty="0"/>
          </a:p>
        </p:txBody>
      </p:sp>
      <p:sp>
        <p:nvSpPr>
          <p:cNvPr id="3" name="Segnaposto contenuto 2"/>
          <p:cNvSpPr>
            <a:spLocks noGrp="1"/>
          </p:cNvSpPr>
          <p:nvPr>
            <p:ph idx="1"/>
          </p:nvPr>
        </p:nvSpPr>
        <p:spPr>
          <a:xfrm>
            <a:off x="539552" y="5445224"/>
            <a:ext cx="8229600" cy="892696"/>
          </a:xfrm>
        </p:spPr>
        <p:txBody>
          <a:bodyPr>
            <a:normAutofit fontScale="85000" lnSpcReduction="20000"/>
          </a:bodyPr>
          <a:lstStyle/>
          <a:p>
            <a:pPr marL="0" indent="0">
              <a:buNone/>
            </a:pPr>
            <a:r>
              <a:rPr lang="it-IT" dirty="0" smtClean="0"/>
              <a:t>	collegare DPI , Corsi di Formazione ,GEPS</a:t>
            </a:r>
          </a:p>
          <a:p>
            <a:pPr marL="0" indent="0">
              <a:buNone/>
            </a:pPr>
            <a:r>
              <a:rPr lang="it-IT" dirty="0" smtClean="0"/>
              <a:t>		Scadenziario visite mediche</a:t>
            </a:r>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484784"/>
            <a:ext cx="5868737" cy="3696542"/>
          </a:xfrm>
          <a:prstGeom prst="rect">
            <a:avLst/>
          </a:prstGeom>
        </p:spPr>
      </p:pic>
    </p:spTree>
    <p:extLst>
      <p:ext uri="{BB962C8B-B14F-4D97-AF65-F5344CB8AC3E}">
        <p14:creationId xmlns:p14="http://schemas.microsoft.com/office/powerpoint/2010/main" val="353191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err="1" smtClean="0"/>
              <a:t>Workflow</a:t>
            </a:r>
            <a:endParaRPr lang="it-IT" dirty="0"/>
          </a:p>
        </p:txBody>
      </p:sp>
      <p:sp>
        <p:nvSpPr>
          <p:cNvPr id="3" name="Segnaposto contenuto 2"/>
          <p:cNvSpPr>
            <a:spLocks noGrp="1"/>
          </p:cNvSpPr>
          <p:nvPr>
            <p:ph idx="1"/>
          </p:nvPr>
        </p:nvSpPr>
        <p:spPr>
          <a:xfrm>
            <a:off x="539552" y="5445224"/>
            <a:ext cx="8229600" cy="1152128"/>
          </a:xfrm>
        </p:spPr>
        <p:txBody>
          <a:bodyPr>
            <a:normAutofit fontScale="47500" lnSpcReduction="20000"/>
          </a:bodyPr>
          <a:lstStyle/>
          <a:p>
            <a:pPr marL="0" indent="0">
              <a:buNone/>
            </a:pPr>
            <a:r>
              <a:rPr lang="it-IT" sz="5900" dirty="0"/>
              <a:t>L’anagrafica dovrebbe riguardare anche gli </a:t>
            </a:r>
            <a:r>
              <a:rPr lang="it-IT" sz="5900" dirty="0" smtClean="0"/>
              <a:t>associati </a:t>
            </a:r>
            <a:r>
              <a:rPr lang="it-IT" sz="5900" dirty="0"/>
              <a:t>per i </a:t>
            </a:r>
            <a:r>
              <a:rPr lang="it-IT" sz="5900" dirty="0" smtClean="0"/>
              <a:t>quali </a:t>
            </a:r>
            <a:r>
              <a:rPr lang="it-IT" sz="5900" dirty="0"/>
              <a:t>il Direttore INFN risulta “datore di lavoro” quando ne </a:t>
            </a:r>
            <a:r>
              <a:rPr lang="it-IT" sz="5900" dirty="0" smtClean="0"/>
              <a:t>autorizza </a:t>
            </a:r>
            <a:r>
              <a:rPr lang="it-IT" sz="5900" dirty="0"/>
              <a:t>le missioni. </a:t>
            </a:r>
          </a:p>
          <a:p>
            <a:pPr marL="0" indent="0">
              <a:buNone/>
            </a:pPr>
            <a:endParaRPr lang="it-IT" dirty="0" smtClean="0"/>
          </a:p>
          <a:p>
            <a:pPr marL="0" indent="0">
              <a:buNone/>
            </a:pPr>
            <a:endParaRPr lang="it-IT" dirty="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1484784"/>
            <a:ext cx="5868737" cy="3696542"/>
          </a:xfrm>
          <a:prstGeom prst="rect">
            <a:avLst/>
          </a:prstGeom>
        </p:spPr>
      </p:pic>
    </p:spTree>
    <p:extLst>
      <p:ext uri="{BB962C8B-B14F-4D97-AF65-F5344CB8AC3E}">
        <p14:creationId xmlns:p14="http://schemas.microsoft.com/office/powerpoint/2010/main" val="27862583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4909705"/>
          </a:xfrm>
          <a:prstGeom prst="rect">
            <a:avLst/>
          </a:prstGeom>
        </p:spPr>
      </p:pic>
      <p:sp>
        <p:nvSpPr>
          <p:cNvPr id="2" name="CasellaDiTesto 1"/>
          <p:cNvSpPr txBox="1"/>
          <p:nvPr/>
        </p:nvSpPr>
        <p:spPr>
          <a:xfrm>
            <a:off x="1043608" y="5301208"/>
            <a:ext cx="7848872" cy="369332"/>
          </a:xfrm>
          <a:prstGeom prst="rect">
            <a:avLst/>
          </a:prstGeom>
          <a:noFill/>
        </p:spPr>
        <p:txBody>
          <a:bodyPr wrap="square" rtlCol="0">
            <a:spAutoFit/>
          </a:bodyPr>
          <a:lstStyle/>
          <a:p>
            <a:r>
              <a:rPr lang="it-IT" dirty="0" smtClean="0"/>
              <a:t>Da </a:t>
            </a:r>
            <a:r>
              <a:rPr lang="it-IT" dirty="0"/>
              <a:t>stimare con divisione </a:t>
            </a:r>
            <a:r>
              <a:rPr lang="it-IT" dirty="0" smtClean="0"/>
              <a:t>sistema informativo fattibilità e tempo per </a:t>
            </a:r>
            <a:r>
              <a:rPr lang="it-IT" dirty="0"/>
              <a:t>l </a:t>
            </a:r>
            <a:r>
              <a:rPr lang="it-IT" dirty="0" smtClean="0"/>
              <a:t>integrazione</a:t>
            </a:r>
            <a:endParaRPr lang="it-IT" dirty="0"/>
          </a:p>
        </p:txBody>
      </p:sp>
    </p:spTree>
    <p:extLst>
      <p:ext uri="{BB962C8B-B14F-4D97-AF65-F5344CB8AC3E}">
        <p14:creationId xmlns:p14="http://schemas.microsoft.com/office/powerpoint/2010/main" val="1704465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36" t="20965" r="15336" b="20364"/>
          <a:stretch/>
        </p:blipFill>
        <p:spPr bwMode="auto">
          <a:xfrm>
            <a:off x="32067" y="88699"/>
            <a:ext cx="5804565" cy="2884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Immagine 3"/>
          <p:cNvPicPr>
            <a:picLocks noChangeAspect="1"/>
          </p:cNvPicPr>
          <p:nvPr/>
        </p:nvPicPr>
        <p:blipFill>
          <a:blip r:embed="rId4" cstate="print">
            <a:duotone>
              <a:prstClr val="black"/>
              <a:srgbClr val="C00000">
                <a:tint val="45000"/>
                <a:satMod val="400000"/>
              </a:srgbClr>
            </a:duotone>
            <a:extLst>
              <a:ext uri="{BEBA8EAE-BF5A-486C-A8C5-ECC9F3942E4B}">
                <a14:imgProps xmlns:a14="http://schemas.microsoft.com/office/drawing/2010/main">
                  <a14:imgLayer r:embed="rId5">
                    <a14:imgEffect>
                      <a14:backgroundRemoval t="3035" b="95882" l="5282" r="90000">
                        <a14:foregroundMark x1="24577" y1="30202" x2="24577" y2="30202"/>
                        <a14:foregroundMark x1="24437" y1="17413" x2="24437" y2="17413"/>
                        <a14:foregroundMark x1="46127" y1="19509" x2="46127" y2="19509"/>
                        <a14:foregroundMark x1="49155" y1="9032" x2="49155" y2="9032"/>
                        <a14:foregroundMark x1="48662" y1="85766" x2="48662" y2="85766"/>
                        <a14:foregroundMark x1="48521" y1="76012" x2="48521" y2="76012"/>
                        <a14:foregroundMark x1="25845" y1="78468" x2="25845" y2="78468"/>
                        <a14:foregroundMark x1="25845" y1="65896" x2="25845" y2="65896"/>
                        <a14:foregroundMark x1="16690" y1="54408" x2="16690" y2="54408"/>
                        <a14:foregroundMark x1="16408" y1="42919" x2="16408" y2="42919"/>
                        <a14:foregroundMark x1="75915" y1="76012" x2="75915" y2="76012"/>
                        <a14:foregroundMark x1="70704" y1="65679" x2="70704" y2="65679"/>
                        <a14:foregroundMark x1="77817" y1="54697" x2="77817" y2="54697"/>
                        <a14:foregroundMark x1="75915" y1="28540" x2="75915" y2="28540"/>
                        <a14:foregroundMark x1="72606" y1="16908" x2="72606" y2="16908"/>
                      </a14:backgroundRemoval>
                    </a14:imgEffect>
                  </a14:imgLayer>
                </a14:imgProps>
              </a:ext>
              <a:ext uri="{28A0092B-C50C-407E-A947-70E740481C1C}">
                <a14:useLocalDpi xmlns:a14="http://schemas.microsoft.com/office/drawing/2010/main" val="0"/>
              </a:ext>
            </a:extLst>
          </a:blip>
          <a:stretch>
            <a:fillRect/>
          </a:stretch>
        </p:blipFill>
        <p:spPr>
          <a:xfrm>
            <a:off x="6304772" y="4082550"/>
            <a:ext cx="2875740" cy="2802834"/>
          </a:xfrm>
          <a:prstGeom prst="rect">
            <a:avLst/>
          </a:prstGeom>
        </p:spPr>
      </p:pic>
      <p:sp>
        <p:nvSpPr>
          <p:cNvPr id="5" name="CasellaDiTesto 4"/>
          <p:cNvSpPr txBox="1"/>
          <p:nvPr/>
        </p:nvSpPr>
        <p:spPr>
          <a:xfrm>
            <a:off x="7164288" y="404663"/>
            <a:ext cx="1588897" cy="461665"/>
          </a:xfrm>
          <a:prstGeom prst="rect">
            <a:avLst/>
          </a:prstGeom>
          <a:noFill/>
        </p:spPr>
        <p:txBody>
          <a:bodyPr wrap="none" rtlCol="0">
            <a:spAutoFit/>
          </a:bodyPr>
          <a:lstStyle/>
          <a:p>
            <a:r>
              <a:rPr lang="it-IT" sz="2400" dirty="0" smtClean="0">
                <a:latin typeface="Goudy Stout" panose="0202090407030B020401" pitchFamily="18" charset="0"/>
              </a:rPr>
              <a:t>RSPP</a:t>
            </a:r>
            <a:endParaRPr lang="it-IT" sz="2400" dirty="0">
              <a:latin typeface="Goudy Stout" panose="0202090407030B020401" pitchFamily="18" charset="0"/>
            </a:endParaRPr>
          </a:p>
        </p:txBody>
      </p:sp>
      <p:sp>
        <p:nvSpPr>
          <p:cNvPr id="6" name="CasellaDiTesto 5"/>
          <p:cNvSpPr txBox="1"/>
          <p:nvPr/>
        </p:nvSpPr>
        <p:spPr>
          <a:xfrm>
            <a:off x="6986093" y="1052736"/>
            <a:ext cx="1269899" cy="461665"/>
          </a:xfrm>
          <a:prstGeom prst="rect">
            <a:avLst/>
          </a:prstGeom>
          <a:noFill/>
        </p:spPr>
        <p:txBody>
          <a:bodyPr wrap="none" rtlCol="0">
            <a:spAutoFit/>
          </a:bodyPr>
          <a:lstStyle/>
          <a:p>
            <a:r>
              <a:rPr lang="it-IT" sz="2400" dirty="0" smtClean="0">
                <a:latin typeface="Goudy Stout" panose="0202090407030B020401" pitchFamily="18" charset="0"/>
              </a:rPr>
              <a:t>RLS</a:t>
            </a:r>
            <a:endParaRPr lang="it-IT" sz="2400" dirty="0">
              <a:latin typeface="Goudy Stout" panose="0202090407030B020401" pitchFamily="18" charset="0"/>
            </a:endParaRPr>
          </a:p>
        </p:txBody>
      </p:sp>
      <p:sp>
        <p:nvSpPr>
          <p:cNvPr id="7" name="CasellaDiTesto 6"/>
          <p:cNvSpPr txBox="1"/>
          <p:nvPr/>
        </p:nvSpPr>
        <p:spPr>
          <a:xfrm>
            <a:off x="5092345" y="3212976"/>
            <a:ext cx="2238113" cy="461665"/>
          </a:xfrm>
          <a:prstGeom prst="rect">
            <a:avLst/>
          </a:prstGeom>
          <a:noFill/>
        </p:spPr>
        <p:txBody>
          <a:bodyPr wrap="none" rtlCol="0">
            <a:spAutoFit/>
          </a:bodyPr>
          <a:lstStyle/>
          <a:p>
            <a:r>
              <a:rPr lang="it-IT" sz="2400" dirty="0" smtClean="0">
                <a:latin typeface="Goudy Stout" panose="0202090407030B020401" pitchFamily="18" charset="0"/>
              </a:rPr>
              <a:t>CNPISA</a:t>
            </a:r>
            <a:endParaRPr lang="it-IT" sz="2400" dirty="0">
              <a:latin typeface="Goudy Stout" panose="0202090407030B020401" pitchFamily="18" charset="0"/>
            </a:endParaRPr>
          </a:p>
        </p:txBody>
      </p:sp>
      <p:sp>
        <p:nvSpPr>
          <p:cNvPr id="8" name="CasellaDiTesto 7"/>
          <p:cNvSpPr txBox="1"/>
          <p:nvPr/>
        </p:nvSpPr>
        <p:spPr>
          <a:xfrm>
            <a:off x="3059832" y="3933056"/>
            <a:ext cx="3562194"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DIRETTORI</a:t>
            </a:r>
            <a:endParaRPr lang="it-IT" sz="2400" dirty="0">
              <a:solidFill>
                <a:schemeClr val="bg1">
                  <a:lumMod val="75000"/>
                </a:schemeClr>
              </a:solidFill>
              <a:latin typeface="Goudy Stout" panose="0202090407030B020401" pitchFamily="18" charset="0"/>
            </a:endParaRPr>
          </a:p>
        </p:txBody>
      </p:sp>
      <p:sp>
        <p:nvSpPr>
          <p:cNvPr id="9" name="CasellaDiTesto 8"/>
          <p:cNvSpPr txBox="1"/>
          <p:nvPr/>
        </p:nvSpPr>
        <p:spPr>
          <a:xfrm>
            <a:off x="6804248" y="1628800"/>
            <a:ext cx="1217000"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CNF</a:t>
            </a:r>
            <a:endParaRPr lang="it-IT" sz="2400" dirty="0">
              <a:solidFill>
                <a:schemeClr val="bg1">
                  <a:lumMod val="75000"/>
                </a:schemeClr>
              </a:solidFill>
              <a:latin typeface="Goudy Stout" panose="0202090407030B020401" pitchFamily="18" charset="0"/>
            </a:endParaRPr>
          </a:p>
        </p:txBody>
      </p:sp>
      <p:sp>
        <p:nvSpPr>
          <p:cNvPr id="10" name="CasellaDiTesto 9"/>
          <p:cNvSpPr txBox="1"/>
          <p:nvPr/>
        </p:nvSpPr>
        <p:spPr>
          <a:xfrm>
            <a:off x="6497113" y="2234481"/>
            <a:ext cx="126348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CUG</a:t>
            </a:r>
            <a:endParaRPr lang="it-IT" sz="2400" dirty="0">
              <a:solidFill>
                <a:schemeClr val="bg1">
                  <a:lumMod val="75000"/>
                </a:schemeClr>
              </a:solidFill>
              <a:latin typeface="Goudy Stout" panose="0202090407030B020401" pitchFamily="18" charset="0"/>
            </a:endParaRPr>
          </a:p>
        </p:txBody>
      </p:sp>
      <p:sp>
        <p:nvSpPr>
          <p:cNvPr id="11" name="CasellaDiTesto 10"/>
          <p:cNvSpPr txBox="1"/>
          <p:nvPr/>
        </p:nvSpPr>
        <p:spPr>
          <a:xfrm>
            <a:off x="625163" y="5068468"/>
            <a:ext cx="5386024" cy="830997"/>
          </a:xfrm>
          <a:prstGeom prst="rect">
            <a:avLst/>
          </a:prstGeom>
          <a:noFill/>
        </p:spPr>
        <p:txBody>
          <a:bodyPr wrap="square" rtlCol="0">
            <a:spAutoFit/>
          </a:bodyPr>
          <a:lstStyle/>
          <a:p>
            <a:r>
              <a:rPr lang="it-IT" sz="2400" dirty="0" smtClean="0">
                <a:latin typeface="Goudy Stout" panose="0202090407030B020401" pitchFamily="18" charset="0"/>
              </a:rPr>
              <a:t>SERVIZIO SALUTE E AMBIENTE</a:t>
            </a:r>
            <a:endParaRPr lang="it-IT" sz="2400" dirty="0">
              <a:latin typeface="Goudy Stout" panose="0202090407030B020401" pitchFamily="18" charset="0"/>
            </a:endParaRPr>
          </a:p>
        </p:txBody>
      </p:sp>
      <p:sp>
        <p:nvSpPr>
          <p:cNvPr id="12" name="CasellaDiTesto 11"/>
          <p:cNvSpPr txBox="1"/>
          <p:nvPr/>
        </p:nvSpPr>
        <p:spPr>
          <a:xfrm>
            <a:off x="5929667" y="2749671"/>
            <a:ext cx="1215397" cy="461665"/>
          </a:xfrm>
          <a:prstGeom prst="rect">
            <a:avLst/>
          </a:prstGeom>
          <a:noFill/>
        </p:spPr>
        <p:txBody>
          <a:bodyPr wrap="none" rtlCol="0">
            <a:spAutoFit/>
          </a:bodyPr>
          <a:lstStyle/>
          <a:p>
            <a:r>
              <a:rPr lang="it-IT" sz="2400" dirty="0" smtClean="0">
                <a:latin typeface="Goudy Stout" panose="0202090407030B020401" pitchFamily="18" charset="0"/>
              </a:rPr>
              <a:t>CCR</a:t>
            </a:r>
            <a:endParaRPr lang="it-IT" sz="2400" dirty="0">
              <a:latin typeface="Goudy Stout" panose="0202090407030B020401" pitchFamily="18" charset="0"/>
            </a:endParaRPr>
          </a:p>
        </p:txBody>
      </p:sp>
      <p:sp>
        <p:nvSpPr>
          <p:cNvPr id="13" name="CasellaDiTesto 12"/>
          <p:cNvSpPr txBox="1"/>
          <p:nvPr/>
        </p:nvSpPr>
        <p:spPr>
          <a:xfrm>
            <a:off x="1187624" y="4509120"/>
            <a:ext cx="4261103" cy="461665"/>
          </a:xfrm>
          <a:prstGeom prst="rect">
            <a:avLst/>
          </a:prstGeom>
          <a:noFill/>
        </p:spPr>
        <p:txBody>
          <a:bodyPr wrap="none" rtlCol="0">
            <a:spAutoFit/>
          </a:bodyPr>
          <a:lstStyle/>
          <a:p>
            <a:r>
              <a:rPr lang="it-IT" sz="2400" dirty="0" smtClean="0">
                <a:latin typeface="Goudy Stout" panose="0202090407030B020401" pitchFamily="18" charset="0"/>
              </a:rPr>
              <a:t>DIVISIONE S.I.</a:t>
            </a:r>
            <a:endParaRPr lang="it-IT" sz="2400" dirty="0">
              <a:latin typeface="Goudy Stout" panose="0202090407030B020401" pitchFamily="18" charset="0"/>
            </a:endParaRPr>
          </a:p>
        </p:txBody>
      </p:sp>
    </p:spTree>
    <p:extLst>
      <p:ext uri="{BB962C8B-B14F-4D97-AF65-F5344CB8AC3E}">
        <p14:creationId xmlns:p14="http://schemas.microsoft.com/office/powerpoint/2010/main" val="387856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5" y="0"/>
            <a:ext cx="9143245" cy="5095835"/>
          </a:xfrm>
          <a:prstGeom prst="rect">
            <a:avLst/>
          </a:prstGeom>
        </p:spPr>
      </p:pic>
    </p:spTree>
    <p:extLst>
      <p:ext uri="{BB962C8B-B14F-4D97-AF65-F5344CB8AC3E}">
        <p14:creationId xmlns:p14="http://schemas.microsoft.com/office/powerpoint/2010/main" val="58907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683568" y="1206839"/>
            <a:ext cx="8064896" cy="2554545"/>
          </a:xfrm>
          <a:prstGeom prst="rect">
            <a:avLst/>
          </a:prstGeom>
          <a:noFill/>
        </p:spPr>
        <p:txBody>
          <a:bodyPr wrap="square" rtlCol="0">
            <a:spAutoFit/>
          </a:bodyPr>
          <a:lstStyle/>
          <a:p>
            <a:endParaRPr lang="it-IT" sz="4000" dirty="0" smtClean="0"/>
          </a:p>
          <a:p>
            <a:r>
              <a:rPr lang="it-IT" sz="4000" dirty="0" smtClean="0"/>
              <a:t>Implementare il servizio QRCODE per la sicurezza e poi estenderlo ad altre applicazioni</a:t>
            </a:r>
          </a:p>
        </p:txBody>
      </p:sp>
    </p:spTree>
    <p:extLst>
      <p:ext uri="{BB962C8B-B14F-4D97-AF65-F5344CB8AC3E}">
        <p14:creationId xmlns:p14="http://schemas.microsoft.com/office/powerpoint/2010/main" val="3847875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27584" y="1124744"/>
            <a:ext cx="7488832" cy="5847755"/>
          </a:xfrm>
          <a:prstGeom prst="rect">
            <a:avLst/>
          </a:prstGeom>
          <a:noFill/>
        </p:spPr>
        <p:txBody>
          <a:bodyPr wrap="square" rtlCol="0">
            <a:spAutoFit/>
          </a:bodyPr>
          <a:lstStyle/>
          <a:p>
            <a:pPr algn="ctr"/>
            <a:r>
              <a:rPr lang="it-IT" sz="2000" dirty="0" smtClean="0"/>
              <a:t>COSA</a:t>
            </a:r>
          </a:p>
          <a:p>
            <a:pPr algn="ctr"/>
            <a:r>
              <a:rPr lang="it-IT" sz="2000" dirty="0" smtClean="0"/>
              <a:t>4 progetti diversi ma con molti punti in comune:</a:t>
            </a:r>
          </a:p>
          <a:p>
            <a:pPr algn="ctr"/>
            <a:r>
              <a:rPr lang="it-IT" sz="2000" dirty="0" smtClean="0"/>
              <a:t>Sicurezze e benessere lavorativo sono strettamente collegati</a:t>
            </a:r>
          </a:p>
          <a:p>
            <a:pPr algn="ctr"/>
            <a:r>
              <a:rPr lang="it-IT" sz="2000" dirty="0" smtClean="0"/>
              <a:t>Tematiche ricorrenti</a:t>
            </a:r>
          </a:p>
          <a:p>
            <a:pPr algn="ctr"/>
            <a:r>
              <a:rPr lang="it-IT" sz="2000" dirty="0" smtClean="0"/>
              <a:t>Formazione come strumento principale di cambio mentalità</a:t>
            </a:r>
          </a:p>
          <a:p>
            <a:pPr algn="ctr"/>
            <a:r>
              <a:rPr lang="it-IT" sz="2000" dirty="0"/>
              <a:t>Sistema </a:t>
            </a:r>
            <a:r>
              <a:rPr lang="it-IT" sz="2000" dirty="0" smtClean="0"/>
              <a:t>condiviso </a:t>
            </a:r>
            <a:r>
              <a:rPr lang="it-IT" sz="2000" dirty="0"/>
              <a:t>in tutte le sedi</a:t>
            </a:r>
          </a:p>
          <a:p>
            <a:pPr algn="ctr"/>
            <a:endParaRPr lang="it-IT" sz="2000" dirty="0"/>
          </a:p>
          <a:p>
            <a:pPr algn="ctr"/>
            <a:endParaRPr lang="it-IT" sz="2000" dirty="0" smtClean="0"/>
          </a:p>
          <a:p>
            <a:pPr algn="ctr"/>
            <a:r>
              <a:rPr lang="it-IT" sz="2000" dirty="0" smtClean="0"/>
              <a:t>COME</a:t>
            </a:r>
          </a:p>
          <a:p>
            <a:pPr algn="ctr"/>
            <a:r>
              <a:rPr lang="it-IT" sz="2000" dirty="0" smtClean="0"/>
              <a:t>Obiettivi semplici e non troppo invasivi:</a:t>
            </a:r>
          </a:p>
          <a:p>
            <a:pPr algn="ctr"/>
            <a:r>
              <a:rPr lang="it-IT" sz="2000" dirty="0" smtClean="0"/>
              <a:t>Azioni a piccoli </a:t>
            </a:r>
            <a:r>
              <a:rPr lang="it-IT" sz="2000" dirty="0"/>
              <a:t>passi per </a:t>
            </a:r>
            <a:r>
              <a:rPr lang="it-IT" sz="2000" dirty="0" smtClean="0"/>
              <a:t>abituarsi </a:t>
            </a:r>
            <a:r>
              <a:rPr lang="it-IT" sz="2000" dirty="0"/>
              <a:t>gradualmente</a:t>
            </a:r>
          </a:p>
          <a:p>
            <a:pPr algn="ctr"/>
            <a:r>
              <a:rPr lang="it-IT" sz="2000" dirty="0" smtClean="0"/>
              <a:t>Buone prassi di organizzazione</a:t>
            </a:r>
          </a:p>
          <a:p>
            <a:endParaRPr lang="it-IT" sz="1100" dirty="0"/>
          </a:p>
          <a:p>
            <a:endParaRPr lang="it-IT" sz="1100" dirty="0"/>
          </a:p>
          <a:p>
            <a:endParaRPr lang="it-IT" sz="1100" dirty="0" smtClean="0"/>
          </a:p>
          <a:p>
            <a:endParaRPr lang="it-IT" sz="1100" dirty="0"/>
          </a:p>
          <a:p>
            <a:endParaRPr lang="it-IT" sz="1100" dirty="0"/>
          </a:p>
          <a:p>
            <a:endParaRPr lang="it-IT" sz="1100" dirty="0"/>
          </a:p>
          <a:p>
            <a:endParaRPr lang="it-IT" sz="1100" dirty="0" smtClean="0"/>
          </a:p>
          <a:p>
            <a:endParaRPr lang="it-IT" sz="1100" dirty="0" smtClean="0"/>
          </a:p>
          <a:p>
            <a:endParaRPr lang="it-IT" sz="1100" dirty="0"/>
          </a:p>
          <a:p>
            <a:endParaRPr lang="it-IT" sz="1100" dirty="0" smtClean="0"/>
          </a:p>
          <a:p>
            <a:endParaRPr lang="it-IT" sz="1200" dirty="0"/>
          </a:p>
          <a:p>
            <a:endParaRPr lang="it-IT" sz="1200" dirty="0"/>
          </a:p>
        </p:txBody>
      </p:sp>
    </p:spTree>
    <p:extLst>
      <p:ext uri="{BB962C8B-B14F-4D97-AF65-F5344CB8AC3E}">
        <p14:creationId xmlns:p14="http://schemas.microsoft.com/office/powerpoint/2010/main" val="2838525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692696"/>
            <a:ext cx="8229600" cy="5544616"/>
          </a:xfrm>
        </p:spPr>
        <p:txBody>
          <a:bodyPr>
            <a:normAutofit fontScale="92500" lnSpcReduction="10000"/>
          </a:bodyPr>
          <a:lstStyle/>
          <a:p>
            <a:pPr marL="0" indent="0">
              <a:buNone/>
            </a:pPr>
            <a:r>
              <a:rPr lang="it-IT" sz="4000" dirty="0" smtClean="0"/>
              <a:t>QR </a:t>
            </a:r>
            <a:r>
              <a:rPr lang="it-IT" sz="4000" dirty="0"/>
              <a:t>code </a:t>
            </a:r>
            <a:r>
              <a:rPr lang="it-IT" sz="4000" dirty="0" smtClean="0"/>
              <a:t>– </a:t>
            </a:r>
            <a:r>
              <a:rPr lang="it-IT" sz="4000" dirty="0" err="1" smtClean="0"/>
              <a:t>smartphone</a:t>
            </a:r>
            <a:r>
              <a:rPr lang="it-IT" sz="4000" dirty="0" smtClean="0"/>
              <a:t> – </a:t>
            </a:r>
            <a:r>
              <a:rPr lang="it-IT" sz="4000" dirty="0" err="1"/>
              <a:t>A</a:t>
            </a:r>
            <a:r>
              <a:rPr lang="it-IT" sz="4000" dirty="0" err="1" smtClean="0"/>
              <a:t>pp</a:t>
            </a:r>
            <a:r>
              <a:rPr lang="it-IT" sz="4000" dirty="0" smtClean="0"/>
              <a:t>/portale</a:t>
            </a:r>
          </a:p>
          <a:p>
            <a:pPr marL="0" indent="0">
              <a:buNone/>
            </a:pPr>
            <a:endParaRPr lang="it-IT" dirty="0"/>
          </a:p>
          <a:p>
            <a:pPr marL="0" indent="0">
              <a:buNone/>
            </a:pPr>
            <a:r>
              <a:rPr lang="it-IT" dirty="0" smtClean="0"/>
              <a:t>descrivere </a:t>
            </a:r>
            <a:r>
              <a:rPr lang="it-IT" dirty="0"/>
              <a:t>l’utilizzo di un </a:t>
            </a:r>
            <a:r>
              <a:rPr lang="it-IT" dirty="0" smtClean="0"/>
              <a:t>dispositivo</a:t>
            </a:r>
          </a:p>
          <a:p>
            <a:pPr marL="0" indent="0">
              <a:buNone/>
            </a:pPr>
            <a:r>
              <a:rPr lang="it-IT" dirty="0" smtClean="0"/>
              <a:t>fornire </a:t>
            </a:r>
            <a:r>
              <a:rPr lang="it-IT" dirty="0"/>
              <a:t>piantine dei laboratori ad un </a:t>
            </a:r>
            <a:r>
              <a:rPr lang="it-IT" dirty="0" smtClean="0"/>
              <a:t>ospite</a:t>
            </a:r>
          </a:p>
          <a:p>
            <a:pPr marL="0" indent="0">
              <a:buNone/>
            </a:pPr>
            <a:r>
              <a:rPr lang="it-IT" dirty="0" smtClean="0"/>
              <a:t>elenchi </a:t>
            </a:r>
            <a:r>
              <a:rPr lang="it-IT" dirty="0"/>
              <a:t>di numeri telefonici </a:t>
            </a:r>
            <a:r>
              <a:rPr lang="it-IT" dirty="0" smtClean="0"/>
              <a:t>utili</a:t>
            </a:r>
          </a:p>
          <a:p>
            <a:pPr marL="0" indent="0">
              <a:buNone/>
            </a:pPr>
            <a:r>
              <a:rPr lang="it-IT" dirty="0" smtClean="0"/>
              <a:t>schede </a:t>
            </a:r>
            <a:r>
              <a:rPr lang="it-IT" dirty="0"/>
              <a:t>di </a:t>
            </a:r>
            <a:r>
              <a:rPr lang="it-IT" dirty="0" smtClean="0"/>
              <a:t>sicurezza dei prodotti</a:t>
            </a:r>
          </a:p>
          <a:p>
            <a:pPr marL="0" indent="0">
              <a:buNone/>
            </a:pPr>
            <a:r>
              <a:rPr lang="it-IT" dirty="0"/>
              <a:t>Possibile uso nei sistemi di registrazione utenti ospiti visitatori</a:t>
            </a:r>
          </a:p>
          <a:p>
            <a:pPr marL="0" indent="0">
              <a:buNone/>
            </a:pPr>
            <a:endParaRPr lang="it-IT" dirty="0" smtClean="0"/>
          </a:p>
          <a:p>
            <a:pPr marL="0" indent="0">
              <a:buNone/>
            </a:pPr>
            <a:endParaRPr lang="it-IT" dirty="0" smtClean="0"/>
          </a:p>
          <a:p>
            <a:pPr marL="0" indent="0">
              <a:buNone/>
            </a:pPr>
            <a:r>
              <a:rPr lang="it-IT" dirty="0"/>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1089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39552" y="620688"/>
            <a:ext cx="8064896" cy="3970318"/>
          </a:xfrm>
          <a:prstGeom prst="rect">
            <a:avLst/>
          </a:prstGeom>
          <a:noFill/>
        </p:spPr>
        <p:txBody>
          <a:bodyPr wrap="square" rtlCol="0">
            <a:spAutoFit/>
          </a:bodyPr>
          <a:lstStyle/>
          <a:p>
            <a:pPr marL="457200" indent="-457200">
              <a:buFontTx/>
              <a:buChar char="-"/>
            </a:pPr>
            <a:r>
              <a:rPr lang="it-IT" sz="2800" dirty="0" smtClean="0"/>
              <a:t>mappe </a:t>
            </a:r>
            <a:r>
              <a:rPr lang="it-IT" sz="2800" dirty="0"/>
              <a:t>di sicurezza delle </a:t>
            </a:r>
            <a:r>
              <a:rPr lang="it-IT" sz="2800" dirty="0" smtClean="0"/>
              <a:t>strutture</a:t>
            </a:r>
          </a:p>
          <a:p>
            <a:r>
              <a:rPr lang="it-IT" sz="2800" dirty="0"/>
              <a:t>	</a:t>
            </a:r>
            <a:r>
              <a:rPr lang="it-IT" sz="2800" dirty="0" smtClean="0"/>
              <a:t> </a:t>
            </a:r>
            <a:r>
              <a:rPr lang="it-IT" sz="2800" dirty="0"/>
              <a:t>(vie di fuga, uscite di sicurezza</a:t>
            </a:r>
            <a:r>
              <a:rPr lang="it-IT" sz="2800" dirty="0" smtClean="0"/>
              <a:t>,…….</a:t>
            </a:r>
          </a:p>
          <a:p>
            <a:r>
              <a:rPr lang="it-IT" sz="2800" dirty="0" smtClean="0"/>
              <a:t> 			…….localizzazione degli </a:t>
            </a:r>
            <a:r>
              <a:rPr lang="it-IT" sz="2800" dirty="0"/>
              <a:t>estintori</a:t>
            </a:r>
            <a:r>
              <a:rPr lang="it-IT" sz="2800" dirty="0" smtClean="0"/>
              <a:t>);</a:t>
            </a:r>
          </a:p>
          <a:p>
            <a:pPr marL="457200" indent="-457200">
              <a:buFontTx/>
              <a:buChar char="-"/>
            </a:pPr>
            <a:endParaRPr lang="it-IT" sz="2800" dirty="0"/>
          </a:p>
          <a:p>
            <a:pPr marL="457200" indent="-457200">
              <a:buFontTx/>
              <a:buChar char="-"/>
            </a:pPr>
            <a:r>
              <a:rPr lang="it-IT" sz="2800" dirty="0" smtClean="0"/>
              <a:t>Informazione sui locali </a:t>
            </a:r>
            <a:r>
              <a:rPr lang="it-IT" sz="2800" dirty="0"/>
              <a:t>in cui si svolgono le attività (laboratori, capannoni, zone impianti, hall degli esperimenti, officine meccaniche, camere bianche</a:t>
            </a:r>
            <a:r>
              <a:rPr lang="it-IT" sz="2800" dirty="0" smtClean="0"/>
              <a:t>)</a:t>
            </a:r>
          </a:p>
          <a:p>
            <a:r>
              <a:rPr lang="it-IT" sz="2800" dirty="0"/>
              <a:t> </a:t>
            </a:r>
            <a:r>
              <a:rPr lang="it-IT" sz="2800" dirty="0" smtClean="0"/>
              <a:t> con </a:t>
            </a:r>
            <a:r>
              <a:rPr lang="it-IT" sz="2800" u="sng" dirty="0"/>
              <a:t>l’indicazione delle Persone </a:t>
            </a:r>
            <a:r>
              <a:rPr lang="it-IT" sz="2800" dirty="0"/>
              <a:t>e dell’elenco dei </a:t>
            </a:r>
            <a:r>
              <a:rPr lang="it-IT" sz="2800" u="sng" dirty="0"/>
              <a:t>beni inventariali</a:t>
            </a:r>
            <a:r>
              <a:rPr lang="it-IT" sz="2800" dirty="0"/>
              <a:t> presenti all’interno dei locali; </a:t>
            </a:r>
            <a:endParaRPr lang="it-IT" sz="4000" dirty="0"/>
          </a:p>
        </p:txBody>
      </p:sp>
    </p:spTree>
    <p:extLst>
      <p:ext uri="{BB962C8B-B14F-4D97-AF65-F5344CB8AC3E}">
        <p14:creationId xmlns:p14="http://schemas.microsoft.com/office/powerpoint/2010/main" val="106204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asellaDiTesto 2"/>
          <p:cNvSpPr txBox="1"/>
          <p:nvPr/>
        </p:nvSpPr>
        <p:spPr>
          <a:xfrm>
            <a:off x="539552" y="620688"/>
            <a:ext cx="8064896" cy="5016758"/>
          </a:xfrm>
          <a:prstGeom prst="rect">
            <a:avLst/>
          </a:prstGeom>
          <a:noFill/>
        </p:spPr>
        <p:txBody>
          <a:bodyPr wrap="square" rtlCol="0">
            <a:spAutoFit/>
          </a:bodyPr>
          <a:lstStyle/>
          <a:p>
            <a:r>
              <a:rPr lang="it-IT" sz="2800" dirty="0" smtClean="0"/>
              <a:t>Informazioni </a:t>
            </a:r>
            <a:r>
              <a:rPr lang="it-IT" sz="2800" dirty="0"/>
              <a:t>sull’impiantistica in particolare quella </a:t>
            </a:r>
            <a:r>
              <a:rPr lang="it-IT" sz="2800" u="sng" dirty="0"/>
              <a:t>soggetta a revisione </a:t>
            </a:r>
            <a:endParaRPr lang="it-IT" sz="2800" u="sng" dirty="0" smtClean="0"/>
          </a:p>
          <a:p>
            <a:r>
              <a:rPr lang="it-IT" sz="2800" dirty="0"/>
              <a:t>	</a:t>
            </a:r>
            <a:r>
              <a:rPr lang="it-IT" sz="2800" dirty="0" smtClean="0"/>
              <a:t>(</a:t>
            </a:r>
            <a:r>
              <a:rPr lang="it-IT" sz="2800" dirty="0"/>
              <a:t>recipienti in pressione, </a:t>
            </a:r>
            <a:r>
              <a:rPr lang="it-IT" sz="2800" dirty="0" smtClean="0"/>
              <a:t>carroponti …. </a:t>
            </a:r>
            <a:r>
              <a:rPr lang="it-IT" sz="2800" dirty="0"/>
              <a:t>estintori</a:t>
            </a:r>
            <a:r>
              <a:rPr lang="it-IT" sz="2800" dirty="0" smtClean="0"/>
              <a:t>);</a:t>
            </a:r>
          </a:p>
          <a:p>
            <a:endParaRPr lang="it-IT" sz="2800" dirty="0"/>
          </a:p>
          <a:p>
            <a:r>
              <a:rPr lang="it-IT" sz="2800" dirty="0" smtClean="0"/>
              <a:t> </a:t>
            </a:r>
            <a:endParaRPr lang="it-IT" sz="2800" dirty="0"/>
          </a:p>
          <a:p>
            <a:r>
              <a:rPr lang="it-IT" sz="2800" dirty="0" smtClean="0"/>
              <a:t>Classificazione </a:t>
            </a:r>
            <a:r>
              <a:rPr lang="it-IT" sz="2800" dirty="0"/>
              <a:t>e data di scadenza dei DPI. </a:t>
            </a:r>
            <a:endParaRPr lang="it-IT" sz="2800" dirty="0" smtClean="0"/>
          </a:p>
          <a:p>
            <a:endParaRPr lang="it-IT" sz="2800" dirty="0"/>
          </a:p>
          <a:p>
            <a:r>
              <a:rPr lang="it-IT" sz="2800" dirty="0"/>
              <a:t>Associandolo a pittogrammi adeguati può rimandare a pagine dedicate per particolari categorie di utenti (studenti, visitatori, disabili).</a:t>
            </a:r>
          </a:p>
          <a:p>
            <a:r>
              <a:rPr lang="it-IT" sz="4000" dirty="0"/>
              <a:t>	</a:t>
            </a:r>
          </a:p>
        </p:txBody>
      </p:sp>
    </p:spTree>
    <p:extLst>
      <p:ext uri="{BB962C8B-B14F-4D97-AF65-F5344CB8AC3E}">
        <p14:creationId xmlns:p14="http://schemas.microsoft.com/office/powerpoint/2010/main" val="10881990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582319" y="764704"/>
            <a:ext cx="1935473" cy="1775956"/>
          </a:xfrm>
          <a:prstGeom prst="rect">
            <a:avLst/>
          </a:prstGeom>
        </p:spPr>
      </p:pic>
      <p:pic>
        <p:nvPicPr>
          <p:cNvPr id="5" name="Immagine 4"/>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83768" y="2301116"/>
            <a:ext cx="1935473" cy="1775956"/>
          </a:xfrm>
          <a:prstGeom prst="rect">
            <a:avLst/>
          </a:prstGeom>
        </p:spPr>
      </p:pic>
      <p:pic>
        <p:nvPicPr>
          <p:cNvPr id="6" name="Immagine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644008" y="2301116"/>
            <a:ext cx="1935473" cy="1775956"/>
          </a:xfrm>
          <a:prstGeom prst="rect">
            <a:avLst/>
          </a:prstGeom>
        </p:spPr>
      </p:pic>
      <p:pic>
        <p:nvPicPr>
          <p:cNvPr id="7" name="Immagine 6"/>
          <p:cNvPicPr>
            <a:picLocks noChangeAspect="1"/>
          </p:cNvPicPr>
          <p:nvPr/>
        </p:nvPicPr>
        <p:blipFill>
          <a:blip r:embed="rId3">
            <a:duotone>
              <a:prstClr val="black"/>
              <a:srgbClr val="FFFF00">
                <a:tint val="45000"/>
                <a:satMod val="400000"/>
              </a:srgbClr>
            </a:duotone>
            <a:extLst>
              <a:ext uri="{28A0092B-C50C-407E-A947-70E740481C1C}">
                <a14:useLocalDpi xmlns:a14="http://schemas.microsoft.com/office/drawing/2010/main" val="0"/>
              </a:ext>
            </a:extLst>
          </a:blip>
          <a:stretch>
            <a:fillRect/>
          </a:stretch>
        </p:blipFill>
        <p:spPr>
          <a:xfrm>
            <a:off x="6732240" y="692696"/>
            <a:ext cx="1935473" cy="1775956"/>
          </a:xfrm>
          <a:prstGeom prst="rect">
            <a:avLst/>
          </a:prstGeom>
        </p:spPr>
      </p:pic>
      <p:sp>
        <p:nvSpPr>
          <p:cNvPr id="8" name="CasellaDiTesto 7"/>
          <p:cNvSpPr txBox="1"/>
          <p:nvPr/>
        </p:nvSpPr>
        <p:spPr>
          <a:xfrm>
            <a:off x="3311860" y="764704"/>
            <a:ext cx="2808312" cy="707886"/>
          </a:xfrm>
          <a:prstGeom prst="rect">
            <a:avLst/>
          </a:prstGeom>
          <a:noFill/>
        </p:spPr>
        <p:txBody>
          <a:bodyPr wrap="square" rtlCol="0">
            <a:spAutoFit/>
          </a:bodyPr>
          <a:lstStyle/>
          <a:p>
            <a:r>
              <a:rPr lang="it-IT" sz="4000" b="1" dirty="0" err="1" smtClean="0"/>
              <a:t>Qolore</a:t>
            </a:r>
            <a:r>
              <a:rPr lang="it-IT" sz="4000" b="1" dirty="0" smtClean="0"/>
              <a:t> ?</a:t>
            </a:r>
            <a:endParaRPr lang="it-IT" sz="4000" b="1" dirty="0"/>
          </a:p>
        </p:txBody>
      </p:sp>
      <p:sp>
        <p:nvSpPr>
          <p:cNvPr id="9" name="CasellaDiTesto 8"/>
          <p:cNvSpPr txBox="1"/>
          <p:nvPr/>
        </p:nvSpPr>
        <p:spPr>
          <a:xfrm>
            <a:off x="671071" y="4293096"/>
            <a:ext cx="8064896" cy="1754326"/>
          </a:xfrm>
          <a:prstGeom prst="rect">
            <a:avLst/>
          </a:prstGeom>
          <a:noFill/>
        </p:spPr>
        <p:txBody>
          <a:bodyPr wrap="square" rtlCol="0">
            <a:spAutoFit/>
          </a:bodyPr>
          <a:lstStyle/>
          <a:p>
            <a:r>
              <a:rPr lang="it-IT" dirty="0" smtClean="0"/>
              <a:t>Ad esempio :</a:t>
            </a:r>
          </a:p>
          <a:p>
            <a:r>
              <a:rPr lang="it-IT" dirty="0" smtClean="0"/>
              <a:t>VERDE </a:t>
            </a:r>
            <a:r>
              <a:rPr lang="it-IT" dirty="0"/>
              <a:t>= informazioni generali</a:t>
            </a:r>
            <a:r>
              <a:rPr lang="it-IT" dirty="0" smtClean="0"/>
              <a:t>,</a:t>
            </a:r>
          </a:p>
          <a:p>
            <a:r>
              <a:rPr lang="it-IT" dirty="0" smtClean="0"/>
              <a:t> 	BLU </a:t>
            </a:r>
            <a:r>
              <a:rPr lang="it-IT" dirty="0"/>
              <a:t>= informazioni dedicate ai visitatori o ad </a:t>
            </a:r>
            <a:r>
              <a:rPr lang="it-IT" dirty="0" smtClean="0"/>
              <a:t>altri</a:t>
            </a:r>
          </a:p>
          <a:p>
            <a:r>
              <a:rPr lang="it-IT" dirty="0" smtClean="0"/>
              <a:t>			ROSSO </a:t>
            </a:r>
            <a:r>
              <a:rPr lang="it-IT" dirty="0"/>
              <a:t>= </a:t>
            </a:r>
            <a:r>
              <a:rPr lang="it-IT" dirty="0" smtClean="0"/>
              <a:t>antincendio</a:t>
            </a:r>
          </a:p>
          <a:p>
            <a:r>
              <a:rPr lang="it-IT" dirty="0" smtClean="0"/>
              <a:t> 					GIALLO </a:t>
            </a:r>
            <a:r>
              <a:rPr lang="it-IT" dirty="0"/>
              <a:t>= Attrezzature 	</a:t>
            </a:r>
          </a:p>
          <a:p>
            <a:endParaRPr lang="it-IT" dirty="0"/>
          </a:p>
        </p:txBody>
      </p:sp>
    </p:spTree>
    <p:extLst>
      <p:ext uri="{BB962C8B-B14F-4D97-AF65-F5344CB8AC3E}">
        <p14:creationId xmlns:p14="http://schemas.microsoft.com/office/powerpoint/2010/main" val="36054211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96" y="1010302"/>
            <a:ext cx="2444459" cy="4725144"/>
          </a:xfrm>
          <a:prstGeom prst="rect">
            <a:avLst/>
          </a:prstGeom>
        </p:spPr>
      </p:pic>
      <p:pic>
        <p:nvPicPr>
          <p:cNvPr id="6" name="Immagine 5"/>
          <p:cNvPicPr>
            <a:picLocks noChangeAspect="1"/>
          </p:cNvPicPr>
          <p:nvPr/>
        </p:nvPicPr>
        <p:blipFill rotWithShape="1">
          <a:blip r:embed="rId4">
            <a:extLst>
              <a:ext uri="{28A0092B-C50C-407E-A947-70E740481C1C}">
                <a14:useLocalDpi xmlns:a14="http://schemas.microsoft.com/office/drawing/2010/main" val="0"/>
              </a:ext>
            </a:extLst>
          </a:blip>
          <a:srcRect l="2948" r="5001"/>
          <a:stretch/>
        </p:blipFill>
        <p:spPr>
          <a:xfrm>
            <a:off x="2411760" y="607740"/>
            <a:ext cx="6391748" cy="5172075"/>
          </a:xfrm>
          <a:prstGeom prst="rect">
            <a:avLst/>
          </a:prstGeom>
          <a:ln>
            <a:solidFill>
              <a:schemeClr val="tx1"/>
            </a:solidFill>
          </a:ln>
          <a:effectLst>
            <a:outerShdw blurRad="50800" dist="38100" algn="l" rotWithShape="0">
              <a:prstClr val="black">
                <a:alpha val="40000"/>
              </a:prstClr>
            </a:outerShdw>
          </a:effectLst>
        </p:spPr>
      </p:pic>
    </p:spTree>
    <p:extLst>
      <p:ext uri="{BB962C8B-B14F-4D97-AF65-F5344CB8AC3E}">
        <p14:creationId xmlns:p14="http://schemas.microsoft.com/office/powerpoint/2010/main" val="11590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 y="4542"/>
            <a:ext cx="9128660" cy="5584698"/>
          </a:xfrm>
          <a:prstGeom prst="rect">
            <a:avLst/>
          </a:prstGeom>
        </p:spPr>
      </p:pic>
      <p:sp>
        <p:nvSpPr>
          <p:cNvPr id="2" name="CasellaDiTesto 1"/>
          <p:cNvSpPr txBox="1"/>
          <p:nvPr/>
        </p:nvSpPr>
        <p:spPr>
          <a:xfrm>
            <a:off x="683568" y="5657671"/>
            <a:ext cx="2327881" cy="1200329"/>
          </a:xfrm>
          <a:prstGeom prst="rect">
            <a:avLst/>
          </a:prstGeom>
          <a:noFill/>
        </p:spPr>
        <p:txBody>
          <a:bodyPr wrap="none" rtlCol="0">
            <a:spAutoFit/>
          </a:bodyPr>
          <a:lstStyle/>
          <a:p>
            <a:r>
              <a:rPr lang="it-IT" sz="7200" dirty="0" smtClean="0"/>
              <a:t>GEPS </a:t>
            </a:r>
            <a:endParaRPr lang="it-IT" sz="7200" dirty="0"/>
          </a:p>
        </p:txBody>
      </p:sp>
      <p:sp>
        <p:nvSpPr>
          <p:cNvPr id="5" name="CasellaDiTesto 4"/>
          <p:cNvSpPr txBox="1"/>
          <p:nvPr/>
        </p:nvSpPr>
        <p:spPr>
          <a:xfrm>
            <a:off x="4211960" y="5666303"/>
            <a:ext cx="4841390" cy="1200329"/>
          </a:xfrm>
          <a:prstGeom prst="rect">
            <a:avLst/>
          </a:prstGeom>
          <a:noFill/>
        </p:spPr>
        <p:txBody>
          <a:bodyPr wrap="none" rtlCol="0">
            <a:spAutoFit/>
          </a:bodyPr>
          <a:lstStyle/>
          <a:p>
            <a:r>
              <a:rPr lang="it-IT" sz="7200" dirty="0" smtClean="0"/>
              <a:t>INVENTARIO</a:t>
            </a:r>
            <a:endParaRPr lang="it-IT" sz="7200" dirty="0"/>
          </a:p>
        </p:txBody>
      </p:sp>
    </p:spTree>
    <p:extLst>
      <p:ext uri="{BB962C8B-B14F-4D97-AF65-F5344CB8AC3E}">
        <p14:creationId xmlns:p14="http://schemas.microsoft.com/office/powerpoint/2010/main" val="3127117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duotone>
              <a:prstClr val="black"/>
              <a:srgbClr val="C00000">
                <a:tint val="45000"/>
                <a:satMod val="400000"/>
              </a:srgbClr>
            </a:duotone>
            <a:extLst>
              <a:ext uri="{BEBA8EAE-BF5A-486C-A8C5-ECC9F3942E4B}">
                <a14:imgProps xmlns:a14="http://schemas.microsoft.com/office/drawing/2010/main">
                  <a14:imgLayer r:embed="rId4">
                    <a14:imgEffect>
                      <a14:backgroundRemoval t="3035" b="95882" l="5282" r="90000">
                        <a14:foregroundMark x1="24577" y1="30202" x2="24577" y2="30202"/>
                        <a14:foregroundMark x1="24437" y1="17413" x2="24437" y2="17413"/>
                        <a14:foregroundMark x1="46127" y1="19509" x2="46127" y2="19509"/>
                        <a14:foregroundMark x1="49155" y1="9032" x2="49155" y2="9032"/>
                        <a14:foregroundMark x1="48662" y1="85766" x2="48662" y2="85766"/>
                        <a14:foregroundMark x1="48521" y1="76012" x2="48521" y2="76012"/>
                        <a14:foregroundMark x1="25845" y1="78468" x2="25845" y2="78468"/>
                        <a14:foregroundMark x1="25845" y1="65896" x2="25845" y2="65896"/>
                        <a14:foregroundMark x1="16690" y1="54408" x2="16690" y2="54408"/>
                        <a14:foregroundMark x1="16408" y1="42919" x2="16408" y2="42919"/>
                        <a14:foregroundMark x1="75915" y1="76012" x2="75915" y2="76012"/>
                        <a14:foregroundMark x1="70704" y1="65679" x2="70704" y2="65679"/>
                        <a14:foregroundMark x1="77817" y1="54697" x2="77817" y2="54697"/>
                        <a14:foregroundMark x1="75915" y1="28540" x2="75915" y2="28540"/>
                        <a14:foregroundMark x1="72606" y1="16908" x2="72606" y2="16908"/>
                      </a14:backgroundRemoval>
                    </a14:imgEffect>
                  </a14:imgLayer>
                </a14:imgProps>
              </a:ext>
              <a:ext uri="{28A0092B-C50C-407E-A947-70E740481C1C}">
                <a14:useLocalDpi xmlns:a14="http://schemas.microsoft.com/office/drawing/2010/main" val="0"/>
              </a:ext>
            </a:extLst>
          </a:blip>
          <a:stretch>
            <a:fillRect/>
          </a:stretch>
        </p:blipFill>
        <p:spPr>
          <a:xfrm>
            <a:off x="6304772" y="4082550"/>
            <a:ext cx="2875740" cy="2802834"/>
          </a:xfrm>
          <a:prstGeom prst="rect">
            <a:avLst/>
          </a:prstGeom>
        </p:spPr>
      </p:pic>
      <p:sp>
        <p:nvSpPr>
          <p:cNvPr id="5" name="CasellaDiTesto 4"/>
          <p:cNvSpPr txBox="1"/>
          <p:nvPr/>
        </p:nvSpPr>
        <p:spPr>
          <a:xfrm>
            <a:off x="7164288" y="404663"/>
            <a:ext cx="1588897" cy="461665"/>
          </a:xfrm>
          <a:prstGeom prst="rect">
            <a:avLst/>
          </a:prstGeom>
          <a:noFill/>
        </p:spPr>
        <p:txBody>
          <a:bodyPr wrap="none" rtlCol="0">
            <a:spAutoFit/>
          </a:bodyPr>
          <a:lstStyle/>
          <a:p>
            <a:r>
              <a:rPr lang="it-IT" sz="2400" dirty="0" smtClean="0">
                <a:latin typeface="Goudy Stout" panose="0202090407030B020401" pitchFamily="18" charset="0"/>
              </a:rPr>
              <a:t>RSPP</a:t>
            </a:r>
            <a:endParaRPr lang="it-IT" sz="2400" dirty="0">
              <a:latin typeface="Goudy Stout" panose="0202090407030B020401" pitchFamily="18" charset="0"/>
            </a:endParaRPr>
          </a:p>
        </p:txBody>
      </p:sp>
      <p:sp>
        <p:nvSpPr>
          <p:cNvPr id="6" name="CasellaDiTesto 5"/>
          <p:cNvSpPr txBox="1"/>
          <p:nvPr/>
        </p:nvSpPr>
        <p:spPr>
          <a:xfrm>
            <a:off x="6986093" y="1052736"/>
            <a:ext cx="1269899" cy="461665"/>
          </a:xfrm>
          <a:prstGeom prst="rect">
            <a:avLst/>
          </a:prstGeom>
          <a:noFill/>
        </p:spPr>
        <p:txBody>
          <a:bodyPr wrap="none" rtlCol="0">
            <a:spAutoFit/>
          </a:bodyPr>
          <a:lstStyle/>
          <a:p>
            <a:r>
              <a:rPr lang="it-IT" sz="2400" dirty="0" smtClean="0">
                <a:latin typeface="Goudy Stout" panose="0202090407030B020401" pitchFamily="18" charset="0"/>
              </a:rPr>
              <a:t>RLS</a:t>
            </a:r>
            <a:endParaRPr lang="it-IT" sz="2400" dirty="0">
              <a:latin typeface="Goudy Stout" panose="0202090407030B020401" pitchFamily="18" charset="0"/>
            </a:endParaRPr>
          </a:p>
        </p:txBody>
      </p:sp>
      <p:sp>
        <p:nvSpPr>
          <p:cNvPr id="7" name="CasellaDiTesto 6"/>
          <p:cNvSpPr txBox="1"/>
          <p:nvPr/>
        </p:nvSpPr>
        <p:spPr>
          <a:xfrm>
            <a:off x="5092345" y="3212976"/>
            <a:ext cx="2238113" cy="461665"/>
          </a:xfrm>
          <a:prstGeom prst="rect">
            <a:avLst/>
          </a:prstGeom>
          <a:noFill/>
        </p:spPr>
        <p:txBody>
          <a:bodyPr wrap="none" rtlCol="0">
            <a:spAutoFit/>
          </a:bodyPr>
          <a:lstStyle/>
          <a:p>
            <a:r>
              <a:rPr lang="it-IT" sz="2400" dirty="0" smtClean="0">
                <a:latin typeface="Goudy Stout" panose="0202090407030B020401" pitchFamily="18" charset="0"/>
              </a:rPr>
              <a:t>CNPISA</a:t>
            </a:r>
            <a:endParaRPr lang="it-IT" sz="2400" dirty="0">
              <a:latin typeface="Goudy Stout" panose="0202090407030B020401" pitchFamily="18" charset="0"/>
            </a:endParaRPr>
          </a:p>
        </p:txBody>
      </p:sp>
      <p:sp>
        <p:nvSpPr>
          <p:cNvPr id="8" name="CasellaDiTesto 7"/>
          <p:cNvSpPr txBox="1"/>
          <p:nvPr/>
        </p:nvSpPr>
        <p:spPr>
          <a:xfrm>
            <a:off x="3059832" y="3933056"/>
            <a:ext cx="3562194" cy="461665"/>
          </a:xfrm>
          <a:prstGeom prst="rect">
            <a:avLst/>
          </a:prstGeom>
          <a:noFill/>
        </p:spPr>
        <p:txBody>
          <a:bodyPr wrap="none" rtlCol="0">
            <a:spAutoFit/>
          </a:bodyPr>
          <a:lstStyle/>
          <a:p>
            <a:r>
              <a:rPr lang="it-IT" sz="2400" dirty="0" smtClean="0">
                <a:latin typeface="Goudy Stout" panose="0202090407030B020401" pitchFamily="18" charset="0"/>
              </a:rPr>
              <a:t>DIRETTORI</a:t>
            </a:r>
            <a:endParaRPr lang="it-IT" sz="2400" dirty="0">
              <a:latin typeface="Goudy Stout" panose="0202090407030B020401" pitchFamily="18" charset="0"/>
            </a:endParaRPr>
          </a:p>
        </p:txBody>
      </p:sp>
      <p:sp>
        <p:nvSpPr>
          <p:cNvPr id="9" name="CasellaDiTesto 8"/>
          <p:cNvSpPr txBox="1"/>
          <p:nvPr/>
        </p:nvSpPr>
        <p:spPr>
          <a:xfrm>
            <a:off x="6804248" y="1628800"/>
            <a:ext cx="1217000"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CNF</a:t>
            </a:r>
            <a:endParaRPr lang="it-IT" sz="2400" dirty="0">
              <a:solidFill>
                <a:schemeClr val="bg1">
                  <a:lumMod val="75000"/>
                </a:schemeClr>
              </a:solidFill>
              <a:latin typeface="Goudy Stout" panose="0202090407030B020401" pitchFamily="18" charset="0"/>
            </a:endParaRPr>
          </a:p>
        </p:txBody>
      </p:sp>
      <p:sp>
        <p:nvSpPr>
          <p:cNvPr id="10" name="CasellaDiTesto 9"/>
          <p:cNvSpPr txBox="1"/>
          <p:nvPr/>
        </p:nvSpPr>
        <p:spPr>
          <a:xfrm>
            <a:off x="6497113" y="2234481"/>
            <a:ext cx="126348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CUG</a:t>
            </a:r>
            <a:endParaRPr lang="it-IT" sz="2400" dirty="0">
              <a:solidFill>
                <a:schemeClr val="bg1">
                  <a:lumMod val="75000"/>
                </a:schemeClr>
              </a:solidFill>
              <a:latin typeface="Goudy Stout" panose="0202090407030B020401" pitchFamily="18" charset="0"/>
            </a:endParaRPr>
          </a:p>
        </p:txBody>
      </p:sp>
      <p:sp>
        <p:nvSpPr>
          <p:cNvPr id="11" name="CasellaDiTesto 10"/>
          <p:cNvSpPr txBox="1"/>
          <p:nvPr/>
        </p:nvSpPr>
        <p:spPr>
          <a:xfrm>
            <a:off x="625163" y="5068468"/>
            <a:ext cx="5386024" cy="830997"/>
          </a:xfrm>
          <a:prstGeom prst="rect">
            <a:avLst/>
          </a:prstGeom>
          <a:noFill/>
        </p:spPr>
        <p:txBody>
          <a:bodyPr wrap="square" rtlCol="0">
            <a:spAutoFit/>
          </a:bodyPr>
          <a:lstStyle/>
          <a:p>
            <a:r>
              <a:rPr lang="it-IT" sz="2400" dirty="0" smtClean="0">
                <a:latin typeface="Goudy Stout" panose="0202090407030B020401" pitchFamily="18" charset="0"/>
              </a:rPr>
              <a:t>SERVIZIO SALUTE E AMBIENTE</a:t>
            </a:r>
            <a:endParaRPr lang="it-IT" sz="2400" dirty="0">
              <a:latin typeface="Goudy Stout" panose="0202090407030B020401" pitchFamily="18" charset="0"/>
            </a:endParaRPr>
          </a:p>
        </p:txBody>
      </p:sp>
      <p:sp>
        <p:nvSpPr>
          <p:cNvPr id="12" name="CasellaDiTesto 11"/>
          <p:cNvSpPr txBox="1"/>
          <p:nvPr/>
        </p:nvSpPr>
        <p:spPr>
          <a:xfrm>
            <a:off x="5929667" y="2749671"/>
            <a:ext cx="1215397" cy="461665"/>
          </a:xfrm>
          <a:prstGeom prst="rect">
            <a:avLst/>
          </a:prstGeom>
          <a:noFill/>
        </p:spPr>
        <p:txBody>
          <a:bodyPr wrap="none" rtlCol="0">
            <a:spAutoFit/>
          </a:bodyPr>
          <a:lstStyle/>
          <a:p>
            <a:r>
              <a:rPr lang="it-IT" sz="2400" dirty="0" smtClean="0">
                <a:latin typeface="Goudy Stout" panose="0202090407030B020401" pitchFamily="18" charset="0"/>
              </a:rPr>
              <a:t>CCR</a:t>
            </a:r>
            <a:endParaRPr lang="it-IT" sz="2400" dirty="0">
              <a:latin typeface="Goudy Stout" panose="0202090407030B020401" pitchFamily="18" charset="0"/>
            </a:endParaRPr>
          </a:p>
        </p:txBody>
      </p:sp>
      <p:sp>
        <p:nvSpPr>
          <p:cNvPr id="13" name="CasellaDiTesto 12"/>
          <p:cNvSpPr txBox="1"/>
          <p:nvPr/>
        </p:nvSpPr>
        <p:spPr>
          <a:xfrm>
            <a:off x="1187624" y="4509120"/>
            <a:ext cx="4261103"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DIVISIONE S.I.</a:t>
            </a:r>
            <a:endParaRPr lang="it-IT" sz="2400" dirty="0">
              <a:solidFill>
                <a:schemeClr val="bg1">
                  <a:lumMod val="75000"/>
                </a:schemeClr>
              </a:solidFill>
              <a:latin typeface="Goudy Stout" panose="0202090407030B020401" pitchFamily="18" charset="0"/>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838" t="17791" r="4835" b="17791"/>
          <a:stretch/>
        </p:blipFill>
        <p:spPr bwMode="auto">
          <a:xfrm>
            <a:off x="26574" y="93916"/>
            <a:ext cx="6510791" cy="26470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63285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 y="968"/>
            <a:ext cx="9143245" cy="4535049"/>
          </a:xfrm>
          <a:prstGeom prst="rect">
            <a:avLst/>
          </a:prstGeom>
        </p:spPr>
      </p:pic>
      <p:sp>
        <p:nvSpPr>
          <p:cNvPr id="2" name="CasellaDiTesto 1"/>
          <p:cNvSpPr txBox="1"/>
          <p:nvPr/>
        </p:nvSpPr>
        <p:spPr>
          <a:xfrm>
            <a:off x="1889822" y="5157192"/>
            <a:ext cx="5364354" cy="523220"/>
          </a:xfrm>
          <a:prstGeom prst="rect">
            <a:avLst/>
          </a:prstGeom>
          <a:noFill/>
        </p:spPr>
        <p:txBody>
          <a:bodyPr wrap="none" rtlCol="0">
            <a:spAutoFit/>
          </a:bodyPr>
          <a:lstStyle/>
          <a:p>
            <a:r>
              <a:rPr lang="it-IT" sz="2800" dirty="0" smtClean="0"/>
              <a:t>Gestire aumento età dei dipendenti</a:t>
            </a:r>
            <a:endParaRPr lang="it-IT" sz="2800" dirty="0"/>
          </a:p>
        </p:txBody>
      </p:sp>
    </p:spTree>
    <p:extLst>
      <p:ext uri="{BB962C8B-B14F-4D97-AF65-F5344CB8AC3E}">
        <p14:creationId xmlns:p14="http://schemas.microsoft.com/office/powerpoint/2010/main" val="2312300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67544" y="476672"/>
            <a:ext cx="8229600" cy="4525963"/>
          </a:xfrm>
        </p:spPr>
        <p:txBody>
          <a:bodyPr/>
          <a:lstStyle/>
          <a:p>
            <a:pPr marL="0" indent="0">
              <a:buNone/>
            </a:pPr>
            <a:r>
              <a:rPr lang="it-IT" dirty="0" smtClean="0"/>
              <a:t>Verificare dai </a:t>
            </a:r>
            <a:r>
              <a:rPr lang="it-IT" dirty="0"/>
              <a:t>siti di riferimento </a:t>
            </a:r>
            <a:r>
              <a:rPr lang="it-IT" dirty="0" smtClean="0"/>
              <a:t>alcune </a:t>
            </a:r>
            <a:r>
              <a:rPr lang="it-IT" dirty="0"/>
              <a:t>affermazioni di principio che possono divenire la traccia per un lavoro </a:t>
            </a:r>
            <a:r>
              <a:rPr lang="it-IT" dirty="0" smtClean="0"/>
              <a:t>dell’Ente</a:t>
            </a:r>
            <a:endParaRPr lang="it-IT" dirty="0"/>
          </a:p>
          <a:p>
            <a:endParaRPr lang="it-IT" dirty="0" smtClean="0"/>
          </a:p>
          <a:p>
            <a:pPr marL="0" indent="0">
              <a:buNone/>
            </a:pPr>
            <a:r>
              <a:rPr lang="it-IT" dirty="0" smtClean="0"/>
              <a:t>Estrarre </a:t>
            </a:r>
            <a:r>
              <a:rPr lang="it-IT" dirty="0"/>
              <a:t>dalla </a:t>
            </a:r>
            <a:r>
              <a:rPr lang="it-IT" dirty="0" smtClean="0"/>
              <a:t>documentazione </a:t>
            </a:r>
            <a:r>
              <a:rPr lang="it-IT" dirty="0"/>
              <a:t>un certo numero di concetti che possano adattarsi alle esigenze </a:t>
            </a:r>
            <a:r>
              <a:rPr lang="it-IT" dirty="0" smtClean="0"/>
              <a:t>dell’INFN </a:t>
            </a:r>
            <a:r>
              <a:rPr lang="it-IT" dirty="0"/>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62221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1518" y="620688"/>
            <a:ext cx="3770687" cy="5003740"/>
          </a:xfrm>
        </p:spPr>
      </p:pic>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83968" y="684530"/>
            <a:ext cx="3793370" cy="4945657"/>
          </a:xfrm>
          <a:prstGeom prst="rect">
            <a:avLst/>
          </a:prstGeom>
        </p:spPr>
      </p:pic>
      <p:pic>
        <p:nvPicPr>
          <p:cNvPr id="6" name="Immagin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1960" y="2953713"/>
            <a:ext cx="3860690" cy="2131471"/>
          </a:xfrm>
          <a:prstGeom prst="rect">
            <a:avLst/>
          </a:prstGeom>
        </p:spPr>
      </p:pic>
    </p:spTree>
    <p:extLst>
      <p:ext uri="{BB962C8B-B14F-4D97-AF65-F5344CB8AC3E}">
        <p14:creationId xmlns:p14="http://schemas.microsoft.com/office/powerpoint/2010/main" val="3541462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2000"/>
              </a:schemeClr>
            </a:gs>
            <a:gs pos="58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844824"/>
            <a:ext cx="8640817" cy="2667748"/>
          </a:xfrm>
        </p:spPr>
      </p:pic>
    </p:spTree>
    <p:extLst>
      <p:ext uri="{BB962C8B-B14F-4D97-AF65-F5344CB8AC3E}">
        <p14:creationId xmlns:p14="http://schemas.microsoft.com/office/powerpoint/2010/main" val="23924002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646078"/>
            <a:ext cx="7992888" cy="3539430"/>
          </a:xfrm>
          <a:prstGeom prst="rect">
            <a:avLst/>
          </a:prstGeom>
          <a:noFill/>
        </p:spPr>
        <p:txBody>
          <a:bodyPr wrap="square" rtlCol="0">
            <a:spAutoFit/>
          </a:bodyPr>
          <a:lstStyle/>
          <a:p>
            <a:r>
              <a:rPr lang="it-IT" sz="3600" dirty="0" smtClean="0"/>
              <a:t>buone </a:t>
            </a:r>
            <a:r>
              <a:rPr lang="it-IT" sz="3600" dirty="0"/>
              <a:t>prassi di organizzazione del lavoro </a:t>
            </a:r>
            <a:endParaRPr lang="it-IT" sz="3600" dirty="0" smtClean="0"/>
          </a:p>
          <a:p>
            <a:endParaRPr lang="it-IT" sz="2000" dirty="0"/>
          </a:p>
          <a:p>
            <a:pPr marL="457200" indent="-457200">
              <a:buAutoNum type="alphaLcParenR"/>
            </a:pPr>
            <a:r>
              <a:rPr lang="it-IT" sz="2400" dirty="0" smtClean="0"/>
              <a:t>un </a:t>
            </a:r>
            <a:r>
              <a:rPr lang="it-IT" sz="2400" dirty="0"/>
              <a:t>generale miglioramento delle condizioni di </a:t>
            </a:r>
            <a:r>
              <a:rPr lang="it-IT" sz="2400" dirty="0" smtClean="0"/>
              <a:t>lavoro</a:t>
            </a:r>
            <a:endParaRPr lang="it-IT" sz="2400" dirty="0"/>
          </a:p>
          <a:p>
            <a:endParaRPr lang="it-IT" sz="2400" dirty="0"/>
          </a:p>
          <a:p>
            <a:r>
              <a:rPr lang="it-IT" sz="2400" dirty="0"/>
              <a:t>b) orari di lavoro più flessibili e ridotti </a:t>
            </a:r>
            <a:endParaRPr lang="it-IT" sz="2400" dirty="0" smtClean="0"/>
          </a:p>
          <a:p>
            <a:r>
              <a:rPr lang="it-IT" sz="2400" dirty="0"/>
              <a:t>	</a:t>
            </a:r>
            <a:r>
              <a:rPr lang="it-IT" sz="2400" dirty="0" smtClean="0"/>
              <a:t>(</a:t>
            </a:r>
            <a:r>
              <a:rPr lang="it-IT" sz="2400" dirty="0"/>
              <a:t>ad es. part-time, </a:t>
            </a:r>
            <a:r>
              <a:rPr lang="it-IT" sz="2400" dirty="0" smtClean="0"/>
              <a:t>riduzione </a:t>
            </a:r>
            <a:r>
              <a:rPr lang="it-IT" sz="2400" dirty="0"/>
              <a:t>del lavoro notturno</a:t>
            </a:r>
            <a:r>
              <a:rPr lang="it-IT" sz="2400" dirty="0" smtClean="0"/>
              <a:t>)</a:t>
            </a:r>
          </a:p>
          <a:p>
            <a:r>
              <a:rPr lang="it-IT" sz="2400" dirty="0" smtClean="0"/>
              <a:t> </a:t>
            </a:r>
            <a:endParaRPr lang="it-IT" sz="2400" dirty="0"/>
          </a:p>
          <a:p>
            <a:r>
              <a:rPr lang="it-IT" sz="2400" dirty="0"/>
              <a:t>c) misure compensative in termini di periodi di riposo </a:t>
            </a:r>
            <a:endParaRPr lang="it-IT" sz="2400" dirty="0" smtClean="0"/>
          </a:p>
          <a:p>
            <a:r>
              <a:rPr lang="it-IT" sz="2400" dirty="0"/>
              <a:t>	</a:t>
            </a:r>
            <a:r>
              <a:rPr lang="it-IT" sz="2400" dirty="0" smtClean="0"/>
              <a:t>e tempo di pendolarismo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9187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83568" y="646078"/>
            <a:ext cx="7992888" cy="3816429"/>
          </a:xfrm>
          <a:prstGeom prst="rect">
            <a:avLst/>
          </a:prstGeom>
          <a:noFill/>
        </p:spPr>
        <p:txBody>
          <a:bodyPr wrap="square" rtlCol="0">
            <a:spAutoFit/>
          </a:bodyPr>
          <a:lstStyle/>
          <a:p>
            <a:r>
              <a:rPr lang="it-IT" sz="3600" dirty="0" smtClean="0"/>
              <a:t>buone </a:t>
            </a:r>
            <a:r>
              <a:rPr lang="it-IT" sz="3600" dirty="0"/>
              <a:t>prassi di organizzazione del lavoro </a:t>
            </a:r>
            <a:endParaRPr lang="it-IT" sz="3600" dirty="0" smtClean="0"/>
          </a:p>
          <a:p>
            <a:endParaRPr lang="it-IT" sz="2000" dirty="0"/>
          </a:p>
          <a:p>
            <a:r>
              <a:rPr lang="it-IT" sz="2400" dirty="0" smtClean="0"/>
              <a:t>d</a:t>
            </a:r>
            <a:r>
              <a:rPr lang="it-IT" sz="2400" dirty="0"/>
              <a:t>) politiche atte a favorire una transizione graduale </a:t>
            </a:r>
            <a:endParaRPr lang="it-IT" sz="2400" dirty="0" smtClean="0"/>
          </a:p>
          <a:p>
            <a:r>
              <a:rPr lang="it-IT" sz="2400" dirty="0"/>
              <a:t>	</a:t>
            </a:r>
            <a:r>
              <a:rPr lang="it-IT" sz="2400" dirty="0" smtClean="0"/>
              <a:t>dal lavoro alla pensione</a:t>
            </a:r>
          </a:p>
          <a:p>
            <a:endParaRPr lang="it-IT" sz="2400" dirty="0"/>
          </a:p>
          <a:p>
            <a:r>
              <a:rPr lang="it-IT" sz="2400" dirty="0"/>
              <a:t>e) rotazione delle mansioni e del carico di </a:t>
            </a:r>
            <a:r>
              <a:rPr lang="it-IT" sz="2400" dirty="0" smtClean="0"/>
              <a:t>lavoro</a:t>
            </a:r>
          </a:p>
          <a:p>
            <a:r>
              <a:rPr lang="it-IT" sz="2400" dirty="0" smtClean="0"/>
              <a:t> </a:t>
            </a:r>
            <a:endParaRPr lang="it-IT" sz="2400" dirty="0"/>
          </a:p>
          <a:p>
            <a:r>
              <a:rPr lang="it-IT" sz="2400" dirty="0"/>
              <a:t>f) assegnazione di compiti tutoriali </a:t>
            </a:r>
            <a:endParaRPr lang="it-IT" sz="2400" dirty="0" smtClean="0"/>
          </a:p>
          <a:p>
            <a:r>
              <a:rPr lang="it-IT" sz="2400" dirty="0"/>
              <a:t>	</a:t>
            </a:r>
            <a:r>
              <a:rPr lang="it-IT" sz="2400" dirty="0" smtClean="0"/>
              <a:t>per </a:t>
            </a:r>
            <a:r>
              <a:rPr lang="it-IT" sz="2400" dirty="0"/>
              <a:t>garantire </a:t>
            </a:r>
            <a:r>
              <a:rPr lang="it-IT" sz="2400" dirty="0" smtClean="0"/>
              <a:t>il trasferimento </a:t>
            </a:r>
            <a:r>
              <a:rPr lang="it-IT" sz="2400" dirty="0"/>
              <a:t>delle competenze. </a:t>
            </a:r>
            <a:r>
              <a:rPr lang="it-IT" dirty="0"/>
              <a:t>	</a:t>
            </a:r>
          </a:p>
          <a:p>
            <a:endParaRPr lang="it-IT"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9765" y="4240482"/>
            <a:ext cx="2536825" cy="264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94754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duotone>
              <a:prstClr val="black"/>
              <a:srgbClr val="C00000">
                <a:tint val="45000"/>
                <a:satMod val="400000"/>
              </a:srgbClr>
            </a:duotone>
            <a:extLst>
              <a:ext uri="{BEBA8EAE-BF5A-486C-A8C5-ECC9F3942E4B}">
                <a14:imgProps xmlns:a14="http://schemas.microsoft.com/office/drawing/2010/main">
                  <a14:imgLayer r:embed="rId4">
                    <a14:imgEffect>
                      <a14:backgroundRemoval t="3035" b="95882" l="5282" r="90000">
                        <a14:foregroundMark x1="24577" y1="30202" x2="24577" y2="30202"/>
                        <a14:foregroundMark x1="24437" y1="17413" x2="24437" y2="17413"/>
                        <a14:foregroundMark x1="46127" y1="19509" x2="46127" y2="19509"/>
                        <a14:foregroundMark x1="49155" y1="9032" x2="49155" y2="9032"/>
                        <a14:foregroundMark x1="48662" y1="85766" x2="48662" y2="85766"/>
                        <a14:foregroundMark x1="48521" y1="76012" x2="48521" y2="76012"/>
                        <a14:foregroundMark x1="25845" y1="78468" x2="25845" y2="78468"/>
                        <a14:foregroundMark x1="25845" y1="65896" x2="25845" y2="65896"/>
                        <a14:foregroundMark x1="16690" y1="54408" x2="16690" y2="54408"/>
                        <a14:foregroundMark x1="16408" y1="42919" x2="16408" y2="42919"/>
                        <a14:foregroundMark x1="75915" y1="76012" x2="75915" y2="76012"/>
                        <a14:foregroundMark x1="70704" y1="65679" x2="70704" y2="65679"/>
                        <a14:foregroundMark x1="77817" y1="54697" x2="77817" y2="54697"/>
                        <a14:foregroundMark x1="75915" y1="28540" x2="75915" y2="28540"/>
                        <a14:foregroundMark x1="72606" y1="16908" x2="72606" y2="16908"/>
                      </a14:backgroundRemoval>
                    </a14:imgEffect>
                  </a14:imgLayer>
                </a14:imgProps>
              </a:ext>
              <a:ext uri="{28A0092B-C50C-407E-A947-70E740481C1C}">
                <a14:useLocalDpi xmlns:a14="http://schemas.microsoft.com/office/drawing/2010/main" val="0"/>
              </a:ext>
            </a:extLst>
          </a:blip>
          <a:stretch>
            <a:fillRect/>
          </a:stretch>
        </p:blipFill>
        <p:spPr>
          <a:xfrm>
            <a:off x="6304772" y="4082550"/>
            <a:ext cx="2875740" cy="2802834"/>
          </a:xfrm>
          <a:prstGeom prst="rect">
            <a:avLst/>
          </a:prstGeom>
        </p:spPr>
      </p:pic>
      <p:sp>
        <p:nvSpPr>
          <p:cNvPr id="5" name="CasellaDiTesto 4"/>
          <p:cNvSpPr txBox="1"/>
          <p:nvPr/>
        </p:nvSpPr>
        <p:spPr>
          <a:xfrm>
            <a:off x="7164288" y="404663"/>
            <a:ext cx="158889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RSPP</a:t>
            </a:r>
            <a:endParaRPr lang="it-IT" sz="2400" dirty="0">
              <a:solidFill>
                <a:schemeClr val="bg1">
                  <a:lumMod val="75000"/>
                </a:schemeClr>
              </a:solidFill>
              <a:latin typeface="Goudy Stout" panose="0202090407030B020401" pitchFamily="18" charset="0"/>
            </a:endParaRPr>
          </a:p>
        </p:txBody>
      </p:sp>
      <p:sp>
        <p:nvSpPr>
          <p:cNvPr id="6" name="CasellaDiTesto 5"/>
          <p:cNvSpPr txBox="1"/>
          <p:nvPr/>
        </p:nvSpPr>
        <p:spPr>
          <a:xfrm>
            <a:off x="6986093" y="1052736"/>
            <a:ext cx="1269899"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RLS</a:t>
            </a:r>
            <a:endParaRPr lang="it-IT" sz="2400" dirty="0">
              <a:solidFill>
                <a:schemeClr val="bg1">
                  <a:lumMod val="75000"/>
                </a:schemeClr>
              </a:solidFill>
              <a:latin typeface="Goudy Stout" panose="0202090407030B020401" pitchFamily="18" charset="0"/>
            </a:endParaRPr>
          </a:p>
        </p:txBody>
      </p:sp>
      <p:sp>
        <p:nvSpPr>
          <p:cNvPr id="7" name="CasellaDiTesto 6"/>
          <p:cNvSpPr txBox="1"/>
          <p:nvPr/>
        </p:nvSpPr>
        <p:spPr>
          <a:xfrm>
            <a:off x="5092345" y="3212976"/>
            <a:ext cx="2238113" cy="461665"/>
          </a:xfrm>
          <a:prstGeom prst="rect">
            <a:avLst/>
          </a:prstGeom>
          <a:noFill/>
        </p:spPr>
        <p:txBody>
          <a:bodyPr wrap="none" rtlCol="0">
            <a:spAutoFit/>
          </a:bodyPr>
          <a:lstStyle/>
          <a:p>
            <a:r>
              <a:rPr lang="it-IT" sz="2400" dirty="0" smtClean="0">
                <a:latin typeface="Goudy Stout" panose="0202090407030B020401" pitchFamily="18" charset="0"/>
              </a:rPr>
              <a:t>CNPISA</a:t>
            </a:r>
            <a:endParaRPr lang="it-IT" sz="2400" dirty="0">
              <a:latin typeface="Goudy Stout" panose="0202090407030B020401" pitchFamily="18" charset="0"/>
            </a:endParaRPr>
          </a:p>
        </p:txBody>
      </p:sp>
      <p:sp>
        <p:nvSpPr>
          <p:cNvPr id="8" name="CasellaDiTesto 7"/>
          <p:cNvSpPr txBox="1"/>
          <p:nvPr/>
        </p:nvSpPr>
        <p:spPr>
          <a:xfrm>
            <a:off x="3059832" y="3933056"/>
            <a:ext cx="3562194"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DIRETTORI</a:t>
            </a:r>
            <a:endParaRPr lang="it-IT" sz="2400" dirty="0">
              <a:solidFill>
                <a:schemeClr val="bg1">
                  <a:lumMod val="75000"/>
                </a:schemeClr>
              </a:solidFill>
              <a:latin typeface="Goudy Stout" panose="0202090407030B020401" pitchFamily="18" charset="0"/>
            </a:endParaRPr>
          </a:p>
        </p:txBody>
      </p:sp>
      <p:sp>
        <p:nvSpPr>
          <p:cNvPr id="9" name="CasellaDiTesto 8"/>
          <p:cNvSpPr txBox="1"/>
          <p:nvPr/>
        </p:nvSpPr>
        <p:spPr>
          <a:xfrm>
            <a:off x="6804248" y="1628800"/>
            <a:ext cx="1217000" cy="461665"/>
          </a:xfrm>
          <a:prstGeom prst="rect">
            <a:avLst/>
          </a:prstGeom>
          <a:noFill/>
        </p:spPr>
        <p:txBody>
          <a:bodyPr wrap="none" rtlCol="0">
            <a:spAutoFit/>
          </a:bodyPr>
          <a:lstStyle/>
          <a:p>
            <a:r>
              <a:rPr lang="it-IT" sz="2400" dirty="0" smtClean="0">
                <a:latin typeface="Goudy Stout" panose="0202090407030B020401" pitchFamily="18" charset="0"/>
              </a:rPr>
              <a:t>CNF</a:t>
            </a:r>
            <a:endParaRPr lang="it-IT" sz="2400" dirty="0">
              <a:latin typeface="Goudy Stout" panose="0202090407030B020401" pitchFamily="18" charset="0"/>
            </a:endParaRPr>
          </a:p>
        </p:txBody>
      </p:sp>
      <p:sp>
        <p:nvSpPr>
          <p:cNvPr id="10" name="CasellaDiTesto 9"/>
          <p:cNvSpPr txBox="1"/>
          <p:nvPr/>
        </p:nvSpPr>
        <p:spPr>
          <a:xfrm>
            <a:off x="6497113" y="2234481"/>
            <a:ext cx="1263487" cy="461665"/>
          </a:xfrm>
          <a:prstGeom prst="rect">
            <a:avLst/>
          </a:prstGeom>
          <a:noFill/>
        </p:spPr>
        <p:txBody>
          <a:bodyPr wrap="none" rtlCol="0">
            <a:spAutoFit/>
          </a:bodyPr>
          <a:lstStyle/>
          <a:p>
            <a:r>
              <a:rPr lang="it-IT" sz="2400" dirty="0" smtClean="0">
                <a:latin typeface="Goudy Stout" panose="0202090407030B020401" pitchFamily="18" charset="0"/>
              </a:rPr>
              <a:t>CUG</a:t>
            </a:r>
            <a:endParaRPr lang="it-IT" sz="2400" dirty="0">
              <a:latin typeface="Goudy Stout" panose="0202090407030B020401" pitchFamily="18" charset="0"/>
            </a:endParaRPr>
          </a:p>
        </p:txBody>
      </p:sp>
      <p:sp>
        <p:nvSpPr>
          <p:cNvPr id="11" name="CasellaDiTesto 10"/>
          <p:cNvSpPr txBox="1"/>
          <p:nvPr/>
        </p:nvSpPr>
        <p:spPr>
          <a:xfrm>
            <a:off x="625163" y="5068468"/>
            <a:ext cx="5386024" cy="830997"/>
          </a:xfrm>
          <a:prstGeom prst="rect">
            <a:avLst/>
          </a:prstGeom>
          <a:noFill/>
        </p:spPr>
        <p:txBody>
          <a:bodyPr wrap="square" rtlCol="0">
            <a:spAutoFit/>
          </a:bodyPr>
          <a:lstStyle/>
          <a:p>
            <a:r>
              <a:rPr lang="it-IT" sz="2400" dirty="0" smtClean="0">
                <a:solidFill>
                  <a:schemeClr val="bg1">
                    <a:lumMod val="75000"/>
                  </a:schemeClr>
                </a:solidFill>
                <a:latin typeface="Goudy Stout" panose="0202090407030B020401" pitchFamily="18" charset="0"/>
              </a:rPr>
              <a:t>SERVIZIO SALUTE E AMBIENTE</a:t>
            </a:r>
            <a:endParaRPr lang="it-IT" sz="2400" dirty="0">
              <a:solidFill>
                <a:schemeClr val="bg1">
                  <a:lumMod val="75000"/>
                </a:schemeClr>
              </a:solidFill>
              <a:latin typeface="Goudy Stout" panose="0202090407030B020401" pitchFamily="18" charset="0"/>
            </a:endParaRPr>
          </a:p>
        </p:txBody>
      </p:sp>
      <p:sp>
        <p:nvSpPr>
          <p:cNvPr id="12" name="CasellaDiTesto 11"/>
          <p:cNvSpPr txBox="1"/>
          <p:nvPr/>
        </p:nvSpPr>
        <p:spPr>
          <a:xfrm>
            <a:off x="5929667" y="2749671"/>
            <a:ext cx="121539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CCR</a:t>
            </a:r>
            <a:endParaRPr lang="it-IT" sz="2400" dirty="0">
              <a:solidFill>
                <a:schemeClr val="bg1">
                  <a:lumMod val="75000"/>
                </a:schemeClr>
              </a:solidFill>
              <a:latin typeface="Goudy Stout" panose="0202090407030B020401" pitchFamily="18" charset="0"/>
            </a:endParaRPr>
          </a:p>
        </p:txBody>
      </p:sp>
      <p:sp>
        <p:nvSpPr>
          <p:cNvPr id="13" name="CasellaDiTesto 12"/>
          <p:cNvSpPr txBox="1"/>
          <p:nvPr/>
        </p:nvSpPr>
        <p:spPr>
          <a:xfrm>
            <a:off x="1187624" y="4509120"/>
            <a:ext cx="4261103"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DIVISIONE S.I.</a:t>
            </a:r>
            <a:endParaRPr lang="it-IT" sz="2400" dirty="0">
              <a:solidFill>
                <a:schemeClr val="bg1">
                  <a:lumMod val="75000"/>
                </a:schemeClr>
              </a:solidFill>
              <a:latin typeface="Goudy Stout" panose="0202090407030B020401" pitchFamily="18" charset="0"/>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7716" t="18199" r="9188" b="18041"/>
          <a:stretch/>
        </p:blipFill>
        <p:spPr bwMode="auto">
          <a:xfrm>
            <a:off x="32067" y="88699"/>
            <a:ext cx="6429510" cy="2446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6435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245" cy="4882493"/>
          </a:xfrm>
          <a:prstGeom prst="rect">
            <a:avLst/>
          </a:prstGeom>
        </p:spPr>
      </p:pic>
    </p:spTree>
    <p:extLst>
      <p:ext uri="{BB962C8B-B14F-4D97-AF65-F5344CB8AC3E}">
        <p14:creationId xmlns:p14="http://schemas.microsoft.com/office/powerpoint/2010/main" val="38472150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1520" y="476672"/>
            <a:ext cx="9073008" cy="1368152"/>
          </a:xfrm>
        </p:spPr>
        <p:txBody>
          <a:bodyPr>
            <a:normAutofit fontScale="90000"/>
          </a:bodyPr>
          <a:lstStyle/>
          <a:p>
            <a:r>
              <a:rPr lang="it-IT" sz="4000" b="1" dirty="0"/>
              <a:t>Sicurezza sul lavoro e modello organizzativo: quali responsabilità per il datore?</a:t>
            </a:r>
            <a:r>
              <a:rPr lang="it-IT" b="1" dirty="0"/>
              <a:t/>
            </a:r>
            <a:br>
              <a:rPr lang="it-IT" b="1" dirty="0"/>
            </a:br>
            <a:endParaRPr lang="it-IT" dirty="0"/>
          </a:p>
        </p:txBody>
      </p:sp>
      <p:sp>
        <p:nvSpPr>
          <p:cNvPr id="3" name="Segnaposto contenuto 2"/>
          <p:cNvSpPr>
            <a:spLocks noGrp="1"/>
          </p:cNvSpPr>
          <p:nvPr>
            <p:ph idx="1"/>
          </p:nvPr>
        </p:nvSpPr>
        <p:spPr>
          <a:xfrm>
            <a:off x="0" y="1844824"/>
            <a:ext cx="9108504" cy="4525963"/>
          </a:xfrm>
        </p:spPr>
        <p:txBody>
          <a:bodyPr>
            <a:noAutofit/>
          </a:bodyPr>
          <a:lstStyle/>
          <a:p>
            <a:r>
              <a:rPr lang="it-IT" sz="2000" dirty="0"/>
              <a:t>Il primo requisito richiesto è il rispetto degli obblighi di legge relativi: </a:t>
            </a:r>
            <a:r>
              <a:rPr lang="it-IT" sz="2000" i="1" dirty="0"/>
              <a:t>(a)</a:t>
            </a:r>
            <a:r>
              <a:rPr lang="it-IT" sz="2000" dirty="0"/>
              <a:t> agli standard tecnico strutturali di legge riguardanti attrezzature (artt. 69 ss.), impianti (artt. 80 ss.), luoghi di lavoro (artt. 62 ss.), agenti chimici, fisici e biologici (artt. 180 ss.); </a:t>
            </a:r>
            <a:r>
              <a:rPr lang="it-IT" sz="2000" i="1" dirty="0"/>
              <a:t>(b)</a:t>
            </a:r>
            <a:r>
              <a:rPr lang="it-IT" sz="2000" dirty="0"/>
              <a:t> alle attività di valutazione dei rischi e di predisposizione delle misure di prevenzione e protezione conseguenti (artt. 15, 28 e 29); </a:t>
            </a:r>
            <a:r>
              <a:rPr lang="it-IT" sz="2000" i="1" dirty="0"/>
              <a:t>(c)</a:t>
            </a:r>
            <a:r>
              <a:rPr lang="it-IT" sz="2000" dirty="0"/>
              <a:t> alle attività di natura organizzativa quali emergenze (artt. 43 ss.) primo soccorso (artt. 45), gestione degli appalti (art. 26), riunioni periodiche di sicurezza (art. 35), consultazione dei rappresentanti dei lavoratori per la sicurezza (artt. 47 ss.); </a:t>
            </a:r>
            <a:r>
              <a:rPr lang="it-IT" sz="2000" i="1" dirty="0"/>
              <a:t>(d)</a:t>
            </a:r>
            <a:r>
              <a:rPr lang="it-IT" sz="2000" dirty="0"/>
              <a:t> alle attività di sorveglianza sanitaria (artt. 38 ss.); </a:t>
            </a:r>
            <a:r>
              <a:rPr lang="it-IT" sz="2000" i="1" dirty="0"/>
              <a:t>(e)</a:t>
            </a:r>
            <a:r>
              <a:rPr lang="it-IT" sz="2000" dirty="0"/>
              <a:t> alle attività di informazione e formazione dei lavoratori (art. 36 ss.); </a:t>
            </a:r>
            <a:r>
              <a:rPr lang="it-IT" sz="2000" i="1" dirty="0"/>
              <a:t>(f)</a:t>
            </a:r>
            <a:r>
              <a:rPr lang="it-IT" sz="2000" dirty="0"/>
              <a:t> alle attività di vigilanza con riferimento al rispetto delle procedure e delle istruzioni di lavoro in sicurezza da parte dei lavoratori; </a:t>
            </a:r>
            <a:r>
              <a:rPr lang="it-IT" sz="2000" i="1" dirty="0"/>
              <a:t>(g)</a:t>
            </a:r>
            <a:r>
              <a:rPr lang="it-IT" sz="2000" dirty="0"/>
              <a:t> alla acquisizione di documentazioni e certificazioni obbligatorie di legge; </a:t>
            </a:r>
            <a:r>
              <a:rPr lang="it-IT" sz="2000" i="1" dirty="0"/>
              <a:t>(h)</a:t>
            </a:r>
            <a:r>
              <a:rPr lang="it-IT" sz="2000" dirty="0"/>
              <a:t> alle periodiche verifiche dell’applicazione delle efficacia delle procedure adottate.</a:t>
            </a:r>
          </a:p>
        </p:txBody>
      </p:sp>
    </p:spTree>
    <p:extLst>
      <p:ext uri="{BB962C8B-B14F-4D97-AF65-F5344CB8AC3E}">
        <p14:creationId xmlns:p14="http://schemas.microsoft.com/office/powerpoint/2010/main" val="103263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95536" y="332656"/>
            <a:ext cx="8424936" cy="4708981"/>
          </a:xfrm>
          <a:prstGeom prst="rect">
            <a:avLst/>
          </a:prstGeom>
          <a:noFill/>
        </p:spPr>
        <p:txBody>
          <a:bodyPr wrap="square" rtlCol="0">
            <a:spAutoFit/>
          </a:bodyPr>
          <a:lstStyle/>
          <a:p>
            <a:r>
              <a:rPr lang="it-IT" sz="2400" b="1" dirty="0" smtClean="0"/>
              <a:t>Rendere i Direttori maggiormente consapevoli del livello di sicurezza delle proprie strutture e dei propri compiti delegabili e non delegabili</a:t>
            </a:r>
          </a:p>
          <a:p>
            <a:endParaRPr lang="it-IT" sz="2000" dirty="0" smtClean="0"/>
          </a:p>
          <a:p>
            <a:r>
              <a:rPr lang="it-IT" sz="2000" dirty="0" smtClean="0"/>
              <a:t>Prevedere </a:t>
            </a:r>
            <a:r>
              <a:rPr lang="it-IT" sz="2000" dirty="0"/>
              <a:t>nell’ambito delle riunioni dei Direttori e nelle riunioni delle CSN dei </a:t>
            </a:r>
            <a:r>
              <a:rPr lang="it-IT" sz="2000" u="sng" dirty="0"/>
              <a:t>momenti di formazione</a:t>
            </a:r>
          </a:p>
          <a:p>
            <a:endParaRPr lang="it-IT" sz="2000" dirty="0"/>
          </a:p>
          <a:p>
            <a:r>
              <a:rPr lang="it-IT" sz="2000" dirty="0"/>
              <a:t> La formazione in questi ambiti potrebbe essere un elemento di valutazione/prerequisito per gli avanzamenti di carriera a livello </a:t>
            </a:r>
            <a:r>
              <a:rPr lang="it-IT" sz="2000" dirty="0" smtClean="0"/>
              <a:t>apicale</a:t>
            </a:r>
          </a:p>
          <a:p>
            <a:endParaRPr lang="it-IT" sz="2000" dirty="0" smtClean="0"/>
          </a:p>
          <a:p>
            <a:r>
              <a:rPr lang="it-IT" sz="2000" dirty="0"/>
              <a:t>Nella valutazione di congruità degli </a:t>
            </a:r>
            <a:r>
              <a:rPr lang="it-IT" sz="2000" dirty="0" smtClean="0"/>
              <a:t>esperimenti dovrebbe </a:t>
            </a:r>
            <a:r>
              <a:rPr lang="it-IT" sz="2000" dirty="0"/>
              <a:t>essere valutato anche </a:t>
            </a:r>
            <a:r>
              <a:rPr lang="it-IT" sz="2000" dirty="0" smtClean="0"/>
              <a:t>l’aspetto </a:t>
            </a:r>
            <a:r>
              <a:rPr lang="it-IT" sz="2000" dirty="0"/>
              <a:t>della sicurezza. </a:t>
            </a:r>
            <a:r>
              <a:rPr lang="it-IT" sz="2000" dirty="0" smtClean="0"/>
              <a:t>Rendere esplicito il budget per la sicurezza</a:t>
            </a:r>
            <a:endParaRPr lang="it-IT" sz="2000" dirty="0"/>
          </a:p>
          <a:p>
            <a:endParaRPr lang="it-IT" sz="1600" dirty="0"/>
          </a:p>
          <a:p>
            <a:endParaRPr lang="it-IT" sz="1600" dirty="0"/>
          </a:p>
          <a:p>
            <a:endParaRPr lang="it-IT" sz="1600" dirty="0"/>
          </a:p>
        </p:txBody>
      </p:sp>
      <p:pic>
        <p:nvPicPr>
          <p:cNvPr id="5" name="Immagine 4"/>
          <p:cNvPicPr>
            <a:picLocks noChangeAspect="1"/>
          </p:cNvPicPr>
          <p:nvPr/>
        </p:nvPicPr>
        <p:blipFill>
          <a:blip r:embed="rId3" cstate="print">
            <a:extLst>
              <a:ext uri="{BEBA8EAE-BF5A-486C-A8C5-ECC9F3942E4B}">
                <a14:imgProps xmlns:a14="http://schemas.microsoft.com/office/drawing/2010/main">
                  <a14:imgLayer r:embed="rId4">
                    <a14:imgEffect>
                      <a14:backgroundRemoval t="7028" b="93649" l="1319" r="92436">
                        <a14:foregroundMark x1="18030" y1="23624" x2="18030" y2="23624"/>
                        <a14:foregroundMark x1="16974" y1="24132" x2="16974" y2="24132"/>
                        <a14:foregroundMark x1="57256" y1="49026" x2="57432" y2="49026"/>
                      </a14:backgroundRemoval>
                    </a14:imgEffect>
                  </a14:imgLayer>
                </a14:imgProps>
              </a:ext>
              <a:ext uri="{28A0092B-C50C-407E-A947-70E740481C1C}">
                <a14:useLocalDpi xmlns:a14="http://schemas.microsoft.com/office/drawing/2010/main" val="0"/>
              </a:ext>
            </a:extLst>
          </a:blip>
          <a:stretch>
            <a:fillRect/>
          </a:stretch>
        </p:blipFill>
        <p:spPr>
          <a:xfrm>
            <a:off x="6605330" y="4293096"/>
            <a:ext cx="2538670" cy="2636912"/>
          </a:xfrm>
          <a:prstGeom prst="rect">
            <a:avLst/>
          </a:prstGeom>
        </p:spPr>
      </p:pic>
    </p:spTree>
    <p:extLst>
      <p:ext uri="{BB962C8B-B14F-4D97-AF65-F5344CB8AC3E}">
        <p14:creationId xmlns:p14="http://schemas.microsoft.com/office/powerpoint/2010/main" val="112369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620688"/>
            <a:ext cx="8640960" cy="6370975"/>
          </a:xfrm>
          <a:prstGeom prst="rect">
            <a:avLst/>
          </a:prstGeom>
          <a:noFill/>
        </p:spPr>
        <p:txBody>
          <a:bodyPr wrap="square" rtlCol="0">
            <a:spAutoFit/>
          </a:bodyPr>
          <a:lstStyle/>
          <a:p>
            <a:r>
              <a:rPr lang="it-IT" sz="2400" dirty="0" smtClean="0"/>
              <a:t>Tematiche Proposte :</a:t>
            </a:r>
          </a:p>
          <a:p>
            <a:endParaRPr lang="it-IT" sz="2400" dirty="0" smtClean="0"/>
          </a:p>
          <a:p>
            <a:r>
              <a:rPr lang="it-IT" sz="2400" dirty="0"/>
              <a:t>Capire le richieste </a:t>
            </a:r>
            <a:r>
              <a:rPr lang="it-IT" sz="2400" dirty="0" smtClean="0"/>
              <a:t>del personale: dialogo ! </a:t>
            </a:r>
          </a:p>
          <a:p>
            <a:r>
              <a:rPr lang="it-IT" sz="2400" dirty="0"/>
              <a:t>	</a:t>
            </a:r>
            <a:endParaRPr lang="it-IT" sz="2400" dirty="0" smtClean="0"/>
          </a:p>
          <a:p>
            <a:r>
              <a:rPr lang="it-IT" sz="2400" dirty="0" smtClean="0"/>
              <a:t>Convenzioni </a:t>
            </a:r>
            <a:r>
              <a:rPr lang="it-IT" sz="2400" dirty="0"/>
              <a:t>con le </a:t>
            </a:r>
            <a:r>
              <a:rPr lang="it-IT" sz="2400" dirty="0" smtClean="0"/>
              <a:t>Università: testo unico CRUI-INFN</a:t>
            </a:r>
          </a:p>
          <a:p>
            <a:endParaRPr lang="it-IT" sz="2400" dirty="0" smtClean="0"/>
          </a:p>
          <a:p>
            <a:r>
              <a:rPr lang="it-IT" sz="2400" dirty="0" smtClean="0"/>
              <a:t>Gestione </a:t>
            </a:r>
            <a:r>
              <a:rPr lang="it-IT" sz="2400" dirty="0"/>
              <a:t>delle problematiche </a:t>
            </a:r>
            <a:r>
              <a:rPr lang="it-IT" sz="2400" dirty="0" smtClean="0"/>
              <a:t>dell’anzianità: età media elevata</a:t>
            </a:r>
          </a:p>
          <a:p>
            <a:endParaRPr lang="it-IT" sz="2400" dirty="0" smtClean="0"/>
          </a:p>
          <a:p>
            <a:r>
              <a:rPr lang="it-IT" sz="2400" dirty="0" smtClean="0"/>
              <a:t>Disabilità: adeguare gli strumenti collaborativi</a:t>
            </a:r>
          </a:p>
          <a:p>
            <a:endParaRPr lang="it-IT" sz="2400" dirty="0" smtClean="0"/>
          </a:p>
          <a:p>
            <a:r>
              <a:rPr lang="it-IT" sz="2400" dirty="0" smtClean="0"/>
              <a:t>Stress </a:t>
            </a:r>
            <a:r>
              <a:rPr lang="it-IT" sz="2400" dirty="0"/>
              <a:t>lavoro </a:t>
            </a:r>
            <a:r>
              <a:rPr lang="it-IT" sz="2400" dirty="0" smtClean="0"/>
              <a:t>correlato: tutto il non risolto</a:t>
            </a:r>
            <a:r>
              <a:rPr lang="it-IT" sz="2800" dirty="0"/>
              <a:t>	</a:t>
            </a:r>
          </a:p>
          <a:p>
            <a:r>
              <a:rPr lang="it-IT" sz="2800" dirty="0"/>
              <a:t>	</a:t>
            </a:r>
          </a:p>
          <a:p>
            <a:endParaRPr lang="it-IT" sz="2800" dirty="0"/>
          </a:p>
          <a:p>
            <a:endParaRPr lang="it-IT" sz="2800" dirty="0" smtClean="0"/>
          </a:p>
          <a:p>
            <a:endParaRPr lang="it-IT" sz="2800" dirty="0" smtClean="0"/>
          </a:p>
          <a:p>
            <a:r>
              <a:rPr lang="it-IT" sz="2800" dirty="0"/>
              <a:t>	</a:t>
            </a:r>
          </a:p>
        </p:txBody>
      </p:sp>
      <p:pic>
        <p:nvPicPr>
          <p:cNvPr id="5" name="Immagine 4"/>
          <p:cNvPicPr>
            <a:picLocks noChangeAspect="1"/>
          </p:cNvPicPr>
          <p:nvPr/>
        </p:nvPicPr>
        <p:blipFill>
          <a:blip r:embed="rId3" cstate="print">
            <a:extLst>
              <a:ext uri="{BEBA8EAE-BF5A-486C-A8C5-ECC9F3942E4B}">
                <a14:imgProps xmlns:a14="http://schemas.microsoft.com/office/drawing/2010/main">
                  <a14:imgLayer r:embed="rId4">
                    <a14:imgEffect>
                      <a14:backgroundRemoval t="7028" b="93649" l="1319" r="92436">
                        <a14:foregroundMark x1="18030" y1="23624" x2="18030" y2="23624"/>
                        <a14:foregroundMark x1="16974" y1="24132" x2="16974" y2="24132"/>
                        <a14:foregroundMark x1="57256" y1="49026" x2="57432" y2="49026"/>
                      </a14:backgroundRemoval>
                    </a14:imgEffect>
                  </a14:imgLayer>
                </a14:imgProps>
              </a:ext>
              <a:ext uri="{28A0092B-C50C-407E-A947-70E740481C1C}">
                <a14:useLocalDpi xmlns:a14="http://schemas.microsoft.com/office/drawing/2010/main" val="0"/>
              </a:ext>
            </a:extLst>
          </a:blip>
          <a:stretch>
            <a:fillRect/>
          </a:stretch>
        </p:blipFill>
        <p:spPr>
          <a:xfrm>
            <a:off x="6605330" y="4293096"/>
            <a:ext cx="2538670" cy="2636912"/>
          </a:xfrm>
          <a:prstGeom prst="rect">
            <a:avLst/>
          </a:prstGeom>
        </p:spPr>
      </p:pic>
    </p:spTree>
    <p:extLst>
      <p:ext uri="{BB962C8B-B14F-4D97-AF65-F5344CB8AC3E}">
        <p14:creationId xmlns:p14="http://schemas.microsoft.com/office/powerpoint/2010/main" val="805222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3" cstate="print">
            <a:duotone>
              <a:prstClr val="black"/>
              <a:srgbClr val="C00000">
                <a:tint val="45000"/>
                <a:satMod val="400000"/>
              </a:srgbClr>
            </a:duotone>
            <a:extLst>
              <a:ext uri="{BEBA8EAE-BF5A-486C-A8C5-ECC9F3942E4B}">
                <a14:imgProps xmlns:a14="http://schemas.microsoft.com/office/drawing/2010/main">
                  <a14:imgLayer r:embed="rId4">
                    <a14:imgEffect>
                      <a14:backgroundRemoval t="3035" b="95882" l="5282" r="90000">
                        <a14:foregroundMark x1="24577" y1="30202" x2="24577" y2="30202"/>
                        <a14:foregroundMark x1="24437" y1="17413" x2="24437" y2="17413"/>
                        <a14:foregroundMark x1="46127" y1="19509" x2="46127" y2="19509"/>
                        <a14:foregroundMark x1="49155" y1="9032" x2="49155" y2="9032"/>
                        <a14:foregroundMark x1="48662" y1="85766" x2="48662" y2="85766"/>
                        <a14:foregroundMark x1="48521" y1="76012" x2="48521" y2="76012"/>
                        <a14:foregroundMark x1="25845" y1="78468" x2="25845" y2="78468"/>
                        <a14:foregroundMark x1="25845" y1="65896" x2="25845" y2="65896"/>
                        <a14:foregroundMark x1="16690" y1="54408" x2="16690" y2="54408"/>
                        <a14:foregroundMark x1="16408" y1="42919" x2="16408" y2="42919"/>
                        <a14:foregroundMark x1="75915" y1="76012" x2="75915" y2="76012"/>
                        <a14:foregroundMark x1="70704" y1="65679" x2="70704" y2="65679"/>
                        <a14:foregroundMark x1="77817" y1="54697" x2="77817" y2="54697"/>
                        <a14:foregroundMark x1="75915" y1="28540" x2="75915" y2="28540"/>
                        <a14:foregroundMark x1="72606" y1="16908" x2="72606" y2="16908"/>
                      </a14:backgroundRemoval>
                    </a14:imgEffect>
                  </a14:imgLayer>
                </a14:imgProps>
              </a:ext>
              <a:ext uri="{28A0092B-C50C-407E-A947-70E740481C1C}">
                <a14:useLocalDpi xmlns:a14="http://schemas.microsoft.com/office/drawing/2010/main" val="0"/>
              </a:ext>
            </a:extLst>
          </a:blip>
          <a:stretch>
            <a:fillRect/>
          </a:stretch>
        </p:blipFill>
        <p:spPr>
          <a:xfrm>
            <a:off x="6304772" y="4082550"/>
            <a:ext cx="2875740" cy="2802834"/>
          </a:xfrm>
          <a:prstGeom prst="rect">
            <a:avLst/>
          </a:prstGeom>
        </p:spPr>
      </p:pic>
      <p:sp>
        <p:nvSpPr>
          <p:cNvPr id="5" name="CasellaDiTesto 4"/>
          <p:cNvSpPr txBox="1"/>
          <p:nvPr/>
        </p:nvSpPr>
        <p:spPr>
          <a:xfrm>
            <a:off x="7164288" y="404663"/>
            <a:ext cx="158889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RSPP</a:t>
            </a:r>
            <a:endParaRPr lang="it-IT" sz="2400" dirty="0">
              <a:solidFill>
                <a:schemeClr val="bg1">
                  <a:lumMod val="75000"/>
                </a:schemeClr>
              </a:solidFill>
              <a:latin typeface="Goudy Stout" panose="0202090407030B020401" pitchFamily="18" charset="0"/>
            </a:endParaRPr>
          </a:p>
        </p:txBody>
      </p:sp>
      <p:sp>
        <p:nvSpPr>
          <p:cNvPr id="6" name="CasellaDiTesto 5"/>
          <p:cNvSpPr txBox="1"/>
          <p:nvPr/>
        </p:nvSpPr>
        <p:spPr>
          <a:xfrm>
            <a:off x="6986093" y="1052736"/>
            <a:ext cx="1269899"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RLS</a:t>
            </a:r>
            <a:endParaRPr lang="it-IT" sz="2400" dirty="0">
              <a:solidFill>
                <a:schemeClr val="bg1">
                  <a:lumMod val="75000"/>
                </a:schemeClr>
              </a:solidFill>
              <a:latin typeface="Goudy Stout" panose="0202090407030B020401" pitchFamily="18" charset="0"/>
            </a:endParaRPr>
          </a:p>
        </p:txBody>
      </p:sp>
      <p:sp>
        <p:nvSpPr>
          <p:cNvPr id="7" name="CasellaDiTesto 6"/>
          <p:cNvSpPr txBox="1"/>
          <p:nvPr/>
        </p:nvSpPr>
        <p:spPr>
          <a:xfrm>
            <a:off x="5092345" y="3212976"/>
            <a:ext cx="2238113" cy="461665"/>
          </a:xfrm>
          <a:prstGeom prst="rect">
            <a:avLst/>
          </a:prstGeom>
          <a:noFill/>
        </p:spPr>
        <p:txBody>
          <a:bodyPr wrap="none" rtlCol="0">
            <a:spAutoFit/>
          </a:bodyPr>
          <a:lstStyle/>
          <a:p>
            <a:r>
              <a:rPr lang="it-IT" sz="2400" dirty="0" smtClean="0">
                <a:latin typeface="Goudy Stout" panose="0202090407030B020401" pitchFamily="18" charset="0"/>
              </a:rPr>
              <a:t>CNPISA</a:t>
            </a:r>
            <a:endParaRPr lang="it-IT" sz="2400" dirty="0">
              <a:latin typeface="Goudy Stout" panose="0202090407030B020401" pitchFamily="18" charset="0"/>
            </a:endParaRPr>
          </a:p>
        </p:txBody>
      </p:sp>
      <p:sp>
        <p:nvSpPr>
          <p:cNvPr id="8" name="CasellaDiTesto 7"/>
          <p:cNvSpPr txBox="1"/>
          <p:nvPr/>
        </p:nvSpPr>
        <p:spPr>
          <a:xfrm>
            <a:off x="3059832" y="3933056"/>
            <a:ext cx="3562194" cy="461665"/>
          </a:xfrm>
          <a:prstGeom prst="rect">
            <a:avLst/>
          </a:prstGeom>
          <a:noFill/>
        </p:spPr>
        <p:txBody>
          <a:bodyPr wrap="none" rtlCol="0">
            <a:spAutoFit/>
          </a:bodyPr>
          <a:lstStyle/>
          <a:p>
            <a:r>
              <a:rPr lang="it-IT" sz="2400" dirty="0" smtClean="0">
                <a:latin typeface="Goudy Stout" panose="0202090407030B020401" pitchFamily="18" charset="0"/>
              </a:rPr>
              <a:t>DIRETTORI</a:t>
            </a:r>
            <a:endParaRPr lang="it-IT" sz="2400" dirty="0">
              <a:latin typeface="Goudy Stout" panose="0202090407030B020401" pitchFamily="18" charset="0"/>
            </a:endParaRPr>
          </a:p>
        </p:txBody>
      </p:sp>
      <p:sp>
        <p:nvSpPr>
          <p:cNvPr id="9" name="CasellaDiTesto 8"/>
          <p:cNvSpPr txBox="1"/>
          <p:nvPr/>
        </p:nvSpPr>
        <p:spPr>
          <a:xfrm>
            <a:off x="6804248" y="1628800"/>
            <a:ext cx="1217000" cy="461665"/>
          </a:xfrm>
          <a:prstGeom prst="rect">
            <a:avLst/>
          </a:prstGeom>
          <a:noFill/>
        </p:spPr>
        <p:txBody>
          <a:bodyPr wrap="none" rtlCol="0">
            <a:spAutoFit/>
          </a:bodyPr>
          <a:lstStyle/>
          <a:p>
            <a:r>
              <a:rPr lang="it-IT" sz="2400" dirty="0" smtClean="0">
                <a:latin typeface="Goudy Stout" panose="0202090407030B020401" pitchFamily="18" charset="0"/>
              </a:rPr>
              <a:t>CNF</a:t>
            </a:r>
            <a:endParaRPr lang="it-IT" sz="2400" dirty="0">
              <a:latin typeface="Goudy Stout" panose="0202090407030B020401" pitchFamily="18" charset="0"/>
            </a:endParaRPr>
          </a:p>
        </p:txBody>
      </p:sp>
      <p:sp>
        <p:nvSpPr>
          <p:cNvPr id="10" name="CasellaDiTesto 9"/>
          <p:cNvSpPr txBox="1"/>
          <p:nvPr/>
        </p:nvSpPr>
        <p:spPr>
          <a:xfrm>
            <a:off x="6497113" y="2234481"/>
            <a:ext cx="126348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CUG</a:t>
            </a:r>
            <a:endParaRPr lang="it-IT" sz="2400" dirty="0">
              <a:solidFill>
                <a:schemeClr val="bg1">
                  <a:lumMod val="75000"/>
                </a:schemeClr>
              </a:solidFill>
              <a:latin typeface="Goudy Stout" panose="0202090407030B020401" pitchFamily="18" charset="0"/>
            </a:endParaRPr>
          </a:p>
        </p:txBody>
      </p:sp>
      <p:sp>
        <p:nvSpPr>
          <p:cNvPr id="11" name="CasellaDiTesto 10"/>
          <p:cNvSpPr txBox="1"/>
          <p:nvPr/>
        </p:nvSpPr>
        <p:spPr>
          <a:xfrm>
            <a:off x="625163" y="5085184"/>
            <a:ext cx="5386024" cy="830997"/>
          </a:xfrm>
          <a:prstGeom prst="rect">
            <a:avLst/>
          </a:prstGeom>
          <a:noFill/>
        </p:spPr>
        <p:txBody>
          <a:bodyPr wrap="square" rtlCol="0">
            <a:spAutoFit/>
          </a:bodyPr>
          <a:lstStyle/>
          <a:p>
            <a:r>
              <a:rPr lang="it-IT" sz="2400" dirty="0" smtClean="0">
                <a:solidFill>
                  <a:schemeClr val="bg1">
                    <a:lumMod val="75000"/>
                  </a:schemeClr>
                </a:solidFill>
                <a:latin typeface="Goudy Stout" panose="0202090407030B020401" pitchFamily="18" charset="0"/>
              </a:rPr>
              <a:t>SERVIZIO SALUTE E AMBIENTE</a:t>
            </a:r>
            <a:endParaRPr lang="it-IT" sz="2400" dirty="0">
              <a:solidFill>
                <a:schemeClr val="bg1">
                  <a:lumMod val="75000"/>
                </a:schemeClr>
              </a:solidFill>
              <a:latin typeface="Goudy Stout" panose="0202090407030B020401" pitchFamily="18" charset="0"/>
            </a:endParaRPr>
          </a:p>
        </p:txBody>
      </p:sp>
      <p:sp>
        <p:nvSpPr>
          <p:cNvPr id="12" name="CasellaDiTesto 11"/>
          <p:cNvSpPr txBox="1"/>
          <p:nvPr/>
        </p:nvSpPr>
        <p:spPr>
          <a:xfrm>
            <a:off x="5929667" y="2749671"/>
            <a:ext cx="1215397"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CCR</a:t>
            </a:r>
            <a:endParaRPr lang="it-IT" sz="2400" dirty="0">
              <a:solidFill>
                <a:schemeClr val="bg1">
                  <a:lumMod val="75000"/>
                </a:schemeClr>
              </a:solidFill>
              <a:latin typeface="Goudy Stout" panose="0202090407030B020401" pitchFamily="18" charset="0"/>
            </a:endParaRPr>
          </a:p>
        </p:txBody>
      </p:sp>
      <p:sp>
        <p:nvSpPr>
          <p:cNvPr id="13" name="CasellaDiTesto 12"/>
          <p:cNvSpPr txBox="1"/>
          <p:nvPr/>
        </p:nvSpPr>
        <p:spPr>
          <a:xfrm>
            <a:off x="1187624" y="4503617"/>
            <a:ext cx="4261103" cy="461665"/>
          </a:xfrm>
          <a:prstGeom prst="rect">
            <a:avLst/>
          </a:prstGeom>
          <a:noFill/>
        </p:spPr>
        <p:txBody>
          <a:bodyPr wrap="none" rtlCol="0">
            <a:spAutoFit/>
          </a:bodyPr>
          <a:lstStyle/>
          <a:p>
            <a:r>
              <a:rPr lang="it-IT" sz="2400" dirty="0" smtClean="0">
                <a:solidFill>
                  <a:schemeClr val="bg1">
                    <a:lumMod val="75000"/>
                  </a:schemeClr>
                </a:solidFill>
                <a:latin typeface="Goudy Stout" panose="0202090407030B020401" pitchFamily="18" charset="0"/>
              </a:rPr>
              <a:t>DIVISIONE S.I.</a:t>
            </a:r>
            <a:endParaRPr lang="it-IT" sz="2400" dirty="0">
              <a:solidFill>
                <a:schemeClr val="bg1">
                  <a:lumMod val="75000"/>
                </a:schemeClr>
              </a:solidFill>
              <a:latin typeface="Goudy Stout" panose="0202090407030B020401" pitchFamily="18"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5183" t="18544" r="11532" b="12919"/>
          <a:stretch/>
        </p:blipFill>
        <p:spPr bwMode="auto">
          <a:xfrm>
            <a:off x="32067" y="81561"/>
            <a:ext cx="5804565" cy="2898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86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12" y="-27384"/>
            <a:ext cx="9144000" cy="5368843"/>
          </a:xfrm>
          <a:prstGeom prst="rect">
            <a:avLst/>
          </a:prstGeom>
        </p:spPr>
      </p:pic>
    </p:spTree>
    <p:extLst>
      <p:ext uri="{BB962C8B-B14F-4D97-AF65-F5344CB8AC3E}">
        <p14:creationId xmlns:p14="http://schemas.microsoft.com/office/powerpoint/2010/main" val="299864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1344</TotalTime>
  <Words>683</Words>
  <Application>Microsoft Office PowerPoint</Application>
  <PresentationFormat>Presentazione su schermo (4:3)</PresentationFormat>
  <Paragraphs>191</Paragraphs>
  <Slides>32</Slides>
  <Notes>31</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32</vt:i4>
      </vt:variant>
    </vt:vector>
  </HeadingPairs>
  <TitlesOfParts>
    <vt:vector size="37" baseType="lpstr">
      <vt:lpstr>Arial</vt:lpstr>
      <vt:lpstr>Bernard MT Condensed</vt:lpstr>
      <vt:lpstr>Calibri</vt:lpstr>
      <vt:lpstr>Goudy Stout</vt:lpstr>
      <vt:lpstr>Tema di Office</vt:lpstr>
      <vt:lpstr>Presentazione standard di PowerPoint</vt:lpstr>
      <vt:lpstr>Presentazione standard di PowerPoint</vt:lpstr>
      <vt:lpstr>Presentazione standard di PowerPoint</vt:lpstr>
      <vt:lpstr>Presentazione standard di PowerPoint</vt:lpstr>
      <vt:lpstr>Sicurezza sul lavoro e modello organizzativo: quali responsabilità per il datore?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Workflow</vt:lpstr>
      <vt:lpstr>Workflow</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manea</dc:creator>
  <cp:lastModifiedBy>manea</cp:lastModifiedBy>
  <cp:revision>82</cp:revision>
  <dcterms:created xsi:type="dcterms:W3CDTF">2018-10-10T09:00:58Z</dcterms:created>
  <dcterms:modified xsi:type="dcterms:W3CDTF">2019-04-09T07:01:19Z</dcterms:modified>
</cp:coreProperties>
</file>