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4" r:id="rId4"/>
    <p:sldId id="271" r:id="rId5"/>
    <p:sldId id="277" r:id="rId6"/>
    <p:sldId id="276" r:id="rId7"/>
    <p:sldId id="278" r:id="rId8"/>
    <p:sldId id="279" r:id="rId9"/>
    <p:sldId id="280" r:id="rId10"/>
    <p:sldId id="281" r:id="rId11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62F"/>
    <a:srgbClr val="A5BDE3"/>
    <a:srgbClr val="182C4D"/>
    <a:srgbClr val="78B5CE"/>
    <a:srgbClr val="4497B9"/>
    <a:srgbClr val="C93011"/>
    <a:srgbClr val="BF561B"/>
    <a:srgbClr val="CC7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1638" y="-10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0BE4F-680A-404C-9DBD-8F8A659B2863}" type="datetimeFigureOut">
              <a:rPr lang="it-IT"/>
              <a:pPr>
                <a:defRPr/>
              </a:pPr>
              <a:t>08/04/2019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D242-6438-4AC3-A1DA-55BD7F42C4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AC63-3D0A-4B33-8469-6B1B1F9A8A47}" type="datetimeFigureOut">
              <a:rPr lang="it-IT"/>
              <a:pPr>
                <a:defRPr/>
              </a:pPr>
              <a:t>08/04/2019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6D55-8F48-47D7-AD1B-F2D163CF26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73C0-5452-410D-9D03-36C65909DFDB}" type="datetimeFigureOut">
              <a:rPr lang="it-IT"/>
              <a:pPr>
                <a:defRPr/>
              </a:pPr>
              <a:t>08/04/2019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C51A-4ED2-4D7C-B609-D333F5A00E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4109-CD75-4D82-BD8C-406C8D11BA55}" type="datetimeFigureOut">
              <a:rPr lang="it-IT"/>
              <a:pPr>
                <a:defRPr/>
              </a:pPr>
              <a:t>08/04/2019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EF00-096B-45D4-A038-6A274081C8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3D7E7-F17A-42EA-AAD1-CD617EAC9F14}" type="datetimeFigureOut">
              <a:rPr lang="it-IT"/>
              <a:pPr>
                <a:defRPr/>
              </a:pPr>
              <a:t>08/04/2019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1B036-FA25-4A45-BC0D-D770A61D1E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21D2-8C1C-4E48-8D9D-5237807C1E3E}" type="datetimeFigureOut">
              <a:rPr lang="it-IT"/>
              <a:pPr>
                <a:defRPr/>
              </a:pPr>
              <a:t>08/04/2019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CC09-F127-4062-A308-8A2FE78E54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B8D48-57DE-49C2-B8DC-CC478BBE74BA}" type="datetimeFigureOut">
              <a:rPr lang="it-IT"/>
              <a:pPr>
                <a:defRPr/>
              </a:pPr>
              <a:t>08/04/2019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70517-6A29-40D2-A850-64CBAD5BEB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7CB6-C179-4247-A65D-54F9321F8C60}" type="datetimeFigureOut">
              <a:rPr lang="it-IT"/>
              <a:pPr>
                <a:defRPr/>
              </a:pPr>
              <a:t>08/04/2019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D958E-C04B-4FFC-85D6-B0EDDBCC73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FFE1-85FE-47F3-AA9D-FE697B3384D4}" type="datetimeFigureOut">
              <a:rPr lang="it-IT"/>
              <a:pPr>
                <a:defRPr/>
              </a:pPr>
              <a:t>08/04/2019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0FF69-3ADB-4941-8A67-F1ABABE9A2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EC3A9-EB54-4108-859D-71642BC95422}" type="datetimeFigureOut">
              <a:rPr lang="it-IT"/>
              <a:pPr>
                <a:defRPr/>
              </a:pPr>
              <a:t>08/04/2019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7A44F-9F68-40C2-9261-6E0D1DF1DB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B2D9-6061-4194-A9C5-0067A9097518}" type="datetimeFigureOut">
              <a:rPr lang="it-IT"/>
              <a:pPr>
                <a:defRPr/>
              </a:pPr>
              <a:t>08/04/2019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E41CA-ABDF-4C0B-BE0E-C130C76A81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2182C9-89AD-42FB-A44D-BD02A84A8770}" type="datetimeFigureOut">
              <a:rPr lang="it-IT"/>
              <a:pPr>
                <a:defRPr/>
              </a:pPr>
              <a:t>08/04/2019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A7CCB-800A-4E1F-9B84-E601B87FD4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25944" t="-124" r="33197" b="15559"/>
          <a:stretch/>
        </p:blipFill>
        <p:spPr>
          <a:xfrm>
            <a:off x="6088284" y="0"/>
            <a:ext cx="6103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34280" r="16358"/>
          <a:stretch/>
        </p:blipFill>
        <p:spPr>
          <a:xfrm>
            <a:off x="0" y="0"/>
            <a:ext cx="62077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5006" y="0"/>
            <a:ext cx="1952476" cy="1173957"/>
          </a:xfrm>
          <a:prstGeom prst="rect">
            <a:avLst/>
          </a:prstGeom>
          <a:ln>
            <a:noFill/>
          </a:ln>
          <a:effectLst>
            <a:softEdge rad="889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l="4867" r="4795"/>
          <a:stretch/>
        </p:blipFill>
        <p:spPr>
          <a:xfrm>
            <a:off x="10281144" y="1"/>
            <a:ext cx="1910856" cy="1173956"/>
          </a:xfrm>
          <a:prstGeom prst="rect">
            <a:avLst/>
          </a:prstGeom>
          <a:effectLst>
            <a:softEdge rad="88900"/>
          </a:effectLst>
        </p:spPr>
      </p:pic>
      <p:sp useBgFill="1">
        <p:nvSpPr>
          <p:cNvPr id="13" name="Rettangolo 12"/>
          <p:cNvSpPr/>
          <p:nvPr/>
        </p:nvSpPr>
        <p:spPr>
          <a:xfrm>
            <a:off x="2719571" y="4055631"/>
            <a:ext cx="6836678" cy="1196372"/>
          </a:xfrm>
          <a:prstGeom prst="rect">
            <a:avLst/>
          </a:prstGeom>
          <a:effectLst>
            <a:softEdge rad="127000"/>
          </a:effectLst>
        </p:spPr>
        <p:txBody>
          <a:bodyPr tIns="252000" bIns="10800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3175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  <a:latin typeface="+mn-lt"/>
                <a:cs typeface="+mn-cs"/>
              </a:rPr>
              <a:t>PROGETTO </a:t>
            </a:r>
            <a:r>
              <a:rPr lang="it-IT" sz="6600" b="1" dirty="0" smtClean="0">
                <a:ln w="3175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  <a:latin typeface="+mn-lt"/>
                <a:cs typeface="+mn-cs"/>
              </a:rPr>
              <a:t>ICONA</a:t>
            </a:r>
            <a:endParaRPr lang="it-IT" sz="3400" b="1" dirty="0">
              <a:ln w="12700">
                <a:solidFill>
                  <a:srgbClr val="B62444"/>
                </a:solidFill>
                <a:prstDash val="solid"/>
              </a:ln>
              <a:solidFill>
                <a:srgbClr val="E9562F"/>
              </a:solidFill>
              <a:latin typeface="+mn-lt"/>
              <a:cs typeface="+mn-cs"/>
            </a:endParaRPr>
          </a:p>
        </p:txBody>
      </p:sp>
      <p:sp useBgFill="1">
        <p:nvSpPr>
          <p:cNvPr id="14" name="Rettangolo 13"/>
          <p:cNvSpPr/>
          <p:nvPr/>
        </p:nvSpPr>
        <p:spPr>
          <a:xfrm>
            <a:off x="308969" y="6347486"/>
            <a:ext cx="2956745" cy="400110"/>
          </a:xfrm>
          <a:prstGeom prst="rect">
            <a:avLst/>
          </a:prstGeom>
          <a:effectLst>
            <a:softEdge rad="508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n w="31750">
                  <a:noFill/>
                  <a:prstDash val="solid"/>
                </a:ln>
                <a:solidFill>
                  <a:srgbClr val="E9562F"/>
                </a:solidFill>
                <a:latin typeface="+mn-lt"/>
                <a:cs typeface="+mn-cs"/>
              </a:rPr>
              <a:t>INFN – Sezione di Bologna</a:t>
            </a:r>
          </a:p>
        </p:txBody>
      </p:sp>
      <p:sp useBgFill="1">
        <p:nvSpPr>
          <p:cNvPr id="15" name="Rettangolo 14"/>
          <p:cNvSpPr/>
          <p:nvPr/>
        </p:nvSpPr>
        <p:spPr>
          <a:xfrm>
            <a:off x="9629794" y="6347486"/>
            <a:ext cx="2257556" cy="400110"/>
          </a:xfrm>
          <a:prstGeom prst="rect">
            <a:avLst/>
          </a:prstGeom>
          <a:effectLst>
            <a:softEdge rad="508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n w="31750">
                  <a:noFill/>
                  <a:prstDash val="solid"/>
                </a:ln>
                <a:solidFill>
                  <a:srgbClr val="E9562F"/>
                </a:solidFill>
                <a:latin typeface="+mn-lt"/>
                <a:cs typeface="+mn-cs"/>
              </a:rPr>
              <a:t>8-9 Aprile 2019</a:t>
            </a:r>
          </a:p>
        </p:txBody>
      </p:sp>
      <p:sp useBgFill="1">
        <p:nvSpPr>
          <p:cNvPr id="16" name="Rettangolo 15"/>
          <p:cNvSpPr/>
          <p:nvPr/>
        </p:nvSpPr>
        <p:spPr>
          <a:xfrm>
            <a:off x="4269643" y="6338368"/>
            <a:ext cx="3637280" cy="400110"/>
          </a:xfrm>
          <a:prstGeom prst="rect">
            <a:avLst/>
          </a:prstGeom>
          <a:effectLst>
            <a:softEdge rad="508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n w="31750">
                  <a:noFill/>
                  <a:prstDash val="solid"/>
                </a:ln>
                <a:solidFill>
                  <a:srgbClr val="E9562F"/>
                </a:solidFill>
                <a:latin typeface="+mn-lt"/>
                <a:cs typeface="+mn-cs"/>
              </a:rPr>
              <a:t>WHAT NEXT TTA</a:t>
            </a:r>
          </a:p>
        </p:txBody>
      </p:sp>
      <p:sp useBgFill="1">
        <p:nvSpPr>
          <p:cNvPr id="17" name="Rettangolo 16"/>
          <p:cNvSpPr/>
          <p:nvPr/>
        </p:nvSpPr>
        <p:spPr>
          <a:xfrm>
            <a:off x="821422" y="1327763"/>
            <a:ext cx="3931777" cy="1838517"/>
          </a:xfrm>
          <a:prstGeom prst="rect">
            <a:avLst/>
          </a:prstGeom>
          <a:effectLst>
            <a:softEdge rad="127000"/>
          </a:effectLst>
        </p:spPr>
        <p:txBody>
          <a:bodyPr tIns="252000" bIns="25200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kern="0" dirty="0">
                <a:ln w="28575">
                  <a:solidFill>
                    <a:srgbClr val="182C4D"/>
                  </a:solidFill>
                  <a:prstDash val="solid"/>
                </a:ln>
                <a:solidFill>
                  <a:srgbClr val="4497B9"/>
                </a:solidFill>
                <a:latin typeface="+mn-lt"/>
                <a:cs typeface="+mn-cs"/>
              </a:rPr>
              <a:t>AMBITO MECCANICO</a:t>
            </a:r>
          </a:p>
        </p:txBody>
      </p:sp>
      <p:sp useBgFill="1">
        <p:nvSpPr>
          <p:cNvPr id="18" name="Rettangolo 17"/>
          <p:cNvSpPr/>
          <p:nvPr/>
        </p:nvSpPr>
        <p:spPr>
          <a:xfrm>
            <a:off x="7173289" y="1324176"/>
            <a:ext cx="4210991" cy="1838517"/>
          </a:xfrm>
          <a:prstGeom prst="rect">
            <a:avLst/>
          </a:prstGeom>
          <a:effectLst>
            <a:softEdge rad="127000"/>
          </a:effectLst>
        </p:spPr>
        <p:txBody>
          <a:bodyPr tIns="252000" bIns="25200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kern="0" dirty="0">
                <a:ln w="28575">
                  <a:solidFill>
                    <a:srgbClr val="182C4D"/>
                  </a:solidFill>
                  <a:prstDash val="solid"/>
                </a:ln>
                <a:solidFill>
                  <a:srgbClr val="4497B9"/>
                </a:solidFill>
                <a:latin typeface="+mn-lt"/>
                <a:cs typeface="+mn-cs"/>
              </a:rPr>
              <a:t>AMBITO ELETTRONICO</a:t>
            </a:r>
          </a:p>
        </p:txBody>
      </p:sp>
      <p:sp>
        <p:nvSpPr>
          <p:cNvPr id="22" name="Callout con freccia in su 21"/>
          <p:cNvSpPr/>
          <p:nvPr/>
        </p:nvSpPr>
        <p:spPr>
          <a:xfrm flipV="1">
            <a:off x="891540" y="2851840"/>
            <a:ext cx="10492740" cy="1080079"/>
          </a:xfrm>
          <a:prstGeom prst="upArrowCallout">
            <a:avLst>
              <a:gd name="adj1" fmla="val 16229"/>
              <a:gd name="adj2" fmla="val 18923"/>
              <a:gd name="adj3" fmla="val 47026"/>
              <a:gd name="adj4" fmla="val 5189"/>
            </a:avLst>
          </a:prstGeom>
          <a:solidFill>
            <a:srgbClr val="4497B9"/>
          </a:solidFill>
          <a:ln w="22225">
            <a:solidFill>
              <a:srgbClr val="182C4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25944" t="-124" r="33197" b="15559"/>
          <a:stretch/>
        </p:blipFill>
        <p:spPr>
          <a:xfrm>
            <a:off x="6088284" y="-22860"/>
            <a:ext cx="6103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34280" r="16358"/>
          <a:stretch/>
        </p:blipFill>
        <p:spPr>
          <a:xfrm>
            <a:off x="0" y="0"/>
            <a:ext cx="62077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-76200" y="974271"/>
            <a:ext cx="12352020" cy="750509"/>
          </a:xfrm>
          <a:prstGeom prst="rect">
            <a:avLst/>
          </a:prstGeom>
          <a:gradFill>
            <a:gsLst>
              <a:gs pos="0">
                <a:srgbClr val="78B5CE"/>
              </a:gs>
              <a:gs pos="100000">
                <a:srgbClr val="78B5CE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1092320"/>
            <a:ext cx="12192000" cy="695163"/>
          </a:xfrm>
          <a:prstGeom prst="rect">
            <a:avLst/>
          </a:prstGeom>
          <a:noFill/>
          <a:ln w="3175">
            <a:noFill/>
          </a:ln>
        </p:spPr>
        <p:txBody>
          <a:bodyPr bIns="21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n w="12700">
                  <a:solidFill>
                    <a:srgbClr val="182C4D"/>
                  </a:solidFill>
                </a:ln>
                <a:solidFill>
                  <a:srgbClr val="182C4D"/>
                </a:solidFill>
                <a:latin typeface="+mn-lt"/>
                <a:cs typeface="+mn-cs"/>
              </a:rPr>
              <a:t>PROGETTO ICONA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0" y="7620"/>
            <a:ext cx="12192000" cy="1044921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tIns="252000" bIns="10800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3175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</a:rPr>
              <a:t>Fase 2: cosa ci aspetta…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331720" y="2611463"/>
            <a:ext cx="8191500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182C4D"/>
                </a:solidFill>
                <a:latin typeface="+mn-lt"/>
                <a:cs typeface="+mn-cs"/>
              </a:rPr>
              <a:t>… definizione </a:t>
            </a:r>
            <a:r>
              <a:rPr lang="it-IT" sz="2400" b="1" dirty="0" smtClean="0">
                <a:solidFill>
                  <a:srgbClr val="182C4D"/>
                </a:solidFill>
                <a:latin typeface="+mn-lt"/>
                <a:cs typeface="+mn-cs"/>
              </a:rPr>
              <a:t>del </a:t>
            </a:r>
            <a:r>
              <a:rPr lang="it-IT" sz="2400" b="1" dirty="0">
                <a:solidFill>
                  <a:srgbClr val="182C4D"/>
                </a:solidFill>
                <a:latin typeface="+mn-lt"/>
                <a:cs typeface="+mn-cs"/>
              </a:rPr>
              <a:t>personale impiegato, </a:t>
            </a:r>
            <a:r>
              <a:rPr lang="it-IT" sz="2400" b="1" dirty="0" smtClean="0">
                <a:solidFill>
                  <a:srgbClr val="182C4D"/>
                </a:solidFill>
                <a:latin typeface="+mn-lt"/>
                <a:cs typeface="+mn-cs"/>
              </a:rPr>
              <a:t>dell’investimento </a:t>
            </a:r>
            <a:r>
              <a:rPr lang="it-IT" sz="2400" b="1" dirty="0">
                <a:solidFill>
                  <a:srgbClr val="182C4D"/>
                </a:solidFill>
                <a:latin typeface="+mn-lt"/>
                <a:cs typeface="+mn-cs"/>
              </a:rPr>
              <a:t>temporale </a:t>
            </a:r>
            <a:r>
              <a:rPr lang="it-IT" sz="2400" b="1" dirty="0" smtClean="0">
                <a:solidFill>
                  <a:srgbClr val="182C4D"/>
                </a:solidFill>
                <a:latin typeface="+mn-lt"/>
                <a:cs typeface="+mn-cs"/>
              </a:rPr>
              <a:t>ed economico </a:t>
            </a:r>
            <a:r>
              <a:rPr lang="it-IT" sz="2400" b="1" dirty="0">
                <a:solidFill>
                  <a:srgbClr val="182C4D"/>
                </a:solidFill>
                <a:latin typeface="+mn-lt"/>
                <a:cs typeface="+mn-cs"/>
              </a:rPr>
              <a:t>necessario a concretizzare il progetto!</a:t>
            </a:r>
          </a:p>
        </p:txBody>
      </p:sp>
      <p:sp useBgFill="1">
        <p:nvSpPr>
          <p:cNvPr id="8" name="Rettangolo 7"/>
          <p:cNvSpPr/>
          <p:nvPr/>
        </p:nvSpPr>
        <p:spPr>
          <a:xfrm>
            <a:off x="6207760" y="4708065"/>
            <a:ext cx="3650038" cy="1446550"/>
          </a:xfrm>
          <a:prstGeom prst="rect">
            <a:avLst/>
          </a:prstGeom>
          <a:effectLst>
            <a:softEdge rad="76200"/>
          </a:effectLst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700" b="1" kern="0" dirty="0">
                <a:ln w="28575">
                  <a:solidFill>
                    <a:srgbClr val="182C4D"/>
                  </a:solidFill>
                  <a:prstDash val="solid"/>
                </a:ln>
                <a:solidFill>
                  <a:srgbClr val="4497B9"/>
                </a:solidFill>
                <a:latin typeface="+mn-lt"/>
                <a:cs typeface="+mn-cs"/>
              </a:rPr>
              <a:t>GRAZIE  PER L’ATTENZIONE</a:t>
            </a:r>
          </a:p>
        </p:txBody>
      </p:sp>
      <p:sp>
        <p:nvSpPr>
          <p:cNvPr id="4" name="Rettangolo 3"/>
          <p:cNvSpPr/>
          <p:nvPr/>
        </p:nvSpPr>
        <p:spPr>
          <a:xfrm>
            <a:off x="-1" y="4159760"/>
            <a:ext cx="12191999" cy="45719"/>
          </a:xfrm>
          <a:prstGeom prst="rect">
            <a:avLst/>
          </a:prstGeom>
          <a:solidFill>
            <a:srgbClr val="4497B9"/>
          </a:solidFill>
          <a:ln w="22225">
            <a:solidFill>
              <a:srgbClr val="182C4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25944" t="-124" r="33197" b="15559"/>
          <a:stretch/>
        </p:blipFill>
        <p:spPr>
          <a:xfrm>
            <a:off x="6081934" y="7303"/>
            <a:ext cx="6103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34280" r="16358"/>
          <a:stretch/>
        </p:blipFill>
        <p:spPr>
          <a:xfrm>
            <a:off x="6350" y="6350"/>
            <a:ext cx="62077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-76200" y="974271"/>
            <a:ext cx="12352020" cy="750509"/>
          </a:xfrm>
          <a:prstGeom prst="rect">
            <a:avLst/>
          </a:prstGeom>
          <a:gradFill>
            <a:gsLst>
              <a:gs pos="0">
                <a:srgbClr val="78B5CE"/>
              </a:gs>
              <a:gs pos="100000">
                <a:srgbClr val="78B5CE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03860" y="1092320"/>
            <a:ext cx="5265420" cy="695163"/>
          </a:xfrm>
          <a:prstGeom prst="rect">
            <a:avLst/>
          </a:prstGeom>
          <a:noFill/>
          <a:ln w="3175">
            <a:noFill/>
          </a:ln>
        </p:spPr>
        <p:txBody>
          <a:bodyPr bIns="21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n w="12700">
                  <a:solidFill>
                    <a:srgbClr val="182C4D"/>
                  </a:solidFill>
                </a:ln>
                <a:solidFill>
                  <a:srgbClr val="182C4D"/>
                </a:solidFill>
                <a:latin typeface="+mn-lt"/>
                <a:cs typeface="+mn-cs"/>
              </a:rPr>
              <a:t>AMBITO MECCANICO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350" y="110808"/>
            <a:ext cx="12192000" cy="1044921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tIns="252000" bIns="10800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 smtClean="0">
                <a:ln w="3175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  <a:latin typeface="+mn-lt"/>
                <a:cs typeface="+mn-cs"/>
              </a:rPr>
              <a:t>Fase 1: cosa </a:t>
            </a:r>
            <a:r>
              <a:rPr lang="it-IT" sz="5400" b="1" dirty="0">
                <a:ln w="3175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  <a:latin typeface="+mn-lt"/>
                <a:cs typeface="+mn-cs"/>
              </a:rPr>
              <a:t>abbiamo discusso/proposto?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477000" y="1092320"/>
            <a:ext cx="5265420" cy="695163"/>
          </a:xfrm>
          <a:prstGeom prst="rect">
            <a:avLst/>
          </a:prstGeom>
          <a:noFill/>
          <a:ln w="3175">
            <a:noFill/>
          </a:ln>
        </p:spPr>
        <p:txBody>
          <a:bodyPr bIns="21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n w="12700">
                  <a:solidFill>
                    <a:srgbClr val="182C4D"/>
                  </a:solidFill>
                </a:ln>
                <a:solidFill>
                  <a:srgbClr val="182C4D"/>
                </a:solidFill>
                <a:latin typeface="+mn-lt"/>
                <a:cs typeface="+mn-cs"/>
              </a:rPr>
              <a:t>AMBITO ELETTRONICO</a:t>
            </a:r>
          </a:p>
        </p:txBody>
      </p:sp>
      <p:cxnSp>
        <p:nvCxnSpPr>
          <p:cNvPr id="24" name="Connettore diritto 23"/>
          <p:cNvCxnSpPr/>
          <p:nvPr/>
        </p:nvCxnSpPr>
        <p:spPr>
          <a:xfrm flipH="1">
            <a:off x="6086108" y="1293275"/>
            <a:ext cx="13702" cy="2824197"/>
          </a:xfrm>
          <a:prstGeom prst="line">
            <a:avLst/>
          </a:prstGeom>
          <a:ln w="63500" cap="sq">
            <a:solidFill>
              <a:srgbClr val="182C4D"/>
            </a:solidFill>
            <a:round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160" y="2131976"/>
            <a:ext cx="6210950" cy="286232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/>
              <a:t>Inizio:</a:t>
            </a:r>
            <a:r>
              <a:rPr lang="it-IT" dirty="0"/>
              <a:t> 		- Adesione volontaria</a:t>
            </a:r>
          </a:p>
          <a:p>
            <a:pPr>
              <a:defRPr/>
            </a:pPr>
            <a:r>
              <a:rPr lang="it-IT" dirty="0" smtClean="0"/>
              <a:t>		- </a:t>
            </a:r>
            <a:r>
              <a:rPr lang="it-IT" dirty="0"/>
              <a:t>15 colleghi iscritti </a:t>
            </a:r>
            <a:r>
              <a:rPr lang="it-IT" dirty="0" smtClean="0"/>
              <a:t>alla </a:t>
            </a:r>
            <a:r>
              <a:rPr lang="it-IT" dirty="0"/>
              <a:t>prima fase 		</a:t>
            </a:r>
            <a:r>
              <a:rPr lang="it-IT" dirty="0" smtClean="0"/>
              <a:t>	- </a:t>
            </a:r>
            <a:r>
              <a:rPr lang="it-IT" dirty="0"/>
              <a:t>7 le strutture rappresentate</a:t>
            </a:r>
            <a:r>
              <a:rPr lang="it-IT" dirty="0" smtClean="0"/>
              <a:t>: 6 sezioni-1 		  laboratorio</a:t>
            </a:r>
            <a:r>
              <a:rPr lang="it-IT" dirty="0" smtClean="0"/>
              <a:t>.</a:t>
            </a:r>
          </a:p>
          <a:p>
            <a:pPr>
              <a:defRPr/>
            </a:pPr>
            <a:r>
              <a:rPr lang="it-IT" dirty="0" smtClean="0"/>
              <a:t>		- Opportuna rappresentanza a livello 		  nazionale?</a:t>
            </a:r>
            <a:endParaRPr lang="it-IT" dirty="0" smtClean="0"/>
          </a:p>
          <a:p>
            <a:pPr>
              <a:defRPr/>
            </a:pPr>
            <a:r>
              <a:rPr lang="it-IT" dirty="0" smtClean="0"/>
              <a:t>		- </a:t>
            </a:r>
            <a:r>
              <a:rPr lang="it-IT" dirty="0"/>
              <a:t>20 marzo 2018 </a:t>
            </a:r>
            <a:r>
              <a:rPr lang="it-IT" dirty="0" smtClean="0"/>
              <a:t>primo incontro</a:t>
            </a:r>
            <a:endParaRPr lang="it-IT" dirty="0"/>
          </a:p>
          <a:p>
            <a:pPr>
              <a:defRPr/>
            </a:pPr>
            <a:r>
              <a:rPr lang="it-IT" dirty="0"/>
              <a:t>		- 5 incontri in fono-conferenza			- partecipazione incontri: 8 persone di 		  media, tutte di profilo tecnico.</a:t>
            </a:r>
          </a:p>
        </p:txBody>
      </p:sp>
      <p:sp>
        <p:nvSpPr>
          <p:cNvPr id="4" name="CasellaDiTesto 19"/>
          <p:cNvSpPr txBox="1"/>
          <p:nvPr/>
        </p:nvSpPr>
        <p:spPr>
          <a:xfrm>
            <a:off x="6124560" y="2157376"/>
            <a:ext cx="6067455" cy="286232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/>
              <a:t>Inizio:</a:t>
            </a:r>
            <a:r>
              <a:rPr lang="it-IT" dirty="0"/>
              <a:t> 		- Adesione volontaria</a:t>
            </a:r>
          </a:p>
          <a:p>
            <a:pPr>
              <a:defRPr/>
            </a:pPr>
            <a:r>
              <a:rPr lang="it-IT" dirty="0"/>
              <a:t>		- 30 </a:t>
            </a:r>
            <a:r>
              <a:rPr lang="it-IT" dirty="0" smtClean="0"/>
              <a:t>iscritti alla </a:t>
            </a:r>
            <a:r>
              <a:rPr lang="it-IT" dirty="0" smtClean="0"/>
              <a:t>prima </a:t>
            </a:r>
            <a:r>
              <a:rPr lang="it-IT" dirty="0" smtClean="0"/>
              <a:t>fase</a:t>
            </a:r>
          </a:p>
          <a:p>
            <a:pPr>
              <a:defRPr/>
            </a:pPr>
            <a:r>
              <a:rPr lang="it-IT" dirty="0" smtClean="0"/>
              <a:t>		- Opportuna rappresentanza</a:t>
            </a:r>
          </a:p>
          <a:p>
            <a:pPr>
              <a:defRPr/>
            </a:pPr>
            <a:r>
              <a:rPr lang="it-IT" dirty="0" smtClean="0"/>
              <a:t>		   a livello nazionale?</a:t>
            </a:r>
            <a:endParaRPr lang="it-IT" dirty="0"/>
          </a:p>
          <a:p>
            <a:pPr>
              <a:defRPr/>
            </a:pPr>
            <a:r>
              <a:rPr lang="it-IT" dirty="0" smtClean="0"/>
              <a:t>		</a:t>
            </a:r>
            <a:r>
              <a:rPr lang="it-IT" dirty="0" smtClean="0"/>
              <a:t>- </a:t>
            </a:r>
            <a:r>
              <a:rPr lang="it-IT" dirty="0" smtClean="0"/>
              <a:t>13 </a:t>
            </a:r>
            <a:r>
              <a:rPr lang="it-IT" dirty="0"/>
              <a:t>marzo 2018 primo </a:t>
            </a:r>
            <a:r>
              <a:rPr lang="it-IT" dirty="0" smtClean="0"/>
              <a:t>incontro</a:t>
            </a:r>
            <a:endParaRPr lang="it-IT" dirty="0"/>
          </a:p>
          <a:p>
            <a:pPr>
              <a:defRPr/>
            </a:pPr>
            <a:r>
              <a:rPr lang="it-IT" dirty="0"/>
              <a:t>		- 5 incontri in fono-conferenza</a:t>
            </a:r>
          </a:p>
          <a:p>
            <a:pPr>
              <a:defRPr/>
            </a:pPr>
            <a:r>
              <a:rPr lang="it-IT" dirty="0"/>
              <a:t>		- partecipazione incontri: 8 persone di 		  media (massimo 13, minimo 3)</a:t>
            </a:r>
          </a:p>
          <a:p>
            <a:pPr>
              <a:buFontTx/>
              <a:buChar char="-"/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  <p:cxnSp>
        <p:nvCxnSpPr>
          <p:cNvPr id="13" name="Connettore diritto 23"/>
          <p:cNvCxnSpPr/>
          <p:nvPr/>
        </p:nvCxnSpPr>
        <p:spPr>
          <a:xfrm flipH="1">
            <a:off x="6086108" y="2067975"/>
            <a:ext cx="13702" cy="2824197"/>
          </a:xfrm>
          <a:prstGeom prst="line">
            <a:avLst/>
          </a:prstGeom>
          <a:ln w="63500" cap="sq">
            <a:solidFill>
              <a:srgbClr val="182C4D"/>
            </a:solidFill>
            <a:round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25944" t="-124" r="33197" b="15559"/>
          <a:stretch/>
        </p:blipFill>
        <p:spPr>
          <a:xfrm>
            <a:off x="6088284" y="-22860"/>
            <a:ext cx="6103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34280" r="16358"/>
          <a:stretch/>
        </p:blipFill>
        <p:spPr>
          <a:xfrm>
            <a:off x="0" y="0"/>
            <a:ext cx="62077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-76200" y="974271"/>
            <a:ext cx="12352020" cy="750509"/>
          </a:xfrm>
          <a:prstGeom prst="rect">
            <a:avLst/>
          </a:prstGeom>
          <a:gradFill>
            <a:gsLst>
              <a:gs pos="0">
                <a:srgbClr val="78B5CE"/>
              </a:gs>
              <a:gs pos="100000">
                <a:srgbClr val="78B5CE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03860" y="1092320"/>
            <a:ext cx="5265420" cy="695163"/>
          </a:xfrm>
          <a:prstGeom prst="rect">
            <a:avLst/>
          </a:prstGeom>
          <a:noFill/>
          <a:ln w="3175">
            <a:noFill/>
          </a:ln>
        </p:spPr>
        <p:txBody>
          <a:bodyPr bIns="21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n w="12700">
                  <a:solidFill>
                    <a:srgbClr val="182C4D"/>
                  </a:solidFill>
                </a:ln>
                <a:solidFill>
                  <a:srgbClr val="182C4D"/>
                </a:solidFill>
                <a:latin typeface="+mn-lt"/>
                <a:cs typeface="+mn-cs"/>
              </a:rPr>
              <a:t>AMBITO MECCANICO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0" y="7620"/>
            <a:ext cx="12192000" cy="1028313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tIns="252000" bIns="10800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3175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  <a:latin typeface="+mn-lt"/>
              </a:rPr>
              <a:t>Fase 1: cosa </a:t>
            </a:r>
            <a:r>
              <a:rPr lang="it-IT" sz="5400" b="1" dirty="0" smtClean="0">
                <a:ln w="3175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  <a:latin typeface="+mn-lt"/>
              </a:rPr>
              <a:t>abbiamo discusso/proposto</a:t>
            </a:r>
            <a:r>
              <a:rPr lang="it-IT" sz="5400" b="1" dirty="0">
                <a:ln w="3175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  <a:latin typeface="+mn-lt"/>
              </a:rPr>
              <a:t>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477000" y="1092320"/>
            <a:ext cx="5265420" cy="695163"/>
          </a:xfrm>
          <a:prstGeom prst="rect">
            <a:avLst/>
          </a:prstGeom>
          <a:noFill/>
          <a:ln w="3175">
            <a:noFill/>
          </a:ln>
        </p:spPr>
        <p:txBody>
          <a:bodyPr bIns="21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n w="12700">
                  <a:solidFill>
                    <a:srgbClr val="182C4D"/>
                  </a:solidFill>
                </a:ln>
                <a:solidFill>
                  <a:srgbClr val="182C4D"/>
                </a:solidFill>
                <a:latin typeface="+mn-lt"/>
                <a:cs typeface="+mn-cs"/>
              </a:rPr>
              <a:t>AMBITO ELETTRONICO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0" y="2848914"/>
            <a:ext cx="12192000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182C4D"/>
                </a:solidFill>
                <a:latin typeface="+mn-lt"/>
                <a:cs typeface="+mn-cs"/>
              </a:rPr>
              <a:t>Workshop nazionale </a:t>
            </a:r>
            <a:r>
              <a:rPr lang="it-IT" sz="2000" b="1" dirty="0">
                <a:solidFill>
                  <a:srgbClr val="002060"/>
                </a:solidFill>
                <a:latin typeface="+mn-lt"/>
                <a:cs typeface="+mn-cs"/>
              </a:rPr>
              <a:t>del </a:t>
            </a:r>
            <a:r>
              <a:rPr lang="it-IT" sz="2000" b="1" dirty="0" smtClean="0">
                <a:solidFill>
                  <a:srgbClr val="002060"/>
                </a:solidFill>
                <a:latin typeface="+mn-lt"/>
                <a:cs typeface="+mn-cs"/>
              </a:rPr>
              <a:t>settore </a:t>
            </a:r>
            <a:r>
              <a:rPr lang="it-IT" sz="2000" b="1" dirty="0">
                <a:solidFill>
                  <a:srgbClr val="002060"/>
                </a:solidFill>
                <a:latin typeface="+mn-lt"/>
                <a:cs typeface="+mn-cs"/>
              </a:rPr>
              <a:t>=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  <a:cs typeface="+mn-cs"/>
              </a:rPr>
              <a:t>anche</a:t>
            </a:r>
            <a:r>
              <a:rPr lang="en-US" sz="2000" dirty="0" smtClean="0">
                <a:solidFill>
                  <a:srgbClr val="002060"/>
                </a:solidFill>
                <a:latin typeface="+mn-lt"/>
                <a:cs typeface="+mn-cs"/>
              </a:rPr>
              <a:t> per </a:t>
            </a:r>
            <a:r>
              <a:rPr lang="it-IT" sz="2000" dirty="0" smtClean="0">
                <a:solidFill>
                  <a:srgbClr val="002060"/>
                </a:solidFill>
                <a:latin typeface="+mn-lt"/>
                <a:cs typeface="+mn-cs"/>
              </a:rPr>
              <a:t>aziende </a:t>
            </a:r>
            <a:r>
              <a:rPr lang="it-IT" sz="2000" dirty="0">
                <a:solidFill>
                  <a:srgbClr val="002060"/>
                </a:solidFill>
                <a:latin typeface="+mn-lt"/>
                <a:cs typeface="+mn-cs"/>
              </a:rPr>
              <a:t>esterne</a:t>
            </a:r>
            <a:r>
              <a:rPr lang="it-IT" sz="2000" dirty="0">
                <a:latin typeface="+mn-lt"/>
                <a:cs typeface="+mn-cs"/>
              </a:rPr>
              <a:t>.</a:t>
            </a:r>
            <a:endParaRPr lang="it-IT" sz="2000" b="1" dirty="0">
              <a:solidFill>
                <a:srgbClr val="182C4D"/>
              </a:solidFill>
              <a:latin typeface="+mn-lt"/>
              <a:cs typeface="+mn-cs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0" y="2243428"/>
            <a:ext cx="12191999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182C4D"/>
                </a:solidFill>
                <a:latin typeface="+mn-lt"/>
                <a:cs typeface="+mn-cs"/>
              </a:rPr>
              <a:t>Commissione nazionale attività </a:t>
            </a:r>
            <a:r>
              <a:rPr lang="it-IT" sz="2000" b="1" dirty="0">
                <a:solidFill>
                  <a:srgbClr val="002060"/>
                </a:solidFill>
                <a:latin typeface="+mn-lt"/>
                <a:cs typeface="+mn-cs"/>
              </a:rPr>
              <a:t>tecnologiche = </a:t>
            </a:r>
            <a:r>
              <a:rPr lang="it-IT" sz="2000" dirty="0" smtClean="0">
                <a:solidFill>
                  <a:srgbClr val="002060"/>
                </a:solidFill>
                <a:latin typeface="+mn-lt"/>
                <a:cs typeface="+mn-cs"/>
              </a:rPr>
              <a:t>comunicazione, aggregazione</a:t>
            </a:r>
            <a:r>
              <a:rPr lang="it-IT" sz="2000" dirty="0">
                <a:solidFill>
                  <a:srgbClr val="002060"/>
                </a:solidFill>
                <a:latin typeface="+mn-lt"/>
                <a:cs typeface="+mn-cs"/>
              </a:rPr>
              <a:t>, coordinamento,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  <a:cs typeface="+mn-cs"/>
              </a:rPr>
              <a:t>informazioni</a:t>
            </a:r>
            <a:endParaRPr lang="it-IT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350" y="1932165"/>
            <a:ext cx="12192000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182C4D"/>
                </a:solidFill>
                <a:latin typeface="Calibri" pitchFamily="34" charset="0"/>
              </a:rPr>
              <a:t>Mailing list del </a:t>
            </a:r>
            <a:r>
              <a:rPr lang="it-IT" sz="2000" b="1" dirty="0">
                <a:solidFill>
                  <a:srgbClr val="002060"/>
                </a:solidFill>
                <a:latin typeface="Calibri" pitchFamily="34" charset="0"/>
              </a:rPr>
              <a:t>servizio </a:t>
            </a:r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</a:rPr>
              <a:t>(volontaria) =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</a:rPr>
              <a:t>comunicazione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</a:rPr>
              <a:t>condivisione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</a:rPr>
              <a:t>soluzione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. </a:t>
            </a:r>
            <a:endParaRPr lang="it-IT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0" y="2541938"/>
            <a:ext cx="12192000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182C4D"/>
                </a:solidFill>
                <a:latin typeface="+mn-lt"/>
                <a:cs typeface="+mn-cs"/>
              </a:rPr>
              <a:t>Estensione del modello CCR a </a:t>
            </a:r>
            <a:r>
              <a:rPr lang="it-IT" sz="2000" b="1" dirty="0">
                <a:solidFill>
                  <a:srgbClr val="002060"/>
                </a:solidFill>
                <a:latin typeface="+mn-lt"/>
                <a:cs typeface="+mn-cs"/>
              </a:rPr>
              <a:t>questo servizio = </a:t>
            </a:r>
            <a:r>
              <a:rPr lang="it-IT" sz="2000" dirty="0" smtClean="0">
                <a:solidFill>
                  <a:srgbClr val="002060"/>
                </a:solidFill>
                <a:latin typeface="+mn-lt"/>
                <a:cs typeface="+mn-cs"/>
              </a:rPr>
              <a:t>1sede </a:t>
            </a:r>
            <a:r>
              <a:rPr lang="it-IT" sz="2000" dirty="0">
                <a:solidFill>
                  <a:srgbClr val="002060"/>
                </a:solidFill>
                <a:latin typeface="+mn-lt"/>
                <a:cs typeface="+mn-cs"/>
              </a:rPr>
              <a:t>1rappr,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  <a:cs typeface="+mn-cs"/>
              </a:rPr>
              <a:t>G.di</a:t>
            </a:r>
            <a:r>
              <a:rPr lang="en-US" sz="2000" dirty="0" smtClean="0">
                <a:solidFill>
                  <a:srgbClr val="002060"/>
                </a:solidFill>
                <a:latin typeface="+mn-lt"/>
                <a:cs typeface="+mn-cs"/>
              </a:rPr>
              <a:t> Lav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. </a:t>
            </a:r>
            <a:r>
              <a:rPr lang="en-US" sz="2000" dirty="0" smtClean="0">
                <a:solidFill>
                  <a:srgbClr val="002060"/>
                </a:solidFill>
                <a:latin typeface="+mn-lt"/>
                <a:cs typeface="+mn-cs"/>
              </a:rPr>
              <a:t>(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  <a:cs typeface="+mn-cs"/>
              </a:rPr>
              <a:t>volontari</a:t>
            </a:r>
            <a:r>
              <a:rPr lang="en-US" sz="2000" dirty="0" smtClean="0">
                <a:solidFill>
                  <a:srgbClr val="002060"/>
                </a:solidFill>
                <a:latin typeface="+mn-lt"/>
                <a:cs typeface="+mn-cs"/>
              </a:rPr>
              <a:t>)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  <a:cs typeface="+mn-cs"/>
              </a:rPr>
              <a:t>multisede</a:t>
            </a:r>
            <a:endParaRPr lang="it-IT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cxnSp>
        <p:nvCxnSpPr>
          <p:cNvPr id="24" name="Connettore diritto 23"/>
          <p:cNvCxnSpPr>
            <a:endCxn id="20" idx="0"/>
          </p:cNvCxnSpPr>
          <p:nvPr/>
        </p:nvCxnSpPr>
        <p:spPr>
          <a:xfrm>
            <a:off x="6088284" y="1078144"/>
            <a:ext cx="14066" cy="854021"/>
          </a:xfrm>
          <a:prstGeom prst="line">
            <a:avLst/>
          </a:prstGeom>
          <a:ln w="63500" cap="sq">
            <a:solidFill>
              <a:srgbClr val="182C4D"/>
            </a:solidFill>
            <a:round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-9710" y="3149067"/>
            <a:ext cx="12192000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>
                <a:solidFill>
                  <a:srgbClr val="182C4D"/>
                </a:solidFill>
                <a:latin typeface="Calibri" pitchFamily="34" charset="0"/>
              </a:rPr>
              <a:t>Mappatura </a:t>
            </a:r>
            <a:r>
              <a:rPr lang="it-IT" b="1">
                <a:solidFill>
                  <a:srgbClr val="182C4D"/>
                </a:solidFill>
              </a:rPr>
              <a:t>(volontaria)/</a:t>
            </a:r>
            <a:r>
              <a:rPr lang="it-IT"/>
              <a:t> </a:t>
            </a:r>
            <a:r>
              <a:rPr lang="it-IT" sz="2000" b="1">
                <a:solidFill>
                  <a:srgbClr val="182C4D"/>
                </a:solidFill>
                <a:latin typeface="Calibri" pitchFamily="34" charset="0"/>
              </a:rPr>
              <a:t>delle competenze / help tecnologico = </a:t>
            </a:r>
            <a:r>
              <a:rPr lang="it-IT" sz="2000">
                <a:solidFill>
                  <a:srgbClr val="182C4D"/>
                </a:solidFill>
                <a:latin typeface="Calibri" pitchFamily="34" charset="0"/>
              </a:rPr>
              <a:t>ottimizzazione, </a:t>
            </a:r>
            <a:r>
              <a:rPr lang="en-US" sz="2000">
                <a:solidFill>
                  <a:srgbClr val="002060"/>
                </a:solidFill>
                <a:latin typeface="Calibri" pitchFamily="34" charset="0"/>
              </a:rPr>
              <a:t>valorizzazione, gratificazione </a:t>
            </a:r>
            <a:endParaRPr lang="it-IT" sz="20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25944" t="-124" r="33197" b="15559"/>
          <a:stretch/>
        </p:blipFill>
        <p:spPr>
          <a:xfrm>
            <a:off x="6088284" y="-22860"/>
            <a:ext cx="6103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34280" r="16358"/>
          <a:stretch/>
        </p:blipFill>
        <p:spPr>
          <a:xfrm>
            <a:off x="0" y="0"/>
            <a:ext cx="62077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-76200" y="974271"/>
            <a:ext cx="12352020" cy="750509"/>
          </a:xfrm>
          <a:prstGeom prst="rect">
            <a:avLst/>
          </a:prstGeom>
          <a:gradFill>
            <a:gsLst>
              <a:gs pos="0">
                <a:srgbClr val="78B5CE"/>
              </a:gs>
              <a:gs pos="100000">
                <a:srgbClr val="78B5CE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03860" y="1092320"/>
            <a:ext cx="5265420" cy="695163"/>
          </a:xfrm>
          <a:prstGeom prst="rect">
            <a:avLst/>
          </a:prstGeom>
          <a:noFill/>
          <a:ln w="3175">
            <a:noFill/>
          </a:ln>
        </p:spPr>
        <p:txBody>
          <a:bodyPr bIns="21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n w="12700">
                  <a:solidFill>
                    <a:srgbClr val="182C4D"/>
                  </a:solidFill>
                </a:ln>
                <a:solidFill>
                  <a:srgbClr val="182C4D"/>
                </a:solidFill>
                <a:latin typeface="+mn-lt"/>
                <a:cs typeface="+mn-cs"/>
              </a:rPr>
              <a:t>AMBITO MECCANICO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0" y="7620"/>
            <a:ext cx="12192000" cy="1028313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tIns="252000" bIns="10800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3175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  <a:latin typeface="+mn-lt"/>
              </a:rPr>
              <a:t>Fase 1: cosa abbiamo discusso/proposto?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477000" y="1092320"/>
            <a:ext cx="5265420" cy="695163"/>
          </a:xfrm>
          <a:prstGeom prst="rect">
            <a:avLst/>
          </a:prstGeom>
          <a:noFill/>
          <a:ln w="3175">
            <a:noFill/>
          </a:ln>
        </p:spPr>
        <p:txBody>
          <a:bodyPr bIns="21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n w="12700">
                  <a:solidFill>
                    <a:srgbClr val="182C4D"/>
                  </a:solidFill>
                </a:ln>
                <a:solidFill>
                  <a:srgbClr val="182C4D"/>
                </a:solidFill>
                <a:latin typeface="+mn-lt"/>
                <a:cs typeface="+mn-cs"/>
              </a:rPr>
              <a:t>AMBITO ELETTRONICO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269294" y="2836214"/>
            <a:ext cx="3653405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182C4D"/>
                </a:solidFill>
                <a:latin typeface="+mn-lt"/>
                <a:cs typeface="+mn-cs"/>
              </a:rPr>
              <a:t>Workshop nazionale del servizio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639287" y="2232602"/>
            <a:ext cx="4967451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182C4D"/>
                </a:solidFill>
                <a:latin typeface="+mn-lt"/>
                <a:cs typeface="+mn-cs"/>
              </a:rPr>
              <a:t>Commissione nazionale attività tecnologiche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784784" y="1932165"/>
            <a:ext cx="2622427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182C4D"/>
                </a:solidFill>
                <a:latin typeface="+mn-lt"/>
                <a:cs typeface="+mn-cs"/>
              </a:rPr>
              <a:t>Mailing list del servizio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689306" y="2527723"/>
            <a:ext cx="4967451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182C4D"/>
                </a:solidFill>
                <a:latin typeface="+mn-lt"/>
                <a:cs typeface="+mn-cs"/>
              </a:rPr>
              <a:t>Estensione del modello CCR a questo servizio</a:t>
            </a:r>
          </a:p>
        </p:txBody>
      </p:sp>
      <p:cxnSp>
        <p:nvCxnSpPr>
          <p:cNvPr id="24" name="Connettore diritto 23"/>
          <p:cNvCxnSpPr/>
          <p:nvPr/>
        </p:nvCxnSpPr>
        <p:spPr>
          <a:xfrm flipH="1">
            <a:off x="6086290" y="1078144"/>
            <a:ext cx="1994" cy="646636"/>
          </a:xfrm>
          <a:prstGeom prst="line">
            <a:avLst/>
          </a:prstGeom>
          <a:ln w="63500" cap="sq">
            <a:solidFill>
              <a:srgbClr val="182C4D"/>
            </a:solidFill>
            <a:round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/>
          <p:cNvCxnSpPr/>
          <p:nvPr/>
        </p:nvCxnSpPr>
        <p:spPr>
          <a:xfrm>
            <a:off x="5986463" y="3682085"/>
            <a:ext cx="0" cy="1809067"/>
          </a:xfrm>
          <a:prstGeom prst="line">
            <a:avLst/>
          </a:prstGeom>
          <a:ln w="63500" cap="sq">
            <a:solidFill>
              <a:srgbClr val="182C4D"/>
            </a:solidFill>
            <a:round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1" y="3568730"/>
            <a:ext cx="6046185" cy="132343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182C4D"/>
                </a:solidFill>
                <a:latin typeface="+mn-lt"/>
                <a:cs typeface="+mn-cs"/>
              </a:rPr>
              <a:t>Archivio documentazione apparati meccanici costruiti = </a:t>
            </a:r>
            <a:r>
              <a:rPr lang="it-IT" sz="2000" dirty="0">
                <a:solidFill>
                  <a:srgbClr val="182C4D"/>
                </a:solidFill>
                <a:latin typeface="+mn-lt"/>
                <a:cs typeface="+mn-cs"/>
              </a:rPr>
              <a:t>Disegni, macchinari, materiali, fornitori, esiti gare esterne, tempi, budget costi </a:t>
            </a:r>
            <a:r>
              <a:rPr lang="it-IT" sz="2000" dirty="0" smtClean="0">
                <a:solidFill>
                  <a:srgbClr val="182C4D"/>
                </a:solidFill>
                <a:latin typeface="+mn-lt"/>
                <a:cs typeface="+mn-cs"/>
              </a:rPr>
              <a:t>(miglioramento</a:t>
            </a:r>
            <a:r>
              <a:rPr lang="it-IT" sz="2000" dirty="0">
                <a:solidFill>
                  <a:srgbClr val="182C4D"/>
                </a:solidFill>
                <a:latin typeface="+mn-lt"/>
                <a:cs typeface="+mn-cs"/>
              </a:rPr>
              <a:t>, condivisione, valorizzazione)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" y="4789334"/>
            <a:ext cx="6046186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182C4D"/>
                </a:solidFill>
                <a:latin typeface="+mn-lt"/>
                <a:cs typeface="+mn-cs"/>
              </a:rPr>
              <a:t>Database delle macchine disponibili = </a:t>
            </a:r>
            <a:r>
              <a:rPr lang="it-IT" sz="2000" dirty="0">
                <a:solidFill>
                  <a:srgbClr val="182C4D"/>
                </a:solidFill>
                <a:latin typeface="+mn-lt"/>
                <a:cs typeface="+mn-cs"/>
              </a:rPr>
              <a:t>ottimizzazione</a:t>
            </a:r>
            <a:endParaRPr lang="it-IT" sz="2000" b="1" dirty="0">
              <a:solidFill>
                <a:srgbClr val="182C4D"/>
              </a:solidFill>
              <a:latin typeface="+mn-lt"/>
              <a:cs typeface="+mn-cs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-9710" y="3136367"/>
            <a:ext cx="12192000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182C4D"/>
                </a:solidFill>
                <a:latin typeface="+mn-lt"/>
                <a:cs typeface="+mn-cs"/>
              </a:rPr>
              <a:t>Mappatura delle competenze / help tecnologico</a:t>
            </a:r>
            <a:endParaRPr lang="it-IT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2702" y="5091042"/>
            <a:ext cx="6041354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182C4D"/>
                </a:solidFill>
                <a:latin typeface="+mn-lt"/>
                <a:cs typeface="+mn-cs"/>
              </a:rPr>
              <a:t>Database norme UNI-ISO </a:t>
            </a:r>
            <a:r>
              <a:rPr lang="it-IT" sz="2000" dirty="0">
                <a:solidFill>
                  <a:srgbClr val="182C4D"/>
                </a:solidFill>
                <a:latin typeface="+mn-lt"/>
                <a:cs typeface="+mn-cs"/>
              </a:rPr>
              <a:t>= normative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118351" y="3573875"/>
            <a:ext cx="6086349" cy="132343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Gara nazionale PCB =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gara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nazionale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produzione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di PCB std.,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possibilità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decidere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localmente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per PCB “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speciali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”.  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it-IT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perplessità riunione Responsabili </a:t>
            </a:r>
            <a:r>
              <a:rPr lang="it-IT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G</a:t>
            </a:r>
            <a:r>
              <a:rPr lang="it-IT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enova, alcune </a:t>
            </a: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sedi hanno, oltre ai circuiti, dotazioni </a:t>
            </a:r>
            <a:r>
              <a:rPr lang="it-IT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diverse )</a:t>
            </a:r>
            <a:endParaRPr lang="it-IT" sz="2000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5581650"/>
            <a:ext cx="1219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Istituzione di un ufficio acquisti (per sede</a:t>
            </a:r>
            <a:r>
              <a:rPr lang="it-IT" sz="2000" b="1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)</a:t>
            </a:r>
            <a:endParaRPr lang="it-IT" sz="2000" b="1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760259" y="5883358"/>
            <a:ext cx="690785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RUP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25944" t="-124" r="33197" b="15559"/>
          <a:stretch/>
        </p:blipFill>
        <p:spPr>
          <a:xfrm>
            <a:off x="6088284" y="-22860"/>
            <a:ext cx="6103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34280" r="16358"/>
          <a:stretch/>
        </p:blipFill>
        <p:spPr>
          <a:xfrm>
            <a:off x="0" y="0"/>
            <a:ext cx="62077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-76200" y="974271"/>
            <a:ext cx="12352020" cy="750509"/>
          </a:xfrm>
          <a:prstGeom prst="rect">
            <a:avLst/>
          </a:prstGeom>
          <a:gradFill>
            <a:gsLst>
              <a:gs pos="0">
                <a:srgbClr val="78B5CE"/>
              </a:gs>
              <a:gs pos="100000">
                <a:srgbClr val="78B5CE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03860" y="1092320"/>
            <a:ext cx="5265420" cy="695163"/>
          </a:xfrm>
          <a:prstGeom prst="rect">
            <a:avLst/>
          </a:prstGeom>
          <a:noFill/>
          <a:ln w="3175">
            <a:noFill/>
          </a:ln>
        </p:spPr>
        <p:txBody>
          <a:bodyPr bIns="21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n w="12700">
                  <a:solidFill>
                    <a:srgbClr val="182C4D"/>
                  </a:solidFill>
                </a:ln>
                <a:solidFill>
                  <a:srgbClr val="182C4D"/>
                </a:solidFill>
                <a:latin typeface="+mn-lt"/>
                <a:cs typeface="+mn-cs"/>
              </a:rPr>
              <a:t>AMBITO MECCANICO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0" y="7620"/>
            <a:ext cx="12192000" cy="1028313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tIns="252000" bIns="10800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3175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  <a:latin typeface="+mn-lt"/>
              </a:rPr>
              <a:t>Fase 1: cosa abbiamo discusso/proposto?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477000" y="1092320"/>
            <a:ext cx="5265420" cy="695163"/>
          </a:xfrm>
          <a:prstGeom prst="rect">
            <a:avLst/>
          </a:prstGeom>
          <a:noFill/>
          <a:ln w="3175">
            <a:noFill/>
          </a:ln>
        </p:spPr>
        <p:txBody>
          <a:bodyPr bIns="21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n w="12700">
                  <a:solidFill>
                    <a:srgbClr val="182C4D"/>
                  </a:solidFill>
                </a:ln>
                <a:solidFill>
                  <a:srgbClr val="182C4D"/>
                </a:solidFill>
                <a:latin typeface="+mn-lt"/>
                <a:cs typeface="+mn-cs"/>
              </a:rPr>
              <a:t>AMBITO ELETTRONICO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269294" y="2239314"/>
            <a:ext cx="3653405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182C4D"/>
                </a:solidFill>
                <a:latin typeface="+mn-lt"/>
                <a:cs typeface="+mn-cs"/>
              </a:rPr>
              <a:t>Workshop nazionale del servizio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639287" y="2575502"/>
            <a:ext cx="4967451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182C4D"/>
                </a:solidFill>
                <a:latin typeface="+mn-lt"/>
                <a:cs typeface="+mn-cs"/>
              </a:rPr>
              <a:t>Commissione nazionale attività tecnologiche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784784" y="1932165"/>
            <a:ext cx="2622427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182C4D"/>
                </a:solidFill>
                <a:latin typeface="+mn-lt"/>
                <a:cs typeface="+mn-cs"/>
              </a:rPr>
              <a:t>Mailing list del servizio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689306" y="2908723"/>
            <a:ext cx="4967451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182C4D"/>
                </a:solidFill>
                <a:latin typeface="+mn-lt"/>
                <a:cs typeface="+mn-cs"/>
              </a:rPr>
              <a:t>Estensione del modello CCR a questo servizio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760259" y="5972258"/>
            <a:ext cx="690785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RUP</a:t>
            </a:r>
          </a:p>
        </p:txBody>
      </p:sp>
      <p:cxnSp>
        <p:nvCxnSpPr>
          <p:cNvPr id="24" name="Connettore diritto 23"/>
          <p:cNvCxnSpPr/>
          <p:nvPr/>
        </p:nvCxnSpPr>
        <p:spPr>
          <a:xfrm flipH="1">
            <a:off x="6086290" y="1078144"/>
            <a:ext cx="1994" cy="646636"/>
          </a:xfrm>
          <a:prstGeom prst="line">
            <a:avLst/>
          </a:prstGeom>
          <a:ln w="63500" cap="sq">
            <a:solidFill>
              <a:srgbClr val="182C4D"/>
            </a:solidFill>
            <a:round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/>
          <p:cNvCxnSpPr/>
          <p:nvPr/>
        </p:nvCxnSpPr>
        <p:spPr>
          <a:xfrm>
            <a:off x="6075363" y="3618585"/>
            <a:ext cx="20637" cy="1115067"/>
          </a:xfrm>
          <a:prstGeom prst="line">
            <a:avLst/>
          </a:prstGeom>
          <a:ln w="63500" cap="sq">
            <a:solidFill>
              <a:srgbClr val="182C4D"/>
            </a:solidFill>
            <a:round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403859" y="3524705"/>
            <a:ext cx="5642327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182C4D"/>
                </a:solidFill>
                <a:latin typeface="+mn-lt"/>
              </a:rPr>
              <a:t>Archivio documentazione apparati </a:t>
            </a:r>
            <a:r>
              <a:rPr lang="it-IT" sz="2000" b="1" dirty="0" smtClean="0">
                <a:solidFill>
                  <a:srgbClr val="182C4D"/>
                </a:solidFill>
                <a:latin typeface="+mn-lt"/>
              </a:rPr>
              <a:t>meccanici costruiti</a:t>
            </a:r>
            <a:endParaRPr lang="it-IT" sz="2000" b="1" dirty="0">
              <a:solidFill>
                <a:srgbClr val="182C4D"/>
              </a:solidFill>
              <a:latin typeface="+mn-lt"/>
              <a:cs typeface="+mn-cs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209907" y="4126265"/>
            <a:ext cx="2836279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182C4D"/>
                </a:solidFill>
                <a:latin typeface="+mn-lt"/>
                <a:cs typeface="+mn-cs"/>
              </a:rPr>
              <a:t>Database delle macchine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3179404" y="4436932"/>
            <a:ext cx="2861951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182C4D"/>
                </a:solidFill>
                <a:latin typeface="+mn-lt"/>
                <a:cs typeface="+mn-cs"/>
              </a:rPr>
              <a:t>Database norme UNI-ISO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5662608"/>
            <a:ext cx="12191999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Istituzione di un ufficio acquisti (per sede)</a:t>
            </a:r>
          </a:p>
        </p:txBody>
      </p:sp>
      <p:cxnSp>
        <p:nvCxnSpPr>
          <p:cNvPr id="31" name="Connettore diritto 30"/>
          <p:cNvCxnSpPr/>
          <p:nvPr/>
        </p:nvCxnSpPr>
        <p:spPr>
          <a:xfrm>
            <a:off x="6070278" y="5029200"/>
            <a:ext cx="25722" cy="560040"/>
          </a:xfrm>
          <a:prstGeom prst="line">
            <a:avLst/>
          </a:prstGeom>
          <a:ln w="63500" cap="sq">
            <a:solidFill>
              <a:srgbClr val="182C4D"/>
            </a:solidFill>
            <a:round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162854" y="4949663"/>
            <a:ext cx="2237164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Gara nazionale PCB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368300" y="1931988"/>
            <a:ext cx="8640763" cy="2905054"/>
          </a:xfrm>
          <a:prstGeom prst="rect">
            <a:avLst/>
          </a:prstGeom>
          <a:noFill/>
          <a:ln w="63500">
            <a:solidFill>
              <a:srgbClr val="E95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              </a:t>
            </a:r>
            <a:endParaRPr lang="it-IT" dirty="0"/>
          </a:p>
        </p:txBody>
      </p:sp>
      <p:sp useBgFill="1">
        <p:nvSpPr>
          <p:cNvPr id="33" name="Rettangolo 32"/>
          <p:cNvSpPr/>
          <p:nvPr/>
        </p:nvSpPr>
        <p:spPr>
          <a:xfrm>
            <a:off x="8967583" y="2578280"/>
            <a:ext cx="2990482" cy="2333286"/>
          </a:xfrm>
          <a:prstGeom prst="rect">
            <a:avLst/>
          </a:prstGeom>
          <a:effectLst>
            <a:softEdge rad="127000"/>
          </a:effectLst>
        </p:spPr>
        <p:txBody>
          <a:bodyPr tIns="252000" bIns="10800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3175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  <a:latin typeface="+mn-lt"/>
                <a:cs typeface="+mn-cs"/>
              </a:rPr>
              <a:t>PROGETTO</a:t>
            </a:r>
            <a:br>
              <a:rPr lang="it-IT" sz="4400" b="1" dirty="0">
                <a:ln w="3175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  <a:latin typeface="+mn-lt"/>
                <a:cs typeface="+mn-cs"/>
              </a:rPr>
            </a:br>
            <a:r>
              <a:rPr lang="it-IT" sz="4400" b="1" dirty="0" smtClean="0">
                <a:ln w="3175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  <a:latin typeface="+mn-lt"/>
                <a:cs typeface="+mn-cs"/>
              </a:rPr>
              <a:t>ICONA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n w="1270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</a:rPr>
              <a:t>(Istituzione Commissioni Nazionali</a:t>
            </a:r>
            <a:r>
              <a:rPr lang="it-IT" sz="2400" b="1" dirty="0" smtClean="0">
                <a:ln w="1270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</a:rPr>
              <a:t>)</a:t>
            </a:r>
            <a:endParaRPr lang="it-IT" sz="2400" b="1" dirty="0">
              <a:ln w="12700">
                <a:solidFill>
                  <a:srgbClr val="B62444"/>
                </a:solidFill>
                <a:prstDash val="solid"/>
              </a:ln>
              <a:solidFill>
                <a:srgbClr val="E9562F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3352801" y="3225267"/>
            <a:ext cx="5664200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182C4D"/>
                </a:solidFill>
                <a:latin typeface="+mn-lt"/>
                <a:cs typeface="+mn-cs"/>
              </a:rPr>
              <a:t>Mappatura delle competenze / help tecnologico</a:t>
            </a:r>
            <a:endParaRPr lang="it-IT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25944" t="-124" r="33197" b="15559"/>
          <a:stretch/>
        </p:blipFill>
        <p:spPr>
          <a:xfrm>
            <a:off x="6088284" y="-22860"/>
            <a:ext cx="6103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34280" r="16358"/>
          <a:stretch/>
        </p:blipFill>
        <p:spPr>
          <a:xfrm>
            <a:off x="0" y="0"/>
            <a:ext cx="62077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-76200" y="974271"/>
            <a:ext cx="12352020" cy="750509"/>
          </a:xfrm>
          <a:prstGeom prst="rect">
            <a:avLst/>
          </a:prstGeom>
          <a:gradFill>
            <a:gsLst>
              <a:gs pos="0">
                <a:srgbClr val="78B5CE"/>
              </a:gs>
              <a:gs pos="100000">
                <a:srgbClr val="78B5CE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1092320"/>
            <a:ext cx="12192000" cy="695163"/>
          </a:xfrm>
          <a:prstGeom prst="rect">
            <a:avLst/>
          </a:prstGeom>
          <a:noFill/>
          <a:ln w="3175">
            <a:noFill/>
          </a:ln>
        </p:spPr>
        <p:txBody>
          <a:bodyPr bIns="21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n w="12700">
                  <a:solidFill>
                    <a:srgbClr val="182C4D"/>
                  </a:solidFill>
                </a:ln>
                <a:solidFill>
                  <a:srgbClr val="182C4D"/>
                </a:solidFill>
                <a:latin typeface="+mn-lt"/>
                <a:cs typeface="+mn-cs"/>
              </a:rPr>
              <a:t>PROGETTO ICONA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0" y="7620"/>
            <a:ext cx="12192000" cy="1044921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tIns="252000" bIns="10800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 smtClean="0">
                <a:ln w="3175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  <a:latin typeface="+mn-lt"/>
                <a:cs typeface="+mn-cs"/>
              </a:rPr>
              <a:t>Fase 2: cosa </a:t>
            </a:r>
            <a:r>
              <a:rPr lang="it-IT" sz="5400" b="1" dirty="0">
                <a:ln w="3175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  <a:latin typeface="+mn-lt"/>
                <a:cs typeface="+mn-cs"/>
              </a:rPr>
              <a:t>stiamo decidendo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0" y="2611463"/>
            <a:ext cx="1219200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182C4D"/>
                </a:solidFill>
                <a:latin typeface="+mn-lt"/>
              </a:rPr>
              <a:t>Una commissione unica per entrambi i servizi o due separate?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25944" t="-124" r="33197" b="15559"/>
          <a:stretch/>
        </p:blipFill>
        <p:spPr>
          <a:xfrm>
            <a:off x="6088284" y="-22860"/>
            <a:ext cx="6103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34280" r="16358"/>
          <a:stretch/>
        </p:blipFill>
        <p:spPr>
          <a:xfrm>
            <a:off x="0" y="0"/>
            <a:ext cx="62077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-76200" y="974271"/>
            <a:ext cx="12352020" cy="750509"/>
          </a:xfrm>
          <a:prstGeom prst="rect">
            <a:avLst/>
          </a:prstGeom>
          <a:gradFill>
            <a:gsLst>
              <a:gs pos="0">
                <a:srgbClr val="78B5CE"/>
              </a:gs>
              <a:gs pos="100000">
                <a:srgbClr val="78B5CE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1092320"/>
            <a:ext cx="12192000" cy="695163"/>
          </a:xfrm>
          <a:prstGeom prst="rect">
            <a:avLst/>
          </a:prstGeom>
          <a:noFill/>
          <a:ln w="3175">
            <a:noFill/>
          </a:ln>
        </p:spPr>
        <p:txBody>
          <a:bodyPr bIns="21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n w="12700">
                  <a:solidFill>
                    <a:srgbClr val="182C4D"/>
                  </a:solidFill>
                </a:ln>
                <a:solidFill>
                  <a:srgbClr val="182C4D"/>
                </a:solidFill>
                <a:latin typeface="+mn-lt"/>
                <a:cs typeface="+mn-cs"/>
              </a:rPr>
              <a:t>PROGETTO ICONA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0" y="7620"/>
            <a:ext cx="12192000" cy="1044921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tIns="252000" bIns="10800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3175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</a:rPr>
              <a:t>Fase 2: cosa stiamo decidendo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331720" y="2611463"/>
            <a:ext cx="808101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182C4D"/>
                </a:solidFill>
                <a:latin typeface="+mn-lt"/>
              </a:rPr>
              <a:t>Una commissione unica per entrambi i servizi o due separate?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2807970" y="3802183"/>
            <a:ext cx="712851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182C4D"/>
                </a:solidFill>
                <a:latin typeface="+mn-lt"/>
              </a:rPr>
              <a:t>Da chi sarà/saranno composta/e la/e commissione/i?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25944" t="-124" r="33197" b="15559"/>
          <a:stretch/>
        </p:blipFill>
        <p:spPr>
          <a:xfrm>
            <a:off x="6088284" y="-22860"/>
            <a:ext cx="6103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34280" r="16358"/>
          <a:stretch/>
        </p:blipFill>
        <p:spPr>
          <a:xfrm>
            <a:off x="0" y="0"/>
            <a:ext cx="62077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-76200" y="974271"/>
            <a:ext cx="12352020" cy="750509"/>
          </a:xfrm>
          <a:prstGeom prst="rect">
            <a:avLst/>
          </a:prstGeom>
          <a:gradFill>
            <a:gsLst>
              <a:gs pos="0">
                <a:srgbClr val="78B5CE"/>
              </a:gs>
              <a:gs pos="100000">
                <a:srgbClr val="78B5CE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1092320"/>
            <a:ext cx="12192000" cy="695163"/>
          </a:xfrm>
          <a:prstGeom prst="rect">
            <a:avLst/>
          </a:prstGeom>
          <a:noFill/>
          <a:ln w="3175">
            <a:noFill/>
          </a:ln>
        </p:spPr>
        <p:txBody>
          <a:bodyPr bIns="21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n w="12700">
                  <a:solidFill>
                    <a:srgbClr val="182C4D"/>
                  </a:solidFill>
                </a:ln>
                <a:solidFill>
                  <a:srgbClr val="182C4D"/>
                </a:solidFill>
                <a:latin typeface="+mn-lt"/>
                <a:cs typeface="+mn-cs"/>
              </a:rPr>
              <a:t>PROGETTO ICONA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0" y="7620"/>
            <a:ext cx="12192000" cy="1044921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tIns="252000" bIns="10800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3175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</a:rPr>
              <a:t>Fase 2: cosa stiamo decidendo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331720" y="2611463"/>
            <a:ext cx="808101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182C4D"/>
                </a:solidFill>
                <a:latin typeface="+mn-lt"/>
              </a:rPr>
              <a:t>Una commissione unica per entrambi i servizi o due separate?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2807970" y="3802183"/>
            <a:ext cx="712851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182C4D"/>
                </a:solidFill>
                <a:latin typeface="+mn-lt"/>
              </a:rPr>
              <a:t>Da chi sarà/saranno composta/e la/e commissione/i?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3555450" y="4992903"/>
            <a:ext cx="50810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182C4D"/>
                </a:solidFill>
                <a:latin typeface="+mn-lt"/>
                <a:cs typeface="+mn-cs"/>
              </a:rPr>
              <a:t>Compiti e ruoli </a:t>
            </a:r>
            <a:r>
              <a:rPr lang="it-IT" sz="2400" b="1" dirty="0" smtClean="0">
                <a:solidFill>
                  <a:srgbClr val="182C4D"/>
                </a:solidFill>
                <a:latin typeface="+mn-lt"/>
                <a:cs typeface="+mn-cs"/>
              </a:rPr>
              <a:t>delle commissioni</a:t>
            </a:r>
            <a:endParaRPr lang="it-IT" sz="2400" b="1" dirty="0">
              <a:solidFill>
                <a:srgbClr val="182C4D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25944" t="-124" r="33197" b="15559"/>
          <a:stretch/>
        </p:blipFill>
        <p:spPr>
          <a:xfrm>
            <a:off x="6088284" y="-22860"/>
            <a:ext cx="6103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34280" r="16358"/>
          <a:stretch/>
        </p:blipFill>
        <p:spPr>
          <a:xfrm>
            <a:off x="0" y="0"/>
            <a:ext cx="62077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-76200" y="974271"/>
            <a:ext cx="12352020" cy="750509"/>
          </a:xfrm>
          <a:prstGeom prst="rect">
            <a:avLst/>
          </a:prstGeom>
          <a:gradFill>
            <a:gsLst>
              <a:gs pos="0">
                <a:srgbClr val="78B5CE"/>
              </a:gs>
              <a:gs pos="100000">
                <a:srgbClr val="78B5CE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1092320"/>
            <a:ext cx="12192000" cy="695163"/>
          </a:xfrm>
          <a:prstGeom prst="rect">
            <a:avLst/>
          </a:prstGeom>
          <a:noFill/>
          <a:ln w="3175">
            <a:noFill/>
          </a:ln>
        </p:spPr>
        <p:txBody>
          <a:bodyPr bIns="21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n w="12700">
                  <a:solidFill>
                    <a:srgbClr val="182C4D"/>
                  </a:solidFill>
                </a:ln>
                <a:solidFill>
                  <a:srgbClr val="182C4D"/>
                </a:solidFill>
                <a:latin typeface="+mn-lt"/>
                <a:cs typeface="+mn-cs"/>
              </a:rPr>
              <a:t>PROGETTO ICONA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0" y="7620"/>
            <a:ext cx="12192000" cy="1044921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tIns="252000" bIns="10800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 smtClean="0">
                <a:ln w="3175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  <a:latin typeface="+mn-lt"/>
                <a:cs typeface="+mn-cs"/>
              </a:rPr>
              <a:t>Fase 2: cosa </a:t>
            </a:r>
            <a:r>
              <a:rPr lang="it-IT" sz="5400" b="1" dirty="0">
                <a:ln w="31750">
                  <a:solidFill>
                    <a:srgbClr val="B62444"/>
                  </a:solidFill>
                  <a:prstDash val="solid"/>
                </a:ln>
                <a:solidFill>
                  <a:srgbClr val="E9562F"/>
                </a:solidFill>
                <a:latin typeface="+mn-lt"/>
                <a:cs typeface="+mn-cs"/>
              </a:rPr>
              <a:t>ci aspetta…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331720" y="2611463"/>
            <a:ext cx="8191500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182C4D"/>
                </a:solidFill>
                <a:latin typeface="+mn-lt"/>
                <a:cs typeface="+mn-cs"/>
              </a:rPr>
              <a:t>… definizione del personale impiegato, dell’investimento temporale </a:t>
            </a:r>
            <a:r>
              <a:rPr lang="it-IT" sz="2400" b="1" dirty="0" smtClean="0">
                <a:solidFill>
                  <a:srgbClr val="182C4D"/>
                </a:solidFill>
                <a:latin typeface="+mn-lt"/>
                <a:cs typeface="+mn-cs"/>
              </a:rPr>
              <a:t>e</a:t>
            </a:r>
            <a:r>
              <a:rPr lang="it-IT" sz="2400" b="1" dirty="0">
                <a:solidFill>
                  <a:srgbClr val="182C4D"/>
                </a:solidFill>
                <a:latin typeface="+mn-lt"/>
                <a:cs typeface="+mn-cs"/>
              </a:rPr>
              <a:t>d</a:t>
            </a:r>
            <a:r>
              <a:rPr lang="it-IT" sz="2400" b="1" dirty="0" smtClean="0">
                <a:solidFill>
                  <a:srgbClr val="182C4D"/>
                </a:solidFill>
                <a:latin typeface="+mn-lt"/>
                <a:cs typeface="+mn-cs"/>
              </a:rPr>
              <a:t> </a:t>
            </a:r>
            <a:r>
              <a:rPr lang="it-IT" sz="2400" b="1" dirty="0">
                <a:solidFill>
                  <a:srgbClr val="182C4D"/>
                </a:solidFill>
                <a:latin typeface="+mn-lt"/>
                <a:cs typeface="+mn-cs"/>
              </a:rPr>
              <a:t>economico necessario a concretizzare il progetto!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425</Words>
  <Application>Microsoft Office PowerPoint</Application>
  <PresentationFormat>Personalizzato</PresentationFormat>
  <Paragraphs>79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Nicola Bez</dc:creator>
  <cp:lastModifiedBy>michinelli</cp:lastModifiedBy>
  <cp:revision>74</cp:revision>
  <dcterms:created xsi:type="dcterms:W3CDTF">2018-10-10T07:51:53Z</dcterms:created>
  <dcterms:modified xsi:type="dcterms:W3CDTF">2019-04-08T08:17:10Z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-1921258065</vt:i4>
  </property>
  <property fmtid="{D5CDD505-2E9C-101B-9397-08002B2CF9AE}" pid="3" name="_NewReviewCycle">
    <vt:lpwstr/>
  </property>
  <property fmtid="{D5CDD505-2E9C-101B-9397-08002B2CF9AE}" pid="4" name="_EmailSubject">
    <vt:lpwstr>what next - incontro con DG</vt:lpwstr>
  </property>
  <property fmtid="{D5CDD505-2E9C-101B-9397-08002B2CF9AE}" pid="5" name="_AuthorEmail">
    <vt:lpwstr>roberto.michinelli@bo.infn.it</vt:lpwstr>
  </property>
  <property fmtid="{D5CDD505-2E9C-101B-9397-08002B2CF9AE}" pid="6" name="_AuthorEmailDisplayName">
    <vt:lpwstr>Roberto Michinelli</vt:lpwstr>
  </property>
</Properties>
</file>