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3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Century Gothic"/>
              </a:rPr>
              <a:t>Click to move the slide</a:t>
            </a: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E2000B6-C723-4B81-B78E-16E6EA0D52ED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7CB6E65-7096-4814-99BE-70E026ADD355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326700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3794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53794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body"/>
          </p:nvPr>
        </p:nvSpPr>
        <p:spPr>
          <a:xfrm>
            <a:off x="326700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7"/>
          <p:cNvSpPr>
            <a:spLocks noGrp="1"/>
          </p:cNvSpPr>
          <p:nvPr>
            <p:ph type="body"/>
          </p:nvPr>
        </p:nvSpPr>
        <p:spPr>
          <a:xfrm>
            <a:off x="11548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8576640" y="5426280"/>
            <a:ext cx="141372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26700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3794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53794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body"/>
          </p:nvPr>
        </p:nvSpPr>
        <p:spPr>
          <a:xfrm>
            <a:off x="326700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body"/>
          </p:nvPr>
        </p:nvSpPr>
        <p:spPr>
          <a:xfrm>
            <a:off x="11548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8576640" y="5426280"/>
            <a:ext cx="141372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26700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379480" y="12783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3794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26700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1154880" y="3758760"/>
            <a:ext cx="201132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ubTitle"/>
          </p:nvPr>
        </p:nvSpPr>
        <p:spPr>
          <a:xfrm>
            <a:off x="8576640" y="5426280"/>
            <a:ext cx="141372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15488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474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356000" y="37587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15488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356000" y="1278360"/>
            <a:ext cx="30484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1154880" y="3758760"/>
            <a:ext cx="6247080" cy="2264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"/>
          <p:cNvGrpSpPr/>
          <p:nvPr/>
        </p:nvGrpSpPr>
        <p:grpSpPr>
          <a:xfrm>
            <a:off x="0" y="-2520"/>
            <a:ext cx="12191760" cy="6867000"/>
            <a:chOff x="0" y="-2520"/>
            <a:chExt cx="12191760" cy="6867000"/>
          </a:xfrm>
        </p:grpSpPr>
        <p:sp>
          <p:nvSpPr>
            <p:cNvPr id="26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3240" y="2666880"/>
              <a:ext cx="4190760" cy="41907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1800" y="2895480"/>
              <a:ext cx="2361960" cy="23619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7999560" y="-2520"/>
              <a:ext cx="1599840" cy="159984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8609040" y="5874120"/>
              <a:ext cx="990360" cy="9903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cxn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" name="CustomShape 11" hidden="1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1" name="Group 12"/>
          <p:cNvGrpSpPr/>
          <p:nvPr/>
        </p:nvGrpSpPr>
        <p:grpSpPr>
          <a:xfrm>
            <a:off x="0" y="-2520"/>
            <a:ext cx="12191760" cy="6867000"/>
            <a:chOff x="0" y="-2520"/>
            <a:chExt cx="12191760" cy="6867000"/>
          </a:xfrm>
        </p:grpSpPr>
        <p:sp>
          <p:nvSpPr>
            <p:cNvPr id="12" name="CustomShape 13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3240" y="2666880"/>
              <a:ext cx="4190760" cy="41907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1800" y="2895480"/>
              <a:ext cx="2361960" cy="23619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7999560" y="-2520"/>
              <a:ext cx="1599840" cy="159984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609040" y="5874120"/>
              <a:ext cx="990360" cy="9903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" name="PlaceHolder 20"/>
          <p:cNvSpPr>
            <a:spLocks noGrp="1"/>
          </p:cNvSpPr>
          <p:nvPr>
            <p:ph type="title"/>
          </p:nvPr>
        </p:nvSpPr>
        <p:spPr>
          <a:xfrm>
            <a:off x="1154880" y="2099880"/>
            <a:ext cx="8825400" cy="2677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it-IT" sz="5400" b="0" strike="noStrike" spc="-1">
                <a:solidFill>
                  <a:srgbClr val="EBEBEB"/>
                </a:solidFill>
                <a:latin typeface="Century Gothic"/>
              </a:rPr>
              <a:t>Fare clic per modificare stile</a:t>
            </a:r>
            <a:endParaRPr lang="it-IT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PlaceHolder 21"/>
          <p:cNvSpPr>
            <a:spLocks noGrp="1"/>
          </p:cNvSpPr>
          <p:nvPr>
            <p:ph type="dt"/>
          </p:nvPr>
        </p:nvSpPr>
        <p:spPr>
          <a:xfrm rot="5400000">
            <a:off x="10089360" y="1792080"/>
            <a:ext cx="990360" cy="304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fld id="{79A06849-3554-4738-8299-6CE1FA21E9CC}" type="datetime">
              <a:rPr lang="it-IT" sz="1000" b="0" strike="noStrike" spc="-1">
                <a:solidFill>
                  <a:srgbClr val="FFFFFF"/>
                </a:solidFill>
                <a:latin typeface="Century Gothic"/>
              </a:rPr>
              <a:t>04/04/2019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1" name="PlaceHolder 22"/>
          <p:cNvSpPr>
            <a:spLocks noGrp="1"/>
          </p:cNvSpPr>
          <p:nvPr>
            <p:ph type="ftr"/>
          </p:nvPr>
        </p:nvSpPr>
        <p:spPr>
          <a:xfrm rot="5400000">
            <a:off x="8959680" y="3226680"/>
            <a:ext cx="3859560" cy="304560"/>
          </a:xfrm>
          <a:prstGeom prst="rect">
            <a:avLst/>
          </a:prstGeom>
        </p:spPr>
        <p:txBody>
          <a:bodyPr anchor="b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22" name="CustomShape 23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" name="PlaceHolder 24"/>
          <p:cNvSpPr>
            <a:spLocks noGrp="1"/>
          </p:cNvSpPr>
          <p:nvPr>
            <p:ph type="sldNum"/>
          </p:nvPr>
        </p:nvSpPr>
        <p:spPr>
          <a:xfrm>
            <a:off x="10351080" y="292680"/>
            <a:ext cx="837720" cy="76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fld id="{79C10D36-69E4-4A1D-94CE-F6E643443247}" type="slidenum">
              <a:rPr lang="it-IT" sz="2800" b="0" strike="noStrike" spc="-1">
                <a:solidFill>
                  <a:srgbClr val="FFFFFF"/>
                </a:solidFill>
                <a:latin typeface="Century Gothic"/>
              </a:rPr>
              <a:t>‹N›</a:t>
            </a:fld>
            <a:endParaRPr lang="it-IT" sz="2800" b="0" strike="noStrike" spc="-1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404040"/>
                </a:solidFill>
                <a:latin typeface="Century Gothic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404040"/>
                </a:solidFill>
                <a:latin typeface="Century Gothic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404040"/>
                </a:solidFill>
                <a:latin typeface="Century Gothic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404040"/>
                </a:solidFill>
                <a:latin typeface="Century Gothic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404040"/>
                </a:solidFill>
                <a:latin typeface="Century Gothic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1"/>
          <p:cNvGrpSpPr/>
          <p:nvPr/>
        </p:nvGrpSpPr>
        <p:grpSpPr>
          <a:xfrm>
            <a:off x="0" y="-2520"/>
            <a:ext cx="12191760" cy="6867000"/>
            <a:chOff x="0" y="-2520"/>
            <a:chExt cx="12191760" cy="6867000"/>
          </a:xfrm>
        </p:grpSpPr>
        <p:sp>
          <p:nvSpPr>
            <p:cNvPr id="62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" name="CustomShape 3"/>
            <p:cNvSpPr/>
            <p:nvPr/>
          </p:nvSpPr>
          <p:spPr>
            <a:xfrm>
              <a:off x="3240" y="2666880"/>
              <a:ext cx="4190760" cy="41907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" name="CustomShape 4"/>
            <p:cNvSpPr/>
            <p:nvPr/>
          </p:nvSpPr>
          <p:spPr>
            <a:xfrm>
              <a:off x="1800" y="2895480"/>
              <a:ext cx="2361960" cy="23619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5" name="CustomShape 5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6" name="CustomShape 6"/>
            <p:cNvSpPr/>
            <p:nvPr/>
          </p:nvSpPr>
          <p:spPr>
            <a:xfrm>
              <a:off x="7999560" y="-2520"/>
              <a:ext cx="1599840" cy="159984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7"/>
            <p:cNvSpPr/>
            <p:nvPr/>
          </p:nvSpPr>
          <p:spPr>
            <a:xfrm>
              <a:off x="8609040" y="5874120"/>
              <a:ext cx="990360" cy="9903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8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9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cxn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ustomShape 10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1" name="CustomShape 11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2" name="PlaceHolder 12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0" strike="noStrike" spc="-1">
                <a:solidFill>
                  <a:srgbClr val="EBEBEB"/>
                </a:solidFill>
                <a:latin typeface="Century Gothic"/>
              </a:rPr>
              <a:t>Fare clic per modificare stile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3" name="PlaceHolder 13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760960" cy="34160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800" b="0" strike="noStrike" spc="-1">
                <a:solidFill>
                  <a:srgbClr val="404040"/>
                </a:solidFill>
                <a:latin typeface="Century Gothic"/>
              </a:rPr>
              <a:t>Fare clic per modificare gli stili del testo dello schema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600" b="0" strike="noStrike" spc="-1">
                <a:solidFill>
                  <a:srgbClr val="404040"/>
                </a:solidFill>
                <a:latin typeface="Century Gothic"/>
              </a:rPr>
              <a:t>Secondo livello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400" b="0" strike="noStrike" spc="-1">
                <a:solidFill>
                  <a:srgbClr val="404040"/>
                </a:solidFill>
                <a:latin typeface="Century Gothic"/>
              </a:rPr>
              <a:t>Terzo livello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Quarto livello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Quinto livello</a:t>
            </a:r>
          </a:p>
        </p:txBody>
      </p:sp>
      <p:sp>
        <p:nvSpPr>
          <p:cNvPr id="74" name="PlaceHolder 14"/>
          <p:cNvSpPr>
            <a:spLocks noGrp="1"/>
          </p:cNvSpPr>
          <p:nvPr>
            <p:ph type="dt"/>
          </p:nvPr>
        </p:nvSpPr>
        <p:spPr>
          <a:xfrm>
            <a:off x="10650960" y="6393960"/>
            <a:ext cx="990360" cy="30456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A43A9A45-3AB6-48F6-AB33-98B476FFE3E4}" type="datetime">
              <a:rPr lang="it-IT" sz="1000" b="1" strike="noStrike" spc="-1">
                <a:solidFill>
                  <a:srgbClr val="ACD433"/>
                </a:solidFill>
                <a:latin typeface="Century Gothic"/>
              </a:rPr>
              <a:t>04/04/2019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75" name="PlaceHolder 15"/>
          <p:cNvSpPr>
            <a:spLocks noGrp="1"/>
          </p:cNvSpPr>
          <p:nvPr>
            <p:ph type="ftr"/>
          </p:nvPr>
        </p:nvSpPr>
        <p:spPr>
          <a:xfrm>
            <a:off x="528480" y="6391800"/>
            <a:ext cx="3859560" cy="304560"/>
          </a:xfrm>
          <a:prstGeom prst="rect">
            <a:avLst/>
          </a:prstGeom>
        </p:spPr>
        <p:txBody>
          <a:bodyPr anchor="b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76" name="PlaceHolder 16"/>
          <p:cNvSpPr>
            <a:spLocks noGrp="1"/>
          </p:cNvSpPr>
          <p:nvPr>
            <p:ph type="sldNum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fld id="{972CDED5-33F7-4733-866A-FE8EC99F3B57}" type="slidenum">
              <a:rPr lang="it-IT" sz="2800" b="0" strike="noStrike" spc="-1">
                <a:solidFill>
                  <a:srgbClr val="FFFFFF"/>
                </a:solidFill>
                <a:latin typeface="Century Gothic"/>
              </a:rPr>
              <a:t>‹N›</a:t>
            </a:fld>
            <a:endParaRPr lang="it-IT" sz="2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"/>
          <p:cNvGrpSpPr/>
          <p:nvPr/>
        </p:nvGrpSpPr>
        <p:grpSpPr>
          <a:xfrm>
            <a:off x="0" y="-2520"/>
            <a:ext cx="12191760" cy="6867000"/>
            <a:chOff x="0" y="-2520"/>
            <a:chExt cx="12191760" cy="6867000"/>
          </a:xfrm>
        </p:grpSpPr>
        <p:sp>
          <p:nvSpPr>
            <p:cNvPr id="114" name="CustomShape 2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" name="CustomShape 3"/>
            <p:cNvSpPr/>
            <p:nvPr/>
          </p:nvSpPr>
          <p:spPr>
            <a:xfrm>
              <a:off x="3240" y="2666880"/>
              <a:ext cx="4190760" cy="41907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6" name="CustomShape 4"/>
            <p:cNvSpPr/>
            <p:nvPr/>
          </p:nvSpPr>
          <p:spPr>
            <a:xfrm>
              <a:off x="1800" y="2895480"/>
              <a:ext cx="2361960" cy="23619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7" name="CustomShape 5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8" name="CustomShape 6"/>
            <p:cNvSpPr/>
            <p:nvPr/>
          </p:nvSpPr>
          <p:spPr>
            <a:xfrm>
              <a:off x="7999560" y="-2520"/>
              <a:ext cx="1599840" cy="159984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7"/>
            <p:cNvSpPr/>
            <p:nvPr/>
          </p:nvSpPr>
          <p:spPr>
            <a:xfrm>
              <a:off x="8609040" y="5874120"/>
              <a:ext cx="990360" cy="9903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8"/>
            <p:cNvSpPr/>
            <p:nvPr/>
          </p:nvSpPr>
          <p:spPr>
            <a:xfrm rot="21010200">
              <a:off x="8490960" y="1797480"/>
              <a:ext cx="3299040" cy="440640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9"/>
            <p:cNvSpPr/>
            <p:nvPr/>
          </p:nvSpPr>
          <p:spPr>
            <a:xfrm>
              <a:off x="459360" y="1866240"/>
              <a:ext cx="11277360" cy="4533480"/>
            </a:xfrm>
            <a:custGeom>
              <a:avLst/>
              <a:gdLst/>
              <a:ahLst/>
              <a:cxn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10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3" name="CustomShape 11" hidden="1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24" name="Group 12"/>
          <p:cNvGrpSpPr/>
          <p:nvPr/>
        </p:nvGrpSpPr>
        <p:grpSpPr>
          <a:xfrm>
            <a:off x="0" y="-2520"/>
            <a:ext cx="12191760" cy="6867000"/>
            <a:chOff x="0" y="-2520"/>
            <a:chExt cx="12191760" cy="6867000"/>
          </a:xfrm>
        </p:grpSpPr>
        <p:sp>
          <p:nvSpPr>
            <p:cNvPr id="125" name="CustomShape 13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" name="CustomShape 14"/>
            <p:cNvSpPr/>
            <p:nvPr/>
          </p:nvSpPr>
          <p:spPr>
            <a:xfrm>
              <a:off x="3240" y="2666880"/>
              <a:ext cx="4190760" cy="41907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7" name="CustomShape 15"/>
            <p:cNvSpPr/>
            <p:nvPr/>
          </p:nvSpPr>
          <p:spPr>
            <a:xfrm>
              <a:off x="1800" y="2895480"/>
              <a:ext cx="2361960" cy="23619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8" name="CustomShape 16"/>
            <p:cNvSpPr/>
            <p:nvPr/>
          </p:nvSpPr>
          <p:spPr>
            <a:xfrm>
              <a:off x="8609040" y="1676520"/>
              <a:ext cx="2819160" cy="28191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9" name="CustomShape 17"/>
            <p:cNvSpPr/>
            <p:nvPr/>
          </p:nvSpPr>
          <p:spPr>
            <a:xfrm>
              <a:off x="7999560" y="-2520"/>
              <a:ext cx="1599840" cy="159984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0" name="CustomShape 18"/>
            <p:cNvSpPr/>
            <p:nvPr/>
          </p:nvSpPr>
          <p:spPr>
            <a:xfrm>
              <a:off x="8609040" y="5874120"/>
              <a:ext cx="990360" cy="990360"/>
            </a:xfrm>
            <a:prstGeom prst="ellipse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</a:gsLst>
              <a:lin ang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1" name="CustomShape 19"/>
            <p:cNvSpPr/>
            <p:nvPr/>
          </p:nvSpPr>
          <p:spPr>
            <a:xfrm rot="5101800">
              <a:off x="6294960" y="4577400"/>
              <a:ext cx="3299040" cy="440640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20"/>
            <p:cNvSpPr/>
            <p:nvPr/>
          </p:nvSpPr>
          <p:spPr>
            <a:xfrm>
              <a:off x="414720" y="402120"/>
              <a:ext cx="6510600" cy="60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3" name="CustomShape 21"/>
            <p:cNvSpPr/>
            <p:nvPr/>
          </p:nvSpPr>
          <p:spPr>
            <a:xfrm rot="5400000">
              <a:off x="4449240" y="2801520"/>
              <a:ext cx="6053400" cy="1254240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22"/>
            <p:cNvSpPr/>
            <p:nvPr/>
          </p:nvSpPr>
          <p:spPr>
            <a:xfrm>
              <a:off x="0" y="1440"/>
              <a:ext cx="12191760" cy="6856200"/>
            </a:xfrm>
            <a:custGeom>
              <a:avLst/>
              <a:gdLst/>
              <a:ahLst/>
              <a:cxn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5" name="PlaceHolder 23"/>
          <p:cNvSpPr>
            <a:spLocks noGrp="1"/>
          </p:cNvSpPr>
          <p:nvPr>
            <p:ph type="title"/>
          </p:nvPr>
        </p:nvSpPr>
        <p:spPr>
          <a:xfrm>
            <a:off x="8576640" y="1278360"/>
            <a:ext cx="1413720" cy="4748400"/>
          </a:xfrm>
          <a:prstGeom prst="rect">
            <a:avLst/>
          </a:prstGeom>
        </p:spPr>
        <p:txBody>
          <a:bodyPr lIns="45720" tIns="91440" rIns="45720" bIns="91440" anchor="b"/>
          <a:lstStyle/>
          <a:p>
            <a:pPr>
              <a:lnSpc>
                <a:spcPct val="100000"/>
              </a:lnSpc>
            </a:pPr>
            <a:r>
              <a:rPr lang="it-IT" sz="3600" b="0" strike="noStrike" spc="-1">
                <a:solidFill>
                  <a:srgbClr val="EBEBEB"/>
                </a:solidFill>
                <a:latin typeface="Century Gothic"/>
              </a:rPr>
              <a:t>Fare clic per modificare stile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6" name="PlaceHolder 24"/>
          <p:cNvSpPr>
            <a:spLocks noGrp="1"/>
          </p:cNvSpPr>
          <p:nvPr>
            <p:ph type="body"/>
          </p:nvPr>
        </p:nvSpPr>
        <p:spPr>
          <a:xfrm>
            <a:off x="1154880" y="1278360"/>
            <a:ext cx="6247080" cy="4748400"/>
          </a:xfrm>
          <a:prstGeom prst="rect">
            <a:avLst/>
          </a:prstGeom>
        </p:spPr>
        <p:txBody>
          <a:bodyPr lIns="45720" tIns="91440" rIns="45720" bIns="91440"/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800" b="0" strike="noStrike" spc="-1">
                <a:solidFill>
                  <a:srgbClr val="404040"/>
                </a:solidFill>
                <a:latin typeface="Century Gothic"/>
              </a:rPr>
              <a:t>Fare clic per modificare gli stili del testo dello schema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600" b="0" strike="noStrike" spc="-1">
                <a:solidFill>
                  <a:srgbClr val="404040"/>
                </a:solidFill>
                <a:latin typeface="Century Gothic"/>
              </a:rPr>
              <a:t>Secondo livello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400" b="0" strike="noStrike" spc="-1">
                <a:solidFill>
                  <a:srgbClr val="404040"/>
                </a:solidFill>
                <a:latin typeface="Century Gothic"/>
              </a:rPr>
              <a:t>Terzo livello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Quarto livello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1200" b="0" strike="noStrike" spc="-1">
                <a:solidFill>
                  <a:srgbClr val="404040"/>
                </a:solidFill>
                <a:latin typeface="Century Gothic"/>
              </a:rPr>
              <a:t>Quinto livello</a:t>
            </a:r>
          </a:p>
        </p:txBody>
      </p:sp>
      <p:sp>
        <p:nvSpPr>
          <p:cNvPr id="137" name="PlaceHolder 25"/>
          <p:cNvSpPr>
            <a:spLocks noGrp="1"/>
          </p:cNvSpPr>
          <p:nvPr>
            <p:ph type="dt"/>
          </p:nvPr>
        </p:nvSpPr>
        <p:spPr>
          <a:xfrm>
            <a:off x="10650960" y="6393960"/>
            <a:ext cx="990360" cy="30456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87A53718-358E-4EF5-958C-A5B6237A7153}" type="datetime">
              <a:rPr lang="it-IT" sz="1000" b="1" strike="noStrike" spc="-1">
                <a:solidFill>
                  <a:srgbClr val="ACD433"/>
                </a:solidFill>
                <a:latin typeface="Century Gothic"/>
              </a:rPr>
              <a:t>04/04/2019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38" name="PlaceHolder 26"/>
          <p:cNvSpPr>
            <a:spLocks noGrp="1"/>
          </p:cNvSpPr>
          <p:nvPr>
            <p:ph type="ftr"/>
          </p:nvPr>
        </p:nvSpPr>
        <p:spPr>
          <a:xfrm>
            <a:off x="528480" y="6391800"/>
            <a:ext cx="3859560" cy="304560"/>
          </a:xfrm>
          <a:prstGeom prst="rect">
            <a:avLst/>
          </a:prstGeom>
        </p:spPr>
        <p:txBody>
          <a:bodyPr anchor="b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139" name="CustomShape 27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0" name="PlaceHolder 28"/>
          <p:cNvSpPr>
            <a:spLocks noGrp="1"/>
          </p:cNvSpPr>
          <p:nvPr>
            <p:ph type="sldNum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fld id="{277AD81A-4FD4-4C71-8CA3-BA3D6BBA2157}" type="slidenum">
              <a:rPr lang="it-IT" sz="2800" b="0" strike="noStrike" spc="-1">
                <a:solidFill>
                  <a:srgbClr val="FFFFFF"/>
                </a:solidFill>
                <a:latin typeface="Century Gothic"/>
              </a:rPr>
              <a:t>‹N›</a:t>
            </a:fld>
            <a:endParaRPr lang="it-IT" sz="2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hyperlink" Target="http://www.lnf.infn.it/computing/competenze/questionario.php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1154880" y="2099880"/>
            <a:ext cx="8825400" cy="2677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5400" b="1" strike="noStrike" spc="-1">
                <a:solidFill>
                  <a:srgbClr val="EBEBEB"/>
                </a:solidFill>
                <a:latin typeface="Century Gothic"/>
              </a:rPr>
              <a:t>CERCO e VINCO</a:t>
            </a:r>
            <a:endParaRPr lang="it-IT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1154880" y="4777560"/>
            <a:ext cx="8825400" cy="861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1800" b="1" strike="noStrike" cap="all" spc="-1">
                <a:solidFill>
                  <a:srgbClr val="ACD433"/>
                </a:solidFill>
                <a:latin typeface="Century Gothic"/>
              </a:rPr>
              <a:t>Mappatura, Condivisione, Valorizzazione delle competenze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85" name="Immagine 5"/>
          <p:cNvPicPr/>
          <p:nvPr/>
        </p:nvPicPr>
        <p:blipFill>
          <a:blip r:embed="rId2"/>
          <a:srcRect l="21359" r="20000"/>
          <a:stretch/>
        </p:blipFill>
        <p:spPr>
          <a:xfrm>
            <a:off x="9185400" y="3804840"/>
            <a:ext cx="2311200" cy="2422800"/>
          </a:xfrm>
          <a:prstGeom prst="rect">
            <a:avLst/>
          </a:prstGeom>
          <a:ln>
            <a:noFill/>
          </a:ln>
        </p:spPr>
      </p:pic>
      <p:pic>
        <p:nvPicPr>
          <p:cNvPr id="186" name="Immagine 6"/>
          <p:cNvPicPr/>
          <p:nvPr/>
        </p:nvPicPr>
        <p:blipFill>
          <a:blip r:embed="rId3"/>
          <a:srcRect b="23442"/>
          <a:stretch/>
        </p:blipFill>
        <p:spPr>
          <a:xfrm>
            <a:off x="865440" y="649080"/>
            <a:ext cx="10630800" cy="1596600"/>
          </a:xfrm>
          <a:prstGeom prst="rect">
            <a:avLst/>
          </a:prstGeom>
          <a:ln>
            <a:noFill/>
          </a:ln>
        </p:spPr>
      </p:pic>
      <p:sp>
        <p:nvSpPr>
          <p:cNvPr id="187" name="CustomShape 3"/>
          <p:cNvSpPr/>
          <p:nvPr/>
        </p:nvSpPr>
        <p:spPr>
          <a:xfrm>
            <a:off x="1154880" y="5414400"/>
            <a:ext cx="7238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entury Gothic"/>
              </a:rPr>
              <a:t>GdL CERCO e VINCO, Bologna 8-9 aprile 2019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EBEBEB"/>
                </a:solidFill>
                <a:latin typeface="Century Gothic"/>
              </a:rPr>
              <a:t>ESIGENZE DI BASE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941811" y="2328305"/>
            <a:ext cx="10474920" cy="258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Conoscenza e condivisione delle competenze, professionali ed extraprofessionali, dei singoli lavoratori sia da parte del Management</a:t>
            </a:r>
            <a:r>
              <a:rPr lang="it-IT" sz="2400" b="0" i="1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che</a:t>
            </a:r>
            <a:r>
              <a:rPr lang="it-IT" sz="2400" b="0" i="1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all’interno dell’Ente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Valorizzazione delle competenze acquisite anche al di fuori della propria Struttura o in ambiente extra lavorativo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Valorizzazione</a:t>
            </a:r>
            <a:r>
              <a:rPr lang="it-IT" sz="2400" b="0" i="1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delle competenze qualora all’interno della propria Struttura non ci sia la possibilità di esprimerle adeguatamente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Gestione efficiente delle temporanee carenze di organico</a:t>
            </a: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it-IT" sz="24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390240" y="5815080"/>
            <a:ext cx="112395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Century Gothic"/>
              </a:rPr>
              <a:t>L’esigenza è stata manifestata anche in altri progetti nell’ambito di What Next: ICONA (Istituzione Commissioni Nazionali), FORMAT (Migliorie e implementazioni informatiche), GLASS (Gruppi di lavoro multi- sede), TRASPARENZA (Migliorie riguardo la trasparenza)</a:t>
            </a:r>
            <a:endParaRPr lang="it-IT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EBEBEB"/>
                </a:solidFill>
                <a:latin typeface="Century Gothic"/>
              </a:rPr>
              <a:t>PROPOSTA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1154880" y="2603520"/>
            <a:ext cx="10505880" cy="3889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4000"/>
          </a:bodyPr>
          <a:lstStyle/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Creazione, gestione, aggiornamento sistematico di un DATABASE in cui il personale condivida volontariamente informazioni su: </a:t>
            </a:r>
          </a:p>
          <a:p>
            <a:pPr marL="743040" lvl="1" indent="-28548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200" b="0" strike="noStrike" spc="-1" dirty="0">
                <a:solidFill>
                  <a:srgbClr val="404040"/>
                </a:solidFill>
                <a:latin typeface="Century Gothic"/>
              </a:rPr>
              <a:t>le competenze acquisite sia all’interno che all’esterno dell’ente, </a:t>
            </a:r>
          </a:p>
          <a:p>
            <a:pPr marL="743040" lvl="1" indent="-28548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200" b="0" strike="noStrike" spc="-1" dirty="0">
                <a:solidFill>
                  <a:srgbClr val="404040"/>
                </a:solidFill>
                <a:latin typeface="Century Gothic"/>
              </a:rPr>
              <a:t>specifiche competenze tecniche su particolari macchinari, lavorazioni ecc.</a:t>
            </a:r>
          </a:p>
          <a:p>
            <a:pPr marL="743040" lvl="2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200" b="0" strike="noStrike" spc="-1" dirty="0">
                <a:solidFill>
                  <a:srgbClr val="404040"/>
                </a:solidFill>
                <a:latin typeface="Century Gothic"/>
              </a:rPr>
              <a:t>le proprie attitudini e capacità individuali </a:t>
            </a:r>
          </a:p>
          <a:p>
            <a:pPr marL="743040" lvl="2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200" b="0" strike="noStrike" spc="-1" dirty="0">
                <a:solidFill>
                  <a:srgbClr val="404040"/>
                </a:solidFill>
                <a:latin typeface="Century Gothic"/>
              </a:rPr>
              <a:t>gli ambiti, al di fuori delle proprie competenze</a:t>
            </a:r>
            <a:r>
              <a:rPr lang="it-IT" sz="2200" b="0" strike="noStrike" spc="-1">
                <a:solidFill>
                  <a:srgbClr val="404040"/>
                </a:solidFill>
                <a:latin typeface="Century Gothic"/>
              </a:rPr>
              <a:t>, nei </a:t>
            </a:r>
            <a:r>
              <a:rPr lang="it-IT" sz="2200" b="0" strike="noStrike" spc="-1" dirty="0">
                <a:solidFill>
                  <a:srgbClr val="404040"/>
                </a:solidFill>
                <a:latin typeface="Century Gothic"/>
              </a:rPr>
              <a:t>quali vorrebbe crescere professionalmente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EBEBEB"/>
                </a:solidFill>
                <a:latin typeface="Century Gothic"/>
              </a:rPr>
              <a:t>SVILUPPI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1154880" y="2603520"/>
            <a:ext cx="10505880" cy="3889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/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Istituire team specializzati, a livello nazionale, nei diversi ambiti tecnici e amministrativi che possano collaborare a stretto contatto con AC  (es. redazione di manuali operativi, circolari, modulistica uniforme ecc.)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Istituzionalizzare il lavoro svolto/da svolgere presso altre Strutture (es. mettere a disposizione una percentuale del proprio tempo lavorativo)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Creare una “Banca ore” a cui attingere per particolari esigenze (es. carenze temporanee di organico)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Individuare personale docente per corsi di formazione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Reperire personale per Gruppi di lavoro Nazionali, Commissioni ecc.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 dirty="0">
                <a:solidFill>
                  <a:srgbClr val="EBEBEB"/>
                </a:solidFill>
                <a:latin typeface="Century Gothic"/>
              </a:rPr>
              <a:t>VISIONE </a:t>
            </a:r>
            <a:endParaRPr lang="it-IT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5C236A7-3D93-4025-9A52-B0035FE17006}"/>
              </a:ext>
            </a:extLst>
          </p:cNvPr>
          <p:cNvSpPr/>
          <p:nvPr/>
        </p:nvSpPr>
        <p:spPr>
          <a:xfrm>
            <a:off x="4843643" y="3514574"/>
            <a:ext cx="2504713" cy="1760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DB DELLE COMPETENZE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5497F7-F622-4804-BE57-A438A54562B1}"/>
              </a:ext>
            </a:extLst>
          </p:cNvPr>
          <p:cNvSpPr/>
          <p:nvPr/>
        </p:nvSpPr>
        <p:spPr>
          <a:xfrm>
            <a:off x="3005104" y="5564846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Docenti interni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1149F93-68F5-44B0-B7B6-516FD865E5D0}"/>
              </a:ext>
            </a:extLst>
          </p:cNvPr>
          <p:cNvSpPr/>
          <p:nvPr/>
        </p:nvSpPr>
        <p:spPr>
          <a:xfrm>
            <a:off x="2004304" y="4010345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Componenti commissioni, comitati…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A98E3DB-C2DA-495A-9F7C-C2EB38AE3C43}"/>
              </a:ext>
            </a:extLst>
          </p:cNvPr>
          <p:cNvSpPr/>
          <p:nvPr/>
        </p:nvSpPr>
        <p:spPr>
          <a:xfrm>
            <a:off x="3005104" y="2695680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Team specializzati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49BEA52-671C-47BA-A363-67A5696B37BE}"/>
              </a:ext>
            </a:extLst>
          </p:cNvPr>
          <p:cNvSpPr/>
          <p:nvPr/>
        </p:nvSpPr>
        <p:spPr>
          <a:xfrm>
            <a:off x="7185298" y="5583320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Mobilità interna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A65BD60-B421-4591-8B28-078A44471A49}"/>
              </a:ext>
            </a:extLst>
          </p:cNvPr>
          <p:cNvSpPr/>
          <p:nvPr/>
        </p:nvSpPr>
        <p:spPr>
          <a:xfrm>
            <a:off x="8159329" y="4053343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Banca Ore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6A288C-D3FD-4EFC-B207-C38DA763B76C}"/>
              </a:ext>
            </a:extLst>
          </p:cNvPr>
          <p:cNvSpPr/>
          <p:nvPr/>
        </p:nvSpPr>
        <p:spPr>
          <a:xfrm>
            <a:off x="7185298" y="2714154"/>
            <a:ext cx="20016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1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Istituzionalizzazione lavoro fuori sede </a:t>
            </a:r>
          </a:p>
        </p:txBody>
      </p:sp>
    </p:spTree>
    <p:extLst>
      <p:ext uri="{BB962C8B-B14F-4D97-AF65-F5344CB8AC3E}">
        <p14:creationId xmlns:p14="http://schemas.microsoft.com/office/powerpoint/2010/main" val="246225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EBEBEB"/>
                </a:solidFill>
                <a:latin typeface="Century Gothic"/>
              </a:rPr>
              <a:t>STRUMENTI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1154880" y="2603520"/>
            <a:ext cx="10598400" cy="3416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/>
          <a:p>
            <a:pPr marL="343080" indent="-342720" algn="just"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 err="1">
                <a:solidFill>
                  <a:srgbClr val="404040"/>
                </a:solidFill>
                <a:latin typeface="Century Gothic"/>
              </a:rPr>
              <a:t>Genislab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 si è occupato di promuovere un database sulla base del Cern </a:t>
            </a:r>
            <a:r>
              <a:rPr lang="it-IT" sz="2400" b="0" strike="noStrike" spc="-1" dirty="0" err="1">
                <a:solidFill>
                  <a:srgbClr val="404040"/>
                </a:solidFill>
                <a:latin typeface="Century Gothic"/>
              </a:rPr>
              <a:t>Competency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 model e ha strutturato un database, attualmente non utilizzato ma che potrebbe essere un buon punto di partenza …..</a:t>
            </a:r>
            <a:endParaRPr lang="it-IT" sz="2400" b="0" u="sng" strike="noStrike" spc="-1" dirty="0">
              <a:solidFill>
                <a:srgbClr val="D3EB92"/>
              </a:solidFill>
              <a:latin typeface="Century Gothic"/>
            </a:endParaRPr>
          </a:p>
          <a:p>
            <a:pPr marL="343080" indent="-342720" algn="just"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u="sng" strike="noStrike" spc="-1" dirty="0">
                <a:solidFill>
                  <a:srgbClr val="D3EB92"/>
                </a:solidFill>
                <a:uFillTx/>
                <a:latin typeface="Century Gothic"/>
                <a:hlinkClick r:id="rId2"/>
              </a:rPr>
              <a:t>http://www.lnf.infn.it/computing/competenze/questionario.php</a:t>
            </a:r>
            <a:endParaRPr lang="it-IT" sz="240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Altri DB in uso nell’Ente (es. questionario CUG, DB del </a:t>
            </a:r>
            <a:r>
              <a:rPr lang="it-IT" sz="2400" b="0" strike="noStrike" spc="-1">
                <a:solidFill>
                  <a:srgbClr val="404040"/>
                </a:solidFill>
                <a:latin typeface="Century Gothic"/>
              </a:rPr>
              <a:t>Trasferimento Tecnologico</a:t>
            </a:r>
            <a:r>
              <a:rPr lang="it-IT" sz="2400" b="0" strike="noStrike" spc="-1" dirty="0">
                <a:solidFill>
                  <a:srgbClr val="404040"/>
                </a:solidFill>
                <a:latin typeface="Century Gothic"/>
              </a:rPr>
              <a:t>) sono di ispirazione. Vorremmo proporre un unico DB.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400" spc="-1" dirty="0">
                <a:solidFill>
                  <a:srgbClr val="404040"/>
                </a:solidFill>
                <a:latin typeface="Century Gothic"/>
              </a:rPr>
              <a:t>Siamo in contatto con ISTAT, che ha già realizzato un sistema per la valorizzazione ottimale delle competenze, per spunti e suggerimenti</a:t>
            </a:r>
            <a:endParaRPr lang="it-IT" sz="240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endParaRPr lang="it-IT" sz="2400" b="0" strike="noStrike" spc="-1" dirty="0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4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7" name="Immagine 3"/>
          <p:cNvPicPr/>
          <p:nvPr/>
        </p:nvPicPr>
        <p:blipFill>
          <a:blip r:embed="rId3"/>
          <a:srcRect b="48309"/>
          <a:stretch/>
        </p:blipFill>
        <p:spPr>
          <a:xfrm>
            <a:off x="8270640" y="112680"/>
            <a:ext cx="3482640" cy="238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154880" y="973800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EBEBEB"/>
                </a:solidFill>
                <a:latin typeface="Century Gothic"/>
              </a:rPr>
              <a:t>RISULTATI ATTESI</a:t>
            </a:r>
            <a:endParaRPr lang="it-IT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154880" y="2434841"/>
            <a:ext cx="10433880" cy="4105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b="0" strike="noStrike" spc="-1" dirty="0">
                <a:solidFill>
                  <a:srgbClr val="404040"/>
                </a:solidFill>
                <a:latin typeface="Century Gothic"/>
              </a:rPr>
              <a:t>Censire le competenze professionali, le attitudini e le capacità individuali del personale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b="0" strike="noStrike" spc="-1" dirty="0">
                <a:solidFill>
                  <a:srgbClr val="404040"/>
                </a:solidFill>
                <a:latin typeface="Century Gothic"/>
              </a:rPr>
              <a:t>Stimolare le sinergie inter-struttura per creare una rete di mobilità interna su base volontaria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b="0" strike="noStrike" spc="-1" dirty="0">
                <a:solidFill>
                  <a:srgbClr val="404040"/>
                </a:solidFill>
                <a:latin typeface="Century Gothic"/>
              </a:rPr>
              <a:t>Valorizzare le competenze acquisite sia all’interno che anche al di fuori della propria Struttura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b="0" strike="noStrike" spc="-1" dirty="0">
                <a:solidFill>
                  <a:srgbClr val="404040"/>
                </a:solidFill>
                <a:latin typeface="Century Gothic"/>
              </a:rPr>
              <a:t>Favorire la conoscenza e la collaborazione tra persone che lavorano in Strutture diverse e in AC</a:t>
            </a: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spc="-1" dirty="0">
                <a:solidFill>
                  <a:srgbClr val="404040"/>
                </a:solidFill>
                <a:latin typeface="Century Gothic"/>
              </a:rPr>
              <a:t>Migliorare la gratificazione personale e il benessere lavorativo</a:t>
            </a:r>
            <a:endParaRPr lang="it-IT" sz="200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343080" indent="-342720" algn="just"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b="0" strike="noStrike" spc="-1" dirty="0">
                <a:solidFill>
                  <a:srgbClr val="404040"/>
                </a:solidFill>
                <a:latin typeface="Century Gothic"/>
              </a:rPr>
              <a:t>Ottimizzare il tempo/lavoro delle risorse interne</a:t>
            </a:r>
          </a:p>
          <a:p>
            <a:pPr marL="343080" indent="-342720" algn="just"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2000" spc="-1" dirty="0">
                <a:solidFill>
                  <a:srgbClr val="404040"/>
                </a:solidFill>
                <a:latin typeface="Century Gothic"/>
              </a:rPr>
              <a:t>Ottenere risparmi economici</a:t>
            </a:r>
            <a:endParaRPr lang="it-IT" sz="20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287262" y="3941686"/>
            <a:ext cx="6161103" cy="214807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it-IT" sz="3600" b="1" strike="noStrike" spc="-1" dirty="0">
                <a:solidFill>
                  <a:srgbClr val="404040"/>
                </a:solidFill>
                <a:latin typeface="Century Gothic"/>
              </a:rPr>
              <a:t>GRAZIE PER L’ATTENZIONE</a:t>
            </a:r>
            <a:endParaRPr lang="it-IT" sz="36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352</TotalTime>
  <Words>483</Words>
  <Application>Microsoft Office PowerPoint</Application>
  <PresentationFormat>Widescreen</PresentationFormat>
  <Paragraphs>44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18" baseType="lpstr">
      <vt:lpstr>Arial</vt:lpstr>
      <vt:lpstr>Century Gothic</vt:lpstr>
      <vt:lpstr>DejaVu Sans</vt:lpstr>
      <vt:lpstr>Symbol</vt:lpstr>
      <vt:lpstr>Times New Roman</vt:lpstr>
      <vt:lpstr>Wingdings</vt:lpstr>
      <vt:lpstr>Wingdings 3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CERCO e VINCO</dc:title>
  <dc:subject/>
  <dc:creator>Utente di Microsoft Office</dc:creator>
  <dc:description/>
  <cp:lastModifiedBy>Alberto Moni</cp:lastModifiedBy>
  <cp:revision>39</cp:revision>
  <dcterms:created xsi:type="dcterms:W3CDTF">2019-04-02T12:08:30Z</dcterms:created>
  <dcterms:modified xsi:type="dcterms:W3CDTF">2019-04-04T14:08:47Z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15.0023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