
<file path=[Content_Types].xml><?xml version="1.0" encoding="utf-8"?>
<Types xmlns="http://schemas.openxmlformats.org/package/2006/content-types">
  <Default Extension="xml" ContentType="application/xml"/>
  <Default Extension="tif" ContentType="image/tiff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643"/>
  </p:normalViewPr>
  <p:slideViewPr>
    <p:cSldViewPr snapToGrid="0" snapToObjects="1">
      <p:cViewPr varScale="1">
        <p:scale>
          <a:sx n="123" d="100"/>
          <a:sy n="123" d="100"/>
        </p:scale>
        <p:origin x="1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Trebuchet MS"/>
              </a:rPr>
              <a:t>Fai clic per spostare la diapositiva</a:t>
            </a: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it-IT" sz="2000" b="0" strike="noStrike" spc="-1">
                <a:latin typeface="Arial"/>
              </a:rPr>
              <a:t>Fai clic per modificare il formato delle note</a:t>
            </a:r>
          </a:p>
        </p:txBody>
      </p:sp>
      <p:sp>
        <p:nvSpPr>
          <p:cNvPr id="14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it-IT" sz="1400" b="0" strike="noStrike" spc="-1">
                <a:latin typeface="Times New Roman"/>
              </a:rPr>
              <a:t>&lt;intestazione&gt;</a:t>
            </a:r>
          </a:p>
        </p:txBody>
      </p:sp>
      <p:sp>
        <p:nvSpPr>
          <p:cNvPr id="14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it-IT" sz="140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14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it-IT" sz="14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14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A1902599-81A8-47D2-A8E3-5535EFD6D526}" type="slidenum">
              <a:rPr lang="it-IT" sz="1400" b="0" strike="noStrike" spc="-1">
                <a:latin typeface="Times New Roman"/>
              </a:rPr>
              <a:t>‹n.›</a:t>
            </a:fld>
            <a:endParaRPr lang="it-IT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17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31E23B3-B34E-40E9-9E1E-2E535619501C}" type="slidenum">
              <a:rPr lang="it-IT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it-IT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44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143000" y="2546280"/>
            <a:ext cx="640044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1143000" y="254628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422960" y="254628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206064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3306960" y="731520"/>
            <a:ext cx="206064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5471280" y="731520"/>
            <a:ext cx="206064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1143000" y="2546280"/>
            <a:ext cx="206064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3306960" y="2546280"/>
            <a:ext cx="206064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5471280" y="2546280"/>
            <a:ext cx="206064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1143000" y="731520"/>
            <a:ext cx="6400440" cy="3474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440" cy="347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347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347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1793160" y="4372200"/>
            <a:ext cx="6512040" cy="529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347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1143000" y="254628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1143000" y="731520"/>
            <a:ext cx="6400440" cy="3474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347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422960" y="254628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1143000" y="2546280"/>
            <a:ext cx="640044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44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1143000" y="2546280"/>
            <a:ext cx="640044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1143000" y="254628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422960" y="254628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206064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306960" y="731520"/>
            <a:ext cx="206064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471280" y="731520"/>
            <a:ext cx="206064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1143000" y="2546280"/>
            <a:ext cx="206064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3306960" y="2546280"/>
            <a:ext cx="206064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5471280" y="2546280"/>
            <a:ext cx="206064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subTitle"/>
          </p:nvPr>
        </p:nvSpPr>
        <p:spPr>
          <a:xfrm>
            <a:off x="1143000" y="731520"/>
            <a:ext cx="6400440" cy="3474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440" cy="347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347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347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440" cy="347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subTitle"/>
          </p:nvPr>
        </p:nvSpPr>
        <p:spPr>
          <a:xfrm>
            <a:off x="1793160" y="4372200"/>
            <a:ext cx="6512040" cy="529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347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1143000" y="254628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347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422960" y="254628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1143000" y="2546280"/>
            <a:ext cx="640044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44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1143000" y="2546280"/>
            <a:ext cx="640044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1143000" y="254628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body"/>
          </p:nvPr>
        </p:nvSpPr>
        <p:spPr>
          <a:xfrm>
            <a:off x="4422960" y="254628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206064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3306960" y="731520"/>
            <a:ext cx="206064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5471280" y="731520"/>
            <a:ext cx="206064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1" name="PlaceHolder 5"/>
          <p:cNvSpPr>
            <a:spLocks noGrp="1"/>
          </p:cNvSpPr>
          <p:nvPr>
            <p:ph type="body"/>
          </p:nvPr>
        </p:nvSpPr>
        <p:spPr>
          <a:xfrm>
            <a:off x="1143000" y="2546280"/>
            <a:ext cx="206064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2" name="PlaceHolder 6"/>
          <p:cNvSpPr>
            <a:spLocks noGrp="1"/>
          </p:cNvSpPr>
          <p:nvPr>
            <p:ph type="body"/>
          </p:nvPr>
        </p:nvSpPr>
        <p:spPr>
          <a:xfrm>
            <a:off x="3306960" y="2546280"/>
            <a:ext cx="206064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3" name="PlaceHolder 7"/>
          <p:cNvSpPr>
            <a:spLocks noGrp="1"/>
          </p:cNvSpPr>
          <p:nvPr>
            <p:ph type="body"/>
          </p:nvPr>
        </p:nvSpPr>
        <p:spPr>
          <a:xfrm>
            <a:off x="5471280" y="2546280"/>
            <a:ext cx="206064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347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347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1793160" y="4372200"/>
            <a:ext cx="6512040" cy="529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347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143000" y="254628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347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422960" y="254628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1143000" y="2546280"/>
            <a:ext cx="640044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stomShape 1" hidden="1"/>
          <p:cNvSpPr/>
          <p:nvPr/>
        </p:nvSpPr>
        <p:spPr>
          <a:xfrm>
            <a:off x="0" y="5105520"/>
            <a:ext cx="9143640" cy="1752120"/>
          </a:xfrm>
          <a:prstGeom prst="rect">
            <a:avLst/>
          </a:prstGeom>
          <a:gradFill rotWithShape="0"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" name="CustomShape 2" hidden="1"/>
          <p:cNvSpPr/>
          <p:nvPr/>
        </p:nvSpPr>
        <p:spPr>
          <a:xfrm>
            <a:off x="0" y="0"/>
            <a:ext cx="9143640" cy="5105160"/>
          </a:xfrm>
          <a:prstGeom prst="rect">
            <a:avLst/>
          </a:prstGeom>
          <a:gradFill rotWithShape="0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0" y="3768480"/>
            <a:ext cx="9143640" cy="2285640"/>
          </a:xfrm>
          <a:prstGeom prst="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 hidden="1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0" y="3866760"/>
            <a:ext cx="9143640" cy="2990880"/>
          </a:xfrm>
          <a:prstGeom prst="rect">
            <a:avLst/>
          </a:prstGeom>
          <a:gradFill rotWithShape="0"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0" y="0"/>
            <a:ext cx="9143640" cy="3866400"/>
          </a:xfrm>
          <a:prstGeom prst="rect">
            <a:avLst/>
          </a:prstGeom>
          <a:gradFill rotWithShape="0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0" y="2652480"/>
            <a:ext cx="9143640" cy="2285640"/>
          </a:xfrm>
          <a:prstGeom prst="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PlaceHolder 9"/>
          <p:cNvSpPr>
            <a:spLocks noGrp="1"/>
          </p:cNvSpPr>
          <p:nvPr>
            <p:ph type="dt"/>
          </p:nvPr>
        </p:nvSpPr>
        <p:spPr>
          <a:xfrm>
            <a:off x="6172200" y="6172200"/>
            <a:ext cx="25142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it-IT" sz="1100" b="1" strike="noStrike" spc="-1">
                <a:solidFill>
                  <a:srgbClr val="808080"/>
                </a:solidFill>
                <a:latin typeface="Trebuchet MS"/>
              </a:rPr>
              <a:t>08/04/19</a:t>
            </a:r>
            <a:endParaRPr lang="it-IT" sz="1100" b="0" strike="noStrike" spc="-1">
              <a:latin typeface="Times New Roman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ftr"/>
          </p:nvPr>
        </p:nvSpPr>
        <p:spPr>
          <a:xfrm>
            <a:off x="457200" y="6172200"/>
            <a:ext cx="33523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sz="1100" b="1" strike="noStrike" spc="-1">
                <a:solidFill>
                  <a:srgbClr val="808080"/>
                </a:solidFill>
                <a:latin typeface="Trebuchet MS"/>
              </a:rPr>
              <a:t>WNTTA Lucia Sideli LE - Valentina Lissia TO</a:t>
            </a:r>
            <a:endParaRPr lang="it-IT" sz="1100" b="0" strike="noStrike" spc="-1">
              <a:latin typeface="Times New Roman"/>
            </a:endParaRPr>
          </a:p>
        </p:txBody>
      </p:sp>
      <p:sp>
        <p:nvSpPr>
          <p:cNvPr id="10" name="PlaceHolder 11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F7E395E9-220B-4441-A11A-E1581D312906}" type="slidenum">
              <a:rPr lang="it-IT" sz="1200" b="1" strike="noStrike" spc="-1">
                <a:solidFill>
                  <a:srgbClr val="808080"/>
                </a:solidFill>
                <a:latin typeface="Trebuchet MS"/>
              </a:rPr>
              <a:t>‹n.›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11" name="PlaceHolder 12"/>
          <p:cNvSpPr>
            <a:spLocks noGrp="1"/>
          </p:cNvSpPr>
          <p:nvPr>
            <p:ph type="title"/>
          </p:nvPr>
        </p:nvSpPr>
        <p:spPr>
          <a:xfrm>
            <a:off x="817560" y="3132360"/>
            <a:ext cx="7175160" cy="1792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640080" indent="-456840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lang="en-US" sz="5400" b="1" strike="noStrike" spc="-1">
                <a:solidFill>
                  <a:srgbClr val="404040"/>
                </a:solidFill>
                <a:latin typeface="Trebuchet MS"/>
              </a:rPr>
              <a:t>Fare clic per modificare stile</a:t>
            </a:r>
            <a:endParaRPr lang="en-US" sz="54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" name="PlaceHolder 1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404040"/>
                </a:solidFill>
                <a:latin typeface="Trebuchet MS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404040"/>
                </a:solidFill>
                <a:latin typeface="Trebuchet MS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404040"/>
                </a:solidFill>
                <a:latin typeface="Trebuchet MS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0" y="5105520"/>
            <a:ext cx="9143640" cy="1752120"/>
          </a:xfrm>
          <a:prstGeom prst="rect">
            <a:avLst/>
          </a:prstGeom>
          <a:gradFill rotWithShape="0"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CustomShape 2"/>
          <p:cNvSpPr/>
          <p:nvPr/>
        </p:nvSpPr>
        <p:spPr>
          <a:xfrm>
            <a:off x="0" y="0"/>
            <a:ext cx="9143640" cy="5105160"/>
          </a:xfrm>
          <a:prstGeom prst="rect">
            <a:avLst/>
          </a:prstGeom>
          <a:gradFill rotWithShape="0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CustomShape 3"/>
          <p:cNvSpPr/>
          <p:nvPr/>
        </p:nvSpPr>
        <p:spPr>
          <a:xfrm>
            <a:off x="0" y="3768480"/>
            <a:ext cx="9143640" cy="2285640"/>
          </a:xfrm>
          <a:prstGeom prst="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CustomShape 4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PlaceHolder 5"/>
          <p:cNvSpPr>
            <a:spLocks noGrp="1"/>
          </p:cNvSpPr>
          <p:nvPr>
            <p:ph type="dt"/>
          </p:nvPr>
        </p:nvSpPr>
        <p:spPr>
          <a:xfrm>
            <a:off x="6172200" y="6172200"/>
            <a:ext cx="25142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it-IT" sz="1100" b="1" strike="noStrike" spc="-1">
                <a:solidFill>
                  <a:srgbClr val="808080"/>
                </a:solidFill>
                <a:latin typeface="Trebuchet MS"/>
              </a:rPr>
              <a:t>08/04/19</a:t>
            </a:r>
            <a:endParaRPr lang="it-IT" sz="1100" b="0" strike="noStrike" spc="-1">
              <a:latin typeface="Times New Roman"/>
            </a:endParaRPr>
          </a:p>
        </p:txBody>
      </p:sp>
      <p:sp>
        <p:nvSpPr>
          <p:cNvPr id="54" name="PlaceHolder 6"/>
          <p:cNvSpPr>
            <a:spLocks noGrp="1"/>
          </p:cNvSpPr>
          <p:nvPr>
            <p:ph type="ftr"/>
          </p:nvPr>
        </p:nvSpPr>
        <p:spPr>
          <a:xfrm>
            <a:off x="457200" y="6172200"/>
            <a:ext cx="33523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sz="1100" b="1" strike="noStrike" spc="-1">
                <a:solidFill>
                  <a:srgbClr val="808080"/>
                </a:solidFill>
                <a:latin typeface="Trebuchet MS"/>
              </a:rPr>
              <a:t>WNTTA Lucia Sideli LE - Valentina Lissia TO</a:t>
            </a:r>
            <a:endParaRPr lang="it-IT" sz="1100" b="0" strike="noStrike" spc="-1">
              <a:latin typeface="Times New Roman"/>
            </a:endParaRPr>
          </a:p>
        </p:txBody>
      </p:sp>
      <p:sp>
        <p:nvSpPr>
          <p:cNvPr id="55" name="PlaceHolder 7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3060D2BF-352C-4E82-9DB5-FDCAD19019A9}" type="slidenum">
              <a:rPr lang="it-IT" sz="1200" b="1" strike="noStrike" spc="-1">
                <a:solidFill>
                  <a:srgbClr val="808080"/>
                </a:solidFill>
                <a:latin typeface="Trebuchet MS"/>
              </a:rPr>
              <a:t>‹n.›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56" name="PlaceHolder 8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0040" indent="-319680" algn="r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lang="en-US" sz="4600" b="1" strike="noStrike" spc="-1">
                <a:solidFill>
                  <a:srgbClr val="404040"/>
                </a:solidFill>
                <a:latin typeface="Trebuchet MS"/>
              </a:rPr>
              <a:t>Fare clic per modificare stile</a:t>
            </a:r>
            <a:endParaRPr lang="en-US" sz="4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9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440" cy="34743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1825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Fare clic per modificare gli stili del testo dello schema</a:t>
            </a:r>
          </a:p>
          <a:p>
            <a:pPr marL="548640" lvl="1" indent="-18252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Secondo livello</a:t>
            </a:r>
          </a:p>
          <a:p>
            <a:pPr marL="822960" lvl="2" indent="-18252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1800" b="0" strike="noStrike" spc="-1">
                <a:solidFill>
                  <a:srgbClr val="404040"/>
                </a:solidFill>
                <a:latin typeface="Trebuchet MS"/>
              </a:rPr>
              <a:t>Terzo livello</a:t>
            </a:r>
          </a:p>
          <a:p>
            <a:pPr marL="1097280" lvl="3" indent="-18252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1600" b="0" strike="noStrike" spc="-1">
                <a:solidFill>
                  <a:srgbClr val="404040"/>
                </a:solidFill>
                <a:latin typeface="Trebuchet MS"/>
              </a:rPr>
              <a:t>Quarto livello</a:t>
            </a:r>
          </a:p>
          <a:p>
            <a:pPr marL="1389960" lvl="4" indent="-18252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1400" b="0" strike="noStrike" spc="-1">
                <a:solidFill>
                  <a:srgbClr val="404040"/>
                </a:solidFill>
                <a:latin typeface="Trebuchet MS"/>
              </a:rPr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 hidden="1"/>
          <p:cNvSpPr/>
          <p:nvPr/>
        </p:nvSpPr>
        <p:spPr>
          <a:xfrm>
            <a:off x="0" y="5105520"/>
            <a:ext cx="9143640" cy="1752120"/>
          </a:xfrm>
          <a:prstGeom prst="rect">
            <a:avLst/>
          </a:prstGeom>
          <a:gradFill rotWithShape="0"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CustomShape 2" hidden="1"/>
          <p:cNvSpPr/>
          <p:nvPr/>
        </p:nvSpPr>
        <p:spPr>
          <a:xfrm>
            <a:off x="0" y="0"/>
            <a:ext cx="9143640" cy="5105160"/>
          </a:xfrm>
          <a:prstGeom prst="rect">
            <a:avLst/>
          </a:prstGeom>
          <a:gradFill rotWithShape="0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CustomShape 3" hidden="1"/>
          <p:cNvSpPr/>
          <p:nvPr/>
        </p:nvSpPr>
        <p:spPr>
          <a:xfrm>
            <a:off x="0" y="3768480"/>
            <a:ext cx="9143640" cy="2285640"/>
          </a:xfrm>
          <a:prstGeom prst="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CustomShape 4" hidden="1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CustomShape 5"/>
          <p:cNvSpPr/>
          <p:nvPr/>
        </p:nvSpPr>
        <p:spPr>
          <a:xfrm>
            <a:off x="0" y="3866760"/>
            <a:ext cx="9143640" cy="2990880"/>
          </a:xfrm>
          <a:prstGeom prst="rect">
            <a:avLst/>
          </a:prstGeom>
          <a:gradFill rotWithShape="0"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CustomShape 6"/>
          <p:cNvSpPr/>
          <p:nvPr/>
        </p:nvSpPr>
        <p:spPr>
          <a:xfrm>
            <a:off x="0" y="0"/>
            <a:ext cx="9143640" cy="3866400"/>
          </a:xfrm>
          <a:prstGeom prst="rect">
            <a:avLst/>
          </a:prstGeom>
          <a:gradFill rotWithShape="0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CustomShape 7"/>
          <p:cNvSpPr/>
          <p:nvPr/>
        </p:nvSpPr>
        <p:spPr>
          <a:xfrm>
            <a:off x="0" y="2652480"/>
            <a:ext cx="9143640" cy="2285640"/>
          </a:xfrm>
          <a:prstGeom prst="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" name="CustomShape 8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PlaceHolder 9"/>
          <p:cNvSpPr>
            <a:spLocks noGrp="1"/>
          </p:cNvSpPr>
          <p:nvPr>
            <p:ph type="body"/>
          </p:nvPr>
        </p:nvSpPr>
        <p:spPr>
          <a:xfrm>
            <a:off x="4475160" y="1143000"/>
            <a:ext cx="4114440" cy="3127320"/>
          </a:xfrm>
          <a:prstGeom prst="rect">
            <a:avLst/>
          </a:prstGeom>
        </p:spPr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Trebuchet MS"/>
              </a:rPr>
              <a:t>Trascinare l'immagine su un segnaposto o fare clic sull'icona per aggiungerla</a:t>
            </a:r>
            <a:endParaRPr lang="en-US" sz="20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3" name="PlaceHolder 10"/>
          <p:cNvSpPr>
            <a:spLocks noGrp="1"/>
          </p:cNvSpPr>
          <p:nvPr>
            <p:ph type="body"/>
          </p:nvPr>
        </p:nvSpPr>
        <p:spPr>
          <a:xfrm>
            <a:off x="878040" y="1010520"/>
            <a:ext cx="3693600" cy="21625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182880" indent="-18252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1600" b="0" strike="noStrike" spc="-1">
                <a:solidFill>
                  <a:srgbClr val="404040"/>
                </a:solidFill>
                <a:latin typeface="Trebuchet MS"/>
              </a:rPr>
              <a:t>Fare clic per modificare gli stili del testo dello schema</a:t>
            </a:r>
          </a:p>
        </p:txBody>
      </p:sp>
      <p:sp>
        <p:nvSpPr>
          <p:cNvPr id="104" name="PlaceHolder 11"/>
          <p:cNvSpPr>
            <a:spLocks noGrp="1"/>
          </p:cNvSpPr>
          <p:nvPr>
            <p:ph type="dt"/>
          </p:nvPr>
        </p:nvSpPr>
        <p:spPr>
          <a:xfrm>
            <a:off x="6172200" y="6172200"/>
            <a:ext cx="25142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it-IT" sz="1100" b="1" strike="noStrike" spc="-1">
                <a:solidFill>
                  <a:srgbClr val="808080"/>
                </a:solidFill>
                <a:latin typeface="Trebuchet MS"/>
              </a:rPr>
              <a:t>08/04/19</a:t>
            </a:r>
            <a:endParaRPr lang="it-IT" sz="1100" b="0" strike="noStrike" spc="-1">
              <a:latin typeface="Times New Roman"/>
            </a:endParaRPr>
          </a:p>
        </p:txBody>
      </p:sp>
      <p:sp>
        <p:nvSpPr>
          <p:cNvPr id="105" name="PlaceHolder 12"/>
          <p:cNvSpPr>
            <a:spLocks noGrp="1"/>
          </p:cNvSpPr>
          <p:nvPr>
            <p:ph type="ftr"/>
          </p:nvPr>
        </p:nvSpPr>
        <p:spPr>
          <a:xfrm>
            <a:off x="457200" y="6172200"/>
            <a:ext cx="33523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sz="1100" b="1" strike="noStrike" spc="-1">
                <a:solidFill>
                  <a:srgbClr val="808080"/>
                </a:solidFill>
                <a:latin typeface="Trebuchet MS"/>
              </a:rPr>
              <a:t>WNTTA Lucia Sideli LE - Valentina Lissia TO</a:t>
            </a:r>
            <a:endParaRPr lang="it-IT" sz="1100" b="0" strike="noStrike" spc="-1">
              <a:latin typeface="Times New Roman"/>
            </a:endParaRPr>
          </a:p>
        </p:txBody>
      </p:sp>
      <p:sp>
        <p:nvSpPr>
          <p:cNvPr id="106" name="PlaceHolder 13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CC2A67F5-90D3-4B8C-8B54-F62B8BDB79CB}" type="slidenum">
              <a:rPr lang="it-IT" sz="1200" b="1" strike="noStrike" spc="-1">
                <a:solidFill>
                  <a:srgbClr val="808080"/>
                </a:solidFill>
                <a:latin typeface="Trebuchet MS"/>
              </a:rPr>
              <a:t>‹n.›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107" name="PlaceHolder 14"/>
          <p:cNvSpPr>
            <a:spLocks noGrp="1"/>
          </p:cNvSpPr>
          <p:nvPr>
            <p:ph type="title"/>
          </p:nvPr>
        </p:nvSpPr>
        <p:spPr>
          <a:xfrm>
            <a:off x="727200" y="4464360"/>
            <a:ext cx="6383160" cy="114264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320040" indent="-319680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lang="en-US" sz="4600" b="1" strike="noStrike" spc="-1">
                <a:solidFill>
                  <a:srgbClr val="404040"/>
                </a:solidFill>
                <a:latin typeface="Trebuchet MS"/>
              </a:rPr>
              <a:t>Fare clic per modificare stile</a:t>
            </a:r>
            <a:endParaRPr lang="en-US" sz="46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324720" y="1700640"/>
            <a:ext cx="5088960" cy="13158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8000"/>
          </a:bodyPr>
          <a:lstStyle/>
          <a:p>
            <a:pPr>
              <a:lnSpc>
                <a:spcPct val="100000"/>
              </a:lnSpc>
              <a:spcBef>
                <a:spcPts val="799"/>
              </a:spcBef>
              <a:spcAft>
                <a:spcPts val="300"/>
              </a:spcAft>
            </a:pPr>
            <a:r>
              <a:rPr lang="it-IT" sz="4000" b="0" strike="noStrike" spc="-1">
                <a:solidFill>
                  <a:srgbClr val="595959"/>
                </a:solidFill>
                <a:latin typeface="Arial Black"/>
              </a:rPr>
              <a:t>WNTTA fase II</a:t>
            </a:r>
            <a:endParaRPr lang="it-IT" sz="4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spcAft>
                <a:spcPts val="300"/>
              </a:spcAft>
            </a:pPr>
            <a:r>
              <a:rPr lang="it-IT" sz="4000" b="0" strike="noStrike" spc="-1">
                <a:solidFill>
                  <a:srgbClr val="DC330B"/>
                </a:solidFill>
                <a:latin typeface="Arial Black"/>
              </a:rPr>
              <a:t>l’Ente che vorrei</a:t>
            </a:r>
            <a:endParaRPr lang="it-IT" sz="4000" b="0" strike="noStrike" spc="-1">
              <a:latin typeface="Arial"/>
            </a:endParaRPr>
          </a:p>
        </p:txBody>
      </p:sp>
      <p:sp>
        <p:nvSpPr>
          <p:cNvPr id="151" name="TextShape 2"/>
          <p:cNvSpPr txBox="1"/>
          <p:nvPr/>
        </p:nvSpPr>
        <p:spPr>
          <a:xfrm>
            <a:off x="1867320" y="4784040"/>
            <a:ext cx="7175160" cy="17928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182880" algn="r">
              <a:lnSpc>
                <a:spcPct val="100000"/>
              </a:lnSpc>
            </a:pPr>
            <a:r>
              <a:rPr lang="en-US" sz="5400" b="1" strike="noStrike" spc="-1">
                <a:solidFill>
                  <a:srgbClr val="404040"/>
                </a:solidFill>
                <a:latin typeface="Trebuchet MS"/>
              </a:rPr>
              <a:t>TRASPARENZA</a:t>
            </a:r>
            <a:endParaRPr lang="en-US" sz="5400" b="0" strike="noStrike" spc="-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52" name="Immagine 4"/>
          <p:cNvPicPr/>
          <p:nvPr/>
        </p:nvPicPr>
        <p:blipFill>
          <a:blip r:embed="rId3"/>
          <a:srcRect r="67454"/>
          <a:stretch/>
        </p:blipFill>
        <p:spPr>
          <a:xfrm>
            <a:off x="2550240" y="4784040"/>
            <a:ext cx="1788120" cy="1005840"/>
          </a:xfrm>
          <a:prstGeom prst="rect">
            <a:avLst/>
          </a:prstGeom>
          <a:ln>
            <a:noFill/>
          </a:ln>
        </p:spPr>
      </p:pic>
      <p:pic>
        <p:nvPicPr>
          <p:cNvPr id="153" name="Immagine 5"/>
          <p:cNvPicPr/>
          <p:nvPr/>
        </p:nvPicPr>
        <p:blipFill>
          <a:blip r:embed="rId4"/>
          <a:srcRect l="21365" r="20006"/>
          <a:stretch/>
        </p:blipFill>
        <p:spPr>
          <a:xfrm>
            <a:off x="5414040" y="201960"/>
            <a:ext cx="3503880" cy="3673440"/>
          </a:xfrm>
          <a:prstGeom prst="rect">
            <a:avLst/>
          </a:prstGeom>
          <a:ln>
            <a:noFill/>
          </a:ln>
        </p:spPr>
      </p:pic>
      <p:sp>
        <p:nvSpPr>
          <p:cNvPr id="154" name="CustomShape 3"/>
          <p:cNvSpPr/>
          <p:nvPr/>
        </p:nvSpPr>
        <p:spPr>
          <a:xfrm>
            <a:off x="182880" y="6014880"/>
            <a:ext cx="87350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Trebuchet MS"/>
              </a:rPr>
              <a:t>Valentina Lissia (INFN TO) e Lucia Sideli (INFN LE),Bologna 8-9 aprile 2019 </a:t>
            </a:r>
            <a:endParaRPr lang="it-IT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575280" y="2072520"/>
            <a:ext cx="8344800" cy="40093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18252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400" b="0" strike="noStrike" spc="-1">
                <a:solidFill>
                  <a:srgbClr val="404040"/>
                </a:solidFill>
                <a:latin typeface="Trebuchet MS"/>
              </a:rPr>
              <a:t>Nonostante il notevole impegno da parte dell’Ente, anche attraverso la pagina dell’Amministrazione Trasparente, si ravvisa che ci siano dei margini di miglioramento.</a:t>
            </a: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</a:pPr>
            <a:endParaRPr lang="en-US" sz="2400" b="0" strike="noStrike" spc="-1">
              <a:solidFill>
                <a:srgbClr val="404040"/>
              </a:solidFill>
              <a:latin typeface="Trebuchet MS"/>
            </a:endParaRPr>
          </a:p>
          <a:p>
            <a:pPr marL="228600" indent="-18252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400" b="0" strike="noStrike" spc="-1">
                <a:solidFill>
                  <a:srgbClr val="800000"/>
                </a:solidFill>
                <a:latin typeface="Trebuchet MS"/>
              </a:rPr>
              <a:t>CRITICITÀ:</a:t>
            </a:r>
            <a:endParaRPr lang="en-US" sz="2400" b="0" strike="noStrike" spc="-1">
              <a:solidFill>
                <a:srgbClr val="404040"/>
              </a:solidFill>
              <a:latin typeface="Trebuchet MS"/>
            </a:endParaRPr>
          </a:p>
          <a:p>
            <a:pPr marL="548640" lvl="1" indent="-18252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Informazioni non sempre facilmente disponibili, particolarmente GDL attivi, cariche locali, commissioni benefici assistenziali ai dipendenti</a:t>
            </a:r>
          </a:p>
          <a:p>
            <a:pPr marL="548640" lvl="1" indent="-18252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Coinvolgimento di un numero ristretto di persone nei GdL e ridotto coinvolgimento del personale addetto e dell’ufficio legale</a:t>
            </a:r>
          </a:p>
          <a:p>
            <a:pPr marL="548640" lvl="1" indent="-18252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Scarsa rotazione dei responsabili e dei referenti locali</a:t>
            </a:r>
          </a:p>
        </p:txBody>
      </p:sp>
      <p:sp>
        <p:nvSpPr>
          <p:cNvPr id="156" name="TextShape 2"/>
          <p:cNvSpPr txBox="1"/>
          <p:nvPr/>
        </p:nvSpPr>
        <p:spPr>
          <a:xfrm>
            <a:off x="457200" y="3081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600" b="1" strike="noStrike" spc="-1">
                <a:solidFill>
                  <a:srgbClr val="404040"/>
                </a:solidFill>
                <a:latin typeface="Trebuchet MS"/>
              </a:rPr>
              <a:t>TRASPARENZA E PARTECIPAZIONE</a:t>
            </a:r>
            <a:endParaRPr lang="en-US" sz="4600" b="0" strike="noStrike" spc="-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57" name="Immagine 8"/>
          <p:cNvPicPr/>
          <p:nvPr/>
        </p:nvPicPr>
        <p:blipFill>
          <a:blip r:embed="rId2"/>
          <a:srcRect l="10379" t="18078" r="10129" b="25928"/>
          <a:stretch/>
        </p:blipFill>
        <p:spPr>
          <a:xfrm>
            <a:off x="6024960" y="414720"/>
            <a:ext cx="2661480" cy="1535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575280" y="1451160"/>
            <a:ext cx="8344800" cy="4630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1825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800000"/>
                </a:solidFill>
                <a:latin typeface="Trebuchet MS"/>
              </a:rPr>
              <a:t>PARTECIPAZIONE A GdL E COMMISSIONI</a:t>
            </a: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  <a:p>
            <a:pPr marL="228600" indent="-1825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Regolamentare la partecipazione a GdL e Commissioni nazionali </a:t>
            </a:r>
          </a:p>
          <a:p>
            <a:pPr marL="548640" lvl="1" indent="-18252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Reclutamento tramite call aperta, ovvero attingendo al database delle competenze</a:t>
            </a:r>
          </a:p>
          <a:p>
            <a:pPr marL="548640" lvl="1" indent="-18252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Coinvolgimento di almeno un addetto ai lavori in caso di stesura di disciplinari</a:t>
            </a:r>
          </a:p>
          <a:p>
            <a:pPr marL="548640" lvl="1" indent="-18252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Rotazione dei componenti con numero massimo di incarichi contemporanei</a:t>
            </a:r>
          </a:p>
          <a:p>
            <a:pPr marL="548640" lvl="1" indent="-18252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Riconoscimento della prestazione al fine delle progressioni di carriera</a:t>
            </a:r>
          </a:p>
          <a:p>
            <a:pPr marL="548640" lvl="1" indent="-18252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Possibilità da parte degli addetti ai lavori di segnalare eventuali proposte e criticità ai GdL (tramite mail o circolazione delle bozze)</a:t>
            </a:r>
          </a:p>
        </p:txBody>
      </p:sp>
      <p:sp>
        <p:nvSpPr>
          <p:cNvPr id="159" name="TextShape 2"/>
          <p:cNvSpPr txBox="1"/>
          <p:nvPr/>
        </p:nvSpPr>
        <p:spPr>
          <a:xfrm>
            <a:off x="457200" y="3081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600" b="1" strike="noStrike" spc="-1">
                <a:solidFill>
                  <a:srgbClr val="404040"/>
                </a:solidFill>
                <a:latin typeface="Trebuchet MS"/>
              </a:rPr>
              <a:t>PROPOSTE</a:t>
            </a:r>
            <a:endParaRPr lang="en-US" sz="4600" b="0" strike="noStrike" spc="-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60" name="Immagine 6"/>
          <p:cNvPicPr/>
          <p:nvPr/>
        </p:nvPicPr>
        <p:blipFill>
          <a:blip r:embed="rId2"/>
          <a:stretch/>
        </p:blipFill>
        <p:spPr>
          <a:xfrm>
            <a:off x="6184080" y="308160"/>
            <a:ext cx="2502360" cy="1926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575280" y="1451160"/>
            <a:ext cx="8344800" cy="4630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1825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800000"/>
                </a:solidFill>
                <a:latin typeface="Trebuchet MS"/>
              </a:rPr>
              <a:t>NOMINE DEI RESPONSABILI DI SERVIZI E REFERENTI LOCALI</a:t>
            </a: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  <a:p>
            <a:pPr marL="228600" indent="-1825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Promuovere la rotazione degli incarichi a livello locale</a:t>
            </a:r>
          </a:p>
          <a:p>
            <a:pPr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  <a:p>
            <a:pPr marL="228600" indent="-1825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800000"/>
                </a:solidFill>
                <a:latin typeface="Trebuchet MS"/>
              </a:rPr>
              <a:t>TRASPARENZA DELLE CARICHE</a:t>
            </a: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  <a:p>
            <a:pPr marL="228600" indent="-18252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400" b="0" strike="noStrike" spc="-1">
                <a:solidFill>
                  <a:srgbClr val="404040"/>
                </a:solidFill>
                <a:latin typeface="Trebuchet MS"/>
              </a:rPr>
              <a:t>Database delle cariche sul portale AAI in cui convergano tutte le cariche nazionali e locali (con durata e finalità del mandato)</a:t>
            </a:r>
          </a:p>
          <a:p>
            <a:pPr marL="548640" lvl="1" indent="-18252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Cariche elettive e su nomina del Presidente</a:t>
            </a:r>
          </a:p>
          <a:p>
            <a:pPr marL="548640" lvl="1" indent="-18252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Gruppi di Lavoro e Commissioni nazionali</a:t>
            </a:r>
          </a:p>
          <a:p>
            <a:pPr marL="548640" lvl="1" indent="-18252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Responsabili di Servizi e Referenti locali</a:t>
            </a:r>
          </a:p>
          <a:p>
            <a:pPr marL="228600" indent="-18252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400" b="0" strike="noStrike" spc="-1">
                <a:solidFill>
                  <a:srgbClr val="404040"/>
                </a:solidFill>
                <a:latin typeface="Trebuchet MS"/>
              </a:rPr>
              <a:t>In alternativa, la pubblicizzazione sulla pagina di AC delle informazioni mancanti </a:t>
            </a: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</a:pPr>
            <a:endParaRPr lang="en-US" sz="24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</a:pPr>
            <a:endParaRPr lang="en-US" sz="24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2" name="TextShape 2"/>
          <p:cNvSpPr txBox="1"/>
          <p:nvPr/>
        </p:nvSpPr>
        <p:spPr>
          <a:xfrm>
            <a:off x="457200" y="3081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600" b="1" strike="noStrike" spc="-1">
                <a:solidFill>
                  <a:srgbClr val="404040"/>
                </a:solidFill>
                <a:latin typeface="Trebuchet MS"/>
              </a:rPr>
              <a:t>PROPOSTE</a:t>
            </a:r>
            <a:endParaRPr lang="en-US" sz="4600" b="0" strike="noStrike" spc="-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63" name="Immagine 7"/>
          <p:cNvPicPr/>
          <p:nvPr/>
        </p:nvPicPr>
        <p:blipFill>
          <a:blip r:embed="rId2"/>
          <a:stretch/>
        </p:blipFill>
        <p:spPr>
          <a:xfrm>
            <a:off x="7358760" y="2123640"/>
            <a:ext cx="1619640" cy="1276560"/>
          </a:xfrm>
          <a:prstGeom prst="rect">
            <a:avLst/>
          </a:prstGeom>
          <a:ln>
            <a:noFill/>
          </a:ln>
        </p:spPr>
      </p:pic>
      <p:pic>
        <p:nvPicPr>
          <p:cNvPr id="164" name="Immagine 8"/>
          <p:cNvPicPr/>
          <p:nvPr/>
        </p:nvPicPr>
        <p:blipFill>
          <a:blip r:embed="rId3"/>
          <a:stretch/>
        </p:blipFill>
        <p:spPr>
          <a:xfrm>
            <a:off x="6000840" y="308160"/>
            <a:ext cx="1398240" cy="1185120"/>
          </a:xfrm>
          <a:prstGeom prst="rect">
            <a:avLst/>
          </a:prstGeom>
          <a:ln>
            <a:noFill/>
          </a:ln>
        </p:spPr>
      </p:pic>
      <p:sp>
        <p:nvSpPr>
          <p:cNvPr id="165" name="CustomShape 3"/>
          <p:cNvSpPr/>
          <p:nvPr/>
        </p:nvSpPr>
        <p:spPr>
          <a:xfrm rot="19814400">
            <a:off x="8100360" y="508680"/>
            <a:ext cx="774000" cy="141408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  <a:effectLst>
            <a:outerShdw blurRad="40005" dist="2304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279360" y="160200"/>
            <a:ext cx="6512040" cy="1142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600" b="1" strike="noStrike" spc="-1">
                <a:solidFill>
                  <a:srgbClr val="404040"/>
                </a:solidFill>
                <a:latin typeface="Trebuchet MS"/>
              </a:rPr>
              <a:t>IMPATTO ATTESO</a:t>
            </a:r>
            <a:endParaRPr lang="en-US" sz="4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7" name="TextShape 2"/>
          <p:cNvSpPr txBox="1"/>
          <p:nvPr/>
        </p:nvSpPr>
        <p:spPr>
          <a:xfrm>
            <a:off x="279360" y="1463040"/>
            <a:ext cx="8407080" cy="4480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1825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800000"/>
                </a:solidFill>
                <a:latin typeface="Trebuchet MS"/>
              </a:rPr>
              <a:t>PARTECIPAZIONE A GLD E COMMISSIONI</a:t>
            </a: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  <a:p>
            <a:pPr marL="548640" lvl="1" indent="-18252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Valorizzazione delle risorse</a:t>
            </a:r>
          </a:p>
          <a:p>
            <a:pPr marL="548640" lvl="1" indent="-18252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Efficienza del lavoro </a:t>
            </a:r>
          </a:p>
          <a:p>
            <a:pPr marL="822960" lvl="2" indent="-18252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1800" b="0" strike="noStrike" spc="-1">
                <a:solidFill>
                  <a:srgbClr val="404040"/>
                </a:solidFill>
                <a:latin typeface="Trebuchet MS"/>
              </a:rPr>
              <a:t>Riduzione di errori, richieste di chiarimenti, difformità tra le strutture</a:t>
            </a:r>
          </a:p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  <a:p>
            <a:pPr marL="228600" indent="-1825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800000"/>
                </a:solidFill>
                <a:latin typeface="Trebuchet MS"/>
              </a:rPr>
              <a:t>NOMINE DEI RESPONSABILI DI SERVIZI E REFERENTI LOCALI</a:t>
            </a: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  <a:p>
            <a:pPr marL="548640" lvl="1" indent="-18252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000" b="0" strike="noStrike" spc="-1">
                <a:solidFill>
                  <a:srgbClr val="595959"/>
                </a:solidFill>
                <a:latin typeface="Trebuchet MS"/>
              </a:rPr>
              <a:t>Opportunità per chi ha le competenze in Sezione di poterle utilizzare</a:t>
            </a:r>
            <a:endParaRPr lang="en-US" sz="2000" b="0" strike="noStrike" spc="-1">
              <a:solidFill>
                <a:srgbClr val="404040"/>
              </a:solidFill>
              <a:latin typeface="Trebuchet MS"/>
            </a:endParaRPr>
          </a:p>
          <a:p>
            <a:pPr marL="36576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endParaRPr lang="en-US" sz="2000" b="0" strike="noStrike" spc="-1">
              <a:solidFill>
                <a:srgbClr val="404040"/>
              </a:solidFill>
              <a:latin typeface="Trebuchet MS"/>
            </a:endParaRPr>
          </a:p>
          <a:p>
            <a:pPr marL="228600" indent="-1825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800000"/>
                </a:solidFill>
                <a:latin typeface="Trebuchet MS"/>
              </a:rPr>
              <a:t>TRASPARENZA DELLE CARICHE</a:t>
            </a: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  <a:p>
            <a:pPr marL="548640" lvl="1" indent="-18252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Senso di partecipazione e appartenenza </a:t>
            </a:r>
          </a:p>
          <a:p>
            <a:pPr marL="457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</a:pPr>
            <a:endParaRPr lang="en-US" sz="2000" b="0" strike="noStrike" spc="-1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68" name="Immagine 5"/>
          <p:cNvPicPr/>
          <p:nvPr/>
        </p:nvPicPr>
        <p:blipFill>
          <a:blip r:embed="rId2"/>
          <a:stretch/>
        </p:blipFill>
        <p:spPr>
          <a:xfrm>
            <a:off x="4807800" y="4104720"/>
            <a:ext cx="4458600" cy="3120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279360" y="160200"/>
            <a:ext cx="6512040" cy="1142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600" b="1" strike="noStrike" spc="-1">
                <a:solidFill>
                  <a:srgbClr val="404040"/>
                </a:solidFill>
                <a:latin typeface="Trebuchet MS"/>
              </a:rPr>
              <a:t>OPERATIVITÀ DELLE PROPOSTE</a:t>
            </a:r>
            <a:endParaRPr lang="en-US" sz="4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0" name="TextShape 2"/>
          <p:cNvSpPr txBox="1"/>
          <p:nvPr/>
        </p:nvSpPr>
        <p:spPr>
          <a:xfrm>
            <a:off x="279360" y="2011680"/>
            <a:ext cx="8407080" cy="44802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1825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800000"/>
                </a:solidFill>
                <a:latin typeface="Trebuchet MS"/>
              </a:rPr>
              <a:t>PER ULTERIORI SPECIFICHE DELLA TEMPISTICA E DEGLI ONERI, SI RITIENE SIA OPPORTUNO INTERFACCIARSI CON IL S.I. INFN E CON IL RESPONSABILE PER LA TRASPARENZA.</a:t>
            </a: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  <a:p>
            <a:pPr marL="548640" lvl="1" indent="-18252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Abbiate fiducia, stiamo lavorando per voi….</a:t>
            </a:r>
          </a:p>
          <a:p>
            <a:pPr marL="36576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ed anche per noi.</a:t>
            </a:r>
          </a:p>
          <a:p>
            <a:pPr marL="36576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endParaRPr lang="en-US" sz="2000" b="0" strike="noStrike" spc="-1">
              <a:solidFill>
                <a:srgbClr val="404040"/>
              </a:solidFill>
              <a:latin typeface="Trebuchet MS"/>
            </a:endParaRPr>
          </a:p>
          <a:p>
            <a:pPr marL="36576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Ne riparliamo a luglio 2019, data fine lavori.</a:t>
            </a:r>
          </a:p>
          <a:p>
            <a:pPr marL="457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</a:pPr>
            <a:endParaRPr lang="en-US" sz="2000" b="0" strike="noStrike" spc="-1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71" name="Immagine 1"/>
          <p:cNvPicPr/>
          <p:nvPr/>
        </p:nvPicPr>
        <p:blipFill>
          <a:blip r:embed="rId2"/>
          <a:stretch/>
        </p:blipFill>
        <p:spPr>
          <a:xfrm>
            <a:off x="5946840" y="4053960"/>
            <a:ext cx="2739600" cy="2153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Brezza.thmx</Template>
  <TotalTime>666</TotalTime>
  <Words>357</Words>
  <Application>Microsoft Macintosh PowerPoint</Application>
  <PresentationFormat>Presentazione su schermo (4:3)</PresentationFormat>
  <Paragraphs>48</Paragraphs>
  <Slides>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6</vt:i4>
      </vt:variant>
    </vt:vector>
  </HeadingPairs>
  <TitlesOfParts>
    <vt:vector size="17" baseType="lpstr">
      <vt:lpstr>Arial Black</vt:lpstr>
      <vt:lpstr>DejaVu Sans</vt:lpstr>
      <vt:lpstr>Georgia</vt:lpstr>
      <vt:lpstr>Symbol</vt:lpstr>
      <vt:lpstr>Times New Roman</vt:lpstr>
      <vt:lpstr>Trebuchet MS</vt:lpstr>
      <vt:lpstr>Wingdings</vt:lpstr>
      <vt:lpstr>Arial</vt:lpstr>
      <vt:lpstr>Office Theme</vt:lpstr>
      <vt:lpstr>Office Theme</vt:lpstr>
      <vt:lpstr>Office Theme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INFN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TRASPARENZA</dc:title>
  <dc:subject/>
  <dc:creator>Lucia Sideli</dc:creator>
  <dc:description/>
  <cp:lastModifiedBy>Utente di Microsoft Office</cp:lastModifiedBy>
  <cp:revision>60</cp:revision>
  <dcterms:created xsi:type="dcterms:W3CDTF">2018-09-20T16:16:18Z</dcterms:created>
  <dcterms:modified xsi:type="dcterms:W3CDTF">2019-04-08T12:27:33Z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INFN</vt:lpwstr>
  </property>
  <property fmtid="{D5CDD505-2E9C-101B-9397-08002B2CF9AE}" pid="4" name="HiddenSlides">
    <vt:i4>0</vt:i4>
  </property>
  <property fmtid="{D5CDD505-2E9C-101B-9397-08002B2CF9AE}" pid="5" name="HyperlinksChanged">
    <vt:bool>true</vt:bool>
  </property>
  <property fmtid="{D5CDD505-2E9C-101B-9397-08002B2CF9AE}" pid="6" name="LinksUpToDate">
    <vt:bool>true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Presentazione su schermo (4:3)</vt:lpwstr>
  </property>
  <property fmtid="{D5CDD505-2E9C-101B-9397-08002B2CF9AE}" pid="10" name="ScaleCrop">
    <vt:bool>true</vt:bool>
  </property>
  <property fmtid="{D5CDD505-2E9C-101B-9397-08002B2CF9AE}" pid="11" name="ShareDoc">
    <vt:bool>true</vt:bool>
  </property>
  <property fmtid="{D5CDD505-2E9C-101B-9397-08002B2CF9AE}" pid="12" name="Slides">
    <vt:i4>7</vt:i4>
  </property>
</Properties>
</file>