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06"/>
    <p:restoredTop sz="85965"/>
  </p:normalViewPr>
  <p:slideViewPr>
    <p:cSldViewPr snapToGrid="0" snapToObjects="1">
      <p:cViewPr varScale="1">
        <p:scale>
          <a:sx n="80" d="100"/>
          <a:sy n="80" d="100"/>
        </p:scale>
        <p:origin x="208" y="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049FB8-1180-428D-8F6F-3D0173D9C759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F0B518D-2CB9-4843-A92E-E42603AE1171}">
      <dgm:prSet/>
      <dgm:spPr/>
      <dgm:t>
        <a:bodyPr/>
        <a:lstStyle/>
        <a:p>
          <a:pPr algn="just"/>
          <a:r>
            <a:rPr lang="it-IT" dirty="0"/>
            <a:t>Dal momento che il concetto ispiratore di questo progetto costituisce in realtà una sorta di criterio comportamentale nei rapporti lavorativi fra la </a:t>
          </a:r>
          <a:r>
            <a:rPr lang="it-IT" dirty="0" smtClean="0"/>
            <a:t>Amministrazione </a:t>
          </a:r>
          <a:r>
            <a:rPr lang="it-IT" dirty="0"/>
            <a:t>Centrale e le Strutture, in questa seconda fase si è avvertita l’esigenza di elaborare proposte operative, assenti invece nella prima fase.</a:t>
          </a:r>
          <a:endParaRPr lang="en-US" dirty="0"/>
        </a:p>
      </dgm:t>
    </dgm:pt>
    <dgm:pt modelId="{71A1BC76-5858-473F-A0B3-AFDADA87EF72}" type="parTrans" cxnId="{70A04351-C134-4B11-A101-5AB9C99A8834}">
      <dgm:prSet/>
      <dgm:spPr/>
      <dgm:t>
        <a:bodyPr/>
        <a:lstStyle/>
        <a:p>
          <a:endParaRPr lang="en-US"/>
        </a:p>
      </dgm:t>
    </dgm:pt>
    <dgm:pt modelId="{44E81008-9B8E-43C3-8C5C-54DD20723C2C}" type="sibTrans" cxnId="{70A04351-C134-4B11-A101-5AB9C99A8834}">
      <dgm:prSet/>
      <dgm:spPr/>
      <dgm:t>
        <a:bodyPr/>
        <a:lstStyle/>
        <a:p>
          <a:endParaRPr lang="en-US"/>
        </a:p>
      </dgm:t>
    </dgm:pt>
    <dgm:pt modelId="{8CB9454B-35BD-48B3-AD16-75620B0AFE2E}">
      <dgm:prSet/>
      <dgm:spPr/>
      <dgm:t>
        <a:bodyPr/>
        <a:lstStyle/>
        <a:p>
          <a:r>
            <a:rPr lang="it-IT"/>
            <a:t>What Next TTA – Bologna, 8 –9 aprile 2019</a:t>
          </a:r>
          <a:endParaRPr lang="en-US"/>
        </a:p>
      </dgm:t>
    </dgm:pt>
    <dgm:pt modelId="{F0E6ABCA-DFF0-44B5-B728-D149C5DD417B}" type="parTrans" cxnId="{4736CFDB-F036-4133-878D-C845D7187183}">
      <dgm:prSet/>
      <dgm:spPr/>
      <dgm:t>
        <a:bodyPr/>
        <a:lstStyle/>
        <a:p>
          <a:endParaRPr lang="en-US"/>
        </a:p>
      </dgm:t>
    </dgm:pt>
    <dgm:pt modelId="{C11FF6B9-F3A6-40EE-B01C-C9ADEA99363C}" type="sibTrans" cxnId="{4736CFDB-F036-4133-878D-C845D7187183}">
      <dgm:prSet/>
      <dgm:spPr/>
      <dgm:t>
        <a:bodyPr/>
        <a:lstStyle/>
        <a:p>
          <a:endParaRPr lang="en-US"/>
        </a:p>
      </dgm:t>
    </dgm:pt>
    <dgm:pt modelId="{19A6D8F2-86B5-4A75-88C6-9BF21C0987CE}" type="pres">
      <dgm:prSet presAssocID="{FA049FB8-1180-428D-8F6F-3D0173D9C75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CD868D88-0AE7-4B1A-8132-F17C96A74007}" type="pres">
      <dgm:prSet presAssocID="{FF0B518D-2CB9-4843-A92E-E42603AE1171}" presName="thickLine" presStyleLbl="alignNode1" presStyleIdx="0" presStyleCnt="2"/>
      <dgm:spPr/>
    </dgm:pt>
    <dgm:pt modelId="{85B60B9C-6A3E-49C2-B19D-0365A431A34F}" type="pres">
      <dgm:prSet presAssocID="{FF0B518D-2CB9-4843-A92E-E42603AE1171}" presName="horz1" presStyleCnt="0"/>
      <dgm:spPr/>
    </dgm:pt>
    <dgm:pt modelId="{4EAA4552-BEA0-4D61-A9CF-1C84CB14D578}" type="pres">
      <dgm:prSet presAssocID="{FF0B518D-2CB9-4843-A92E-E42603AE1171}" presName="tx1" presStyleLbl="revTx" presStyleIdx="0" presStyleCnt="2"/>
      <dgm:spPr/>
      <dgm:t>
        <a:bodyPr/>
        <a:lstStyle/>
        <a:p>
          <a:endParaRPr lang="it-IT"/>
        </a:p>
      </dgm:t>
    </dgm:pt>
    <dgm:pt modelId="{DF1FE004-667D-44D1-9AB0-61B8432E3D36}" type="pres">
      <dgm:prSet presAssocID="{FF0B518D-2CB9-4843-A92E-E42603AE1171}" presName="vert1" presStyleCnt="0"/>
      <dgm:spPr/>
    </dgm:pt>
    <dgm:pt modelId="{457C51AC-1462-4D60-85B0-8C3D1A41C7C1}" type="pres">
      <dgm:prSet presAssocID="{8CB9454B-35BD-48B3-AD16-75620B0AFE2E}" presName="thickLine" presStyleLbl="alignNode1" presStyleIdx="1" presStyleCnt="2"/>
      <dgm:spPr/>
    </dgm:pt>
    <dgm:pt modelId="{16169775-5C7C-467D-A587-5029D0DAF103}" type="pres">
      <dgm:prSet presAssocID="{8CB9454B-35BD-48B3-AD16-75620B0AFE2E}" presName="horz1" presStyleCnt="0"/>
      <dgm:spPr/>
    </dgm:pt>
    <dgm:pt modelId="{79C6DCE9-6109-45FB-A148-4B0DFC5175D1}" type="pres">
      <dgm:prSet presAssocID="{8CB9454B-35BD-48B3-AD16-75620B0AFE2E}" presName="tx1" presStyleLbl="revTx" presStyleIdx="1" presStyleCnt="2"/>
      <dgm:spPr/>
      <dgm:t>
        <a:bodyPr/>
        <a:lstStyle/>
        <a:p>
          <a:endParaRPr lang="it-IT"/>
        </a:p>
      </dgm:t>
    </dgm:pt>
    <dgm:pt modelId="{14C4C280-FC68-4D1B-97D0-D5BC4140D452}" type="pres">
      <dgm:prSet presAssocID="{8CB9454B-35BD-48B3-AD16-75620B0AFE2E}" presName="vert1" presStyleCnt="0"/>
      <dgm:spPr/>
    </dgm:pt>
  </dgm:ptLst>
  <dgm:cxnLst>
    <dgm:cxn modelId="{5C7FC1BB-0419-4B2D-AD90-4CB32D57B60C}" type="presOf" srcId="{FA049FB8-1180-428D-8F6F-3D0173D9C759}" destId="{19A6D8F2-86B5-4A75-88C6-9BF21C0987CE}" srcOrd="0" destOrd="0" presId="urn:microsoft.com/office/officeart/2008/layout/LinedList"/>
    <dgm:cxn modelId="{4736CFDB-F036-4133-878D-C845D7187183}" srcId="{FA049FB8-1180-428D-8F6F-3D0173D9C759}" destId="{8CB9454B-35BD-48B3-AD16-75620B0AFE2E}" srcOrd="1" destOrd="0" parTransId="{F0E6ABCA-DFF0-44B5-B728-D149C5DD417B}" sibTransId="{C11FF6B9-F3A6-40EE-B01C-C9ADEA99363C}"/>
    <dgm:cxn modelId="{70A04351-C134-4B11-A101-5AB9C99A8834}" srcId="{FA049FB8-1180-428D-8F6F-3D0173D9C759}" destId="{FF0B518D-2CB9-4843-A92E-E42603AE1171}" srcOrd="0" destOrd="0" parTransId="{71A1BC76-5858-473F-A0B3-AFDADA87EF72}" sibTransId="{44E81008-9B8E-43C3-8C5C-54DD20723C2C}"/>
    <dgm:cxn modelId="{27C7D105-1AB9-48AA-B0BF-6158117611F6}" type="presOf" srcId="{FF0B518D-2CB9-4843-A92E-E42603AE1171}" destId="{4EAA4552-BEA0-4D61-A9CF-1C84CB14D578}" srcOrd="0" destOrd="0" presId="urn:microsoft.com/office/officeart/2008/layout/LinedList"/>
    <dgm:cxn modelId="{D30A1495-9B0C-476B-8D6C-610C1AD072A6}" type="presOf" srcId="{8CB9454B-35BD-48B3-AD16-75620B0AFE2E}" destId="{79C6DCE9-6109-45FB-A148-4B0DFC5175D1}" srcOrd="0" destOrd="0" presId="urn:microsoft.com/office/officeart/2008/layout/LinedList"/>
    <dgm:cxn modelId="{BDCB8AD1-9EFE-4E39-B541-1A6D00B33CDE}" type="presParOf" srcId="{19A6D8F2-86B5-4A75-88C6-9BF21C0987CE}" destId="{CD868D88-0AE7-4B1A-8132-F17C96A74007}" srcOrd="0" destOrd="0" presId="urn:microsoft.com/office/officeart/2008/layout/LinedList"/>
    <dgm:cxn modelId="{DD63C795-A012-4153-BDC1-7AA42CEAE9DC}" type="presParOf" srcId="{19A6D8F2-86B5-4A75-88C6-9BF21C0987CE}" destId="{85B60B9C-6A3E-49C2-B19D-0365A431A34F}" srcOrd="1" destOrd="0" presId="urn:microsoft.com/office/officeart/2008/layout/LinedList"/>
    <dgm:cxn modelId="{F296F3B3-EA17-495C-96D9-52FD0D894320}" type="presParOf" srcId="{85B60B9C-6A3E-49C2-B19D-0365A431A34F}" destId="{4EAA4552-BEA0-4D61-A9CF-1C84CB14D578}" srcOrd="0" destOrd="0" presId="urn:microsoft.com/office/officeart/2008/layout/LinedList"/>
    <dgm:cxn modelId="{BEE428FE-C51B-4493-84CE-8D3F77D25876}" type="presParOf" srcId="{85B60B9C-6A3E-49C2-B19D-0365A431A34F}" destId="{DF1FE004-667D-44D1-9AB0-61B8432E3D36}" srcOrd="1" destOrd="0" presId="urn:microsoft.com/office/officeart/2008/layout/LinedList"/>
    <dgm:cxn modelId="{36955B7B-4A28-49D8-A3EE-1FE037640793}" type="presParOf" srcId="{19A6D8F2-86B5-4A75-88C6-9BF21C0987CE}" destId="{457C51AC-1462-4D60-85B0-8C3D1A41C7C1}" srcOrd="2" destOrd="0" presId="urn:microsoft.com/office/officeart/2008/layout/LinedList"/>
    <dgm:cxn modelId="{C7D5D5AB-89F2-4547-A97A-88CBB85EA349}" type="presParOf" srcId="{19A6D8F2-86B5-4A75-88C6-9BF21C0987CE}" destId="{16169775-5C7C-467D-A587-5029D0DAF103}" srcOrd="3" destOrd="0" presId="urn:microsoft.com/office/officeart/2008/layout/LinedList"/>
    <dgm:cxn modelId="{7740EB3F-2B21-4095-9609-9CD7408C1F72}" type="presParOf" srcId="{16169775-5C7C-467D-A587-5029D0DAF103}" destId="{79C6DCE9-6109-45FB-A148-4B0DFC5175D1}" srcOrd="0" destOrd="0" presId="urn:microsoft.com/office/officeart/2008/layout/LinedList"/>
    <dgm:cxn modelId="{937DBF31-004C-438F-96C6-047C7F6F4F05}" type="presParOf" srcId="{16169775-5C7C-467D-A587-5029D0DAF103}" destId="{14C4C280-FC68-4D1B-97D0-D5BC4140D45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2DF768-1A8C-4046-B6A2-9A0D59B1F4E3}" type="doc">
      <dgm:prSet loTypeId="urn:microsoft.com/office/officeart/2005/8/layout/vProcess5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CB908AB-C99D-4AC5-BE59-67CC3D82AED6}">
      <dgm:prSet custT="1"/>
      <dgm:spPr/>
      <dgm:t>
        <a:bodyPr/>
        <a:lstStyle/>
        <a:p>
          <a:r>
            <a:rPr lang="it-IT" sz="1600" dirty="0"/>
            <a:t>Per la prima volta stiamo tentando di </a:t>
          </a:r>
          <a:r>
            <a:rPr lang="it-IT" sz="1600" b="1" dirty="0"/>
            <a:t>sviluppare idee che abbiamo noi stessi cercato</a:t>
          </a:r>
          <a:r>
            <a:rPr lang="it-IT" sz="1600" dirty="0"/>
            <a:t>; e per farlo abbiamo già adesso unito, condiviso e messo a disposizione di noi tutti risorse, tempo, energie, disponibilità.</a:t>
          </a:r>
          <a:endParaRPr lang="en-US" sz="1600" dirty="0"/>
        </a:p>
      </dgm:t>
    </dgm:pt>
    <dgm:pt modelId="{5D220924-AB05-496C-BB69-995BA9E4CE9C}" type="parTrans" cxnId="{0DDE7D81-CCED-4CD6-8C16-19B80891E088}">
      <dgm:prSet/>
      <dgm:spPr/>
      <dgm:t>
        <a:bodyPr/>
        <a:lstStyle/>
        <a:p>
          <a:endParaRPr lang="en-US"/>
        </a:p>
      </dgm:t>
    </dgm:pt>
    <dgm:pt modelId="{92C4D234-D428-4E24-9852-5044ED07A968}" type="sibTrans" cxnId="{0DDE7D81-CCED-4CD6-8C16-19B80891E088}">
      <dgm:prSet/>
      <dgm:spPr/>
      <dgm:t>
        <a:bodyPr/>
        <a:lstStyle/>
        <a:p>
          <a:endParaRPr lang="en-US"/>
        </a:p>
      </dgm:t>
    </dgm:pt>
    <dgm:pt modelId="{10CBDB53-EC12-43DA-97FA-F5049DBBDBB1}">
      <dgm:prSet custT="1"/>
      <dgm:spPr/>
      <dgm:t>
        <a:bodyPr/>
        <a:lstStyle/>
        <a:p>
          <a:r>
            <a:rPr lang="it-IT" sz="1600" dirty="0"/>
            <a:t>Per la prima volta abbiamo </a:t>
          </a:r>
          <a:r>
            <a:rPr lang="it-IT" sz="1600" b="1" dirty="0"/>
            <a:t>superato con uno sforzo collettivo la dimensione prettamente individuale</a:t>
          </a:r>
          <a:r>
            <a:rPr lang="it-IT" sz="1600" dirty="0"/>
            <a:t> ed abbiamo fatto già adesso PIU’ di quanto avrebbe potuto ciascuno di noi, se avesse agito da solo.</a:t>
          </a:r>
          <a:endParaRPr lang="en-US" sz="1600" dirty="0"/>
        </a:p>
      </dgm:t>
    </dgm:pt>
    <dgm:pt modelId="{6AE9E3F8-A4B5-48FD-800D-5880936EE9EF}" type="parTrans" cxnId="{1E38E76B-12C0-48C5-9731-2F917D5C9788}">
      <dgm:prSet/>
      <dgm:spPr/>
      <dgm:t>
        <a:bodyPr/>
        <a:lstStyle/>
        <a:p>
          <a:endParaRPr lang="en-US"/>
        </a:p>
      </dgm:t>
    </dgm:pt>
    <dgm:pt modelId="{3D375523-33B7-4CEF-870C-F184CB23DE9A}" type="sibTrans" cxnId="{1E38E76B-12C0-48C5-9731-2F917D5C9788}">
      <dgm:prSet/>
      <dgm:spPr/>
      <dgm:t>
        <a:bodyPr/>
        <a:lstStyle/>
        <a:p>
          <a:endParaRPr lang="en-US"/>
        </a:p>
      </dgm:t>
    </dgm:pt>
    <dgm:pt modelId="{6D2C18BE-44FE-4B78-87A8-E1AFC3E79384}">
      <dgm:prSet custT="1"/>
      <dgm:spPr/>
      <dgm:t>
        <a:bodyPr/>
        <a:lstStyle/>
        <a:p>
          <a:r>
            <a:rPr lang="it-IT" sz="1600" dirty="0"/>
            <a:t>Prendendo tra le mani la questione oggetto del nostro contributo, abbiamo acquisito la consapevolezza che produrremo qualcosa in cui ciascuno di noi potrà riconoscersi almeno un pochino: </a:t>
          </a:r>
          <a:r>
            <a:rPr lang="it-IT" sz="1600" b="1" dirty="0"/>
            <a:t>l’Ente potrebbe in futuro somigliarci di più, diventare più </a:t>
          </a:r>
          <a:r>
            <a:rPr lang="it-IT" sz="1600" b="1" i="1" u="sng" dirty="0"/>
            <a:t>nostro</a:t>
          </a:r>
          <a:r>
            <a:rPr lang="it-IT" sz="1600" b="1" dirty="0"/>
            <a:t>!</a:t>
          </a:r>
          <a:endParaRPr lang="en-US" sz="1600" dirty="0"/>
        </a:p>
      </dgm:t>
    </dgm:pt>
    <dgm:pt modelId="{E71F88E8-0C89-45B7-9067-2AF513ACC1F7}" type="parTrans" cxnId="{62068999-4BB9-4B2B-94DB-FE5C8F8BD7A2}">
      <dgm:prSet/>
      <dgm:spPr/>
      <dgm:t>
        <a:bodyPr/>
        <a:lstStyle/>
        <a:p>
          <a:endParaRPr lang="en-US"/>
        </a:p>
      </dgm:t>
    </dgm:pt>
    <dgm:pt modelId="{7DA97558-41C4-4CAF-BE0E-74E2A5550D5B}" type="sibTrans" cxnId="{62068999-4BB9-4B2B-94DB-FE5C8F8BD7A2}">
      <dgm:prSet/>
      <dgm:spPr/>
      <dgm:t>
        <a:bodyPr/>
        <a:lstStyle/>
        <a:p>
          <a:endParaRPr lang="en-US"/>
        </a:p>
      </dgm:t>
    </dgm:pt>
    <dgm:pt modelId="{31CFC066-6340-4FA4-934F-37AD3A60F369}" type="pres">
      <dgm:prSet presAssocID="{FA2DF768-1A8C-4046-B6A2-9A0D59B1F4E3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9E411FB-4DBD-4F6F-AA34-3134098CC68D}" type="pres">
      <dgm:prSet presAssocID="{FA2DF768-1A8C-4046-B6A2-9A0D59B1F4E3}" presName="dummyMaxCanvas" presStyleCnt="0">
        <dgm:presLayoutVars/>
      </dgm:prSet>
      <dgm:spPr/>
    </dgm:pt>
    <dgm:pt modelId="{9EEDDB3D-03FA-442F-9A26-739B1486EEF0}" type="pres">
      <dgm:prSet presAssocID="{FA2DF768-1A8C-4046-B6A2-9A0D59B1F4E3}" presName="ThreeNodes_1" presStyleLbl="node1" presStyleIdx="0" presStyleCnt="3" custLinFactNeighborX="6859" custLinFactNeighborY="1651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E0D635-B243-44D8-AA91-329443AD84CD}" type="pres">
      <dgm:prSet presAssocID="{FA2DF768-1A8C-4046-B6A2-9A0D59B1F4E3}" presName="ThreeNodes_2" presStyleLbl="node1" presStyleIdx="1" presStyleCnt="3" custLinFactNeighborX="-1964" custLinFactNeighborY="476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912EA8-DC8F-445E-804D-CC83B9BC6584}" type="pres">
      <dgm:prSet presAssocID="{FA2DF768-1A8C-4046-B6A2-9A0D59B1F4E3}" presName="ThreeNodes_3" presStyleLbl="node1" presStyleIdx="2" presStyleCnt="3" custScaleX="102873" custLinFactNeighborX="-12598" custLinFactNeighborY="-9528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E6E9768-8BEE-4FC6-8B95-26E7F34A60B0}" type="pres">
      <dgm:prSet presAssocID="{FA2DF768-1A8C-4046-B6A2-9A0D59B1F4E3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ECE7401-4547-46C9-9E9B-220B15903721}" type="pres">
      <dgm:prSet presAssocID="{FA2DF768-1A8C-4046-B6A2-9A0D59B1F4E3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77FB3D1-5FF2-49C0-BE62-1196A5E6A559}" type="pres">
      <dgm:prSet presAssocID="{FA2DF768-1A8C-4046-B6A2-9A0D59B1F4E3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E85F8BB-C8C1-486C-AE52-19430C2BFD9E}" type="pres">
      <dgm:prSet presAssocID="{FA2DF768-1A8C-4046-B6A2-9A0D59B1F4E3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673D47-DC0E-4432-B61C-11DC436E78EC}" type="pres">
      <dgm:prSet presAssocID="{FA2DF768-1A8C-4046-B6A2-9A0D59B1F4E3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64372AD-6026-457C-ADEC-BF50D69F5AC6}" type="presOf" srcId="{3CB908AB-C99D-4AC5-BE59-67CC3D82AED6}" destId="{9EEDDB3D-03FA-442F-9A26-739B1486EEF0}" srcOrd="0" destOrd="0" presId="urn:microsoft.com/office/officeart/2005/8/layout/vProcess5"/>
    <dgm:cxn modelId="{DFB8123D-7FDD-48B0-A656-90B3684C6C00}" type="presOf" srcId="{10CBDB53-EC12-43DA-97FA-F5049DBBDBB1}" destId="{F0E0D635-B243-44D8-AA91-329443AD84CD}" srcOrd="0" destOrd="0" presId="urn:microsoft.com/office/officeart/2005/8/layout/vProcess5"/>
    <dgm:cxn modelId="{85811C90-C06E-4BC1-A7E7-A89E1B9C3117}" type="presOf" srcId="{6D2C18BE-44FE-4B78-87A8-E1AFC3E79384}" destId="{EA912EA8-DC8F-445E-804D-CC83B9BC6584}" srcOrd="0" destOrd="0" presId="urn:microsoft.com/office/officeart/2005/8/layout/vProcess5"/>
    <dgm:cxn modelId="{34F04377-152F-4D90-BCF1-5D3123D98C3F}" type="presOf" srcId="{10CBDB53-EC12-43DA-97FA-F5049DBBDBB1}" destId="{0E85F8BB-C8C1-486C-AE52-19430C2BFD9E}" srcOrd="1" destOrd="0" presId="urn:microsoft.com/office/officeart/2005/8/layout/vProcess5"/>
    <dgm:cxn modelId="{E8FAC161-E12F-49B4-82D6-F63D4A4714A3}" type="presOf" srcId="{6D2C18BE-44FE-4B78-87A8-E1AFC3E79384}" destId="{D2673D47-DC0E-4432-B61C-11DC436E78EC}" srcOrd="1" destOrd="0" presId="urn:microsoft.com/office/officeart/2005/8/layout/vProcess5"/>
    <dgm:cxn modelId="{1E38E76B-12C0-48C5-9731-2F917D5C9788}" srcId="{FA2DF768-1A8C-4046-B6A2-9A0D59B1F4E3}" destId="{10CBDB53-EC12-43DA-97FA-F5049DBBDBB1}" srcOrd="1" destOrd="0" parTransId="{6AE9E3F8-A4B5-48FD-800D-5880936EE9EF}" sibTransId="{3D375523-33B7-4CEF-870C-F184CB23DE9A}"/>
    <dgm:cxn modelId="{0DDE7D81-CCED-4CD6-8C16-19B80891E088}" srcId="{FA2DF768-1A8C-4046-B6A2-9A0D59B1F4E3}" destId="{3CB908AB-C99D-4AC5-BE59-67CC3D82AED6}" srcOrd="0" destOrd="0" parTransId="{5D220924-AB05-496C-BB69-995BA9E4CE9C}" sibTransId="{92C4D234-D428-4E24-9852-5044ED07A968}"/>
    <dgm:cxn modelId="{62068999-4BB9-4B2B-94DB-FE5C8F8BD7A2}" srcId="{FA2DF768-1A8C-4046-B6A2-9A0D59B1F4E3}" destId="{6D2C18BE-44FE-4B78-87A8-E1AFC3E79384}" srcOrd="2" destOrd="0" parTransId="{E71F88E8-0C89-45B7-9067-2AF513ACC1F7}" sibTransId="{7DA97558-41C4-4CAF-BE0E-74E2A5550D5B}"/>
    <dgm:cxn modelId="{D1854A6D-B908-4403-A255-5EDB08910452}" type="presOf" srcId="{92C4D234-D428-4E24-9852-5044ED07A968}" destId="{FE6E9768-8BEE-4FC6-8B95-26E7F34A60B0}" srcOrd="0" destOrd="0" presId="urn:microsoft.com/office/officeart/2005/8/layout/vProcess5"/>
    <dgm:cxn modelId="{AE32731D-8169-4AB6-A43B-EAAD6E37AC80}" type="presOf" srcId="{3D375523-33B7-4CEF-870C-F184CB23DE9A}" destId="{3ECE7401-4547-46C9-9E9B-220B15903721}" srcOrd="0" destOrd="0" presId="urn:microsoft.com/office/officeart/2005/8/layout/vProcess5"/>
    <dgm:cxn modelId="{6CBA7501-CB64-401F-9E60-0C872F292FCE}" type="presOf" srcId="{FA2DF768-1A8C-4046-B6A2-9A0D59B1F4E3}" destId="{31CFC066-6340-4FA4-934F-37AD3A60F369}" srcOrd="0" destOrd="0" presId="urn:microsoft.com/office/officeart/2005/8/layout/vProcess5"/>
    <dgm:cxn modelId="{919F3061-961D-4881-8B1B-EDCE68964F43}" type="presOf" srcId="{3CB908AB-C99D-4AC5-BE59-67CC3D82AED6}" destId="{F77FB3D1-5FF2-49C0-BE62-1196A5E6A559}" srcOrd="1" destOrd="0" presId="urn:microsoft.com/office/officeart/2005/8/layout/vProcess5"/>
    <dgm:cxn modelId="{2651F650-BF3C-49C8-AFDB-D9EE9F572ED1}" type="presParOf" srcId="{31CFC066-6340-4FA4-934F-37AD3A60F369}" destId="{F9E411FB-4DBD-4F6F-AA34-3134098CC68D}" srcOrd="0" destOrd="0" presId="urn:microsoft.com/office/officeart/2005/8/layout/vProcess5"/>
    <dgm:cxn modelId="{49724F11-187E-4AFB-AD1F-EA359A35A766}" type="presParOf" srcId="{31CFC066-6340-4FA4-934F-37AD3A60F369}" destId="{9EEDDB3D-03FA-442F-9A26-739B1486EEF0}" srcOrd="1" destOrd="0" presId="urn:microsoft.com/office/officeart/2005/8/layout/vProcess5"/>
    <dgm:cxn modelId="{325C93DE-57AA-4D43-A409-EACEB8222150}" type="presParOf" srcId="{31CFC066-6340-4FA4-934F-37AD3A60F369}" destId="{F0E0D635-B243-44D8-AA91-329443AD84CD}" srcOrd="2" destOrd="0" presId="urn:microsoft.com/office/officeart/2005/8/layout/vProcess5"/>
    <dgm:cxn modelId="{D9F543CA-24E0-4AA8-B7C2-2D8F01C54769}" type="presParOf" srcId="{31CFC066-6340-4FA4-934F-37AD3A60F369}" destId="{EA912EA8-DC8F-445E-804D-CC83B9BC6584}" srcOrd="3" destOrd="0" presId="urn:microsoft.com/office/officeart/2005/8/layout/vProcess5"/>
    <dgm:cxn modelId="{120D36E0-C574-47E7-AA3B-54E8ACC3D554}" type="presParOf" srcId="{31CFC066-6340-4FA4-934F-37AD3A60F369}" destId="{FE6E9768-8BEE-4FC6-8B95-26E7F34A60B0}" srcOrd="4" destOrd="0" presId="urn:microsoft.com/office/officeart/2005/8/layout/vProcess5"/>
    <dgm:cxn modelId="{BAD48EF4-1996-4893-A85A-35D0EF371BF0}" type="presParOf" srcId="{31CFC066-6340-4FA4-934F-37AD3A60F369}" destId="{3ECE7401-4547-46C9-9E9B-220B15903721}" srcOrd="5" destOrd="0" presId="urn:microsoft.com/office/officeart/2005/8/layout/vProcess5"/>
    <dgm:cxn modelId="{0B5911E0-6BD8-4D01-BCA1-64C0E4CC1AD0}" type="presParOf" srcId="{31CFC066-6340-4FA4-934F-37AD3A60F369}" destId="{F77FB3D1-5FF2-49C0-BE62-1196A5E6A559}" srcOrd="6" destOrd="0" presId="urn:microsoft.com/office/officeart/2005/8/layout/vProcess5"/>
    <dgm:cxn modelId="{3206C00F-7F89-4718-8191-F0176B6AF88C}" type="presParOf" srcId="{31CFC066-6340-4FA4-934F-37AD3A60F369}" destId="{0E85F8BB-C8C1-486C-AE52-19430C2BFD9E}" srcOrd="7" destOrd="0" presId="urn:microsoft.com/office/officeart/2005/8/layout/vProcess5"/>
    <dgm:cxn modelId="{C1619716-ED82-432D-BFB1-0A6B8B8213EF}" type="presParOf" srcId="{31CFC066-6340-4FA4-934F-37AD3A60F369}" destId="{D2673D47-DC0E-4432-B61C-11DC436E78EC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868D88-0AE7-4B1A-8132-F17C96A74007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A4552-BEA0-4D61-A9CF-1C84CB14D578}">
      <dsp:nvSpPr>
        <dsp:cNvPr id="0" name=""/>
        <dsp:cNvSpPr/>
      </dsp:nvSpPr>
      <dsp:spPr>
        <a:xfrm>
          <a:off x="0" y="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/>
            <a:t>Dal momento che il concetto ispiratore di questo progetto costituisce in realtà una sorta di criterio comportamentale nei rapporti lavorativi fra la </a:t>
          </a:r>
          <a:r>
            <a:rPr lang="it-IT" sz="2400" kern="1200" dirty="0" smtClean="0"/>
            <a:t>Amministrazione </a:t>
          </a:r>
          <a:r>
            <a:rPr lang="it-IT" sz="2400" kern="1200" dirty="0"/>
            <a:t>Centrale e le Strutture, in questa seconda fase si è avvertita l’esigenza di elaborare proposte operative, assenti invece nella prima fase.</a:t>
          </a:r>
          <a:endParaRPr lang="en-US" sz="2400" kern="1200" dirty="0"/>
        </a:p>
      </dsp:txBody>
      <dsp:txXfrm>
        <a:off x="0" y="0"/>
        <a:ext cx="6492875" cy="2552700"/>
      </dsp:txXfrm>
    </dsp:sp>
    <dsp:sp modelId="{457C51AC-1462-4D60-85B0-8C3D1A41C7C1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6DCE9-6109-45FB-A148-4B0DFC5175D1}">
      <dsp:nvSpPr>
        <dsp:cNvPr id="0" name=""/>
        <dsp:cNvSpPr/>
      </dsp:nvSpPr>
      <dsp:spPr>
        <a:xfrm>
          <a:off x="0" y="2552700"/>
          <a:ext cx="6492875" cy="255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/>
            <a:t>What Next TTA – Bologna, 8 –9 aprile 2019</a:t>
          </a:r>
          <a:endParaRPr lang="en-US" sz="2400" kern="1200"/>
        </a:p>
      </dsp:txBody>
      <dsp:txXfrm>
        <a:off x="0" y="2552700"/>
        <a:ext cx="6492875" cy="2552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DDB3D-03FA-442F-9A26-739B1486EEF0}">
      <dsp:nvSpPr>
        <dsp:cNvPr id="0" name=""/>
        <dsp:cNvSpPr/>
      </dsp:nvSpPr>
      <dsp:spPr>
        <a:xfrm>
          <a:off x="306224" y="275561"/>
          <a:ext cx="4986760" cy="16689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Per la prima volta stiamo tentando di </a:t>
          </a:r>
          <a:r>
            <a:rPr lang="it-IT" sz="1600" b="1" kern="1200" dirty="0"/>
            <a:t>sviluppare idee che abbiamo noi stessi cercato</a:t>
          </a:r>
          <a:r>
            <a:rPr lang="it-IT" sz="1600" kern="1200" dirty="0"/>
            <a:t>; e per farlo abbiamo già adesso unito, condiviso e messo a disposizione di noi tutti risorse, tempo, energie, disponibilità.</a:t>
          </a:r>
          <a:endParaRPr lang="en-US" sz="1600" kern="1200" dirty="0"/>
        </a:p>
      </dsp:txBody>
      <dsp:txXfrm>
        <a:off x="355106" y="324443"/>
        <a:ext cx="3185827" cy="1571191"/>
      </dsp:txXfrm>
    </dsp:sp>
    <dsp:sp modelId="{F0E0D635-B243-44D8-AA91-329443AD84CD}">
      <dsp:nvSpPr>
        <dsp:cNvPr id="0" name=""/>
        <dsp:cNvSpPr/>
      </dsp:nvSpPr>
      <dsp:spPr>
        <a:xfrm>
          <a:off x="306250" y="2026624"/>
          <a:ext cx="4986760" cy="16689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Per la prima volta abbiamo </a:t>
          </a:r>
          <a:r>
            <a:rPr lang="it-IT" sz="1600" b="1" kern="1200" dirty="0"/>
            <a:t>superato con uno sforzo collettivo la dimensione prettamente individuale</a:t>
          </a:r>
          <a:r>
            <a:rPr lang="it-IT" sz="1600" kern="1200" dirty="0"/>
            <a:t> ed abbiamo fatto già adesso PIU’ di quanto avrebbe potuto ciascuno di noi, se avesse agito da solo.</a:t>
          </a:r>
          <a:endParaRPr lang="en-US" sz="1600" kern="1200" dirty="0"/>
        </a:p>
      </dsp:txBody>
      <dsp:txXfrm>
        <a:off x="355132" y="2075506"/>
        <a:ext cx="3364166" cy="1571191"/>
      </dsp:txXfrm>
    </dsp:sp>
    <dsp:sp modelId="{EA912EA8-DC8F-445E-804D-CC83B9BC6584}">
      <dsp:nvSpPr>
        <dsp:cNvPr id="0" name=""/>
        <dsp:cNvSpPr/>
      </dsp:nvSpPr>
      <dsp:spPr>
        <a:xfrm>
          <a:off x="144332" y="3735212"/>
          <a:ext cx="5130030" cy="16689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Prendendo tra le mani la questione oggetto del nostro contributo, abbiamo acquisito la consapevolezza che produrremo qualcosa in cui ciascuno di noi potrà riconoscersi almeno un pochino: </a:t>
          </a:r>
          <a:r>
            <a:rPr lang="it-IT" sz="1600" b="1" kern="1200" dirty="0"/>
            <a:t>l’Ente potrebbe in futuro somigliarci di più, diventare più </a:t>
          </a:r>
          <a:r>
            <a:rPr lang="it-IT" sz="1600" b="1" i="1" u="sng" kern="1200" dirty="0"/>
            <a:t>nostro</a:t>
          </a:r>
          <a:r>
            <a:rPr lang="it-IT" sz="1600" b="1" kern="1200" dirty="0"/>
            <a:t>!</a:t>
          </a:r>
          <a:endParaRPr lang="en-US" sz="1600" kern="1200" dirty="0"/>
        </a:p>
      </dsp:txBody>
      <dsp:txXfrm>
        <a:off x="193214" y="3784094"/>
        <a:ext cx="3463628" cy="1571191"/>
      </dsp:txXfrm>
    </dsp:sp>
    <dsp:sp modelId="{FE6E9768-8BEE-4FC6-8B95-26E7F34A60B0}">
      <dsp:nvSpPr>
        <dsp:cNvPr id="0" name=""/>
        <dsp:cNvSpPr/>
      </dsp:nvSpPr>
      <dsp:spPr>
        <a:xfrm>
          <a:off x="3866121" y="1265624"/>
          <a:ext cx="1084821" cy="1084821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110206" y="1265624"/>
        <a:ext cx="596651" cy="816328"/>
      </dsp:txXfrm>
    </dsp:sp>
    <dsp:sp modelId="{3ECE7401-4547-46C9-9E9B-220B15903721}">
      <dsp:nvSpPr>
        <dsp:cNvPr id="0" name=""/>
        <dsp:cNvSpPr/>
      </dsp:nvSpPr>
      <dsp:spPr>
        <a:xfrm>
          <a:off x="4306130" y="3201613"/>
          <a:ext cx="1084821" cy="1084821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4550215" y="3201613"/>
        <a:ext cx="596651" cy="8163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B2F56-2E64-4D41-819E-87E94C1302A4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D7156-B010-452C-84F5-CF0C5C4C903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103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sz="1100" kern="1200" dirty="0">
              <a:solidFill>
                <a:srgbClr val="000000"/>
              </a:solidFill>
              <a:latin typeface="Comic Sans MS"/>
              <a:ea typeface="+mn-ea"/>
              <a:cs typeface="+mn-cs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1D7156-B010-452C-84F5-CF0C5C4C903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060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552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598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57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596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209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20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70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119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3271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39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9387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BC2EA-9D21-B444-8C38-51FB4D58DCA6}" type="datetimeFigureOut">
              <a:rPr lang="it-IT" smtClean="0"/>
              <a:t>08/04/19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97E3D-9AE6-3742-A5D1-6454D5C458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64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BC9EFE1-D8CB-4668-9980-DB108327A79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7CBAE1BD-B8E4-4029-8AA2-C77E4FED98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585882" y="4267832"/>
            <a:ext cx="4805996" cy="1401448"/>
          </a:xfrm>
        </p:spPr>
        <p:txBody>
          <a:bodyPr anchor="t">
            <a:normAutofit/>
          </a:bodyPr>
          <a:lstStyle/>
          <a:p>
            <a:pPr algn="l"/>
            <a:r>
              <a:rPr lang="it-IT" sz="4400">
                <a:solidFill>
                  <a:srgbClr val="000000"/>
                </a:solidFill>
                <a:latin typeface="Comic Sans MS"/>
              </a:rPr>
              <a:t>ASSIEME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58618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it-IT" sz="1700">
                <a:solidFill>
                  <a:srgbClr val="000000"/>
                </a:solidFill>
                <a:latin typeface="Comic Sans MS"/>
                <a:cs typeface="Comic Sans MS"/>
              </a:rPr>
              <a:t>Sinergia Amministrazione Centrale – Strutture</a:t>
            </a:r>
            <a:br>
              <a:rPr lang="it-IT" sz="1700">
                <a:solidFill>
                  <a:srgbClr val="000000"/>
                </a:solidFill>
                <a:latin typeface="Comic Sans MS"/>
                <a:cs typeface="Comic Sans MS"/>
              </a:rPr>
            </a:br>
            <a:r>
              <a:rPr lang="it-IT" sz="1700">
                <a:solidFill>
                  <a:srgbClr val="000000"/>
                </a:solidFill>
                <a:latin typeface="Comic Sans MS"/>
                <a:cs typeface="Comic Sans MS"/>
              </a:rPr>
              <a:t>What Next TTA – Bologna, 8 –9 aprile 2019</a:t>
            </a:r>
          </a:p>
        </p:txBody>
      </p:sp>
      <p:sp>
        <p:nvSpPr>
          <p:cNvPr id="18" name="Freeform 49">
            <a:extLst>
              <a:ext uri="{FF2B5EF4-FFF2-40B4-BE49-F238E27FC236}">
                <a16:creationId xmlns:a16="http://schemas.microsoft.com/office/drawing/2014/main" xmlns="" id="{77DA6D33-2D62-458C-BF5D-DBF612FD55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1" r="5470" b="1"/>
          <a:stretch/>
        </p:blipFill>
        <p:spPr>
          <a:xfrm>
            <a:off x="1" y="770037"/>
            <a:ext cx="5298683" cy="6097438"/>
          </a:xfrm>
          <a:custGeom>
            <a:avLst/>
            <a:gdLst>
              <a:gd name="connsiteX0" fmla="*/ 2178155 w 5298683"/>
              <a:gd name="connsiteY0" fmla="*/ 0 h 6097438"/>
              <a:gd name="connsiteX1" fmla="*/ 5298683 w 5298683"/>
              <a:gd name="connsiteY1" fmla="*/ 3120527 h 6097438"/>
              <a:gd name="connsiteX2" fmla="*/ 3392805 w 5298683"/>
              <a:gd name="connsiteY2" fmla="*/ 5995828 h 6097438"/>
              <a:gd name="connsiteX3" fmla="*/ 3115184 w 5298683"/>
              <a:gd name="connsiteY3" fmla="*/ 6097438 h 6097438"/>
              <a:gd name="connsiteX4" fmla="*/ 1241127 w 5298683"/>
              <a:gd name="connsiteY4" fmla="*/ 6097438 h 6097438"/>
              <a:gd name="connsiteX5" fmla="*/ 963506 w 5298683"/>
              <a:gd name="connsiteY5" fmla="*/ 5995828 h 6097438"/>
              <a:gd name="connsiteX6" fmla="*/ 193210 w 5298683"/>
              <a:gd name="connsiteY6" fmla="*/ 5528477 h 6097438"/>
              <a:gd name="connsiteX7" fmla="*/ 0 w 5298683"/>
              <a:gd name="connsiteY7" fmla="*/ 5352876 h 6097438"/>
              <a:gd name="connsiteX8" fmla="*/ 0 w 5298683"/>
              <a:gd name="connsiteY8" fmla="*/ 888178 h 6097438"/>
              <a:gd name="connsiteX9" fmla="*/ 193210 w 5298683"/>
              <a:gd name="connsiteY9" fmla="*/ 712577 h 6097438"/>
              <a:gd name="connsiteX10" fmla="*/ 2178155 w 5298683"/>
              <a:gd name="connsiteY10" fmla="*/ 0 h 6097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pic>
        <p:nvPicPr>
          <p:cNvPr id="6" name="Immagine 5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EADDB7BD-3A7A-417E-B130-C50AD39DCC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3314" y="92765"/>
            <a:ext cx="4018042" cy="333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FA67CD3-AB4E-4A7A-BEB8-53C445D8C4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07CF545F-9C2E-4446-97CD-AD92990C2B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000000"/>
                </a:solidFill>
                <a:latin typeface="Comic Sans MS"/>
                <a:cs typeface="Comic Sans MS"/>
              </a:rPr>
              <a:t>Da dove viene? 	</a:t>
            </a:r>
          </a:p>
        </p:txBody>
      </p:sp>
      <p:sp>
        <p:nvSpPr>
          <p:cNvPr id="13" name="Freeform 62">
            <a:extLst>
              <a:ext uri="{FF2B5EF4-FFF2-40B4-BE49-F238E27FC236}">
                <a16:creationId xmlns:a16="http://schemas.microsoft.com/office/drawing/2014/main" xmlns="" id="{339C8D78-A644-462F-B674-F440635E5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 descr="Il contributo è nato nell’ambito che pone al centro i rapporti di lavoro tra AC e le Strutture e la necessità di lavorare allo stesso obiettivo da punti di vista differenti e da parti diverse, situate anche su diversi punti del territorio.&#10;La mancanza di condivisione di informazioni e la scarsa conoscenza fra le persone rendono spesso difficoltoso il lavoro degli uni e degli altri.&#10;Il progetto è caratterizzato dall’idea di elaborare possibilità d’incontro per raccontarci; una delle possibili evoluzioni del progetto stesso è costituita dalla realizzazione di video conoscitivi di persone, uffici, iter e contesti lavorativi, per abbattere le barriere comunicative venutesi a creare negli anni. &#10;La naturale conseguenza dovrebbe essere il riconoscimento di esperienza e competenze maturate negli anni (o addirittura nei decenni!) che, troppo spesso, non vengono adeguatamente considerate. &#10;&#10;What Next TTA – Bologna, 8 –9 aprile 2019&#10;"/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 lnSpcReduction="10000"/>
          </a:bodyPr>
          <a:lstStyle/>
          <a:p>
            <a:endParaRPr lang="it-IT" sz="1100" dirty="0">
              <a:solidFill>
                <a:srgbClr val="000000"/>
              </a:solidFill>
            </a:endParaRP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Il contributo è nato nell’ambito che pone al centro i rapporti di lavoro tra AC e le Strutture e la necessità di lavorare allo stesso obiettivo da punti di vista differenti e da parti diverse, situate anche su diversi punti del territorio.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La mancanza di condivisione di informazioni e la scarsa conoscenza fra le persone rendono spesso difficoltoso il lavoro degli uni e degli altri.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Il progetto è caratterizzato dall’idea di elaborare possibilità d’incontro per raccontarci; una delle possibili evoluzioni del progetto stesso è costituita dalla realizzazione di video conoscitivi di persone, uffici, iter e contesti lavorativi, per abbattere le barriere comunicative venutesi a creare negli anni. </a:t>
            </a:r>
          </a:p>
          <a:p>
            <a:pPr algn="just"/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La naturale conseguenza dovrebbe essere il riconoscimento di esperienza e competenze maturate negli anni (o addirittura nei decenni!) che, troppo spesso, non vengono adeguatamente considerate. </a:t>
            </a:r>
          </a:p>
          <a:p>
            <a:pPr marL="0" indent="0" algn="just">
              <a:buNone/>
            </a:pPr>
            <a:endParaRPr lang="it-IT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 algn="just">
              <a:buNone/>
            </a:pPr>
            <a:r>
              <a:rPr lang="it-IT" sz="1200" dirty="0" err="1">
                <a:solidFill>
                  <a:srgbClr val="000000"/>
                </a:solidFill>
                <a:latin typeface="Comic Sans MS"/>
                <a:cs typeface="Comic Sans MS"/>
              </a:rPr>
              <a:t>What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 Next TTA – Bologna, 8 –9 aprile 2019</a:t>
            </a:r>
          </a:p>
          <a:p>
            <a:endParaRPr lang="it-IT" sz="1100" i="1" dirty="0">
              <a:solidFill>
                <a:srgbClr val="000000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0466010E-6203-4A78-A669-3D7AF7A4C8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98" y="2257006"/>
            <a:ext cx="4063492" cy="231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575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xmlns="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xmlns="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xmlns="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xmlns="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xmlns="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xmlns="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2401957"/>
          </a:xfrm>
        </p:spPr>
        <p:txBody>
          <a:bodyPr>
            <a:normAutofit/>
          </a:bodyPr>
          <a:lstStyle/>
          <a:p>
            <a:r>
              <a:rPr lang="it-IT" sz="3100" dirty="0">
                <a:solidFill>
                  <a:srgbClr val="FFFFFF"/>
                </a:solidFill>
                <a:latin typeface="Comic Sans MS"/>
                <a:cs typeface="Comic Sans MS"/>
              </a:rPr>
              <a:t>COSA SI RIPROPONE? - premessa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xmlns="" id="{38F7C908-699D-4AA8-A1E7-69E48E8F8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798315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E57EB2E2-31B1-4E15-A2C6-672DD09DA36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3869" y="3087757"/>
            <a:ext cx="2926686" cy="3139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1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it-IT" sz="4100">
                <a:solidFill>
                  <a:srgbClr val="FFFFFF"/>
                </a:solidFill>
                <a:latin typeface="Comic Sans MS"/>
                <a:cs typeface="Comic Sans MS"/>
              </a:rPr>
              <a:t>COSA SI RIPROPONE? - proposte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 fontScale="92500"/>
          </a:bodyPr>
          <a:lstStyle/>
          <a:p>
            <a:pPr marL="0" indent="0">
              <a:buNone/>
            </a:pPr>
            <a:endParaRPr lang="it-IT" sz="11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Riprogettazione del sito dell'Amministrazione Centrale al fine di farne </a:t>
            </a:r>
            <a:r>
              <a:rPr lang="it-IT" sz="1200" b="1" dirty="0">
                <a:solidFill>
                  <a:srgbClr val="000000"/>
                </a:solidFill>
                <a:latin typeface="Comic Sans MS"/>
                <a:cs typeface="Comic Sans MS"/>
              </a:rPr>
              <a:t>il principale strumento di riferimento ed ausilio teorico e pratico per le Strutture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, con conseguente (alta!) probabilità di riduzione di richiesta di supporto alla Sede per telefono e via mail.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Realizzazione di </a:t>
            </a:r>
            <a:r>
              <a:rPr lang="it-IT" sz="1200" b="1" dirty="0" err="1">
                <a:solidFill>
                  <a:srgbClr val="000000"/>
                </a:solidFill>
                <a:latin typeface="Comic Sans MS"/>
                <a:cs typeface="Comic Sans MS"/>
              </a:rPr>
              <a:t>videotutorial</a:t>
            </a:r>
            <a:r>
              <a:rPr lang="it-IT" sz="1200" b="1" dirty="0">
                <a:solidFill>
                  <a:srgbClr val="000000"/>
                </a:solidFill>
                <a:latin typeface="Comic Sans MS"/>
                <a:cs typeface="Comic Sans MS"/>
              </a:rPr>
              <a:t> divulgativi ad uso interno all'INFN, 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relativi ad argomenti di lavoro specifici che coinvolgano e prevedano l'apporto di entrambi i livelli di amministrazione, AC e Strutture; tali strumenti di autodidattica interna favorirebbero sia una certa uniformità nelle procedure, sia la costituzione, il consolidamento e la crescita nel tempo di un piccolo patrimonio di nozioni e cognizioni specialistiche dell’Ente, a disposizione di chi vi lavora e pronto per essere attinto anche da chi vi lavorerà in futuro.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it-IT" sz="1200" b="1" dirty="0">
                <a:solidFill>
                  <a:srgbClr val="000000"/>
                </a:solidFill>
                <a:latin typeface="Comic Sans MS"/>
                <a:cs typeface="Comic Sans MS"/>
              </a:rPr>
              <a:t>Incentivazione dell’utilizzo delle comunicazioni telematiche audio/video in rete 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per lo scambio in tempo reale anche fra colleghi lontani di richieste, pareri, informazioni, consultazioni; tali strumenti, il cui uso potrebbe anche essere disciplinato nel caso se ne ravvisi l’opportunità, comporterebbero l’ulteriore vantaggio di facilitare e diffondere la conoscenza almeno visiva fra colleghi di sedi distanti fra loro.</a:t>
            </a:r>
          </a:p>
          <a:p>
            <a:pPr marL="742950" lvl="0" indent="-742950" algn="just">
              <a:buFont typeface="+mj-lt"/>
              <a:buAutoNum type="arabicPeriod"/>
            </a:pP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Stabilire </a:t>
            </a:r>
            <a:r>
              <a:rPr lang="it-IT" sz="1200" b="1" dirty="0">
                <a:solidFill>
                  <a:srgbClr val="000000"/>
                </a:solidFill>
                <a:latin typeface="Comic Sans MS"/>
                <a:cs typeface="Comic Sans MS"/>
              </a:rPr>
              <a:t>trasferte periodiche dalle Strutture presso AC (e viceversa da AC alle Strutture, ma anche tra Strutture) di unità di Personale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, che trascorrerebbero un dato lasso di tempo rispettivamente presso AC o presso una Struttura per </a:t>
            </a:r>
            <a:r>
              <a:rPr lang="it-IT" sz="1200" b="1" dirty="0">
                <a:solidFill>
                  <a:srgbClr val="000000"/>
                </a:solidFill>
                <a:latin typeface="Comic Sans MS"/>
                <a:cs typeface="Comic Sans MS"/>
              </a:rPr>
              <a:t>conoscere ed imparare i cicli di lavoro dell'altro</a:t>
            </a:r>
            <a:r>
              <a:rPr lang="it-IT" sz="1200" dirty="0">
                <a:solidFill>
                  <a:srgbClr val="000000"/>
                </a:solidFill>
                <a:latin typeface="Comic Sans MS"/>
                <a:cs typeface="Comic Sans MS"/>
              </a:rPr>
              <a:t>, anche collaborandovi attivamente. </a:t>
            </a:r>
          </a:p>
          <a:p>
            <a:pPr marL="0" lvl="0" indent="0" algn="just">
              <a:buNone/>
            </a:pPr>
            <a:endParaRPr lang="it-IT" sz="12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 algn="just">
              <a:buNone/>
            </a:pPr>
            <a:r>
              <a:rPr lang="it-IT" sz="1200" dirty="0" err="1">
                <a:solidFill>
                  <a:srgbClr val="000000"/>
                </a:solidFill>
                <a:latin typeface="Comic Sans MS"/>
              </a:rPr>
              <a:t>What</a:t>
            </a:r>
            <a:r>
              <a:rPr lang="it-IT" sz="1200" dirty="0">
                <a:solidFill>
                  <a:srgbClr val="000000"/>
                </a:solidFill>
                <a:latin typeface="Comic Sans MS"/>
              </a:rPr>
              <a:t> Next TTA – Bologna, 8 –9 aprile </a:t>
            </a:r>
            <a:r>
              <a:rPr lang="it-IT" sz="1200" dirty="0" smtClean="0">
                <a:solidFill>
                  <a:srgbClr val="000000"/>
                </a:solidFill>
                <a:latin typeface="Comic Sans MS"/>
              </a:rPr>
              <a:t>2019</a:t>
            </a:r>
            <a:endParaRPr lang="it-IT" sz="1200" dirty="0">
              <a:solidFill>
                <a:srgbClr val="000000"/>
              </a:solidFill>
            </a:endParaRPr>
          </a:p>
          <a:p>
            <a:endParaRPr lang="it-IT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9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it-IT" sz="4000">
                <a:solidFill>
                  <a:srgbClr val="FFFFFF"/>
                </a:solidFill>
                <a:latin typeface="Comic Sans MS"/>
                <a:cs typeface="Comic Sans MS"/>
              </a:rPr>
              <a:t>COAST con ASSIEME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300" dirty="0" smtClean="0">
                <a:solidFill>
                  <a:srgbClr val="000000"/>
                </a:solidFill>
                <a:latin typeface="Comic Sans MS"/>
                <a:cs typeface="Comic Sans MS"/>
              </a:rPr>
              <a:t>E’ emersa </a:t>
            </a:r>
            <a:r>
              <a:rPr lang="it-IT" sz="1300" dirty="0">
                <a:solidFill>
                  <a:srgbClr val="000000"/>
                </a:solidFill>
                <a:latin typeface="Comic Sans MS"/>
                <a:cs typeface="Comic Sans MS"/>
              </a:rPr>
              <a:t>la richiesta, da parte del moderatore di COAST di discutere congiuntamente le due proposte ASSIEME e COAST, perché ritenute due aspetti diversi della stessa questione.</a:t>
            </a:r>
          </a:p>
          <a:p>
            <a:pPr marL="0" indent="0" algn="just">
              <a:buNone/>
            </a:pPr>
            <a:r>
              <a:rPr lang="it-IT" sz="1300" dirty="0">
                <a:solidFill>
                  <a:srgbClr val="000000"/>
                </a:solidFill>
                <a:latin typeface="Comic Sans MS"/>
                <a:cs typeface="Comic Sans MS"/>
              </a:rPr>
              <a:t>Tuttavia, dopo dibattito e riflessione, è stato deciso che le due proposte saranno concretizzate separatamente dai due gruppi originari e ci sarà un confronto tra essi a metà percorso della proposta, per capire se ci siano punti di incontro fra quelli sviluppati.</a:t>
            </a:r>
          </a:p>
          <a:p>
            <a:pPr marL="0" indent="0" algn="just">
              <a:buNone/>
            </a:pPr>
            <a:r>
              <a:rPr lang="it-IT" sz="1300" dirty="0">
                <a:solidFill>
                  <a:srgbClr val="000000"/>
                </a:solidFill>
                <a:latin typeface="Comic Sans MS"/>
                <a:cs typeface="Comic Sans MS"/>
              </a:rPr>
              <a:t>L’opportunità di tenere per il momento separati i due progetti scaturisce dal carattere inizialmente quasi soltanto teorico di ASSIEME, che implicava la necessità di essere concretizzato mediante la formulazione di proposte operative; al contrario, COAST è già molto dettagliato da questo punto di vista ed è quindi opportuno valutare eventuali punti di contatto soltanto dopo avere sviluppato operativamente anche ASSIEME.</a:t>
            </a:r>
          </a:p>
          <a:p>
            <a:pPr marL="0" indent="0" algn="just">
              <a:buNone/>
            </a:pPr>
            <a:endParaRPr lang="it-IT" sz="13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0" indent="0" algn="just">
              <a:buNone/>
            </a:pPr>
            <a:r>
              <a:rPr lang="it-IT" sz="1300" dirty="0" err="1">
                <a:solidFill>
                  <a:srgbClr val="000000"/>
                </a:solidFill>
                <a:latin typeface="Comic Sans MS"/>
                <a:cs typeface="Comic Sans MS"/>
              </a:rPr>
              <a:t>What</a:t>
            </a:r>
            <a:r>
              <a:rPr lang="it-IT" sz="13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it-IT" sz="1300" dirty="0" err="1">
                <a:solidFill>
                  <a:srgbClr val="000000"/>
                </a:solidFill>
                <a:latin typeface="Comic Sans MS"/>
                <a:cs typeface="Comic Sans MS"/>
              </a:rPr>
              <a:t>Next</a:t>
            </a:r>
            <a:r>
              <a:rPr lang="it-IT" sz="1300" dirty="0">
                <a:solidFill>
                  <a:srgbClr val="000000"/>
                </a:solidFill>
                <a:latin typeface="Comic Sans MS"/>
                <a:cs typeface="Comic Sans MS"/>
              </a:rPr>
              <a:t> TTA – Bologna, 8 –9 aprile 2019</a:t>
            </a:r>
          </a:p>
        </p:txBody>
      </p:sp>
    </p:spTree>
    <p:extLst>
      <p:ext uri="{BB962C8B-B14F-4D97-AF65-F5344CB8AC3E}">
        <p14:creationId xmlns:p14="http://schemas.microsoft.com/office/powerpoint/2010/main" val="1387852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9223" y="154746"/>
            <a:ext cx="5167311" cy="812662"/>
          </a:xfrm>
        </p:spPr>
        <p:txBody>
          <a:bodyPr anchor="b">
            <a:normAutofit/>
          </a:bodyPr>
          <a:lstStyle/>
          <a:p>
            <a:r>
              <a:rPr lang="it-IT" sz="3600" dirty="0">
                <a:latin typeface="Comic Sans MS"/>
                <a:cs typeface="Comic Sans MS"/>
              </a:rPr>
              <a:t>RIASSUMENDO…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8DED26FD-1424-454C-8BD1-CE0335CEA4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88" r="-1" b="-1"/>
          <a:stretch/>
        </p:blipFill>
        <p:spPr>
          <a:xfrm>
            <a:off x="5721536" y="1"/>
            <a:ext cx="6470464" cy="6856412"/>
          </a:xfrm>
          <a:custGeom>
            <a:avLst/>
            <a:gdLst>
              <a:gd name="connsiteX0" fmla="*/ 0 w 6470464"/>
              <a:gd name="connsiteY0" fmla="*/ 0 h 6856412"/>
              <a:gd name="connsiteX1" fmla="*/ 6470464 w 6470464"/>
              <a:gd name="connsiteY1" fmla="*/ 0 h 6856412"/>
              <a:gd name="connsiteX2" fmla="*/ 6470464 w 6470464"/>
              <a:gd name="connsiteY2" fmla="*/ 6856412 h 6856412"/>
              <a:gd name="connsiteX3" fmla="*/ 753 w 6470464"/>
              <a:gd name="connsiteY3" fmla="*/ 6856412 h 6856412"/>
              <a:gd name="connsiteX4" fmla="*/ 83736 w 6470464"/>
              <a:gd name="connsiteY4" fmla="*/ 6682434 h 6856412"/>
              <a:gd name="connsiteX5" fmla="*/ 777103 w 6470464"/>
              <a:gd name="connsiteY5" fmla="*/ 3428997 h 6856412"/>
              <a:gd name="connsiteX6" fmla="*/ 83736 w 6470464"/>
              <a:gd name="connsiteY6" fmla="*/ 175558 h 6856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0464" h="6856412">
                <a:moveTo>
                  <a:pt x="0" y="0"/>
                </a:moveTo>
                <a:lnTo>
                  <a:pt x="6470464" y="0"/>
                </a:lnTo>
                <a:lnTo>
                  <a:pt x="6470464" y="6856412"/>
                </a:lnTo>
                <a:lnTo>
                  <a:pt x="753" y="6856412"/>
                </a:lnTo>
                <a:lnTo>
                  <a:pt x="83736" y="6682434"/>
                </a:lnTo>
                <a:cubicBezTo>
                  <a:pt x="534353" y="5654674"/>
                  <a:pt x="777103" y="4561946"/>
                  <a:pt x="777103" y="3428997"/>
                </a:cubicBezTo>
                <a:cubicBezTo>
                  <a:pt x="777103" y="2296047"/>
                  <a:pt x="534353" y="1203318"/>
                  <a:pt x="83736" y="175558"/>
                </a:cubicBezTo>
                <a:close/>
              </a:path>
            </a:pathLst>
          </a:custGeom>
        </p:spPr>
      </p:pic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xmlns="" id="{78D72F3A-89EE-4314-B2AB-869E1BDB2F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445245"/>
              </p:ext>
            </p:extLst>
          </p:nvPr>
        </p:nvGraphicFramePr>
        <p:xfrm>
          <a:off x="229223" y="864118"/>
          <a:ext cx="5866777" cy="55631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47674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2">
            <a:extLst>
              <a:ext uri="{FF2B5EF4-FFF2-40B4-BE49-F238E27FC236}">
                <a16:creationId xmlns:a16="http://schemas.microsoft.com/office/drawing/2014/main" xmlns="" id="{E02F3C71-C981-4614-98EA-D6C494F809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6883" y="321176"/>
            <a:ext cx="7174247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it-IT" sz="4000">
                <a:latin typeface="Comic Sans MS"/>
                <a:cs typeface="Comic Sans MS"/>
              </a:rPr>
              <a:t>CONCLUSIONI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AA6D9915-3018-4612-9F6C-72A431775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515" y="2121762"/>
            <a:ext cx="6204984" cy="3626917"/>
          </a:xfrm>
        </p:spPr>
        <p:txBody>
          <a:bodyPr>
            <a:normAutofit/>
          </a:bodyPr>
          <a:lstStyle/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endParaRPr lang="it-IT" sz="1500" dirty="0">
              <a:latin typeface="Comic Sans MS"/>
              <a:cs typeface="Comic Sans MS"/>
            </a:endParaRPr>
          </a:p>
          <a:p>
            <a:pPr marL="0" indent="0">
              <a:buNone/>
            </a:pPr>
            <a:r>
              <a:rPr lang="it-IT" sz="1500" dirty="0">
                <a:latin typeface="Comic Sans MS"/>
                <a:cs typeface="Comic Sans MS"/>
              </a:rPr>
              <a:t> 									8 –9 aprile 2019</a:t>
            </a:r>
            <a:endParaRPr lang="it-IT" sz="1500" dirty="0"/>
          </a:p>
        </p:txBody>
      </p:sp>
      <p:pic>
        <p:nvPicPr>
          <p:cNvPr id="9" name="Immagine 8" descr="Immagine che contiene oggetto&#10;&#10;Descrizione generata automaticamente">
            <a:extLst>
              <a:ext uri="{FF2B5EF4-FFF2-40B4-BE49-F238E27FC236}">
                <a16:creationId xmlns:a16="http://schemas.microsoft.com/office/drawing/2014/main" xmlns="" id="{489AD306-34D7-410B-9AEA-51E8C78E2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9551" y="429201"/>
            <a:ext cx="4042409" cy="2041416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xmlns="" id="{6249FE9D-DD8B-4BAA-9E64-54E7B7141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6259" y="2828925"/>
            <a:ext cx="3388994" cy="3388994"/>
          </a:xfrm>
          <a:prstGeom prst="rect">
            <a:avLst/>
          </a:prstGeom>
        </p:spPr>
      </p:pic>
      <p:sp>
        <p:nvSpPr>
          <p:cNvPr id="28" name="Rettangolo 27">
            <a:extLst>
              <a:ext uri="{FF2B5EF4-FFF2-40B4-BE49-F238E27FC236}">
                <a16:creationId xmlns:a16="http://schemas.microsoft.com/office/drawing/2014/main" xmlns="" id="{627E421E-EC9F-4791-BA3C-E062B9074B84}"/>
              </a:ext>
            </a:extLst>
          </p:cNvPr>
          <p:cNvSpPr/>
          <p:nvPr/>
        </p:nvSpPr>
        <p:spPr>
          <a:xfrm>
            <a:off x="8243627" y="4588133"/>
            <a:ext cx="2992582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1" dirty="0">
                <a:latin typeface="Algerian" panose="04020705040A02060702" pitchFamily="82" charset="0"/>
              </a:rPr>
              <a:t>Assieme</a:t>
            </a:r>
          </a:p>
        </p:txBody>
      </p:sp>
      <p:pic>
        <p:nvPicPr>
          <p:cNvPr id="4" name="Immagine 3" descr="Immagine che contiene testo&#10;&#10;Descrizione generata automaticamente">
            <a:extLst>
              <a:ext uri="{FF2B5EF4-FFF2-40B4-BE49-F238E27FC236}">
                <a16:creationId xmlns:a16="http://schemas.microsoft.com/office/drawing/2014/main" xmlns="" id="{1CC06477-FF61-4571-A8D3-01932111E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3909" y="1652522"/>
            <a:ext cx="4513024" cy="357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830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767</Words>
  <Application>Microsoft Macintosh PowerPoint</Application>
  <PresentationFormat>Widescreen</PresentationFormat>
  <Paragraphs>44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Algerian</vt:lpstr>
      <vt:lpstr>Calibri</vt:lpstr>
      <vt:lpstr>Calibri Light</vt:lpstr>
      <vt:lpstr>Comic Sans MS</vt:lpstr>
      <vt:lpstr>Arial</vt:lpstr>
      <vt:lpstr>Tema di Office</vt:lpstr>
      <vt:lpstr>ASSIEME</vt:lpstr>
      <vt:lpstr>Da dove viene?  </vt:lpstr>
      <vt:lpstr>COSA SI RIPROPONE? - premessa</vt:lpstr>
      <vt:lpstr>COSA SI RIPROPONE? - proposte</vt:lpstr>
      <vt:lpstr>COAST con ASSIEME</vt:lpstr>
      <vt:lpstr>RIASSUMENDO…</vt:lpstr>
      <vt:lpstr>CONCLUSIONI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ASSIEME</dc:title>
  <dc:creator>Carla</dc:creator>
  <cp:lastModifiedBy>Utente di Microsoft Office</cp:lastModifiedBy>
  <cp:revision>5</cp:revision>
  <dcterms:created xsi:type="dcterms:W3CDTF">2019-04-07T21:22:27Z</dcterms:created>
  <dcterms:modified xsi:type="dcterms:W3CDTF">2019-04-08T12:44:40Z</dcterms:modified>
</cp:coreProperties>
</file>