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712" autoAdjust="0"/>
  </p:normalViewPr>
  <p:slideViewPr>
    <p:cSldViewPr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90E2A-88FF-4990-A47B-B7EE67B73672}" type="datetimeFigureOut">
              <a:rPr lang="it-IT" smtClean="0"/>
              <a:t>07/04/19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D8FC-866C-419A-8DC2-2498C896204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07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D8FC-866C-419A-8DC2-2498C896204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97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8E10-3BA9-4B69-BC62-D4C98367C859}" type="datetime1">
              <a:rPr lang="it-IT" smtClean="0"/>
              <a:t>07/04/19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16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730A-B008-4288-A49A-62AAA512D3C6}" type="datetime1">
              <a:rPr lang="it-IT" smtClean="0"/>
              <a:t>07/04/19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91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90D-174E-4B56-8A2E-FA86E1D53F62}" type="datetime1">
              <a:rPr lang="it-IT" smtClean="0"/>
              <a:t>07/04/19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7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9871-6367-4A14-B3E3-8416AC4FBDE4}" type="datetime1">
              <a:rPr lang="it-IT" smtClean="0"/>
              <a:t>07/04/19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15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5647-1BFF-4C2B-8DB6-B94BFF9EBD73}" type="datetime1">
              <a:rPr lang="it-IT" smtClean="0"/>
              <a:t>07/04/19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21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697E-C8E2-4165-9CCE-28CF81ECFE25}" type="datetime1">
              <a:rPr lang="it-IT" smtClean="0"/>
              <a:t>07/04/19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58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62AE-B490-4B53-BAAA-FA93A942C957}" type="datetime1">
              <a:rPr lang="it-IT" smtClean="0"/>
              <a:t>07/04/19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64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6D1D-7DB7-4872-86A3-7814F8B25766}" type="datetime1">
              <a:rPr lang="it-IT" smtClean="0"/>
              <a:t>07/04/19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32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992AC-49A6-49A7-9D9C-2EA1DF31D679}" type="datetime1">
              <a:rPr lang="it-IT" smtClean="0"/>
              <a:t>07/04/19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86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CBE6-CEF8-439E-978A-222B023B9517}" type="datetime1">
              <a:rPr lang="it-IT" smtClean="0"/>
              <a:t>07/04/19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2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B2CA-938F-46BF-B8C8-FEA673BEAB71}" type="datetime1">
              <a:rPr lang="it-IT" smtClean="0"/>
              <a:t>07/04/19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6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sharpenSoften amount="-9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3B04-84A8-47BC-BBEE-AA0E675C22F8}" type="datetime1">
              <a:rPr lang="it-IT" smtClean="0"/>
              <a:t>07/04/19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WHAT NEXT TTA - Bologna, 11-12 ottobre 2018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80F8B-42BE-4122-B701-B32962158B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51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016298"/>
            <a:ext cx="8229600" cy="89140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err="1" smtClean="0">
                <a:solidFill>
                  <a:srgbClr val="FF0000"/>
                </a:solidFill>
              </a:rPr>
              <a:t>What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Next</a:t>
            </a:r>
            <a:r>
              <a:rPr lang="it-IT" b="1" dirty="0" smtClean="0">
                <a:solidFill>
                  <a:srgbClr val="FF0000"/>
                </a:solidFill>
              </a:rPr>
              <a:t> TTA 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L’ENTE </a:t>
            </a:r>
            <a:r>
              <a:rPr lang="it-IT" b="1" dirty="0">
                <a:solidFill>
                  <a:srgbClr val="FF0000"/>
                </a:solidFill>
              </a:rPr>
              <a:t>CHE VORREI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 smtClean="0">
                <a:solidFill>
                  <a:srgbClr val="FF0000"/>
                </a:solidFill>
              </a:rPr>
              <a:t>AMBITO AMMINISTRATIVO</a:t>
            </a: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611560" y="5445224"/>
            <a:ext cx="7499176" cy="104097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    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8496944" cy="365125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0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COAST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(Simona </a:t>
            </a:r>
            <a:r>
              <a:rPr lang="it-IT" sz="2200" b="1" dirty="0" err="1" smtClean="0">
                <a:solidFill>
                  <a:srgbClr val="FF0000"/>
                </a:solidFill>
              </a:rPr>
              <a:t>Bortot</a:t>
            </a:r>
            <a:r>
              <a:rPr lang="it-IT" sz="2200" b="1" dirty="0" smtClean="0">
                <a:solidFill>
                  <a:srgbClr val="FF0000"/>
                </a:solidFill>
              </a:rPr>
              <a:t>)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Partecipanti circa 4 </a:t>
            </a:r>
          </a:p>
          <a:p>
            <a:pPr marL="0" indent="0">
              <a:buNone/>
            </a:pPr>
            <a:r>
              <a:rPr lang="it-IT" dirty="0" smtClean="0"/>
              <a:t>Unito al progetto «Assieme»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Alcune riunioni plenarie</a:t>
            </a:r>
          </a:p>
          <a:p>
            <a:pPr marL="0" indent="0">
              <a:buNone/>
            </a:pPr>
            <a:r>
              <a:rPr lang="it-IT" dirty="0" smtClean="0"/>
              <a:t>Elaborazione iniziale delle iniziative (assieme e </a:t>
            </a:r>
            <a:r>
              <a:rPr lang="it-IT" dirty="0" err="1" smtClean="0"/>
              <a:t>coast</a:t>
            </a:r>
            <a:r>
              <a:rPr lang="it-IT" dirty="0" smtClean="0"/>
              <a:t>) in modo autonomo </a:t>
            </a:r>
            <a:r>
              <a:rPr lang="it-IT" dirty="0" smtClean="0">
                <a:sym typeface="Wingdings" panose="05000000000000000000" pitchFamily="2" charset="2"/>
              </a:rPr>
              <a:t> due aspetti della stessa medaglia</a:t>
            </a: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GLASS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(Anna Favaro)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Partecipanti circa 4 </a:t>
            </a:r>
          </a:p>
          <a:p>
            <a:pPr marL="0" indent="0">
              <a:buNone/>
            </a:pPr>
            <a:r>
              <a:rPr lang="it-IT" dirty="0" smtClean="0"/>
              <a:t>Coinvolgimento dei Direttori delle Direzioni/Divisioni di AC interessare </a:t>
            </a:r>
          </a:p>
          <a:p>
            <a:pPr marL="0" indent="0">
              <a:buNone/>
            </a:pPr>
            <a:r>
              <a:rPr lang="it-IT" sz="1800" dirty="0" smtClean="0"/>
              <a:t>(Renato Carletti, Simona Fiori, Alessandro Del Bove)</a:t>
            </a:r>
          </a:p>
          <a:p>
            <a:pPr marL="0" indent="0">
              <a:buNone/>
            </a:pPr>
            <a:r>
              <a:rPr lang="it-IT" dirty="0" smtClean="0"/>
              <a:t>Alcune riunioni plenarie</a:t>
            </a:r>
          </a:p>
          <a:p>
            <a:pPr marL="0" indent="0">
              <a:buNone/>
            </a:pPr>
            <a:r>
              <a:rPr lang="it-IT" dirty="0" smtClean="0"/>
              <a:t>Elaborazione delle diverse aree di attività in termini di ”concretizzazione”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2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PAM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(Angelo </a:t>
            </a:r>
            <a:r>
              <a:rPr lang="it-IT" sz="2200" b="1" dirty="0" err="1" smtClean="0">
                <a:solidFill>
                  <a:srgbClr val="FF0000"/>
                </a:solidFill>
              </a:rPr>
              <a:t>Borrani</a:t>
            </a:r>
            <a:r>
              <a:rPr lang="it-IT" sz="2200" b="1" dirty="0" smtClean="0">
                <a:solidFill>
                  <a:srgbClr val="FF0000"/>
                </a:solidFill>
              </a:rPr>
              <a:t>)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Partecipanti circa 6 </a:t>
            </a:r>
          </a:p>
          <a:p>
            <a:pPr marL="0" indent="0">
              <a:buNone/>
            </a:pPr>
            <a:r>
              <a:rPr lang="it-IT" dirty="0" smtClean="0"/>
              <a:t>Coinvolgimento di Simona Fiori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Proposta di estendere il progetto al di fuori di WNTTA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8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L’ENTE CHE VORREI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              GRAZIE PER L’ATTENZIONE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un </a:t>
            </a:r>
            <a:r>
              <a:rPr lang="it-IT" sz="2200" b="1" dirty="0">
                <a:solidFill>
                  <a:srgbClr val="FF0000"/>
                </a:solidFill>
              </a:rPr>
              <a:t>po’ di </a:t>
            </a:r>
            <a:r>
              <a:rPr lang="it-IT" sz="2200" b="1" dirty="0" smtClean="0">
                <a:solidFill>
                  <a:srgbClr val="FF0000"/>
                </a:solidFill>
              </a:rPr>
              <a:t>dati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Inizio lavori: Marzo 2018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>
                <a:sym typeface="Wingdings" panose="05000000000000000000" pitchFamily="2" charset="2"/>
              </a:rPr>
              <a:t>Gen</a:t>
            </a:r>
            <a:r>
              <a:rPr lang="it-IT" dirty="0" smtClean="0">
                <a:sym typeface="Wingdings" panose="05000000000000000000" pitchFamily="2" charset="2"/>
              </a:rPr>
              <a:t> 2019</a:t>
            </a:r>
            <a:endParaRPr lang="it-IT" dirty="0" smtClean="0"/>
          </a:p>
          <a:p>
            <a:r>
              <a:rPr lang="it-IT" dirty="0" smtClean="0"/>
              <a:t>Partecipanti : </a:t>
            </a:r>
            <a:r>
              <a:rPr lang="it-IT" dirty="0" smtClean="0"/>
              <a:t>24 </a:t>
            </a:r>
            <a:r>
              <a:rPr lang="it-IT" dirty="0" smtClean="0"/>
              <a:t>(di 10 sedi)</a:t>
            </a:r>
          </a:p>
          <a:p>
            <a:r>
              <a:rPr lang="it-IT" dirty="0" smtClean="0"/>
              <a:t>Riunioni plenarie: 5 (MAR-LUG 2018)</a:t>
            </a:r>
          </a:p>
          <a:p>
            <a:r>
              <a:rPr lang="it-IT" dirty="0" smtClean="0"/>
              <a:t>Suddivisione in </a:t>
            </a:r>
            <a:r>
              <a:rPr lang="it-IT" dirty="0" err="1" smtClean="0"/>
              <a:t>GdL</a:t>
            </a:r>
            <a:r>
              <a:rPr lang="it-IT" dirty="0" smtClean="0"/>
              <a:t> per lo sviluppo di 3 progetti</a:t>
            </a:r>
          </a:p>
          <a:p>
            <a:r>
              <a:rPr lang="it-IT" dirty="0" smtClean="0"/>
              <a:t>Presentazione 3 Progetti (PAD-COAST-GLASS)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+ 1 (PAM)</a:t>
            </a:r>
          </a:p>
          <a:p>
            <a:pPr marL="0" indent="0">
              <a:buNone/>
            </a:pPr>
            <a:r>
              <a:rPr lang="it-IT" dirty="0" smtClean="0"/>
              <a:t>Unito all’ambito amministrativo, l’ambito direzione con mantenimento del moderatore </a:t>
            </a:r>
          </a:p>
          <a:p>
            <a:pPr marL="0" indent="0">
              <a:buNone/>
            </a:pPr>
            <a:r>
              <a:rPr lang="it-IT" dirty="0" smtClean="0"/>
              <a:t>(Rita </a:t>
            </a:r>
            <a:r>
              <a:rPr lang="it-IT" dirty="0" err="1" smtClean="0"/>
              <a:t>Bertelli_LNF</a:t>
            </a:r>
            <a:r>
              <a:rPr lang="it-IT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6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/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3 + 1 Proposte elaborate in </a:t>
            </a:r>
            <a:r>
              <a:rPr lang="it-IT" dirty="0" err="1" smtClean="0"/>
              <a:t>GdL</a:t>
            </a:r>
            <a:r>
              <a:rPr lang="it-IT" dirty="0" smtClean="0"/>
              <a:t> autonomi</a:t>
            </a:r>
          </a:p>
          <a:p>
            <a:pPr marL="0" indent="0">
              <a:buNone/>
            </a:pPr>
            <a:r>
              <a:rPr lang="it-IT" dirty="0" smtClean="0"/>
              <a:t>Presentazione Proposte al PT INFN </a:t>
            </a:r>
            <a:r>
              <a:rPr lang="it-IT" sz="1600" dirty="0" smtClean="0"/>
              <a:t>(Bologna-ottobre 2018):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PAD</a:t>
            </a:r>
            <a:r>
              <a:rPr lang="it-IT" sz="1600" dirty="0" smtClean="0"/>
              <a:t> – </a:t>
            </a:r>
            <a:r>
              <a:rPr lang="it-IT" sz="1600" dirty="0" smtClean="0">
                <a:solidFill>
                  <a:srgbClr val="FF0000"/>
                </a:solidFill>
              </a:rPr>
              <a:t>P</a:t>
            </a:r>
            <a:r>
              <a:rPr lang="it-IT" sz="1600" dirty="0" smtClean="0"/>
              <a:t>rocedure </a:t>
            </a:r>
            <a:r>
              <a:rPr lang="it-IT" sz="1600" dirty="0" smtClean="0">
                <a:solidFill>
                  <a:srgbClr val="FF0000"/>
                </a:solidFill>
              </a:rPr>
              <a:t>A</a:t>
            </a:r>
            <a:r>
              <a:rPr lang="it-IT" sz="1600" dirty="0" smtClean="0"/>
              <a:t>mministrative </a:t>
            </a:r>
            <a:r>
              <a:rPr lang="it-IT" sz="1600" dirty="0" smtClean="0">
                <a:solidFill>
                  <a:srgbClr val="FF0000"/>
                </a:solidFill>
              </a:rPr>
              <a:t>D</a:t>
            </a:r>
            <a:r>
              <a:rPr lang="it-IT" sz="1600" dirty="0" smtClean="0"/>
              <a:t>igitalizzate): </a:t>
            </a:r>
            <a:r>
              <a:rPr lang="it-IT" sz="1600" dirty="0" err="1" smtClean="0"/>
              <a:t>Abstract</a:t>
            </a:r>
            <a:r>
              <a:rPr lang="it-IT" sz="1600" dirty="0" smtClean="0"/>
              <a:t> 3, 36, 39 e 42 </a:t>
            </a:r>
            <a:r>
              <a:rPr lang="it-IT" sz="1400" dirty="0" smtClean="0"/>
              <a:t>(</a:t>
            </a:r>
            <a:r>
              <a:rPr lang="it-IT" sz="1400" dirty="0" err="1" smtClean="0"/>
              <a:t>Rel</a:t>
            </a:r>
            <a:r>
              <a:rPr lang="it-IT" sz="1400" dirty="0" smtClean="0"/>
              <a:t>. Claudio </a:t>
            </a:r>
            <a:r>
              <a:rPr lang="it-IT" sz="1400" dirty="0" err="1" smtClean="0"/>
              <a:t>Ciamei</a:t>
            </a:r>
            <a:r>
              <a:rPr lang="it-IT" sz="1400" dirty="0" smtClean="0"/>
              <a:t> – RM1)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COAST</a:t>
            </a:r>
            <a:r>
              <a:rPr lang="it-IT" sz="1600" dirty="0" smtClean="0"/>
              <a:t> – </a:t>
            </a:r>
            <a:r>
              <a:rPr lang="it-IT" sz="1600" dirty="0" smtClean="0">
                <a:solidFill>
                  <a:srgbClr val="FF0000"/>
                </a:solidFill>
              </a:rPr>
              <a:t>Co</a:t>
            </a:r>
            <a:r>
              <a:rPr lang="it-IT" sz="1600" dirty="0" smtClean="0"/>
              <a:t>ntatti </a:t>
            </a:r>
            <a:r>
              <a:rPr lang="it-IT" sz="1600" dirty="0" smtClean="0">
                <a:solidFill>
                  <a:srgbClr val="FF0000"/>
                </a:solidFill>
              </a:rPr>
              <a:t>A</a:t>
            </a:r>
            <a:r>
              <a:rPr lang="it-IT" sz="1600" dirty="0" smtClean="0"/>
              <a:t>C-</a:t>
            </a:r>
            <a:r>
              <a:rPr lang="it-IT" sz="1600" dirty="0" smtClean="0">
                <a:solidFill>
                  <a:srgbClr val="FF0000"/>
                </a:solidFill>
              </a:rPr>
              <a:t>St</a:t>
            </a:r>
            <a:r>
              <a:rPr lang="it-IT" sz="1600" dirty="0" smtClean="0"/>
              <a:t>rutture: </a:t>
            </a:r>
            <a:r>
              <a:rPr lang="it-IT" sz="1600" dirty="0" err="1" smtClean="0"/>
              <a:t>Abstract</a:t>
            </a:r>
            <a:r>
              <a:rPr lang="it-IT" sz="1600" dirty="0" smtClean="0"/>
              <a:t> 2 e 34 </a:t>
            </a:r>
            <a:r>
              <a:rPr lang="it-IT" sz="1400" dirty="0" smtClean="0"/>
              <a:t>(</a:t>
            </a:r>
            <a:r>
              <a:rPr lang="it-IT" sz="1400" dirty="0" err="1" smtClean="0"/>
              <a:t>Rel</a:t>
            </a:r>
            <a:r>
              <a:rPr lang="it-IT" sz="1400" dirty="0" smtClean="0"/>
              <a:t>. Simona </a:t>
            </a:r>
            <a:r>
              <a:rPr lang="it-IT" sz="1400" dirty="0" err="1" smtClean="0"/>
              <a:t>Bortot</a:t>
            </a:r>
            <a:r>
              <a:rPr lang="it-IT" sz="1400" dirty="0" smtClean="0"/>
              <a:t> - TO)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GLASS</a:t>
            </a:r>
            <a:r>
              <a:rPr lang="it-IT" sz="1600" dirty="0" smtClean="0"/>
              <a:t> – </a:t>
            </a:r>
            <a:r>
              <a:rPr lang="it-IT" sz="1600" dirty="0" smtClean="0">
                <a:solidFill>
                  <a:srgbClr val="FF0000"/>
                </a:solidFill>
              </a:rPr>
              <a:t>G</a:t>
            </a:r>
            <a:r>
              <a:rPr lang="it-IT" sz="1600" dirty="0" smtClean="0"/>
              <a:t>ruppo di </a:t>
            </a:r>
            <a:r>
              <a:rPr lang="it-IT" sz="1600" dirty="0" smtClean="0">
                <a:solidFill>
                  <a:srgbClr val="FF0000"/>
                </a:solidFill>
              </a:rPr>
              <a:t>L</a:t>
            </a:r>
            <a:r>
              <a:rPr lang="it-IT" sz="1600" dirty="0" smtClean="0"/>
              <a:t>avoro </a:t>
            </a:r>
            <a:r>
              <a:rPr lang="it-IT" sz="1600" dirty="0" err="1" smtClean="0">
                <a:solidFill>
                  <a:srgbClr val="FF0000"/>
                </a:solidFill>
              </a:rPr>
              <a:t>A</a:t>
            </a:r>
            <a:r>
              <a:rPr lang="it-IT" sz="1600" dirty="0" err="1" smtClean="0"/>
              <a:t>mmini</a:t>
            </a:r>
            <a:r>
              <a:rPr lang="it-IT" sz="1600" dirty="0" err="1" smtClean="0">
                <a:solidFill>
                  <a:srgbClr val="FF0000"/>
                </a:solidFill>
              </a:rPr>
              <a:t>S</a:t>
            </a:r>
            <a:r>
              <a:rPr lang="it-IT" sz="1600" dirty="0" err="1" smtClean="0"/>
              <a:t>trativo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S</a:t>
            </a:r>
            <a:r>
              <a:rPr lang="it-IT" sz="1600" dirty="0" smtClean="0"/>
              <a:t>pecializzato: </a:t>
            </a:r>
            <a:r>
              <a:rPr lang="it-IT" sz="1600" dirty="0" err="1" smtClean="0"/>
              <a:t>Abstract</a:t>
            </a:r>
            <a:r>
              <a:rPr lang="it-IT" sz="1600" dirty="0" smtClean="0"/>
              <a:t> 24 e 25 </a:t>
            </a:r>
            <a:r>
              <a:rPr lang="it-IT" sz="1400" dirty="0" smtClean="0"/>
              <a:t>(</a:t>
            </a:r>
            <a:r>
              <a:rPr lang="it-IT" sz="1400" dirty="0" err="1" smtClean="0"/>
              <a:t>Rel</a:t>
            </a:r>
            <a:r>
              <a:rPr lang="it-IT" sz="1400" dirty="0" smtClean="0"/>
              <a:t>. Anna Favaro e Alberto </a:t>
            </a:r>
            <a:r>
              <a:rPr lang="it-IT" sz="1400" dirty="0" err="1" smtClean="0"/>
              <a:t>Moni</a:t>
            </a:r>
            <a:r>
              <a:rPr lang="it-IT" sz="1400" dirty="0" smtClean="0"/>
              <a:t> – LNL)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b="1" dirty="0" smtClean="0">
                <a:solidFill>
                  <a:srgbClr val="FF0000"/>
                </a:solidFill>
              </a:rPr>
              <a:t>PAM</a:t>
            </a:r>
            <a:r>
              <a:rPr lang="it-IT" sz="1600" dirty="0" smtClean="0"/>
              <a:t> – </a:t>
            </a:r>
            <a:r>
              <a:rPr lang="it-IT" sz="1600" dirty="0" smtClean="0">
                <a:solidFill>
                  <a:srgbClr val="FF0000"/>
                </a:solidFill>
              </a:rPr>
              <a:t>P</a:t>
            </a:r>
            <a:r>
              <a:rPr lang="it-IT" sz="1600" dirty="0" smtClean="0"/>
              <a:t>rocedure </a:t>
            </a:r>
            <a:r>
              <a:rPr lang="it-IT" sz="1600" dirty="0" smtClean="0">
                <a:solidFill>
                  <a:srgbClr val="FF0000"/>
                </a:solidFill>
              </a:rPr>
              <a:t>A</a:t>
            </a:r>
            <a:r>
              <a:rPr lang="it-IT" sz="1600" dirty="0" smtClean="0"/>
              <a:t>mbito </a:t>
            </a:r>
            <a:r>
              <a:rPr lang="it-IT" sz="1600" dirty="0" smtClean="0">
                <a:solidFill>
                  <a:srgbClr val="FF0000"/>
                </a:solidFill>
              </a:rPr>
              <a:t>A</a:t>
            </a:r>
            <a:r>
              <a:rPr lang="it-IT" sz="1600" dirty="0" smtClean="0"/>
              <a:t>mministrativo: </a:t>
            </a:r>
            <a:r>
              <a:rPr lang="it-IT" sz="1600" dirty="0" err="1" smtClean="0"/>
              <a:t>Abstract</a:t>
            </a:r>
            <a:r>
              <a:rPr lang="it-IT" sz="1600" dirty="0" smtClean="0"/>
              <a:t> 7, 20, 39, 42, 45, 54, 60 e 61) </a:t>
            </a:r>
          </a:p>
          <a:p>
            <a:pPr marL="0" indent="0">
              <a:buNone/>
            </a:pPr>
            <a:r>
              <a:rPr lang="it-IT" sz="1400" dirty="0" smtClean="0"/>
              <a:t>(</a:t>
            </a:r>
            <a:r>
              <a:rPr lang="it-IT" sz="1400" dirty="0" err="1" smtClean="0"/>
              <a:t>Rel</a:t>
            </a:r>
            <a:r>
              <a:rPr lang="it-IT" sz="1400" dirty="0" smtClean="0"/>
              <a:t>. Angelo </a:t>
            </a:r>
            <a:r>
              <a:rPr lang="it-IT" sz="1400" dirty="0" err="1" smtClean="0"/>
              <a:t>Borrani</a:t>
            </a:r>
            <a:r>
              <a:rPr lang="it-IT" sz="1400" dirty="0" smtClean="0"/>
              <a:t> – FI)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4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– 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PAD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SCOPO: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Rendere </a:t>
            </a:r>
            <a:r>
              <a:rPr lang="it-IT" sz="1400" b="1" dirty="0" err="1" smtClean="0"/>
              <a:t>piu’</a:t>
            </a:r>
            <a:r>
              <a:rPr lang="it-IT" sz="1400" b="1" dirty="0" smtClean="0"/>
              <a:t> efficienti le procedure amministrative anche in ottemperanza alla normativa vigente in materia di digitalizzazione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Semplificare le procedure amministrative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Armonizzare le procedure amministrative tra le diverse sedi 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400" b="1" dirty="0"/>
          </a:p>
          <a:p>
            <a:pPr marL="0" indent="0">
              <a:buNone/>
            </a:pPr>
            <a:endParaRPr lang="it-IT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06455"/>
              </p:ext>
            </p:extLst>
          </p:nvPr>
        </p:nvGraphicFramePr>
        <p:xfrm>
          <a:off x="1179090" y="270892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ATTIVITA’ DA SVILUPPARE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1a)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Fac-simili</a:t>
                      </a:r>
                      <a:r>
                        <a:rPr lang="it-IT" baseline="0" dirty="0" smtClean="0"/>
                        <a:t> documenti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9a) Comunicazioni</a:t>
                      </a:r>
                      <a:r>
                        <a:rPr lang="it-IT" baseline="0" dirty="0" smtClean="0"/>
                        <a:t> AC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2c) Missioni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10c) Codice Fiscale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3b) Ordini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11a) </a:t>
                      </a:r>
                      <a:r>
                        <a:rPr lang="it-IT" dirty="0" err="1" smtClean="0"/>
                        <a:t>Alfresco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4b) Mandati e Reversali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12) Migliorie</a:t>
                      </a:r>
                      <a:r>
                        <a:rPr lang="it-IT" baseline="0" dirty="0" smtClean="0"/>
                        <a:t> Gestionali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5c) Scadenziario Nazionale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13c) </a:t>
                      </a:r>
                      <a:r>
                        <a:rPr lang="it-IT" dirty="0" err="1" smtClean="0"/>
                        <a:t>Workflow</a:t>
                      </a:r>
                      <a:r>
                        <a:rPr lang="it-IT" dirty="0" smtClean="0"/>
                        <a:t> e </a:t>
                      </a:r>
                      <a:r>
                        <a:rPr lang="it-IT" dirty="0" err="1" smtClean="0"/>
                        <a:t>tracking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6a) Condivisione Documenti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14) Personale informatico </a:t>
                      </a:r>
                      <a:r>
                        <a:rPr lang="it-IT" sz="1400" dirty="0" smtClean="0"/>
                        <a:t>(call)</a:t>
                      </a:r>
                      <a:endParaRPr lang="it-IT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7b) Albo Fornitori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15) Conservazione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8b) Programmazione Acquisti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08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– 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COAST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SCOPO: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Migliorare la comunicazione e gli scambi tra Strutture-AC/Presidenza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Agevolare lo scambio e la condivisione delle informazioni</a:t>
            </a:r>
          </a:p>
          <a:p>
            <a:pPr marL="0" indent="0">
              <a:buNone/>
            </a:pPr>
            <a:r>
              <a:rPr lang="it-IT" sz="1400" b="1" dirty="0" smtClean="0"/>
              <a:t>-&gt; rendere </a:t>
            </a:r>
            <a:r>
              <a:rPr lang="it-IT" sz="1400" b="1" dirty="0" err="1" smtClean="0"/>
              <a:t>piu’</a:t>
            </a:r>
            <a:r>
              <a:rPr lang="it-IT" sz="1400" b="1" dirty="0" smtClean="0"/>
              <a:t> efficiente l’organizzazione del lavoro e l’espletamento delle pratiche amministrative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400" b="1" dirty="0"/>
          </a:p>
          <a:p>
            <a:pPr marL="0" indent="0">
              <a:buNone/>
            </a:pPr>
            <a:endParaRPr lang="it-IT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5793"/>
              </p:ext>
            </p:extLst>
          </p:nvPr>
        </p:nvGraphicFramePr>
        <p:xfrm>
          <a:off x="1179090" y="2708920"/>
          <a:ext cx="663327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2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COME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3256">
                <a:tc>
                  <a:txBody>
                    <a:bodyPr/>
                    <a:lstStyle/>
                    <a:p>
                      <a:r>
                        <a:rPr lang="it-IT" dirty="0" smtClean="0"/>
                        <a:t>a-b)</a:t>
                      </a:r>
                      <a:r>
                        <a:rPr lang="it-IT" baseline="0" dirty="0" smtClean="0"/>
                        <a:t> Personale di riferimento noto (AC/STRUTTURE/PRESIDENZA)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c) Siti</a:t>
                      </a:r>
                      <a:r>
                        <a:rPr lang="it-IT" baseline="0" dirty="0" smtClean="0"/>
                        <a:t> WEB fruibili e con info utili immediate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d) Manuali</a:t>
                      </a:r>
                      <a:r>
                        <a:rPr lang="it-IT" baseline="0" dirty="0" smtClean="0"/>
                        <a:t> operativi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e) Piattaforma per scambio documentale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f) Feedback alle mail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g) Interrogazione dati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h) </a:t>
                      </a:r>
                      <a:r>
                        <a:rPr lang="it-IT" dirty="0" err="1" smtClean="0"/>
                        <a:t>Ticketing</a:t>
                      </a:r>
                      <a:r>
                        <a:rPr lang="it-IT" dirty="0" smtClean="0"/>
                        <a:t>/FAQ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8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– 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GLASS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 smtClean="0">
                <a:solidFill>
                  <a:srgbClr val="FF0000"/>
                </a:solidFill>
              </a:rPr>
              <a:t>SCOPO: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Costituzione di gruppi di lavoro specializzati in determinate materie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Favorire il coinvolgimento di personale competente in diverse aree amministrative e distribuite sul territorio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400" b="1" dirty="0" smtClean="0"/>
              <a:t>Armonizzare le procedure amministrative tra le diverse sedi 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400" b="1" dirty="0"/>
          </a:p>
          <a:p>
            <a:pPr marL="0" indent="0">
              <a:buNone/>
            </a:pPr>
            <a:endParaRPr lang="it-IT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59037"/>
              </p:ext>
            </p:extLst>
          </p:nvPr>
        </p:nvGraphicFramePr>
        <p:xfrm>
          <a:off x="683568" y="3429000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AREE DI ATTIVITA’ 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Contratti</a:t>
                      </a:r>
                      <a:r>
                        <a:rPr lang="it-IT" baseline="0" dirty="0" smtClean="0"/>
                        <a:t> Pubblici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Patrimonio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Missioni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Ragioneria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08468"/>
              </p:ext>
            </p:extLst>
          </p:nvPr>
        </p:nvGraphicFramePr>
        <p:xfrm>
          <a:off x="4283968" y="2780928"/>
          <a:ext cx="4320480" cy="326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COME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631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GdL</a:t>
                      </a:r>
                      <a:r>
                        <a:rPr lang="it-IT" sz="1600" dirty="0" smtClean="0"/>
                        <a:t>: DB competenze/</a:t>
                      </a:r>
                      <a:r>
                        <a:rPr lang="it-IT" sz="1600" baseline="0" dirty="0" smtClean="0"/>
                        <a:t>call e dinamico</a:t>
                      </a:r>
                      <a:endParaRPr lang="it-IT" sz="16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Coordinamento </a:t>
                      </a:r>
                      <a:r>
                        <a:rPr lang="it-IT" sz="1600" dirty="0" err="1" smtClean="0"/>
                        <a:t>GdL</a:t>
                      </a:r>
                      <a:r>
                        <a:rPr lang="it-IT" sz="1600" dirty="0" smtClean="0"/>
                        <a:t>:</a:t>
                      </a:r>
                      <a:r>
                        <a:rPr lang="it-IT" sz="1600" baseline="0" dirty="0" smtClean="0"/>
                        <a:t> Responsabile divisione di AC (o delegato)</a:t>
                      </a:r>
                      <a:endParaRPr lang="it-IT" sz="1600" dirty="0"/>
                    </a:p>
                  </a:txBody>
                  <a:tcPr/>
                </a:tc>
              </a:tr>
              <a:tr h="121611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 smtClean="0"/>
                        <a:t>Attività</a:t>
                      </a:r>
                      <a:r>
                        <a:rPr lang="it-IT" sz="1600" baseline="0" dirty="0" smtClean="0"/>
                        <a:t> del </a:t>
                      </a:r>
                      <a:r>
                        <a:rPr lang="it-IT" sz="1600" baseline="0" dirty="0" err="1" smtClean="0"/>
                        <a:t>GdL</a:t>
                      </a:r>
                      <a:r>
                        <a:rPr lang="it-IT" sz="1600" baseline="0" dirty="0" smtClean="0"/>
                        <a:t>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Supervisione e coordinamento delle attività di competenza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Supporto e formazione continua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Aiuto operativo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Raccolta normativa, manuali, linee guida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aseline="0" dirty="0" smtClean="0"/>
                        <a:t>Aggiornamento documentazione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10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– 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PAM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 smtClean="0"/>
              <a:t>Raccolta di argomenti di tipo amministrativo inizialmente ricompresi in altri ambiti di WNTTA</a:t>
            </a:r>
          </a:p>
          <a:p>
            <a:pPr marL="0" indent="0">
              <a:buNone/>
            </a:pPr>
            <a:endParaRPr lang="it-IT" sz="1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Uniformità di interpretazione normativa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Conoscere AC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Manuali operativi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Promuovere la digitalizzazione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Condivisione documenti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Creazione Albo Fornitori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Creare un magazzino centralizzato INFN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Considerare il personale amministrativo nelle afferenze degli esperimenti (es. fondi esterni)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Attivare accordi centralizzati per semplificare acquisti (es. RS)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1600" b="1" dirty="0" smtClean="0"/>
              <a:t>Costituire un fondo TFS volontario</a:t>
            </a:r>
          </a:p>
          <a:p>
            <a:pPr marL="0" indent="0">
              <a:buNone/>
            </a:pPr>
            <a:endParaRPr lang="it-IT" sz="1400" b="1" dirty="0"/>
          </a:p>
          <a:p>
            <a:pPr marL="0" indent="0">
              <a:buNone/>
            </a:pPr>
            <a:endParaRPr lang="it-IT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5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/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Inizio lavori: </a:t>
            </a:r>
            <a:r>
              <a:rPr lang="it-IT" dirty="0" err="1" smtClean="0"/>
              <a:t>Febb</a:t>
            </a:r>
            <a:r>
              <a:rPr lang="it-IT" dirty="0" smtClean="0"/>
              <a:t>/Marzo 2019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>
                <a:sym typeface="Wingdings" panose="05000000000000000000" pitchFamily="2" charset="2"/>
              </a:rPr>
              <a:t>Giu</a:t>
            </a:r>
            <a:r>
              <a:rPr lang="it-IT" dirty="0" smtClean="0">
                <a:sym typeface="Wingdings" panose="05000000000000000000" pitchFamily="2" charset="2"/>
              </a:rPr>
              <a:t> 2019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Scopo c.d. «concretizzazione»: </a:t>
            </a:r>
            <a:r>
              <a:rPr lang="it-IT" dirty="0" err="1" smtClean="0">
                <a:sym typeface="Wingdings" panose="05000000000000000000" pitchFamily="2" charset="2"/>
              </a:rPr>
              <a:t>modalità,tempistiche</a:t>
            </a:r>
            <a:r>
              <a:rPr lang="it-IT" dirty="0" smtClean="0">
                <a:sym typeface="Wingdings" panose="05000000000000000000" pitchFamily="2" charset="2"/>
              </a:rPr>
              <a:t>, personale coinvolto, costi</a:t>
            </a:r>
            <a:endParaRPr lang="it-IT" dirty="0" smtClean="0"/>
          </a:p>
          <a:p>
            <a:r>
              <a:rPr lang="it-IT" dirty="0" smtClean="0"/>
              <a:t>Personale di riferimento: Relatori delle proposte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PAD</a:t>
            </a:r>
            <a:r>
              <a:rPr lang="it-IT" dirty="0" smtClean="0"/>
              <a:t>: Claudio </a:t>
            </a:r>
            <a:r>
              <a:rPr lang="it-IT" dirty="0" err="1" smtClean="0"/>
              <a:t>Ciamei</a:t>
            </a:r>
            <a:r>
              <a:rPr lang="it-IT" dirty="0" smtClean="0"/>
              <a:t> (RM1)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COAST</a:t>
            </a:r>
            <a:r>
              <a:rPr lang="it-IT" dirty="0" smtClean="0"/>
              <a:t>: Simona </a:t>
            </a:r>
            <a:r>
              <a:rPr lang="it-IT" dirty="0" err="1" smtClean="0"/>
              <a:t>Bortot</a:t>
            </a:r>
            <a:r>
              <a:rPr lang="it-IT" dirty="0" smtClean="0"/>
              <a:t> (TO)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GLASS</a:t>
            </a:r>
            <a:r>
              <a:rPr lang="it-IT" dirty="0" smtClean="0"/>
              <a:t>: Anna Favaro (LNL)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PAM</a:t>
            </a:r>
            <a:r>
              <a:rPr lang="it-IT" dirty="0" smtClean="0"/>
              <a:t>: Angelo </a:t>
            </a:r>
            <a:r>
              <a:rPr lang="it-IT" dirty="0" err="1" smtClean="0"/>
              <a:t>Borrani</a:t>
            </a:r>
            <a:r>
              <a:rPr lang="it-IT" dirty="0" smtClean="0"/>
              <a:t> (FI)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3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b="1" dirty="0" smtClean="0">
                <a:solidFill>
                  <a:srgbClr val="FF0000"/>
                </a:solidFill>
              </a:rPr>
              <a:t>WNTTA </a:t>
            </a:r>
            <a:r>
              <a:rPr lang="it-IT" sz="2200" b="1" dirty="0">
                <a:solidFill>
                  <a:srgbClr val="FF0000"/>
                </a:solidFill>
              </a:rPr>
              <a:t>– </a:t>
            </a:r>
            <a:r>
              <a:rPr lang="it-IT" sz="2200" b="1" dirty="0" smtClean="0">
                <a:solidFill>
                  <a:srgbClr val="FF0000"/>
                </a:solidFill>
              </a:rPr>
              <a:t>AMBITO AMMINISTRATIVO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FASE II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PAD</a:t>
            </a:r>
            <a:br>
              <a:rPr lang="it-IT" sz="2200" b="1" dirty="0" smtClean="0">
                <a:solidFill>
                  <a:srgbClr val="FF0000"/>
                </a:solidFill>
              </a:rPr>
            </a:br>
            <a:r>
              <a:rPr lang="it-IT" sz="2200" b="1" dirty="0" smtClean="0">
                <a:solidFill>
                  <a:srgbClr val="FF0000"/>
                </a:solidFill>
              </a:rPr>
              <a:t>(Claudio </a:t>
            </a:r>
            <a:r>
              <a:rPr lang="it-IT" sz="2200" b="1" dirty="0" err="1" smtClean="0">
                <a:solidFill>
                  <a:srgbClr val="FF0000"/>
                </a:solidFill>
              </a:rPr>
              <a:t>Ciamei</a:t>
            </a:r>
            <a:r>
              <a:rPr lang="it-IT" sz="2200" b="1" dirty="0" smtClean="0">
                <a:solidFill>
                  <a:srgbClr val="FF0000"/>
                </a:solidFill>
              </a:rPr>
              <a:t>  -&gt; Antonella Mancuso)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1" dirty="0" smtClean="0">
                <a:solidFill>
                  <a:srgbClr val="FF0000"/>
                </a:solidFill>
              </a:rPr>
              <a:t/>
            </a:r>
            <a:br>
              <a:rPr lang="it-IT" sz="1800" b="1" dirty="0" smtClean="0">
                <a:solidFill>
                  <a:srgbClr val="FF0000"/>
                </a:solidFill>
              </a:rPr>
            </a:b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Partecipanti circa 11 – coinvolgimento di Simona Fiori</a:t>
            </a:r>
          </a:p>
          <a:p>
            <a:pPr marL="0" indent="0">
              <a:buNone/>
            </a:pPr>
            <a:r>
              <a:rPr lang="it-IT" dirty="0" smtClean="0"/>
              <a:t>Prima riunione plenaria</a:t>
            </a:r>
          </a:p>
          <a:p>
            <a:pPr marL="0" indent="0">
              <a:buNone/>
            </a:pPr>
            <a:r>
              <a:rPr lang="it-IT" dirty="0" smtClean="0"/>
              <a:t>Suddivisione in 3 </a:t>
            </a:r>
            <a:r>
              <a:rPr lang="it-IT" dirty="0" err="1" smtClean="0"/>
              <a:t>GdL</a:t>
            </a:r>
            <a:r>
              <a:rPr lang="it-IT" dirty="0" smtClean="0"/>
              <a:t> che svilupperanno le aree di attività in autonomia e già riuniti</a:t>
            </a:r>
          </a:p>
          <a:p>
            <a:pPr marL="0" indent="0">
              <a:buNone/>
            </a:pPr>
            <a:r>
              <a:rPr lang="it-IT" dirty="0" smtClean="0"/>
              <a:t>(ampie discussioni su albo fornitori, codici fiscali, </a:t>
            </a:r>
            <a:r>
              <a:rPr lang="it-IT" dirty="0" err="1" smtClean="0"/>
              <a:t>fac-simili</a:t>
            </a:r>
            <a:r>
              <a:rPr lang="it-IT" dirty="0" smtClean="0"/>
              <a:t> documenti, missioni)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27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8085"/>
            <a:ext cx="1700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piè di pagina 3"/>
          <p:cNvSpPr txBox="1">
            <a:spLocks/>
          </p:cNvSpPr>
          <p:nvPr/>
        </p:nvSpPr>
        <p:spPr>
          <a:xfrm>
            <a:off x="323528" y="6309320"/>
            <a:ext cx="8496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rgbClr val="FF0000"/>
                </a:solidFill>
              </a:rPr>
              <a:t>  WHAT NEXT TTA - Bologna, 08 Aprile 2019					                Paola Fabbri (FE)				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22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819</Words>
  <Application>Microsoft Macintosh PowerPoint</Application>
  <PresentationFormat>Presentazione su schermo (4:3)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Calibri</vt:lpstr>
      <vt:lpstr>Courier New</vt:lpstr>
      <vt:lpstr>Wingdings</vt:lpstr>
      <vt:lpstr>Arial</vt:lpstr>
      <vt:lpstr>Tema di Office</vt:lpstr>
      <vt:lpstr>       What Next TTA  L’ENTE CHE VORREI   AMBITO AMMINISTRATIVO   </vt:lpstr>
      <vt:lpstr>    WNTTA – AMBITO AMMINISTRATIVO FASE I un po’ di dati     </vt:lpstr>
      <vt:lpstr>    WNTTA – AMBITO AMMINISTRATIVO  FASE I     </vt:lpstr>
      <vt:lpstr>    WNTTA – AMBITO AMMINISTRATIVO FASE I PAD     </vt:lpstr>
      <vt:lpstr>    WNTTA – AMBITO AMMINISTRATIVO FASE I COAST     </vt:lpstr>
      <vt:lpstr>    WNTTA – AMBITO AMMINISTRATIVO FASE I GLASS     </vt:lpstr>
      <vt:lpstr>    WNTTA – AMBITO AMMINISTRATIVO FASE I PAM     </vt:lpstr>
      <vt:lpstr>    WNTTA – AMBITO AMMINISTRATIVO  FASE II      </vt:lpstr>
      <vt:lpstr>    WNTTA – AMBITO AMMINISTRATIVO FASE II PAD (Claudio Ciamei  -&gt; Antonella Mancuso)     </vt:lpstr>
      <vt:lpstr>    WNTTA – AMBITO AMMINISTRATIVO FASE II COAST (Simona Bortot)     </vt:lpstr>
      <vt:lpstr>    WNTTA – AMBITO AMMINISTRATIVO FASE II GLASS (Anna Favaro)     </vt:lpstr>
      <vt:lpstr>    WNTTA – AMBITO AMMINISTRATIVO FASE II PAM (Angelo Borrani)     </vt:lpstr>
      <vt:lpstr>    WNTTA – AMBITO AMMINISTRATIVO      </vt:lpstr>
    </vt:vector>
  </TitlesOfParts>
  <Company>INFN - Sezione di Ferrara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Fabbri</dc:creator>
  <cp:lastModifiedBy>Utente di Microsoft Office</cp:lastModifiedBy>
  <cp:revision>38</cp:revision>
  <dcterms:created xsi:type="dcterms:W3CDTF">2018-09-18T10:22:19Z</dcterms:created>
  <dcterms:modified xsi:type="dcterms:W3CDTF">2019-04-07T08:03:05Z</dcterms:modified>
</cp:coreProperties>
</file>