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5"/>
  </p:notesMasterIdLst>
  <p:sldIdLst>
    <p:sldId id="261" r:id="rId3"/>
    <p:sldId id="262" r:id="rId4"/>
    <p:sldId id="263" r:id="rId5"/>
    <p:sldId id="265" r:id="rId6"/>
    <p:sldId id="266" r:id="rId7"/>
    <p:sldId id="270" r:id="rId8"/>
    <p:sldId id="268" r:id="rId9"/>
    <p:sldId id="267" r:id="rId10"/>
    <p:sldId id="257" r:id="rId11"/>
    <p:sldId id="258" r:id="rId12"/>
    <p:sldId id="271" r:id="rId13"/>
    <p:sldId id="259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BF7"/>
    <a:srgbClr val="E5E8E9"/>
    <a:srgbClr val="F7FCB2"/>
    <a:srgbClr val="FCE8D2"/>
    <a:srgbClr val="FAEC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98" autoAdjust="0"/>
    <p:restoredTop sz="94660"/>
  </p:normalViewPr>
  <p:slideViewPr>
    <p:cSldViewPr showGuides="1">
      <p:cViewPr>
        <p:scale>
          <a:sx n="100" d="100"/>
          <a:sy n="100" d="100"/>
        </p:scale>
        <p:origin x="468" y="-6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ADE4E5-72F5-4360-A5FF-240896CC81E8}" type="datetimeFigureOut">
              <a:rPr lang="it-IT" smtClean="0"/>
              <a:t>08/04/2019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B47A8B-39C9-4AC4-8BAC-7B0576618B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755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39446-6953-447E-A4E3-E7CFBF870046}" type="slidenum">
              <a:rPr lang="it-IT" smtClean="0">
                <a:solidFill>
                  <a:prstClr val="black"/>
                </a:solidFill>
              </a:rPr>
              <a:pPr/>
              <a:t>1</a:t>
            </a:fld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485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3F90-65A1-425E-8A2A-10C03E27BE3D}" type="datetimeFigureOut">
              <a:rPr lang="it-IT" smtClean="0"/>
              <a:t>08/04/2019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BB433-16EC-4E04-9E67-AD3A1849A5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4169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3F90-65A1-425E-8A2A-10C03E27BE3D}" type="datetimeFigureOut">
              <a:rPr lang="it-IT" smtClean="0"/>
              <a:t>08/04/2019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BB433-16EC-4E04-9E67-AD3A1849A5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7636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3F90-65A1-425E-8A2A-10C03E27BE3D}" type="datetimeFigureOut">
              <a:rPr lang="it-IT" smtClean="0"/>
              <a:t>08/04/2019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BB433-16EC-4E04-9E67-AD3A1849A5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8116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cqua3"/>
          <p:cNvSpPr/>
          <p:nvPr/>
        </p:nvSpPr>
        <p:spPr bwMode="gray">
          <a:xfrm>
            <a:off x="1914" y="5243130"/>
            <a:ext cx="9141714" cy="1614871"/>
          </a:xfrm>
          <a:prstGeom prst="rect">
            <a:avLst/>
          </a:prstGeom>
          <a:gradFill>
            <a:gsLst>
              <a:gs pos="833">
                <a:schemeClr val="accent2">
                  <a:lumMod val="60000"/>
                  <a:lumOff val="40000"/>
                  <a:alpha val="38000"/>
                </a:schemeClr>
              </a:gs>
              <a:gs pos="23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20000"/>
                  <a:lumOff val="80000"/>
                  <a:alpha val="89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5" name="cielo"/>
          <p:cNvSpPr/>
          <p:nvPr/>
        </p:nvSpPr>
        <p:spPr bwMode="white">
          <a:xfrm>
            <a:off x="1914" y="0"/>
            <a:ext cx="9141714" cy="5334000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prstClr val="white"/>
              </a:solidFill>
            </a:endParaRPr>
          </a:p>
        </p:txBody>
      </p:sp>
      <p:pic>
        <p:nvPicPr>
          <p:cNvPr id="6" name="acqua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" r="9901"/>
          <a:stretch/>
        </p:blipFill>
        <p:spPr bwMode="ltGray">
          <a:xfrm>
            <a:off x="-1069" y="5497898"/>
            <a:ext cx="9141714" cy="463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acqua1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8" r="6356"/>
          <a:stretch/>
        </p:blipFill>
        <p:spPr bwMode="gray">
          <a:xfrm flipH="1">
            <a:off x="-1069" y="5221111"/>
            <a:ext cx="9141714" cy="26828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ttangolo 7"/>
          <p:cNvSpPr/>
          <p:nvPr/>
        </p:nvSpPr>
        <p:spPr>
          <a:xfrm>
            <a:off x="-1069" y="5961106"/>
            <a:ext cx="9141714" cy="896846"/>
          </a:xfrm>
          <a:prstGeom prst="rect">
            <a:avLst/>
          </a:prstGeom>
          <a:gradFill>
            <a:gsLst>
              <a:gs pos="25000">
                <a:schemeClr val="accent6">
                  <a:lumMod val="60000"/>
                  <a:lumOff val="40000"/>
                  <a:alpha val="0"/>
                </a:schemeClr>
              </a:gs>
              <a:gs pos="100000">
                <a:schemeClr val="accent6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79404" y="1309047"/>
            <a:ext cx="7202092" cy="2667000"/>
          </a:xfrm>
        </p:spPr>
        <p:txBody>
          <a:bodyPr rtlCol="0" anchor="b">
            <a:noAutofit/>
          </a:bodyPr>
          <a:lstStyle>
            <a:lvl1pPr algn="ctr">
              <a:defRPr sz="6000"/>
            </a:lvl1pPr>
          </a:lstStyle>
          <a:p>
            <a:pPr rtl="0"/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979404" y="4038600"/>
            <a:ext cx="7200900" cy="990600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cap="all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it-IT" smtClean="0"/>
              <a:t>Fare clic per modificare lo stile del sottotitolo dello schema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82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>
              <a:defRPr/>
            </a:lvl5pPr>
          </a:lstStyle>
          <a:p>
            <a:pPr lvl="0" rtl="0"/>
            <a:r>
              <a:rPr lang="it-IT" smtClean="0"/>
              <a:t>Modifica gli stili del testo dello schema</a:t>
            </a:r>
          </a:p>
          <a:p>
            <a:pPr lvl="1" rtl="0"/>
            <a:r>
              <a:rPr lang="it-IT" smtClean="0"/>
              <a:t>Secondo livello</a:t>
            </a:r>
          </a:p>
          <a:p>
            <a:pPr lvl="2" rtl="0"/>
            <a:r>
              <a:rPr lang="it-IT" smtClean="0"/>
              <a:t>Terzo livello</a:t>
            </a:r>
          </a:p>
          <a:p>
            <a:pPr lvl="3" rtl="0"/>
            <a:r>
              <a:rPr lang="it-IT" smtClean="0"/>
              <a:t>Quarto livello</a:t>
            </a:r>
          </a:p>
          <a:p>
            <a:pPr lvl="4" rtl="0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r>
              <a:rPr lang="it-IT" dirty="0" smtClean="0">
                <a:solidFill>
                  <a:prstClr val="black"/>
                </a:solidFill>
              </a:rPr>
              <a:t>Aggiungere un piè di pagina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2FDF074-B642-40CE-8266-1C7123AA53DB}" type="datetime1">
              <a:rPr lang="it-IT" smtClean="0">
                <a:solidFill>
                  <a:prstClr val="black"/>
                </a:solidFill>
              </a:rPr>
              <a:pPr/>
              <a:t>08/04/2019</a:t>
            </a:fld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4FAB73BC-B049-4115-A692-8D63A059BFB8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07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ielo"/>
          <p:cNvSpPr/>
          <p:nvPr/>
        </p:nvSpPr>
        <p:spPr>
          <a:xfrm>
            <a:off x="1914" y="-1"/>
            <a:ext cx="9141714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/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70360" y="1309047"/>
            <a:ext cx="7200939" cy="2667000"/>
          </a:xfrm>
        </p:spPr>
        <p:txBody>
          <a:bodyPr rtlCol="0" anchor="b">
            <a:normAutofit/>
          </a:bodyPr>
          <a:lstStyle>
            <a:lvl1pPr algn="ctr">
              <a:defRPr sz="6000" b="0"/>
            </a:lvl1pPr>
          </a:lstStyle>
          <a:p>
            <a:pPr rtl="0"/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70360" y="4038600"/>
            <a:ext cx="7200900" cy="1143000"/>
          </a:xfrm>
        </p:spPr>
        <p:txBody>
          <a:bodyPr rtlCol="0"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r>
              <a:rPr lang="it-IT" dirty="0" smtClean="0">
                <a:solidFill>
                  <a:prstClr val="black"/>
                </a:solidFill>
              </a:rPr>
              <a:t>Aggiungere un piè di pagina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E70AA068-3346-4BA7-AECB-4D21FA6245CC}" type="datetime1">
              <a:rPr lang="it-IT" smtClean="0">
                <a:solidFill>
                  <a:prstClr val="black"/>
                </a:solidFill>
              </a:rPr>
              <a:pPr/>
              <a:t>08/04/2019</a:t>
            </a:fld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4FAB73BC-B049-4115-A692-8D63A059BFB8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754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09160" y="1572768"/>
            <a:ext cx="3429000" cy="4142232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 smtClean="0"/>
              <a:t>Modifica gli stili del testo dello schema</a:t>
            </a:r>
          </a:p>
          <a:p>
            <a:pPr lvl="1" rtl="0"/>
            <a:r>
              <a:rPr lang="it-IT" smtClean="0"/>
              <a:t>Secondo livello</a:t>
            </a:r>
          </a:p>
          <a:p>
            <a:pPr lvl="2" rtl="0"/>
            <a:r>
              <a:rPr lang="it-IT" smtClean="0"/>
              <a:t>Terzo livello</a:t>
            </a:r>
          </a:p>
          <a:p>
            <a:pPr lvl="3" rtl="0"/>
            <a:r>
              <a:rPr lang="it-IT" smtClean="0"/>
              <a:t>Quarto livello</a:t>
            </a:r>
          </a:p>
          <a:p>
            <a:pPr lvl="4" rtl="0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05840" y="1572768"/>
            <a:ext cx="3429000" cy="4142232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 smtClean="0"/>
              <a:t>Modifica gli stili del testo dello schema</a:t>
            </a:r>
          </a:p>
          <a:p>
            <a:pPr lvl="1" rtl="0"/>
            <a:r>
              <a:rPr lang="it-IT" smtClean="0"/>
              <a:t>Secondo livello</a:t>
            </a:r>
          </a:p>
          <a:p>
            <a:pPr lvl="2" rtl="0"/>
            <a:r>
              <a:rPr lang="it-IT" smtClean="0"/>
              <a:t>Terzo livello</a:t>
            </a:r>
          </a:p>
          <a:p>
            <a:pPr lvl="3" rtl="0"/>
            <a:r>
              <a:rPr lang="it-IT" smtClean="0"/>
              <a:t>Quarto livello</a:t>
            </a:r>
          </a:p>
          <a:p>
            <a:pPr lvl="4" rtl="0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r>
              <a:rPr lang="it-IT" dirty="0" smtClean="0">
                <a:solidFill>
                  <a:prstClr val="black"/>
                </a:solidFill>
              </a:rPr>
              <a:t>Aggiungere un piè di pagina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D2AF9E8A-61F7-4EE8-82AF-AC0BD966039B}" type="datetime1">
              <a:rPr lang="it-IT" smtClean="0">
                <a:solidFill>
                  <a:prstClr val="black"/>
                </a:solidFill>
              </a:rPr>
              <a:pPr/>
              <a:t>08/04/2019</a:t>
            </a:fld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4FAB73BC-B049-4115-A692-8D63A059BFB8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401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05840" y="1572768"/>
            <a:ext cx="3429000" cy="766588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005840" y="2365861"/>
            <a:ext cx="3429000" cy="33491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rtl="0"/>
            <a:r>
              <a:rPr lang="it-IT" smtClean="0"/>
              <a:t>Modifica gli stili del testo dello schema</a:t>
            </a:r>
          </a:p>
          <a:p>
            <a:pPr lvl="1" rtl="0"/>
            <a:r>
              <a:rPr lang="it-IT" smtClean="0"/>
              <a:t>Secondo livello</a:t>
            </a:r>
          </a:p>
          <a:p>
            <a:pPr lvl="2" rtl="0"/>
            <a:r>
              <a:rPr lang="it-IT" smtClean="0"/>
              <a:t>Terzo livello</a:t>
            </a:r>
          </a:p>
          <a:p>
            <a:pPr lvl="3" rtl="0"/>
            <a:r>
              <a:rPr lang="it-IT" smtClean="0"/>
              <a:t>Quarto livello</a:t>
            </a:r>
          </a:p>
          <a:p>
            <a:pPr lvl="4" rtl="0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709160" y="1572768"/>
            <a:ext cx="3429000" cy="766588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709160" y="2365861"/>
            <a:ext cx="3429000" cy="33491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rtl="0"/>
            <a:r>
              <a:rPr lang="it-IT" smtClean="0"/>
              <a:t>Modifica gli stili del testo dello schema</a:t>
            </a:r>
          </a:p>
          <a:p>
            <a:pPr lvl="1" rtl="0"/>
            <a:r>
              <a:rPr lang="it-IT" smtClean="0"/>
              <a:t>Secondo livello</a:t>
            </a:r>
          </a:p>
          <a:p>
            <a:pPr lvl="2" rtl="0"/>
            <a:r>
              <a:rPr lang="it-IT" smtClean="0"/>
              <a:t>Terzo livello</a:t>
            </a:r>
          </a:p>
          <a:p>
            <a:pPr lvl="3" rtl="0"/>
            <a:r>
              <a:rPr lang="it-IT" smtClean="0"/>
              <a:t>Quarto livello</a:t>
            </a:r>
          </a:p>
          <a:p>
            <a:pPr lvl="4" rtl="0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r>
              <a:rPr lang="it-IT" dirty="0" smtClean="0">
                <a:solidFill>
                  <a:prstClr val="black"/>
                </a:solidFill>
              </a:rPr>
              <a:t>Aggiungere un piè di pagina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DBF37D3E-A21C-4E42-8F2D-AE132EA3AB66}" type="datetime1">
              <a:rPr lang="it-IT" smtClean="0">
                <a:solidFill>
                  <a:prstClr val="black"/>
                </a:solidFill>
              </a:rPr>
              <a:pPr/>
              <a:t>08/04/2019</a:t>
            </a:fld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4FAB73BC-B049-4115-A692-8D63A059BFB8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154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r>
              <a:rPr lang="it-IT" dirty="0" smtClean="0">
                <a:solidFill>
                  <a:prstClr val="black"/>
                </a:solidFill>
              </a:rPr>
              <a:t>Aggiungere un piè di pagina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CC651FA-DFD0-48B8-8720-C2275140DE3E}" type="datetime1">
              <a:rPr lang="it-IT" smtClean="0">
                <a:solidFill>
                  <a:prstClr val="black"/>
                </a:solidFill>
              </a:rPr>
              <a:pPr/>
              <a:t>08/04/2019</a:t>
            </a:fld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4FAB73BC-B049-4115-A692-8D63A059BFB8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738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ielo"/>
          <p:cNvSpPr/>
          <p:nvPr/>
        </p:nvSpPr>
        <p:spPr>
          <a:xfrm>
            <a:off x="1914" y="-1"/>
            <a:ext cx="9141714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/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r>
              <a:rPr lang="it-IT" dirty="0" smtClean="0">
                <a:solidFill>
                  <a:prstClr val="black"/>
                </a:solidFill>
              </a:rPr>
              <a:t>Aggiungere un piè di pagina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618FA673-6D5F-41BE-A77E-B19A5D349B40}" type="datetime1">
              <a:rPr lang="it-IT" smtClean="0">
                <a:solidFill>
                  <a:prstClr val="black"/>
                </a:solidFill>
              </a:rPr>
              <a:pPr/>
              <a:t>08/04/2019</a:t>
            </a:fld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4FAB73BC-B049-4115-A692-8D63A059BFB8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29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5610" y="762000"/>
            <a:ext cx="2532850" cy="2743200"/>
          </a:xfrm>
        </p:spPr>
        <p:txBody>
          <a:bodyPr rtlCol="0" anchor="b">
            <a:normAutofit/>
          </a:bodyPr>
          <a:lstStyle>
            <a:lvl1pPr>
              <a:defRPr sz="3200" b="0"/>
            </a:lvl1pPr>
          </a:lstStyle>
          <a:p>
            <a:pPr rtl="0"/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70310" y="685800"/>
            <a:ext cx="5143500" cy="4572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 smtClean="0"/>
              <a:t>Modifica gli stili del testo dello schema</a:t>
            </a:r>
          </a:p>
          <a:p>
            <a:pPr lvl="1" rtl="0"/>
            <a:r>
              <a:rPr lang="it-IT" smtClean="0"/>
              <a:t>Secondo livello</a:t>
            </a:r>
          </a:p>
          <a:p>
            <a:pPr lvl="2" rtl="0"/>
            <a:r>
              <a:rPr lang="it-IT" smtClean="0"/>
              <a:t>Terzo livello</a:t>
            </a:r>
          </a:p>
          <a:p>
            <a:pPr lvl="3" rtl="0"/>
            <a:r>
              <a:rPr lang="it-IT" smtClean="0"/>
              <a:t>Quarto livello</a:t>
            </a:r>
          </a:p>
          <a:p>
            <a:pPr lvl="4" rtl="0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5610" y="3554104"/>
            <a:ext cx="2532850" cy="1703696"/>
          </a:xfrm>
        </p:spPr>
        <p:txBody>
          <a:bodyPr rtlCol="0">
            <a:normAutofit/>
          </a:bodyPr>
          <a:lstStyle>
            <a:lvl1pPr marL="0" indent="0">
              <a:lnSpc>
                <a:spcPct val="90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r>
              <a:rPr lang="it-IT" dirty="0" smtClean="0">
                <a:solidFill>
                  <a:prstClr val="black"/>
                </a:solidFill>
              </a:rPr>
              <a:t>Aggiungere un piè di pagina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F41315FE-D6AB-4024-8DBC-D00B9AEF9A1C}" type="datetime1">
              <a:rPr lang="it-IT" smtClean="0">
                <a:solidFill>
                  <a:prstClr val="black"/>
                </a:solidFill>
              </a:rPr>
              <a:pPr/>
              <a:t>08/04/2019</a:t>
            </a:fld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4FAB73BC-B049-4115-A692-8D63A059BFB8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425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3F90-65A1-425E-8A2A-10C03E27BE3D}" type="datetimeFigureOut">
              <a:rPr lang="it-IT" smtClean="0"/>
              <a:t>08/04/2019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BB433-16EC-4E04-9E67-AD3A1849A5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9786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5610" y="762000"/>
            <a:ext cx="2532850" cy="27432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immagine 2" descr="Segnaposto vuoto per aggiungere un'immagine. Fare clic sul segnaposto e selezionare l'immagine che si vuole aggiungere"/>
          <p:cNvSpPr>
            <a:spLocks noGrp="1"/>
          </p:cNvSpPr>
          <p:nvPr>
            <p:ph type="pic" idx="1"/>
          </p:nvPr>
        </p:nvSpPr>
        <p:spPr>
          <a:xfrm>
            <a:off x="570310" y="685800"/>
            <a:ext cx="5143500" cy="457200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 smtClean="0"/>
              <a:t>Fare clic sull'icona per inserire un'immagine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5610" y="3554104"/>
            <a:ext cx="2532850" cy="1703696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r>
              <a:rPr lang="it-IT" dirty="0" smtClean="0">
                <a:solidFill>
                  <a:prstClr val="black"/>
                </a:solidFill>
              </a:rPr>
              <a:t>Aggiungere un piè di pagina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79DB6D0-41BE-4B58-ACFD-7DC4B4E5BD16}" type="datetime1">
              <a:rPr lang="it-IT" smtClean="0">
                <a:solidFill>
                  <a:prstClr val="black"/>
                </a:solidFill>
              </a:rPr>
              <a:pPr/>
              <a:t>08/04/2019</a:t>
            </a:fld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4FAB73BC-B049-4115-A692-8D63A059BFB8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221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it-IT" smtClean="0"/>
              <a:t>Modifica gli stili del testo dello schema</a:t>
            </a:r>
          </a:p>
          <a:p>
            <a:pPr lvl="1" rtl="0"/>
            <a:r>
              <a:rPr lang="it-IT" smtClean="0"/>
              <a:t>Secondo livello</a:t>
            </a:r>
          </a:p>
          <a:p>
            <a:pPr lvl="2" rtl="0"/>
            <a:r>
              <a:rPr lang="it-IT" smtClean="0"/>
              <a:t>Terzo livello</a:t>
            </a:r>
          </a:p>
          <a:p>
            <a:pPr lvl="3" rtl="0"/>
            <a:r>
              <a:rPr lang="it-IT" smtClean="0"/>
              <a:t>Quarto livello</a:t>
            </a:r>
          </a:p>
          <a:p>
            <a:pPr lvl="4" rtl="0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r>
              <a:rPr lang="it-IT" dirty="0" smtClean="0">
                <a:solidFill>
                  <a:prstClr val="black"/>
                </a:solidFill>
              </a:rPr>
              <a:t>Aggiungere un piè di pagina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9FDD653-2527-487D-B70B-62969A1A2CBC}" type="datetime1">
              <a:rPr lang="it-IT" smtClean="0">
                <a:solidFill>
                  <a:prstClr val="black"/>
                </a:solidFill>
              </a:rPr>
              <a:pPr/>
              <a:t>08/04/2019</a:t>
            </a:fld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4FAB73BC-B049-4115-A692-8D63A059BFB8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725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5440362"/>
          </a:xfrm>
        </p:spPr>
        <p:txBody>
          <a:bodyPr vert="eaVert" rtlCol="0"/>
          <a:lstStyle/>
          <a:p>
            <a:pPr rtl="0"/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800725" cy="5440362"/>
          </a:xfrm>
        </p:spPr>
        <p:txBody>
          <a:bodyPr vert="eaVert" rtlCol="0"/>
          <a:lstStyle/>
          <a:p>
            <a:pPr lvl="0" rtl="0"/>
            <a:r>
              <a:rPr lang="it-IT" smtClean="0"/>
              <a:t>Modifica gli stili del testo dello schema</a:t>
            </a:r>
          </a:p>
          <a:p>
            <a:pPr lvl="1" rtl="0"/>
            <a:r>
              <a:rPr lang="it-IT" smtClean="0"/>
              <a:t>Secondo livello</a:t>
            </a:r>
          </a:p>
          <a:p>
            <a:pPr lvl="2" rtl="0"/>
            <a:r>
              <a:rPr lang="it-IT" smtClean="0"/>
              <a:t>Terzo livello</a:t>
            </a:r>
          </a:p>
          <a:p>
            <a:pPr lvl="3" rtl="0"/>
            <a:r>
              <a:rPr lang="it-IT" smtClean="0"/>
              <a:t>Quarto livello</a:t>
            </a:r>
          </a:p>
          <a:p>
            <a:pPr lvl="4" rtl="0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r>
              <a:rPr lang="it-IT" dirty="0" smtClean="0">
                <a:solidFill>
                  <a:prstClr val="black"/>
                </a:solidFill>
              </a:rPr>
              <a:t>Aggiungere un piè di pagina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51D4DFC-564C-4BBE-9B1C-936397FDD051}" type="datetime1">
              <a:rPr lang="it-IT" smtClean="0">
                <a:solidFill>
                  <a:prstClr val="black"/>
                </a:solidFill>
              </a:rPr>
              <a:pPr/>
              <a:t>08/04/2019</a:t>
            </a:fld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4FAB73BC-B049-4115-A692-8D63A059BFB8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38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3F90-65A1-425E-8A2A-10C03E27BE3D}" type="datetimeFigureOut">
              <a:rPr lang="it-IT" smtClean="0"/>
              <a:t>08/04/2019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BB433-16EC-4E04-9E67-AD3A1849A5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5198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3F90-65A1-425E-8A2A-10C03E27BE3D}" type="datetimeFigureOut">
              <a:rPr lang="it-IT" smtClean="0"/>
              <a:t>08/04/2019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BB433-16EC-4E04-9E67-AD3A1849A5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4000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3F90-65A1-425E-8A2A-10C03E27BE3D}" type="datetimeFigureOut">
              <a:rPr lang="it-IT" smtClean="0"/>
              <a:t>08/04/2019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BB433-16EC-4E04-9E67-AD3A1849A5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8955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3F90-65A1-425E-8A2A-10C03E27BE3D}" type="datetimeFigureOut">
              <a:rPr lang="it-IT" smtClean="0"/>
              <a:t>08/04/2019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BB433-16EC-4E04-9E67-AD3A1849A5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6802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3F90-65A1-425E-8A2A-10C03E27BE3D}" type="datetimeFigureOut">
              <a:rPr lang="it-IT" smtClean="0"/>
              <a:t>08/04/2019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BB433-16EC-4E04-9E67-AD3A1849A5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9846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3F90-65A1-425E-8A2A-10C03E27BE3D}" type="datetimeFigureOut">
              <a:rPr lang="it-IT" smtClean="0"/>
              <a:t>08/04/2019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BB433-16EC-4E04-9E67-AD3A1849A5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837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3F90-65A1-425E-8A2A-10C03E27BE3D}" type="datetimeFigureOut">
              <a:rPr lang="it-IT" smtClean="0"/>
              <a:t>08/04/2019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BB433-16EC-4E04-9E67-AD3A1849A5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9458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33F90-65A1-425E-8A2A-10C03E27BE3D}" type="datetimeFigureOut">
              <a:rPr lang="it-IT" smtClean="0"/>
              <a:t>08/04/2019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BB433-16EC-4E04-9E67-AD3A1849A5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2387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ielo"/>
          <p:cNvSpPr/>
          <p:nvPr/>
        </p:nvSpPr>
        <p:spPr>
          <a:xfrm>
            <a:off x="1914" y="-1"/>
            <a:ext cx="9141714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58000"/>
                </a:schemeClr>
              </a:gs>
              <a:gs pos="88000">
                <a:schemeClr val="accent2">
                  <a:lumMod val="20000"/>
                  <a:lumOff val="80000"/>
                  <a:alpha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/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8" name="acqua3"/>
          <p:cNvSpPr/>
          <p:nvPr/>
        </p:nvSpPr>
        <p:spPr bwMode="gray">
          <a:xfrm>
            <a:off x="1914" y="6064102"/>
            <a:ext cx="9141714" cy="793899"/>
          </a:xfrm>
          <a:prstGeom prst="rect">
            <a:avLst/>
          </a:prstGeom>
          <a:gradFill>
            <a:gsLst>
              <a:gs pos="833">
                <a:schemeClr val="accent2">
                  <a:lumMod val="60000"/>
                  <a:lumOff val="40000"/>
                  <a:alpha val="38000"/>
                </a:schemeClr>
              </a:gs>
              <a:gs pos="49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20000"/>
                  <a:lumOff val="80000"/>
                  <a:alpha val="89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prstClr val="white"/>
              </a:solidFill>
            </a:endParaRPr>
          </a:p>
        </p:txBody>
      </p:sp>
      <p:pic>
        <p:nvPicPr>
          <p:cNvPr id="9" name="acqua2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" r="9901"/>
          <a:stretch/>
        </p:blipFill>
        <p:spPr bwMode="white">
          <a:xfrm>
            <a:off x="-1069" y="6256182"/>
            <a:ext cx="9141714" cy="463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acqua1"/>
          <p:cNvPicPr>
            <a:picLocks noChangeAspect="1"/>
          </p:cNvPicPr>
          <p:nvPr/>
        </p:nvPicPr>
        <p:blipFill rotWithShape="1">
          <a:blip r:embed="rId1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8" r="6356"/>
          <a:stretch/>
        </p:blipFill>
        <p:spPr bwMode="gray">
          <a:xfrm flipH="1">
            <a:off x="-1069" y="5979395"/>
            <a:ext cx="9141714" cy="2682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005841" y="265176"/>
            <a:ext cx="7132319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it-IT" noProof="0" dirty="0" smtClean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05840" y="1572768"/>
            <a:ext cx="7132320" cy="4142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-IT" noProof="0" dirty="0" smtClean="0"/>
              <a:t>Fare clic per modificare gli stili del testo dello schema</a:t>
            </a:r>
          </a:p>
          <a:p>
            <a:pPr lvl="1" rtl="0"/>
            <a:r>
              <a:rPr lang="it-IT" noProof="0" dirty="0" smtClean="0"/>
              <a:t>Secondo livello</a:t>
            </a:r>
          </a:p>
          <a:p>
            <a:pPr lvl="2" rtl="0"/>
            <a:r>
              <a:rPr lang="it-IT" noProof="0" dirty="0" smtClean="0"/>
              <a:t>Terzo livello</a:t>
            </a:r>
          </a:p>
          <a:p>
            <a:pPr lvl="3" rtl="0"/>
            <a:r>
              <a:rPr lang="it-IT" noProof="0" dirty="0" smtClean="0"/>
              <a:t>Quarto livello</a:t>
            </a:r>
          </a:p>
          <a:p>
            <a:pPr lvl="4" rtl="0"/>
            <a:r>
              <a:rPr lang="it-IT" noProof="0" dirty="0" smtClean="0"/>
              <a:t>Quinto livello</a:t>
            </a:r>
            <a:endParaRPr lang="it-IT" noProof="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005840" y="6601968"/>
            <a:ext cx="5369814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</a:defRPr>
            </a:lvl1pPr>
          </a:lstStyle>
          <a:p>
            <a:r>
              <a:rPr lang="it-IT" dirty="0" smtClean="0">
                <a:solidFill>
                  <a:prstClr val="black"/>
                </a:solidFill>
              </a:rPr>
              <a:t>Aggiungere un piè di pagina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656832" y="6601968"/>
            <a:ext cx="72009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</a:defRPr>
            </a:lvl1pPr>
          </a:lstStyle>
          <a:p>
            <a:fld id="{24BB45D3-2493-421F-9991-BA1E28C3C8A8}" type="datetime1">
              <a:rPr lang="it-IT" smtClean="0">
                <a:solidFill>
                  <a:prstClr val="black"/>
                </a:solidFill>
              </a:rPr>
              <a:pPr/>
              <a:t>08/04/2019</a:t>
            </a:fld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658100" y="6601968"/>
            <a:ext cx="4800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cap="all" baseline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928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•"/>
        <a:defRPr sz="20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SzPct val="100000"/>
        <a:buFont typeface="Arial" pitchFamily="34" charset="0"/>
        <a:buChar char="•"/>
        <a:defRPr sz="18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6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6pPr>
      <a:lvl7pPr marL="19202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8pPr>
      <a:lvl9pPr marL="2240280" indent="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None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alphaModFix amt="44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99592" y="1988840"/>
            <a:ext cx="7202092" cy="1566676"/>
          </a:xfrm>
        </p:spPr>
        <p:txBody>
          <a:bodyPr rtlCol="0"/>
          <a:lstStyle/>
          <a:p>
            <a:pPr rtl="0"/>
            <a:r>
              <a:rPr lang="it-IT" sz="8000" dirty="0" smtClean="0"/>
              <a:t>AQUA</a:t>
            </a:r>
            <a:endParaRPr lang="it-IT" sz="8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971550" y="4869160"/>
            <a:ext cx="7200900" cy="990600"/>
          </a:xfrm>
        </p:spPr>
        <p:txBody>
          <a:bodyPr rtlCol="0">
            <a:normAutofit/>
          </a:bodyPr>
          <a:lstStyle/>
          <a:p>
            <a:pPr rtl="0"/>
            <a:r>
              <a:rPr lang="it-IT" sz="3600" b="1" cap="none" dirty="0" smtClean="0"/>
              <a:t>A</a:t>
            </a:r>
            <a:r>
              <a:rPr lang="it-IT" sz="3600" cap="none" dirty="0" smtClean="0"/>
              <a:t>pproccio alla </a:t>
            </a:r>
            <a:r>
              <a:rPr lang="it-IT" sz="3600" b="1" cap="none" dirty="0" err="1" smtClean="0"/>
              <a:t>QUA</a:t>
            </a:r>
            <a:r>
              <a:rPr lang="it-IT" sz="3600" cap="none" dirty="0" err="1" smtClean="0"/>
              <a:t>lità</a:t>
            </a:r>
            <a:endParaRPr lang="it-IT" sz="3600" cap="none" dirty="0"/>
          </a:p>
        </p:txBody>
      </p:sp>
    </p:spTree>
    <p:extLst>
      <p:ext uri="{BB962C8B-B14F-4D97-AF65-F5344CB8AC3E}">
        <p14:creationId xmlns:p14="http://schemas.microsoft.com/office/powerpoint/2010/main" val="670236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44624"/>
            <a:ext cx="8640960" cy="72008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«</a:t>
            </a:r>
            <a:r>
              <a:rPr lang="it-IT" dirty="0" err="1" smtClean="0"/>
              <a:t>Spiegone</a:t>
            </a:r>
            <a:r>
              <a:rPr lang="it-IT" dirty="0" smtClean="0"/>
              <a:t>» del </a:t>
            </a:r>
            <a:r>
              <a:rPr lang="it-IT" dirty="0" err="1" smtClean="0"/>
              <a:t>canvas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0519826"/>
              </p:ext>
            </p:extLst>
          </p:nvPr>
        </p:nvGraphicFramePr>
        <p:xfrm>
          <a:off x="251520" y="836712"/>
          <a:ext cx="8640960" cy="5547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Partner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Attività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Proposta/Valore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Relazioni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Clienti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1353">
                <a:tc rowSpan="3">
                  <a:txBody>
                    <a:bodyPr/>
                    <a:lstStyle/>
                    <a:p>
                      <a:r>
                        <a:rPr lang="it-IT" sz="1200" dirty="0" smtClean="0"/>
                        <a:t>Sono</a:t>
                      </a:r>
                      <a:r>
                        <a:rPr lang="it-IT" sz="1200" baseline="0" dirty="0" smtClean="0"/>
                        <a:t> i collaboratori essenziali per il funzionamento  del </a:t>
                      </a:r>
                      <a:r>
                        <a:rPr lang="it-IT" sz="1200" baseline="0" dirty="0" err="1" smtClean="0"/>
                        <a:t>canvas</a:t>
                      </a:r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CB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Descrive le </a:t>
                      </a:r>
                      <a:r>
                        <a:rPr lang="it-IT" sz="1200" dirty="0" err="1" smtClean="0"/>
                        <a:t>attivita’</a:t>
                      </a:r>
                      <a:r>
                        <a:rPr lang="it-IT" sz="1200" dirty="0" smtClean="0"/>
                        <a:t> strategiche</a:t>
                      </a:r>
                      <a:r>
                        <a:rPr lang="it-IT" sz="1200" baseline="0" dirty="0" smtClean="0"/>
                        <a:t> che devono essere compiute per creare la proposta di valore, raggiungere i clienti, mantenere le relazioni, generare successo</a:t>
                      </a:r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CB2"/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r>
                        <a:rPr lang="it-IT" sz="1200" dirty="0" smtClean="0"/>
                        <a:t>Insieme di prodotto e servizi che rappresentano un valore per PARTE:</a:t>
                      </a:r>
                    </a:p>
                    <a:p>
                      <a:r>
                        <a:rPr lang="it-IT" sz="1200" dirty="0" smtClean="0"/>
                        <a:t>Innovazione (prima non c’era,</a:t>
                      </a:r>
                      <a:r>
                        <a:rPr lang="it-IT" sz="1200" baseline="0" dirty="0" smtClean="0"/>
                        <a:t> ora </a:t>
                      </a:r>
                      <a:r>
                        <a:rPr lang="it-IT" sz="1200" baseline="0" dirty="0" err="1" smtClean="0"/>
                        <a:t>c’e’</a:t>
                      </a:r>
                      <a:r>
                        <a:rPr lang="it-IT" sz="1200" baseline="0" dirty="0" smtClean="0"/>
                        <a:t>)</a:t>
                      </a:r>
                    </a:p>
                    <a:p>
                      <a:r>
                        <a:rPr lang="it-IT" sz="1200" baseline="0" dirty="0" err="1" smtClean="0"/>
                        <a:t>Accessibilita’</a:t>
                      </a:r>
                      <a:r>
                        <a:rPr lang="it-IT" sz="1200" baseline="0" dirty="0" smtClean="0"/>
                        <a:t> (possiamo esserne autori ed attori)</a:t>
                      </a:r>
                    </a:p>
                    <a:p>
                      <a:endParaRPr lang="it-IT" sz="1200" dirty="0" smtClean="0"/>
                    </a:p>
                    <a:p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CB2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Che tipo di relazioni </a:t>
                      </a:r>
                      <a:r>
                        <a:rPr lang="it-IT" sz="1800" dirty="0" err="1" smtClean="0">
                          <a:solidFill>
                            <a:schemeClr val="tx1"/>
                          </a:solidFill>
                        </a:rPr>
                        <a:t>l’infn</a:t>
                      </a:r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 deve stabilire </a:t>
                      </a:r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CB2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it-IT" dirty="0" smtClean="0"/>
                        <a:t>Gruppi</a:t>
                      </a:r>
                      <a:r>
                        <a:rPr lang="it-IT" baseline="0" dirty="0" smtClean="0"/>
                        <a:t> di persone ai quali  </a:t>
                      </a:r>
                      <a:r>
                        <a:rPr lang="it-IT" baseline="0" dirty="0" err="1" smtClean="0"/>
                        <a:t>e’</a:t>
                      </a:r>
                      <a:r>
                        <a:rPr lang="it-IT" baseline="0" dirty="0" smtClean="0"/>
                        <a:t> diretto il progetto (meglio se gruppi con la medesima prospettiva – utile aggregarli con l’</a:t>
                      </a:r>
                      <a:r>
                        <a:rPr lang="it-IT" baseline="0" dirty="0" err="1" smtClean="0"/>
                        <a:t>empathy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map</a:t>
                      </a:r>
                      <a:r>
                        <a:rPr lang="it-IT" baseline="0" dirty="0" smtClean="0"/>
                        <a:t>..)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C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98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Risorse</a:t>
                      </a:r>
                      <a:endParaRPr lang="it-IT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800" dirty="0" smtClean="0"/>
                        <a:t>Canali</a:t>
                      </a:r>
                      <a:endParaRPr lang="it-IT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882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err="1" smtClean="0"/>
                        <a:t>Asset</a:t>
                      </a:r>
                      <a:r>
                        <a:rPr lang="it-IT" sz="1200" baseline="0" dirty="0" smtClean="0"/>
                        <a:t> strategici di cui l’INFN deve disporre per dar vita e sostenere il progetto</a:t>
                      </a:r>
                      <a:endParaRPr lang="it-I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CB2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I canali ricoprono queste fasi fondamentali:</a:t>
                      </a:r>
                    </a:p>
                    <a:p>
                      <a:r>
                        <a:rPr lang="it-IT" sz="1100" dirty="0" smtClean="0"/>
                        <a:t>Creare consapevolezza sul progetto</a:t>
                      </a:r>
                    </a:p>
                    <a:p>
                      <a:r>
                        <a:rPr lang="it-IT" sz="1100" dirty="0" smtClean="0"/>
                        <a:t>Aiutare nella valutazione</a:t>
                      </a:r>
                    </a:p>
                    <a:p>
                      <a:r>
                        <a:rPr lang="it-IT" sz="1100" dirty="0" smtClean="0"/>
                        <a:t>Offrire il progetto </a:t>
                      </a:r>
                    </a:p>
                    <a:p>
                      <a:r>
                        <a:rPr lang="it-IT" sz="1100" dirty="0" smtClean="0"/>
                        <a:t>Seguire PARTE nell’applicazione</a:t>
                      </a:r>
                      <a:endParaRPr lang="it-IT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CB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9174">
                <a:tc gridSpan="3">
                  <a:txBody>
                    <a:bodyPr/>
                    <a:lstStyle/>
                    <a:p>
                      <a:r>
                        <a:rPr lang="it-IT" dirty="0" smtClean="0"/>
                        <a:t>Costi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Ricavi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47647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(tutto</a:t>
                      </a:r>
                      <a:r>
                        <a:rPr lang="it-IT" sz="1400" baseline="0" dirty="0" smtClean="0"/>
                        <a:t> ciò che bisogna  sostenere per rendere funzionante il progetto)</a:t>
                      </a:r>
                      <a:endParaRPr lang="it-IT" sz="1400" dirty="0" smtClean="0"/>
                    </a:p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C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(in termini di </a:t>
                      </a:r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Valori - Punti di forza – miglioramento)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C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3" name="Stella a 5 punte 12"/>
          <p:cNvSpPr/>
          <p:nvPr/>
        </p:nvSpPr>
        <p:spPr>
          <a:xfrm>
            <a:off x="1106728" y="927942"/>
            <a:ext cx="144016" cy="144016"/>
          </a:xfrm>
          <a:prstGeom prst="star5">
            <a:avLst/>
          </a:prstGeom>
          <a:solidFill>
            <a:srgbClr val="FFFF0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Stella a 5 punte 9"/>
          <p:cNvSpPr/>
          <p:nvPr/>
        </p:nvSpPr>
        <p:spPr>
          <a:xfrm>
            <a:off x="2987824" y="2996952"/>
            <a:ext cx="144016" cy="144016"/>
          </a:xfrm>
          <a:prstGeom prst="star5">
            <a:avLst/>
          </a:prstGeom>
          <a:solidFill>
            <a:srgbClr val="FFFF0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Stella a 5 punte 10"/>
          <p:cNvSpPr/>
          <p:nvPr/>
        </p:nvSpPr>
        <p:spPr>
          <a:xfrm>
            <a:off x="3059832" y="980728"/>
            <a:ext cx="144016" cy="144016"/>
          </a:xfrm>
          <a:prstGeom prst="star5">
            <a:avLst/>
          </a:prstGeom>
          <a:solidFill>
            <a:srgbClr val="FFFF0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0091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it-IT" dirty="0" smtClean="0"/>
              <a:t>..per il futuro..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…un progetto non dovrebbe esaurirsi nel trasferire concetti creativi su dei post-it </a:t>
            </a:r>
            <a:r>
              <a:rPr lang="it-IT" smtClean="0">
                <a:latin typeface="Calibri Light" panose="020F0302020204030204" pitchFamily="34" charset="0"/>
                <a:cs typeface="Calibri Light" panose="020F0302020204030204" pitchFamily="34" charset="0"/>
              </a:rPr>
              <a:t>appiccicati ad </a:t>
            </a:r>
            <a:r>
              <a:rPr lang="it-IT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un cartellone: </a:t>
            </a:r>
          </a:p>
          <a:p>
            <a:pPr marL="0" indent="0" algn="just">
              <a:buNone/>
            </a:pPr>
            <a:r>
              <a:rPr lang="it-IT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il </a:t>
            </a:r>
            <a:r>
              <a:rPr lang="it-IT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Canvas</a:t>
            </a:r>
            <a:r>
              <a:rPr lang="it-IT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è un metodo efficace a patto che venga integrato da processi, tecniche e strumenti per declinare le informazioni raccolte sommariamente in esso, che dovranno essere affidate, gestite ed eseguite da qualcuno</a:t>
            </a:r>
            <a:endParaRPr lang="it-IT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004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29208" y="0"/>
            <a:ext cx="4042792" cy="70609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All’esterno: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1520" y="1166018"/>
            <a:ext cx="4038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 smtClean="0"/>
              <a:t>…clienti…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096144"/>
            <a:ext cx="4038600" cy="74868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it-IT" sz="4800" dirty="0" smtClean="0">
                <a:solidFill>
                  <a:schemeClr val="tx2">
                    <a:lumMod val="75000"/>
                  </a:schemeClr>
                </a:solidFill>
              </a:rPr>
              <a:t>P</a:t>
            </a:r>
            <a:r>
              <a:rPr lang="it-IT" dirty="0" smtClean="0"/>
              <a:t>     </a:t>
            </a:r>
            <a:r>
              <a:rPr lang="it-IT" dirty="0" smtClean="0">
                <a:solidFill>
                  <a:srgbClr val="FF0000"/>
                </a:solidFill>
              </a:rPr>
              <a:t>A</a:t>
            </a:r>
            <a:r>
              <a:rPr lang="it-IT" dirty="0" smtClean="0"/>
              <a:t>      </a:t>
            </a:r>
            <a:r>
              <a:rPr lang="it-IT" dirty="0" smtClean="0">
                <a:solidFill>
                  <a:srgbClr val="FF0000"/>
                </a:solidFill>
              </a:rPr>
              <a:t>R</a:t>
            </a:r>
            <a:r>
              <a:rPr lang="it-IT" dirty="0" smtClean="0"/>
              <a:t>      </a:t>
            </a:r>
            <a:r>
              <a:rPr lang="it-IT" dirty="0" smtClean="0">
                <a:solidFill>
                  <a:srgbClr val="FF0000"/>
                </a:solidFill>
              </a:rPr>
              <a:t>T</a:t>
            </a:r>
            <a:r>
              <a:rPr lang="it-IT" dirty="0" smtClean="0"/>
              <a:t>      </a:t>
            </a:r>
            <a:r>
              <a:rPr lang="it-IT" sz="4800" dirty="0" smtClean="0">
                <a:solidFill>
                  <a:schemeClr val="tx2">
                    <a:lumMod val="75000"/>
                  </a:schemeClr>
                </a:solidFill>
              </a:rPr>
              <a:t>E</a:t>
            </a:r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4644008" y="260648"/>
            <a:ext cx="4042792" cy="11381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4669654" y="260648"/>
            <a:ext cx="4042792" cy="11381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4669654" y="260648"/>
            <a:ext cx="4042792" cy="11381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4695292" y="44624"/>
            <a:ext cx="4042792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 smtClean="0"/>
              <a:t>@INFN: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5081468" y="1657894"/>
            <a:ext cx="513410" cy="288032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it-IT" dirty="0" err="1" smtClean="0">
                <a:solidFill>
                  <a:schemeClr val="tx2">
                    <a:lumMod val="75000"/>
                  </a:schemeClr>
                </a:solidFill>
              </a:rPr>
              <a:t>rogetti</a:t>
            </a:r>
            <a:endParaRPr lang="it-IT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7682642" y="1686494"/>
            <a:ext cx="513410" cy="3672408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>sperimenti</a:t>
            </a:r>
            <a:endParaRPr lang="it-IT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5761349" y="1651728"/>
            <a:ext cx="476862" cy="504056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it-IT" sz="1600" dirty="0" smtClean="0">
                <a:solidFill>
                  <a:srgbClr val="FF0000"/>
                </a:solidFill>
              </a:rPr>
              <a:t>mministrativi</a:t>
            </a:r>
            <a:endParaRPr lang="it-IT" sz="1600" dirty="0">
              <a:solidFill>
                <a:srgbClr val="FF0000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6408699" y="1700808"/>
            <a:ext cx="476862" cy="3888432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it-IT" sz="1600" dirty="0" err="1" smtClean="0">
                <a:solidFill>
                  <a:srgbClr val="FF0000"/>
                </a:solidFill>
              </a:rPr>
              <a:t>icercatori</a:t>
            </a:r>
            <a:endParaRPr lang="it-IT" sz="1600" dirty="0">
              <a:solidFill>
                <a:srgbClr val="FF0000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7014822" y="1686494"/>
            <a:ext cx="476862" cy="504056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it-IT" sz="1600" dirty="0" smtClean="0">
                <a:solidFill>
                  <a:srgbClr val="FF0000"/>
                </a:solidFill>
              </a:rPr>
              <a:t>ecnici</a:t>
            </a:r>
            <a:r>
              <a:rPr lang="it-IT" sz="1600" dirty="0">
                <a:solidFill>
                  <a:srgbClr val="FF0000"/>
                </a:solidFill>
              </a:rPr>
              <a:t>-</a:t>
            </a:r>
            <a:r>
              <a:rPr lang="it-IT" sz="1600" dirty="0" smtClean="0">
                <a:solidFill>
                  <a:srgbClr val="FF0000"/>
                </a:solidFill>
              </a:rPr>
              <a:t>tenologi</a:t>
            </a:r>
            <a:endParaRPr lang="it-IT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7348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05840" y="188640"/>
            <a:ext cx="7132319" cy="876640"/>
          </a:xfrm>
        </p:spPr>
        <p:txBody>
          <a:bodyPr/>
          <a:lstStyle/>
          <a:p>
            <a:r>
              <a:rPr lang="it-IT" dirty="0" smtClean="0"/>
              <a:t>Input di </a:t>
            </a:r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Next</a:t>
            </a:r>
            <a:r>
              <a:rPr lang="it-IT" dirty="0" smtClean="0"/>
              <a:t> Fase 1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628800"/>
            <a:ext cx="7132320" cy="4142232"/>
          </a:xfrm>
        </p:spPr>
        <p:txBody>
          <a:bodyPr/>
          <a:lstStyle/>
          <a:p>
            <a:r>
              <a:rPr lang="it-IT" dirty="0"/>
              <a:t>Creare all’interno dell’ente una divisione per chi deve affrontare un problema di </a:t>
            </a:r>
            <a:r>
              <a:rPr lang="it-IT" dirty="0" err="1" smtClean="0"/>
              <a:t>quality</a:t>
            </a:r>
            <a:r>
              <a:rPr lang="it-IT" dirty="0" smtClean="0"/>
              <a:t> </a:t>
            </a:r>
            <a:r>
              <a:rPr lang="it-IT" dirty="0" err="1" smtClean="0"/>
              <a:t>assurance</a:t>
            </a:r>
            <a:r>
              <a:rPr lang="it-IT" dirty="0" smtClean="0"/>
              <a:t>, </a:t>
            </a:r>
            <a:r>
              <a:rPr lang="it-IT" dirty="0"/>
              <a:t>pensato e progettato per RT e </a:t>
            </a:r>
            <a:r>
              <a:rPr lang="it-IT" dirty="0" smtClean="0"/>
              <a:t>TA </a:t>
            </a:r>
            <a:r>
              <a:rPr lang="it-IT" dirty="0"/>
              <a:t>che partecipano a progetti che devono sottostare a requisiti di </a:t>
            </a:r>
            <a:r>
              <a:rPr lang="it-IT" dirty="0" smtClean="0"/>
              <a:t>standard</a:t>
            </a:r>
          </a:p>
          <a:p>
            <a:pPr marL="45720" indent="0">
              <a:buNone/>
            </a:pPr>
            <a:r>
              <a:rPr lang="it-IT" dirty="0" smtClean="0"/>
              <a:t> </a:t>
            </a:r>
          </a:p>
          <a:p>
            <a:pPr marL="45720" indent="0">
              <a:buNone/>
            </a:pPr>
            <a:endParaRPr lang="it-IT" dirty="0" smtClean="0"/>
          </a:p>
          <a:p>
            <a:pPr marL="662940" lvl="1" indent="-342900">
              <a:buFont typeface="+mj-lt"/>
              <a:buAutoNum type="arabicPeriod"/>
            </a:pPr>
            <a:r>
              <a:rPr lang="it-IT" dirty="0" smtClean="0"/>
              <a:t> </a:t>
            </a:r>
            <a:r>
              <a:rPr lang="it-IT" b="1" dirty="0"/>
              <a:t>Individuare lo stato dell’arte all’interno </a:t>
            </a:r>
            <a:r>
              <a:rPr lang="it-IT" b="1" dirty="0" smtClean="0"/>
              <a:t>dell’ente</a:t>
            </a:r>
          </a:p>
          <a:p>
            <a:pPr marL="662940" lvl="1" indent="-342900">
              <a:buFont typeface="+mj-lt"/>
              <a:buAutoNum type="arabicPeriod"/>
            </a:pPr>
            <a:r>
              <a:rPr lang="it-IT" b="1" dirty="0" smtClean="0"/>
              <a:t>Comunicare </a:t>
            </a:r>
            <a:r>
              <a:rPr lang="it-IT" b="1" dirty="0"/>
              <a:t>la </a:t>
            </a:r>
            <a:r>
              <a:rPr lang="it-IT" b="1" dirty="0" smtClean="0"/>
              <a:t>qualità</a:t>
            </a:r>
          </a:p>
          <a:p>
            <a:pPr marL="662940" lvl="1" indent="-342900">
              <a:buFont typeface="+mj-lt"/>
              <a:buAutoNum type="arabicPeriod"/>
            </a:pPr>
            <a:r>
              <a:rPr lang="it-IT" b="1" dirty="0"/>
              <a:t>Perché’ la qualità è un progetto per </a:t>
            </a:r>
            <a:r>
              <a:rPr lang="it-IT" b="1" dirty="0" err="1"/>
              <a:t>WhatNext</a:t>
            </a:r>
            <a:r>
              <a:rPr lang="it-IT" b="1" dirty="0"/>
              <a:t> </a:t>
            </a:r>
            <a:r>
              <a:rPr lang="it-IT" b="1" dirty="0" smtClean="0"/>
              <a:t>TTA</a:t>
            </a:r>
            <a:endParaRPr lang="it-IT" dirty="0"/>
          </a:p>
          <a:p>
            <a:pPr marL="662940" lvl="1" indent="-342900">
              <a:buFont typeface="+mj-lt"/>
              <a:buAutoNum type="arabicPeriod"/>
            </a:pPr>
            <a:r>
              <a:rPr lang="it-IT" b="1" dirty="0"/>
              <a:t>Immaginare uno ‘sportello’ qualità</a:t>
            </a:r>
            <a:endParaRPr lang="it-IT" b="1" dirty="0" smtClean="0"/>
          </a:p>
          <a:p>
            <a:endParaRPr lang="it-IT" dirty="0" smtClean="0"/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93" t="18962" r="14210" b="5534"/>
          <a:stretch/>
        </p:blipFill>
        <p:spPr>
          <a:xfrm rot="336968">
            <a:off x="6804248" y="1065804"/>
            <a:ext cx="1979722" cy="282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836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05841" y="265176"/>
            <a:ext cx="7132319" cy="643544"/>
          </a:xfrm>
        </p:spPr>
        <p:txBody>
          <a:bodyPr/>
          <a:lstStyle/>
          <a:p>
            <a:pPr algn="ctr"/>
            <a:r>
              <a:rPr lang="it-IT" dirty="0" smtClean="0"/>
              <a:t>….</a:t>
            </a:r>
            <a:r>
              <a:rPr lang="it-IT" dirty="0" err="1"/>
              <a:t>t</a:t>
            </a:r>
            <a:r>
              <a:rPr lang="it-IT" dirty="0" err="1" smtClean="0"/>
              <a:t>rough</a:t>
            </a:r>
            <a:r>
              <a:rPr lang="it-IT" dirty="0" smtClean="0"/>
              <a:t> the </a:t>
            </a:r>
            <a:r>
              <a:rPr lang="it-IT" dirty="0" err="1" smtClean="0"/>
              <a:t>project</a:t>
            </a:r>
            <a:r>
              <a:rPr lang="it-IT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124744"/>
            <a:ext cx="8496944" cy="4896544"/>
          </a:xfrm>
        </p:spPr>
        <p:txBody>
          <a:bodyPr/>
          <a:lstStyle/>
          <a:p>
            <a:pPr lvl="0" algn="just"/>
            <a:r>
              <a:rPr lang="it-IT" dirty="0" smtClean="0"/>
              <a:t>. </a:t>
            </a:r>
            <a:r>
              <a:rPr lang="it-IT" dirty="0"/>
              <a:t>È stato preparato e sottoposto ai colleghi un questionario </a:t>
            </a:r>
            <a:r>
              <a:rPr lang="it-IT" dirty="0" smtClean="0"/>
              <a:t>per </a:t>
            </a:r>
            <a:r>
              <a:rPr lang="it-IT" b="1" dirty="0" smtClean="0"/>
              <a:t>conoscere</a:t>
            </a:r>
            <a:r>
              <a:rPr lang="it-IT" dirty="0" smtClean="0"/>
              <a:t> </a:t>
            </a:r>
            <a:r>
              <a:rPr lang="it-IT" dirty="0"/>
              <a:t>se e quanto la qualità fosse implementata </a:t>
            </a:r>
            <a:r>
              <a:rPr lang="it-IT" dirty="0" smtClean="0"/>
              <a:t>all’INFN,  </a:t>
            </a:r>
            <a:r>
              <a:rPr lang="it-IT" dirty="0"/>
              <a:t>cercare di identificare i bisogni </a:t>
            </a:r>
            <a:r>
              <a:rPr lang="it-IT" dirty="0" smtClean="0"/>
              <a:t>interni</a:t>
            </a:r>
          </a:p>
          <a:p>
            <a:pPr algn="just"/>
            <a:r>
              <a:rPr lang="it-IT" dirty="0" smtClean="0"/>
              <a:t>sono </a:t>
            </a:r>
            <a:r>
              <a:rPr lang="it-IT" dirty="0"/>
              <a:t>state definiti gli obiettivi da sviluppare: rendere efficaci le attività di tutti i giorni, riuscire a godere dei vantaggi di una corretta implementazione, affrontare l’approccio alla qualità non più come l’esercizio di un singolo, ma come presa di coscienza di tutta </a:t>
            </a:r>
            <a:r>
              <a:rPr lang="it-IT" dirty="0" smtClean="0"/>
              <a:t>l’organizzazione</a:t>
            </a:r>
            <a:r>
              <a:rPr lang="it-IT" dirty="0"/>
              <a:t>. </a:t>
            </a:r>
            <a:endParaRPr lang="it-IT" dirty="0" smtClean="0"/>
          </a:p>
          <a:p>
            <a:pPr lvl="0" algn="just"/>
            <a:r>
              <a:rPr lang="it-IT" dirty="0" smtClean="0"/>
              <a:t>Abbiamo definito insieme alcune </a:t>
            </a:r>
            <a:r>
              <a:rPr lang="it-IT" dirty="0"/>
              <a:t>linee </a:t>
            </a:r>
            <a:r>
              <a:rPr lang="it-IT" dirty="0" smtClean="0"/>
              <a:t>guida </a:t>
            </a:r>
            <a:r>
              <a:rPr lang="it-IT" dirty="0"/>
              <a:t>su come </a:t>
            </a:r>
            <a:r>
              <a:rPr lang="it-IT" b="1" cap="small" dirty="0"/>
              <a:t>comunicare la </a:t>
            </a:r>
            <a:r>
              <a:rPr lang="it-IT" b="1" cap="small" dirty="0" smtClean="0"/>
              <a:t>qualità</a:t>
            </a:r>
            <a:endParaRPr lang="it-IT" b="1" cap="small" dirty="0"/>
          </a:p>
        </p:txBody>
      </p:sp>
    </p:spTree>
    <p:extLst>
      <p:ext uri="{BB962C8B-B14F-4D97-AF65-F5344CB8AC3E}">
        <p14:creationId xmlns:p14="http://schemas.microsoft.com/office/powerpoint/2010/main" val="2027910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05840" y="116632"/>
            <a:ext cx="7132319" cy="576064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Output di </a:t>
            </a:r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Next</a:t>
            </a:r>
            <a:r>
              <a:rPr lang="it-IT" dirty="0" smtClean="0"/>
              <a:t> Fase 1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628800"/>
            <a:ext cx="7132320" cy="4142232"/>
          </a:xfrm>
        </p:spPr>
        <p:txBody>
          <a:bodyPr/>
          <a:lstStyle/>
          <a:p>
            <a:endParaRPr lang="it-IT" dirty="0" smtClean="0"/>
          </a:p>
          <a:p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251520" y="836712"/>
            <a:ext cx="8712968" cy="547260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•"/>
              <a:defRPr sz="20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itchFamily="34" charset="0"/>
              <a:buChar char="•"/>
              <a:defRPr sz="18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•"/>
              <a:defRPr sz="16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•"/>
              <a:defRPr sz="14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•"/>
              <a:defRPr sz="14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•"/>
              <a:defRPr sz="14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202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•"/>
              <a:defRPr sz="14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•"/>
              <a:defRPr sz="14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24028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None/>
              <a:defRPr sz="14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it-IT" b="1" dirty="0" smtClean="0"/>
              <a:t>Fondamenti e linee guida per costruire uno sportello qualità</a:t>
            </a:r>
            <a:endParaRPr lang="it-IT" sz="1800" dirty="0"/>
          </a:p>
          <a:p>
            <a:pPr lvl="1"/>
            <a:r>
              <a:rPr lang="it-IT" dirty="0"/>
              <a:t>analisi: identificare le principali attività in cui la qualità è necessaria e desiderata perché risponde ai bisogni rilevati</a:t>
            </a:r>
            <a:endParaRPr lang="it-IT" sz="1600" dirty="0"/>
          </a:p>
          <a:p>
            <a:pPr lvl="1"/>
            <a:r>
              <a:rPr lang="it-IT" dirty="0"/>
              <a:t>attivazione del sistema: descrivendo i compiti, le procedure, il “cosa e come si fa”, e verificandoli</a:t>
            </a:r>
            <a:endParaRPr lang="it-IT" sz="1600" dirty="0"/>
          </a:p>
          <a:p>
            <a:pPr lvl="1"/>
            <a:r>
              <a:rPr lang="it-IT" dirty="0"/>
              <a:t>introduzione dei meccanismi volti a regolare e a misurare i processi </a:t>
            </a:r>
            <a:endParaRPr lang="it-IT" sz="1600" dirty="0"/>
          </a:p>
          <a:p>
            <a:pPr lvl="1"/>
            <a:r>
              <a:rPr lang="it-IT" dirty="0" smtClean="0"/>
              <a:t>implementazione </a:t>
            </a:r>
            <a:r>
              <a:rPr lang="it-IT" dirty="0"/>
              <a:t>di soluzioni tecnologiche</a:t>
            </a:r>
            <a:endParaRPr lang="it-IT" sz="1600" dirty="0"/>
          </a:p>
          <a:p>
            <a:pPr lvl="1"/>
            <a:r>
              <a:rPr lang="it-IT" dirty="0"/>
              <a:t>supporto nella progettazione di un sistema documentale secondo i canoni di qualità</a:t>
            </a:r>
            <a:endParaRPr lang="it-IT" sz="1600" dirty="0"/>
          </a:p>
          <a:p>
            <a:pPr lvl="1"/>
            <a:r>
              <a:rPr lang="it-IT" dirty="0"/>
              <a:t>certificazioni </a:t>
            </a:r>
            <a:endParaRPr lang="it-IT" sz="1600" dirty="0"/>
          </a:p>
          <a:p>
            <a:pPr lvl="1"/>
            <a:r>
              <a:rPr lang="it-IT" dirty="0" smtClean="0"/>
              <a:t>stimolando </a:t>
            </a:r>
            <a:r>
              <a:rPr lang="it-IT" dirty="0"/>
              <a:t>uno stato d’animo comune per cui ognuno di noi, ad ogni livello dell’organizzazione deve sentirsi coinvolto nella qualità</a:t>
            </a:r>
            <a:endParaRPr lang="it-IT" sz="1600" dirty="0"/>
          </a:p>
          <a:p>
            <a:pPr lvl="1"/>
            <a:r>
              <a:rPr lang="it-IT" dirty="0"/>
              <a:t>spiegando che i problemi che spesso incontriamo (mancanza di metodo, di formalismi, di attenzione, di esperienza) possono essere in parte risolti con l’applicazione di un metodo QA </a:t>
            </a:r>
            <a:endParaRPr lang="it-IT" sz="1600" dirty="0"/>
          </a:p>
          <a:p>
            <a:pPr lvl="1"/>
            <a:r>
              <a:rPr lang="it-IT" dirty="0"/>
              <a:t>imparando a concepire la qualità come uno strumento di management e non come uno strumento ispettivo </a:t>
            </a:r>
            <a:endParaRPr lang="it-IT" sz="1600" dirty="0"/>
          </a:p>
          <a:p>
            <a:pPr lvl="1"/>
            <a:r>
              <a:rPr lang="it-IT" dirty="0"/>
              <a:t>assicurarsi che non venga percepito come un semplice appesantimento burocratico</a:t>
            </a:r>
            <a:endParaRPr lang="it-IT" sz="1600" dirty="0"/>
          </a:p>
          <a:p>
            <a:pPr lvl="1"/>
            <a:r>
              <a:rPr lang="it-IT" dirty="0"/>
              <a:t>Informare e formare</a:t>
            </a:r>
            <a:endParaRPr lang="it-IT" sz="1600" dirty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20747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0" name="Picture 12" descr="https://fontmeme.com/temporary/b594b6cb796aad407ac7d6b23292667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3773" y="2492897"/>
            <a:ext cx="2157040" cy="161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https://fontmeme.com/temporary/8cd10d5c8f0e98cfa6b86452cb40ca09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292598"/>
            <a:ext cx="3324225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18" descr="https://fontmeme.com/temporary/bae1285d62a52be48e5961d242faacf4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329" y="4262610"/>
            <a:ext cx="5514975" cy="390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0" name="Picture 22" descr="https://fontmeme.com/temporary/636ebc47dd5528774e71b3e151f1ce0b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432" y="992535"/>
            <a:ext cx="609600" cy="27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2" name="Picture 24" descr="https://fontmeme.com/temporary/12d09074b47960a7bc9f57c4db1a9b57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1905" y="1746522"/>
            <a:ext cx="1400175" cy="314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3344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5308" y="104304"/>
            <a:ext cx="9068692" cy="1092448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 smtClean="0">
                <a:solidFill>
                  <a:srgbClr val="0000CC"/>
                </a:solidFill>
                <a:latin typeface="+mn-lt"/>
                <a:ea typeface="+mn-ea"/>
                <a:cs typeface="+mn-cs"/>
              </a:rPr>
              <a:t>Costituzione </a:t>
            </a:r>
            <a:r>
              <a:rPr lang="it-IT" sz="3200" b="1" dirty="0">
                <a:solidFill>
                  <a:srgbClr val="0000CC"/>
                </a:solidFill>
                <a:latin typeface="+mn-lt"/>
                <a:ea typeface="+mn-ea"/>
                <a:cs typeface="+mn-cs"/>
              </a:rPr>
              <a:t>di un </a:t>
            </a:r>
            <a:r>
              <a:rPr lang="it-IT" sz="3200" b="1" dirty="0" smtClean="0">
                <a:solidFill>
                  <a:srgbClr val="0000CC"/>
                </a:solidFill>
                <a:latin typeface="+mn-lt"/>
                <a:ea typeface="+mn-ea"/>
                <a:cs typeface="+mn-cs"/>
              </a:rPr>
              <a:t>Gruppo di Lavoro</a:t>
            </a:r>
            <a:br>
              <a:rPr lang="it-IT" sz="3200" b="1" dirty="0" smtClean="0">
                <a:solidFill>
                  <a:srgbClr val="0000CC"/>
                </a:solidFill>
                <a:latin typeface="+mn-lt"/>
                <a:ea typeface="+mn-ea"/>
                <a:cs typeface="+mn-cs"/>
              </a:rPr>
            </a:br>
            <a:r>
              <a:rPr lang="it-IT" sz="3200" b="1" dirty="0" smtClean="0">
                <a:solidFill>
                  <a:srgbClr val="0000CC"/>
                </a:solidFill>
                <a:latin typeface="+mn-lt"/>
                <a:ea typeface="+mn-ea"/>
                <a:cs typeface="+mn-cs"/>
              </a:rPr>
              <a:t> dedicato al Project Management</a:t>
            </a:r>
            <a:endParaRPr lang="it-IT" sz="3200" b="1" dirty="0">
              <a:solidFill>
                <a:srgbClr val="0000CC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b="1" dirty="0" smtClean="0">
              <a:solidFill>
                <a:srgbClr val="0000CC"/>
              </a:solidFill>
            </a:endParaRPr>
          </a:p>
          <a:p>
            <a:r>
              <a:rPr lang="it-IT" b="1" dirty="0" smtClean="0">
                <a:solidFill>
                  <a:srgbClr val="0000CC"/>
                </a:solidFill>
              </a:rPr>
              <a:t>Mandato, </a:t>
            </a:r>
            <a:r>
              <a:rPr lang="it-IT" b="1" dirty="0" err="1" smtClean="0">
                <a:solidFill>
                  <a:srgbClr val="0000CC"/>
                </a:solidFill>
              </a:rPr>
              <a:t>roadmap</a:t>
            </a:r>
            <a:endParaRPr lang="it-IT" b="1" dirty="0" smtClean="0">
              <a:solidFill>
                <a:srgbClr val="0000CC"/>
              </a:solidFill>
            </a:endParaRPr>
          </a:p>
          <a:p>
            <a:r>
              <a:rPr lang="it-IT" b="1" dirty="0" smtClean="0">
                <a:solidFill>
                  <a:srgbClr val="0000CC"/>
                </a:solidFill>
              </a:rPr>
              <a:t>Implementare </a:t>
            </a:r>
            <a:r>
              <a:rPr lang="it-IT" b="1" dirty="0">
                <a:solidFill>
                  <a:srgbClr val="0000CC"/>
                </a:solidFill>
              </a:rPr>
              <a:t>e consolidare metodologie di </a:t>
            </a:r>
            <a:r>
              <a:rPr lang="it-IT" b="1" dirty="0" err="1">
                <a:solidFill>
                  <a:srgbClr val="0000CC"/>
                </a:solidFill>
              </a:rPr>
              <a:t>project</a:t>
            </a:r>
            <a:r>
              <a:rPr lang="it-IT" b="1" dirty="0">
                <a:solidFill>
                  <a:srgbClr val="0000CC"/>
                </a:solidFill>
              </a:rPr>
              <a:t> management nell’ente </a:t>
            </a:r>
            <a:endParaRPr lang="it-IT" b="1" dirty="0" smtClean="0">
              <a:solidFill>
                <a:srgbClr val="0000CC"/>
              </a:solidFill>
            </a:endParaRPr>
          </a:p>
          <a:p>
            <a:r>
              <a:rPr lang="it-IT" b="1" dirty="0" smtClean="0">
                <a:solidFill>
                  <a:srgbClr val="0000CC"/>
                </a:solidFill>
              </a:rPr>
              <a:t>Redazione di un piano di </a:t>
            </a:r>
            <a:r>
              <a:rPr lang="it-IT" b="1" dirty="0" err="1" smtClean="0">
                <a:solidFill>
                  <a:srgbClr val="0000CC"/>
                </a:solidFill>
              </a:rPr>
              <a:t>quality</a:t>
            </a:r>
            <a:r>
              <a:rPr lang="it-IT" b="1" dirty="0" smtClean="0">
                <a:solidFill>
                  <a:srgbClr val="0000CC"/>
                </a:solidFill>
              </a:rPr>
              <a:t> </a:t>
            </a:r>
            <a:r>
              <a:rPr lang="it-IT" b="1" dirty="0" err="1" smtClean="0">
                <a:solidFill>
                  <a:srgbClr val="0000CC"/>
                </a:solidFill>
              </a:rPr>
              <a:t>assurance</a:t>
            </a:r>
            <a:endParaRPr lang="it-IT" b="1" dirty="0" smtClean="0">
              <a:solidFill>
                <a:srgbClr val="0000CC"/>
              </a:solidFill>
            </a:endParaRPr>
          </a:p>
          <a:p>
            <a:r>
              <a:rPr lang="it-IT" b="1" dirty="0" smtClean="0">
                <a:solidFill>
                  <a:srgbClr val="0000CC"/>
                </a:solidFill>
              </a:rPr>
              <a:t>Definizione degli strumenti </a:t>
            </a:r>
          </a:p>
          <a:p>
            <a:r>
              <a:rPr lang="it-IT" b="1" dirty="0" smtClean="0">
                <a:solidFill>
                  <a:srgbClr val="0000CC"/>
                </a:solidFill>
              </a:rPr>
              <a:t>Piano formativo</a:t>
            </a:r>
          </a:p>
          <a:p>
            <a:r>
              <a:rPr lang="it-IT" b="1" dirty="0" smtClean="0">
                <a:solidFill>
                  <a:srgbClr val="0000CC"/>
                </a:solidFill>
              </a:rPr>
              <a:t>……….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25990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467544" y="1556792"/>
            <a:ext cx="4032448" cy="4896544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05841" y="265176"/>
            <a:ext cx="7132319" cy="775224"/>
          </a:xfrm>
        </p:spPr>
        <p:txBody>
          <a:bodyPr/>
          <a:lstStyle/>
          <a:p>
            <a:r>
              <a:rPr lang="it-IT" dirty="0" smtClean="0"/>
              <a:t>..riflessioni.. </a:t>
            </a:r>
            <a:endParaRPr lang="it-IT" dirty="0"/>
          </a:p>
        </p:txBody>
      </p:sp>
      <p:sp>
        <p:nvSpPr>
          <p:cNvPr id="7" name="Segnaposto contenuto 6"/>
          <p:cNvSpPr>
            <a:spLocks noGrp="1"/>
          </p:cNvSpPr>
          <p:nvPr>
            <p:ph sz="half" idx="2"/>
          </p:nvPr>
        </p:nvSpPr>
        <p:spPr>
          <a:xfrm>
            <a:off x="4781168" y="3977344"/>
            <a:ext cx="3823280" cy="2475992"/>
          </a:xfrm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marL="45720" indent="0" algn="just">
              <a:lnSpc>
                <a:spcPct val="150000"/>
              </a:lnSpc>
              <a:buNone/>
            </a:pPr>
            <a:r>
              <a:rPr lang="it-IT" sz="1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«Le metodologie hanno tutte lo stesso scopo: alzare il livello culturale di un’organizzazione. Sembrano tutte uguali, </a:t>
            </a:r>
            <a:r>
              <a:rPr lang="it-IT" sz="1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invece </a:t>
            </a:r>
            <a:r>
              <a:rPr lang="it-IT" sz="1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bisogna conoscerne tante per apprezzarne le differenze»</a:t>
            </a:r>
            <a:endParaRPr lang="it-IT" sz="1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sz="half" idx="1"/>
          </p:nvPr>
        </p:nvSpPr>
        <p:spPr>
          <a:xfrm>
            <a:off x="611560" y="1779467"/>
            <a:ext cx="3175327" cy="179354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it-IT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In periodi vicini, lo stesso tema </a:t>
            </a:r>
            <a:r>
              <a:rPr lang="it-IT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e’</a:t>
            </a:r>
            <a:r>
              <a:rPr lang="it-IT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stato sviluppato </a:t>
            </a:r>
            <a:r>
              <a:rPr lang="it-IT" cap="small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indipendentemente</a:t>
            </a:r>
            <a:endParaRPr lang="it-IT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" name="Freccia a destra rientrata 11"/>
          <p:cNvSpPr/>
          <p:nvPr/>
        </p:nvSpPr>
        <p:spPr>
          <a:xfrm rot="14127445">
            <a:off x="3379620" y="4723109"/>
            <a:ext cx="532535" cy="182192"/>
          </a:xfrm>
          <a:prstGeom prst="notchedRightArrow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a destra rientrata 12"/>
          <p:cNvSpPr/>
          <p:nvPr/>
        </p:nvSpPr>
        <p:spPr>
          <a:xfrm rot="3257623">
            <a:off x="862699" y="3607285"/>
            <a:ext cx="532535" cy="182192"/>
          </a:xfrm>
          <a:prstGeom prst="notchedRightArrow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076" name="Picture 4" descr="Risultati immagini per team dirigenti disegno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75" t="34525" r="12617" b="40361"/>
          <a:stretch/>
        </p:blipFill>
        <p:spPr bwMode="auto">
          <a:xfrm>
            <a:off x="755576" y="3068960"/>
            <a:ext cx="1523496" cy="571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Risultati immagini per gruppo persone disegno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73" t="10352" r="11650" b="11809"/>
          <a:stretch/>
        </p:blipFill>
        <p:spPr bwMode="auto">
          <a:xfrm>
            <a:off x="3203848" y="4869160"/>
            <a:ext cx="1008112" cy="1008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asellaDiTesto 9"/>
          <p:cNvSpPr txBox="1"/>
          <p:nvPr/>
        </p:nvSpPr>
        <p:spPr>
          <a:xfrm>
            <a:off x="1403648" y="3967460"/>
            <a:ext cx="2334478" cy="369332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 smtClean="0"/>
              <a:t>Quality </a:t>
            </a:r>
            <a:r>
              <a:rPr lang="it-IT" dirty="0" err="1" smtClean="0"/>
              <a:t>assurance</a:t>
            </a:r>
            <a:endParaRPr lang="it-IT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5682850"/>
            <a:ext cx="683568" cy="390431"/>
          </a:xfrm>
          <a:prstGeom prst="rect">
            <a:avLst/>
          </a:prstGeom>
        </p:spPr>
      </p:pic>
      <p:sp>
        <p:nvSpPr>
          <p:cNvPr id="14" name="Segnaposto contenuto 6"/>
          <p:cNvSpPr txBox="1">
            <a:spLocks/>
          </p:cNvSpPr>
          <p:nvPr/>
        </p:nvSpPr>
        <p:spPr>
          <a:xfrm>
            <a:off x="4853176" y="764704"/>
            <a:ext cx="3823280" cy="2764024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•"/>
              <a:defRPr sz="20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itchFamily="34" charset="0"/>
              <a:buChar char="•"/>
              <a:defRPr sz="18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•"/>
              <a:defRPr sz="16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•"/>
              <a:defRPr sz="14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•"/>
              <a:defRPr sz="14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•"/>
              <a:defRPr sz="14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202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•"/>
              <a:defRPr sz="14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•"/>
              <a:defRPr sz="14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24028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None/>
              <a:defRPr sz="14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50000"/>
              </a:lnSpc>
              <a:buFont typeface="Arial" pitchFamily="34" charset="0"/>
              <a:buNone/>
            </a:pPr>
            <a:r>
              <a:rPr lang="it-IT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.. il progetto AQUA necessita oggi di un ‘</a:t>
            </a:r>
            <a:r>
              <a:rPr lang="it-IT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tuning</a:t>
            </a:r>
            <a:r>
              <a:rPr lang="it-IT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’ diverso, che si accordi e si armonizzi con l’infrastruttura che il Gruppo di Lavoro del </a:t>
            </a:r>
            <a:r>
              <a:rPr lang="it-IT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project</a:t>
            </a:r>
            <a:r>
              <a:rPr lang="it-IT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it-IT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management </a:t>
            </a:r>
            <a:r>
              <a:rPr lang="it-IT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ha pensato</a:t>
            </a:r>
            <a:endParaRPr lang="it-IT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195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CFB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7132319" cy="643544"/>
          </a:xfrm>
        </p:spPr>
        <p:txBody>
          <a:bodyPr/>
          <a:lstStyle/>
          <a:p>
            <a:r>
              <a:rPr lang="it-IT" dirty="0" smtClean="0"/>
              <a:t>Il business model </a:t>
            </a:r>
            <a:r>
              <a:rPr lang="it-IT" dirty="0" err="1" smtClean="0"/>
              <a:t>canvas</a:t>
            </a:r>
            <a:endParaRPr lang="it-IT" dirty="0"/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1653912" y="4158952"/>
            <a:ext cx="7454592" cy="27264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•"/>
              <a:defRPr sz="20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itchFamily="34" charset="0"/>
              <a:buChar char="•"/>
              <a:defRPr sz="18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•"/>
              <a:defRPr sz="16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•"/>
              <a:defRPr sz="14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•"/>
              <a:defRPr sz="14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•"/>
              <a:defRPr sz="14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202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•"/>
              <a:defRPr sz="14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•"/>
              <a:defRPr sz="14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24028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None/>
              <a:defRPr sz="14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vuole </a:t>
            </a:r>
            <a:r>
              <a:rPr lang="it-IT" dirty="0"/>
              <a:t>essere </a:t>
            </a:r>
            <a:r>
              <a:rPr lang="it-IT" dirty="0" smtClean="0"/>
              <a:t>un’opportunità </a:t>
            </a:r>
            <a:r>
              <a:rPr lang="it-IT" dirty="0"/>
              <a:t>di passare da una situazione attuale (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) ad una situazione ideale (to be)</a:t>
            </a:r>
          </a:p>
          <a:p>
            <a:r>
              <a:rPr lang="it-IT" dirty="0" smtClean="0"/>
              <a:t>consente </a:t>
            </a:r>
            <a:r>
              <a:rPr lang="it-IT" dirty="0"/>
              <a:t>di avere una visione di insieme. </a:t>
            </a:r>
            <a:r>
              <a:rPr lang="it-IT" dirty="0" smtClean="0"/>
              <a:t>Si </a:t>
            </a:r>
            <a:r>
              <a:rPr lang="it-IT" dirty="0"/>
              <a:t>tratta di un metodo dinamico e flessibile utilizzabile durante l’intero ciclo di vita del progetto</a:t>
            </a:r>
          </a:p>
          <a:p>
            <a:r>
              <a:rPr lang="it-IT" dirty="0" smtClean="0"/>
              <a:t>permette </a:t>
            </a:r>
            <a:r>
              <a:rPr lang="it-IT" dirty="0"/>
              <a:t>di avere un quadro generale di tutti gli elementi che concorrono alla formazione del modello</a:t>
            </a:r>
          </a:p>
          <a:p>
            <a:r>
              <a:rPr lang="it-IT" dirty="0" smtClean="0"/>
              <a:t>non </a:t>
            </a:r>
            <a:r>
              <a:rPr lang="it-IT" dirty="0"/>
              <a:t>è un documento statico come un business </a:t>
            </a:r>
            <a:r>
              <a:rPr lang="it-IT" dirty="0" err="1"/>
              <a:t>plan</a:t>
            </a:r>
            <a:r>
              <a:rPr lang="it-IT" dirty="0"/>
              <a:t>, cambia come cambiano le condizioni a corredo</a:t>
            </a:r>
          </a:p>
        </p:txBody>
      </p:sp>
      <p:pic>
        <p:nvPicPr>
          <p:cNvPr id="1026" name="Picture 2" descr="Risultati immagini per post i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85700"/>
            <a:ext cx="2178173" cy="1452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isultati immagini per business model canvas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87"/>
          <a:stretch/>
        </p:blipFill>
        <p:spPr bwMode="auto">
          <a:xfrm rot="21013448">
            <a:off x="2444110" y="2909135"/>
            <a:ext cx="2244097" cy="1085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9776" y="1284736"/>
            <a:ext cx="7454592" cy="1784224"/>
          </a:xfrm>
        </p:spPr>
        <p:txBody>
          <a:bodyPr/>
          <a:lstStyle/>
          <a:p>
            <a:pPr marL="45720" indent="0" algn="just">
              <a:buNone/>
            </a:pPr>
            <a:r>
              <a:rPr lang="it-IT" dirty="0" smtClean="0"/>
              <a:t>E’ </a:t>
            </a:r>
            <a:r>
              <a:rPr lang="it-IT" dirty="0"/>
              <a:t>un metodo concettuale che si utilizza per organizzare una specifica attività di un progetto: illustra cosa essa produce, come lo produce, per chi e con quali risorse, identifica gli utenti a cui si vuole rivolgere, i fornitori da cui si ottengono le materie necessarie per renderlo operativo e le caratteristiche del processo per realizzarlo</a:t>
            </a:r>
          </a:p>
        </p:txBody>
      </p:sp>
    </p:spTree>
    <p:extLst>
      <p:ext uri="{BB962C8B-B14F-4D97-AF65-F5344CB8AC3E}">
        <p14:creationId xmlns:p14="http://schemas.microsoft.com/office/powerpoint/2010/main" val="2624468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44624"/>
            <a:ext cx="8640960" cy="72008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Sinottico </a:t>
            </a:r>
            <a:r>
              <a:rPr lang="it-IT" sz="3600" dirty="0" smtClean="0"/>
              <a:t>del business model </a:t>
            </a:r>
            <a:r>
              <a:rPr lang="it-IT" sz="3600" dirty="0" err="1" smtClean="0"/>
              <a:t>canvas</a:t>
            </a:r>
            <a:r>
              <a:rPr lang="it-IT" sz="3600" dirty="0" smtClean="0"/>
              <a:t> </a:t>
            </a:r>
            <a:r>
              <a:rPr lang="it-IT" dirty="0" smtClean="0"/>
              <a:t>AQUA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4892562"/>
              </p:ext>
            </p:extLst>
          </p:nvPr>
        </p:nvGraphicFramePr>
        <p:xfrm>
          <a:off x="251520" y="836712"/>
          <a:ext cx="8640960" cy="59549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3809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Partner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Attività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Proposta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Relazioni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Clienti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2917">
                <a:tc rowSpan="3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CB2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CB2"/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CB2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CB2"/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C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11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Risorse</a:t>
                      </a:r>
                      <a:endParaRPr lang="it-IT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800" dirty="0" smtClean="0"/>
                        <a:t>Canali</a:t>
                      </a:r>
                      <a:endParaRPr lang="it-IT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420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CB2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CB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515">
                <a:tc gridSpan="3">
                  <a:txBody>
                    <a:bodyPr/>
                    <a:lstStyle/>
                    <a:p>
                      <a:r>
                        <a:rPr lang="it-IT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Costi (non necessariamente economici)</a:t>
                      </a:r>
                      <a:endParaRPr lang="it-IT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Valori</a:t>
                      </a:r>
                      <a:r>
                        <a:rPr lang="it-IT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it-IT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Punti di forza</a:t>
                      </a:r>
                      <a:endParaRPr lang="it-IT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2777">
                <a:tc gridSpan="3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C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it-IT" dirty="0"/>
                    </a:p>
                    <a:p>
                      <a:endParaRPr lang="it-IT" dirty="0"/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C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Angolo ripiegato 5"/>
          <p:cNvSpPr/>
          <p:nvPr/>
        </p:nvSpPr>
        <p:spPr>
          <a:xfrm>
            <a:off x="395536" y="2060848"/>
            <a:ext cx="1440160" cy="1008112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  <a:ln w="12700" cap="rnd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>
                <a:solidFill>
                  <a:schemeClr val="tx1"/>
                </a:solidFill>
              </a:rPr>
              <a:t>Tutto il personale che ha avuto esperienze di QA, e/o  motivato a utilizzare questi metodi in futuro  </a:t>
            </a:r>
          </a:p>
        </p:txBody>
      </p:sp>
      <p:sp>
        <p:nvSpPr>
          <p:cNvPr id="7" name="Angolo ripiegato 6"/>
          <p:cNvSpPr/>
          <p:nvPr/>
        </p:nvSpPr>
        <p:spPr>
          <a:xfrm>
            <a:off x="2051720" y="3753036"/>
            <a:ext cx="1543726" cy="1548172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  <a:ln w="12700" cap="rnd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>
                <a:solidFill>
                  <a:schemeClr val="tx1"/>
                </a:solidFill>
              </a:rPr>
              <a:t>Formazione interna (corsi programmati dal </a:t>
            </a:r>
            <a:r>
              <a:rPr lang="it-IT" sz="1000" dirty="0" err="1">
                <a:solidFill>
                  <a:schemeClr val="tx1"/>
                </a:solidFill>
              </a:rPr>
              <a:t>GdL</a:t>
            </a:r>
            <a:r>
              <a:rPr lang="it-IT" sz="1000" dirty="0">
                <a:solidFill>
                  <a:schemeClr val="tx1"/>
                </a:solidFill>
              </a:rPr>
              <a:t> del </a:t>
            </a:r>
            <a:r>
              <a:rPr lang="it-IT" sz="1000" dirty="0" err="1">
                <a:solidFill>
                  <a:schemeClr val="tx1"/>
                </a:solidFill>
              </a:rPr>
              <a:t>project</a:t>
            </a:r>
            <a:r>
              <a:rPr lang="it-IT" sz="1000" dirty="0">
                <a:solidFill>
                  <a:schemeClr val="tx1"/>
                </a:solidFill>
              </a:rPr>
              <a:t> management)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>
                <a:solidFill>
                  <a:schemeClr val="tx1"/>
                </a:solidFill>
              </a:rPr>
              <a:t>Formazione esterna (certificazioni </a:t>
            </a:r>
            <a:r>
              <a:rPr lang="it-IT" sz="1000" dirty="0" err="1">
                <a:solidFill>
                  <a:schemeClr val="tx1"/>
                </a:solidFill>
              </a:rPr>
              <a:t>iso</a:t>
            </a:r>
            <a:r>
              <a:rPr lang="it-IT" sz="1000" dirty="0">
                <a:solidFill>
                  <a:schemeClr val="tx1"/>
                </a:solidFill>
              </a:rPr>
              <a:t> per auditor</a:t>
            </a:r>
            <a:r>
              <a:rPr lang="it-IT" sz="1000" dirty="0" smtClean="0">
                <a:solidFill>
                  <a:schemeClr val="tx1"/>
                </a:solidFill>
              </a:rPr>
              <a:t>),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 err="1" smtClean="0">
                <a:solidFill>
                  <a:schemeClr val="tx1"/>
                </a:solidFill>
              </a:rPr>
              <a:t>etc</a:t>
            </a:r>
            <a:r>
              <a:rPr lang="it-IT" sz="1000" dirty="0" smtClean="0">
                <a:solidFill>
                  <a:schemeClr val="tx1"/>
                </a:solidFill>
              </a:rPr>
              <a:t> da definire</a:t>
            </a:r>
            <a:endParaRPr lang="it-IT" sz="1000" dirty="0">
              <a:solidFill>
                <a:schemeClr val="tx1"/>
              </a:solidFill>
            </a:endParaRPr>
          </a:p>
        </p:txBody>
      </p:sp>
      <p:sp>
        <p:nvSpPr>
          <p:cNvPr id="8" name="Angolo ripiegato 7"/>
          <p:cNvSpPr/>
          <p:nvPr/>
        </p:nvSpPr>
        <p:spPr>
          <a:xfrm>
            <a:off x="2195736" y="1556792"/>
            <a:ext cx="1440160" cy="1152128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  <a:ln w="12700" cap="rnd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 smtClean="0">
                <a:solidFill>
                  <a:schemeClr val="tx1"/>
                </a:solidFill>
              </a:rPr>
              <a:t>Creare link con il </a:t>
            </a:r>
            <a:r>
              <a:rPr lang="it-IT" sz="1000" dirty="0" err="1" smtClean="0">
                <a:solidFill>
                  <a:schemeClr val="tx1"/>
                </a:solidFill>
              </a:rPr>
              <a:t>GdL</a:t>
            </a:r>
            <a:r>
              <a:rPr lang="it-IT" sz="1000" dirty="0" smtClean="0">
                <a:solidFill>
                  <a:schemeClr val="tx1"/>
                </a:solidFill>
              </a:rPr>
              <a:t> del </a:t>
            </a:r>
            <a:r>
              <a:rPr lang="it-IT" sz="1000" dirty="0" err="1" smtClean="0">
                <a:solidFill>
                  <a:schemeClr val="tx1"/>
                </a:solidFill>
              </a:rPr>
              <a:t>project</a:t>
            </a:r>
            <a:r>
              <a:rPr lang="it-IT" sz="1000" dirty="0" smtClean="0">
                <a:solidFill>
                  <a:schemeClr val="tx1"/>
                </a:solidFill>
              </a:rPr>
              <a:t> management , sensibilizzare  </a:t>
            </a:r>
            <a:endParaRPr lang="it-IT" sz="1000" dirty="0">
              <a:solidFill>
                <a:schemeClr val="tx1"/>
              </a:solidFill>
            </a:endParaRPr>
          </a:p>
        </p:txBody>
      </p:sp>
      <p:sp>
        <p:nvSpPr>
          <p:cNvPr id="9" name="Angolo ripiegato 8"/>
          <p:cNvSpPr/>
          <p:nvPr/>
        </p:nvSpPr>
        <p:spPr>
          <a:xfrm>
            <a:off x="3779912" y="2528900"/>
            <a:ext cx="1584176" cy="1692188"/>
          </a:xfrm>
          <a:prstGeom prst="foldedCorner">
            <a:avLst/>
          </a:prstGeom>
          <a:solidFill>
            <a:srgbClr val="FCE8D2"/>
          </a:solidFill>
          <a:ln w="12700" cap="rnd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dirty="0" smtClean="0">
                <a:solidFill>
                  <a:schemeClr val="tx1"/>
                </a:solidFill>
              </a:rPr>
              <a:t>Innovazione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dirty="0" smtClean="0">
                <a:solidFill>
                  <a:schemeClr val="tx1"/>
                </a:solidFill>
              </a:rPr>
              <a:t>Semplicità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dirty="0" smtClean="0">
                <a:solidFill>
                  <a:schemeClr val="tx1"/>
                </a:solidFill>
              </a:rPr>
              <a:t>Risoluzione di problemi specifici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dirty="0" smtClean="0">
                <a:solidFill>
                  <a:schemeClr val="tx1"/>
                </a:solidFill>
              </a:rPr>
              <a:t>accessibilità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10" name="Angolo ripiegato 9"/>
          <p:cNvSpPr/>
          <p:nvPr/>
        </p:nvSpPr>
        <p:spPr>
          <a:xfrm>
            <a:off x="5580112" y="1772816"/>
            <a:ext cx="1512168" cy="792088"/>
          </a:xfrm>
          <a:prstGeom prst="foldedCorner">
            <a:avLst/>
          </a:prstGeom>
          <a:solidFill>
            <a:srgbClr val="FCE8D2"/>
          </a:solidFill>
          <a:ln w="12700" cap="rnd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 smtClean="0">
                <a:solidFill>
                  <a:schemeClr val="tx1"/>
                </a:solidFill>
              </a:rPr>
              <a:t>Management come ‘facilitatore’ </a:t>
            </a:r>
            <a:endParaRPr lang="it-IT" sz="1100" dirty="0">
              <a:solidFill>
                <a:schemeClr val="tx1"/>
              </a:solidFill>
            </a:endParaRPr>
          </a:p>
        </p:txBody>
      </p:sp>
      <p:sp>
        <p:nvSpPr>
          <p:cNvPr id="11" name="Angolo ripiegato 10"/>
          <p:cNvSpPr/>
          <p:nvPr/>
        </p:nvSpPr>
        <p:spPr>
          <a:xfrm>
            <a:off x="7524328" y="1988840"/>
            <a:ext cx="1080120" cy="1224136"/>
          </a:xfrm>
          <a:prstGeom prst="foldedCorner">
            <a:avLst/>
          </a:prstGeom>
          <a:solidFill>
            <a:srgbClr val="FCE8D2"/>
          </a:solidFill>
          <a:ln w="12700" cap="rnd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PARTE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2" name="Angolo ripiegato 11"/>
          <p:cNvSpPr/>
          <p:nvPr/>
        </p:nvSpPr>
        <p:spPr>
          <a:xfrm>
            <a:off x="5682704" y="3787315"/>
            <a:ext cx="1265560" cy="1225861"/>
          </a:xfrm>
          <a:prstGeom prst="foldedCorner">
            <a:avLst/>
          </a:prstGeom>
          <a:solidFill>
            <a:srgbClr val="FCE8D2"/>
          </a:solidFill>
          <a:ln w="12700" cap="rnd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smtClean="0">
                <a:solidFill>
                  <a:schemeClr val="tx1"/>
                </a:solidFill>
              </a:rPr>
              <a:t>Gruppo WNTTA</a:t>
            </a:r>
            <a:endParaRPr lang="it-IT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581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eano 16x9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308749_TF02895256.potx" id="{2E1F1E58-B36B-4CF0-9C89-47A56E37F3F8}" vid="{206EC56C-FCF1-441F-95DD-729D600C4C58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911</Words>
  <Application>Microsoft Office PowerPoint</Application>
  <PresentationFormat>Presentazione su schermo (4:3)</PresentationFormat>
  <Paragraphs>108</Paragraphs>
  <Slides>12</Slides>
  <Notes>1</Notes>
  <HiddenSlides>1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Georgia</vt:lpstr>
      <vt:lpstr>Tema di Office</vt:lpstr>
      <vt:lpstr>Oceano 16x9</vt:lpstr>
      <vt:lpstr>AQUA</vt:lpstr>
      <vt:lpstr>Input di What Next Fase 1</vt:lpstr>
      <vt:lpstr>….trough the project…</vt:lpstr>
      <vt:lpstr>Output di What Next Fase 1</vt:lpstr>
      <vt:lpstr>Presentazione standard di PowerPoint</vt:lpstr>
      <vt:lpstr>Costituzione di un Gruppo di Lavoro  dedicato al Project Management</vt:lpstr>
      <vt:lpstr>..riflessioni.. </vt:lpstr>
      <vt:lpstr>Il business model canvas</vt:lpstr>
      <vt:lpstr>Sinottico del business model canvas AQUA</vt:lpstr>
      <vt:lpstr>«Spiegone» del canvas</vt:lpstr>
      <vt:lpstr>..per il futuro.. </vt:lpstr>
      <vt:lpstr>All’esterno: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Valieri</dc:creator>
  <cp:lastModifiedBy>Claudia Valieri</cp:lastModifiedBy>
  <cp:revision>68</cp:revision>
  <dcterms:created xsi:type="dcterms:W3CDTF">2019-04-01T09:24:58Z</dcterms:created>
  <dcterms:modified xsi:type="dcterms:W3CDTF">2019-04-08T09:25:34Z</dcterms:modified>
</cp:coreProperties>
</file>