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1" r:id="rId3"/>
    <p:sldId id="262" r:id="rId4"/>
    <p:sldId id="263" r:id="rId5"/>
    <p:sldId id="265" r:id="rId6"/>
    <p:sldId id="266" r:id="rId7"/>
    <p:sldId id="270" r:id="rId8"/>
    <p:sldId id="268" r:id="rId9"/>
    <p:sldId id="267" r:id="rId10"/>
    <p:sldId id="257" r:id="rId11"/>
    <p:sldId id="258" r:id="rId12"/>
    <p:sldId id="271" r:id="rId13"/>
    <p:sldId id="25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BF7"/>
    <a:srgbClr val="E5E8E9"/>
    <a:srgbClr val="F7FCB2"/>
    <a:srgbClr val="FCE8D2"/>
    <a:srgbClr val="FAE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8" autoAdjust="0"/>
    <p:restoredTop sz="94660"/>
  </p:normalViewPr>
  <p:slideViewPr>
    <p:cSldViewPr showGuides="1">
      <p:cViewPr>
        <p:scale>
          <a:sx n="100" d="100"/>
          <a:sy n="100" d="100"/>
        </p:scale>
        <p:origin x="468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DE4E5-72F5-4360-A5FF-240896CC81E8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47A8B-39C9-4AC4-8BAC-7B0576618B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5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8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16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11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qua3"/>
          <p:cNvSpPr/>
          <p:nvPr/>
        </p:nvSpPr>
        <p:spPr bwMode="gray"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cielo"/>
          <p:cNvSpPr/>
          <p:nvPr/>
        </p:nvSpPr>
        <p:spPr bwMode="white"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pic>
        <p:nvPicPr>
          <p:cNvPr id="6" name="acqua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cqua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2FDF074-B642-40CE-8266-1C7123AA53DB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7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0AA068-3346-4BA7-AECB-4D21FA6245CC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AF9E8A-61F7-4EE8-82AF-AC0BD966039B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0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BF37D3E-A21C-4E42-8F2D-AE132EA3AB66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5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CC651FA-DFD0-48B8-8720-C2275140DE3E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3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elo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8FA673-6D5F-41BE-A77E-B19A5D349B40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41315FE-D6AB-4024-8DBC-D00B9AEF9A1C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78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79DB6D0-41BE-4B58-ACFD-7DC4B4E5BD16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2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FDD653-2527-487D-B70B-62969A1A2CBC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2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 rtlCol="0"/>
          <a:lstStyle/>
          <a:p>
            <a:pPr lvl="0" rtl="0"/>
            <a:r>
              <a:rPr lang="it-IT" smtClean="0"/>
              <a:t>Modifica gli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1D4DFC-564C-4BBE-9B1C-936397FDD051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1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0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9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80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84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3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4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3F90-65A1-425E-8A2A-10C03E27BE3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B433-16EC-4E04-9E67-AD3A1849A5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38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8" name="acqua3"/>
          <p:cNvSpPr/>
          <p:nvPr/>
        </p:nvSpPr>
        <p:spPr bwMode="gray"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pic>
        <p:nvPicPr>
          <p:cNvPr id="9" name="acqua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cqua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 smtClean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it-IT" dirty="0" smtClean="0">
                <a:solidFill>
                  <a:prstClr val="black"/>
                </a:solidFill>
              </a:rPr>
              <a:t>Aggiungere un piè di pagina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24BB45D3-2493-421F-9991-BA1E28C3C8A8}" type="datetime1">
              <a:rPr lang="it-IT" smtClean="0">
                <a:solidFill>
                  <a:prstClr val="black"/>
                </a:solidFill>
              </a:rPr>
              <a:pPr/>
              <a:t>08/04/2019</a:t>
            </a:fld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2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4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202092" cy="1566676"/>
          </a:xfrm>
        </p:spPr>
        <p:txBody>
          <a:bodyPr rtlCol="0"/>
          <a:lstStyle/>
          <a:p>
            <a:pPr rtl="0"/>
            <a:r>
              <a:rPr lang="it-IT" sz="8000" dirty="0" smtClean="0"/>
              <a:t>AQUA</a:t>
            </a:r>
            <a:endParaRPr lang="it-IT" sz="8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550" y="4869160"/>
            <a:ext cx="7200900" cy="990600"/>
          </a:xfrm>
        </p:spPr>
        <p:txBody>
          <a:bodyPr rtlCol="0">
            <a:normAutofit/>
          </a:bodyPr>
          <a:lstStyle/>
          <a:p>
            <a:pPr rtl="0"/>
            <a:r>
              <a:rPr lang="it-IT" sz="3600" b="1" cap="none" dirty="0" smtClean="0"/>
              <a:t>A</a:t>
            </a:r>
            <a:r>
              <a:rPr lang="it-IT" sz="3600" cap="none" dirty="0" smtClean="0"/>
              <a:t>pproccio alla </a:t>
            </a:r>
            <a:r>
              <a:rPr lang="it-IT" sz="3600" b="1" cap="none" dirty="0" err="1" smtClean="0"/>
              <a:t>QUA</a:t>
            </a:r>
            <a:r>
              <a:rPr lang="it-IT" sz="3600" cap="none" dirty="0" err="1" smtClean="0"/>
              <a:t>lità</a:t>
            </a:r>
            <a:endParaRPr lang="it-IT" sz="3600" cap="none" dirty="0"/>
          </a:p>
        </p:txBody>
      </p:sp>
    </p:spTree>
    <p:extLst>
      <p:ext uri="{BB962C8B-B14F-4D97-AF65-F5344CB8AC3E}">
        <p14:creationId xmlns:p14="http://schemas.microsoft.com/office/powerpoint/2010/main" val="67023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«</a:t>
            </a:r>
            <a:r>
              <a:rPr lang="it-IT" dirty="0" err="1" smtClean="0"/>
              <a:t>Spiegone</a:t>
            </a:r>
            <a:r>
              <a:rPr lang="it-IT" dirty="0" smtClean="0"/>
              <a:t>» del </a:t>
            </a:r>
            <a:r>
              <a:rPr lang="it-IT" dirty="0" err="1" smtClean="0"/>
              <a:t>canvas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519826"/>
              </p:ext>
            </p:extLst>
          </p:nvPr>
        </p:nvGraphicFramePr>
        <p:xfrm>
          <a:off x="251520" y="836712"/>
          <a:ext cx="8640960" cy="554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Attività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Proposta/Valore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Relazioni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Clienti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353">
                <a:tc rowSpan="3">
                  <a:txBody>
                    <a:bodyPr/>
                    <a:lstStyle/>
                    <a:p>
                      <a:r>
                        <a:rPr lang="it-IT" sz="1200" dirty="0" smtClean="0"/>
                        <a:t>Sono</a:t>
                      </a:r>
                      <a:r>
                        <a:rPr lang="it-IT" sz="1200" baseline="0" dirty="0" smtClean="0"/>
                        <a:t> i collaboratori essenziali per il funzionamento  del </a:t>
                      </a:r>
                      <a:r>
                        <a:rPr lang="it-IT" sz="1200" baseline="0" dirty="0" err="1" smtClean="0"/>
                        <a:t>canvas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Descrive le </a:t>
                      </a:r>
                      <a:r>
                        <a:rPr lang="it-IT" sz="1200" dirty="0" err="1" smtClean="0"/>
                        <a:t>attivita’</a:t>
                      </a:r>
                      <a:r>
                        <a:rPr lang="it-IT" sz="1200" dirty="0" smtClean="0"/>
                        <a:t> strategiche</a:t>
                      </a:r>
                      <a:r>
                        <a:rPr lang="it-IT" sz="1200" baseline="0" dirty="0" smtClean="0"/>
                        <a:t> che devono essere compiute per creare la proposta di valore, raggiungere i clienti, mantenere le relazioni, generare successo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it-IT" sz="1200" dirty="0" smtClean="0"/>
                        <a:t>Insieme di prodotto e servizi che rappresentano un valore per PARTE:</a:t>
                      </a:r>
                    </a:p>
                    <a:p>
                      <a:r>
                        <a:rPr lang="it-IT" sz="1200" dirty="0" smtClean="0"/>
                        <a:t>Innovazione (prima non c’era,</a:t>
                      </a:r>
                      <a:r>
                        <a:rPr lang="it-IT" sz="1200" baseline="0" dirty="0" smtClean="0"/>
                        <a:t> ora </a:t>
                      </a:r>
                      <a:r>
                        <a:rPr lang="it-IT" sz="1200" baseline="0" dirty="0" err="1" smtClean="0"/>
                        <a:t>c’e’</a:t>
                      </a:r>
                      <a:r>
                        <a:rPr lang="it-IT" sz="1200" baseline="0" dirty="0" smtClean="0"/>
                        <a:t>)</a:t>
                      </a:r>
                    </a:p>
                    <a:p>
                      <a:r>
                        <a:rPr lang="it-IT" sz="1200" baseline="0" dirty="0" err="1" smtClean="0"/>
                        <a:t>Accessibilita’</a:t>
                      </a:r>
                      <a:r>
                        <a:rPr lang="it-IT" sz="1200" baseline="0" dirty="0" smtClean="0"/>
                        <a:t> (possiamo esserne autori ed attori)</a:t>
                      </a:r>
                    </a:p>
                    <a:p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Che tipo di relazioni </a:t>
                      </a:r>
                      <a:r>
                        <a:rPr lang="it-IT" sz="1800" dirty="0" err="1" smtClean="0">
                          <a:solidFill>
                            <a:schemeClr val="tx1"/>
                          </a:solidFill>
                        </a:rPr>
                        <a:t>l’infn</a:t>
                      </a:r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deve stabilire </a:t>
                      </a: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dirty="0" smtClean="0"/>
                        <a:t>Gruppi</a:t>
                      </a:r>
                      <a:r>
                        <a:rPr lang="it-IT" baseline="0" dirty="0" smtClean="0"/>
                        <a:t> di persone ai quali  </a:t>
                      </a:r>
                      <a:r>
                        <a:rPr lang="it-IT" baseline="0" dirty="0" err="1" smtClean="0"/>
                        <a:t>e’</a:t>
                      </a:r>
                      <a:r>
                        <a:rPr lang="it-IT" baseline="0" dirty="0" smtClean="0"/>
                        <a:t> diretto il progetto (meglio se gruppi con la medesima prospettiva – utile aggregarli con l’</a:t>
                      </a:r>
                      <a:r>
                        <a:rPr lang="it-IT" baseline="0" dirty="0" err="1" smtClean="0"/>
                        <a:t>empathy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map</a:t>
                      </a:r>
                      <a:r>
                        <a:rPr lang="it-IT" baseline="0" dirty="0" smtClean="0"/>
                        <a:t>..)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Risorse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Canali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8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Asset</a:t>
                      </a:r>
                      <a:r>
                        <a:rPr lang="it-IT" sz="1200" baseline="0" dirty="0" smtClean="0"/>
                        <a:t> strategici di cui l’INFN deve disporre per dar vita e sostenere il progetto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I canali ricoprono queste fasi fondamentali:</a:t>
                      </a:r>
                    </a:p>
                    <a:p>
                      <a:r>
                        <a:rPr lang="it-IT" sz="1100" dirty="0" smtClean="0"/>
                        <a:t>Creare consapevolezza sul progetto</a:t>
                      </a:r>
                    </a:p>
                    <a:p>
                      <a:r>
                        <a:rPr lang="it-IT" sz="1100" dirty="0" smtClean="0"/>
                        <a:t>Aiutare nella valutazione</a:t>
                      </a:r>
                    </a:p>
                    <a:p>
                      <a:r>
                        <a:rPr lang="it-IT" sz="1100" dirty="0" smtClean="0"/>
                        <a:t>Offrire il progetto </a:t>
                      </a:r>
                    </a:p>
                    <a:p>
                      <a:r>
                        <a:rPr lang="it-IT" sz="1100" dirty="0" smtClean="0"/>
                        <a:t>Seguire PARTE nell’applicazione</a:t>
                      </a:r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74">
                <a:tc gridSpan="3">
                  <a:txBody>
                    <a:bodyPr/>
                    <a:lstStyle/>
                    <a:p>
                      <a:r>
                        <a:rPr lang="it-IT" dirty="0" smtClean="0"/>
                        <a:t>Costi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Ricavi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764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(tutto</a:t>
                      </a:r>
                      <a:r>
                        <a:rPr lang="it-IT" sz="1400" baseline="0" dirty="0" smtClean="0"/>
                        <a:t> ciò che bisogna  sostenere per rendere funzionante il progetto)</a:t>
                      </a:r>
                      <a:endParaRPr lang="it-IT" sz="1400" dirty="0" smtClean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(in termini di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Valori - Punti di forza – miglioramento)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Stella a 5 punte 12"/>
          <p:cNvSpPr/>
          <p:nvPr/>
        </p:nvSpPr>
        <p:spPr>
          <a:xfrm>
            <a:off x="1106728" y="92794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tella a 5 punte 9"/>
          <p:cNvSpPr/>
          <p:nvPr/>
        </p:nvSpPr>
        <p:spPr>
          <a:xfrm>
            <a:off x="2987824" y="299695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tella a 5 punte 10"/>
          <p:cNvSpPr/>
          <p:nvPr/>
        </p:nvSpPr>
        <p:spPr>
          <a:xfrm>
            <a:off x="3059832" y="98072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0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dirty="0" smtClean="0"/>
              <a:t>..per il futuro..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…un progetto non dovrebbe esaurirsi nel trasferire concetti creativi su dei post-it </a:t>
            </a:r>
            <a:r>
              <a:rPr lang="it-IT" smtClean="0">
                <a:latin typeface="Calibri Light" panose="020F0302020204030204" pitchFamily="34" charset="0"/>
                <a:cs typeface="Calibri Light" panose="020F0302020204030204" pitchFamily="34" charset="0"/>
              </a:rPr>
              <a:t>appiccicati ad 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 cartellone: </a:t>
            </a:r>
          </a:p>
          <a:p>
            <a:pPr marL="0" indent="0" algn="just">
              <a:buNone/>
            </a:pP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Canvas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è un metodo efficace a patto che venga integrato da processi, tecniche e strumenti per declinare le informazioni raccolte sommariamente in esso, che dovranno essere affidate, gestite ed eseguite da qualcuno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0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" y="0"/>
            <a:ext cx="4042792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All’esterno: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1520" y="116601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…clienti…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96144"/>
            <a:ext cx="4038600" cy="748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48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dirty="0" smtClean="0"/>
              <a:t>    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     </a:t>
            </a:r>
            <a:r>
              <a:rPr lang="it-IT" dirty="0" smtClean="0">
                <a:solidFill>
                  <a:srgbClr val="FF0000"/>
                </a:solidFill>
              </a:rPr>
              <a:t>R</a:t>
            </a:r>
            <a:r>
              <a:rPr lang="it-IT" dirty="0" smtClean="0"/>
              <a:t>      </a:t>
            </a:r>
            <a:r>
              <a:rPr lang="it-IT" dirty="0" smtClean="0">
                <a:solidFill>
                  <a:srgbClr val="FF0000"/>
                </a:solidFill>
              </a:rPr>
              <a:t>T</a:t>
            </a:r>
            <a:r>
              <a:rPr lang="it-IT" dirty="0" smtClean="0"/>
              <a:t>      </a:t>
            </a:r>
            <a:r>
              <a:rPr lang="it-IT" sz="48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44008" y="260648"/>
            <a:ext cx="404279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69654" y="260648"/>
            <a:ext cx="404279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69654" y="260648"/>
            <a:ext cx="404279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695292" y="44624"/>
            <a:ext cx="40427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@INFN: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081468" y="1657894"/>
            <a:ext cx="513410" cy="288032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rogetti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2642" y="1686494"/>
            <a:ext cx="513410" cy="36724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sperimenti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61349" y="1651728"/>
            <a:ext cx="476862" cy="504056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mministrativi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08699" y="1700808"/>
            <a:ext cx="476862" cy="388843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t-IT" sz="1600" dirty="0" err="1" smtClean="0">
                <a:solidFill>
                  <a:srgbClr val="FF0000"/>
                </a:solidFill>
              </a:rPr>
              <a:t>icercatori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014822" y="1686494"/>
            <a:ext cx="476862" cy="504056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</a:rPr>
              <a:t>ecnici</a:t>
            </a:r>
            <a:r>
              <a:rPr lang="it-IT" sz="1600" dirty="0">
                <a:solidFill>
                  <a:srgbClr val="FF0000"/>
                </a:solidFill>
              </a:rPr>
              <a:t>-</a:t>
            </a:r>
            <a:r>
              <a:rPr lang="it-IT" sz="1600" dirty="0" smtClean="0">
                <a:solidFill>
                  <a:srgbClr val="FF0000"/>
                </a:solidFill>
              </a:rPr>
              <a:t>tenologi</a:t>
            </a:r>
            <a:endParaRPr lang="it-I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3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5840" y="188640"/>
            <a:ext cx="7132319" cy="876640"/>
          </a:xfrm>
        </p:spPr>
        <p:txBody>
          <a:bodyPr/>
          <a:lstStyle/>
          <a:p>
            <a:r>
              <a:rPr lang="it-IT" dirty="0" smtClean="0"/>
              <a:t>Input di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Fase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7132320" cy="4142232"/>
          </a:xfrm>
        </p:spPr>
        <p:txBody>
          <a:bodyPr/>
          <a:lstStyle/>
          <a:p>
            <a:r>
              <a:rPr lang="it-IT" dirty="0"/>
              <a:t>Creare all’interno dell’ente una divisione per chi deve affrontare un problema di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assurance</a:t>
            </a:r>
            <a:r>
              <a:rPr lang="it-IT" dirty="0" smtClean="0"/>
              <a:t>, </a:t>
            </a:r>
            <a:r>
              <a:rPr lang="it-IT" dirty="0"/>
              <a:t>pensato e progettato per RT e </a:t>
            </a:r>
            <a:r>
              <a:rPr lang="it-IT" dirty="0" smtClean="0"/>
              <a:t>TA </a:t>
            </a:r>
            <a:r>
              <a:rPr lang="it-IT" dirty="0"/>
              <a:t>che partecipano a progetti che devono sottostare a requisiti di </a:t>
            </a:r>
            <a:r>
              <a:rPr lang="it-IT" dirty="0" smtClean="0"/>
              <a:t>standard</a:t>
            </a:r>
          </a:p>
          <a:p>
            <a:pPr marL="45720" indent="0">
              <a:buNone/>
            </a:pPr>
            <a:r>
              <a:rPr lang="it-IT" dirty="0" smtClean="0"/>
              <a:t> </a:t>
            </a:r>
          </a:p>
          <a:p>
            <a:pPr marL="45720" indent="0">
              <a:buNone/>
            </a:pPr>
            <a:endParaRPr lang="it-IT" dirty="0" smtClean="0"/>
          </a:p>
          <a:p>
            <a:pPr marL="662940" lvl="1" indent="-34290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b="1" dirty="0"/>
              <a:t>Individuare lo stato dell’arte all’interno </a:t>
            </a:r>
            <a:r>
              <a:rPr lang="it-IT" b="1" dirty="0" smtClean="0"/>
              <a:t>dell’ente</a:t>
            </a:r>
          </a:p>
          <a:p>
            <a:pPr marL="662940" lvl="1" indent="-342900">
              <a:buFont typeface="+mj-lt"/>
              <a:buAutoNum type="arabicPeriod"/>
            </a:pPr>
            <a:r>
              <a:rPr lang="it-IT" b="1" dirty="0" smtClean="0"/>
              <a:t>Comunicare </a:t>
            </a:r>
            <a:r>
              <a:rPr lang="it-IT" b="1" dirty="0"/>
              <a:t>la </a:t>
            </a:r>
            <a:r>
              <a:rPr lang="it-IT" b="1" dirty="0" smtClean="0"/>
              <a:t>qualità</a:t>
            </a:r>
          </a:p>
          <a:p>
            <a:pPr marL="662940" lvl="1" indent="-342900">
              <a:buFont typeface="+mj-lt"/>
              <a:buAutoNum type="arabicPeriod"/>
            </a:pPr>
            <a:r>
              <a:rPr lang="it-IT" b="1" dirty="0"/>
              <a:t>Perché’ la qualità è un progetto per </a:t>
            </a:r>
            <a:r>
              <a:rPr lang="it-IT" b="1" dirty="0" err="1"/>
              <a:t>WhatNext</a:t>
            </a:r>
            <a:r>
              <a:rPr lang="it-IT" b="1" dirty="0"/>
              <a:t> </a:t>
            </a:r>
            <a:r>
              <a:rPr lang="it-IT" b="1" dirty="0" smtClean="0"/>
              <a:t>TTA</a:t>
            </a:r>
            <a:endParaRPr lang="it-IT" dirty="0"/>
          </a:p>
          <a:p>
            <a:pPr marL="662940" lvl="1" indent="-342900">
              <a:buFont typeface="+mj-lt"/>
              <a:buAutoNum type="arabicPeriod"/>
            </a:pPr>
            <a:r>
              <a:rPr lang="it-IT" b="1" dirty="0"/>
              <a:t>Immaginare uno ‘sportello’ qualità</a:t>
            </a:r>
            <a:endParaRPr lang="it-IT" b="1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3" t="18962" r="14210" b="5534"/>
          <a:stretch/>
        </p:blipFill>
        <p:spPr>
          <a:xfrm rot="336968">
            <a:off x="6804248" y="1065804"/>
            <a:ext cx="1979722" cy="282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3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643544"/>
          </a:xfrm>
        </p:spPr>
        <p:txBody>
          <a:bodyPr/>
          <a:lstStyle/>
          <a:p>
            <a:pPr algn="ctr"/>
            <a:r>
              <a:rPr lang="it-IT" dirty="0" smtClean="0"/>
              <a:t>….</a:t>
            </a:r>
            <a:r>
              <a:rPr lang="it-IT" dirty="0" err="1"/>
              <a:t>t</a:t>
            </a:r>
            <a:r>
              <a:rPr lang="it-IT" dirty="0" err="1" smtClean="0"/>
              <a:t>rough</a:t>
            </a:r>
            <a:r>
              <a:rPr lang="it-IT" dirty="0" smtClean="0"/>
              <a:t> the </a:t>
            </a:r>
            <a:r>
              <a:rPr lang="it-IT" dirty="0" err="1" smtClean="0"/>
              <a:t>project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4896544"/>
          </a:xfrm>
        </p:spPr>
        <p:txBody>
          <a:bodyPr/>
          <a:lstStyle/>
          <a:p>
            <a:pPr lvl="0" algn="just"/>
            <a:r>
              <a:rPr lang="it-IT" dirty="0" smtClean="0"/>
              <a:t>. </a:t>
            </a:r>
            <a:r>
              <a:rPr lang="it-IT" dirty="0"/>
              <a:t>È stato preparato e sottoposto ai colleghi un questionario </a:t>
            </a:r>
            <a:r>
              <a:rPr lang="it-IT" dirty="0" smtClean="0"/>
              <a:t>per </a:t>
            </a:r>
            <a:r>
              <a:rPr lang="it-IT" b="1" dirty="0" smtClean="0"/>
              <a:t>conoscere</a:t>
            </a:r>
            <a:r>
              <a:rPr lang="it-IT" dirty="0" smtClean="0"/>
              <a:t> </a:t>
            </a:r>
            <a:r>
              <a:rPr lang="it-IT" dirty="0"/>
              <a:t>se e quanto la qualità fosse implementata </a:t>
            </a:r>
            <a:r>
              <a:rPr lang="it-IT" dirty="0" smtClean="0"/>
              <a:t>all’INFN,  </a:t>
            </a:r>
            <a:r>
              <a:rPr lang="it-IT" dirty="0"/>
              <a:t>cercare di identificare i bisogni </a:t>
            </a:r>
            <a:r>
              <a:rPr lang="it-IT" dirty="0" smtClean="0"/>
              <a:t>interni</a:t>
            </a:r>
          </a:p>
          <a:p>
            <a:pPr algn="just"/>
            <a:r>
              <a:rPr lang="it-IT" dirty="0" smtClean="0"/>
              <a:t>sono </a:t>
            </a:r>
            <a:r>
              <a:rPr lang="it-IT" dirty="0"/>
              <a:t>state definiti gli obiettivi da sviluppare: rendere efficaci le attività di tutti i giorni, riuscire a godere dei vantaggi di una corretta implementazione, affrontare l’approccio alla qualità non più come l’esercizio di un singolo, ma come presa di coscienza di tutta </a:t>
            </a:r>
            <a:r>
              <a:rPr lang="it-IT" dirty="0" smtClean="0"/>
              <a:t>l’organizzazione</a:t>
            </a:r>
            <a:r>
              <a:rPr lang="it-IT" dirty="0"/>
              <a:t>. </a:t>
            </a:r>
            <a:endParaRPr lang="it-IT" dirty="0" smtClean="0"/>
          </a:p>
          <a:p>
            <a:pPr lvl="0" algn="just"/>
            <a:r>
              <a:rPr lang="it-IT" dirty="0" smtClean="0"/>
              <a:t>Abbiamo definito insieme alcune </a:t>
            </a:r>
            <a:r>
              <a:rPr lang="it-IT" dirty="0"/>
              <a:t>linee </a:t>
            </a:r>
            <a:r>
              <a:rPr lang="it-IT" dirty="0" smtClean="0"/>
              <a:t>guida </a:t>
            </a:r>
            <a:r>
              <a:rPr lang="it-IT" dirty="0"/>
              <a:t>su come </a:t>
            </a:r>
            <a:r>
              <a:rPr lang="it-IT" b="1" cap="small" dirty="0"/>
              <a:t>comunicare la </a:t>
            </a:r>
            <a:r>
              <a:rPr lang="it-IT" b="1" cap="small" dirty="0" smtClean="0"/>
              <a:t>qualità</a:t>
            </a:r>
            <a:endParaRPr lang="it-IT" b="1" cap="small" dirty="0"/>
          </a:p>
        </p:txBody>
      </p:sp>
    </p:spTree>
    <p:extLst>
      <p:ext uri="{BB962C8B-B14F-4D97-AF65-F5344CB8AC3E}">
        <p14:creationId xmlns:p14="http://schemas.microsoft.com/office/powerpoint/2010/main" val="202791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5840" y="116632"/>
            <a:ext cx="7132319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Output di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Fase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7132320" cy="4142232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51520" y="836712"/>
            <a:ext cx="8712968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240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b="1" dirty="0" smtClean="0"/>
              <a:t>Fondamenti e linee guida per costruire uno sportello qualità</a:t>
            </a:r>
            <a:endParaRPr lang="it-IT" sz="1800" dirty="0"/>
          </a:p>
          <a:p>
            <a:pPr lvl="1"/>
            <a:r>
              <a:rPr lang="it-IT" dirty="0"/>
              <a:t>analisi: identificare le principali attività in cui la qualità è necessaria e desiderata perché risponde ai bisogni rilevati</a:t>
            </a:r>
            <a:endParaRPr lang="it-IT" sz="1600" dirty="0"/>
          </a:p>
          <a:p>
            <a:pPr lvl="1"/>
            <a:r>
              <a:rPr lang="it-IT" dirty="0"/>
              <a:t>attivazione del sistema: descrivendo i compiti, le procedure, il “cosa e come si fa”, e verificandoli</a:t>
            </a:r>
            <a:endParaRPr lang="it-IT" sz="1600" dirty="0"/>
          </a:p>
          <a:p>
            <a:pPr lvl="1"/>
            <a:r>
              <a:rPr lang="it-IT" dirty="0"/>
              <a:t>introduzione dei meccanismi volti a regolare e a misurare i processi </a:t>
            </a:r>
            <a:endParaRPr lang="it-IT" sz="1600" dirty="0"/>
          </a:p>
          <a:p>
            <a:pPr lvl="1"/>
            <a:r>
              <a:rPr lang="it-IT" dirty="0" smtClean="0"/>
              <a:t>implementazione </a:t>
            </a:r>
            <a:r>
              <a:rPr lang="it-IT" dirty="0"/>
              <a:t>di soluzioni tecnologiche</a:t>
            </a:r>
            <a:endParaRPr lang="it-IT" sz="1600" dirty="0"/>
          </a:p>
          <a:p>
            <a:pPr lvl="1"/>
            <a:r>
              <a:rPr lang="it-IT" dirty="0"/>
              <a:t>supporto nella progettazione di un sistema documentale secondo i canoni di qualità</a:t>
            </a:r>
            <a:endParaRPr lang="it-IT" sz="1600" dirty="0"/>
          </a:p>
          <a:p>
            <a:pPr lvl="1"/>
            <a:r>
              <a:rPr lang="it-IT" dirty="0"/>
              <a:t>certificazioni </a:t>
            </a:r>
            <a:endParaRPr lang="it-IT" sz="1600" dirty="0"/>
          </a:p>
          <a:p>
            <a:pPr lvl="1"/>
            <a:r>
              <a:rPr lang="it-IT" dirty="0" smtClean="0"/>
              <a:t>stimolando </a:t>
            </a:r>
            <a:r>
              <a:rPr lang="it-IT" dirty="0"/>
              <a:t>uno stato d’animo comune per cui ognuno di noi, ad ogni livello dell’organizzazione deve sentirsi coinvolto nella qualità</a:t>
            </a:r>
            <a:endParaRPr lang="it-IT" sz="1600" dirty="0"/>
          </a:p>
          <a:p>
            <a:pPr lvl="1"/>
            <a:r>
              <a:rPr lang="it-IT" dirty="0"/>
              <a:t>spiegando che i problemi che spesso incontriamo (mancanza di metodo, di formalismi, di attenzione, di esperienza) possono essere in parte risolti con l’applicazione di un metodo QA </a:t>
            </a:r>
            <a:endParaRPr lang="it-IT" sz="1600" dirty="0"/>
          </a:p>
          <a:p>
            <a:pPr lvl="1"/>
            <a:r>
              <a:rPr lang="it-IT" dirty="0"/>
              <a:t>imparando a concepire la qualità come uno strumento di management e non come uno strumento ispettivo </a:t>
            </a:r>
            <a:endParaRPr lang="it-IT" sz="1600" dirty="0"/>
          </a:p>
          <a:p>
            <a:pPr lvl="1"/>
            <a:r>
              <a:rPr lang="it-IT" dirty="0"/>
              <a:t>assicurarsi che non venga percepito come un semplice appesantimento burocratico</a:t>
            </a:r>
            <a:endParaRPr lang="it-IT" sz="1600" dirty="0"/>
          </a:p>
          <a:p>
            <a:pPr lvl="1"/>
            <a:r>
              <a:rPr lang="it-IT" dirty="0"/>
              <a:t>Informare e formare</a:t>
            </a:r>
            <a:endParaRPr lang="it-IT" sz="1600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074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s://fontmeme.com/temporary/b594b6cb796aad407ac7d6b23292667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773" y="2492897"/>
            <a:ext cx="2157040" cy="16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ontmeme.com/temporary/8cd10d5c8f0e98cfa6b86452cb40ca0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92598"/>
            <a:ext cx="33242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fontmeme.com/temporary/bae1285d62a52be48e5961d242faacf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329" y="4262610"/>
            <a:ext cx="551497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s://fontmeme.com/temporary/636ebc47dd5528774e71b3e151f1ce0b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32" y="992535"/>
            <a:ext cx="6096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s://fontmeme.com/temporary/12d09074b47960a7bc9f57c4db1a9b5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905" y="1746522"/>
            <a:ext cx="14001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3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308" y="104304"/>
            <a:ext cx="9068692" cy="1092448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Costituzione </a:t>
            </a:r>
            <a:r>
              <a:rPr lang="it-IT" sz="3200" b="1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di un </a:t>
            </a:r>
            <a:r>
              <a:rPr lang="it-IT" sz="32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Gruppo di Lavoro</a:t>
            </a:r>
            <a:br>
              <a:rPr lang="it-IT" sz="32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</a:br>
            <a:r>
              <a:rPr lang="it-IT" sz="3200" b="1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dedicato al Project Management</a:t>
            </a:r>
            <a:endParaRPr lang="it-IT" sz="3200" b="1" dirty="0">
              <a:solidFill>
                <a:srgbClr val="0000C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solidFill>
                <a:srgbClr val="0000CC"/>
              </a:solidFill>
            </a:endParaRPr>
          </a:p>
          <a:p>
            <a:r>
              <a:rPr lang="it-IT" b="1" dirty="0" smtClean="0">
                <a:solidFill>
                  <a:srgbClr val="0000CC"/>
                </a:solidFill>
              </a:rPr>
              <a:t>Mandato, </a:t>
            </a:r>
            <a:r>
              <a:rPr lang="it-IT" b="1" dirty="0" err="1" smtClean="0">
                <a:solidFill>
                  <a:srgbClr val="0000CC"/>
                </a:solidFill>
              </a:rPr>
              <a:t>roadmap</a:t>
            </a:r>
            <a:endParaRPr lang="it-IT" b="1" dirty="0" smtClean="0">
              <a:solidFill>
                <a:srgbClr val="0000CC"/>
              </a:solidFill>
            </a:endParaRPr>
          </a:p>
          <a:p>
            <a:r>
              <a:rPr lang="it-IT" b="1" dirty="0" smtClean="0">
                <a:solidFill>
                  <a:srgbClr val="0000CC"/>
                </a:solidFill>
              </a:rPr>
              <a:t>Implementare </a:t>
            </a:r>
            <a:r>
              <a:rPr lang="it-IT" b="1" dirty="0">
                <a:solidFill>
                  <a:srgbClr val="0000CC"/>
                </a:solidFill>
              </a:rPr>
              <a:t>e consolidare metodologie di </a:t>
            </a:r>
            <a:r>
              <a:rPr lang="it-IT" b="1" dirty="0" err="1">
                <a:solidFill>
                  <a:srgbClr val="0000CC"/>
                </a:solidFill>
              </a:rPr>
              <a:t>project</a:t>
            </a:r>
            <a:r>
              <a:rPr lang="it-IT" b="1" dirty="0">
                <a:solidFill>
                  <a:srgbClr val="0000CC"/>
                </a:solidFill>
              </a:rPr>
              <a:t> management nell’ente </a:t>
            </a:r>
            <a:endParaRPr lang="it-IT" b="1" dirty="0" smtClean="0">
              <a:solidFill>
                <a:srgbClr val="0000CC"/>
              </a:solidFill>
            </a:endParaRPr>
          </a:p>
          <a:p>
            <a:r>
              <a:rPr lang="it-IT" b="1" dirty="0" smtClean="0">
                <a:solidFill>
                  <a:srgbClr val="0000CC"/>
                </a:solidFill>
              </a:rPr>
              <a:t>Redazione di un piano di </a:t>
            </a:r>
            <a:r>
              <a:rPr lang="it-IT" b="1" dirty="0" err="1" smtClean="0">
                <a:solidFill>
                  <a:srgbClr val="0000CC"/>
                </a:solidFill>
              </a:rPr>
              <a:t>quality</a:t>
            </a:r>
            <a:r>
              <a:rPr lang="it-IT" b="1" dirty="0" smtClean="0">
                <a:solidFill>
                  <a:srgbClr val="0000CC"/>
                </a:solidFill>
              </a:rPr>
              <a:t> </a:t>
            </a:r>
            <a:r>
              <a:rPr lang="it-IT" b="1" dirty="0" err="1" smtClean="0">
                <a:solidFill>
                  <a:srgbClr val="0000CC"/>
                </a:solidFill>
              </a:rPr>
              <a:t>assurance</a:t>
            </a:r>
            <a:endParaRPr lang="it-IT" b="1" dirty="0" smtClean="0">
              <a:solidFill>
                <a:srgbClr val="0000CC"/>
              </a:solidFill>
            </a:endParaRPr>
          </a:p>
          <a:p>
            <a:r>
              <a:rPr lang="it-IT" b="1" dirty="0" smtClean="0">
                <a:solidFill>
                  <a:srgbClr val="0000CC"/>
                </a:solidFill>
              </a:rPr>
              <a:t>Definizione degli strumenti </a:t>
            </a:r>
          </a:p>
          <a:p>
            <a:r>
              <a:rPr lang="it-IT" b="1" dirty="0" smtClean="0">
                <a:solidFill>
                  <a:srgbClr val="0000CC"/>
                </a:solidFill>
              </a:rPr>
              <a:t>Piano formativo</a:t>
            </a:r>
          </a:p>
          <a:p>
            <a:r>
              <a:rPr lang="it-IT" b="1" dirty="0" smtClean="0">
                <a:solidFill>
                  <a:srgbClr val="0000CC"/>
                </a:solidFill>
              </a:rPr>
              <a:t>……….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599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67544" y="1556792"/>
            <a:ext cx="4032448" cy="489654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775224"/>
          </a:xfrm>
        </p:spPr>
        <p:txBody>
          <a:bodyPr/>
          <a:lstStyle/>
          <a:p>
            <a:r>
              <a:rPr lang="it-IT" dirty="0" smtClean="0"/>
              <a:t>..riflessioni.. 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781168" y="3977344"/>
            <a:ext cx="3823280" cy="2475992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it-IT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«Le metodologie hanno tutte lo stesso scopo: alzare il livello culturale di un’organizzazione. Sembrano tutte uguali, </a:t>
            </a:r>
            <a:r>
              <a:rPr lang="it-IT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invece </a:t>
            </a:r>
            <a:r>
              <a:rPr lang="it-IT" sz="1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bisogna conoscerne tante per apprezzarne le differenze»</a:t>
            </a:r>
            <a:endParaRPr lang="it-IT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611560" y="1779467"/>
            <a:ext cx="3175327" cy="17935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 periodi vicini, lo stesso tema </a:t>
            </a:r>
            <a:r>
              <a:rPr lang="it-IT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e’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stato sviluppato </a:t>
            </a:r>
            <a:r>
              <a:rPr lang="it-IT" cap="small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indipendentemente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Freccia a destra rientrata 11"/>
          <p:cNvSpPr/>
          <p:nvPr/>
        </p:nvSpPr>
        <p:spPr>
          <a:xfrm rot="14127445">
            <a:off x="3379620" y="4723109"/>
            <a:ext cx="532535" cy="182192"/>
          </a:xfrm>
          <a:prstGeom prst="notch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rientrata 12"/>
          <p:cNvSpPr/>
          <p:nvPr/>
        </p:nvSpPr>
        <p:spPr>
          <a:xfrm rot="3257623">
            <a:off x="862699" y="3607285"/>
            <a:ext cx="532535" cy="182192"/>
          </a:xfrm>
          <a:prstGeom prst="notch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6" name="Picture 4" descr="Risultati immagini per team dirigenti disegn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5" t="34525" r="12617" b="40361"/>
          <a:stretch/>
        </p:blipFill>
        <p:spPr bwMode="auto">
          <a:xfrm>
            <a:off x="755576" y="3068960"/>
            <a:ext cx="1523496" cy="57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isultati immagini per gruppo persone disegn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3" t="10352" r="11650" b="11809"/>
          <a:stretch/>
        </p:blipFill>
        <p:spPr bwMode="auto">
          <a:xfrm>
            <a:off x="3203848" y="4869160"/>
            <a:ext cx="1008112" cy="100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1403648" y="3967460"/>
            <a:ext cx="2334478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Quality </a:t>
            </a:r>
            <a:r>
              <a:rPr lang="it-IT" dirty="0" err="1" smtClean="0"/>
              <a:t>assurance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682850"/>
            <a:ext cx="683568" cy="390431"/>
          </a:xfrm>
          <a:prstGeom prst="rect">
            <a:avLst/>
          </a:prstGeom>
        </p:spPr>
      </p:pic>
      <p:sp>
        <p:nvSpPr>
          <p:cNvPr id="14" name="Segnaposto contenuto 6"/>
          <p:cNvSpPr txBox="1">
            <a:spLocks/>
          </p:cNvSpPr>
          <p:nvPr/>
        </p:nvSpPr>
        <p:spPr>
          <a:xfrm>
            <a:off x="4853176" y="764704"/>
            <a:ext cx="3823280" cy="276402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240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.. il progetto AQUA necessita oggi di un ‘</a:t>
            </a:r>
            <a:r>
              <a:rPr lang="it-IT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tuning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’ diverso, che si accordi e si armonizzi con l’infrastruttura che il Gruppo di Lavoro del </a:t>
            </a:r>
            <a:r>
              <a:rPr lang="it-IT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project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management </a:t>
            </a:r>
            <a:r>
              <a:rPr lang="it-I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ha pensato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9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CF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7132319" cy="643544"/>
          </a:xfrm>
        </p:spPr>
        <p:txBody>
          <a:bodyPr/>
          <a:lstStyle/>
          <a:p>
            <a:r>
              <a:rPr lang="it-IT" dirty="0" smtClean="0"/>
              <a:t>Il business model </a:t>
            </a:r>
            <a:r>
              <a:rPr lang="it-IT" dirty="0" err="1" smtClean="0"/>
              <a:t>canvas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653912" y="4158952"/>
            <a:ext cx="7454592" cy="2726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6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•"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240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1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vuole </a:t>
            </a:r>
            <a:r>
              <a:rPr lang="it-IT" dirty="0"/>
              <a:t>essere </a:t>
            </a:r>
            <a:r>
              <a:rPr lang="it-IT" dirty="0" smtClean="0"/>
              <a:t>un’opportunità </a:t>
            </a:r>
            <a:r>
              <a:rPr lang="it-IT" dirty="0"/>
              <a:t>di passare da una situazione attuale (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) ad una situazione ideale (to be)</a:t>
            </a:r>
          </a:p>
          <a:p>
            <a:r>
              <a:rPr lang="it-IT" dirty="0" smtClean="0"/>
              <a:t>consente </a:t>
            </a:r>
            <a:r>
              <a:rPr lang="it-IT" dirty="0"/>
              <a:t>di avere una visione di insieme. </a:t>
            </a:r>
            <a:r>
              <a:rPr lang="it-IT" dirty="0" smtClean="0"/>
              <a:t>Si </a:t>
            </a:r>
            <a:r>
              <a:rPr lang="it-IT" dirty="0"/>
              <a:t>tratta di un metodo dinamico e flessibile utilizzabile durante l’intero ciclo di vita del progetto</a:t>
            </a:r>
          </a:p>
          <a:p>
            <a:r>
              <a:rPr lang="it-IT" dirty="0" smtClean="0"/>
              <a:t>permette </a:t>
            </a:r>
            <a:r>
              <a:rPr lang="it-IT" dirty="0"/>
              <a:t>di avere un quadro generale di tutti gli elementi che concorrono alla formazione del modello</a:t>
            </a:r>
          </a:p>
          <a:p>
            <a:r>
              <a:rPr lang="it-IT" dirty="0" smtClean="0"/>
              <a:t>non </a:t>
            </a:r>
            <a:r>
              <a:rPr lang="it-IT" dirty="0"/>
              <a:t>è un documento statico come un business </a:t>
            </a:r>
            <a:r>
              <a:rPr lang="it-IT" dirty="0" err="1"/>
              <a:t>plan</a:t>
            </a:r>
            <a:r>
              <a:rPr lang="it-IT" dirty="0"/>
              <a:t>, cambia come cambiano le condizioni a corredo</a:t>
            </a:r>
          </a:p>
        </p:txBody>
      </p:sp>
      <p:pic>
        <p:nvPicPr>
          <p:cNvPr id="1026" name="Picture 2" descr="Risultati immagini per post 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5700"/>
            <a:ext cx="2178173" cy="14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business model canva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7"/>
          <a:stretch/>
        </p:blipFill>
        <p:spPr bwMode="auto">
          <a:xfrm rot="21013448">
            <a:off x="2444110" y="2909135"/>
            <a:ext cx="2244097" cy="108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9776" y="1284736"/>
            <a:ext cx="7454592" cy="1784224"/>
          </a:xfrm>
        </p:spPr>
        <p:txBody>
          <a:bodyPr/>
          <a:lstStyle/>
          <a:p>
            <a:pPr marL="45720" indent="0" algn="just">
              <a:buNone/>
            </a:pPr>
            <a:r>
              <a:rPr lang="it-IT" dirty="0" smtClean="0"/>
              <a:t>E’ </a:t>
            </a:r>
            <a:r>
              <a:rPr lang="it-IT" dirty="0"/>
              <a:t>un metodo concettuale che si utilizza per organizzare una specifica attività di un progetto: illustra cosa essa produce, come lo produce, per chi e con quali risorse, identifica gli utenti a cui si vuole rivolgere, i fornitori da cui si ottengono le materie necessarie per renderlo operativo e le caratteristiche del processo per realizzarlo</a:t>
            </a:r>
          </a:p>
        </p:txBody>
      </p:sp>
    </p:spTree>
    <p:extLst>
      <p:ext uri="{BB962C8B-B14F-4D97-AF65-F5344CB8AC3E}">
        <p14:creationId xmlns:p14="http://schemas.microsoft.com/office/powerpoint/2010/main" val="26244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Sinottico </a:t>
            </a:r>
            <a:r>
              <a:rPr lang="it-IT" sz="3600" dirty="0" smtClean="0"/>
              <a:t>del business model </a:t>
            </a:r>
            <a:r>
              <a:rPr lang="it-IT" sz="3600" dirty="0" err="1" smtClean="0"/>
              <a:t>canvas</a:t>
            </a:r>
            <a:r>
              <a:rPr lang="it-IT" sz="3600" dirty="0" smtClean="0"/>
              <a:t> </a:t>
            </a:r>
            <a:r>
              <a:rPr lang="it-IT" dirty="0" smtClean="0"/>
              <a:t>AQUA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92562"/>
              </p:ext>
            </p:extLst>
          </p:nvPr>
        </p:nvGraphicFramePr>
        <p:xfrm>
          <a:off x="251520" y="836712"/>
          <a:ext cx="8640960" cy="595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80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Attività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Proposta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Relazioni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Clienti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917">
                <a:tc rowSpan="3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Risorse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 smtClean="0"/>
                        <a:t>Canali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4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515">
                <a:tc gridSpan="3">
                  <a:txBody>
                    <a:bodyPr/>
                    <a:lstStyle/>
                    <a:p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Costi (non necessariamente economici)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Valori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Punti di forza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777">
                <a:tc gridSpan="3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C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Angolo ripiegato 5"/>
          <p:cNvSpPr/>
          <p:nvPr/>
        </p:nvSpPr>
        <p:spPr>
          <a:xfrm>
            <a:off x="395536" y="2060848"/>
            <a:ext cx="1440160" cy="100811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</a:rPr>
              <a:t>Tutto il personale che ha avuto esperienze di QA, e/o  motivato a utilizzare questi metodi in futuro  </a:t>
            </a:r>
          </a:p>
        </p:txBody>
      </p:sp>
      <p:sp>
        <p:nvSpPr>
          <p:cNvPr id="7" name="Angolo ripiegato 6"/>
          <p:cNvSpPr/>
          <p:nvPr/>
        </p:nvSpPr>
        <p:spPr>
          <a:xfrm>
            <a:off x="2051720" y="3753036"/>
            <a:ext cx="1543726" cy="154817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>
                <a:solidFill>
                  <a:schemeClr val="tx1"/>
                </a:solidFill>
              </a:rPr>
              <a:t>Formazione interna (corsi programmati dal </a:t>
            </a:r>
            <a:r>
              <a:rPr lang="it-IT" sz="1000" dirty="0" err="1">
                <a:solidFill>
                  <a:schemeClr val="tx1"/>
                </a:solidFill>
              </a:rPr>
              <a:t>GdL</a:t>
            </a:r>
            <a:r>
              <a:rPr lang="it-IT" sz="1000" dirty="0">
                <a:solidFill>
                  <a:schemeClr val="tx1"/>
                </a:solidFill>
              </a:rPr>
              <a:t> del </a:t>
            </a:r>
            <a:r>
              <a:rPr lang="it-IT" sz="1000" dirty="0" err="1">
                <a:solidFill>
                  <a:schemeClr val="tx1"/>
                </a:solidFill>
              </a:rPr>
              <a:t>project</a:t>
            </a:r>
            <a:r>
              <a:rPr lang="it-IT" sz="1000" dirty="0">
                <a:solidFill>
                  <a:schemeClr val="tx1"/>
                </a:solidFill>
              </a:rPr>
              <a:t> management)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>
                <a:solidFill>
                  <a:schemeClr val="tx1"/>
                </a:solidFill>
              </a:rPr>
              <a:t>Formazione esterna (certificazioni </a:t>
            </a:r>
            <a:r>
              <a:rPr lang="it-IT" sz="1000" dirty="0" err="1">
                <a:solidFill>
                  <a:schemeClr val="tx1"/>
                </a:solidFill>
              </a:rPr>
              <a:t>iso</a:t>
            </a:r>
            <a:r>
              <a:rPr lang="it-IT" sz="1000" dirty="0">
                <a:solidFill>
                  <a:schemeClr val="tx1"/>
                </a:solidFill>
              </a:rPr>
              <a:t> per auditor</a:t>
            </a:r>
            <a:r>
              <a:rPr lang="it-IT" sz="1000" dirty="0" smtClean="0">
                <a:solidFill>
                  <a:schemeClr val="tx1"/>
                </a:solidFill>
              </a:rPr>
              <a:t>),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00" dirty="0" err="1" smtClean="0">
                <a:solidFill>
                  <a:schemeClr val="tx1"/>
                </a:solidFill>
              </a:rPr>
              <a:t>etc</a:t>
            </a:r>
            <a:r>
              <a:rPr lang="it-IT" sz="1000" dirty="0" smtClean="0">
                <a:solidFill>
                  <a:schemeClr val="tx1"/>
                </a:solidFill>
              </a:rPr>
              <a:t> da definire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Angolo ripiegato 7"/>
          <p:cNvSpPr/>
          <p:nvPr/>
        </p:nvSpPr>
        <p:spPr>
          <a:xfrm>
            <a:off x="2195736" y="1556792"/>
            <a:ext cx="1440160" cy="1152128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Creare link con il </a:t>
            </a:r>
            <a:r>
              <a:rPr lang="it-IT" sz="1000" dirty="0" err="1" smtClean="0">
                <a:solidFill>
                  <a:schemeClr val="tx1"/>
                </a:solidFill>
              </a:rPr>
              <a:t>GdL</a:t>
            </a:r>
            <a:r>
              <a:rPr lang="it-IT" sz="1000" dirty="0" smtClean="0">
                <a:solidFill>
                  <a:schemeClr val="tx1"/>
                </a:solidFill>
              </a:rPr>
              <a:t> del </a:t>
            </a:r>
            <a:r>
              <a:rPr lang="it-IT" sz="1000" dirty="0" err="1" smtClean="0">
                <a:solidFill>
                  <a:schemeClr val="tx1"/>
                </a:solidFill>
              </a:rPr>
              <a:t>project</a:t>
            </a:r>
            <a:r>
              <a:rPr lang="it-IT" sz="1000" dirty="0" smtClean="0">
                <a:solidFill>
                  <a:schemeClr val="tx1"/>
                </a:solidFill>
              </a:rPr>
              <a:t> management , sensibilizzare  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9" name="Angolo ripiegato 8"/>
          <p:cNvSpPr/>
          <p:nvPr/>
        </p:nvSpPr>
        <p:spPr>
          <a:xfrm>
            <a:off x="3779912" y="2528900"/>
            <a:ext cx="1584176" cy="1692188"/>
          </a:xfrm>
          <a:prstGeom prst="foldedCorner">
            <a:avLst/>
          </a:prstGeom>
          <a:solidFill>
            <a:srgbClr val="FCE8D2"/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Innovazione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Semplicità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Risoluzione di problemi specifici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schemeClr val="tx1"/>
                </a:solidFill>
              </a:rPr>
              <a:t>accessibilità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0" name="Angolo ripiegato 9"/>
          <p:cNvSpPr/>
          <p:nvPr/>
        </p:nvSpPr>
        <p:spPr>
          <a:xfrm>
            <a:off x="5580112" y="1772816"/>
            <a:ext cx="1512168" cy="792088"/>
          </a:xfrm>
          <a:prstGeom prst="foldedCorner">
            <a:avLst/>
          </a:prstGeom>
          <a:solidFill>
            <a:srgbClr val="FCE8D2"/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Management come ‘facilitatore’ 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11" name="Angolo ripiegato 10"/>
          <p:cNvSpPr/>
          <p:nvPr/>
        </p:nvSpPr>
        <p:spPr>
          <a:xfrm>
            <a:off x="7524328" y="1988840"/>
            <a:ext cx="1080120" cy="1224136"/>
          </a:xfrm>
          <a:prstGeom prst="foldedCorner">
            <a:avLst/>
          </a:prstGeom>
          <a:solidFill>
            <a:srgbClr val="FCE8D2"/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PARTE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Angolo ripiegato 11"/>
          <p:cNvSpPr/>
          <p:nvPr/>
        </p:nvSpPr>
        <p:spPr>
          <a:xfrm>
            <a:off x="5682704" y="3787315"/>
            <a:ext cx="1265560" cy="1225861"/>
          </a:xfrm>
          <a:prstGeom prst="foldedCorner">
            <a:avLst/>
          </a:prstGeom>
          <a:solidFill>
            <a:srgbClr val="FCE8D2"/>
          </a:solidFill>
          <a:ln w="1270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Gruppo WNTTA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8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eano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49_TF02895256.potx" id="{2E1F1E58-B36B-4CF0-9C89-47A56E37F3F8}" vid="{206EC56C-FCF1-441F-95DD-729D600C4C58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911</Words>
  <Application>Microsoft Office PowerPoint</Application>
  <PresentationFormat>Presentazione su schermo (4:3)</PresentationFormat>
  <Paragraphs>108</Paragraphs>
  <Slides>12</Slides>
  <Notes>1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Tema di Office</vt:lpstr>
      <vt:lpstr>Oceano 16x9</vt:lpstr>
      <vt:lpstr>AQUA</vt:lpstr>
      <vt:lpstr>Input di What Next Fase 1</vt:lpstr>
      <vt:lpstr>….trough the project…</vt:lpstr>
      <vt:lpstr>Output di What Next Fase 1</vt:lpstr>
      <vt:lpstr>Presentazione standard di PowerPoint</vt:lpstr>
      <vt:lpstr>Costituzione di un Gruppo di Lavoro  dedicato al Project Management</vt:lpstr>
      <vt:lpstr>..riflessioni.. </vt:lpstr>
      <vt:lpstr>Il business model canvas</vt:lpstr>
      <vt:lpstr>Sinottico del business model canvas AQUA</vt:lpstr>
      <vt:lpstr>«Spiegone» del canvas</vt:lpstr>
      <vt:lpstr>..per il futuro.. </vt:lpstr>
      <vt:lpstr>All’esterno: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Valieri</dc:creator>
  <cp:lastModifiedBy>Claudia Valieri</cp:lastModifiedBy>
  <cp:revision>68</cp:revision>
  <dcterms:created xsi:type="dcterms:W3CDTF">2019-04-01T09:24:58Z</dcterms:created>
  <dcterms:modified xsi:type="dcterms:W3CDTF">2019-04-08T09:25:34Z</dcterms:modified>
</cp:coreProperties>
</file>