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0" r:id="rId1"/>
  </p:sldMasterIdLst>
  <p:notesMasterIdLst>
    <p:notesMasterId r:id="rId8"/>
  </p:notesMasterIdLst>
  <p:sldIdLst>
    <p:sldId id="257" r:id="rId2"/>
    <p:sldId id="267" r:id="rId3"/>
    <p:sldId id="273" r:id="rId4"/>
    <p:sldId id="277" r:id="rId5"/>
    <p:sldId id="264" r:id="rId6"/>
    <p:sldId id="27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4" autoAdjust="0"/>
    <p:restoredTop sz="86353" autoAdjust="0"/>
  </p:normalViewPr>
  <p:slideViewPr>
    <p:cSldViewPr snapToGrid="0" snapToObjects="1">
      <p:cViewPr varScale="1">
        <p:scale>
          <a:sx n="122" d="100"/>
          <a:sy n="122" d="100"/>
        </p:scale>
        <p:origin x="208" y="4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813A56-062C-41C2-865A-771C7E3292DA}" type="datetimeFigureOut">
              <a:rPr lang="it-IT" smtClean="0"/>
              <a:pPr/>
              <a:t>08/04/19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82A6E3-F0C2-4070-8766-279CB577598E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4769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2A6E3-F0C2-4070-8766-279CB577598E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2A6E3-F0C2-4070-8766-279CB577598E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2A6E3-F0C2-4070-8766-279CB577598E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2A6E3-F0C2-4070-8766-279CB577598E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2A6E3-F0C2-4070-8766-279CB577598E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5980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D3D8FB8-ED2B-FB4E-B166-C4FAEB810B7A}" type="datetimeFigureOut">
              <a:rPr lang="en-US" smtClean="0"/>
              <a:pPr/>
              <a:t>4/8/19</a:t>
            </a:fld>
            <a:endParaRPr lang="en-US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F01B7DD-A76C-FE46-B846-CF4866584C79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D8FB8-ED2B-FB4E-B166-C4FAEB810B7A}" type="datetimeFigureOut">
              <a:rPr lang="en-US" smtClean="0"/>
              <a:pPr/>
              <a:t>4/8/19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1B7DD-A76C-FE46-B846-CF4866584C79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D3D8FB8-ED2B-FB4E-B166-C4FAEB810B7A}" type="datetimeFigureOut">
              <a:rPr lang="en-US" smtClean="0"/>
              <a:pPr/>
              <a:t>4/8/19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ttango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F01B7DD-A76C-FE46-B846-CF4866584C79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D8FB8-ED2B-FB4E-B166-C4FAEB810B7A}" type="datetimeFigureOut">
              <a:rPr lang="en-US" smtClean="0"/>
              <a:pPr/>
              <a:t>4/8/19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F01B7DD-A76C-FE46-B846-CF4866584C79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Rettango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D8FB8-ED2B-FB4E-B166-C4FAEB810B7A}" type="datetimeFigureOut">
              <a:rPr lang="en-US" smtClean="0"/>
              <a:pPr/>
              <a:t>4/8/19</a:t>
            </a:fld>
            <a:endParaRPr lang="en-US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F01B7DD-A76C-FE46-B846-CF4866584C79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D3D8FB8-ED2B-FB4E-B166-C4FAEB810B7A}" type="datetimeFigureOut">
              <a:rPr lang="en-US" smtClean="0"/>
              <a:pPr/>
              <a:t>4/8/19</a:t>
            </a:fld>
            <a:endParaRPr lang="en-US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F01B7DD-A76C-FE46-B846-CF4866584C79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D3D8FB8-ED2B-FB4E-B166-C4FAEB810B7A}" type="datetimeFigureOut">
              <a:rPr lang="en-US" smtClean="0"/>
              <a:pPr/>
              <a:t>4/8/19</a:t>
            </a:fld>
            <a:endParaRPr lang="en-US"/>
          </a:p>
        </p:txBody>
      </p:sp>
      <p:sp>
        <p:nvSpPr>
          <p:cNvPr id="12" name="Segnaposto numero diapositiva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F01B7DD-A76C-FE46-B846-CF4866584C79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5" name="Segnaposto tes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D8FB8-ED2B-FB4E-B166-C4FAEB810B7A}" type="datetimeFigureOut">
              <a:rPr lang="en-US" smtClean="0"/>
              <a:pPr/>
              <a:t>4/8/19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F01B7DD-A76C-FE46-B846-CF4866584C79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D8FB8-ED2B-FB4E-B166-C4FAEB810B7A}" type="datetimeFigureOut">
              <a:rPr lang="en-US" smtClean="0"/>
              <a:pPr/>
              <a:t>4/8/19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F01B7DD-A76C-FE46-B846-CF4866584C79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D8FB8-ED2B-FB4E-B166-C4FAEB810B7A}" type="datetimeFigureOut">
              <a:rPr lang="en-US" smtClean="0"/>
              <a:pPr/>
              <a:t>4/8/19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F01B7DD-A76C-FE46-B846-CF4866584C79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Rettango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Rettango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D3D8FB8-ED2B-FB4E-B166-C4FAEB810B7A}" type="datetimeFigureOut">
              <a:rPr lang="en-US" smtClean="0"/>
              <a:pPr/>
              <a:t>4/8/19</a:t>
            </a:fld>
            <a:endParaRPr lang="en-US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F01B7DD-A76C-FE46-B846-CF4866584C79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D3D8FB8-ED2B-FB4E-B166-C4FAEB810B7A}" type="datetimeFigureOut">
              <a:rPr lang="en-US" smtClean="0"/>
              <a:pPr/>
              <a:t>4/8/19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ttango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F01B7DD-A76C-FE46-B846-CF4866584C79}" type="slidenum">
              <a:rPr lang="en-US" smtClean="0"/>
              <a:pPr/>
              <a:t>‹n.›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363" y="2817627"/>
            <a:ext cx="8229600" cy="207334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dirty="0" smtClean="0"/>
              <a:t>EXFO-INFN</a:t>
            </a:r>
            <a:endParaRPr lang="en-US" dirty="0"/>
          </a:p>
        </p:txBody>
      </p:sp>
      <p:pic>
        <p:nvPicPr>
          <p:cNvPr id="4" name="Immagine 3">
            <a:extLst>
              <a:ext uri="{FF2B5EF4-FFF2-40B4-BE49-F238E27FC236}">
                <a16:creationId xmlns="" xmlns:a16="http://schemas.microsoft.com/office/drawing/2014/main" id="{3CEC2D56-5D42-447E-8983-319BBF54E5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61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/>
        </p:nvSpPr>
        <p:spPr>
          <a:xfrm>
            <a:off x="939209" y="2828259"/>
            <a:ext cx="6907619" cy="149919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US" sz="3200" b="1" dirty="0" smtClean="0">
                <a:solidFill>
                  <a:srgbClr val="000000"/>
                </a:solidFill>
                <a:cs typeface="Arial"/>
              </a:rPr>
              <a:t>FASE 1</a:t>
            </a:r>
            <a:endParaRPr lang="en-US" sz="3200" b="1" dirty="0">
              <a:solidFill>
                <a:srgbClr val="000000"/>
              </a:solidFill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e 4"/>
          <p:cNvSpPr/>
          <p:nvPr/>
        </p:nvSpPr>
        <p:spPr>
          <a:xfrm>
            <a:off x="3157870" y="2094614"/>
            <a:ext cx="2785731" cy="216904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400" dirty="0" smtClean="0"/>
              <a:t>PROGETTO</a:t>
            </a:r>
            <a:endParaRPr lang="it-IT" sz="2400" dirty="0"/>
          </a:p>
        </p:txBody>
      </p:sp>
      <p:sp>
        <p:nvSpPr>
          <p:cNvPr id="6" name="Rettangolo 5"/>
          <p:cNvSpPr/>
          <p:nvPr/>
        </p:nvSpPr>
        <p:spPr>
          <a:xfrm>
            <a:off x="584791" y="1116418"/>
            <a:ext cx="1669311" cy="147792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DEFINIZIONE RUOLO DEL FINANCIAL OFFICER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3721396" y="446568"/>
            <a:ext cx="1775636" cy="13078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ACCESSO A TUTTE LE INFORMAZIONI</a:t>
            </a:r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3402418" y="5018569"/>
            <a:ext cx="2541183" cy="15629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PROCEDURE </a:t>
            </a:r>
            <a:br>
              <a:rPr lang="it-IT" dirty="0" smtClean="0"/>
            </a:br>
            <a:r>
              <a:rPr lang="it-IT" dirty="0" smtClean="0"/>
              <a:t>OMOGENEE</a:t>
            </a:r>
            <a:endParaRPr lang="it-IT" dirty="0"/>
          </a:p>
        </p:txBody>
      </p:sp>
      <p:sp>
        <p:nvSpPr>
          <p:cNvPr id="9" name="Rettangolo 8"/>
          <p:cNvSpPr/>
          <p:nvPr/>
        </p:nvSpPr>
        <p:spPr>
          <a:xfrm>
            <a:off x="6422065" y="3337187"/>
            <a:ext cx="2264735" cy="141944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SUPPORTO CENTRALIZZATO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6687879" y="680483"/>
            <a:ext cx="1998921" cy="14141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FORMAZIONE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414670" y="3433504"/>
            <a:ext cx="1998921" cy="14194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SISTEMA GESTIONALE INTEGRATO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/>
        </p:nvSpPr>
        <p:spPr>
          <a:xfrm>
            <a:off x="939209" y="2828259"/>
            <a:ext cx="6907619" cy="149919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US" sz="3200" b="1" dirty="0" smtClean="0">
                <a:solidFill>
                  <a:srgbClr val="000000"/>
                </a:solidFill>
                <a:cs typeface="Arial"/>
              </a:rPr>
              <a:t>FASE 2</a:t>
            </a:r>
            <a:endParaRPr lang="en-US" sz="3200" b="1" dirty="0">
              <a:solidFill>
                <a:srgbClr val="000000"/>
              </a:solidFill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2562448" y="829339"/>
            <a:ext cx="3657600" cy="197765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61950" lvl="1" indent="0" defTabSz="9144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it-IT" dirty="0" smtClean="0">
                <a:solidFill>
                  <a:srgbClr val="0070C0"/>
                </a:solidFill>
              </a:rPr>
              <a:t>WP1- </a:t>
            </a:r>
            <a:r>
              <a:rPr lang="it-IT" dirty="0">
                <a:solidFill>
                  <a:srgbClr val="0070C0"/>
                </a:solidFill>
              </a:rPr>
              <a:t>r</a:t>
            </a:r>
            <a:r>
              <a:rPr lang="it-IT" dirty="0" smtClean="0">
                <a:solidFill>
                  <a:srgbClr val="0070C0"/>
                </a:solidFill>
              </a:rPr>
              <a:t>isorse Umane</a:t>
            </a:r>
          </a:p>
          <a:p>
            <a:pPr marL="361950" lvl="1" indent="0" defTabSz="9144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WP2 </a:t>
            </a:r>
            <a:r>
              <a:rPr lang="it-IT" dirty="0">
                <a:solidFill>
                  <a:schemeClr val="accent6">
                    <a:lumMod val="75000"/>
                  </a:schemeClr>
                </a:solidFill>
              </a:rPr>
              <a:t>- metodologia dei processi e della gestione</a:t>
            </a:r>
            <a:endParaRPr lang="it-IT" dirty="0" smtClean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7" name="Ovale 6"/>
          <p:cNvSpPr/>
          <p:nvPr/>
        </p:nvSpPr>
        <p:spPr>
          <a:xfrm>
            <a:off x="420447" y="4853252"/>
            <a:ext cx="3264197" cy="188196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Cosa c’è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chemeClr val="tx1"/>
                </a:solidFill>
              </a:rPr>
              <a:t>Inserimento FO nel work flow acquisti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chemeClr val="tx1"/>
                </a:solidFill>
              </a:rPr>
              <a:t>Creazione spazio </a:t>
            </a:r>
            <a:r>
              <a:rPr lang="it-IT" dirty="0" err="1" smtClean="0">
                <a:solidFill>
                  <a:schemeClr val="tx1"/>
                </a:solidFill>
              </a:rPr>
              <a:t>Alfresco</a:t>
            </a:r>
            <a:endParaRPr lang="it-IT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chemeClr val="tx1"/>
                </a:solidFill>
              </a:rPr>
              <a:t>Linee guida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8" name="Ovale 7"/>
          <p:cNvSpPr/>
          <p:nvPr/>
        </p:nvSpPr>
        <p:spPr>
          <a:xfrm>
            <a:off x="420447" y="2853535"/>
            <a:ext cx="3487479" cy="175437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it-IT" dirty="0" smtClean="0">
              <a:solidFill>
                <a:schemeClr val="tx1"/>
              </a:solidFill>
            </a:endParaRPr>
          </a:p>
          <a:p>
            <a:pPr algn="ctr"/>
            <a:r>
              <a:rPr lang="it-IT" dirty="0" smtClean="0">
                <a:solidFill>
                  <a:schemeClr val="tx1"/>
                </a:solidFill>
              </a:rPr>
              <a:t>Cosa c’è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chemeClr val="tx1"/>
                </a:solidFill>
              </a:rPr>
              <a:t>Formazione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chemeClr val="tx1"/>
                </a:solidFill>
              </a:rPr>
              <a:t>Individuazione personale dedicato</a:t>
            </a:r>
          </a:p>
          <a:p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9" name="Ovale 8"/>
          <p:cNvSpPr/>
          <p:nvPr/>
        </p:nvSpPr>
        <p:spPr>
          <a:xfrm>
            <a:off x="4842922" y="4766987"/>
            <a:ext cx="3264197" cy="188196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600" dirty="0">
                <a:solidFill>
                  <a:schemeClr val="tx1"/>
                </a:solidFill>
              </a:rPr>
              <a:t>Cosa </a:t>
            </a:r>
            <a:r>
              <a:rPr lang="it-IT" sz="1600" dirty="0" smtClean="0">
                <a:solidFill>
                  <a:schemeClr val="tx1"/>
                </a:solidFill>
              </a:rPr>
              <a:t>manca</a:t>
            </a:r>
            <a:endParaRPr lang="it-IT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tx1"/>
                </a:solidFill>
              </a:rPr>
              <a:t>Definizione di processi e procedure condivise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tx1"/>
                </a:solidFill>
              </a:rPr>
              <a:t>Armonizzazione interazioni fra strutture</a:t>
            </a:r>
            <a:endParaRPr lang="it-IT" sz="1600" dirty="0">
              <a:solidFill>
                <a:schemeClr val="tx1"/>
              </a:solidFill>
            </a:endParaRPr>
          </a:p>
          <a:p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0" name="Ovale 9"/>
          <p:cNvSpPr/>
          <p:nvPr/>
        </p:nvSpPr>
        <p:spPr>
          <a:xfrm>
            <a:off x="4619640" y="2870782"/>
            <a:ext cx="3487479" cy="175437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Cosa </a:t>
            </a:r>
            <a:r>
              <a:rPr lang="it-IT" dirty="0" smtClean="0">
                <a:solidFill>
                  <a:schemeClr val="tx1"/>
                </a:solidFill>
              </a:rPr>
              <a:t>manca</a:t>
            </a:r>
          </a:p>
          <a:p>
            <a:pPr algn="ctr"/>
            <a:endParaRPr lang="it-IT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err="1" smtClean="0">
                <a:solidFill>
                  <a:schemeClr val="tx1"/>
                </a:solidFill>
              </a:rPr>
              <a:t>Profilazione</a:t>
            </a:r>
            <a:r>
              <a:rPr lang="it-IT" dirty="0" smtClean="0">
                <a:solidFill>
                  <a:schemeClr val="tx1"/>
                </a:solidFill>
              </a:rPr>
              <a:t> FO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2562448" y="829339"/>
            <a:ext cx="3657600" cy="197765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61950" lvl="1" indent="0" algn="ctr" defTabSz="9144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it-IT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WP3 Sistema Gestionale</a:t>
            </a:r>
          </a:p>
          <a:p>
            <a:pPr marL="361950" lvl="1" indent="0" algn="ctr" defTabSz="914400" fontAlgn="base">
              <a:spcBef>
                <a:spcPct val="0"/>
              </a:spcBef>
              <a:spcAft>
                <a:spcPct val="0"/>
              </a:spcAft>
              <a:buNone/>
            </a:pPr>
            <a:endParaRPr lang="it-IT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7" name="Ovale 6"/>
          <p:cNvSpPr/>
          <p:nvPr/>
        </p:nvSpPr>
        <p:spPr>
          <a:xfrm>
            <a:off x="713182" y="3732027"/>
            <a:ext cx="3264197" cy="188196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it-I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vale 7"/>
          <p:cNvSpPr/>
          <p:nvPr/>
        </p:nvSpPr>
        <p:spPr>
          <a:xfrm>
            <a:off x="4720855" y="3732027"/>
            <a:ext cx="3487479" cy="175437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chemeClr val="tx1"/>
                </a:solidFill>
              </a:rPr>
              <a:t>Gestionale integrato contabilità, stipendiale e time </a:t>
            </a:r>
            <a:r>
              <a:rPr lang="it-IT" dirty="0" err="1" smtClean="0">
                <a:solidFill>
                  <a:schemeClr val="tx1"/>
                </a:solidFill>
              </a:rPr>
              <a:t>sheet</a:t>
            </a:r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5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Luna">
  <a:themeElements>
    <a:clrScheme name="Luna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Lun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Lun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965</TotalTime>
  <Words>86</Words>
  <Application>Microsoft Macintosh PowerPoint</Application>
  <PresentationFormat>Presentazione su schermo (4:3)</PresentationFormat>
  <Paragraphs>34</Paragraphs>
  <Slides>6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3" baseType="lpstr">
      <vt:lpstr>Calibri</vt:lpstr>
      <vt:lpstr>Times New Roman</vt:lpstr>
      <vt:lpstr>Tw Cen MT</vt:lpstr>
      <vt:lpstr>Wingdings</vt:lpstr>
      <vt:lpstr>Wingdings 2</vt:lpstr>
      <vt:lpstr>Arial</vt:lpstr>
      <vt:lpstr>Luna</vt:lpstr>
      <vt:lpstr>EXFO-INFN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>INFN</Company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Servizio Gestione Progetti</dc:title>
  <dc:creator>Sabrina Argentati</dc:creator>
  <cp:lastModifiedBy>Utente di Microsoft Office</cp:lastModifiedBy>
  <cp:revision>46</cp:revision>
  <dcterms:created xsi:type="dcterms:W3CDTF">2019-01-13T20:54:12Z</dcterms:created>
  <dcterms:modified xsi:type="dcterms:W3CDTF">2019-04-08T12:53:24Z</dcterms:modified>
</cp:coreProperties>
</file>