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799" autoAdjust="0"/>
  </p:normalViewPr>
  <p:slideViewPr>
    <p:cSldViewPr>
      <p:cViewPr varScale="1">
        <p:scale>
          <a:sx n="98" d="100"/>
          <a:sy n="98" d="100"/>
        </p:scale>
        <p:origin x="12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92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CCDCD-F7D7-4C52-9B62-8598C2878924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31058-BC57-4C66-A7EC-3575842818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77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ED020-0B89-49E9-8035-C41ABE2DF8C5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D7BF1-F01E-41C6-A560-2F63E53893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47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7BF1-F01E-41C6-A560-2F63E538936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03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7BF1-F01E-41C6-A560-2F63E538936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48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118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80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5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340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145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2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404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27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83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91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80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18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71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4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572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26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8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DCE45A-7AE4-48E8-90F8-66BC8BF01799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36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1" r:id="rId12"/>
    <p:sldLayoutId id="2147484412" r:id="rId13"/>
    <p:sldLayoutId id="2147484413" r:id="rId14"/>
    <p:sldLayoutId id="2147484414" r:id="rId15"/>
    <p:sldLayoutId id="2147484415" r:id="rId16"/>
    <p:sldLayoutId id="214748441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2363"/>
            <a:ext cx="8915400" cy="2387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What NEXT TTA</a:t>
            </a:r>
            <a:br>
              <a:rPr lang="en-US" sz="8000" dirty="0" smtClean="0"/>
            </a:br>
            <a:r>
              <a:rPr lang="en-US" sz="3600" dirty="0" err="1" smtClean="0"/>
              <a:t>IntroduzionE</a:t>
            </a:r>
            <a:endParaRPr lang="it-IT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786563" cy="136453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Incontro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Bologna 8-9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Aprile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2019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Sezione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di Bologna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nascita del progetto </a:t>
            </a:r>
            <a:r>
              <a:rPr lang="it-IT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it-IT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it-IT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TTA</a:t>
            </a:r>
            <a:r>
              <a:rPr lang="it-IT" sz="4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28800"/>
            <a:ext cx="6123053" cy="4278549"/>
          </a:xfrm>
        </p:spPr>
        <p:txBody>
          <a:bodyPr>
            <a:normAutofit/>
          </a:bodyPr>
          <a:lstStyle/>
          <a:p>
            <a:r>
              <a:rPr lang="it-IT" dirty="0"/>
              <a:t>A seguito dell’iniziativa </a:t>
            </a:r>
            <a:r>
              <a:rPr lang="it-IT" i="1" dirty="0" err="1"/>
              <a:t>What</a:t>
            </a:r>
            <a:r>
              <a:rPr lang="it-IT" i="1" dirty="0"/>
              <a:t> </a:t>
            </a:r>
            <a:r>
              <a:rPr lang="it-IT" i="1" dirty="0" err="1"/>
              <a:t>Next</a:t>
            </a:r>
            <a:r>
              <a:rPr lang="it-IT" dirty="0"/>
              <a:t> della fisica</a:t>
            </a:r>
            <a:r>
              <a:rPr lang="it-IT" dirty="0" smtClean="0"/>
              <a:t>,</a:t>
            </a:r>
            <a:r>
              <a:rPr lang="it-IT" dirty="0"/>
              <a:t> e sulla scia della azione propositiva dei gruppi di </a:t>
            </a:r>
            <a:r>
              <a:rPr lang="it-IT" dirty="0" smtClean="0"/>
              <a:t>lavoro </a:t>
            </a:r>
            <a:r>
              <a:rPr lang="it-IT" b="1" dirty="0" smtClean="0"/>
              <a:t>Dell’Assemblea nazionale TTA </a:t>
            </a:r>
            <a:r>
              <a:rPr lang="it-IT" dirty="0"/>
              <a:t>è maturata </a:t>
            </a:r>
            <a:r>
              <a:rPr lang="it-IT" dirty="0" smtClean="0"/>
              <a:t>l’idea </a:t>
            </a:r>
            <a:r>
              <a:rPr lang="it-IT" dirty="0"/>
              <a:t>di poter provare ad avviare un processo più ampio di partecipazione che conducesse a un confronto di nuove idee sull’organizzazione del lavoro e di una ottimizzazione dei processi lavorativi. </a:t>
            </a:r>
            <a:endParaRPr lang="it-IT" dirty="0" smtClean="0"/>
          </a:p>
          <a:p>
            <a:r>
              <a:rPr lang="it-IT" dirty="0"/>
              <a:t>L’obiettivo era quello di far partecipare tutte le persone che ritenevano di voler contribuire a questa iniziativa.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562" y="2211452"/>
            <a:ext cx="2272795" cy="31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761999"/>
            <a:ext cx="7773338" cy="1524001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Dall’idea iniziale alla sua </a:t>
            </a:r>
            <a:r>
              <a:rPr lang="it-IT" b="1" dirty="0" smtClean="0"/>
              <a:t>Presentazione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900" y="2438400"/>
            <a:ext cx="5560890" cy="3733799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Il gruppo di lavoro </a:t>
            </a:r>
            <a:r>
              <a:rPr lang="it-IT" i="1" dirty="0" err="1"/>
              <a:t>What</a:t>
            </a:r>
            <a:r>
              <a:rPr lang="it-IT" i="1" dirty="0"/>
              <a:t> </a:t>
            </a:r>
            <a:r>
              <a:rPr lang="it-IT" i="1" dirty="0" err="1"/>
              <a:t>Next</a:t>
            </a:r>
            <a:r>
              <a:rPr lang="it-IT" i="1" dirty="0"/>
              <a:t> TTA</a:t>
            </a:r>
            <a:r>
              <a:rPr lang="it-IT" dirty="0"/>
              <a:t>, dopo aver raccolto le idee, i suggerimenti e le proposte di tutti i rappresentanti dell’Assemblea, ha delineato nel dettaglio il progetto che è stato presentato durante la riunione dei direttori che ha preceduto il Consiglio Direttivo del 26 ottobre 2017 </a:t>
            </a:r>
            <a:endParaRPr lang="it-IT" dirty="0" smtClean="0"/>
          </a:p>
          <a:p>
            <a:r>
              <a:rPr lang="it-IT" dirty="0"/>
              <a:t>A seguito dell’approvazione del Consiglio </a:t>
            </a:r>
            <a:r>
              <a:rPr lang="it-IT" dirty="0" smtClean="0"/>
              <a:t>Direttivo, organizzata </a:t>
            </a:r>
            <a:r>
              <a:rPr lang="it-IT" dirty="0"/>
              <a:t>una riunione di kick-off in videoconferenza, alla quale si sono collegate tutte le strutture dell’INFN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AutoShape 2" descr="Risultati immagini per presentazione efficac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Risultati immagini per presentazione efficace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438400"/>
            <a:ext cx="352951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7773338" cy="1596177"/>
          </a:xfrm>
        </p:spPr>
        <p:txBody>
          <a:bodyPr/>
          <a:lstStyle/>
          <a:p>
            <a:r>
              <a:rPr lang="it-IT" dirty="0" smtClean="0"/>
              <a:t>Dal Kick-off ai Progetti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576382"/>
            <a:ext cx="8001000" cy="3728907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si è avviata una fase chiamata </a:t>
            </a:r>
            <a:r>
              <a:rPr lang="it-IT" i="1" dirty="0"/>
              <a:t>call for </a:t>
            </a:r>
            <a:r>
              <a:rPr lang="it-IT" i="1" dirty="0" err="1"/>
              <a:t>ideas</a:t>
            </a:r>
            <a:r>
              <a:rPr lang="it-IT" dirty="0"/>
              <a:t>, durante la quale tutti coloro che ritenevano di poter dare un contributo al progetto, </a:t>
            </a:r>
            <a:r>
              <a:rPr lang="it-IT" dirty="0" smtClean="0"/>
              <a:t>portando </a:t>
            </a:r>
            <a:r>
              <a:rPr lang="it-IT" dirty="0"/>
              <a:t>un’idea innovativa o una buona prassi da condividere, ma anche segnalando inefficienze del sistema e soluzioni per </a:t>
            </a:r>
            <a:r>
              <a:rPr lang="it-IT" dirty="0" smtClean="0"/>
              <a:t>risolverle</a:t>
            </a:r>
            <a:r>
              <a:rPr lang="it-IT" dirty="0"/>
              <a:t>.</a:t>
            </a:r>
            <a:endParaRPr lang="it-IT" dirty="0" smtClean="0"/>
          </a:p>
          <a:p>
            <a:r>
              <a:rPr lang="it-IT" dirty="0"/>
              <a:t>sono stati invitati a inviare proposte utilizzando una piattaforma web messa a disposizione per il progetto. Complessivamente hanno preso parte e portato il loro contributo al progetto 130 persone afferenti alle diverse sedi INFN. </a:t>
            </a:r>
            <a:endParaRPr lang="it-IT" dirty="0" smtClean="0"/>
          </a:p>
          <a:p>
            <a:r>
              <a:rPr lang="it-IT" dirty="0"/>
              <a:t>Sono state organizzate un totale di 100 videoconferenze, gestite da 15 coordinatori che hanno evitato la dispersione e hanno consentito le sintesi delle discussioni che si sono avute durante gli incontri.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454" y="0"/>
            <a:ext cx="2274546" cy="25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7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62" y="174315"/>
            <a:ext cx="6611288" cy="1596177"/>
          </a:xfrm>
        </p:spPr>
        <p:txBody>
          <a:bodyPr/>
          <a:lstStyle/>
          <a:p>
            <a:r>
              <a:rPr lang="it-IT" dirty="0" smtClean="0"/>
              <a:t>Workshop e tavola rotonda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3886200" cy="441960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Il periodo di attività che si è svolto da gennaio fino alla fine di luglio 2018 ha condotto alla individuazione di 64 </a:t>
            </a:r>
            <a:r>
              <a:rPr lang="it-IT" dirty="0" err="1" smtClean="0"/>
              <a:t>abstract</a:t>
            </a:r>
            <a:r>
              <a:rPr lang="it-IT" dirty="0" smtClean="0"/>
              <a:t> e ad un processo di sintesi che ha portato alla definizione dei 21 progetti presentati al workshop finale che si è tenuto a Bologna nei due giorni precedenti l’incontro del Piano Triennale dell’INFN. </a:t>
            </a:r>
          </a:p>
          <a:p>
            <a:r>
              <a:rPr lang="it-IT" dirty="0" smtClean="0"/>
              <a:t>La prima giornata è stata suddivisa in tre sezioni, all’interno delle quali sono stati presentati i 21 progetti</a:t>
            </a:r>
          </a:p>
          <a:p>
            <a:r>
              <a:rPr lang="it-IT" dirty="0"/>
              <a:t>Al termine di ogni sezione erano previsti interventi del pubblico, che sono poi serviti a definire il lavoro svolto nelle sessioni parallele sui diversi ambiti, che si sono tenute al termine della sessione </a:t>
            </a:r>
            <a:r>
              <a:rPr lang="it-IT" dirty="0" smtClean="0"/>
              <a:t>plenaria.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8200" y="3289773"/>
            <a:ext cx="4191000" cy="2362200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a seguire si è svolta una tavola rotonda per discutere come far procedere il progetto </a:t>
            </a:r>
            <a:r>
              <a:rPr lang="it-IT" dirty="0" smtClean="0"/>
              <a:t>durante la Quale il </a:t>
            </a:r>
            <a:r>
              <a:rPr lang="it-IT" b="1" dirty="0" smtClean="0">
                <a:solidFill>
                  <a:srgbClr val="FF0000"/>
                </a:solidFill>
              </a:rPr>
              <a:t>Presidente </a:t>
            </a:r>
            <a:r>
              <a:rPr lang="it-IT" b="1" dirty="0">
                <a:solidFill>
                  <a:srgbClr val="FF0000"/>
                </a:solidFill>
              </a:rPr>
              <a:t>ha chiesto di avviare una fase 2 </a:t>
            </a:r>
            <a:r>
              <a:rPr lang="it-IT" b="1" dirty="0" smtClean="0">
                <a:solidFill>
                  <a:srgbClr val="FF0000"/>
                </a:solidFill>
              </a:rPr>
              <a:t>per una </a:t>
            </a:r>
            <a:r>
              <a:rPr lang="it-IT" b="1" dirty="0">
                <a:solidFill>
                  <a:srgbClr val="FF0000"/>
                </a:solidFill>
              </a:rPr>
              <a:t>proposta operativa per la concretizzazione di alcune azioni suggerite</a:t>
            </a:r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608" y="1219200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852" y="5322060"/>
            <a:ext cx="2652408" cy="15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2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19336" y="2743200"/>
            <a:ext cx="8305800" cy="3059112"/>
          </a:xfrm>
        </p:spPr>
        <p:txBody>
          <a:bodyPr>
            <a:normAutofit/>
          </a:bodyPr>
          <a:lstStyle/>
          <a:p>
            <a:r>
              <a:rPr lang="it-IT" dirty="0"/>
              <a:t>La fase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Next</a:t>
            </a:r>
            <a:r>
              <a:rPr lang="it-IT" dirty="0"/>
              <a:t> TTA - Atto Secondo è dedicata allo sviluppo dei progetti presentati durante il workshop al fine di trasformarli in proposte operative. </a:t>
            </a:r>
            <a:endParaRPr lang="it-IT" dirty="0" smtClean="0"/>
          </a:p>
          <a:p>
            <a:r>
              <a:rPr lang="it-IT" dirty="0" smtClean="0"/>
              <a:t>Obiettivo </a:t>
            </a:r>
            <a:r>
              <a:rPr lang="it-IT" dirty="0"/>
              <a:t>principale è l'ideazione di piani di lavoro che indichino quanto, in termini di risorse umane/formazione/investimento temporale e/o economico, sia necessario per concretizzare le proposte nei diversi ambiti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36" y="990600"/>
            <a:ext cx="7772400" cy="15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7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next</a:t>
            </a:r>
            <a:r>
              <a:rPr lang="it-IT" dirty="0" smtClean="0"/>
              <a:t> TTA – II Atto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057400"/>
            <a:ext cx="5562600" cy="4190999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Si sono aperte le richieste di adesione per i progetti per questa nuova fase utilizzando la piattaforma web sperimentate e le mailing list</a:t>
            </a:r>
          </a:p>
          <a:p>
            <a:r>
              <a:rPr lang="it-IT" dirty="0" smtClean="0"/>
              <a:t>Gruppi </a:t>
            </a:r>
            <a:r>
              <a:rPr lang="it-IT" dirty="0" err="1" smtClean="0"/>
              <a:t>piÙ</a:t>
            </a:r>
            <a:r>
              <a:rPr lang="it-IT" dirty="0" smtClean="0"/>
              <a:t> ristretti delle persone interessate alla definizione dei progetti concreti che si riuniscono in </a:t>
            </a:r>
            <a:r>
              <a:rPr lang="it-IT" dirty="0" err="1" smtClean="0"/>
              <a:t>fonoconferenze</a:t>
            </a:r>
            <a:endParaRPr lang="it-IT" dirty="0" smtClean="0"/>
          </a:p>
          <a:p>
            <a:r>
              <a:rPr lang="it-IT" dirty="0" smtClean="0"/>
              <a:t>Ogni primo mercoledì del mese riunione plenaria con il gruppo coordinatore iniziale</a:t>
            </a:r>
          </a:p>
          <a:p>
            <a:r>
              <a:rPr lang="it-IT" dirty="0" smtClean="0"/>
              <a:t>Verifica di azioni comuni dei diversi gruppi per inserirli in un progetto unico cui possono riferirsi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552701"/>
            <a:ext cx="33512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1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3338" cy="1147895"/>
          </a:xfrm>
        </p:spPr>
        <p:txBody>
          <a:bodyPr/>
          <a:lstStyle/>
          <a:p>
            <a:r>
              <a:rPr lang="it-IT" dirty="0" smtClean="0"/>
              <a:t>Processo ancora bottom-up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9" y="1600200"/>
            <a:ext cx="4572000" cy="5257800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Importante da ricordare che anche la seconda fase rimane ancora bottom up</a:t>
            </a:r>
          </a:p>
          <a:p>
            <a:r>
              <a:rPr lang="it-IT" dirty="0" smtClean="0"/>
              <a:t>Si propongono progetti concreti senza preoccuparsi della loro futura implementazione per mantenere libera la circolazione di idee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La decisione se adottarli o meno e in che modo nell’organizzazione </a:t>
            </a:r>
            <a:r>
              <a:rPr lang="it-IT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Ė successiva e solo se approvata  E condivisa Dal Management dell’istituto in relazione alla verifica della </a:t>
            </a:r>
            <a:r>
              <a:rPr lang="it-IT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fattibilitÀ</a:t>
            </a:r>
            <a:endParaRPr lang="it-IT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Allo stesso modo l’eventuale implementazione </a:t>
            </a:r>
            <a:r>
              <a:rPr lang="it-IT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sarÀ</a:t>
            </a:r>
            <a:r>
              <a:rPr lang="it-IT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 interamente gestita o coordinata dai dirigenti delle aree coinvolte se ne hanno condiviso l’obiettivo, coinvolgendo le persone che riterranno opportune alla realizzazione dei progetti</a:t>
            </a:r>
          </a:p>
          <a:p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923" y="1828800"/>
            <a:ext cx="4593077" cy="3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9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Ambiti dei progetti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4589759" cy="3424107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organizzativo</a:t>
            </a:r>
          </a:p>
          <a:p>
            <a:r>
              <a:rPr lang="it-IT" dirty="0" smtClean="0"/>
              <a:t>benessere </a:t>
            </a:r>
            <a:r>
              <a:rPr lang="it-IT" dirty="0"/>
              <a:t>e risorse </a:t>
            </a:r>
            <a:r>
              <a:rPr lang="it-IT" dirty="0" smtClean="0"/>
              <a:t>umane</a:t>
            </a:r>
          </a:p>
          <a:p>
            <a:r>
              <a:rPr lang="it-IT" dirty="0" smtClean="0"/>
              <a:t>sicurezza </a:t>
            </a:r>
            <a:r>
              <a:rPr lang="it-IT" dirty="0"/>
              <a:t>dei lavoratori e </a:t>
            </a:r>
            <a:r>
              <a:rPr lang="it-IT" dirty="0" smtClean="0"/>
              <a:t>radioprotezione</a:t>
            </a:r>
          </a:p>
          <a:p>
            <a:r>
              <a:rPr lang="it-IT" dirty="0" smtClean="0"/>
              <a:t>elettronico</a:t>
            </a:r>
            <a:r>
              <a:rPr lang="it-IT" dirty="0"/>
              <a:t>, informatico, meccanico, criogenia, </a:t>
            </a:r>
            <a:r>
              <a:rPr lang="it-IT" dirty="0" smtClean="0"/>
              <a:t>acceleratori</a:t>
            </a:r>
          </a:p>
          <a:p>
            <a:r>
              <a:rPr lang="it-IT" dirty="0" smtClean="0"/>
              <a:t>trasferimento tecnologico</a:t>
            </a:r>
          </a:p>
          <a:p>
            <a:r>
              <a:rPr lang="it-IT" dirty="0" err="1" smtClean="0"/>
              <a:t>Outreach</a:t>
            </a:r>
            <a:endParaRPr lang="it-IT" dirty="0" smtClean="0"/>
          </a:p>
          <a:p>
            <a:r>
              <a:rPr lang="it-IT" dirty="0" smtClean="0"/>
              <a:t>Formazione</a:t>
            </a:r>
          </a:p>
          <a:p>
            <a:r>
              <a:rPr lang="it-IT" dirty="0" smtClean="0"/>
              <a:t>Qualità</a:t>
            </a:r>
          </a:p>
          <a:p>
            <a:r>
              <a:rPr lang="it-IT" dirty="0" smtClean="0"/>
              <a:t>valutazione </a:t>
            </a:r>
            <a:r>
              <a:rPr lang="it-IT" dirty="0"/>
              <a:t>e trasparenza. </a:t>
            </a:r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089" y="1676400"/>
            <a:ext cx="386891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7626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2051</TotalTime>
  <Words>589</Words>
  <Application>Microsoft Office PowerPoint</Application>
  <PresentationFormat>On-screen Show (4:3)</PresentationFormat>
  <Paragraphs>48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Corbel</vt:lpstr>
      <vt:lpstr>Times New Roman</vt:lpstr>
      <vt:lpstr>Tw Cen MT</vt:lpstr>
      <vt:lpstr>Droplet</vt:lpstr>
      <vt:lpstr>What NEXT TTA IntroduzionE</vt:lpstr>
      <vt:lpstr>La nascita del progetto What Next TTA </vt:lpstr>
      <vt:lpstr>Dall’idea iniziale alla sua Presentazione </vt:lpstr>
      <vt:lpstr>Dal Kick-off ai Progetti</vt:lpstr>
      <vt:lpstr>Workshop e tavola rotonda</vt:lpstr>
      <vt:lpstr>PowerPoint Presentation</vt:lpstr>
      <vt:lpstr>What next TTA – II Atto</vt:lpstr>
      <vt:lpstr>Processo ancora bottom-up</vt:lpstr>
      <vt:lpstr>Ambiti dei progetti</vt:lpstr>
    </vt:vector>
  </TitlesOfParts>
  <Company>Sezione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Comunicazioni</dc:title>
  <dc:creator>Roberto Gomezel</dc:creator>
  <cp:lastModifiedBy>Roberto Gomezel</cp:lastModifiedBy>
  <cp:revision>635</cp:revision>
  <dcterms:created xsi:type="dcterms:W3CDTF">2015-09-22T11:25:38Z</dcterms:created>
  <dcterms:modified xsi:type="dcterms:W3CDTF">2019-04-05T08:59:03Z</dcterms:modified>
</cp:coreProperties>
</file>