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520" r:id="rId3"/>
    <p:sldId id="507" r:id="rId4"/>
    <p:sldId id="508" r:id="rId5"/>
    <p:sldId id="512" r:id="rId6"/>
    <p:sldId id="522" r:id="rId7"/>
    <p:sldId id="514" r:id="rId8"/>
    <p:sldId id="484" r:id="rId9"/>
    <p:sldId id="521" r:id="rId10"/>
    <p:sldId id="519" r:id="rId11"/>
    <p:sldId id="410" r:id="rId12"/>
    <p:sldId id="489" r:id="rId13"/>
    <p:sldId id="346" r:id="rId14"/>
    <p:sldId id="50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78" autoAdjust="0"/>
    <p:restoredTop sz="92679" autoAdjust="0"/>
  </p:normalViewPr>
  <p:slideViewPr>
    <p:cSldViewPr snapToGrid="0" snapToObjects="1">
      <p:cViewPr varScale="1">
        <p:scale>
          <a:sx n="69" d="100"/>
          <a:sy n="69" d="100"/>
        </p:scale>
        <p:origin x="1392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0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8CF26B-541A-E548-9A8D-D084120CED7B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04E8E5-1EB1-714C-B9BC-8C57D616AB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425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606936-2AFC-2344-9015-82E660E4634B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39026-5059-AF42-A970-2D9B57B3B84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4048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39026-5059-AF42-A970-2D9B57B3B8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7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39026-5059-AF42-A970-2D9B57B3B84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524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25 Marzo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25 Marzo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25 Marzo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030" y="0"/>
            <a:ext cx="7779970" cy="92474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25 Marzo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25 Marzo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25 Marzo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25 Marzo 2019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25 Marzo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25 Marzo 2019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25 Marzo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25 Marzo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924747"/>
          </a:xfrm>
          <a:prstGeom prst="rect">
            <a:avLst/>
          </a:prstGeom>
          <a:solidFill>
            <a:schemeClr val="bg2">
              <a:lumMod val="20000"/>
              <a:lumOff val="80000"/>
              <a:alpha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675" y="6528816"/>
            <a:ext cx="2317896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it-IT"/>
              <a:t>Lunedi' 25 Marzo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93426" y="6535346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1216" y="6535346"/>
            <a:ext cx="912783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tx1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‹N›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86112"/>
            <a:ext cx="1511905" cy="83863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1800" kern="1200">
          <a:solidFill>
            <a:srgbClr val="0000FF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260" y="2009625"/>
            <a:ext cx="7779970" cy="924747"/>
          </a:xfrm>
        </p:spPr>
        <p:txBody>
          <a:bodyPr/>
          <a:lstStyle/>
          <a:p>
            <a:r>
              <a:rPr lang="en-US" dirty="0" err="1"/>
              <a:t>Cds</a:t>
            </a:r>
            <a:r>
              <a:rPr lang="en-US" dirty="0"/>
              <a:t> </a:t>
            </a:r>
            <a:r>
              <a:rPr lang="en-US" dirty="0" err="1"/>
              <a:t>Marzo</a:t>
            </a:r>
            <a:r>
              <a:rPr lang="en-US" dirty="0"/>
              <a:t>  2019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3402874"/>
            <a:ext cx="8229600" cy="1478615"/>
          </a:xfrm>
        </p:spPr>
        <p:txBody>
          <a:bodyPr>
            <a:normAutofit/>
          </a:bodyPr>
          <a:lstStyle/>
          <a:p>
            <a:r>
              <a:rPr lang="en-US" dirty="0" err="1"/>
              <a:t>Comunicazioni</a:t>
            </a:r>
            <a:endParaRPr lang="en-US" dirty="0"/>
          </a:p>
          <a:p>
            <a:r>
              <a:rPr lang="en-US" dirty="0" err="1"/>
              <a:t>Notizie</a:t>
            </a:r>
            <a:r>
              <a:rPr lang="en-US" dirty="0"/>
              <a:t> </a:t>
            </a:r>
            <a:r>
              <a:rPr lang="en-US" dirty="0" err="1"/>
              <a:t>locali</a:t>
            </a:r>
            <a:endParaRPr lang="en-US" dirty="0"/>
          </a:p>
          <a:p>
            <a:r>
              <a:rPr lang="en-US" dirty="0"/>
              <a:t>Aggiornamenti </a:t>
            </a:r>
            <a:r>
              <a:rPr lang="en-US" dirty="0" err="1"/>
              <a:t>dalle</a:t>
            </a:r>
            <a:r>
              <a:rPr lang="en-US" dirty="0"/>
              <a:t> </a:t>
            </a:r>
            <a:r>
              <a:rPr lang="en-US" dirty="0" err="1"/>
              <a:t>commissioni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25 Marzo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85775" y="5057775"/>
            <a:ext cx="78814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998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663" y="0"/>
            <a:ext cx="7780337" cy="9255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>
                <a:ea typeface="+mj-ea"/>
                <a:cs typeface="+mj-cs"/>
              </a:rPr>
              <a:t>Elezione</a:t>
            </a:r>
            <a:r>
              <a:rPr lang="en-US" dirty="0">
                <a:ea typeface="+mj-ea"/>
                <a:cs typeface="+mj-cs"/>
              </a:rPr>
              <a:t> </a:t>
            </a:r>
            <a:r>
              <a:rPr lang="en-US" dirty="0" err="1">
                <a:ea typeface="+mj-ea"/>
                <a:cs typeface="+mj-cs"/>
              </a:rPr>
              <a:t>Presidente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60036"/>
            <a:ext cx="9144000" cy="5933253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/>
              <a:t>Lunedi' 25 Marzo 2019</a:t>
            </a:r>
            <a:endParaRPr lang="en-US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F78EE7-C8B6-324D-88C1-0447B0453F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  <p:sp>
        <p:nvSpPr>
          <p:cNvPr id="4" name="AutoShape 2" descr="isultati immagini per mazzo fiori"/>
          <p:cNvSpPr>
            <a:spLocks noChangeAspect="1" noChangeArrowheads="1"/>
          </p:cNvSpPr>
          <p:nvPr/>
        </p:nvSpPr>
        <p:spPr bwMode="auto">
          <a:xfrm>
            <a:off x="0" y="0"/>
            <a:ext cx="828675" cy="857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sultati immagini per mazzo fiori"/>
          <p:cNvSpPr>
            <a:spLocks noChangeAspect="1" noChangeArrowheads="1"/>
          </p:cNvSpPr>
          <p:nvPr/>
        </p:nvSpPr>
        <p:spPr bwMode="auto">
          <a:xfrm>
            <a:off x="152400" y="152400"/>
            <a:ext cx="828675" cy="857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ata:image/jpeg;base64,/9j/4AAQSkZJRgABAQAAAQABAAD/2wCEAAkGBwgHBgkIBwgKCgkLDRYPDQwMDRsUFRAWIB0iIiAdHx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799" y="1170496"/>
            <a:ext cx="8839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Procedura</a:t>
            </a:r>
            <a:r>
              <a:rPr lang="en-US" dirty="0"/>
              <a:t> </a:t>
            </a:r>
            <a:r>
              <a:rPr lang="en-US" dirty="0" err="1"/>
              <a:t>iniziata</a:t>
            </a:r>
            <a:r>
              <a:rPr lang="en-US" dirty="0"/>
              <a:t> 28 </a:t>
            </a:r>
            <a:r>
              <a:rPr lang="en-US" dirty="0" err="1"/>
              <a:t>febbraio</a:t>
            </a:r>
            <a:endParaRPr lang="en-US" dirty="0"/>
          </a:p>
          <a:p>
            <a:endParaRPr lang="en-US" dirty="0"/>
          </a:p>
          <a:p>
            <a:r>
              <a:rPr lang="en-US" dirty="0"/>
              <a:t>45gg per </a:t>
            </a:r>
            <a:r>
              <a:rPr lang="en-US" dirty="0" err="1"/>
              <a:t>consultare</a:t>
            </a:r>
            <a:r>
              <a:rPr lang="en-US" dirty="0"/>
              <a:t> </a:t>
            </a:r>
            <a:r>
              <a:rPr lang="en-US" dirty="0" err="1"/>
              <a:t>comunità</a:t>
            </a:r>
            <a:r>
              <a:rPr lang="en-US" dirty="0"/>
              <a:t>’ </a:t>
            </a:r>
            <a:r>
              <a:rPr lang="en-US" dirty="0" err="1"/>
              <a:t>scientifica</a:t>
            </a:r>
            <a:endParaRPr lang="en-US" dirty="0"/>
          </a:p>
          <a:p>
            <a:r>
              <a:rPr lang="en-US" dirty="0"/>
              <a:t>14 </a:t>
            </a:r>
            <a:r>
              <a:rPr lang="en-US" dirty="0" err="1"/>
              <a:t>marzo</a:t>
            </a:r>
            <a:r>
              <a:rPr lang="en-US" dirty="0"/>
              <a:t> </a:t>
            </a:r>
            <a:r>
              <a:rPr lang="en-US" dirty="0" err="1"/>
              <a:t>verra</a:t>
            </a:r>
            <a:r>
              <a:rPr lang="en-US" dirty="0"/>
              <a:t>’ </a:t>
            </a:r>
            <a:r>
              <a:rPr lang="en-US" dirty="0" err="1"/>
              <a:t>aperto</a:t>
            </a:r>
            <a:r>
              <a:rPr lang="en-US" dirty="0"/>
              <a:t> database, per </a:t>
            </a:r>
            <a:r>
              <a:rPr lang="en-US" dirty="0" err="1"/>
              <a:t>massimo</a:t>
            </a:r>
            <a:r>
              <a:rPr lang="en-US" dirty="0"/>
              <a:t> 3 </a:t>
            </a:r>
            <a:r>
              <a:rPr lang="en-US" dirty="0" err="1"/>
              <a:t>nomi</a:t>
            </a:r>
            <a:endParaRPr lang="en-US" dirty="0"/>
          </a:p>
          <a:p>
            <a:r>
              <a:rPr lang="en-US" dirty="0"/>
              <a:t>14 </a:t>
            </a:r>
            <a:r>
              <a:rPr lang="en-US" dirty="0" err="1"/>
              <a:t>aprile</a:t>
            </a:r>
            <a:r>
              <a:rPr lang="en-US" dirty="0"/>
              <a:t> </a:t>
            </a:r>
            <a:r>
              <a:rPr lang="en-US" dirty="0" err="1"/>
              <a:t>db</a:t>
            </a:r>
            <a:r>
              <a:rPr lang="en-US" dirty="0"/>
              <a:t> </a:t>
            </a:r>
            <a:r>
              <a:rPr lang="en-US" dirty="0" err="1"/>
              <a:t>chiuso</a:t>
            </a:r>
            <a:r>
              <a:rPr lang="en-US" dirty="0"/>
              <a:t> </a:t>
            </a:r>
            <a:r>
              <a:rPr lang="en-US" dirty="0" err="1"/>
              <a:t>alle</a:t>
            </a:r>
            <a:r>
              <a:rPr lang="en-US" dirty="0"/>
              <a:t> 15.00</a:t>
            </a:r>
          </a:p>
          <a:p>
            <a:r>
              <a:rPr lang="en-US" dirty="0"/>
              <a:t>16 </a:t>
            </a:r>
            <a:r>
              <a:rPr lang="en-US" dirty="0" err="1"/>
              <a:t>aprile</a:t>
            </a:r>
            <a:r>
              <a:rPr lang="en-US" dirty="0"/>
              <a:t> </a:t>
            </a:r>
            <a:r>
              <a:rPr lang="en-US" dirty="0" err="1"/>
              <a:t>presidente</a:t>
            </a:r>
            <a:r>
              <a:rPr lang="en-US" dirty="0"/>
              <a:t> </a:t>
            </a:r>
            <a:r>
              <a:rPr lang="en-US" dirty="0" err="1"/>
              <a:t>dopo</a:t>
            </a:r>
            <a:r>
              <a:rPr lang="en-US" dirty="0"/>
              <a:t> aver </a:t>
            </a:r>
            <a:r>
              <a:rPr lang="en-US" dirty="0" err="1"/>
              <a:t>ricevuto</a:t>
            </a:r>
            <a:r>
              <a:rPr lang="en-US" dirty="0"/>
              <a:t>  I </a:t>
            </a:r>
            <a:r>
              <a:rPr lang="en-US" dirty="0" err="1"/>
              <a:t>nomi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candidati</a:t>
            </a:r>
            <a:r>
              <a:rPr lang="en-US" dirty="0"/>
              <a:t> </a:t>
            </a:r>
            <a:r>
              <a:rPr lang="en-US" dirty="0" err="1"/>
              <a:t>proposti</a:t>
            </a:r>
            <a:r>
              <a:rPr lang="en-US" dirty="0"/>
              <a:t> </a:t>
            </a:r>
            <a:r>
              <a:rPr lang="en-US" dirty="0" err="1"/>
              <a:t>dai</a:t>
            </a:r>
            <a:r>
              <a:rPr lang="en-US" dirty="0"/>
              <a:t> </a:t>
            </a:r>
            <a:r>
              <a:rPr lang="en-US" dirty="0" err="1"/>
              <a:t>direttori</a:t>
            </a:r>
            <a:r>
              <a:rPr lang="en-US" dirty="0"/>
              <a:t>, li </a:t>
            </a:r>
            <a:r>
              <a:rPr lang="en-US" dirty="0" err="1"/>
              <a:t>contatterà</a:t>
            </a:r>
            <a:r>
              <a:rPr lang="en-US" dirty="0"/>
              <a:t>’ per </a:t>
            </a:r>
            <a:r>
              <a:rPr lang="en-US" dirty="0" err="1"/>
              <a:t>verificarne</a:t>
            </a:r>
            <a:r>
              <a:rPr lang="en-US" dirty="0"/>
              <a:t> la </a:t>
            </a:r>
            <a:r>
              <a:rPr lang="en-US" dirty="0" err="1"/>
              <a:t>disponibilita</a:t>
            </a:r>
            <a:r>
              <a:rPr lang="en-US" dirty="0"/>
              <a:t>’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15gg  </a:t>
            </a:r>
            <a:r>
              <a:rPr lang="en-US" dirty="0" err="1"/>
              <a:t>ai</a:t>
            </a:r>
            <a:r>
              <a:rPr lang="en-US" dirty="0"/>
              <a:t> </a:t>
            </a:r>
            <a:r>
              <a:rPr lang="en-US" dirty="0" err="1"/>
              <a:t>candidati</a:t>
            </a:r>
            <a:r>
              <a:rPr lang="en-US" dirty="0"/>
              <a:t> per </a:t>
            </a:r>
            <a:r>
              <a:rPr lang="en-US" dirty="0" err="1"/>
              <a:t>produrre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cv-</a:t>
            </a:r>
          </a:p>
          <a:p>
            <a:r>
              <a:rPr lang="en-US" dirty="0" err="1"/>
              <a:t>elezioni</a:t>
            </a:r>
            <a:r>
              <a:rPr lang="en-US" dirty="0"/>
              <a:t> al CD di Maggio,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iniziera</a:t>
            </a:r>
            <a:r>
              <a:rPr lang="en-US" dirty="0"/>
              <a:t>’ il30 </a:t>
            </a:r>
            <a:r>
              <a:rPr lang="en-US" dirty="0" err="1"/>
              <a:t>maggio</a:t>
            </a:r>
            <a:r>
              <a:rPr lang="en-US" dirty="0"/>
              <a:t> .</a:t>
            </a:r>
            <a:br>
              <a:rPr lang="en-US" dirty="0"/>
            </a:br>
            <a:r>
              <a:rPr lang="en-US" dirty="0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1504620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 </a:t>
            </a:r>
            <a:r>
              <a:rPr lang="en-US" dirty="0" err="1"/>
              <a:t>scorta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25 Marzo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042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Notizie</a:t>
            </a:r>
            <a:r>
              <a:rPr lang="en-US" dirty="0"/>
              <a:t> </a:t>
            </a:r>
            <a:r>
              <a:rPr lang="en-US" dirty="0" err="1"/>
              <a:t>Locali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endParaRPr lang="en-US" dirty="0">
              <a:solidFill>
                <a:schemeClr val="tx1"/>
              </a:solidFill>
              <a:sym typeface="Wingdings"/>
            </a:endParaRPr>
          </a:p>
          <a:p>
            <a:pPr marL="274320" lvl="1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25 Marzo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364029" y="0"/>
            <a:ext cx="7779970" cy="924747"/>
          </a:xfrm>
          <a:prstGeom prst="rect">
            <a:avLst/>
          </a:prstGeom>
          <a:solidFill>
            <a:schemeClr val="bg2">
              <a:lumMod val="20000"/>
              <a:lumOff val="80000"/>
              <a:alpha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Notizie Locali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78372" y="1135117"/>
            <a:ext cx="824536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Novita’ </a:t>
            </a:r>
            <a:r>
              <a:rPr lang="en-US" dirty="0" err="1"/>
              <a:t>su</a:t>
            </a:r>
            <a:r>
              <a:rPr lang="en-US" dirty="0"/>
              <a:t> campus expo</a:t>
            </a:r>
          </a:p>
          <a:p>
            <a:endParaRPr lang="en-US" dirty="0"/>
          </a:p>
          <a:p>
            <a:r>
              <a:rPr lang="en-US" dirty="0" err="1"/>
              <a:t>Incontro</a:t>
            </a:r>
            <a:r>
              <a:rPr lang="en-US" dirty="0"/>
              <a:t> </a:t>
            </a:r>
            <a:r>
              <a:rPr lang="en-US" dirty="0" err="1"/>
              <a:t>Rettore</a:t>
            </a:r>
            <a:r>
              <a:rPr lang="en-US" dirty="0"/>
              <a:t> </a:t>
            </a:r>
            <a:r>
              <a:rPr lang="en-US" dirty="0" err="1"/>
              <a:t>Unimi</a:t>
            </a:r>
            <a:r>
              <a:rPr lang="en-US" dirty="0"/>
              <a:t> Elio </a:t>
            </a:r>
            <a:r>
              <a:rPr lang="en-US" dirty="0" err="1"/>
              <a:t>Franzini</a:t>
            </a:r>
            <a:r>
              <a:rPr lang="en-US" dirty="0"/>
              <a:t> con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personale</a:t>
            </a:r>
            <a:r>
              <a:rPr lang="en-US" dirty="0"/>
              <a:t> </a:t>
            </a:r>
            <a:r>
              <a:rPr lang="en-US" dirty="0" err="1"/>
              <a:t>Dipartimento</a:t>
            </a:r>
            <a:r>
              <a:rPr lang="en-US" dirty="0"/>
              <a:t> 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rappresentanti</a:t>
            </a:r>
            <a:r>
              <a:rPr lang="en-US" dirty="0"/>
              <a:t> INFN</a:t>
            </a:r>
          </a:p>
          <a:p>
            <a:endParaRPr lang="en-US" dirty="0"/>
          </a:p>
          <a:p>
            <a:r>
              <a:rPr lang="en-US" dirty="0" err="1"/>
              <a:t>Entro</a:t>
            </a:r>
            <a:r>
              <a:rPr lang="en-US" dirty="0"/>
              <a:t> 6 </a:t>
            </a:r>
            <a:r>
              <a:rPr lang="en-US" dirty="0" err="1"/>
              <a:t>mesi</a:t>
            </a:r>
            <a:r>
              <a:rPr lang="en-US" dirty="0"/>
              <a:t> </a:t>
            </a:r>
            <a:r>
              <a:rPr lang="en-US" dirty="0" err="1"/>
              <a:t>completare</a:t>
            </a:r>
            <a:r>
              <a:rPr lang="en-US" dirty="0"/>
              <a:t> le </a:t>
            </a:r>
            <a:r>
              <a:rPr lang="en-US" dirty="0" err="1"/>
              <a:t>specifiche</a:t>
            </a:r>
            <a:r>
              <a:rPr lang="en-US" dirty="0"/>
              <a:t> di </a:t>
            </a:r>
            <a:r>
              <a:rPr lang="en-US" dirty="0" err="1"/>
              <a:t>progetto</a:t>
            </a:r>
            <a:r>
              <a:rPr lang="en-US" dirty="0"/>
              <a:t> e </a:t>
            </a:r>
            <a:r>
              <a:rPr lang="en-US" dirty="0" err="1"/>
              <a:t>aprire</a:t>
            </a:r>
            <a:r>
              <a:rPr lang="en-US" dirty="0"/>
              <a:t> </a:t>
            </a:r>
            <a:r>
              <a:rPr lang="en-US" dirty="0" err="1"/>
              <a:t>bando</a:t>
            </a:r>
            <a:r>
              <a:rPr lang="en-US" dirty="0"/>
              <a:t> per </a:t>
            </a:r>
            <a:r>
              <a:rPr lang="en-US" dirty="0" err="1"/>
              <a:t>progetto</a:t>
            </a:r>
            <a:r>
              <a:rPr lang="en-US" dirty="0"/>
              <a:t> </a:t>
            </a:r>
            <a:r>
              <a:rPr lang="en-US" dirty="0" err="1"/>
              <a:t>esecutivo</a:t>
            </a:r>
            <a:endParaRPr lang="en-US" dirty="0"/>
          </a:p>
          <a:p>
            <a:r>
              <a:rPr lang="en-US" dirty="0"/>
              <a:t>Un </a:t>
            </a:r>
            <a:r>
              <a:rPr lang="en-US" dirty="0" err="1"/>
              <a:t>altro</a:t>
            </a:r>
            <a:r>
              <a:rPr lang="en-US" dirty="0"/>
              <a:t> anno per </a:t>
            </a:r>
            <a:r>
              <a:rPr lang="en-US" dirty="0" err="1"/>
              <a:t>avere</a:t>
            </a:r>
            <a:r>
              <a:rPr lang="en-US" dirty="0"/>
              <a:t> </a:t>
            </a:r>
            <a:r>
              <a:rPr lang="en-US" dirty="0" err="1"/>
              <a:t>progetto</a:t>
            </a:r>
            <a:r>
              <a:rPr lang="en-US" dirty="0"/>
              <a:t> </a:t>
            </a:r>
            <a:r>
              <a:rPr lang="en-US" dirty="0" err="1"/>
              <a:t>esecutivo</a:t>
            </a:r>
            <a:endParaRPr lang="en-US" dirty="0"/>
          </a:p>
          <a:p>
            <a:r>
              <a:rPr lang="en-US" dirty="0" err="1"/>
              <a:t>Chiede</a:t>
            </a:r>
            <a:r>
              <a:rPr lang="en-US" dirty="0"/>
              <a:t> di </a:t>
            </a:r>
            <a:r>
              <a:rPr lang="en-US" dirty="0" err="1"/>
              <a:t>definire</a:t>
            </a:r>
            <a:r>
              <a:rPr lang="en-US" dirty="0"/>
              <a:t> </a:t>
            </a:r>
            <a:r>
              <a:rPr lang="en-US" dirty="0" err="1"/>
              <a:t>meglio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progetto</a:t>
            </a:r>
            <a:r>
              <a:rPr lang="en-US" dirty="0"/>
              <a:t> </a:t>
            </a:r>
            <a:r>
              <a:rPr lang="en-US" dirty="0" err="1"/>
              <a:t>scientifico</a:t>
            </a:r>
            <a:r>
              <a:rPr lang="en-US" dirty="0"/>
              <a:t> per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nuovo</a:t>
            </a:r>
            <a:r>
              <a:rPr lang="en-US" dirty="0"/>
              <a:t> campus</a:t>
            </a:r>
          </a:p>
          <a:p>
            <a:endParaRPr lang="en-US" dirty="0"/>
          </a:p>
          <a:p>
            <a:r>
              <a:rPr lang="en-US" dirty="0"/>
              <a:t>Le </a:t>
            </a:r>
            <a:r>
              <a:rPr lang="en-US" dirty="0" err="1"/>
              <a:t>risorse</a:t>
            </a:r>
            <a:r>
              <a:rPr lang="en-US" dirty="0"/>
              <a:t> per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trasferimento</a:t>
            </a:r>
            <a:r>
              <a:rPr lang="en-US" dirty="0"/>
              <a:t> a EXPO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garantite</a:t>
            </a:r>
            <a:r>
              <a:rPr lang="en-US" dirty="0"/>
              <a:t> </a:t>
            </a:r>
            <a:r>
              <a:rPr lang="en-US" dirty="0" err="1"/>
              <a:t>nell</a:t>
            </a:r>
            <a:r>
              <a:rPr lang="en-US" dirty="0"/>
              <a:t> </a:t>
            </a:r>
            <a:r>
              <a:rPr lang="en-US" dirty="0" err="1"/>
              <a:t>hp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citta</a:t>
            </a:r>
            <a:r>
              <a:rPr lang="en-US" dirty="0"/>
              <a:t>’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venga</a:t>
            </a:r>
            <a:r>
              <a:rPr lang="en-US" dirty="0"/>
              <a:t> </a:t>
            </a:r>
            <a:r>
              <a:rPr lang="en-US" dirty="0" err="1"/>
              <a:t>chiusa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 err="1"/>
              <a:t>Permanenza</a:t>
            </a:r>
            <a:r>
              <a:rPr lang="en-US" dirty="0"/>
              <a:t> di un </a:t>
            </a:r>
            <a:r>
              <a:rPr lang="en-US" dirty="0" err="1"/>
              <a:t>nucleo</a:t>
            </a:r>
            <a:r>
              <a:rPr lang="en-US" dirty="0"/>
              <a:t> di </a:t>
            </a:r>
            <a:r>
              <a:rPr lang="en-US" dirty="0" err="1"/>
              <a:t>dipartimenti</a:t>
            </a:r>
            <a:r>
              <a:rPr lang="en-US" dirty="0"/>
              <a:t> a </a:t>
            </a:r>
            <a:r>
              <a:rPr lang="en-US" dirty="0" err="1"/>
              <a:t>citta</a:t>
            </a:r>
            <a:r>
              <a:rPr lang="en-US" dirty="0"/>
              <a:t>’ </a:t>
            </a:r>
            <a:r>
              <a:rPr lang="en-US" dirty="0" err="1"/>
              <a:t>studi</a:t>
            </a:r>
            <a:r>
              <a:rPr lang="en-US" dirty="0"/>
              <a:t> solo se ci </a:t>
            </a:r>
            <a:r>
              <a:rPr lang="en-US" dirty="0" err="1"/>
              <a:t>sara</a:t>
            </a:r>
            <a:r>
              <a:rPr lang="en-US" dirty="0"/>
              <a:t>’ un </a:t>
            </a:r>
            <a:r>
              <a:rPr lang="en-US" dirty="0" err="1"/>
              <a:t>progetto</a:t>
            </a:r>
            <a:r>
              <a:rPr lang="en-US" dirty="0"/>
              <a:t> </a:t>
            </a:r>
            <a:r>
              <a:rPr lang="en-US" dirty="0" err="1"/>
              <a:t>scientifico</a:t>
            </a:r>
            <a:r>
              <a:rPr lang="en-US" dirty="0"/>
              <a:t> e se ci </a:t>
            </a:r>
            <a:r>
              <a:rPr lang="en-US" dirty="0" err="1"/>
              <a:t>saranno</a:t>
            </a:r>
            <a:r>
              <a:rPr lang="en-US" dirty="0"/>
              <a:t> le </a:t>
            </a:r>
            <a:r>
              <a:rPr lang="en-US" dirty="0" err="1"/>
              <a:t>risorse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7696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Notizie</a:t>
            </a:r>
            <a:r>
              <a:rPr lang="en-US" dirty="0"/>
              <a:t> </a:t>
            </a:r>
            <a:r>
              <a:rPr lang="en-US" dirty="0" err="1"/>
              <a:t>Locali</a:t>
            </a:r>
            <a:r>
              <a:rPr lang="en-US" dirty="0"/>
              <a:t>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50726"/>
            <a:ext cx="9144000" cy="3969637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274320" lvl="1" indent="0">
              <a:buNone/>
            </a:pPr>
            <a:r>
              <a:rPr lang="en-US" dirty="0" err="1">
                <a:solidFill>
                  <a:schemeClr val="tx1"/>
                </a:solidFill>
              </a:rPr>
              <a:t>Dalla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stampa</a:t>
            </a: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Via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libera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definitivo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al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decreto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che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attua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la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riforma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Madia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.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L’assenteista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pagherà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anche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i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danni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all’immagine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dell’ufficio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, la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sanzione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legata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dal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clamore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del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caso</a:t>
            </a:r>
            <a:endParaRPr lang="en-US" b="1" dirty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pPr marL="274320" lvl="1" indent="0">
              <a:buNone/>
            </a:pP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Furbetti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del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cartellino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sospensione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immediata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e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licenziamento</a:t>
            </a:r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veloce</a:t>
            </a:r>
            <a:endParaRPr lang="en-US" b="1" dirty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pPr marL="274320" lvl="1" indent="0">
              <a:buNone/>
            </a:pPr>
            <a:endParaRPr lang="en-US" dirty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pPr marL="274320" lvl="1" indent="0">
              <a:buNone/>
            </a:pPr>
            <a:r>
              <a:rPr lang="en-US" dirty="0" err="1">
                <a:solidFill>
                  <a:schemeClr val="tx1"/>
                </a:solidFill>
              </a:rPr>
              <a:t>Ricordo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Buone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pratiche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timbratura</a:t>
            </a: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err="1">
                <a:solidFill>
                  <a:schemeClr val="tx1"/>
                </a:solidFill>
              </a:rPr>
              <a:t>Inasprimento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controlli</a:t>
            </a:r>
            <a:r>
              <a:rPr lang="en-US" dirty="0">
                <a:solidFill>
                  <a:schemeClr val="tx1"/>
                </a:solidFill>
              </a:rPr>
              <a:t> e </a:t>
            </a:r>
            <a:r>
              <a:rPr lang="en-US" dirty="0" err="1">
                <a:solidFill>
                  <a:schemeClr val="tx1"/>
                </a:solidFill>
              </a:rPr>
              <a:t>sanzioni</a:t>
            </a:r>
            <a:r>
              <a:rPr lang="en-US" dirty="0">
                <a:solidFill>
                  <a:schemeClr val="tx1"/>
                </a:solidFill>
              </a:rPr>
              <a:t> se le </a:t>
            </a:r>
            <a:r>
              <a:rPr lang="en-US" dirty="0" err="1">
                <a:solidFill>
                  <a:schemeClr val="tx1"/>
                </a:solidFill>
              </a:rPr>
              <a:t>persone</a:t>
            </a:r>
            <a:r>
              <a:rPr lang="en-US" dirty="0">
                <a:solidFill>
                  <a:schemeClr val="tx1"/>
                </a:solidFill>
              </a:rPr>
              <a:t> non </a:t>
            </a:r>
            <a:r>
              <a:rPr lang="en-US" dirty="0" err="1">
                <a:solidFill>
                  <a:schemeClr val="tx1"/>
                </a:solidFill>
              </a:rPr>
              <a:t>sono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trovate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luogo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lavoro</a:t>
            </a: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>
                <a:solidFill>
                  <a:schemeClr val="tx1"/>
                </a:solidFill>
              </a:rPr>
              <a:t>Se </a:t>
            </a:r>
            <a:r>
              <a:rPr lang="en-US" dirty="0" err="1">
                <a:solidFill>
                  <a:schemeClr val="tx1"/>
                </a:solidFill>
              </a:rPr>
              <a:t>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esce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locali</a:t>
            </a:r>
            <a:r>
              <a:rPr lang="en-US" dirty="0">
                <a:solidFill>
                  <a:schemeClr val="tx1"/>
                </a:solidFill>
              </a:rPr>
              <a:t> del </a:t>
            </a:r>
            <a:r>
              <a:rPr lang="en-US" dirty="0" err="1">
                <a:solidFill>
                  <a:schemeClr val="tx1"/>
                </a:solidFill>
              </a:rPr>
              <a:t>Dipartimento</a:t>
            </a:r>
            <a:r>
              <a:rPr lang="en-US" dirty="0">
                <a:solidFill>
                  <a:schemeClr val="tx1"/>
                </a:solidFill>
              </a:rPr>
              <a:t> o del LASA , </a:t>
            </a:r>
            <a:r>
              <a:rPr lang="en-US" dirty="0" err="1">
                <a:solidFill>
                  <a:schemeClr val="tx1"/>
                </a:solidFill>
              </a:rPr>
              <a:t>anche</a:t>
            </a:r>
            <a:r>
              <a:rPr lang="en-US" dirty="0">
                <a:solidFill>
                  <a:schemeClr val="tx1"/>
                </a:solidFill>
              </a:rPr>
              <a:t> per </a:t>
            </a:r>
            <a:r>
              <a:rPr lang="en-US" dirty="0" err="1">
                <a:solidFill>
                  <a:schemeClr val="tx1"/>
                </a:solidFill>
              </a:rPr>
              <a:t>delle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commissioni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servizio</a:t>
            </a:r>
            <a:r>
              <a:rPr lang="en-US" dirty="0">
                <a:solidFill>
                  <a:schemeClr val="tx1"/>
                </a:solidFill>
              </a:rPr>
              <a:t> o per </a:t>
            </a:r>
            <a:r>
              <a:rPr lang="en-US" dirty="0" err="1">
                <a:solidFill>
                  <a:schemeClr val="tx1"/>
                </a:solidFill>
              </a:rPr>
              <a:t>trasferimenti</a:t>
            </a:r>
            <a:r>
              <a:rPr lang="en-US" dirty="0">
                <a:solidFill>
                  <a:schemeClr val="tx1"/>
                </a:solidFill>
              </a:rPr>
              <a:t> da e per LASA </a:t>
            </a:r>
            <a:r>
              <a:rPr lang="en-US" dirty="0" err="1">
                <a:solidFill>
                  <a:schemeClr val="tx1"/>
                </a:solidFill>
              </a:rPr>
              <a:t>occorre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timbrare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uscita</a:t>
            </a:r>
            <a:r>
              <a:rPr lang="en-US" dirty="0">
                <a:solidFill>
                  <a:schemeClr val="tx1"/>
                </a:solidFill>
              </a:rPr>
              <a:t> e </a:t>
            </a:r>
            <a:r>
              <a:rPr lang="en-US" dirty="0" err="1">
                <a:solidFill>
                  <a:schemeClr val="tx1"/>
                </a:solidFill>
              </a:rPr>
              <a:t>reingresso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marL="274320" lvl="1" indent="0">
              <a:buNone/>
            </a:pPr>
            <a:r>
              <a:rPr lang="en-US" dirty="0" err="1">
                <a:solidFill>
                  <a:schemeClr val="tx1"/>
                </a:solidFill>
              </a:rPr>
              <a:t>Esiste</a:t>
            </a:r>
            <a:r>
              <a:rPr lang="en-US" dirty="0">
                <a:solidFill>
                  <a:schemeClr val="tx1"/>
                </a:solidFill>
              </a:rPr>
              <a:t> la </a:t>
            </a:r>
            <a:r>
              <a:rPr lang="en-US" dirty="0" err="1">
                <a:solidFill>
                  <a:schemeClr val="tx1"/>
                </a:solidFill>
              </a:rPr>
              <a:t>possibilita</a:t>
            </a:r>
            <a:r>
              <a:rPr lang="en-US" dirty="0">
                <a:solidFill>
                  <a:schemeClr val="tx1"/>
                </a:solidFill>
              </a:rPr>
              <a:t>’ di </a:t>
            </a:r>
            <a:r>
              <a:rPr lang="en-US" dirty="0" err="1">
                <a:solidFill>
                  <a:schemeClr val="tx1"/>
                </a:solidFill>
              </a:rPr>
              <a:t>utilizzare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il</a:t>
            </a:r>
            <a:r>
              <a:rPr lang="en-US" dirty="0">
                <a:solidFill>
                  <a:schemeClr val="tx1"/>
                </a:solidFill>
              </a:rPr>
              <a:t> ‘</a:t>
            </a:r>
            <a:r>
              <a:rPr lang="en-US" dirty="0" err="1">
                <a:solidFill>
                  <a:schemeClr val="tx1"/>
                </a:solidFill>
              </a:rPr>
              <a:t>permesso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servizio</a:t>
            </a:r>
            <a:r>
              <a:rPr lang="en-US" dirty="0">
                <a:solidFill>
                  <a:schemeClr val="tx1"/>
                </a:solidFill>
              </a:rPr>
              <a:t>’ </a:t>
            </a:r>
            <a:r>
              <a:rPr lang="en-US" dirty="0" err="1">
                <a:solidFill>
                  <a:schemeClr val="tx1"/>
                </a:solidFill>
              </a:rPr>
              <a:t>che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permette</a:t>
            </a:r>
            <a:r>
              <a:rPr lang="en-US" dirty="0">
                <a:solidFill>
                  <a:schemeClr val="tx1"/>
                </a:solidFill>
              </a:rPr>
              <a:t> di non </a:t>
            </a:r>
            <a:r>
              <a:rPr lang="en-US" dirty="0" err="1">
                <a:solidFill>
                  <a:schemeClr val="tx1"/>
                </a:solidFill>
              </a:rPr>
              <a:t>perdere</a:t>
            </a:r>
            <a:r>
              <a:rPr lang="en-US" dirty="0">
                <a:solidFill>
                  <a:schemeClr val="tx1"/>
                </a:solidFill>
              </a:rPr>
              <a:t> ore di </a:t>
            </a:r>
            <a:r>
              <a:rPr lang="en-US" dirty="0" err="1">
                <a:solidFill>
                  <a:schemeClr val="tx1"/>
                </a:solidFill>
              </a:rPr>
              <a:t>lavoro</a:t>
            </a: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err="1">
                <a:solidFill>
                  <a:schemeClr val="tx1"/>
                </a:solidFill>
              </a:rPr>
              <a:t>Pausa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pranzo</a:t>
            </a:r>
            <a:r>
              <a:rPr lang="en-US" dirty="0">
                <a:solidFill>
                  <a:schemeClr val="tx1"/>
                </a:solidFill>
              </a:rPr>
              <a:t> di default a 45 min </a:t>
            </a:r>
            <a:r>
              <a:rPr lang="en-US" dirty="0" err="1">
                <a:solidFill>
                  <a:schemeClr val="tx1"/>
                </a:solidFill>
              </a:rPr>
              <a:t>applicata</a:t>
            </a:r>
            <a:r>
              <a:rPr lang="en-US" dirty="0">
                <a:solidFill>
                  <a:schemeClr val="tx1"/>
                </a:solidFill>
              </a:rPr>
              <a:t> dal  1 </a:t>
            </a:r>
            <a:r>
              <a:rPr lang="en-US" dirty="0" err="1">
                <a:solidFill>
                  <a:schemeClr val="tx1"/>
                </a:solidFill>
              </a:rPr>
              <a:t>maggio</a:t>
            </a: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25 Marzo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12615" y="5105029"/>
            <a:ext cx="8831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Questo</a:t>
            </a:r>
            <a:r>
              <a:rPr lang="en-US" dirty="0"/>
              <a:t> </a:t>
            </a:r>
            <a:r>
              <a:rPr lang="en-US" dirty="0" err="1"/>
              <a:t>messaggio</a:t>
            </a:r>
            <a:r>
              <a:rPr lang="en-US" dirty="0"/>
              <a:t> e’ </a:t>
            </a:r>
            <a:r>
              <a:rPr lang="en-US" dirty="0" err="1"/>
              <a:t>gia</a:t>
            </a:r>
            <a:r>
              <a:rPr lang="en-US" dirty="0"/>
              <a:t>’ </a:t>
            </a:r>
            <a:r>
              <a:rPr lang="en-US" dirty="0" err="1"/>
              <a:t>stato</a:t>
            </a:r>
            <a:r>
              <a:rPr lang="en-US" dirty="0"/>
              <a:t> </a:t>
            </a:r>
            <a:r>
              <a:rPr lang="en-US" dirty="0" err="1"/>
              <a:t>ripetuto</a:t>
            </a:r>
            <a:r>
              <a:rPr lang="en-US" dirty="0"/>
              <a:t> </a:t>
            </a:r>
            <a:r>
              <a:rPr lang="en-US" dirty="0" err="1"/>
              <a:t>piu</a:t>
            </a:r>
            <a:r>
              <a:rPr lang="en-US" dirty="0"/>
              <a:t>’ volte </a:t>
            </a:r>
          </a:p>
          <a:p>
            <a:r>
              <a:rPr lang="en-US" dirty="0" err="1"/>
              <a:t>Alcuni</a:t>
            </a:r>
            <a:r>
              <a:rPr lang="en-US" dirty="0"/>
              <a:t> lo </a:t>
            </a:r>
            <a:r>
              <a:rPr lang="en-US" dirty="0" err="1"/>
              <a:t>disattendono</a:t>
            </a:r>
            <a:r>
              <a:rPr lang="en-US" dirty="0"/>
              <a:t> in </a:t>
            </a:r>
            <a:r>
              <a:rPr lang="en-US" dirty="0" err="1"/>
              <a:t>maniera</a:t>
            </a:r>
            <a:r>
              <a:rPr lang="en-US" dirty="0"/>
              <a:t> </a:t>
            </a:r>
            <a:r>
              <a:rPr lang="en-US" dirty="0" err="1"/>
              <a:t>sistematica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6909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Riforma</a:t>
            </a:r>
            <a:r>
              <a:rPr lang="en-US" dirty="0"/>
              <a:t> di AC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25 Marzo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6" name="Picture 5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" y="1079091"/>
            <a:ext cx="8719185" cy="391604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333828" y="5196114"/>
            <a:ext cx="85977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Direttore</a:t>
            </a:r>
            <a:r>
              <a:rPr lang="en-US" dirty="0"/>
              <a:t> </a:t>
            </a:r>
            <a:r>
              <a:rPr lang="en-US" dirty="0" err="1"/>
              <a:t>Gestione</a:t>
            </a:r>
            <a:r>
              <a:rPr lang="en-US" dirty="0"/>
              <a:t> e </a:t>
            </a:r>
            <a:r>
              <a:rPr lang="en-US" dirty="0" err="1"/>
              <a:t>Finanza</a:t>
            </a:r>
            <a:r>
              <a:rPr lang="en-US" dirty="0"/>
              <a:t> 	              Simona Fiori (V. </a:t>
            </a:r>
            <a:r>
              <a:rPr lang="en-US" dirty="0" err="1"/>
              <a:t>Colautti</a:t>
            </a:r>
            <a:r>
              <a:rPr lang="en-US" dirty="0"/>
              <a:t>, A. Del </a:t>
            </a:r>
            <a:r>
              <a:rPr lang="en-US" dirty="0" err="1"/>
              <a:t>Bove</a:t>
            </a:r>
            <a:r>
              <a:rPr lang="en-US" dirty="0"/>
              <a:t>)</a:t>
            </a:r>
          </a:p>
          <a:p>
            <a:r>
              <a:rPr lang="en-US" dirty="0" err="1"/>
              <a:t>Direttore</a:t>
            </a:r>
            <a:r>
              <a:rPr lang="en-US" dirty="0"/>
              <a:t> </a:t>
            </a:r>
            <a:r>
              <a:rPr lang="en-US" dirty="0" err="1"/>
              <a:t>Servizi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Ricerca</a:t>
            </a:r>
            <a:r>
              <a:rPr lang="en-US" dirty="0"/>
              <a:t> 		</a:t>
            </a:r>
            <a:r>
              <a:rPr lang="en-US" dirty="0" err="1"/>
              <a:t>Quarta</a:t>
            </a:r>
            <a:r>
              <a:rPr lang="en-US" dirty="0"/>
              <a:t> (interim)</a:t>
            </a:r>
          </a:p>
          <a:p>
            <a:r>
              <a:rPr lang="en-US" dirty="0" err="1"/>
              <a:t>Direttore</a:t>
            </a:r>
            <a:r>
              <a:rPr lang="en-US" dirty="0"/>
              <a:t> </a:t>
            </a:r>
            <a:r>
              <a:rPr lang="en-US" dirty="0" err="1"/>
              <a:t>gestione</a:t>
            </a:r>
            <a:r>
              <a:rPr lang="en-US" dirty="0"/>
              <a:t> </a:t>
            </a:r>
            <a:r>
              <a:rPr lang="en-US" dirty="0" err="1"/>
              <a:t>personale</a:t>
            </a:r>
            <a:r>
              <a:rPr lang="en-US" dirty="0"/>
              <a:t> e </a:t>
            </a:r>
            <a:r>
              <a:rPr lang="en-US" dirty="0" err="1"/>
              <a:t>Aff</a:t>
            </a:r>
            <a:r>
              <a:rPr lang="en-US" dirty="0"/>
              <a:t> Gen   	Renato </a:t>
            </a:r>
            <a:r>
              <a:rPr lang="en-US" dirty="0" err="1"/>
              <a:t>Carletti</a:t>
            </a:r>
            <a:endParaRPr lang="en-US" dirty="0"/>
          </a:p>
          <a:p>
            <a:r>
              <a:rPr lang="en-US" dirty="0" err="1"/>
              <a:t>Divisione</a:t>
            </a:r>
            <a:r>
              <a:rPr lang="en-US" dirty="0"/>
              <a:t> Sistema </a:t>
            </a:r>
            <a:r>
              <a:rPr lang="en-US" dirty="0" err="1"/>
              <a:t>Informativo</a:t>
            </a:r>
            <a:r>
              <a:rPr lang="en-US" dirty="0"/>
              <a:t>		Renato Serra</a:t>
            </a:r>
          </a:p>
        </p:txBody>
      </p:sp>
    </p:spTree>
    <p:extLst>
      <p:ext uri="{BB962C8B-B14F-4D97-AF65-F5344CB8AC3E}">
        <p14:creationId xmlns:p14="http://schemas.microsoft.com/office/powerpoint/2010/main" val="725914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SITUAZIONE CONCORSI 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675" y="1073330"/>
            <a:ext cx="8862049" cy="164447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25 Marzo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8" name="Picture 7" descr="Screenshot 2018-06-05 07.58.47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824" y="1035231"/>
            <a:ext cx="8724900" cy="257531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9824" y="3726630"/>
            <a:ext cx="87249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Concorsi</a:t>
            </a:r>
            <a:r>
              <a:rPr lang="en-US" dirty="0"/>
              <a:t> </a:t>
            </a:r>
            <a:r>
              <a:rPr lang="en-US" dirty="0" err="1"/>
              <a:t>terminati</a:t>
            </a:r>
            <a:r>
              <a:rPr lang="en-US" dirty="0"/>
              <a:t> :  DT </a:t>
            </a:r>
            <a:r>
              <a:rPr lang="en-US" dirty="0">
                <a:sym typeface="Wingdings"/>
              </a:rPr>
              <a:t> Francesco </a:t>
            </a:r>
            <a:r>
              <a:rPr lang="en-US" dirty="0" err="1">
                <a:sym typeface="Wingdings"/>
              </a:rPr>
              <a:t>Prelz</a:t>
            </a:r>
            <a:r>
              <a:rPr lang="en-US" dirty="0">
                <a:sym typeface="Wingdings"/>
              </a:rPr>
              <a:t>,  </a:t>
            </a:r>
            <a:r>
              <a:rPr lang="en-US" dirty="0" err="1">
                <a:sym typeface="Wingdings"/>
              </a:rPr>
              <a:t>Pric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sper</a:t>
            </a:r>
            <a:r>
              <a:rPr lang="en-US" dirty="0">
                <a:sym typeface="Wingdings"/>
              </a:rPr>
              <a:t>.  Oliver Wieland, RIC (</a:t>
            </a:r>
            <a:r>
              <a:rPr lang="en-US" dirty="0" err="1">
                <a:sym typeface="Wingdings"/>
              </a:rPr>
              <a:t>csn</a:t>
            </a:r>
            <a:r>
              <a:rPr lang="en-US" dirty="0">
                <a:sym typeface="Wingdings"/>
              </a:rPr>
              <a:t> 1-2-3) Lorenzo </a:t>
            </a:r>
            <a:r>
              <a:rPr lang="en-US" dirty="0" err="1">
                <a:sym typeface="Wingdings"/>
              </a:rPr>
              <a:t>Caccianiga</a:t>
            </a:r>
            <a:endParaRPr lang="en-US" dirty="0">
              <a:sym typeface="Wingdings"/>
            </a:endParaRPr>
          </a:p>
          <a:p>
            <a:r>
              <a:rPr lang="en-US" dirty="0">
                <a:sym typeface="Wingdings"/>
              </a:rPr>
              <a:t>RIC (csn5) 1 </a:t>
            </a:r>
            <a:r>
              <a:rPr lang="en-US" dirty="0" err="1">
                <a:sym typeface="Wingdings"/>
              </a:rPr>
              <a:t>milanese</a:t>
            </a:r>
            <a:r>
              <a:rPr lang="en-US" dirty="0">
                <a:sym typeface="Wingdings"/>
              </a:rPr>
              <a:t>,   </a:t>
            </a:r>
            <a:r>
              <a:rPr lang="en-US" dirty="0" err="1">
                <a:sym typeface="Wingdings"/>
              </a:rPr>
              <a:t>Ptec</a:t>
            </a:r>
            <a:r>
              <a:rPr lang="en-US" dirty="0">
                <a:sym typeface="Wingdings"/>
              </a:rPr>
              <a:t> e </a:t>
            </a:r>
            <a:r>
              <a:rPr lang="en-US" dirty="0" err="1">
                <a:sym typeface="Wingdings"/>
              </a:rPr>
              <a:t>Pric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teorici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nessun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milanese</a:t>
            </a:r>
            <a:endParaRPr lang="en-US" dirty="0">
              <a:sym typeface="Wingdings"/>
            </a:endParaRPr>
          </a:p>
          <a:p>
            <a:r>
              <a:rPr lang="en-US" dirty="0"/>
              <a:t>DR ha </a:t>
            </a:r>
            <a:r>
              <a:rPr lang="en-US" dirty="0" err="1"/>
              <a:t>avuto</a:t>
            </a:r>
            <a:r>
              <a:rPr lang="en-US" dirty="0"/>
              <a:t> la </a:t>
            </a:r>
            <a:r>
              <a:rPr lang="en-US" dirty="0" err="1"/>
              <a:t>proroga</a:t>
            </a:r>
            <a:r>
              <a:rPr lang="en-US" dirty="0"/>
              <a:t> </a:t>
            </a:r>
            <a:r>
              <a:rPr lang="en-US" dirty="0" err="1"/>
              <a:t>fino</a:t>
            </a:r>
            <a:r>
              <a:rPr lang="en-US" dirty="0"/>
              <a:t> ad Agosto</a:t>
            </a:r>
          </a:p>
          <a:p>
            <a:r>
              <a:rPr lang="en-US" dirty="0"/>
              <a:t>RIC TEO : bandito al CD </a:t>
            </a:r>
            <a:r>
              <a:rPr lang="en-US" dirty="0" err="1"/>
              <a:t>febbraio</a:t>
            </a:r>
            <a:endParaRPr lang="en-US" dirty="0"/>
          </a:p>
          <a:p>
            <a:endParaRPr lang="it-IT" dirty="0"/>
          </a:p>
          <a:p>
            <a:r>
              <a:rPr lang="it-IT" dirty="0"/>
              <a:t>Chiesta proroga per finire i concorsi di ingresso a fine 2019, invece che a maggio</a:t>
            </a:r>
          </a:p>
          <a:p>
            <a:endParaRPr lang="it-IT" dirty="0"/>
          </a:p>
          <a:p>
            <a:r>
              <a:rPr lang="en-US" dirty="0" err="1">
                <a:sym typeface="Wingdings"/>
              </a:rPr>
              <a:t>Cofund</a:t>
            </a:r>
            <a:r>
              <a:rPr lang="en-US" dirty="0">
                <a:sym typeface="Wingdings"/>
              </a:rPr>
              <a:t> Fellini Marco </a:t>
            </a:r>
            <a:r>
              <a:rPr lang="en-US" dirty="0" err="1">
                <a:sym typeface="Wingdings"/>
              </a:rPr>
              <a:t>Grassi</a:t>
            </a:r>
            <a:r>
              <a:rPr lang="en-US" dirty="0">
                <a:sym typeface="Wingdings"/>
              </a:rPr>
              <a:t> </a:t>
            </a:r>
            <a:r>
              <a:rPr lang="it-IT" dirty="0">
                <a:sym typeface="Wingdings"/>
              </a:rPr>
              <a:t>(JUNO)</a:t>
            </a:r>
            <a:endParaRPr lang="en-US" dirty="0">
              <a:sym typeface="Wingding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364029" y="0"/>
            <a:ext cx="7779970" cy="924747"/>
          </a:xfrm>
          <a:prstGeom prst="rect">
            <a:avLst/>
          </a:prstGeom>
          <a:solidFill>
            <a:schemeClr val="bg2">
              <a:lumMod val="20000"/>
              <a:lumOff val="80000"/>
              <a:alpha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SITUAZIONE CONCORSI </a:t>
            </a:r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217014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675" y="1073330"/>
            <a:ext cx="8862049" cy="164447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25 Marzo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9824" y="1073330"/>
            <a:ext cx="87249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Durante la </a:t>
            </a:r>
            <a:r>
              <a:rPr lang="en-US" sz="1600" dirty="0" err="1"/>
              <a:t>sua</a:t>
            </a:r>
            <a:r>
              <a:rPr lang="en-US" sz="1600" dirty="0"/>
              <a:t> </a:t>
            </a:r>
            <a:r>
              <a:rPr lang="en-US" sz="1600" dirty="0" err="1"/>
              <a:t>visita</a:t>
            </a:r>
            <a:r>
              <a:rPr lang="en-US" sz="1600" dirty="0"/>
              <a:t> </a:t>
            </a:r>
            <a:r>
              <a:rPr lang="en-US" sz="1600" dirty="0" err="1"/>
              <a:t>alla</a:t>
            </a:r>
            <a:r>
              <a:rPr lang="en-US" sz="1600" dirty="0"/>
              <a:t> </a:t>
            </a:r>
            <a:r>
              <a:rPr lang="en-US" sz="1600" dirty="0" err="1"/>
              <a:t>sezione</a:t>
            </a:r>
            <a:r>
              <a:rPr lang="en-US" sz="1600" dirty="0"/>
              <a:t> </a:t>
            </a:r>
            <a:r>
              <a:rPr lang="en-US" sz="1600" dirty="0" err="1"/>
              <a:t>il</a:t>
            </a:r>
            <a:r>
              <a:rPr lang="en-US" sz="1600" dirty="0"/>
              <a:t> prof </a:t>
            </a:r>
            <a:r>
              <a:rPr lang="en-US" sz="1600" dirty="0" err="1"/>
              <a:t>Masiero</a:t>
            </a:r>
            <a:r>
              <a:rPr lang="en-US" sz="1600" dirty="0"/>
              <a:t> ha </a:t>
            </a:r>
            <a:r>
              <a:rPr lang="en-US" sz="1600" dirty="0" err="1"/>
              <a:t>discusso</a:t>
            </a:r>
            <a:r>
              <a:rPr lang="en-US" sz="1600" dirty="0"/>
              <a:t> </a:t>
            </a:r>
            <a:r>
              <a:rPr lang="en-US" sz="1600" dirty="0" err="1"/>
              <a:t>vari</a:t>
            </a:r>
            <a:r>
              <a:rPr lang="en-US" sz="1600" dirty="0"/>
              <a:t> </a:t>
            </a:r>
            <a:r>
              <a:rPr lang="en-US" sz="1600" dirty="0" err="1"/>
              <a:t>punti</a:t>
            </a:r>
            <a:r>
              <a:rPr lang="en-US" sz="1600" dirty="0"/>
              <a:t> </a:t>
            </a:r>
            <a:r>
              <a:rPr lang="en-US" sz="1600" dirty="0" err="1"/>
              <a:t>caldi</a:t>
            </a:r>
            <a:r>
              <a:rPr lang="en-US" sz="1600" dirty="0"/>
              <a:t> </a:t>
            </a:r>
            <a:r>
              <a:rPr lang="en-US" sz="1600" dirty="0" err="1"/>
              <a:t>nella</a:t>
            </a:r>
            <a:r>
              <a:rPr lang="en-US" sz="1600" dirty="0"/>
              <a:t> vita dell </a:t>
            </a:r>
            <a:r>
              <a:rPr lang="en-US" sz="1600" dirty="0" err="1"/>
              <a:t>Ente</a:t>
            </a:r>
            <a:r>
              <a:rPr lang="en-US" sz="1600" dirty="0"/>
              <a:t>.</a:t>
            </a:r>
          </a:p>
          <a:p>
            <a:endParaRPr lang="en-US" sz="1600" dirty="0"/>
          </a:p>
          <a:p>
            <a:r>
              <a:rPr lang="en-US" sz="1600" dirty="0" err="1"/>
              <a:t>Stabilizzazioni</a:t>
            </a:r>
            <a:r>
              <a:rPr lang="en-US" sz="1600" dirty="0"/>
              <a:t> :</a:t>
            </a:r>
          </a:p>
          <a:p>
            <a:r>
              <a:rPr lang="en-US" sz="1600" dirty="0"/>
              <a:t>Non ci </a:t>
            </a:r>
            <a:r>
              <a:rPr lang="en-US" sz="1600" dirty="0" err="1"/>
              <a:t>sono</a:t>
            </a:r>
            <a:r>
              <a:rPr lang="en-US" sz="1600" dirty="0"/>
              <a:t> </a:t>
            </a:r>
            <a:r>
              <a:rPr lang="en-US" sz="1600" dirty="0" err="1"/>
              <a:t>novita</a:t>
            </a:r>
            <a:r>
              <a:rPr lang="en-US" sz="1600" dirty="0"/>
              <a:t>’ </a:t>
            </a:r>
            <a:r>
              <a:rPr lang="en-US" sz="1600" dirty="0" err="1"/>
              <a:t>rispetto</a:t>
            </a:r>
            <a:r>
              <a:rPr lang="en-US" sz="1600" dirty="0"/>
              <a:t> </a:t>
            </a:r>
            <a:r>
              <a:rPr lang="en-US" sz="1600" dirty="0" err="1"/>
              <a:t>alla</a:t>
            </a:r>
            <a:r>
              <a:rPr lang="en-US" sz="1600" dirty="0"/>
              <a:t> </a:t>
            </a:r>
            <a:r>
              <a:rPr lang="en-US" sz="1600" dirty="0" err="1"/>
              <a:t>situazione</a:t>
            </a:r>
            <a:r>
              <a:rPr lang="en-US" sz="1600" dirty="0"/>
              <a:t> </a:t>
            </a:r>
            <a:r>
              <a:rPr lang="en-US" sz="1600" dirty="0" err="1"/>
              <a:t>descritta</a:t>
            </a:r>
            <a:r>
              <a:rPr lang="en-US" sz="1600" dirty="0"/>
              <a:t> dal prof </a:t>
            </a:r>
            <a:r>
              <a:rPr lang="en-US" sz="1600" dirty="0" err="1"/>
              <a:t>Masiero</a:t>
            </a:r>
            <a:r>
              <a:rPr lang="en-US" sz="1600" dirty="0"/>
              <a:t>.</a:t>
            </a:r>
          </a:p>
          <a:p>
            <a:r>
              <a:rPr lang="en-US" sz="1600" dirty="0" err="1"/>
              <a:t>Rimane</a:t>
            </a:r>
            <a:r>
              <a:rPr lang="en-US" sz="1600" dirty="0"/>
              <a:t> da </a:t>
            </a:r>
            <a:r>
              <a:rPr lang="en-US" sz="1600" dirty="0" err="1"/>
              <a:t>definire</a:t>
            </a:r>
            <a:r>
              <a:rPr lang="en-US" sz="1600" dirty="0"/>
              <a:t> la </a:t>
            </a:r>
            <a:r>
              <a:rPr lang="en-US" sz="1600" dirty="0" err="1"/>
              <a:t>situazione</a:t>
            </a:r>
            <a:r>
              <a:rPr lang="en-US" sz="1600" dirty="0"/>
              <a:t> </a:t>
            </a:r>
            <a:r>
              <a:rPr lang="en-US" sz="1600" dirty="0" err="1"/>
              <a:t>dei</a:t>
            </a:r>
            <a:r>
              <a:rPr lang="en-US" sz="1600" dirty="0"/>
              <a:t> comma 1 </a:t>
            </a:r>
            <a:r>
              <a:rPr lang="en-US" sz="1600" dirty="0" err="1"/>
              <a:t>misti</a:t>
            </a:r>
            <a:r>
              <a:rPr lang="en-US" sz="1600" dirty="0"/>
              <a:t>, in </a:t>
            </a:r>
            <a:r>
              <a:rPr lang="en-US" sz="1600" dirty="0" err="1"/>
              <a:t>attesa</a:t>
            </a:r>
            <a:r>
              <a:rPr lang="en-US" sz="1600" dirty="0"/>
              <a:t> di </a:t>
            </a:r>
            <a:r>
              <a:rPr lang="en-US" sz="1600" dirty="0" err="1"/>
              <a:t>conoscere</a:t>
            </a:r>
            <a:r>
              <a:rPr lang="en-US" sz="1600" dirty="0"/>
              <a:t> le </a:t>
            </a:r>
            <a:r>
              <a:rPr lang="en-US" sz="1600" dirty="0" err="1"/>
              <a:t>assegnazioni</a:t>
            </a:r>
            <a:r>
              <a:rPr lang="en-US" sz="1600" dirty="0"/>
              <a:t> del FOE o </a:t>
            </a:r>
            <a:r>
              <a:rPr lang="en-US" sz="1600" dirty="0" err="1"/>
              <a:t>extraFOE</a:t>
            </a:r>
            <a:r>
              <a:rPr lang="en-US" sz="1600" dirty="0"/>
              <a:t>.</a:t>
            </a:r>
          </a:p>
          <a:p>
            <a:endParaRPr lang="en-US" sz="1600" dirty="0"/>
          </a:p>
          <a:p>
            <a:r>
              <a:rPr lang="en-US" sz="1600" dirty="0"/>
              <a:t>Art 54:</a:t>
            </a:r>
          </a:p>
          <a:p>
            <a:r>
              <a:rPr lang="en-US" sz="1600" dirty="0"/>
              <a:t>La </a:t>
            </a:r>
            <a:r>
              <a:rPr lang="en-US" sz="1600" dirty="0" err="1"/>
              <a:t>situazione</a:t>
            </a:r>
            <a:r>
              <a:rPr lang="en-US" sz="1600" dirty="0"/>
              <a:t> con </a:t>
            </a:r>
            <a:r>
              <a:rPr lang="en-US" sz="1600" dirty="0" err="1"/>
              <a:t>il</a:t>
            </a:r>
            <a:r>
              <a:rPr lang="en-US" sz="1600" dirty="0"/>
              <a:t> MEF e’ </a:t>
            </a:r>
            <a:r>
              <a:rPr lang="en-US" sz="1600" dirty="0" err="1"/>
              <a:t>sempre</a:t>
            </a:r>
            <a:r>
              <a:rPr lang="en-US" sz="1600" dirty="0"/>
              <a:t> di </a:t>
            </a:r>
            <a:r>
              <a:rPr lang="en-US" sz="1600" dirty="0" err="1"/>
              <a:t>stallo</a:t>
            </a:r>
            <a:r>
              <a:rPr lang="en-US" sz="1600" dirty="0"/>
              <a:t>.  Ci </a:t>
            </a:r>
            <a:r>
              <a:rPr lang="en-US" sz="1600" dirty="0" err="1"/>
              <a:t>sono</a:t>
            </a:r>
            <a:r>
              <a:rPr lang="en-US" sz="1600" dirty="0"/>
              <a:t> continue </a:t>
            </a:r>
            <a:r>
              <a:rPr lang="en-US" sz="1600" dirty="0" err="1"/>
              <a:t>trattative</a:t>
            </a:r>
            <a:r>
              <a:rPr lang="en-US" sz="1600" dirty="0"/>
              <a:t>, ma non </a:t>
            </a:r>
            <a:r>
              <a:rPr lang="en-US" sz="1600" dirty="0" err="1"/>
              <a:t>si</a:t>
            </a:r>
            <a:r>
              <a:rPr lang="en-US" sz="1600" dirty="0"/>
              <a:t> </a:t>
            </a:r>
            <a:r>
              <a:rPr lang="en-US" sz="1600" dirty="0" err="1"/>
              <a:t>arriva</a:t>
            </a:r>
            <a:r>
              <a:rPr lang="en-US" sz="1600" dirty="0"/>
              <a:t> a un </a:t>
            </a:r>
            <a:r>
              <a:rPr lang="en-US" sz="1600" dirty="0" err="1"/>
              <a:t>punto</a:t>
            </a:r>
            <a:r>
              <a:rPr lang="en-US" sz="1600" dirty="0"/>
              <a:t> di </a:t>
            </a:r>
            <a:r>
              <a:rPr lang="en-US" sz="1600" dirty="0" err="1"/>
              <a:t>svolta</a:t>
            </a:r>
            <a:r>
              <a:rPr lang="en-US" sz="1600" dirty="0"/>
              <a:t>.  </a:t>
            </a:r>
            <a:r>
              <a:rPr lang="en-US" sz="1600" dirty="0" err="1"/>
              <a:t>L’art</a:t>
            </a:r>
            <a:r>
              <a:rPr lang="en-US" sz="1600" dirty="0"/>
              <a:t>. 90 del CCNL e’ molto </a:t>
            </a:r>
            <a:r>
              <a:rPr lang="en-US" sz="1600" dirty="0" err="1"/>
              <a:t>negativo</a:t>
            </a:r>
            <a:r>
              <a:rPr lang="en-US" sz="1600" dirty="0"/>
              <a:t> per INFN.</a:t>
            </a:r>
          </a:p>
          <a:p>
            <a:r>
              <a:rPr lang="en-US" sz="1600" dirty="0"/>
              <a:t>Pare </a:t>
            </a:r>
            <a:r>
              <a:rPr lang="en-US" sz="1600" dirty="0" err="1"/>
              <a:t>che</a:t>
            </a:r>
            <a:r>
              <a:rPr lang="en-US" sz="1600" dirty="0"/>
              <a:t> ci </a:t>
            </a:r>
            <a:r>
              <a:rPr lang="en-US" sz="1600" dirty="0" err="1"/>
              <a:t>permetteranno</a:t>
            </a:r>
            <a:r>
              <a:rPr lang="en-US" sz="1600" dirty="0"/>
              <a:t> di </a:t>
            </a:r>
            <a:r>
              <a:rPr lang="en-US" sz="1600" dirty="0" err="1"/>
              <a:t>utilizzare</a:t>
            </a:r>
            <a:r>
              <a:rPr lang="en-US" sz="1600" dirty="0"/>
              <a:t> un </a:t>
            </a:r>
            <a:r>
              <a:rPr lang="en-US" sz="1600" dirty="0" err="1"/>
              <a:t>fondo</a:t>
            </a:r>
            <a:r>
              <a:rPr lang="en-US" sz="1600" dirty="0"/>
              <a:t> da 100ke e </a:t>
            </a:r>
            <a:r>
              <a:rPr lang="en-US" sz="1600" dirty="0" err="1"/>
              <a:t>quindi</a:t>
            </a:r>
            <a:r>
              <a:rPr lang="en-US" sz="1600" dirty="0"/>
              <a:t> di fare un </a:t>
            </a:r>
            <a:r>
              <a:rPr lang="en-US" sz="1600" dirty="0" err="1"/>
              <a:t>numero</a:t>
            </a:r>
            <a:r>
              <a:rPr lang="en-US" sz="1600" dirty="0"/>
              <a:t> </a:t>
            </a:r>
            <a:r>
              <a:rPr lang="en-US" sz="1600" dirty="0" err="1"/>
              <a:t>limitato</a:t>
            </a:r>
            <a:r>
              <a:rPr lang="en-US" sz="1600" dirty="0"/>
              <a:t> di </a:t>
            </a:r>
            <a:r>
              <a:rPr lang="en-US" sz="1600" dirty="0" err="1"/>
              <a:t>passaggi</a:t>
            </a:r>
            <a:r>
              <a:rPr lang="en-US" sz="1600" dirty="0"/>
              <a:t>. 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90819" y="0"/>
            <a:ext cx="7440774" cy="859455"/>
          </a:xfrm>
          <a:prstGeom prst="rect">
            <a:avLst/>
          </a:prstGeom>
          <a:solidFill>
            <a:schemeClr val="bg2">
              <a:lumMod val="20000"/>
              <a:lumOff val="80000"/>
              <a:alpha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/>
              <a:t>Questioni</a:t>
            </a:r>
            <a:r>
              <a:rPr lang="en-US" dirty="0"/>
              <a:t> </a:t>
            </a:r>
            <a:r>
              <a:rPr lang="en-US" dirty="0" err="1"/>
              <a:t>aperte</a:t>
            </a:r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1836812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Direttori</a:t>
            </a:r>
            <a:r>
              <a:rPr lang="en-US" dirty="0"/>
              <a:t> </a:t>
            </a:r>
            <a:r>
              <a:rPr lang="en-US" dirty="0" err="1"/>
              <a:t>Febbraio</a:t>
            </a:r>
            <a:r>
              <a:rPr lang="en-US" dirty="0"/>
              <a:t> 2018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100" y="1073330"/>
            <a:ext cx="8610600" cy="546201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n-US" sz="1800" dirty="0" err="1">
                <a:sym typeface="Wingdings"/>
              </a:rPr>
              <a:t>Presidente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riferisce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incontro</a:t>
            </a:r>
            <a:r>
              <a:rPr lang="en-US" sz="1800" dirty="0">
                <a:sym typeface="Wingdings"/>
              </a:rPr>
              <a:t> di </a:t>
            </a:r>
            <a:r>
              <a:rPr lang="en-US" sz="1800" dirty="0" err="1">
                <a:sym typeface="Wingdings"/>
              </a:rPr>
              <a:t>tutti</a:t>
            </a:r>
            <a:r>
              <a:rPr lang="en-US" sz="1800" dirty="0">
                <a:sym typeface="Wingdings"/>
              </a:rPr>
              <a:t> I </a:t>
            </a:r>
            <a:r>
              <a:rPr lang="en-US" sz="1800" dirty="0" err="1">
                <a:sym typeface="Wingdings"/>
              </a:rPr>
              <a:t>presidenti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Enti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vigilati</a:t>
            </a:r>
            <a:r>
              <a:rPr lang="en-US" sz="1800" dirty="0">
                <a:sym typeface="Wingdings"/>
              </a:rPr>
              <a:t>  con Pres. </a:t>
            </a:r>
            <a:r>
              <a:rPr lang="en-US" sz="1800" dirty="0" err="1">
                <a:sym typeface="Wingdings"/>
              </a:rPr>
              <a:t>Consiglio</a:t>
            </a:r>
            <a:r>
              <a:rPr lang="en-US" sz="1800" dirty="0">
                <a:sym typeface="Wingdings"/>
              </a:rPr>
              <a:t> Conte.</a:t>
            </a:r>
          </a:p>
          <a:p>
            <a:pPr>
              <a:lnSpc>
                <a:spcPct val="120000"/>
              </a:lnSpc>
            </a:pPr>
            <a:r>
              <a:rPr lang="en-US" sz="1800" dirty="0" err="1"/>
              <a:t>Presso</a:t>
            </a:r>
            <a:r>
              <a:rPr lang="en-US" sz="1800" dirty="0"/>
              <a:t> la </a:t>
            </a:r>
            <a:r>
              <a:rPr lang="en-US" sz="1800" dirty="0" err="1"/>
              <a:t>Presidenza</a:t>
            </a:r>
            <a:r>
              <a:rPr lang="en-US" sz="1800" dirty="0"/>
              <a:t> del </a:t>
            </a:r>
            <a:r>
              <a:rPr lang="en-US" sz="1800" dirty="0" err="1"/>
              <a:t>Consiglio</a:t>
            </a:r>
            <a:r>
              <a:rPr lang="en-US" sz="1800" dirty="0"/>
              <a:t> </a:t>
            </a:r>
            <a:r>
              <a:rPr lang="en-US" sz="1800" dirty="0" err="1"/>
              <a:t>sara</a:t>
            </a:r>
            <a:r>
              <a:rPr lang="en-US" sz="1800" dirty="0"/>
              <a:t>’ </a:t>
            </a:r>
            <a:r>
              <a:rPr lang="en-US" sz="1800" dirty="0" err="1"/>
              <a:t>istituita</a:t>
            </a:r>
            <a:r>
              <a:rPr lang="en-US" sz="1800" dirty="0"/>
              <a:t> </a:t>
            </a:r>
            <a:r>
              <a:rPr lang="en-US" sz="1800" dirty="0" err="1"/>
              <a:t>una</a:t>
            </a:r>
            <a:r>
              <a:rPr lang="en-US" sz="1800" dirty="0"/>
              <a:t> </a:t>
            </a:r>
            <a:r>
              <a:rPr lang="en-US" sz="1800" dirty="0" err="1"/>
              <a:t>consulta</a:t>
            </a:r>
            <a:r>
              <a:rPr lang="en-US" sz="1800" dirty="0"/>
              <a:t> per </a:t>
            </a:r>
            <a:r>
              <a:rPr lang="en-US" sz="1800" dirty="0" err="1"/>
              <a:t>definire</a:t>
            </a:r>
            <a:r>
              <a:rPr lang="en-US" sz="1800" dirty="0"/>
              <a:t> la </a:t>
            </a:r>
            <a:r>
              <a:rPr lang="en-US" sz="1800" dirty="0" err="1"/>
              <a:t>politica</a:t>
            </a:r>
            <a:r>
              <a:rPr lang="en-US" sz="1800" dirty="0"/>
              <a:t> di </a:t>
            </a:r>
            <a:r>
              <a:rPr lang="en-US" sz="1800" dirty="0" err="1"/>
              <a:t>ricerca</a:t>
            </a:r>
            <a:r>
              <a:rPr lang="en-US" sz="1800" dirty="0"/>
              <a:t> </a:t>
            </a:r>
            <a:r>
              <a:rPr lang="en-US" sz="1800" dirty="0" err="1"/>
              <a:t>nazionale</a:t>
            </a:r>
            <a:r>
              <a:rPr lang="en-US" sz="1800" dirty="0"/>
              <a:t>.</a:t>
            </a:r>
          </a:p>
          <a:p>
            <a:pPr>
              <a:lnSpc>
                <a:spcPct val="120000"/>
              </a:lnSpc>
            </a:pPr>
            <a:r>
              <a:rPr lang="en-US" sz="1800" b="1" dirty="0" err="1">
                <a:sym typeface="Wingdings"/>
              </a:rPr>
              <a:t>Previtali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presenta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il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lavoro</a:t>
            </a:r>
            <a:r>
              <a:rPr lang="en-US" sz="1800" dirty="0">
                <a:sym typeface="Wingdings"/>
              </a:rPr>
              <a:t> del </a:t>
            </a:r>
            <a:r>
              <a:rPr lang="en-US" sz="1800" dirty="0" err="1">
                <a:sym typeface="Wingdings"/>
              </a:rPr>
              <a:t>comitato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nazionale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trasferimento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tecnologico</a:t>
            </a:r>
            <a:endParaRPr lang="en-US" sz="1800" dirty="0">
              <a:sym typeface="Wingdings"/>
            </a:endParaRPr>
          </a:p>
          <a:p>
            <a:pPr>
              <a:lnSpc>
                <a:spcPct val="120000"/>
              </a:lnSpc>
            </a:pPr>
            <a:r>
              <a:rPr lang="en-US" sz="1800" dirty="0">
                <a:sym typeface="Wingdings"/>
              </a:rPr>
              <a:t>Slide in agenda</a:t>
            </a:r>
          </a:p>
          <a:p>
            <a:pPr>
              <a:lnSpc>
                <a:spcPct val="120000"/>
              </a:lnSpc>
            </a:pPr>
            <a:r>
              <a:rPr lang="en-US" sz="1800" dirty="0">
                <a:sym typeface="Wingdings"/>
              </a:rPr>
              <a:t>In </a:t>
            </a:r>
            <a:r>
              <a:rPr lang="en-US" sz="1800" dirty="0" err="1">
                <a:sym typeface="Wingdings"/>
              </a:rPr>
              <a:t>ripartenza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il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bando</a:t>
            </a:r>
            <a:r>
              <a:rPr lang="en-US" sz="1800" dirty="0">
                <a:sym typeface="Wingdings"/>
              </a:rPr>
              <a:t> R4I , l anno </a:t>
            </a:r>
            <a:r>
              <a:rPr lang="en-US" sz="1800" dirty="0" err="1">
                <a:sym typeface="Wingdings"/>
              </a:rPr>
              <a:t>scorso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vinto</a:t>
            </a:r>
            <a:r>
              <a:rPr lang="en-US" sz="1800" dirty="0">
                <a:sym typeface="Wingdings"/>
              </a:rPr>
              <a:t> da </a:t>
            </a:r>
            <a:r>
              <a:rPr lang="en-US" sz="1800" dirty="0" err="1">
                <a:sym typeface="Wingdings"/>
              </a:rPr>
              <a:t>Ardesia</a:t>
            </a:r>
            <a:r>
              <a:rPr lang="en-US" sz="1800" dirty="0">
                <a:sym typeface="Wingdings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sz="1800" dirty="0" err="1"/>
              <a:t>Ferroni</a:t>
            </a:r>
            <a:r>
              <a:rPr lang="en-US" sz="1800" dirty="0"/>
              <a:t> dice </a:t>
            </a:r>
            <a:r>
              <a:rPr lang="en-US" sz="1800" dirty="0" err="1"/>
              <a:t>che</a:t>
            </a:r>
            <a:r>
              <a:rPr lang="en-US" sz="1800" dirty="0"/>
              <a:t> TT e’ </a:t>
            </a:r>
            <a:r>
              <a:rPr lang="en-US" sz="1800" dirty="0" err="1"/>
              <a:t>una</a:t>
            </a:r>
            <a:r>
              <a:rPr lang="en-US" sz="1800" dirty="0"/>
              <a:t> </a:t>
            </a:r>
            <a:r>
              <a:rPr lang="en-US" sz="1800" dirty="0" err="1"/>
              <a:t>linea</a:t>
            </a:r>
            <a:r>
              <a:rPr lang="en-US" sz="1800" dirty="0"/>
              <a:t> </a:t>
            </a:r>
            <a:r>
              <a:rPr lang="en-US" sz="1800" dirty="0" err="1"/>
              <a:t>strategica</a:t>
            </a:r>
            <a:r>
              <a:rPr lang="en-US" sz="1800" dirty="0"/>
              <a:t>, </a:t>
            </a:r>
            <a:r>
              <a:rPr lang="en-US" sz="1800" dirty="0" err="1"/>
              <a:t>che</a:t>
            </a:r>
            <a:r>
              <a:rPr lang="en-US" sz="1800" dirty="0"/>
              <a:t> </a:t>
            </a:r>
            <a:r>
              <a:rPr lang="en-US" sz="1800" dirty="0" err="1"/>
              <a:t>siamo</a:t>
            </a:r>
            <a:r>
              <a:rPr lang="en-US" sz="1800" dirty="0"/>
              <a:t> </a:t>
            </a:r>
            <a:r>
              <a:rPr lang="en-US" sz="1800" dirty="0" err="1"/>
              <a:t>stati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primi</a:t>
            </a:r>
            <a:r>
              <a:rPr lang="en-US" sz="1800" dirty="0"/>
              <a:t> a </a:t>
            </a:r>
            <a:r>
              <a:rPr lang="en-US" sz="1800" dirty="0" err="1"/>
              <a:t>strutturare</a:t>
            </a:r>
            <a:r>
              <a:rPr lang="en-US" sz="1800" dirty="0"/>
              <a:t>.    </a:t>
            </a:r>
            <a:r>
              <a:rPr lang="en-US" sz="1800" dirty="0" err="1"/>
              <a:t>Saremo</a:t>
            </a:r>
            <a:r>
              <a:rPr lang="en-US" sz="1800" dirty="0"/>
              <a:t> </a:t>
            </a:r>
            <a:r>
              <a:rPr lang="en-US" sz="1800" dirty="0" err="1"/>
              <a:t>presenti</a:t>
            </a:r>
            <a:r>
              <a:rPr lang="en-US" sz="1800" dirty="0"/>
              <a:t> </a:t>
            </a:r>
            <a:r>
              <a:rPr lang="en-US" sz="1800" dirty="0" err="1"/>
              <a:t>alla</a:t>
            </a:r>
            <a:r>
              <a:rPr lang="en-US" sz="1800" dirty="0"/>
              <a:t> </a:t>
            </a:r>
            <a:r>
              <a:rPr lang="en-US" sz="1800" dirty="0" err="1"/>
              <a:t>fiera</a:t>
            </a:r>
            <a:r>
              <a:rPr lang="en-US" sz="1800" dirty="0"/>
              <a:t> dell </a:t>
            </a:r>
            <a:r>
              <a:rPr lang="en-US" sz="1800" dirty="0" err="1"/>
              <a:t>innovazione</a:t>
            </a:r>
            <a:r>
              <a:rPr lang="en-US" sz="1800" dirty="0"/>
              <a:t> (6-7 </a:t>
            </a:r>
            <a:r>
              <a:rPr lang="en-US" sz="1800" dirty="0" err="1"/>
              <a:t>maggio</a:t>
            </a:r>
            <a:r>
              <a:rPr lang="en-US" sz="1800" dirty="0"/>
              <a:t>) a Milano.</a:t>
            </a:r>
          </a:p>
          <a:p>
            <a:pPr>
              <a:lnSpc>
                <a:spcPct val="120000"/>
              </a:lnSpc>
            </a:pPr>
            <a:endParaRPr lang="en-US" sz="1800" dirty="0"/>
          </a:p>
          <a:p>
            <a:r>
              <a:rPr lang="en-US" sz="1800" b="1" dirty="0" err="1"/>
              <a:t>Campana</a:t>
            </a:r>
            <a:r>
              <a:rPr lang="en-US" sz="1800" dirty="0"/>
              <a:t> </a:t>
            </a:r>
            <a:r>
              <a:rPr lang="mr-IN" sz="1800" dirty="0"/>
              <a:t>–</a:t>
            </a:r>
            <a:r>
              <a:rPr lang="en-US" sz="1800" dirty="0"/>
              <a:t> </a:t>
            </a:r>
            <a:r>
              <a:rPr lang="en-US" sz="1800" dirty="0" err="1"/>
              <a:t>presenta</a:t>
            </a:r>
            <a:r>
              <a:rPr lang="en-US" sz="1800" dirty="0"/>
              <a:t> </a:t>
            </a:r>
            <a:r>
              <a:rPr lang="en-US" sz="1800" dirty="0" err="1"/>
              <a:t>disciplinare</a:t>
            </a:r>
            <a:r>
              <a:rPr lang="en-US" sz="1800" dirty="0"/>
              <a:t> </a:t>
            </a:r>
            <a:r>
              <a:rPr lang="en-US" sz="1800" dirty="0" err="1"/>
              <a:t>lavoro</a:t>
            </a:r>
            <a:r>
              <a:rPr lang="en-US" sz="1800" dirty="0"/>
              <a:t> agile</a:t>
            </a:r>
          </a:p>
          <a:p>
            <a:r>
              <a:rPr lang="en-US" sz="1800" dirty="0" err="1"/>
              <a:t>fase</a:t>
            </a:r>
            <a:r>
              <a:rPr lang="en-US" sz="1800" dirty="0"/>
              <a:t> </a:t>
            </a:r>
            <a:r>
              <a:rPr lang="en-US" sz="1800" dirty="0" err="1"/>
              <a:t>sperimentazione</a:t>
            </a:r>
            <a:r>
              <a:rPr lang="en-US" sz="1800" dirty="0"/>
              <a:t> 2 </a:t>
            </a:r>
            <a:r>
              <a:rPr lang="en-US" sz="1800" dirty="0" err="1"/>
              <a:t>anni</a:t>
            </a:r>
            <a:r>
              <a:rPr lang="en-US" sz="1800" dirty="0"/>
              <a:t>, </a:t>
            </a:r>
            <a:r>
              <a:rPr lang="en-US" sz="1800" dirty="0" err="1"/>
              <a:t>durata</a:t>
            </a:r>
            <a:r>
              <a:rPr lang="en-US" sz="1800" dirty="0"/>
              <a:t> del </a:t>
            </a:r>
            <a:r>
              <a:rPr lang="en-US" sz="1800" dirty="0" err="1"/>
              <a:t>progetto</a:t>
            </a:r>
            <a:r>
              <a:rPr lang="en-US" sz="1800" dirty="0"/>
              <a:t> 6 </a:t>
            </a:r>
            <a:r>
              <a:rPr lang="en-US" sz="1800" dirty="0" err="1"/>
              <a:t>mesi</a:t>
            </a:r>
            <a:r>
              <a:rPr lang="en-US" sz="1800" dirty="0"/>
              <a:t>, </a:t>
            </a:r>
            <a:r>
              <a:rPr lang="en-US" sz="1800" dirty="0" err="1"/>
              <a:t>fino</a:t>
            </a:r>
            <a:r>
              <a:rPr lang="en-US" sz="1800" dirty="0"/>
              <a:t> al </a:t>
            </a:r>
            <a:r>
              <a:rPr lang="en-US" sz="1800" dirty="0" err="1"/>
              <a:t>massimo</a:t>
            </a:r>
            <a:r>
              <a:rPr lang="en-US" sz="1800" dirty="0"/>
              <a:t> del 10% per </a:t>
            </a:r>
            <a:r>
              <a:rPr lang="en-US" sz="1800" dirty="0" err="1"/>
              <a:t>struttura</a:t>
            </a:r>
            <a:endParaRPr lang="en-US" sz="1800" dirty="0"/>
          </a:p>
          <a:p>
            <a:r>
              <a:rPr lang="en-US" sz="1800" dirty="0"/>
              <a:t>tempo </a:t>
            </a:r>
            <a:r>
              <a:rPr lang="en-US" sz="1800" dirty="0" err="1"/>
              <a:t>massimo</a:t>
            </a:r>
            <a:r>
              <a:rPr lang="en-US" sz="1800" dirty="0"/>
              <a:t> 250 ore in </a:t>
            </a:r>
            <a:r>
              <a:rPr lang="en-US" sz="1800" dirty="0" err="1"/>
              <a:t>frazioni</a:t>
            </a:r>
            <a:r>
              <a:rPr lang="en-US" sz="1800" dirty="0"/>
              <a:t> di </a:t>
            </a:r>
            <a:r>
              <a:rPr lang="en-US" sz="1800" dirty="0" err="1"/>
              <a:t>almeno</a:t>
            </a:r>
            <a:r>
              <a:rPr lang="en-US" sz="1800" dirty="0"/>
              <a:t> 4 ore </a:t>
            </a:r>
          </a:p>
          <a:p>
            <a:r>
              <a:rPr lang="en-US" sz="1800" dirty="0" err="1"/>
              <a:t>richiesta</a:t>
            </a:r>
            <a:r>
              <a:rPr lang="en-US" sz="1800" dirty="0"/>
              <a:t> al </a:t>
            </a:r>
            <a:r>
              <a:rPr lang="en-US" sz="1800" dirty="0" err="1"/>
              <a:t>direttore</a:t>
            </a:r>
            <a:r>
              <a:rPr lang="en-US" sz="1800" dirty="0"/>
              <a:t>, </a:t>
            </a:r>
            <a:r>
              <a:rPr lang="en-US" sz="1800" dirty="0" err="1"/>
              <a:t>completa</a:t>
            </a:r>
            <a:r>
              <a:rPr lang="en-US" sz="1800" dirty="0"/>
              <a:t> di </a:t>
            </a:r>
            <a:r>
              <a:rPr lang="en-US" sz="1800" dirty="0" err="1"/>
              <a:t>progetto</a:t>
            </a:r>
            <a:r>
              <a:rPr lang="en-US" sz="1800" dirty="0"/>
              <a:t> dove </a:t>
            </a:r>
            <a:r>
              <a:rPr lang="en-US" sz="1800" dirty="0" err="1"/>
              <a:t>viene</a:t>
            </a:r>
            <a:r>
              <a:rPr lang="en-US" sz="1800" dirty="0"/>
              <a:t> </a:t>
            </a:r>
            <a:r>
              <a:rPr lang="en-US" sz="1800" dirty="0" err="1"/>
              <a:t>indicata</a:t>
            </a:r>
            <a:r>
              <a:rPr lang="en-US" sz="1800" dirty="0"/>
              <a:t> la </a:t>
            </a:r>
            <a:r>
              <a:rPr lang="en-US" sz="1800" dirty="0" err="1"/>
              <a:t>modalità</a:t>
            </a:r>
            <a:r>
              <a:rPr lang="en-US" sz="1800" dirty="0"/>
              <a:t>’ di </a:t>
            </a:r>
            <a:r>
              <a:rPr lang="en-US" sz="1800" dirty="0" err="1"/>
              <a:t>verifica</a:t>
            </a:r>
            <a:r>
              <a:rPr lang="en-US" sz="1800" dirty="0"/>
              <a:t> del </a:t>
            </a:r>
            <a:r>
              <a:rPr lang="en-US" sz="1800" dirty="0" err="1"/>
              <a:t>lavoro</a:t>
            </a:r>
            <a:r>
              <a:rPr lang="en-US" sz="1800" dirty="0"/>
              <a:t> </a:t>
            </a:r>
            <a:r>
              <a:rPr lang="en-US" sz="1800" dirty="0" err="1"/>
              <a:t>fatto</a:t>
            </a:r>
            <a:endParaRPr lang="en-US" sz="1800" dirty="0"/>
          </a:p>
          <a:p>
            <a:r>
              <a:rPr lang="en-US" sz="1800" dirty="0" err="1"/>
              <a:t>priorità</a:t>
            </a:r>
            <a:r>
              <a:rPr lang="en-US" sz="1800" dirty="0"/>
              <a:t>’ a chi non ha </a:t>
            </a:r>
            <a:r>
              <a:rPr lang="en-US" sz="1800" dirty="0" err="1"/>
              <a:t>altre</a:t>
            </a:r>
            <a:r>
              <a:rPr lang="en-US" sz="1800" dirty="0"/>
              <a:t> </a:t>
            </a:r>
            <a:r>
              <a:rPr lang="en-US" sz="1800" dirty="0" err="1"/>
              <a:t>agevolazioni</a:t>
            </a:r>
            <a:r>
              <a:rPr lang="en-US" sz="1800" dirty="0"/>
              <a:t>, decide </a:t>
            </a:r>
            <a:r>
              <a:rPr lang="en-US" sz="1800" dirty="0" err="1"/>
              <a:t>il</a:t>
            </a:r>
            <a:r>
              <a:rPr lang="en-US" sz="1800" dirty="0"/>
              <a:t> </a:t>
            </a:r>
            <a:r>
              <a:rPr lang="en-US" sz="1800" dirty="0" err="1"/>
              <a:t>direttore</a:t>
            </a:r>
            <a:r>
              <a:rPr lang="en-US" sz="1800" dirty="0"/>
              <a:t> con cadenza </a:t>
            </a:r>
            <a:r>
              <a:rPr lang="en-US" sz="1800" dirty="0" err="1"/>
              <a:t>semestrale</a:t>
            </a:r>
            <a:endParaRPr lang="en-US" sz="1800" dirty="0"/>
          </a:p>
          <a:p>
            <a:r>
              <a:rPr lang="en-US" sz="1800" dirty="0" err="1"/>
              <a:t>fasce</a:t>
            </a:r>
            <a:r>
              <a:rPr lang="en-US" sz="1800" dirty="0"/>
              <a:t> di </a:t>
            </a:r>
            <a:r>
              <a:rPr lang="en-US" sz="1800" dirty="0" err="1"/>
              <a:t>reperibilita</a:t>
            </a:r>
            <a:r>
              <a:rPr lang="en-US" sz="1800" dirty="0"/>
              <a:t>’ </a:t>
            </a:r>
            <a:r>
              <a:rPr lang="en-US" sz="1800" dirty="0" err="1"/>
              <a:t>telefonica</a:t>
            </a:r>
            <a:r>
              <a:rPr lang="en-US" sz="1800" dirty="0"/>
              <a:t>, no </a:t>
            </a:r>
            <a:r>
              <a:rPr lang="en-US" sz="1800" dirty="0" err="1"/>
              <a:t>straordinari</a:t>
            </a:r>
            <a:r>
              <a:rPr lang="en-US" sz="1800" dirty="0"/>
              <a:t>, </a:t>
            </a:r>
            <a:r>
              <a:rPr lang="en-US" sz="1800" dirty="0" err="1"/>
              <a:t>si</a:t>
            </a:r>
            <a:r>
              <a:rPr lang="en-US" sz="1800" dirty="0"/>
              <a:t> </a:t>
            </a:r>
            <a:r>
              <a:rPr lang="en-US" sz="1800" dirty="0" err="1"/>
              <a:t>buoni</a:t>
            </a:r>
            <a:r>
              <a:rPr lang="en-US" sz="1800" dirty="0"/>
              <a:t> </a:t>
            </a:r>
            <a:r>
              <a:rPr lang="en-US" sz="1800" dirty="0" err="1"/>
              <a:t>pasto</a:t>
            </a:r>
            <a:endParaRPr lang="en-US" sz="1800" dirty="0"/>
          </a:p>
          <a:p>
            <a:r>
              <a:rPr lang="en-US" sz="1800" dirty="0" err="1"/>
              <a:t>revocabile</a:t>
            </a:r>
            <a:r>
              <a:rPr lang="en-US" sz="1800" dirty="0"/>
              <a:t> con un </a:t>
            </a:r>
            <a:r>
              <a:rPr lang="en-US" sz="1800" dirty="0" err="1"/>
              <a:t>preavviso</a:t>
            </a:r>
            <a:r>
              <a:rPr lang="en-US" sz="1800" dirty="0"/>
              <a:t> di 15-30 gg</a:t>
            </a:r>
            <a:endParaRPr lang="en-US" sz="1800" dirty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25 Marzo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926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Direttivo</a:t>
            </a:r>
            <a:r>
              <a:rPr lang="en-US" dirty="0"/>
              <a:t> </a:t>
            </a:r>
            <a:r>
              <a:rPr lang="en-US" dirty="0" err="1"/>
              <a:t>gennaio</a:t>
            </a:r>
            <a:r>
              <a:rPr lang="en-US" dirty="0"/>
              <a:t> 2019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100" y="1073330"/>
            <a:ext cx="8610600" cy="546201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Tx/>
              <a:buChar char="-"/>
            </a:pPr>
            <a:r>
              <a:rPr lang="en-US" sz="1800" dirty="0" err="1">
                <a:sym typeface="Wingdings"/>
              </a:rPr>
              <a:t>Presidente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inizia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procedura</a:t>
            </a:r>
            <a:r>
              <a:rPr lang="en-US" sz="1800" dirty="0">
                <a:sym typeface="Wingdings"/>
              </a:rPr>
              <a:t> per </a:t>
            </a:r>
            <a:r>
              <a:rPr lang="en-US" sz="1800" dirty="0" err="1">
                <a:sym typeface="Wingdings"/>
              </a:rPr>
              <a:t>rinnovo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Presidente</a:t>
            </a:r>
            <a:endParaRPr lang="en-US" sz="1800" dirty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1800" dirty="0" err="1">
                <a:sym typeface="Wingdings"/>
              </a:rPr>
              <a:t>Rieletti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Direttori</a:t>
            </a:r>
            <a:r>
              <a:rPr lang="en-US" sz="1800" dirty="0">
                <a:sym typeface="Wingdings"/>
              </a:rPr>
              <a:t> Roma2 (Di </a:t>
            </a:r>
            <a:r>
              <a:rPr lang="en-US" sz="1800" dirty="0" err="1">
                <a:sym typeface="Wingdings"/>
              </a:rPr>
              <a:t>Ciaccio</a:t>
            </a:r>
            <a:r>
              <a:rPr lang="en-US" sz="1800" dirty="0">
                <a:sym typeface="Wingdings"/>
              </a:rPr>
              <a:t>) e Firenze (</a:t>
            </a:r>
            <a:r>
              <a:rPr lang="en-US" sz="1800" dirty="0" err="1">
                <a:sym typeface="Wingdings"/>
              </a:rPr>
              <a:t>Adriani</a:t>
            </a:r>
            <a:r>
              <a:rPr lang="en-US" sz="1800" dirty="0">
                <a:sym typeface="Wingdings"/>
              </a:rPr>
              <a:t>)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1800" dirty="0" err="1">
                <a:sym typeface="Wingdings"/>
              </a:rPr>
              <a:t>Tra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i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contratti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prorogati</a:t>
            </a:r>
            <a:r>
              <a:rPr lang="en-US" sz="1800" dirty="0">
                <a:sym typeface="Wingdings"/>
              </a:rPr>
              <a:t> Silvia </a:t>
            </a:r>
            <a:r>
              <a:rPr lang="en-US" sz="1800" dirty="0" err="1">
                <a:sym typeface="Wingdings"/>
              </a:rPr>
              <a:t>Muraro</a:t>
            </a:r>
            <a:r>
              <a:rPr lang="en-US" sz="1800" dirty="0">
                <a:sym typeface="Wingdings"/>
              </a:rPr>
              <a:t> e Ilya </a:t>
            </a:r>
            <a:r>
              <a:rPr lang="en-US" sz="1800" dirty="0" err="1">
                <a:sym typeface="Wingdings"/>
              </a:rPr>
              <a:t>Drebot</a:t>
            </a:r>
            <a:r>
              <a:rPr lang="en-US" sz="1800" dirty="0">
                <a:sym typeface="Wingdings"/>
              </a:rPr>
              <a:t>.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1800" dirty="0" err="1">
                <a:sym typeface="Wingdings"/>
              </a:rPr>
              <a:t>Assunti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i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vincitori</a:t>
            </a:r>
            <a:r>
              <a:rPr lang="en-US" sz="1800" dirty="0">
                <a:sym typeface="Wingdings"/>
              </a:rPr>
              <a:t> del </a:t>
            </a:r>
            <a:r>
              <a:rPr lang="en-US" sz="1800" dirty="0" err="1">
                <a:sym typeface="Wingdings"/>
              </a:rPr>
              <a:t>cofund</a:t>
            </a:r>
            <a:r>
              <a:rPr lang="en-US" sz="1800" dirty="0">
                <a:sym typeface="Wingdings"/>
              </a:rPr>
              <a:t> Fellini, </a:t>
            </a:r>
            <a:r>
              <a:rPr lang="en-US" sz="1800" dirty="0" err="1">
                <a:sym typeface="Wingdings"/>
              </a:rPr>
              <a:t>stipendio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err="1">
                <a:sym typeface="Wingdings"/>
              </a:rPr>
              <a:t>equiv</a:t>
            </a:r>
            <a:r>
              <a:rPr lang="en-US" sz="1800" dirty="0">
                <a:sym typeface="Wingdings"/>
              </a:rPr>
              <a:t> a </a:t>
            </a:r>
            <a:r>
              <a:rPr lang="en-US" sz="1800" dirty="0" err="1">
                <a:sym typeface="Wingdings"/>
              </a:rPr>
              <a:t>quello</a:t>
            </a:r>
            <a:r>
              <a:rPr lang="en-US" sz="1800" dirty="0">
                <a:sym typeface="Wingdings"/>
              </a:rPr>
              <a:t> di un RTDA.</a:t>
            </a:r>
          </a:p>
          <a:p>
            <a:pPr>
              <a:lnSpc>
                <a:spcPct val="120000"/>
              </a:lnSpc>
              <a:buFontTx/>
              <a:buChar char="-"/>
            </a:pPr>
            <a:endParaRPr lang="en-US" sz="1800" dirty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endParaRPr lang="en-US" sz="1800" dirty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endParaRPr lang="en-US" sz="1800" dirty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endParaRPr lang="en-US" sz="1800" dirty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endParaRPr lang="en-US" sz="1800" dirty="0">
              <a:sym typeface="Wingdings"/>
            </a:endParaRPr>
          </a:p>
          <a:p>
            <a:pPr>
              <a:lnSpc>
                <a:spcPct val="120000"/>
              </a:lnSpc>
              <a:buFontTx/>
              <a:buChar char="-"/>
            </a:pPr>
            <a:endParaRPr lang="en-US" sz="1800" dirty="0">
              <a:sym typeface="Wingdings"/>
            </a:endParaRPr>
          </a:p>
          <a:p>
            <a:pPr marL="182880" lvl="1">
              <a:lnSpc>
                <a:spcPct val="120000"/>
              </a:lnSpc>
              <a:buFontTx/>
              <a:buChar char="-"/>
            </a:pPr>
            <a:r>
              <a:rPr lang="en-US" dirty="0" err="1">
                <a:sym typeface="Wingdings"/>
              </a:rPr>
              <a:t>Tutte</a:t>
            </a:r>
            <a:r>
              <a:rPr lang="en-US" dirty="0">
                <a:sym typeface="Wingdings"/>
              </a:rPr>
              <a:t> le </a:t>
            </a:r>
            <a:r>
              <a:rPr lang="en-US" dirty="0" err="1">
                <a:sym typeface="Wingdings"/>
              </a:rPr>
              <a:t>delibere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sono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disponibili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sul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sito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della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Presidenza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nel</a:t>
            </a:r>
            <a:r>
              <a:rPr lang="en-US" dirty="0">
                <a:sym typeface="Wingdings"/>
              </a:rPr>
              <a:t> DB </a:t>
            </a:r>
            <a:r>
              <a:rPr lang="en-US" dirty="0" err="1">
                <a:sym typeface="Wingdings"/>
              </a:rPr>
              <a:t>delibere</a:t>
            </a:r>
            <a:r>
              <a:rPr lang="en-US" dirty="0">
                <a:sym typeface="Wingdings"/>
              </a:rPr>
              <a:t> o </a:t>
            </a:r>
            <a:r>
              <a:rPr lang="en-US" dirty="0" err="1">
                <a:sym typeface="Wingdings"/>
              </a:rPr>
              <a:t>tramite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Portale</a:t>
            </a:r>
            <a:r>
              <a:rPr lang="en-US" dirty="0">
                <a:sym typeface="Wingdings"/>
              </a:rPr>
              <a:t>  (https://</a:t>
            </a:r>
            <a:r>
              <a:rPr lang="en-US" dirty="0" err="1">
                <a:sym typeface="Wingdings"/>
              </a:rPr>
              <a:t>iam.infn.it</a:t>
            </a:r>
            <a:r>
              <a:rPr lang="en-US" dirty="0">
                <a:sym typeface="Wingdings"/>
              </a:rPr>
              <a:t>/</a:t>
            </a:r>
            <a:r>
              <a:rPr lang="en-US" dirty="0" err="1">
                <a:sym typeface="Wingdings"/>
              </a:rPr>
              <a:t>Portale</a:t>
            </a:r>
            <a:r>
              <a:rPr lang="en-US" dirty="0">
                <a:sym typeface="Wingdings"/>
              </a:rPr>
              <a:t>)</a:t>
            </a: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800" dirty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25 Marzo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238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Notizie</a:t>
            </a:r>
            <a:r>
              <a:rPr lang="en-US" dirty="0"/>
              <a:t> </a:t>
            </a:r>
            <a:r>
              <a:rPr lang="en-US" dirty="0" err="1"/>
              <a:t>locali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100" y="1073330"/>
            <a:ext cx="8610600" cy="546201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Tx/>
              <a:buChar char="-"/>
            </a:pPr>
            <a:r>
              <a:rPr lang="en-US" dirty="0">
                <a:sym typeface="Wingdings"/>
              </a:rPr>
              <a:t>Nuovo </a:t>
            </a:r>
            <a:r>
              <a:rPr lang="en-US" dirty="0" err="1">
                <a:sym typeface="Wingdings"/>
              </a:rPr>
              <a:t>ciclo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degli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acquisti</a:t>
            </a: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>
                <a:sym typeface="Wingdings"/>
              </a:rPr>
              <a:t>Tutti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gli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ordini</a:t>
            </a:r>
            <a:r>
              <a:rPr lang="en-US" dirty="0">
                <a:sym typeface="Wingdings"/>
              </a:rPr>
              <a:t> 2018 </a:t>
            </a:r>
            <a:r>
              <a:rPr lang="en-US" dirty="0" err="1">
                <a:sym typeface="Wingdings"/>
              </a:rPr>
              <a:t>sono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lavorabili</a:t>
            </a:r>
            <a:r>
              <a:rPr lang="en-US" dirty="0">
                <a:sym typeface="Wingdings"/>
              </a:rPr>
              <a:t> e </a:t>
            </a:r>
            <a:r>
              <a:rPr lang="en-US" dirty="0" err="1">
                <a:sym typeface="Wingdings"/>
              </a:rPr>
              <a:t>molti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sono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stati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chiusi</a:t>
            </a:r>
            <a:r>
              <a:rPr lang="en-US" dirty="0">
                <a:sym typeface="Wingdings"/>
              </a:rPr>
              <a:t>. </a:t>
            </a:r>
            <a:r>
              <a:rPr lang="en-US" dirty="0" err="1">
                <a:sym typeface="Wingdings"/>
              </a:rPr>
              <a:t>Alcuni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sono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ancora</a:t>
            </a:r>
            <a:r>
              <a:rPr lang="en-US" dirty="0">
                <a:sym typeface="Wingdings"/>
              </a:rPr>
              <a:t> non </a:t>
            </a:r>
            <a:r>
              <a:rPr lang="en-US" dirty="0" err="1">
                <a:sym typeface="Wingdings"/>
              </a:rPr>
              <a:t>completi</a:t>
            </a:r>
            <a:r>
              <a:rPr lang="en-US" dirty="0">
                <a:sym typeface="Wingdings"/>
              </a:rPr>
              <a:t> da parte del RUP/</a:t>
            </a:r>
            <a:r>
              <a:rPr lang="en-US" dirty="0" err="1">
                <a:sym typeface="Wingdings"/>
              </a:rPr>
              <a:t>richiedente</a:t>
            </a: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>
                <a:sym typeface="Wingdings"/>
              </a:rPr>
              <a:t>Gli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ordini</a:t>
            </a:r>
            <a:r>
              <a:rPr lang="en-US" dirty="0">
                <a:sym typeface="Wingdings"/>
              </a:rPr>
              <a:t> 2019 </a:t>
            </a:r>
            <a:r>
              <a:rPr lang="en-US" dirty="0" err="1">
                <a:sym typeface="Wingdings"/>
              </a:rPr>
              <a:t>sono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aperti</a:t>
            </a: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>
                <a:sym typeface="Wingdings"/>
              </a:rPr>
              <a:t>Malfunzionamento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rda.infn.it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nelle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ultime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settimane</a:t>
            </a:r>
            <a:r>
              <a:rPr lang="en-US" dirty="0">
                <a:sym typeface="Wingdings"/>
              </a:rPr>
              <a:t>, </a:t>
            </a:r>
            <a:r>
              <a:rPr lang="en-US" dirty="0" err="1">
                <a:sym typeface="Wingdings"/>
              </a:rPr>
              <a:t>gia</a:t>
            </a:r>
            <a:r>
              <a:rPr lang="en-US" dirty="0">
                <a:sym typeface="Wingdings"/>
              </a:rPr>
              <a:t>’ da </a:t>
            </a:r>
            <a:r>
              <a:rPr lang="en-US" dirty="0" err="1">
                <a:sym typeface="Wingdings"/>
              </a:rPr>
              <a:t>oggi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dovrebbero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implementare</a:t>
            </a:r>
            <a:r>
              <a:rPr lang="en-US" dirty="0">
                <a:sym typeface="Wingdings"/>
              </a:rPr>
              <a:t> </a:t>
            </a:r>
            <a:r>
              <a:rPr lang="en-US" dirty="0" err="1">
                <a:sym typeface="Wingdings"/>
              </a:rPr>
              <a:t>correzioni</a:t>
            </a:r>
            <a:r>
              <a:rPr lang="en-US" dirty="0">
                <a:sym typeface="Wingdings"/>
              </a:rPr>
              <a:t>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GARA RS e ABC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disponibili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nuovi</a:t>
            </a:r>
            <a:r>
              <a:rPr lang="en-US" dirty="0"/>
              <a:t> </a:t>
            </a:r>
            <a:r>
              <a:rPr lang="en-US" dirty="0" err="1"/>
              <a:t>cataloghi</a:t>
            </a: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SCHEDE SICUREZZA- </a:t>
            </a:r>
            <a:r>
              <a:rPr lang="en-US" dirty="0" err="1"/>
              <a:t>ricordatevi</a:t>
            </a:r>
            <a:r>
              <a:rPr lang="en-US" dirty="0"/>
              <a:t> di </a:t>
            </a:r>
            <a:r>
              <a:rPr lang="en-US" dirty="0" err="1"/>
              <a:t>segnalare</a:t>
            </a:r>
            <a:r>
              <a:rPr lang="en-US" dirty="0"/>
              <a:t> </a:t>
            </a:r>
            <a:r>
              <a:rPr lang="en-US" dirty="0" err="1"/>
              <a:t>sempre</a:t>
            </a:r>
            <a:r>
              <a:rPr lang="en-US" dirty="0"/>
              <a:t> </a:t>
            </a:r>
            <a:r>
              <a:rPr lang="en-US" dirty="0" err="1"/>
              <a:t>materiale</a:t>
            </a:r>
            <a:r>
              <a:rPr lang="en-US" dirty="0"/>
              <a:t> </a:t>
            </a:r>
            <a:r>
              <a:rPr lang="en-US" dirty="0" err="1"/>
              <a:t>pericoloso</a:t>
            </a:r>
            <a:r>
              <a:rPr lang="en-US" dirty="0"/>
              <a:t> e </a:t>
            </a:r>
            <a:r>
              <a:rPr lang="en-US" dirty="0" err="1"/>
              <a:t>allegare</a:t>
            </a:r>
            <a:r>
              <a:rPr lang="en-US" dirty="0"/>
              <a:t> </a:t>
            </a:r>
            <a:r>
              <a:rPr lang="en-US" dirty="0" err="1"/>
              <a:t>scheda</a:t>
            </a:r>
            <a:r>
              <a:rPr lang="en-US" dirty="0"/>
              <a:t> </a:t>
            </a:r>
            <a:r>
              <a:rPr lang="en-US" dirty="0" err="1"/>
              <a:t>sicurezza</a:t>
            </a:r>
            <a:r>
              <a:rPr lang="en-US" dirty="0"/>
              <a:t>. </a:t>
            </a:r>
            <a:r>
              <a:rPr lang="en-US" dirty="0" err="1"/>
              <a:t>Abilitate</a:t>
            </a:r>
            <a:r>
              <a:rPr lang="en-US" dirty="0"/>
              <a:t> </a:t>
            </a:r>
            <a:r>
              <a:rPr lang="en-US" dirty="0" err="1"/>
              <a:t>mazzucchelli</a:t>
            </a:r>
            <a:r>
              <a:rPr lang="en-US" dirty="0"/>
              <a:t> come watcher e </a:t>
            </a:r>
            <a:r>
              <a:rPr lang="en-US" dirty="0" err="1"/>
              <a:t>avvertitelo</a:t>
            </a:r>
            <a:r>
              <a:rPr lang="en-US" dirty="0"/>
              <a:t> con mail.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25 Marzo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03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Notizie</a:t>
            </a:r>
            <a:r>
              <a:rPr lang="en-US" dirty="0"/>
              <a:t> </a:t>
            </a:r>
            <a:r>
              <a:rPr lang="en-US" dirty="0" err="1"/>
              <a:t>Locali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endParaRPr lang="en-US" dirty="0">
              <a:solidFill>
                <a:schemeClr val="tx1"/>
              </a:solidFill>
              <a:sym typeface="Wingdings"/>
            </a:endParaRPr>
          </a:p>
          <a:p>
            <a:pPr marL="274320" lvl="1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Lunedi' 25 Marzo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364029" y="0"/>
            <a:ext cx="7779970" cy="924747"/>
          </a:xfrm>
          <a:prstGeom prst="rect">
            <a:avLst/>
          </a:prstGeom>
          <a:solidFill>
            <a:schemeClr val="bg2">
              <a:lumMod val="20000"/>
              <a:lumOff val="80000"/>
              <a:alpha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Notizie Locali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0717" y="1067673"/>
            <a:ext cx="892328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 err="1"/>
              <a:t>scadenze</a:t>
            </a:r>
            <a:r>
              <a:rPr lang="en-US" b="1" u="sng" dirty="0"/>
              <a:t> </a:t>
            </a:r>
            <a:r>
              <a:rPr lang="en-US" b="1" u="sng" dirty="0" err="1"/>
              <a:t>cariche</a:t>
            </a:r>
            <a:r>
              <a:rPr lang="en-US" b="1" u="sng" dirty="0"/>
              <a:t> </a:t>
            </a:r>
            <a:r>
              <a:rPr lang="en-US" b="1" u="sng" dirty="0" err="1"/>
              <a:t>elettive</a:t>
            </a:r>
            <a:r>
              <a:rPr lang="en-US" b="1" u="sng" dirty="0"/>
              <a:t>:</a:t>
            </a:r>
          </a:p>
          <a:p>
            <a:endParaRPr lang="en-US" dirty="0"/>
          </a:p>
          <a:p>
            <a:r>
              <a:rPr lang="en-US" dirty="0" err="1"/>
              <a:t>rappresentante</a:t>
            </a:r>
            <a:r>
              <a:rPr lang="en-US" dirty="0"/>
              <a:t> </a:t>
            </a:r>
            <a:r>
              <a:rPr lang="en-US" dirty="0" err="1"/>
              <a:t>personale</a:t>
            </a:r>
            <a:r>
              <a:rPr lang="en-US"/>
              <a:t> ta </a:t>
            </a:r>
            <a:r>
              <a:rPr lang="en-US" dirty="0" err="1"/>
              <a:t>scadenza</a:t>
            </a:r>
            <a:r>
              <a:rPr lang="en-US" dirty="0"/>
              <a:t> 23/06/2019 (</a:t>
            </a:r>
            <a:r>
              <a:rPr lang="en-US" dirty="0" err="1"/>
              <a:t>viscione</a:t>
            </a:r>
            <a:r>
              <a:rPr lang="en-US" dirty="0"/>
              <a:t> 1° </a:t>
            </a:r>
            <a:r>
              <a:rPr lang="en-US" dirty="0" err="1"/>
              <a:t>mandato</a:t>
            </a:r>
            <a:r>
              <a:rPr lang="en-US" dirty="0"/>
              <a:t>)</a:t>
            </a:r>
          </a:p>
          <a:p>
            <a:r>
              <a:rPr lang="en-US" dirty="0" err="1"/>
              <a:t>coordinatore</a:t>
            </a:r>
            <a:r>
              <a:rPr lang="en-US" dirty="0"/>
              <a:t> </a:t>
            </a:r>
            <a:r>
              <a:rPr lang="en-US" dirty="0" err="1"/>
              <a:t>gruppo</a:t>
            </a:r>
            <a:r>
              <a:rPr lang="en-US" dirty="0"/>
              <a:t> 3 </a:t>
            </a:r>
            <a:r>
              <a:rPr lang="en-US" dirty="0" err="1"/>
              <a:t>scadenza</a:t>
            </a:r>
            <a:r>
              <a:rPr lang="en-US" dirty="0"/>
              <a:t> 23/06/2019 camera 2° </a:t>
            </a:r>
            <a:r>
              <a:rPr lang="en-US" dirty="0" err="1"/>
              <a:t>mandato</a:t>
            </a:r>
            <a:endParaRPr lang="en-US" dirty="0"/>
          </a:p>
          <a:p>
            <a:r>
              <a:rPr lang="en-US" dirty="0" err="1"/>
              <a:t>coordinatore</a:t>
            </a:r>
            <a:r>
              <a:rPr lang="en-US" dirty="0"/>
              <a:t> </a:t>
            </a:r>
            <a:r>
              <a:rPr lang="en-US" dirty="0" err="1"/>
              <a:t>gruppo</a:t>
            </a:r>
            <a:r>
              <a:rPr lang="en-US" dirty="0"/>
              <a:t> 5 </a:t>
            </a:r>
            <a:r>
              <a:rPr lang="en-US" dirty="0" err="1"/>
              <a:t>scadenza</a:t>
            </a:r>
            <a:r>
              <a:rPr lang="en-US" dirty="0"/>
              <a:t> 23/06/2019 </a:t>
            </a:r>
            <a:r>
              <a:rPr lang="en-US" dirty="0" err="1"/>
              <a:t>giove</a:t>
            </a:r>
            <a:r>
              <a:rPr lang="en-US" dirty="0"/>
              <a:t> 2° </a:t>
            </a:r>
            <a:r>
              <a:rPr lang="en-US" dirty="0" err="1"/>
              <a:t>mandato</a:t>
            </a:r>
            <a:endParaRPr lang="en-US" dirty="0"/>
          </a:p>
          <a:p>
            <a:endParaRPr lang="en-US" dirty="0"/>
          </a:p>
          <a:p>
            <a:r>
              <a:rPr lang="en-US" dirty="0"/>
              <a:t>election day </a:t>
            </a:r>
            <a:r>
              <a:rPr lang="en-US" dirty="0" err="1"/>
              <a:t>sara</a:t>
            </a:r>
            <a:r>
              <a:rPr lang="en-US" dirty="0"/>
              <a:t>’ 2 </a:t>
            </a:r>
            <a:r>
              <a:rPr lang="en-US" dirty="0" err="1"/>
              <a:t>aprile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commissione</a:t>
            </a:r>
            <a:endParaRPr lang="en-US" dirty="0"/>
          </a:p>
          <a:p>
            <a:r>
              <a:rPr lang="en-US" dirty="0"/>
              <a:t>Dario </a:t>
            </a:r>
            <a:r>
              <a:rPr lang="en-US" dirty="0" err="1"/>
              <a:t>Giove</a:t>
            </a:r>
            <a:endParaRPr lang="en-US" dirty="0"/>
          </a:p>
          <a:p>
            <a:r>
              <a:rPr lang="en-US" dirty="0"/>
              <a:t>Franco Camera</a:t>
            </a:r>
          </a:p>
          <a:p>
            <a:r>
              <a:rPr lang="en-US" dirty="0"/>
              <a:t>Anna Sala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rappresentante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sicurezza</a:t>
            </a:r>
            <a:r>
              <a:rPr lang="en-US" dirty="0"/>
              <a:t> 12/01/2019</a:t>
            </a:r>
          </a:p>
          <a:p>
            <a:r>
              <a:rPr lang="en-US" dirty="0"/>
              <a:t>Augusto Leone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878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663" y="0"/>
            <a:ext cx="7780337" cy="9255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>
                <a:ea typeface="+mj-ea"/>
                <a:cs typeface="+mj-cs"/>
              </a:rPr>
              <a:t>Notizie</a:t>
            </a:r>
            <a:r>
              <a:rPr lang="en-US" dirty="0">
                <a:ea typeface="+mj-ea"/>
                <a:cs typeface="+mj-cs"/>
              </a:rPr>
              <a:t> </a:t>
            </a:r>
            <a:r>
              <a:rPr lang="en-US" dirty="0" err="1">
                <a:ea typeface="+mj-ea"/>
                <a:cs typeface="+mj-cs"/>
              </a:rPr>
              <a:t>Locali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60036"/>
            <a:ext cx="9144000" cy="5933253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 err="1"/>
              <a:t>Buoni</a:t>
            </a:r>
            <a:r>
              <a:rPr lang="en-US" dirty="0"/>
              <a:t> Pasto –</a:t>
            </a:r>
          </a:p>
          <a:p>
            <a:pPr>
              <a:defRPr/>
            </a:pPr>
            <a:r>
              <a:rPr lang="en-US" dirty="0" err="1"/>
              <a:t>Inviato</a:t>
            </a:r>
            <a:r>
              <a:rPr lang="en-US" dirty="0"/>
              <a:t> </a:t>
            </a:r>
            <a:r>
              <a:rPr lang="en-US" dirty="0" err="1"/>
              <a:t>ordine</a:t>
            </a:r>
            <a:r>
              <a:rPr lang="en-US" dirty="0"/>
              <a:t> a Day </a:t>
            </a:r>
            <a:r>
              <a:rPr lang="en-US" dirty="0" err="1"/>
              <a:t>Ristoservice</a:t>
            </a:r>
            <a:r>
              <a:rPr lang="en-US" dirty="0"/>
              <a:t>.</a:t>
            </a:r>
          </a:p>
          <a:p>
            <a:pPr>
              <a:defRPr/>
            </a:pPr>
            <a:r>
              <a:rPr lang="en-US" dirty="0" err="1"/>
              <a:t>Stiamo</a:t>
            </a:r>
            <a:r>
              <a:rPr lang="en-US" dirty="0"/>
              <a:t> </a:t>
            </a:r>
            <a:r>
              <a:rPr lang="en-US" dirty="0" err="1"/>
              <a:t>aspettando</a:t>
            </a:r>
            <a:r>
              <a:rPr lang="en-US" dirty="0"/>
              <a:t> la </a:t>
            </a:r>
            <a:r>
              <a:rPr lang="en-US" dirty="0" err="1"/>
              <a:t>consegna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tessere</a:t>
            </a:r>
            <a:r>
              <a:rPr lang="en-US" dirty="0"/>
              <a:t> </a:t>
            </a:r>
            <a:r>
              <a:rPr lang="en-US" dirty="0" err="1"/>
              <a:t>elettroniche</a:t>
            </a:r>
            <a:r>
              <a:rPr lang="en-US" dirty="0"/>
              <a:t> per </a:t>
            </a:r>
            <a:r>
              <a:rPr lang="en-US" dirty="0" err="1"/>
              <a:t>gli</a:t>
            </a:r>
            <a:r>
              <a:rPr lang="en-US" dirty="0"/>
              <a:t> staff.</a:t>
            </a:r>
          </a:p>
          <a:p>
            <a:pPr>
              <a:defRPr/>
            </a:pPr>
            <a:r>
              <a:rPr lang="en-US" dirty="0"/>
              <a:t>Per </a:t>
            </a:r>
            <a:r>
              <a:rPr lang="en-US" dirty="0" err="1"/>
              <a:t>borsisti</a:t>
            </a:r>
            <a:r>
              <a:rPr lang="en-US" dirty="0"/>
              <a:t> e AR ci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ancora</a:t>
            </a:r>
            <a:r>
              <a:rPr lang="en-US" dirty="0"/>
              <a:t> </a:t>
            </a:r>
            <a:r>
              <a:rPr lang="en-US" dirty="0" err="1"/>
              <a:t>buoni</a:t>
            </a:r>
            <a:r>
              <a:rPr lang="en-US" dirty="0"/>
              <a:t> non </a:t>
            </a:r>
            <a:r>
              <a:rPr lang="en-US" dirty="0" err="1"/>
              <a:t>nominativi</a:t>
            </a:r>
            <a:r>
              <a:rPr lang="en-US" dirty="0"/>
              <a:t> </a:t>
            </a:r>
            <a:r>
              <a:rPr lang="en-US" dirty="0" err="1"/>
              <a:t>cartacei</a:t>
            </a:r>
            <a:r>
              <a:rPr lang="en-US" dirty="0"/>
              <a:t> ad </a:t>
            </a:r>
            <a:r>
              <a:rPr lang="en-US" dirty="0" err="1"/>
              <a:t>esaurimento</a:t>
            </a:r>
            <a:r>
              <a:rPr lang="en-US" dirty="0"/>
              <a:t>.</a:t>
            </a:r>
          </a:p>
          <a:p>
            <a:pPr>
              <a:defRPr/>
            </a:pPr>
            <a:r>
              <a:rPr lang="en-US" dirty="0"/>
              <a:t>I </a:t>
            </a:r>
            <a:r>
              <a:rPr lang="en-US" dirty="0" err="1"/>
              <a:t>buoni</a:t>
            </a:r>
            <a:r>
              <a:rPr lang="en-US" dirty="0"/>
              <a:t> qui ticket da </a:t>
            </a:r>
            <a:r>
              <a:rPr lang="en-US" dirty="0" err="1"/>
              <a:t>sostituire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stati</a:t>
            </a:r>
            <a:r>
              <a:rPr lang="en-US" dirty="0"/>
              <a:t> </a:t>
            </a:r>
            <a:r>
              <a:rPr lang="en-US" dirty="0" err="1"/>
              <a:t>ordinati</a:t>
            </a:r>
            <a:r>
              <a:rPr lang="en-US" dirty="0"/>
              <a:t>, non ho aggiornamenti.</a:t>
            </a:r>
          </a:p>
          <a:p>
            <a:pPr>
              <a:defRPr/>
            </a:pPr>
            <a:endParaRPr lang="en-US" b="1" dirty="0"/>
          </a:p>
          <a:p>
            <a:pPr>
              <a:defRPr/>
            </a:pPr>
            <a:r>
              <a:rPr lang="en-US" dirty="0" err="1"/>
              <a:t>Trasferimento</a:t>
            </a:r>
            <a:r>
              <a:rPr lang="en-US" dirty="0"/>
              <a:t> Centro </a:t>
            </a:r>
            <a:r>
              <a:rPr lang="en-US" dirty="0" err="1"/>
              <a:t>Calcolo</a:t>
            </a:r>
            <a:endParaRPr lang="en-US" dirty="0"/>
          </a:p>
          <a:p>
            <a:pPr>
              <a:defRPr/>
            </a:pPr>
            <a:r>
              <a:rPr lang="en-US" dirty="0"/>
              <a:t>Durante la </a:t>
            </a:r>
            <a:r>
              <a:rPr lang="en-US" dirty="0" err="1"/>
              <a:t>prossima</a:t>
            </a:r>
            <a:r>
              <a:rPr lang="en-US" dirty="0"/>
              <a:t> </a:t>
            </a:r>
            <a:r>
              <a:rPr lang="en-US" dirty="0" err="1"/>
              <a:t>settimana</a:t>
            </a:r>
            <a:r>
              <a:rPr lang="en-US" dirty="0"/>
              <a:t> </a:t>
            </a:r>
            <a:r>
              <a:rPr lang="en-US" dirty="0" err="1"/>
              <a:t>trasferimento</a:t>
            </a:r>
            <a:r>
              <a:rPr lang="en-US" dirty="0"/>
              <a:t> di </a:t>
            </a:r>
            <a:r>
              <a:rPr lang="en-US" dirty="0" err="1"/>
              <a:t>Ntserver</a:t>
            </a:r>
            <a:r>
              <a:rPr lang="en-US" dirty="0"/>
              <a:t>, a </a:t>
            </a:r>
            <a:r>
              <a:rPr lang="en-US" dirty="0" err="1"/>
              <a:t>seguire</a:t>
            </a:r>
            <a:r>
              <a:rPr lang="en-US" dirty="0"/>
              <a:t> </a:t>
            </a:r>
            <a:r>
              <a:rPr lang="en-US" dirty="0" err="1"/>
              <a:t>collegamento</a:t>
            </a:r>
            <a:r>
              <a:rPr lang="en-US" dirty="0"/>
              <a:t> </a:t>
            </a:r>
            <a:r>
              <a:rPr lang="en-US" dirty="0" err="1"/>
              <a:t>fibra</a:t>
            </a:r>
            <a:r>
              <a:rPr lang="en-US" dirty="0"/>
              <a:t> da </a:t>
            </a:r>
            <a:r>
              <a:rPr lang="en-US" dirty="0" err="1"/>
              <a:t>palazzine</a:t>
            </a:r>
            <a:r>
              <a:rPr lang="en-US" dirty="0"/>
              <a:t> </a:t>
            </a:r>
            <a:r>
              <a:rPr lang="en-US" dirty="0" err="1"/>
              <a:t>dipartimento</a:t>
            </a:r>
            <a:r>
              <a:rPr lang="en-US" dirty="0"/>
              <a:t> a </a:t>
            </a:r>
            <a:r>
              <a:rPr lang="en-US" dirty="0" err="1"/>
              <a:t>nuova</a:t>
            </a:r>
            <a:r>
              <a:rPr lang="en-US" dirty="0"/>
              <a:t> </a:t>
            </a:r>
            <a:r>
              <a:rPr lang="en-US" dirty="0" err="1"/>
              <a:t>sala</a:t>
            </a:r>
            <a:r>
              <a:rPr lang="en-US" dirty="0"/>
              <a:t> </a:t>
            </a:r>
            <a:r>
              <a:rPr lang="en-US" dirty="0" err="1"/>
              <a:t>calcolo</a:t>
            </a:r>
            <a:r>
              <a:rPr lang="en-US" dirty="0"/>
              <a:t>.</a:t>
            </a:r>
          </a:p>
          <a:p>
            <a:pPr>
              <a:defRPr/>
            </a:pPr>
            <a:r>
              <a:rPr lang="en-US" dirty="0"/>
              <a:t>In </a:t>
            </a:r>
            <a:r>
              <a:rPr lang="en-US" dirty="0" err="1"/>
              <a:t>parallelo</a:t>
            </a:r>
            <a:r>
              <a:rPr lang="en-US" dirty="0"/>
              <a:t> </a:t>
            </a:r>
            <a:r>
              <a:rPr lang="en-US" dirty="0" err="1"/>
              <a:t>sgombero</a:t>
            </a:r>
            <a:r>
              <a:rPr lang="en-US" dirty="0"/>
              <a:t> finale del </a:t>
            </a:r>
            <a:r>
              <a:rPr lang="en-US" dirty="0" err="1"/>
              <a:t>vecchio</a:t>
            </a:r>
            <a:r>
              <a:rPr lang="en-US" dirty="0"/>
              <a:t> Centro </a:t>
            </a:r>
            <a:r>
              <a:rPr lang="en-US" dirty="0" err="1"/>
              <a:t>calcolo</a:t>
            </a: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In </a:t>
            </a:r>
            <a:r>
              <a:rPr lang="en-US" dirty="0" err="1"/>
              <a:t>corso</a:t>
            </a:r>
            <a:r>
              <a:rPr lang="en-US" dirty="0"/>
              <a:t> </a:t>
            </a:r>
            <a:r>
              <a:rPr lang="en-US" dirty="0" err="1"/>
              <a:t>preparazione</a:t>
            </a:r>
            <a:r>
              <a:rPr lang="en-US" dirty="0"/>
              <a:t> </a:t>
            </a:r>
            <a:r>
              <a:rPr lang="en-US" dirty="0" err="1"/>
              <a:t>nuova</a:t>
            </a:r>
            <a:r>
              <a:rPr lang="en-US" dirty="0"/>
              <a:t> zona </a:t>
            </a:r>
            <a:r>
              <a:rPr lang="en-US" dirty="0" err="1"/>
              <a:t>archivio</a:t>
            </a:r>
            <a:r>
              <a:rPr lang="en-US" dirty="0"/>
              <a:t> per </a:t>
            </a:r>
            <a:r>
              <a:rPr lang="en-US" dirty="0" err="1"/>
              <a:t>liberare</a:t>
            </a:r>
            <a:r>
              <a:rPr lang="en-US" dirty="0"/>
              <a:t> </a:t>
            </a:r>
            <a:r>
              <a:rPr lang="en-US" dirty="0" err="1"/>
              <a:t>spazio</a:t>
            </a:r>
            <a:r>
              <a:rPr lang="en-US" dirty="0"/>
              <a:t> </a:t>
            </a:r>
            <a:r>
              <a:rPr lang="en-US" dirty="0" err="1"/>
              <a:t>vicino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camera </a:t>
            </a:r>
            <a:r>
              <a:rPr lang="en-US" dirty="0" err="1"/>
              <a:t>pulita</a:t>
            </a:r>
            <a:endParaRPr lang="en-US" dirty="0"/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/>
              <a:t>Lunedi' 25 Marzo 2019</a:t>
            </a:r>
            <a:endParaRPr lang="en-US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F78EE7-C8B6-324D-88C1-0447B0453F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  <p:sp>
        <p:nvSpPr>
          <p:cNvPr id="4" name="AutoShape 2" descr="isultati immagini per mazzo fiori"/>
          <p:cNvSpPr>
            <a:spLocks noChangeAspect="1" noChangeArrowheads="1"/>
          </p:cNvSpPr>
          <p:nvPr/>
        </p:nvSpPr>
        <p:spPr bwMode="auto">
          <a:xfrm>
            <a:off x="0" y="0"/>
            <a:ext cx="828675" cy="857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sultati immagini per mazzo fiori"/>
          <p:cNvSpPr>
            <a:spLocks noChangeAspect="1" noChangeArrowheads="1"/>
          </p:cNvSpPr>
          <p:nvPr/>
        </p:nvSpPr>
        <p:spPr bwMode="auto">
          <a:xfrm>
            <a:off x="152400" y="152400"/>
            <a:ext cx="828675" cy="857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ata:image/jpeg;base64,/9j/4AAQSkZJRgABAQAAAQABAAD/2wCEAAkGBwgHBgkIBwgKCgkLDRYPDQwMDRsUFRAWIB0iIiAdHx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19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663" y="0"/>
            <a:ext cx="7780337" cy="9255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>
                <a:ea typeface="+mj-ea"/>
                <a:cs typeface="+mj-cs"/>
              </a:rPr>
              <a:t>Notizie</a:t>
            </a:r>
            <a:r>
              <a:rPr lang="en-US" dirty="0">
                <a:ea typeface="+mj-ea"/>
                <a:cs typeface="+mj-cs"/>
              </a:rPr>
              <a:t> </a:t>
            </a:r>
            <a:r>
              <a:rPr lang="en-US" dirty="0" err="1">
                <a:ea typeface="+mj-ea"/>
                <a:cs typeface="+mj-cs"/>
              </a:rPr>
              <a:t>Locali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60036"/>
            <a:ext cx="9144000" cy="5933253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endParaRPr lang="en-US" dirty="0"/>
          </a:p>
          <a:p>
            <a:pPr marL="274320" lvl="1" indent="0">
              <a:buNone/>
            </a:pPr>
            <a:r>
              <a:rPr lang="en-US" dirty="0" err="1"/>
              <a:t>Periodo</a:t>
            </a:r>
            <a:r>
              <a:rPr lang="en-US" dirty="0"/>
              <a:t> </a:t>
            </a:r>
            <a:r>
              <a:rPr lang="en-US" dirty="0" err="1"/>
              <a:t>Pasqua</a:t>
            </a:r>
            <a:r>
              <a:rPr lang="en-US" dirty="0"/>
              <a:t> -25 </a:t>
            </a:r>
            <a:r>
              <a:rPr lang="en-US" dirty="0" err="1"/>
              <a:t>apr</a:t>
            </a:r>
            <a:r>
              <a:rPr lang="en-US" dirty="0"/>
              <a:t>- 1 </a:t>
            </a:r>
            <a:r>
              <a:rPr lang="en-US" dirty="0" err="1"/>
              <a:t>maggio</a:t>
            </a:r>
            <a:r>
              <a:rPr lang="en-US" dirty="0"/>
              <a:t>  </a:t>
            </a:r>
          </a:p>
          <a:p>
            <a:pPr marL="274320" lvl="1" indent="0">
              <a:buNone/>
            </a:pPr>
            <a:endParaRPr lang="en-US" dirty="0"/>
          </a:p>
          <a:p>
            <a:pPr marL="274320" lvl="1" indent="0">
              <a:buNone/>
            </a:pPr>
            <a:r>
              <a:rPr lang="en-US" b="1" dirty="0" err="1"/>
              <a:t>Amministrazione</a:t>
            </a:r>
            <a:r>
              <a:rPr lang="en-US" dirty="0"/>
              <a:t> </a:t>
            </a:r>
            <a:r>
              <a:rPr lang="en-US" dirty="0" err="1"/>
              <a:t>restera</a:t>
            </a:r>
            <a:r>
              <a:rPr lang="en-US" dirty="0"/>
              <a:t>’ </a:t>
            </a:r>
            <a:r>
              <a:rPr lang="en-US" dirty="0" err="1"/>
              <a:t>sempre</a:t>
            </a:r>
            <a:r>
              <a:rPr lang="en-US" dirty="0"/>
              <a:t> </a:t>
            </a:r>
            <a:r>
              <a:rPr lang="en-US" dirty="0" err="1"/>
              <a:t>aperta</a:t>
            </a:r>
            <a:r>
              <a:rPr lang="en-US" dirty="0"/>
              <a:t>, ma per le </a:t>
            </a:r>
            <a:r>
              <a:rPr lang="en-US" dirty="0" err="1"/>
              <a:t>gare</a:t>
            </a:r>
            <a:r>
              <a:rPr lang="en-US" dirty="0"/>
              <a:t> </a:t>
            </a:r>
            <a:r>
              <a:rPr lang="en-US" dirty="0" err="1"/>
              <a:t>ricordatevi</a:t>
            </a:r>
            <a:r>
              <a:rPr lang="en-US" dirty="0"/>
              <a:t> di </a:t>
            </a:r>
            <a:r>
              <a:rPr lang="en-US" dirty="0" err="1"/>
              <a:t>portare</a:t>
            </a:r>
            <a:r>
              <a:rPr lang="en-US" dirty="0"/>
              <a:t> la </a:t>
            </a:r>
            <a:r>
              <a:rPr lang="en-US" dirty="0" err="1"/>
              <a:t>documentazione</a:t>
            </a:r>
            <a:r>
              <a:rPr lang="en-US" dirty="0"/>
              <a:t> </a:t>
            </a:r>
            <a:r>
              <a:rPr lang="en-US" dirty="0" err="1"/>
              <a:t>entro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18 </a:t>
            </a:r>
            <a:r>
              <a:rPr lang="en-US" dirty="0" err="1"/>
              <a:t>aprile</a:t>
            </a:r>
            <a:r>
              <a:rPr lang="en-US" dirty="0"/>
              <a:t>. </a:t>
            </a:r>
            <a:r>
              <a:rPr lang="en-US" dirty="0" err="1"/>
              <a:t>Direttore</a:t>
            </a:r>
            <a:r>
              <a:rPr lang="en-US" dirty="0"/>
              <a:t> </a:t>
            </a:r>
            <a:r>
              <a:rPr lang="en-US" dirty="0" err="1"/>
              <a:t>sara</a:t>
            </a:r>
            <a:r>
              <a:rPr lang="en-US" dirty="0"/>
              <a:t>’ </a:t>
            </a:r>
            <a:r>
              <a:rPr lang="en-US" dirty="0" err="1"/>
              <a:t>assente</a:t>
            </a:r>
            <a:r>
              <a:rPr lang="en-US" dirty="0"/>
              <a:t> da </a:t>
            </a:r>
            <a:r>
              <a:rPr lang="en-US" dirty="0" err="1"/>
              <a:t>Pasqua</a:t>
            </a:r>
            <a:r>
              <a:rPr lang="en-US" dirty="0"/>
              <a:t> al 1 Maggio, </a:t>
            </a:r>
            <a:r>
              <a:rPr lang="en-US" dirty="0" err="1"/>
              <a:t>quindi</a:t>
            </a:r>
            <a:r>
              <a:rPr lang="en-US" dirty="0"/>
              <a:t> </a:t>
            </a:r>
            <a:r>
              <a:rPr lang="en-US" dirty="0" err="1"/>
              <a:t>chiedete</a:t>
            </a:r>
            <a:r>
              <a:rPr lang="en-US" dirty="0"/>
              <a:t> le </a:t>
            </a:r>
            <a:r>
              <a:rPr lang="en-US" dirty="0" err="1"/>
              <a:t>missioni</a:t>
            </a:r>
            <a:r>
              <a:rPr lang="en-US" dirty="0"/>
              <a:t> con </a:t>
            </a:r>
            <a:r>
              <a:rPr lang="en-US" dirty="0" err="1"/>
              <a:t>anticipo</a:t>
            </a:r>
            <a:r>
              <a:rPr lang="en-US" dirty="0"/>
              <a:t> e ci </a:t>
            </a:r>
            <a:r>
              <a:rPr lang="en-US" dirty="0" err="1"/>
              <a:t>sara</a:t>
            </a:r>
            <a:r>
              <a:rPr lang="en-US" dirty="0"/>
              <a:t>’ un </a:t>
            </a:r>
            <a:r>
              <a:rPr lang="en-US" dirty="0" err="1"/>
              <a:t>rallentamento</a:t>
            </a:r>
            <a:r>
              <a:rPr lang="en-US" dirty="0"/>
              <a:t> </a:t>
            </a:r>
            <a:r>
              <a:rPr lang="en-US" dirty="0" err="1"/>
              <a:t>negli</a:t>
            </a:r>
            <a:r>
              <a:rPr lang="en-US" dirty="0"/>
              <a:t> </a:t>
            </a:r>
            <a:r>
              <a:rPr lang="en-US" dirty="0" err="1"/>
              <a:t>ordini</a:t>
            </a:r>
            <a:r>
              <a:rPr lang="en-US" dirty="0"/>
              <a:t> </a:t>
            </a:r>
            <a:r>
              <a:rPr lang="en-US" dirty="0" err="1"/>
              <a:t>nella</a:t>
            </a:r>
            <a:r>
              <a:rPr lang="en-US" dirty="0"/>
              <a:t> </a:t>
            </a:r>
            <a:r>
              <a:rPr lang="en-US" dirty="0" err="1"/>
              <a:t>fasi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necessitano</a:t>
            </a:r>
            <a:r>
              <a:rPr lang="en-US" dirty="0"/>
              <a:t> la </a:t>
            </a:r>
            <a:r>
              <a:rPr lang="en-US" dirty="0" err="1"/>
              <a:t>mia</a:t>
            </a:r>
            <a:r>
              <a:rPr lang="en-US" dirty="0"/>
              <a:t> firma.</a:t>
            </a:r>
          </a:p>
          <a:p>
            <a:pPr marL="274320" lvl="1" indent="0">
              <a:buNone/>
            </a:pPr>
            <a:endParaRPr lang="en-US" dirty="0"/>
          </a:p>
          <a:p>
            <a:pPr marL="274320" lvl="1" indent="0">
              <a:buNone/>
            </a:pPr>
            <a:r>
              <a:rPr lang="en-US" b="1" dirty="0" err="1"/>
              <a:t>Servizio</a:t>
            </a:r>
            <a:r>
              <a:rPr lang="en-US" b="1" dirty="0"/>
              <a:t> di </a:t>
            </a:r>
            <a:r>
              <a:rPr lang="en-US" b="1" dirty="0" err="1"/>
              <a:t>Direzione</a:t>
            </a:r>
            <a:r>
              <a:rPr lang="en-US" b="1" dirty="0"/>
              <a:t>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 err="1"/>
              <a:t>chiuso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19 </a:t>
            </a:r>
            <a:r>
              <a:rPr lang="en-US" dirty="0" err="1"/>
              <a:t>Aprile</a:t>
            </a:r>
            <a:endParaRPr lang="en-US" dirty="0"/>
          </a:p>
          <a:p>
            <a:pPr marL="274320" lvl="1" indent="0">
              <a:buNone/>
            </a:pPr>
            <a:endParaRPr lang="en-US" dirty="0"/>
          </a:p>
          <a:p>
            <a:pPr marL="274320" lvl="1" indent="0">
              <a:buNone/>
            </a:pPr>
            <a:endParaRPr lang="en-US" dirty="0"/>
          </a:p>
          <a:p>
            <a:pPr marL="274320" lvl="1" indent="0">
              <a:buNone/>
            </a:pPr>
            <a:r>
              <a:rPr lang="en-US" dirty="0" err="1"/>
              <a:t>Chiusure</a:t>
            </a:r>
            <a:r>
              <a:rPr lang="en-US" dirty="0"/>
              <a:t> </a:t>
            </a:r>
            <a:r>
              <a:rPr lang="en-US" dirty="0" err="1"/>
              <a:t>obbligatorie</a:t>
            </a:r>
            <a:r>
              <a:rPr lang="en-US" dirty="0"/>
              <a:t>  -  </a:t>
            </a:r>
            <a:r>
              <a:rPr lang="en-US" dirty="0" err="1"/>
              <a:t>giornate</a:t>
            </a:r>
            <a:r>
              <a:rPr lang="en-US" dirty="0"/>
              <a:t> </a:t>
            </a:r>
            <a:r>
              <a:rPr lang="en-US" dirty="0" err="1"/>
              <a:t>chiusura</a:t>
            </a:r>
            <a:r>
              <a:rPr lang="en-US" dirty="0"/>
              <a:t> UNIMI </a:t>
            </a:r>
          </a:p>
          <a:p>
            <a:pPr marL="274320" lvl="1" indent="0">
              <a:buNone/>
            </a:pPr>
            <a:endParaRPr lang="en-US" dirty="0"/>
          </a:p>
          <a:p>
            <a:pPr marL="274320" lvl="1" indent="0">
              <a:buNone/>
            </a:pPr>
            <a:r>
              <a:rPr lang="en-US" dirty="0" err="1"/>
              <a:t>Venerdi</a:t>
            </a:r>
            <a:r>
              <a:rPr lang="en-US" dirty="0"/>
              <a:t>’ 26 </a:t>
            </a:r>
            <a:r>
              <a:rPr lang="en-US" dirty="0" err="1"/>
              <a:t>Aprile</a:t>
            </a:r>
            <a:r>
              <a:rPr lang="en-US" dirty="0"/>
              <a:t>  - (</a:t>
            </a:r>
            <a:r>
              <a:rPr lang="en-US" dirty="0" err="1"/>
              <a:t>Pasqua</a:t>
            </a:r>
            <a:r>
              <a:rPr lang="en-US" dirty="0"/>
              <a:t> 20 </a:t>
            </a:r>
            <a:r>
              <a:rPr lang="en-US" dirty="0" err="1"/>
              <a:t>Aprile</a:t>
            </a:r>
            <a:r>
              <a:rPr lang="en-US" dirty="0"/>
              <a:t>)</a:t>
            </a:r>
          </a:p>
          <a:p>
            <a:pPr marL="274320" lvl="1" indent="0">
              <a:buNone/>
            </a:pPr>
            <a:r>
              <a:rPr lang="en-US" dirty="0"/>
              <a:t>12-16 Agosto</a:t>
            </a:r>
          </a:p>
          <a:p>
            <a:pPr marL="274320" lvl="1" indent="0">
              <a:buNone/>
            </a:pPr>
            <a:r>
              <a:rPr lang="en-US" dirty="0" err="1"/>
              <a:t>Martedi</a:t>
            </a:r>
            <a:r>
              <a:rPr lang="en-US" dirty="0"/>
              <a:t> 24 </a:t>
            </a:r>
            <a:r>
              <a:rPr lang="en-US" dirty="0" err="1"/>
              <a:t>Dicembre</a:t>
            </a:r>
            <a:r>
              <a:rPr lang="en-US" dirty="0"/>
              <a:t> e </a:t>
            </a:r>
            <a:r>
              <a:rPr lang="en-US" dirty="0" err="1"/>
              <a:t>Venerdi</a:t>
            </a:r>
            <a:r>
              <a:rPr lang="en-US" dirty="0"/>
              <a:t>’ 27 </a:t>
            </a:r>
            <a:r>
              <a:rPr lang="en-US" dirty="0" err="1"/>
              <a:t>Dicembre</a:t>
            </a:r>
            <a:endParaRPr lang="en-US" dirty="0"/>
          </a:p>
          <a:p>
            <a:pPr marL="274320" lvl="1" indent="0">
              <a:buNone/>
            </a:pPr>
            <a:endParaRPr lang="en-US" dirty="0"/>
          </a:p>
          <a:p>
            <a:pPr marL="274320" lvl="1" indent="0">
              <a:buNone/>
            </a:pPr>
            <a:endParaRPr lang="en-US" dirty="0"/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/>
              <a:t>Lunedi' 25 Marzo 2019</a:t>
            </a:r>
            <a:endParaRPr lang="en-US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F78EE7-C8B6-324D-88C1-0447B0453F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  <p:sp>
        <p:nvSpPr>
          <p:cNvPr id="4" name="AutoShape 2" descr="isultati immagini per mazzo fiori"/>
          <p:cNvSpPr>
            <a:spLocks noChangeAspect="1" noChangeArrowheads="1"/>
          </p:cNvSpPr>
          <p:nvPr/>
        </p:nvSpPr>
        <p:spPr bwMode="auto">
          <a:xfrm>
            <a:off x="0" y="0"/>
            <a:ext cx="828675" cy="857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sultati immagini per mazzo fiori"/>
          <p:cNvSpPr>
            <a:spLocks noChangeAspect="1" noChangeArrowheads="1"/>
          </p:cNvSpPr>
          <p:nvPr/>
        </p:nvSpPr>
        <p:spPr bwMode="auto">
          <a:xfrm>
            <a:off x="152400" y="152400"/>
            <a:ext cx="828675" cy="857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ata:image/jpeg;base64,/9j/4AAQSkZJRgABAQAAAQABAAD/2wCEAAkGBwgHBgkIBwgKCgkLDRYPDQwMDRsUFRAWIB0iIiAdHx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406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INFNlow-ATLAS</Template>
  <TotalTime>54599</TotalTime>
  <Words>1047</Words>
  <Application>Microsoft Office PowerPoint</Application>
  <PresentationFormat>Presentazione su schermo (4:3)</PresentationFormat>
  <Paragraphs>211</Paragraphs>
  <Slides>14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0" baseType="lpstr">
      <vt:lpstr>ＭＳ Ｐゴシック</vt:lpstr>
      <vt:lpstr>Arial</vt:lpstr>
      <vt:lpstr>Calibri</vt:lpstr>
      <vt:lpstr>Mangal</vt:lpstr>
      <vt:lpstr>Wingdings</vt:lpstr>
      <vt:lpstr>Clarity</vt:lpstr>
      <vt:lpstr>Cds Marzo  2019</vt:lpstr>
      <vt:lpstr>SITUAZIONE CONCORSI </vt:lpstr>
      <vt:lpstr>Presentazione standard di PowerPoint</vt:lpstr>
      <vt:lpstr>Direttori Febbraio 2018</vt:lpstr>
      <vt:lpstr>Direttivo gennaio 2019</vt:lpstr>
      <vt:lpstr>Notizie locali</vt:lpstr>
      <vt:lpstr>Notizie Locali</vt:lpstr>
      <vt:lpstr>Notizie Locali</vt:lpstr>
      <vt:lpstr>Notizie Locali</vt:lpstr>
      <vt:lpstr>Elezione Presidente</vt:lpstr>
      <vt:lpstr>Di scorta</vt:lpstr>
      <vt:lpstr>Notizie Locali</vt:lpstr>
      <vt:lpstr>Notizie Locali  </vt:lpstr>
      <vt:lpstr>Riforma di AC</vt:lpstr>
    </vt:vector>
  </TitlesOfParts>
  <Manager/>
  <Company>INFN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Cds luglio 2012</dc:title>
  <dc:subject/>
  <dc:creator>Chiara Meroni</dc:creator>
  <cp:keywords/>
  <dc:description/>
  <cp:lastModifiedBy>Monica Palma</cp:lastModifiedBy>
  <cp:revision>1016</cp:revision>
  <cp:lastPrinted>2018-12-04T11:53:16Z</cp:lastPrinted>
  <dcterms:created xsi:type="dcterms:W3CDTF">2012-07-01T07:42:44Z</dcterms:created>
  <dcterms:modified xsi:type="dcterms:W3CDTF">2019-04-16T15:04:26Z</dcterms:modified>
  <cp:category/>
</cp:coreProperties>
</file>