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2" r:id="rId1"/>
  </p:sldMasterIdLst>
  <p:notesMasterIdLst>
    <p:notesMasterId r:id="rId30"/>
  </p:notesMasterIdLst>
  <p:sldIdLst>
    <p:sldId id="256" r:id="rId2"/>
    <p:sldId id="273" r:id="rId3"/>
    <p:sldId id="257" r:id="rId4"/>
    <p:sldId id="272" r:id="rId5"/>
    <p:sldId id="271" r:id="rId6"/>
    <p:sldId id="258" r:id="rId7"/>
    <p:sldId id="270" r:id="rId8"/>
    <p:sldId id="277" r:id="rId9"/>
    <p:sldId id="260" r:id="rId10"/>
    <p:sldId id="281" r:id="rId11"/>
    <p:sldId id="259" r:id="rId12"/>
    <p:sldId id="261" r:id="rId13"/>
    <p:sldId id="267" r:id="rId14"/>
    <p:sldId id="288" r:id="rId15"/>
    <p:sldId id="286" r:id="rId16"/>
    <p:sldId id="263" r:id="rId17"/>
    <p:sldId id="265" r:id="rId18"/>
    <p:sldId id="274" r:id="rId19"/>
    <p:sldId id="275" r:id="rId20"/>
    <p:sldId id="282" r:id="rId21"/>
    <p:sldId id="285" r:id="rId22"/>
    <p:sldId id="269" r:id="rId23"/>
    <p:sldId id="262" r:id="rId24"/>
    <p:sldId id="266" r:id="rId25"/>
    <p:sldId id="279" r:id="rId26"/>
    <p:sldId id="284" r:id="rId27"/>
    <p:sldId id="28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5FA"/>
    <a:srgbClr val="7030A0"/>
    <a:srgbClr val="DE342F"/>
    <a:srgbClr val="FFFFFF"/>
    <a:srgbClr val="929FB1"/>
    <a:srgbClr val="FFE690"/>
    <a:srgbClr val="371E75"/>
    <a:srgbClr val="FCFCFC"/>
    <a:srgbClr val="1C45F6"/>
    <a:srgbClr val="719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13"/>
    <p:restoredTop sz="96208"/>
  </p:normalViewPr>
  <p:slideViewPr>
    <p:cSldViewPr snapToGrid="0" snapToObjects="1">
      <p:cViewPr>
        <p:scale>
          <a:sx n="123" d="100"/>
          <a:sy n="123" d="100"/>
        </p:scale>
        <p:origin x="32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687D1-F1A2-1344-BC38-929A424C2DE9}" type="datetimeFigureOut">
              <a:rPr lang="en-GB" smtClean="0"/>
              <a:t>16/06/2019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343AC-9A5E-A547-BE84-F3846CC048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0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742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75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5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12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906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186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5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549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04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43AC-9A5E-A547-BE84-F3846CC048C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38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0070C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1961-5D3A-DA4C-89FD-CE8AFBC3F47B}" type="datetime1">
              <a:rPr lang="it-IT" smtClean="0"/>
              <a:t>16/06/19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18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F31C-C693-5340-B7C6-97D7E7FF0517}" type="datetime1">
              <a:rPr lang="it-IT" smtClean="0"/>
              <a:t>16/06/19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72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A240-EC8D-2E4F-84FC-C5FBB631E7CB}" type="datetime1">
              <a:rPr lang="it-IT" smtClean="0"/>
              <a:t>16/06/19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94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570-CF4A-9541-AE57-44BAC815D9DB}" type="datetime1">
              <a:rPr lang="it-IT" smtClean="0"/>
              <a:t>16/06/19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89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2BEA9-9E00-E047-9438-BCE032B6F36C}" type="datetime1">
              <a:rPr lang="it-IT" smtClean="0"/>
              <a:t>16/06/19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55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B9AC-DB27-D641-8C01-61B55AE06471}" type="datetime1">
              <a:rPr lang="it-IT" smtClean="0"/>
              <a:t>16/06/19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59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271A-FE64-1B49-829E-D01ADCA704BF}" type="datetime1">
              <a:rPr lang="it-IT" smtClean="0"/>
              <a:t>16/06/19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23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22A14-AC0F-C04B-8940-1A130C066AAD}" type="datetime1">
              <a:rPr lang="it-IT" smtClean="0"/>
              <a:t>16/06/19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Paolo Valente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A8A7A8E-4DB4-4449-92D6-67B0FE71930B}" type="slidenum">
              <a:rPr lang="it-IT" smtClean="0"/>
              <a:t>‹N›</a:t>
            </a:fld>
            <a:endParaRPr lang="it-IT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1DA5E2A5-DA95-8941-B730-326D8AD5A92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81" y="36615"/>
            <a:ext cx="883652" cy="5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8" r:id="rId5"/>
    <p:sldLayoutId id="2147483979" r:id="rId6"/>
    <p:sldLayoutId id="2147483980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70C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70.png"/><Relationship Id="rId7" Type="http://schemas.openxmlformats.org/officeDocument/2006/relationships/image" Target="../media/image7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2C3C87-49CB-AB43-BEBD-599151B82815}"/>
              </a:ext>
            </a:extLst>
          </p:cNvPr>
          <p:cNvSpPr txBox="1"/>
          <p:nvPr/>
        </p:nvSpPr>
        <p:spPr>
          <a:xfrm>
            <a:off x="0" y="3891891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2"/>
                </a:solidFill>
              </a:rPr>
              <a:t>Ritiro della Sezione di Roma</a:t>
            </a:r>
          </a:p>
          <a:p>
            <a:pPr algn="ctr"/>
            <a:r>
              <a:rPr lang="it-IT" sz="1200" dirty="0">
                <a:solidFill>
                  <a:srgbClr val="00B0F0"/>
                </a:solidFill>
              </a:rPr>
              <a:t>Assisi, 16-18 Giugno 2019</a:t>
            </a: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B73A6282-6A3F-A340-AF10-4C606563AB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81" y="36615"/>
            <a:ext cx="883652" cy="57542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9F84AB5-CA5E-C348-8C29-B41F093903BD}"/>
              </a:ext>
            </a:extLst>
          </p:cNvPr>
          <p:cNvSpPr/>
          <p:nvPr/>
        </p:nvSpPr>
        <p:spPr>
          <a:xfrm>
            <a:off x="7724216" y="1447355"/>
            <a:ext cx="4533212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GB" sz="2000" b="1" dirty="0">
                <a:solidFill>
                  <a:schemeClr val="bg1"/>
                </a:solidFill>
                <a:latin typeface="Helvetica" pitchFamily="2" charset="0"/>
              </a:rPr>
              <a:t>Mandate:</a:t>
            </a:r>
          </a:p>
          <a:p>
            <a:pPr>
              <a:spcBef>
                <a:spcPts val="1600"/>
              </a:spcBef>
            </a:pPr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Summarize activities </a:t>
            </a:r>
            <a:r>
              <a:rPr lang="en-GB" sz="2000" b="1" dirty="0">
                <a:solidFill>
                  <a:schemeClr val="bg1"/>
                </a:solidFill>
                <a:latin typeface="Helvetica" pitchFamily="2" charset="0"/>
              </a:rPr>
              <a:t>without details</a:t>
            </a:r>
          </a:p>
          <a:p>
            <a:pPr>
              <a:spcBef>
                <a:spcPts val="1600"/>
              </a:spcBef>
            </a:pPr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Summarize </a:t>
            </a:r>
            <a:r>
              <a:rPr lang="en-GB" sz="2000" b="1" dirty="0">
                <a:solidFill>
                  <a:schemeClr val="bg1"/>
                </a:solidFill>
                <a:latin typeface="Helvetica" pitchFamily="2" charset="0"/>
              </a:rPr>
              <a:t>existing knowledge</a:t>
            </a:r>
          </a:p>
          <a:p>
            <a:pPr>
              <a:spcBef>
                <a:spcPts val="1600"/>
              </a:spcBef>
            </a:pPr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Summarize </a:t>
            </a:r>
            <a:r>
              <a:rPr lang="en-GB" sz="2000" b="1" dirty="0">
                <a:solidFill>
                  <a:schemeClr val="bg1"/>
                </a:solidFill>
                <a:latin typeface="Helvetica" pitchFamily="2" charset="0"/>
              </a:rPr>
              <a:t>needs</a:t>
            </a:r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: missing knowledge and resources</a:t>
            </a:r>
          </a:p>
          <a:p>
            <a:pPr>
              <a:spcBef>
                <a:spcPts val="1600"/>
              </a:spcBef>
            </a:pP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Future </a:t>
            </a:r>
            <a:r>
              <a:rPr lang="en-GB" sz="2000" b="1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perspectives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DEC0C5-8438-B741-88EF-1410DC359F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776" b="-5776"/>
          <a:stretch/>
        </p:blipFill>
        <p:spPr>
          <a:xfrm>
            <a:off x="7217316" y="2454715"/>
            <a:ext cx="436550" cy="44463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A057030-2698-5F4F-9005-6189EC2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8888"/>
            <a:ext cx="6096000" cy="24422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EFA7E09-D4FE-A14F-8BA5-6B8D8499B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316" y="3110185"/>
            <a:ext cx="436550" cy="444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7D70CA4-B464-734E-A9BB-E776E4C9B6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8633" t="-12874" r="-9722" b="-8292"/>
          <a:stretch/>
        </p:blipFill>
        <p:spPr>
          <a:xfrm>
            <a:off x="7215683" y="3771577"/>
            <a:ext cx="449680" cy="43430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3" name="Segnaposto piè di pagina 3">
            <a:extLst>
              <a:ext uri="{FF2B5EF4-FFF2-40B4-BE49-F238E27FC236}">
                <a16:creationId xmlns:a16="http://schemas.microsoft.com/office/drawing/2014/main" id="{E8CC71B7-19C8-A243-AF74-2AC1F577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</p:spPr>
        <p:txBody>
          <a:bodyPr/>
          <a:lstStyle/>
          <a:p>
            <a:r>
              <a:rPr lang="it-IT" sz="2400" dirty="0"/>
              <a:t>Paolo Valente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0790F5C9-44A6-FA42-A4D9-AB16976E9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1843" y="-8469"/>
            <a:ext cx="6589871" cy="1447356"/>
          </a:xfrm>
        </p:spPr>
        <p:txBody>
          <a:bodyPr anchor="ctr"/>
          <a:lstStyle/>
          <a:p>
            <a:r>
              <a:rPr lang="it-IT" sz="4400" dirty="0">
                <a:solidFill>
                  <a:schemeClr val="bg1"/>
                </a:solidFill>
              </a:rPr>
              <a:t>High </a:t>
            </a:r>
            <a:r>
              <a:rPr lang="it-IT" sz="4400" dirty="0" err="1">
                <a:solidFill>
                  <a:schemeClr val="bg1"/>
                </a:solidFill>
              </a:rPr>
              <a:t>intensity</a:t>
            </a:r>
            <a:r>
              <a:rPr lang="it-IT" sz="4400" dirty="0">
                <a:solidFill>
                  <a:schemeClr val="bg1"/>
                </a:solidFill>
              </a:rPr>
              <a:t> </a:t>
            </a:r>
            <a:r>
              <a:rPr lang="it-IT" sz="4400" dirty="0" err="1">
                <a:solidFill>
                  <a:schemeClr val="bg1"/>
                </a:solidFill>
              </a:rPr>
              <a:t>projects</a:t>
            </a: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8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2B166B-4DD2-B840-8A4C-9F0AF37A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Hidden sector: SHiP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BF0303-E1D2-2249-869F-5FE019C2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71" y="1496810"/>
            <a:ext cx="5155017" cy="4070938"/>
          </a:xfrm>
        </p:spPr>
        <p:txBody>
          <a:bodyPr>
            <a:normAutofit/>
          </a:bodyPr>
          <a:lstStyle/>
          <a:p>
            <a:r>
              <a:rPr lang="en-GB" dirty="0"/>
              <a:t>Target peak power 2.5 MW (average 355 kW)</a:t>
            </a:r>
          </a:p>
          <a:p>
            <a:pPr lvl="1"/>
            <a:r>
              <a:rPr lang="en-GB" dirty="0"/>
              <a:t>Extremely radioactive environment </a:t>
            </a:r>
          </a:p>
          <a:p>
            <a:pPr lvl="1"/>
            <a:r>
              <a:rPr lang="en-GB" dirty="0"/>
              <a:t>Many constraints on the integration, access, thermal stress, radioactivity...  </a:t>
            </a:r>
          </a:p>
          <a:p>
            <a:r>
              <a:rPr lang="en-GB" dirty="0"/>
              <a:t>Active muon shield </a:t>
            </a:r>
          </a:p>
          <a:p>
            <a:pPr lvl="1"/>
            <a:r>
              <a:rPr lang="en-GB" dirty="0"/>
              <a:t>Reduce by 6 orders of magnitude muon flux</a:t>
            </a:r>
          </a:p>
          <a:p>
            <a:pPr lvl="1"/>
            <a:r>
              <a:rPr lang="en-GB" dirty="0"/>
              <a:t>High field to minimize length (1.8 T)</a:t>
            </a:r>
          </a:p>
          <a:p>
            <a:r>
              <a:rPr lang="en-GB" dirty="0"/>
              <a:t>Neutrino detector</a:t>
            </a:r>
          </a:p>
          <a:p>
            <a:r>
              <a:rPr lang="en-GB" dirty="0"/>
              <a:t>Hidden sector detector</a:t>
            </a:r>
          </a:p>
          <a:p>
            <a:pPr lvl="1"/>
            <a:r>
              <a:rPr lang="en-GB" dirty="0"/>
              <a:t>Heavy neutral lepton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Dark photon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5B3A36-2398-5044-AAA8-68D3F055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A52B282-21AB-C745-B03C-69948CFB7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074" r="-1"/>
          <a:stretch/>
        </p:blipFill>
        <p:spPr>
          <a:xfrm>
            <a:off x="8891185" y="3411450"/>
            <a:ext cx="3290887" cy="3430791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3F7FFD4B-7469-4645-932A-26585BA349DA}"/>
                  </a:ext>
                </a:extLst>
              </p:cNvPr>
              <p:cNvSpPr txBox="1"/>
              <p:nvPr/>
            </p:nvSpPr>
            <p:spPr>
              <a:xfrm>
                <a:off x="10444163" y="6584141"/>
                <a:ext cx="84863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2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it-IT" sz="12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it-IT" sz="1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200" dirty="0"/>
                  <a:t>(</a:t>
                </a:r>
                <a:r>
                  <a:rPr lang="it-IT" sz="1200" dirty="0" err="1"/>
                  <a:t>GeV</a:t>
                </a:r>
                <a:r>
                  <a:rPr lang="it-IT" sz="1200" dirty="0"/>
                  <a:t>)</a:t>
                </a: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3F7FFD4B-7469-4645-932A-26585BA34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4163" y="6584141"/>
                <a:ext cx="848630" cy="276999"/>
              </a:xfrm>
              <a:prstGeom prst="rect">
                <a:avLst/>
              </a:prstGeom>
              <a:blipFill>
                <a:blip r:embed="rId3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4304793-9405-D24A-9DE3-0349C427A245}"/>
                  </a:ext>
                </a:extLst>
              </p:cNvPr>
              <p:cNvSpPr txBox="1"/>
              <p:nvPr/>
            </p:nvSpPr>
            <p:spPr>
              <a:xfrm rot="16200000">
                <a:off x="8853572" y="4836343"/>
                <a:ext cx="306558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4304793-9405-D24A-9DE3-0349C427A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853572" y="4836343"/>
                <a:ext cx="306558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magine 30">
            <a:extLst>
              <a:ext uri="{FF2B5EF4-FFF2-40B4-BE49-F238E27FC236}">
                <a16:creationId xmlns:a16="http://schemas.microsoft.com/office/drawing/2014/main" id="{2E7F8D71-4959-7B45-BF2A-5283943F7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622" y="3541829"/>
            <a:ext cx="4131087" cy="3286993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510D125E-1325-EE46-BA3F-6FD97831D020}"/>
              </a:ext>
            </a:extLst>
          </p:cNvPr>
          <p:cNvSpPr/>
          <p:nvPr/>
        </p:nvSpPr>
        <p:spPr>
          <a:xfrm>
            <a:off x="7564255" y="3211722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arXiv:1504.04855 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5768C47-ED3B-3C4D-996D-878059D892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-37125"/>
          <a:stretch/>
        </p:blipFill>
        <p:spPr>
          <a:xfrm>
            <a:off x="1149004" y="0"/>
            <a:ext cx="3884747" cy="6698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C8A2DAD-A0AE-714C-9796-2CD3BB363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067" t="-30044" r="-3746" b="-14352"/>
          <a:stretch/>
        </p:blipFill>
        <p:spPr>
          <a:xfrm>
            <a:off x="7746085" y="101600"/>
            <a:ext cx="4268644" cy="24031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9902D3B1-9CCB-C748-960A-1E5059058DCA}"/>
              </a:ext>
            </a:extLst>
          </p:cNvPr>
          <p:cNvSpPr/>
          <p:nvPr/>
        </p:nvSpPr>
        <p:spPr>
          <a:xfrm>
            <a:off x="8336661" y="180235"/>
            <a:ext cx="30844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See also at Fermilab: </a:t>
            </a:r>
            <a:r>
              <a:rPr lang="en-GB" sz="1600" b="1" dirty="0" err="1">
                <a:solidFill>
                  <a:schemeClr val="accent1"/>
                </a:solidFill>
              </a:rPr>
              <a:t>SeaQuest</a:t>
            </a:r>
            <a:endParaRPr lang="en-GB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36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2B718C-BEBB-A94E-9D79-61D89DC87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88" y="0"/>
            <a:ext cx="8596668" cy="685800"/>
          </a:xfrm>
        </p:spPr>
        <p:txBody>
          <a:bodyPr/>
          <a:lstStyle/>
          <a:p>
            <a:r>
              <a:rPr lang="en-GB" dirty="0"/>
              <a:t>Hidden sector: dark photon decays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76437CF-8D37-D743-9E60-DB9E58A9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5C42AFB-F0A3-F546-8098-8B6383BF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11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7D7D73-2117-2A48-86E5-5240F6EA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82" y="725177"/>
            <a:ext cx="7570273" cy="28721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C45494B-064B-DA49-A0DD-8BD34DF2C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693" y="3812979"/>
            <a:ext cx="3232485" cy="303697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D193EA4-DEF8-BC44-82B9-CFC34D97E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930" y="3783784"/>
            <a:ext cx="3050376" cy="286147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7C0242A-E17F-484A-89BF-40340ED5D5BE}"/>
              </a:ext>
            </a:extLst>
          </p:cNvPr>
          <p:cNvSpPr txBox="1"/>
          <p:nvPr/>
        </p:nvSpPr>
        <p:spPr>
          <a:xfrm>
            <a:off x="2894835" y="3532514"/>
            <a:ext cx="86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Visible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5E8C0F3-B51C-8F4D-ADA7-86610411FA2F}"/>
              </a:ext>
            </a:extLst>
          </p:cNvPr>
          <p:cNvSpPr txBox="1"/>
          <p:nvPr/>
        </p:nvSpPr>
        <p:spPr>
          <a:xfrm>
            <a:off x="6128385" y="3532036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Invisible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A20B50-427E-7C43-9D37-25ED09183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023" y="3901368"/>
            <a:ext cx="2862058" cy="15745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F7466D-18EE-6044-899E-6660502ECF95}"/>
              </a:ext>
            </a:extLst>
          </p:cNvPr>
          <p:cNvSpPr txBox="1"/>
          <p:nvPr/>
        </p:nvSpPr>
        <p:spPr>
          <a:xfrm>
            <a:off x="8756248" y="3578202"/>
            <a:ext cx="324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chemeClr val="accent1"/>
              </a:buClr>
              <a:buFont typeface=".Lucida Grande UI Regular"/>
              <a:buChar char="►"/>
            </a:pPr>
            <a:r>
              <a:rPr lang="it-IT" sz="1200" dirty="0"/>
              <a:t>APEX and HPS </a:t>
            </a:r>
            <a:r>
              <a:rPr lang="it-IT" sz="1200" dirty="0" err="1"/>
              <a:t>experiment</a:t>
            </a:r>
            <a:r>
              <a:rPr lang="it-IT" sz="1200" dirty="0"/>
              <a:t> </a:t>
            </a:r>
            <a:r>
              <a:rPr lang="it-IT" sz="1200" dirty="0" err="1"/>
              <a:t>running</a:t>
            </a:r>
            <a:r>
              <a:rPr lang="it-IT" sz="1200" dirty="0"/>
              <a:t> </a:t>
            </a:r>
            <a:r>
              <a:rPr lang="it-IT" sz="1200" dirty="0" err="1"/>
              <a:t>at</a:t>
            </a:r>
            <a:r>
              <a:rPr lang="it-IT" sz="1200" dirty="0"/>
              <a:t> </a:t>
            </a:r>
            <a:r>
              <a:rPr lang="it-IT" sz="1200" dirty="0" err="1"/>
              <a:t>JLab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79056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795756-6502-814B-8197-E322A590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 dirty="0"/>
              <a:t>Invisible decays: PADME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AB1BC0-76EE-B540-99A9-A6A358702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88" y="1278282"/>
            <a:ext cx="8048979" cy="4823361"/>
          </a:xfrm>
        </p:spPr>
        <p:txBody>
          <a:bodyPr>
            <a:normAutofit/>
          </a:bodyPr>
          <a:lstStyle/>
          <a:p>
            <a:r>
              <a:rPr lang="en-GB" sz="1600" dirty="0"/>
              <a:t>The idea was born essentially in Rome (V. </a:t>
            </a:r>
            <a:r>
              <a:rPr lang="en-GB" sz="1600" dirty="0" err="1"/>
              <a:t>Kozhuharov</a:t>
            </a:r>
            <a:r>
              <a:rPr lang="en-GB" sz="1600" dirty="0"/>
              <a:t>, M. Raggi and P. Valente) – at the end of 2013 – and has been proposed and approved in the framework of INFN “What Next?” program (Design Report Sep. 2015)</a:t>
            </a:r>
          </a:p>
          <a:p>
            <a:r>
              <a:rPr lang="en-GB" sz="1600" dirty="0"/>
              <a:t>Funding 2016-2018: in these 3 years the experiment has been completely designed, optimized, built, installed and commissioned</a:t>
            </a:r>
          </a:p>
          <a:p>
            <a:r>
              <a:rPr lang="en-GB" sz="1600" dirty="0"/>
              <a:t>First data taking (Physics) in Nov. 2018 – Feb. 2019</a:t>
            </a:r>
          </a:p>
          <a:p>
            <a:r>
              <a:rPr lang="en-GB" sz="1600" dirty="0"/>
              <a:t>Running again in July 2019 (Engineering) and Nov. – Dec. 2019 (Physics)</a:t>
            </a:r>
          </a:p>
          <a:p>
            <a:r>
              <a:rPr lang="en-GB" sz="1600" dirty="0"/>
              <a:t>Contributions in all aspects:</a:t>
            </a:r>
          </a:p>
          <a:p>
            <a:pPr lvl="1">
              <a:spcBef>
                <a:spcPts val="400"/>
              </a:spcBef>
            </a:pPr>
            <a:r>
              <a:rPr lang="en-GB" dirty="0"/>
              <a:t>Physics</a:t>
            </a:r>
          </a:p>
          <a:p>
            <a:pPr lvl="1">
              <a:spcBef>
                <a:spcPts val="400"/>
              </a:spcBef>
            </a:pPr>
            <a:r>
              <a:rPr lang="en-GB" dirty="0"/>
              <a:t>BGO calorimeter</a:t>
            </a:r>
          </a:p>
          <a:p>
            <a:pPr lvl="1">
              <a:spcBef>
                <a:spcPts val="400"/>
              </a:spcBef>
            </a:pPr>
            <a:r>
              <a:rPr lang="en-GB" dirty="0"/>
              <a:t>Readout, DAQ, DCS, monitoring, data handling, computing, …</a:t>
            </a:r>
          </a:p>
          <a:p>
            <a:pPr lvl="1">
              <a:spcBef>
                <a:spcPts val="400"/>
              </a:spcBef>
            </a:pPr>
            <a:r>
              <a:rPr lang="en-GB" dirty="0"/>
              <a:t>Analysis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A7F7D71-DDF8-F941-9FB3-977DC0604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CDE5C56-88A2-6E4F-8FD9-91148F27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12</a:t>
            </a:fld>
            <a:endParaRPr lang="it-IT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F3BD55-99C2-3749-8EE1-DCE6DEA7F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65" t="-4151" r="-3917" b="-4034"/>
          <a:stretch/>
        </p:blipFill>
        <p:spPr>
          <a:xfrm>
            <a:off x="8963378" y="3351420"/>
            <a:ext cx="3228622" cy="351680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081884C-3879-2941-A203-D838F1C0C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950" y="1"/>
            <a:ext cx="3638050" cy="345351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6EC184E-913F-E04A-9162-AD37A00F9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776" b="-5776"/>
          <a:stretch/>
        </p:blipFill>
        <p:spPr>
          <a:xfrm>
            <a:off x="6974946" y="4338315"/>
            <a:ext cx="480205" cy="4890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013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201C7D20-40C4-6644-B29F-A094B841BC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Future perspective: PADME@DA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dirty="0"/>
                  <a:t>NE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201C7D20-40C4-6644-B29F-A094B841BC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65" t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46CF758-ED00-174F-AFA0-E0CE1661F1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5" y="1206086"/>
                <a:ext cx="6989498" cy="544409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PADME ”luminosity” mainly limited by the positron beam intensity, due to the need of limiting </a:t>
                </a:r>
                <a:r>
                  <a:rPr lang="en-GB" b="1" dirty="0"/>
                  <a:t>pile-up</a:t>
                </a:r>
                <a:r>
                  <a:rPr lang="en-GB" dirty="0"/>
                  <a:t> and </a:t>
                </a:r>
                <a:r>
                  <a:rPr lang="en-GB" b="1" dirty="0"/>
                  <a:t>over-veto</a:t>
                </a:r>
              </a:p>
              <a:p>
                <a:r>
                  <a:rPr lang="en-GB" dirty="0"/>
                  <a:t>Dictated by the time resolution of the </a:t>
                </a:r>
                <a:r>
                  <a:rPr lang="en-GB" b="1" dirty="0"/>
                  <a:t>detectors</a:t>
                </a:r>
                <a:r>
                  <a:rPr lang="en-GB" dirty="0"/>
                  <a:t> and the time structure of the positron </a:t>
                </a:r>
                <a:r>
                  <a:rPr lang="en-GB" b="1" dirty="0"/>
                  <a:t>beam</a:t>
                </a:r>
              </a:p>
              <a:p>
                <a:r>
                  <a:rPr lang="en-GB" dirty="0"/>
                  <a:t>Hard limits: 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GB" sz="1800" dirty="0"/>
                  <a:t>LINAC maximum repetition rate is </a:t>
                </a:r>
                <a:r>
                  <a:rPr lang="en-GB" sz="1800" b="1" dirty="0"/>
                  <a:t>50 Hz 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GB" sz="1800" dirty="0"/>
                  <a:t>LINAC maximum pulse length is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b="1" dirty="0"/>
                  <a:t>300 ns </a:t>
                </a:r>
                <a:r>
                  <a:rPr lang="en-GB" sz="1800" dirty="0"/>
                  <a:t>(due to RF compression)</a:t>
                </a:r>
              </a:p>
              <a:p>
                <a:r>
                  <a:rPr lang="en-GB" dirty="0"/>
                  <a:t>Basic idea: inject the LINAC positron beam in one of the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dirty="0"/>
                  <a:t>NE rings and “stretch” it by extracting particles as slowly as possible. Two main options:</a:t>
                </a:r>
              </a:p>
              <a:p>
                <a:pPr lvl="1">
                  <a:buClr>
                    <a:srgbClr val="FFC000"/>
                  </a:buClr>
                </a:pPr>
                <a:r>
                  <a:rPr lang="en-GB" sz="1800" b="1" dirty="0"/>
                  <a:t>Resonant extraction</a:t>
                </a:r>
                <a:r>
                  <a:rPr lang="en-GB" sz="1800" dirty="0"/>
                  <a:t>: drive the beam towards a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1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 tune resonance and “spill” unstable particles out of the ring (with electric/magnetic septa)</a:t>
                </a:r>
              </a:p>
              <a:p>
                <a:pPr lvl="1">
                  <a:buClr>
                    <a:srgbClr val="FFC000"/>
                  </a:buClr>
                </a:pPr>
                <a:r>
                  <a:rPr lang="en-GB" sz="1800" b="1" dirty="0"/>
                  <a:t>Non-resonant extraction</a:t>
                </a:r>
                <a:r>
                  <a:rPr lang="en-GB" sz="1800" dirty="0"/>
                  <a:t>: drive the beam towards a bent crystal and use channeling deflection</a:t>
                </a:r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46CF758-ED00-174F-AFA0-E0CE1661F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5" y="1206086"/>
                <a:ext cx="6989498" cy="5444096"/>
              </a:xfrm>
              <a:blipFill>
                <a:blip r:embed="rId4"/>
                <a:stretch>
                  <a:fillRect t="-465" r="-3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EA3EC4B-1859-F24F-8E66-EBA73DC4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018FF14-78CF-1B44-B3E8-EC77E5EF0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633" t="-12874" r="-9722" b="-8292"/>
          <a:stretch/>
        </p:blipFill>
        <p:spPr>
          <a:xfrm>
            <a:off x="7709052" y="4864888"/>
            <a:ext cx="494648" cy="47773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1" name="Segnaposto contenuto 2">
                <a:extLst>
                  <a:ext uri="{FF2B5EF4-FFF2-40B4-BE49-F238E27FC236}">
                    <a16:creationId xmlns:a16="http://schemas.microsoft.com/office/drawing/2014/main" id="{A75CA4CA-9E04-8047-B30C-14F64B2892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3700" y="4379861"/>
                <a:ext cx="3951750" cy="246272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 dirty="0"/>
                  <a:t>Discussion on future use of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1600" dirty="0"/>
                  <a:t>NE accelerator complex is ongoing:</a:t>
                </a:r>
              </a:p>
              <a:p>
                <a:pPr lvl="1"/>
                <a:r>
                  <a:rPr lang="en-GB" sz="1400" dirty="0"/>
                  <a:t>Positron extracted beam could be used for other purposes (</a:t>
                </a:r>
                <a:r>
                  <a:rPr lang="en-GB" sz="1400" b="1" dirty="0"/>
                  <a:t>arXiV:1711.06877</a:t>
                </a:r>
                <a:r>
                  <a:rPr lang="en-GB" sz="1400" dirty="0"/>
                  <a:t>)</a:t>
                </a:r>
              </a:p>
              <a:p>
                <a:pPr lvl="1"/>
                <a:r>
                  <a:rPr lang="en-GB" sz="1400" dirty="0"/>
                  <a:t>Workshop on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1400" dirty="0"/>
                  <a:t>NE Test Facility: </a:t>
                </a:r>
                <a:r>
                  <a:rPr lang="en-GB" sz="1400" b="1" dirty="0"/>
                  <a:t>https://</a:t>
                </a:r>
                <a:r>
                  <a:rPr lang="en-GB" sz="1400" b="1" dirty="0" err="1"/>
                  <a:t>agenda.infn.it</a:t>
                </a:r>
                <a:r>
                  <a:rPr lang="en-GB" sz="1400" b="1" dirty="0"/>
                  <a:t>/event/16334/</a:t>
                </a:r>
              </a:p>
              <a:p>
                <a:r>
                  <a:rPr lang="en-GB" sz="1600" dirty="0"/>
                  <a:t>Crystals for positron channeling also interesting for radiation production</a:t>
                </a:r>
              </a:p>
              <a:p>
                <a:pPr lvl="1"/>
                <a:r>
                  <a:rPr lang="en-GB" sz="1400" dirty="0"/>
                  <a:t>Interplay with other activities</a:t>
                </a:r>
              </a:p>
            </p:txBody>
          </p:sp>
        </mc:Choice>
        <mc:Fallback>
          <p:sp>
            <p:nvSpPr>
              <p:cNvPr id="51" name="Segnaposto contenuto 2">
                <a:extLst>
                  <a:ext uri="{FF2B5EF4-FFF2-40B4-BE49-F238E27FC236}">
                    <a16:creationId xmlns:a16="http://schemas.microsoft.com/office/drawing/2014/main" id="{A75CA4CA-9E04-8047-B30C-14F64B289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700" y="4379861"/>
                <a:ext cx="3951750" cy="2462728"/>
              </a:xfrm>
              <a:prstGeom prst="rect">
                <a:avLst/>
              </a:prstGeom>
              <a:blipFill>
                <a:blip r:embed="rId6"/>
                <a:stretch>
                  <a:fillRect t="-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8174835A-E0D9-F44E-83E9-6F07B31146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-14237"/>
          <a:stretch/>
        </p:blipFill>
        <p:spPr>
          <a:xfrm>
            <a:off x="8172385" y="901302"/>
            <a:ext cx="3294703" cy="1761029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713B4B4E-0359-B24D-B78A-BDC7F99B65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68860" y="2638067"/>
                <a:ext cx="3986590" cy="151915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FFC000"/>
                  </a:buClr>
                </a:pPr>
                <a:r>
                  <a:rPr lang="en-GB" sz="1400" dirty="0"/>
                  <a:t>Use synchrotron radiation loss and chromaticity to drive the resonance</a:t>
                </a:r>
              </a:p>
              <a:p>
                <a:pPr>
                  <a:buClr>
                    <a:srgbClr val="FFC000"/>
                  </a:buClr>
                </a:pPr>
                <a:r>
                  <a:rPr lang="en-GB" sz="1400" dirty="0"/>
                  <a:t>RF and wigglers off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dirty="0"/>
                  <a:t> significant savings on operations cost</a:t>
                </a:r>
              </a:p>
              <a:p>
                <a:pPr>
                  <a:buClr>
                    <a:srgbClr val="FFC000"/>
                  </a:buClr>
                </a:pPr>
                <a:r>
                  <a:rPr lang="en-GB" sz="1400" dirty="0"/>
                  <a:t>All beam extracted in 660 turns = 0.2 </a:t>
                </a:r>
                <a:r>
                  <a:rPr lang="en-GB" sz="1400" dirty="0" err="1"/>
                  <a:t>ms</a:t>
                </a:r>
                <a:endParaRPr lang="en-GB" sz="1400" dirty="0"/>
              </a:p>
              <a:p>
                <a:pPr>
                  <a:buClr>
                    <a:srgbClr val="FFC000"/>
                  </a:buClr>
                </a:pP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1400" i="1" smtClean="0">
                        <a:latin typeface="Cambria Math" panose="02040503050406030204" pitchFamily="18" charset="0"/>
                      </a:rPr>
                      <m:t>=1.4 </m:t>
                    </m:r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GB" sz="1400" baseline="30000" dirty="0"/>
              </a:p>
            </p:txBody>
          </p:sp>
        </mc:Choice>
        <mc:Fallback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713B4B4E-0359-B24D-B78A-BDC7F99B6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860" y="2638067"/>
                <a:ext cx="3986590" cy="1519154"/>
              </a:xfrm>
              <a:prstGeom prst="rect">
                <a:avLst/>
              </a:prstGeom>
              <a:blipFill>
                <a:blip r:embed="rId8"/>
                <a:stretch>
                  <a:fillRect t="-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FE8B9255-2AEE-2F40-A1C9-D40E003D1601}"/>
              </a:ext>
            </a:extLst>
          </p:cNvPr>
          <p:cNvSpPr/>
          <p:nvPr/>
        </p:nvSpPr>
        <p:spPr>
          <a:xfrm>
            <a:off x="8203700" y="2364784"/>
            <a:ext cx="3343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 err="1">
                <a:solidFill>
                  <a:srgbClr val="FFC000"/>
                </a:solidFill>
                <a:latin typeface="Trebuchet MS" panose="020B0703020202090204" pitchFamily="34" charset="0"/>
              </a:rPr>
              <a:t>J.Phys.Conf.Ser</a:t>
            </a:r>
            <a:r>
              <a:rPr lang="it-IT" sz="1200" b="1" dirty="0">
                <a:solidFill>
                  <a:srgbClr val="FFC000"/>
                </a:solidFill>
                <a:latin typeface="Trebuchet MS" panose="020B0703020202090204" pitchFamily="34" charset="0"/>
              </a:rPr>
              <a:t>. 1067 (2018) no.6, 062006</a:t>
            </a:r>
            <a:r>
              <a:rPr lang="it-IT" sz="1200" dirty="0">
                <a:solidFill>
                  <a:srgbClr val="FFC000"/>
                </a:solidFill>
                <a:latin typeface="Trebuchet MS" panose="020B070302020209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5654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EB4D607-42DF-AC41-8ED3-E2885F4430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64734" y="114300"/>
                <a:ext cx="8596668" cy="7239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’→</m:t>
                    </m:r>
                  </m:oMath>
                </a14:m>
                <a:r>
                  <a:rPr lang="it-IT" dirty="0" err="1"/>
                  <a:t>invisible</a:t>
                </a:r>
                <a:r>
                  <a:rPr lang="it-IT" dirty="0"/>
                  <a:t> 5 </a:t>
                </a:r>
                <a:r>
                  <a:rPr lang="it-IT" dirty="0" err="1"/>
                  <a:t>years</a:t>
                </a:r>
                <a:r>
                  <a:rPr lang="it-IT" dirty="0"/>
                  <a:t> scenario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EB4D607-42DF-AC41-8ED3-E2885F4430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64734" y="114300"/>
                <a:ext cx="8596668" cy="723900"/>
              </a:xfrm>
              <a:blipFill>
                <a:blip r:embed="rId2"/>
                <a:stretch>
                  <a:fillRect l="-737" t="-12069" b="-189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322897-4EFC-4A48-9211-2BD429A28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E7CCD7-7698-F54F-8AF2-DBAAEF33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14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0A819F9-47BF-854B-83BF-FA0CACD19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339" y="3964834"/>
            <a:ext cx="1801347" cy="5842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F4E7248-3AE8-A24E-8EB6-969692439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6547" y="4027934"/>
            <a:ext cx="1600200" cy="35599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BA2E97E-0A3D-3148-9530-E04BF42A0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372" y="933450"/>
            <a:ext cx="6800628" cy="442387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8A8FBF1-60FE-D946-80CB-14C4B8AD0FD8}"/>
              </a:ext>
            </a:extLst>
          </p:cNvPr>
          <p:cNvSpPr txBox="1"/>
          <p:nvPr/>
        </p:nvSpPr>
        <p:spPr>
          <a:xfrm rot="20521348">
            <a:off x="6292011" y="1182960"/>
            <a:ext cx="1580882" cy="307777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PBC benchmark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122E0C3B-0EAE-3C4A-A0BE-5611B956F20F}"/>
                  </a:ext>
                </a:extLst>
              </p:cNvPr>
              <p:cNvSpPr/>
              <p:nvPr/>
            </p:nvSpPr>
            <p:spPr>
              <a:xfrm>
                <a:off x="187106" y="1336848"/>
                <a:ext cx="5204266" cy="3524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1600" dirty="0">
                    <a:solidFill>
                      <a:srgbClr val="7030A0"/>
                    </a:solidFill>
                  </a:rPr>
                  <a:t>Hardware modifications for resonant extraction from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1600" dirty="0">
                    <a:solidFill>
                      <a:srgbClr val="7030A0"/>
                    </a:solidFill>
                  </a:rPr>
                  <a:t>NE:</a:t>
                </a:r>
              </a:p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>
                    <a:solidFill>
                      <a:srgbClr val="7030A0"/>
                    </a:solidFill>
                  </a:rPr>
                  <a:t>Remove the low-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1600" dirty="0">
                    <a:solidFill>
                      <a:srgbClr val="7030A0"/>
                    </a:solidFill>
                  </a:rPr>
                  <a:t> insertion from IR1 </a:t>
                </a:r>
              </a:p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>
                    <a:solidFill>
                      <a:srgbClr val="7030A0"/>
                    </a:solidFill>
                  </a:rPr>
                  <a:t>Magnetic extraction septum (can be equal to the injection one) </a:t>
                </a:r>
              </a:p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>
                    <a:solidFill>
                      <a:srgbClr val="7030A0"/>
                    </a:solidFill>
                  </a:rPr>
                  <a:t>Electrostatic extraction septum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 dirty="0">
                    <a:solidFill>
                      <a:srgbClr val="7030A0"/>
                    </a:solidFill>
                  </a:rPr>
                  <a:t>50KV/cm, thickness </a:t>
                </a:r>
                <a14:m>
                  <m:oMath xmlns:m="http://schemas.openxmlformats.org/officeDocument/2006/math">
                    <m:r>
                      <a:rPr lang="en-GB" sz="16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 dirty="0">
                    <a:solidFill>
                      <a:srgbClr val="7030A0"/>
                    </a:solidFill>
                  </a:rPr>
                  <a:t>100 µm, length </a:t>
                </a:r>
                <a14:m>
                  <m:oMath xmlns:m="http://schemas.openxmlformats.org/officeDocument/2006/math">
                    <m:r>
                      <a:rPr lang="en-GB" sz="16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 dirty="0">
                    <a:solidFill>
                      <a:srgbClr val="7030A0"/>
                    </a:solidFill>
                  </a:rPr>
                  <a:t>1m </a:t>
                </a:r>
              </a:p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>
                    <a:solidFill>
                      <a:srgbClr val="7030A0"/>
                    </a:solidFill>
                  </a:rPr>
                  <a:t>Modification of the transfer line to inject directly from the </a:t>
                </a:r>
                <a:r>
                  <a:rPr lang="en-GB" sz="1600" dirty="0" err="1">
                    <a:solidFill>
                      <a:srgbClr val="7030A0"/>
                    </a:solidFill>
                  </a:rPr>
                  <a:t>linac</a:t>
                </a:r>
                <a:r>
                  <a:rPr lang="en-GB" sz="1600" dirty="0">
                    <a:solidFill>
                      <a:srgbClr val="7030A0"/>
                    </a:solidFill>
                  </a:rPr>
                  <a:t> to the ring </a:t>
                </a:r>
              </a:p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>
                    <a:solidFill>
                      <a:srgbClr val="7030A0"/>
                    </a:solidFill>
                  </a:rPr>
                  <a:t>Insert a collimation system on the transfer line to control emittance and energy spread of the injected beam </a:t>
                </a:r>
              </a:p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>
                    <a:solidFill>
                      <a:srgbClr val="7030A0"/>
                    </a:solidFill>
                  </a:rPr>
                  <a:t>Installation of additional </a:t>
                </a:r>
                <a:r>
                  <a:rPr lang="en-GB" sz="1600" dirty="0" err="1">
                    <a:solidFill>
                      <a:srgbClr val="7030A0"/>
                    </a:solidFill>
                  </a:rPr>
                  <a:t>shieldings</a:t>
                </a:r>
                <a:r>
                  <a:rPr lang="en-GB" sz="1600" dirty="0">
                    <a:solidFill>
                      <a:srgbClr val="7030A0"/>
                    </a:solidFill>
                  </a:rPr>
                  <a:t> (if needed)</a:t>
                </a:r>
              </a:p>
            </p:txBody>
          </p:sp>
        </mc:Choice>
        <mc:Fallback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122E0C3B-0EAE-3C4A-A0BE-5611B956F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06" y="1336848"/>
                <a:ext cx="5204266" cy="3524042"/>
              </a:xfrm>
              <a:prstGeom prst="rect">
                <a:avLst/>
              </a:prstGeom>
              <a:blipFill>
                <a:blip r:embed="rId6"/>
                <a:stretch>
                  <a:fillRect l="-487" t="-358" b="-10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5">
            <a:extLst>
              <a:ext uri="{FF2B5EF4-FFF2-40B4-BE49-F238E27FC236}">
                <a16:creationId xmlns:a16="http://schemas.microsoft.com/office/drawing/2014/main" id="{6D07553C-53EE-7D4A-A4DD-D1BB79E18D28}"/>
              </a:ext>
            </a:extLst>
          </p:cNvPr>
          <p:cNvSpPr/>
          <p:nvPr/>
        </p:nvSpPr>
        <p:spPr>
          <a:xfrm>
            <a:off x="8129440" y="5114024"/>
            <a:ext cx="1763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Trebuchet MS" panose="020B0703020202090204" pitchFamily="34" charset="0"/>
              </a:rPr>
              <a:t>arXiv:1901.09966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93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E1F5D-D9AE-A440-8C7B-D8324860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Hidden sector: ATLAS, CMS, </a:t>
            </a:r>
            <a:r>
              <a:rPr lang="en-GB" dirty="0" err="1"/>
              <a:t>LHCb</a:t>
            </a:r>
            <a:endParaRPr lang="en-GB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607DD8-E199-E744-91FB-E55AB75F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4AC387-8519-AD42-B5CE-8F583E0A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15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8C9E415-B3EA-0140-A87D-05C6DB6FB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39" b="-1651"/>
          <a:stretch/>
        </p:blipFill>
        <p:spPr>
          <a:xfrm>
            <a:off x="8205994" y="2050457"/>
            <a:ext cx="3979312" cy="245405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74CCA6C-B5CD-ED40-9F1C-6543D0CC7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986" y="1473587"/>
            <a:ext cx="2910830" cy="285127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1AD1B3D-EA95-E346-B787-3C53E678F6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59"/>
          <a:stretch/>
        </p:blipFill>
        <p:spPr>
          <a:xfrm>
            <a:off x="0" y="1927741"/>
            <a:ext cx="5295164" cy="29998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egnaposto contenuto 2">
                <a:extLst>
                  <a:ext uri="{FF2B5EF4-FFF2-40B4-BE49-F238E27FC236}">
                    <a16:creationId xmlns:a16="http://schemas.microsoft.com/office/drawing/2014/main" id="{706550A5-D0C2-D24F-82EC-144C5FF90C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595" y="5100531"/>
                <a:ext cx="5045570" cy="1048692"/>
              </a:xfrm>
              <a:solidFill>
                <a:srgbClr val="FFFFFF">
                  <a:alpha val="50196"/>
                </a:srgbClr>
              </a:solidFill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400"/>
                  </a:spcBef>
                  <a:buNone/>
                </a:pPr>
                <a:r>
                  <a:rPr lang="it-IT" dirty="0" err="1"/>
                  <a:t>Example</a:t>
                </a:r>
                <a:r>
                  <a:rPr lang="it-IT" dirty="0"/>
                  <a:t>: </a:t>
                </a:r>
                <a:r>
                  <a:rPr lang="it-IT" b="1" dirty="0"/>
                  <a:t>Dark </a:t>
                </a:r>
                <a:r>
                  <a:rPr lang="it-IT" b="1" dirty="0" err="1"/>
                  <a:t>photon</a:t>
                </a:r>
                <a:endParaRPr lang="it-IT" b="1" dirty="0"/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it-IT" dirty="0"/>
                  <a:t>New software trigger, can trigger on </a:t>
                </a:r>
                <a:r>
                  <a:rPr lang="it-IT" dirty="0" err="1"/>
                  <a:t>displaced</a:t>
                </a:r>
                <a:r>
                  <a:rPr lang="it-IT" dirty="0"/>
                  <a:t> </a:t>
                </a:r>
                <a:r>
                  <a:rPr lang="it-IT" dirty="0" err="1"/>
                  <a:t>vertices</a:t>
                </a:r>
                <a:r>
                  <a:rPr lang="it-IT" dirty="0"/>
                  <a:t> and new </a:t>
                </a:r>
                <a:r>
                  <a:rPr lang="it-IT" dirty="0" err="1"/>
                  <a:t>signatures</a:t>
                </a:r>
                <a:r>
                  <a:rPr lang="it-IT" dirty="0"/>
                  <a:t> (e.g.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’→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sz="2000" dirty="0"/>
                  <a:t>)</a:t>
                </a:r>
              </a:p>
            </p:txBody>
          </p:sp>
        </mc:Choice>
        <mc:Fallback>
          <p:sp>
            <p:nvSpPr>
              <p:cNvPr id="15" name="Segnaposto contenuto 2">
                <a:extLst>
                  <a:ext uri="{FF2B5EF4-FFF2-40B4-BE49-F238E27FC236}">
                    <a16:creationId xmlns:a16="http://schemas.microsoft.com/office/drawing/2014/main" id="{706550A5-D0C2-D24F-82EC-144C5FF90C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595" y="5100531"/>
                <a:ext cx="5045570" cy="1048692"/>
              </a:xfrm>
              <a:blipFill>
                <a:blip r:embed="rId5"/>
                <a:stretch>
                  <a:fillRect l="-1005" t="-2410" b="-60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AB59157-91B3-1D4B-A287-3AACC31C7E41}"/>
                  </a:ext>
                </a:extLst>
              </p:cNvPr>
              <p:cNvSpPr txBox="1"/>
              <p:nvPr/>
            </p:nvSpPr>
            <p:spPr>
              <a:xfrm>
                <a:off x="806732" y="3859405"/>
                <a:ext cx="137005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  <m:r>
                        <a:rPr lang="it-I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AB59157-91B3-1D4B-A287-3AACC31C7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32" y="3859405"/>
                <a:ext cx="1370055" cy="246221"/>
              </a:xfrm>
              <a:prstGeom prst="rect">
                <a:avLst/>
              </a:prstGeom>
              <a:blipFill>
                <a:blip r:embed="rId6"/>
                <a:stretch>
                  <a:fillRect l="-2778"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03A14F3-48C8-6747-89DB-241326BA23C0}"/>
                  </a:ext>
                </a:extLst>
              </p:cNvPr>
              <p:cNvSpPr txBox="1"/>
              <p:nvPr/>
            </p:nvSpPr>
            <p:spPr>
              <a:xfrm>
                <a:off x="3641135" y="3860794"/>
                <a:ext cx="133453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1600" dirty="0">
                    <a:solidFill>
                      <a:srgbClr val="FF0000"/>
                    </a:solidFill>
                  </a:rPr>
                  <a:t>Inclusive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03A14F3-48C8-6747-89DB-241326BA2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135" y="3860794"/>
                <a:ext cx="1334533" cy="246221"/>
              </a:xfrm>
              <a:prstGeom prst="rect">
                <a:avLst/>
              </a:prstGeom>
              <a:blipFill>
                <a:blip r:embed="rId7"/>
                <a:stretch>
                  <a:fillRect l="-9434" t="-20000" b="-5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7ECE3389-10D9-064F-B4A2-114785B77F12}"/>
                  </a:ext>
                </a:extLst>
              </p:cNvPr>
              <p:cNvSpPr/>
              <p:nvPr/>
            </p:nvSpPr>
            <p:spPr>
              <a:xfrm>
                <a:off x="8590663" y="5103047"/>
                <a:ext cx="360302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err="1"/>
                  <a:t>Example</a:t>
                </a:r>
                <a:r>
                  <a:rPr lang="it-IT" dirty="0"/>
                  <a:t>: </a:t>
                </a:r>
                <a:r>
                  <a:rPr lang="it-IT" b="1" dirty="0"/>
                  <a:t>HNL</a:t>
                </a:r>
                <a:endParaRPr lang="it-IT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produced</a:t>
                </a:r>
                <a:r>
                  <a:rPr lang="it-IT" dirty="0"/>
                  <a:t> in 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</a:rPr>
                  <a:t>decays</a:t>
                </a:r>
                <a:r>
                  <a:rPr lang="it-IT" dirty="0"/>
                  <a:t>, </a:t>
                </a:r>
                <a:r>
                  <a:rPr lang="it-IT" dirty="0" err="1"/>
                  <a:t>then</a:t>
                </a:r>
                <a:r>
                  <a:rPr lang="it-IT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b="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→ℓ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7ECE3389-10D9-064F-B4A2-114785B77F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663" y="5103047"/>
                <a:ext cx="3603025" cy="1200329"/>
              </a:xfrm>
              <a:prstGeom prst="rect">
                <a:avLst/>
              </a:prstGeom>
              <a:blipFill>
                <a:blip r:embed="rId8"/>
                <a:stretch>
                  <a:fillRect l="-1053" t="-21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68E1D7-CBEE-FA43-92BC-B554E923F748}"/>
              </a:ext>
            </a:extLst>
          </p:cNvPr>
          <p:cNvSpPr txBox="1"/>
          <p:nvPr/>
        </p:nvSpPr>
        <p:spPr>
          <a:xfrm>
            <a:off x="6035844" y="4085659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Higgs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decays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A925296-6885-9C43-A931-97B72FCC24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3618" y="4423033"/>
            <a:ext cx="2873444" cy="24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54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E1F5D-D9AE-A440-8C7B-D8324860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Hidden sector: ATLAS, CMS, </a:t>
            </a:r>
            <a:r>
              <a:rPr lang="en-GB" dirty="0" err="1"/>
              <a:t>LHCb</a:t>
            </a:r>
            <a:endParaRPr lang="en-GB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607DD8-E199-E744-91FB-E55AB75F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4AC387-8519-AD42-B5CE-8F583E0A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16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5194150-B593-0743-AD16-58288CBF6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5" y="1366861"/>
            <a:ext cx="5100471" cy="379933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2F5A04-60E6-294B-9101-68EE273476BA}"/>
              </a:ext>
            </a:extLst>
          </p:cNvPr>
          <p:cNvSpPr txBox="1"/>
          <p:nvPr/>
        </p:nvSpPr>
        <p:spPr>
          <a:xfrm>
            <a:off x="258240" y="5212746"/>
            <a:ext cx="4118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Long </a:t>
            </a:r>
            <a:r>
              <a:rPr lang="it-IT" dirty="0" err="1">
                <a:solidFill>
                  <a:srgbClr val="FF0000"/>
                </a:solidFill>
              </a:rPr>
              <a:t>Lived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Particles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signatures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LHC</a:t>
            </a:r>
          </a:p>
          <a:p>
            <a:r>
              <a:rPr lang="it-IT" dirty="0">
                <a:solidFill>
                  <a:srgbClr val="FF0000"/>
                </a:solidFill>
              </a:rPr>
              <a:t>A. De </a:t>
            </a:r>
            <a:r>
              <a:rPr lang="it-IT" dirty="0" err="1">
                <a:solidFill>
                  <a:srgbClr val="FF0000"/>
                </a:solidFill>
              </a:rPr>
              <a:t>Roeck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E6668278-DB44-0044-B9E0-36659E55F7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19377" y="3559696"/>
                <a:ext cx="6523678" cy="2390524"/>
              </a:xfrm>
              <a:solidFill>
                <a:srgbClr val="FFFFFF">
                  <a:alpha val="50196"/>
                </a:srgbClr>
              </a:solidFill>
            </p:spPr>
            <p:txBody>
              <a:bodyPr>
                <a:norm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it-IT" sz="2000" dirty="0"/>
                  <a:t>Not </a:t>
                </a:r>
                <a:r>
                  <a:rPr lang="it-IT" sz="2000" dirty="0" err="1"/>
                  <a:t>only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Higgs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decays</a:t>
                </a:r>
                <a:r>
                  <a:rPr lang="it-IT" sz="2000" dirty="0"/>
                  <a:t>:</a:t>
                </a:r>
              </a:p>
              <a:p>
                <a:pPr lvl="1"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a:rPr lang="it-IT" sz="18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’→</m:t>
                    </m:r>
                    <m:r>
                      <a:rPr lang="it-IT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𝜇𝜇</m:t>
                    </m:r>
                    <m:r>
                      <a:rPr lang="it-IT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it-IT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it-IT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it-IT" sz="18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it-IT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it-IT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000" dirty="0"/>
              </a:p>
              <a:p>
                <a:pPr>
                  <a:spcBef>
                    <a:spcPts val="400"/>
                  </a:spcBef>
                </a:pPr>
                <a:r>
                  <a:rPr lang="it-IT" sz="2000" dirty="0"/>
                  <a:t>Use a </a:t>
                </a:r>
                <a:r>
                  <a:rPr lang="it-IT" sz="2000" dirty="0" err="1"/>
                  <a:t>dedicated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additional</a:t>
                </a:r>
                <a:r>
                  <a:rPr lang="it-IT" sz="2000" dirty="0"/>
                  <a:t> detector </a:t>
                </a:r>
                <a:r>
                  <a:rPr lang="it-IT" sz="2000" dirty="0" err="1"/>
                  <a:t>if</a:t>
                </a:r>
                <a:r>
                  <a:rPr lang="it-IT" sz="2000" dirty="0"/>
                  <a:t> LLP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: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it-IT" sz="1800" dirty="0"/>
                  <a:t>Too light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it-IT" sz="1800" dirty="0"/>
                  <a:t>Too long-</a:t>
                </a:r>
                <a:r>
                  <a:rPr lang="it-IT" sz="1800" dirty="0" err="1"/>
                  <a:t>lived</a:t>
                </a:r>
                <a:endParaRPr lang="it-IT" sz="1800" dirty="0"/>
              </a:p>
              <a:p>
                <a:pPr lvl="1">
                  <a:spcBef>
                    <a:spcPts val="400"/>
                  </a:spcBef>
                </a:pPr>
                <a:r>
                  <a:rPr lang="it-IT" sz="1800" dirty="0"/>
                  <a:t>Milli-</a:t>
                </a:r>
                <a:r>
                  <a:rPr lang="it-IT" sz="1800" dirty="0" err="1"/>
                  <a:t>charged</a:t>
                </a:r>
                <a:endParaRPr lang="it-IT" sz="1800" dirty="0"/>
              </a:p>
              <a:p>
                <a:pPr lvl="1">
                  <a:spcBef>
                    <a:spcPts val="400"/>
                  </a:spcBef>
                </a:pPr>
                <a:r>
                  <a:rPr lang="it-IT" sz="1800" dirty="0"/>
                  <a:t>…</a:t>
                </a:r>
              </a:p>
            </p:txBody>
          </p:sp>
        </mc:Choice>
        <mc:Fallback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E6668278-DB44-0044-B9E0-36659E55F7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9377" y="3559696"/>
                <a:ext cx="6523678" cy="2390524"/>
              </a:xfrm>
              <a:blipFill>
                <a:blip r:embed="rId3"/>
                <a:stretch>
                  <a:fillRect l="-389" t="-1053" b="-31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E047AD9B-0443-F947-88C3-9A6953131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352" y="1482372"/>
            <a:ext cx="4457703" cy="206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24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599B2-A735-CD4F-8E13-088AC9C3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FASER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897B2E-18B5-F845-B7B1-F5D59A2E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88F07F-B42B-6E41-8983-074AEAF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17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5DF799-B617-024F-8F2C-D642F4DD6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42"/>
          <a:stretch/>
        </p:blipFill>
        <p:spPr>
          <a:xfrm>
            <a:off x="-2659" y="2507687"/>
            <a:ext cx="6552000" cy="20818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43F6B70-7076-9446-B413-F4FC730BA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9" y="4582099"/>
            <a:ext cx="4337135" cy="20818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A809C9E-8F7D-FC4F-BF23-16CAAE01D2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083" b="-3280"/>
          <a:stretch/>
        </p:blipFill>
        <p:spPr>
          <a:xfrm>
            <a:off x="8666711" y="2437213"/>
            <a:ext cx="3531588" cy="2137041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A4BB389-B2D3-C746-A042-12F6C59DF3E8}"/>
              </a:ext>
            </a:extLst>
          </p:cNvPr>
          <p:cNvSpPr txBox="1"/>
          <p:nvPr/>
        </p:nvSpPr>
        <p:spPr>
          <a:xfrm>
            <a:off x="4733514" y="4651156"/>
            <a:ext cx="7129669" cy="20851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Look for inelastic pp scattering events with low </a:t>
            </a:r>
            <a:r>
              <a:rPr lang="en-GB" sz="1600" dirty="0" err="1"/>
              <a:t>pT</a:t>
            </a:r>
            <a:r>
              <a:rPr lang="en-GB" sz="1600" dirty="0"/>
              <a:t>, very forward, very weakly coupled (long-lived) particles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Very compact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Hosted in service gallery underground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FASER 1 already taking data in RUN3 (challenging)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FASER 2: larger detector (enlarged cavern) taking data in HL-LHC phase</a:t>
            </a:r>
          </a:p>
          <a:p>
            <a:pPr>
              <a:buClr>
                <a:schemeClr val="accent1"/>
              </a:buClr>
            </a:pPr>
            <a:r>
              <a:rPr lang="en-GB" sz="1600" dirty="0"/>
              <a:t>Examples: dark photon, ALP, Dark Higgs, HNL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09893263-AC62-E14A-8802-0154B41035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9"/>
          <a:stretch/>
        </p:blipFill>
        <p:spPr>
          <a:xfrm>
            <a:off x="0" y="1201397"/>
            <a:ext cx="12192000" cy="132863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E734803D-676F-1D46-8108-B1A8724ED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7101" y="284748"/>
            <a:ext cx="480205" cy="559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90A8248E-5E10-5E47-9AEF-E28026B3A093}"/>
              </a:ext>
            </a:extLst>
          </p:cNvPr>
          <p:cNvSpPr/>
          <p:nvPr/>
        </p:nvSpPr>
        <p:spPr>
          <a:xfrm>
            <a:off x="5780079" y="363586"/>
            <a:ext cx="263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No INFN </a:t>
            </a:r>
            <a:r>
              <a:rPr lang="it-IT" dirty="0" err="1"/>
              <a:t>active</a:t>
            </a:r>
            <a:r>
              <a:rPr lang="it-IT" dirty="0"/>
              <a:t> </a:t>
            </a:r>
            <a:r>
              <a:rPr lang="it-IT" dirty="0" err="1"/>
              <a:t>member</a:t>
            </a:r>
            <a:endParaRPr lang="it-IT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52F1762-4AFE-8041-9E0E-D1A2A3BB184A}"/>
              </a:ext>
            </a:extLst>
          </p:cNvPr>
          <p:cNvSpPr/>
          <p:nvPr/>
        </p:nvSpPr>
        <p:spPr>
          <a:xfrm>
            <a:off x="1426799" y="6565180"/>
            <a:ext cx="16257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 arXiv:1901.04468</a:t>
            </a:r>
          </a:p>
        </p:txBody>
      </p:sp>
    </p:spTree>
    <p:extLst>
      <p:ext uri="{BB962C8B-B14F-4D97-AF65-F5344CB8AC3E}">
        <p14:creationId xmlns:p14="http://schemas.microsoft.com/office/powerpoint/2010/main" val="4059874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599B2-A735-CD4F-8E13-088AC9C3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MATHUSLA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897B2E-18B5-F845-B7B1-F5D59A2E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63077DB-E2F6-AF49-920C-F88352940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9" y="1298251"/>
            <a:ext cx="4361996" cy="1909618"/>
          </a:xfrm>
        </p:spPr>
        <p:txBody>
          <a:bodyPr>
            <a:normAutofit/>
          </a:bodyPr>
          <a:lstStyle/>
          <a:p>
            <a:r>
              <a:rPr lang="en-GB" dirty="0"/>
              <a:t>Run at HL-LHC</a:t>
            </a:r>
          </a:p>
          <a:p>
            <a:r>
              <a:rPr lang="en-GB" dirty="0"/>
              <a:t>Huge, modular, surface detector</a:t>
            </a:r>
          </a:p>
          <a:p>
            <a:r>
              <a:rPr lang="en-GB" dirty="0"/>
              <a:t>3 orders of magnitude improvement in exotic Higgs decays sensitivity</a:t>
            </a:r>
            <a:endParaRPr lang="en-GB" sz="16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D2CCA0B-49C4-FE41-A331-D4CBEC4FF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633" t="-12874" r="-9722" b="-8292"/>
          <a:stretch/>
        </p:blipFill>
        <p:spPr>
          <a:xfrm>
            <a:off x="4262872" y="568036"/>
            <a:ext cx="494648" cy="47773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7194C3C-D1FB-9D4E-BF88-8596762D1B67}"/>
              </a:ext>
            </a:extLst>
          </p:cNvPr>
          <p:cNvSpPr txBox="1"/>
          <p:nvPr/>
        </p:nvSpPr>
        <p:spPr>
          <a:xfrm>
            <a:off x="4757520" y="613645"/>
            <a:ext cx="346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Proposers from Roma1 &amp; Roma2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CFE9DD5-1C2A-3B4F-91E9-B4D4242B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219" t="-6735" r="-10004" b="-6009"/>
          <a:stretch/>
        </p:blipFill>
        <p:spPr>
          <a:xfrm>
            <a:off x="9396696" y="-2"/>
            <a:ext cx="2782624" cy="42232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EF6866D-554F-6A4A-9FE8-439A834FA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" y="4538925"/>
            <a:ext cx="3161605" cy="233754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8E322A86-1FFA-404C-8275-0BB40413D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36"/>
          <a:stretch/>
        </p:blipFill>
        <p:spPr>
          <a:xfrm>
            <a:off x="3130200" y="4351637"/>
            <a:ext cx="6391984" cy="2492508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1CAA1E96-880B-B245-AAC2-39D23811E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354" y="1425733"/>
            <a:ext cx="5291305" cy="2541561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FE936FAC-228E-4949-8890-07F0B39BFA37}"/>
              </a:ext>
            </a:extLst>
          </p:cNvPr>
          <p:cNvSpPr/>
          <p:nvPr/>
        </p:nvSpPr>
        <p:spPr>
          <a:xfrm>
            <a:off x="8484246" y="1790045"/>
            <a:ext cx="291080" cy="100609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9FE71025-0DCC-0142-850D-684CC4ABE4C3}"/>
              </a:ext>
            </a:extLst>
          </p:cNvPr>
          <p:cNvSpPr/>
          <p:nvPr/>
        </p:nvSpPr>
        <p:spPr>
          <a:xfrm>
            <a:off x="9594850" y="250846"/>
            <a:ext cx="2343876" cy="374965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F292BC5C-D60B-4740-B930-C9CF4C9A995F}"/>
                  </a:ext>
                </a:extLst>
              </p:cNvPr>
              <p:cNvSpPr txBox="1"/>
              <p:nvPr/>
            </p:nvSpPr>
            <p:spPr>
              <a:xfrm>
                <a:off x="146566" y="4118095"/>
                <a:ext cx="6227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0" dirty="0" err="1"/>
                  <a:t>Examples</a:t>
                </a:r>
                <a:r>
                  <a:rPr lang="it-IT" b="0" dirty="0"/>
                  <a:t>: scalar </a:t>
                </a:r>
                <a:r>
                  <a:rPr lang="it-IT" b="0" dirty="0" err="1"/>
                  <a:t>portal</a:t>
                </a:r>
                <a:r>
                  <a:rPr lang="it-IT" dirty="0"/>
                  <a:t>,</a:t>
                </a:r>
                <a:r>
                  <a:rPr lang="it-IT" b="0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𝑆𝑆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𝐾𝑆𝑆</m:t>
                    </m:r>
                  </m:oMath>
                </a14:m>
                <a:r>
                  <a:rPr lang="it-IT" dirty="0"/>
                  <a:t>; HNL; dark </a:t>
                </a:r>
                <a:r>
                  <a:rPr lang="it-IT" dirty="0" err="1"/>
                  <a:t>Higgs</a:t>
                </a:r>
                <a:endParaRPr lang="it-IT" dirty="0"/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F292BC5C-D60B-4740-B930-C9CF4C9A9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6" y="4118095"/>
                <a:ext cx="6227923" cy="369332"/>
              </a:xfrm>
              <a:prstGeom prst="rect">
                <a:avLst/>
              </a:prstGeom>
              <a:blipFill>
                <a:blip r:embed="rId7"/>
                <a:stretch>
                  <a:fillRect l="-1020" t="-6897" b="-241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Immagine 59">
            <a:extLst>
              <a:ext uri="{FF2B5EF4-FFF2-40B4-BE49-F238E27FC236}">
                <a16:creationId xmlns:a16="http://schemas.microsoft.com/office/drawing/2014/main" id="{D66E40B1-F350-0545-9059-E725E43F4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2659" y="4281063"/>
            <a:ext cx="2406067" cy="2576937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FA246B8A-55EA-6148-9DDD-BE144ABF4752}"/>
              </a:ext>
            </a:extLst>
          </p:cNvPr>
          <p:cNvSpPr/>
          <p:nvPr/>
        </p:nvSpPr>
        <p:spPr>
          <a:xfrm>
            <a:off x="7133953" y="4329084"/>
            <a:ext cx="157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arXiv:1901.04040</a:t>
            </a:r>
          </a:p>
        </p:txBody>
      </p:sp>
    </p:spTree>
    <p:extLst>
      <p:ext uri="{BB962C8B-B14F-4D97-AF65-F5344CB8AC3E}">
        <p14:creationId xmlns:p14="http://schemas.microsoft.com/office/powerpoint/2010/main" val="339517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599B2-A735-CD4F-8E13-088AC9C3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CODEX-b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897B2E-18B5-F845-B7B1-F5D59A2E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88F07F-B42B-6E41-8983-074AEAF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19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71FBD6-C216-7E45-A0A3-0276396A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427" y="-12700"/>
            <a:ext cx="7497573" cy="515251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79D6E0-6F0F-6643-AFBB-3755F5A80C63}"/>
              </a:ext>
            </a:extLst>
          </p:cNvPr>
          <p:cNvSpPr txBox="1"/>
          <p:nvPr/>
        </p:nvSpPr>
        <p:spPr>
          <a:xfrm rot="16200000">
            <a:off x="9808797" y="1997091"/>
            <a:ext cx="933269" cy="2308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rgbClr val="FF0000"/>
                </a:solidFill>
              </a:rPr>
              <a:t>LHCb</a:t>
            </a:r>
            <a:r>
              <a:rPr lang="it-IT" sz="900" dirty="0">
                <a:solidFill>
                  <a:srgbClr val="FF0000"/>
                </a:solidFill>
              </a:rPr>
              <a:t> detector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8D178C-A684-4A46-AD55-422C92243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59" y="1511209"/>
            <a:ext cx="4143577" cy="31901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660E98D3-D23D-3E4E-BA69-CE764B6BBC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0278" y="5139815"/>
                <a:ext cx="5454667" cy="169740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Compact: 10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10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10 m</a:t>
                </a:r>
                <a:r>
                  <a:rPr lang="en-GB" baseline="30000" dirty="0"/>
                  <a:t>3</a:t>
                </a:r>
                <a:r>
                  <a:rPr lang="en-GB" dirty="0"/>
                  <a:t>, 1% angular acceptance</a:t>
                </a:r>
              </a:p>
              <a:p>
                <a:r>
                  <a:rPr lang="en-GB" dirty="0"/>
                  <a:t>6 tracking layers on all “box” faces (RPC)</a:t>
                </a:r>
              </a:p>
              <a:p>
                <a:r>
                  <a:rPr lang="en-GB" dirty="0"/>
                  <a:t>5 sets of trackers in the box (3 vertical layers)</a:t>
                </a:r>
              </a:p>
              <a:p>
                <a:r>
                  <a:rPr lang="en-GB" dirty="0"/>
                  <a:t>1 cm granularity, &lt;100 </a:t>
                </a:r>
                <a:r>
                  <a:rPr lang="en-GB" dirty="0" err="1"/>
                  <a:t>ps</a:t>
                </a:r>
                <a:r>
                  <a:rPr lang="en-GB" dirty="0"/>
                  <a:t> time resolution</a:t>
                </a:r>
              </a:p>
            </p:txBody>
          </p:sp>
        </mc:Choice>
        <mc:Fallback xmlns="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660E98D3-D23D-3E4E-BA69-CE764B6BBC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0278" y="5139815"/>
                <a:ext cx="5454667" cy="1697403"/>
              </a:xfrm>
              <a:blipFill>
                <a:blip r:embed="rId4"/>
                <a:stretch>
                  <a:fillRect l="-466" t="-1493" r="-6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330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ECD5C8E-0DFF-9D4B-9F19-84EE2D4F1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667" y="3682112"/>
            <a:ext cx="3919983" cy="2626733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462F37C4-6B1D-254D-B500-82CFB55EB71C}"/>
              </a:ext>
            </a:extLst>
          </p:cNvPr>
          <p:cNvSpPr/>
          <p:nvPr/>
        </p:nvSpPr>
        <p:spPr>
          <a:xfrm>
            <a:off x="7594683" y="609600"/>
            <a:ext cx="3919983" cy="2891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igura a mano libera 28">
            <a:extLst>
              <a:ext uri="{FF2B5EF4-FFF2-40B4-BE49-F238E27FC236}">
                <a16:creationId xmlns:a16="http://schemas.microsoft.com/office/drawing/2014/main" id="{9C422FCA-FC10-2249-B924-53E9B5F92DE4}"/>
              </a:ext>
            </a:extLst>
          </p:cNvPr>
          <p:cNvSpPr/>
          <p:nvPr/>
        </p:nvSpPr>
        <p:spPr>
          <a:xfrm>
            <a:off x="8139289" y="801511"/>
            <a:ext cx="1693333" cy="1264356"/>
          </a:xfrm>
          <a:custGeom>
            <a:avLst/>
            <a:gdLst>
              <a:gd name="connsiteX0" fmla="*/ 0 w 1512711"/>
              <a:gd name="connsiteY0" fmla="*/ 1230489 h 1230489"/>
              <a:gd name="connsiteX1" fmla="*/ 903111 w 1512711"/>
              <a:gd name="connsiteY1" fmla="*/ 1095022 h 1230489"/>
              <a:gd name="connsiteX2" fmla="*/ 1230489 w 1512711"/>
              <a:gd name="connsiteY2" fmla="*/ 891822 h 1230489"/>
              <a:gd name="connsiteX3" fmla="*/ 1478844 w 1512711"/>
              <a:gd name="connsiteY3" fmla="*/ 496711 h 1230489"/>
              <a:gd name="connsiteX4" fmla="*/ 1512711 w 1512711"/>
              <a:gd name="connsiteY4" fmla="*/ 0 h 1230489"/>
              <a:gd name="connsiteX0" fmla="*/ 0 w 1478844"/>
              <a:gd name="connsiteY0" fmla="*/ 1264356 h 1264356"/>
              <a:gd name="connsiteX1" fmla="*/ 903111 w 1478844"/>
              <a:gd name="connsiteY1" fmla="*/ 1128889 h 1264356"/>
              <a:gd name="connsiteX2" fmla="*/ 1230489 w 1478844"/>
              <a:gd name="connsiteY2" fmla="*/ 925689 h 1264356"/>
              <a:gd name="connsiteX3" fmla="*/ 1478844 w 1478844"/>
              <a:gd name="connsiteY3" fmla="*/ 530578 h 1264356"/>
              <a:gd name="connsiteX4" fmla="*/ 0 w 1478844"/>
              <a:gd name="connsiteY4" fmla="*/ 0 h 1264356"/>
              <a:gd name="connsiteX0" fmla="*/ 0 w 1693333"/>
              <a:gd name="connsiteY0" fmla="*/ 1264356 h 1264356"/>
              <a:gd name="connsiteX1" fmla="*/ 903111 w 1693333"/>
              <a:gd name="connsiteY1" fmla="*/ 1128889 h 1264356"/>
              <a:gd name="connsiteX2" fmla="*/ 1230489 w 1693333"/>
              <a:gd name="connsiteY2" fmla="*/ 925689 h 1264356"/>
              <a:gd name="connsiteX3" fmla="*/ 1693333 w 1693333"/>
              <a:gd name="connsiteY3" fmla="*/ 101600 h 1264356"/>
              <a:gd name="connsiteX4" fmla="*/ 0 w 1693333"/>
              <a:gd name="connsiteY4" fmla="*/ 0 h 1264356"/>
              <a:gd name="connsiteX0" fmla="*/ 0 w 1693333"/>
              <a:gd name="connsiteY0" fmla="*/ 1264356 h 1264356"/>
              <a:gd name="connsiteX1" fmla="*/ 903111 w 1693333"/>
              <a:gd name="connsiteY1" fmla="*/ 1128889 h 1264356"/>
              <a:gd name="connsiteX2" fmla="*/ 1230489 w 1693333"/>
              <a:gd name="connsiteY2" fmla="*/ 925689 h 1264356"/>
              <a:gd name="connsiteX3" fmla="*/ 1490133 w 1693333"/>
              <a:gd name="connsiteY3" fmla="*/ 575733 h 1264356"/>
              <a:gd name="connsiteX4" fmla="*/ 1693333 w 1693333"/>
              <a:gd name="connsiteY4" fmla="*/ 101600 h 1264356"/>
              <a:gd name="connsiteX5" fmla="*/ 0 w 1693333"/>
              <a:gd name="connsiteY5" fmla="*/ 0 h 1264356"/>
              <a:gd name="connsiteX0" fmla="*/ 0 w 1693333"/>
              <a:gd name="connsiteY0" fmla="*/ 1264356 h 1264356"/>
              <a:gd name="connsiteX1" fmla="*/ 903111 w 1693333"/>
              <a:gd name="connsiteY1" fmla="*/ 1128889 h 1264356"/>
              <a:gd name="connsiteX2" fmla="*/ 1230489 w 1693333"/>
              <a:gd name="connsiteY2" fmla="*/ 925689 h 1264356"/>
              <a:gd name="connsiteX3" fmla="*/ 1490133 w 1693333"/>
              <a:gd name="connsiteY3" fmla="*/ 575733 h 1264356"/>
              <a:gd name="connsiteX4" fmla="*/ 1693333 w 1693333"/>
              <a:gd name="connsiteY4" fmla="*/ 11289 h 1264356"/>
              <a:gd name="connsiteX5" fmla="*/ 0 w 1693333"/>
              <a:gd name="connsiteY5" fmla="*/ 0 h 126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3333" h="1264356">
                <a:moveTo>
                  <a:pt x="0" y="1264356"/>
                </a:moveTo>
                <a:lnTo>
                  <a:pt x="903111" y="1128889"/>
                </a:lnTo>
                <a:lnTo>
                  <a:pt x="1230489" y="925689"/>
                </a:lnTo>
                <a:cubicBezTo>
                  <a:pt x="1286933" y="812800"/>
                  <a:pt x="1433689" y="688622"/>
                  <a:pt x="1490133" y="575733"/>
                </a:cubicBezTo>
                <a:lnTo>
                  <a:pt x="1693333" y="11289"/>
                </a:lnTo>
                <a:lnTo>
                  <a:pt x="0" y="0"/>
                </a:lnTo>
              </a:path>
            </a:pathLst>
          </a:custGeom>
          <a:solidFill>
            <a:srgbClr val="DE3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2E5652-EB31-0547-901F-D2355E293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Rare </a:t>
            </a:r>
            <a:r>
              <a:rPr lang="it-IT" dirty="0" err="1"/>
              <a:t>processes</a:t>
            </a:r>
            <a:r>
              <a:rPr lang="it-IT" dirty="0"/>
              <a:t> = high </a:t>
            </a:r>
            <a:r>
              <a:rPr lang="it-IT" dirty="0" err="1"/>
              <a:t>intensity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9C4E228-03E4-C747-8FDE-7DAE1A55BB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2160589"/>
                <a:ext cx="8596668" cy="3468051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3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endParaRPr lang="it-IT" sz="2000" dirty="0"/>
              </a:p>
              <a:p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𝑒𝑁</m:t>
                    </m:r>
                  </m:oMath>
                </a14:m>
                <a:endParaRPr lang="it-IT" sz="2000" dirty="0"/>
              </a:p>
              <a:p>
                <a:r>
                  <a:rPr lang="it-IT" i="1" dirty="0" err="1"/>
                  <a:t>Flavour</a:t>
                </a:r>
                <a:r>
                  <a:rPr lang="it-IT" i="1" dirty="0"/>
                  <a:t> </a:t>
                </a:r>
                <a:r>
                  <a:rPr lang="it-IT" i="1" dirty="0" err="1"/>
                  <a:t>physics</a:t>
                </a:r>
                <a:r>
                  <a:rPr lang="it-IT" i="1" dirty="0"/>
                  <a:t> (c, b)</a:t>
                </a:r>
              </a:p>
              <a:p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𝜋𝜈</m:t>
                    </m:r>
                    <m:acc>
                      <m:accPr>
                        <m:chr m:val="̅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it-IT" sz="20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sz="200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LFV, LNV</a:t>
                </a:r>
              </a:p>
              <a:p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𝑝𝑁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𝑝𝑁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it-IT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it-IT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it-IT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it-IT" sz="2000" dirty="0"/>
              </a:p>
              <a:p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𝑒𝑁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𝑒𝑁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it-IT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sz="20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9C4E228-03E4-C747-8FDE-7DAE1A55BB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160589"/>
                <a:ext cx="8596668" cy="3468051"/>
              </a:xfrm>
              <a:blipFill>
                <a:blip r:embed="rId4"/>
                <a:stretch>
                  <a:fillRect l="-147" t="-730" b="-10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CB64D7A-E05C-F146-83E2-9EBE71EA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DD35A2-622A-9B4D-996E-296900E2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2</a:t>
            </a:fld>
            <a:endParaRPr lang="it-IT" dirty="0"/>
          </a:p>
        </p:txBody>
      </p:sp>
      <p:sp>
        <p:nvSpPr>
          <p:cNvPr id="6" name="Parentesi graffa chiusa 5">
            <a:extLst>
              <a:ext uri="{FF2B5EF4-FFF2-40B4-BE49-F238E27FC236}">
                <a16:creationId xmlns:a16="http://schemas.microsoft.com/office/drawing/2014/main" id="{132DF53C-8676-FF4C-84BD-E82DA137591F}"/>
              </a:ext>
            </a:extLst>
          </p:cNvPr>
          <p:cNvSpPr/>
          <p:nvPr/>
        </p:nvSpPr>
        <p:spPr>
          <a:xfrm>
            <a:off x="3517900" y="2275840"/>
            <a:ext cx="302260" cy="1087120"/>
          </a:xfrm>
          <a:prstGeom prst="rightBrace">
            <a:avLst>
              <a:gd name="adj1" fmla="val 6458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6725D3-2C6F-1742-AE42-64B655D93AE5}"/>
              </a:ext>
            </a:extLst>
          </p:cNvPr>
          <p:cNvSpPr txBox="1"/>
          <p:nvPr/>
        </p:nvSpPr>
        <p:spPr>
          <a:xfrm>
            <a:off x="3995873" y="2560530"/>
            <a:ext cx="210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F</a:t>
            </a:r>
            <a:r>
              <a:rPr lang="it-IT" dirty="0">
                <a:solidFill>
                  <a:srgbClr val="FF0000"/>
                </a:solidFill>
              </a:rPr>
              <a:t>. Renga, C. </a:t>
            </a:r>
            <a:r>
              <a:rPr lang="it-IT" dirty="0" err="1">
                <a:solidFill>
                  <a:srgbClr val="FF0000"/>
                </a:solidFill>
              </a:rPr>
              <a:t>Voena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1237776-6C14-814D-B68A-67C66D567A9A}"/>
              </a:ext>
            </a:extLst>
          </p:cNvPr>
          <p:cNvSpPr txBox="1"/>
          <p:nvPr/>
        </p:nvSpPr>
        <p:spPr>
          <a:xfrm>
            <a:off x="6632339" y="4217102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Hidden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sector</a:t>
            </a:r>
            <a:endParaRPr lang="it-IT" dirty="0">
              <a:solidFill>
                <a:schemeClr val="accent1"/>
              </a:solidFill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6D9ABA7C-6A6C-CF42-ACDE-36E9C5DE4022}"/>
              </a:ext>
            </a:extLst>
          </p:cNvPr>
          <p:cNvCxnSpPr/>
          <p:nvPr/>
        </p:nvCxnSpPr>
        <p:spPr>
          <a:xfrm>
            <a:off x="7958667" y="3025422"/>
            <a:ext cx="29238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DB77E7AC-5289-9542-A7C9-77BF0B304B9E}"/>
              </a:ext>
            </a:extLst>
          </p:cNvPr>
          <p:cNvCxnSpPr>
            <a:cxnSpLocks/>
          </p:cNvCxnSpPr>
          <p:nvPr/>
        </p:nvCxnSpPr>
        <p:spPr>
          <a:xfrm flipV="1">
            <a:off x="8111067" y="778933"/>
            <a:ext cx="0" cy="23988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C4276E4-33F8-734C-93D7-C6F850FB3B24}"/>
              </a:ext>
            </a:extLst>
          </p:cNvPr>
          <p:cNvSpPr txBox="1"/>
          <p:nvPr/>
        </p:nvSpPr>
        <p:spPr>
          <a:xfrm>
            <a:off x="10316051" y="307846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mass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E8EBEBB-7D51-934A-A041-5E003664BCE0}"/>
              </a:ext>
            </a:extLst>
          </p:cNvPr>
          <p:cNvSpPr txBox="1"/>
          <p:nvPr/>
        </p:nvSpPr>
        <p:spPr>
          <a:xfrm rot="16200000">
            <a:off x="7230644" y="112085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coupling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F019E05-B24E-DC4C-A32A-8389DF58BE0D}"/>
              </a:ext>
            </a:extLst>
          </p:cNvPr>
          <p:cNvSpPr txBox="1"/>
          <p:nvPr/>
        </p:nvSpPr>
        <p:spPr>
          <a:xfrm>
            <a:off x="8344108" y="1111823"/>
            <a:ext cx="85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Known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2783B4A-08D1-2446-BC62-01BE72322DF2}"/>
              </a:ext>
            </a:extLst>
          </p:cNvPr>
          <p:cNvSpPr txBox="1"/>
          <p:nvPr/>
        </p:nvSpPr>
        <p:spPr>
          <a:xfrm>
            <a:off x="10256461" y="98773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Energy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76C5377-9E9D-4740-B2EE-35753A41C82F}"/>
              </a:ext>
            </a:extLst>
          </p:cNvPr>
          <p:cNvSpPr txBox="1"/>
          <p:nvPr/>
        </p:nvSpPr>
        <p:spPr>
          <a:xfrm>
            <a:off x="8229542" y="258208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Intensity</a:t>
            </a:r>
            <a:endParaRPr lang="it-IT" dirty="0"/>
          </a:p>
        </p:txBody>
      </p:sp>
      <p:sp>
        <p:nvSpPr>
          <p:cNvPr id="31" name="Freccia destra 30">
            <a:extLst>
              <a:ext uri="{FF2B5EF4-FFF2-40B4-BE49-F238E27FC236}">
                <a16:creationId xmlns:a16="http://schemas.microsoft.com/office/drawing/2014/main" id="{D395C5A4-7099-AD46-9FCE-8E11D8A1275D}"/>
              </a:ext>
            </a:extLst>
          </p:cNvPr>
          <p:cNvSpPr/>
          <p:nvPr/>
        </p:nvSpPr>
        <p:spPr>
          <a:xfrm>
            <a:off x="9832882" y="933611"/>
            <a:ext cx="443073" cy="547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destra 31">
            <a:extLst>
              <a:ext uri="{FF2B5EF4-FFF2-40B4-BE49-F238E27FC236}">
                <a16:creationId xmlns:a16="http://schemas.microsoft.com/office/drawing/2014/main" id="{5B9F9678-35D5-8E47-944F-FFBBFACF1446}"/>
              </a:ext>
            </a:extLst>
          </p:cNvPr>
          <p:cNvSpPr/>
          <p:nvPr/>
        </p:nvSpPr>
        <p:spPr>
          <a:xfrm rot="5400000">
            <a:off x="8420002" y="2088547"/>
            <a:ext cx="443073" cy="547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218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3478A-FB7D-7E49-ABAF-A83C8039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ideas</a:t>
            </a:r>
            <a:r>
              <a:rPr lang="it-IT" dirty="0"/>
              <a:t>…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7F7E61-D12B-4448-864F-40E4EAC4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970F04-9E8E-F348-A1A1-9C4E28BE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20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9A4EA45-B363-9E42-9C7A-16A52FE4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82" y="1454666"/>
            <a:ext cx="8215402" cy="32441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152ABA-1C62-084C-B613-90CAE21E0A66}"/>
              </a:ext>
            </a:extLst>
          </p:cNvPr>
          <p:cNvSpPr txBox="1"/>
          <p:nvPr/>
        </p:nvSpPr>
        <p:spPr>
          <a:xfrm>
            <a:off x="1546412" y="1270000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Full detector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7B4CEB-D171-144F-A672-BAD367BF521E}"/>
              </a:ext>
            </a:extLst>
          </p:cNvPr>
          <p:cNvSpPr txBox="1"/>
          <p:nvPr/>
        </p:nvSpPr>
        <p:spPr>
          <a:xfrm>
            <a:off x="5525155" y="1270000"/>
            <a:ext cx="261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existing</a:t>
            </a:r>
            <a:r>
              <a:rPr lang="it-IT" dirty="0"/>
              <a:t> ALICE TPC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04E09615-D8E8-D54D-B4D4-3E0FAE01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4883508"/>
            <a:ext cx="8596668" cy="1364891"/>
          </a:xfrm>
        </p:spPr>
        <p:txBody>
          <a:bodyPr>
            <a:normAutofit/>
          </a:bodyPr>
          <a:lstStyle/>
          <a:p>
            <a:r>
              <a:rPr lang="it-IT" sz="2000" dirty="0"/>
              <a:t>AL3X: </a:t>
            </a:r>
            <a:r>
              <a:rPr lang="it-IT" sz="2000" dirty="0" err="1"/>
              <a:t>Reuse</a:t>
            </a:r>
            <a:r>
              <a:rPr lang="it-IT" sz="2000" dirty="0"/>
              <a:t> ALICE from Run5</a:t>
            </a:r>
          </a:p>
          <a:p>
            <a:r>
              <a:rPr lang="it-IT" sz="2000" dirty="0" err="1"/>
              <a:t>MilliQan</a:t>
            </a:r>
            <a:r>
              <a:rPr lang="it-IT" sz="2000" dirty="0"/>
              <a:t>: </a:t>
            </a:r>
            <a:r>
              <a:rPr lang="it-IT" sz="2000" dirty="0" err="1"/>
              <a:t>search</a:t>
            </a:r>
            <a:r>
              <a:rPr lang="it-IT" sz="2000" dirty="0"/>
              <a:t> </a:t>
            </a:r>
            <a:r>
              <a:rPr lang="it-IT" sz="2000" dirty="0" err="1"/>
              <a:t>millicharged</a:t>
            </a:r>
            <a:r>
              <a:rPr lang="it-IT" sz="2000" dirty="0"/>
              <a:t> </a:t>
            </a:r>
            <a:r>
              <a:rPr lang="it-IT" sz="2000" dirty="0" err="1"/>
              <a:t>particles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095CC2D-89C8-BF4D-B9B4-78E6E3667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300" y="1614314"/>
            <a:ext cx="2652463" cy="292487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117B73A-AA28-6346-A468-03FA51F9BBC7}"/>
              </a:ext>
            </a:extLst>
          </p:cNvPr>
          <p:cNvSpPr/>
          <p:nvPr/>
        </p:nvSpPr>
        <p:spPr>
          <a:xfrm>
            <a:off x="9849076" y="2303040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MilliQan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8754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E977E-CFCD-9142-8464-BE6155E4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Millicharged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B0DC73C-8C64-504C-A41B-901F1963C9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280055"/>
                <a:ext cx="8596668" cy="3880773"/>
              </a:xfrm>
            </p:spPr>
            <p:txBody>
              <a:bodyPr/>
              <a:lstStyle/>
              <a:p>
                <a:r>
                  <a:rPr lang="it-IT" dirty="0"/>
                  <a:t>Look for </a:t>
                </a:r>
                <a:r>
                  <a:rPr lang="it-IT" dirty="0" err="1"/>
                  <a:t>very</a:t>
                </a:r>
                <a:r>
                  <a:rPr lang="it-IT" dirty="0"/>
                  <a:t> </a:t>
                </a:r>
                <a:r>
                  <a:rPr lang="it-IT" dirty="0" err="1"/>
                  <a:t>feeble</a:t>
                </a:r>
                <a:r>
                  <a:rPr lang="it-IT" dirty="0"/>
                  <a:t> </a:t>
                </a:r>
                <a:r>
                  <a:rPr lang="it-IT" dirty="0" err="1"/>
                  <a:t>ionization</a:t>
                </a:r>
                <a:r>
                  <a:rPr lang="it-IT" dirty="0"/>
                  <a:t>/</a:t>
                </a:r>
                <a:r>
                  <a:rPr lang="it-IT" dirty="0" err="1"/>
                  <a:t>excitation</a:t>
                </a:r>
                <a:r>
                  <a:rPr lang="it-IT" dirty="0"/>
                  <a:t> </a:t>
                </a:r>
                <a:r>
                  <a:rPr lang="it-IT" dirty="0" err="1"/>
                  <a:t>signal</a:t>
                </a:r>
                <a:r>
                  <a:rPr lang="it-IT" dirty="0"/>
                  <a:t> in detector (</a:t>
                </a:r>
                <a:r>
                  <a:rPr lang="it-IT" dirty="0" err="1"/>
                  <a:t>scintillator</a:t>
                </a:r>
                <a:r>
                  <a:rPr lang="it-IT" dirty="0"/>
                  <a:t>)</a:t>
                </a:r>
              </a:p>
              <a:p>
                <a:r>
                  <a:rPr lang="it-IT" dirty="0"/>
                  <a:t>From </a:t>
                </a:r>
                <a:r>
                  <a:rPr lang="it-IT" dirty="0" err="1"/>
                  <a:t>colliders</a:t>
                </a:r>
                <a:r>
                  <a:rPr lang="it-IT" dirty="0"/>
                  <a:t>: </a:t>
                </a:r>
                <a:r>
                  <a:rPr lang="it-IT" dirty="0" err="1"/>
                  <a:t>invisible</a:t>
                </a:r>
                <a:r>
                  <a:rPr lang="it-IT" dirty="0"/>
                  <a:t> </a:t>
                </a:r>
                <a:r>
                  <a:rPr lang="it-IT" dirty="0" err="1"/>
                  <a:t>width</a:t>
                </a:r>
                <a:r>
                  <a:rPr lang="it-IT" dirty="0"/>
                  <a:t> of the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B0DC73C-8C64-504C-A41B-901F1963C9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280055"/>
                <a:ext cx="8596668" cy="3880773"/>
              </a:xfrm>
              <a:blipFill>
                <a:blip r:embed="rId2"/>
                <a:stretch>
                  <a:fillRect t="-6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D2047F-4BBF-274D-A9AD-742BAE19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28FA01-2AD6-CC40-BEA7-EECF2CEA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21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3DBADB-E837-7745-8DFF-53584EDC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364" y="2010715"/>
            <a:ext cx="6263386" cy="38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09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1936AB-2DF8-AB45-8128-CABF0AF9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Hidden sector: neutrino experiments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FFD39F-113F-3C45-8C7E-965DCED4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A3CA04-7B15-994C-BE40-7E636D17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22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C10A00F-4C4E-EC48-BD29-7E55EB2E6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86" y="1275766"/>
            <a:ext cx="6603907" cy="181774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A8377C9-1007-9C48-9052-64BCAF908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986" b="-1696"/>
          <a:stretch/>
        </p:blipFill>
        <p:spPr>
          <a:xfrm>
            <a:off x="5459607" y="3429000"/>
            <a:ext cx="3403555" cy="3428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E21EB81-2E17-EC45-828F-D8C528FAC0FC}"/>
              </a:ext>
            </a:extLst>
          </p:cNvPr>
          <p:cNvSpPr/>
          <p:nvPr/>
        </p:nvSpPr>
        <p:spPr>
          <a:xfrm>
            <a:off x="389277" y="4199047"/>
            <a:ext cx="4144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MiniBooNE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>
              <a:buClr>
                <a:schemeClr val="accent1"/>
              </a:buClr>
            </a:pP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but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also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T2K, DUNE,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NOvA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, etc.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813C1A1-3A30-9148-949C-820A8BDA3E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9834" b="-342"/>
          <a:stretch/>
        </p:blipFill>
        <p:spPr>
          <a:xfrm>
            <a:off x="8867789" y="3348427"/>
            <a:ext cx="3306158" cy="35225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8EA61C6-FD33-A14E-9E39-7A6DF8C45971}"/>
              </a:ext>
            </a:extLst>
          </p:cNvPr>
          <p:cNvSpPr/>
          <p:nvPr/>
        </p:nvSpPr>
        <p:spPr>
          <a:xfrm>
            <a:off x="8939044" y="3348427"/>
            <a:ext cx="3330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err="1">
                <a:solidFill>
                  <a:srgbClr val="FFC000"/>
                </a:solidFill>
                <a:latin typeface="Trebuchet MS" panose="020B0703020202090204" pitchFamily="34" charset="0"/>
              </a:rPr>
              <a:t>Phys.Rev</a:t>
            </a:r>
            <a:r>
              <a:rPr lang="it-IT" sz="1600" dirty="0">
                <a:solidFill>
                  <a:srgbClr val="FFC000"/>
                </a:solidFill>
                <a:latin typeface="Trebuchet MS" panose="020B0703020202090204" pitchFamily="34" charset="0"/>
              </a:rPr>
              <a:t>. D95 (2017) no.3, 035006</a:t>
            </a:r>
            <a:endParaRPr lang="it-IT" sz="1600" i="0" u="none" strike="noStrike" dirty="0">
              <a:solidFill>
                <a:srgbClr val="FFC000"/>
              </a:solidFill>
              <a:effectLst/>
              <a:latin typeface="Trebuchet MS" panose="020B070302020209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2957603-E8A5-1945-A28A-73F7CF770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852" y="1643753"/>
            <a:ext cx="2000149" cy="14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84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D8B43B-FB99-1A41-81D0-40694C97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Hidden sector: BDX at JLAB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0AB226-1E01-3A40-B431-09402075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CE3F9B5-7117-F54E-B746-A40331E5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23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AFE3CB-55BB-9D40-B5D7-B2DDB7F55340}"/>
              </a:ext>
            </a:extLst>
          </p:cNvPr>
          <p:cNvSpPr txBox="1"/>
          <p:nvPr/>
        </p:nvSpPr>
        <p:spPr>
          <a:xfrm>
            <a:off x="6434619" y="858589"/>
            <a:ext cx="135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Dump+recoil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1467FD0-A14E-D147-B9B3-28BB232B20AC}"/>
              </a:ext>
            </a:extLst>
          </p:cNvPr>
          <p:cNvSpPr txBox="1"/>
          <p:nvPr/>
        </p:nvSpPr>
        <p:spPr>
          <a:xfrm>
            <a:off x="1" y="4917632"/>
            <a:ext cx="25890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panose="020B0703020202090204" pitchFamily="34" charset="0"/>
                <a:cs typeface="Arial Narrow" panose="020B0604020202020204" pitchFamily="34" charset="0"/>
              </a:rPr>
              <a:t>10</a:t>
            </a:r>
            <a:r>
              <a:rPr lang="en-US" sz="1600" baseline="30000" dirty="0">
                <a:latin typeface="Trebuchet MS" panose="020B0703020202090204" pitchFamily="34" charset="0"/>
                <a:cs typeface="Arial Narrow" panose="020B0604020202020204" pitchFamily="34" charset="0"/>
              </a:rPr>
              <a:t>22</a:t>
            </a:r>
            <a:r>
              <a:rPr lang="en-US" sz="1600" dirty="0">
                <a:latin typeface="Trebuchet MS" panose="020B0703020202090204" pitchFamily="34" charset="0"/>
                <a:cs typeface="Arial Narrow" panose="020B0604020202020204" pitchFamily="34" charset="0"/>
              </a:rPr>
              <a:t> EOT </a:t>
            </a:r>
          </a:p>
          <a:p>
            <a:r>
              <a:rPr lang="en-US" sz="1600" dirty="0">
                <a:latin typeface="Trebuchet MS" panose="020B0703020202090204" pitchFamily="34" charset="0"/>
                <a:cs typeface="Arial Narrow" panose="020B0604020202020204" pitchFamily="34" charset="0"/>
              </a:rPr>
              <a:t>1 beam-year at Hall-A or</a:t>
            </a:r>
          </a:p>
          <a:p>
            <a:r>
              <a:rPr lang="en-US" sz="1600" dirty="0">
                <a:latin typeface="Trebuchet MS" panose="020B0703020202090204" pitchFamily="34" charset="0"/>
                <a:cs typeface="Arial Narrow" panose="020B0604020202020204" pitchFamily="34" charset="0"/>
              </a:rPr>
              <a:t>3 beam-years at Hall-C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4235AE8-F866-9B4C-9EAA-9CC55D9588E5}"/>
                  </a:ext>
                </a:extLst>
              </p:cNvPr>
              <p:cNvSpPr txBox="1"/>
              <p:nvPr/>
            </p:nvSpPr>
            <p:spPr>
              <a:xfrm>
                <a:off x="2985827" y="4923912"/>
                <a:ext cx="41433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Trebuchet MS" panose="020B0703020202090204" pitchFamily="34" charset="0"/>
                    <a:cs typeface="Arial Narrow" panose="020B0604020202020204" pitchFamily="34" charset="0"/>
                  </a:rPr>
                  <a:t>800 Cs(Tl) crystals</a:t>
                </a:r>
              </a:p>
              <a:p>
                <a:r>
                  <a:rPr lang="en-GB" sz="1600" dirty="0">
                    <a:latin typeface="Trebuchet MS" panose="020B0703020202090204" pitchFamily="34" charset="0"/>
                    <a:cs typeface="Arial Narrow" panose="020B0604020202020204" pitchFamily="34" charset="0"/>
                  </a:rPr>
                  <a:t>total interaction volume </a:t>
                </a:r>
              </a:p>
              <a:p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 dirty="0">
                    <a:latin typeface="Trebuchet MS" panose="020B0703020202090204" pitchFamily="34" charset="0"/>
                    <a:cs typeface="Arial Narrow" panose="020B0604020202020204" pitchFamily="34" charset="0"/>
                  </a:rPr>
                  <a:t>0.5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×</m:t>
                    </m:r>
                  </m:oMath>
                </a14:m>
                <a:r>
                  <a:rPr lang="en-GB" sz="1600" dirty="0">
                    <a:latin typeface="Trebuchet MS" panose="020B0703020202090204" pitchFamily="34" charset="0"/>
                    <a:cs typeface="Arial Narrow" panose="020B0604020202020204" pitchFamily="34" charset="0"/>
                  </a:rPr>
                  <a:t>0.5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×</m:t>
                    </m:r>
                  </m:oMath>
                </a14:m>
                <a:r>
                  <a:rPr lang="en-GB" sz="1600" dirty="0">
                    <a:latin typeface="Trebuchet MS" panose="020B0703020202090204" pitchFamily="34" charset="0"/>
                    <a:cs typeface="Arial Narrow" panose="020B0604020202020204" pitchFamily="34" charset="0"/>
                  </a:rPr>
                  <a:t>3 m</a:t>
                </a:r>
                <a:r>
                  <a:rPr lang="en-GB" sz="1600" baseline="30000" dirty="0">
                    <a:latin typeface="Trebuchet MS" panose="020B0703020202090204" pitchFamily="34" charset="0"/>
                    <a:cs typeface="Arial Narrow" panose="020B0604020202020204" pitchFamily="34" charset="0"/>
                  </a:rPr>
                  <a:t>3</a:t>
                </a:r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4235AE8-F866-9B4C-9EAA-9CC55D958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827" y="4923912"/>
                <a:ext cx="4143387" cy="830997"/>
              </a:xfrm>
              <a:prstGeom prst="rect">
                <a:avLst/>
              </a:prstGeom>
              <a:blipFill>
                <a:blip r:embed="rId2"/>
                <a:stretch>
                  <a:fillRect l="-612" t="-1515"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1A6DDFD6-E822-3348-A454-0FF7CCD1FF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070" y="1420302"/>
            <a:ext cx="5225192" cy="32670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EEFEB6B-2770-A944-93AB-FCCF6470B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092" y="460519"/>
            <a:ext cx="4276415" cy="34523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99FD16-B3AE-794E-8D97-EC205D68DEE8}"/>
              </a:ext>
            </a:extLst>
          </p:cNvPr>
          <p:cNvSpPr txBox="1"/>
          <p:nvPr/>
        </p:nvSpPr>
        <p:spPr>
          <a:xfrm>
            <a:off x="428967" y="3406249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</a:rPr>
              <a:t>dump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0E3E998-1072-3144-B7E4-7090DF2AB87F}"/>
              </a:ext>
            </a:extLst>
          </p:cNvPr>
          <p:cNvSpPr txBox="1"/>
          <p:nvPr/>
        </p:nvSpPr>
        <p:spPr>
          <a:xfrm>
            <a:off x="3498704" y="3774378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detector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6F9495-6C35-7B45-BB53-9C0C159AD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3" y="5831152"/>
            <a:ext cx="2468225" cy="101725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65718CF-481D-6B46-BDE3-56A76B9A3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26" y="5769828"/>
            <a:ext cx="1585025" cy="107245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3790518-697B-0F43-864C-1559ECC6C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35" y="471992"/>
            <a:ext cx="358441" cy="137641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56B231F-C2DF-6E47-93CF-C2DF06024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5864" y="2824671"/>
            <a:ext cx="1054587" cy="28438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251182B-DDE8-D647-9AEA-F448C250061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5776" b="-5776"/>
          <a:stretch/>
        </p:blipFill>
        <p:spPr>
          <a:xfrm>
            <a:off x="6582175" y="680811"/>
            <a:ext cx="480205" cy="4890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34798994-D247-D14C-A45F-B3E0184257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3555" y="4453976"/>
            <a:ext cx="2544951" cy="23768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291AA07-8E28-2848-AE30-4A598383F03A}"/>
              </a:ext>
            </a:extLst>
          </p:cNvPr>
          <p:cNvSpPr txBox="1"/>
          <p:nvPr/>
        </p:nvSpPr>
        <p:spPr>
          <a:xfrm>
            <a:off x="5800703" y="4360801"/>
            <a:ext cx="35397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2"/>
                </a:solidFill>
              </a:rPr>
              <a:t>Alternative:</a:t>
            </a:r>
          </a:p>
          <a:p>
            <a:r>
              <a:rPr lang="it-IT" sz="1400" b="1" dirty="0">
                <a:solidFill>
                  <a:schemeClr val="accent2"/>
                </a:solidFill>
              </a:rPr>
              <a:t>MESA</a:t>
            </a:r>
            <a:r>
              <a:rPr lang="it-IT" sz="1400" dirty="0">
                <a:solidFill>
                  <a:schemeClr val="accent2"/>
                </a:solidFill>
              </a:rPr>
              <a:t> </a:t>
            </a:r>
            <a:r>
              <a:rPr lang="it-IT" sz="1400" dirty="0" err="1">
                <a:solidFill>
                  <a:schemeClr val="accent2"/>
                </a:solidFill>
              </a:rPr>
              <a:t>low-energy</a:t>
            </a:r>
            <a:r>
              <a:rPr lang="it-IT" sz="1400" dirty="0">
                <a:solidFill>
                  <a:schemeClr val="accent2"/>
                </a:solidFill>
              </a:rPr>
              <a:t> (155 </a:t>
            </a:r>
            <a:r>
              <a:rPr lang="it-IT" sz="1400" dirty="0" err="1">
                <a:solidFill>
                  <a:schemeClr val="accent2"/>
                </a:solidFill>
              </a:rPr>
              <a:t>MeV</a:t>
            </a:r>
            <a:r>
              <a:rPr lang="it-IT" sz="1400" dirty="0">
                <a:solidFill>
                  <a:schemeClr val="accent2"/>
                </a:solidFill>
              </a:rPr>
              <a:t>), high-</a:t>
            </a:r>
            <a:r>
              <a:rPr lang="it-IT" sz="1400" dirty="0" err="1">
                <a:solidFill>
                  <a:schemeClr val="accent2"/>
                </a:solidFill>
              </a:rPr>
              <a:t>current</a:t>
            </a:r>
            <a:endParaRPr lang="it-IT" sz="1400" dirty="0">
              <a:solidFill>
                <a:schemeClr val="accent2"/>
              </a:solidFill>
            </a:endParaRPr>
          </a:p>
          <a:p>
            <a:r>
              <a:rPr lang="it-IT" sz="1400" dirty="0" err="1">
                <a:solidFill>
                  <a:schemeClr val="accent2"/>
                </a:solidFill>
              </a:rPr>
              <a:t>superconducting</a:t>
            </a:r>
            <a:r>
              <a:rPr lang="it-IT" sz="1400" dirty="0">
                <a:solidFill>
                  <a:schemeClr val="accent2"/>
                </a:solidFill>
              </a:rPr>
              <a:t> electron </a:t>
            </a:r>
            <a:r>
              <a:rPr lang="it-IT" sz="1400" dirty="0" err="1">
                <a:solidFill>
                  <a:schemeClr val="accent2"/>
                </a:solidFill>
              </a:rPr>
              <a:t>linac</a:t>
            </a:r>
            <a:r>
              <a:rPr lang="it-IT" sz="1400" dirty="0">
                <a:solidFill>
                  <a:schemeClr val="accent2"/>
                </a:solidFill>
              </a:rPr>
              <a:t> (</a:t>
            </a:r>
            <a:r>
              <a:rPr lang="it-IT" sz="1400" b="1" dirty="0">
                <a:solidFill>
                  <a:schemeClr val="accent2"/>
                </a:solidFill>
              </a:rPr>
              <a:t>Mainz</a:t>
            </a:r>
            <a:r>
              <a:rPr lang="it-IT" sz="14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B5E3FB0B-0671-8948-9764-F14A9103C0E4}"/>
              </a:ext>
            </a:extLst>
          </p:cNvPr>
          <p:cNvSpPr/>
          <p:nvPr/>
        </p:nvSpPr>
        <p:spPr>
          <a:xfrm>
            <a:off x="8692587" y="3241104"/>
            <a:ext cx="25263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PRL 121 (2018) no.4, 041802 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D178FD-76E2-F348-BCCC-03A883B41A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r="-9135"/>
          <a:stretch/>
        </p:blipFill>
        <p:spPr>
          <a:xfrm>
            <a:off x="5924130" y="5141926"/>
            <a:ext cx="2181601" cy="16114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2FCE54-BB21-6B4D-9121-46060F51F741}"/>
              </a:ext>
            </a:extLst>
          </p:cNvPr>
          <p:cNvSpPr txBox="1"/>
          <p:nvPr/>
        </p:nvSpPr>
        <p:spPr>
          <a:xfrm>
            <a:off x="7921036" y="5235458"/>
            <a:ext cx="9573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accent2"/>
                </a:solidFill>
              </a:rPr>
              <a:t>A. </a:t>
            </a:r>
            <a:r>
              <a:rPr lang="it-IT" sz="1600" dirty="0" err="1">
                <a:solidFill>
                  <a:schemeClr val="accent2"/>
                </a:solidFill>
              </a:rPr>
              <a:t>Denig</a:t>
            </a:r>
            <a:endParaRPr lang="it-IT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37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B40CD3A-A158-4543-B1C4-69F4B90DC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0" t="-5761" r="-3549" b="-7972"/>
          <a:stretch/>
        </p:blipFill>
        <p:spPr>
          <a:xfrm>
            <a:off x="6773304" y="130145"/>
            <a:ext cx="5221024" cy="3010967"/>
          </a:xfrm>
          <a:prstGeom prst="rect">
            <a:avLst/>
          </a:prstGeom>
          <a:solidFill>
            <a:srgbClr val="DADAD6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C14716B-A97F-974F-9949-CF8CDEB04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067" y="34529"/>
            <a:ext cx="8596668" cy="1320800"/>
          </a:xfrm>
        </p:spPr>
        <p:txBody>
          <a:bodyPr/>
          <a:lstStyle/>
          <a:p>
            <a:r>
              <a:rPr lang="en-GB" dirty="0"/>
              <a:t>Hidden sector: LDMX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4A7E62-778A-F84B-AC21-6D8B827B4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72" y="2761457"/>
            <a:ext cx="7254628" cy="43322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Beam: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individual tag of 10</a:t>
            </a:r>
            <a:r>
              <a:rPr lang="en-US" baseline="30000" dirty="0">
                <a:solidFill>
                  <a:srgbClr val="FF0000"/>
                </a:solidFill>
              </a:rPr>
              <a:t>16</a:t>
            </a:r>
            <a:r>
              <a:rPr lang="en-US" dirty="0">
                <a:solidFill>
                  <a:srgbClr val="FF0000"/>
                </a:solidFill>
              </a:rPr>
              <a:t> incident e</a:t>
            </a:r>
            <a:r>
              <a:rPr lang="en-US" baseline="30000" dirty="0">
                <a:solidFill>
                  <a:srgbClr val="FF0000"/>
                </a:solidFill>
                <a:latin typeface="Symbol" pitchFamily="2" charset="2"/>
              </a:rPr>
              <a:t>-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low-current, multi-GeV, e</a:t>
            </a:r>
            <a:r>
              <a:rPr lang="en-US" baseline="30000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dirty="0">
                <a:solidFill>
                  <a:schemeClr val="tx1"/>
                </a:solidFill>
              </a:rPr>
              <a:t> beam (10</a:t>
            </a:r>
            <a:r>
              <a:rPr lang="en-US" baseline="30000" dirty="0">
                <a:solidFill>
                  <a:schemeClr val="tx1"/>
                </a:solidFill>
              </a:rPr>
              <a:t>16</a:t>
            </a:r>
            <a:r>
              <a:rPr lang="en-US" dirty="0">
                <a:solidFill>
                  <a:schemeClr val="tx1"/>
                </a:solidFill>
              </a:rPr>
              <a:t>/year ≈ 1 e</a:t>
            </a:r>
            <a:r>
              <a:rPr lang="en-US" baseline="30000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dirty="0">
                <a:solidFill>
                  <a:schemeClr val="tx1"/>
                </a:solidFill>
              </a:rPr>
              <a:t>/3 ns)</a:t>
            </a:r>
          </a:p>
          <a:p>
            <a:r>
              <a:rPr lang="en-US" dirty="0">
                <a:solidFill>
                  <a:schemeClr val="tx1"/>
                </a:solidFill>
              </a:rPr>
              <a:t>Possibilities: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DASEL@SLAC (4/8 GeV)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CEBAF@JLab</a:t>
            </a:r>
            <a:r>
              <a:rPr lang="en-US" dirty="0">
                <a:solidFill>
                  <a:schemeClr val="tx1"/>
                </a:solidFill>
              </a:rPr>
              <a:t> (up to 11 GeV)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SPS extracted e</a:t>
            </a:r>
            <a:r>
              <a:rPr lang="en-US" baseline="30000" dirty="0">
                <a:solidFill>
                  <a:srgbClr val="FF0000"/>
                </a:solidFill>
                <a:latin typeface="Symbol" pitchFamily="2" charset="2"/>
              </a:rPr>
              <a:t>- 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eSPS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baseline="30000" dirty="0">
              <a:solidFill>
                <a:srgbClr val="FF0000"/>
              </a:solidFill>
              <a:latin typeface="Symbol" pitchFamily="2" charset="2"/>
            </a:endParaRPr>
          </a:p>
          <a:p>
            <a:r>
              <a:rPr lang="en-US" dirty="0">
                <a:solidFill>
                  <a:schemeClr val="tx1"/>
                </a:solidFill>
              </a:rPr>
              <a:t>Large beam spot (~10 cm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Two-stage approach to LDMX: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4×10</a:t>
            </a:r>
            <a:r>
              <a:rPr lang="en-US" b="1" baseline="30000" dirty="0">
                <a:solidFill>
                  <a:schemeClr val="tx1"/>
                </a:solidFill>
              </a:rPr>
              <a:t>14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“Phase I”  </a:t>
            </a:r>
            <a:r>
              <a:rPr lang="en-US" dirty="0">
                <a:solidFill>
                  <a:schemeClr val="tx1"/>
                </a:solidFill>
              </a:rPr>
              <a:t>2022?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1x10</a:t>
            </a:r>
            <a:r>
              <a:rPr lang="en-US" b="1" baseline="30000" dirty="0">
                <a:solidFill>
                  <a:schemeClr val="tx1"/>
                </a:solidFill>
              </a:rPr>
              <a:t>16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“Phase II” </a:t>
            </a:r>
            <a:r>
              <a:rPr lang="en-US" dirty="0">
                <a:solidFill>
                  <a:schemeClr val="tx1"/>
                </a:solidFill>
              </a:rPr>
              <a:t>2026?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4F18EAE-A96B-144E-A17D-FDB2BB9F5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302A0B-EC20-954E-B53B-7E72A628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24</a:t>
            </a:fld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E961767-CB4A-074C-B659-C0CB3B409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29" y="645400"/>
            <a:ext cx="5432457" cy="21071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BF08B60-7E36-3743-A598-9D5DABF82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438" y="3922144"/>
            <a:ext cx="4228472" cy="250576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A42BE02-96A6-4847-8C5C-CB4A905AF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50" y="3889556"/>
            <a:ext cx="4239650" cy="2538347"/>
          </a:xfrm>
          <a:prstGeom prst="rect">
            <a:avLst/>
          </a:prstGeom>
        </p:spPr>
      </p:pic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D60DF845-4E36-8948-8D1E-6E3DA33F3FB7}"/>
              </a:ext>
            </a:extLst>
          </p:cNvPr>
          <p:cNvSpPr txBox="1">
            <a:spLocks/>
          </p:cNvSpPr>
          <p:nvPr/>
        </p:nvSpPr>
        <p:spPr>
          <a:xfrm>
            <a:off x="8743063" y="61937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8A7A8E-4DB4-4449-92D6-67B0FE71930B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B9E032E-D1F9-B94A-9077-F6B403CC1627}"/>
              </a:ext>
            </a:extLst>
          </p:cNvPr>
          <p:cNvSpPr/>
          <p:nvPr/>
        </p:nvSpPr>
        <p:spPr>
          <a:xfrm>
            <a:off x="10320247" y="2832320"/>
            <a:ext cx="16257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arXiv:1808.05219 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C1ECDAE-E022-3146-AF2D-1FE221B26590}"/>
              </a:ext>
            </a:extLst>
          </p:cNvPr>
          <p:cNvSpPr/>
          <p:nvPr/>
        </p:nvSpPr>
        <p:spPr>
          <a:xfrm>
            <a:off x="7361201" y="6427903"/>
            <a:ext cx="176362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accent2"/>
                </a:solidFill>
                <a:latin typeface="Trebuchet MS" panose="020B0703020202090204" pitchFamily="34" charset="0"/>
              </a:rPr>
              <a:t>arXiv:1901.09966</a:t>
            </a:r>
            <a:endParaRPr lang="it-IT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25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256E00-3C68-B449-98FD-44CE4487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83" y="161078"/>
            <a:ext cx="10166879" cy="62707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Hidden</a:t>
            </a:r>
            <a:r>
              <a:rPr lang="it-IT" dirty="0"/>
              <a:t> </a:t>
            </a:r>
            <a:r>
              <a:rPr lang="it-IT" dirty="0" err="1"/>
              <a:t>sector</a:t>
            </a:r>
            <a:r>
              <a:rPr lang="it-IT" dirty="0"/>
              <a:t>: 10-15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projections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DBFDE3-3D2D-444F-8232-6852FEE3D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66598C-0797-3440-89DE-A04B1A0F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25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DB7BE73-5B8A-AD44-B22E-9417DDF8C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" y="1229467"/>
            <a:ext cx="4024888" cy="23995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AAD6851-EF58-9D44-82FA-70BA51AEB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270" y="3683869"/>
            <a:ext cx="4031258" cy="239955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FAF074C-9E3E-374E-BD0C-B970EA705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145"/>
          <a:stretch/>
        </p:blipFill>
        <p:spPr>
          <a:xfrm>
            <a:off x="8171967" y="1281831"/>
            <a:ext cx="4018515" cy="240029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9E7FAC0-5ABA-DD4C-B676-7CED3541A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212" y="1281831"/>
            <a:ext cx="3913981" cy="234408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50980F5-7FA3-474F-8478-805EE70FBBC6}"/>
              </a:ext>
            </a:extLst>
          </p:cNvPr>
          <p:cNvSpPr txBox="1"/>
          <p:nvPr/>
        </p:nvSpPr>
        <p:spPr>
          <a:xfrm>
            <a:off x="2056825" y="903895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ALP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320B6F-690C-1C4B-BC6B-3CD957E512B4}"/>
              </a:ext>
            </a:extLst>
          </p:cNvPr>
          <p:cNvSpPr txBox="1"/>
          <p:nvPr/>
        </p:nvSpPr>
        <p:spPr>
          <a:xfrm>
            <a:off x="5363387" y="903895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Dark </a:t>
            </a:r>
            <a:r>
              <a:rPr lang="it-IT" dirty="0" err="1"/>
              <a:t>photon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666B870-BF6A-4C4E-8E9D-B0E03AB98645}"/>
              </a:ext>
            </a:extLst>
          </p:cNvPr>
          <p:cNvSpPr txBox="1"/>
          <p:nvPr/>
        </p:nvSpPr>
        <p:spPr>
          <a:xfrm>
            <a:off x="9556540" y="903895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Dark scalar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5BF7F98-36B9-EF43-9555-A45990AD50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"/>
          <a:stretch/>
        </p:blipFill>
        <p:spPr>
          <a:xfrm>
            <a:off x="1518" y="3690379"/>
            <a:ext cx="4024888" cy="236447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D697263-49A6-7F4F-83B0-925FF110F9C4}"/>
              </a:ext>
            </a:extLst>
          </p:cNvPr>
          <p:cNvSpPr/>
          <p:nvPr/>
        </p:nvSpPr>
        <p:spPr>
          <a:xfrm>
            <a:off x="8100528" y="4224170"/>
            <a:ext cx="4020033" cy="73866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Trebuchet MS" panose="020B0703020202090204" pitchFamily="34" charset="0"/>
              </a:rPr>
              <a:t>… and </a:t>
            </a:r>
            <a:r>
              <a:rPr lang="it-IT" sz="2400" dirty="0" err="1">
                <a:solidFill>
                  <a:srgbClr val="000000"/>
                </a:solidFill>
                <a:latin typeface="Trebuchet MS" panose="020B0703020202090204" pitchFamily="34" charset="0"/>
              </a:rPr>
              <a:t>many</a:t>
            </a:r>
            <a:r>
              <a:rPr lang="it-IT" sz="2400" dirty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Trebuchet MS" panose="020B0703020202090204" pitchFamily="34" charset="0"/>
              </a:rPr>
              <a:t>others</a:t>
            </a:r>
            <a:r>
              <a:rPr lang="it-IT" sz="2400" dirty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</a:p>
          <a:p>
            <a:r>
              <a:rPr lang="it-IT" dirty="0">
                <a:solidFill>
                  <a:srgbClr val="000000"/>
                </a:solidFill>
                <a:latin typeface="Trebuchet MS" panose="020B0703020202090204" pitchFamily="34" charset="0"/>
              </a:rPr>
              <a:t>from PBC report: </a:t>
            </a:r>
            <a:r>
              <a:rPr lang="it-IT" dirty="0">
                <a:solidFill>
                  <a:schemeClr val="accent2"/>
                </a:solidFill>
                <a:latin typeface="Trebuchet MS" panose="020B0703020202090204" pitchFamily="34" charset="0"/>
              </a:rPr>
              <a:t>arXiv:1901.09966</a:t>
            </a:r>
          </a:p>
        </p:txBody>
      </p:sp>
    </p:spTree>
    <p:extLst>
      <p:ext uri="{BB962C8B-B14F-4D97-AF65-F5344CB8AC3E}">
        <p14:creationId xmlns:p14="http://schemas.microsoft.com/office/powerpoint/2010/main" val="2251553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256E00-3C68-B449-98FD-44CE4487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83" y="161078"/>
            <a:ext cx="10166879" cy="62707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Hidden</a:t>
            </a:r>
            <a:r>
              <a:rPr lang="it-IT" dirty="0"/>
              <a:t> </a:t>
            </a:r>
            <a:r>
              <a:rPr lang="it-IT" dirty="0" err="1"/>
              <a:t>sector</a:t>
            </a:r>
            <a:r>
              <a:rPr lang="it-IT" dirty="0"/>
              <a:t>: 10-15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projections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DBFDE3-3D2D-444F-8232-6852FEE3D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66598C-0797-3440-89DE-A04B1A0F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26</a:t>
            </a:fld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50980F5-7FA3-474F-8478-805EE70FBBC6}"/>
              </a:ext>
            </a:extLst>
          </p:cNvPr>
          <p:cNvSpPr txBox="1"/>
          <p:nvPr/>
        </p:nvSpPr>
        <p:spPr>
          <a:xfrm>
            <a:off x="3826140" y="791005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Heavy</a:t>
            </a:r>
            <a:r>
              <a:rPr lang="it-IT" dirty="0"/>
              <a:t> </a:t>
            </a:r>
            <a:r>
              <a:rPr lang="it-IT" dirty="0" err="1"/>
              <a:t>neutral</a:t>
            </a:r>
            <a:r>
              <a:rPr lang="it-IT" dirty="0"/>
              <a:t> </a:t>
            </a:r>
            <a:r>
              <a:rPr lang="it-IT" dirty="0" err="1"/>
              <a:t>leptons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02BCFA-904D-0844-B48F-00A47FC05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1" y="1242217"/>
            <a:ext cx="4828535" cy="27124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94D017D-CBD7-6C4D-A8AF-ACFC1655F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889" y="1223579"/>
            <a:ext cx="5137776" cy="2761974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5D4072ED-2618-424E-B4A6-C43ECD40900F}"/>
              </a:ext>
            </a:extLst>
          </p:cNvPr>
          <p:cNvSpPr/>
          <p:nvPr/>
        </p:nvSpPr>
        <p:spPr>
          <a:xfrm>
            <a:off x="8100528" y="4224170"/>
            <a:ext cx="4020033" cy="73866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Trebuchet MS" panose="020B0703020202090204" pitchFamily="34" charset="0"/>
              </a:rPr>
              <a:t>… and </a:t>
            </a:r>
            <a:r>
              <a:rPr lang="it-IT" sz="2400" dirty="0" err="1">
                <a:solidFill>
                  <a:srgbClr val="000000"/>
                </a:solidFill>
                <a:latin typeface="Trebuchet MS" panose="020B0703020202090204" pitchFamily="34" charset="0"/>
              </a:rPr>
              <a:t>many</a:t>
            </a:r>
            <a:r>
              <a:rPr lang="it-IT" sz="2400" dirty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Trebuchet MS" panose="020B0703020202090204" pitchFamily="34" charset="0"/>
              </a:rPr>
              <a:t>others</a:t>
            </a:r>
            <a:r>
              <a:rPr lang="it-IT" sz="2400" dirty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</a:p>
          <a:p>
            <a:r>
              <a:rPr lang="it-IT" dirty="0">
                <a:solidFill>
                  <a:srgbClr val="000000"/>
                </a:solidFill>
                <a:latin typeface="Trebuchet MS" panose="020B0703020202090204" pitchFamily="34" charset="0"/>
              </a:rPr>
              <a:t>from PBC report: </a:t>
            </a:r>
            <a:r>
              <a:rPr lang="it-IT" dirty="0">
                <a:solidFill>
                  <a:schemeClr val="accent2"/>
                </a:solidFill>
                <a:latin typeface="Trebuchet MS" panose="020B0703020202090204" pitchFamily="34" charset="0"/>
              </a:rPr>
              <a:t>arXiv:1901.09966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9203D5-61A9-224D-8039-46E21934D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287" y="3834441"/>
            <a:ext cx="1557867" cy="3651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141CC3D-5113-A648-A4A2-4AB3B0830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16" y="4096026"/>
            <a:ext cx="5117085" cy="276197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4CA94AA-C1DF-5B40-9315-C538FBF29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87" y="3779064"/>
            <a:ext cx="155786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40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33F1275B-C926-B448-B3F0-BDDB12071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6" r="32831"/>
          <a:stretch/>
        </p:blipFill>
        <p:spPr>
          <a:xfrm>
            <a:off x="7714130" y="-1"/>
            <a:ext cx="447787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81445D3-CB8C-BF4F-BB5B-A3F1D459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71189"/>
            <a:ext cx="8596668" cy="617951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73ADAA-9D25-B746-8314-EB6A2D5B1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70037"/>
            <a:ext cx="7714130" cy="5536449"/>
          </a:xfrm>
        </p:spPr>
        <p:txBody>
          <a:bodyPr>
            <a:normAutofit/>
          </a:bodyPr>
          <a:lstStyle/>
          <a:p>
            <a:r>
              <a:rPr lang="en-GB" dirty="0"/>
              <a:t>New physics searches via loop diagrams can access very high scales and the needed precision is still </a:t>
            </a:r>
            <a:r>
              <a:rPr lang="en-GB" b="1" dirty="0">
                <a:solidFill>
                  <a:srgbClr val="FF0000"/>
                </a:solidFill>
              </a:rPr>
              <a:t>challenging the experimental technique</a:t>
            </a:r>
          </a:p>
          <a:p>
            <a:r>
              <a:rPr lang="en-GB" dirty="0"/>
              <a:t>The </a:t>
            </a:r>
            <a:r>
              <a:rPr lang="en-GB" b="1" dirty="0"/>
              <a:t>dark sector paradigm </a:t>
            </a:r>
            <a:r>
              <a:rPr lang="en-GB" dirty="0"/>
              <a:t>is </a:t>
            </a:r>
            <a:r>
              <a:rPr lang="en-GB" b="1" dirty="0">
                <a:solidFill>
                  <a:srgbClr val="FF0000"/>
                </a:solidFill>
              </a:rPr>
              <a:t>very attractive </a:t>
            </a:r>
            <a:r>
              <a:rPr lang="en-GB" dirty="0"/>
              <a:t>and a enormous experimental effort is taking place, all over the world, attacking a large number of models</a:t>
            </a:r>
          </a:p>
          <a:p>
            <a:r>
              <a:rPr lang="en-GB" dirty="0"/>
              <a:t>Two key aspects should not be neglected when comparing experiments:</a:t>
            </a:r>
          </a:p>
          <a:p>
            <a:pPr lvl="1"/>
            <a:r>
              <a:rPr lang="en-GB" sz="1800" b="1" dirty="0">
                <a:solidFill>
                  <a:srgbClr val="FF0000"/>
                </a:solidFill>
              </a:rPr>
              <a:t>Time and effort </a:t>
            </a:r>
            <a:r>
              <a:rPr lang="en-GB" sz="1800" dirty="0"/>
              <a:t>is needed </a:t>
            </a:r>
            <a:r>
              <a:rPr lang="en-GB" sz="1800" b="1" dirty="0"/>
              <a:t>f</a:t>
            </a:r>
            <a:r>
              <a:rPr lang="en-GB" sz="1800" dirty="0"/>
              <a:t>or getting the experiment approved, built and running. In addition, significant statistics is often quoted, and time for taking and analysing data is also not negligible! </a:t>
            </a:r>
          </a:p>
          <a:p>
            <a:pPr lvl="2"/>
            <a:r>
              <a:rPr lang="en-GB" sz="1600" dirty="0"/>
              <a:t>5 – 10 – 15 years scenarios, excellent exercise by PBC working group</a:t>
            </a:r>
          </a:p>
          <a:p>
            <a:pPr lvl="1"/>
            <a:r>
              <a:rPr lang="en-GB" sz="1800" dirty="0"/>
              <a:t>Sensitivity/exclusion power is often </a:t>
            </a:r>
            <a:r>
              <a:rPr lang="en-GB" sz="1800" b="1" dirty="0">
                <a:solidFill>
                  <a:srgbClr val="FF0000"/>
                </a:solidFill>
              </a:rPr>
              <a:t>model-dependent</a:t>
            </a:r>
            <a:r>
              <a:rPr lang="en-GB" sz="1800" dirty="0"/>
              <a:t>! </a:t>
            </a:r>
          </a:p>
          <a:p>
            <a:pPr lvl="1"/>
            <a:r>
              <a:rPr lang="en-GB" sz="1800" dirty="0"/>
              <a:t>Complex models have more than 2 parameters, and </a:t>
            </a:r>
            <a:r>
              <a:rPr lang="en-GB" sz="1800" b="1" dirty="0">
                <a:solidFill>
                  <a:srgbClr val="FF0000"/>
                </a:solidFill>
              </a:rPr>
              <a:t>arbitrary choices</a:t>
            </a:r>
            <a:r>
              <a:rPr lang="en-GB" sz="1800" dirty="0"/>
              <a:t> have to be made when showing 2D plots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D7FF18-51C7-1547-B240-FE0511C3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sp>
        <p:nvSpPr>
          <p:cNvPr id="6" name="Segnaposto numero diapositiva 4">
            <a:extLst>
              <a:ext uri="{FF2B5EF4-FFF2-40B4-BE49-F238E27FC236}">
                <a16:creationId xmlns:a16="http://schemas.microsoft.com/office/drawing/2014/main" id="{E0B97AFF-7246-654A-9DA1-618A9FED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2A8A7A8E-4DB4-4449-92D6-67B0FE71930B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261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1445D3-CB8C-BF4F-BB5B-A3F1D459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71189"/>
            <a:ext cx="8596668" cy="617951"/>
          </a:xfrm>
        </p:spPr>
        <p:txBody>
          <a:bodyPr>
            <a:normAutofit fontScale="90000"/>
          </a:bodyPr>
          <a:lstStyle/>
          <a:p>
            <a:r>
              <a:rPr lang="it-IT"/>
              <a:t>Comments and questions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973ADAA-9D25-B746-8314-EB6A2D5B1B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870038"/>
                <a:ext cx="7845378" cy="5171323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If an accelerator or experimental apparatus is available, try to </a:t>
                </a:r>
                <a:r>
                  <a:rPr lang="en-GB" b="1" dirty="0">
                    <a:solidFill>
                      <a:srgbClr val="FF0000"/>
                    </a:solidFill>
                  </a:rPr>
                  <a:t>exploit</a:t>
                </a:r>
                <a:r>
                  <a:rPr lang="en-GB" dirty="0">
                    <a:solidFill>
                      <a:schemeClr val="tx1"/>
                    </a:solidFill>
                  </a:rPr>
                  <a:t> it</a:t>
                </a:r>
                <a:r>
                  <a:rPr lang="en-GB" dirty="0"/>
                  <a:t> as much as possible. Adapting an experiment for a new search can give </a:t>
                </a:r>
                <a:r>
                  <a:rPr lang="en-GB" b="1" dirty="0">
                    <a:solidFill>
                      <a:srgbClr val="FF0000"/>
                    </a:solidFill>
                  </a:rPr>
                  <a:t>unexpected</a:t>
                </a:r>
                <a:r>
                  <a:rPr lang="en-GB" dirty="0"/>
                  <a:t> sensitivity to new models</a:t>
                </a:r>
              </a:p>
              <a:p>
                <a:r>
                  <a:rPr lang="en-GB" dirty="0"/>
                  <a:t>“Anomalies” (like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, Beryllium) give some guidance, but the search for BSM should really be </a:t>
                </a:r>
                <a:r>
                  <a:rPr lang="en-GB" b="1" dirty="0">
                    <a:solidFill>
                      <a:srgbClr val="FF0000"/>
                    </a:solidFill>
                  </a:rPr>
                  <a:t>as wide as possible </a:t>
                </a:r>
              </a:p>
              <a:p>
                <a:r>
                  <a:rPr lang="en-GB" dirty="0"/>
                  <a:t>A number of “not so big” experimental programs are being proposed/prepared/used, offering physics opportunities and the possibility of having an impact with a </a:t>
                </a:r>
                <a:r>
                  <a:rPr lang="en-GB" b="1" dirty="0"/>
                  <a:t>reasonable</a:t>
                </a:r>
                <a:r>
                  <a:rPr lang="en-GB" dirty="0"/>
                  <a:t> effort and in a </a:t>
                </a:r>
                <a:r>
                  <a:rPr lang="en-GB" b="1" dirty="0"/>
                  <a:t>reasonable</a:t>
                </a:r>
                <a:r>
                  <a:rPr lang="en-GB" dirty="0"/>
                  <a:t> time</a:t>
                </a:r>
              </a:p>
              <a:p>
                <a:r>
                  <a:rPr lang="en-GB" b="1" dirty="0">
                    <a:solidFill>
                      <a:srgbClr val="FF0000"/>
                    </a:solidFill>
                  </a:rPr>
                  <a:t>Interest</a:t>
                </a:r>
                <a:r>
                  <a:rPr lang="en-GB" dirty="0"/>
                  <a:t> </a:t>
                </a:r>
                <a:r>
                  <a:rPr lang="en-GB" b="1" dirty="0">
                    <a:solidFill>
                      <a:srgbClr val="FF0000"/>
                    </a:solidFill>
                  </a:rPr>
                  <a:t>in Roma1</a:t>
                </a:r>
                <a:r>
                  <a:rPr lang="en-GB" dirty="0"/>
                  <a:t> has been growing in the latest years for hidden sector initiatives</a:t>
                </a:r>
              </a:p>
              <a:p>
                <a:pPr lvl="1"/>
                <a:r>
                  <a:rPr lang="en-GB" sz="1800" dirty="0"/>
                  <a:t>Can we improve </a:t>
                </a:r>
                <a:r>
                  <a:rPr lang="en-GB" sz="1800" b="1" dirty="0">
                    <a:solidFill>
                      <a:srgbClr val="FF0000"/>
                    </a:solidFill>
                  </a:rPr>
                  <a:t>synergies</a:t>
                </a:r>
                <a:r>
                  <a:rPr lang="en-GB" sz="1800" dirty="0"/>
                  <a:t>?</a:t>
                </a:r>
              </a:p>
              <a:p>
                <a:pPr lvl="1"/>
                <a:r>
                  <a:rPr lang="en-GB" sz="1800" dirty="0"/>
                  <a:t>Can we have more </a:t>
                </a:r>
                <a:r>
                  <a:rPr lang="en-GB" sz="1800" b="1" dirty="0">
                    <a:solidFill>
                      <a:srgbClr val="FF0000"/>
                    </a:solidFill>
                  </a:rPr>
                  <a:t>impact</a:t>
                </a:r>
                <a:r>
                  <a:rPr lang="en-GB" sz="1800" dirty="0"/>
                  <a:t>?</a:t>
                </a:r>
              </a:p>
              <a:p>
                <a:pPr lvl="2"/>
                <a:endParaRPr lang="en-GB" sz="1800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973ADAA-9D25-B746-8314-EB6A2D5B1B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870038"/>
                <a:ext cx="7845378" cy="5171323"/>
              </a:xfrm>
              <a:blipFill>
                <a:blip r:embed="rId2"/>
                <a:stretch>
                  <a:fillRect t="-4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D7FF18-51C7-1547-B240-FE0511C3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</p:spPr>
        <p:txBody>
          <a:bodyPr/>
          <a:lstStyle/>
          <a:p>
            <a:r>
              <a:rPr lang="it-IT"/>
              <a:t>Paolo Valente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B791A5-C54D-104C-BA7B-C48C2B170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89689" y="1255691"/>
            <a:ext cx="6858001" cy="4346620"/>
          </a:xfrm>
          <a:prstGeom prst="rect">
            <a:avLst/>
          </a:prstGeom>
        </p:spPr>
      </p:pic>
      <p:sp>
        <p:nvSpPr>
          <p:cNvPr id="25" name="Segnaposto numero diapositiva 4">
            <a:extLst>
              <a:ext uri="{FF2B5EF4-FFF2-40B4-BE49-F238E27FC236}">
                <a16:creationId xmlns:a16="http://schemas.microsoft.com/office/drawing/2014/main" id="{EAD8A331-E94C-D642-BF0F-92212D3B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2A8A7A8E-4DB4-4449-92D6-67B0FE71930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62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184AF730-42B8-4C4B-8A62-75F4BFDD17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Rare kaon decays: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𝜋𝜈</m:t>
                    </m:r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184AF730-42B8-4C4B-8A62-75F4BFDD17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65" t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A5644DE-9D7B-EE4D-A2D8-3903211B20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3" y="1436915"/>
                <a:ext cx="6848335" cy="1002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10% precision on </a:t>
                </a:r>
                <a:r>
                  <a:rPr lang="en-GB" b="1" dirty="0"/>
                  <a:t>both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𝜋𝜈</m:t>
                    </m:r>
                    <m:acc>
                      <m:accPr>
                        <m:chr m:val="̅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GB" dirty="0"/>
                  <a:t> modes allows to over-constrain the unitary triangle and possibly show </a:t>
                </a:r>
                <a:r>
                  <a:rPr lang="en-GB" b="1" dirty="0"/>
                  <a:t>new physics</a:t>
                </a:r>
              </a:p>
              <a:p>
                <a:pPr lvl="1"/>
                <a:r>
                  <a:rPr lang="en-GB" dirty="0"/>
                  <a:t>In Standard Model: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A5644DE-9D7B-EE4D-A2D8-3903211B20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1436915"/>
                <a:ext cx="6848335" cy="1002963"/>
              </a:xfrm>
              <a:blipFill>
                <a:blip r:embed="rId3"/>
                <a:stretch>
                  <a:fillRect t="-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6A5D692-8FCA-3547-97D2-D3A4DE715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D26CE3D-8088-0D46-87E9-3D7B5BEB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3</a:t>
            </a:fld>
            <a:endParaRPr lang="it-IT"/>
          </a:p>
        </p:txBody>
      </p:sp>
      <p:pic>
        <p:nvPicPr>
          <p:cNvPr id="75" name="Immagine 74">
            <a:extLst>
              <a:ext uri="{FF2B5EF4-FFF2-40B4-BE49-F238E27FC236}">
                <a16:creationId xmlns:a16="http://schemas.microsoft.com/office/drawing/2014/main" id="{C9288EAC-F3B3-6C4D-91DF-A7ABE39F5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34" y="2333987"/>
            <a:ext cx="4961248" cy="589091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24376258-A0BF-E845-BAED-DFB78C83E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311" y="2851562"/>
            <a:ext cx="5863302" cy="589091"/>
          </a:xfrm>
          <a:prstGeom prst="rect">
            <a:avLst/>
          </a:prstGeom>
        </p:spPr>
      </p:pic>
      <p:pic>
        <p:nvPicPr>
          <p:cNvPr id="80" name="Immagine 79">
            <a:extLst>
              <a:ext uri="{FF2B5EF4-FFF2-40B4-BE49-F238E27FC236}">
                <a16:creationId xmlns:a16="http://schemas.microsoft.com/office/drawing/2014/main" id="{09CAFFD3-3D89-F440-B237-0F0495596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11" y="4742216"/>
            <a:ext cx="2523381" cy="1993127"/>
          </a:xfrm>
          <a:prstGeom prst="rect">
            <a:avLst/>
          </a:prstGeom>
        </p:spPr>
      </p:pic>
      <p:sp>
        <p:nvSpPr>
          <p:cNvPr id="82" name="Segnaposto contenuto 2">
            <a:extLst>
              <a:ext uri="{FF2B5EF4-FFF2-40B4-BE49-F238E27FC236}">
                <a16:creationId xmlns:a16="http://schemas.microsoft.com/office/drawing/2014/main" id="{01F420D5-B558-694C-A2C8-9027644440D0}"/>
              </a:ext>
            </a:extLst>
          </p:cNvPr>
          <p:cNvSpPr txBox="1">
            <a:spLocks/>
          </p:cNvSpPr>
          <p:nvPr/>
        </p:nvSpPr>
        <p:spPr>
          <a:xfrm>
            <a:off x="677334" y="3828031"/>
            <a:ext cx="6484342" cy="834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Many different BSM scenarios can be tested</a:t>
            </a:r>
          </a:p>
        </p:txBody>
      </p:sp>
      <p:pic>
        <p:nvPicPr>
          <p:cNvPr id="83" name="Immagine 82">
            <a:extLst>
              <a:ext uri="{FF2B5EF4-FFF2-40B4-BE49-F238E27FC236}">
                <a16:creationId xmlns:a16="http://schemas.microsoft.com/office/drawing/2014/main" id="{EFB0E653-A88F-6D4F-A59F-D0EA933D4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42" y="4762472"/>
            <a:ext cx="3316787" cy="2095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ttangolo 83">
                <a:extLst>
                  <a:ext uri="{FF2B5EF4-FFF2-40B4-BE49-F238E27FC236}">
                    <a16:creationId xmlns:a16="http://schemas.microsoft.com/office/drawing/2014/main" id="{AF7C4C45-AA80-D14A-875D-A15B53394B3E}"/>
                  </a:ext>
                </a:extLst>
              </p:cNvPr>
              <p:cNvSpPr/>
              <p:nvPr/>
            </p:nvSpPr>
            <p:spPr>
              <a:xfrm>
                <a:off x="432085" y="4495241"/>
                <a:ext cx="190629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it-IT" sz="1400" dirty="0">
                    <a:solidFill>
                      <a:srgbClr val="FF0000"/>
                    </a:solidFill>
                  </a:rPr>
                  <a:t> in </a:t>
                </a:r>
                <a:r>
                  <a:rPr lang="it-IT" sz="1400" dirty="0" err="1">
                    <a:solidFill>
                      <a:srgbClr val="FF0000"/>
                    </a:solidFill>
                  </a:rPr>
                  <a:t>constrained</a:t>
                </a:r>
                <a:r>
                  <a:rPr lang="it-IT" sz="1400" dirty="0">
                    <a:solidFill>
                      <a:srgbClr val="FF0000"/>
                    </a:solidFill>
                  </a:rPr>
                  <a:t> MFV</a:t>
                </a:r>
              </a:p>
            </p:txBody>
          </p:sp>
        </mc:Choice>
        <mc:Fallback xmlns="">
          <p:sp>
            <p:nvSpPr>
              <p:cNvPr id="84" name="Rettangolo 83">
                <a:extLst>
                  <a:ext uri="{FF2B5EF4-FFF2-40B4-BE49-F238E27FC236}">
                    <a16:creationId xmlns:a16="http://schemas.microsoft.com/office/drawing/2014/main" id="{AF7C4C45-AA80-D14A-875D-A15B53394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85" y="4495241"/>
                <a:ext cx="1906291" cy="307777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ttangolo 84">
            <a:extLst>
              <a:ext uri="{FF2B5EF4-FFF2-40B4-BE49-F238E27FC236}">
                <a16:creationId xmlns:a16="http://schemas.microsoft.com/office/drawing/2014/main" id="{8CA1E9F8-35C8-3C4E-AB74-42E0691DD06B}"/>
              </a:ext>
            </a:extLst>
          </p:cNvPr>
          <p:cNvSpPr/>
          <p:nvPr/>
        </p:nvSpPr>
        <p:spPr>
          <a:xfrm>
            <a:off x="3830156" y="4497127"/>
            <a:ext cx="1545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Randall-</a:t>
            </a:r>
            <a:r>
              <a:rPr lang="it-IT" sz="1400" dirty="0" err="1">
                <a:solidFill>
                  <a:srgbClr val="FF0000"/>
                </a:solidFill>
              </a:rPr>
              <a:t>Sundrum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86" name="Immagine 85">
            <a:extLst>
              <a:ext uri="{FF2B5EF4-FFF2-40B4-BE49-F238E27FC236}">
                <a16:creationId xmlns:a16="http://schemas.microsoft.com/office/drawing/2014/main" id="{D7D1A84E-5579-0B4E-8AF4-D332375973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2513" y="4793528"/>
            <a:ext cx="1967256" cy="1925751"/>
          </a:xfrm>
          <a:prstGeom prst="rect">
            <a:avLst/>
          </a:prstGeom>
        </p:spPr>
      </p:pic>
      <p:sp>
        <p:nvSpPr>
          <p:cNvPr id="87" name="Rettangolo 86">
            <a:extLst>
              <a:ext uri="{FF2B5EF4-FFF2-40B4-BE49-F238E27FC236}">
                <a16:creationId xmlns:a16="http://schemas.microsoft.com/office/drawing/2014/main" id="{176382EE-A223-7540-B6DE-6962CC895212}"/>
              </a:ext>
            </a:extLst>
          </p:cNvPr>
          <p:cNvSpPr/>
          <p:nvPr/>
        </p:nvSpPr>
        <p:spPr>
          <a:xfrm>
            <a:off x="6856423" y="4495241"/>
            <a:ext cx="1241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LFU </a:t>
            </a:r>
            <a:r>
              <a:rPr lang="it-IT" sz="1400" dirty="0" err="1">
                <a:solidFill>
                  <a:srgbClr val="FF0000"/>
                </a:solidFill>
              </a:rPr>
              <a:t>violation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90" name="Immagine 89">
            <a:extLst>
              <a:ext uri="{FF2B5EF4-FFF2-40B4-BE49-F238E27FC236}">
                <a16:creationId xmlns:a16="http://schemas.microsoft.com/office/drawing/2014/main" id="{A68E6D2C-C0AE-E440-A232-39055E57BC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7189" y="117490"/>
            <a:ext cx="4318164" cy="398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65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184AF730-42B8-4C4B-8A62-75F4BFDD17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GB" dirty="0"/>
                  <a:t>: NA62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184AF730-42B8-4C4B-8A62-75F4BFDD17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590" t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5644DE-9D7B-EE4D-A2D8-3903211B2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22613"/>
            <a:ext cx="7385979" cy="314778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Roma1 group in SPSC-P-326 proposal since 2005</a:t>
            </a:r>
          </a:p>
          <a:p>
            <a:pPr lvl="1"/>
            <a:r>
              <a:rPr lang="en-GB" dirty="0"/>
              <a:t>NA62 approved in December 2008</a:t>
            </a:r>
          </a:p>
          <a:p>
            <a:r>
              <a:rPr lang="en-GB" dirty="0"/>
              <a:t>Roma1 group actively participated to the R&amp;D, design, construction, installation and running of the experiment, with contributions to</a:t>
            </a:r>
          </a:p>
          <a:p>
            <a:pPr lvl="1">
              <a:spcBef>
                <a:spcPts val="600"/>
              </a:spcBef>
            </a:pPr>
            <a:r>
              <a:rPr lang="en-GB" dirty="0" err="1"/>
              <a:t>Ermetic</a:t>
            </a:r>
            <a:r>
              <a:rPr lang="en-GB" dirty="0"/>
              <a:t> photon veto system: liquid Kr calorimeter + large angle and small angle detectors. LAV: Cherenkov </a:t>
            </a:r>
            <a:r>
              <a:rPr lang="en-GB" dirty="0">
                <a:solidFill>
                  <a:srgbClr val="FF0000"/>
                </a:solidFill>
              </a:rPr>
              <a:t>detectors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Electronics (</a:t>
            </a:r>
            <a:r>
              <a:rPr lang="en-GB" dirty="0" err="1"/>
              <a:t>ToT</a:t>
            </a:r>
            <a:r>
              <a:rPr lang="en-GB" dirty="0"/>
              <a:t> boards for photon and charged veto, muon detectors)</a:t>
            </a:r>
          </a:p>
          <a:p>
            <a:pPr lvl="1"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</a:rPr>
              <a:t>Online</a:t>
            </a:r>
            <a:r>
              <a:rPr lang="en-GB" dirty="0"/>
              <a:t> infrastructure, central data recording</a:t>
            </a:r>
            <a:endParaRPr lang="en-GB" dirty="0">
              <a:solidFill>
                <a:srgbClr val="FF0000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</a:rPr>
              <a:t>Trigger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Offline</a:t>
            </a:r>
          </a:p>
          <a:p>
            <a:pPr lvl="2">
              <a:spcBef>
                <a:spcPts val="600"/>
              </a:spcBef>
            </a:pPr>
            <a:r>
              <a:rPr lang="en-GB" dirty="0"/>
              <a:t>Simulation, data handling, databases and </a:t>
            </a:r>
            <a:r>
              <a:rPr lang="en-GB" dirty="0">
                <a:solidFill>
                  <a:srgbClr val="FF0000"/>
                </a:solidFill>
              </a:rPr>
              <a:t>computing</a:t>
            </a:r>
            <a:endParaRPr lang="en-GB" dirty="0"/>
          </a:p>
          <a:p>
            <a:pPr lvl="1"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</a:rPr>
              <a:t>Analysis</a:t>
            </a:r>
          </a:p>
          <a:p>
            <a:pPr lvl="2"/>
            <a:endParaRPr lang="en-GB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6A5D692-8FCA-3547-97D2-D3A4DE715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F96816D-7911-674E-8115-52B5CBF4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776" b="-5776"/>
          <a:stretch/>
        </p:blipFill>
        <p:spPr>
          <a:xfrm>
            <a:off x="6628654" y="3255311"/>
            <a:ext cx="436550" cy="44463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17F6A28-A7B6-2D4C-A306-0521FE4F9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565" y="4631495"/>
            <a:ext cx="2998814" cy="218120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CF8B026-78C1-A14B-BBB7-D2E10C5BC6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411"/>
          <a:stretch/>
        </p:blipFill>
        <p:spPr>
          <a:xfrm>
            <a:off x="4453019" y="4616950"/>
            <a:ext cx="2447075" cy="2241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95F174E2-61D6-3F4B-AF54-C7D0538DE38A}"/>
                  </a:ext>
                </a:extLst>
              </p:cNvPr>
              <p:cNvSpPr/>
              <p:nvPr/>
            </p:nvSpPr>
            <p:spPr>
              <a:xfrm>
                <a:off x="1962355" y="4456854"/>
                <a:ext cx="1999265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50" dirty="0">
                    <a:solidFill>
                      <a:schemeClr val="accent2"/>
                    </a:solidFill>
                  </a:rPr>
                  <a:t>1 event/0.15</a:t>
                </a:r>
                <a14:m>
                  <m:oMath xmlns:m="http://schemas.openxmlformats.org/officeDocument/2006/math">
                    <m:r>
                      <a:rPr lang="en-GB" sz="105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it-IT" sz="1050" dirty="0">
                    <a:solidFill>
                      <a:schemeClr val="accent2"/>
                    </a:solidFill>
                  </a:rPr>
                  <a:t>0.09</a:t>
                </a:r>
                <a:r>
                  <a:rPr lang="it-IT" sz="1050" baseline="-25000" dirty="0">
                    <a:solidFill>
                      <a:schemeClr val="accent2"/>
                    </a:solidFill>
                  </a:rPr>
                  <a:t>stat</a:t>
                </a:r>
                <a14:m>
                  <m:oMath xmlns:m="http://schemas.openxmlformats.org/officeDocument/2006/math">
                    <m:r>
                      <a:rPr lang="en-GB" sz="105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it-IT" sz="1050" dirty="0">
                    <a:solidFill>
                      <a:schemeClr val="accent2"/>
                    </a:solidFill>
                  </a:rPr>
                  <a:t>0.01</a:t>
                </a:r>
                <a:r>
                  <a:rPr lang="it-IT" sz="1050" baseline="-25000" dirty="0">
                    <a:solidFill>
                      <a:schemeClr val="accent2"/>
                    </a:solidFill>
                  </a:rPr>
                  <a:t>syst</a:t>
                </a:r>
              </a:p>
            </p:txBody>
          </p:sp>
        </mc:Choice>
        <mc:Fallback xmlns="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95F174E2-61D6-3F4B-AF54-C7D0538DE3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355" y="4456854"/>
                <a:ext cx="1999265" cy="253916"/>
              </a:xfrm>
              <a:prstGeom prst="rect">
                <a:avLst/>
              </a:prstGeom>
              <a:blipFill>
                <a:blip r:embed="rId7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ttangolo 19">
            <a:extLst>
              <a:ext uri="{FF2B5EF4-FFF2-40B4-BE49-F238E27FC236}">
                <a16:creationId xmlns:a16="http://schemas.microsoft.com/office/drawing/2014/main" id="{09E7ED29-198F-304F-A909-8A8F82EB6BF9}"/>
              </a:ext>
            </a:extLst>
          </p:cNvPr>
          <p:cNvSpPr/>
          <p:nvPr/>
        </p:nvSpPr>
        <p:spPr>
          <a:xfrm>
            <a:off x="5155833" y="4456854"/>
            <a:ext cx="140936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dirty="0">
                <a:solidFill>
                  <a:schemeClr val="accent2"/>
                </a:solidFill>
              </a:rPr>
              <a:t>2.5 </a:t>
            </a:r>
            <a:r>
              <a:rPr lang="it-IT" sz="1050" dirty="0" err="1">
                <a:solidFill>
                  <a:schemeClr val="accent2"/>
                </a:solidFill>
              </a:rPr>
              <a:t>events</a:t>
            </a:r>
            <a:r>
              <a:rPr lang="it-IT" sz="1050" dirty="0">
                <a:solidFill>
                  <a:schemeClr val="accent2"/>
                </a:solidFill>
              </a:rPr>
              <a:t> </a:t>
            </a:r>
            <a:r>
              <a:rPr lang="it-IT" sz="1050" dirty="0" err="1">
                <a:solidFill>
                  <a:schemeClr val="accent2"/>
                </a:solidFill>
              </a:rPr>
              <a:t>expected</a:t>
            </a:r>
            <a:endParaRPr lang="it-IT" sz="1050" baseline="-25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6D9CA677-D57E-ED4C-8FA6-42CA35AEEB2C}"/>
                  </a:ext>
                </a:extLst>
              </p:cNvPr>
              <p:cNvSpPr txBox="1"/>
              <p:nvPr/>
            </p:nvSpPr>
            <p:spPr>
              <a:xfrm>
                <a:off x="192273" y="4973433"/>
                <a:ext cx="10102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solidFill>
                      <a:schemeClr val="accent2"/>
                    </a:solidFill>
                  </a:rPr>
                  <a:t>2016 data</a:t>
                </a:r>
              </a:p>
              <a:p>
                <a:r>
                  <a:rPr lang="it-IT" sz="1100" dirty="0">
                    <a:solidFill>
                      <a:schemeClr val="accent2"/>
                    </a:solidFill>
                  </a:rPr>
                  <a:t>30 </a:t>
                </a:r>
                <a:r>
                  <a:rPr lang="it-IT" sz="1100" dirty="0" err="1">
                    <a:solidFill>
                      <a:schemeClr val="accent2"/>
                    </a:solidFill>
                  </a:rPr>
                  <a:t>days</a:t>
                </a:r>
                <a:endParaRPr lang="it-IT" sz="1100" dirty="0">
                  <a:solidFill>
                    <a:schemeClr val="accent2"/>
                  </a:solidFill>
                </a:endParaRPr>
              </a:p>
              <a:p>
                <a:r>
                  <a:rPr lang="it-IT" sz="1100" dirty="0">
                    <a:solidFill>
                      <a:schemeClr val="accent2"/>
                    </a:solidFill>
                  </a:rPr>
                  <a:t>1.3</a:t>
                </a:r>
                <a14:m>
                  <m:oMath xmlns:m="http://schemas.openxmlformats.org/officeDocument/2006/math">
                    <m:r>
                      <a:rPr lang="it-IT" sz="11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100" dirty="0">
                    <a:solidFill>
                      <a:schemeClr val="accent2"/>
                    </a:solidFill>
                  </a:rPr>
                  <a:t>10</a:t>
                </a:r>
                <a:r>
                  <a:rPr lang="it-IT" sz="1100" baseline="30000" dirty="0">
                    <a:solidFill>
                      <a:schemeClr val="accent2"/>
                    </a:solidFill>
                  </a:rPr>
                  <a:t>12</a:t>
                </a:r>
                <a:r>
                  <a:rPr lang="it-IT" sz="1100" dirty="0">
                    <a:solidFill>
                      <a:schemeClr val="accent2"/>
                    </a:solidFill>
                  </a:rPr>
                  <a:t> ppp</a:t>
                </a: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6D9CA677-D57E-ED4C-8FA6-42CA35AEE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73" y="4973433"/>
                <a:ext cx="1010213" cy="646331"/>
              </a:xfrm>
              <a:prstGeom prst="rect">
                <a:avLst/>
              </a:prstGeom>
              <a:blipFill>
                <a:blip r:embed="rId8"/>
                <a:stretch>
                  <a:fillRect l="-1235" t="-1923" b="-38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A4ED926-C3E1-8E45-96CC-F42E434CA5BC}"/>
                  </a:ext>
                </a:extLst>
              </p:cNvPr>
              <p:cNvSpPr txBox="1"/>
              <p:nvPr/>
            </p:nvSpPr>
            <p:spPr>
              <a:xfrm>
                <a:off x="7018808" y="4979059"/>
                <a:ext cx="9765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solidFill>
                      <a:schemeClr val="accent2"/>
                    </a:solidFill>
                  </a:rPr>
                  <a:t>2017 data</a:t>
                </a:r>
              </a:p>
              <a:p>
                <a:r>
                  <a:rPr lang="it-IT" sz="1100" dirty="0">
                    <a:solidFill>
                      <a:schemeClr val="accent2"/>
                    </a:solidFill>
                  </a:rPr>
                  <a:t>161 </a:t>
                </a:r>
                <a:r>
                  <a:rPr lang="it-IT" sz="1100" dirty="0" err="1">
                    <a:solidFill>
                      <a:schemeClr val="accent2"/>
                    </a:solidFill>
                  </a:rPr>
                  <a:t>days</a:t>
                </a:r>
                <a:endParaRPr lang="it-IT" sz="1100" dirty="0">
                  <a:solidFill>
                    <a:schemeClr val="accent2"/>
                  </a:solidFill>
                </a:endParaRPr>
              </a:p>
              <a:p>
                <a:r>
                  <a:rPr lang="it-IT" sz="1100" dirty="0">
                    <a:solidFill>
                      <a:schemeClr val="accent2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it-IT" sz="11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100" dirty="0">
                    <a:solidFill>
                      <a:schemeClr val="accent2"/>
                    </a:solidFill>
                  </a:rPr>
                  <a:t>10</a:t>
                </a:r>
                <a:r>
                  <a:rPr lang="it-IT" sz="1100" baseline="30000" dirty="0">
                    <a:solidFill>
                      <a:schemeClr val="accent2"/>
                    </a:solidFill>
                  </a:rPr>
                  <a:t>12</a:t>
                </a:r>
                <a14:m>
                  <m:oMath xmlns:m="http://schemas.openxmlformats.org/officeDocument/2006/math">
                    <m:r>
                      <a:rPr lang="it-IT" sz="11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100" dirty="0">
                    <a:solidFill>
                      <a:schemeClr val="accent2"/>
                    </a:solidFill>
                  </a:rPr>
                  <a:t>ppp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A4ED926-C3E1-8E45-96CC-F42E434CA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808" y="4979059"/>
                <a:ext cx="976549" cy="646331"/>
              </a:xfrm>
              <a:prstGeom prst="rect">
                <a:avLst/>
              </a:prstGeom>
              <a:blipFill>
                <a:blip r:embed="rId9"/>
                <a:stretch>
                  <a:fillRect l="-1282" b="-57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E7BF4D99-ED87-5A45-8C20-E9DD1184E009}"/>
                  </a:ext>
                </a:extLst>
              </p:cNvPr>
              <p:cNvSpPr txBox="1"/>
              <p:nvPr/>
            </p:nvSpPr>
            <p:spPr>
              <a:xfrm>
                <a:off x="7018808" y="6043431"/>
                <a:ext cx="9973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solidFill>
                      <a:srgbClr val="00B0F0"/>
                    </a:solidFill>
                  </a:rPr>
                  <a:t>2018 data</a:t>
                </a:r>
              </a:p>
              <a:p>
                <a:r>
                  <a:rPr lang="it-IT" sz="1100" dirty="0">
                    <a:solidFill>
                      <a:srgbClr val="00B0F0"/>
                    </a:solidFill>
                  </a:rPr>
                  <a:t>217 </a:t>
                </a:r>
                <a:r>
                  <a:rPr lang="it-IT" sz="1100" dirty="0" err="1">
                    <a:solidFill>
                      <a:srgbClr val="00B0F0"/>
                    </a:solidFill>
                  </a:rPr>
                  <a:t>days</a:t>
                </a:r>
                <a:endParaRPr lang="it-IT" sz="1100" dirty="0">
                  <a:solidFill>
                    <a:srgbClr val="00B0F0"/>
                  </a:solidFill>
                </a:endParaRPr>
              </a:p>
              <a:p>
                <a:r>
                  <a:rPr lang="it-IT" sz="1100" dirty="0">
                    <a:solidFill>
                      <a:srgbClr val="00B0F0"/>
                    </a:solidFill>
                  </a:rPr>
                  <a:t>2.3</a:t>
                </a:r>
                <a14:m>
                  <m:oMath xmlns:m="http://schemas.openxmlformats.org/officeDocument/2006/math">
                    <m:r>
                      <a:rPr lang="it-IT" sz="11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100" dirty="0">
                    <a:solidFill>
                      <a:srgbClr val="00B0F0"/>
                    </a:solidFill>
                  </a:rPr>
                  <a:t>10</a:t>
                </a:r>
                <a:r>
                  <a:rPr lang="it-IT" sz="1100" baseline="30000" dirty="0">
                    <a:solidFill>
                      <a:srgbClr val="00B0F0"/>
                    </a:solidFill>
                  </a:rPr>
                  <a:t>12</a:t>
                </a:r>
                <a14:m>
                  <m:oMath xmlns:m="http://schemas.openxmlformats.org/officeDocument/2006/math">
                    <m:r>
                      <a:rPr lang="it-IT" sz="1100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100" dirty="0">
                    <a:solidFill>
                      <a:srgbClr val="00B0F0"/>
                    </a:solidFill>
                  </a:rPr>
                  <a:t>ppp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E7BF4D99-ED87-5A45-8C20-E9DD1184E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808" y="6043431"/>
                <a:ext cx="997389" cy="646331"/>
              </a:xfrm>
              <a:prstGeom prst="rect">
                <a:avLst/>
              </a:prstGeom>
              <a:blipFill>
                <a:blip r:embed="rId10"/>
                <a:stretch>
                  <a:fillRect l="-1266" b="-57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roce 27">
            <a:extLst>
              <a:ext uri="{FF2B5EF4-FFF2-40B4-BE49-F238E27FC236}">
                <a16:creationId xmlns:a16="http://schemas.microsoft.com/office/drawing/2014/main" id="{F89FB061-BF50-4B49-A534-D8A3B4F07B96}"/>
              </a:ext>
            </a:extLst>
          </p:cNvPr>
          <p:cNvSpPr/>
          <p:nvPr/>
        </p:nvSpPr>
        <p:spPr>
          <a:xfrm>
            <a:off x="7305417" y="5696714"/>
            <a:ext cx="269595" cy="273324"/>
          </a:xfrm>
          <a:prstGeom prst="plus">
            <a:avLst>
              <a:gd name="adj" fmla="val 437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31FCCEAD-549A-FB45-A304-631F7BCCEF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3931" y="2071817"/>
            <a:ext cx="3717206" cy="2661277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F90D373C-14FF-5E4E-AD78-DC6E427D17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4427" y="407263"/>
            <a:ext cx="2430229" cy="953452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80529D4D-74C9-C742-89F6-6AD15CE858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6324" y="135146"/>
            <a:ext cx="2065550" cy="1791107"/>
          </a:xfrm>
          <a:prstGeom prst="rect">
            <a:avLst/>
          </a:prstGeom>
        </p:spPr>
      </p:pic>
      <p:sp>
        <p:nvSpPr>
          <p:cNvPr id="71" name="Segnaposto numero diapositiva 7">
            <a:extLst>
              <a:ext uri="{FF2B5EF4-FFF2-40B4-BE49-F238E27FC236}">
                <a16:creationId xmlns:a16="http://schemas.microsoft.com/office/drawing/2014/main" id="{71B4F7D6-A149-A443-B54E-0B4E2B47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2A8A7A8E-4DB4-4449-92D6-67B0FE71930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90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8FB13B-7FCA-C343-A342-42C68380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NA62 future perspectives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597DF6B-176B-494F-A7F2-78408A777E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3" y="1211986"/>
                <a:ext cx="8438091" cy="513285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Proposal to run in RUN3, between LS2 and LS3: </a:t>
                </a:r>
                <a:r>
                  <a:rPr lang="en-GB" b="1" dirty="0">
                    <a:solidFill>
                      <a:srgbClr val="FF0000"/>
                    </a:solidFill>
                  </a:rPr>
                  <a:t>2021-2023 </a:t>
                </a:r>
                <a:r>
                  <a:rPr lang="en-GB" dirty="0"/>
                  <a:t>(NA62++)</a:t>
                </a:r>
                <a:endParaRPr lang="en-GB" b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GB" dirty="0"/>
                  <a:t>Main objective: getting close to the 10% precision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BR</m:t>
                    </m:r>
                    <m: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>
                  <a:solidFill>
                    <a:srgbClr val="FF0000"/>
                  </a:solidFill>
                </a:endParaRPr>
              </a:p>
              <a:p>
                <a:pPr lvl="1">
                  <a:spcAft>
                    <a:spcPts val="600"/>
                  </a:spcAft>
                </a:pPr>
                <a:r>
                  <a:rPr lang="en-GB" dirty="0"/>
                  <a:t>Some time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3 months) to be devoted to hidden sector studies, in </a:t>
                </a:r>
                <a:r>
                  <a:rPr lang="en-GB" b="1" dirty="0">
                    <a:solidFill>
                      <a:srgbClr val="FF0000"/>
                    </a:solidFill>
                  </a:rPr>
                  <a:t>dump mode</a:t>
                </a:r>
                <a:endParaRPr lang="en-GB" dirty="0"/>
              </a:p>
              <a:p>
                <a:r>
                  <a:rPr lang="en-GB" dirty="0"/>
                  <a:t>Running at higher intensities after LS3? </a:t>
                </a:r>
              </a:p>
              <a:p>
                <a:pPr lvl="1"/>
                <a:r>
                  <a:rPr lang="en-GB" dirty="0"/>
                  <a:t>Improve the statistical error towards the ultimate theoretical uncertainty</a:t>
                </a:r>
              </a:p>
              <a:p>
                <a:pPr lvl="1"/>
                <a:r>
                  <a:rPr lang="en-GB" dirty="0"/>
                  <a:t>Maximum intensity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 beam: first evaluations indicate x4 </a:t>
                </a:r>
                <a:r>
                  <a:rPr lang="en-GB" dirty="0" err="1"/>
                  <a:t>wrt</a:t>
                </a:r>
                <a:r>
                  <a:rPr lang="en-GB" dirty="0"/>
                  <a:t> nominal intensity: </a:t>
                </a:r>
                <a:r>
                  <a:rPr lang="en-GB" b="1" dirty="0">
                    <a:solidFill>
                      <a:srgbClr val="FF0000"/>
                    </a:solidFill>
                  </a:rPr>
                  <a:t>NA62 at x4 in RUN4 and beyond = NA62x4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2026 onwards</a:t>
                </a:r>
              </a:p>
              <a:p>
                <a:pPr lvl="1"/>
                <a:r>
                  <a:rPr lang="en-GB" dirty="0"/>
                  <a:t>How much is sustainable from the experiment side?</a:t>
                </a:r>
              </a:p>
              <a:p>
                <a:pPr lvl="2">
                  <a:spcBef>
                    <a:spcPts val="400"/>
                  </a:spcBef>
                </a:pPr>
                <a:r>
                  <a:rPr lang="en-GB" b="1" dirty="0">
                    <a:solidFill>
                      <a:srgbClr val="FF0000"/>
                    </a:solidFill>
                  </a:rPr>
                  <a:t>Trigger </a:t>
                </a:r>
              </a:p>
              <a:p>
                <a:pPr lvl="2">
                  <a:spcBef>
                    <a:spcPts val="400"/>
                  </a:spcBef>
                </a:pPr>
                <a:r>
                  <a:rPr lang="en-GB" dirty="0"/>
                  <a:t>Readout</a:t>
                </a:r>
              </a:p>
              <a:p>
                <a:pPr lvl="2">
                  <a:spcBef>
                    <a:spcPts val="400"/>
                  </a:spcBef>
                </a:pPr>
                <a:r>
                  <a:rPr lang="en-GB" dirty="0"/>
                  <a:t>Detectors</a:t>
                </a:r>
              </a:p>
              <a:p>
                <a:pPr lvl="2">
                  <a:spcBef>
                    <a:spcPts val="400"/>
                  </a:spcBef>
                </a:pPr>
                <a:r>
                  <a:rPr lang="en-GB" dirty="0"/>
                  <a:t>…</a:t>
                </a:r>
              </a:p>
              <a:p>
                <a:pPr lvl="1"/>
                <a:r>
                  <a:rPr lang="en-GB" dirty="0"/>
                  <a:t>Interplay with </a:t>
                </a:r>
                <a:r>
                  <a:rPr lang="en-GB" b="1" dirty="0"/>
                  <a:t>KLEVER</a:t>
                </a:r>
                <a:r>
                  <a:rPr lang="en-GB" dirty="0"/>
                  <a:t> proposal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16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/>
                  <a:t> experiments very difficult to run concurrently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597DF6B-176B-494F-A7F2-78408A777E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1211986"/>
                <a:ext cx="8438091" cy="5132858"/>
              </a:xfrm>
              <a:blipFill>
                <a:blip r:embed="rId3"/>
                <a:stretch>
                  <a:fillRect t="-246" b="-9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536293-363A-6F48-BEB2-98F2791E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5644AB-EDF1-2640-A828-D24B641F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5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7E9CE26-4044-694C-A2BD-AD8800105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633" t="-12874" r="-9722" b="-8292"/>
          <a:stretch/>
        </p:blipFill>
        <p:spPr>
          <a:xfrm>
            <a:off x="8379088" y="1323071"/>
            <a:ext cx="449680" cy="43430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4F52D3BE-CE97-0446-985F-3127769AA4A6}"/>
              </a:ext>
            </a:extLst>
          </p:cNvPr>
          <p:cNvSpPr txBox="1">
            <a:spLocks/>
          </p:cNvSpPr>
          <p:nvPr/>
        </p:nvSpPr>
        <p:spPr>
          <a:xfrm>
            <a:off x="7150813" y="3678147"/>
            <a:ext cx="4997785" cy="315416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NA62++ to be approved by funding agencies (INFN [CSN1] and CERN in first place) </a:t>
            </a:r>
          </a:p>
          <a:p>
            <a:pPr lvl="1"/>
            <a:r>
              <a:rPr lang="en-GB" sz="1500" dirty="0">
                <a:solidFill>
                  <a:srgbClr val="FF0000"/>
                </a:solidFill>
              </a:rPr>
              <a:t>Until LS3, discussed in PBC</a:t>
            </a:r>
          </a:p>
          <a:p>
            <a:pPr lvl="1"/>
            <a:r>
              <a:rPr lang="en-GB" sz="1500" dirty="0">
                <a:solidFill>
                  <a:srgbClr val="FF0000"/>
                </a:solidFill>
              </a:rPr>
              <a:t>After LS3, from the ESPP</a:t>
            </a:r>
          </a:p>
          <a:p>
            <a:r>
              <a:rPr lang="en-GB" sz="1600" dirty="0"/>
              <a:t>NA62x4 discussion within the Collaboration</a:t>
            </a:r>
          </a:p>
          <a:p>
            <a:r>
              <a:rPr lang="en-GB" sz="1600" dirty="0"/>
              <a:t>Interest for high-throughput, high-performance data handling for level 0 trigger </a:t>
            </a:r>
          </a:p>
          <a:p>
            <a:pPr lvl="1"/>
            <a:r>
              <a:rPr lang="en-GB" sz="1500" dirty="0"/>
              <a:t>Members of APE group participating to NA62 activities since some years</a:t>
            </a:r>
          </a:p>
          <a:p>
            <a:pPr lvl="1"/>
            <a:r>
              <a:rPr lang="en-GB" sz="1500" dirty="0"/>
              <a:t>Upgrade the </a:t>
            </a:r>
            <a:r>
              <a:rPr lang="en-GB" sz="1500" b="1" dirty="0"/>
              <a:t>FPGA-based level-0 trigger processor </a:t>
            </a:r>
            <a:r>
              <a:rPr lang="en-GB" sz="1500" dirty="0"/>
              <a:t>for coping with x4 intensity</a:t>
            </a:r>
          </a:p>
          <a:p>
            <a:pPr lvl="1"/>
            <a:r>
              <a:rPr lang="en-GB" sz="1500" dirty="0"/>
              <a:t>Improve level 0, e.g. including RICH reconstruction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AC5240F-10B6-E340-BC9B-0C3C1896C4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776" b="-5776"/>
          <a:stretch/>
        </p:blipFill>
        <p:spPr>
          <a:xfrm>
            <a:off x="2912979" y="4561517"/>
            <a:ext cx="463968" cy="47255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5060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184AF730-42B8-4C4B-8A62-75F4BFDD17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184AF730-42B8-4C4B-8A62-75F4BFDD17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3CE43214-7074-B04B-AAC6-9060B7A06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783" y="294821"/>
            <a:ext cx="2146689" cy="1914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612E60E-D77B-5C4A-8BE2-4DF46CCF1F1E}"/>
                  </a:ext>
                </a:extLst>
              </p:cNvPr>
              <p:cNvSpPr txBox="1"/>
              <p:nvPr/>
            </p:nvSpPr>
            <p:spPr>
              <a:xfrm>
                <a:off x="5981857" y="613037"/>
                <a:ext cx="5634106" cy="94923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Much </a:t>
                </a:r>
                <a:r>
                  <a:rPr lang="it-IT" dirty="0" err="1"/>
                  <a:t>harder</a:t>
                </a:r>
                <a:r>
                  <a:rPr lang="it-IT" dirty="0"/>
                  <a:t> </a:t>
                </a:r>
                <a:r>
                  <a:rPr lang="it-IT" dirty="0" err="1"/>
                  <a:t>signature</a:t>
                </a:r>
                <a:r>
                  <a:rPr lang="it-IT" dirty="0"/>
                  <a:t> </a:t>
                </a:r>
                <a:r>
                  <a:rPr lang="it-IT" dirty="0" err="1"/>
                  <a:t>wrt</a:t>
                </a:r>
                <a:r>
                  <a:rPr lang="it-IT" dirty="0"/>
                  <a:t> </a:t>
                </a:r>
                <a:r>
                  <a:rPr lang="it-IT" dirty="0" err="1"/>
                  <a:t>charged</a:t>
                </a:r>
                <a:r>
                  <a:rPr lang="it-IT" dirty="0"/>
                  <a:t> mode:</a:t>
                </a:r>
              </a:p>
              <a:p>
                <a:pPr marL="285750" indent="-285750"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photons</a:t>
                </a:r>
                <a:r>
                  <a:rPr lang="it-IT" dirty="0"/>
                  <a:t> with </a:t>
                </a:r>
                <a:r>
                  <a:rPr lang="it-IT" dirty="0" err="1"/>
                  <a:t>unbalanced</a:t>
                </a:r>
                <a:r>
                  <a:rPr lang="it-IT" dirty="0"/>
                  <a:t> </a:t>
                </a:r>
                <a:r>
                  <a:rPr lang="it-IT" dirty="0" err="1"/>
                  <a:t>p</a:t>
                </a:r>
                <a:r>
                  <a:rPr lang="it-IT" baseline="-25000" dirty="0" err="1"/>
                  <a:t>T</a:t>
                </a:r>
                <a:r>
                  <a:rPr lang="it-IT" dirty="0"/>
                  <a:t> and </a:t>
                </a:r>
                <a:r>
                  <a:rPr lang="it-IT" dirty="0" err="1"/>
                  <a:t>nothing</a:t>
                </a:r>
                <a:r>
                  <a:rPr lang="it-IT" dirty="0"/>
                  <a:t> else</a:t>
                </a:r>
              </a:p>
              <a:p>
                <a:pPr marL="285750" indent="-285750">
                  <a:buClr>
                    <a:schemeClr val="accent1"/>
                  </a:buClr>
                  <a:buFont typeface=".Lucida Grande UI Regular"/>
                  <a:buChar char="►"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612E60E-D77B-5C4A-8BE2-4DF46CCF1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857" y="613037"/>
                <a:ext cx="5634106" cy="949234"/>
              </a:xfrm>
              <a:prstGeom prst="rect">
                <a:avLst/>
              </a:prstGeom>
              <a:blipFill>
                <a:blip r:embed="rId5"/>
                <a:stretch>
                  <a:fillRect l="-674" t="-2667" b="-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93351C30-3242-4246-895A-0477222DB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414" y="4125062"/>
            <a:ext cx="4604586" cy="2732938"/>
          </a:xfrm>
          <a:prstGeom prst="rect">
            <a:avLst/>
          </a:prstGeom>
        </p:spPr>
      </p:pic>
      <p:sp>
        <p:nvSpPr>
          <p:cNvPr id="18" name="Segnaposto numero diapositiva 4">
            <a:extLst>
              <a:ext uri="{FF2B5EF4-FFF2-40B4-BE49-F238E27FC236}">
                <a16:creationId xmlns:a16="http://schemas.microsoft.com/office/drawing/2014/main" id="{B57A0899-60EB-734B-840C-74FAB2C9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2A8A7A8E-4DB4-4449-92D6-67B0FE71930B}" type="slidenum">
              <a:rPr lang="it-IT" smtClean="0"/>
              <a:t>6</a:t>
            </a:fld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2A884ED-1565-DA48-9D42-4C75B70F5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74" y="4279164"/>
            <a:ext cx="1273064" cy="59246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B1E45D7-FE20-AE42-BB5B-4C61B356E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0012" y="1914982"/>
            <a:ext cx="436550" cy="444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A2DE771A-640B-2C46-BAB1-50CD1D45D17A}"/>
              </a:ext>
            </a:extLst>
          </p:cNvPr>
          <p:cNvSpPr/>
          <p:nvPr/>
        </p:nvSpPr>
        <p:spPr>
          <a:xfrm>
            <a:off x="7240850" y="2011094"/>
            <a:ext cx="2456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No involvement of Roma1 people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BF04D27D-094D-C84B-94C0-E400DBA8DB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60"/>
          <a:stretch/>
        </p:blipFill>
        <p:spPr>
          <a:xfrm>
            <a:off x="25165" y="1658932"/>
            <a:ext cx="3243552" cy="2534504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51451A4-A8CE-3544-9D6F-53BB8AC2397E}"/>
              </a:ext>
            </a:extLst>
          </p:cNvPr>
          <p:cNvSpPr txBox="1"/>
          <p:nvPr/>
        </p:nvSpPr>
        <p:spPr>
          <a:xfrm>
            <a:off x="3404996" y="2610220"/>
            <a:ext cx="5215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2015 run final result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Similar data-set in 2016 run: analysis ongoing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2019: run started with upgraded calorimeter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Further steps towards 100 events will be needed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9FEA41B-7A87-7C42-8986-FAF12027FE7E}"/>
              </a:ext>
            </a:extLst>
          </p:cNvPr>
          <p:cNvSpPr txBox="1"/>
          <p:nvPr/>
        </p:nvSpPr>
        <p:spPr>
          <a:xfrm>
            <a:off x="3898553" y="2261659"/>
            <a:ext cx="89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J-PARC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C2BCDAD-9739-1940-A83B-8E16ED7D3D83}"/>
              </a:ext>
            </a:extLst>
          </p:cNvPr>
          <p:cNvSpPr txBox="1"/>
          <p:nvPr/>
        </p:nvSpPr>
        <p:spPr>
          <a:xfrm>
            <a:off x="6741801" y="4050781"/>
            <a:ext cx="4870112" cy="209288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GB" b="1" dirty="0"/>
              <a:t>KOTO Step 2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New neutral beam-line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Decrease angle, increase beam momentum from 2.1 to 5.2 GeV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Increase fiducial volume from 2 to 11 m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New detector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Increase beam power to &gt;100 kW</a:t>
            </a:r>
          </a:p>
          <a:p>
            <a:pPr marL="285750" indent="-285750">
              <a:buClr>
                <a:schemeClr val="accent1"/>
              </a:buClr>
              <a:buFont typeface=".Lucida Grande UI Regular"/>
              <a:buChar char="►"/>
            </a:pPr>
            <a:r>
              <a:rPr lang="en-GB" sz="1600" dirty="0"/>
              <a:t>Approximately 10 events/year</a:t>
            </a:r>
          </a:p>
        </p:txBody>
      </p:sp>
    </p:spTree>
    <p:extLst>
      <p:ext uri="{BB962C8B-B14F-4D97-AF65-F5344CB8AC3E}">
        <p14:creationId xmlns:p14="http://schemas.microsoft.com/office/powerpoint/2010/main" val="1516706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AF730-42B8-4C4B-8A62-75F4BFDD1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Rare kaon decays: KLEVER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9D3F5FA-9FF8-AE4B-B253-6D850D65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1DB3325-6804-7F4D-9BE6-D9A7C556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7A8E-4DB4-4449-92D6-67B0FE71930B}" type="slidenum">
              <a:rPr lang="it-IT" smtClean="0"/>
              <a:t>7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45C140B-8D36-B541-9457-8652B8952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5"/>
          <a:stretch/>
        </p:blipFill>
        <p:spPr>
          <a:xfrm>
            <a:off x="32190" y="1232909"/>
            <a:ext cx="9440423" cy="3036852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0AAE790C-FCA6-5F40-93D6-1DB994431026}"/>
                  </a:ext>
                </a:extLst>
              </p:cNvPr>
              <p:cNvSpPr/>
              <p:nvPr/>
            </p:nvSpPr>
            <p:spPr>
              <a:xfrm>
                <a:off x="1805521" y="4269761"/>
                <a:ext cx="8310034" cy="249299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dirty="0"/>
                  <a:t>High-energy experiment: complementary approach to KOTO</a:t>
                </a:r>
              </a:p>
              <a:p>
                <a:pPr marL="285750" indent="-285750">
                  <a:spcBef>
                    <a:spcPts val="600"/>
                  </a:spcBef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dirty="0"/>
                  <a:t>Photons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dirty="0"/>
                  <a:t> decays boosted forward </a:t>
                </a:r>
              </a:p>
              <a:p>
                <a:pPr marL="742950" lvl="1" indent="-285750">
                  <a:spcBef>
                    <a:spcPts val="600"/>
                  </a:spcBef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dirty="0"/>
                  <a:t>Makes photon vetoing easier </a:t>
                </a:r>
              </a:p>
              <a:p>
                <a:pPr marL="742950" lvl="1" indent="-285750">
                  <a:spcBef>
                    <a:spcPts val="600"/>
                  </a:spcBef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dirty="0"/>
                  <a:t>Veto coverage only out to 100 </a:t>
                </a:r>
                <a:r>
                  <a:rPr lang="en-GB" dirty="0" err="1"/>
                  <a:t>mrad</a:t>
                </a:r>
                <a:r>
                  <a:rPr lang="en-GB" dirty="0"/>
                  <a:t> </a:t>
                </a:r>
              </a:p>
              <a:p>
                <a:pPr marL="285750" indent="-285750">
                  <a:spcBef>
                    <a:spcPts val="600"/>
                  </a:spcBef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dirty="0"/>
                  <a:t>Roughly same vacuum tank layout and fiducial volume as NA62</a:t>
                </a:r>
              </a:p>
              <a:p>
                <a:pPr marL="285750" indent="-285750">
                  <a:spcBef>
                    <a:spcPts val="600"/>
                  </a:spcBef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dirty="0"/>
                  <a:t>Possible to re-use liquid Kr calorimeter, NA62 experimental infrastructure?</a:t>
                </a:r>
              </a:p>
              <a:p>
                <a:pPr marL="285750" indent="-285750">
                  <a:spcBef>
                    <a:spcPts val="600"/>
                  </a:spcBef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dirty="0"/>
                  <a:t>In order to run at Run 4 (2026 onwards), need to install in 2024-2025</a:t>
                </a: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0AAE790C-FCA6-5F40-93D6-1DB994431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521" y="4269761"/>
                <a:ext cx="8310034" cy="2492990"/>
              </a:xfrm>
              <a:prstGeom prst="rect">
                <a:avLst/>
              </a:prstGeom>
              <a:blipFill>
                <a:blip r:embed="rId3"/>
                <a:stretch>
                  <a:fillRect l="-305" t="-1015" b="-2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A8B5B24E-D331-5E42-8A16-DBD857779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287" y="353088"/>
            <a:ext cx="436550" cy="444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A8CC97DE-ABFA-B144-9C0D-BE2A52B3B512}"/>
              </a:ext>
            </a:extLst>
          </p:cNvPr>
          <p:cNvSpPr/>
          <p:nvPr/>
        </p:nvSpPr>
        <p:spPr>
          <a:xfrm>
            <a:off x="7155125" y="449200"/>
            <a:ext cx="29292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No strong involvement of Roma1 people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410D3E4-FDEA-B849-BD23-7A00ECDF9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217" y="564326"/>
            <a:ext cx="1620708" cy="7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9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CC44DB-F0D3-774B-A188-389AD4FC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NA62++: </a:t>
            </a:r>
            <a:r>
              <a:rPr lang="it-IT" dirty="0" err="1"/>
              <a:t>hidden</a:t>
            </a:r>
            <a:r>
              <a:rPr lang="it-IT" dirty="0"/>
              <a:t> </a:t>
            </a:r>
            <a:r>
              <a:rPr lang="it-IT" dirty="0" err="1"/>
              <a:t>sector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1CD368-64ED-B241-ABE8-BA728F7D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293152"/>
            <a:ext cx="6297612" cy="365125"/>
          </a:xfrm>
        </p:spPr>
        <p:txBody>
          <a:bodyPr/>
          <a:lstStyle/>
          <a:p>
            <a:r>
              <a:rPr lang="it-IT"/>
              <a:t>Paolo Valente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5BBEED8B-01CE-1342-9EA8-A27070BE2AF7}"/>
                  </a:ext>
                </a:extLst>
              </p:cNvPr>
              <p:cNvSpPr txBox="1"/>
              <p:nvPr/>
            </p:nvSpPr>
            <p:spPr>
              <a:xfrm>
                <a:off x="6017475" y="29044"/>
                <a:ext cx="5948752" cy="1538883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chemeClr val="accent1"/>
                  </a:buClr>
                </a:pPr>
                <a:r>
                  <a:rPr lang="en-GB" dirty="0"/>
                  <a:t>NA62 in dump mode: evaluated in the framework of </a:t>
                </a:r>
                <a:r>
                  <a:rPr lang="en-GB" dirty="0">
                    <a:solidFill>
                      <a:srgbClr val="FF0000"/>
                    </a:solidFill>
                  </a:rPr>
                  <a:t>Physics Beyond Colliders</a:t>
                </a:r>
              </a:p>
              <a:p>
                <a:pPr marL="285750" indent="-285750">
                  <a:spcAft>
                    <a:spcPts val="300"/>
                  </a:spcAft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sz="1600" dirty="0">
                    <a:solidFill>
                      <a:schemeClr val="tx1"/>
                    </a:solidFill>
                  </a:rPr>
                  <a:t>Remove Beryllium target and close Iron/Copper collimators</a:t>
                </a:r>
              </a:p>
              <a:p>
                <a:pPr marL="285750" indent="-285750">
                  <a:spcAft>
                    <a:spcPts val="300"/>
                  </a:spcAft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sz="1600" dirty="0">
                    <a:solidFill>
                      <a:schemeClr val="tx1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10</a:t>
                </a:r>
                <a:r>
                  <a:rPr lang="en-GB" sz="1600" baseline="30000" dirty="0">
                    <a:solidFill>
                      <a:schemeClr val="tx1"/>
                    </a:solidFill>
                  </a:rPr>
                  <a:t>12</a:t>
                </a: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tx1"/>
                    </a:solidFill>
                  </a:rPr>
                  <a:t>p</a:t>
                </a:r>
                <a:r>
                  <a:rPr lang="en-GB" sz="1600" dirty="0" err="1"/>
                  <a:t>pp</a:t>
                </a:r>
                <a:r>
                  <a:rPr lang="en-GB" sz="1600" dirty="0">
                    <a:solidFill>
                      <a:schemeClr val="tx1"/>
                    </a:solidFill>
                  </a:rPr>
                  <a:t> * 0.5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10</a:t>
                </a:r>
                <a:r>
                  <a:rPr lang="en-GB" sz="1600" baseline="30000" dirty="0">
                    <a:solidFill>
                      <a:schemeClr val="tx1"/>
                    </a:solidFill>
                  </a:rPr>
                  <a:t>6</a:t>
                </a:r>
                <a:r>
                  <a:rPr lang="en-GB" sz="1600" dirty="0">
                    <a:solidFill>
                      <a:schemeClr val="tx1"/>
                    </a:solidFill>
                  </a:rPr>
                  <a:t> pulses * 1 pulse/16 s </a:t>
                </a:r>
              </a:p>
              <a:p>
                <a:pPr marL="285750" indent="-285750">
                  <a:spcAft>
                    <a:spcPts val="300"/>
                  </a:spcAft>
                  <a:buClr>
                    <a:schemeClr val="accent1"/>
                  </a:buClr>
                  <a:buFont typeface=".Lucida Grande UI Regular"/>
                  <a:buChar char="►"/>
                </a:pPr>
                <a:r>
                  <a:rPr lang="en-GB" sz="1600" dirty="0">
                    <a:solidFill>
                      <a:srgbClr val="EC75FA"/>
                    </a:solidFill>
                  </a:rPr>
                  <a:t>10</a:t>
                </a:r>
                <a:r>
                  <a:rPr lang="en-GB" sz="1600" baseline="30000" dirty="0">
                    <a:solidFill>
                      <a:srgbClr val="EC75FA"/>
                    </a:solidFill>
                  </a:rPr>
                  <a:t>18</a:t>
                </a:r>
                <a:r>
                  <a:rPr lang="en-GB" sz="1600" dirty="0">
                    <a:solidFill>
                      <a:srgbClr val="EC75FA"/>
                    </a:solidFill>
                  </a:rPr>
                  <a:t> pot in 3 months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5BBEED8B-01CE-1342-9EA8-A27070BE2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475" y="29044"/>
                <a:ext cx="5948752" cy="1538883"/>
              </a:xfrm>
              <a:prstGeom prst="rect">
                <a:avLst/>
              </a:prstGeom>
              <a:blipFill>
                <a:blip r:embed="rId3"/>
                <a:stretch>
                  <a:fillRect l="-853" t="-820" b="-40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magine 21">
            <a:extLst>
              <a:ext uri="{FF2B5EF4-FFF2-40B4-BE49-F238E27FC236}">
                <a16:creationId xmlns:a16="http://schemas.microsoft.com/office/drawing/2014/main" id="{0C878D7B-D0C0-F541-8E07-E9E7C872B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25" y="4648672"/>
            <a:ext cx="2357181" cy="19615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EDEAB83D-D091-D149-AC4E-EC620730F6A2}"/>
                  </a:ext>
                </a:extLst>
              </p:cNvPr>
              <p:cNvSpPr/>
              <p:nvPr/>
            </p:nvSpPr>
            <p:spPr>
              <a:xfrm>
                <a:off x="189746" y="4944022"/>
                <a:ext cx="1641067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latin typeface="Calibri" panose="020F0502020204030204" pitchFamily="34" charset="0"/>
                  </a:rPr>
                  <a:t>Dark </a:t>
                </a:r>
                <a:r>
                  <a:rPr lang="it-IT" sz="1600" dirty="0" err="1">
                    <a:latin typeface="Calibri" panose="020F0502020204030204" pitchFamily="34" charset="0"/>
                  </a:rPr>
                  <a:t>photon</a:t>
                </a:r>
                <a:r>
                  <a:rPr lang="it-IT" sz="1600" dirty="0">
                    <a:latin typeface="Calibri" panose="020F0502020204030204" pitchFamily="34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𝑒𝑒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𝜇𝜇</m:t>
                      </m:r>
                    </m:oMath>
                  </m:oMathPara>
                </a14:m>
                <a:endParaRPr lang="it-IT" sz="1600" dirty="0">
                  <a:latin typeface="Calibri" panose="020F0502020204030204" pitchFamily="34" charset="0"/>
                </a:endParaRPr>
              </a:p>
              <a:p>
                <a:r>
                  <a:rPr lang="it-IT" sz="1600" dirty="0">
                    <a:solidFill>
                      <a:srgbClr val="EC75FA"/>
                    </a:solidFill>
                  </a:rPr>
                  <a:t>10</a:t>
                </a:r>
                <a:r>
                  <a:rPr lang="it-IT" sz="1600" baseline="30000" dirty="0">
                    <a:solidFill>
                      <a:srgbClr val="EC75FA"/>
                    </a:solidFill>
                  </a:rPr>
                  <a:t>18</a:t>
                </a:r>
                <a:r>
                  <a:rPr lang="it-IT" sz="1600" dirty="0">
                    <a:solidFill>
                      <a:srgbClr val="EC75FA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EC75FA"/>
                    </a:solidFill>
                  </a:rPr>
                  <a:t>pot</a:t>
                </a:r>
                <a:endParaRPr lang="it-IT" sz="1600" dirty="0">
                  <a:solidFill>
                    <a:srgbClr val="EC75FA"/>
                  </a:solidFill>
                </a:endParaRPr>
              </a:p>
            </p:txBody>
          </p:sp>
        </mc:Choice>
        <mc:Fallback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EDEAB83D-D091-D149-AC4E-EC620730F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46" y="4944022"/>
                <a:ext cx="1641067" cy="861774"/>
              </a:xfrm>
              <a:prstGeom prst="rect">
                <a:avLst/>
              </a:prstGeom>
              <a:blipFill>
                <a:blip r:embed="rId5"/>
                <a:stretch>
                  <a:fillRect l="-1538" t="-1449"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9EAC77F-06AD-4445-BDAE-BA4538DF7F83}"/>
              </a:ext>
            </a:extLst>
          </p:cNvPr>
          <p:cNvSpPr txBox="1"/>
          <p:nvPr/>
        </p:nvSpPr>
        <p:spPr>
          <a:xfrm>
            <a:off x="-11296" y="1621987"/>
            <a:ext cx="5836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HNL sensitivity: to simplify, coupling only to one neutrino generation at the time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5378714-78C0-7840-9BE6-1C67FA0E49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407" r="-4174"/>
          <a:stretch/>
        </p:blipFill>
        <p:spPr>
          <a:xfrm>
            <a:off x="9123216" y="4677081"/>
            <a:ext cx="3068784" cy="1981197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18B78824-24EC-FB4D-B5B5-066EF7B364C7}"/>
                  </a:ext>
                </a:extLst>
              </p:cNvPr>
              <p:cNvSpPr/>
              <p:nvPr/>
            </p:nvSpPr>
            <p:spPr>
              <a:xfrm>
                <a:off x="8195102" y="4910652"/>
                <a:ext cx="147446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latin typeface="Calibri" panose="020F0502020204030204" pitchFamily="34" charset="0"/>
                  </a:rPr>
                  <a:t>ALP, </a:t>
                </a:r>
                <a:r>
                  <a:rPr lang="it-IT" sz="1600" dirty="0" err="1">
                    <a:latin typeface="Calibri" panose="020F0502020204030204" pitchFamily="34" charset="0"/>
                  </a:rPr>
                  <a:t>Primakoff</a:t>
                </a:r>
                <a:r>
                  <a:rPr lang="it-IT" sz="1600" dirty="0">
                    <a:latin typeface="Calibri" panose="020F0502020204030204" pitchFamily="34" charset="0"/>
                  </a:rPr>
                  <a:t> production,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𝛾𝛾</m:t>
                      </m:r>
                    </m:oMath>
                  </m:oMathPara>
                </a14:m>
                <a:endParaRPr lang="it-IT" sz="1600" dirty="0">
                  <a:latin typeface="Calibri" panose="020F0502020204030204" pitchFamily="34" charset="0"/>
                </a:endParaRPr>
              </a:p>
              <a:p>
                <a:r>
                  <a:rPr lang="it-IT" sz="1600" dirty="0">
                    <a:solidFill>
                      <a:srgbClr val="EC75FA"/>
                    </a:solidFill>
                  </a:rPr>
                  <a:t>10</a:t>
                </a:r>
                <a:r>
                  <a:rPr lang="it-IT" sz="1600" baseline="30000" dirty="0">
                    <a:solidFill>
                      <a:srgbClr val="EC75FA"/>
                    </a:solidFill>
                  </a:rPr>
                  <a:t>18</a:t>
                </a:r>
                <a:r>
                  <a:rPr lang="it-IT" sz="1600" dirty="0">
                    <a:solidFill>
                      <a:srgbClr val="EC75FA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EC75FA"/>
                    </a:solidFill>
                  </a:rPr>
                  <a:t>pot</a:t>
                </a:r>
                <a:endParaRPr lang="it-IT" sz="1600" dirty="0">
                  <a:solidFill>
                    <a:srgbClr val="EC75FA"/>
                  </a:solidFill>
                </a:endParaRPr>
              </a:p>
            </p:txBody>
          </p:sp>
        </mc:Choice>
        <mc:Fallback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18B78824-24EC-FB4D-B5B5-066EF7B36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102" y="4910652"/>
                <a:ext cx="1474460" cy="1077218"/>
              </a:xfrm>
              <a:prstGeom prst="rect">
                <a:avLst/>
              </a:prstGeom>
              <a:blipFill>
                <a:blip r:embed="rId7"/>
                <a:stretch>
                  <a:fillRect l="-1709" t="-1176" b="-70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Immagine 36">
            <a:extLst>
              <a:ext uri="{FF2B5EF4-FFF2-40B4-BE49-F238E27FC236}">
                <a16:creationId xmlns:a16="http://schemas.microsoft.com/office/drawing/2014/main" id="{DC5C24F0-D9EC-7646-994E-9650D802D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998" y="4677081"/>
            <a:ext cx="3381600" cy="20339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AF03B108-3AB4-CA4A-A0EC-54C156E6F212}"/>
                  </a:ext>
                </a:extLst>
              </p:cNvPr>
              <p:cNvSpPr/>
              <p:nvPr/>
            </p:nvSpPr>
            <p:spPr>
              <a:xfrm>
                <a:off x="3799214" y="4879550"/>
                <a:ext cx="1641067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latin typeface="Calibri" panose="020F0502020204030204" pitchFamily="34" charset="0"/>
                  </a:rPr>
                  <a:t>Dark scalar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60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𝜇𝜇</m:t>
                      </m:r>
                    </m:oMath>
                  </m:oMathPara>
                </a14:m>
                <a:endParaRPr lang="it-IT" sz="1600" dirty="0">
                  <a:latin typeface="Calibri" panose="020F0502020204030204" pitchFamily="34" charset="0"/>
                </a:endParaRPr>
              </a:p>
              <a:p>
                <a:r>
                  <a:rPr lang="it-IT" sz="1600" dirty="0">
                    <a:solidFill>
                      <a:srgbClr val="EC75FA"/>
                    </a:solidFill>
                  </a:rPr>
                  <a:t>10</a:t>
                </a:r>
                <a:r>
                  <a:rPr lang="it-IT" sz="1600" baseline="30000" dirty="0">
                    <a:solidFill>
                      <a:srgbClr val="EC75FA"/>
                    </a:solidFill>
                  </a:rPr>
                  <a:t>18</a:t>
                </a:r>
                <a:r>
                  <a:rPr lang="it-IT" sz="1600" dirty="0">
                    <a:solidFill>
                      <a:srgbClr val="EC75FA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EC75FA"/>
                    </a:solidFill>
                  </a:rPr>
                  <a:t>pot</a:t>
                </a:r>
                <a:endParaRPr lang="it-IT" sz="1600" dirty="0">
                  <a:solidFill>
                    <a:srgbClr val="EC75FA"/>
                  </a:solidFill>
                </a:endParaRPr>
              </a:p>
              <a:p>
                <a:endParaRPr lang="it-IT" sz="1600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it-IT" sz="1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</a:rPr>
                  <a:t>invisible</a:t>
                </a:r>
              </a:p>
            </p:txBody>
          </p:sp>
        </mc:Choice>
        <mc:Fallback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AF03B108-3AB4-CA4A-A0EC-54C156E6F2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214" y="4879550"/>
                <a:ext cx="1641067" cy="1569660"/>
              </a:xfrm>
              <a:prstGeom prst="rect">
                <a:avLst/>
              </a:prstGeom>
              <a:blipFill>
                <a:blip r:embed="rId9"/>
                <a:stretch>
                  <a:fillRect l="-1538" t="-806" b="-40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Immagine 39">
            <a:extLst>
              <a:ext uri="{FF2B5EF4-FFF2-40B4-BE49-F238E27FC236}">
                <a16:creationId xmlns:a16="http://schemas.microsoft.com/office/drawing/2014/main" id="{5848268F-5827-5549-A1D7-BE846E350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8633" t="-12874" r="-9722" b="-8292"/>
          <a:stretch/>
        </p:blipFill>
        <p:spPr>
          <a:xfrm>
            <a:off x="5192957" y="68510"/>
            <a:ext cx="494648" cy="47773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8FF5C1DC-4932-CA46-B198-4C2CAA53E6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4283" y="1944989"/>
            <a:ext cx="4179750" cy="2364708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40A1531A-D59A-9F48-85BF-373318736E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14" y="1910342"/>
            <a:ext cx="4064614" cy="2364761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2C377FA8-77B4-0B40-8FB1-C7E38DFDA8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9087" y="1941689"/>
            <a:ext cx="4064614" cy="239972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7AE893F-59F9-1046-8EDA-22D1DB382E2B}"/>
              </a:ext>
            </a:extLst>
          </p:cNvPr>
          <p:cNvSpPr/>
          <p:nvPr/>
        </p:nvSpPr>
        <p:spPr>
          <a:xfrm>
            <a:off x="4975668" y="4229565"/>
            <a:ext cx="1970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2"/>
                </a:solidFill>
                <a:latin typeface="Trebuchet MS" panose="020B0703020202090204" pitchFamily="34" charset="0"/>
              </a:rPr>
              <a:t>arXiv:1901.09966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AC225C8-AF7B-8B46-9634-8DE39AE08EC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-37125"/>
          <a:stretch/>
        </p:blipFill>
        <p:spPr>
          <a:xfrm>
            <a:off x="1149004" y="0"/>
            <a:ext cx="3884747" cy="6698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5077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2B166B-4DD2-B840-8A4C-9F0AF37A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Hidden sector: SHiP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BF0303-E1D2-2249-869F-5FE019C2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71" y="1496810"/>
            <a:ext cx="5194829" cy="4070938"/>
          </a:xfrm>
        </p:spPr>
        <p:txBody>
          <a:bodyPr>
            <a:normAutofit/>
          </a:bodyPr>
          <a:lstStyle/>
          <a:p>
            <a:r>
              <a:rPr lang="en-GB" dirty="0"/>
              <a:t>Target peak power 2.5 MW (average 355 kW)</a:t>
            </a:r>
          </a:p>
          <a:p>
            <a:pPr lvl="1"/>
            <a:r>
              <a:rPr lang="en-GB" dirty="0"/>
              <a:t>Extremely radioactive environment </a:t>
            </a:r>
          </a:p>
          <a:p>
            <a:pPr lvl="1"/>
            <a:r>
              <a:rPr lang="en-GB" dirty="0"/>
              <a:t>Many constraints on the integration, access, thermal stress, radioactivity...  </a:t>
            </a:r>
          </a:p>
          <a:p>
            <a:r>
              <a:rPr lang="en-GB" dirty="0"/>
              <a:t>Active muon shield </a:t>
            </a:r>
          </a:p>
          <a:p>
            <a:pPr lvl="1"/>
            <a:r>
              <a:rPr lang="en-GB" dirty="0"/>
              <a:t>Reduce by 6 orders of magnitude muon flux</a:t>
            </a:r>
          </a:p>
          <a:p>
            <a:pPr lvl="1"/>
            <a:r>
              <a:rPr lang="en-GB" dirty="0"/>
              <a:t>High field to minimize length (1.8 T)</a:t>
            </a:r>
          </a:p>
          <a:p>
            <a:r>
              <a:rPr lang="en-GB" dirty="0"/>
              <a:t>Neutrino detector</a:t>
            </a:r>
          </a:p>
          <a:p>
            <a:r>
              <a:rPr lang="en-GB" dirty="0"/>
              <a:t>Hidden sector detector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Heavy neutral lepton</a:t>
            </a:r>
          </a:p>
          <a:p>
            <a:pPr lvl="1"/>
            <a:r>
              <a:rPr lang="en-GB" dirty="0"/>
              <a:t>Dark photon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5B3A36-2398-5044-AAA8-68D3F055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A5A9A95-D071-C348-BE27-D129DE59A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99" y="-300"/>
            <a:ext cx="6172316" cy="378020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E88073C7-221E-9241-BE14-BEA9104B7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26969"/>
          <a:stretch/>
        </p:blipFill>
        <p:spPr>
          <a:xfrm>
            <a:off x="3895431" y="4184666"/>
            <a:ext cx="4923811" cy="254221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AD4A8442-9DFC-E14E-8F19-37A39E482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882" y="353088"/>
            <a:ext cx="436550" cy="444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67D8CA1C-399B-1E43-89B2-E73A1D8CA807}"/>
              </a:ext>
            </a:extLst>
          </p:cNvPr>
          <p:cNvSpPr/>
          <p:nvPr/>
        </p:nvSpPr>
        <p:spPr>
          <a:xfrm>
            <a:off x="6240720" y="449200"/>
            <a:ext cx="2647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Small involvement of Roma1 people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DF7A1304-4A82-9B44-B27B-CAE8DCEAF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379" y="3779905"/>
            <a:ext cx="4067621" cy="309645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3A0BF7D-4134-984D-BC04-8CE9B98EC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-37125"/>
          <a:stretch/>
        </p:blipFill>
        <p:spPr>
          <a:xfrm>
            <a:off x="1149004" y="0"/>
            <a:ext cx="3884747" cy="6698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931587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3474</TotalTime>
  <Words>2249</Words>
  <Application>Microsoft Macintosh PowerPoint</Application>
  <PresentationFormat>Widescreen</PresentationFormat>
  <Paragraphs>358</Paragraphs>
  <Slides>28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8" baseType="lpstr">
      <vt:lpstr>.Lucida Grande UI Regular</vt:lpstr>
      <vt:lpstr>Arial</vt:lpstr>
      <vt:lpstr>Arial Narrow</vt:lpstr>
      <vt:lpstr>Calibri</vt:lpstr>
      <vt:lpstr>Cambria Math</vt:lpstr>
      <vt:lpstr>Helvetica</vt:lpstr>
      <vt:lpstr>Symbol</vt:lpstr>
      <vt:lpstr>Trebuchet MS</vt:lpstr>
      <vt:lpstr>Wingdings 3</vt:lpstr>
      <vt:lpstr>Sfaccettatura</vt:lpstr>
      <vt:lpstr>High intensity projects</vt:lpstr>
      <vt:lpstr>Rare processes = high intensity</vt:lpstr>
      <vt:lpstr>Rare kaon decays: K→πνν ̅</vt:lpstr>
      <vt:lpstr>K^+→π^+ νν ̅: NA62</vt:lpstr>
      <vt:lpstr>NA62 future perspectives</vt:lpstr>
      <vt:lpstr>K_L→π^0 νν ̅</vt:lpstr>
      <vt:lpstr>Rare kaon decays: KLEVER</vt:lpstr>
      <vt:lpstr>NA62++: hidden sector</vt:lpstr>
      <vt:lpstr>Hidden sector: SHiP</vt:lpstr>
      <vt:lpstr>Hidden sector: SHiP</vt:lpstr>
      <vt:lpstr>Hidden sector: dark photon decays</vt:lpstr>
      <vt:lpstr>Invisible decays: PADME</vt:lpstr>
      <vt:lpstr>Future perspective: PADME@DAΦNE</vt:lpstr>
      <vt:lpstr>A’→invisible 5 years scenario</vt:lpstr>
      <vt:lpstr>Hidden sector: ATLAS, CMS, LHCb</vt:lpstr>
      <vt:lpstr>Hidden sector: ATLAS, CMS, LHCb</vt:lpstr>
      <vt:lpstr>FASER</vt:lpstr>
      <vt:lpstr>MATHUSLA</vt:lpstr>
      <vt:lpstr>CODEX-b</vt:lpstr>
      <vt:lpstr>Other ideas…</vt:lpstr>
      <vt:lpstr>Millicharged</vt:lpstr>
      <vt:lpstr>Hidden sector: neutrino experiments</vt:lpstr>
      <vt:lpstr>Hidden sector: BDX at JLAB</vt:lpstr>
      <vt:lpstr>Hidden sector: LDMX</vt:lpstr>
      <vt:lpstr>Hidden sector: 10-15 years projections</vt:lpstr>
      <vt:lpstr>Hidden sector: 10-15 years projections</vt:lpstr>
      <vt:lpstr>Summary</vt:lpstr>
      <vt:lpstr>Comments and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Intensity frontier</dc:title>
  <dc:creator>paolo valente</dc:creator>
  <cp:lastModifiedBy>paolo valente</cp:lastModifiedBy>
  <cp:revision>176</cp:revision>
  <dcterms:created xsi:type="dcterms:W3CDTF">2019-06-02T17:39:00Z</dcterms:created>
  <dcterms:modified xsi:type="dcterms:W3CDTF">2019-06-17T06:02:01Z</dcterms:modified>
</cp:coreProperties>
</file>