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5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101" d="100"/>
          <a:sy n="101" d="100"/>
        </p:scale>
        <p:origin x="72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0812A-AB1F-41B4-8A97-224ECF28B001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C1E19-146B-417B-B70C-BB623E7570E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Discobolo</a:t>
            </a:r>
            <a:r>
              <a:rPr lang="en-US" dirty="0"/>
              <a:t> di </a:t>
            </a:r>
            <a:r>
              <a:rPr lang="en-US" dirty="0" err="1"/>
              <a:t>Mirone</a:t>
            </a:r>
            <a:r>
              <a:rPr lang="en-US" dirty="0"/>
              <a:t>:</a:t>
            </a:r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statua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raffigurata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nell'attimo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raccoglimento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di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tensione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precedono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scatto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improvviso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meditato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forze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infatti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bilanciate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braccio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probabilmente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nell'atto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lanciare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tridente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la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folgore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come la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gamba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indietro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controbilanciati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gamba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dal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braccio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sinistro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dominante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gravitazione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d’appoggio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partenza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00E07-7008-4949-8A54-BE73EA980AC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20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Eliocentrismo</a:t>
            </a:r>
            <a:r>
              <a:rPr lang="en-US" dirty="0"/>
              <a:t>: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Alcuni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attestano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dipingere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Cristo del "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Giudizio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Buonarroti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figurazione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dell'eliocentrismo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papa Clemente VII.</a:t>
            </a:r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Nell’estate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1533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Clemente VII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entusiasta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sostenitore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dell’eliocentrismo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commissionare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Michelangelo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realizzazione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Giudizio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progetto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prontamente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ripreso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successore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Paolo III. E  a Paolo III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revolutionibus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orbium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coelestium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cui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Copernico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esporrà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rivoluzionaria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Gravita</a:t>
            </a:r>
            <a:r>
              <a:rPr lang="en-US" dirty="0"/>
              <a:t>’: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figure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compiono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fatica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sforzo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 non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appare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casuale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soltanto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decorativo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volte pare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mirino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soltanto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contrastare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peso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fisico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trasformando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00E07-7008-4949-8A54-BE73EA980AC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8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Gravita</a:t>
            </a:r>
            <a:r>
              <a:rPr lang="en-US" dirty="0"/>
              <a:t>’: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L’indagine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naturalistica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appunta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specificatamente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terra e di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spalle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braccio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piantato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terra,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reazione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muscoli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schiera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nell’angelo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planante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braccio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basso.</a:t>
            </a:r>
            <a:r>
              <a:rPr lang="en-US" dirty="0"/>
              <a:t/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figure, 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arrossano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 lo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sforzo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tempo di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affluisce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  <a:p>
            <a:r>
              <a:rPr lang="en-US" dirty="0" err="1"/>
              <a:t>Luce</a:t>
            </a:r>
            <a:r>
              <a:rPr lang="en-US" dirty="0"/>
              <a:t>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proviene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sinistra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illumina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leggermente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gruppo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uomini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vestiti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risalto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donna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carcerati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sacerdote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terra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illuminato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alto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colpiti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direttamente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00E07-7008-4949-8A54-BE73EA980AC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dirty="0"/>
              <a:t> </a:t>
            </a:r>
            <a:r>
              <a:rPr lang="en-US" sz="1200" dirty="0" err="1"/>
              <a:t>Più</a:t>
            </a:r>
            <a:r>
              <a:rPr lang="en-US" sz="1200" dirty="0"/>
              <a:t> di </a:t>
            </a:r>
            <a:r>
              <a:rPr lang="en-US" sz="1200" dirty="0" err="1"/>
              <a:t>quanto</a:t>
            </a:r>
            <a:r>
              <a:rPr lang="en-US" sz="1200" dirty="0"/>
              <a:t> fosse </a:t>
            </a:r>
            <a:r>
              <a:rPr lang="en-US" sz="1200" dirty="0" err="1"/>
              <a:t>accaduto</a:t>
            </a:r>
            <a:r>
              <a:rPr lang="en-US" sz="1200" dirty="0"/>
              <a:t> in </a:t>
            </a:r>
            <a:r>
              <a:rPr lang="en-US" sz="1200" dirty="0" err="1"/>
              <a:t>precedenza</a:t>
            </a:r>
            <a:r>
              <a:rPr lang="en-US" sz="1200" dirty="0"/>
              <a:t> vi era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propensione</a:t>
            </a:r>
            <a:r>
              <a:rPr lang="en-US" sz="1200" dirty="0"/>
              <a:t> in </a:t>
            </a:r>
            <a:r>
              <a:rPr lang="en-US" sz="1200" dirty="0" err="1"/>
              <a:t>favore</a:t>
            </a:r>
            <a:r>
              <a:rPr lang="en-US" sz="1200" dirty="0"/>
              <a:t> del </a:t>
            </a:r>
            <a:r>
              <a:rPr lang="en-US" sz="1200" dirty="0" err="1"/>
              <a:t>passato</a:t>
            </a:r>
            <a:r>
              <a:rPr lang="en-US" sz="1200" dirty="0"/>
              <a:t>, </a:t>
            </a:r>
            <a:r>
              <a:rPr lang="en-US" sz="1200" dirty="0" err="1"/>
              <a:t>sia</a:t>
            </a:r>
            <a:r>
              <a:rPr lang="en-US" sz="1200" dirty="0"/>
              <a:t> da parte di </a:t>
            </a:r>
            <a:r>
              <a:rPr lang="en-US" sz="1200" dirty="0" err="1"/>
              <a:t>coloro</a:t>
            </a:r>
            <a:r>
              <a:rPr lang="en-US" sz="1200" dirty="0"/>
              <a:t> </a:t>
            </a:r>
            <a:r>
              <a:rPr lang="en-US" sz="1200" dirty="0" err="1"/>
              <a:t>che</a:t>
            </a:r>
            <a:r>
              <a:rPr lang="en-US" sz="1200" dirty="0"/>
              <a:t> </a:t>
            </a:r>
            <a:r>
              <a:rPr lang="en-US" sz="1200" dirty="0" err="1"/>
              <a:t>sostenevano</a:t>
            </a:r>
            <a:r>
              <a:rPr lang="en-US" sz="1200" dirty="0"/>
              <a:t> </a:t>
            </a:r>
            <a:r>
              <a:rPr lang="en-US" sz="1200" dirty="0" err="1"/>
              <a:t>che</a:t>
            </a:r>
            <a:r>
              <a:rPr lang="en-US" sz="1200" dirty="0"/>
              <a:t> </a:t>
            </a:r>
            <a:r>
              <a:rPr lang="en-US" sz="1200" dirty="0" err="1"/>
              <a:t>il</a:t>
            </a:r>
            <a:r>
              <a:rPr lang="en-US" sz="1200" dirty="0"/>
              <a:t> </a:t>
            </a:r>
            <a:r>
              <a:rPr lang="en-US" sz="1200" dirty="0" err="1"/>
              <a:t>passato</a:t>
            </a:r>
            <a:r>
              <a:rPr lang="en-US" sz="1200" dirty="0"/>
              <a:t> </a:t>
            </a:r>
            <a:r>
              <a:rPr lang="en-US" sz="1200" dirty="0" err="1"/>
              <a:t>avesse</a:t>
            </a:r>
            <a:r>
              <a:rPr lang="en-US" sz="1200" dirty="0"/>
              <a:t> un </a:t>
            </a:r>
            <a:r>
              <a:rPr lang="en-US" sz="1200" dirty="0" err="1"/>
              <a:t>effetto</a:t>
            </a:r>
            <a:r>
              <a:rPr lang="en-US" sz="1200" dirty="0"/>
              <a:t> </a:t>
            </a:r>
            <a:r>
              <a:rPr lang="en-US" sz="1200" dirty="0" err="1"/>
              <a:t>positivo</a:t>
            </a:r>
            <a:r>
              <a:rPr lang="en-US" sz="1200" dirty="0"/>
              <a:t>, in </a:t>
            </a:r>
            <a:r>
              <a:rPr lang="en-US" sz="1200" dirty="0" err="1"/>
              <a:t>quanto</a:t>
            </a:r>
            <a:r>
              <a:rPr lang="en-US" sz="1200" dirty="0"/>
              <a:t> </a:t>
            </a:r>
            <a:r>
              <a:rPr lang="en-US" sz="1200" dirty="0" err="1"/>
              <a:t>fonte</a:t>
            </a:r>
            <a:r>
              <a:rPr lang="en-US" sz="1200" dirty="0"/>
              <a:t> di </a:t>
            </a:r>
            <a:r>
              <a:rPr lang="en-US" sz="1200" dirty="0" err="1"/>
              <a:t>libertà</a:t>
            </a:r>
            <a:r>
              <a:rPr lang="en-US" sz="1200" dirty="0"/>
              <a:t> e di </a:t>
            </a:r>
            <a:r>
              <a:rPr lang="en-US" sz="1200" dirty="0" err="1"/>
              <a:t>identità</a:t>
            </a:r>
            <a:r>
              <a:rPr lang="en-US" sz="1200" dirty="0"/>
              <a:t>, </a:t>
            </a:r>
            <a:r>
              <a:rPr lang="en-US" sz="1200" dirty="0" err="1"/>
              <a:t>che</a:t>
            </a:r>
            <a:r>
              <a:rPr lang="en-US" sz="1200" dirty="0"/>
              <a:t> da parte di </a:t>
            </a:r>
            <a:r>
              <a:rPr lang="en-US" sz="1200" dirty="0" err="1"/>
              <a:t>coloro</a:t>
            </a:r>
            <a:r>
              <a:rPr lang="en-US" sz="1200" dirty="0"/>
              <a:t> </a:t>
            </a:r>
            <a:r>
              <a:rPr lang="en-US" sz="1200" dirty="0" err="1"/>
              <a:t>che</a:t>
            </a:r>
            <a:r>
              <a:rPr lang="en-US" sz="1200" dirty="0"/>
              <a:t> lo </a:t>
            </a:r>
            <a:r>
              <a:rPr lang="en-US" sz="1200" dirty="0" err="1"/>
              <a:t>esaminavano</a:t>
            </a:r>
            <a:r>
              <a:rPr lang="en-US" sz="1200" dirty="0"/>
              <a:t> </a:t>
            </a:r>
            <a:r>
              <a:rPr lang="en-US" sz="1200" dirty="0" err="1"/>
              <a:t>criticamente</a:t>
            </a:r>
            <a:r>
              <a:rPr lang="en-US" sz="1200" dirty="0"/>
              <a:t> come </a:t>
            </a:r>
            <a:r>
              <a:rPr lang="en-US" sz="1200" dirty="0" err="1"/>
              <a:t>giustificazione</a:t>
            </a:r>
            <a:r>
              <a:rPr lang="en-US" sz="1200" dirty="0"/>
              <a:t> </a:t>
            </a:r>
            <a:r>
              <a:rPr lang="en-US" sz="1200" dirty="0" err="1"/>
              <a:t>dell’inattività</a:t>
            </a:r>
            <a:r>
              <a:rPr lang="en-US" sz="1200" dirty="0"/>
              <a:t> </a:t>
            </a:r>
            <a:r>
              <a:rPr lang="en-US" sz="1200" dirty="0" err="1"/>
              <a:t>propria</a:t>
            </a:r>
            <a:r>
              <a:rPr lang="en-US" sz="1200" dirty="0"/>
              <a:t> del </a:t>
            </a:r>
            <a:r>
              <a:rPr lang="en-US" sz="1200" dirty="0" err="1"/>
              <a:t>periodo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00E07-7008-4949-8A54-BE73EA980AC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13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oggetti</a:t>
            </a:r>
            <a:r>
              <a:rPr lang="en-US" dirty="0"/>
              <a:t> </a:t>
            </a:r>
            <a:r>
              <a:rPr lang="en-US" dirty="0" err="1"/>
              <a:t>vengono</a:t>
            </a:r>
            <a:r>
              <a:rPr lang="en-US" dirty="0"/>
              <a:t> </a:t>
            </a:r>
            <a:r>
              <a:rPr lang="en-US" dirty="0" err="1"/>
              <a:t>osservati</a:t>
            </a:r>
            <a:r>
              <a:rPr lang="en-US" dirty="0"/>
              <a:t> sotto </a:t>
            </a:r>
            <a:r>
              <a:rPr lang="en-US" dirty="0" err="1"/>
              <a:t>diversi</a:t>
            </a:r>
            <a:r>
              <a:rPr lang="en-US" dirty="0"/>
              <a:t> </a:t>
            </a:r>
            <a:r>
              <a:rPr lang="en-US" dirty="0" err="1"/>
              <a:t>punti</a:t>
            </a:r>
            <a:r>
              <a:rPr lang="en-US" dirty="0"/>
              <a:t> di vista e </a:t>
            </a:r>
            <a:r>
              <a:rPr lang="en-US" dirty="0" err="1"/>
              <a:t>dopo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scomposizione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forme</a:t>
            </a:r>
            <a:r>
              <a:rPr lang="en-US" dirty="0"/>
              <a:t> e </a:t>
            </a:r>
            <a:r>
              <a:rPr lang="en-US" dirty="0" err="1"/>
              <a:t>dello</a:t>
            </a:r>
            <a:r>
              <a:rPr lang="en-US" dirty="0"/>
              <a:t> </a:t>
            </a:r>
            <a:r>
              <a:rPr lang="en-US" dirty="0" err="1"/>
              <a:t>spazio</a:t>
            </a:r>
            <a:r>
              <a:rPr lang="en-US" dirty="0"/>
              <a:t>, </a:t>
            </a:r>
            <a:r>
              <a:rPr lang="en-US" dirty="0" err="1"/>
              <a:t>vengono</a:t>
            </a:r>
            <a:r>
              <a:rPr lang="en-US" dirty="0"/>
              <a:t> </a:t>
            </a:r>
            <a:r>
              <a:rPr lang="en-US" dirty="0" err="1"/>
              <a:t>ricomposti</a:t>
            </a:r>
            <a:r>
              <a:rPr lang="en-US" dirty="0"/>
              <a:t> e </a:t>
            </a:r>
            <a:r>
              <a:rPr lang="en-US" dirty="0" err="1"/>
              <a:t>rappresentati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tela</a:t>
            </a:r>
            <a:r>
              <a:rPr lang="en-US" dirty="0"/>
              <a:t> in base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conoscenza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l'artista</a:t>
            </a:r>
            <a:r>
              <a:rPr lang="en-US" dirty="0"/>
              <a:t> ha </a:t>
            </a:r>
            <a:r>
              <a:rPr lang="en-US" dirty="0" err="1"/>
              <a:t>acquisito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</a:t>
            </a:r>
            <a:r>
              <a:rPr lang="en-US" dirty="0" err="1"/>
              <a:t>stesso</a:t>
            </a:r>
            <a:r>
              <a:rPr lang="en-US" dirty="0"/>
              <a:t> </a:t>
            </a:r>
            <a:r>
              <a:rPr lang="en-US" dirty="0" err="1"/>
              <a:t>oggetto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00E07-7008-4949-8A54-BE73EA980AC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1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Nel</a:t>
            </a:r>
            <a:r>
              <a:rPr lang="en-US" sz="1200" dirty="0"/>
              <a:t> </a:t>
            </a:r>
            <a:r>
              <a:rPr lang="en-US" sz="1200" dirty="0" err="1"/>
              <a:t>quadro</a:t>
            </a:r>
            <a:r>
              <a:rPr lang="en-US" sz="1200" dirty="0"/>
              <a:t> e' </a:t>
            </a:r>
            <a:r>
              <a:rPr lang="en-US" sz="1200" dirty="0" err="1"/>
              <a:t>risolta</a:t>
            </a:r>
            <a:r>
              <a:rPr lang="en-US" sz="1200" dirty="0"/>
              <a:t> la </a:t>
            </a:r>
            <a:r>
              <a:rPr lang="en-US" sz="1200" dirty="0" err="1"/>
              <a:t>più</a:t>
            </a:r>
            <a:r>
              <a:rPr lang="en-US" sz="1200" dirty="0"/>
              <a:t>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debolezza</a:t>
            </a:r>
            <a:r>
              <a:rPr lang="en-US" sz="1200" dirty="0"/>
              <a:t> del </a:t>
            </a:r>
            <a:r>
              <a:rPr lang="en-US" sz="1200" dirty="0" err="1"/>
              <a:t>Cubismo</a:t>
            </a:r>
            <a:r>
              <a:rPr lang="en-US" sz="1200" dirty="0"/>
              <a:t>, </a:t>
            </a:r>
            <a:r>
              <a:rPr lang="en-US" sz="1200" dirty="0" err="1"/>
              <a:t>ovvero</a:t>
            </a:r>
            <a:r>
              <a:rPr lang="en-US" sz="1200" dirty="0"/>
              <a:t> </a:t>
            </a:r>
            <a:r>
              <a:rPr lang="en-US" sz="1200" dirty="0" err="1"/>
              <a:t>l'estrema</a:t>
            </a:r>
            <a:r>
              <a:rPr lang="en-US" sz="1200" dirty="0"/>
              <a:t> </a:t>
            </a:r>
            <a:r>
              <a:rPr lang="en-US" sz="1200" dirty="0" err="1"/>
              <a:t>staticità</a:t>
            </a:r>
            <a:r>
              <a:rPr lang="en-US" sz="1200" dirty="0"/>
              <a:t>; </a:t>
            </a:r>
            <a:r>
              <a:rPr lang="en-US" sz="1200" dirty="0" err="1"/>
              <a:t>l'artista</a:t>
            </a:r>
            <a:r>
              <a:rPr lang="en-US" sz="1200" dirty="0"/>
              <a:t> non </a:t>
            </a:r>
            <a:r>
              <a:rPr lang="en-US" sz="1200" dirty="0" err="1"/>
              <a:t>è</a:t>
            </a:r>
            <a:r>
              <a:rPr lang="en-US" sz="1200" dirty="0"/>
              <a:t> </a:t>
            </a:r>
            <a:r>
              <a:rPr lang="en-US" sz="1200" dirty="0" err="1"/>
              <a:t>interessato</a:t>
            </a:r>
            <a:r>
              <a:rPr lang="en-US" sz="1200" dirty="0"/>
              <a:t> </a:t>
            </a:r>
            <a:r>
              <a:rPr lang="en-US" sz="1200" dirty="0" err="1"/>
              <a:t>alla</a:t>
            </a:r>
            <a:r>
              <a:rPr lang="en-US" sz="1200" dirty="0"/>
              <a:t> </a:t>
            </a:r>
            <a:r>
              <a:rPr lang="en-US" sz="1200" dirty="0" err="1"/>
              <a:t>rappresentazione</a:t>
            </a:r>
            <a:r>
              <a:rPr lang="en-US" sz="1200" dirty="0"/>
              <a:t> di </a:t>
            </a:r>
            <a:r>
              <a:rPr lang="en-US" sz="1200" dirty="0" err="1"/>
              <a:t>più</a:t>
            </a:r>
            <a:r>
              <a:rPr lang="en-US" sz="1200" dirty="0"/>
              <a:t> </a:t>
            </a:r>
            <a:r>
              <a:rPr lang="en-US" sz="1200" dirty="0" err="1"/>
              <a:t>punti</a:t>
            </a:r>
            <a:r>
              <a:rPr lang="en-US" sz="1200" dirty="0"/>
              <a:t> di vista </a:t>
            </a:r>
            <a:r>
              <a:rPr lang="en-US" sz="1200" dirty="0" err="1"/>
              <a:t>nello</a:t>
            </a:r>
            <a:r>
              <a:rPr lang="en-US" sz="1200" dirty="0"/>
              <a:t> </a:t>
            </a:r>
            <a:r>
              <a:rPr lang="en-US" sz="1200" dirty="0" err="1"/>
              <a:t>stesso</a:t>
            </a:r>
            <a:r>
              <a:rPr lang="en-US" sz="1200" dirty="0"/>
              <a:t> </a:t>
            </a:r>
            <a:r>
              <a:rPr lang="en-US" sz="1200" dirty="0" err="1"/>
              <a:t>momento</a:t>
            </a:r>
            <a:r>
              <a:rPr lang="en-US" sz="1200" dirty="0"/>
              <a:t>, ma </a:t>
            </a:r>
            <a:r>
              <a:rPr lang="en-US" sz="1200" dirty="0" err="1"/>
              <a:t>alla</a:t>
            </a:r>
            <a:r>
              <a:rPr lang="en-US" sz="1200" dirty="0"/>
              <a:t> </a:t>
            </a:r>
            <a:r>
              <a:rPr lang="en-US" sz="1200" dirty="0" err="1"/>
              <a:t>descrizione</a:t>
            </a:r>
            <a:r>
              <a:rPr lang="en-US" sz="1200" dirty="0"/>
              <a:t> </a:t>
            </a:r>
            <a:r>
              <a:rPr lang="en-US" sz="1200" dirty="0" err="1"/>
              <a:t>dello</a:t>
            </a:r>
            <a:r>
              <a:rPr lang="en-US" sz="1200" dirty="0"/>
              <a:t> </a:t>
            </a:r>
            <a:r>
              <a:rPr lang="en-US" sz="1200" dirty="0" err="1"/>
              <a:t>stesso</a:t>
            </a:r>
            <a:r>
              <a:rPr lang="en-US" sz="1200" dirty="0"/>
              <a:t> </a:t>
            </a:r>
            <a:r>
              <a:rPr lang="en-US" sz="1200" dirty="0" err="1"/>
              <a:t>soggetto</a:t>
            </a:r>
            <a:r>
              <a:rPr lang="en-US" sz="1200" dirty="0"/>
              <a:t> </a:t>
            </a:r>
            <a:r>
              <a:rPr lang="en-US" sz="1200" dirty="0" err="1"/>
              <a:t>scomposto</a:t>
            </a:r>
            <a:r>
              <a:rPr lang="en-US" sz="1200" dirty="0"/>
              <a:t> in </a:t>
            </a:r>
            <a:r>
              <a:rPr lang="en-US" sz="1200" dirty="0" err="1"/>
              <a:t>più</a:t>
            </a:r>
            <a:r>
              <a:rPr lang="en-US" sz="1200" dirty="0"/>
              <a:t> </a:t>
            </a:r>
            <a:r>
              <a:rPr lang="en-US" sz="1200" dirty="0" err="1"/>
              <a:t>punti</a:t>
            </a:r>
            <a:r>
              <a:rPr lang="en-US" sz="1200" dirty="0"/>
              <a:t> di vista e </a:t>
            </a:r>
            <a:r>
              <a:rPr lang="en-US" sz="1200" dirty="0" err="1"/>
              <a:t>ripetuto</a:t>
            </a:r>
            <a:r>
              <a:rPr lang="en-US" sz="1200" dirty="0"/>
              <a:t> in </a:t>
            </a:r>
            <a:r>
              <a:rPr lang="en-US" sz="1200" dirty="0" err="1"/>
              <a:t>diversi</a:t>
            </a:r>
            <a:r>
              <a:rPr lang="en-US" sz="1200" dirty="0"/>
              <a:t> </a:t>
            </a:r>
            <a:r>
              <a:rPr lang="en-US" sz="1200" dirty="0" err="1"/>
              <a:t>momenti</a:t>
            </a:r>
            <a:r>
              <a:rPr lang="en-US" sz="1200" dirty="0"/>
              <a:t> </a:t>
            </a:r>
            <a:r>
              <a:rPr lang="en-US" sz="1200" dirty="0" err="1"/>
              <a:t>successivi</a:t>
            </a:r>
            <a:r>
              <a:rPr lang="en-US" sz="1200" dirty="0"/>
              <a:t>. Il </a:t>
            </a:r>
            <a:r>
              <a:rPr lang="en-US" sz="1200" dirty="0" err="1"/>
              <a:t>corpo</a:t>
            </a:r>
            <a:r>
              <a:rPr lang="en-US" sz="1200" dirty="0"/>
              <a:t> </a:t>
            </a:r>
            <a:r>
              <a:rPr lang="en-US" sz="1200" dirty="0" err="1"/>
              <a:t>che</a:t>
            </a:r>
            <a:r>
              <a:rPr lang="en-US" sz="1200" dirty="0"/>
              <a:t> </a:t>
            </a:r>
            <a:r>
              <a:rPr lang="en-US" sz="1200" dirty="0" err="1"/>
              <a:t>scende</a:t>
            </a:r>
            <a:r>
              <a:rPr lang="en-US" sz="1200" dirty="0"/>
              <a:t> le scale </a:t>
            </a:r>
            <a:r>
              <a:rPr lang="en-US" sz="1200" dirty="0" err="1"/>
              <a:t>e'rappresentato</a:t>
            </a:r>
            <a:r>
              <a:rPr lang="en-US" sz="1200" dirty="0"/>
              <a:t> in </a:t>
            </a:r>
            <a:r>
              <a:rPr lang="en-US" sz="1200" dirty="0" err="1"/>
              <a:t>tutti</a:t>
            </a:r>
            <a:r>
              <a:rPr lang="en-US" sz="1200" dirty="0"/>
              <a:t> </a:t>
            </a:r>
            <a:r>
              <a:rPr lang="en-US" sz="1200" dirty="0" err="1"/>
              <a:t>gli</a:t>
            </a:r>
            <a:r>
              <a:rPr lang="en-US" sz="1200" dirty="0"/>
              <a:t> </a:t>
            </a:r>
            <a:r>
              <a:rPr lang="en-US" sz="1200" dirty="0" err="1"/>
              <a:t>istanti</a:t>
            </a:r>
            <a:r>
              <a:rPr lang="en-US" sz="1200" dirty="0"/>
              <a:t> </a:t>
            </a:r>
            <a:r>
              <a:rPr lang="en-US" sz="1200" dirty="0" err="1"/>
              <a:t>contemporaneamente</a:t>
            </a:r>
            <a:r>
              <a:rPr lang="en-US" sz="12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00E07-7008-4949-8A54-BE73EA980AC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4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L’opera</a:t>
            </a:r>
            <a:r>
              <a:rPr lang="en-US" dirty="0"/>
              <a:t> </a:t>
            </a:r>
            <a:r>
              <a:rPr lang="en-US" dirty="0" err="1"/>
              <a:t>raffigura</a:t>
            </a:r>
            <a:r>
              <a:rPr lang="en-US" dirty="0"/>
              <a:t> un </a:t>
            </a:r>
            <a:r>
              <a:rPr lang="en-US" dirty="0" err="1"/>
              <a:t>paesaggio</a:t>
            </a:r>
            <a:r>
              <a:rPr lang="en-US" dirty="0"/>
              <a:t> in cui </a:t>
            </a:r>
            <a:r>
              <a:rPr lang="en-US" dirty="0" err="1"/>
              <a:t>tre</a:t>
            </a:r>
            <a:r>
              <a:rPr lang="en-US" dirty="0"/>
              <a:t> </a:t>
            </a:r>
            <a:r>
              <a:rPr lang="en-US" b="1" dirty="0" err="1"/>
              <a:t>orologi</a:t>
            </a:r>
            <a:r>
              <a:rPr lang="en-US" dirty="0"/>
              <a:t> </a:t>
            </a:r>
            <a:r>
              <a:rPr lang="en-US" dirty="0" err="1"/>
              <a:t>catturano</a:t>
            </a:r>
            <a:r>
              <a:rPr lang="en-US" dirty="0"/>
              <a:t> lo </a:t>
            </a:r>
            <a:r>
              <a:rPr lang="en-US" dirty="0" err="1"/>
              <a:t>sguardo</a:t>
            </a:r>
            <a:r>
              <a:rPr lang="en-US" dirty="0"/>
              <a:t> </a:t>
            </a:r>
            <a:r>
              <a:rPr lang="en-US" dirty="0" err="1"/>
              <a:t>dell’osservatore</a:t>
            </a:r>
            <a:r>
              <a:rPr lang="en-US" dirty="0"/>
              <a:t> per la </a:t>
            </a:r>
            <a:r>
              <a:rPr lang="en-US" dirty="0" err="1"/>
              <a:t>loro</a:t>
            </a:r>
            <a:r>
              <a:rPr lang="en-US" dirty="0"/>
              <a:t> </a:t>
            </a:r>
            <a:r>
              <a:rPr lang="en-US" dirty="0" err="1"/>
              <a:t>singolarità</a:t>
            </a:r>
            <a:r>
              <a:rPr lang="en-US" dirty="0"/>
              <a:t>, forma e </a:t>
            </a:r>
            <a:r>
              <a:rPr lang="en-US" dirty="0" err="1"/>
              <a:t>consistenza</a:t>
            </a:r>
            <a:r>
              <a:rPr lang="en-US" dirty="0"/>
              <a:t>.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flessibili</a:t>
            </a:r>
            <a:r>
              <a:rPr lang="en-US" dirty="0"/>
              <a:t> 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adagiano</a:t>
            </a:r>
            <a:r>
              <a:rPr lang="en-US" dirty="0"/>
              <a:t>, </a:t>
            </a:r>
            <a:r>
              <a:rPr lang="en-US" dirty="0" err="1"/>
              <a:t>assumendo</a:t>
            </a:r>
            <a:r>
              <a:rPr lang="en-US" dirty="0"/>
              <a:t> la </a:t>
            </a:r>
            <a:r>
              <a:rPr lang="en-US" dirty="0" err="1"/>
              <a:t>foggia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loro</a:t>
            </a:r>
            <a:r>
              <a:rPr lang="en-US" dirty="0"/>
              <a:t> </a:t>
            </a:r>
            <a:r>
              <a:rPr lang="en-US" dirty="0" err="1"/>
              <a:t>sostegni</a:t>
            </a:r>
            <a:r>
              <a:rPr lang="en-US" dirty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Il </a:t>
            </a:r>
            <a:r>
              <a:rPr lang="en-US" dirty="0" err="1"/>
              <a:t>suo</a:t>
            </a:r>
            <a:r>
              <a:rPr lang="en-US" dirty="0"/>
              <a:t> </a:t>
            </a:r>
            <a:r>
              <a:rPr lang="en-US" dirty="0" err="1"/>
              <a:t>succedersi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costantemente</a:t>
            </a:r>
            <a:r>
              <a:rPr lang="en-US" dirty="0"/>
              <a:t> e </a:t>
            </a:r>
            <a:r>
              <a:rPr lang="en-US" dirty="0" err="1"/>
              <a:t>rigorosamente</a:t>
            </a:r>
            <a:r>
              <a:rPr lang="en-US" dirty="0"/>
              <a:t> </a:t>
            </a:r>
            <a:r>
              <a:rPr lang="en-US" dirty="0" err="1"/>
              <a:t>scandito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misurazione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</a:t>
            </a:r>
            <a:r>
              <a:rPr lang="en-US" dirty="0" err="1"/>
              <a:t>scorrere</a:t>
            </a:r>
            <a:r>
              <a:rPr lang="en-US" dirty="0"/>
              <a:t> di secondi, </a:t>
            </a:r>
            <a:r>
              <a:rPr lang="en-US" dirty="0" err="1"/>
              <a:t>minuti</a:t>
            </a:r>
            <a:r>
              <a:rPr lang="en-US" dirty="0"/>
              <a:t>, ore, </a:t>
            </a:r>
            <a:r>
              <a:rPr lang="en-US" dirty="0" err="1"/>
              <a:t>giorni</a:t>
            </a:r>
            <a:r>
              <a:rPr lang="en-US" dirty="0"/>
              <a:t>, </a:t>
            </a:r>
            <a:r>
              <a:rPr lang="en-US" dirty="0" err="1"/>
              <a:t>settimane</a:t>
            </a:r>
            <a:r>
              <a:rPr lang="en-US" dirty="0"/>
              <a:t>…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tentano</a:t>
            </a:r>
            <a:r>
              <a:rPr lang="en-US" dirty="0"/>
              <a:t> di </a:t>
            </a:r>
            <a:r>
              <a:rPr lang="en-US" dirty="0" err="1"/>
              <a:t>quantificare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dimensione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sembra</a:t>
            </a:r>
            <a:r>
              <a:rPr lang="en-US" dirty="0"/>
              <a:t> </a:t>
            </a:r>
            <a:r>
              <a:rPr lang="en-US" dirty="0" err="1"/>
              <a:t>oggettiva</a:t>
            </a:r>
            <a:r>
              <a:rPr lang="en-US" dirty="0"/>
              <a:t>, </a:t>
            </a:r>
            <a:r>
              <a:rPr lang="en-US" dirty="0" err="1"/>
              <a:t>fissa</a:t>
            </a:r>
            <a:r>
              <a:rPr lang="en-US" dirty="0"/>
              <a:t>, </a:t>
            </a:r>
            <a:r>
              <a:rPr lang="en-US" dirty="0" err="1"/>
              <a:t>calcolabile</a:t>
            </a:r>
            <a:r>
              <a:rPr lang="en-US" dirty="0"/>
              <a:t> in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preciso</a:t>
            </a:r>
            <a:r>
              <a:rPr lang="en-US" dirty="0"/>
              <a:t> e </a:t>
            </a:r>
            <a:r>
              <a:rPr lang="en-US" dirty="0" err="1"/>
              <a:t>puntuale</a:t>
            </a:r>
            <a:r>
              <a:rPr lang="en-US" dirty="0"/>
              <a:t> con </a:t>
            </a:r>
            <a:r>
              <a:rPr lang="en-US" dirty="0" err="1"/>
              <a:t>orologi</a:t>
            </a:r>
            <a:r>
              <a:rPr lang="en-US" dirty="0"/>
              <a:t> e </a:t>
            </a:r>
            <a:r>
              <a:rPr lang="en-US" dirty="0" err="1"/>
              <a:t>calendari</a:t>
            </a:r>
            <a:r>
              <a:rPr lang="en-US" dirty="0"/>
              <a:t>. Ma a </a:t>
            </a:r>
            <a:r>
              <a:rPr lang="en-US" dirty="0" err="1"/>
              <a:t>tali</a:t>
            </a:r>
            <a:r>
              <a:rPr lang="en-US" dirty="0"/>
              <a:t> </a:t>
            </a:r>
            <a:r>
              <a:rPr lang="en-US" dirty="0" err="1"/>
              <a:t>strumenti</a:t>
            </a:r>
            <a:r>
              <a:rPr lang="en-US" dirty="0"/>
              <a:t> </a:t>
            </a:r>
            <a:r>
              <a:rPr lang="en-US" dirty="0" err="1"/>
              <a:t>tecnici</a:t>
            </a:r>
            <a:r>
              <a:rPr lang="en-US" dirty="0"/>
              <a:t> </a:t>
            </a:r>
            <a:r>
              <a:rPr lang="en-US" dirty="0" err="1"/>
              <a:t>sfugge</a:t>
            </a:r>
            <a:r>
              <a:rPr lang="en-US" dirty="0"/>
              <a:t> un </a:t>
            </a:r>
            <a:r>
              <a:rPr lang="en-US" dirty="0" err="1"/>
              <a:t>dato</a:t>
            </a:r>
            <a:r>
              <a:rPr lang="en-US" dirty="0"/>
              <a:t>, </a:t>
            </a:r>
            <a:r>
              <a:rPr lang="en-US" dirty="0" err="1"/>
              <a:t>quello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rilevante</a:t>
            </a:r>
            <a:r>
              <a:rPr lang="en-US" dirty="0"/>
              <a:t> </a:t>
            </a:r>
            <a:r>
              <a:rPr lang="en-US" dirty="0" err="1"/>
              <a:t>eppure</a:t>
            </a:r>
            <a:r>
              <a:rPr lang="en-US" dirty="0"/>
              <a:t>, </a:t>
            </a:r>
            <a:r>
              <a:rPr lang="en-US" dirty="0" err="1"/>
              <a:t>paradossalmente</a:t>
            </a:r>
            <a:r>
              <a:rPr lang="en-US" dirty="0"/>
              <a:t>, non </a:t>
            </a:r>
            <a:r>
              <a:rPr lang="en-US" dirty="0" err="1"/>
              <a:t>rilevabile</a:t>
            </a:r>
            <a:r>
              <a:rPr lang="en-US" dirty="0"/>
              <a:t>, non </a:t>
            </a:r>
            <a:r>
              <a:rPr lang="en-US" dirty="0" err="1"/>
              <a:t>calcolabile</a:t>
            </a:r>
            <a:r>
              <a:rPr lang="en-US" dirty="0"/>
              <a:t>, non </a:t>
            </a:r>
            <a:r>
              <a:rPr lang="en-US" dirty="0" err="1"/>
              <a:t>quantificabile</a:t>
            </a:r>
            <a:r>
              <a:rPr lang="en-US" dirty="0"/>
              <a:t> e non </a:t>
            </a:r>
            <a:r>
              <a:rPr lang="en-US" dirty="0" err="1"/>
              <a:t>tangibile</a:t>
            </a:r>
            <a:r>
              <a:rPr lang="en-US" dirty="0"/>
              <a:t>: </a:t>
            </a:r>
            <a:r>
              <a:rPr lang="en-US" b="1" dirty="0"/>
              <a:t>la </a:t>
            </a:r>
            <a:r>
              <a:rPr lang="en-US" b="1" dirty="0" err="1"/>
              <a:t>percezione</a:t>
            </a:r>
            <a:r>
              <a:rPr lang="en-US" b="1" dirty="0"/>
              <a:t> del tempo </a:t>
            </a:r>
            <a:r>
              <a:rPr lang="en-US" b="1" dirty="0" err="1"/>
              <a:t>dell’inconscio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00E07-7008-4949-8A54-BE73EA980AC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32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5A88D70-35E4-8A4E-867F-C23E23245569}" type="slidenum">
              <a:rPr lang="en-US" sz="1200"/>
              <a:pPr eaLnBrk="1" hangingPunct="1"/>
              <a:t>30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2722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DF476-F105-4E8C-BCD9-32CB8AA28447}" type="datetimeFigureOut">
              <a:rPr lang="it-IT" smtClean="0"/>
              <a:pPr/>
              <a:t>08/04/2019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C807-3E82-4A7A-AD5A-863B62EC54B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facebook.com/artandscienceacrossitaly/" TargetMode="External"/><Relationship Id="rId7" Type="http://schemas.openxmlformats.org/officeDocument/2006/relationships/hyperlink" Target="http://www.cern.ch/" TargetMode="External"/><Relationship Id="rId2" Type="http://schemas.openxmlformats.org/officeDocument/2006/relationships/hyperlink" Target="https://web.infn.it/artandscience/index.php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n.it/" TargetMode="External"/><Relationship Id="rId5" Type="http://schemas.openxmlformats.org/officeDocument/2006/relationships/hyperlink" Target="mailto:artandscienceacrossitaly@gmail.com" TargetMode="External"/><Relationship Id="rId4" Type="http://schemas.openxmlformats.org/officeDocument/2006/relationships/hyperlink" Target="http://portal.opendiscoveryspace.eu/community/art-science-across-italy-84759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hyperlink" Target="https://www.instagram.com/artandscienceacrossitaly/" TargetMode="External"/><Relationship Id="rId3" Type="http://schemas.openxmlformats.org/officeDocument/2006/relationships/image" Target="../media/image2.jpeg"/><Relationship Id="rId21" Type="http://schemas.openxmlformats.org/officeDocument/2006/relationships/image" Target="../media/image17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hyperlink" Target="https://www.facebook.com/artandscienceacrossitaly/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web.infn.it/artandscience" TargetMode="Externa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5.tiff"/><Relationship Id="rId4" Type="http://schemas.openxmlformats.org/officeDocument/2006/relationships/image" Target="../media/image3.jpeg"/><Relationship Id="rId9" Type="http://schemas.openxmlformats.org/officeDocument/2006/relationships/image" Target="../media/image8.gif"/><Relationship Id="rId14" Type="http://schemas.openxmlformats.org/officeDocument/2006/relationships/image" Target="../media/image13.jpe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mistralab.it/tecnica/Telecomunicazioni_progetto2/Arte_scienza_xxsec/Cubismo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ART&amp;SCIENCE</a:t>
            </a:r>
            <a:r>
              <a:rPr lang="it-IT" dirty="0" smtClean="0"/>
              <a:t> 2019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Il nuovo rinascimento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8" y="65088"/>
            <a:ext cx="8477795" cy="8048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dirty="0"/>
              <a:t>Come scrivere il progetto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5900" y="1218964"/>
            <a:ext cx="7556500" cy="3567793"/>
          </a:xfrm>
        </p:spPr>
        <p:txBody>
          <a:bodyPr>
            <a:normAutofit/>
          </a:bodyPr>
          <a:lstStyle/>
          <a:p>
            <a:r>
              <a:rPr lang="it-IT" sz="2800" dirty="0" smtClean="0"/>
              <a:t>Ogni gruppo di studenti </a:t>
            </a:r>
            <a:r>
              <a:rPr lang="it-IT" sz="2800" dirty="0"/>
              <a:t>propone un progetto artistico su di un tema relativo agli argomenti trattati con una forma espressiva scelta liberamente</a:t>
            </a:r>
          </a:p>
          <a:p>
            <a:pPr marL="914400" lvl="1" indent="-514350"/>
            <a:r>
              <a:rPr lang="it-IT" sz="2400" dirty="0" smtClean="0"/>
              <a:t>Titolo</a:t>
            </a:r>
            <a:endParaRPr lang="it-IT" sz="2400" dirty="0"/>
          </a:p>
          <a:p>
            <a:pPr marL="914400" lvl="1" indent="-514350"/>
            <a:r>
              <a:rPr lang="it-IT" sz="2400" dirty="0" smtClean="0"/>
              <a:t>Riassunte breve “</a:t>
            </a:r>
            <a:r>
              <a:rPr lang="it-IT" sz="2400" i="1" dirty="0" err="1" smtClean="0"/>
              <a:t>Abstract</a:t>
            </a:r>
            <a:r>
              <a:rPr lang="it-IT" sz="2400" i="1" dirty="0" smtClean="0"/>
              <a:t>”</a:t>
            </a:r>
            <a:r>
              <a:rPr lang="it-IT" sz="2400" dirty="0" smtClean="0"/>
              <a:t> </a:t>
            </a:r>
            <a:r>
              <a:rPr lang="it-IT" sz="2400" dirty="0"/>
              <a:t>(5 righe)</a:t>
            </a:r>
          </a:p>
          <a:p>
            <a:pPr marL="914400" lvl="1" indent="-514350"/>
            <a:r>
              <a:rPr lang="it-IT" sz="2400" dirty="0" smtClean="0"/>
              <a:t>Descrizione: tema </a:t>
            </a:r>
            <a:r>
              <a:rPr lang="it-IT" sz="2400" dirty="0"/>
              <a:t>scientifico, </a:t>
            </a:r>
            <a:r>
              <a:rPr lang="it-IT" sz="2400" dirty="0" smtClean="0"/>
              <a:t>tecnica artistica, eventuale correlazione </a:t>
            </a:r>
            <a:r>
              <a:rPr lang="it-IT" sz="2400" dirty="0"/>
              <a:t>tra </a:t>
            </a:r>
            <a:r>
              <a:rPr lang="it-IT" sz="2400" dirty="0" smtClean="0"/>
              <a:t>arte </a:t>
            </a:r>
            <a:r>
              <a:rPr lang="it-IT" sz="2400" dirty="0"/>
              <a:t>&amp; </a:t>
            </a:r>
            <a:r>
              <a:rPr lang="it-IT" sz="2400" dirty="0" smtClean="0"/>
              <a:t>scienza (1 pagina)</a:t>
            </a:r>
            <a:endParaRPr lang="it-IT" sz="2400" dirty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588583-537A-4648-856B-9284623F40E4}"/>
              </a:ext>
            </a:extLst>
          </p:cNvPr>
          <p:cNvSpPr txBox="1"/>
          <p:nvPr/>
        </p:nvSpPr>
        <p:spPr>
          <a:xfrm>
            <a:off x="611560" y="4869160"/>
            <a:ext cx="799353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Titolo: </a:t>
            </a:r>
            <a:r>
              <a:rPr lang="it-IT" dirty="0"/>
              <a:t>Il tempo di una stella</a:t>
            </a:r>
          </a:p>
          <a:p>
            <a:r>
              <a:rPr lang="it-IT" dirty="0" err="1">
                <a:solidFill>
                  <a:srgbClr val="FF0000"/>
                </a:solidFill>
              </a:rPr>
              <a:t>Abstract</a:t>
            </a:r>
            <a:r>
              <a:rPr lang="it-IT" dirty="0">
                <a:solidFill>
                  <a:srgbClr val="FF0000"/>
                </a:solidFill>
              </a:rPr>
              <a:t>: </a:t>
            </a:r>
            <a:r>
              <a:rPr lang="it-IT" dirty="0"/>
              <a:t>abbiamo scelto di rappresentare il concetto di tempo visto da una </a:t>
            </a:r>
            <a:r>
              <a:rPr lang="it-IT" dirty="0" smtClean="0"/>
              <a:t>stella.</a:t>
            </a:r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Descrizione: </a:t>
            </a:r>
            <a:r>
              <a:rPr lang="it-IT" dirty="0"/>
              <a:t>Olio su tela. Il trascorrere del tempo su di una stella è rappresentato</a:t>
            </a:r>
          </a:p>
          <a:p>
            <a:r>
              <a:rPr lang="it-IT" dirty="0"/>
              <a:t>d</a:t>
            </a:r>
            <a:r>
              <a:rPr lang="it-IT" dirty="0" smtClean="0"/>
              <a:t>all'affievolirsi dei </a:t>
            </a:r>
            <a:r>
              <a:rPr lang="it-IT" dirty="0"/>
              <a:t>raggi di luce emessi dalla stella durante la sua </a:t>
            </a:r>
            <a:r>
              <a:rPr lang="it-IT" dirty="0" err="1"/>
              <a:t>vita</a:t>
            </a:r>
            <a:r>
              <a:rPr lang="it-IT" dirty="0" err="1" smtClean="0"/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55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dirty="0"/>
              <a:t>I fase: formazione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396" y="899663"/>
            <a:ext cx="7556500" cy="5156200"/>
          </a:xfrm>
        </p:spPr>
        <p:txBody>
          <a:bodyPr>
            <a:normAutofit/>
          </a:bodyPr>
          <a:lstStyle/>
          <a:p>
            <a:r>
              <a:rPr lang="it-IT" sz="2400" dirty="0"/>
              <a:t>Divulgazione scientifica &amp; </a:t>
            </a:r>
            <a:r>
              <a:rPr lang="it-IT" sz="2400" dirty="0" smtClean="0"/>
              <a:t>Artistica</a:t>
            </a:r>
            <a:endParaRPr lang="it-IT" sz="2400" dirty="0"/>
          </a:p>
          <a:p>
            <a:pPr marL="914400" lvl="1" indent="-514350">
              <a:buFont typeface="Arial"/>
              <a:buChar char="•"/>
            </a:pPr>
            <a:r>
              <a:rPr lang="it-IT" sz="2000" dirty="0"/>
              <a:t>Seminari presso le scuole</a:t>
            </a:r>
          </a:p>
          <a:p>
            <a:pPr marL="914400" lvl="1" indent="-514350">
              <a:buFont typeface="Arial"/>
              <a:buChar char="•"/>
            </a:pPr>
            <a:r>
              <a:rPr lang="it-IT" sz="2000" dirty="0"/>
              <a:t>Visite ai laboratori e/o incontri di divulgazione scientifica presso </a:t>
            </a:r>
            <a:r>
              <a:rPr lang="it-IT" sz="1600" dirty="0"/>
              <a:t>CNR-SPIN, CNR_IMEM, DIFI</a:t>
            </a:r>
            <a:r>
              <a:rPr lang="it-IT" sz="1600" dirty="0" smtClean="0"/>
              <a:t>, DCCI, </a:t>
            </a:r>
            <a:r>
              <a:rPr lang="it-IT" sz="1600" dirty="0"/>
              <a:t>IIT, INFN</a:t>
            </a:r>
          </a:p>
          <a:p>
            <a:pPr marL="914400" lvl="1" indent="-514350">
              <a:buFont typeface="Arial"/>
              <a:buChar char="•"/>
            </a:pPr>
            <a:r>
              <a:rPr lang="it-IT" sz="2000" dirty="0" smtClean="0"/>
              <a:t>Attività didattiche (musei, viaggi, cinema, teatro)</a:t>
            </a:r>
            <a:endParaRPr lang="it-IT" sz="20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165389"/>
            <a:ext cx="4187801" cy="277192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426267-C6CC-D546-8CC0-AD38390BA2C1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87801" y="3149947"/>
            <a:ext cx="49657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dirty="0"/>
              <a:t>II fase: progettualità e creatività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7556500" cy="515620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Con il supporto di docenti ed esperti accademici:</a:t>
            </a:r>
            <a:endParaRPr lang="it-IT" sz="2800" dirty="0"/>
          </a:p>
          <a:p>
            <a:pPr marL="914400" lvl="1" indent="-514350" defTabSz="-19050"/>
            <a:r>
              <a:rPr lang="it-IT" sz="2400" dirty="0"/>
              <a:t>Progettazione di una composizione artistica su di un tema relativo agli argomenti trattati</a:t>
            </a:r>
          </a:p>
          <a:p>
            <a:pPr marL="914400" lvl="1" indent="-514350"/>
            <a:r>
              <a:rPr lang="it-IT" sz="2400" dirty="0"/>
              <a:t>Sviluppo del progetto</a:t>
            </a:r>
          </a:p>
          <a:p>
            <a:pPr marL="914400" lvl="1" indent="-514350"/>
            <a:r>
              <a:rPr lang="it-IT" sz="2400" dirty="0" smtClean="0"/>
              <a:t>Presentazione del progetto</a:t>
            </a:r>
            <a:endParaRPr lang="it-IT" sz="2400" dirty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166255"/>
            <a:ext cx="3125289" cy="1979998"/>
          </a:xfrm>
          <a:prstGeom prst="rect">
            <a:avLst/>
          </a:prstGeom>
        </p:spPr>
      </p:pic>
      <p:pic>
        <p:nvPicPr>
          <p:cNvPr id="1026" name="Picture 2" descr="ttps://artspring.co/wp-content/uploads/2016/05/art-schoo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34" y="4175661"/>
            <a:ext cx="2640001" cy="19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magine correlat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61" y="4175661"/>
            <a:ext cx="3529409" cy="1979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 rot="1200189">
            <a:off x="-11201" y="4657495"/>
            <a:ext cx="3126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Fotografate i vari passi </a:t>
            </a:r>
          </a:p>
          <a:p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 prendete appunti.</a:t>
            </a:r>
          </a:p>
          <a:p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 verrà un libro</a:t>
            </a:r>
          </a:p>
        </p:txBody>
      </p:sp>
    </p:spTree>
    <p:extLst>
      <p:ext uri="{BB962C8B-B14F-4D97-AF65-F5344CB8AC3E}">
        <p14:creationId xmlns:p14="http://schemas.microsoft.com/office/powerpoint/2010/main" val="7541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dirty="0"/>
              <a:t>Composizione </a:t>
            </a:r>
            <a:r>
              <a:rPr lang="it-IT" sz="4000" dirty="0" smtClean="0"/>
              <a:t>artistica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8498656" cy="515620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Ispirazione</a:t>
            </a:r>
            <a:endParaRPr lang="it-IT" sz="2800" dirty="0"/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/>
              <a:t>Liberare la mente e pensare in modo diverso come esprimere con il linguaggio dell’arte un concetto scientifico</a:t>
            </a:r>
            <a:endParaRPr lang="it-IT" sz="2400" dirty="0"/>
          </a:p>
          <a:p>
            <a:r>
              <a:rPr lang="it-IT" sz="2800" dirty="0" smtClean="0"/>
              <a:t>Realizzazione</a:t>
            </a:r>
            <a:endParaRPr lang="it-IT" sz="2800" dirty="0"/>
          </a:p>
          <a:p>
            <a:pPr marL="914400" lvl="1" indent="-514350" defTabSz="-19050">
              <a:buFont typeface="Courier New"/>
              <a:buChar char="o"/>
            </a:pPr>
            <a:r>
              <a:rPr lang="it-IT" sz="2400" dirty="0" smtClean="0"/>
              <a:t>Ogni forma di espressione artistica è ammessa</a:t>
            </a:r>
            <a:endParaRPr lang="it-IT" sz="2400" dirty="0"/>
          </a:p>
          <a:p>
            <a:pPr marL="914400" lvl="1" indent="-514350">
              <a:buFont typeface="Courier New"/>
              <a:buChar char="o"/>
            </a:pPr>
            <a:r>
              <a:rPr lang="it-IT" sz="2400" dirty="0"/>
              <a:t>I responsabili del progetto e i vostri docenti vi aiuteranno nella fase di progettazione.</a:t>
            </a:r>
          </a:p>
          <a:p>
            <a:r>
              <a:rPr lang="it-IT" sz="2800" dirty="0" smtClean="0"/>
              <a:t>Vincoli</a:t>
            </a:r>
            <a:endParaRPr lang="it-IT" sz="2800" dirty="0"/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/>
              <a:t>Opera realizzabile nei tempi corretti</a:t>
            </a:r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/>
              <a:t>ottimale per essere trasportata e esposta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57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magine correlat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77" y="2127626"/>
            <a:ext cx="3204030" cy="2129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sultati immagini per forme d'arte scultu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45" y="2115054"/>
            <a:ext cx="3203856" cy="2737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isultati immagini per forme d'art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768934" cy="2127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magine correlat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625"/>
            <a:ext cx="2850776" cy="2142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sultati immagini per forme d'art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43" y="0"/>
            <a:ext cx="3186457" cy="2127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sultati immagini per forme d'art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5248"/>
            <a:ext cx="3337735" cy="2602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sultati immagini per forme d'art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34" y="4255246"/>
            <a:ext cx="2602753" cy="2602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sultati immagini per forme d'arte danza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87" y="4723360"/>
            <a:ext cx="3203513" cy="2134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ACB74F9-5160-3E4C-9E49-FC8BD4130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tretch>
            <a:fillRect/>
          </a:stretch>
        </p:blipFill>
        <p:spPr bwMode="auto">
          <a:xfrm>
            <a:off x="3131840" y="0"/>
            <a:ext cx="3571983" cy="2132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FEA5C01-F35A-AF48-967B-7BBDC25DD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(Istituto Nazionale di Fisica Nucleare di Napoli e CERN)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70B6232-257B-9C43-9C83-EB309DC5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F36FA3-6525-0A4F-8897-0ED094B05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" y="987553"/>
            <a:ext cx="8805671" cy="5870448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6240799-FBA6-EC42-A5E9-8939D8BB875C}"/>
              </a:ext>
            </a:extLst>
          </p:cNvPr>
          <p:cNvSpPr txBox="1">
            <a:spLocks/>
          </p:cNvSpPr>
          <p:nvPr/>
        </p:nvSpPr>
        <p:spPr>
          <a:xfrm>
            <a:off x="152400" y="65088"/>
            <a:ext cx="8991600" cy="821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Le Mostre di Art &amp; Science</a:t>
            </a:r>
            <a:endParaRPr lang="it-IT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6" name="Immagine 5" descr="SalaEsposizioneFirenze.jpg">
            <a:extLst>
              <a:ext uri="{FF2B5EF4-FFF2-40B4-BE49-F238E27FC236}">
                <a16:creationId xmlns:a16="http://schemas.microsoft.com/office/drawing/2014/main" id="{79E64490-5D2F-7C4D-913E-CAE15E32C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2" y="829819"/>
            <a:ext cx="8037575" cy="60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6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43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Questionari anonimi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3868271"/>
          </a:xfrm>
        </p:spPr>
        <p:txBody>
          <a:bodyPr>
            <a:normAutofit/>
          </a:bodyPr>
          <a:lstStyle/>
          <a:p>
            <a:r>
              <a:rPr lang="it-IT" dirty="0" smtClean="0"/>
              <a:t>Per permettere all’Unione Europea, al </a:t>
            </a:r>
            <a:r>
              <a:rPr lang="it-IT" dirty="0"/>
              <a:t>CERN e </a:t>
            </a:r>
            <a:r>
              <a:rPr lang="it-IT" dirty="0" smtClean="0"/>
              <a:t>all’INFN di valutare l’impatto dell’iniziativa</a:t>
            </a:r>
            <a:endParaRPr lang="it-IT" dirty="0"/>
          </a:p>
          <a:p>
            <a:r>
              <a:rPr lang="it-IT" dirty="0" smtClean="0">
                <a:solidFill>
                  <a:srgbClr val="FF0000"/>
                </a:solidFill>
              </a:rPr>
              <a:t>Due questionari: uno all’inizio </a:t>
            </a:r>
            <a:r>
              <a:rPr lang="it-IT" dirty="0">
                <a:solidFill>
                  <a:srgbClr val="FF0000"/>
                </a:solidFill>
              </a:rPr>
              <a:t>del progetto ed </a:t>
            </a:r>
            <a:r>
              <a:rPr lang="it-IT" dirty="0" smtClean="0">
                <a:solidFill>
                  <a:srgbClr val="FF0000"/>
                </a:solidFill>
              </a:rPr>
              <a:t>uno alla </a:t>
            </a:r>
            <a:r>
              <a:rPr lang="it-IT" dirty="0">
                <a:solidFill>
                  <a:srgbClr val="FF0000"/>
                </a:solidFill>
              </a:rPr>
              <a:t>fine.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8089" y="3829677"/>
            <a:ext cx="4530508" cy="3024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17202" y="3836464"/>
            <a:ext cx="4526798" cy="3021536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838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9836"/>
            <a:ext cx="8229600" cy="5576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Link importanti:</a:t>
            </a:r>
            <a:endParaRPr lang="it-IT" sz="2400" dirty="0">
              <a:solidFill>
                <a:srgbClr val="FF0000"/>
              </a:solidFill>
              <a:hlinkClick r:id="rId2"/>
            </a:endParaRPr>
          </a:p>
          <a:p>
            <a:r>
              <a:rPr lang="it-IT" sz="2000" dirty="0">
                <a:hlinkClick r:id="rId2"/>
              </a:rPr>
              <a:t>Sito Web Art &amp; Science across Italy</a:t>
            </a:r>
            <a:endParaRPr lang="it-IT" sz="2000" dirty="0"/>
          </a:p>
          <a:p>
            <a:r>
              <a:rPr lang="it-IT" sz="2000" dirty="0">
                <a:hlinkClick r:id="rId3"/>
              </a:rPr>
              <a:t>Pagina Facebook Art &amp; Science across Italy</a:t>
            </a:r>
            <a:endParaRPr lang="it-IT" sz="2000" dirty="0"/>
          </a:p>
          <a:p>
            <a:r>
              <a:rPr lang="it-IT" sz="2000" dirty="0">
                <a:hlinkClick r:id="rId4"/>
              </a:rPr>
              <a:t>Open Science Registration per Professori e Alunni</a:t>
            </a:r>
            <a:endParaRPr lang="it-IT" sz="2000" dirty="0"/>
          </a:p>
          <a:p>
            <a:r>
              <a:rPr lang="it-IT" sz="2000" dirty="0">
                <a:hlinkClick r:id="rId5"/>
              </a:rPr>
              <a:t>email del progetto</a:t>
            </a:r>
            <a:endParaRPr lang="it-IT" sz="2000" dirty="0"/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Siti istituzionali:</a:t>
            </a:r>
          </a:p>
          <a:p>
            <a:r>
              <a:rPr lang="it-IT" sz="2000" dirty="0">
                <a:hlinkClick r:id="rId6"/>
              </a:rPr>
              <a:t>Sito Web Istituto Nazionale di Fisica Nucleare</a:t>
            </a:r>
            <a:endParaRPr lang="it-IT" sz="2000" dirty="0"/>
          </a:p>
          <a:p>
            <a:r>
              <a:rPr lang="it-IT" sz="2000" dirty="0" smtClean="0">
                <a:hlinkClick r:id="rId7"/>
              </a:rPr>
              <a:t>Sito </a:t>
            </a:r>
            <a:r>
              <a:rPr lang="it-IT" sz="2000" dirty="0">
                <a:hlinkClick r:id="rId7"/>
              </a:rPr>
              <a:t>Web del CERN</a:t>
            </a:r>
            <a:endParaRPr lang="it-IT" sz="2000" dirty="0"/>
          </a:p>
          <a:p>
            <a:endParaRPr lang="it-IT" sz="2800" dirty="0" smtClean="0"/>
          </a:p>
          <a:p>
            <a:r>
              <a:rPr lang="it-IT" sz="2800" dirty="0" smtClean="0"/>
              <a:t>Materiale </a:t>
            </a:r>
            <a:r>
              <a:rPr lang="it-IT" sz="2800" dirty="0"/>
              <a:t>didattico e referenze bibliografiche sono presenti sul sito del progetto </a:t>
            </a:r>
            <a:r>
              <a:rPr lang="it-IT" sz="2600" dirty="0">
                <a:solidFill>
                  <a:srgbClr val="FF0000"/>
                </a:solidFill>
              </a:rPr>
              <a:t>(https://web.infn.it/artandscience) </a:t>
            </a:r>
            <a:r>
              <a:rPr lang="it-IT" sz="2800" dirty="0"/>
              <a:t>vi verranno fornite durante il corso del progetto.</a:t>
            </a:r>
          </a:p>
        </p:txBody>
      </p:sp>
      <p:sp>
        <p:nvSpPr>
          <p:cNvPr id="2" name="CasellaDiTesto 1"/>
          <p:cNvSpPr txBox="1"/>
          <p:nvPr/>
        </p:nvSpPr>
        <p:spPr>
          <a:xfrm rot="2192936">
            <a:off x="4478849" y="1376234"/>
            <a:ext cx="435023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https</a:t>
            </a:r>
            <a:r>
              <a:rPr lang="it-IT" sz="2400" dirty="0">
                <a:solidFill>
                  <a:srgbClr val="FF0000"/>
                </a:solidFill>
              </a:rPr>
              <a:t>://</a:t>
            </a:r>
            <a:r>
              <a:rPr lang="it-IT" sz="2400" dirty="0" err="1">
                <a:solidFill>
                  <a:srgbClr val="FF0000"/>
                </a:solidFill>
              </a:rPr>
              <a:t>web.infn.it</a:t>
            </a:r>
            <a:r>
              <a:rPr lang="it-IT" sz="2400" dirty="0">
                <a:solidFill>
                  <a:srgbClr val="FF0000"/>
                </a:solidFill>
              </a:rPr>
              <a:t>/</a:t>
            </a:r>
            <a:r>
              <a:rPr lang="it-IT" sz="2400" dirty="0" err="1">
                <a:solidFill>
                  <a:srgbClr val="FF0000"/>
                </a:solidFill>
              </a:rPr>
              <a:t>artandscience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660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9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1469152"/>
            <a:ext cx="8432800" cy="129827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Arte &amp; </a:t>
            </a:r>
            <a:r>
              <a:rPr lang="en-US" sz="5400" dirty="0" err="1" smtClean="0">
                <a:solidFill>
                  <a:srgbClr val="FF0000"/>
                </a:solidFill>
              </a:rPr>
              <a:t>Scienza</a:t>
            </a:r>
            <a:r>
              <a:rPr lang="en-US" sz="5400" dirty="0" smtClean="0">
                <a:solidFill>
                  <a:srgbClr val="FF0000"/>
                </a:solidFill>
              </a:rPr>
              <a:t/>
            </a:r>
            <a:br>
              <a:rPr lang="en-US" sz="5400" dirty="0" smtClean="0">
                <a:solidFill>
                  <a:srgbClr val="FF0000"/>
                </a:solidFill>
              </a:rPr>
            </a:br>
            <a:r>
              <a:rPr lang="en-US" sz="5400" dirty="0" err="1" smtClean="0">
                <a:solidFill>
                  <a:srgbClr val="FF0000"/>
                </a:solidFill>
              </a:rPr>
              <a:t>Esempi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eccellenti</a:t>
            </a:r>
            <a:endParaRPr lang="en-US" sz="5400" u="sng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805" y="173098"/>
            <a:ext cx="834628" cy="531961"/>
          </a:xfrm>
          <a:prstGeom prst="rect">
            <a:avLst/>
          </a:prstGeom>
        </p:spPr>
      </p:pic>
      <p:pic>
        <p:nvPicPr>
          <p:cNvPr id="7" name="Immagine 6" descr="CERN-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32" y="173098"/>
            <a:ext cx="528820" cy="532492"/>
          </a:xfrm>
          <a:prstGeom prst="rect">
            <a:avLst/>
          </a:prstGeom>
        </p:spPr>
      </p:pic>
      <p:pic>
        <p:nvPicPr>
          <p:cNvPr id="8" name="Immagine 7" descr="Creations_logo-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04" y="170448"/>
            <a:ext cx="1266889" cy="480684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" y="3287059"/>
            <a:ext cx="3208020" cy="24384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12" y="4314426"/>
            <a:ext cx="5982396" cy="2455102"/>
          </a:xfrm>
          <a:prstGeom prst="rect">
            <a:avLst/>
          </a:prstGeom>
        </p:spPr>
      </p:pic>
      <p:pic>
        <p:nvPicPr>
          <p:cNvPr id="10" name="Immagine 9" descr="banner_fondo_bianco2.jpeg">
            <a:extLst>
              <a:ext uri="{FF2B5EF4-FFF2-40B4-BE49-F238E27FC236}">
                <a16:creationId xmlns:a16="http://schemas.microsoft.com/office/drawing/2014/main" id="{B4E9B888-D506-B547-8FEA-1EC11C1659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13" y="8226"/>
            <a:ext cx="3531287" cy="598357"/>
          </a:xfrm>
          <a:prstGeom prst="rect">
            <a:avLst/>
          </a:prstGeom>
        </p:spPr>
      </p:pic>
      <p:sp>
        <p:nvSpPr>
          <p:cNvPr id="11" name="Sottotitolo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4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98743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sultati immagini per collasso gravitaziona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16" y="0"/>
            <a:ext cx="5251784" cy="331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magine correl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33" y="3310478"/>
            <a:ext cx="4757868" cy="356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478"/>
            <a:ext cx="4386132" cy="35614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EFF537-9294-5C46-BDB4-496E1E68B445}"/>
              </a:ext>
            </a:extLst>
          </p:cNvPr>
          <p:cNvSpPr txBox="1"/>
          <p:nvPr/>
        </p:nvSpPr>
        <p:spPr>
          <a:xfrm>
            <a:off x="2264079" y="2756480"/>
            <a:ext cx="50315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 smtClean="0">
                <a:solidFill>
                  <a:schemeClr val="bg1"/>
                </a:solidFill>
              </a:rPr>
              <a:t>Arte o Realtà?</a:t>
            </a:r>
            <a:endParaRPr lang="it-IT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1391993" y="4479714"/>
            <a:ext cx="6648478" cy="122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46" dirty="0" smtClean="0"/>
              <a:t>Silvano Tosi</a:t>
            </a:r>
          </a:p>
          <a:p>
            <a:pPr algn="ctr"/>
            <a:r>
              <a:rPr lang="it-IT" sz="1846" dirty="0" smtClean="0"/>
              <a:t>Paolo Piccardo</a:t>
            </a:r>
          </a:p>
          <a:p>
            <a:pPr algn="ctr"/>
            <a:endParaRPr lang="it-IT" sz="1846" dirty="0"/>
          </a:p>
          <a:p>
            <a:pPr algn="ctr"/>
            <a:r>
              <a:rPr lang="it-IT" sz="1846" dirty="0" smtClean="0"/>
              <a:t>Università degli Studi di Genova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51693" y="3348469"/>
            <a:ext cx="8440615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85" dirty="0">
                <a:solidFill>
                  <a:srgbClr val="0000FF"/>
                </a:solidFill>
              </a:rPr>
              <a:t>La divulgazione scientifica attraverso linguaggi </a:t>
            </a:r>
            <a:r>
              <a:rPr lang="it-IT" sz="2585" dirty="0" smtClean="0">
                <a:solidFill>
                  <a:srgbClr val="0000FF"/>
                </a:solidFill>
              </a:rPr>
              <a:t>“alternativi”</a:t>
            </a:r>
            <a:endParaRPr lang="it-IT" sz="2585" dirty="0">
              <a:solidFill>
                <a:srgbClr val="0000FF"/>
              </a:solidFill>
            </a:endParaRPr>
          </a:p>
          <a:p>
            <a:pPr algn="ctr"/>
            <a:r>
              <a:rPr lang="it-IT" sz="2585" b="1" dirty="0">
                <a:solidFill>
                  <a:srgbClr val="FF0000"/>
                </a:solidFill>
              </a:rPr>
              <a:t>II Edizione (2018-2020)</a:t>
            </a:r>
          </a:p>
        </p:txBody>
      </p:sp>
      <p:sp>
        <p:nvSpPr>
          <p:cNvPr id="3" name="AutoShape 2" descr="isultati immagini per Logo EAV campania"/>
          <p:cNvSpPr>
            <a:spLocks noChangeAspect="1" noChangeArrowheads="1"/>
          </p:cNvSpPr>
          <p:nvPr/>
        </p:nvSpPr>
        <p:spPr bwMode="auto">
          <a:xfrm>
            <a:off x="351693" y="3196736"/>
            <a:ext cx="615707" cy="874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it-IT" sz="1662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501074" y="938988"/>
            <a:ext cx="499971" cy="499971"/>
          </a:xfrm>
          <a:prstGeom prst="rect">
            <a:avLst/>
          </a:prstGeom>
        </p:spPr>
      </p:pic>
      <p:pic>
        <p:nvPicPr>
          <p:cNvPr id="7" name="Immagine 6" descr="CERN-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71" y="154006"/>
            <a:ext cx="572715" cy="576691"/>
          </a:xfrm>
          <a:prstGeom prst="rect">
            <a:avLst/>
          </a:prstGeom>
        </p:spPr>
      </p:pic>
      <p:pic>
        <p:nvPicPr>
          <p:cNvPr id="8" name="Immagine 7" descr="Creations_logo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7" y="929484"/>
            <a:ext cx="1417266" cy="5377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83" y="152233"/>
            <a:ext cx="699772" cy="47506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48" y="154668"/>
            <a:ext cx="1410790" cy="47262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60" y="147361"/>
            <a:ext cx="493411" cy="49341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94" y="154668"/>
            <a:ext cx="1255699" cy="405687"/>
          </a:xfrm>
          <a:prstGeom prst="rect">
            <a:avLst/>
          </a:prstGeom>
        </p:spPr>
      </p:pic>
      <p:pic>
        <p:nvPicPr>
          <p:cNvPr id="1026" name="Picture 2" descr="http://www.societanazionalescienzeletterearti.it/images/snf0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29" y="971032"/>
            <a:ext cx="496192" cy="496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ultati immagini per accademia belle arti napoli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571" y="154668"/>
            <a:ext cx="460742" cy="460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043" y="1021064"/>
            <a:ext cx="314270" cy="446160"/>
          </a:xfrm>
          <a:prstGeom prst="rect">
            <a:avLst/>
          </a:prstGeom>
        </p:spPr>
      </p:pic>
      <p:pic>
        <p:nvPicPr>
          <p:cNvPr id="28" name="Immagine 27" descr="logomibac2013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3" y="1067039"/>
            <a:ext cx="991102" cy="383158"/>
          </a:xfrm>
          <a:prstGeom prst="rect">
            <a:avLst/>
          </a:prstGeom>
        </p:spPr>
      </p:pic>
      <p:pic>
        <p:nvPicPr>
          <p:cNvPr id="29" name="Immagine 28" descr="EYCH2018_Logos_Pink-IT-72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3" y="154006"/>
            <a:ext cx="693192" cy="526646"/>
          </a:xfrm>
          <a:prstGeom prst="rect">
            <a:avLst/>
          </a:prstGeom>
        </p:spPr>
      </p:pic>
      <p:pic>
        <p:nvPicPr>
          <p:cNvPr id="30" name="Immagine 29" descr="LOGO_INFN_NEWS_sito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2" y="154668"/>
            <a:ext cx="1037889" cy="576029"/>
          </a:xfrm>
          <a:prstGeom prst="rect">
            <a:avLst/>
          </a:prstGeom>
        </p:spPr>
      </p:pic>
      <p:pic>
        <p:nvPicPr>
          <p:cNvPr id="1024" name="Immagine 1023" descr="banner_fondo_bianco2.jpe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150"/>
            <a:ext cx="9144000" cy="143021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43DFFC7-F3DF-354A-AFE8-2FF6138395D9}"/>
              </a:ext>
            </a:extLst>
          </p:cNvPr>
          <p:cNvSpPr/>
          <p:nvPr/>
        </p:nvSpPr>
        <p:spPr>
          <a:xfrm>
            <a:off x="5787738" y="6040234"/>
            <a:ext cx="3098284" cy="560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70752" lvl="1" indent="-364890"/>
            <a:r>
              <a:rPr lang="it-IT" sz="1015" dirty="0">
                <a:solidFill>
                  <a:srgbClr val="FF0000"/>
                </a:solidFill>
                <a:latin typeface="TitilliumText25L 250 wt" panose="02000000000000000000" pitchFamily="2" charset="77"/>
                <a:ea typeface="Lucida Grande"/>
                <a:cs typeface="Lucida Grande"/>
                <a:hlinkClick r:id="rId16"/>
              </a:rPr>
              <a:t>https://web.infn.it/artandscience</a:t>
            </a:r>
            <a:endParaRPr lang="it-IT" sz="1015" dirty="0">
              <a:solidFill>
                <a:srgbClr val="FF0000"/>
              </a:solidFill>
              <a:latin typeface="TitilliumText25L 250 wt" panose="02000000000000000000" pitchFamily="2" charset="77"/>
              <a:ea typeface="Lucida Grande"/>
              <a:cs typeface="Lucida Grande"/>
            </a:endParaRPr>
          </a:p>
          <a:p>
            <a:pPr marL="370752" lvl="1" indent="-364890"/>
            <a:r>
              <a:rPr lang="it-IT" sz="1015" dirty="0">
                <a:solidFill>
                  <a:srgbClr val="FF0000"/>
                </a:solidFill>
                <a:latin typeface="TitilliumText25L 250 wt" panose="02000000000000000000" pitchFamily="2" charset="77"/>
                <a:ea typeface="Lucida Grande"/>
                <a:cs typeface="Lucida Grande"/>
                <a:hlinkClick r:id="rId17"/>
              </a:rPr>
              <a:t>https://www.facebook.com/artandscienceacrossitaly/</a:t>
            </a:r>
            <a:endParaRPr lang="it-IT" sz="1015" dirty="0">
              <a:solidFill>
                <a:srgbClr val="FF0000"/>
              </a:solidFill>
              <a:latin typeface="TitilliumText25L 250 wt" panose="02000000000000000000" pitchFamily="2" charset="77"/>
              <a:ea typeface="Lucida Grande"/>
              <a:cs typeface="Lucida Grande"/>
            </a:endParaRPr>
          </a:p>
          <a:p>
            <a:pPr marL="370752" lvl="1" indent="-364890"/>
            <a:r>
              <a:rPr lang="it-IT" sz="1015" dirty="0">
                <a:solidFill>
                  <a:srgbClr val="FF0000"/>
                </a:solidFill>
                <a:latin typeface="TitilliumText25L 250 wt" panose="02000000000000000000" pitchFamily="2" charset="77"/>
                <a:hlinkClick r:id="rId18"/>
              </a:rPr>
              <a:t>https://www.instagram.com/artandscienceacrossitaly/</a:t>
            </a:r>
            <a:endParaRPr lang="it-IT" sz="1015" dirty="0">
              <a:solidFill>
                <a:srgbClr val="FF0000"/>
              </a:solidFill>
              <a:latin typeface="TitilliumText25L 250 wt" panose="02000000000000000000" pitchFamily="2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B2F4BE-2F58-A84A-905A-37ADF4A3401C}"/>
              </a:ext>
            </a:extLst>
          </p:cNvPr>
          <p:cNvSpPr txBox="1"/>
          <p:nvPr/>
        </p:nvSpPr>
        <p:spPr>
          <a:xfrm>
            <a:off x="75123" y="4412166"/>
            <a:ext cx="1784463" cy="23943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1662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Firenze</a:t>
            </a:r>
          </a:p>
          <a:p>
            <a:r>
              <a:rPr lang="it-IT" sz="1662" b="1" i="1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Genova</a:t>
            </a:r>
          </a:p>
          <a:p>
            <a:r>
              <a:rPr lang="it-IT" sz="1662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Milano</a:t>
            </a:r>
          </a:p>
          <a:p>
            <a:r>
              <a:rPr lang="it-IT" sz="1662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Napoli</a:t>
            </a:r>
          </a:p>
          <a:p>
            <a:r>
              <a:rPr lang="it-IT" sz="1662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Padova/Venezia</a:t>
            </a:r>
          </a:p>
          <a:p>
            <a:r>
              <a:rPr lang="it-IT" sz="1662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Pisa</a:t>
            </a:r>
          </a:p>
          <a:p>
            <a:r>
              <a:rPr lang="it-IT" sz="1662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Potenza/Matera</a:t>
            </a:r>
          </a:p>
          <a:p>
            <a:r>
              <a:rPr lang="it-IT" sz="1662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Roma</a:t>
            </a:r>
          </a:p>
          <a:p>
            <a:r>
              <a:rPr lang="it-IT" sz="1662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Torino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63B0984-2218-7A4D-9334-6831F1877B71}"/>
              </a:ext>
            </a:extLst>
          </p:cNvPr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6736160" y="950226"/>
            <a:ext cx="486561" cy="48873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BD79A6DC-8591-8F4B-8D69-49B79FE57BAA}"/>
              </a:ext>
            </a:extLst>
          </p:cNvPr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4493493" y="869347"/>
            <a:ext cx="445477" cy="597877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40893893-CBD0-B648-A337-ED256F139192}"/>
              </a:ext>
            </a:extLst>
          </p:cNvPr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5033733" y="852320"/>
            <a:ext cx="597877" cy="597877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ED5BA7FE-3F5B-A243-85CC-3C5DF861045B}"/>
              </a:ext>
            </a:extLst>
          </p:cNvPr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5705769" y="859869"/>
            <a:ext cx="926123" cy="56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terns in Nature. - Hashem Al-Ghai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 t="29201" b="28853"/>
          <a:stretch>
            <a:fillRect/>
          </a:stretch>
        </p:blipFill>
        <p:spPr>
          <a:xfrm>
            <a:off x="1" y="0"/>
            <a:ext cx="9144000" cy="2132856"/>
          </a:xfrm>
          <a:prstGeom prst="rect">
            <a:avLst/>
          </a:prstGeom>
        </p:spPr>
      </p:pic>
      <p:pic>
        <p:nvPicPr>
          <p:cNvPr id="1026" name="Picture 2" descr="Risultati immagini per nautilus e serie di fibonacc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0" y="2636912"/>
            <a:ext cx="4211960" cy="3158970"/>
          </a:xfrm>
          <a:prstGeom prst="rect">
            <a:avLst/>
          </a:prstGeom>
          <a:noFill/>
        </p:spPr>
      </p:pic>
      <p:pic>
        <p:nvPicPr>
          <p:cNvPr id="4" name="Patterns in Nature. - Hashem Al-Ghai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 t="83727" b="6360"/>
          <a:stretch>
            <a:fillRect/>
          </a:stretch>
        </p:blipFill>
        <p:spPr>
          <a:xfrm>
            <a:off x="1" y="2132856"/>
            <a:ext cx="9144000" cy="504056"/>
          </a:xfrm>
          <a:prstGeom prst="rect">
            <a:avLst/>
          </a:prstGeom>
        </p:spPr>
      </p:pic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636912"/>
            <a:ext cx="1962150" cy="2114550"/>
          </a:xfrm>
          <a:prstGeom prst="rect">
            <a:avLst/>
          </a:prstGeom>
          <a:noFill/>
        </p:spPr>
      </p:pic>
      <p:pic>
        <p:nvPicPr>
          <p:cNvPr id="1030" name="Picture 6" descr="Risultati immagini per frattali in natu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0234" y="3861048"/>
            <a:ext cx="3193766" cy="299695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0" y="5805264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Nautilus</a:t>
            </a:r>
            <a:r>
              <a:rPr lang="it-IT" sz="2400" dirty="0" smtClean="0"/>
              <a:t> e serie di Fibonacci (sezione aurea)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444208" y="3284984"/>
            <a:ext cx="25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Cavolfiore e frattali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sultati immagini per arte egizia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3126"/>
            <a:ext cx="6228566" cy="328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sultati immagini per sculture grech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72" y="1469345"/>
            <a:ext cx="2804510" cy="424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999799" y="1469346"/>
            <a:ext cx="1829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Discobolo di </a:t>
            </a:r>
            <a:r>
              <a:rPr lang="it-IT" sz="1400" b="1" dirty="0" err="1"/>
              <a:t>Mirone</a:t>
            </a:r>
            <a:endParaRPr lang="it-IT" sz="1400" b="1" dirty="0"/>
          </a:p>
          <a:p>
            <a:pPr algn="ctr"/>
            <a:r>
              <a:rPr lang="it-IT" sz="1400" b="1" dirty="0"/>
              <a:t>450 </a:t>
            </a:r>
            <a:r>
              <a:rPr lang="it-IT" sz="1400" b="1" dirty="0" err="1"/>
              <a:t>a.c.</a:t>
            </a:r>
            <a:endParaRPr lang="it-IT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889611" y="2433126"/>
            <a:ext cx="1377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3000-1000 </a:t>
            </a:r>
            <a:r>
              <a:rPr lang="it-IT" sz="1400" b="1" dirty="0" err="1">
                <a:solidFill>
                  <a:schemeClr val="bg1"/>
                </a:solidFill>
              </a:rPr>
              <a:t>a.c.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Geometria ed equilibrio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5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663490"/>
            <a:ext cx="8210785" cy="6158089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36712"/>
          </a:xfrm>
        </p:spPr>
        <p:txBody>
          <a:bodyPr/>
          <a:lstStyle/>
          <a:p>
            <a:r>
              <a:rPr lang="it-IT" dirty="0" smtClean="0"/>
              <a:t>Tecnica, comunicazione, statistica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66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d/d7/Caravaggio_-_Sette_opere_di_Misericordia.jpg/800px-Caravaggio_-_Sette_opere_di_Misericord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2" y="503318"/>
            <a:ext cx="5669280" cy="63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50" y="558007"/>
            <a:ext cx="2728504" cy="1642867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251520" y="-85402"/>
            <a:ext cx="8435280" cy="7060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Giocare con la luce per esaltare l’ombra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494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8283" y="43703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/>
              <a:t>Non a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proprio</a:t>
            </a:r>
            <a:r>
              <a:rPr lang="en-US" sz="2400" dirty="0"/>
              <a:t> in </a:t>
            </a:r>
            <a:r>
              <a:rPr lang="en-US" sz="2400" dirty="0" err="1"/>
              <a:t>questo</a:t>
            </a:r>
            <a:r>
              <a:rPr lang="en-US" sz="2400" dirty="0"/>
              <a:t> </a:t>
            </a:r>
            <a:r>
              <a:rPr lang="en-US" sz="2400" dirty="0" err="1"/>
              <a:t>periodo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moltiplicavano</a:t>
            </a:r>
            <a:r>
              <a:rPr lang="en-US" sz="2400" dirty="0"/>
              <a:t> </a:t>
            </a:r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sulla</a:t>
            </a:r>
            <a:r>
              <a:rPr lang="en-US" sz="2400" dirty="0"/>
              <a:t> </a:t>
            </a:r>
            <a:r>
              <a:rPr lang="en-US" sz="2400" dirty="0" err="1"/>
              <a:t>memoria</a:t>
            </a:r>
            <a:r>
              <a:rPr lang="en-US" sz="2400" dirty="0"/>
              <a:t>, </a:t>
            </a:r>
            <a:r>
              <a:rPr lang="en-US" sz="2400" dirty="0" err="1"/>
              <a:t>sul</a:t>
            </a:r>
            <a:r>
              <a:rPr lang="en-US" sz="2400" dirty="0"/>
              <a:t> </a:t>
            </a:r>
            <a:r>
              <a:rPr lang="en-US" sz="2400" dirty="0" err="1"/>
              <a:t>ruolo</a:t>
            </a:r>
            <a:r>
              <a:rPr lang="en-US" sz="2400" dirty="0"/>
              <a:t> </a:t>
            </a:r>
            <a:r>
              <a:rPr lang="en-US" sz="2400" dirty="0" err="1"/>
              <a:t>dell’infanzia</a:t>
            </a:r>
            <a:r>
              <a:rPr lang="en-US" sz="2400" dirty="0"/>
              <a:t> e del </a:t>
            </a:r>
            <a:r>
              <a:rPr lang="en-US" sz="2400" dirty="0" err="1"/>
              <a:t>passato</a:t>
            </a:r>
            <a:r>
              <a:rPr lang="en-US" sz="2400" dirty="0"/>
              <a:t>: da qui </a:t>
            </a:r>
            <a:r>
              <a:rPr lang="en-US" sz="2400" dirty="0" err="1"/>
              <a:t>nasce</a:t>
            </a:r>
            <a:r>
              <a:rPr lang="en-US" sz="2400" dirty="0"/>
              <a:t> la </a:t>
            </a:r>
            <a:r>
              <a:rPr lang="en-US" sz="2400" dirty="0" err="1"/>
              <a:t>psicoanalisi</a:t>
            </a:r>
            <a:r>
              <a:rPr lang="en-US" sz="24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46" y="3560179"/>
            <a:ext cx="3441553" cy="2592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39952" y="1177069"/>
            <a:ext cx="4738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A </a:t>
            </a:r>
            <a:r>
              <a:rPr lang="en-US" dirty="0" err="1"/>
              <a:t>cambiare</a:t>
            </a:r>
            <a:r>
              <a:rPr lang="en-US" dirty="0"/>
              <a:t> la </a:t>
            </a:r>
            <a:r>
              <a:rPr lang="en-US" dirty="0" err="1"/>
              <a:t>percezione</a:t>
            </a:r>
            <a:r>
              <a:rPr lang="en-US" dirty="0"/>
              <a:t> del tempo </a:t>
            </a:r>
            <a:r>
              <a:rPr lang="en-US" dirty="0" err="1"/>
              <a:t>contribuirono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due </a:t>
            </a:r>
            <a:r>
              <a:rPr lang="en-US" dirty="0" err="1"/>
              <a:t>invenzioni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modificavano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modo</a:t>
            </a:r>
            <a:r>
              <a:rPr lang="en-US" dirty="0"/>
              <a:t> in cui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uomini</a:t>
            </a:r>
            <a:r>
              <a:rPr lang="en-US" dirty="0"/>
              <a:t> </a:t>
            </a:r>
            <a:r>
              <a:rPr lang="en-US" dirty="0" err="1"/>
              <a:t>esperivano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loro</a:t>
            </a:r>
            <a:r>
              <a:rPr lang="en-US" dirty="0"/>
              <a:t> </a:t>
            </a:r>
            <a:r>
              <a:rPr lang="en-US" dirty="0" err="1"/>
              <a:t>passato</a:t>
            </a:r>
            <a:r>
              <a:rPr lang="en-US" dirty="0"/>
              <a:t> </a:t>
            </a:r>
            <a:r>
              <a:rPr lang="en-US" dirty="0" err="1"/>
              <a:t>personale</a:t>
            </a:r>
            <a:r>
              <a:rPr lang="en-US" dirty="0"/>
              <a:t> e </a:t>
            </a:r>
            <a:r>
              <a:rPr lang="en-US" dirty="0" err="1"/>
              <a:t>collettivo</a:t>
            </a:r>
            <a:r>
              <a:rPr lang="en-US" dirty="0"/>
              <a:t>: 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b="1" dirty="0"/>
              <a:t>la </a:t>
            </a:r>
            <a:r>
              <a:rPr lang="en-US" b="1" dirty="0" err="1"/>
              <a:t>macchina</a:t>
            </a:r>
            <a:r>
              <a:rPr lang="en-US" b="1" dirty="0"/>
              <a:t> </a:t>
            </a:r>
            <a:r>
              <a:rPr lang="en-US" b="1" dirty="0" err="1"/>
              <a:t>fotografica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b="1" dirty="0"/>
              <a:t>1839</a:t>
            </a:r>
            <a:endParaRPr lang="en-US" dirty="0"/>
          </a:p>
          <a:p>
            <a:pPr algn="ctr"/>
            <a:endParaRPr lang="en-US" dirty="0"/>
          </a:p>
          <a:p>
            <a:pPr marL="285750" indent="-285750" algn="ctr">
              <a:buFont typeface="Arial" charset="0"/>
              <a:buChar char="•"/>
            </a:pPr>
            <a:r>
              <a:rPr lang="en-US" b="1" dirty="0" err="1"/>
              <a:t>il</a:t>
            </a:r>
            <a:r>
              <a:rPr lang="en-US" b="1" dirty="0"/>
              <a:t> </a:t>
            </a:r>
            <a:r>
              <a:rPr lang="en-US" b="1" dirty="0" err="1"/>
              <a:t>fonografo</a:t>
            </a:r>
            <a:r>
              <a:rPr lang="en-US" dirty="0"/>
              <a:t>, </a:t>
            </a:r>
            <a:r>
              <a:rPr lang="en-US" dirty="0" err="1"/>
              <a:t>inventato</a:t>
            </a:r>
            <a:r>
              <a:rPr lang="en-US" dirty="0"/>
              <a:t> da Edison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b="1" dirty="0"/>
              <a:t>1887</a:t>
            </a:r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" y="1246373"/>
            <a:ext cx="4089400" cy="2667000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8579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Al servizio dell’arte:</a:t>
            </a:r>
            <a:br>
              <a:rPr lang="it-IT" dirty="0" smtClean="0"/>
            </a:br>
            <a:r>
              <a:rPr lang="it-IT" dirty="0" smtClean="0"/>
              <a:t>Nuove tecniche espressive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6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38" y="38940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Al </a:t>
            </a:r>
            <a:r>
              <a:rPr lang="en-US" sz="4000" dirty="0" err="1"/>
              <a:t>servizio</a:t>
            </a:r>
            <a:r>
              <a:rPr lang="en-US" sz="4000" dirty="0"/>
              <a:t> </a:t>
            </a:r>
            <a:r>
              <a:rPr lang="en-US" sz="4000" dirty="0" err="1"/>
              <a:t>della</a:t>
            </a:r>
            <a:r>
              <a:rPr lang="en-US" sz="4000" dirty="0"/>
              <a:t> </a:t>
            </a:r>
            <a:r>
              <a:rPr lang="en-US" sz="4000" dirty="0" err="1"/>
              <a:t>scienza</a:t>
            </a:r>
            <a:r>
              <a:rPr lang="en-US" sz="4000" dirty="0"/>
              <a:t>: </a:t>
            </a:r>
            <a:r>
              <a:rPr lang="en-US" sz="4000" dirty="0" err="1"/>
              <a:t>nuovi</a:t>
            </a:r>
            <a:r>
              <a:rPr lang="en-US" sz="4000" dirty="0"/>
              <a:t> </a:t>
            </a:r>
            <a:r>
              <a:rPr lang="en-US" sz="4000" dirty="0" err="1"/>
              <a:t>concetti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91" y="4870787"/>
            <a:ext cx="8640636" cy="2752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 ma </a:t>
            </a:r>
            <a:r>
              <a:rPr lang="en-US" sz="2800" dirty="0" err="1" smtClean="0"/>
              <a:t>l’effetto</a:t>
            </a:r>
            <a:r>
              <a:rPr lang="en-US" sz="2800" dirty="0" smtClean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deformazione</a:t>
            </a:r>
            <a:r>
              <a:rPr lang="en-US" sz="2800" dirty="0"/>
              <a:t> </a:t>
            </a:r>
            <a:r>
              <a:rPr lang="en-US" sz="2800" dirty="0" err="1"/>
              <a:t>geometrica</a:t>
            </a:r>
            <a:r>
              <a:rPr lang="en-US" sz="2800" dirty="0"/>
              <a:t>  </a:t>
            </a:r>
            <a:r>
              <a:rPr lang="en-US" sz="2800" dirty="0" err="1"/>
              <a:t>dello</a:t>
            </a:r>
            <a:r>
              <a:rPr lang="en-US" sz="2800" dirty="0"/>
              <a:t> </a:t>
            </a:r>
            <a:r>
              <a:rPr lang="en-US" sz="2800" dirty="0" err="1"/>
              <a:t>spazio</a:t>
            </a:r>
            <a:r>
              <a:rPr lang="en-US" sz="2800" dirty="0"/>
              <a:t>-tempo </a:t>
            </a:r>
            <a:r>
              <a:rPr lang="en-US" sz="2800" dirty="0" err="1"/>
              <a:t>dovuta</a:t>
            </a:r>
            <a:r>
              <a:rPr lang="en-US" sz="2800" dirty="0"/>
              <a:t> </a:t>
            </a:r>
            <a:r>
              <a:rPr lang="en-US" sz="2800" dirty="0" smtClean="0"/>
              <a:t>a </a:t>
            </a:r>
            <a:r>
              <a:rPr lang="en-US" sz="2800" dirty="0" err="1" smtClean="0"/>
              <a:t>densità</a:t>
            </a:r>
            <a:r>
              <a:rPr lang="en-US" sz="2800" dirty="0" smtClean="0"/>
              <a:t> </a:t>
            </a:r>
            <a:r>
              <a:rPr lang="en-US" sz="2800" dirty="0"/>
              <a:t>di </a:t>
            </a:r>
            <a:r>
              <a:rPr lang="en-US" sz="2800" dirty="0" err="1"/>
              <a:t>massa</a:t>
            </a:r>
            <a:r>
              <a:rPr lang="en-US" sz="2800" dirty="0"/>
              <a:t>, </a:t>
            </a:r>
            <a:r>
              <a:rPr lang="en-US" sz="2800" dirty="0" err="1"/>
              <a:t>energia</a:t>
            </a:r>
            <a:r>
              <a:rPr lang="en-US" sz="2800" dirty="0"/>
              <a:t> e </a:t>
            </a:r>
            <a:r>
              <a:rPr lang="en-US" sz="2800" dirty="0" err="1"/>
              <a:t>impulso</a:t>
            </a:r>
            <a:r>
              <a:rPr lang="en-US" sz="28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4" y="1622939"/>
            <a:ext cx="5230268" cy="2990255"/>
          </a:xfrm>
          <a:prstGeom prst="rect">
            <a:avLst/>
          </a:prstGeom>
          <a:effectLst>
            <a:glow>
              <a:schemeClr val="tx1">
                <a:lumMod val="65000"/>
                <a:lumOff val="35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5547561" y="2193131"/>
            <a:ext cx="3217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L'interazione</a:t>
            </a:r>
            <a:r>
              <a:rPr lang="en-US" sz="2800" dirty="0"/>
              <a:t>  </a:t>
            </a:r>
            <a:r>
              <a:rPr lang="en-US" sz="2800" dirty="0" err="1"/>
              <a:t>gravitazionale</a:t>
            </a:r>
            <a:r>
              <a:rPr lang="en-US" sz="2800" dirty="0"/>
              <a:t> non e’ data </a:t>
            </a:r>
            <a:r>
              <a:rPr lang="en-US" sz="2800" dirty="0" err="1"/>
              <a:t>dall</a:t>
            </a:r>
            <a:r>
              <a:rPr lang="en-US" sz="2800" dirty="0"/>
              <a:t>’ </a:t>
            </a:r>
            <a:r>
              <a:rPr lang="en-US" sz="2800" dirty="0" err="1"/>
              <a:t>azione</a:t>
            </a:r>
            <a:r>
              <a:rPr lang="en-US" sz="2800" dirty="0"/>
              <a:t> a </a:t>
            </a:r>
            <a:r>
              <a:rPr lang="en-US" sz="2800" dirty="0" err="1"/>
              <a:t>distanza</a:t>
            </a:r>
            <a:r>
              <a:rPr lang="en-US" sz="2800" dirty="0"/>
              <a:t> </a:t>
            </a:r>
            <a:r>
              <a:rPr lang="en-US" sz="2800" dirty="0" err="1"/>
              <a:t>fra</a:t>
            </a:r>
            <a:r>
              <a:rPr lang="en-US" sz="2800" dirty="0"/>
              <a:t> </a:t>
            </a:r>
            <a:r>
              <a:rPr lang="en-US" sz="2800" dirty="0" err="1"/>
              <a:t>corpi</a:t>
            </a:r>
            <a:r>
              <a:rPr lang="en-US" sz="2800" dirty="0"/>
              <a:t> </a:t>
            </a:r>
            <a:r>
              <a:rPr lang="en-US" sz="2800" dirty="0" err="1"/>
              <a:t>massivi</a:t>
            </a:r>
            <a:r>
              <a:rPr lang="en-US" sz="2800" dirty="0"/>
              <a:t>, come </a:t>
            </a:r>
            <a:r>
              <a:rPr lang="en-US" sz="2800" dirty="0" err="1"/>
              <a:t>nella</a:t>
            </a:r>
            <a:r>
              <a:rPr lang="en-US" sz="2800" dirty="0"/>
              <a:t> </a:t>
            </a:r>
            <a:r>
              <a:rPr lang="en-US" sz="2800" dirty="0" err="1"/>
              <a:t>teoria</a:t>
            </a:r>
            <a:r>
              <a:rPr lang="en-US" sz="2800" dirty="0"/>
              <a:t> </a:t>
            </a:r>
            <a:r>
              <a:rPr lang="en-US" sz="2800" dirty="0" err="1"/>
              <a:t>newtoniana</a:t>
            </a:r>
            <a:r>
              <a:rPr lang="en-US" sz="2800" dirty="0"/>
              <a:t>,</a:t>
            </a:r>
          </a:p>
        </p:txBody>
      </p:sp>
      <p:sp>
        <p:nvSpPr>
          <p:cNvPr id="9" name="Rettangolo 8"/>
          <p:cNvSpPr/>
          <p:nvPr/>
        </p:nvSpPr>
        <p:spPr>
          <a:xfrm>
            <a:off x="5436096" y="1268760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193DFF"/>
                </a:solidFill>
              </a:rPr>
              <a:t>Teoria</a:t>
            </a:r>
            <a:r>
              <a:rPr lang="en-US" b="1" dirty="0" smtClean="0">
                <a:solidFill>
                  <a:srgbClr val="193DFF"/>
                </a:solidFill>
              </a:rPr>
              <a:t> </a:t>
            </a:r>
            <a:r>
              <a:rPr lang="en-US" b="1" dirty="0" err="1" smtClean="0">
                <a:solidFill>
                  <a:srgbClr val="193DFF"/>
                </a:solidFill>
              </a:rPr>
              <a:t>della</a:t>
            </a:r>
            <a:r>
              <a:rPr lang="en-US" b="1" dirty="0" smtClean="0">
                <a:solidFill>
                  <a:srgbClr val="193DFF"/>
                </a:solidFill>
              </a:rPr>
              <a:t> </a:t>
            </a:r>
            <a:r>
              <a:rPr lang="en-US" b="1" dirty="0" err="1" smtClean="0">
                <a:solidFill>
                  <a:srgbClr val="193DFF"/>
                </a:solidFill>
              </a:rPr>
              <a:t>Relatività</a:t>
            </a:r>
            <a:r>
              <a:rPr lang="en-US" b="1" dirty="0" smtClean="0">
                <a:solidFill>
                  <a:srgbClr val="193DFF"/>
                </a:solidFill>
              </a:rPr>
              <a:t> </a:t>
            </a:r>
            <a:r>
              <a:rPr lang="en-US" b="1" dirty="0" err="1" smtClean="0">
                <a:solidFill>
                  <a:srgbClr val="193DFF"/>
                </a:solidFill>
              </a:rPr>
              <a:t>generale</a:t>
            </a:r>
            <a:r>
              <a:rPr lang="en-US" dirty="0" smtClean="0">
                <a:solidFill>
                  <a:srgbClr val="193DFF"/>
                </a:solidFill>
              </a:rPr>
              <a:t> </a:t>
            </a:r>
            <a:br>
              <a:rPr lang="en-US" dirty="0" smtClean="0">
                <a:solidFill>
                  <a:srgbClr val="193DFF"/>
                </a:solidFill>
              </a:rPr>
            </a:br>
            <a:r>
              <a:rPr lang="en-US" dirty="0" smtClean="0">
                <a:solidFill>
                  <a:srgbClr val="193DFF"/>
                </a:solidFill>
              </a:rPr>
              <a:t>(1916)</a:t>
            </a:r>
            <a:r>
              <a:rPr lang="en-US" dirty="0" smtClean="0"/>
              <a:t/>
            </a:r>
            <a:br>
              <a:rPr lang="en-US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97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9" y="1093614"/>
            <a:ext cx="4316955" cy="51596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1985" y="6444044"/>
            <a:ext cx="5691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Pablo Picasso,  </a:t>
            </a:r>
            <a:r>
              <a:rPr lang="en-US" dirty="0"/>
              <a:t>Case in </a:t>
            </a:r>
            <a:r>
              <a:rPr lang="en-US" dirty="0" err="1"/>
              <a:t>collina</a:t>
            </a:r>
            <a:r>
              <a:rPr lang="en-US" dirty="0"/>
              <a:t> a </a:t>
            </a:r>
            <a:r>
              <a:rPr lang="en-US" dirty="0" err="1"/>
              <a:t>Horta</a:t>
            </a:r>
            <a:r>
              <a:rPr lang="en-US" dirty="0"/>
              <a:t> de Ebro (1909)</a:t>
            </a:r>
            <a:endParaRPr lang="en-US" b="1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Rivoluzione </a:t>
            </a:r>
            <a:r>
              <a:rPr lang="it-IT" dirty="0" err="1" smtClean="0"/>
              <a:t>espressiva…</a:t>
            </a:r>
            <a:r>
              <a:rPr lang="it-IT" dirty="0" smtClean="0"/>
              <a:t> oltre la scienza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42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45154"/>
            <a:ext cx="4440859" cy="5577423"/>
          </a:xfrm>
        </p:spPr>
        <p:txBody>
          <a:bodyPr>
            <a:noAutofit/>
          </a:bodyPr>
          <a:lstStyle/>
          <a:p>
            <a:r>
              <a:rPr lang="en-US" sz="2800" dirty="0" smtClean="0"/>
              <a:t>Duchamp</a:t>
            </a:r>
            <a:r>
              <a:rPr lang="en-US" sz="2800" dirty="0"/>
              <a:t> “</a:t>
            </a:r>
            <a:r>
              <a:rPr lang="en-US" sz="2800" b="1" dirty="0" err="1"/>
              <a:t>Nudo</a:t>
            </a:r>
            <a:r>
              <a:rPr lang="en-US" sz="2800" b="1" dirty="0"/>
              <a:t> </a:t>
            </a:r>
            <a:r>
              <a:rPr lang="en-US" sz="2800" b="1" dirty="0" err="1"/>
              <a:t>che</a:t>
            </a:r>
            <a:r>
              <a:rPr lang="en-US" sz="2800" b="1" dirty="0"/>
              <a:t> </a:t>
            </a:r>
            <a:r>
              <a:rPr lang="en-US" sz="2800" b="1" dirty="0" err="1"/>
              <a:t>scende</a:t>
            </a:r>
            <a:r>
              <a:rPr lang="en-US" sz="2800" b="1" dirty="0"/>
              <a:t> le scale</a:t>
            </a:r>
            <a:r>
              <a:rPr lang="en-US" sz="2800" dirty="0"/>
              <a:t>” </a:t>
            </a:r>
            <a:endParaRPr lang="en-US" sz="2800" dirty="0" smtClean="0"/>
          </a:p>
          <a:p>
            <a:r>
              <a:rPr lang="en-US" sz="2800" dirty="0" err="1" smtClean="0"/>
              <a:t>Una</a:t>
            </a:r>
            <a:r>
              <a:rPr lang="en-US" sz="2800" dirty="0"/>
              <a:t> </a:t>
            </a:r>
            <a:r>
              <a:rPr lang="en-US" sz="2800" b="1" dirty="0" err="1"/>
              <a:t>diversa</a:t>
            </a:r>
            <a:r>
              <a:rPr lang="en-US" sz="2800" b="1" dirty="0"/>
              <a:t> </a:t>
            </a:r>
            <a:r>
              <a:rPr lang="en-US" sz="2800" b="1" dirty="0" err="1"/>
              <a:t>concezione</a:t>
            </a:r>
            <a:r>
              <a:rPr lang="en-US" sz="2800" b="1" dirty="0"/>
              <a:t> di tempo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Transizione</a:t>
            </a:r>
            <a:r>
              <a:rPr lang="en-US" sz="2800" dirty="0" smtClean="0"/>
              <a:t> </a:t>
            </a:r>
            <a:r>
              <a:rPr lang="en-US" sz="2800" dirty="0" err="1" smtClean="0"/>
              <a:t>tra</a:t>
            </a:r>
            <a:r>
              <a:rPr lang="en-US" sz="2800" dirty="0" smtClean="0"/>
              <a:t> </a:t>
            </a:r>
            <a:r>
              <a:rPr lang="en-US" sz="2800" dirty="0" err="1" smtClean="0"/>
              <a:t>cubismo</a:t>
            </a:r>
            <a:r>
              <a:rPr lang="en-US" sz="2800" dirty="0" smtClean="0"/>
              <a:t> e </a:t>
            </a:r>
            <a:r>
              <a:rPr lang="en-US" sz="2800" dirty="0" err="1" smtClean="0"/>
              <a:t>futurismo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2170" y="-219172"/>
            <a:ext cx="8229600" cy="1143000"/>
          </a:xfrm>
        </p:spPr>
        <p:txBody>
          <a:bodyPr/>
          <a:lstStyle/>
          <a:p>
            <a:r>
              <a:rPr lang="en-US" b="1" u="sng" dirty="0" err="1" smtClean="0">
                <a:solidFill>
                  <a:srgbClr val="193DFF"/>
                </a:solidFill>
              </a:rPr>
              <a:t>Esempio</a:t>
            </a:r>
            <a:r>
              <a:rPr lang="en-US" b="1" u="sng" dirty="0" smtClean="0">
                <a:solidFill>
                  <a:srgbClr val="193DFF"/>
                </a:solidFill>
              </a:rPr>
              <a:t> </a:t>
            </a:r>
            <a:r>
              <a:rPr lang="en-US" b="1" u="sng" dirty="0" err="1" smtClean="0">
                <a:solidFill>
                  <a:srgbClr val="193DFF"/>
                </a:solidFill>
              </a:rPr>
              <a:t>eccellente</a:t>
            </a:r>
            <a:r>
              <a:rPr lang="en-US" b="1" u="sng" dirty="0" smtClean="0">
                <a:solidFill>
                  <a:srgbClr val="193DFF"/>
                </a:solidFill>
              </a:rPr>
              <a:t>: </a:t>
            </a:r>
            <a:r>
              <a:rPr lang="en-US" b="1" u="sng" dirty="0" err="1" smtClean="0">
                <a:solidFill>
                  <a:srgbClr val="193DFF"/>
                </a:solidFill>
              </a:rPr>
              <a:t>il</a:t>
            </a:r>
            <a:r>
              <a:rPr lang="en-US" b="1" u="sng" dirty="0" smtClean="0">
                <a:solidFill>
                  <a:srgbClr val="193DFF"/>
                </a:solidFill>
              </a:rPr>
              <a:t> Tempo</a:t>
            </a:r>
            <a:endParaRPr lang="en-US" dirty="0">
              <a:solidFill>
                <a:srgbClr val="193D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71" y="720176"/>
            <a:ext cx="4249841" cy="5569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2960" y="6310313"/>
            <a:ext cx="5383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Marcel </a:t>
            </a:r>
            <a:r>
              <a:rPr lang="en-US" b="1" dirty="0" smtClean="0"/>
              <a:t>Duchamp</a:t>
            </a:r>
            <a:r>
              <a:rPr lang="en-US" dirty="0"/>
              <a:t>, </a:t>
            </a:r>
            <a:r>
              <a:rPr lang="en-US" dirty="0" err="1"/>
              <a:t>Nudo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scende</a:t>
            </a:r>
            <a:r>
              <a:rPr lang="en-US" dirty="0"/>
              <a:t> le scale n.2 (1912)</a:t>
            </a:r>
          </a:p>
        </p:txBody>
      </p:sp>
    </p:spTree>
    <p:extLst>
      <p:ext uri="{BB962C8B-B14F-4D97-AF65-F5344CB8AC3E}">
        <p14:creationId xmlns:p14="http://schemas.microsoft.com/office/powerpoint/2010/main" val="6293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5398"/>
            <a:ext cx="4074538" cy="4525963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Culto</a:t>
            </a:r>
            <a:r>
              <a:rPr lang="en-US" sz="2400" b="1" dirty="0" smtClean="0"/>
              <a:t> </a:t>
            </a:r>
            <a:r>
              <a:rPr lang="en-US" sz="2400" b="1" dirty="0"/>
              <a:t>del tempo</a:t>
            </a:r>
            <a:r>
              <a:rPr lang="en-US" sz="2400" dirty="0"/>
              <a:t> </a:t>
            </a:r>
            <a:r>
              <a:rPr lang="en-US" sz="2400" b="1" u="sng" dirty="0" err="1" smtClean="0"/>
              <a:t>veloce</a:t>
            </a:r>
            <a:endParaRPr lang="en-US" sz="2400" dirty="0" smtClean="0"/>
          </a:p>
          <a:p>
            <a:r>
              <a:rPr lang="en-US" sz="2400" dirty="0" err="1" smtClean="0"/>
              <a:t>Dinamismo</a:t>
            </a:r>
            <a:r>
              <a:rPr lang="en-US" sz="2400" dirty="0" smtClean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 smtClean="0"/>
              <a:t>deforma</a:t>
            </a:r>
            <a:r>
              <a:rPr lang="en-US" sz="2400" dirty="0" smtClean="0"/>
              <a:t> </a:t>
            </a:r>
            <a:r>
              <a:rPr lang="en-US" sz="2400" dirty="0" err="1" smtClean="0"/>
              <a:t>l’immagine</a:t>
            </a:r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6938" y="-1557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hlinkClick r:id="rId2"/>
              </a:rPr>
              <a:t>Tempo </a:t>
            </a:r>
            <a:r>
              <a:rPr lang="en-US" b="1" u="sng" dirty="0" err="1" smtClean="0">
                <a:hlinkClick r:id="rId2"/>
              </a:rPr>
              <a:t>di</a:t>
            </a:r>
            <a:r>
              <a:rPr lang="en-US" b="1" u="sng" dirty="0" smtClean="0">
                <a:hlinkClick r:id="rId2"/>
              </a:rPr>
              <a:t> FUTURISMO</a:t>
            </a:r>
            <a:r>
              <a:rPr lang="en-US" b="1" u="sng" dirty="0" smtClean="0"/>
              <a:t> </a:t>
            </a:r>
            <a:r>
              <a:rPr lang="en-US" b="1" u="sng" dirty="0">
                <a:solidFill>
                  <a:srgbClr val="193DFF"/>
                </a:solidFill>
              </a:rPr>
              <a:t>(1909-1913)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38" y="1058864"/>
            <a:ext cx="3658449" cy="2756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0489" y="3935427"/>
            <a:ext cx="3675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Dinamismo</a:t>
            </a:r>
            <a:r>
              <a:rPr lang="en-US" i="1" dirty="0"/>
              <a:t> di un cane al </a:t>
            </a:r>
            <a:r>
              <a:rPr lang="en-US" i="1" dirty="0" err="1"/>
              <a:t>guinzaglio</a:t>
            </a:r>
            <a:r>
              <a:rPr lang="en-US" dirty="0"/>
              <a:t> </a:t>
            </a:r>
            <a:r>
              <a:rPr lang="en-US" dirty="0" err="1"/>
              <a:t>è</a:t>
            </a:r>
            <a:r>
              <a:rPr lang="en-US" dirty="0"/>
              <a:t> un </a:t>
            </a:r>
            <a:r>
              <a:rPr lang="en-US" dirty="0" err="1"/>
              <a:t>quadro</a:t>
            </a:r>
            <a:r>
              <a:rPr lang="en-US" dirty="0"/>
              <a:t> ad olio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tela</a:t>
            </a:r>
            <a:r>
              <a:rPr lang="en-US" dirty="0"/>
              <a:t> </a:t>
            </a:r>
            <a:r>
              <a:rPr lang="en-US" dirty="0" err="1"/>
              <a:t>realizzato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1912 dal </a:t>
            </a:r>
            <a:r>
              <a:rPr lang="en-US" dirty="0" err="1"/>
              <a:t>pittore</a:t>
            </a:r>
            <a:r>
              <a:rPr lang="en-US" dirty="0"/>
              <a:t> </a:t>
            </a:r>
            <a:r>
              <a:rPr lang="en-US" dirty="0" err="1"/>
              <a:t>italiano</a:t>
            </a:r>
            <a:r>
              <a:rPr lang="en-US" dirty="0"/>
              <a:t> </a:t>
            </a:r>
            <a:r>
              <a:rPr lang="en-US" b="1" dirty="0"/>
              <a:t>Giacomo </a:t>
            </a:r>
            <a:r>
              <a:rPr lang="en-US" b="1" dirty="0" err="1"/>
              <a:t>Balla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2500" y="5256123"/>
            <a:ext cx="3696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b="1" dirty="0"/>
              <a:t>Umberto Boccioni</a:t>
            </a:r>
            <a:r>
              <a:rPr lang="en-US" dirty="0"/>
              <a:t>, </a:t>
            </a:r>
            <a:r>
              <a:rPr lang="en-US" dirty="0" err="1"/>
              <a:t>Dinamismo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testa</a:t>
            </a:r>
            <a:r>
              <a:rPr lang="en-US" dirty="0"/>
              <a:t> di un </a:t>
            </a:r>
            <a:r>
              <a:rPr lang="en-US" dirty="0" err="1"/>
              <a:t>uomo</a:t>
            </a:r>
            <a:r>
              <a:rPr lang="en-US" dirty="0"/>
              <a:t>, 1913, </a:t>
            </a:r>
            <a:r>
              <a:rPr lang="en-US" dirty="0" err="1"/>
              <a:t>Civico</a:t>
            </a:r>
            <a:r>
              <a:rPr lang="en-US" dirty="0"/>
              <a:t> </a:t>
            </a:r>
            <a:r>
              <a:rPr lang="en-US" dirty="0" err="1"/>
              <a:t>Museo</a:t>
            </a:r>
            <a:r>
              <a:rPr lang="en-US" dirty="0"/>
              <a:t> </a:t>
            </a:r>
            <a:r>
              <a:rPr lang="en-US" dirty="0" err="1"/>
              <a:t>d'Arte</a:t>
            </a:r>
            <a:r>
              <a:rPr lang="en-US" dirty="0"/>
              <a:t> </a:t>
            </a:r>
            <a:r>
              <a:rPr lang="en-US" dirty="0" err="1"/>
              <a:t>Contemporanea</a:t>
            </a:r>
            <a:r>
              <a:rPr lang="en-US" dirty="0"/>
              <a:t>, Palazzo </a:t>
            </a:r>
            <a:r>
              <a:rPr lang="en-US" dirty="0" err="1"/>
              <a:t>Reale</a:t>
            </a:r>
            <a:r>
              <a:rPr lang="en-US" dirty="0"/>
              <a:t>, Milano.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8" y="4019286"/>
            <a:ext cx="2725562" cy="23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sultati immagi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78" y="1129456"/>
            <a:ext cx="7032203" cy="527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9948" y="6444044"/>
            <a:ext cx="505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Dali’, La </a:t>
            </a:r>
            <a:r>
              <a:rPr lang="en-US" dirty="0" err="1"/>
              <a:t>persistenza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memoria</a:t>
            </a:r>
            <a:r>
              <a:rPr lang="en-US" dirty="0"/>
              <a:t> (1931)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Tempo fluido da plasmare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33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Arte, Scienza</a:t>
            </a:r>
            <a:br>
              <a:rPr lang="it-IT" dirty="0" smtClean="0"/>
            </a:br>
            <a:r>
              <a:rPr lang="it-IT" dirty="0" smtClean="0"/>
              <a:t>creare interpretando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Cosa accomuna un’artista a un ricercatore?</a:t>
            </a:r>
          </a:p>
          <a:p>
            <a:pPr lvl="1"/>
            <a:r>
              <a:rPr lang="it-IT" dirty="0" smtClean="0"/>
              <a:t>Curiosità</a:t>
            </a:r>
          </a:p>
          <a:p>
            <a:pPr lvl="1"/>
            <a:r>
              <a:rPr lang="it-IT" dirty="0" smtClean="0"/>
              <a:t>Creatività</a:t>
            </a:r>
          </a:p>
          <a:p>
            <a:pPr lvl="1"/>
            <a:r>
              <a:rPr lang="it-IT" dirty="0" smtClean="0"/>
              <a:t>Ricerca di un linguaggio espressivo e comunicativo</a:t>
            </a:r>
          </a:p>
          <a:p>
            <a:pPr lvl="1"/>
            <a:r>
              <a:rPr lang="it-IT" dirty="0" smtClean="0"/>
              <a:t>Andare oltre partendo dall’universo che ci circonda</a:t>
            </a:r>
          </a:p>
          <a:p>
            <a:pPr lvl="1"/>
            <a:r>
              <a:rPr lang="it-IT" dirty="0" smtClean="0"/>
              <a:t>Esporre e condividere il proprio pensiero creativo ed esplorarne le potenziali evoluzioni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9963" y="5661248"/>
            <a:ext cx="8904037" cy="64633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3600" dirty="0">
                <a:solidFill>
                  <a:schemeClr val="bg1"/>
                </a:solidFill>
                <a:latin typeface="Georgia" charset="0"/>
                <a:ea typeface="+mn-ea"/>
                <a:cs typeface="+mn-cs"/>
              </a:rPr>
              <a:t>La scoperta delle onde gravitazioni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181100"/>
            <a:ext cx="8026400" cy="4495800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Ritorno alla simmetria naturale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58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S.T.E.A.M.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Scienza, Tecnologia, Ingegneria e Arte come espressione e strumento di evoluzione</a:t>
            </a:r>
          </a:p>
          <a:p>
            <a:r>
              <a:rPr lang="it-IT" dirty="0" smtClean="0"/>
              <a:t>Promozione del nostro modo di sentire, vedere, interpretare ed esprimere oltre il luogo comune</a:t>
            </a:r>
          </a:p>
          <a:p>
            <a:r>
              <a:rPr lang="it-IT" dirty="0" smtClean="0"/>
              <a:t>“…</a:t>
            </a:r>
            <a:r>
              <a:rPr lang="en-US" dirty="0" smtClean="0"/>
              <a:t> </a:t>
            </a:r>
            <a:r>
              <a:rPr lang="en-US" i="1" dirty="0" smtClean="0"/>
              <a:t>educational and innovation framework bringing </a:t>
            </a:r>
            <a:r>
              <a:rPr lang="en-US" i="1" dirty="0" smtClean="0">
                <a:solidFill>
                  <a:srgbClr val="FF0000"/>
                </a:solidFill>
              </a:rPr>
              <a:t>science</a:t>
            </a:r>
            <a:r>
              <a:rPr lang="en-US" i="1" dirty="0" smtClean="0"/>
              <a:t>, </a:t>
            </a:r>
            <a:r>
              <a:rPr lang="en-US" i="1" dirty="0" smtClean="0">
                <a:solidFill>
                  <a:srgbClr val="FF0000"/>
                </a:solidFill>
              </a:rPr>
              <a:t>technology, engineering </a:t>
            </a:r>
            <a:r>
              <a:rPr lang="en-US" i="1" dirty="0" smtClean="0"/>
              <a:t>and </a:t>
            </a:r>
            <a:r>
              <a:rPr lang="en-US" i="1" dirty="0" smtClean="0">
                <a:solidFill>
                  <a:srgbClr val="FF0000"/>
                </a:solidFill>
              </a:rPr>
              <a:t>mathematic</a:t>
            </a:r>
            <a:r>
              <a:rPr lang="en-US" i="1" dirty="0" smtClean="0"/>
              <a:t> together with the </a:t>
            </a:r>
            <a:r>
              <a:rPr lang="en-US" i="1" dirty="0" smtClean="0">
                <a:solidFill>
                  <a:srgbClr val="FF0000"/>
                </a:solidFill>
              </a:rPr>
              <a:t>arts</a:t>
            </a:r>
            <a:r>
              <a:rPr lang="en-US" i="1" dirty="0" smtClean="0"/>
              <a:t> … with the goal of being more engaging, </a:t>
            </a:r>
            <a:r>
              <a:rPr lang="en-US" i="1" dirty="0" smtClean="0">
                <a:solidFill>
                  <a:srgbClr val="FF0000"/>
                </a:solidFill>
              </a:rPr>
              <a:t>creative</a:t>
            </a:r>
            <a:r>
              <a:rPr lang="en-US" i="1" dirty="0" smtClean="0"/>
              <a:t> and naturally successful for all members of </a:t>
            </a:r>
            <a:r>
              <a:rPr lang="en-US" i="1" dirty="0" smtClean="0">
                <a:solidFill>
                  <a:srgbClr val="FF0000"/>
                </a:solidFill>
              </a:rPr>
              <a:t>any educational </a:t>
            </a:r>
            <a:r>
              <a:rPr lang="en-US" i="1" dirty="0" smtClean="0"/>
              <a:t>system</a:t>
            </a:r>
            <a:r>
              <a:rPr lang="en-US" dirty="0" smtClean="0"/>
              <a:t>”</a:t>
            </a:r>
            <a:endParaRPr lang="it-IT" dirty="0" smtClean="0"/>
          </a:p>
        </p:txBody>
      </p:sp>
      <p:sp>
        <p:nvSpPr>
          <p:cNvPr id="6" name="Freccia circolare in su 5"/>
          <p:cNvSpPr/>
          <p:nvPr/>
        </p:nvSpPr>
        <p:spPr>
          <a:xfrm>
            <a:off x="2483768" y="4653136"/>
            <a:ext cx="3312368" cy="288032"/>
          </a:xfrm>
          <a:prstGeom prst="curvedUpArrow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Freccia circolare in su 6"/>
          <p:cNvSpPr/>
          <p:nvPr/>
        </p:nvSpPr>
        <p:spPr>
          <a:xfrm flipH="1" flipV="1">
            <a:off x="2483768" y="4077072"/>
            <a:ext cx="3240360" cy="288032"/>
          </a:xfrm>
          <a:prstGeom prst="curvedUpArrow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sfida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Realizzare un’opera d’arte originale con tecnica libera su un tema scientifico scelto indipendentemente</a:t>
            </a:r>
          </a:p>
          <a:p>
            <a:r>
              <a:rPr lang="it-IT" dirty="0" smtClean="0"/>
              <a:t>Opera prodotta da un gruppo di TRE studenti con il supporto della scuola per logistica e materiali</a:t>
            </a:r>
          </a:p>
          <a:p>
            <a:r>
              <a:rPr lang="it-IT" dirty="0" smtClean="0"/>
              <a:t>Progetto presentato al comitato locale di Art &amp; Science che lo approva</a:t>
            </a:r>
          </a:p>
          <a:p>
            <a:r>
              <a:rPr lang="it-IT" dirty="0" smtClean="0"/>
              <a:t>Partecipazione all’esposizione regionale e alla selezione nazionale</a:t>
            </a:r>
          </a:p>
          <a:p>
            <a:r>
              <a:rPr lang="it-IT" dirty="0" smtClean="0"/>
              <a:t>Premio finale: Borsa di studio per passare una settimana al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Il progetto sul territorio nazionale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1149350"/>
            <a:ext cx="8508999" cy="5156200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11 sedi: </a:t>
            </a:r>
          </a:p>
          <a:p>
            <a:pPr marL="457200" lvl="1" indent="0">
              <a:buNone/>
            </a:pPr>
            <a:r>
              <a:rPr lang="it-IT" sz="2000" dirty="0">
                <a:solidFill>
                  <a:srgbClr val="002060"/>
                </a:solidFill>
              </a:rPr>
              <a:t>Torino, Milano, Padova, Venezia</a:t>
            </a:r>
          </a:p>
          <a:p>
            <a:pPr marL="457200" lvl="1" indent="0">
              <a:buNone/>
            </a:pPr>
            <a:r>
              <a:rPr lang="it-IT" sz="2000" b="1" dirty="0">
                <a:solidFill>
                  <a:srgbClr val="FF0000"/>
                </a:solidFill>
              </a:rPr>
              <a:t>Genova</a:t>
            </a:r>
            <a:r>
              <a:rPr lang="it-IT" sz="2000" dirty="0">
                <a:solidFill>
                  <a:srgbClr val="002060"/>
                </a:solidFill>
              </a:rPr>
              <a:t>, Pisa, Firenze</a:t>
            </a:r>
          </a:p>
          <a:p>
            <a:pPr marL="457200" lvl="1" indent="0">
              <a:buNone/>
            </a:pPr>
            <a:r>
              <a:rPr lang="it-IT" sz="2000" dirty="0">
                <a:solidFill>
                  <a:srgbClr val="002060"/>
                </a:solidFill>
              </a:rPr>
              <a:t>Roma, Napoli, Potenza e Matera.</a:t>
            </a:r>
          </a:p>
          <a:p>
            <a:r>
              <a:rPr lang="it-IT" sz="2400" dirty="0" smtClean="0"/>
              <a:t>Ogni sede gestisce i partecipanti a livello regionale. Ogni scuola aderente propone terne di studenti come gruppi creativi.</a:t>
            </a:r>
            <a:endParaRPr lang="it-IT" sz="2000" dirty="0"/>
          </a:p>
          <a:p>
            <a:r>
              <a:rPr lang="it-IT" sz="2400" dirty="0" smtClean="0"/>
              <a:t>Le opere sono esposte </a:t>
            </a:r>
            <a:r>
              <a:rPr lang="it-IT" sz="2400" dirty="0" err="1" smtClean="0"/>
              <a:t>loclamente</a:t>
            </a:r>
            <a:r>
              <a:rPr lang="it-IT" sz="2400" dirty="0" smtClean="0"/>
              <a:t> nella </a:t>
            </a:r>
            <a:r>
              <a:rPr lang="it-IT" sz="2400" dirty="0"/>
              <a:t>mostra “I colori della Scienza”:</a:t>
            </a:r>
          </a:p>
          <a:p>
            <a:pPr marL="914400" lvl="1" indent="-514350"/>
            <a:r>
              <a:rPr lang="it-IT" sz="2000" dirty="0"/>
              <a:t>Collezione art@CMS + le vostre opere</a:t>
            </a:r>
          </a:p>
          <a:p>
            <a:pPr marL="914400" lvl="1" indent="-514350"/>
            <a:r>
              <a:rPr lang="it-IT" sz="2000" dirty="0"/>
              <a:t>Premiazioni locali e nazionali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Le migliori opere selezionate a livello locale sono esposte in occasione dell’incontro nazionale di Napoli </a:t>
            </a:r>
            <a:r>
              <a:rPr lang="it-IT" sz="2400" dirty="0">
                <a:solidFill>
                  <a:srgbClr val="FF0000"/>
                </a:solidFill>
              </a:rPr>
              <a:t>(3 giorni) </a:t>
            </a:r>
            <a:r>
              <a:rPr lang="it-IT" sz="2400" dirty="0" smtClean="0">
                <a:solidFill>
                  <a:srgbClr val="FF0000"/>
                </a:solidFill>
              </a:rPr>
              <a:t>previsto per </a:t>
            </a:r>
            <a:r>
              <a:rPr lang="it-IT" sz="2400" dirty="0">
                <a:solidFill>
                  <a:srgbClr val="FF0000"/>
                </a:solidFill>
              </a:rPr>
              <a:t>Aprile 2020:</a:t>
            </a:r>
          </a:p>
          <a:p>
            <a:pPr marL="914400" lvl="1" indent="-514350"/>
            <a:r>
              <a:rPr lang="it-IT" sz="2000" dirty="0" smtClean="0"/>
              <a:t>Aperto a tutti </a:t>
            </a:r>
            <a:r>
              <a:rPr lang="it-IT" sz="2000" dirty="0"/>
              <a:t>gli studenti, professori, </a:t>
            </a:r>
            <a:r>
              <a:rPr lang="it-IT" sz="2000" dirty="0" smtClean="0"/>
              <a:t>ricercatori </a:t>
            </a:r>
            <a:endParaRPr lang="it-IT" sz="2000" dirty="0"/>
          </a:p>
          <a:p>
            <a:pPr marL="914400" lvl="1" indent="-514350"/>
            <a:r>
              <a:rPr lang="it-IT" sz="2000" dirty="0"/>
              <a:t>Mostra conclusiva con tutte le opere selezionate nelle </a:t>
            </a:r>
            <a:r>
              <a:rPr lang="it-IT" sz="2000" dirty="0" smtClean="0"/>
              <a:t>11 </a:t>
            </a:r>
            <a:r>
              <a:rPr lang="it-IT" sz="2000" dirty="0"/>
              <a:t>sedi.</a:t>
            </a:r>
          </a:p>
          <a:p>
            <a:pPr marL="914400" lvl="1" indent="-514350"/>
            <a:r>
              <a:rPr lang="it-IT" sz="2000" dirty="0"/>
              <a:t>Conferenza spettacolo sul tema Arte e Scienza.</a:t>
            </a:r>
          </a:p>
          <a:p>
            <a:pPr marL="914400" lvl="1" indent="-514350"/>
            <a:r>
              <a:rPr lang="it-IT" sz="2000" dirty="0" smtClean="0"/>
              <a:t>Valutazione e assegnazione dei </a:t>
            </a:r>
            <a:r>
              <a:rPr lang="it-IT" sz="2000" dirty="0"/>
              <a:t>Premi nazionali.</a:t>
            </a:r>
          </a:p>
        </p:txBody>
      </p:sp>
    </p:spTree>
    <p:extLst>
      <p:ext uri="{BB962C8B-B14F-4D97-AF65-F5344CB8AC3E}">
        <p14:creationId xmlns:p14="http://schemas.microsoft.com/office/powerpoint/2010/main" val="17873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533" y="58095"/>
            <a:ext cx="7604187" cy="6480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Le </a:t>
            </a:r>
            <a:r>
              <a:rPr lang="it-IT" dirty="0"/>
              <a:t>attività del progetto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0589417-50F9-BF4A-811B-CBE743CA42E1}"/>
              </a:ext>
            </a:extLst>
          </p:cNvPr>
          <p:cNvSpPr/>
          <p:nvPr/>
        </p:nvSpPr>
        <p:spPr>
          <a:xfrm>
            <a:off x="718332" y="980728"/>
            <a:ext cx="2124635" cy="88750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Attività accademiche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7F4F2C0-9CEF-414B-AEAE-654AE72F3700}"/>
              </a:ext>
            </a:extLst>
          </p:cNvPr>
          <p:cNvSpPr/>
          <p:nvPr/>
        </p:nvSpPr>
        <p:spPr>
          <a:xfrm>
            <a:off x="718330" y="2136799"/>
            <a:ext cx="2124635" cy="8875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 smtClean="0">
                <a:solidFill>
                  <a:srgbClr val="000000"/>
                </a:solidFill>
              </a:rPr>
              <a:t>Incontro </a:t>
            </a:r>
            <a:r>
              <a:rPr lang="it-IT" sz="1500" dirty="0">
                <a:solidFill>
                  <a:srgbClr val="000000"/>
                </a:solidFill>
              </a:rPr>
              <a:t>all'Università con CNR-SPIN, CNR-IMEM, DIFI, </a:t>
            </a:r>
            <a:r>
              <a:rPr lang="it-IT" sz="1500" dirty="0" smtClean="0">
                <a:solidFill>
                  <a:srgbClr val="000000"/>
                </a:solidFill>
              </a:rPr>
              <a:t>DCCI, IIT</a:t>
            </a:r>
            <a:r>
              <a:rPr lang="it-IT" sz="1500" dirty="0">
                <a:solidFill>
                  <a:srgbClr val="000000"/>
                </a:solidFill>
              </a:rPr>
              <a:t>, INFN-GE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0AD5334-41EF-1C46-9883-25E6C68AF826}"/>
              </a:ext>
            </a:extLst>
          </p:cNvPr>
          <p:cNvSpPr/>
          <p:nvPr/>
        </p:nvSpPr>
        <p:spPr>
          <a:xfrm>
            <a:off x="718331" y="4784694"/>
            <a:ext cx="2124635" cy="8875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Interazione con i ricercatori coinvolti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4D95EB1-3E54-8D48-AB16-FEBA039B1A1F}"/>
              </a:ext>
            </a:extLst>
          </p:cNvPr>
          <p:cNvSpPr/>
          <p:nvPr/>
        </p:nvSpPr>
        <p:spPr>
          <a:xfrm>
            <a:off x="6562733" y="4833494"/>
            <a:ext cx="2031604" cy="8875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Viaggi di istruzione e scoperta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BDD94A7-F333-D249-BB19-7B9D4249F473}"/>
              </a:ext>
            </a:extLst>
          </p:cNvPr>
          <p:cNvSpPr/>
          <p:nvPr/>
        </p:nvSpPr>
        <p:spPr>
          <a:xfrm>
            <a:off x="6562732" y="3446950"/>
            <a:ext cx="2031604" cy="845671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Cinema e teatro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944AA71-5D8E-194D-8CDB-8BC9C34400B4}"/>
              </a:ext>
            </a:extLst>
          </p:cNvPr>
          <p:cNvSpPr/>
          <p:nvPr/>
        </p:nvSpPr>
        <p:spPr>
          <a:xfrm>
            <a:off x="6534316" y="1052736"/>
            <a:ext cx="2074126" cy="843005"/>
          </a:xfrm>
          <a:prstGeom prst="rect">
            <a:avLst/>
          </a:prstGeom>
          <a:solidFill>
            <a:srgbClr val="FFFF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Attività a scuola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70EFE7D9-11B3-8643-8D64-EC200E939EB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 flipH="1">
            <a:off x="1780648" y="1868233"/>
            <a:ext cx="2" cy="268566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2496585-78BE-AE4D-AC4F-6BA91439B947}"/>
              </a:ext>
            </a:extLst>
          </p:cNvPr>
          <p:cNvCxnSpPr>
            <a:cxnSpLocks/>
            <a:stCxn id="12" idx="2"/>
            <a:endCxn id="19" idx="0"/>
          </p:cNvCxnSpPr>
          <p:nvPr/>
        </p:nvCxnSpPr>
        <p:spPr>
          <a:xfrm>
            <a:off x="1780648" y="3024304"/>
            <a:ext cx="6726" cy="373847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746749BC-AFA0-8B45-9016-CEF7230A8276}"/>
              </a:ext>
            </a:extLst>
          </p:cNvPr>
          <p:cNvSpPr/>
          <p:nvPr/>
        </p:nvSpPr>
        <p:spPr>
          <a:xfrm>
            <a:off x="725056" y="3398151"/>
            <a:ext cx="2124635" cy="845671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Visita presso i laboratori con seminari formativi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89101A7-6B50-E04E-8C93-7033CBE83E4B}"/>
              </a:ext>
            </a:extLst>
          </p:cNvPr>
          <p:cNvCxnSpPr>
            <a:cxnSpLocks/>
          </p:cNvCxnSpPr>
          <p:nvPr/>
        </p:nvCxnSpPr>
        <p:spPr>
          <a:xfrm>
            <a:off x="7567886" y="4292621"/>
            <a:ext cx="1" cy="540873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EEDD3041-3310-BB48-B21A-5D849C142B9B}"/>
              </a:ext>
            </a:extLst>
          </p:cNvPr>
          <p:cNvSpPr/>
          <p:nvPr/>
        </p:nvSpPr>
        <p:spPr>
          <a:xfrm>
            <a:off x="3836261" y="2564904"/>
            <a:ext cx="1815859" cy="1338696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Proposta e creazione</a:t>
            </a:r>
            <a:endParaRPr lang="it-IT" sz="2000" dirty="0">
              <a:solidFill>
                <a:schemeClr val="bg1"/>
              </a:solidFill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3D393561-2ACA-8C46-BB4B-EBA73DE47D78}"/>
              </a:ext>
            </a:extLst>
          </p:cNvPr>
          <p:cNvCxnSpPr>
            <a:cxnSpLocks/>
            <a:stCxn id="11" idx="3"/>
            <a:endCxn id="52" idx="1"/>
          </p:cNvCxnSpPr>
          <p:nvPr/>
        </p:nvCxnSpPr>
        <p:spPr>
          <a:xfrm>
            <a:off x="2842967" y="1424481"/>
            <a:ext cx="792929" cy="265782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e 23">
            <a:extLst>
              <a:ext uri="{FF2B5EF4-FFF2-40B4-BE49-F238E27FC236}">
                <a16:creationId xmlns:a16="http://schemas.microsoft.com/office/drawing/2014/main" id="{4837BC1B-3A1C-8F43-9200-DB79F2170BB3}"/>
              </a:ext>
            </a:extLst>
          </p:cNvPr>
          <p:cNvSpPr/>
          <p:nvPr/>
        </p:nvSpPr>
        <p:spPr>
          <a:xfrm>
            <a:off x="3707904" y="4149080"/>
            <a:ext cx="2068063" cy="1360253"/>
          </a:xfrm>
          <a:prstGeom prst="ellipse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Mostre </a:t>
            </a:r>
            <a:r>
              <a:rPr lang="it-IT" sz="2000" dirty="0">
                <a:solidFill>
                  <a:schemeClr val="bg1"/>
                </a:solidFill>
              </a:rPr>
              <a:t>locale e nazionale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FB060BE-EDD7-0748-894C-3F5A4A50E24E}"/>
              </a:ext>
            </a:extLst>
          </p:cNvPr>
          <p:cNvCxnSpPr>
            <a:cxnSpLocks/>
            <a:stCxn id="13" idx="3"/>
            <a:endCxn id="22" idx="3"/>
          </p:cNvCxnSpPr>
          <p:nvPr/>
        </p:nvCxnSpPr>
        <p:spPr>
          <a:xfrm flipV="1">
            <a:off x="2842966" y="3707553"/>
            <a:ext cx="1259222" cy="1520894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ttangolo 25">
            <a:extLst>
              <a:ext uri="{FF2B5EF4-FFF2-40B4-BE49-F238E27FC236}">
                <a16:creationId xmlns:a16="http://schemas.microsoft.com/office/drawing/2014/main" id="{04504EF0-3BCC-B94D-A7C5-87613D0CDC3E}"/>
              </a:ext>
            </a:extLst>
          </p:cNvPr>
          <p:cNvSpPr/>
          <p:nvPr/>
        </p:nvSpPr>
        <p:spPr>
          <a:xfrm>
            <a:off x="6516216" y="2185599"/>
            <a:ext cx="2124635" cy="88750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Visita a musei (arte, scienza e tecnica,…)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6AAA805-7BFC-F242-B056-E19CF3BC53E2}"/>
              </a:ext>
            </a:extLst>
          </p:cNvPr>
          <p:cNvCxnSpPr>
            <a:cxnSpLocks/>
          </p:cNvCxnSpPr>
          <p:nvPr/>
        </p:nvCxnSpPr>
        <p:spPr>
          <a:xfrm>
            <a:off x="7567886" y="3073104"/>
            <a:ext cx="0" cy="373846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B32A2A9-8929-DD46-831E-7B2EF0B9AB5D}"/>
              </a:ext>
            </a:extLst>
          </p:cNvPr>
          <p:cNvCxnSpPr>
            <a:cxnSpLocks/>
          </p:cNvCxnSpPr>
          <p:nvPr/>
        </p:nvCxnSpPr>
        <p:spPr>
          <a:xfrm>
            <a:off x="7560731" y="1895741"/>
            <a:ext cx="7155" cy="289858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BDDB6E9-A7E8-B342-A856-5143FF71F8BB}"/>
              </a:ext>
            </a:extLst>
          </p:cNvPr>
          <p:cNvCxnSpPr>
            <a:cxnSpLocks/>
            <a:stCxn id="19" idx="2"/>
            <a:endCxn id="13" idx="0"/>
          </p:cNvCxnSpPr>
          <p:nvPr/>
        </p:nvCxnSpPr>
        <p:spPr>
          <a:xfrm flipH="1">
            <a:off x="1780649" y="4243822"/>
            <a:ext cx="6725" cy="540872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e 30">
            <a:extLst>
              <a:ext uri="{FF2B5EF4-FFF2-40B4-BE49-F238E27FC236}">
                <a16:creationId xmlns:a16="http://schemas.microsoft.com/office/drawing/2014/main" id="{DAD0E008-53CB-7341-8468-0D7D5A04462F}"/>
              </a:ext>
            </a:extLst>
          </p:cNvPr>
          <p:cNvSpPr/>
          <p:nvPr/>
        </p:nvSpPr>
        <p:spPr>
          <a:xfrm>
            <a:off x="3131840" y="5733256"/>
            <a:ext cx="3168352" cy="100803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Master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</a:rPr>
              <a:t>CERN 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68296871-8DA3-AC43-8AE8-224A517DD407}"/>
              </a:ext>
            </a:extLst>
          </p:cNvPr>
          <p:cNvCxnSpPr>
            <a:cxnSpLocks/>
            <a:stCxn id="14" idx="1"/>
            <a:endCxn id="22" idx="5"/>
          </p:cNvCxnSpPr>
          <p:nvPr/>
        </p:nvCxnSpPr>
        <p:spPr>
          <a:xfrm flipH="1" flipV="1">
            <a:off x="5386193" y="3707553"/>
            <a:ext cx="1176540" cy="1569694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ttangolo 51">
            <a:extLst>
              <a:ext uri="{FF2B5EF4-FFF2-40B4-BE49-F238E27FC236}">
                <a16:creationId xmlns:a16="http://schemas.microsoft.com/office/drawing/2014/main" id="{3944AA71-5D8E-194D-8CDB-8BC9C34400B4}"/>
              </a:ext>
            </a:extLst>
          </p:cNvPr>
          <p:cNvSpPr/>
          <p:nvPr/>
        </p:nvSpPr>
        <p:spPr>
          <a:xfrm>
            <a:off x="3635896" y="1268760"/>
            <a:ext cx="2074126" cy="843005"/>
          </a:xfrm>
          <a:prstGeom prst="rect">
            <a:avLst/>
          </a:prstGeom>
          <a:solidFill>
            <a:srgbClr val="FFFF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Seminari presso le scuole coinvolte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3D393561-2ACA-8C46-BB4B-EBA73DE47D78}"/>
              </a:ext>
            </a:extLst>
          </p:cNvPr>
          <p:cNvCxnSpPr>
            <a:cxnSpLocks/>
            <a:stCxn id="16" idx="1"/>
            <a:endCxn id="52" idx="3"/>
          </p:cNvCxnSpPr>
          <p:nvPr/>
        </p:nvCxnSpPr>
        <p:spPr>
          <a:xfrm flipH="1">
            <a:off x="5710022" y="1474239"/>
            <a:ext cx="824294" cy="216024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3D393561-2ACA-8C46-BB4B-EBA73DE47D78}"/>
              </a:ext>
            </a:extLst>
          </p:cNvPr>
          <p:cNvCxnSpPr>
            <a:cxnSpLocks/>
            <a:stCxn id="52" idx="1"/>
            <a:endCxn id="12" idx="3"/>
          </p:cNvCxnSpPr>
          <p:nvPr/>
        </p:nvCxnSpPr>
        <p:spPr>
          <a:xfrm flipH="1">
            <a:off x="2842965" y="1690263"/>
            <a:ext cx="792931" cy="890289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3D393561-2ACA-8C46-BB4B-EBA73DE47D78}"/>
              </a:ext>
            </a:extLst>
          </p:cNvPr>
          <p:cNvCxnSpPr>
            <a:cxnSpLocks/>
            <a:stCxn id="52" idx="3"/>
            <a:endCxn id="26" idx="1"/>
          </p:cNvCxnSpPr>
          <p:nvPr/>
        </p:nvCxnSpPr>
        <p:spPr>
          <a:xfrm>
            <a:off x="5710022" y="1690263"/>
            <a:ext cx="806194" cy="939089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42496585-78BE-AE4D-AC4F-6BA91439B947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 flipH="1">
            <a:off x="4741936" y="3903600"/>
            <a:ext cx="2255" cy="245480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42496585-78BE-AE4D-AC4F-6BA91439B947}"/>
              </a:ext>
            </a:extLst>
          </p:cNvPr>
          <p:cNvCxnSpPr>
            <a:cxnSpLocks/>
          </p:cNvCxnSpPr>
          <p:nvPr/>
        </p:nvCxnSpPr>
        <p:spPr>
          <a:xfrm flipH="1">
            <a:off x="4785769" y="5517232"/>
            <a:ext cx="2255" cy="245480"/>
          </a:xfrm>
          <a:prstGeom prst="straightConnector1">
            <a:avLst/>
          </a:prstGeom>
          <a:ln w="3810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0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dirty="0"/>
              <a:t>Le fasi del Progetto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000" i="1" dirty="0">
                <a:solidFill>
                  <a:srgbClr val="FF0000"/>
                </a:solidFill>
              </a:rPr>
              <a:t>1</a:t>
            </a:r>
            <a:endParaRPr lang="it-IT" sz="2000" i="1" dirty="0"/>
          </a:p>
          <a:p>
            <a:r>
              <a:rPr lang="it-IT" sz="2000" i="1" dirty="0"/>
              <a:t>Oggi - </a:t>
            </a:r>
            <a:r>
              <a:rPr lang="it-IT" sz="2000" i="1" dirty="0" smtClean="0"/>
              <a:t>30/03/2019 </a:t>
            </a:r>
            <a:r>
              <a:rPr lang="it-IT" sz="2000" i="1" dirty="0"/>
              <a:t>– </a:t>
            </a:r>
            <a:r>
              <a:rPr lang="it-IT" sz="2000" i="1" dirty="0" smtClean="0"/>
              <a:t>Formazione </a:t>
            </a:r>
          </a:p>
          <a:p>
            <a:r>
              <a:rPr lang="it-IT" sz="2000" i="1" dirty="0" smtClean="0"/>
              <a:t>30</a:t>
            </a:r>
            <a:r>
              <a:rPr lang="it-IT" sz="2000" i="1" dirty="0"/>
              <a:t>/03/2019 – </a:t>
            </a:r>
            <a:r>
              <a:rPr lang="it-IT" sz="2000" i="1" dirty="0" smtClean="0"/>
              <a:t>Scadenza per la presentazione on-line del progetto</a:t>
            </a:r>
            <a:endParaRPr lang="it-IT" sz="2000" i="1" dirty="0"/>
          </a:p>
          <a:p>
            <a:r>
              <a:rPr lang="it-IT" sz="2000" i="1" dirty="0"/>
              <a:t>15/04/2019 – </a:t>
            </a:r>
            <a:r>
              <a:rPr lang="it-IT" sz="2000" i="1" dirty="0" smtClean="0"/>
              <a:t>Comunicazione della valutazione dei progetti</a:t>
            </a:r>
            <a:endParaRPr lang="it-IT" sz="2000" i="1" dirty="0"/>
          </a:p>
          <a:p>
            <a:pPr marL="0" indent="0">
              <a:buNone/>
            </a:pPr>
            <a:r>
              <a:rPr lang="it-IT" sz="2000" i="1" dirty="0" smtClean="0">
                <a:solidFill>
                  <a:srgbClr val="FF0000"/>
                </a:solidFill>
              </a:rPr>
              <a:t>2</a:t>
            </a:r>
            <a:endParaRPr lang="it-IT" sz="2000" i="1" dirty="0"/>
          </a:p>
          <a:p>
            <a:r>
              <a:rPr lang="it-IT" sz="2000" i="1" dirty="0"/>
              <a:t>15/04 - 15/10/2019 </a:t>
            </a:r>
            <a:r>
              <a:rPr lang="it-IT" sz="2000" i="1" dirty="0" smtClean="0"/>
              <a:t>–Realizzazione del progetto</a:t>
            </a:r>
            <a:endParaRPr lang="it-IT" sz="2000" i="1" dirty="0"/>
          </a:p>
          <a:p>
            <a:r>
              <a:rPr lang="it-IT" sz="2000" i="1" dirty="0"/>
              <a:t>15 - 20/10/2019 – Visita </a:t>
            </a:r>
            <a:r>
              <a:rPr lang="it-IT" sz="2000" i="1" dirty="0" smtClean="0"/>
              <a:t>presso le scuole per la visione delle opere d’arte</a:t>
            </a:r>
            <a:endParaRPr lang="it-IT" sz="2000" i="1" dirty="0"/>
          </a:p>
          <a:p>
            <a:pPr marL="0" indent="0">
              <a:buNone/>
            </a:pPr>
            <a:r>
              <a:rPr lang="it-IT" sz="2000" i="1" dirty="0" smtClean="0">
                <a:solidFill>
                  <a:srgbClr val="FF0000"/>
                </a:solidFill>
              </a:rPr>
              <a:t>3</a:t>
            </a:r>
            <a:endParaRPr lang="it-IT" sz="2000" i="1" dirty="0"/>
          </a:p>
          <a:p>
            <a:r>
              <a:rPr lang="it-IT" sz="2000" i="1" dirty="0"/>
              <a:t>22/10/2019 – Consegna </a:t>
            </a:r>
            <a:r>
              <a:rPr lang="it-IT" sz="2000" i="1" dirty="0" smtClean="0"/>
              <a:t>delle opere per la partecipazione della </a:t>
            </a:r>
            <a:r>
              <a:rPr lang="it-IT" sz="2000" i="1" dirty="0"/>
              <a:t>mostra in concomitanza con il Festival della Scienza</a:t>
            </a:r>
          </a:p>
          <a:p>
            <a:pPr lvl="1"/>
            <a:r>
              <a:rPr lang="it-IT" sz="1600" i="1" dirty="0" smtClean="0"/>
              <a:t>Tutte le opere realizzate sono esposte a Genova per 3 settimane</a:t>
            </a:r>
          </a:p>
          <a:p>
            <a:pPr lvl="1"/>
            <a:r>
              <a:rPr lang="it-IT" sz="1600" i="1" dirty="0" smtClean="0"/>
              <a:t>Vengono scelte e premiate le migliori  </a:t>
            </a:r>
            <a:r>
              <a:rPr lang="it-IT" sz="1600" b="1" i="1" dirty="0" smtClean="0"/>
              <a:t>8 opere</a:t>
            </a:r>
            <a:endParaRPr lang="it-IT" sz="2000" i="1" dirty="0" smtClean="0"/>
          </a:p>
          <a:p>
            <a:pPr marL="0" indent="0">
              <a:buNone/>
            </a:pPr>
            <a:r>
              <a:rPr lang="it-IT" sz="2000" dirty="0" smtClean="0">
                <a:solidFill>
                  <a:srgbClr val="FF0000"/>
                </a:solidFill>
              </a:rPr>
              <a:t>4</a:t>
            </a:r>
          </a:p>
          <a:p>
            <a:r>
              <a:rPr lang="it-IT" sz="2000" dirty="0" smtClean="0"/>
              <a:t>Primavera 2020 </a:t>
            </a:r>
            <a:r>
              <a:rPr lang="mr-IN" sz="2000" dirty="0" smtClean="0"/>
              <a:t>–</a:t>
            </a:r>
            <a:r>
              <a:rPr lang="it-IT" sz="2000" dirty="0" smtClean="0"/>
              <a:t> Mostra Nazionale a Napoli delle 8 opere scelte da ogni città</a:t>
            </a:r>
          </a:p>
          <a:p>
            <a:pPr lvl="1"/>
            <a:r>
              <a:rPr lang="it-IT" sz="1600" i="1" dirty="0" smtClean="0"/>
              <a:t>Vengono scelte e premiate le migliori  </a:t>
            </a:r>
            <a:r>
              <a:rPr lang="it-IT" sz="1600" b="1" i="1" dirty="0" smtClean="0"/>
              <a:t>9 opere (27 studenti)</a:t>
            </a:r>
            <a:endParaRPr lang="it-IT" sz="1600" dirty="0" smtClean="0"/>
          </a:p>
          <a:p>
            <a:pPr marL="0" indent="0">
              <a:buNone/>
            </a:pPr>
            <a:r>
              <a:rPr lang="it-IT" sz="2000" dirty="0" smtClean="0">
                <a:solidFill>
                  <a:srgbClr val="FF0000"/>
                </a:solidFill>
              </a:rPr>
              <a:t>5</a:t>
            </a:r>
          </a:p>
          <a:p>
            <a:r>
              <a:rPr lang="it-IT" sz="2000" dirty="0" smtClean="0"/>
              <a:t>Autunno 2020 </a:t>
            </a:r>
            <a:r>
              <a:rPr lang="mr-IN" sz="2000" dirty="0" smtClean="0"/>
              <a:t>–</a:t>
            </a:r>
            <a:r>
              <a:rPr lang="it-IT" sz="2000" dirty="0" smtClean="0"/>
              <a:t> </a:t>
            </a:r>
            <a:r>
              <a:rPr lang="it-IT" sz="2000" b="1" dirty="0" smtClean="0"/>
              <a:t>Borsa di studio al CERN per i 27 studenti </a:t>
            </a:r>
            <a:r>
              <a:rPr lang="it-IT" sz="2000" dirty="0" smtClean="0"/>
              <a:t>vincitori a livello nazionale</a:t>
            </a:r>
          </a:p>
          <a:p>
            <a:pPr lvl="1"/>
            <a:endParaRPr lang="it-IT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6469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dirty="0"/>
              <a:t>Crediti Formativi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Ogni docente responsabile per l’istituto scolastico definisce i crediti acquisiti in base a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i="1" dirty="0" smtClean="0"/>
              <a:t>Numero di ore dedicate al progetto</a:t>
            </a:r>
            <a:endParaRPr lang="it-IT" i="1" dirty="0"/>
          </a:p>
          <a:p>
            <a:r>
              <a:rPr lang="it-IT" i="1" dirty="0" smtClean="0"/>
              <a:t>Partecipazione a Laboratori</a:t>
            </a:r>
            <a:r>
              <a:rPr lang="it-IT" i="1" dirty="0"/>
              <a:t>, Seminari</a:t>
            </a:r>
            <a:r>
              <a:rPr lang="it-IT" i="1" dirty="0" smtClean="0"/>
              <a:t>, visite a </a:t>
            </a:r>
            <a:r>
              <a:rPr lang="it-IT" i="1" dirty="0"/>
              <a:t>Musei</a:t>
            </a:r>
            <a:r>
              <a:rPr lang="it-IT" i="1" dirty="0" smtClean="0"/>
              <a:t>, visioni di film o opere teatrali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1560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1479</Words>
  <Application>Microsoft Office PowerPoint</Application>
  <PresentationFormat>Presentazione su schermo (4:3)</PresentationFormat>
  <Paragraphs>206</Paragraphs>
  <Slides>30</Slides>
  <Notes>8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1" baseType="lpstr">
      <vt:lpstr>ＭＳ Ｐゴシック</vt:lpstr>
      <vt:lpstr>Arial</vt:lpstr>
      <vt:lpstr>Calibri</vt:lpstr>
      <vt:lpstr>Courier New</vt:lpstr>
      <vt:lpstr>Euphemia UCAS</vt:lpstr>
      <vt:lpstr>Georgia</vt:lpstr>
      <vt:lpstr>Lucida Grande</vt:lpstr>
      <vt:lpstr>Mangal</vt:lpstr>
      <vt:lpstr>Times New Roman</vt:lpstr>
      <vt:lpstr>TitilliumText25L 250 wt</vt:lpstr>
      <vt:lpstr>Tema di Office</vt:lpstr>
      <vt:lpstr>ART&amp;SCIENCE 2019</vt:lpstr>
      <vt:lpstr>Presentazione standard di PowerPoint</vt:lpstr>
      <vt:lpstr>Arte, Scienza creare interpretando</vt:lpstr>
      <vt:lpstr>S.T.E.A.M.</vt:lpstr>
      <vt:lpstr>La sfida</vt:lpstr>
      <vt:lpstr>Il progetto sul territorio nazionale</vt:lpstr>
      <vt:lpstr>Le attività del progetto</vt:lpstr>
      <vt:lpstr>Le fasi del Progetto</vt:lpstr>
      <vt:lpstr>Crediti Formativi</vt:lpstr>
      <vt:lpstr>Come scrivere il progetto</vt:lpstr>
      <vt:lpstr>I fase: formazione</vt:lpstr>
      <vt:lpstr>II fase: progettualità e creatività</vt:lpstr>
      <vt:lpstr>Composizione artistica</vt:lpstr>
      <vt:lpstr>Presentazione standard di PowerPoint</vt:lpstr>
      <vt:lpstr>Presentazione standard di PowerPoint</vt:lpstr>
      <vt:lpstr>Questionari anonimi</vt:lpstr>
      <vt:lpstr>Presentazione standard di PowerPoint</vt:lpstr>
      <vt:lpstr>Arte &amp; Scienza Esempi eccellenti</vt:lpstr>
      <vt:lpstr>Presentazione standard di PowerPoint</vt:lpstr>
      <vt:lpstr>Presentazione standard di PowerPoint</vt:lpstr>
      <vt:lpstr>Geometria ed equilibrio</vt:lpstr>
      <vt:lpstr>Tecnica, comunicazione, statistica</vt:lpstr>
      <vt:lpstr>Giocare con la luce per esaltare l’ombra</vt:lpstr>
      <vt:lpstr>Al servizio dell’arte: Nuove tecniche espressive</vt:lpstr>
      <vt:lpstr>Al servizio della scienza: nuovi concetti</vt:lpstr>
      <vt:lpstr>Rivoluzione espressiva… oltre la scienza</vt:lpstr>
      <vt:lpstr>Esempio eccellente: il Tempo</vt:lpstr>
      <vt:lpstr>Tempo di FUTURISMO (1909-1913)</vt:lpstr>
      <vt:lpstr>Tempo fluido da plasmare</vt:lpstr>
      <vt:lpstr>Ritorno alla simmetria naturale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ART&amp;SCIENCE 2019</dc:title>
  <dc:creator>Paolo Piccardo</dc:creator>
  <cp:lastModifiedBy>Laura Opisso</cp:lastModifiedBy>
  <cp:revision>4</cp:revision>
  <dcterms:created xsi:type="dcterms:W3CDTF">2019-01-16T14:53:00Z</dcterms:created>
  <dcterms:modified xsi:type="dcterms:W3CDTF">2019-04-08T11:23:24Z</dcterms:modified>
</cp:coreProperties>
</file>