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69" r:id="rId4"/>
    <p:sldId id="259" r:id="rId5"/>
    <p:sldId id="264" r:id="rId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4" autoAdjust="0"/>
  </p:normalViewPr>
  <p:slideViewPr>
    <p:cSldViewPr>
      <p:cViewPr varScale="1">
        <p:scale>
          <a:sx n="51" d="100"/>
          <a:sy n="51" d="100"/>
        </p:scale>
        <p:origin x="70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43D9B7-845C-4833-B732-A2731A42252A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83F5EA4-24F5-4067-B62B-17CF2C56D22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5C1E06-446C-4E45-B7C2-254E966B835F}" type="slidenum">
              <a:rPr lang="it-IT" altLang="it-IT"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543EE-42B0-46B5-9857-A79ABB5516DC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CC1C5-095C-45AC-8DF5-C1FBCC606F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620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EC58A-C5E9-49F8-A9E8-620C7287F58B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C70A7-96DF-44E0-8A1F-6D59EA07FF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09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7B1F-A3A4-4D7E-9CA0-6C44E0E13623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8028B-F8B5-4EC8-80CC-5DB003FA1AB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966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83ACC-6107-4C49-AFCF-D1314FE2124F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4A256-67B6-4B2A-9141-9ADD9F21A1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22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E110-D320-4BE2-A11F-A5EB571F87E3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EDC36-B003-4D6D-B2F8-971D1E18D1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999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B2F4-8A8E-4BB1-A076-5F06EE0D0610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EC2A3-3588-419D-8C51-E5B1D5D3D7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055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BA199-3F91-442C-A0CF-DE403062E96B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68F6C-3853-4B04-95DA-C77941925D1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596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FD5A-64CB-4E47-B4E4-478B7D17D2A3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3B77D-7E65-41AE-8AF6-65224214EE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3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9840-B3B9-4012-A3AB-3DB56E126DDB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F0A91-CD4D-476F-ACE5-56B4E05F7A8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266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BC52-1478-4451-8700-4AF0A05459B2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D2A9E-0255-45A6-A54E-6A1C930D42E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509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6F8A-084A-4BE9-8450-F71809D5F2B0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16F6D-F937-40E8-87C1-388CB920AB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953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4E20F8-ACC2-40A5-9BF0-036D29CCE2B2}" type="datetimeFigureOut">
              <a:rPr lang="it-IT"/>
              <a:pPr>
                <a:defRPr/>
              </a:pPr>
              <a:t>13/12/2018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65CC902-AD3A-4FE8-94D0-099840AE1D6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flashedu.rai.it/ieduportale/scienze/festivalscienze-pellegrino-microattuatori-2017-web.mp4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hyperlink" Target="https://www.youtube.com/watch?v=-m_dy1nY8T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hyperlink" Target="https://youtu.be/kNkXa9Or32A?t=736" TargetMode="External"/><Relationship Id="rId5" Type="http://schemas.openxmlformats.org/officeDocument/2006/relationships/image" Target="../media/image24.jpeg"/><Relationship Id="rId15" Type="http://schemas.openxmlformats.org/officeDocument/2006/relationships/image" Target="../media/image30.gif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9"/>
          <p:cNvGrpSpPr>
            <a:grpSpLocks noChangeAspect="1"/>
          </p:cNvGrpSpPr>
          <p:nvPr/>
        </p:nvGrpSpPr>
        <p:grpSpPr bwMode="auto">
          <a:xfrm>
            <a:off x="0" y="0"/>
            <a:ext cx="9144000" cy="1270000"/>
            <a:chOff x="-888" y="-2932"/>
            <a:chExt cx="7808" cy="1084"/>
          </a:xfrm>
        </p:grpSpPr>
        <p:grpSp>
          <p:nvGrpSpPr>
            <p:cNvPr id="2060" name="Group 17"/>
            <p:cNvGrpSpPr>
              <a:grpSpLocks/>
            </p:cNvGrpSpPr>
            <p:nvPr/>
          </p:nvGrpSpPr>
          <p:grpSpPr bwMode="auto">
            <a:xfrm>
              <a:off x="-888" y="-2932"/>
              <a:ext cx="6248" cy="1081"/>
              <a:chOff x="128" y="1079"/>
              <a:chExt cx="6248" cy="1081"/>
            </a:xfrm>
          </p:grpSpPr>
          <p:pic>
            <p:nvPicPr>
              <p:cNvPr id="2062" name="Picture 5" descr="024513_000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9" y="1080"/>
                <a:ext cx="1619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" name="Picture 6" descr="024513_00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1" y="1079"/>
                <a:ext cx="1625" cy="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7" descr="024513_000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" y="1079"/>
                <a:ext cx="1625" cy="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Picture 8" descr="024513_0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1079"/>
                <a:ext cx="1625" cy="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1" name="Picture 15" descr="024513_00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" y="-2929"/>
              <a:ext cx="1625" cy="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Group 32"/>
          <p:cNvGrpSpPr>
            <a:grpSpLocks noChangeAspect="1"/>
          </p:cNvGrpSpPr>
          <p:nvPr/>
        </p:nvGrpSpPr>
        <p:grpSpPr bwMode="auto">
          <a:xfrm>
            <a:off x="0" y="5751513"/>
            <a:ext cx="9144000" cy="1177925"/>
            <a:chOff x="0" y="2160"/>
            <a:chExt cx="8513" cy="1097"/>
          </a:xfrm>
        </p:grpSpPr>
        <p:pic>
          <p:nvPicPr>
            <p:cNvPr id="2054" name="Picture 14" descr="m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" y="2160"/>
              <a:ext cx="1530" cy="10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10" descr="024513_00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" y="2160"/>
              <a:ext cx="1619" cy="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23" descr="nd42210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2160"/>
              <a:ext cx="1557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8" descr="024513_00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1625" cy="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30" descr="024513_00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" y="2160"/>
              <a:ext cx="731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31" descr="024513_003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" y="2160"/>
              <a:ext cx="1625" cy="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0060" y="1628800"/>
            <a:ext cx="3257698" cy="216088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014400" y="2348880"/>
            <a:ext cx="4702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Consiglio Nazionale delle Ricerche </a:t>
            </a:r>
            <a:r>
              <a:rPr lang="it-IT" sz="2000" dirty="0" smtClean="0"/>
              <a:t>- </a:t>
            </a:r>
            <a:r>
              <a:rPr lang="it-IT" sz="2000" b="1" dirty="0" err="1" smtClean="0"/>
              <a:t>S</a:t>
            </a:r>
            <a:r>
              <a:rPr lang="it-IT" sz="2000" dirty="0" err="1" smtClean="0"/>
              <a:t>u</a:t>
            </a:r>
            <a:r>
              <a:rPr lang="it-IT" sz="2000" b="1" dirty="0" err="1" smtClean="0"/>
              <a:t>P</a:t>
            </a:r>
            <a:r>
              <a:rPr lang="it-IT" sz="2000" dirty="0" err="1" smtClean="0"/>
              <a:t>erconducting</a:t>
            </a:r>
            <a:r>
              <a:rPr lang="it-IT" sz="2000" dirty="0" smtClean="0"/>
              <a:t> and </a:t>
            </a:r>
            <a:r>
              <a:rPr lang="it-IT" sz="2000" dirty="0" err="1" smtClean="0"/>
              <a:t>other</a:t>
            </a:r>
            <a:r>
              <a:rPr lang="it-IT" sz="2000" dirty="0" smtClean="0"/>
              <a:t> </a:t>
            </a:r>
            <a:r>
              <a:rPr lang="it-IT" sz="2000" b="1" dirty="0" err="1" smtClean="0"/>
              <a:t>IN</a:t>
            </a:r>
            <a:r>
              <a:rPr lang="it-IT" sz="2000" dirty="0" err="1" smtClean="0"/>
              <a:t>novative</a:t>
            </a:r>
            <a:r>
              <a:rPr lang="it-IT" sz="2000" dirty="0" smtClean="0"/>
              <a:t> </a:t>
            </a:r>
            <a:r>
              <a:rPr lang="it-IT" sz="2000" dirty="0" err="1" smtClean="0"/>
              <a:t>materials</a:t>
            </a:r>
            <a:r>
              <a:rPr lang="it-IT" sz="2000" dirty="0" smtClean="0"/>
              <a:t> and </a:t>
            </a:r>
            <a:r>
              <a:rPr lang="it-IT" sz="2000" dirty="0" err="1" smtClean="0"/>
              <a:t>devices</a:t>
            </a:r>
            <a:r>
              <a:rPr lang="it-IT" sz="2000" dirty="0" smtClean="0"/>
              <a:t> </a:t>
            </a:r>
            <a:r>
              <a:rPr lang="it-IT" sz="2000" dirty="0" err="1" smtClean="0"/>
              <a:t>institute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30264" y="4618485"/>
            <a:ext cx="3577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u="sng" dirty="0" smtClean="0">
                <a:solidFill>
                  <a:srgbClr val="0070C0"/>
                </a:solidFill>
              </a:rPr>
              <a:t>www.spin.cnr.it</a:t>
            </a:r>
            <a:endParaRPr lang="it-IT" sz="40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4" y="332656"/>
            <a:ext cx="4226100" cy="6480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01" y="2425526"/>
            <a:ext cx="4471987" cy="438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7" name="CasellaDiTesto 1"/>
          <p:cNvSpPr txBox="1">
            <a:spLocks noChangeArrowheads="1"/>
          </p:cNvSpPr>
          <p:nvPr/>
        </p:nvSpPr>
        <p:spPr bwMode="auto">
          <a:xfrm>
            <a:off x="5724128" y="908720"/>
            <a:ext cx="170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FF00"/>
                </a:solidFill>
              </a:rPr>
              <a:t>Video su CNR</a:t>
            </a:r>
            <a:endParaRPr lang="en-US" alt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16632"/>
            <a:ext cx="830255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MISSIONE</a:t>
            </a:r>
            <a:endParaRPr lang="it-IT" dirty="0"/>
          </a:p>
          <a:p>
            <a:r>
              <a:rPr lang="it-IT" dirty="0" smtClean="0"/>
              <a:t>La missione dell’istituto SPIN è lo studio di materiali innovativi e delle loro applicazioni nel campo dell’elettronica e dell’energia. </a:t>
            </a:r>
          </a:p>
        </p:txBody>
      </p:sp>
      <p:pic>
        <p:nvPicPr>
          <p:cNvPr id="4" name="Picture 3" descr="C:\Users\user\Desktop\SPIN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2" y="1441424"/>
            <a:ext cx="3924854" cy="49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800657" y="1483612"/>
            <a:ext cx="2458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L’istituto ha diverse sedi nazionali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39952" y="192635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L’istituto è composto da circa </a:t>
            </a:r>
            <a:r>
              <a:rPr lang="it-IT" dirty="0" smtClean="0">
                <a:solidFill>
                  <a:srgbClr val="0070C0"/>
                </a:solidFill>
              </a:rPr>
              <a:t>80 ricercator</a:t>
            </a:r>
            <a:r>
              <a:rPr lang="it-IT" dirty="0" smtClean="0"/>
              <a:t>i, </a:t>
            </a:r>
            <a:r>
              <a:rPr lang="it-IT" dirty="0" smtClean="0">
                <a:solidFill>
                  <a:srgbClr val="0070C0"/>
                </a:solidFill>
              </a:rPr>
              <a:t>100 associati </a:t>
            </a:r>
            <a:r>
              <a:rPr lang="it-IT" dirty="0" smtClean="0"/>
              <a:t>dalle Università e </a:t>
            </a:r>
            <a:r>
              <a:rPr lang="it-IT" dirty="0" smtClean="0">
                <a:solidFill>
                  <a:srgbClr val="0070C0"/>
                </a:solidFill>
              </a:rPr>
              <a:t>20 giovani </a:t>
            </a:r>
            <a:r>
              <a:rPr lang="it-IT" dirty="0" smtClean="0"/>
              <a:t>borsisti post dottorato.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16016" y="3511687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</a:t>
            </a:r>
            <a:r>
              <a:rPr lang="it-IT" dirty="0" smtClean="0"/>
              <a:t>’istituto ha prestigiose </a:t>
            </a:r>
            <a:r>
              <a:rPr lang="it-IT" dirty="0" smtClean="0">
                <a:solidFill>
                  <a:srgbClr val="0070C0"/>
                </a:solidFill>
              </a:rPr>
              <a:t>collaborazioni</a:t>
            </a:r>
            <a:r>
              <a:rPr lang="it-IT" dirty="0" smtClean="0"/>
              <a:t> con </a:t>
            </a:r>
            <a:r>
              <a:rPr lang="it-IT" dirty="0" smtClean="0">
                <a:solidFill>
                  <a:srgbClr val="0070C0"/>
                </a:solidFill>
              </a:rPr>
              <a:t>industrie</a:t>
            </a:r>
            <a:r>
              <a:rPr lang="it-IT" dirty="0" smtClean="0"/>
              <a:t> ed </a:t>
            </a:r>
            <a:r>
              <a:rPr lang="it-IT" dirty="0" smtClean="0">
                <a:solidFill>
                  <a:srgbClr val="0070C0"/>
                </a:solidFill>
              </a:rPr>
              <a:t>enti di ricerca</a:t>
            </a:r>
            <a:r>
              <a:rPr lang="it-IT" dirty="0" smtClean="0"/>
              <a:t> nazionali ed internazionali 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876599" y="5295448"/>
            <a:ext cx="4919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Grazie anche alla forte presenza di universitari al suo interno e alle sedi presso le università, SPIN contribuisce anche alla </a:t>
            </a:r>
            <a:r>
              <a:rPr lang="it-IT" dirty="0" smtClean="0">
                <a:solidFill>
                  <a:srgbClr val="0070C0"/>
                </a:solidFill>
              </a:rPr>
              <a:t>formazione dei giovani ricercatori e studenti universitari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amia.infm.it/map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50075"/>
            <a:ext cx="9230869" cy="535785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643314"/>
            <a:ext cx="2786082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it-IT" sz="16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</a:rPr>
              <a:t>Deposizione di film sottili</a:t>
            </a:r>
            <a:endParaRPr lang="it-IT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it-IT" sz="16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</a:rPr>
              <a:t>Fabbricazione di dispositivi</a:t>
            </a:r>
            <a:endParaRPr lang="it-IT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it-IT" sz="16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</a:rPr>
              <a:t>Lavorazioni a freddo</a:t>
            </a:r>
            <a:endParaRPr lang="it-IT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</a:rPr>
              <a:t>Chimica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a typeface="Times New Roman" pitchFamily="18" charset="0"/>
            </a:endParaRPr>
          </a:p>
          <a:p>
            <a:pPr algn="just" eaLnBrk="0" hangingPunct="0">
              <a:defRPr/>
            </a:pPr>
            <a:endParaRPr lang="it-IT" sz="1600" dirty="0">
              <a:solidFill>
                <a:schemeClr val="tx1"/>
              </a:solidFill>
            </a:endParaRPr>
          </a:p>
          <a:p>
            <a:pPr algn="just" eaLnBrk="0" hangingPunct="0">
              <a:defRPr/>
            </a:pP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Cristallografia</a:t>
            </a:r>
            <a:endParaRPr lang="it-IT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it-IT" sz="1600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Microscopia a Scansione</a:t>
            </a:r>
            <a:endParaRPr lang="it-IT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Metallografia</a:t>
            </a:r>
            <a:endParaRPr lang="en-US" sz="1600" b="1" dirty="0">
              <a:solidFill>
                <a:schemeClr val="tx2">
                  <a:lumMod val="50000"/>
                </a:schemeClr>
              </a:solidFill>
              <a:ea typeface="Times New Roman" pitchFamily="18" charset="0"/>
            </a:endParaRPr>
          </a:p>
          <a:p>
            <a:pPr algn="just" eaLnBrk="0" hangingPunct="0">
              <a:defRPr/>
            </a:pP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500530" y="2567226"/>
            <a:ext cx="4643470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</a:rPr>
              <a:t>Misure delle proprietà magnetiche e di trasporto</a:t>
            </a:r>
            <a:endParaRPr lang="it-IT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</a:rPr>
              <a:t>Fisica </a:t>
            </a:r>
            <a:r>
              <a:rPr lang="it-IT" sz="1600" b="1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</a:rPr>
              <a:t>Mesoscopica</a:t>
            </a: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</a:rPr>
              <a:t> e Computazionale</a:t>
            </a:r>
            <a:endParaRPr lang="it-IT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en-GB" sz="1600" b="1" i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Courier New" pitchFamily="49" charset="0"/>
              </a:rPr>
              <a:t>Computational Imaging</a:t>
            </a: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Courier New" pitchFamily="49" charset="0"/>
              </a:rPr>
              <a:t> e </a:t>
            </a:r>
            <a:r>
              <a:rPr lang="en-GB" sz="1600" b="1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Courier New" pitchFamily="49" charset="0"/>
              </a:rPr>
              <a:t>applicazioni</a:t>
            </a:r>
            <a:r>
              <a:rPr lang="en-GB" sz="1600" b="1" dirty="0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en-GB" sz="1600" b="1" dirty="0" err="1" smtClean="0">
                <a:solidFill>
                  <a:schemeClr val="accent2">
                    <a:lumMod val="50000"/>
                  </a:schemeClr>
                </a:solidFill>
                <a:ea typeface="Times New Roman" pitchFamily="18" charset="0"/>
                <a:cs typeface="Courier New" pitchFamily="49" charset="0"/>
              </a:rPr>
              <a:t>biomediche</a:t>
            </a:r>
            <a:endParaRPr lang="it-IT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29" name="CasellaDiTesto 3"/>
          <p:cNvSpPr txBox="1">
            <a:spLocks noChangeArrowheads="1"/>
          </p:cNvSpPr>
          <p:nvPr/>
        </p:nvSpPr>
        <p:spPr bwMode="auto">
          <a:xfrm>
            <a:off x="896002" y="162074"/>
            <a:ext cx="8149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dirty="0" smtClean="0"/>
              <a:t>Laboratori a SPIN-Genova (2 sedi, una al Dipartimento di Fisica)</a:t>
            </a:r>
            <a:endParaRPr lang="it-IT" altLang="en-US" sz="2400" dirty="0"/>
          </a:p>
        </p:txBody>
      </p:sp>
      <p:sp>
        <p:nvSpPr>
          <p:cNvPr id="6" name="Freccia in su 5"/>
          <p:cNvSpPr/>
          <p:nvPr/>
        </p:nvSpPr>
        <p:spPr>
          <a:xfrm rot="3009109">
            <a:off x="1781676" y="2937731"/>
            <a:ext cx="357190" cy="71438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Freccia in su 6"/>
          <p:cNvSpPr/>
          <p:nvPr/>
        </p:nvSpPr>
        <p:spPr>
          <a:xfrm rot="9343095">
            <a:off x="6846226" y="3685157"/>
            <a:ext cx="357190" cy="71438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Picture 3" descr="DSCF00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3071813" cy="2314575"/>
          </a:xfrm>
          <a:prstGeom prst="rect">
            <a:avLst/>
          </a:prstGeom>
          <a:noFill/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 descr="DSCF00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00063"/>
            <a:ext cx="3071813" cy="2451100"/>
          </a:xfrm>
          <a:prstGeom prst="rect">
            <a:avLst/>
          </a:prstGeom>
          <a:noFill/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G:\documenti C\Documenti\Immagini\DSCF0004.JPG"/>
          <p:cNvPicPr>
            <a:picLocks noChangeAspect="1" noChangeArrowheads="1"/>
          </p:cNvPicPr>
          <p:nvPr/>
        </p:nvPicPr>
        <p:blipFill>
          <a:blip r:embed="rId5"/>
          <a:srcRect l="5455" t="7273" b="3030"/>
          <a:stretch>
            <a:fillRect/>
          </a:stretch>
        </p:blipFill>
        <p:spPr bwMode="auto">
          <a:xfrm>
            <a:off x="928688" y="928688"/>
            <a:ext cx="3514725" cy="2500312"/>
          </a:xfrm>
          <a:prstGeom prst="rect">
            <a:avLst/>
          </a:prstGeom>
          <a:noFill/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C:\Documents and Settings\Emilio\Documenti\Lamia\IMG_18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3571875"/>
            <a:ext cx="3214687" cy="2411413"/>
          </a:xfrm>
          <a:prstGeom prst="rect">
            <a:avLst/>
          </a:prstGeom>
          <a:noFill/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7625"/>
            <a:ext cx="40005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e7 117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5"/>
          <a:stretch/>
        </p:blipFill>
        <p:spPr bwMode="auto">
          <a:xfrm>
            <a:off x="4417424" y="3610558"/>
            <a:ext cx="2279344" cy="127593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285" y="960510"/>
            <a:ext cx="87884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Superconduttività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Studi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delle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proprietà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fondamentali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della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superconduttività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Applicazioni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di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potenza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Ricerca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di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nuovi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materiali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superconduttori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US" b="1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</a:rPr>
              <a:t>Materiali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</a:rPr>
              <a:t>multifunzionali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per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l’energetica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 e la 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sensoristica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Times New Roman" pitchFamily="18" charset="0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C00000"/>
                </a:solidFill>
                <a:latin typeface="+mn-lt"/>
              </a:rPr>
              <a:t>Deposizione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e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caratterizzazione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di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film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sottili</a:t>
            </a:r>
            <a:endParaRPr lang="en-US" dirty="0">
              <a:solidFill>
                <a:srgbClr val="C00000"/>
              </a:solidFill>
              <a:latin typeface="+mn-lt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C00000"/>
                </a:solidFill>
                <a:latin typeface="+mn-lt"/>
              </a:rPr>
              <a:t>Realizzazione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di micro e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nano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dispositivi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:</a:t>
            </a:r>
          </a:p>
          <a:p>
            <a:pPr lvl="2" eaLnBrk="0" hangingPunct="0">
              <a:defRPr/>
            </a:pPr>
            <a:r>
              <a:rPr lang="en-US" sz="1600" i="1" dirty="0" err="1">
                <a:solidFill>
                  <a:srgbClr val="C00000"/>
                </a:solidFill>
                <a:latin typeface="+mn-lt"/>
              </a:rPr>
              <a:t>Applicazioni</a:t>
            </a:r>
            <a:r>
              <a:rPr lang="en-US" sz="1600" i="1" dirty="0">
                <a:solidFill>
                  <a:srgbClr val="C00000"/>
                </a:solidFill>
                <a:latin typeface="+mn-lt"/>
              </a:rPr>
              <a:t> in </a:t>
            </a:r>
            <a:r>
              <a:rPr lang="en-US" sz="1600" i="1" dirty="0" err="1">
                <a:solidFill>
                  <a:srgbClr val="C00000"/>
                </a:solidFill>
                <a:latin typeface="+mn-lt"/>
              </a:rPr>
              <a:t>elettronica</a:t>
            </a:r>
            <a:r>
              <a:rPr lang="en-US" sz="1600" i="1" dirty="0">
                <a:solidFill>
                  <a:srgbClr val="C00000"/>
                </a:solidFill>
                <a:latin typeface="+mn-lt"/>
              </a:rPr>
              <a:t> (</a:t>
            </a:r>
            <a:r>
              <a:rPr lang="en-US" sz="1600" i="1" dirty="0" err="1">
                <a:solidFill>
                  <a:srgbClr val="C00000"/>
                </a:solidFill>
                <a:latin typeface="+mn-lt"/>
              </a:rPr>
              <a:t>spintronica</a:t>
            </a:r>
            <a:r>
              <a:rPr lang="en-US" sz="1600" i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600" i="1" dirty="0" err="1">
                <a:solidFill>
                  <a:srgbClr val="C00000"/>
                </a:solidFill>
                <a:latin typeface="+mn-lt"/>
              </a:rPr>
              <a:t>optoelettronica</a:t>
            </a:r>
            <a:r>
              <a:rPr lang="en-US" sz="1600" i="1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pPr lvl="2" eaLnBrk="0" hangingPunct="0">
              <a:defRPr/>
            </a:pPr>
            <a:r>
              <a:rPr lang="it-IT" sz="1600" i="1" dirty="0">
                <a:solidFill>
                  <a:srgbClr val="C00000"/>
                </a:solidFill>
                <a:latin typeface="+mn-lt"/>
              </a:rPr>
              <a:t>Applicazioni in micro e </a:t>
            </a:r>
            <a:r>
              <a:rPr lang="it-IT" sz="1600" i="1" dirty="0" err="1" smtClean="0">
                <a:solidFill>
                  <a:srgbClr val="C00000"/>
                </a:solidFill>
                <a:latin typeface="+mn-lt"/>
              </a:rPr>
              <a:t>nanomeccanica</a:t>
            </a:r>
            <a:endParaRPr lang="en-US" sz="1600" i="1" dirty="0">
              <a:solidFill>
                <a:srgbClr val="C00000"/>
              </a:solidFill>
              <a:latin typeface="+mn-lt"/>
            </a:endParaRPr>
          </a:p>
          <a:p>
            <a:pPr marL="800100" lvl="1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C00000"/>
                </a:solidFill>
                <a:latin typeface="+mn-lt"/>
              </a:rPr>
              <a:t>Ricerca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di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nuovi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materiali</a:t>
            </a:r>
            <a:endParaRPr lang="en-US" dirty="0">
              <a:solidFill>
                <a:srgbClr val="C00000"/>
              </a:solidFill>
              <a:latin typeface="+mn-lt"/>
            </a:endParaRPr>
          </a:p>
          <a:p>
            <a:pPr eaLnBrk="0" hangingPunct="0">
              <a:defRPr/>
            </a:pPr>
            <a:endParaRPr lang="en-US" dirty="0"/>
          </a:p>
          <a:p>
            <a:pPr marL="342900" indent="-342900" eaLnBrk="0" hangingPunct="0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3.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Analisi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automatica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di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immagini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Applicazioni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biomedicali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Applicazioni in astrofisica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endParaRPr lang="en-US" sz="1600" b="1" dirty="0">
              <a:latin typeface="Calibri" pitchFamily="34" charset="0"/>
              <a:ea typeface="Times New Roman" pitchFamily="18" charset="0"/>
            </a:endParaRPr>
          </a:p>
        </p:txBody>
      </p:sp>
      <p:pic>
        <p:nvPicPr>
          <p:cNvPr id="5" name="Rectangle 143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8674" y="81306"/>
            <a:ext cx="17145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Documents and Settings\Emilio\Documenti\Lamia\Fe05 nastr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2642" y="116632"/>
            <a:ext cx="1042987" cy="1000125"/>
          </a:xfrm>
          <a:prstGeom prst="rect">
            <a:avLst/>
          </a:prstGeom>
          <a:noFill/>
          <a:effectLst>
            <a:outerShdw blurRad="114300" dist="1143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6149" name="Picture 2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73" y="4917850"/>
            <a:ext cx="1756046" cy="95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5"/>
          <p:cNvGrpSpPr/>
          <p:nvPr/>
        </p:nvGrpSpPr>
        <p:grpSpPr>
          <a:xfrm>
            <a:off x="449847" y="5645695"/>
            <a:ext cx="3357586" cy="785818"/>
            <a:chOff x="0" y="500042"/>
            <a:chExt cx="6215074" cy="1466850"/>
          </a:xfrm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3" descr="s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500042"/>
              <a:ext cx="2085975" cy="1466850"/>
            </a:xfrm>
            <a:prstGeom prst="rect">
              <a:avLst/>
            </a:prstGeom>
            <a:noFill/>
          </p:spPr>
        </p:pic>
        <p:pic>
          <p:nvPicPr>
            <p:cNvPr id="11" name="Picture 2" descr="m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71670" y="500042"/>
              <a:ext cx="2085975" cy="146685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12" name="Picture 1" descr="ee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29099" y="500042"/>
              <a:ext cx="2085975" cy="1466850"/>
            </a:xfrm>
            <a:prstGeom prst="rect">
              <a:avLst/>
            </a:prstGeom>
            <a:noFill/>
          </p:spPr>
        </p:pic>
      </p:grpSp>
      <p:pic>
        <p:nvPicPr>
          <p:cNvPr id="14" name="Picture 4" descr="Figure%205"/>
          <p:cNvPicPr>
            <a:picLocks noChangeAspect="1" noChangeArrowheads="1"/>
          </p:cNvPicPr>
          <p:nvPr/>
        </p:nvPicPr>
        <p:blipFill>
          <a:blip r:embed="rId10"/>
          <a:srcRect b="50183"/>
          <a:stretch>
            <a:fillRect/>
          </a:stretch>
        </p:blipFill>
        <p:spPr bwMode="auto">
          <a:xfrm>
            <a:off x="6535918" y="4676841"/>
            <a:ext cx="2264329" cy="1092680"/>
          </a:xfrm>
          <a:prstGeom prst="rect">
            <a:avLst/>
          </a:prstGeom>
          <a:noFill/>
          <a:effectLst>
            <a:outerShdw blurRad="114300" dist="1143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6152" name="CasellaDiTesto 14"/>
          <p:cNvSpPr txBox="1">
            <a:spLocks noChangeArrowheads="1"/>
          </p:cNvSpPr>
          <p:nvPr/>
        </p:nvSpPr>
        <p:spPr bwMode="auto">
          <a:xfrm>
            <a:off x="107504" y="44624"/>
            <a:ext cx="4743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 b="1" dirty="0" smtClean="0">
                <a:solidFill>
                  <a:srgbClr val="0070C0"/>
                </a:solidFill>
              </a:rPr>
              <a:t>Ricerche in CNR-SPIN - Genova</a:t>
            </a:r>
            <a:endParaRPr lang="it-IT" altLang="en-US" sz="2800" b="1" dirty="0">
              <a:solidFill>
                <a:srgbClr val="0070C0"/>
              </a:solidFill>
            </a:endParaRPr>
          </a:p>
        </p:txBody>
      </p:sp>
      <p:sp>
        <p:nvSpPr>
          <p:cNvPr id="6155" name="CasellaDiTesto 6"/>
          <p:cNvSpPr txBox="1">
            <a:spLocks noChangeArrowheads="1"/>
          </p:cNvSpPr>
          <p:nvPr/>
        </p:nvSpPr>
        <p:spPr bwMode="auto">
          <a:xfrm>
            <a:off x="4303059" y="5832229"/>
            <a:ext cx="3365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 smtClean="0"/>
              <a:t>Alcuni video sulle attività SPIN:</a:t>
            </a:r>
            <a:endParaRPr lang="en-US" alt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0578" y="6430161"/>
            <a:ext cx="18907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050" dirty="0">
                <a:latin typeface="Arial" charset="0"/>
                <a:hlinkClick r:id="rId11"/>
              </a:rPr>
              <a:t>La superconduttività a SPIN </a:t>
            </a:r>
            <a:r>
              <a:rPr lang="it-IT" sz="1050" dirty="0">
                <a:latin typeface="Arial" charset="0"/>
              </a:rPr>
              <a:t> </a:t>
            </a:r>
            <a:endParaRPr lang="en-US" sz="1050" dirty="0">
              <a:latin typeface="Arial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570578" y="6201561"/>
            <a:ext cx="23479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050" dirty="0">
                <a:latin typeface="Arial" charset="0"/>
                <a:hlinkClick r:id="rId12"/>
              </a:rPr>
              <a:t>Meccanismo della superconduttività </a:t>
            </a:r>
            <a:r>
              <a:rPr lang="it-IT" sz="1050" dirty="0">
                <a:latin typeface="Arial" charset="0"/>
              </a:rPr>
              <a:t> </a:t>
            </a:r>
            <a:endParaRPr lang="en-US" sz="1050" dirty="0">
              <a:latin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088888" y="6284655"/>
            <a:ext cx="1604963" cy="260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u="sng" dirty="0" err="1">
                <a:solidFill>
                  <a:srgbClr val="0070C0"/>
                </a:solidFill>
                <a:latin typeface="Arial" charset="0"/>
                <a:hlinkClick r:id="rId13"/>
              </a:rPr>
              <a:t>Microattuatori</a:t>
            </a:r>
            <a:r>
              <a:rPr lang="en-US" sz="1050" u="sng" dirty="0">
                <a:solidFill>
                  <a:srgbClr val="0070C0"/>
                </a:solidFill>
                <a:latin typeface="Arial" charset="0"/>
                <a:hlinkClick r:id="rId13"/>
              </a:rPr>
              <a:t> a SPIN </a:t>
            </a:r>
            <a:endParaRPr lang="en-US" sz="1050" u="sng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71" y="1684487"/>
            <a:ext cx="2095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06" y="2793267"/>
            <a:ext cx="2240199" cy="168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234</Words>
  <Application>Microsoft Office PowerPoint</Application>
  <PresentationFormat>Presentazione su schermo (4:3)</PresentationFormat>
  <Paragraphs>42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Emilio Bellingeri</dc:creator>
  <cp:lastModifiedBy>-</cp:lastModifiedBy>
  <cp:revision>40</cp:revision>
  <dcterms:created xsi:type="dcterms:W3CDTF">2008-11-07T10:49:42Z</dcterms:created>
  <dcterms:modified xsi:type="dcterms:W3CDTF">2018-12-13T17:30:19Z</dcterms:modified>
</cp:coreProperties>
</file>