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26"/>
  </p:notesMasterIdLst>
  <p:sldIdLst>
    <p:sldId id="375" r:id="rId3"/>
    <p:sldId id="377" r:id="rId4"/>
    <p:sldId id="378" r:id="rId5"/>
    <p:sldId id="349" r:id="rId6"/>
    <p:sldId id="267" r:id="rId7"/>
    <p:sldId id="350" r:id="rId8"/>
    <p:sldId id="351" r:id="rId9"/>
    <p:sldId id="373" r:id="rId10"/>
    <p:sldId id="360" r:id="rId11"/>
    <p:sldId id="353" r:id="rId12"/>
    <p:sldId id="354" r:id="rId13"/>
    <p:sldId id="376" r:id="rId14"/>
    <p:sldId id="357" r:id="rId15"/>
    <p:sldId id="358" r:id="rId16"/>
    <p:sldId id="361" r:id="rId17"/>
    <p:sldId id="367" r:id="rId18"/>
    <p:sldId id="363" r:id="rId19"/>
    <p:sldId id="371" r:id="rId20"/>
    <p:sldId id="366" r:id="rId21"/>
    <p:sldId id="372" r:id="rId22"/>
    <p:sldId id="365" r:id="rId23"/>
    <p:sldId id="374" r:id="rId24"/>
    <p:sldId id="339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FF00"/>
    <a:srgbClr val="FF00FF"/>
    <a:srgbClr val="000099"/>
    <a:srgbClr val="0000FF"/>
    <a:srgbClr val="00CC99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787" autoAdjust="0"/>
  </p:normalViewPr>
  <p:slideViewPr>
    <p:cSldViewPr>
      <p:cViewPr>
        <p:scale>
          <a:sx n="80" d="100"/>
          <a:sy n="80" d="100"/>
        </p:scale>
        <p:origin x="-1368" y="-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3E0C6-4CC9-4064-B958-B57962D36B63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C9B4C-4E43-40E5-AD5C-A778868F62E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37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4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66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37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71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78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70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49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5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1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97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5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03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26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94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17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83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34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07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48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80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11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54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96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409B-32C8-4DD9-9A54-F62FD3C23976}" type="datetimeFigureOut">
              <a:rPr lang="it-IT" smtClean="0"/>
              <a:t>12/07/19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8DFB-380A-4108-9439-0DEB7AA2899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08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409B-32C8-4DD9-9A54-F62FD3C2397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8DFB-380A-4108-9439-0DEB7AA289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potential-project.eu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18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62.pn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10" y="2741937"/>
            <a:ext cx="4028714" cy="34965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27707" y="0"/>
            <a:ext cx="9144000" cy="959196"/>
          </a:xfrm>
        </p:spPr>
        <p:txBody>
          <a:bodyPr>
            <a:noAutofit/>
          </a:bodyPr>
          <a:lstStyle/>
          <a:p>
            <a:pPr>
              <a:tabLst>
                <a:tab pos="7977188" algn="l"/>
              </a:tabLst>
            </a:pP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>
                <a:solidFill>
                  <a:srgbClr val="0000FF"/>
                </a:solidFill>
              </a:rPr>
              <a:t>Satellite time-</a:t>
            </a:r>
            <a:r>
              <a:rPr lang="fr-FR" sz="2000" dirty="0" err="1" smtClean="0">
                <a:solidFill>
                  <a:srgbClr val="0000FF"/>
                </a:solidFill>
              </a:rPr>
              <a:t>series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analysis</a:t>
            </a:r>
            <a:r>
              <a:rPr lang="fr-FR" sz="2000" dirty="0" smtClean="0">
                <a:solidFill>
                  <a:srgbClr val="0000FF"/>
                </a:solidFill>
              </a:rPr>
              <a:t> for </a:t>
            </a:r>
            <a:r>
              <a:rPr lang="fr-FR" sz="2000" dirty="0" err="1" smtClean="0">
                <a:solidFill>
                  <a:srgbClr val="0000FF"/>
                </a:solidFill>
              </a:rPr>
              <a:t>Ecosystem</a:t>
            </a:r>
            <a:r>
              <a:rPr lang="fr-FR" sz="2000" dirty="0" smtClean="0">
                <a:solidFill>
                  <a:srgbClr val="0000FF"/>
                </a:solidFill>
              </a:rPr>
              <a:t> monitoring </a:t>
            </a:r>
            <a:br>
              <a:rPr lang="fr-FR" sz="2000" dirty="0" smtClean="0">
                <a:solidFill>
                  <a:srgbClr val="0000FF"/>
                </a:solidFill>
              </a:rPr>
            </a:br>
            <a:r>
              <a:rPr lang="fr-FR" sz="2000" dirty="0" err="1">
                <a:solidFill>
                  <a:srgbClr val="0000FF"/>
                </a:solidFill>
              </a:rPr>
              <a:t>w</a:t>
            </a:r>
            <a:r>
              <a:rPr lang="fr-FR" sz="2000" dirty="0" err="1" smtClean="0">
                <a:solidFill>
                  <a:srgbClr val="0000FF"/>
                </a:solidFill>
              </a:rPr>
              <a:t>ithin</a:t>
            </a:r>
            <a:r>
              <a:rPr lang="fr-FR" sz="2000" dirty="0" smtClean="0">
                <a:solidFill>
                  <a:srgbClr val="0000FF"/>
                </a:solidFill>
              </a:rPr>
              <a:t>  HORIZON2020 ECOPOTENTIAL and ERA-PLANET </a:t>
            </a:r>
            <a:r>
              <a:rPr lang="fr-FR" sz="2000" dirty="0" err="1" smtClean="0">
                <a:solidFill>
                  <a:srgbClr val="0000FF"/>
                </a:solidFill>
              </a:rPr>
              <a:t>projects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M. Adamo</a:t>
            </a:r>
            <a:r>
              <a:rPr lang="fr-FR" sz="2000" dirty="0"/>
              <a:t>, C. </a:t>
            </a:r>
            <a:r>
              <a:rPr lang="fr-FR" sz="2000" dirty="0" err="1" smtClean="0"/>
              <a:t>Tarantino</a:t>
            </a:r>
            <a:r>
              <a:rPr lang="fr-FR" sz="2000" dirty="0" smtClean="0"/>
              <a:t>, S. </a:t>
            </a:r>
            <a:r>
              <a:rPr lang="fr-FR" sz="2000" dirty="0" err="1" smtClean="0"/>
              <a:t>Vicario</a:t>
            </a:r>
            <a:r>
              <a:rPr lang="fr-FR" sz="2000" dirty="0" smtClean="0"/>
              <a:t>, P. </a:t>
            </a:r>
            <a:r>
              <a:rPr lang="fr-FR" sz="2000" dirty="0" err="1"/>
              <a:t>B</a:t>
            </a:r>
            <a:r>
              <a:rPr lang="fr-FR" sz="2000" dirty="0" err="1" smtClean="0"/>
              <a:t>londa</a:t>
            </a:r>
            <a:r>
              <a:rPr lang="fr-FR" sz="2000" dirty="0" smtClean="0"/>
              <a:t> </a:t>
            </a:r>
            <a:endParaRPr lang="en-GB" sz="18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783" y="1279704"/>
            <a:ext cx="9049217" cy="925160"/>
          </a:xfrm>
        </p:spPr>
        <p:txBody>
          <a:bodyPr>
            <a:normAutofit lnSpcReduction="10000"/>
          </a:bodyPr>
          <a:lstStyle/>
          <a:p>
            <a:r>
              <a:rPr lang="en-US" sz="1400" dirty="0" smtClean="0">
                <a:hlinkClick r:id="rId3"/>
              </a:rPr>
              <a:t>https://www.ecopotential-project.eu</a:t>
            </a:r>
            <a:endParaRPr lang="en-US" sz="1400" dirty="0" smtClean="0"/>
          </a:p>
          <a:p>
            <a:r>
              <a:rPr lang="en-GB" sz="1800" dirty="0"/>
              <a:t>on behalf of the </a:t>
            </a:r>
            <a:r>
              <a:rPr lang="en-GB" sz="1800" dirty="0" smtClean="0"/>
              <a:t>ECOPOTENTIAL partners involved  in </a:t>
            </a:r>
            <a:r>
              <a:rPr lang="en-GB" sz="1800" i="1" dirty="0" smtClean="0"/>
              <a:t>EO </a:t>
            </a:r>
            <a:r>
              <a:rPr lang="en-GB" sz="1800" i="1" dirty="0"/>
              <a:t>data generation and harmonizat</a:t>
            </a:r>
            <a:r>
              <a:rPr lang="en-GB" sz="2000" i="1" dirty="0"/>
              <a:t>ion</a:t>
            </a:r>
          </a:p>
          <a:p>
            <a:r>
              <a:rPr lang="en-GB" sz="1800" dirty="0" smtClean="0"/>
              <a:t> </a:t>
            </a:r>
            <a:endParaRPr lang="it-IT" sz="1600" b="1" dirty="0" smtClean="0"/>
          </a:p>
          <a:p>
            <a:endParaRPr lang="it-IT" sz="2600" b="1" dirty="0" smtClean="0"/>
          </a:p>
          <a:p>
            <a:endParaRPr lang="it-IT" sz="2600" b="1" dirty="0" smtClean="0"/>
          </a:p>
          <a:p>
            <a:endParaRPr lang="it-IT" sz="2600" b="1" dirty="0" smtClean="0"/>
          </a:p>
          <a:p>
            <a:endParaRPr lang="it-IT" sz="2600" b="1" dirty="0" smtClean="0"/>
          </a:p>
          <a:p>
            <a:endParaRPr lang="it-IT" sz="2600" b="1" dirty="0" smtClean="0"/>
          </a:p>
          <a:p>
            <a:endParaRPr lang="it-IT" sz="2600" b="1" dirty="0" smtClean="0"/>
          </a:p>
          <a:p>
            <a:endParaRPr lang="it-IT" sz="2600" b="1" dirty="0" smtClean="0"/>
          </a:p>
          <a:p>
            <a:endParaRPr lang="it-IT" sz="2600" b="1" dirty="0" smtClean="0"/>
          </a:p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139953" y="1988840"/>
            <a:ext cx="5004048" cy="43242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i="1" dirty="0">
                <a:solidFill>
                  <a:schemeClr val="accent5">
                    <a:lumMod val="75000"/>
                  </a:schemeClr>
                </a:solidFill>
              </a:rPr>
              <a:t>The Earth </a:t>
            </a:r>
            <a:r>
              <a:rPr lang="it-IT" sz="1200" b="1" i="1" dirty="0" err="1">
                <a:solidFill>
                  <a:schemeClr val="accent5">
                    <a:lumMod val="75000"/>
                  </a:schemeClr>
                </a:solidFill>
              </a:rPr>
              <a:t>Observation</a:t>
            </a:r>
            <a:r>
              <a:rPr lang="it-IT" sz="1200" b="1" i="1" dirty="0">
                <a:solidFill>
                  <a:schemeClr val="accent5">
                    <a:lumMod val="75000"/>
                  </a:schemeClr>
                </a:solidFill>
              </a:rPr>
              <a:t> Data for </a:t>
            </a:r>
            <a:r>
              <a:rPr lang="it-IT" sz="1200" b="1" i="1" dirty="0" err="1" smtClean="0">
                <a:solidFill>
                  <a:schemeClr val="accent5">
                    <a:lumMod val="75000"/>
                  </a:schemeClr>
                </a:solidFill>
              </a:rPr>
              <a:t>Ecosystem</a:t>
            </a:r>
            <a:r>
              <a:rPr lang="it-IT" sz="12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b="1" i="1" dirty="0" err="1" smtClean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r>
              <a:rPr lang="it-IT" sz="1200" b="1" i="1" dirty="0" smtClean="0">
                <a:solidFill>
                  <a:schemeClr val="accent5">
                    <a:lumMod val="75000"/>
                  </a:schemeClr>
                </a:solidFill>
              </a:rPr>
              <a:t> (EODESM)</a:t>
            </a:r>
          </a:p>
          <a:p>
            <a:endParaRPr lang="it-IT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1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1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1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200" b="1" i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83220" y="6382489"/>
            <a:ext cx="31372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/>
              <a:t>Prof. Richard Lucas, </a:t>
            </a:r>
            <a:r>
              <a:rPr lang="it-IT" sz="1100" i="1" dirty="0" err="1" smtClean="0"/>
              <a:t>Aberystwyth</a:t>
            </a:r>
            <a:r>
              <a:rPr lang="it-IT" sz="1100" i="1" dirty="0" smtClean="0"/>
              <a:t> </a:t>
            </a:r>
            <a:r>
              <a:rPr lang="it-IT" sz="1100" i="1" dirty="0" err="1" smtClean="0"/>
              <a:t>University</a:t>
            </a:r>
            <a:r>
              <a:rPr lang="it-IT" sz="1100" i="1" dirty="0"/>
              <a:t>, </a:t>
            </a:r>
            <a:r>
              <a:rPr lang="it-IT" sz="1100" i="1" dirty="0" err="1"/>
              <a:t>Ceredigion</a:t>
            </a:r>
            <a:r>
              <a:rPr lang="it-IT" sz="1100" i="1" dirty="0"/>
              <a:t>, Wales (UK) </a:t>
            </a:r>
            <a:endParaRPr lang="it-IT" sz="1100" i="1" dirty="0" smtClean="0"/>
          </a:p>
        </p:txBody>
      </p:sp>
      <p:sp>
        <p:nvSpPr>
          <p:cNvPr id="14" name="Rettangolo 13"/>
          <p:cNvSpPr/>
          <p:nvPr/>
        </p:nvSpPr>
        <p:spPr>
          <a:xfrm>
            <a:off x="0" y="1988840"/>
            <a:ext cx="4160887" cy="43396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5">
                    <a:lumMod val="75000"/>
                  </a:schemeClr>
                </a:solidFill>
              </a:rPr>
              <a:t>ECOPOTENTIAL project: improving future ecosystem benefits through </a:t>
            </a:r>
            <a:r>
              <a:rPr lang="en-US" sz="1200" b="1" i="1" dirty="0" smtClean="0">
                <a:solidFill>
                  <a:schemeClr val="accent5">
                    <a:lumMod val="75000"/>
                  </a:schemeClr>
                </a:solidFill>
              </a:rPr>
              <a:t>EO (2015-2019).</a:t>
            </a:r>
          </a:p>
          <a:p>
            <a:pPr algn="ctr"/>
            <a:endParaRPr lang="en-US" sz="1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1200" b="1" i="1" dirty="0" smtClean="0">
                <a:solidFill>
                  <a:schemeClr val="accent5">
                    <a:lumMod val="75000"/>
                  </a:schemeClr>
                </a:solidFill>
              </a:rPr>
              <a:t>Coordinator: </a:t>
            </a:r>
            <a:r>
              <a:rPr lang="en-US" sz="1200" b="1" i="1" dirty="0" err="1" smtClean="0">
                <a:solidFill>
                  <a:schemeClr val="accent5">
                    <a:lumMod val="75000"/>
                  </a:schemeClr>
                </a:solidFill>
              </a:rPr>
              <a:t>Antonello</a:t>
            </a:r>
            <a:r>
              <a:rPr lang="en-US" sz="12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i="1" dirty="0" err="1" smtClean="0">
                <a:solidFill>
                  <a:schemeClr val="accent5">
                    <a:lumMod val="75000"/>
                  </a:schemeClr>
                </a:solidFill>
              </a:rPr>
              <a:t>Provenzale</a:t>
            </a:r>
            <a:r>
              <a:rPr lang="en-US" sz="1200" b="1" i="1" dirty="0" smtClean="0">
                <a:solidFill>
                  <a:schemeClr val="accent5">
                    <a:lumMod val="75000"/>
                  </a:schemeClr>
                </a:solidFill>
              </a:rPr>
              <a:t> (CNR)</a:t>
            </a:r>
          </a:p>
          <a:p>
            <a:pPr algn="ctr"/>
            <a:r>
              <a:rPr lang="en-US" sz="1200" b="1" i="1" dirty="0" smtClean="0">
                <a:solidFill>
                  <a:schemeClr val="accent5">
                    <a:lumMod val="75000"/>
                  </a:schemeClr>
                </a:solidFill>
              </a:rPr>
              <a:t>Project manager: C. </a:t>
            </a:r>
            <a:r>
              <a:rPr lang="en-US" sz="1200" b="1" i="1" dirty="0" err="1" smtClean="0">
                <a:solidFill>
                  <a:schemeClr val="accent5">
                    <a:lumMod val="75000"/>
                  </a:schemeClr>
                </a:solidFill>
              </a:rPr>
              <a:t>Marangi</a:t>
            </a:r>
            <a:r>
              <a:rPr lang="en-US" sz="1200" b="1" i="1" dirty="0" smtClean="0">
                <a:solidFill>
                  <a:schemeClr val="accent5">
                    <a:lumMod val="75000"/>
                  </a:schemeClr>
                </a:solidFill>
              </a:rPr>
              <a:t> (CNR-IAC)</a:t>
            </a:r>
            <a:endParaRPr lang="en-US" sz="1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5" name="Immagine 3">
            <a:extLst>
              <a:ext uri="{FF2B5EF4-FFF2-40B4-BE49-F238E27FC236}">
                <a16:creationId xmlns:a16="http://schemas.microsoft.com/office/drawing/2014/main" xmlns="" id="{73175E52-3B96-694E-9B34-4A5B061144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/>
          <a:stretch/>
        </p:blipFill>
        <p:spPr>
          <a:xfrm>
            <a:off x="107504" y="2978086"/>
            <a:ext cx="3960440" cy="32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487362" y="6858000"/>
            <a:ext cx="532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Validazione e confusioni di </a:t>
            </a:r>
            <a:r>
              <a:rPr lang="it-IT" dirty="0" err="1" smtClean="0"/>
              <a:t>grassland</a:t>
            </a:r>
            <a:r>
              <a:rPr lang="it-IT" dirty="0" smtClean="0"/>
              <a:t> nei due anni (</a:t>
            </a:r>
            <a:r>
              <a:rPr lang="it-IT" dirty="0" err="1" smtClean="0"/>
              <a:t>pat</a:t>
            </a:r>
            <a:r>
              <a:rPr lang="it-IT" dirty="0" smtClean="0"/>
              <a:t>)</a:t>
            </a: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4270144" y="692696"/>
            <a:ext cx="733904" cy="665856"/>
            <a:chOff x="-110339" y="5180147"/>
            <a:chExt cx="733904" cy="665856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-110339" y="5615171"/>
              <a:ext cx="733904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1:900.000</a:t>
              </a:r>
              <a:endParaRPr lang="it-IT" sz="900" dirty="0"/>
            </a:p>
          </p:txBody>
        </p:sp>
        <p:pic>
          <p:nvPicPr>
            <p:cNvPr id="14" name="Immagin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9" y="5180147"/>
              <a:ext cx="339839" cy="386383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1"/>
            <a:ext cx="3783584" cy="294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251520" y="620688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Land 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Cover </a:t>
            </a:r>
            <a:r>
              <a:rPr lang="it-IT" sz="16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map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(T</a:t>
            </a:r>
            <a:r>
              <a:rPr lang="it-IT" sz="1600" b="1" baseline="-250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1</a:t>
            </a:r>
            <a:r>
              <a:rPr lang="it-IT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=2011)</a:t>
            </a:r>
            <a:endParaRPr lang="it-IT" sz="1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" y="908720"/>
            <a:ext cx="3928498" cy="296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5508104" y="620688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Land 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Cover </a:t>
            </a:r>
            <a:r>
              <a:rPr lang="it-IT" sz="16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map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(T</a:t>
            </a:r>
            <a:r>
              <a:rPr lang="it-IT" sz="1600" b="1" baseline="-25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2</a:t>
            </a:r>
            <a:r>
              <a:rPr lang="it-IT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=2017)</a:t>
            </a:r>
            <a:endParaRPr lang="it-IT" sz="1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itolo 3"/>
          <p:cNvSpPr>
            <a:spLocks noGrp="1"/>
          </p:cNvSpPr>
          <p:nvPr>
            <p:ph type="ctrTitle"/>
          </p:nvPr>
        </p:nvSpPr>
        <p:spPr>
          <a:xfrm>
            <a:off x="1423762" y="32172"/>
            <a:ext cx="6388598" cy="50405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</a:pPr>
            <a:r>
              <a:rPr lang="en-US" sz="1800" b="1" dirty="0" smtClean="0">
                <a:solidFill>
                  <a:schemeClr val="bg1"/>
                </a:solidFill>
              </a:rPr>
              <a:t>Land Cover (LC) mapping from inter-annual Landsat time series</a:t>
            </a:r>
            <a:endParaRPr lang="it-IT" sz="2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384493"/>
              </p:ext>
            </p:extLst>
          </p:nvPr>
        </p:nvGraphicFramePr>
        <p:xfrm>
          <a:off x="4064050" y="1484784"/>
          <a:ext cx="1156022" cy="2313431"/>
        </p:xfrm>
        <a:graphic>
          <a:graphicData uri="http://schemas.openxmlformats.org/drawingml/2006/table">
            <a:tbl>
              <a:tblPr firstRow="1" firstCol="1" bandRow="1"/>
              <a:tblGrid>
                <a:gridCol w="162560"/>
                <a:gridCol w="99346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LEGEND LC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FAO-LCCS2</a:t>
                      </a:r>
                      <a:endParaRPr lang="it-IT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A11/A1A7A10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A11/A1A7A9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A11/A2A7A10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A11/A3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A12/A1D1E1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A12/A1D1E2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A12/A1D2E1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A12/A2A6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B15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B28/A1A5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4" y="3966080"/>
            <a:ext cx="3642246" cy="21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960132" y="1019998"/>
            <a:ext cx="1063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OA=93,1%</a:t>
            </a:r>
            <a:endParaRPr lang="it-IT" sz="16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8072070" y="966811"/>
            <a:ext cx="1063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OA=85,8%</a:t>
            </a:r>
            <a:endParaRPr lang="it-IT" sz="16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045895" y="4365103"/>
            <a:ext cx="486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Grasslands</a:t>
            </a:r>
            <a:r>
              <a:rPr lang="it-IT" dirty="0" smtClean="0"/>
              <a:t> </a:t>
            </a:r>
            <a:r>
              <a:rPr lang="it-IT" dirty="0" err="1" smtClean="0"/>
              <a:t>mapping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an high </a:t>
            </a:r>
            <a:r>
              <a:rPr lang="it-IT" dirty="0" err="1" smtClean="0"/>
              <a:t>acccuracy</a:t>
            </a:r>
            <a:r>
              <a:rPr lang="it-IT" dirty="0" smtClean="0"/>
              <a:t> (≈90%)</a:t>
            </a:r>
          </a:p>
          <a:p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grasslands</a:t>
            </a:r>
            <a:r>
              <a:rPr lang="it-IT" dirty="0" smtClean="0"/>
              <a:t> </a:t>
            </a:r>
            <a:r>
              <a:rPr lang="it-IT" dirty="0" err="1" smtClean="0"/>
              <a:t>confusion</a:t>
            </a:r>
            <a:r>
              <a:rPr lang="it-IT" dirty="0" smtClean="0"/>
              <a:t> with A11/A3 and B15</a:t>
            </a:r>
          </a:p>
        </p:txBody>
      </p:sp>
    </p:spTree>
    <p:extLst>
      <p:ext uri="{BB962C8B-B14F-4D97-AF65-F5344CB8AC3E}">
        <p14:creationId xmlns:p14="http://schemas.microsoft.com/office/powerpoint/2010/main" val="124147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6348"/>
            <a:ext cx="5394633" cy="402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6010980" y="1086180"/>
            <a:ext cx="733904" cy="665856"/>
            <a:chOff x="-110339" y="5180147"/>
            <a:chExt cx="733904" cy="665856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-110339" y="5615171"/>
              <a:ext cx="733904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1:700.000</a:t>
              </a:r>
              <a:endParaRPr lang="it-IT" sz="900" dirty="0"/>
            </a:p>
          </p:txBody>
        </p:sp>
        <p:pic>
          <p:nvPicPr>
            <p:cNvPr id="12" name="Immagine 1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9" y="5180147"/>
              <a:ext cx="339839" cy="386383"/>
            </a:xfrm>
            <a:prstGeom prst="rect">
              <a:avLst/>
            </a:prstGeom>
          </p:spPr>
        </p:pic>
      </p:grp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161448"/>
              </p:ext>
            </p:extLst>
          </p:nvPr>
        </p:nvGraphicFramePr>
        <p:xfrm>
          <a:off x="6208520" y="2276872"/>
          <a:ext cx="1387816" cy="2313431"/>
        </p:xfrm>
        <a:graphic>
          <a:graphicData uri="http://schemas.openxmlformats.org/drawingml/2006/table">
            <a:tbl>
              <a:tblPr firstRow="1" firstCol="1" bandRow="1"/>
              <a:tblGrid>
                <a:gridCol w="195155"/>
                <a:gridCol w="1192661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LEGEND CHANGE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GRASSLANDS TRANSITIONS INTO:</a:t>
                      </a:r>
                      <a:endParaRPr lang="it-IT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A11/A1A7A10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A11/A1A7A9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A11/A2A7A10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A11/A3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A12/A1D1E1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A12/A1D1E2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A12/A1D2E1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B15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 CHANGE</a:t>
                      </a:r>
                      <a:endParaRPr lang="it-IT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1691680" y="-27384"/>
            <a:ext cx="6109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Change detection by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Post Classification Comparison (PCC)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907704" y="5076473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Change</a:t>
            </a:r>
            <a:r>
              <a:rPr lang="it-IT" sz="16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map</a:t>
            </a:r>
            <a:r>
              <a:rPr lang="it-IT" sz="16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from 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PCC 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(2011-2017)</a:t>
            </a:r>
            <a:endParaRPr lang="it-IT" sz="1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316816" y="5106670"/>
            <a:ext cx="1966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OA=OA</a:t>
            </a:r>
            <a:r>
              <a:rPr lang="it-IT" sz="1600" b="1" baseline="-25000" dirty="0" smtClean="0"/>
              <a:t>T1</a:t>
            </a:r>
            <a:r>
              <a:rPr lang="it-IT" sz="1600" b="1" dirty="0" smtClean="0"/>
              <a:t>.OA</a:t>
            </a:r>
            <a:r>
              <a:rPr lang="it-IT" sz="1600" b="1" baseline="-25000" dirty="0" smtClean="0"/>
              <a:t>T2</a:t>
            </a:r>
            <a:r>
              <a:rPr lang="it-IT" sz="1600" b="1" dirty="0" smtClean="0"/>
              <a:t>=79.9%</a:t>
            </a:r>
            <a:endParaRPr lang="it-IT" sz="16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067944" y="5610726"/>
            <a:ext cx="344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From -&gt; To </a:t>
            </a:r>
            <a:r>
              <a:rPr lang="it-IT" sz="1600" b="1" dirty="0" err="1" smtClean="0"/>
              <a:t>class-transitions</a:t>
            </a:r>
            <a:r>
              <a:rPr lang="it-IT" sz="1600" b="1" dirty="0" smtClean="0"/>
              <a:t> are </a:t>
            </a:r>
            <a:r>
              <a:rPr lang="it-IT" sz="1600" b="1" dirty="0" err="1" smtClean="0"/>
              <a:t>known</a:t>
            </a:r>
            <a:endParaRPr lang="it-IT" sz="16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19672" y="68050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Natural Grasslands change detection </a:t>
            </a:r>
            <a:r>
              <a:rPr lang="it-IT" b="1" dirty="0"/>
              <a:t>in Murgia Alta PA (2011-2017</a:t>
            </a:r>
            <a:r>
              <a:rPr lang="it-IT" b="1" dirty="0" smtClean="0"/>
              <a:t>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4147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GB" sz="2800" i="1" dirty="0" smtClean="0"/>
              <a:t/>
            </a:r>
            <a:br>
              <a:rPr lang="en-GB" sz="2800" i="1" dirty="0" smtClean="0"/>
            </a:br>
            <a:r>
              <a:rPr lang="en-GB" sz="2800" i="1" dirty="0" smtClean="0"/>
              <a:t>Inter-annual </a:t>
            </a:r>
            <a:r>
              <a:rPr lang="en-GB" sz="2800" dirty="0" smtClean="0"/>
              <a:t>time series analysis</a:t>
            </a:r>
            <a:endParaRPr lang="en-GB" sz="2800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15008" y="4293096"/>
            <a:ext cx="892899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 err="1" smtClean="0"/>
              <a:t>Phenological</a:t>
            </a:r>
            <a:r>
              <a:rPr lang="en-US" sz="1800" b="1" dirty="0" smtClean="0"/>
              <a:t> change 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change </a:t>
            </a:r>
            <a:r>
              <a:rPr lang="en-US" sz="1800" dirty="0"/>
              <a:t>in the </a:t>
            </a:r>
            <a:r>
              <a:rPr lang="en-US" sz="1800" i="1" dirty="0"/>
              <a:t>seasonal </a:t>
            </a:r>
            <a:r>
              <a:rPr lang="en-US" sz="1800" i="1" dirty="0" smtClean="0"/>
              <a:t>shape </a:t>
            </a:r>
            <a:r>
              <a:rPr lang="en-US" sz="1800" dirty="0" smtClean="0"/>
              <a:t>due to </a:t>
            </a:r>
            <a:r>
              <a:rPr lang="en-US" sz="1800" dirty="0"/>
              <a:t>short-term </a:t>
            </a:r>
            <a:r>
              <a:rPr lang="en-US" sz="1800" dirty="0" smtClean="0"/>
              <a:t>climate fluctuations </a:t>
            </a:r>
            <a:r>
              <a:rPr lang="en-US" sz="1800" dirty="0"/>
              <a:t>(e.g. temperature and rainfall</a:t>
            </a:r>
            <a:r>
              <a:rPr lang="en-US" sz="1800" dirty="0" smtClean="0"/>
              <a:t>) or anthropological disturbances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A</a:t>
            </a:r>
            <a:r>
              <a:rPr lang="en-US" sz="1800" b="1" dirty="0" smtClean="0">
                <a:solidFill>
                  <a:srgbClr val="FF0000"/>
                </a:solidFill>
              </a:rPr>
              <a:t>brupt changes </a:t>
            </a:r>
            <a:r>
              <a:rPr lang="en-US" sz="1800" dirty="0" smtClean="0">
                <a:sym typeface="Wingdings" panose="05000000000000000000" pitchFamily="2" charset="2"/>
              </a:rPr>
              <a:t> changes in </a:t>
            </a:r>
            <a:r>
              <a:rPr lang="en-US" sz="18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trend</a:t>
            </a:r>
            <a:r>
              <a:rPr lang="en-US" sz="1800" i="1" dirty="0" smtClean="0">
                <a:sym typeface="Wingdings" panose="05000000000000000000" pitchFamily="2" charset="2"/>
              </a:rPr>
              <a:t> </a:t>
            </a:r>
            <a:r>
              <a:rPr lang="en-US" sz="1800" dirty="0" smtClean="0"/>
              <a:t>caused </a:t>
            </a:r>
            <a:r>
              <a:rPr lang="en-US" sz="1800" dirty="0"/>
              <a:t>by </a:t>
            </a:r>
            <a:r>
              <a:rPr lang="en-US" sz="1800" dirty="0" smtClean="0"/>
              <a:t>disturbances such </a:t>
            </a:r>
            <a:r>
              <a:rPr lang="en-US" sz="1800" dirty="0"/>
              <a:t>as deforestation, floods, and fires </a:t>
            </a:r>
            <a:r>
              <a:rPr lang="en-US" sz="1800" dirty="0" smtClean="0"/>
              <a:t> </a:t>
            </a:r>
            <a:endParaRPr lang="en-U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G</a:t>
            </a:r>
            <a:r>
              <a:rPr lang="en-US" sz="1800" b="1" dirty="0" smtClean="0">
                <a:solidFill>
                  <a:srgbClr val="FF0000"/>
                </a:solidFill>
              </a:rPr>
              <a:t>radual changes 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 </a:t>
            </a:r>
            <a:r>
              <a:rPr lang="en-US" sz="1800" dirty="0"/>
              <a:t>linear </a:t>
            </a:r>
            <a:r>
              <a:rPr lang="en-US" sz="1800" i="1" dirty="0">
                <a:solidFill>
                  <a:srgbClr val="FF0000"/>
                </a:solidFill>
              </a:rPr>
              <a:t>trend</a:t>
            </a:r>
            <a:r>
              <a:rPr lang="en-US" sz="1800" i="1" dirty="0"/>
              <a:t> </a:t>
            </a:r>
            <a:r>
              <a:rPr lang="en-US" sz="1800" dirty="0"/>
              <a:t>triggered by a </a:t>
            </a:r>
            <a:r>
              <a:rPr lang="en-US" sz="1800" dirty="0" smtClean="0"/>
              <a:t>moderate </a:t>
            </a:r>
            <a:r>
              <a:rPr lang="en-US" sz="1800" dirty="0"/>
              <a:t>change </a:t>
            </a:r>
            <a:r>
              <a:rPr lang="en-US" sz="1800" dirty="0" smtClean="0"/>
              <a:t>in seasonality</a:t>
            </a:r>
            <a:r>
              <a:rPr lang="en-US" sz="1800" dirty="0"/>
              <a:t>, land degradation or long-term trends in </a:t>
            </a:r>
            <a:r>
              <a:rPr lang="en-US" sz="1800" dirty="0" smtClean="0"/>
              <a:t>mean annual </a:t>
            </a:r>
            <a:r>
              <a:rPr lang="en-US" sz="1800" dirty="0"/>
              <a:t>rainfall. </a:t>
            </a:r>
            <a:endParaRPr lang="it-IT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52148" r="54133" b="14913"/>
          <a:stretch/>
        </p:blipFill>
        <p:spPr bwMode="auto">
          <a:xfrm>
            <a:off x="251520" y="1124744"/>
            <a:ext cx="674510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195736" y="102635"/>
            <a:ext cx="451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BFAST, Breaks For Additive Season and </a:t>
            </a:r>
            <a:r>
              <a:rPr lang="it-IT" b="1" dirty="0" smtClean="0">
                <a:solidFill>
                  <a:srgbClr val="FF0000"/>
                </a:solidFill>
              </a:rPr>
              <a:t>Trend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1556792"/>
            <a:ext cx="2267744" cy="60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20888"/>
            <a:ext cx="1413084" cy="41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912049" y="2924944"/>
            <a:ext cx="22319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err="1"/>
              <a:t>piecewise</a:t>
            </a:r>
            <a:r>
              <a:rPr lang="it-IT" sz="1400" b="1" dirty="0"/>
              <a:t> </a:t>
            </a:r>
            <a:r>
              <a:rPr lang="it-IT" sz="1400" b="1" dirty="0" smtClean="0"/>
              <a:t>linear </a:t>
            </a:r>
            <a:r>
              <a:rPr lang="it-IT" sz="1400" b="1" dirty="0" err="1" smtClean="0"/>
              <a:t>function</a:t>
            </a:r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10" name="Rettangolo 9"/>
          <p:cNvSpPr/>
          <p:nvPr/>
        </p:nvSpPr>
        <p:spPr>
          <a:xfrm>
            <a:off x="7072234" y="1268760"/>
            <a:ext cx="21082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err="1"/>
              <a:t>harmonic</a:t>
            </a:r>
            <a:r>
              <a:rPr lang="it-IT" sz="1400" b="1" dirty="0"/>
              <a:t> model </a:t>
            </a:r>
          </a:p>
        </p:txBody>
      </p:sp>
    </p:spTree>
    <p:extLst>
      <p:ext uri="{BB962C8B-B14F-4D97-AF65-F5344CB8AC3E}">
        <p14:creationId xmlns:p14="http://schemas.microsoft.com/office/powerpoint/2010/main" val="349406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259632" y="-27384"/>
            <a:ext cx="6388598" cy="69855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</a:pPr>
            <a:r>
              <a:rPr lang="en-US" sz="2000" b="1" dirty="0" smtClean="0">
                <a:solidFill>
                  <a:schemeClr val="bg1"/>
                </a:solidFill>
              </a:rPr>
              <a:t>Change detection by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Cross-Correlation </a:t>
            </a:r>
            <a:r>
              <a:rPr lang="en-US" sz="2000" b="1" dirty="0">
                <a:solidFill>
                  <a:schemeClr val="bg1"/>
                </a:solidFill>
              </a:rPr>
              <a:t>Analysis (CCA) </a:t>
            </a:r>
            <a:endParaRPr lang="it-IT" sz="2000" b="1" i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9513" y="980728"/>
            <a:ext cx="2736304" cy="92333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 Land 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Cover </a:t>
            </a:r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map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for a selected 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target </a:t>
            </a:r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class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(Time T</a:t>
            </a:r>
            <a:r>
              <a:rPr lang="en-US" b="1" baseline="-25000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)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3294583"/>
            <a:ext cx="2736304" cy="923330"/>
          </a:xfrm>
          <a:prstGeom prst="rect">
            <a:avLst/>
          </a:prstGeom>
          <a:noFill/>
          <a:ln w="76200">
            <a:solidFill>
              <a:srgbClr val="000099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One multispectral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satellite image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(Time </a:t>
            </a:r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 </a:t>
            </a:r>
            <a:r>
              <a:rPr lang="en-US" b="1" dirty="0" smtClean="0">
                <a:solidFill>
                  <a:srgbClr val="002060"/>
                </a:solidFill>
              </a:rPr>
              <a:t>, T</a:t>
            </a:r>
            <a:r>
              <a:rPr lang="en-US" b="1" baseline="-25000" dirty="0" smtClean="0">
                <a:solidFill>
                  <a:srgbClr val="002060"/>
                </a:solidFill>
              </a:rPr>
              <a:t>2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&gt; T</a:t>
            </a:r>
            <a:r>
              <a:rPr lang="en-US" b="1" baseline="-25000" dirty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)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572000" y="730722"/>
            <a:ext cx="3586229" cy="369332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marL="82550"/>
            <a:r>
              <a:rPr lang="en-US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Step 1: Computing Z-statistics</a:t>
            </a:r>
            <a:endParaRPr lang="en-US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14" y="1028046"/>
            <a:ext cx="2457450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3317439" y="1747713"/>
            <a:ext cx="5826561" cy="2246769"/>
            <a:chOff x="3209240" y="1916419"/>
            <a:chExt cx="5863073" cy="2246769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3209240" y="1916419"/>
              <a:ext cx="586307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Where:</a:t>
              </a:r>
              <a:endParaRPr lang="it-IT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  <a:p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         is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the Z-score for a pixel </a:t>
              </a:r>
              <a:r>
                <a:rPr lang="en-GB" sz="1400" b="1" i="1" dirty="0" err="1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jk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belonging of a given class (stratum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);</a:t>
              </a:r>
              <a:endParaRPr lang="it-IT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  <a:p>
              <a:r>
                <a:rPr lang="en-GB" sz="1400" b="1" i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1400" b="1" i="1" dirty="0" err="1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i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       is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the band number in the multispectral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image;</a:t>
              </a:r>
              <a:endParaRPr lang="it-IT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  <a:p>
              <a:r>
                <a:rPr lang="en-GB" sz="1400" b="1" i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n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      is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the number of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bands;</a:t>
              </a:r>
              <a:endParaRPr lang="it-IT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  <a:p>
              <a:pPr marL="361950" indent="-361950"/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         is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the thematic class being analysed; pixel </a:t>
              </a:r>
              <a:r>
                <a:rPr lang="en-GB" sz="1400" b="1" i="1" dirty="0" err="1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jk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belongs to the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  corresponding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layer in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</a:t>
              </a:r>
              <a:r>
                <a:rPr lang="en-GB" sz="1400" b="1" baseline="-25000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2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;</a:t>
              </a:r>
              <a:endParaRPr lang="it-IT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  <a:p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         is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the reflectance in band </a:t>
              </a:r>
              <a:r>
                <a:rPr lang="en-GB" sz="1400" b="1" i="1" dirty="0" err="1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i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for pixel </a:t>
              </a:r>
              <a:r>
                <a:rPr lang="en-GB" sz="1400" b="1" i="1" dirty="0" err="1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jk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in a given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class;</a:t>
              </a:r>
              <a:endParaRPr lang="it-IT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  <a:p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         is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the mean reflectance value in band </a:t>
              </a:r>
              <a:r>
                <a:rPr lang="en-GB" sz="1400" b="1" i="1" dirty="0" err="1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i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of all pixels in a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given class       </a:t>
              </a:r>
              <a:r>
                <a:rPr lang="it-IT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;</a:t>
              </a:r>
              <a:endParaRPr lang="it-IT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  <a:p>
              <a:pPr marL="361950"/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is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the standard deviation of the reflectance value in band </a:t>
              </a:r>
              <a:r>
                <a:rPr lang="en-GB" sz="1400" b="1" i="1" dirty="0" err="1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i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of all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pixels </a:t>
              </a:r>
              <a:r>
                <a:rPr lang="en-GB" sz="1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in a given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class        .</a:t>
              </a:r>
              <a:endParaRPr lang="it-IT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165300"/>
              <a:ext cx="354013" cy="255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849885"/>
              <a:ext cx="3238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281933"/>
              <a:ext cx="377825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501008"/>
              <a:ext cx="439737" cy="24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746" y="3750494"/>
              <a:ext cx="311150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3502075"/>
              <a:ext cx="3238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930005"/>
              <a:ext cx="3238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ttangolo 17"/>
          <p:cNvSpPr/>
          <p:nvPr/>
        </p:nvSpPr>
        <p:spPr>
          <a:xfrm>
            <a:off x="1429592" y="5157192"/>
            <a:ext cx="7606903" cy="101566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Koeln</a:t>
            </a: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G. and </a:t>
            </a:r>
            <a:r>
              <a:rPr kumimoji="0" lang="en-A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Bissonnette</a:t>
            </a: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J. Cross-Correlation Analysis: Mapping </a:t>
            </a:r>
            <a:r>
              <a:rPr kumimoji="0" lang="en-A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landcover</a:t>
            </a: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changes with a historic </a:t>
            </a:r>
            <a:r>
              <a:rPr kumimoji="0" lang="en-A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landcover</a:t>
            </a: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database and a recent, single-date, multispectral image. In Proceedings of the 2000 ASPRS Annual Convention, Washington, DC, USA, 22-26 May 2000.</a:t>
            </a: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Tarantino</a:t>
            </a: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C.; </a:t>
            </a:r>
            <a:r>
              <a:rPr kumimoji="0" lang="en-A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Adamo</a:t>
            </a: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M.; Lucas, R.; </a:t>
            </a:r>
            <a:r>
              <a:rPr kumimoji="0" lang="en-A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Blonda</a:t>
            </a: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P. Detection of changes in semi-natural grasslands by cross correlation analysis with WorldView-2 images and new Landsat 8 data. Remote Sens. Environ. 2016, 175, 65–72</a:t>
            </a:r>
            <a:r>
              <a:rPr kumimoji="0" lang="en-A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</a:t>
            </a: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95536" y="2420888"/>
            <a:ext cx="2160344" cy="369332"/>
          </a:xfrm>
          <a:prstGeom prst="rect">
            <a:avLst/>
          </a:prstGeom>
          <a:noFill/>
          <a:ln w="76200" cap="flat" cmpd="sng" algn="ctr">
            <a:solidFill>
              <a:srgbClr val="3399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002060"/>
                </a:solidFill>
                <a:latin typeface="Calibri"/>
              </a:rPr>
              <a:t>s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uperimposed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on:</a:t>
            </a:r>
            <a:endParaRPr kumimoji="0" lang="it-IT" sz="1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ccia in giù 19"/>
          <p:cNvSpPr/>
          <p:nvPr/>
        </p:nvSpPr>
        <p:spPr>
          <a:xfrm rot="16200000">
            <a:off x="2758073" y="2351336"/>
            <a:ext cx="423425" cy="562530"/>
          </a:xfrm>
          <a:prstGeom prst="downArrow">
            <a:avLst/>
          </a:prstGeom>
          <a:solidFill>
            <a:srgbClr val="3399FF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Connettore 2 2"/>
          <p:cNvCxnSpPr>
            <a:endCxn id="19" idx="0"/>
          </p:cNvCxnSpPr>
          <p:nvPr/>
        </p:nvCxnSpPr>
        <p:spPr>
          <a:xfrm>
            <a:off x="1475708" y="1916419"/>
            <a:ext cx="0" cy="50446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>
            <a:stCxn id="19" idx="2"/>
          </p:cNvCxnSpPr>
          <p:nvPr/>
        </p:nvCxnSpPr>
        <p:spPr>
          <a:xfrm>
            <a:off x="1475708" y="2790220"/>
            <a:ext cx="0" cy="49171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4572000" y="4005064"/>
            <a:ext cx="3586229" cy="800219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marL="82550"/>
            <a:r>
              <a:rPr lang="en-US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Step 2: Thresholding</a:t>
            </a:r>
          </a:p>
          <a:p>
            <a:pPr marL="82550"/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producing a </a:t>
            </a:r>
            <a:r>
              <a:rPr lang="en-US" sz="1400" b="1" dirty="0" smtClean="0">
                <a:solidFill>
                  <a:srgbClr val="002060"/>
                </a:solidFill>
              </a:rPr>
              <a:t>change/no change </a:t>
            </a: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binary 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map </a:t>
            </a: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occurred 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at T</a:t>
            </a:r>
            <a:r>
              <a:rPr lang="en-US" sz="1400" b="1" baseline="-25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for the selected target </a:t>
            </a: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class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</a:t>
            </a:r>
            <a:endParaRPr lang="it-IT" sz="1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895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4211960" y="764704"/>
            <a:ext cx="733904" cy="665856"/>
            <a:chOff x="-110339" y="5180147"/>
            <a:chExt cx="733904" cy="665856"/>
          </a:xfrm>
        </p:grpSpPr>
        <p:sp>
          <p:nvSpPr>
            <p:cNvPr id="4" name="CasellaDiTesto 3"/>
            <p:cNvSpPr txBox="1"/>
            <p:nvPr/>
          </p:nvSpPr>
          <p:spPr>
            <a:xfrm>
              <a:off x="-110339" y="5615171"/>
              <a:ext cx="733904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1:1.000.000</a:t>
              </a:r>
              <a:endParaRPr lang="it-IT" sz="900" dirty="0"/>
            </a:p>
          </p:txBody>
        </p:sp>
        <p:pic>
          <p:nvPicPr>
            <p:cNvPr id="8" name="Immagine 7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9" y="5180147"/>
              <a:ext cx="339839" cy="386383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395536" y="3212976"/>
            <a:ext cx="2184216" cy="288021"/>
            <a:chOff x="7056276" y="2845267"/>
            <a:chExt cx="1751079" cy="307777"/>
          </a:xfrm>
        </p:grpSpPr>
        <p:sp>
          <p:nvSpPr>
            <p:cNvPr id="20" name="Rettangolo 19"/>
            <p:cNvSpPr/>
            <p:nvPr/>
          </p:nvSpPr>
          <p:spPr>
            <a:xfrm>
              <a:off x="7056276" y="2924944"/>
              <a:ext cx="212618" cy="216024"/>
            </a:xfrm>
            <a:prstGeom prst="rect">
              <a:avLst/>
            </a:prstGeom>
            <a:solidFill>
              <a:srgbClr val="CC9900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>
                <a:solidFill>
                  <a:srgbClr val="00B050"/>
                </a:solidFill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7367195" y="2845267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solidFill>
                    <a:srgbClr val="CC9900"/>
                  </a:solidFill>
                </a:rPr>
                <a:t>Natural </a:t>
              </a:r>
              <a:r>
                <a:rPr lang="it-IT" sz="1400" b="1" dirty="0" err="1" smtClean="0">
                  <a:solidFill>
                    <a:srgbClr val="CC9900"/>
                  </a:solidFill>
                </a:rPr>
                <a:t>Grasslands</a:t>
              </a:r>
              <a:endParaRPr lang="it-IT" sz="1400" b="1" dirty="0">
                <a:solidFill>
                  <a:srgbClr val="CC9900"/>
                </a:solidFill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-108520" y="620688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Natural </a:t>
            </a:r>
            <a:r>
              <a:rPr lang="it-IT" sz="16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Grasslands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from Land Cover </a:t>
            </a:r>
            <a:r>
              <a:rPr lang="it-IT" sz="16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map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(T</a:t>
            </a:r>
            <a:r>
              <a:rPr lang="it-IT" sz="1600" b="1" baseline="-250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1</a:t>
            </a:r>
            <a:r>
              <a:rPr lang="it-IT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=2011)</a:t>
            </a:r>
            <a:endParaRPr lang="it-IT" sz="1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961783" y="548680"/>
            <a:ext cx="285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Landsat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8  image (T</a:t>
            </a:r>
            <a:r>
              <a:rPr lang="it-IT" sz="1600" b="1" baseline="-25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2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=2017)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6876256" y="3266981"/>
            <a:ext cx="2016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 smtClean="0">
                <a:solidFill>
                  <a:srgbClr val="000099"/>
                </a:solidFill>
              </a:rPr>
              <a:t>Time</a:t>
            </a:r>
            <a:r>
              <a:rPr lang="en-US" sz="1400" b="1" dirty="0" smtClean="0">
                <a:solidFill>
                  <a:srgbClr val="000099"/>
                </a:solidFill>
              </a:rPr>
              <a:t>: August 2</a:t>
            </a:r>
            <a:r>
              <a:rPr lang="en-US" sz="1400" b="1" baseline="30000" dirty="0" smtClean="0">
                <a:solidFill>
                  <a:srgbClr val="000099"/>
                </a:solidFill>
              </a:rPr>
              <a:t>nd</a:t>
            </a:r>
            <a:r>
              <a:rPr lang="en-US" sz="1400" b="1" dirty="0" smtClean="0">
                <a:solidFill>
                  <a:srgbClr val="000099"/>
                </a:solidFill>
              </a:rPr>
              <a:t>, 2017;  </a:t>
            </a:r>
          </a:p>
          <a:p>
            <a:r>
              <a:rPr lang="en-US" sz="1400" b="1" u="sng" dirty="0" smtClean="0">
                <a:solidFill>
                  <a:srgbClr val="000099"/>
                </a:solidFill>
                <a:latin typeface="Calibri"/>
              </a:rPr>
              <a:t>Spatial resolution</a:t>
            </a:r>
            <a:r>
              <a:rPr lang="en-US" sz="1400" b="1" dirty="0" smtClean="0">
                <a:solidFill>
                  <a:srgbClr val="000099"/>
                </a:solidFill>
                <a:latin typeface="Calibri"/>
              </a:rPr>
              <a:t>: </a:t>
            </a:r>
            <a:r>
              <a:rPr lang="en-US" sz="1400" b="1" dirty="0">
                <a:solidFill>
                  <a:srgbClr val="000099"/>
                </a:solidFill>
              </a:rPr>
              <a:t>30 </a:t>
            </a:r>
            <a:r>
              <a:rPr lang="en-US" sz="1400" b="1" dirty="0" smtClean="0">
                <a:solidFill>
                  <a:srgbClr val="000099"/>
                </a:solidFill>
              </a:rPr>
              <a:t>m</a:t>
            </a:r>
            <a:r>
              <a:rPr lang="en-US" sz="1400" b="1" dirty="0">
                <a:solidFill>
                  <a:srgbClr val="000099"/>
                </a:solidFill>
                <a:latin typeface="Calibri"/>
              </a:rPr>
              <a:t>;</a:t>
            </a:r>
            <a:r>
              <a:rPr lang="en-US" sz="1400" b="1" dirty="0" smtClean="0">
                <a:solidFill>
                  <a:srgbClr val="000099"/>
                </a:solidFill>
                <a:latin typeface="Calibri"/>
              </a:rPr>
              <a:t> </a:t>
            </a:r>
          </a:p>
          <a:p>
            <a:r>
              <a:rPr lang="en-US" sz="1400" b="1" u="sng" dirty="0" smtClean="0">
                <a:solidFill>
                  <a:srgbClr val="000099"/>
                </a:solidFill>
                <a:latin typeface="Calibri"/>
              </a:rPr>
              <a:t>False </a:t>
            </a:r>
            <a:r>
              <a:rPr lang="en-US" sz="1400" b="1" u="sng" dirty="0" err="1" smtClean="0">
                <a:solidFill>
                  <a:srgbClr val="000099"/>
                </a:solidFill>
                <a:latin typeface="Calibri"/>
              </a:rPr>
              <a:t>colour</a:t>
            </a:r>
            <a:r>
              <a:rPr lang="en-US" sz="1400" b="1" u="sng" dirty="0" smtClean="0">
                <a:solidFill>
                  <a:srgbClr val="000099"/>
                </a:solidFill>
                <a:latin typeface="Calibri"/>
              </a:rPr>
              <a:t> composite</a:t>
            </a:r>
            <a:r>
              <a:rPr lang="en-US" sz="1400" b="1" dirty="0" smtClean="0">
                <a:solidFill>
                  <a:srgbClr val="000099"/>
                </a:solidFill>
                <a:latin typeface="Calibri"/>
              </a:rPr>
              <a:t>: </a:t>
            </a:r>
          </a:p>
          <a:p>
            <a:r>
              <a:rPr lang="en-US" sz="1400" b="1" dirty="0" smtClean="0">
                <a:solidFill>
                  <a:srgbClr val="000099"/>
                </a:solidFill>
                <a:latin typeface="Calibri"/>
              </a:rPr>
              <a:t>band 4, band 5, band 2.</a:t>
            </a:r>
            <a:endParaRPr lang="en-US" sz="1400" b="1" dirty="0">
              <a:solidFill>
                <a:srgbClr val="000099"/>
              </a:solidFill>
              <a:latin typeface="Calibri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691680" y="-27384"/>
            <a:ext cx="6109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CCA: Natural Grasslands change detection </a:t>
            </a:r>
            <a:r>
              <a:rPr lang="it-IT" sz="2000" b="1" dirty="0" smtClean="0">
                <a:solidFill>
                  <a:schemeClr val="bg1"/>
                </a:solidFill>
              </a:rPr>
              <a:t>in </a:t>
            </a:r>
            <a:r>
              <a:rPr lang="it-IT" sz="2000" b="1" dirty="0">
                <a:solidFill>
                  <a:schemeClr val="bg1"/>
                </a:solidFill>
              </a:rPr>
              <a:t>Murgia Alta PA (2011-2017)</a:t>
            </a:r>
          </a:p>
        </p:txBody>
      </p:sp>
      <p:sp>
        <p:nvSpPr>
          <p:cNvPr id="15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15227"/>
            <a:ext cx="3312368" cy="24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36528"/>
            <a:ext cx="3168352" cy="22963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94" y="3816788"/>
            <a:ext cx="3285490" cy="2348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4" name="Gruppo 23"/>
          <p:cNvGrpSpPr/>
          <p:nvPr/>
        </p:nvGrpSpPr>
        <p:grpSpPr>
          <a:xfrm>
            <a:off x="6300192" y="5085184"/>
            <a:ext cx="2119659" cy="1027276"/>
            <a:chOff x="6876256" y="2916233"/>
            <a:chExt cx="2551707" cy="1027276"/>
          </a:xfrm>
        </p:grpSpPr>
        <p:grpSp>
          <p:nvGrpSpPr>
            <p:cNvPr id="25" name="Gruppo 24"/>
            <p:cNvGrpSpPr/>
            <p:nvPr/>
          </p:nvGrpSpPr>
          <p:grpSpPr>
            <a:xfrm>
              <a:off x="6876256" y="2916233"/>
              <a:ext cx="2551707" cy="523220"/>
              <a:chOff x="7056276" y="2852936"/>
              <a:chExt cx="2381593" cy="523220"/>
            </a:xfrm>
          </p:grpSpPr>
          <p:sp>
            <p:nvSpPr>
              <p:cNvPr id="33" name="Rettangolo 32"/>
              <p:cNvSpPr/>
              <p:nvPr/>
            </p:nvSpPr>
            <p:spPr>
              <a:xfrm>
                <a:off x="7056276" y="2924944"/>
                <a:ext cx="252028" cy="216024"/>
              </a:xfrm>
              <a:prstGeom prst="rect">
                <a:avLst/>
              </a:prstGeom>
              <a:solidFill>
                <a:srgbClr val="0000FF"/>
              </a:solidFill>
              <a:ln w="25400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6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DejaVu Sans"/>
                  <a:cs typeface="DejaVu Sans"/>
                </a:endParaRPr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7344308" y="2852936"/>
                <a:ext cx="20935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err="1">
                    <a:solidFill>
                      <a:srgbClr val="0000FF"/>
                    </a:solidFill>
                  </a:rPr>
                  <a:t>Changes</a:t>
                </a:r>
                <a:r>
                  <a:rPr lang="it-IT" sz="1400" b="1" dirty="0">
                    <a:solidFill>
                      <a:srgbClr val="0000FF"/>
                    </a:solidFill>
                  </a:rPr>
                  <a:t> from Natural </a:t>
                </a:r>
                <a:r>
                  <a:rPr lang="it-IT" sz="1400" b="1" dirty="0" err="1">
                    <a:solidFill>
                      <a:srgbClr val="0000FF"/>
                    </a:solidFill>
                  </a:rPr>
                  <a:t>Grasslands</a:t>
                </a:r>
                <a:r>
                  <a:rPr lang="it-IT" sz="1400" b="1" dirty="0">
                    <a:solidFill>
                      <a:srgbClr val="0000FF"/>
                    </a:solidFill>
                  </a:rPr>
                  <a:t> to </a:t>
                </a:r>
                <a:r>
                  <a:rPr lang="it-IT" sz="1400" b="1" dirty="0" err="1">
                    <a:solidFill>
                      <a:srgbClr val="0000FF"/>
                    </a:solidFill>
                  </a:rPr>
                  <a:t>Other</a:t>
                </a:r>
                <a:endParaRPr lang="it-IT" sz="14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6" name="Gruppo 25"/>
            <p:cNvGrpSpPr/>
            <p:nvPr/>
          </p:nvGrpSpPr>
          <p:grpSpPr>
            <a:xfrm>
              <a:off x="6905078" y="3420289"/>
              <a:ext cx="2522884" cy="523220"/>
              <a:chOff x="7083177" y="2553291"/>
              <a:chExt cx="2354692" cy="523220"/>
            </a:xfrm>
          </p:grpSpPr>
          <p:sp>
            <p:nvSpPr>
              <p:cNvPr id="31" name="Rettangolo 30"/>
              <p:cNvSpPr/>
              <p:nvPr/>
            </p:nvSpPr>
            <p:spPr>
              <a:xfrm>
                <a:off x="7083177" y="2681143"/>
                <a:ext cx="252028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6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DejaVu Sans"/>
                  <a:cs typeface="DejaVu Sans"/>
                </a:endParaRPr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7404082" y="2553291"/>
                <a:ext cx="20337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solidFill>
                      <a:srgbClr val="0000FF"/>
                    </a:solidFill>
                  </a:rPr>
                  <a:t>No </a:t>
                </a:r>
                <a:r>
                  <a:rPr lang="it-IT" sz="1400" b="1" dirty="0" err="1">
                    <a:solidFill>
                      <a:srgbClr val="0000FF"/>
                    </a:solidFill>
                  </a:rPr>
                  <a:t>Changes</a:t>
                </a:r>
                <a:r>
                  <a:rPr lang="it-IT" sz="1400" b="1" dirty="0">
                    <a:solidFill>
                      <a:srgbClr val="0000FF"/>
                    </a:solidFill>
                  </a:rPr>
                  <a:t>/</a:t>
                </a:r>
                <a:r>
                  <a:rPr lang="it-IT" sz="1400" b="1" dirty="0" err="1">
                    <a:solidFill>
                      <a:srgbClr val="0000FF"/>
                    </a:solidFill>
                  </a:rPr>
                  <a:t>Not</a:t>
                </a:r>
                <a:r>
                  <a:rPr lang="it-IT" sz="1400" b="1" dirty="0">
                    <a:solidFill>
                      <a:srgbClr val="0000FF"/>
                    </a:solidFill>
                  </a:rPr>
                  <a:t> </a:t>
                </a:r>
                <a:r>
                  <a:rPr lang="it-IT" sz="1400" b="1" dirty="0" err="1">
                    <a:solidFill>
                      <a:srgbClr val="0000FF"/>
                    </a:solidFill>
                  </a:rPr>
                  <a:t>considered</a:t>
                </a:r>
                <a:r>
                  <a:rPr lang="it-IT" sz="1400" b="1" dirty="0">
                    <a:solidFill>
                      <a:srgbClr val="0000FF"/>
                    </a:solidFill>
                  </a:rPr>
                  <a:t> area</a:t>
                </a:r>
              </a:p>
            </p:txBody>
          </p:sp>
        </p:grpSp>
      </p:grpSp>
      <p:sp>
        <p:nvSpPr>
          <p:cNvPr id="36" name="CasellaDiTesto 35"/>
          <p:cNvSpPr txBox="1"/>
          <p:nvPr/>
        </p:nvSpPr>
        <p:spPr>
          <a:xfrm>
            <a:off x="899592" y="558924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Change</a:t>
            </a:r>
            <a:r>
              <a:rPr lang="it-IT" sz="16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map</a:t>
            </a:r>
            <a:r>
              <a:rPr lang="it-IT" sz="16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from CCA </a:t>
            </a:r>
            <a:endParaRPr lang="it-IT" sz="1600" b="1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(2011-2017, TH=µ±1</a:t>
            </a:r>
            <a:r>
              <a:rPr lang="el-GR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σ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)</a:t>
            </a:r>
            <a:endParaRPr lang="it-IT" sz="1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655593"/>
              </p:ext>
            </p:extLst>
          </p:nvPr>
        </p:nvGraphicFramePr>
        <p:xfrm>
          <a:off x="539552" y="4004280"/>
          <a:ext cx="1728192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864096"/>
              </a:tblGrid>
              <a:tr h="32849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  <a:r>
                        <a:rPr lang="it-IT" sz="1600" b="1" dirty="0" err="1" smtClean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Change</a:t>
                      </a:r>
                      <a:r>
                        <a:rPr lang="it-IT" sz="1600" b="1" dirty="0" smtClean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 Natural </a:t>
                      </a:r>
                      <a:r>
                        <a:rPr lang="it-IT" sz="1600" b="1" dirty="0" err="1" smtClean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Grasslands</a:t>
                      </a:r>
                      <a:endParaRPr lang="it-IT" sz="1600" b="1" dirty="0" smtClean="0">
                        <a:solidFill>
                          <a:schemeClr val="bg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</a:tr>
              <a:tr h="285760"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rgbClr val="0070C0"/>
                          </a:solidFill>
                          <a:latin typeface="+mj-lt"/>
                          <a:ea typeface="+mj-ea"/>
                          <a:cs typeface="+mj-cs"/>
                        </a:rPr>
                        <a:t>AOI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rgbClr val="0070C0"/>
                          </a:solidFill>
                          <a:latin typeface="+mj-lt"/>
                          <a:ea typeface="+mj-ea"/>
                          <a:cs typeface="+mj-cs"/>
                          <a:sym typeface="Symbol"/>
                        </a:rPr>
                        <a:t></a:t>
                      </a:r>
                      <a:r>
                        <a:rPr lang="it-IT" sz="1600" b="1" dirty="0" smtClean="0">
                          <a:solidFill>
                            <a:srgbClr val="0070C0"/>
                          </a:solidFill>
                          <a:latin typeface="+mj-lt"/>
                          <a:ea typeface="+mj-ea"/>
                          <a:cs typeface="+mj-cs"/>
                        </a:rPr>
                        <a:t>12.9%</a:t>
                      </a:r>
                      <a:endParaRPr lang="it-IT" sz="1600" dirty="0"/>
                    </a:p>
                  </a:txBody>
                  <a:tcPr/>
                </a:tc>
              </a:tr>
              <a:tr h="238512"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rgbClr val="0070C0"/>
                          </a:solidFill>
                          <a:latin typeface="+mj-lt"/>
                          <a:ea typeface="+mj-ea"/>
                          <a:cs typeface="+mj-cs"/>
                        </a:rPr>
                        <a:t>In PA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kern="120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</a:t>
                      </a:r>
                      <a:r>
                        <a:rPr lang="it-IT" sz="1600" b="1" smtClean="0">
                          <a:solidFill>
                            <a:srgbClr val="0070C0"/>
                          </a:solidFill>
                          <a:latin typeface="+mj-lt"/>
                          <a:ea typeface="+mj-ea"/>
                          <a:cs typeface="+mj-cs"/>
                        </a:rPr>
                        <a:t>7.2%</a:t>
                      </a:r>
                      <a:endParaRPr lang="it-IT" sz="1600" dirty="0"/>
                    </a:p>
                  </a:txBody>
                  <a:tcPr/>
                </a:tc>
              </a:tr>
              <a:tr h="263272"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rgbClr val="0070C0"/>
                          </a:solidFill>
                          <a:latin typeface="+mj-lt"/>
                          <a:ea typeface="+mj-ea"/>
                          <a:cs typeface="+mj-cs"/>
                        </a:rPr>
                        <a:t>Out PA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rgbClr val="0070C0"/>
                          </a:solidFill>
                          <a:latin typeface="+mj-lt"/>
                          <a:ea typeface="+mj-ea"/>
                          <a:cs typeface="+mj-cs"/>
                          <a:sym typeface="Symbol"/>
                        </a:rPr>
                        <a:t>5.7%</a:t>
                      </a:r>
                      <a:endParaRPr lang="it-IT" sz="1600" b="1" dirty="0" smtClean="0">
                        <a:solidFill>
                          <a:srgbClr val="0070C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el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206105"/>
              </p:ext>
            </p:extLst>
          </p:nvPr>
        </p:nvGraphicFramePr>
        <p:xfrm>
          <a:off x="3408882" y="1556792"/>
          <a:ext cx="2315246" cy="164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689"/>
                <a:gridCol w="743444"/>
                <a:gridCol w="1008113"/>
              </a:tblGrid>
              <a:tr h="1405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  <a:endParaRPr lang="it-IT" sz="1400" baseline="0" dirty="0" smtClean="0"/>
                    </a:p>
                  </a:txBody>
                  <a:tcPr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Natural </a:t>
                      </a:r>
                      <a:r>
                        <a:rPr lang="it-IT" sz="1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Grasslands</a:t>
                      </a:r>
                      <a:r>
                        <a:rPr lang="it-IT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(2011)</a:t>
                      </a:r>
                      <a:endParaRPr lang="it-IT" sz="1400" baseline="0" dirty="0" smtClean="0"/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4054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(km</a:t>
                      </a:r>
                      <a:r>
                        <a:rPr lang="it-IT" sz="1400" b="1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1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sz="1400" baseline="0" dirty="0" smtClean="0"/>
                    </a:p>
                  </a:txBody>
                  <a:tcPr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96992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0070C0"/>
                          </a:solidFill>
                          <a:latin typeface="+mj-lt"/>
                          <a:ea typeface="+mj-ea"/>
                          <a:cs typeface="+mj-cs"/>
                        </a:rPr>
                        <a:t>AOI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</a:t>
                      </a:r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5300</a:t>
                      </a:r>
                      <a:endParaRPr lang="it-IT" sz="1400" dirty="0" smtClean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</a:t>
                      </a:r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290</a:t>
                      </a:r>
                      <a:endParaRPr lang="it-IT" sz="1400" dirty="0" smtClean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6992"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</a:t>
                      </a:r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1350</a:t>
                      </a:r>
                      <a:endParaRPr lang="it-IT" sz="1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</a:t>
                      </a:r>
                      <a:r>
                        <a:rPr lang="it-IT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217</a:t>
                      </a:r>
                      <a:endParaRPr lang="it-IT" sz="1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52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644143" y="116632"/>
            <a:ext cx="12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PCC vs CCA</a:t>
            </a:r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95536" y="1196752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PCC 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/>
              <a:t>% of </a:t>
            </a:r>
            <a:r>
              <a:rPr lang="it-IT" dirty="0" err="1" smtClean="0"/>
              <a:t>changes</a:t>
            </a:r>
            <a:r>
              <a:rPr lang="it-IT" dirty="0" smtClean="0"/>
              <a:t>: 62,1 of </a:t>
            </a:r>
            <a:r>
              <a:rPr lang="it-IT" dirty="0" err="1" smtClean="0"/>
              <a:t>grassland</a:t>
            </a:r>
            <a:r>
              <a:rPr lang="it-IT" dirty="0" smtClean="0"/>
              <a:t> 2011</a:t>
            </a:r>
          </a:p>
          <a:p>
            <a:r>
              <a:rPr lang="it-IT" dirty="0"/>
              <a:t>CCA – 1 </a:t>
            </a:r>
            <a:r>
              <a:rPr lang="it-IT" dirty="0" smtClean="0"/>
              <a:t>sigma </a:t>
            </a:r>
            <a:r>
              <a:rPr lang="it-IT" dirty="0" smtClean="0">
                <a:sym typeface="Wingdings" panose="05000000000000000000" pitchFamily="2" charset="2"/>
              </a:rPr>
              <a:t>%</a:t>
            </a:r>
            <a:r>
              <a:rPr lang="it-IT" dirty="0" smtClean="0"/>
              <a:t> </a:t>
            </a:r>
            <a:r>
              <a:rPr lang="it-IT" dirty="0"/>
              <a:t>of </a:t>
            </a:r>
            <a:r>
              <a:rPr lang="it-IT" dirty="0" err="1"/>
              <a:t>changes</a:t>
            </a:r>
            <a:r>
              <a:rPr lang="it-IT" dirty="0"/>
              <a:t>: 12,9 of </a:t>
            </a:r>
            <a:r>
              <a:rPr lang="it-IT" dirty="0" err="1"/>
              <a:t>grassland</a:t>
            </a:r>
            <a:r>
              <a:rPr lang="it-IT" dirty="0"/>
              <a:t> 2011</a:t>
            </a:r>
          </a:p>
          <a:p>
            <a:r>
              <a:rPr lang="it-IT" dirty="0"/>
              <a:t>Convergenza tra i </a:t>
            </a:r>
            <a:r>
              <a:rPr lang="it-IT" dirty="0" smtClean="0"/>
              <a:t>due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/>
              <a:t>% </a:t>
            </a:r>
            <a:r>
              <a:rPr lang="it-IT" dirty="0"/>
              <a:t>of </a:t>
            </a:r>
            <a:r>
              <a:rPr lang="it-IT" dirty="0" err="1"/>
              <a:t>changes</a:t>
            </a:r>
            <a:r>
              <a:rPr lang="it-IT" dirty="0"/>
              <a:t>: 10,1 of </a:t>
            </a:r>
            <a:r>
              <a:rPr lang="it-IT" dirty="0" err="1"/>
              <a:t>grassland</a:t>
            </a:r>
            <a:r>
              <a:rPr lang="it-IT" dirty="0"/>
              <a:t> 2011</a:t>
            </a:r>
          </a:p>
          <a:p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36" y="2370416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98637" y="852597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How </a:t>
            </a:r>
            <a:r>
              <a:rPr lang="it-IT" b="1" dirty="0" err="1" smtClean="0">
                <a:solidFill>
                  <a:srgbClr val="FF0000"/>
                </a:solidFill>
              </a:rPr>
              <a:t>much</a:t>
            </a:r>
            <a:r>
              <a:rPr lang="it-IT" b="1" dirty="0" smtClean="0">
                <a:solidFill>
                  <a:srgbClr val="FF0000"/>
                </a:solidFill>
              </a:rPr>
              <a:t>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50318" y="2397081"/>
            <a:ext cx="73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How?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80667" y="551723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When</a:t>
            </a:r>
            <a:r>
              <a:rPr lang="it-IT" b="1" dirty="0" smtClean="0">
                <a:solidFill>
                  <a:srgbClr val="FF0000"/>
                </a:solidFill>
              </a:rPr>
              <a:t>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732240" y="46531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85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81207" y="116632"/>
            <a:ext cx="78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BFAST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08104" y="112474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When</a:t>
            </a:r>
            <a:r>
              <a:rPr lang="it-IT" b="1" dirty="0" smtClean="0">
                <a:solidFill>
                  <a:srgbClr val="FF0000"/>
                </a:solidFill>
              </a:rPr>
              <a:t>?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628800"/>
            <a:ext cx="4150196" cy="249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176464" cy="251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4437112"/>
            <a:ext cx="70567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Pixels di change in BFAST mostly in the </a:t>
            </a:r>
            <a:r>
              <a:rPr lang="en-GB" b="1" dirty="0" smtClean="0"/>
              <a:t>trend</a:t>
            </a:r>
            <a:r>
              <a:rPr lang="en-GB" dirty="0" smtClean="0"/>
              <a:t> indicating class transitions: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Less than 10% are not changes in BFAST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40% has only one change in </a:t>
            </a:r>
            <a:r>
              <a:rPr lang="en-GB" dirty="0"/>
              <a:t>the </a:t>
            </a:r>
            <a:r>
              <a:rPr lang="en-GB" dirty="0" smtClean="0"/>
              <a:t>period 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50% has two change in the period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Most changes occur in 2015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83568" y="1052736"/>
            <a:ext cx="25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Convergence</a:t>
            </a:r>
            <a:r>
              <a:rPr lang="it-IT" b="1" dirty="0" smtClean="0">
                <a:solidFill>
                  <a:srgbClr val="FF0000"/>
                </a:solidFill>
              </a:rPr>
              <a:t> of </a:t>
            </a:r>
            <a:r>
              <a:rPr lang="it-IT" b="1" dirty="0" err="1" smtClean="0">
                <a:solidFill>
                  <a:srgbClr val="FF0000"/>
                </a:solidFill>
              </a:rPr>
              <a:t>evidence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7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8153" y="675903"/>
            <a:ext cx="8998343" cy="2163508"/>
            <a:chOff x="45195" y="675903"/>
            <a:chExt cx="9711381" cy="2525009"/>
          </a:xfrm>
        </p:grpSpPr>
        <p:grpSp>
          <p:nvGrpSpPr>
            <p:cNvPr id="2" name="Gruppo 1"/>
            <p:cNvGrpSpPr/>
            <p:nvPr/>
          </p:nvGrpSpPr>
          <p:grpSpPr>
            <a:xfrm>
              <a:off x="45195" y="675903"/>
              <a:ext cx="7768531" cy="2525009"/>
              <a:chOff x="1787" y="675903"/>
              <a:chExt cx="7768531" cy="2525009"/>
            </a:xfrm>
          </p:grpSpPr>
          <p:sp>
            <p:nvSpPr>
              <p:cNvPr id="4" name="CasellaDiTesto 3"/>
              <p:cNvSpPr txBox="1"/>
              <p:nvPr/>
            </p:nvSpPr>
            <p:spPr>
              <a:xfrm>
                <a:off x="1787" y="2796497"/>
                <a:ext cx="2017696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September</a:t>
                </a:r>
                <a:r>
                  <a:rPr lang="it-IT" sz="1600" dirty="0" smtClean="0"/>
                  <a:t>, 5</a:t>
                </a:r>
                <a:r>
                  <a:rPr lang="it-IT" sz="1600" baseline="30000" dirty="0" smtClean="0"/>
                  <a:t>th</a:t>
                </a:r>
                <a:r>
                  <a:rPr lang="it-IT" sz="1600" dirty="0" smtClean="0"/>
                  <a:t> 2010</a:t>
                </a:r>
                <a:endParaRPr lang="it-IT" sz="1600" dirty="0"/>
              </a:p>
            </p:txBody>
          </p:sp>
          <p:sp>
            <p:nvSpPr>
              <p:cNvPr id="6" name="CasellaDiTesto 5"/>
              <p:cNvSpPr txBox="1"/>
              <p:nvPr/>
            </p:nvSpPr>
            <p:spPr>
              <a:xfrm>
                <a:off x="1941769" y="2796497"/>
                <a:ext cx="2145718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September</a:t>
                </a:r>
                <a:r>
                  <a:rPr lang="it-IT" sz="1600" dirty="0" smtClean="0"/>
                  <a:t>, 25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2013</a:t>
                </a:r>
                <a:endParaRPr lang="it-IT" sz="1600" dirty="0"/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92" y="724525"/>
                <a:ext cx="1905000" cy="2143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692696"/>
                <a:ext cx="18573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704478"/>
                <a:ext cx="1847850" cy="2148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CasellaDiTesto 10"/>
              <p:cNvSpPr txBox="1"/>
              <p:nvPr/>
            </p:nvSpPr>
            <p:spPr>
              <a:xfrm>
                <a:off x="4117761" y="2796497"/>
                <a:ext cx="1547890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May</a:t>
                </a:r>
                <a:r>
                  <a:rPr lang="it-IT" sz="1600" dirty="0" smtClean="0"/>
                  <a:t>, 30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2015</a:t>
                </a:r>
                <a:endParaRPr lang="it-IT" sz="1600" dirty="0"/>
              </a:p>
            </p:txBody>
          </p:sp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0152" y="675903"/>
                <a:ext cx="1828800" cy="2177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5974966" y="2805789"/>
                <a:ext cx="1795352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/>
                  <a:t>August, 26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2017</a:t>
                </a:r>
                <a:endParaRPr lang="it-IT" sz="1600" dirty="0"/>
              </a:p>
            </p:txBody>
          </p:sp>
        </p:grpSp>
        <p:grpSp>
          <p:nvGrpSpPr>
            <p:cNvPr id="3" name="Gruppo 2"/>
            <p:cNvGrpSpPr/>
            <p:nvPr/>
          </p:nvGrpSpPr>
          <p:grpSpPr>
            <a:xfrm>
              <a:off x="7932206" y="692696"/>
              <a:ext cx="1824370" cy="2498923"/>
              <a:chOff x="3700130" y="2366963"/>
              <a:chExt cx="1824370" cy="2498923"/>
            </a:xfrm>
          </p:grpSpPr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33"/>
              <a:stretch/>
            </p:blipFill>
            <p:spPr bwMode="auto">
              <a:xfrm>
                <a:off x="3700130" y="2366963"/>
                <a:ext cx="1824370" cy="2160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CasellaDiTesto 16"/>
              <p:cNvSpPr txBox="1"/>
              <p:nvPr/>
            </p:nvSpPr>
            <p:spPr>
              <a:xfrm>
                <a:off x="3764109" y="4470763"/>
                <a:ext cx="1494882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July</a:t>
                </a:r>
                <a:r>
                  <a:rPr lang="it-IT" sz="1600" dirty="0" smtClean="0"/>
                  <a:t>, 20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2018</a:t>
                </a:r>
                <a:endParaRPr lang="it-IT" sz="1600" dirty="0"/>
              </a:p>
            </p:txBody>
          </p:sp>
        </p:grpSp>
      </p:grpSp>
      <p:sp>
        <p:nvSpPr>
          <p:cNvPr id="19" name="CasellaDiTesto 18"/>
          <p:cNvSpPr txBox="1"/>
          <p:nvPr/>
        </p:nvSpPr>
        <p:spPr>
          <a:xfrm>
            <a:off x="1547664" y="148570"/>
            <a:ext cx="610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2000" b="1" dirty="0" smtClean="0">
                <a:solidFill>
                  <a:schemeClr val="bg1"/>
                </a:solidFill>
              </a:rPr>
              <a:t>Close-up 1</a:t>
            </a:r>
            <a:endParaRPr lang="it-IT" sz="2000" b="1" dirty="0">
              <a:solidFill>
                <a:schemeClr val="bg1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5496" y="2996953"/>
            <a:ext cx="1861325" cy="2138753"/>
            <a:chOff x="119662" y="2759443"/>
            <a:chExt cx="1861325" cy="2138753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62" y="2759443"/>
              <a:ext cx="1861325" cy="189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asellaDiTesto 20"/>
            <p:cNvSpPr txBox="1"/>
            <p:nvPr/>
          </p:nvSpPr>
          <p:spPr>
            <a:xfrm>
              <a:off x="363174" y="4559642"/>
              <a:ext cx="1256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LC </a:t>
              </a:r>
              <a:r>
                <a:rPr lang="it-IT" sz="1600" dirty="0" err="1" smtClean="0"/>
                <a:t>map</a:t>
              </a:r>
              <a:r>
                <a:rPr lang="it-IT" sz="1600" dirty="0" smtClean="0"/>
                <a:t> 2011</a:t>
              </a:r>
              <a:endParaRPr lang="it-IT" sz="1600" dirty="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8316416" y="5517232"/>
            <a:ext cx="733904" cy="665856"/>
            <a:chOff x="-110339" y="5180147"/>
            <a:chExt cx="733904" cy="665856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-110339" y="5615171"/>
              <a:ext cx="733904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1:10.000</a:t>
              </a:r>
              <a:endParaRPr lang="it-IT" sz="900" dirty="0"/>
            </a:p>
          </p:txBody>
        </p:sp>
        <p:pic>
          <p:nvPicPr>
            <p:cNvPr id="24" name="Immagine 23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9" y="5180147"/>
              <a:ext cx="339839" cy="386383"/>
            </a:xfrm>
            <a:prstGeom prst="rect">
              <a:avLst/>
            </a:prstGeom>
          </p:spPr>
        </p:pic>
      </p:grpSp>
      <p:grpSp>
        <p:nvGrpSpPr>
          <p:cNvPr id="9" name="Gruppo 8"/>
          <p:cNvGrpSpPr/>
          <p:nvPr/>
        </p:nvGrpSpPr>
        <p:grpSpPr>
          <a:xfrm>
            <a:off x="1979712" y="2996952"/>
            <a:ext cx="1694093" cy="2160240"/>
            <a:chOff x="2123728" y="2996952"/>
            <a:chExt cx="1694093" cy="216024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2996952"/>
              <a:ext cx="1694093" cy="189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CasellaDiTesto 26"/>
            <p:cNvSpPr txBox="1"/>
            <p:nvPr/>
          </p:nvSpPr>
          <p:spPr>
            <a:xfrm>
              <a:off x="2307390" y="4818638"/>
              <a:ext cx="1256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LC </a:t>
              </a:r>
              <a:r>
                <a:rPr lang="it-IT" sz="1600" dirty="0" err="1" smtClean="0"/>
                <a:t>map</a:t>
              </a:r>
              <a:r>
                <a:rPr lang="it-IT" sz="1600" dirty="0" smtClean="0"/>
                <a:t> 2017</a:t>
              </a:r>
              <a:endParaRPr lang="it-IT" sz="1600" dirty="0"/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5326179" y="2996953"/>
            <a:ext cx="1721127" cy="2456982"/>
            <a:chOff x="5326179" y="2996953"/>
            <a:chExt cx="1721127" cy="2456982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179" y="2996953"/>
              <a:ext cx="1694093" cy="18936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CasellaDiTesto 31"/>
            <p:cNvSpPr txBox="1"/>
            <p:nvPr/>
          </p:nvSpPr>
          <p:spPr>
            <a:xfrm>
              <a:off x="5364088" y="4869160"/>
              <a:ext cx="1683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 err="1" smtClean="0"/>
                <a:t>Change</a:t>
              </a:r>
              <a:r>
                <a:rPr lang="it-IT" sz="1600" dirty="0" smtClean="0"/>
                <a:t> from CCA </a:t>
              </a:r>
            </a:p>
            <a:p>
              <a:pPr algn="ctr"/>
              <a:r>
                <a:rPr lang="it-IT" sz="1600" dirty="0" smtClean="0"/>
                <a:t>2011-2017</a:t>
              </a:r>
              <a:endParaRPr lang="it-IT" sz="1600" dirty="0"/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7236293" y="3068960"/>
            <a:ext cx="1584174" cy="790927"/>
            <a:chOff x="6962943" y="2916233"/>
            <a:chExt cx="1907076" cy="790927"/>
          </a:xfrm>
        </p:grpSpPr>
        <p:grpSp>
          <p:nvGrpSpPr>
            <p:cNvPr id="35" name="Gruppo 34"/>
            <p:cNvGrpSpPr/>
            <p:nvPr/>
          </p:nvGrpSpPr>
          <p:grpSpPr>
            <a:xfrm>
              <a:off x="6962943" y="2916233"/>
              <a:ext cx="1907076" cy="430887"/>
              <a:chOff x="7137187" y="2852936"/>
              <a:chExt cx="1779938" cy="430887"/>
            </a:xfrm>
          </p:grpSpPr>
          <p:sp>
            <p:nvSpPr>
              <p:cNvPr id="39" name="Rettangolo 38"/>
              <p:cNvSpPr/>
              <p:nvPr/>
            </p:nvSpPr>
            <p:spPr>
              <a:xfrm>
                <a:off x="7137187" y="2924944"/>
                <a:ext cx="207129" cy="216024"/>
              </a:xfrm>
              <a:prstGeom prst="rect">
                <a:avLst/>
              </a:prstGeom>
              <a:solidFill>
                <a:srgbClr val="0000FF"/>
              </a:solidFill>
              <a:ln w="25400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DejaVu Sans"/>
                  <a:cs typeface="DejaVu Sans"/>
                </a:endParaRPr>
              </a:p>
            </p:txBody>
          </p:sp>
          <p:sp>
            <p:nvSpPr>
              <p:cNvPr id="40" name="CasellaDiTesto 39"/>
              <p:cNvSpPr txBox="1"/>
              <p:nvPr/>
            </p:nvSpPr>
            <p:spPr>
              <a:xfrm>
                <a:off x="7263405" y="2852936"/>
                <a:ext cx="16537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 err="1">
                    <a:solidFill>
                      <a:srgbClr val="0000FF"/>
                    </a:solidFill>
                  </a:rPr>
                  <a:t>Changes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 from Natural 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Grasslands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 to 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Other</a:t>
                </a:r>
                <a:endParaRPr lang="it-IT" sz="11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7001980" y="3276273"/>
              <a:ext cx="1781359" cy="430887"/>
              <a:chOff x="7173619" y="2409275"/>
              <a:chExt cx="1662602" cy="430887"/>
            </a:xfrm>
          </p:grpSpPr>
          <p:sp>
            <p:nvSpPr>
              <p:cNvPr id="37" name="Rettangolo 36"/>
              <p:cNvSpPr/>
              <p:nvPr/>
            </p:nvSpPr>
            <p:spPr>
              <a:xfrm>
                <a:off x="7173619" y="2537127"/>
                <a:ext cx="206288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DejaVu Sans"/>
                  <a:cs typeface="DejaVu Sans"/>
                </a:endParaRPr>
              </a:p>
            </p:txBody>
          </p:sp>
          <p:sp>
            <p:nvSpPr>
              <p:cNvPr id="38" name="CasellaDiTesto 37"/>
              <p:cNvSpPr txBox="1"/>
              <p:nvPr/>
            </p:nvSpPr>
            <p:spPr>
              <a:xfrm>
                <a:off x="7323181" y="2409275"/>
                <a:ext cx="15130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0000FF"/>
                    </a:solidFill>
                  </a:rPr>
                  <a:t>No 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Changes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/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Not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 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considered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 area</a:t>
                </a:r>
              </a:p>
            </p:txBody>
          </p:sp>
        </p:grpSp>
      </p:grpSp>
      <p:grpSp>
        <p:nvGrpSpPr>
          <p:cNvPr id="14" name="Gruppo 13"/>
          <p:cNvGrpSpPr/>
          <p:nvPr/>
        </p:nvGrpSpPr>
        <p:grpSpPr>
          <a:xfrm>
            <a:off x="7020272" y="4077072"/>
            <a:ext cx="2160240" cy="1060837"/>
            <a:chOff x="6948264" y="4517784"/>
            <a:chExt cx="2160240" cy="1060837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6948264" y="4797152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Grassland</a:t>
              </a:r>
              <a:r>
                <a:rPr lang="it-IT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-&gt; </a:t>
              </a:r>
              <a:r>
                <a:rPr lang="it-IT" sz="1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cultivated</a:t>
              </a:r>
              <a:r>
                <a:rPr lang="it-IT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</a:t>
              </a:r>
              <a:r>
                <a:rPr lang="it-IT" sz="1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transition</a:t>
              </a:r>
              <a:r>
                <a:rPr lang="it-IT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</a:t>
              </a:r>
              <a:endPara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" name="Nuvola 11"/>
            <p:cNvSpPr/>
            <p:nvPr/>
          </p:nvSpPr>
          <p:spPr>
            <a:xfrm rot="280421">
              <a:off x="7010864" y="4517784"/>
              <a:ext cx="2023431" cy="1060837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3537"/>
              </p:ext>
            </p:extLst>
          </p:nvPr>
        </p:nvGraphicFramePr>
        <p:xfrm>
          <a:off x="3923928" y="2924944"/>
          <a:ext cx="1156022" cy="3544061"/>
        </p:xfrm>
        <a:graphic>
          <a:graphicData uri="http://schemas.openxmlformats.org/drawingml/2006/table">
            <a:tbl>
              <a:tblPr firstRow="1" firstCol="1" bandRow="1"/>
              <a:tblGrid>
                <a:gridCol w="162560"/>
                <a:gridCol w="993462"/>
              </a:tblGrid>
              <a:tr h="10228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LEGEND LC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228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FAO-LCCS2</a:t>
                      </a:r>
                      <a:endParaRPr lang="it-IT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A11/A1A7A10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A11/A1A7A9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A11/A2A7A10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A11/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A3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herbaceous</a:t>
                      </a:r>
                      <a:r>
                        <a:rPr lang="it-IT" sz="1100" b="1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cultivated</a:t>
                      </a:r>
                      <a:endParaRPr lang="it-IT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A12/A1D1E1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A12/A1D1E2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A12/A1D2E1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A12/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A2A6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grassland</a:t>
                      </a:r>
                      <a:endParaRPr lang="it-IT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B15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4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B28/A1A5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69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38153" y="675903"/>
            <a:ext cx="8998343" cy="2163508"/>
            <a:chOff x="45195" y="675903"/>
            <a:chExt cx="9711381" cy="2525009"/>
          </a:xfrm>
        </p:grpSpPr>
        <p:grpSp>
          <p:nvGrpSpPr>
            <p:cNvPr id="6" name="Gruppo 5"/>
            <p:cNvGrpSpPr/>
            <p:nvPr/>
          </p:nvGrpSpPr>
          <p:grpSpPr>
            <a:xfrm>
              <a:off x="45195" y="675903"/>
              <a:ext cx="7768531" cy="2525009"/>
              <a:chOff x="1787" y="675903"/>
              <a:chExt cx="7768531" cy="2525009"/>
            </a:xfrm>
          </p:grpSpPr>
          <p:sp>
            <p:nvSpPr>
              <p:cNvPr id="10" name="CasellaDiTesto 9"/>
              <p:cNvSpPr txBox="1"/>
              <p:nvPr/>
            </p:nvSpPr>
            <p:spPr>
              <a:xfrm>
                <a:off x="1787" y="2796497"/>
                <a:ext cx="2017696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September</a:t>
                </a:r>
                <a:r>
                  <a:rPr lang="it-IT" sz="1600" dirty="0" smtClean="0"/>
                  <a:t>, 5</a:t>
                </a:r>
                <a:r>
                  <a:rPr lang="it-IT" sz="1600" baseline="30000" dirty="0" smtClean="0"/>
                  <a:t>th</a:t>
                </a:r>
                <a:r>
                  <a:rPr lang="it-IT" sz="1600" dirty="0" smtClean="0"/>
                  <a:t> 2010</a:t>
                </a:r>
                <a:endParaRPr lang="it-IT" sz="1600" dirty="0"/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1941769" y="2796497"/>
                <a:ext cx="2145718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September</a:t>
                </a:r>
                <a:r>
                  <a:rPr lang="it-IT" sz="1600" dirty="0" smtClean="0"/>
                  <a:t>, 25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2013</a:t>
                </a:r>
                <a:endParaRPr lang="it-IT" sz="1600" dirty="0"/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92" y="724525"/>
                <a:ext cx="1905000" cy="2143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692696"/>
                <a:ext cx="18573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704478"/>
                <a:ext cx="1847850" cy="2148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4117761" y="2796497"/>
                <a:ext cx="1547890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May</a:t>
                </a:r>
                <a:r>
                  <a:rPr lang="it-IT" sz="1600" dirty="0" smtClean="0"/>
                  <a:t>, 30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2015</a:t>
                </a:r>
                <a:endParaRPr lang="it-IT" sz="1600" dirty="0"/>
              </a:p>
            </p:txBody>
          </p:sp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0152" y="675903"/>
                <a:ext cx="1828800" cy="2177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CasellaDiTesto 16"/>
              <p:cNvSpPr txBox="1"/>
              <p:nvPr/>
            </p:nvSpPr>
            <p:spPr>
              <a:xfrm>
                <a:off x="5974966" y="2805789"/>
                <a:ext cx="1795352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/>
                  <a:t>August, 26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2017</a:t>
                </a:r>
                <a:endParaRPr lang="it-IT" sz="1600" dirty="0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7932206" y="692696"/>
              <a:ext cx="1824370" cy="2498923"/>
              <a:chOff x="3700130" y="2366963"/>
              <a:chExt cx="1824370" cy="2498923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33"/>
              <a:stretch/>
            </p:blipFill>
            <p:spPr bwMode="auto">
              <a:xfrm>
                <a:off x="3700130" y="2366963"/>
                <a:ext cx="1824370" cy="2160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CasellaDiTesto 8"/>
              <p:cNvSpPr txBox="1"/>
              <p:nvPr/>
            </p:nvSpPr>
            <p:spPr>
              <a:xfrm>
                <a:off x="3764109" y="4470763"/>
                <a:ext cx="1494882" cy="395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July</a:t>
                </a:r>
                <a:r>
                  <a:rPr lang="it-IT" sz="1600" dirty="0" smtClean="0"/>
                  <a:t>, 20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2018</a:t>
                </a:r>
                <a:endParaRPr lang="it-IT" sz="1600" dirty="0"/>
              </a:p>
            </p:txBody>
          </p:sp>
        </p:grpSp>
      </p:grpSp>
      <p:sp>
        <p:nvSpPr>
          <p:cNvPr id="18" name="CasellaDiTesto 17"/>
          <p:cNvSpPr txBox="1"/>
          <p:nvPr/>
        </p:nvSpPr>
        <p:spPr>
          <a:xfrm>
            <a:off x="1547664" y="148570"/>
            <a:ext cx="610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2000" b="1" dirty="0" smtClean="0">
                <a:solidFill>
                  <a:schemeClr val="bg1"/>
                </a:solidFill>
              </a:rPr>
              <a:t>Close-up 1</a:t>
            </a:r>
            <a:endParaRPr lang="it-IT" sz="2000" b="1" dirty="0">
              <a:solidFill>
                <a:schemeClr val="bg1"/>
              </a:solidFill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4694139" y="3068960"/>
            <a:ext cx="4443321" cy="2367923"/>
            <a:chOff x="4139952" y="3068960"/>
            <a:chExt cx="5024586" cy="2452978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51" t="53470" b="9771"/>
            <a:stretch/>
          </p:blipFill>
          <p:spPr bwMode="auto">
            <a:xfrm>
              <a:off x="4377877" y="3068960"/>
              <a:ext cx="4786661" cy="245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Connettore 1 33"/>
            <p:cNvCxnSpPr/>
            <p:nvPr/>
          </p:nvCxnSpPr>
          <p:spPr>
            <a:xfrm>
              <a:off x="5868144" y="3212976"/>
              <a:ext cx="0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5292080" y="3212976"/>
              <a:ext cx="0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6372200" y="3212976"/>
              <a:ext cx="0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6948264" y="3212976"/>
              <a:ext cx="0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8028384" y="3212976"/>
              <a:ext cx="0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/>
          </p:nvCxnSpPr>
          <p:spPr>
            <a:xfrm>
              <a:off x="7524328" y="3212976"/>
              <a:ext cx="0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/>
            <p:cNvSpPr txBox="1"/>
            <p:nvPr/>
          </p:nvSpPr>
          <p:spPr>
            <a:xfrm>
              <a:off x="4721217" y="328498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2011</a:t>
              </a:r>
              <a:endParaRPr lang="it-IT" sz="1200" b="1" dirty="0"/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5297281" y="328498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2012</a:t>
              </a:r>
              <a:endParaRPr lang="it-IT" sz="1200" b="1" dirty="0"/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5868144" y="328498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2013</a:t>
              </a:r>
              <a:endParaRPr lang="it-IT" sz="1200" b="1" dirty="0"/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6372200" y="328498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2014</a:t>
              </a:r>
              <a:endParaRPr lang="it-IT" sz="1200" b="1" dirty="0"/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6953465" y="328498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2015</a:t>
              </a:r>
              <a:endParaRPr lang="it-IT" sz="1200" b="1" dirty="0"/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529529" y="328498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2016</a:t>
              </a:r>
              <a:endParaRPr lang="it-IT" sz="1200" b="1" dirty="0"/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105593" y="328498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2017</a:t>
              </a:r>
              <a:endParaRPr lang="it-IT" sz="1200" b="1" dirty="0"/>
            </a:p>
          </p:txBody>
        </p:sp>
        <p:sp>
          <p:nvSpPr>
            <p:cNvPr id="50" name="CasellaDiTesto 49"/>
            <p:cNvSpPr txBox="1"/>
            <p:nvPr/>
          </p:nvSpPr>
          <p:spPr>
            <a:xfrm rot="16200000">
              <a:off x="3974587" y="4118592"/>
              <a:ext cx="607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MSAVI</a:t>
              </a:r>
              <a:endParaRPr lang="it-IT" sz="1200" b="1" dirty="0"/>
            </a:p>
          </p:txBody>
        </p:sp>
      </p:grpSp>
      <p:sp>
        <p:nvSpPr>
          <p:cNvPr id="43" name="Ovale 42"/>
          <p:cNvSpPr/>
          <p:nvPr/>
        </p:nvSpPr>
        <p:spPr>
          <a:xfrm>
            <a:off x="6444214" y="3707373"/>
            <a:ext cx="279622" cy="14525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37420" r="58994" b="28915"/>
          <a:stretch/>
        </p:blipFill>
        <p:spPr bwMode="auto">
          <a:xfrm>
            <a:off x="82725" y="2875045"/>
            <a:ext cx="1628515" cy="1922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/>
          <a:stretch/>
        </p:blipFill>
        <p:spPr bwMode="auto">
          <a:xfrm>
            <a:off x="1763688" y="3140968"/>
            <a:ext cx="68999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asellaDiTesto 50"/>
          <p:cNvSpPr txBox="1"/>
          <p:nvPr/>
        </p:nvSpPr>
        <p:spPr>
          <a:xfrm>
            <a:off x="38153" y="4790552"/>
            <a:ext cx="167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Time of </a:t>
            </a:r>
            <a:r>
              <a:rPr lang="it-IT" dirty="0" err="1" smtClean="0"/>
              <a:t>biggest</a:t>
            </a:r>
            <a:r>
              <a:rPr lang="it-IT" dirty="0" smtClean="0"/>
              <a:t> </a:t>
            </a:r>
          </a:p>
          <a:p>
            <a:pPr algn="ctr"/>
            <a:r>
              <a:rPr lang="it-IT" dirty="0" err="1" smtClean="0"/>
              <a:t>change</a:t>
            </a:r>
            <a:endParaRPr lang="it-IT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12480" r="27364" b="18499"/>
          <a:stretch/>
        </p:blipFill>
        <p:spPr bwMode="auto">
          <a:xfrm>
            <a:off x="2466974" y="2852936"/>
            <a:ext cx="1609725" cy="1937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" name="CasellaDiTesto 57"/>
          <p:cNvSpPr txBox="1"/>
          <p:nvPr/>
        </p:nvSpPr>
        <p:spPr>
          <a:xfrm>
            <a:off x="2687627" y="4797152"/>
            <a:ext cx="116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# of trend </a:t>
            </a:r>
          </a:p>
          <a:p>
            <a:pPr algn="ctr"/>
            <a:r>
              <a:rPr lang="it-IT" dirty="0" err="1" smtClean="0"/>
              <a:t>changes</a:t>
            </a:r>
            <a:endParaRPr lang="it-IT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9397" y="3158778"/>
            <a:ext cx="44260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52" name="Gruppo 51"/>
          <p:cNvGrpSpPr/>
          <p:nvPr/>
        </p:nvGrpSpPr>
        <p:grpSpPr>
          <a:xfrm>
            <a:off x="8316416" y="5517232"/>
            <a:ext cx="733904" cy="665856"/>
            <a:chOff x="-110339" y="5180147"/>
            <a:chExt cx="733904" cy="665856"/>
          </a:xfrm>
        </p:grpSpPr>
        <p:sp>
          <p:nvSpPr>
            <p:cNvPr id="53" name="CasellaDiTesto 52"/>
            <p:cNvSpPr txBox="1"/>
            <p:nvPr/>
          </p:nvSpPr>
          <p:spPr>
            <a:xfrm>
              <a:off x="-110339" y="5615171"/>
              <a:ext cx="733904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1:10.000</a:t>
              </a:r>
              <a:endParaRPr lang="it-IT" sz="900" dirty="0"/>
            </a:p>
          </p:txBody>
        </p:sp>
        <p:pic>
          <p:nvPicPr>
            <p:cNvPr id="54" name="Immagine 53"/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9" y="5180147"/>
              <a:ext cx="339839" cy="386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02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547664" y="148570"/>
            <a:ext cx="610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2000" b="1" dirty="0" smtClean="0">
                <a:solidFill>
                  <a:schemeClr val="bg1"/>
                </a:solidFill>
              </a:rPr>
              <a:t>Close-up 2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79008" y="4797152"/>
            <a:ext cx="1256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LC </a:t>
            </a:r>
            <a:r>
              <a:rPr lang="it-IT" sz="1600" dirty="0" err="1" smtClean="0"/>
              <a:t>map</a:t>
            </a:r>
            <a:r>
              <a:rPr lang="it-IT" sz="1600" dirty="0" smtClean="0"/>
              <a:t> 2011</a:t>
            </a:r>
            <a:endParaRPr lang="it-IT" sz="1600" dirty="0"/>
          </a:p>
        </p:txBody>
      </p:sp>
      <p:grpSp>
        <p:nvGrpSpPr>
          <p:cNvPr id="22" name="Gruppo 21"/>
          <p:cNvGrpSpPr/>
          <p:nvPr/>
        </p:nvGrpSpPr>
        <p:grpSpPr>
          <a:xfrm>
            <a:off x="8316416" y="5517232"/>
            <a:ext cx="733904" cy="665856"/>
            <a:chOff x="-110339" y="5180147"/>
            <a:chExt cx="733904" cy="665856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-110339" y="5615171"/>
              <a:ext cx="733904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1:10.000</a:t>
              </a:r>
              <a:endParaRPr lang="it-IT" sz="900" dirty="0"/>
            </a:p>
          </p:txBody>
        </p:sp>
        <p:pic>
          <p:nvPicPr>
            <p:cNvPr id="24" name="Immagine 2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9" y="5180147"/>
              <a:ext cx="339839" cy="386383"/>
            </a:xfrm>
            <a:prstGeom prst="rect">
              <a:avLst/>
            </a:prstGeom>
          </p:spPr>
        </p:pic>
      </p:grpSp>
      <p:sp>
        <p:nvSpPr>
          <p:cNvPr id="27" name="CasellaDiTesto 26"/>
          <p:cNvSpPr txBox="1"/>
          <p:nvPr/>
        </p:nvSpPr>
        <p:spPr>
          <a:xfrm>
            <a:off x="2163374" y="4818638"/>
            <a:ext cx="1256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LC </a:t>
            </a:r>
            <a:r>
              <a:rPr lang="it-IT" sz="1600" dirty="0" err="1" smtClean="0"/>
              <a:t>map</a:t>
            </a:r>
            <a:r>
              <a:rPr lang="it-IT" sz="1600" dirty="0" smtClean="0"/>
              <a:t> 2017</a:t>
            </a:r>
            <a:endParaRPr lang="it-IT" sz="1600" dirty="0"/>
          </a:p>
        </p:txBody>
      </p:sp>
      <p:graphicFrame>
        <p:nvGraphicFramePr>
          <p:cNvPr id="28" name="Tabel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55967"/>
              </p:ext>
            </p:extLst>
          </p:nvPr>
        </p:nvGraphicFramePr>
        <p:xfrm>
          <a:off x="3779912" y="2852936"/>
          <a:ext cx="1387816" cy="2313431"/>
        </p:xfrm>
        <a:graphic>
          <a:graphicData uri="http://schemas.openxmlformats.org/drawingml/2006/table">
            <a:tbl>
              <a:tblPr firstRow="1" firstCol="1" bandRow="1"/>
              <a:tblGrid>
                <a:gridCol w="195155"/>
                <a:gridCol w="1192661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LEGEND CHANGE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GRASSLANDS TRANSITIONS INTO:</a:t>
                      </a:r>
                      <a:endParaRPr lang="it-IT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A11/A1A7A10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A11/A1A7A9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A11/A2A7A10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A11/A3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A12/A1D1E1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A12/A1D1E2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A12/A1D2E1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B15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 CHANGE</a:t>
                      </a:r>
                      <a:endParaRPr lang="it-IT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4" name="Gruppo 33"/>
          <p:cNvGrpSpPr/>
          <p:nvPr/>
        </p:nvGrpSpPr>
        <p:grpSpPr>
          <a:xfrm>
            <a:off x="7236293" y="3068960"/>
            <a:ext cx="1584174" cy="790927"/>
            <a:chOff x="6962943" y="2916233"/>
            <a:chExt cx="1907076" cy="790927"/>
          </a:xfrm>
        </p:grpSpPr>
        <p:grpSp>
          <p:nvGrpSpPr>
            <p:cNvPr id="35" name="Gruppo 34"/>
            <p:cNvGrpSpPr/>
            <p:nvPr/>
          </p:nvGrpSpPr>
          <p:grpSpPr>
            <a:xfrm>
              <a:off x="6962943" y="2916233"/>
              <a:ext cx="1907076" cy="430887"/>
              <a:chOff x="7137187" y="2852936"/>
              <a:chExt cx="1779938" cy="430887"/>
            </a:xfrm>
          </p:grpSpPr>
          <p:sp>
            <p:nvSpPr>
              <p:cNvPr id="39" name="Rettangolo 38"/>
              <p:cNvSpPr/>
              <p:nvPr/>
            </p:nvSpPr>
            <p:spPr>
              <a:xfrm>
                <a:off x="7137187" y="2924944"/>
                <a:ext cx="207129" cy="216024"/>
              </a:xfrm>
              <a:prstGeom prst="rect">
                <a:avLst/>
              </a:prstGeom>
              <a:solidFill>
                <a:srgbClr val="0000FF"/>
              </a:solidFill>
              <a:ln w="25400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DejaVu Sans"/>
                  <a:cs typeface="DejaVu Sans"/>
                </a:endParaRPr>
              </a:p>
            </p:txBody>
          </p:sp>
          <p:sp>
            <p:nvSpPr>
              <p:cNvPr id="40" name="CasellaDiTesto 39"/>
              <p:cNvSpPr txBox="1"/>
              <p:nvPr/>
            </p:nvSpPr>
            <p:spPr>
              <a:xfrm>
                <a:off x="7263405" y="2852936"/>
                <a:ext cx="16537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 err="1">
                    <a:solidFill>
                      <a:srgbClr val="0000FF"/>
                    </a:solidFill>
                  </a:rPr>
                  <a:t>Changes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 from Natural 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Grasslands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 to 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Other</a:t>
                </a:r>
                <a:endParaRPr lang="it-IT" sz="11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7001980" y="3276273"/>
              <a:ext cx="1781359" cy="430887"/>
              <a:chOff x="7173619" y="2409275"/>
              <a:chExt cx="1662602" cy="430887"/>
            </a:xfrm>
          </p:grpSpPr>
          <p:sp>
            <p:nvSpPr>
              <p:cNvPr id="37" name="Rettangolo 36"/>
              <p:cNvSpPr/>
              <p:nvPr/>
            </p:nvSpPr>
            <p:spPr>
              <a:xfrm>
                <a:off x="7173619" y="2537127"/>
                <a:ext cx="206288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DejaVu Sans"/>
                  <a:cs typeface="DejaVu Sans"/>
                </a:endParaRPr>
              </a:p>
            </p:txBody>
          </p:sp>
          <p:sp>
            <p:nvSpPr>
              <p:cNvPr id="38" name="CasellaDiTesto 37"/>
              <p:cNvSpPr txBox="1"/>
              <p:nvPr/>
            </p:nvSpPr>
            <p:spPr>
              <a:xfrm>
                <a:off x="7323181" y="2409275"/>
                <a:ext cx="15130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0000FF"/>
                    </a:solidFill>
                  </a:rPr>
                  <a:t>No 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Changes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/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Not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 </a:t>
                </a:r>
                <a:r>
                  <a:rPr lang="it-IT" sz="1100" b="1" dirty="0" err="1">
                    <a:solidFill>
                      <a:srgbClr val="0000FF"/>
                    </a:solidFill>
                  </a:rPr>
                  <a:t>considered</a:t>
                </a:r>
                <a:r>
                  <a:rPr lang="it-IT" sz="1100" b="1" dirty="0">
                    <a:solidFill>
                      <a:srgbClr val="0000FF"/>
                    </a:solidFill>
                  </a:rPr>
                  <a:t> area</a:t>
                </a:r>
              </a:p>
            </p:txBody>
          </p:sp>
        </p:grpSp>
      </p:grpSp>
      <p:grpSp>
        <p:nvGrpSpPr>
          <p:cNvPr id="14" name="Gruppo 13"/>
          <p:cNvGrpSpPr/>
          <p:nvPr/>
        </p:nvGrpSpPr>
        <p:grpSpPr>
          <a:xfrm>
            <a:off x="7020272" y="4077072"/>
            <a:ext cx="2160240" cy="1060837"/>
            <a:chOff x="6948264" y="4517784"/>
            <a:chExt cx="2160240" cy="1060837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6948264" y="4797152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Grassland</a:t>
              </a:r>
              <a:r>
                <a:rPr lang="it-IT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-&gt; </a:t>
              </a:r>
              <a:r>
                <a:rPr lang="it-IT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extraction</a:t>
              </a:r>
              <a:r>
                <a:rPr lang="it-IT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site </a:t>
              </a:r>
              <a:r>
                <a:rPr lang="it-IT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transition</a:t>
              </a:r>
              <a:r>
                <a:rPr lang="it-IT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</a:t>
              </a:r>
              <a:endPara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" name="Nuvola 11"/>
            <p:cNvSpPr/>
            <p:nvPr/>
          </p:nvSpPr>
          <p:spPr>
            <a:xfrm rot="280421">
              <a:off x="7010864" y="4517784"/>
              <a:ext cx="2023431" cy="1060837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37374" y="692696"/>
            <a:ext cx="8899122" cy="2146711"/>
            <a:chOff x="137374" y="692696"/>
            <a:chExt cx="8899122" cy="2146711"/>
          </a:xfrm>
        </p:grpSpPr>
        <p:grpSp>
          <p:nvGrpSpPr>
            <p:cNvPr id="5" name="Gruppo 4"/>
            <p:cNvGrpSpPr/>
            <p:nvPr/>
          </p:nvGrpSpPr>
          <p:grpSpPr>
            <a:xfrm>
              <a:off x="271868" y="2492891"/>
              <a:ext cx="8518613" cy="346516"/>
              <a:chOff x="297430" y="2796496"/>
              <a:chExt cx="9193637" cy="404416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297430" y="2796497"/>
                <a:ext cx="7516296" cy="404415"/>
                <a:chOff x="254022" y="2796497"/>
                <a:chExt cx="7516296" cy="404415"/>
              </a:xfrm>
            </p:grpSpPr>
            <p:sp>
              <p:nvSpPr>
                <p:cNvPr id="4" name="CasellaDiTesto 3"/>
                <p:cNvSpPr txBox="1"/>
                <p:nvPr/>
              </p:nvSpPr>
              <p:spPr>
                <a:xfrm>
                  <a:off x="254022" y="2796497"/>
                  <a:ext cx="1532319" cy="395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err="1" smtClean="0"/>
                    <a:t>May</a:t>
                  </a:r>
                  <a:r>
                    <a:rPr lang="it-IT" sz="1600" dirty="0" smtClean="0"/>
                    <a:t>, 13</a:t>
                  </a:r>
                  <a:r>
                    <a:rPr lang="it-IT" sz="1600" baseline="30000" dirty="0" smtClean="0"/>
                    <a:t>th</a:t>
                  </a:r>
                  <a:r>
                    <a:rPr lang="it-IT" sz="1600" dirty="0" smtClean="0"/>
                    <a:t> 2010</a:t>
                  </a:r>
                  <a:endParaRPr lang="it-IT" sz="1600" dirty="0"/>
                </a:p>
              </p:txBody>
            </p:sp>
            <p:sp>
              <p:nvSpPr>
                <p:cNvPr id="6" name="CasellaDiTesto 5"/>
                <p:cNvSpPr txBox="1"/>
                <p:nvPr/>
              </p:nvSpPr>
              <p:spPr>
                <a:xfrm>
                  <a:off x="1941769" y="2796497"/>
                  <a:ext cx="2145718" cy="395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err="1" smtClean="0"/>
                    <a:t>September</a:t>
                  </a:r>
                  <a:r>
                    <a:rPr lang="it-IT" sz="1600" dirty="0" smtClean="0"/>
                    <a:t>, 25</a:t>
                  </a:r>
                  <a:r>
                    <a:rPr lang="it-IT" sz="1600" baseline="30000" dirty="0" smtClean="0"/>
                    <a:t>th  </a:t>
                  </a:r>
                  <a:r>
                    <a:rPr lang="it-IT" sz="1600" dirty="0" smtClean="0"/>
                    <a:t>2013</a:t>
                  </a:r>
                  <a:endParaRPr lang="it-IT" sz="1600" dirty="0"/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4117761" y="2796497"/>
                  <a:ext cx="1547890" cy="395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err="1" smtClean="0"/>
                    <a:t>May</a:t>
                  </a:r>
                  <a:r>
                    <a:rPr lang="it-IT" sz="1600" dirty="0" smtClean="0"/>
                    <a:t>, 30</a:t>
                  </a:r>
                  <a:r>
                    <a:rPr lang="it-IT" sz="1600" baseline="30000" dirty="0" smtClean="0"/>
                    <a:t>th  </a:t>
                  </a:r>
                  <a:r>
                    <a:rPr lang="it-IT" sz="1600" dirty="0" smtClean="0"/>
                    <a:t>2015</a:t>
                  </a:r>
                  <a:endParaRPr lang="it-IT" sz="1600" dirty="0"/>
                </a:p>
              </p:txBody>
            </p:sp>
            <p:sp>
              <p:nvSpPr>
                <p:cNvPr id="13" name="CasellaDiTesto 12"/>
                <p:cNvSpPr txBox="1"/>
                <p:nvPr/>
              </p:nvSpPr>
              <p:spPr>
                <a:xfrm>
                  <a:off x="5974966" y="2805789"/>
                  <a:ext cx="1795352" cy="395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smtClean="0"/>
                    <a:t>August, 26</a:t>
                  </a:r>
                  <a:r>
                    <a:rPr lang="it-IT" sz="1600" baseline="30000" dirty="0" smtClean="0"/>
                    <a:t>th  </a:t>
                  </a:r>
                  <a:r>
                    <a:rPr lang="it-IT" sz="1600" dirty="0" smtClean="0"/>
                    <a:t>2017</a:t>
                  </a:r>
                  <a:endParaRPr lang="it-IT" sz="1600" dirty="0"/>
                </a:p>
              </p:txBody>
            </p:sp>
          </p:grpSp>
          <p:sp>
            <p:nvSpPr>
              <p:cNvPr id="17" name="CasellaDiTesto 16"/>
              <p:cNvSpPr txBox="1"/>
              <p:nvPr/>
            </p:nvSpPr>
            <p:spPr>
              <a:xfrm>
                <a:off x="7996185" y="2796496"/>
                <a:ext cx="1494882" cy="395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July</a:t>
                </a:r>
                <a:r>
                  <a:rPr lang="it-IT" sz="1600" dirty="0" smtClean="0"/>
                  <a:t>, 20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2018</a:t>
                </a:r>
                <a:endParaRPr lang="it-IT" sz="1600" dirty="0"/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74" y="692697"/>
              <a:ext cx="1698322" cy="185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92696"/>
              <a:ext cx="1717309" cy="1868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787" y="692696"/>
              <a:ext cx="1717309" cy="1868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692696"/>
              <a:ext cx="1728192" cy="185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7" y="692696"/>
              <a:ext cx="1728189" cy="187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po 19"/>
          <p:cNvGrpSpPr/>
          <p:nvPr/>
        </p:nvGrpSpPr>
        <p:grpSpPr>
          <a:xfrm>
            <a:off x="5364088" y="2965654"/>
            <a:ext cx="1728192" cy="2488281"/>
            <a:chOff x="5364088" y="2965654"/>
            <a:chExt cx="1728192" cy="2488281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5364088" y="4869160"/>
              <a:ext cx="1683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 err="1" smtClean="0"/>
                <a:t>Change</a:t>
              </a:r>
              <a:r>
                <a:rPr lang="it-IT" sz="1600" dirty="0" smtClean="0"/>
                <a:t> from CCA </a:t>
              </a:r>
            </a:p>
            <a:p>
              <a:pPr algn="ctr"/>
              <a:r>
                <a:rPr lang="it-IT" sz="1600" dirty="0" smtClean="0"/>
                <a:t>2011-2017</a:t>
              </a:r>
              <a:endParaRPr lang="it-IT" sz="1600" dirty="0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187" y="2965654"/>
              <a:ext cx="1694093" cy="19035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1728589" cy="186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1728192" cy="186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8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439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/>
          <a:stretch/>
        </p:blipFill>
        <p:spPr bwMode="auto">
          <a:xfrm>
            <a:off x="1907704" y="3145904"/>
            <a:ext cx="62462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547664" y="148570"/>
            <a:ext cx="610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2000" b="1" dirty="0" smtClean="0">
                <a:solidFill>
                  <a:schemeClr val="bg1"/>
                </a:solidFill>
              </a:rPr>
              <a:t>Close-up 2</a:t>
            </a:r>
            <a:endParaRPr lang="it-IT" sz="2000" b="1" dirty="0">
              <a:solidFill>
                <a:schemeClr val="bg1"/>
              </a:solidFill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137374" y="692696"/>
            <a:ext cx="8899122" cy="2146711"/>
            <a:chOff x="137374" y="692696"/>
            <a:chExt cx="8899122" cy="2146711"/>
          </a:xfrm>
        </p:grpSpPr>
        <p:grpSp>
          <p:nvGrpSpPr>
            <p:cNvPr id="5" name="Gruppo 4"/>
            <p:cNvGrpSpPr/>
            <p:nvPr/>
          </p:nvGrpSpPr>
          <p:grpSpPr>
            <a:xfrm>
              <a:off x="271868" y="2492891"/>
              <a:ext cx="8518613" cy="346516"/>
              <a:chOff x="297430" y="2796496"/>
              <a:chExt cx="9193637" cy="404416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297430" y="2796497"/>
                <a:ext cx="7516296" cy="404415"/>
                <a:chOff x="254022" y="2796497"/>
                <a:chExt cx="7516296" cy="404415"/>
              </a:xfrm>
            </p:grpSpPr>
            <p:sp>
              <p:nvSpPr>
                <p:cNvPr id="4" name="CasellaDiTesto 3"/>
                <p:cNvSpPr txBox="1"/>
                <p:nvPr/>
              </p:nvSpPr>
              <p:spPr>
                <a:xfrm>
                  <a:off x="254022" y="2796497"/>
                  <a:ext cx="1532319" cy="395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err="1" smtClean="0"/>
                    <a:t>May</a:t>
                  </a:r>
                  <a:r>
                    <a:rPr lang="it-IT" sz="1600" dirty="0" smtClean="0"/>
                    <a:t>, 13</a:t>
                  </a:r>
                  <a:r>
                    <a:rPr lang="it-IT" sz="1600" baseline="30000" dirty="0" smtClean="0"/>
                    <a:t>th</a:t>
                  </a:r>
                  <a:r>
                    <a:rPr lang="it-IT" sz="1600" dirty="0" smtClean="0"/>
                    <a:t> 2010</a:t>
                  </a:r>
                  <a:endParaRPr lang="it-IT" sz="1600" dirty="0"/>
                </a:p>
              </p:txBody>
            </p:sp>
            <p:sp>
              <p:nvSpPr>
                <p:cNvPr id="6" name="CasellaDiTesto 5"/>
                <p:cNvSpPr txBox="1"/>
                <p:nvPr/>
              </p:nvSpPr>
              <p:spPr>
                <a:xfrm>
                  <a:off x="1941769" y="2796497"/>
                  <a:ext cx="2145718" cy="395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err="1" smtClean="0"/>
                    <a:t>September</a:t>
                  </a:r>
                  <a:r>
                    <a:rPr lang="it-IT" sz="1600" dirty="0" smtClean="0"/>
                    <a:t>, 25</a:t>
                  </a:r>
                  <a:r>
                    <a:rPr lang="it-IT" sz="1600" baseline="30000" dirty="0" smtClean="0"/>
                    <a:t>th  </a:t>
                  </a:r>
                  <a:r>
                    <a:rPr lang="it-IT" sz="1600" dirty="0" smtClean="0"/>
                    <a:t>2013</a:t>
                  </a:r>
                  <a:endParaRPr lang="it-IT" sz="1600" dirty="0"/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4117761" y="2796497"/>
                  <a:ext cx="1547890" cy="395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err="1" smtClean="0"/>
                    <a:t>May</a:t>
                  </a:r>
                  <a:r>
                    <a:rPr lang="it-IT" sz="1600" dirty="0" smtClean="0"/>
                    <a:t>, 30</a:t>
                  </a:r>
                  <a:r>
                    <a:rPr lang="it-IT" sz="1600" baseline="30000" dirty="0" smtClean="0"/>
                    <a:t>th  </a:t>
                  </a:r>
                  <a:r>
                    <a:rPr lang="it-IT" sz="1600" dirty="0" smtClean="0"/>
                    <a:t>2015</a:t>
                  </a:r>
                  <a:endParaRPr lang="it-IT" sz="1600" dirty="0"/>
                </a:p>
              </p:txBody>
            </p:sp>
            <p:sp>
              <p:nvSpPr>
                <p:cNvPr id="13" name="CasellaDiTesto 12"/>
                <p:cNvSpPr txBox="1"/>
                <p:nvPr/>
              </p:nvSpPr>
              <p:spPr>
                <a:xfrm>
                  <a:off x="5974966" y="2805789"/>
                  <a:ext cx="1795352" cy="395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smtClean="0"/>
                    <a:t>August, 26</a:t>
                  </a:r>
                  <a:r>
                    <a:rPr lang="it-IT" sz="1600" baseline="30000" dirty="0" smtClean="0"/>
                    <a:t>th  </a:t>
                  </a:r>
                  <a:r>
                    <a:rPr lang="it-IT" sz="1600" dirty="0" smtClean="0"/>
                    <a:t>2017</a:t>
                  </a:r>
                  <a:endParaRPr lang="it-IT" sz="1600" dirty="0"/>
                </a:p>
              </p:txBody>
            </p:sp>
          </p:grpSp>
          <p:sp>
            <p:nvSpPr>
              <p:cNvPr id="17" name="CasellaDiTesto 16"/>
              <p:cNvSpPr txBox="1"/>
              <p:nvPr/>
            </p:nvSpPr>
            <p:spPr>
              <a:xfrm>
                <a:off x="7996185" y="2796496"/>
                <a:ext cx="1494882" cy="395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/>
                  <a:t>July</a:t>
                </a:r>
                <a:r>
                  <a:rPr lang="it-IT" sz="1600" dirty="0" smtClean="0"/>
                  <a:t>, 20</a:t>
                </a:r>
                <a:r>
                  <a:rPr lang="it-IT" sz="1600" baseline="30000" dirty="0" smtClean="0"/>
                  <a:t>th  </a:t>
                </a:r>
                <a:r>
                  <a:rPr lang="it-IT" sz="1600" dirty="0" smtClean="0"/>
                  <a:t>2018</a:t>
                </a:r>
                <a:endParaRPr lang="it-IT" sz="1600" dirty="0"/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74" y="692697"/>
              <a:ext cx="1698322" cy="185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92696"/>
              <a:ext cx="1717309" cy="1868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787" y="692696"/>
              <a:ext cx="1717309" cy="1868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692696"/>
              <a:ext cx="1728192" cy="185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7" y="692696"/>
              <a:ext cx="1728189" cy="187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tangolo 2"/>
          <p:cNvSpPr/>
          <p:nvPr/>
        </p:nvSpPr>
        <p:spPr>
          <a:xfrm>
            <a:off x="1079805" y="1844824"/>
            <a:ext cx="144016" cy="144016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>
            <a:off x="6156176" y="1268760"/>
            <a:ext cx="144016" cy="144016"/>
          </a:xfrm>
          <a:prstGeom prst="rect">
            <a:avLst/>
          </a:prstGeom>
          <a:solidFill>
            <a:srgbClr val="CC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24"/>
          <p:cNvGrpSpPr/>
          <p:nvPr/>
        </p:nvGrpSpPr>
        <p:grpSpPr>
          <a:xfrm>
            <a:off x="5286158" y="2790961"/>
            <a:ext cx="3857841" cy="1822302"/>
            <a:chOff x="4499992" y="2830834"/>
            <a:chExt cx="4644008" cy="232600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445" y="2830834"/>
              <a:ext cx="4440555" cy="232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Connettore 1 42"/>
            <p:cNvCxnSpPr/>
            <p:nvPr/>
          </p:nvCxnSpPr>
          <p:spPr>
            <a:xfrm>
              <a:off x="6156176" y="2994856"/>
              <a:ext cx="0" cy="19463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5569379" y="2994856"/>
              <a:ext cx="10733" cy="19463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/>
          </p:nvCxnSpPr>
          <p:spPr>
            <a:xfrm>
              <a:off x="6660232" y="2925344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/>
          </p:nvCxnSpPr>
          <p:spPr>
            <a:xfrm>
              <a:off x="7164288" y="2925344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8100392" y="2925344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>
              <a:off x="7596336" y="2925344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/>
            <p:cNvSpPr txBox="1"/>
            <p:nvPr/>
          </p:nvSpPr>
          <p:spPr>
            <a:xfrm>
              <a:off x="5014014" y="2994856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2011</a:t>
              </a:r>
              <a:endParaRPr lang="it-IT" sz="1200" b="1" dirty="0"/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5523436" y="2994856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2012</a:t>
              </a:r>
              <a:endParaRPr lang="it-IT" sz="1200" b="1" dirty="0"/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6165676" y="2994856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2013</a:t>
              </a:r>
              <a:endParaRPr lang="it-IT" sz="1200" b="1" dirty="0"/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6660232" y="2996952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2014</a:t>
              </a:r>
              <a:endParaRPr lang="it-IT" sz="1200" b="1" dirty="0"/>
            </a:p>
          </p:txBody>
        </p:sp>
        <p:sp>
          <p:nvSpPr>
            <p:cNvPr id="53" name="CasellaDiTesto 52"/>
            <p:cNvSpPr txBox="1"/>
            <p:nvPr/>
          </p:nvSpPr>
          <p:spPr>
            <a:xfrm>
              <a:off x="7155191" y="2994856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2015</a:t>
              </a:r>
              <a:endParaRPr lang="it-IT" sz="1200" b="1" dirty="0"/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7540994" y="3004278"/>
              <a:ext cx="678414" cy="353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/>
                <a:t>2016</a:t>
              </a:r>
              <a:endParaRPr lang="it-IT" sz="1200" b="1" dirty="0"/>
            </a:p>
          </p:txBody>
        </p:sp>
        <p:sp>
          <p:nvSpPr>
            <p:cNvPr id="55" name="CasellaDiTesto 54"/>
            <p:cNvSpPr txBox="1"/>
            <p:nvPr/>
          </p:nvSpPr>
          <p:spPr>
            <a:xfrm>
              <a:off x="8006871" y="2994856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2017</a:t>
              </a:r>
              <a:endParaRPr lang="it-IT" sz="1200" b="1" dirty="0"/>
            </a:p>
          </p:txBody>
        </p:sp>
        <p:sp>
          <p:nvSpPr>
            <p:cNvPr id="56" name="CasellaDiTesto 55"/>
            <p:cNvSpPr txBox="1"/>
            <p:nvPr/>
          </p:nvSpPr>
          <p:spPr>
            <a:xfrm rot="16200000">
              <a:off x="4329141" y="3810779"/>
              <a:ext cx="586657" cy="24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MSAVI</a:t>
              </a:r>
              <a:endParaRPr lang="it-IT" sz="1200" b="1" dirty="0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5376629" y="4613263"/>
            <a:ext cx="3688830" cy="2088231"/>
            <a:chOff x="-6942" y="2839407"/>
            <a:chExt cx="4584383" cy="230886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71" y="2839407"/>
              <a:ext cx="444627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" name="Connettore 1 59"/>
            <p:cNvCxnSpPr/>
            <p:nvPr/>
          </p:nvCxnSpPr>
          <p:spPr>
            <a:xfrm>
              <a:off x="1521326" y="2960100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/>
          </p:nvCxnSpPr>
          <p:spPr>
            <a:xfrm>
              <a:off x="1011903" y="2960100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2051720" y="2960100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/>
          </p:nvCxnSpPr>
          <p:spPr>
            <a:xfrm>
              <a:off x="2555776" y="2960100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/>
          </p:nvCxnSpPr>
          <p:spPr>
            <a:xfrm>
              <a:off x="3491880" y="2960100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3059832" y="2960100"/>
              <a:ext cx="0" cy="2015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sellaDiTesto 65"/>
            <p:cNvSpPr txBox="1"/>
            <p:nvPr/>
          </p:nvSpPr>
          <p:spPr>
            <a:xfrm>
              <a:off x="507080" y="3029612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2011</a:t>
              </a:r>
              <a:endParaRPr lang="it-IT" sz="1200" b="1" dirty="0"/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1016502" y="3029612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2012</a:t>
              </a:r>
              <a:endParaRPr lang="it-IT" sz="1200" b="1" dirty="0"/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1521326" y="3029612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2013</a:t>
              </a:r>
              <a:endParaRPr lang="it-IT" sz="1200" b="1" dirty="0"/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1967070" y="3029612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2014</a:t>
              </a:r>
              <a:endParaRPr lang="it-IT" sz="1200" b="1" dirty="0"/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2481092" y="3029612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2015</a:t>
              </a:r>
              <a:endParaRPr lang="it-IT" sz="1200" b="1" dirty="0"/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2990515" y="3029612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2016</a:t>
              </a:r>
              <a:endParaRPr lang="it-IT" sz="1200" b="1" dirty="0"/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3499937" y="3029612"/>
              <a:ext cx="441145" cy="267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2017</a:t>
              </a:r>
              <a:endParaRPr lang="it-IT" sz="1200" b="1" dirty="0"/>
            </a:p>
          </p:txBody>
        </p:sp>
        <p:sp>
          <p:nvSpPr>
            <p:cNvPr id="73" name="CasellaDiTesto 72"/>
            <p:cNvSpPr txBox="1"/>
            <p:nvPr/>
          </p:nvSpPr>
          <p:spPr>
            <a:xfrm rot="16200000">
              <a:off x="-177793" y="3845535"/>
              <a:ext cx="586657" cy="24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/>
                <a:t>MSAVI</a:t>
              </a:r>
              <a:endParaRPr lang="it-IT" sz="1200" b="1" dirty="0"/>
            </a:p>
          </p:txBody>
        </p:sp>
      </p:grpSp>
      <p:sp>
        <p:nvSpPr>
          <p:cNvPr id="78" name="CasellaDiTesto 77"/>
          <p:cNvSpPr txBox="1"/>
          <p:nvPr/>
        </p:nvSpPr>
        <p:spPr>
          <a:xfrm>
            <a:off x="179512" y="5013176"/>
            <a:ext cx="167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Time of </a:t>
            </a:r>
            <a:r>
              <a:rPr lang="it-IT" dirty="0" err="1" smtClean="0"/>
              <a:t>biggest</a:t>
            </a:r>
            <a:r>
              <a:rPr lang="it-IT" dirty="0" smtClean="0"/>
              <a:t> </a:t>
            </a:r>
          </a:p>
          <a:p>
            <a:pPr algn="ctr"/>
            <a:r>
              <a:rPr lang="it-IT" dirty="0" err="1" smtClean="0"/>
              <a:t>change</a:t>
            </a:r>
            <a:endParaRPr lang="it-IT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5" t="20865" r="31178" b="23989"/>
          <a:stretch/>
        </p:blipFill>
        <p:spPr bwMode="auto">
          <a:xfrm>
            <a:off x="2628978" y="3156157"/>
            <a:ext cx="1605247" cy="1870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0" name="CasellaDiTesto 79"/>
          <p:cNvSpPr txBox="1"/>
          <p:nvPr/>
        </p:nvSpPr>
        <p:spPr>
          <a:xfrm>
            <a:off x="2831643" y="5013176"/>
            <a:ext cx="116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# of trend </a:t>
            </a:r>
          </a:p>
          <a:p>
            <a:pPr algn="ctr"/>
            <a:r>
              <a:rPr lang="it-IT" dirty="0" err="1" smtClean="0"/>
              <a:t>changes</a:t>
            </a:r>
            <a:endParaRPr lang="it-IT" dirty="0"/>
          </a:p>
        </p:txBody>
      </p:sp>
      <p:pic>
        <p:nvPicPr>
          <p:cNvPr id="81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9623" y="3140968"/>
            <a:ext cx="5619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uppo 28"/>
          <p:cNvGrpSpPr/>
          <p:nvPr/>
        </p:nvGrpSpPr>
        <p:grpSpPr>
          <a:xfrm>
            <a:off x="199860" y="3131171"/>
            <a:ext cx="1635836" cy="1882005"/>
            <a:chOff x="337076" y="3079433"/>
            <a:chExt cx="1922202" cy="2309074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32" t="19519" r="25080" b="18001"/>
            <a:stretch/>
          </p:blipFill>
          <p:spPr bwMode="auto">
            <a:xfrm>
              <a:off x="337076" y="3079433"/>
              <a:ext cx="1922202" cy="23090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" name="Rettangolo 25"/>
            <p:cNvSpPr/>
            <p:nvPr/>
          </p:nvSpPr>
          <p:spPr>
            <a:xfrm>
              <a:off x="1218446" y="4610447"/>
              <a:ext cx="144016" cy="1314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Rettangolo 82"/>
            <p:cNvSpPr/>
            <p:nvPr/>
          </p:nvSpPr>
          <p:spPr>
            <a:xfrm>
              <a:off x="1002919" y="3699927"/>
              <a:ext cx="144016" cy="1314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4" name="Gruppo 73"/>
          <p:cNvGrpSpPr/>
          <p:nvPr/>
        </p:nvGrpSpPr>
        <p:grpSpPr>
          <a:xfrm>
            <a:off x="2411760" y="5517232"/>
            <a:ext cx="733904" cy="665856"/>
            <a:chOff x="-110339" y="5180147"/>
            <a:chExt cx="733904" cy="665856"/>
          </a:xfrm>
        </p:grpSpPr>
        <p:sp>
          <p:nvSpPr>
            <p:cNvPr id="75" name="CasellaDiTesto 74"/>
            <p:cNvSpPr txBox="1"/>
            <p:nvPr/>
          </p:nvSpPr>
          <p:spPr>
            <a:xfrm>
              <a:off x="-110339" y="5615171"/>
              <a:ext cx="733904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1:10.000</a:t>
              </a:r>
              <a:endParaRPr lang="it-IT" sz="900" dirty="0"/>
            </a:p>
          </p:txBody>
        </p:sp>
        <p:pic>
          <p:nvPicPr>
            <p:cNvPr id="76" name="Immagine 75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9" y="5180147"/>
              <a:ext cx="339839" cy="386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5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47664" y="148570"/>
            <a:ext cx="610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2000" b="1" dirty="0" smtClean="0">
                <a:solidFill>
                  <a:schemeClr val="bg1"/>
                </a:solidFill>
              </a:rPr>
              <a:t>Habitat </a:t>
            </a:r>
            <a:r>
              <a:rPr lang="it-IT" sz="2000" b="1" dirty="0" err="1" smtClean="0">
                <a:solidFill>
                  <a:schemeClr val="bg1"/>
                </a:solidFill>
              </a:rPr>
              <a:t>mapping</a:t>
            </a:r>
            <a:r>
              <a:rPr lang="it-IT" sz="2000" b="1" dirty="0" smtClean="0">
                <a:solidFill>
                  <a:schemeClr val="bg1"/>
                </a:solidFill>
              </a:rPr>
              <a:t> from inter-</a:t>
            </a:r>
            <a:r>
              <a:rPr lang="it-IT" sz="2000" b="1" dirty="0" err="1" smtClean="0">
                <a:solidFill>
                  <a:schemeClr val="bg1"/>
                </a:solidFill>
              </a:rPr>
              <a:t>annual</a:t>
            </a: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</a:rPr>
              <a:t>Landsat</a:t>
            </a:r>
            <a:r>
              <a:rPr lang="it-IT" sz="2000" b="1" dirty="0" smtClean="0">
                <a:solidFill>
                  <a:schemeClr val="bg1"/>
                </a:solidFill>
              </a:rPr>
              <a:t> time </a:t>
            </a:r>
            <a:r>
              <a:rPr lang="it-IT" sz="2000" b="1" dirty="0" err="1" smtClean="0">
                <a:solidFill>
                  <a:schemeClr val="bg1"/>
                </a:solidFill>
              </a:rPr>
              <a:t>series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6799"/>
            <a:ext cx="6624736" cy="489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8230584" y="1611016"/>
            <a:ext cx="733904" cy="665856"/>
            <a:chOff x="-110339" y="5180147"/>
            <a:chExt cx="733904" cy="665856"/>
          </a:xfrm>
        </p:grpSpPr>
        <p:sp>
          <p:nvSpPr>
            <p:cNvPr id="8" name="CasellaDiTesto 7"/>
            <p:cNvSpPr txBox="1"/>
            <p:nvPr/>
          </p:nvSpPr>
          <p:spPr>
            <a:xfrm>
              <a:off x="-110339" y="5615171"/>
              <a:ext cx="733904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1:700.000</a:t>
              </a:r>
              <a:endParaRPr lang="it-IT" sz="900" dirty="0"/>
            </a:p>
          </p:txBody>
        </p:sp>
        <p:pic>
          <p:nvPicPr>
            <p:cNvPr id="9" name="Immagine 8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9" y="5180147"/>
              <a:ext cx="339839" cy="386383"/>
            </a:xfrm>
            <a:prstGeom prst="rect">
              <a:avLst/>
            </a:prstGeom>
          </p:spPr>
        </p:pic>
      </p:grp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121689"/>
              </p:ext>
            </p:extLst>
          </p:nvPr>
        </p:nvGraphicFramePr>
        <p:xfrm>
          <a:off x="7020272" y="2420888"/>
          <a:ext cx="1728192" cy="1349501"/>
        </p:xfrm>
        <a:graphic>
          <a:graphicData uri="http://schemas.openxmlformats.org/drawingml/2006/table">
            <a:tbl>
              <a:tblPr firstRow="1" firstCol="1" bandRow="1"/>
              <a:tblGrid>
                <a:gridCol w="243019"/>
                <a:gridCol w="1485173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LEGEND HABITAT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Annex</a:t>
                      </a:r>
                      <a:r>
                        <a:rPr lang="it-IT" sz="11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1 to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Habitat</a:t>
                      </a:r>
                      <a:r>
                        <a:rPr lang="it-IT" sz="11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Directive</a:t>
                      </a:r>
                      <a:endParaRPr lang="it-IT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6210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6220-HYPARRENIA HIRTA</a:t>
                      </a:r>
                      <a:endParaRPr lang="it-IT" sz="10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62A0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GRASSLAND NO HABITAT</a:t>
                      </a:r>
                      <a:endParaRPr lang="it-IT" sz="10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6660232" y="5273913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marR="0" lvl="0" indent="-1809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OA%=96.97±1.62%</a:t>
            </a:r>
          </a:p>
          <a:p>
            <a:pPr marL="180975" marR="0" lvl="0" indent="-1809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b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?????</a:t>
            </a:r>
            <a:endParaRPr lang="it-IT" sz="1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10"/>
          <p:cNvSpPr txBox="1"/>
          <p:nvPr/>
        </p:nvSpPr>
        <p:spPr>
          <a:xfrm>
            <a:off x="6696744" y="3977769"/>
            <a:ext cx="2483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Supervised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classification</a:t>
            </a:r>
            <a:endParaRPr lang="it-IT" sz="1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marL="180975" marR="0" lvl="0" indent="-1809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SVM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classifier</a:t>
            </a:r>
            <a:endParaRPr lang="it-IT" sz="1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marL="180975" marR="0" lvl="0" indent="-1809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RBF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kernel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function</a:t>
            </a:r>
            <a:endParaRPr lang="it-IT" sz="1600" b="1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marL="180975" marR="0" lvl="0" indent="-1809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26 intra-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annual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MSAVI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Landsat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images 2017</a:t>
            </a:r>
            <a:endParaRPr lang="it-IT" sz="1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732240" y="665401"/>
            <a:ext cx="2483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Few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number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ground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truth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polygons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their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number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pixels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at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30 m.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is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further</a:t>
            </a:r>
            <a:r>
              <a:rPr lang="it-IT" sz="1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reduced</a:t>
            </a:r>
            <a:endParaRPr lang="it-IT" sz="1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911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27784" y="-99392"/>
            <a:ext cx="3744416" cy="850106"/>
          </a:xfrm>
        </p:spPr>
        <p:txBody>
          <a:bodyPr>
            <a:normAutofit/>
          </a:bodyPr>
          <a:lstStyle/>
          <a:p>
            <a:r>
              <a:rPr lang="it-IT" sz="20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Main</a:t>
            </a:r>
            <a:r>
              <a:rPr lang="it-IT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Results</a:t>
            </a:r>
            <a:endParaRPr lang="it-IT" sz="2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073427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it-IT" dirty="0"/>
              <a:t>The use of intra-</a:t>
            </a:r>
            <a:r>
              <a:rPr lang="it-IT" dirty="0" err="1"/>
              <a:t>annual</a:t>
            </a:r>
            <a:r>
              <a:rPr lang="it-IT" dirty="0"/>
              <a:t> TS </a:t>
            </a:r>
            <a:r>
              <a:rPr lang="it-IT" dirty="0" err="1"/>
              <a:t>represents</a:t>
            </a:r>
            <a:r>
              <a:rPr lang="it-IT" dirty="0"/>
              <a:t> the </a:t>
            </a:r>
            <a:r>
              <a:rPr lang="it-IT" dirty="0" err="1"/>
              <a:t>possibility</a:t>
            </a:r>
            <a:r>
              <a:rPr lang="it-IT" dirty="0"/>
              <a:t> to </a:t>
            </a:r>
            <a:r>
              <a:rPr lang="it-IT" dirty="0" err="1"/>
              <a:t>consider</a:t>
            </a:r>
            <a:r>
              <a:rPr lang="it-IT" dirty="0"/>
              <a:t> the </a:t>
            </a:r>
            <a:r>
              <a:rPr lang="it-IT" dirty="0" err="1"/>
              <a:t>phenology</a:t>
            </a:r>
            <a:r>
              <a:rPr lang="it-IT" dirty="0"/>
              <a:t> </a:t>
            </a:r>
            <a:r>
              <a:rPr lang="it-IT" dirty="0" err="1"/>
              <a:t>evolution</a:t>
            </a:r>
            <a:r>
              <a:rPr lang="it-IT" dirty="0"/>
              <a:t> of </a:t>
            </a:r>
            <a:r>
              <a:rPr lang="it-IT" dirty="0" err="1"/>
              <a:t>vegetation</a:t>
            </a:r>
            <a:r>
              <a:rPr lang="it-IT" dirty="0"/>
              <a:t> LC </a:t>
            </a:r>
            <a:r>
              <a:rPr lang="it-IT" dirty="0" err="1"/>
              <a:t>classes</a:t>
            </a:r>
            <a:r>
              <a:rPr lang="it-IT" dirty="0"/>
              <a:t>: </a:t>
            </a:r>
            <a:r>
              <a:rPr lang="it-IT" dirty="0" err="1"/>
              <a:t>grasslands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identified</a:t>
            </a:r>
            <a:r>
              <a:rPr lang="it-IT" dirty="0"/>
              <a:t> LC </a:t>
            </a:r>
            <a:r>
              <a:rPr lang="it-IT" dirty="0" err="1"/>
              <a:t>classes</a:t>
            </a:r>
            <a:r>
              <a:rPr lang="it-IT" dirty="0"/>
              <a:t> (high </a:t>
            </a:r>
            <a:r>
              <a:rPr lang="it-IT" dirty="0" err="1"/>
              <a:t>accuracy</a:t>
            </a:r>
            <a:r>
              <a:rPr lang="it-IT" dirty="0"/>
              <a:t> ≈90% for 2011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reference</a:t>
            </a:r>
            <a:r>
              <a:rPr lang="it-IT" dirty="0"/>
              <a:t> T</a:t>
            </a:r>
            <a:r>
              <a:rPr lang="it-IT" baseline="-25000" dirty="0"/>
              <a:t>1 </a:t>
            </a:r>
            <a:r>
              <a:rPr lang="it-IT" dirty="0" err="1"/>
              <a:t>map</a:t>
            </a:r>
            <a:r>
              <a:rPr lang="it-IT" dirty="0"/>
              <a:t> for </a:t>
            </a:r>
            <a:r>
              <a:rPr lang="it-IT" dirty="0" err="1"/>
              <a:t>change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)</a:t>
            </a:r>
          </a:p>
          <a:p>
            <a:pPr lvl="0"/>
            <a:r>
              <a:rPr lang="it-IT" dirty="0"/>
              <a:t>Ground </a:t>
            </a:r>
            <a:r>
              <a:rPr lang="it-IT" dirty="0" err="1"/>
              <a:t>truth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for LC </a:t>
            </a:r>
            <a:r>
              <a:rPr lang="it-IT" dirty="0" err="1"/>
              <a:t>maps</a:t>
            </a:r>
            <a:r>
              <a:rPr lang="it-IT" dirty="0"/>
              <a:t> </a:t>
            </a:r>
            <a:r>
              <a:rPr lang="it-IT" dirty="0" err="1"/>
              <a:t>validation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obtainable</a:t>
            </a:r>
            <a:r>
              <a:rPr lang="it-IT" dirty="0"/>
              <a:t> by in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dirty="0" err="1"/>
              <a:t>campaign</a:t>
            </a:r>
            <a:r>
              <a:rPr lang="it-IT" dirty="0"/>
              <a:t> (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Richard Lucas’ mobile </a:t>
            </a:r>
            <a:r>
              <a:rPr lang="it-IT" dirty="0" err="1"/>
              <a:t>app</a:t>
            </a:r>
            <a:r>
              <a:rPr lang="it-IT" dirty="0"/>
              <a:t>) </a:t>
            </a:r>
            <a:r>
              <a:rPr lang="it-IT" dirty="0" err="1"/>
              <a:t>but</a:t>
            </a:r>
            <a:r>
              <a:rPr lang="it-IT" dirty="0"/>
              <a:t> for LCC </a:t>
            </a:r>
            <a:r>
              <a:rPr lang="it-IT" dirty="0" err="1"/>
              <a:t>maps</a:t>
            </a:r>
            <a:r>
              <a:rPr lang="it-IT" dirty="0"/>
              <a:t> </a:t>
            </a:r>
            <a:r>
              <a:rPr lang="it-IT" dirty="0" err="1"/>
              <a:t>validation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obtain</a:t>
            </a:r>
            <a:r>
              <a:rPr lang="it-IT" dirty="0"/>
              <a:t> in </a:t>
            </a:r>
            <a:r>
              <a:rPr lang="it-IT" dirty="0" err="1"/>
              <a:t>field</a:t>
            </a:r>
            <a:r>
              <a:rPr lang="it-IT" dirty="0"/>
              <a:t> information back in time: the </a:t>
            </a:r>
            <a:r>
              <a:rPr lang="it-IT" dirty="0" err="1"/>
              <a:t>problem</a:t>
            </a:r>
            <a:r>
              <a:rPr lang="it-IT" dirty="0"/>
              <a:t> can be </a:t>
            </a:r>
            <a:r>
              <a:rPr lang="it-IT" dirty="0" err="1"/>
              <a:t>approached</a:t>
            </a:r>
            <a:r>
              <a:rPr lang="it-IT" dirty="0"/>
              <a:t> by </a:t>
            </a:r>
            <a:r>
              <a:rPr lang="it-IT" dirty="0" err="1"/>
              <a:t>convergence</a:t>
            </a:r>
            <a:r>
              <a:rPr lang="it-IT" dirty="0"/>
              <a:t> of the </a:t>
            </a:r>
            <a:r>
              <a:rPr lang="it-IT" dirty="0" err="1"/>
              <a:t>results</a:t>
            </a:r>
            <a:r>
              <a:rPr lang="it-IT" dirty="0"/>
              <a:t> by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 </a:t>
            </a:r>
            <a:r>
              <a:rPr lang="en-US" dirty="0"/>
              <a:t>(convergence of evidence).</a:t>
            </a:r>
            <a:endParaRPr lang="it-IT" dirty="0"/>
          </a:p>
          <a:p>
            <a:pPr lvl="0"/>
            <a:r>
              <a:rPr lang="it-IT" dirty="0"/>
              <a:t>For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pixels</a:t>
            </a:r>
            <a:r>
              <a:rPr lang="it-IT" dirty="0"/>
              <a:t> of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detected</a:t>
            </a:r>
            <a:r>
              <a:rPr lang="it-IT" dirty="0"/>
              <a:t> by </a:t>
            </a:r>
            <a:r>
              <a:rPr lang="it-IT" dirty="0" err="1"/>
              <a:t>both</a:t>
            </a:r>
            <a:r>
              <a:rPr lang="it-IT" dirty="0"/>
              <a:t> CCA and PCC </a:t>
            </a:r>
            <a:r>
              <a:rPr lang="it-IT" dirty="0" err="1"/>
              <a:t>methods</a:t>
            </a:r>
            <a:r>
              <a:rPr lang="it-IT" dirty="0"/>
              <a:t>, information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occurred</a:t>
            </a:r>
            <a:r>
              <a:rPr lang="it-IT" dirty="0"/>
              <a:t> in a </a:t>
            </a:r>
            <a:r>
              <a:rPr lang="it-IT" dirty="0" err="1"/>
              <a:t>certain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and the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arrival</a:t>
            </a:r>
            <a:r>
              <a:rPr lang="it-IT" dirty="0"/>
              <a:t> </a:t>
            </a:r>
            <a:r>
              <a:rPr lang="it-IT" dirty="0" err="1"/>
              <a:t>transition</a:t>
            </a:r>
            <a:r>
              <a:rPr lang="it-IT" dirty="0"/>
              <a:t> can be </a:t>
            </a:r>
            <a:r>
              <a:rPr lang="it-IT" dirty="0" err="1"/>
              <a:t>known</a:t>
            </a:r>
            <a:r>
              <a:rPr lang="it-IT" dirty="0"/>
              <a:t>. </a:t>
            </a:r>
            <a:r>
              <a:rPr lang="it-IT" dirty="0" err="1"/>
              <a:t>Bfast</a:t>
            </a:r>
            <a:r>
              <a:rPr lang="it-IT" dirty="0"/>
              <a:t> can </a:t>
            </a:r>
            <a:r>
              <a:rPr lang="it-IT" dirty="0" err="1"/>
              <a:t>add</a:t>
            </a:r>
            <a:r>
              <a:rPr lang="it-IT" dirty="0"/>
              <a:t> information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dirty="0" err="1"/>
              <a:t>year</a:t>
            </a:r>
            <a:r>
              <a:rPr lang="it-IT" dirty="0"/>
              <a:t>/</a:t>
            </a:r>
            <a:r>
              <a:rPr lang="it-IT" dirty="0" err="1"/>
              <a:t>month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occurred</a:t>
            </a:r>
            <a:r>
              <a:rPr lang="it-IT" dirty="0" smtClean="0"/>
              <a:t>.</a:t>
            </a:r>
          </a:p>
          <a:p>
            <a:r>
              <a:rPr lang="it-IT" dirty="0"/>
              <a:t>Intra-</a:t>
            </a:r>
            <a:r>
              <a:rPr lang="it-IT" dirty="0" err="1"/>
              <a:t>annual</a:t>
            </a:r>
            <a:r>
              <a:rPr lang="it-IT" dirty="0"/>
              <a:t> TS </a:t>
            </a:r>
            <a:r>
              <a:rPr lang="it-IT" dirty="0" err="1"/>
              <a:t>perform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4 multi-</a:t>
            </a:r>
            <a:r>
              <a:rPr lang="it-IT" dirty="0" err="1"/>
              <a:t>seasonal</a:t>
            </a:r>
            <a:r>
              <a:rPr lang="it-IT" dirty="0"/>
              <a:t> VHR images for the habitat </a:t>
            </a:r>
            <a:r>
              <a:rPr lang="it-IT" dirty="0" err="1"/>
              <a:t>mapping</a:t>
            </a:r>
            <a:r>
              <a:rPr lang="it-IT" dirty="0"/>
              <a:t>.</a:t>
            </a:r>
          </a:p>
          <a:p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products</a:t>
            </a:r>
            <a:r>
              <a:rPr lang="it-IT" dirty="0" smtClean="0"/>
              <a:t> can be </a:t>
            </a:r>
            <a:r>
              <a:rPr lang="it-IT" dirty="0" err="1" smtClean="0"/>
              <a:t>ingested</a:t>
            </a:r>
            <a:r>
              <a:rPr lang="it-IT" dirty="0" smtClean="0"/>
              <a:t> in EODESM</a:t>
            </a:r>
          </a:p>
          <a:p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advancements</a:t>
            </a:r>
            <a:r>
              <a:rPr lang="it-IT" dirty="0" smtClean="0"/>
              <a:t>: </a:t>
            </a:r>
          </a:p>
          <a:p>
            <a:pPr lvl="1"/>
            <a:r>
              <a:rPr lang="it-IT" dirty="0" err="1" smtClean="0"/>
              <a:t>Study</a:t>
            </a:r>
            <a:r>
              <a:rPr lang="it-IT" dirty="0" smtClean="0"/>
              <a:t> of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spectral</a:t>
            </a:r>
            <a:r>
              <a:rPr lang="it-IT" dirty="0" smtClean="0"/>
              <a:t> </a:t>
            </a:r>
            <a:r>
              <a:rPr lang="it-IT" dirty="0" err="1" smtClean="0"/>
              <a:t>indexes</a:t>
            </a:r>
            <a:r>
              <a:rPr lang="it-IT" dirty="0" smtClean="0"/>
              <a:t> from </a:t>
            </a:r>
            <a:r>
              <a:rPr lang="it-IT" dirty="0" err="1" smtClean="0"/>
              <a:t>Landsat</a:t>
            </a:r>
            <a:endParaRPr lang="it-IT" dirty="0" smtClean="0"/>
          </a:p>
          <a:p>
            <a:pPr lvl="1"/>
            <a:r>
              <a:rPr lang="it-IT" dirty="0" smtClean="0"/>
              <a:t>Use of </a:t>
            </a:r>
            <a:r>
              <a:rPr lang="it-IT" dirty="0" err="1" smtClean="0"/>
              <a:t>spectral</a:t>
            </a:r>
            <a:r>
              <a:rPr lang="it-IT" dirty="0" smtClean="0"/>
              <a:t> </a:t>
            </a:r>
            <a:r>
              <a:rPr lang="it-IT" dirty="0" err="1" smtClean="0"/>
              <a:t>indexes</a:t>
            </a:r>
            <a:r>
              <a:rPr lang="it-IT" dirty="0" smtClean="0"/>
              <a:t> from Sentinel-2 TS (</a:t>
            </a:r>
            <a:r>
              <a:rPr lang="it-IT" dirty="0" err="1" smtClean="0"/>
              <a:t>RedEdge</a:t>
            </a:r>
            <a:r>
              <a:rPr lang="it-IT" dirty="0" smtClean="0"/>
              <a:t>, 10 m. </a:t>
            </a:r>
            <a:r>
              <a:rPr lang="it-IT" dirty="0" err="1" smtClean="0"/>
              <a:t>could</a:t>
            </a:r>
            <a:r>
              <a:rPr lang="it-IT" dirty="0" smtClean="0"/>
              <a:t> be </a:t>
            </a:r>
            <a:r>
              <a:rPr lang="it-IT" dirty="0" err="1" smtClean="0"/>
              <a:t>better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30m. </a:t>
            </a:r>
            <a:r>
              <a:rPr lang="it-IT" dirty="0" err="1"/>
              <a:t>e</a:t>
            </a:r>
            <a:r>
              <a:rPr lang="it-IT" dirty="0" err="1" smtClean="0"/>
              <a:t>ven</a:t>
            </a:r>
            <a:r>
              <a:rPr lang="it-IT" dirty="0" smtClean="0"/>
              <a:t> </a:t>
            </a:r>
            <a:r>
              <a:rPr lang="it-IT" dirty="0" err="1" smtClean="0"/>
              <a:t>though</a:t>
            </a:r>
            <a:r>
              <a:rPr lang="it-IT" dirty="0" smtClean="0"/>
              <a:t> </a:t>
            </a:r>
            <a:r>
              <a:rPr lang="it-IT" dirty="0" err="1" smtClean="0"/>
              <a:t>grassland</a:t>
            </a:r>
            <a:r>
              <a:rPr lang="it-IT" dirty="0" smtClean="0"/>
              <a:t> patch in Murgia Alta are </a:t>
            </a:r>
            <a:r>
              <a:rPr lang="it-IT" dirty="0" err="1" smtClean="0"/>
              <a:t>rather</a:t>
            </a:r>
            <a:r>
              <a:rPr lang="it-IT" dirty="0" smtClean="0"/>
              <a:t> </a:t>
            </a:r>
            <a:r>
              <a:rPr lang="it-IT" dirty="0" err="1" smtClean="0"/>
              <a:t>extensive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746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66536" y="2492896"/>
            <a:ext cx="48257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97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78"/>
          <p:cNvSpPr txBox="1">
            <a:spLocks noChangeArrowheads="1"/>
          </p:cNvSpPr>
          <p:nvPr/>
        </p:nvSpPr>
        <p:spPr bwMode="auto">
          <a:xfrm>
            <a:off x="447739" y="161937"/>
            <a:ext cx="8336039" cy="8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3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0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87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87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946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87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946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87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946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87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946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8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1800" dirty="0" smtClean="0">
                <a:solidFill>
                  <a:srgbClr val="018CBD"/>
                </a:solidFill>
                <a:latin typeface="EC Square Sans Pro Medium" panose="020B0506040000020004" pitchFamily="34" charset="0"/>
                <a:ea typeface="+mj-ea"/>
                <a:cs typeface="ECSquareSansPro-Bold"/>
              </a:rPr>
              <a:t>Example_1: Natural</a:t>
            </a:r>
            <a:r>
              <a:rPr lang="en-GB" altLang="en-US" sz="1800" b="1" dirty="0" smtClean="0">
                <a:solidFill>
                  <a:srgbClr val="018CBD"/>
                </a:solidFill>
                <a:latin typeface="Verdana" pitchFamily="34" charset="0"/>
              </a:rPr>
              <a:t> </a:t>
            </a:r>
            <a:r>
              <a:rPr lang="en-GB" altLang="en-US" sz="1800" dirty="0" smtClean="0">
                <a:solidFill>
                  <a:srgbClr val="018CBD"/>
                </a:solidFill>
                <a:latin typeface="EC Square Sans Pro Medium" panose="020B0506040000020004" pitchFamily="34" charset="0"/>
                <a:ea typeface="+mj-ea"/>
                <a:cs typeface="ECSquareSansPro-Bold"/>
              </a:rPr>
              <a:t>grasslands ecosystem in semi-arid  </a:t>
            </a:r>
            <a:r>
              <a:rPr lang="en-GB" altLang="en-US" sz="1600" dirty="0" err="1">
                <a:solidFill>
                  <a:srgbClr val="018CBD"/>
                </a:solidFill>
                <a:latin typeface="EC Square Sans Pro Medium" panose="020B0506040000020004" pitchFamily="34" charset="0"/>
                <a:ea typeface="+mj-ea"/>
                <a:cs typeface="ECSquareSansPro-Bold"/>
              </a:rPr>
              <a:t>Murgia</a:t>
            </a:r>
            <a:r>
              <a:rPr lang="en-GB" altLang="en-US" sz="1600" dirty="0">
                <a:solidFill>
                  <a:srgbClr val="018CBD"/>
                </a:solidFill>
                <a:latin typeface="EC Square Sans Pro Medium" panose="020B0506040000020004" pitchFamily="34" charset="0"/>
                <a:ea typeface="+mj-ea"/>
                <a:cs typeface="ECSquareSansPro-Bold"/>
              </a:rPr>
              <a:t> Alta </a:t>
            </a:r>
            <a:r>
              <a:rPr lang="en-GB" altLang="en-US" sz="1600" dirty="0" smtClean="0">
                <a:solidFill>
                  <a:srgbClr val="018CBD"/>
                </a:solidFill>
                <a:latin typeface="EC Square Sans Pro Medium" panose="020B0506040000020004" pitchFamily="34" charset="0"/>
                <a:ea typeface="+mj-ea"/>
                <a:cs typeface="ECSquareSansPro-Bold"/>
              </a:rPr>
              <a:t>National Park </a:t>
            </a:r>
            <a:r>
              <a:rPr lang="en-GB" altLang="en-US" sz="1600" dirty="0">
                <a:solidFill>
                  <a:srgbClr val="018CBD"/>
                </a:solidFill>
                <a:latin typeface="EC Square Sans Pro Medium" panose="020B0506040000020004" pitchFamily="34" charset="0"/>
                <a:ea typeface="+mj-ea"/>
                <a:cs typeface="ECSquareSansPro-Bold"/>
              </a:rPr>
              <a:t>(IT)</a:t>
            </a:r>
            <a:endParaRPr lang="en-GB" altLang="en-US" sz="1800" dirty="0">
              <a:solidFill>
                <a:srgbClr val="018CBD"/>
              </a:solidFill>
              <a:latin typeface="EC Square Sans Pro Medium" panose="020B0506040000020004" pitchFamily="34" charset="0"/>
              <a:ea typeface="+mj-ea"/>
              <a:cs typeface="ECSquareSansPro-Bold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-8363" y="2496758"/>
            <a:ext cx="5424757" cy="4054116"/>
            <a:chOff x="-132677" y="1170012"/>
            <a:chExt cx="5424757" cy="4054115"/>
          </a:xfrm>
        </p:grpSpPr>
        <p:grpSp>
          <p:nvGrpSpPr>
            <p:cNvPr id="9" name="Gruppo 8"/>
            <p:cNvGrpSpPr/>
            <p:nvPr/>
          </p:nvGrpSpPr>
          <p:grpSpPr>
            <a:xfrm>
              <a:off x="-132677" y="1268760"/>
              <a:ext cx="5424757" cy="3955367"/>
              <a:chOff x="-57773" y="620688"/>
              <a:chExt cx="7654109" cy="5472605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620688"/>
                <a:ext cx="7416824" cy="5472605"/>
              </a:xfrm>
              <a:prstGeom prst="rect">
                <a:avLst/>
              </a:prstGeom>
            </p:spPr>
          </p:pic>
          <p:sp>
            <p:nvSpPr>
              <p:cNvPr id="7" name="CasellaDiTesto 178"/>
              <p:cNvSpPr txBox="1">
                <a:spLocks noChangeArrowheads="1"/>
              </p:cNvSpPr>
              <p:nvPr/>
            </p:nvSpPr>
            <p:spPr bwMode="auto">
              <a:xfrm>
                <a:off x="-57773" y="4601729"/>
                <a:ext cx="7461927" cy="1444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3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1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0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8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8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3946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8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3946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8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3946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8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3946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8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285750" indent="-285750" eaLnBrk="1" hangingPunct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it-IT" altLang="en-US" sz="1400" b="1" dirty="0" err="1" smtClean="0">
                    <a:solidFill>
                      <a:srgbClr val="002060"/>
                    </a:solidFill>
                    <a:latin typeface="Verdana" pitchFamily="34" charset="0"/>
                  </a:rPr>
                  <a:t>Landsat</a:t>
                </a:r>
                <a:r>
                  <a:rPr lang="it-IT" altLang="en-US" sz="1400" b="1" dirty="0" smtClean="0">
                    <a:solidFill>
                      <a:srgbClr val="002060"/>
                    </a:solidFill>
                    <a:latin typeface="Verdana" pitchFamily="34" charset="0"/>
                  </a:rPr>
                  <a:t> </a:t>
                </a:r>
                <a:r>
                  <a:rPr lang="it-IT" altLang="en-US" sz="1400" b="1" dirty="0">
                    <a:solidFill>
                      <a:srgbClr val="002060"/>
                    </a:solidFill>
                    <a:latin typeface="Verdana" pitchFamily="34" charset="0"/>
                  </a:rPr>
                  <a:t>t</a:t>
                </a:r>
                <a:r>
                  <a:rPr lang="it-IT" altLang="en-US" sz="1400" b="1" dirty="0" smtClean="0">
                    <a:solidFill>
                      <a:srgbClr val="002060"/>
                    </a:solidFill>
                    <a:latin typeface="Verdana" pitchFamily="34" charset="0"/>
                  </a:rPr>
                  <a:t>ime </a:t>
                </a:r>
                <a:r>
                  <a:rPr lang="it-IT" altLang="en-US" sz="1400" b="1" dirty="0" err="1" smtClean="0">
                    <a:solidFill>
                      <a:srgbClr val="002060"/>
                    </a:solidFill>
                    <a:latin typeface="Verdana" pitchFamily="34" charset="0"/>
                  </a:rPr>
                  <a:t>series</a:t>
                </a:r>
                <a:r>
                  <a:rPr lang="it-IT" altLang="en-US" sz="1400" b="1" dirty="0" smtClean="0">
                    <a:solidFill>
                      <a:srgbClr val="002060"/>
                    </a:solidFill>
                    <a:latin typeface="Verdana" pitchFamily="34" charset="0"/>
                  </a:rPr>
                  <a:t> 2010-2018;</a:t>
                </a:r>
              </a:p>
              <a:p>
                <a:pPr marL="285750" indent="-285750" eaLnBrk="1" hangingPunct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it-IT" altLang="en-US" sz="1400" b="1" dirty="0" smtClean="0">
                    <a:solidFill>
                      <a:srgbClr val="002060"/>
                    </a:solidFill>
                    <a:latin typeface="Verdana" pitchFamily="34" charset="0"/>
                  </a:rPr>
                  <a:t>Sentinel-2 data intra-</a:t>
                </a:r>
                <a:r>
                  <a:rPr lang="it-IT" altLang="en-US" sz="1400" b="1" dirty="0" err="1" smtClean="0">
                    <a:solidFill>
                      <a:srgbClr val="002060"/>
                    </a:solidFill>
                    <a:latin typeface="Verdana" pitchFamily="34" charset="0"/>
                  </a:rPr>
                  <a:t>annual</a:t>
                </a:r>
                <a:r>
                  <a:rPr lang="it-IT" altLang="en-US" sz="1400" b="1" dirty="0" smtClean="0">
                    <a:solidFill>
                      <a:srgbClr val="002060"/>
                    </a:solidFill>
                    <a:latin typeface="Verdana" pitchFamily="34" charset="0"/>
                  </a:rPr>
                  <a:t> time </a:t>
                </a:r>
                <a:r>
                  <a:rPr lang="it-IT" altLang="en-US" sz="1400" b="1" dirty="0" err="1" smtClean="0">
                    <a:solidFill>
                      <a:srgbClr val="002060"/>
                    </a:solidFill>
                    <a:latin typeface="Verdana" pitchFamily="34" charset="0"/>
                  </a:rPr>
                  <a:t>series</a:t>
                </a:r>
                <a:endParaRPr lang="it-IT" altLang="en-US" sz="1400" b="1" dirty="0" smtClean="0">
                  <a:solidFill>
                    <a:srgbClr val="002060"/>
                  </a:solidFill>
                  <a:latin typeface="Verdana" pitchFamily="34" charset="0"/>
                </a:endParaRPr>
              </a:p>
              <a:p>
                <a:pPr marL="285750" indent="-285750" eaLnBrk="1" hangingPunct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it-IT" altLang="en-US" sz="1400" b="1" dirty="0" smtClean="0">
                    <a:solidFill>
                      <a:srgbClr val="002060"/>
                    </a:solidFill>
                    <a:latin typeface="Verdana" pitchFamily="34" charset="0"/>
                  </a:rPr>
                  <a:t>Multi-</a:t>
                </a:r>
                <a:r>
                  <a:rPr lang="it-IT" altLang="en-US" sz="1400" b="1" dirty="0" err="1" smtClean="0">
                    <a:solidFill>
                      <a:srgbClr val="002060"/>
                    </a:solidFill>
                    <a:latin typeface="Verdana" pitchFamily="34" charset="0"/>
                  </a:rPr>
                  <a:t>seasonal</a:t>
                </a:r>
                <a:r>
                  <a:rPr lang="it-IT" altLang="en-US" sz="1400" b="1" dirty="0" smtClean="0">
                    <a:solidFill>
                      <a:srgbClr val="002060"/>
                    </a:solidFill>
                    <a:latin typeface="Verdana" pitchFamily="34" charset="0"/>
                  </a:rPr>
                  <a:t> Worlview-2/3 </a:t>
                </a:r>
                <a:r>
                  <a:rPr lang="it-IT" altLang="en-US" sz="1400" b="1" dirty="0" err="1" smtClean="0">
                    <a:solidFill>
                      <a:srgbClr val="002060"/>
                    </a:solidFill>
                    <a:latin typeface="Verdana" pitchFamily="34" charset="0"/>
                  </a:rPr>
                  <a:t>imagery</a:t>
                </a:r>
                <a:endParaRPr lang="it-IT" altLang="en-US" sz="1400" b="1" dirty="0" smtClean="0">
                  <a:solidFill>
                    <a:srgbClr val="002060"/>
                  </a:solidFill>
                  <a:latin typeface="Verdana" pitchFamily="34" charset="0"/>
                </a:endParaRPr>
              </a:p>
            </p:txBody>
          </p:sp>
        </p:grp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1170012"/>
              <a:ext cx="1438656" cy="1258824"/>
            </a:xfrm>
            <a:prstGeom prst="rect">
              <a:avLst/>
            </a:prstGeom>
          </p:spPr>
        </p:pic>
        <p:cxnSp>
          <p:nvCxnSpPr>
            <p:cNvPr id="12" name="Connettore 1 11"/>
            <p:cNvCxnSpPr/>
            <p:nvPr/>
          </p:nvCxnSpPr>
          <p:spPr>
            <a:xfrm flipH="1">
              <a:off x="827584" y="1916832"/>
              <a:ext cx="23762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347864" y="1988840"/>
              <a:ext cx="1293290" cy="24482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3" y="854131"/>
            <a:ext cx="3792257" cy="250286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3" y="3676481"/>
            <a:ext cx="3792257" cy="2502864"/>
          </a:xfrm>
          <a:prstGeom prst="rect">
            <a:avLst/>
          </a:prstGeom>
        </p:spPr>
      </p:pic>
      <p:pic>
        <p:nvPicPr>
          <p:cNvPr id="8" name="Immagine 7" descr="ailanthus-altissima-kajd4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6"/>
          <a:stretch/>
        </p:blipFill>
        <p:spPr>
          <a:xfrm>
            <a:off x="4932043" y="869215"/>
            <a:ext cx="3792257" cy="256499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" y="771017"/>
            <a:ext cx="5051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Threaths</a:t>
            </a:r>
            <a:endParaRPr lang="en-GB" sz="16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sz="1600" dirty="0" smtClean="0"/>
              <a:t>Rock graining in natural grasslands for agriculture purposes: </a:t>
            </a:r>
            <a:r>
              <a:rPr lang="en-GB" sz="1600" dirty="0" smtClean="0">
                <a:solidFill>
                  <a:srgbClr val="018CBD"/>
                </a:solidFill>
              </a:rPr>
              <a:t>land degradation</a:t>
            </a:r>
            <a:r>
              <a:rPr lang="en-GB" sz="1600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600" i="1" dirty="0" smtClean="0"/>
              <a:t>Ailanthus </a:t>
            </a:r>
            <a:r>
              <a:rPr lang="en-GB" sz="1600" i="1" dirty="0" err="1" smtClean="0"/>
              <a:t>altissima</a:t>
            </a:r>
            <a:r>
              <a:rPr lang="en-GB" sz="1600" i="1" dirty="0" smtClean="0"/>
              <a:t> </a:t>
            </a:r>
            <a:r>
              <a:rPr lang="en-GB" sz="1600" dirty="0" smtClean="0"/>
              <a:t>invasion;</a:t>
            </a:r>
          </a:p>
          <a:p>
            <a:r>
              <a:rPr lang="en-GB" sz="1600" b="1" dirty="0" smtClean="0"/>
              <a:t>Users requirements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600" dirty="0" smtClean="0"/>
              <a:t>Grasslands </a:t>
            </a:r>
            <a:r>
              <a:rPr lang="en-GB" sz="1600" dirty="0"/>
              <a:t>habitats (i.e., 6210; 62A0; </a:t>
            </a:r>
            <a:r>
              <a:rPr lang="it-IT" sz="1600" dirty="0"/>
              <a:t>6220) </a:t>
            </a:r>
            <a:r>
              <a:rPr lang="en-GB" sz="1600" dirty="0" smtClean="0"/>
              <a:t>extent and Conservation status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600" dirty="0" smtClean="0"/>
              <a:t>Changes</a:t>
            </a:r>
            <a:endParaRPr lang="it-IT" sz="1600" dirty="0"/>
          </a:p>
          <a:p>
            <a:pPr marL="342900" indent="-342900">
              <a:buFont typeface="Arial" pitchFamily="34" charset="0"/>
              <a:buChar char="•"/>
            </a:pPr>
            <a:endParaRPr lang="en-GB" sz="1600" dirty="0"/>
          </a:p>
          <a:p>
            <a:pPr marL="342900" indent="-342900">
              <a:buFont typeface="Arial" pitchFamily="34" charset="0"/>
              <a:buChar char="•"/>
            </a:pPr>
            <a:endParaRPr lang="en-GB" sz="1600" dirty="0"/>
          </a:p>
        </p:txBody>
      </p:sp>
      <p:pic>
        <p:nvPicPr>
          <p:cNvPr id="20" name="Immagine 19" descr="logo_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59" y="6098923"/>
            <a:ext cx="886588" cy="9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980728"/>
            <a:ext cx="8424936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Focusing on the monitoring </a:t>
            </a:r>
            <a:r>
              <a:rPr lang="en-US" dirty="0"/>
              <a:t>of the extension and </a:t>
            </a:r>
            <a:r>
              <a:rPr lang="en-US" dirty="0" smtClean="0"/>
              <a:t>changes </a:t>
            </a:r>
            <a:r>
              <a:rPr lang="en-US" dirty="0"/>
              <a:t>of grasslands ecosystems according to the European Union Biodiversity Strategy to </a:t>
            </a:r>
            <a:r>
              <a:rPr lang="en-US" dirty="0" smtClean="0"/>
              <a:t>2020: </a:t>
            </a:r>
            <a:r>
              <a:rPr lang="en-US" dirty="0" err="1" smtClean="0"/>
              <a:t>Murgia</a:t>
            </a:r>
            <a:r>
              <a:rPr lang="en-US" dirty="0" smtClean="0"/>
              <a:t> Alta PA study site. </a:t>
            </a:r>
          </a:p>
          <a:p>
            <a:r>
              <a:rPr lang="en-US" dirty="0" smtClean="0"/>
              <a:t>Use of intra-annual Time Series (TS) Landsat images to exploit the additional contribution of high temporal frequency of acquisition (16-days) in spite of the not very high spatial resolution (30 m.)</a:t>
            </a:r>
          </a:p>
          <a:p>
            <a:r>
              <a:rPr lang="en-US" dirty="0" smtClean="0"/>
              <a:t>Testing of TS of Modified Soil Adjusted Vegetation Index (MSAVI) for: </a:t>
            </a:r>
          </a:p>
          <a:p>
            <a:pPr lvl="1">
              <a:buFontTx/>
              <a:buChar char="-"/>
            </a:pPr>
            <a:r>
              <a:rPr lang="en-US" dirty="0" smtClean="0"/>
              <a:t>Land Cover (LC) mapping, by supervised classification</a:t>
            </a:r>
          </a:p>
          <a:p>
            <a:pPr lvl="1">
              <a:buFontTx/>
              <a:buChar char="-"/>
            </a:pPr>
            <a:r>
              <a:rPr lang="en-US" dirty="0" smtClean="0"/>
              <a:t>LC Change (LCC) detection, comparing different algorithms (PCC, CCA, BFAST) </a:t>
            </a:r>
          </a:p>
          <a:p>
            <a:pPr lvl="1">
              <a:buFontTx/>
              <a:buChar char="-"/>
            </a:pPr>
            <a:r>
              <a:rPr lang="en-US" dirty="0" smtClean="0"/>
              <a:t>Habitat mapping, </a:t>
            </a:r>
            <a:r>
              <a:rPr lang="en-US" dirty="0"/>
              <a:t>by supervised classification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CasellaDiTesto 1"/>
          <p:cNvSpPr txBox="1"/>
          <p:nvPr/>
        </p:nvSpPr>
        <p:spPr>
          <a:xfrm>
            <a:off x="1835696" y="87015"/>
            <a:ext cx="6479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Study area: </a:t>
            </a:r>
            <a:r>
              <a:rPr lang="en-US" sz="2400" b="1" dirty="0" err="1" smtClean="0">
                <a:solidFill>
                  <a:schemeClr val="bg1"/>
                </a:solidFill>
              </a:rPr>
              <a:t>Murgia</a:t>
            </a:r>
            <a:r>
              <a:rPr lang="en-US" sz="2400" b="1" dirty="0" smtClean="0">
                <a:solidFill>
                  <a:schemeClr val="bg1"/>
                </a:solidFill>
              </a:rPr>
              <a:t> Alta National </a:t>
            </a:r>
            <a:r>
              <a:rPr lang="en-US" sz="2400" b="1" dirty="0" err="1" smtClean="0">
                <a:solidFill>
                  <a:schemeClr val="bg1"/>
                </a:solidFill>
              </a:rPr>
              <a:t>ParkObjectives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17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3" y="1052736"/>
            <a:ext cx="2385764" cy="15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5" y="3284984"/>
            <a:ext cx="35052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73088"/>
            <a:ext cx="428148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3"/>
          <p:cNvSpPr>
            <a:spLocks noGrp="1"/>
          </p:cNvSpPr>
          <p:nvPr>
            <p:ph type="ctrTitle"/>
          </p:nvPr>
        </p:nvSpPr>
        <p:spPr>
          <a:xfrm>
            <a:off x="1259632" y="32172"/>
            <a:ext cx="6388598" cy="50405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</a:pPr>
            <a:r>
              <a:rPr lang="en-US" sz="2400" b="1" dirty="0" err="1" smtClean="0">
                <a:solidFill>
                  <a:schemeClr val="bg1"/>
                </a:solidFill>
              </a:rPr>
              <a:t>Murgia</a:t>
            </a:r>
            <a:r>
              <a:rPr lang="en-US" sz="2400" b="1" dirty="0" smtClean="0">
                <a:solidFill>
                  <a:schemeClr val="bg1"/>
                </a:solidFill>
              </a:rPr>
              <a:t> Alta PA: semi-arid ecosystem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8" name="Titolo 3"/>
          <p:cNvSpPr txBox="1">
            <a:spLocks/>
          </p:cNvSpPr>
          <p:nvPr/>
        </p:nvSpPr>
        <p:spPr>
          <a:xfrm>
            <a:off x="4427984" y="4581128"/>
            <a:ext cx="446449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agro-ecosystems and natural grasslands: stone graining and loss of natural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ecosystems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Murgia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Alta storyline)</a:t>
            </a:r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427984" y="3933056"/>
            <a:ext cx="428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Grasslands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7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3" t="11108" r="2916" b="38104"/>
          <a:stretch>
            <a:fillRect/>
          </a:stretch>
        </p:blipFill>
        <p:spPr bwMode="auto">
          <a:xfrm>
            <a:off x="79723" y="1155650"/>
            <a:ext cx="3021012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t="11261" r="65562" b="38104"/>
          <a:stretch>
            <a:fillRect/>
          </a:stretch>
        </p:blipFill>
        <p:spPr bwMode="auto">
          <a:xfrm>
            <a:off x="206723" y="1374725"/>
            <a:ext cx="304323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6" t="12524" r="30296" b="38982"/>
          <a:stretch>
            <a:fillRect/>
          </a:stretch>
        </p:blipFill>
        <p:spPr bwMode="auto">
          <a:xfrm>
            <a:off x="324198" y="1581100"/>
            <a:ext cx="30607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3" t="11108" r="2916" b="38104"/>
          <a:stretch>
            <a:fillRect/>
          </a:stretch>
        </p:blipFill>
        <p:spPr bwMode="auto">
          <a:xfrm>
            <a:off x="455960" y="1819225"/>
            <a:ext cx="3021013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6" t="12524" r="30296" b="38982"/>
          <a:stretch>
            <a:fillRect/>
          </a:stretch>
        </p:blipFill>
        <p:spPr bwMode="auto">
          <a:xfrm>
            <a:off x="627410" y="2066875"/>
            <a:ext cx="30607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 di testo 4"/>
          <p:cNvSpPr txBox="1"/>
          <p:nvPr/>
        </p:nvSpPr>
        <p:spPr>
          <a:xfrm>
            <a:off x="4139952" y="993725"/>
            <a:ext cx="4752528" cy="587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296 </a:t>
            </a:r>
            <a:r>
              <a:rPr lang="it-IT" b="1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Landsat</a:t>
            </a:r>
            <a:r>
              <a:rPr lang="it-IT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(5,7 and 8) images from 2010-2017</a:t>
            </a:r>
            <a:endParaRPr lang="it-IT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62" y="2461369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395589" y="32048"/>
            <a:ext cx="166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Landsat</a:t>
            </a:r>
            <a:r>
              <a:rPr lang="it-IT" dirty="0" smtClean="0"/>
              <a:t> </a:t>
            </a:r>
            <a:r>
              <a:rPr lang="it-IT" dirty="0" err="1" smtClean="0"/>
              <a:t>dataset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326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940152" y="1052736"/>
            <a:ext cx="26642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dirty="0">
                <a:latin typeface="+mj-lt"/>
                <a:cs typeface="+mn-cs"/>
              </a:rPr>
              <a:t>To train the supervised classifier and validate the LC/LU maps (in LCCS taxonomy) </a:t>
            </a:r>
            <a:r>
              <a:rPr lang="it-IT" dirty="0" err="1">
                <a:latin typeface="+mj-lt"/>
                <a:cs typeface="+mn-cs"/>
              </a:rPr>
              <a:t>reference</a:t>
            </a:r>
            <a:r>
              <a:rPr lang="it-IT" dirty="0">
                <a:latin typeface="+mj-lt"/>
                <a:cs typeface="+mn-cs"/>
              </a:rPr>
              <a:t> </a:t>
            </a:r>
            <a:r>
              <a:rPr lang="en-US" dirty="0">
                <a:latin typeface="+mj-lt"/>
                <a:cs typeface="+mn-cs"/>
              </a:rPr>
              <a:t>samples were selected from in-situ campaigns carried out in different years through “The LCCS Field App”.  </a:t>
            </a:r>
            <a:endParaRPr lang="en-GB" dirty="0">
              <a:latin typeface="+mj-lt"/>
              <a:cs typeface="+mn-cs"/>
            </a:endParaRPr>
          </a:p>
          <a:p>
            <a:pPr algn="just">
              <a:defRPr/>
            </a:pPr>
            <a:r>
              <a:rPr lang="en-GB" dirty="0">
                <a:latin typeface="+mj-lt"/>
                <a:cs typeface="+mn-cs"/>
              </a:rPr>
              <a:t>The mobile App has been developed by UNSW (WP4) and is openly available.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611560" y="5524401"/>
            <a:ext cx="73374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cs typeface="+mn-cs"/>
              </a:rPr>
              <a:t>LCCS reference points for </a:t>
            </a:r>
            <a:r>
              <a:rPr lang="en-US" sz="2400" dirty="0" err="1">
                <a:latin typeface="+mn-lt"/>
                <a:cs typeface="+mn-cs"/>
              </a:rPr>
              <a:t>Murgia</a:t>
            </a:r>
            <a:r>
              <a:rPr lang="en-US" sz="2400" dirty="0">
                <a:latin typeface="+mn-lt"/>
                <a:cs typeface="+mn-cs"/>
              </a:rPr>
              <a:t> Alta, Italy, in LCCS code</a:t>
            </a:r>
            <a:endParaRPr lang="it-IT" sz="2400" dirty="0">
              <a:latin typeface="+mn-lt"/>
              <a:cs typeface="+mn-cs"/>
            </a:endParaRPr>
          </a:p>
        </p:txBody>
      </p:sp>
      <p:pic>
        <p:nvPicPr>
          <p:cNvPr id="5" name="Immagine 1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5470" r="3041" b="11951"/>
          <a:stretch>
            <a:fillRect/>
          </a:stretch>
        </p:blipFill>
        <p:spPr bwMode="auto">
          <a:xfrm>
            <a:off x="139477" y="938114"/>
            <a:ext cx="5675571" cy="339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707904" y="147990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Ground </a:t>
            </a:r>
            <a:r>
              <a:rPr lang="it-IT" dirty="0" err="1" smtClean="0"/>
              <a:t>truth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147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488457" y="76470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Dataset: L5, L7 and L8 images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The </a:t>
            </a:r>
            <a:r>
              <a:rPr lang="en-US" dirty="0"/>
              <a:t>MVC method (</a:t>
            </a:r>
            <a:r>
              <a:rPr lang="en-US" dirty="0" err="1"/>
              <a:t>Holben</a:t>
            </a:r>
            <a:r>
              <a:rPr lang="en-US" dirty="0"/>
              <a:t>, 1986) selects, on a pixel by pixel basis, the highest value of the Vegetation Index considered in </a:t>
            </a:r>
            <a:r>
              <a:rPr lang="en-US" dirty="0" smtClean="0"/>
              <a:t>14-days </a:t>
            </a:r>
            <a:r>
              <a:rPr lang="en-US" dirty="0"/>
              <a:t>time period</a:t>
            </a:r>
            <a:r>
              <a:rPr lang="en-US" dirty="0" smtClean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Classification: 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  <a:defRPr/>
            </a:pPr>
            <a:r>
              <a:rPr lang="en-US" dirty="0"/>
              <a:t>Input: Intra-annual MSAVI </a:t>
            </a:r>
            <a:r>
              <a:rPr lang="en-US" dirty="0" smtClean="0"/>
              <a:t>TS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10 </a:t>
            </a:r>
            <a:r>
              <a:rPr lang="en-US" dirty="0"/>
              <a:t>target classes </a:t>
            </a:r>
            <a:r>
              <a:rPr lang="en-US" dirty="0" smtClean="0"/>
              <a:t>mapped.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2011 </a:t>
            </a:r>
            <a:r>
              <a:rPr lang="en-US" dirty="0"/>
              <a:t>and </a:t>
            </a:r>
            <a:r>
              <a:rPr lang="en-US" dirty="0" smtClean="0"/>
              <a:t>2017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SVM </a:t>
            </a:r>
            <a:r>
              <a:rPr lang="en-US" dirty="0"/>
              <a:t>applied using Radial Basis Function (RBF) as kernel function (after tuning of parameters after Cross-Validation)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BFAST </a:t>
            </a:r>
            <a:r>
              <a:rPr lang="en-US" dirty="0"/>
              <a:t>(</a:t>
            </a:r>
            <a:r>
              <a:rPr lang="en-US" dirty="0" err="1"/>
              <a:t>Verbesselt</a:t>
            </a:r>
            <a:r>
              <a:rPr lang="en-US" dirty="0"/>
              <a:t> et al., 2012) combines the decomposition of time series into season, trend, and remainder components with iterative change detection method.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" y="0"/>
            <a:ext cx="3922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2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/>
          <p:cNvSpPr/>
          <p:nvPr/>
        </p:nvSpPr>
        <p:spPr>
          <a:xfrm>
            <a:off x="5652120" y="6220072"/>
            <a:ext cx="3384376" cy="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IV ECOPOTENTIAL General Meeting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050" b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DejaVu Sans"/>
              </a:rPr>
              <a:t>Rome, 20-24 May 2019</a:t>
            </a:r>
            <a:endParaRPr lang="en-US" sz="12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1256" y="1196752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Input: Intra-annual MSAVI TS</a:t>
            </a:r>
          </a:p>
          <a:p>
            <a:pPr>
              <a:defRPr/>
            </a:pPr>
            <a:endParaRPr lang="en-US" sz="2800" dirty="0">
              <a:latin typeface="+mn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10 </a:t>
            </a:r>
            <a:r>
              <a:rPr lang="en-US" sz="2800" dirty="0">
                <a:latin typeface="+mn-lt"/>
                <a:cs typeface="+mn-cs"/>
              </a:rPr>
              <a:t>target classes mapped</a:t>
            </a:r>
            <a:r>
              <a:rPr lang="en-US" sz="2800" dirty="0" smtClean="0">
                <a:latin typeface="+mn-lt"/>
                <a:cs typeface="+mn-cs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2011 and 2017</a:t>
            </a:r>
            <a:endParaRPr lang="en-US" sz="2800" dirty="0">
              <a:latin typeface="+mn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800" dirty="0" smtClean="0">
              <a:latin typeface="+mn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SVM </a:t>
            </a:r>
            <a:r>
              <a:rPr lang="en-US" sz="2800" dirty="0">
                <a:latin typeface="+mn-lt"/>
                <a:cs typeface="+mn-cs"/>
              </a:rPr>
              <a:t>applied using Radial Basis Function (RBF) as </a:t>
            </a:r>
            <a:r>
              <a:rPr lang="en-US" sz="2800" dirty="0" smtClean="0">
                <a:latin typeface="+mn-lt"/>
                <a:cs typeface="+mn-cs"/>
              </a:rPr>
              <a:t>kernel function (after tuning of parameters after Cross-Validation)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15766" y="41573"/>
            <a:ext cx="2136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LC </a:t>
            </a:r>
            <a:r>
              <a:rPr lang="it-IT" sz="2400" dirty="0" err="1" smtClean="0"/>
              <a:t>classification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8258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15758</TotalTime>
  <Words>2069</Words>
  <Application>Microsoft Macintosh PowerPoint</Application>
  <PresentationFormat>Presentazione su schermo (4:3)</PresentationFormat>
  <Paragraphs>394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23</vt:i4>
      </vt:variant>
    </vt:vector>
  </HeadingPairs>
  <TitlesOfParts>
    <vt:vector size="25" baseType="lpstr">
      <vt:lpstr>Tema di Office</vt:lpstr>
      <vt:lpstr>1_Tema di Office</vt:lpstr>
      <vt:lpstr> Satellite time-series analysis for Ecosystem monitoring  within  HORIZON2020 ECOPOTENTIAL and ERA-PLANET projects  M. Adamo, C. Tarantino, S. Vicario, P. Blonda </vt:lpstr>
      <vt:lpstr>Presentazione di PowerPoint</vt:lpstr>
      <vt:lpstr>Presentazione di PowerPoint</vt:lpstr>
      <vt:lpstr>Presentazione di PowerPoint</vt:lpstr>
      <vt:lpstr>Murgia Alta PA: semi-arid ecosystem</vt:lpstr>
      <vt:lpstr>Presentazione di PowerPoint</vt:lpstr>
      <vt:lpstr>Presentazione di PowerPoint</vt:lpstr>
      <vt:lpstr>Presentazione di PowerPoint</vt:lpstr>
      <vt:lpstr>Presentazione di PowerPoint</vt:lpstr>
      <vt:lpstr>Land Cover (LC) mapping from inter-annual Landsat time series</vt:lpstr>
      <vt:lpstr>Presentazione di PowerPoint</vt:lpstr>
      <vt:lpstr> Inter-annual time series analysis</vt:lpstr>
      <vt:lpstr>Change detection by  Cross-Correlation Analysis (CCA)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Main Results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steve</dc:creator>
  <cp:lastModifiedBy>Alma Blonda</cp:lastModifiedBy>
  <cp:revision>488</cp:revision>
  <dcterms:created xsi:type="dcterms:W3CDTF">2017-05-09T13:09:06Z</dcterms:created>
  <dcterms:modified xsi:type="dcterms:W3CDTF">2019-07-12T11:29:35Z</dcterms:modified>
</cp:coreProperties>
</file>