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  <p:sldMasterId id="2147483711" r:id="rId3"/>
    <p:sldMasterId id="2147483717" r:id="rId4"/>
  </p:sldMasterIdLst>
  <p:notesMasterIdLst>
    <p:notesMasterId r:id="rId24"/>
  </p:notesMasterIdLst>
  <p:sldIdLst>
    <p:sldId id="389" r:id="rId5"/>
    <p:sldId id="390" r:id="rId6"/>
    <p:sldId id="394" r:id="rId7"/>
    <p:sldId id="392" r:id="rId8"/>
    <p:sldId id="391" r:id="rId9"/>
    <p:sldId id="353" r:id="rId10"/>
    <p:sldId id="267" r:id="rId11"/>
    <p:sldId id="377" r:id="rId12"/>
    <p:sldId id="365" r:id="rId13"/>
    <p:sldId id="378" r:id="rId14"/>
    <p:sldId id="358" r:id="rId15"/>
    <p:sldId id="376" r:id="rId16"/>
    <p:sldId id="354" r:id="rId17"/>
    <p:sldId id="361" r:id="rId18"/>
    <p:sldId id="387" r:id="rId19"/>
    <p:sldId id="388" r:id="rId20"/>
    <p:sldId id="363" r:id="rId21"/>
    <p:sldId id="393" r:id="rId22"/>
    <p:sldId id="339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00FF"/>
    <a:srgbClr val="FE9890"/>
    <a:srgbClr val="99CC00"/>
    <a:srgbClr val="00CC66"/>
    <a:srgbClr val="339966"/>
    <a:srgbClr val="CC9900"/>
    <a:srgbClr val="00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70" autoAdjust="0"/>
  </p:normalViewPr>
  <p:slideViewPr>
    <p:cSldViewPr>
      <p:cViewPr>
        <p:scale>
          <a:sx n="73" d="100"/>
          <a:sy n="73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3E0C6-4CC9-4064-B958-B57962D36B63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C9B4C-4E43-40E5-AD5C-A778868F62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37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C9B4C-4E43-40E5-AD5C-A778868F62E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29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C9B4C-4E43-40E5-AD5C-A778868F62E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00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C9B4C-4E43-40E5-AD5C-A778868F62E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297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C9B4C-4E43-40E5-AD5C-A778868F62E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386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C9B4C-4E43-40E5-AD5C-A778868F62E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416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4031-E7B2-4A13-B47A-30AF4E9BA41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 Week 2017, Washington D.C.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5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C9B4C-4E43-40E5-AD5C-A778868F62E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05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4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66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37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91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14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55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82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91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94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7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032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71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29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60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44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om intervenant+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247557"/>
            <a:ext cx="9144000" cy="1715387"/>
          </a:xfrm>
          <a:ln>
            <a:noFill/>
          </a:ln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29A7BD"/>
                </a:solidFill>
                <a:latin typeface="Verdana" charset="0"/>
                <a:cs typeface="EC Square Sans Pro Light"/>
              </a:defRPr>
            </a:lvl1pPr>
          </a:lstStyle>
          <a:p>
            <a:r>
              <a:rPr lang="en-US" dirty="0"/>
              <a:t>Speaker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189771"/>
            <a:ext cx="9144000" cy="3196903"/>
          </a:xfrm>
        </p:spPr>
        <p:txBody>
          <a:bodyPr/>
          <a:lstStyle>
            <a:lvl1pPr marL="0" indent="0" algn="ctr">
              <a:buNone/>
              <a:defRPr sz="3200" baseline="0">
                <a:solidFill>
                  <a:srgbClr val="5D4193"/>
                </a:solidFill>
                <a:latin typeface="Verdana" charset="0"/>
                <a:cs typeface="EC Square Sans Pro Light"/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08605857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iveaux de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0001"/>
            <a:ext cx="9144000" cy="1261731"/>
          </a:xfrm>
        </p:spPr>
        <p:txBody>
          <a:bodyPr lIns="815940" rIns="119992">
            <a:normAutofit/>
          </a:bodyPr>
          <a:lstStyle>
            <a:lvl1pPr>
              <a:defRPr sz="4000" baseline="0">
                <a:solidFill>
                  <a:srgbClr val="29A7BD"/>
                </a:solidFill>
                <a:latin typeface="verdana" charset="0"/>
              </a:defRPr>
            </a:lvl1pPr>
          </a:lstStyle>
          <a:p>
            <a:r>
              <a:rPr lang="nl-BE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920005"/>
            <a:ext cx="9144000" cy="4940505"/>
          </a:xfrm>
        </p:spPr>
        <p:txBody>
          <a:bodyPr lIns="815940"/>
          <a:lstStyle>
            <a:lvl1pPr>
              <a:buClr>
                <a:srgbClr val="29A7BD"/>
              </a:buClr>
              <a:defRPr baseline="0">
                <a:solidFill>
                  <a:srgbClr val="5D4193"/>
                </a:solidFill>
                <a:latin typeface="verdana" charset="0"/>
              </a:defRPr>
            </a:lvl1pPr>
            <a:lvl2pPr marL="651552" indent="-285730">
              <a:buClr>
                <a:srgbClr val="29A7BD"/>
              </a:buClr>
              <a:buFont typeface="Arial" charset="0"/>
              <a:buChar char="•"/>
              <a:defRPr baseline="0">
                <a:solidFill>
                  <a:srgbClr val="5D4193"/>
                </a:solidFill>
                <a:latin typeface="verdana" charset="0"/>
              </a:defRPr>
            </a:lvl2pPr>
            <a:lvl3pPr marL="890934">
              <a:buClr>
                <a:srgbClr val="29A7BD"/>
              </a:buClr>
              <a:defRPr>
                <a:solidFill>
                  <a:srgbClr val="5D4193"/>
                </a:solidFill>
                <a:latin typeface="verdana" charset="0"/>
              </a:defRPr>
            </a:lvl3pPr>
            <a:lvl4pPr marL="1144714" indent="-228584">
              <a:buClr>
                <a:srgbClr val="29A7BD"/>
              </a:buClr>
              <a:buFont typeface="Arial" charset="0"/>
              <a:buChar char="•"/>
              <a:defRPr>
                <a:solidFill>
                  <a:srgbClr val="5D4193"/>
                </a:solidFill>
                <a:latin typeface="verdana" charset="0"/>
              </a:defRPr>
            </a:lvl4pPr>
            <a:lvl5pPr marL="1385896" indent="-228584">
              <a:buClr>
                <a:srgbClr val="29A7BD"/>
              </a:buClr>
              <a:buFont typeface="Arial" charset="0"/>
              <a:buChar char="•"/>
              <a:defRPr sz="1500" baseline="0">
                <a:solidFill>
                  <a:srgbClr val="5D4193"/>
                </a:solidFill>
                <a:latin typeface="verdana" charset="0"/>
              </a:defRPr>
            </a:lvl5pPr>
          </a:lstStyle>
          <a:p>
            <a:pPr lvl="0"/>
            <a:r>
              <a:rPr lang="nl-BE" dirty="0"/>
              <a:t>Title 1</a:t>
            </a:r>
          </a:p>
          <a:p>
            <a:pPr lvl="1"/>
            <a:r>
              <a:rPr lang="nl-BE" dirty="0"/>
              <a:t>Title 2</a:t>
            </a:r>
          </a:p>
          <a:p>
            <a:pPr lvl="2"/>
            <a:r>
              <a:rPr lang="nl-BE" dirty="0"/>
              <a:t>Title 3</a:t>
            </a:r>
          </a:p>
          <a:p>
            <a:pPr lvl="3"/>
            <a:r>
              <a:rPr lang="nl-BE" dirty="0"/>
              <a:t>Title 4</a:t>
            </a:r>
          </a:p>
          <a:p>
            <a:pPr lvl="4"/>
            <a:r>
              <a:rPr lang="nl-BE" dirty="0"/>
              <a:t>Title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5779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0001"/>
            <a:ext cx="9144000" cy="1261731"/>
          </a:xfrm>
        </p:spPr>
        <p:txBody>
          <a:bodyPr lIns="815940" anchor="b" anchorCtr="0">
            <a:normAutofit/>
          </a:bodyPr>
          <a:lstStyle>
            <a:lvl1pPr algn="l">
              <a:defRPr sz="4000" b="0" i="0" cap="none" baseline="0">
                <a:solidFill>
                  <a:srgbClr val="00A9BA"/>
                </a:solidFill>
                <a:latin typeface="verdana" charset="0"/>
              </a:defRPr>
            </a:lvl1pPr>
          </a:lstStyle>
          <a:p>
            <a:r>
              <a:rPr lang="nl-BE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920001"/>
            <a:ext cx="9144000" cy="4835491"/>
          </a:xfrm>
        </p:spPr>
        <p:txBody>
          <a:bodyPr lIns="815940" anchor="t" anchorCtr="0"/>
          <a:lstStyle>
            <a:lvl1pPr marL="0" marR="0" indent="0" algn="l" defTabSz="45716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 baseline="0">
                <a:solidFill>
                  <a:srgbClr val="5D4193"/>
                </a:solidFill>
                <a:latin typeface="verdana" charset="0"/>
              </a:defRPr>
            </a:lvl1pPr>
            <a:lvl2pPr marL="4571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7806885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8667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35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345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04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0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68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19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80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86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13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05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1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07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48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80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11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54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409B-32C8-4DD9-9A54-F62FD3C23976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DFB-380A-4108-9439-0DEB7AA289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96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5409B-32C8-4DD9-9A54-F62FD3C23976}" type="datetimeFigureOut">
              <a:rPr lang="it-IT" smtClean="0"/>
              <a:t>12/07/2019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48DFB-380A-4108-9439-0DEB7AA289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08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4354"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4354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7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5743"/>
            <a:ext cx="8229600" cy="981896"/>
          </a:xfrm>
          <a:prstGeom prst="rect">
            <a:avLst/>
          </a:prstGeom>
        </p:spPr>
        <p:txBody>
          <a:bodyPr vert="horz" lIns="121912" tIns="60956" rIns="121912" bIns="60956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84264"/>
          </a:xfrm>
          <a:prstGeom prst="rect">
            <a:avLst/>
          </a:prstGeom>
        </p:spPr>
        <p:txBody>
          <a:bodyPr vert="horz" lIns="121912" tIns="60956" rIns="121912" bIns="6095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55"/>
            <a:fld id="{E0CFF58E-1DA1-4440-AFB3-0A25EFD9281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09555"/>
              <a:t>7/12/2019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55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55"/>
            <a:fld id="{32C8AAD4-F991-7046-9840-D5F84667C44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09555"/>
              <a:t>‹N›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8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xStyles>
    <p:titleStyle>
      <a:lvl1pPr algn="l" defTabSz="457167" rtl="0" eaLnBrk="1" latinLnBrk="0" hangingPunct="1">
        <a:spcBef>
          <a:spcPct val="0"/>
        </a:spcBef>
        <a:buNone/>
        <a:defRPr sz="3600" b="0" i="0" kern="1200">
          <a:solidFill>
            <a:srgbClr val="008E39"/>
          </a:solidFill>
          <a:latin typeface="ECSquareSansPro-Bold"/>
          <a:ea typeface="+mj-ea"/>
          <a:cs typeface="ECSquareSansPro-Bold"/>
        </a:defRPr>
      </a:lvl1pPr>
    </p:titleStyle>
    <p:bodyStyle>
      <a:lvl1pPr marL="342874" indent="-342874" algn="l" defTabSz="45716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EC Square Sans Pro Light"/>
          <a:ea typeface="+mn-ea"/>
          <a:cs typeface="EC Square Sans Pro Light"/>
        </a:defRPr>
      </a:lvl1pPr>
      <a:lvl2pPr marL="742895" indent="-285730" algn="l" defTabSz="45716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EC Square Sans Pro Light"/>
          <a:ea typeface="+mn-ea"/>
          <a:cs typeface="EC Square Sans Pro Light"/>
        </a:defRPr>
      </a:lvl2pPr>
      <a:lvl3pPr marL="1142914" indent="-228584" algn="l" defTabSz="457167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bg1">
              <a:lumMod val="50000"/>
            </a:schemeClr>
          </a:solidFill>
          <a:latin typeface="EC Square Sans Pro Light"/>
          <a:ea typeface="+mn-ea"/>
          <a:cs typeface="EC Square Sans Pro Light"/>
        </a:defRPr>
      </a:lvl3pPr>
      <a:lvl4pPr marL="1600080" indent="-228584" algn="l" defTabSz="45716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1">
              <a:lumMod val="50000"/>
            </a:schemeClr>
          </a:solidFill>
          <a:latin typeface="EC Square Sans Pro Light"/>
          <a:ea typeface="+mn-ea"/>
          <a:cs typeface="EC Square Sans Pro Light"/>
        </a:defRPr>
      </a:lvl4pPr>
      <a:lvl5pPr marL="2057247" indent="-228584" algn="l" defTabSz="45716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1">
              <a:lumMod val="50000"/>
            </a:schemeClr>
          </a:solidFill>
          <a:latin typeface="EC Square Sans Pro Light"/>
          <a:ea typeface="+mn-ea"/>
          <a:cs typeface="EC Square Sans Pro Light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1C95409B-32C8-4DD9-9A54-F62FD3C2397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4354"/>
              <a:t>12/07/2019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FD948DFB-380A-4108-9439-0DEB7AA2899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4354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potential-project.e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56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gif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31" Type="http://schemas.openxmlformats.org/officeDocument/2006/relationships/image" Target="../media/image37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jpeg"/><Relationship Id="rId27" Type="http://schemas.openxmlformats.org/officeDocument/2006/relationships/image" Target="../media/image33.jpeg"/><Relationship Id="rId30" Type="http://schemas.openxmlformats.org/officeDocument/2006/relationships/image" Target="../media/image36.jpeg"/><Relationship Id="rId35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09" y="2741939"/>
            <a:ext cx="4028715" cy="349653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486" y="147"/>
            <a:ext cx="9144000" cy="959196"/>
          </a:xfrm>
        </p:spPr>
        <p:txBody>
          <a:bodyPr>
            <a:noAutofit/>
          </a:bodyPr>
          <a:lstStyle/>
          <a:p>
            <a:pPr>
              <a:tabLst>
                <a:tab pos="7976790" algn="l"/>
              </a:tabLst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Satellite time-</a:t>
            </a:r>
            <a:r>
              <a:rPr lang="fr-FR" sz="2000" b="1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series</a:t>
            </a:r>
            <a:r>
              <a:rPr lang="fr-FR" sz="20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b="1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analysis</a:t>
            </a:r>
            <a:r>
              <a:rPr lang="fr-FR" sz="20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fr-FR" sz="2000" b="1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Ecosystem</a:t>
            </a:r>
            <a:r>
              <a:rPr lang="fr-FR" sz="20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monitoring </a:t>
            </a:r>
            <a:br>
              <a:rPr lang="fr-FR" sz="20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000" b="1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fr-FR" sz="2000" b="1" dirty="0" err="1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ithin</a:t>
            </a:r>
            <a:r>
              <a:rPr lang="fr-FR" sz="20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HORIZON2020 ECOPOTENTIAL and </a:t>
            </a:r>
            <a:r>
              <a:rPr lang="fr-FR" sz="2000" b="1" dirty="0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ERA-PLANET</a:t>
            </a:r>
            <a:r>
              <a:rPr lang="fr-FR" sz="2000" b="1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sz="2000" b="1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Adamo</a:t>
            </a:r>
            <a:r>
              <a:rPr 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, C. </a:t>
            </a:r>
            <a:r>
              <a:rPr lang="fr-FR" sz="1800" dirty="0" err="1">
                <a:ea typeface="Verdana" panose="020B0604030504040204" pitchFamily="34" charset="0"/>
                <a:cs typeface="Verdana" panose="020B0604030504040204" pitchFamily="34" charset="0"/>
              </a:rPr>
              <a:t>Tarantino</a:t>
            </a:r>
            <a:r>
              <a:rPr 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, S. </a:t>
            </a:r>
            <a:r>
              <a:rPr lang="fr-FR" sz="1800" dirty="0" err="1">
                <a:ea typeface="Verdana" panose="020B0604030504040204" pitchFamily="34" charset="0"/>
                <a:cs typeface="Verdana" panose="020B0604030504040204" pitchFamily="34" charset="0"/>
              </a:rPr>
              <a:t>Vicario</a:t>
            </a:r>
            <a:r>
              <a:rPr 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, P. </a:t>
            </a:r>
            <a:r>
              <a:rPr lang="fr-FR" sz="1800" dirty="0" err="1"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fr-FR" sz="1800" dirty="0" err="1">
                <a:ea typeface="Verdana" panose="020B0604030504040204" pitchFamily="34" charset="0"/>
                <a:cs typeface="Verdana" panose="020B0604030504040204" pitchFamily="34" charset="0"/>
              </a:rPr>
              <a:t>londa</a:t>
            </a:r>
            <a:r>
              <a:rPr 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 (CNR-IIA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GB" sz="1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785" y="1279704"/>
            <a:ext cx="9049217" cy="925160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>
                <a:hlinkClick r:id="rId3"/>
              </a:rPr>
              <a:t>https://www.ecopotential-project.eu</a:t>
            </a:r>
            <a:endParaRPr lang="en-US" sz="1500" dirty="0"/>
          </a:p>
          <a:p>
            <a:r>
              <a:rPr lang="en-GB" sz="1900" dirty="0"/>
              <a:t>on behalf of the </a:t>
            </a:r>
            <a:r>
              <a:rPr lang="en-GB" sz="1900" dirty="0"/>
              <a:t>ECOPOTENTIAL partners involved  in </a:t>
            </a:r>
            <a:r>
              <a:rPr lang="en-GB" sz="1900" i="1" dirty="0"/>
              <a:t>EO </a:t>
            </a:r>
            <a:r>
              <a:rPr lang="en-GB" sz="1900" i="1" dirty="0"/>
              <a:t>data generation and harmonizat</a:t>
            </a:r>
            <a:r>
              <a:rPr lang="en-GB" sz="2000" i="1" dirty="0"/>
              <a:t>ion</a:t>
            </a:r>
          </a:p>
          <a:p>
            <a:r>
              <a:rPr lang="en-GB" sz="1900" dirty="0"/>
              <a:t> </a:t>
            </a:r>
            <a:endParaRPr lang="it-IT" sz="1600" b="1" dirty="0"/>
          </a:p>
          <a:p>
            <a:endParaRPr lang="it-IT" sz="2700" b="1" dirty="0"/>
          </a:p>
          <a:p>
            <a:endParaRPr lang="it-IT" sz="2700" b="1" dirty="0"/>
          </a:p>
          <a:p>
            <a:endParaRPr lang="it-IT" sz="2700" b="1" dirty="0"/>
          </a:p>
          <a:p>
            <a:endParaRPr lang="it-IT" sz="2700" b="1" dirty="0"/>
          </a:p>
          <a:p>
            <a:endParaRPr lang="it-IT" sz="2700" b="1" dirty="0"/>
          </a:p>
          <a:p>
            <a:endParaRPr lang="it-IT" sz="2700" b="1" dirty="0"/>
          </a:p>
          <a:p>
            <a:endParaRPr lang="it-IT" sz="2700" b="1" dirty="0"/>
          </a:p>
          <a:p>
            <a:endParaRPr lang="it-IT" sz="2700" b="1" dirty="0"/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139953" y="1988842"/>
            <a:ext cx="5004048" cy="437042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 defTabSz="914354"/>
            <a:r>
              <a:rPr lang="it-IT" sz="1400" b="1" i="1" dirty="0">
                <a:solidFill>
                  <a:srgbClr val="4BACC6">
                    <a:lumMod val="75000"/>
                  </a:srgbClr>
                </a:solidFill>
              </a:rPr>
              <a:t>The Earth </a:t>
            </a:r>
            <a:r>
              <a:rPr lang="it-IT" sz="1400" b="1" i="1" dirty="0" err="1">
                <a:solidFill>
                  <a:srgbClr val="4BACC6">
                    <a:lumMod val="75000"/>
                  </a:srgbClr>
                </a:solidFill>
              </a:rPr>
              <a:t>Observation</a:t>
            </a:r>
            <a:r>
              <a:rPr lang="it-IT" sz="1400" b="1" i="1" dirty="0">
                <a:solidFill>
                  <a:srgbClr val="4BACC6">
                    <a:lumMod val="75000"/>
                  </a:srgbClr>
                </a:solidFill>
              </a:rPr>
              <a:t> Data for </a:t>
            </a:r>
            <a:r>
              <a:rPr lang="it-IT" sz="1400" b="1" i="1" dirty="0" err="1">
                <a:solidFill>
                  <a:srgbClr val="4BACC6">
                    <a:lumMod val="75000"/>
                  </a:srgbClr>
                </a:solidFill>
              </a:rPr>
              <a:t>Ecosystem</a:t>
            </a:r>
            <a:r>
              <a:rPr lang="it-IT" sz="1400" b="1" i="1" dirty="0">
                <a:solidFill>
                  <a:srgbClr val="4BACC6">
                    <a:lumMod val="75000"/>
                  </a:srgbClr>
                </a:solidFill>
              </a:rPr>
              <a:t> </a:t>
            </a:r>
            <a:r>
              <a:rPr lang="it-IT" sz="1400" b="1" i="1" dirty="0" err="1">
                <a:solidFill>
                  <a:srgbClr val="4BACC6">
                    <a:lumMod val="75000"/>
                  </a:srgbClr>
                </a:solidFill>
              </a:rPr>
              <a:t>Monitoring</a:t>
            </a:r>
            <a:r>
              <a:rPr lang="it-IT" sz="1400" b="1" i="1" dirty="0">
                <a:solidFill>
                  <a:srgbClr val="4BACC6">
                    <a:lumMod val="75000"/>
                  </a:srgbClr>
                </a:solidFill>
              </a:rPr>
              <a:t> (EODESM)</a:t>
            </a:r>
          </a:p>
          <a:p>
            <a:pPr defTabSz="914354"/>
            <a:endParaRPr lang="it-IT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1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1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1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defTabSz="914354"/>
            <a:endParaRPr lang="it-IT" sz="300" b="1" i="1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683222" y="6382491"/>
            <a:ext cx="3137252" cy="43088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it-IT" sz="1100" b="1" i="1" dirty="0">
                <a:solidFill>
                  <a:prstClr val="black"/>
                </a:solidFill>
              </a:rPr>
              <a:t>Prof. Richard Lucas, </a:t>
            </a:r>
            <a:r>
              <a:rPr lang="it-IT" sz="1100" i="1" dirty="0" err="1">
                <a:solidFill>
                  <a:prstClr val="black"/>
                </a:solidFill>
              </a:rPr>
              <a:t>Aberystwyth</a:t>
            </a:r>
            <a:r>
              <a:rPr lang="it-IT" sz="1100" i="1" dirty="0">
                <a:solidFill>
                  <a:prstClr val="black"/>
                </a:solidFill>
              </a:rPr>
              <a:t> </a:t>
            </a:r>
            <a:r>
              <a:rPr lang="it-IT" sz="1100" i="1" dirty="0" err="1">
                <a:solidFill>
                  <a:prstClr val="black"/>
                </a:solidFill>
              </a:rPr>
              <a:t>University</a:t>
            </a:r>
            <a:r>
              <a:rPr lang="it-IT" sz="1100" i="1" dirty="0">
                <a:solidFill>
                  <a:prstClr val="black"/>
                </a:solidFill>
              </a:rPr>
              <a:t>, </a:t>
            </a:r>
            <a:r>
              <a:rPr lang="it-IT" sz="1100" i="1" dirty="0" err="1">
                <a:solidFill>
                  <a:prstClr val="black"/>
                </a:solidFill>
              </a:rPr>
              <a:t>Ceredigion</a:t>
            </a:r>
            <a:r>
              <a:rPr lang="it-IT" sz="1100" i="1" dirty="0">
                <a:solidFill>
                  <a:prstClr val="black"/>
                </a:solidFill>
              </a:rPr>
              <a:t>, Wales (UK)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" y="1988841"/>
            <a:ext cx="4160887" cy="443197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36" tIns="45718" rIns="91436" bIns="45718">
            <a:spAutoFit/>
          </a:bodyPr>
          <a:lstStyle/>
          <a:p>
            <a:pPr algn="ctr" defTabSz="914354"/>
            <a:r>
              <a:rPr lang="en-US" sz="1200" b="1" i="1" dirty="0">
                <a:solidFill>
                  <a:srgbClr val="4BACC6">
                    <a:lumMod val="75000"/>
                  </a:srgbClr>
                </a:solidFill>
              </a:rPr>
              <a:t>ECOPOTENTIAL project: improving future ecosystem benefits through </a:t>
            </a:r>
            <a:r>
              <a:rPr lang="en-US" sz="1200" b="1" i="1" dirty="0" smtClean="0">
                <a:solidFill>
                  <a:srgbClr val="4BACC6">
                    <a:lumMod val="75000"/>
                  </a:srgbClr>
                </a:solidFill>
              </a:rPr>
              <a:t>EO</a:t>
            </a:r>
          </a:p>
          <a:p>
            <a:pPr algn="ctr" defTabSz="914354"/>
            <a:r>
              <a:rPr lang="en-US" sz="1200" b="1" i="1" dirty="0" smtClean="0">
                <a:solidFill>
                  <a:srgbClr val="4BACC6">
                    <a:lumMod val="75000"/>
                  </a:srgbClr>
                </a:solidFill>
              </a:rPr>
              <a:t> 2015-2019; 46 Partners</a:t>
            </a:r>
            <a:endParaRPr lang="en-US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algn="ctr" defTabSz="914354"/>
            <a:endParaRPr lang="en-US" sz="1200" b="1" i="1" dirty="0">
              <a:solidFill>
                <a:srgbClr val="4BACC6">
                  <a:lumMod val="75000"/>
                </a:srgbClr>
              </a:solidFill>
            </a:endParaRPr>
          </a:p>
          <a:p>
            <a:pPr algn="ctr" defTabSz="914354"/>
            <a:r>
              <a:rPr lang="en-US" sz="1200" b="1" i="1" dirty="0">
                <a:solidFill>
                  <a:srgbClr val="4BACC6">
                    <a:lumMod val="75000"/>
                  </a:srgbClr>
                </a:solidFill>
              </a:rPr>
              <a:t>Coordinator: </a:t>
            </a:r>
            <a:r>
              <a:rPr lang="en-US" sz="1200" b="1" i="1" dirty="0" err="1">
                <a:solidFill>
                  <a:srgbClr val="4BACC6">
                    <a:lumMod val="75000"/>
                  </a:srgbClr>
                </a:solidFill>
              </a:rPr>
              <a:t>Antonello</a:t>
            </a:r>
            <a:r>
              <a:rPr lang="en-US" sz="1200" b="1" i="1" dirty="0">
                <a:solidFill>
                  <a:srgbClr val="4BACC6">
                    <a:lumMod val="75000"/>
                  </a:srgbClr>
                </a:solidFill>
              </a:rPr>
              <a:t> </a:t>
            </a:r>
            <a:r>
              <a:rPr lang="en-US" sz="1200" b="1" i="1" dirty="0" err="1">
                <a:solidFill>
                  <a:srgbClr val="4BACC6">
                    <a:lumMod val="75000"/>
                  </a:srgbClr>
                </a:solidFill>
              </a:rPr>
              <a:t>Provenzale</a:t>
            </a:r>
            <a:r>
              <a:rPr lang="en-US" sz="1200" b="1" i="1" dirty="0">
                <a:solidFill>
                  <a:srgbClr val="4BACC6">
                    <a:lumMod val="75000"/>
                  </a:srgbClr>
                </a:solidFill>
              </a:rPr>
              <a:t> (CNR)</a:t>
            </a:r>
          </a:p>
          <a:p>
            <a:pPr algn="ctr" defTabSz="914354"/>
            <a:r>
              <a:rPr lang="en-US" sz="1200" b="1" i="1" dirty="0">
                <a:solidFill>
                  <a:srgbClr val="4BACC6">
                    <a:lumMod val="75000"/>
                  </a:srgbClr>
                </a:solidFill>
              </a:rPr>
              <a:t>Project manager: C. </a:t>
            </a:r>
            <a:r>
              <a:rPr lang="en-US" sz="1200" b="1" i="1" dirty="0" err="1">
                <a:solidFill>
                  <a:srgbClr val="4BACC6">
                    <a:lumMod val="75000"/>
                  </a:srgbClr>
                </a:solidFill>
              </a:rPr>
              <a:t>Marangi</a:t>
            </a:r>
            <a:r>
              <a:rPr lang="en-US" sz="1200" b="1" i="1" dirty="0">
                <a:solidFill>
                  <a:srgbClr val="4BACC6">
                    <a:lumMod val="75000"/>
                  </a:srgbClr>
                </a:solidFill>
              </a:rPr>
              <a:t> (CNR-IAC)</a:t>
            </a:r>
          </a:p>
          <a:p>
            <a:pPr defTabSz="914354"/>
            <a:endParaRPr lang="en-US" sz="1900" dirty="0">
              <a:solidFill>
                <a:prstClr val="black"/>
              </a:solidFill>
            </a:endParaRPr>
          </a:p>
          <a:p>
            <a:pPr defTabSz="914354"/>
            <a:endParaRPr lang="en-US" sz="1900" dirty="0" smtClean="0">
              <a:solidFill>
                <a:prstClr val="black"/>
              </a:solidFill>
            </a:endParaRPr>
          </a:p>
          <a:p>
            <a:pPr defTabSz="914354"/>
            <a:r>
              <a:rPr lang="en-US" sz="1900" dirty="0" smtClean="0">
                <a:solidFill>
                  <a:prstClr val="black"/>
                </a:solidFill>
              </a:rPr>
              <a:t> </a:t>
            </a:r>
          </a:p>
          <a:p>
            <a:pPr defTabSz="914354"/>
            <a:endParaRPr lang="en-US" sz="1900" dirty="0">
              <a:solidFill>
                <a:prstClr val="black"/>
              </a:solidFill>
            </a:endParaRPr>
          </a:p>
          <a:p>
            <a:pPr defTabSz="914354"/>
            <a:endParaRPr lang="en-US" sz="1900" dirty="0" smtClean="0">
              <a:solidFill>
                <a:prstClr val="black"/>
              </a:solidFill>
            </a:endParaRPr>
          </a:p>
          <a:p>
            <a:pPr algn="ctr" defTabSz="914354"/>
            <a:endParaRPr lang="en-US" sz="1900" dirty="0">
              <a:solidFill>
                <a:prstClr val="black"/>
              </a:solidFill>
            </a:endParaRPr>
          </a:p>
          <a:p>
            <a:pPr algn="ctr" defTabSz="914354"/>
            <a:r>
              <a:rPr lang="en-US" sz="1600" b="1" i="1" dirty="0">
                <a:solidFill>
                  <a:srgbClr val="4BACC6">
                    <a:lumMod val="75000"/>
                  </a:srgbClr>
                </a:solidFill>
              </a:rPr>
              <a:t>ECOPOTENTIAL considers cross-scale geosphere-biosphere interactions at regional to continental scales, addressing long-term and large-scale environmental and ecological challenges.</a:t>
            </a:r>
          </a:p>
          <a:p>
            <a:pPr algn="ctr" defTabSz="914354"/>
            <a:endParaRPr lang="en-US" sz="1600" dirty="0" smtClean="0">
              <a:solidFill>
                <a:prstClr val="black"/>
              </a:solidFill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486" y="3140968"/>
            <a:ext cx="3851920" cy="148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3"/>
          <p:cNvSpPr/>
          <p:nvPr/>
        </p:nvSpPr>
        <p:spPr>
          <a:xfrm>
            <a:off x="5652120" y="6220072"/>
            <a:ext cx="3384376" cy="521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200000"/>
              </a:lnSpc>
            </a:pPr>
            <a:r>
              <a:rPr lang="en-US" sz="1050" b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DejaVu Sans"/>
              </a:rPr>
              <a:t>IV ECOPOTENTIAL General Meeting</a:t>
            </a:r>
            <a:endParaRPr lang="en-US" sz="12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050" b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DejaVu Sans"/>
              </a:rPr>
              <a:t>Rome, 20-24 May 2019</a:t>
            </a:r>
            <a:endParaRPr lang="en-US" sz="12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Titolo 3"/>
          <p:cNvSpPr>
            <a:spLocks noGrp="1"/>
          </p:cNvSpPr>
          <p:nvPr>
            <p:ph type="ctrTitle"/>
          </p:nvPr>
        </p:nvSpPr>
        <p:spPr>
          <a:xfrm>
            <a:off x="971600" y="32172"/>
            <a:ext cx="7200800" cy="50405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2. I</a:t>
            </a:r>
            <a:r>
              <a:rPr lang="en-US" sz="2400" b="1" dirty="0" smtClean="0">
                <a:solidFill>
                  <a:srgbClr val="0070C0"/>
                </a:solidFill>
              </a:rPr>
              <a:t>nter and Intra-annual time series for chan</a:t>
            </a:r>
            <a:r>
              <a:rPr lang="en-US" sz="2400" dirty="0" smtClean="0">
                <a:solidFill>
                  <a:srgbClr val="0070C0"/>
                </a:solidFill>
              </a:rPr>
              <a:t>ge  </a:t>
            </a:r>
            <a:endParaRPr lang="it-IT" sz="2800" i="1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397551" y="1062821"/>
            <a:ext cx="5054769" cy="830997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no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maps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3002176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err="1" smtClean="0">
                <a:solidFill>
                  <a:srgbClr val="0070C0"/>
                </a:solidFill>
              </a:rPr>
              <a:t>Proposed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err="1" smtClean="0">
                <a:solidFill>
                  <a:srgbClr val="0070C0"/>
                </a:solidFill>
              </a:rPr>
              <a:t>solution</a:t>
            </a:r>
            <a:r>
              <a:rPr lang="it-IT" sz="2400" b="1" dirty="0" smtClean="0">
                <a:solidFill>
                  <a:srgbClr val="0070C0"/>
                </a:solidFill>
              </a:rPr>
              <a:t>: </a:t>
            </a:r>
          </a:p>
          <a:p>
            <a:r>
              <a:rPr lang="it-IT" sz="2400" dirty="0" err="1" smtClean="0">
                <a:solidFill>
                  <a:srgbClr val="0070C0"/>
                </a:solidFill>
              </a:rPr>
              <a:t>Convergence</a:t>
            </a:r>
            <a:r>
              <a:rPr lang="it-IT" sz="2400" dirty="0" smtClean="0">
                <a:solidFill>
                  <a:srgbClr val="0070C0"/>
                </a:solidFill>
              </a:rPr>
              <a:t> of </a:t>
            </a:r>
            <a:r>
              <a:rPr lang="it-IT" sz="2400" dirty="0" err="1" smtClean="0">
                <a:solidFill>
                  <a:srgbClr val="0070C0"/>
                </a:solidFill>
              </a:rPr>
              <a:t>evidence</a:t>
            </a:r>
            <a:r>
              <a:rPr lang="it-IT" sz="2400" dirty="0" smtClean="0">
                <a:solidFill>
                  <a:srgbClr val="0070C0"/>
                </a:solidFill>
              </a:rPr>
              <a:t> from </a:t>
            </a:r>
            <a:r>
              <a:rPr lang="it-IT" sz="2400" dirty="0" err="1" smtClean="0">
                <a:solidFill>
                  <a:srgbClr val="0070C0"/>
                </a:solidFill>
              </a:rPr>
              <a:t>different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change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detection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algorithms</a:t>
            </a:r>
            <a:r>
              <a:rPr lang="it-IT" sz="2400" dirty="0">
                <a:solidFill>
                  <a:srgbClr val="0070C0"/>
                </a:solidFill>
              </a:rPr>
              <a:t>:</a:t>
            </a:r>
          </a:p>
          <a:p>
            <a:pPr marL="450850" lvl="1" indent="-314325">
              <a:lnSpc>
                <a:spcPct val="150000"/>
              </a:lnSpc>
              <a:buFont typeface="+mj-lt"/>
              <a:buAutoNum type="alphaLcParenR"/>
            </a:pPr>
            <a:r>
              <a:rPr lang="en-US" sz="2000" dirty="0">
                <a:solidFill>
                  <a:srgbClr val="0070C0"/>
                </a:solidFill>
              </a:rPr>
              <a:t>Cross Correlation Analysis (CCA) between one map and a recent </a:t>
            </a:r>
            <a:r>
              <a:rPr lang="en-US" sz="2000" dirty="0" smtClean="0">
                <a:solidFill>
                  <a:srgbClr val="0070C0"/>
                </a:solidFill>
              </a:rPr>
              <a:t>image (</a:t>
            </a:r>
            <a:r>
              <a:rPr lang="en-US" sz="2000" b="1" dirty="0" smtClean="0">
                <a:solidFill>
                  <a:srgbClr val="0070C0"/>
                </a:solidFill>
              </a:rPr>
              <a:t>where?</a:t>
            </a:r>
            <a:r>
              <a:rPr lang="en-US" sz="2000" dirty="0" smtClean="0">
                <a:solidFill>
                  <a:srgbClr val="0070C0"/>
                </a:solidFill>
              </a:rPr>
              <a:t>);</a:t>
            </a:r>
          </a:p>
          <a:p>
            <a:pPr marL="450850" lvl="1" indent="-314325">
              <a:lnSpc>
                <a:spcPct val="150000"/>
              </a:lnSpc>
              <a:buFont typeface="+mj-lt"/>
              <a:buAutoNum type="alphaLcParenR"/>
            </a:pPr>
            <a:r>
              <a:rPr lang="en-US" sz="2000" dirty="0" smtClean="0">
                <a:solidFill>
                  <a:srgbClr val="0070C0"/>
                </a:solidFill>
              </a:rPr>
              <a:t>Post </a:t>
            </a:r>
            <a:r>
              <a:rPr lang="en-US" sz="2000" dirty="0">
                <a:solidFill>
                  <a:srgbClr val="0070C0"/>
                </a:solidFill>
              </a:rPr>
              <a:t>Classification Comparison (PCC) of two supervised classified </a:t>
            </a:r>
            <a:r>
              <a:rPr lang="en-US" sz="2000" dirty="0" smtClean="0">
                <a:solidFill>
                  <a:srgbClr val="0070C0"/>
                </a:solidFill>
              </a:rPr>
              <a:t>maps (</a:t>
            </a:r>
            <a:r>
              <a:rPr lang="en-US" sz="2000" b="1" dirty="0" smtClean="0">
                <a:solidFill>
                  <a:srgbClr val="0070C0"/>
                </a:solidFill>
              </a:rPr>
              <a:t>from-to</a:t>
            </a:r>
            <a:r>
              <a:rPr lang="en-US" sz="2000" dirty="0" smtClean="0">
                <a:solidFill>
                  <a:srgbClr val="0070C0"/>
                </a:solidFill>
              </a:rPr>
              <a:t>);</a:t>
            </a:r>
          </a:p>
          <a:p>
            <a:pPr marL="450850" lvl="1" indent="-314325">
              <a:lnSpc>
                <a:spcPct val="150000"/>
              </a:lnSpc>
              <a:buFont typeface="+mj-lt"/>
              <a:buAutoNum type="alphaLcParenR"/>
            </a:pPr>
            <a:r>
              <a:rPr lang="en-US" sz="2000" dirty="0" smtClean="0">
                <a:solidFill>
                  <a:srgbClr val="0070C0"/>
                </a:solidFill>
              </a:rPr>
              <a:t>Breaks </a:t>
            </a:r>
            <a:r>
              <a:rPr lang="en-US" sz="2000" dirty="0">
                <a:solidFill>
                  <a:srgbClr val="0070C0"/>
                </a:solidFill>
              </a:rPr>
              <a:t>For Additive Season and Trend (BFAST) analysis of Landsat </a:t>
            </a:r>
            <a:r>
              <a:rPr lang="en-US" sz="2000" dirty="0" smtClean="0">
                <a:solidFill>
                  <a:srgbClr val="0070C0"/>
                </a:solidFill>
              </a:rPr>
              <a:t>TS (</a:t>
            </a:r>
            <a:r>
              <a:rPr lang="en-US" sz="2000" b="1" dirty="0" smtClean="0">
                <a:solidFill>
                  <a:srgbClr val="0070C0"/>
                </a:solidFill>
              </a:rPr>
              <a:t>when?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4762442" y="1893818"/>
            <a:ext cx="0" cy="11083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9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4630184" y="620688"/>
            <a:ext cx="733904" cy="665856"/>
            <a:chOff x="-110339" y="5180147"/>
            <a:chExt cx="733904" cy="665856"/>
          </a:xfrm>
        </p:grpSpPr>
        <p:sp>
          <p:nvSpPr>
            <p:cNvPr id="4" name="CasellaDiTesto 3"/>
            <p:cNvSpPr txBox="1"/>
            <p:nvPr/>
          </p:nvSpPr>
          <p:spPr>
            <a:xfrm>
              <a:off x="-110339" y="5615171"/>
              <a:ext cx="733904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900" dirty="0" smtClean="0"/>
                <a:t>1:1.000.000</a:t>
              </a:r>
              <a:endParaRPr lang="it-IT" sz="900" dirty="0"/>
            </a:p>
          </p:txBody>
        </p:sp>
        <p:pic>
          <p:nvPicPr>
            <p:cNvPr id="8" name="Immagine 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79" y="5180147"/>
              <a:ext cx="339839" cy="386383"/>
            </a:xfrm>
            <a:prstGeom prst="rect">
              <a:avLst/>
            </a:prstGeom>
          </p:spPr>
        </p:pic>
      </p:grpSp>
      <p:grpSp>
        <p:nvGrpSpPr>
          <p:cNvPr id="19" name="Gruppo 18"/>
          <p:cNvGrpSpPr/>
          <p:nvPr/>
        </p:nvGrpSpPr>
        <p:grpSpPr>
          <a:xfrm>
            <a:off x="395534" y="3212975"/>
            <a:ext cx="2808313" cy="523220"/>
            <a:chOff x="7056276" y="2845267"/>
            <a:chExt cx="1962772" cy="559109"/>
          </a:xfrm>
        </p:grpSpPr>
        <p:sp>
          <p:nvSpPr>
            <p:cNvPr id="20" name="Rettangolo 19"/>
            <p:cNvSpPr/>
            <p:nvPr/>
          </p:nvSpPr>
          <p:spPr>
            <a:xfrm>
              <a:off x="7056276" y="2924944"/>
              <a:ext cx="212618" cy="216024"/>
            </a:xfrm>
            <a:prstGeom prst="rect">
              <a:avLst/>
            </a:prstGeom>
            <a:solidFill>
              <a:srgbClr val="CC99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solidFill>
                  <a:srgbClr val="00B050"/>
                </a:solidFill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7367195" y="2845267"/>
              <a:ext cx="1651853" cy="559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err="1" smtClean="0">
                  <a:solidFill>
                    <a:srgbClr val="CC9900"/>
                  </a:solidFill>
                </a:rPr>
                <a:t>Copernicus</a:t>
              </a:r>
              <a:r>
                <a:rPr lang="it-IT" sz="1400" b="1" dirty="0" smtClean="0">
                  <a:solidFill>
                    <a:srgbClr val="CC9900"/>
                  </a:solidFill>
                </a:rPr>
                <a:t> </a:t>
              </a:r>
              <a:r>
                <a:rPr lang="it-IT" sz="1400" b="1" dirty="0" smtClean="0">
                  <a:solidFill>
                    <a:srgbClr val="CC9900"/>
                  </a:solidFill>
                </a:rPr>
                <a:t>Natural </a:t>
              </a:r>
              <a:r>
                <a:rPr lang="it-IT" sz="1400" b="1" dirty="0" err="1" smtClean="0">
                  <a:solidFill>
                    <a:srgbClr val="CC9900"/>
                  </a:solidFill>
                </a:rPr>
                <a:t>Grasslands</a:t>
              </a:r>
              <a:r>
                <a:rPr lang="it-IT" sz="1400" b="1" dirty="0" smtClean="0">
                  <a:solidFill>
                    <a:srgbClr val="CC9900"/>
                  </a:solidFill>
                </a:rPr>
                <a:t> </a:t>
              </a:r>
              <a:r>
                <a:rPr lang="it-IT" sz="1400" b="1" dirty="0" smtClean="0">
                  <a:solidFill>
                    <a:srgbClr val="CC9900"/>
                  </a:solidFill>
                </a:rPr>
                <a:t> </a:t>
              </a:r>
              <a:r>
                <a:rPr lang="it-IT" sz="1400" b="1" dirty="0" err="1" smtClean="0">
                  <a:solidFill>
                    <a:srgbClr val="CC9900"/>
                  </a:solidFill>
                </a:rPr>
                <a:t>layer</a:t>
              </a:r>
              <a:endParaRPr lang="it-IT" sz="1400" b="1" dirty="0">
                <a:solidFill>
                  <a:srgbClr val="CC9900"/>
                </a:solidFill>
              </a:endParaRPr>
            </a:p>
          </p:txBody>
        </p:sp>
      </p:grpSp>
      <p:sp>
        <p:nvSpPr>
          <p:cNvPr id="27" name="CasellaDiTesto 26"/>
          <p:cNvSpPr txBox="1"/>
          <p:nvPr/>
        </p:nvSpPr>
        <p:spPr>
          <a:xfrm>
            <a:off x="-468560" y="620688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Natural </a:t>
            </a:r>
            <a:r>
              <a:rPr lang="it-IT" sz="16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Grasslands</a:t>
            </a:r>
            <a:r>
              <a:rPr lang="it-IT" sz="1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from </a:t>
            </a:r>
            <a:r>
              <a:rPr lang="it-IT" sz="1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LC </a:t>
            </a:r>
            <a:r>
              <a:rPr lang="it-IT" sz="16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map</a:t>
            </a:r>
            <a:r>
              <a:rPr lang="it-IT" sz="1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(T</a:t>
            </a:r>
            <a:r>
              <a:rPr lang="it-IT" sz="1600" b="1" baseline="-25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</a:t>
            </a:r>
            <a:r>
              <a:rPr lang="it-IT" sz="1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=2011)</a:t>
            </a:r>
            <a:endParaRPr lang="it-IT" sz="1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5961783" y="570166"/>
            <a:ext cx="2856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Landsat</a:t>
            </a:r>
            <a:r>
              <a:rPr lang="it-IT" sz="1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8  image (T</a:t>
            </a:r>
            <a:r>
              <a:rPr lang="it-IT" sz="1600" b="1" baseline="-25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</a:t>
            </a:r>
            <a:r>
              <a:rPr lang="it-IT" sz="1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=2017)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6876256" y="3338989"/>
            <a:ext cx="2016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99"/>
                </a:solidFill>
              </a:rPr>
              <a:t>August 2017</a:t>
            </a:r>
          </a:p>
          <a:p>
            <a:r>
              <a:rPr lang="en-US" sz="1400" b="1" u="sng" dirty="0" smtClean="0">
                <a:solidFill>
                  <a:srgbClr val="000099"/>
                </a:solidFill>
                <a:latin typeface="Calibri"/>
              </a:rPr>
              <a:t>False </a:t>
            </a:r>
            <a:r>
              <a:rPr lang="en-US" sz="1400" b="1" u="sng" dirty="0" err="1" smtClean="0">
                <a:solidFill>
                  <a:srgbClr val="000099"/>
                </a:solidFill>
                <a:latin typeface="Calibri"/>
              </a:rPr>
              <a:t>colour</a:t>
            </a:r>
            <a:r>
              <a:rPr lang="en-US" sz="1400" b="1" u="sng" dirty="0" smtClean="0">
                <a:solidFill>
                  <a:srgbClr val="000099"/>
                </a:solidFill>
                <a:latin typeface="Calibri"/>
              </a:rPr>
              <a:t> composite</a:t>
            </a:r>
            <a:r>
              <a:rPr lang="en-US" sz="1400" b="1" dirty="0" smtClean="0">
                <a:solidFill>
                  <a:srgbClr val="000099"/>
                </a:solidFill>
                <a:latin typeface="Calibri"/>
              </a:rPr>
              <a:t>: </a:t>
            </a:r>
          </a:p>
          <a:p>
            <a:r>
              <a:rPr lang="en-US" sz="1400" b="1" dirty="0" smtClean="0">
                <a:solidFill>
                  <a:srgbClr val="000099"/>
                </a:solidFill>
                <a:latin typeface="Calibri"/>
              </a:rPr>
              <a:t>band 4, band 5, band 2.</a:t>
            </a:r>
            <a:endParaRPr lang="en-US" sz="1400" b="1" dirty="0">
              <a:solidFill>
                <a:srgbClr val="000099"/>
              </a:solidFill>
              <a:latin typeface="Calibri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58086"/>
            <a:ext cx="3312368" cy="249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36528"/>
            <a:ext cx="3168352" cy="229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18878"/>
            <a:ext cx="3285490" cy="2348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4" name="Gruppo 23"/>
          <p:cNvGrpSpPr/>
          <p:nvPr/>
        </p:nvGrpSpPr>
        <p:grpSpPr>
          <a:xfrm>
            <a:off x="3419872" y="4905840"/>
            <a:ext cx="2119659" cy="1027276"/>
            <a:chOff x="6876256" y="2916233"/>
            <a:chExt cx="2551707" cy="1027276"/>
          </a:xfrm>
        </p:grpSpPr>
        <p:grpSp>
          <p:nvGrpSpPr>
            <p:cNvPr id="25" name="Gruppo 24"/>
            <p:cNvGrpSpPr/>
            <p:nvPr/>
          </p:nvGrpSpPr>
          <p:grpSpPr>
            <a:xfrm>
              <a:off x="6876256" y="2916233"/>
              <a:ext cx="2551707" cy="523220"/>
              <a:chOff x="7056276" y="2852936"/>
              <a:chExt cx="2381593" cy="523220"/>
            </a:xfrm>
          </p:grpSpPr>
          <p:sp>
            <p:nvSpPr>
              <p:cNvPr id="33" name="Rettangolo 32"/>
              <p:cNvSpPr/>
              <p:nvPr/>
            </p:nvSpPr>
            <p:spPr>
              <a:xfrm>
                <a:off x="7056276" y="2924944"/>
                <a:ext cx="252028" cy="216024"/>
              </a:xfrm>
              <a:prstGeom prst="rect">
                <a:avLst/>
              </a:prstGeom>
              <a:solidFill>
                <a:srgbClr val="0000FF"/>
              </a:solidFill>
              <a:ln w="25400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6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DejaVu Sans"/>
                  <a:cs typeface="DejaVu Sans"/>
                </a:endParaRPr>
              </a:p>
            </p:txBody>
          </p:sp>
          <p:sp>
            <p:nvSpPr>
              <p:cNvPr id="34" name="CasellaDiTesto 33"/>
              <p:cNvSpPr txBox="1"/>
              <p:nvPr/>
            </p:nvSpPr>
            <p:spPr>
              <a:xfrm>
                <a:off x="7344308" y="2852936"/>
                <a:ext cx="20935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err="1">
                    <a:solidFill>
                      <a:srgbClr val="0000FF"/>
                    </a:solidFill>
                  </a:rPr>
                  <a:t>Changes</a:t>
                </a:r>
                <a:r>
                  <a:rPr lang="it-IT" sz="1400" b="1" dirty="0">
                    <a:solidFill>
                      <a:srgbClr val="0000FF"/>
                    </a:solidFill>
                  </a:rPr>
                  <a:t> from Natural </a:t>
                </a:r>
                <a:r>
                  <a:rPr lang="it-IT" sz="1400" b="1" dirty="0" err="1">
                    <a:solidFill>
                      <a:srgbClr val="0000FF"/>
                    </a:solidFill>
                  </a:rPr>
                  <a:t>Grasslands</a:t>
                </a:r>
                <a:r>
                  <a:rPr lang="it-IT" sz="1400" b="1" dirty="0">
                    <a:solidFill>
                      <a:srgbClr val="0000FF"/>
                    </a:solidFill>
                  </a:rPr>
                  <a:t> to </a:t>
                </a:r>
                <a:r>
                  <a:rPr lang="it-IT" sz="1400" b="1" dirty="0" err="1">
                    <a:solidFill>
                      <a:srgbClr val="0000FF"/>
                    </a:solidFill>
                  </a:rPr>
                  <a:t>Other</a:t>
                </a:r>
                <a:endParaRPr lang="it-IT" sz="1400" b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6" name="Gruppo 25"/>
            <p:cNvGrpSpPr/>
            <p:nvPr/>
          </p:nvGrpSpPr>
          <p:grpSpPr>
            <a:xfrm>
              <a:off x="6905078" y="3420289"/>
              <a:ext cx="2522884" cy="523220"/>
              <a:chOff x="7083177" y="2553291"/>
              <a:chExt cx="2354692" cy="523220"/>
            </a:xfrm>
          </p:grpSpPr>
          <p:sp>
            <p:nvSpPr>
              <p:cNvPr id="31" name="Rettangolo 30"/>
              <p:cNvSpPr/>
              <p:nvPr/>
            </p:nvSpPr>
            <p:spPr>
              <a:xfrm>
                <a:off x="7083177" y="2681143"/>
                <a:ext cx="252028" cy="216024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6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DejaVu Sans"/>
                  <a:cs typeface="DejaVu Sans"/>
                </a:endParaRPr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7404082" y="2553291"/>
                <a:ext cx="20337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>
                    <a:solidFill>
                      <a:srgbClr val="0000FF"/>
                    </a:solidFill>
                  </a:rPr>
                  <a:t>No </a:t>
                </a:r>
                <a:r>
                  <a:rPr lang="it-IT" sz="1400" b="1" dirty="0" err="1">
                    <a:solidFill>
                      <a:srgbClr val="0000FF"/>
                    </a:solidFill>
                  </a:rPr>
                  <a:t>Changes</a:t>
                </a:r>
                <a:r>
                  <a:rPr lang="it-IT" sz="1400" b="1" dirty="0">
                    <a:solidFill>
                      <a:srgbClr val="0000FF"/>
                    </a:solidFill>
                  </a:rPr>
                  <a:t>/</a:t>
                </a:r>
                <a:r>
                  <a:rPr lang="it-IT" sz="1400" b="1" dirty="0" err="1">
                    <a:solidFill>
                      <a:srgbClr val="0000FF"/>
                    </a:solidFill>
                  </a:rPr>
                  <a:t>Not</a:t>
                </a:r>
                <a:r>
                  <a:rPr lang="it-IT" sz="1400" b="1" dirty="0">
                    <a:solidFill>
                      <a:srgbClr val="0000FF"/>
                    </a:solidFill>
                  </a:rPr>
                  <a:t> </a:t>
                </a:r>
                <a:r>
                  <a:rPr lang="it-IT" sz="1400" b="1" dirty="0" err="1">
                    <a:solidFill>
                      <a:srgbClr val="0000FF"/>
                    </a:solidFill>
                  </a:rPr>
                  <a:t>considered</a:t>
                </a:r>
                <a:r>
                  <a:rPr lang="it-IT" sz="1400" b="1" dirty="0">
                    <a:solidFill>
                      <a:srgbClr val="0000FF"/>
                    </a:solidFill>
                  </a:rPr>
                  <a:t> area</a:t>
                </a:r>
              </a:p>
            </p:txBody>
          </p:sp>
        </p:grpSp>
      </p:grpSp>
      <p:sp>
        <p:nvSpPr>
          <p:cNvPr id="36" name="CasellaDiTesto 35"/>
          <p:cNvSpPr txBox="1"/>
          <p:nvPr/>
        </p:nvSpPr>
        <p:spPr>
          <a:xfrm>
            <a:off x="3635896" y="328753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Change</a:t>
            </a:r>
            <a:r>
              <a:rPr lang="it-IT" sz="16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6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map</a:t>
            </a:r>
            <a:r>
              <a:rPr lang="it-IT" sz="16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from CCA </a:t>
            </a:r>
            <a:endParaRPr lang="it-IT" sz="1600" b="1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(2011-2017, TH=µ±1</a:t>
            </a:r>
            <a:r>
              <a:rPr lang="el-GR" sz="1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σ</a:t>
            </a:r>
            <a:r>
              <a:rPr lang="it-IT" sz="1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)</a:t>
            </a:r>
            <a:endParaRPr lang="it-IT" sz="16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84441"/>
              </p:ext>
            </p:extLst>
          </p:nvPr>
        </p:nvGraphicFramePr>
        <p:xfrm>
          <a:off x="5961783" y="4375362"/>
          <a:ext cx="285167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687"/>
                <a:gridCol w="1108983"/>
              </a:tblGrid>
              <a:tr h="3477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%</a:t>
                      </a:r>
                      <a:r>
                        <a:rPr lang="it-IT" sz="1600" b="1" dirty="0" err="1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Change</a:t>
                      </a:r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 of Natural </a:t>
                      </a:r>
                      <a:r>
                        <a:rPr lang="it-IT" sz="1600" b="1" dirty="0" err="1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Grasslands</a:t>
                      </a:r>
                      <a:endParaRPr lang="it-IT" sz="1600" b="1" dirty="0" smtClean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47746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+mj-lt"/>
                          <a:ea typeface="+mj-ea"/>
                          <a:cs typeface="+mj-cs"/>
                        </a:rPr>
                        <a:t>Within</a:t>
                      </a:r>
                      <a:r>
                        <a:rPr lang="it-IT" sz="1600" b="1" dirty="0" smtClean="0">
                          <a:solidFill>
                            <a:srgbClr val="0070C0"/>
                          </a:solidFill>
                          <a:latin typeface="+mj-lt"/>
                          <a:ea typeface="+mj-ea"/>
                          <a:cs typeface="+mj-cs"/>
                        </a:rPr>
                        <a:t> PA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</a:t>
                      </a:r>
                      <a:r>
                        <a:rPr lang="it-IT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  <a:sym typeface="Symbol"/>
                        </a:rPr>
                        <a:t>9</a:t>
                      </a:r>
                      <a:r>
                        <a:rPr lang="it-IT" sz="1600" b="1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.31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0652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+mj-lt"/>
                          <a:ea typeface="+mj-ea"/>
                          <a:cs typeface="+mj-cs"/>
                        </a:rPr>
                        <a:t>Within</a:t>
                      </a:r>
                      <a:r>
                        <a:rPr lang="it-IT" sz="1600" b="1" baseline="0" dirty="0" smtClean="0">
                          <a:solidFill>
                            <a:srgbClr val="0070C0"/>
                          </a:solidFill>
                          <a:latin typeface="+mj-lt"/>
                          <a:ea typeface="+mj-ea"/>
                          <a:cs typeface="+mj-cs"/>
                        </a:rPr>
                        <a:t> a buffer of 10 km </a:t>
                      </a:r>
                      <a:r>
                        <a:rPr lang="it-IT" sz="1600" b="1" baseline="0" dirty="0" err="1" smtClean="0">
                          <a:solidFill>
                            <a:srgbClr val="0070C0"/>
                          </a:solidFill>
                          <a:latin typeface="+mj-lt"/>
                          <a:ea typeface="+mj-ea"/>
                          <a:cs typeface="+mj-cs"/>
                        </a:rPr>
                        <a:t>around</a:t>
                      </a:r>
                      <a:r>
                        <a:rPr lang="it-IT" sz="1600" b="1" dirty="0" smtClean="0">
                          <a:solidFill>
                            <a:srgbClr val="0070C0"/>
                          </a:solidFill>
                          <a:latin typeface="+mj-lt"/>
                          <a:ea typeface="+mj-ea"/>
                          <a:cs typeface="+mj-cs"/>
                        </a:rPr>
                        <a:t> PA 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  <a:sym typeface="Symbol"/>
                        </a:rPr>
                        <a:t>21.5</a:t>
                      </a:r>
                      <a:endParaRPr lang="it-IT" sz="1600" b="1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178613"/>
              </p:ext>
            </p:extLst>
          </p:nvPr>
        </p:nvGraphicFramePr>
        <p:xfrm>
          <a:off x="3275856" y="1412776"/>
          <a:ext cx="252028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608"/>
                <a:gridCol w="809282"/>
                <a:gridCol w="1097390"/>
              </a:tblGrid>
              <a:tr h="1405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endParaRPr lang="it-IT" sz="1400" baseline="0" dirty="0" smtClean="0"/>
                    </a:p>
                  </a:txBody>
                  <a:tcP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aseline="0" dirty="0" smtClean="0"/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Natural </a:t>
                      </a:r>
                      <a:r>
                        <a:rPr lang="it-IT" sz="1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Grasslands</a:t>
                      </a:r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(2011)</a:t>
                      </a:r>
                      <a:endParaRPr lang="it-IT" sz="1400" baseline="0" dirty="0" smtClean="0"/>
                    </a:p>
                  </a:txBody>
                  <a:tcPr>
                    <a:solidFill>
                      <a:srgbClr val="00CC99"/>
                    </a:solidFill>
                  </a:tcPr>
                </a:tc>
              </a:tr>
              <a:tr h="14054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(km</a:t>
                      </a:r>
                      <a:r>
                        <a:rPr lang="it-IT" sz="14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400" baseline="0" dirty="0" smtClean="0"/>
                    </a:p>
                  </a:txBody>
                  <a:tcP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6992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0070C0"/>
                          </a:solidFill>
                          <a:latin typeface="+mj-lt"/>
                          <a:ea typeface="+mj-ea"/>
                          <a:cs typeface="+mj-cs"/>
                        </a:rPr>
                        <a:t>AOI</a:t>
                      </a:r>
                      <a:endParaRPr lang="it-IT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</a:t>
                      </a:r>
                      <a:r>
                        <a:rPr lang="it-IT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5300</a:t>
                      </a:r>
                      <a:endParaRPr lang="it-IT" sz="14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</a:t>
                      </a:r>
                      <a:r>
                        <a:rPr lang="it-IT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  <a:endParaRPr lang="it-IT" sz="14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992"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  <a:endParaRPr lang="it-IT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</a:t>
                      </a:r>
                      <a:r>
                        <a:rPr lang="it-IT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1350</a:t>
                      </a:r>
                      <a:endParaRPr lang="it-IT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</a:t>
                      </a:r>
                      <a:r>
                        <a:rPr lang="it-IT" sz="1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  <a:endParaRPr lang="it-IT" sz="14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itolo 3"/>
          <p:cNvSpPr txBox="1">
            <a:spLocks/>
          </p:cNvSpPr>
          <p:nvPr/>
        </p:nvSpPr>
        <p:spPr>
          <a:xfrm>
            <a:off x="1259632" y="-27384"/>
            <a:ext cx="6388598" cy="698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2. 1 Change CCA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  <a:r>
              <a:rPr lang="it-IT" sz="2400" b="1" dirty="0" smtClean="0">
                <a:solidFill>
                  <a:srgbClr val="0070C0"/>
                </a:solidFill>
              </a:rPr>
              <a:t>2011-2017 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796136" y="4077653"/>
            <a:ext cx="3240360" cy="1989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5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3"/>
          <p:cNvSpPr/>
          <p:nvPr/>
        </p:nvSpPr>
        <p:spPr>
          <a:xfrm>
            <a:off x="5652120" y="6220072"/>
            <a:ext cx="3384376" cy="521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200000"/>
              </a:lnSpc>
            </a:pPr>
            <a:r>
              <a:rPr lang="en-US" sz="1050" b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DejaVu Sans"/>
              </a:rPr>
              <a:t>IV ECOPOTENTIAL General Meeting</a:t>
            </a:r>
            <a:endParaRPr lang="en-US" sz="12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050" b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DejaVu Sans"/>
              </a:rPr>
              <a:t>Rome, 20-24 May 2019</a:t>
            </a:r>
            <a:endParaRPr lang="en-US" sz="12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87362" y="6858000"/>
            <a:ext cx="532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Validazione e confusioni di </a:t>
            </a:r>
            <a:r>
              <a:rPr lang="it-IT" dirty="0" err="1" smtClean="0"/>
              <a:t>grassland</a:t>
            </a:r>
            <a:r>
              <a:rPr lang="it-IT" dirty="0" smtClean="0"/>
              <a:t> nei due anni (</a:t>
            </a:r>
            <a:r>
              <a:rPr lang="it-IT" dirty="0" err="1" smtClean="0"/>
              <a:t>pat</a:t>
            </a:r>
            <a:r>
              <a:rPr lang="it-IT" dirty="0" smtClean="0"/>
              <a:t>)</a:t>
            </a:r>
            <a:endParaRPr lang="it-IT" dirty="0"/>
          </a:p>
        </p:txBody>
      </p:sp>
      <p:grpSp>
        <p:nvGrpSpPr>
          <p:cNvPr id="12" name="Gruppo 11"/>
          <p:cNvGrpSpPr/>
          <p:nvPr/>
        </p:nvGrpSpPr>
        <p:grpSpPr>
          <a:xfrm>
            <a:off x="4270144" y="674912"/>
            <a:ext cx="733904" cy="665856"/>
            <a:chOff x="-110339" y="5180147"/>
            <a:chExt cx="733904" cy="665856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-110339" y="5615171"/>
              <a:ext cx="733904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900" dirty="0" smtClean="0"/>
                <a:t>1:900.000</a:t>
              </a:r>
              <a:endParaRPr lang="it-IT" sz="900" dirty="0"/>
            </a:p>
          </p:txBody>
        </p:sp>
        <p:pic>
          <p:nvPicPr>
            <p:cNvPr id="14" name="Immagine 1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79" y="5180147"/>
              <a:ext cx="339839" cy="386383"/>
            </a:xfrm>
            <a:prstGeom prst="rect">
              <a:avLst/>
            </a:prstGeom>
          </p:spPr>
        </p:pic>
      </p:grpSp>
      <p:sp>
        <p:nvSpPr>
          <p:cNvPr id="17" name="CasellaDiTesto 16"/>
          <p:cNvSpPr txBox="1"/>
          <p:nvPr/>
        </p:nvSpPr>
        <p:spPr>
          <a:xfrm>
            <a:off x="611560" y="714182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LC </a:t>
            </a:r>
            <a:r>
              <a:rPr lang="it-IT" sz="16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map</a:t>
            </a:r>
            <a:r>
              <a:rPr lang="it-IT" sz="1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(T</a:t>
            </a:r>
            <a:r>
              <a:rPr lang="it-IT" sz="1600" b="1" baseline="-25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</a:t>
            </a:r>
            <a:r>
              <a:rPr lang="it-IT" sz="1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=2011)</a:t>
            </a:r>
            <a:endParaRPr lang="it-IT" sz="1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508104" y="764704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LC </a:t>
            </a:r>
            <a:r>
              <a:rPr lang="it-IT" sz="16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map</a:t>
            </a:r>
            <a:r>
              <a:rPr lang="it-IT" sz="1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(T</a:t>
            </a:r>
            <a:r>
              <a:rPr lang="it-IT" sz="1600" b="1" baseline="-25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</a:t>
            </a:r>
            <a:r>
              <a:rPr lang="it-IT" sz="1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=2017)</a:t>
            </a:r>
            <a:endParaRPr lang="it-IT" sz="1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211454" y="1052736"/>
            <a:ext cx="3928498" cy="2425392"/>
            <a:chOff x="67438" y="1435655"/>
            <a:chExt cx="3928498" cy="242539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26"/>
            <a:stretch/>
          </p:blipFill>
          <p:spPr bwMode="auto">
            <a:xfrm>
              <a:off x="67438" y="1774209"/>
              <a:ext cx="3928498" cy="208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1189757" y="1435655"/>
              <a:ext cx="1683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OA=93.1%±1.24%</a:t>
              </a:r>
              <a:endParaRPr lang="it-IT" sz="1600" b="1" dirty="0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5148064" y="1052736"/>
            <a:ext cx="3783584" cy="2418332"/>
            <a:chOff x="5292080" y="1435655"/>
            <a:chExt cx="3783584" cy="241833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87" b="-1"/>
            <a:stretch/>
          </p:blipFill>
          <p:spPr bwMode="auto">
            <a:xfrm>
              <a:off x="5292080" y="1774209"/>
              <a:ext cx="3783584" cy="2079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CasellaDiTesto 17"/>
            <p:cNvSpPr txBox="1"/>
            <p:nvPr/>
          </p:nvSpPr>
          <p:spPr>
            <a:xfrm>
              <a:off x="6416533" y="1435655"/>
              <a:ext cx="1683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OA=85.8%±1.71%</a:t>
              </a:r>
              <a:endParaRPr lang="it-IT" sz="1600" b="1" dirty="0"/>
            </a:p>
          </p:txBody>
        </p:sp>
      </p:grp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817924"/>
              </p:ext>
            </p:extLst>
          </p:nvPr>
        </p:nvGraphicFramePr>
        <p:xfrm>
          <a:off x="4636499" y="3717032"/>
          <a:ext cx="4111965" cy="2266957"/>
        </p:xfrm>
        <a:graphic>
          <a:graphicData uri="http://schemas.openxmlformats.org/drawingml/2006/table">
            <a:tbl>
              <a:tblPr firstRow="1" firstCol="1" bandRow="1"/>
              <a:tblGrid>
                <a:gridCol w="211400"/>
                <a:gridCol w="3900565"/>
              </a:tblGrid>
              <a:tr h="20608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FAO-LCCS</a:t>
                      </a:r>
                      <a:r>
                        <a:rPr lang="it-IT" sz="105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050" b="1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Taxonomy</a:t>
                      </a:r>
                      <a:endParaRPr lang="it-IT" sz="105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A11/A1A7A10 </a:t>
                      </a:r>
                      <a:r>
                        <a:rPr lang="it-IT" sz="105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Cultivated</a:t>
                      </a:r>
                      <a:r>
                        <a:rPr lang="it-IT" sz="10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it-IT" sz="105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TreesBroadleavedDeciduous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A11/A1A7A9 </a:t>
                      </a:r>
                      <a:r>
                        <a:rPr lang="it-IT" sz="105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Cultivated</a:t>
                      </a:r>
                      <a:r>
                        <a:rPr lang="it-IT" sz="10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it-IT" sz="105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TreesBroadleavedEvergreen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A11/A2A7A10 </a:t>
                      </a:r>
                      <a:r>
                        <a:rPr lang="it-IT" sz="105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Cultivated</a:t>
                      </a:r>
                      <a:r>
                        <a:rPr lang="it-IT" sz="10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it-IT" sz="105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ShrubsBroadleavedDeciduous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A11/A3 </a:t>
                      </a:r>
                      <a:r>
                        <a:rPr lang="it-IT" sz="105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Cultivated</a:t>
                      </a:r>
                      <a:r>
                        <a:rPr lang="it-IT" sz="10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it-IT" sz="105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Herbaceous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A12/A1D1E1 Natural/</a:t>
                      </a:r>
                      <a:r>
                        <a:rPr lang="it-IT" sz="105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BroadleavedEvergreen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A12/A1D1E2 Natural/</a:t>
                      </a:r>
                      <a:r>
                        <a:rPr lang="it-IT" sz="105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BroadleavedDeciduous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A12/A1D2E1 Natural/</a:t>
                      </a:r>
                      <a:r>
                        <a:rPr lang="it-IT" sz="105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NeedleleavedEvergreen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A12/A2A6 Natural/</a:t>
                      </a:r>
                      <a:r>
                        <a:rPr lang="it-IT" sz="1050" b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HerbaceousGraminoids</a:t>
                      </a:r>
                      <a:endParaRPr lang="it-IT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B15 </a:t>
                      </a:r>
                      <a:r>
                        <a:rPr lang="it-IT" sz="105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Artificial</a:t>
                      </a:r>
                      <a:r>
                        <a:rPr lang="it-IT" sz="10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05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Surfaces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B28/A1A5 Natural/</a:t>
                      </a:r>
                      <a:r>
                        <a:rPr lang="it-IT" sz="105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WaterStading</a:t>
                      </a:r>
                      <a:endParaRPr lang="it-IT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1582501" y="116632"/>
            <a:ext cx="6109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2.2 Change PCC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  <a:r>
              <a:rPr lang="it-IT" sz="2400" b="1" dirty="0" smtClean="0">
                <a:solidFill>
                  <a:srgbClr val="0070C0"/>
                </a:solidFill>
              </a:rPr>
              <a:t>2011-2017 input </a:t>
            </a:r>
            <a:r>
              <a:rPr lang="it-IT" sz="2400" b="1" dirty="0">
                <a:solidFill>
                  <a:srgbClr val="0070C0"/>
                </a:solidFill>
              </a:rPr>
              <a:t>LC </a:t>
            </a:r>
            <a:r>
              <a:rPr lang="it-IT" sz="2400" b="1" dirty="0" err="1">
                <a:solidFill>
                  <a:srgbClr val="0070C0"/>
                </a:solidFill>
              </a:rPr>
              <a:t>maps</a:t>
            </a:r>
            <a:endParaRPr lang="it-IT" sz="2400" b="1" dirty="0">
              <a:solidFill>
                <a:srgbClr val="0070C0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281682" y="3717032"/>
            <a:ext cx="3786262" cy="2279109"/>
            <a:chOff x="281682" y="3717032"/>
            <a:chExt cx="3786262" cy="22791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82" y="3717032"/>
              <a:ext cx="3786262" cy="2279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vale 1"/>
            <p:cNvSpPr/>
            <p:nvPr/>
          </p:nvSpPr>
          <p:spPr>
            <a:xfrm>
              <a:off x="2555776" y="4005064"/>
              <a:ext cx="360040" cy="15841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5629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3"/>
          <p:cNvSpPr/>
          <p:nvPr/>
        </p:nvSpPr>
        <p:spPr>
          <a:xfrm>
            <a:off x="5652120" y="6220072"/>
            <a:ext cx="3384376" cy="521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200000"/>
              </a:lnSpc>
            </a:pPr>
            <a:r>
              <a:rPr lang="en-US" sz="1050" b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DejaVu Sans"/>
              </a:rPr>
              <a:t>IV ECOPOTENTIAL General Meeting</a:t>
            </a:r>
            <a:endParaRPr lang="en-US" sz="12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050" b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DejaVu Sans"/>
              </a:rPr>
              <a:t>Rome, 20-24 May 2019</a:t>
            </a:r>
            <a:endParaRPr lang="en-US" sz="12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" y="980728"/>
            <a:ext cx="5394633" cy="402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o 9"/>
          <p:cNvGrpSpPr/>
          <p:nvPr/>
        </p:nvGrpSpPr>
        <p:grpSpPr>
          <a:xfrm>
            <a:off x="467544" y="5301208"/>
            <a:ext cx="733904" cy="665856"/>
            <a:chOff x="-110339" y="5180147"/>
            <a:chExt cx="733904" cy="665856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-110339" y="5615171"/>
              <a:ext cx="733904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900" dirty="0" smtClean="0"/>
                <a:t>1:700.000</a:t>
              </a:r>
              <a:endParaRPr lang="it-IT" sz="900" dirty="0"/>
            </a:p>
          </p:txBody>
        </p:sp>
        <p:pic>
          <p:nvPicPr>
            <p:cNvPr id="12" name="Immagine 11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79" y="5180147"/>
              <a:ext cx="339839" cy="386383"/>
            </a:xfrm>
            <a:prstGeom prst="rect">
              <a:avLst/>
            </a:prstGeom>
          </p:spPr>
        </p:pic>
      </p:grp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996405"/>
              </p:ext>
            </p:extLst>
          </p:nvPr>
        </p:nvGraphicFramePr>
        <p:xfrm>
          <a:off x="5436096" y="1196752"/>
          <a:ext cx="3672408" cy="2120646"/>
        </p:xfrm>
        <a:graphic>
          <a:graphicData uri="http://schemas.openxmlformats.org/drawingml/2006/table">
            <a:tbl>
              <a:tblPr firstRow="1" firstCol="1" bandRow="1"/>
              <a:tblGrid>
                <a:gridCol w="200313"/>
                <a:gridCol w="3472095"/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GRASSLANDS TRANSITIONS INTO: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A11/A1A7A10 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Cultivated</a:t>
                      </a: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TreesBroadleavedDeciduous</a:t>
                      </a:r>
                      <a:endParaRPr lang="it-IT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A11/A1A7A9 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Cultivated</a:t>
                      </a: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TreesBroadleavedEvergreen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A11/A2A7A10 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Cultivated</a:t>
                      </a: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ShrubsBroadleavedDeciduous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A11/A3 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Cultivated</a:t>
                      </a: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Herbaceous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A12/A1D1E1Natural/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BroadleavedEvergreen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A12/A1D1E2 Natural/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BroadleavedDeciduous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A12/A1D2E1 Natural/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NeedleleavedEvergreen</a:t>
                      </a:r>
                      <a:endParaRPr lang="it-IT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B15 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Artificial</a:t>
                      </a: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Surfaces</a:t>
                      </a:r>
                      <a:endParaRPr lang="it-IT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 CHANGE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1691680" y="41650"/>
            <a:ext cx="6109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PCC (</a:t>
            </a:r>
            <a:r>
              <a:rPr lang="it-IT" sz="2400" b="1" dirty="0" smtClean="0">
                <a:solidFill>
                  <a:srgbClr val="0070C0"/>
                </a:solidFill>
              </a:rPr>
              <a:t>2011-2017) output </a:t>
            </a:r>
            <a:r>
              <a:rPr lang="it-IT" sz="2400" b="1" dirty="0" err="1" smtClean="0">
                <a:solidFill>
                  <a:srgbClr val="0070C0"/>
                </a:solidFill>
              </a:rPr>
              <a:t>change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r>
              <a:rPr lang="it-IT" sz="2400" b="1" dirty="0" err="1" smtClean="0">
                <a:solidFill>
                  <a:srgbClr val="0070C0"/>
                </a:solidFill>
              </a:rPr>
              <a:t>map</a:t>
            </a:r>
            <a:r>
              <a:rPr lang="it-IT" sz="2400" b="1" dirty="0" smtClean="0">
                <a:solidFill>
                  <a:srgbClr val="0070C0"/>
                </a:solidFill>
              </a:rPr>
              <a:t> 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907704" y="5004465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Change</a:t>
            </a:r>
            <a:r>
              <a:rPr lang="it-IT" sz="16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600" b="1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map</a:t>
            </a:r>
            <a:r>
              <a:rPr lang="it-IT" sz="16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from </a:t>
            </a:r>
            <a:r>
              <a:rPr lang="it-IT" sz="1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PCC 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(2011-2017)</a:t>
            </a:r>
            <a:endParaRPr lang="it-IT" sz="16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411760" y="1196752"/>
            <a:ext cx="2968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</a:rPr>
              <a:t>OA=OA</a:t>
            </a:r>
            <a:r>
              <a:rPr lang="it-IT" sz="2400" b="1" baseline="-25000" dirty="0" smtClean="0">
                <a:solidFill>
                  <a:srgbClr val="0000FF"/>
                </a:solidFill>
              </a:rPr>
              <a:t>T1</a:t>
            </a:r>
            <a:r>
              <a:rPr lang="it-IT" sz="2400" b="1" dirty="0" smtClean="0">
                <a:solidFill>
                  <a:srgbClr val="0000FF"/>
                </a:solidFill>
              </a:rPr>
              <a:t>.OA</a:t>
            </a:r>
            <a:r>
              <a:rPr lang="it-IT" sz="2400" b="1" baseline="-25000" dirty="0" smtClean="0">
                <a:solidFill>
                  <a:srgbClr val="0000FF"/>
                </a:solidFill>
              </a:rPr>
              <a:t>T2</a:t>
            </a:r>
            <a:r>
              <a:rPr lang="it-IT" sz="2400" b="1" dirty="0" smtClean="0">
                <a:solidFill>
                  <a:srgbClr val="0000FF"/>
                </a:solidFill>
              </a:rPr>
              <a:t>=79.9%</a:t>
            </a:r>
            <a:endParaRPr lang="it-IT" sz="2400" b="1" dirty="0">
              <a:solidFill>
                <a:srgbClr val="0000FF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726531" y="5687591"/>
            <a:ext cx="4994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From-to </a:t>
            </a:r>
            <a:r>
              <a:rPr lang="it-IT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r>
              <a:rPr lang="it-IT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transitions</a:t>
            </a:r>
            <a:r>
              <a:rPr lang="it-IT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it-IT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detected</a:t>
            </a:r>
            <a:endParaRPr lang="it-IT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291551"/>
              </p:ext>
            </p:extLst>
          </p:nvPr>
        </p:nvGraphicFramePr>
        <p:xfrm>
          <a:off x="5652120" y="4005064"/>
          <a:ext cx="2952328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200"/>
                <a:gridCol w="1148128"/>
              </a:tblGrid>
              <a:tr h="3284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%</a:t>
                      </a:r>
                      <a:r>
                        <a:rPr lang="it-IT" sz="1600" b="1" dirty="0" err="1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Change</a:t>
                      </a:r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 of Natural </a:t>
                      </a:r>
                      <a:r>
                        <a:rPr lang="it-IT" sz="1600" b="1" dirty="0" err="1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Grasslands</a:t>
                      </a:r>
                      <a:endParaRPr lang="it-IT" sz="1600" b="1" dirty="0" smtClean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238512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+mj-lt"/>
                          <a:ea typeface="+mj-ea"/>
                          <a:cs typeface="+mj-cs"/>
                        </a:rPr>
                        <a:t>Within</a:t>
                      </a:r>
                      <a:r>
                        <a:rPr lang="it-IT" sz="1600" b="1" dirty="0" smtClean="0">
                          <a:solidFill>
                            <a:srgbClr val="0070C0"/>
                          </a:solidFill>
                          <a:latin typeface="+mj-lt"/>
                          <a:ea typeface="+mj-ea"/>
                          <a:cs typeface="+mj-cs"/>
                        </a:rPr>
                        <a:t> PA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</a:t>
                      </a:r>
                      <a:r>
                        <a:rPr lang="it-IT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  <a:sym typeface="Symbol"/>
                        </a:rPr>
                        <a:t>56.35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3272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+mj-lt"/>
                          <a:ea typeface="+mj-ea"/>
                          <a:cs typeface="+mj-cs"/>
                        </a:rPr>
                        <a:t>Within</a:t>
                      </a:r>
                      <a:r>
                        <a:rPr lang="it-IT" sz="1600" b="1" baseline="0" dirty="0" smtClean="0">
                          <a:solidFill>
                            <a:srgbClr val="0070C0"/>
                          </a:solidFill>
                          <a:latin typeface="+mj-lt"/>
                          <a:ea typeface="+mj-ea"/>
                          <a:cs typeface="+mj-cs"/>
                        </a:rPr>
                        <a:t> a buffer 10 km </a:t>
                      </a:r>
                      <a:r>
                        <a:rPr lang="it-IT" sz="1600" b="1" baseline="0" dirty="0" err="1" smtClean="0">
                          <a:solidFill>
                            <a:srgbClr val="0070C0"/>
                          </a:solidFill>
                          <a:latin typeface="+mj-lt"/>
                          <a:ea typeface="+mj-ea"/>
                          <a:cs typeface="+mj-cs"/>
                        </a:rPr>
                        <a:t>around</a:t>
                      </a:r>
                      <a:r>
                        <a:rPr lang="it-IT" sz="1600" b="1" dirty="0" smtClean="0">
                          <a:solidFill>
                            <a:srgbClr val="0070C0"/>
                          </a:solidFill>
                          <a:latin typeface="+mj-lt"/>
                          <a:ea typeface="+mj-ea"/>
                          <a:cs typeface="+mj-cs"/>
                        </a:rPr>
                        <a:t> PA 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  <a:sym typeface="Symbol"/>
                        </a:rPr>
                        <a:t>80.05</a:t>
                      </a:r>
                      <a:endParaRPr lang="it-IT" sz="1600" b="1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5436096" y="3789040"/>
            <a:ext cx="3384376" cy="1705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4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3"/>
          <p:cNvSpPr/>
          <p:nvPr/>
        </p:nvSpPr>
        <p:spPr>
          <a:xfrm>
            <a:off x="5652120" y="6220072"/>
            <a:ext cx="3384376" cy="521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200000"/>
              </a:lnSpc>
            </a:pPr>
            <a:r>
              <a:rPr lang="en-US" sz="1050" b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DejaVu Sans"/>
              </a:rPr>
              <a:t>IV ECOPOTENTIAL General Meeting</a:t>
            </a:r>
            <a:endParaRPr lang="en-US" sz="12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050" b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DejaVu Sans"/>
              </a:rPr>
              <a:t>Rome, 20-24 May 2019</a:t>
            </a:r>
            <a:endParaRPr lang="en-US" sz="12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445235" y="-27384"/>
            <a:ext cx="3370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Convergence</a:t>
            </a:r>
            <a:r>
              <a:rPr lang="it-IT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it-IT" sz="24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evidence</a:t>
            </a:r>
            <a:endParaRPr lang="it-IT" sz="2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5849444" cy="35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323528" y="2132856"/>
            <a:ext cx="1374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From-To?</a:t>
            </a:r>
            <a:endParaRPr lang="it-IT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666375"/>
              </p:ext>
            </p:extLst>
          </p:nvPr>
        </p:nvGraphicFramePr>
        <p:xfrm>
          <a:off x="1979712" y="664096"/>
          <a:ext cx="410445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012611"/>
                <a:gridCol w="897851"/>
                <a:gridCol w="897851"/>
              </a:tblGrid>
              <a:tr h="32849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it-IT" sz="16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of Natural </a:t>
                      </a:r>
                      <a:r>
                        <a:rPr lang="it-IT" sz="16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Grasslands</a:t>
                      </a:r>
                      <a:endParaRPr lang="it-IT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dirty="0" smtClean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dirty="0" smtClean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</a:tr>
              <a:tr h="3284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err="1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Intersection</a:t>
                      </a:r>
                      <a:r>
                        <a:rPr lang="it-IT" sz="1600" b="1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 PCC-CCA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CCA</a:t>
                      </a:r>
                      <a:endParaRPr lang="it-IT" sz="1600" b="1" dirty="0" smtClean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PCC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</a:tr>
              <a:tr h="238512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+mj-lt"/>
                          <a:ea typeface="+mj-ea"/>
                          <a:cs typeface="+mj-cs"/>
                        </a:rPr>
                        <a:t>Within</a:t>
                      </a:r>
                      <a:r>
                        <a:rPr lang="it-IT" sz="1600" b="1" dirty="0" smtClean="0">
                          <a:solidFill>
                            <a:srgbClr val="0070C0"/>
                          </a:solidFill>
                          <a:latin typeface="+mj-lt"/>
                          <a:ea typeface="+mj-ea"/>
                          <a:cs typeface="+mj-cs"/>
                        </a:rPr>
                        <a:t> PA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</a:t>
                      </a:r>
                      <a:r>
                        <a:rPr lang="it-IT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  <a:sym typeface="Symbol"/>
                        </a:rPr>
                        <a:t>6</a:t>
                      </a:r>
                      <a:r>
                        <a:rPr lang="it-IT" sz="1600" b="1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.9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</a:t>
                      </a:r>
                      <a:r>
                        <a:rPr lang="it-IT" sz="1600" b="1" kern="120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  <a:sym typeface="Symbol"/>
                        </a:rPr>
                        <a:t>9</a:t>
                      </a:r>
                      <a:r>
                        <a:rPr lang="it-IT" sz="1600" b="1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</a:rPr>
                        <a:t>.31</a:t>
                      </a:r>
                      <a:endParaRPr lang="it-IT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</a:t>
                      </a:r>
                      <a:r>
                        <a:rPr lang="it-IT" sz="1600" b="1" kern="1200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  <a:sym typeface="Symbol"/>
                        </a:rPr>
                        <a:t>56.35</a:t>
                      </a:r>
                      <a:endParaRPr lang="it-IT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63272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rgbClr val="0070C0"/>
                          </a:solidFill>
                          <a:latin typeface="+mj-lt"/>
                          <a:ea typeface="+mj-ea"/>
                          <a:cs typeface="+mj-cs"/>
                        </a:rPr>
                        <a:t>Within</a:t>
                      </a:r>
                      <a:r>
                        <a:rPr lang="it-IT" sz="1600" b="1" baseline="0" dirty="0" smtClean="0">
                          <a:solidFill>
                            <a:srgbClr val="0070C0"/>
                          </a:solidFill>
                          <a:latin typeface="+mj-lt"/>
                          <a:ea typeface="+mj-ea"/>
                          <a:cs typeface="+mj-cs"/>
                        </a:rPr>
                        <a:t> a buffer 10 km </a:t>
                      </a:r>
                      <a:r>
                        <a:rPr lang="it-IT" sz="1600" b="1" baseline="0" dirty="0" err="1" smtClean="0">
                          <a:solidFill>
                            <a:srgbClr val="0070C0"/>
                          </a:solidFill>
                          <a:latin typeface="+mj-lt"/>
                          <a:ea typeface="+mj-ea"/>
                          <a:cs typeface="+mj-cs"/>
                        </a:rPr>
                        <a:t>around</a:t>
                      </a:r>
                      <a:r>
                        <a:rPr lang="it-IT" sz="1600" b="1" dirty="0" smtClean="0">
                          <a:solidFill>
                            <a:srgbClr val="0070C0"/>
                          </a:solidFill>
                          <a:latin typeface="+mj-lt"/>
                          <a:ea typeface="+mj-ea"/>
                          <a:cs typeface="+mj-cs"/>
                        </a:rPr>
                        <a:t> PA 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  <a:sym typeface="Symbol"/>
                        </a:rPr>
                        <a:t>18.3</a:t>
                      </a:r>
                      <a:endParaRPr lang="it-IT" sz="1600" b="1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  <a:sym typeface="Symbol"/>
                        </a:rPr>
                        <a:t>21.5</a:t>
                      </a:r>
                      <a:endParaRPr lang="it-IT" sz="1600" b="1" dirty="0" smtClean="0">
                        <a:solidFill>
                          <a:srgbClr val="0000FF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0000FF"/>
                          </a:solidFill>
                          <a:latin typeface="+mj-lt"/>
                          <a:ea typeface="+mj-ea"/>
                          <a:cs typeface="+mj-cs"/>
                          <a:sym typeface="Symbol"/>
                        </a:rPr>
                        <a:t>80.05</a:t>
                      </a:r>
                      <a:endParaRPr lang="it-IT" sz="1600" b="1" dirty="0" smtClean="0">
                        <a:solidFill>
                          <a:srgbClr val="0000FF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084168" y="764704"/>
            <a:ext cx="2952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PCC </a:t>
            </a:r>
            <a:r>
              <a:rPr lang="it-IT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overestimation</a:t>
            </a:r>
            <a:r>
              <a:rPr lang="it-IT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of </a:t>
            </a:r>
            <a:r>
              <a:rPr lang="it-IT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grasslands</a:t>
            </a:r>
            <a:r>
              <a:rPr lang="it-IT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transition</a:t>
            </a:r>
            <a:r>
              <a:rPr lang="it-IT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to  </a:t>
            </a:r>
            <a:r>
              <a:rPr lang="it-IT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Cultivated</a:t>
            </a:r>
            <a:r>
              <a:rPr lang="it-IT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/</a:t>
            </a:r>
            <a:r>
              <a:rPr lang="it-IT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Herbaceous</a:t>
            </a:r>
            <a:r>
              <a:rPr lang="it-IT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(A11/A3) </a:t>
            </a:r>
            <a:r>
              <a:rPr lang="it-IT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may</a:t>
            </a:r>
            <a:r>
              <a:rPr lang="it-IT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be due to </a:t>
            </a:r>
            <a:r>
              <a:rPr lang="it-IT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misclassifications</a:t>
            </a:r>
            <a:r>
              <a:rPr lang="it-IT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in the </a:t>
            </a:r>
            <a:r>
              <a:rPr lang="it-IT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 input LC </a:t>
            </a:r>
            <a:r>
              <a:rPr lang="it-IT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maps</a:t>
            </a:r>
            <a:r>
              <a:rPr lang="it-IT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it-IT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onvergence</a:t>
            </a:r>
            <a:r>
              <a:rPr lang="it-IT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of </a:t>
            </a:r>
            <a:r>
              <a:rPr lang="it-IT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evidence</a:t>
            </a:r>
            <a:r>
              <a:rPr lang="it-IT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between</a:t>
            </a:r>
            <a:r>
              <a:rPr lang="it-IT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PCC and  </a:t>
            </a:r>
            <a:r>
              <a:rPr lang="it-IT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CCA can </a:t>
            </a:r>
            <a:r>
              <a:rPr lang="it-IT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reduce </a:t>
            </a:r>
            <a:r>
              <a:rPr lang="it-IT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this</a:t>
            </a:r>
            <a:r>
              <a:rPr lang="it-IT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overestimation</a:t>
            </a:r>
            <a:r>
              <a:rPr lang="it-IT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endParaRPr lang="it-IT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Ovale 3"/>
          <p:cNvSpPr/>
          <p:nvPr/>
        </p:nvSpPr>
        <p:spPr>
          <a:xfrm>
            <a:off x="2915816" y="4797152"/>
            <a:ext cx="365121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/>
          <p:nvPr/>
        </p:nvCxnSpPr>
        <p:spPr>
          <a:xfrm>
            <a:off x="3320258" y="4869160"/>
            <a:ext cx="3195958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236568" y="488193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Grasslands</a:t>
            </a:r>
            <a:r>
              <a:rPr lang="it-IT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change</a:t>
            </a:r>
            <a:r>
              <a:rPr lang="it-IT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in CCA and </a:t>
            </a:r>
            <a:r>
              <a:rPr lang="it-IT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not</a:t>
            </a:r>
            <a:r>
              <a:rPr lang="it-IT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in PCC</a:t>
            </a:r>
            <a:endParaRPr lang="it-IT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6084168" y="980728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8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551333" y="6505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3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3" y="1157109"/>
            <a:ext cx="6716888" cy="48824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76028" y="682692"/>
            <a:ext cx="8359971" cy="882893"/>
          </a:xfrm>
        </p:spPr>
        <p:txBody>
          <a:bodyPr>
            <a:norm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rgbClr val="0070C0"/>
                </a:solidFill>
                <a:latin typeface="+mn-lt"/>
              </a:rPr>
              <a:t>EODESM </a:t>
            </a:r>
            <a:r>
              <a:rPr lang="en-GB" sz="2000" dirty="0" smtClean="0">
                <a:solidFill>
                  <a:srgbClr val="0070C0"/>
                </a:solidFill>
                <a:latin typeface="+mn-lt"/>
              </a:rPr>
              <a:t>long-term analysis:</a:t>
            </a:r>
            <a:r>
              <a:rPr lang="en-GB" sz="20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GB" sz="2000" i="1" dirty="0" smtClean="0">
                <a:solidFill>
                  <a:srgbClr val="0070C0"/>
                </a:solidFill>
                <a:latin typeface="+mn-lt"/>
              </a:rPr>
              <a:t>Breaks </a:t>
            </a:r>
            <a:r>
              <a:rPr lang="en-GB" sz="2000" i="1" dirty="0">
                <a:solidFill>
                  <a:srgbClr val="0070C0"/>
                </a:solidFill>
                <a:latin typeface="+mn-lt"/>
              </a:rPr>
              <a:t>For Additive Season and Trend (BFAST</a:t>
            </a:r>
            <a:r>
              <a:rPr lang="en-GB" sz="2000" i="1" dirty="0" smtClean="0">
                <a:solidFill>
                  <a:srgbClr val="0070C0"/>
                </a:solidFill>
                <a:latin typeface="+mn-lt"/>
              </a:rPr>
              <a:t>)</a:t>
            </a:r>
            <a:endParaRPr lang="en-GB" sz="2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43290" y="4646762"/>
            <a:ext cx="2314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Trend:</a:t>
            </a:r>
          </a:p>
          <a:p>
            <a:pPr algn="ctr"/>
            <a:r>
              <a:rPr lang="en-GB" dirty="0" smtClean="0"/>
              <a:t>Deforestation to regrowth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841666" y="3282059"/>
            <a:ext cx="246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Break point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325360" y="1595120"/>
            <a:ext cx="165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Seasonality for</a:t>
            </a:r>
            <a:endParaRPr lang="en-GB" dirty="0"/>
          </a:p>
          <a:p>
            <a:pPr algn="ctr"/>
            <a:r>
              <a:rPr lang="en-GB" dirty="0" smtClean="0"/>
              <a:t>f</a:t>
            </a:r>
            <a:r>
              <a:rPr lang="en-GB" dirty="0" smtClean="0"/>
              <a:t>orested </a:t>
            </a:r>
            <a:r>
              <a:rPr lang="en-GB" dirty="0" smtClean="0"/>
              <a:t>area:</a:t>
            </a:r>
            <a:endParaRPr lang="en-GB" dirty="0"/>
          </a:p>
        </p:txBody>
      </p:sp>
      <p:sp>
        <p:nvSpPr>
          <p:cNvPr id="10" name="Titolo 11"/>
          <p:cNvSpPr txBox="1">
            <a:spLocks/>
          </p:cNvSpPr>
          <p:nvPr/>
        </p:nvSpPr>
        <p:spPr>
          <a:xfrm>
            <a:off x="971600" y="42333"/>
            <a:ext cx="6970889" cy="640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         </a:t>
            </a:r>
            <a:r>
              <a:rPr lang="en-GB" sz="2200" b="1" dirty="0" smtClean="0">
                <a:solidFill>
                  <a:srgbClr val="0070C0"/>
                </a:solidFill>
                <a:ea typeface="+mn-ea"/>
                <a:cs typeface="+mn-cs"/>
              </a:rPr>
              <a:t>BFAST analysis of 296 inter- annual  Landsat time series</a:t>
            </a:r>
            <a:endParaRPr lang="en-GB" sz="2800" b="1" dirty="0">
              <a:solidFill>
                <a:srgbClr val="0070C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18980" y="0"/>
            <a:ext cx="3979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BFAST: 2010-2018 </a:t>
            </a:r>
            <a:r>
              <a:rPr lang="it-IT" sz="2400" b="1" dirty="0" smtClean="0">
                <a:solidFill>
                  <a:srgbClr val="0070C0"/>
                </a:solidFill>
                <a:latin typeface="+mj-lt"/>
              </a:rPr>
              <a:t>time </a:t>
            </a:r>
            <a:r>
              <a:rPr lang="it-IT" sz="2400" b="1" dirty="0" err="1" smtClean="0">
                <a:solidFill>
                  <a:srgbClr val="0070C0"/>
                </a:solidFill>
                <a:latin typeface="+mj-lt"/>
              </a:rPr>
              <a:t>series</a:t>
            </a:r>
            <a:r>
              <a:rPr lang="it-IT" sz="2400" b="1" dirty="0" smtClean="0">
                <a:solidFill>
                  <a:srgbClr val="0070C0"/>
                </a:solidFill>
                <a:latin typeface="+mj-lt"/>
              </a:rPr>
              <a:t> </a:t>
            </a:r>
            <a:endParaRPr lang="it-IT" sz="2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52228" y="5791989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</a:rPr>
              <a:t>When</a:t>
            </a:r>
            <a:r>
              <a:rPr lang="it-IT" sz="2400" b="1" dirty="0" smtClean="0">
                <a:solidFill>
                  <a:srgbClr val="FF0000"/>
                </a:solidFill>
              </a:rPr>
              <a:t>?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192670"/>
            <a:ext cx="4150196" cy="249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766531" y="1141873"/>
            <a:ext cx="8198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BFAST </a:t>
            </a:r>
            <a:r>
              <a:rPr lang="it-IT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recognizes</a:t>
            </a:r>
            <a:r>
              <a:rPr lang="it-IT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most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of </a:t>
            </a:r>
            <a:r>
              <a:rPr lang="it-IT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such</a:t>
            </a:r>
            <a:r>
              <a:rPr lang="it-IT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changes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in the </a:t>
            </a:r>
            <a:r>
              <a:rPr lang="it-IT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Trend component</a:t>
            </a:r>
            <a:endParaRPr lang="it-IT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97631"/>
            <a:ext cx="4176464" cy="251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" y="72463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BFAST </a:t>
            </a:r>
            <a:r>
              <a:rPr lang="it-IT" sz="2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was</a:t>
            </a:r>
            <a:r>
              <a:rPr lang="it-IT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finally</a:t>
            </a:r>
            <a:r>
              <a:rPr lang="it-IT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applied</a:t>
            </a:r>
            <a:r>
              <a:rPr lang="it-IT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 </a:t>
            </a:r>
            <a:r>
              <a:rPr lang="it-IT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pixels</a:t>
            </a:r>
            <a:r>
              <a:rPr lang="it-IT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identified</a:t>
            </a:r>
            <a:r>
              <a:rPr lang="it-IT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</a:t>
            </a:r>
            <a:r>
              <a:rPr lang="it-IT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changes</a:t>
            </a:r>
            <a:r>
              <a:rPr lang="it-IT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by </a:t>
            </a:r>
            <a:r>
              <a:rPr lang="it-IT" sz="2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both</a:t>
            </a:r>
            <a:r>
              <a:rPr lang="it-IT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PCC and CCA</a:t>
            </a:r>
            <a:r>
              <a:rPr lang="it-IT" sz="2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it-IT" sz="2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683568" y="4712950"/>
            <a:ext cx="7992888" cy="1020306"/>
            <a:chOff x="683568" y="4365104"/>
            <a:chExt cx="7992888" cy="1020306"/>
          </a:xfrm>
        </p:grpSpPr>
        <p:sp>
          <p:nvSpPr>
            <p:cNvPr id="10" name="CasellaDiTesto 9"/>
            <p:cNvSpPr txBox="1"/>
            <p:nvPr/>
          </p:nvSpPr>
          <p:spPr>
            <a:xfrm>
              <a:off x="683568" y="4365104"/>
              <a:ext cx="29523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≈ </a:t>
              </a:r>
              <a:r>
                <a:rPr lang="it-IT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10% no </a:t>
              </a:r>
              <a:r>
                <a:rPr lang="it-IT" i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change</a:t>
              </a:r>
              <a:r>
                <a:rPr lang="it-IT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; </a:t>
              </a:r>
            </a:p>
            <a:p>
              <a:pPr algn="ctr"/>
              <a:r>
                <a:rPr lang="it-IT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≈40% with 1 </a:t>
              </a:r>
              <a:r>
                <a:rPr lang="it-IT" i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change</a:t>
              </a:r>
              <a:r>
                <a:rPr lang="it-IT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; </a:t>
              </a:r>
            </a:p>
            <a:p>
              <a:pPr algn="ctr"/>
              <a:r>
                <a:rPr lang="it-IT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≈50</a:t>
              </a:r>
              <a:r>
                <a:rPr lang="it-IT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 with </a:t>
              </a:r>
              <a:r>
                <a:rPr lang="it-IT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</a:t>
              </a:r>
              <a:r>
                <a:rPr lang="it-IT" i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change</a:t>
              </a:r>
              <a:r>
                <a:rPr lang="it-IT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</a:t>
              </a:r>
              <a:endParaRPr lang="it-IT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5724128" y="4449886"/>
              <a:ext cx="29523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≈ </a:t>
              </a:r>
              <a:r>
                <a:rPr lang="it-IT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30% </a:t>
              </a:r>
              <a:r>
                <a:rPr lang="it-IT" i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changes</a:t>
              </a:r>
              <a:r>
                <a:rPr lang="it-IT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in 2013; </a:t>
              </a:r>
            </a:p>
            <a:p>
              <a:pPr algn="ctr"/>
              <a:r>
                <a:rPr lang="it-IT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≈20% </a:t>
              </a:r>
              <a:r>
                <a:rPr lang="it-IT" i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changes</a:t>
              </a:r>
              <a:r>
                <a:rPr lang="it-IT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in 2014; </a:t>
              </a:r>
            </a:p>
            <a:p>
              <a:pPr algn="ctr"/>
              <a:r>
                <a:rPr lang="it-IT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≈40</a:t>
              </a:r>
              <a:r>
                <a:rPr lang="it-IT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 </a:t>
              </a:r>
              <a:r>
                <a:rPr lang="it-IT" i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changes</a:t>
              </a:r>
              <a:r>
                <a:rPr lang="it-IT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in 2015</a:t>
              </a:r>
              <a:endParaRPr lang="it-IT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181052" y="4711206"/>
              <a:ext cx="2687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Distributed over time :</a:t>
              </a:r>
              <a:endPara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" name="Parentesi graffa chiusa 2"/>
            <p:cNvSpPr/>
            <p:nvPr/>
          </p:nvSpPr>
          <p:spPr>
            <a:xfrm>
              <a:off x="3203848" y="4711206"/>
              <a:ext cx="83406" cy="674204"/>
            </a:xfrm>
            <a:prstGeom prst="rightBrac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" name="Connettore 2 6"/>
            <p:cNvCxnSpPr/>
            <p:nvPr/>
          </p:nvCxnSpPr>
          <p:spPr>
            <a:xfrm flipV="1">
              <a:off x="5652120" y="4581128"/>
              <a:ext cx="432048" cy="13007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>
              <a:off x="5652120" y="4911261"/>
              <a:ext cx="432048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/>
            <p:nvPr/>
          </p:nvCxnSpPr>
          <p:spPr>
            <a:xfrm>
              <a:off x="5652120" y="5111316"/>
              <a:ext cx="432048" cy="17711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93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3"/>
          <p:cNvSpPr/>
          <p:nvPr/>
        </p:nvSpPr>
        <p:spPr>
          <a:xfrm>
            <a:off x="5652120" y="6220072"/>
            <a:ext cx="3384376" cy="521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200000"/>
              </a:lnSpc>
            </a:pPr>
            <a:r>
              <a:rPr lang="en-US" sz="1050" b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DejaVu Sans"/>
              </a:rPr>
              <a:t>IV ECOPOTENTIAL General Meeting</a:t>
            </a:r>
            <a:endParaRPr lang="en-US" sz="12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050" b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DejaVu Sans"/>
              </a:rPr>
              <a:t>Rome, 20-24 May 2019</a:t>
            </a:r>
            <a:endParaRPr lang="en-US" sz="12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-36512" y="675903"/>
            <a:ext cx="9073008" cy="2163508"/>
            <a:chOff x="-35387" y="675903"/>
            <a:chExt cx="9791963" cy="2525009"/>
          </a:xfrm>
        </p:grpSpPr>
        <p:grpSp>
          <p:nvGrpSpPr>
            <p:cNvPr id="2" name="Gruppo 1"/>
            <p:cNvGrpSpPr/>
            <p:nvPr/>
          </p:nvGrpSpPr>
          <p:grpSpPr>
            <a:xfrm>
              <a:off x="-35387" y="675903"/>
              <a:ext cx="7902162" cy="2525009"/>
              <a:chOff x="-78795" y="675903"/>
              <a:chExt cx="7902162" cy="2525009"/>
            </a:xfrm>
          </p:grpSpPr>
          <p:sp>
            <p:nvSpPr>
              <p:cNvPr id="4" name="CasellaDiTesto 3"/>
              <p:cNvSpPr txBox="1"/>
              <p:nvPr/>
            </p:nvSpPr>
            <p:spPr>
              <a:xfrm>
                <a:off x="-78795" y="2796497"/>
                <a:ext cx="2106757" cy="395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err="1">
                    <a:solidFill>
                      <a:srgbClr val="0000FF"/>
                    </a:solidFill>
                    <a:latin typeface="+mj-lt"/>
                    <a:ea typeface="+mj-ea"/>
                    <a:cs typeface="+mj-cs"/>
                  </a:rPr>
                  <a:t>September</a:t>
                </a:r>
                <a:r>
                  <a:rPr lang="it-IT" sz="1600" b="1" dirty="0">
                    <a:solidFill>
                      <a:srgbClr val="0000FF"/>
                    </a:solidFill>
                    <a:latin typeface="+mj-lt"/>
                    <a:ea typeface="+mj-ea"/>
                    <a:cs typeface="+mj-cs"/>
                  </a:rPr>
                  <a:t>, 5th </a:t>
                </a:r>
                <a:r>
                  <a:rPr lang="it-IT" sz="1600" b="1" dirty="0" smtClean="0">
                    <a:solidFill>
                      <a:srgbClr val="0000FF"/>
                    </a:solidFill>
                    <a:latin typeface="+mj-lt"/>
                    <a:ea typeface="+mj-ea"/>
                    <a:cs typeface="+mj-cs"/>
                  </a:rPr>
                  <a:t>2011</a:t>
                </a:r>
                <a:endParaRPr lang="it-IT" sz="1600" b="1" dirty="0">
                  <a:solidFill>
                    <a:srgbClr val="0000FF"/>
                  </a:solid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1864055" y="2796498"/>
                <a:ext cx="2269380" cy="395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err="1">
                    <a:solidFill>
                      <a:srgbClr val="0000FF"/>
                    </a:solidFill>
                    <a:latin typeface="+mj-lt"/>
                    <a:ea typeface="+mj-ea"/>
                    <a:cs typeface="+mj-cs"/>
                  </a:rPr>
                  <a:t>September</a:t>
                </a:r>
                <a:r>
                  <a:rPr lang="it-IT" sz="1600" b="1" dirty="0">
                    <a:solidFill>
                      <a:srgbClr val="0000FF"/>
                    </a:solidFill>
                    <a:latin typeface="+mj-lt"/>
                    <a:ea typeface="+mj-ea"/>
                    <a:cs typeface="+mj-cs"/>
                  </a:rPr>
                  <a:t>, 25th </a:t>
                </a:r>
                <a:r>
                  <a:rPr lang="it-IT" sz="1600" b="1" dirty="0" smtClean="0">
                    <a:solidFill>
                      <a:srgbClr val="0000FF"/>
                    </a:solidFill>
                    <a:latin typeface="+mj-lt"/>
                    <a:ea typeface="+mj-ea"/>
                    <a:cs typeface="+mj-cs"/>
                  </a:rPr>
                  <a:t>2013</a:t>
                </a:r>
                <a:endParaRPr lang="it-IT" sz="1600" b="1" dirty="0">
                  <a:solidFill>
                    <a:srgbClr val="0000FF"/>
                  </a:solidFill>
                  <a:latin typeface="+mj-lt"/>
                  <a:ea typeface="+mj-ea"/>
                  <a:cs typeface="+mj-cs"/>
                </a:endParaRP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92" y="724525"/>
                <a:ext cx="1905000" cy="2143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1720" y="692696"/>
                <a:ext cx="1857375" cy="2171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704478"/>
                <a:ext cx="1847850" cy="2148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CasellaDiTesto 10"/>
              <p:cNvSpPr txBox="1"/>
              <p:nvPr/>
            </p:nvSpPr>
            <p:spPr>
              <a:xfrm>
                <a:off x="4117760" y="2796497"/>
                <a:ext cx="1667954" cy="395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err="1">
                    <a:solidFill>
                      <a:srgbClr val="0000FF"/>
                    </a:solidFill>
                    <a:latin typeface="+mj-lt"/>
                    <a:ea typeface="+mj-ea"/>
                    <a:cs typeface="+mj-cs"/>
                  </a:rPr>
                  <a:t>May</a:t>
                </a:r>
                <a:r>
                  <a:rPr lang="it-IT" sz="1600" b="1" dirty="0">
                    <a:solidFill>
                      <a:srgbClr val="0000FF"/>
                    </a:solidFill>
                    <a:latin typeface="+mj-lt"/>
                    <a:ea typeface="+mj-ea"/>
                    <a:cs typeface="+mj-cs"/>
                  </a:rPr>
                  <a:t>, 30th </a:t>
                </a:r>
                <a:r>
                  <a:rPr lang="it-IT" sz="1600" b="1" dirty="0" smtClean="0">
                    <a:solidFill>
                      <a:srgbClr val="0000FF"/>
                    </a:solidFill>
                    <a:latin typeface="+mj-lt"/>
                    <a:ea typeface="+mj-ea"/>
                    <a:cs typeface="+mj-cs"/>
                  </a:rPr>
                  <a:t>2015</a:t>
                </a:r>
                <a:endParaRPr lang="it-IT" sz="1600" b="1" dirty="0">
                  <a:solidFill>
                    <a:srgbClr val="0000FF"/>
                  </a:solidFill>
                  <a:latin typeface="+mj-lt"/>
                  <a:ea typeface="+mj-ea"/>
                  <a:cs typeface="+mj-cs"/>
                </a:endParaRPr>
              </a:p>
            </p:txBody>
          </p:sp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675903"/>
                <a:ext cx="1828800" cy="2177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CasellaDiTesto 12"/>
              <p:cNvSpPr txBox="1"/>
              <p:nvPr/>
            </p:nvSpPr>
            <p:spPr>
              <a:xfrm>
                <a:off x="5905182" y="2805789"/>
                <a:ext cx="1918185" cy="395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>
                    <a:solidFill>
                      <a:srgbClr val="0000FF"/>
                    </a:solidFill>
                    <a:latin typeface="+mj-lt"/>
                    <a:ea typeface="+mj-ea"/>
                    <a:cs typeface="+mj-cs"/>
                  </a:rPr>
                  <a:t>August, 26th </a:t>
                </a:r>
                <a:r>
                  <a:rPr lang="it-IT" sz="1600" b="1" dirty="0" smtClean="0">
                    <a:solidFill>
                      <a:srgbClr val="0000FF"/>
                    </a:solidFill>
                    <a:latin typeface="+mj-lt"/>
                    <a:ea typeface="+mj-ea"/>
                    <a:cs typeface="+mj-cs"/>
                  </a:rPr>
                  <a:t>2017</a:t>
                </a:r>
                <a:endParaRPr lang="it-IT" sz="1600" b="1" dirty="0">
                  <a:solidFill>
                    <a:srgbClr val="0000FF"/>
                  </a:solidFill>
                  <a:latin typeface="+mj-lt"/>
                  <a:ea typeface="+mj-ea"/>
                  <a:cs typeface="+mj-cs"/>
                </a:endParaRPr>
              </a:p>
            </p:txBody>
          </p:sp>
        </p:grpSp>
        <p:grpSp>
          <p:nvGrpSpPr>
            <p:cNvPr id="3" name="Gruppo 2"/>
            <p:cNvGrpSpPr/>
            <p:nvPr/>
          </p:nvGrpSpPr>
          <p:grpSpPr>
            <a:xfrm>
              <a:off x="7932206" y="692696"/>
              <a:ext cx="1824370" cy="2498923"/>
              <a:chOff x="3700130" y="2366963"/>
              <a:chExt cx="1824370" cy="2498923"/>
            </a:xfrm>
          </p:grpSpPr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33"/>
              <a:stretch/>
            </p:blipFill>
            <p:spPr bwMode="auto">
              <a:xfrm>
                <a:off x="3700130" y="2366963"/>
                <a:ext cx="1824370" cy="2160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CasellaDiTesto 16"/>
              <p:cNvSpPr txBox="1"/>
              <p:nvPr/>
            </p:nvSpPr>
            <p:spPr>
              <a:xfrm>
                <a:off x="3764109" y="4470763"/>
                <a:ext cx="1614876" cy="395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err="1">
                    <a:solidFill>
                      <a:srgbClr val="0000FF"/>
                    </a:solidFill>
                    <a:latin typeface="+mj-lt"/>
                    <a:ea typeface="+mj-ea"/>
                    <a:cs typeface="+mj-cs"/>
                  </a:rPr>
                  <a:t>July</a:t>
                </a:r>
                <a:r>
                  <a:rPr lang="it-IT" sz="1600" b="1" dirty="0">
                    <a:solidFill>
                      <a:srgbClr val="0000FF"/>
                    </a:solidFill>
                    <a:latin typeface="+mj-lt"/>
                    <a:ea typeface="+mj-ea"/>
                    <a:cs typeface="+mj-cs"/>
                  </a:rPr>
                  <a:t>, </a:t>
                </a:r>
                <a:r>
                  <a:rPr lang="it-IT" sz="1600" b="1" dirty="0" smtClean="0">
                    <a:solidFill>
                      <a:srgbClr val="0000FF"/>
                    </a:solidFill>
                    <a:latin typeface="+mj-lt"/>
                    <a:ea typeface="+mj-ea"/>
                    <a:cs typeface="+mj-cs"/>
                  </a:rPr>
                  <a:t>20th </a:t>
                </a:r>
                <a:r>
                  <a:rPr lang="it-IT" sz="1600" b="1" dirty="0">
                    <a:solidFill>
                      <a:srgbClr val="0000FF"/>
                    </a:solidFill>
                    <a:latin typeface="+mj-lt"/>
                    <a:ea typeface="+mj-ea"/>
                    <a:cs typeface="+mj-cs"/>
                  </a:rPr>
                  <a:t>2018</a:t>
                </a:r>
              </a:p>
            </p:txBody>
          </p:sp>
        </p:grpSp>
      </p:grpSp>
      <p:sp>
        <p:nvSpPr>
          <p:cNvPr id="19" name="CasellaDiTesto 18"/>
          <p:cNvSpPr txBox="1"/>
          <p:nvPr/>
        </p:nvSpPr>
        <p:spPr>
          <a:xfrm>
            <a:off x="1547664" y="44624"/>
            <a:ext cx="610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2800" b="1" dirty="0" smtClean="0">
                <a:solidFill>
                  <a:schemeClr val="bg1"/>
                </a:solidFill>
              </a:rPr>
              <a:t>Close-up 2</a:t>
            </a:r>
            <a:endParaRPr lang="it-IT" sz="2800" b="1" dirty="0">
              <a:solidFill>
                <a:schemeClr val="bg1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5015" y="3006410"/>
            <a:ext cx="1861325" cy="2138753"/>
            <a:chOff x="119662" y="2759443"/>
            <a:chExt cx="1861325" cy="2138753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62" y="2759443"/>
              <a:ext cx="1861325" cy="189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CasellaDiTesto 20"/>
            <p:cNvSpPr txBox="1"/>
            <p:nvPr/>
          </p:nvSpPr>
          <p:spPr>
            <a:xfrm>
              <a:off x="363174" y="4559642"/>
              <a:ext cx="1256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0000FF"/>
                  </a:solidFill>
                  <a:latin typeface="+mj-lt"/>
                  <a:ea typeface="+mj-ea"/>
                  <a:cs typeface="+mj-cs"/>
                </a:rPr>
                <a:t>LC </a:t>
              </a:r>
              <a:r>
                <a:rPr lang="it-IT" sz="1600" b="1" dirty="0" err="1">
                  <a:solidFill>
                    <a:srgbClr val="0000FF"/>
                  </a:solidFill>
                  <a:latin typeface="+mj-lt"/>
                  <a:ea typeface="+mj-ea"/>
                  <a:cs typeface="+mj-cs"/>
                </a:rPr>
                <a:t>map</a:t>
              </a:r>
              <a:r>
                <a:rPr lang="it-IT" sz="1600" b="1" dirty="0">
                  <a:solidFill>
                    <a:srgbClr val="0000FF"/>
                  </a:solidFill>
                  <a:latin typeface="+mj-lt"/>
                  <a:ea typeface="+mj-ea"/>
                  <a:cs typeface="+mj-cs"/>
                </a:rPr>
                <a:t> 2011</a:t>
              </a: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8316416" y="5517232"/>
            <a:ext cx="733904" cy="665856"/>
            <a:chOff x="-110339" y="5180147"/>
            <a:chExt cx="733904" cy="665856"/>
          </a:xfrm>
        </p:grpSpPr>
        <p:sp>
          <p:nvSpPr>
            <p:cNvPr id="23" name="CasellaDiTesto 22"/>
            <p:cNvSpPr txBox="1"/>
            <p:nvPr/>
          </p:nvSpPr>
          <p:spPr>
            <a:xfrm>
              <a:off x="-110339" y="5615171"/>
              <a:ext cx="733904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900" dirty="0" smtClean="0"/>
                <a:t>1:10.000</a:t>
              </a:r>
              <a:endParaRPr lang="it-IT" sz="900" dirty="0"/>
            </a:p>
          </p:txBody>
        </p:sp>
        <p:pic>
          <p:nvPicPr>
            <p:cNvPr id="24" name="Immagine 23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79" y="5180147"/>
              <a:ext cx="339839" cy="386383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1979712" y="2996952"/>
            <a:ext cx="1694093" cy="2160240"/>
            <a:chOff x="2123728" y="2996952"/>
            <a:chExt cx="1694093" cy="2160240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996952"/>
              <a:ext cx="1694093" cy="189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CasellaDiTesto 26"/>
            <p:cNvSpPr txBox="1"/>
            <p:nvPr/>
          </p:nvSpPr>
          <p:spPr>
            <a:xfrm>
              <a:off x="2307390" y="4818638"/>
              <a:ext cx="1256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0000FF"/>
                  </a:solidFill>
                  <a:latin typeface="+mj-lt"/>
                  <a:ea typeface="+mj-ea"/>
                  <a:cs typeface="+mj-cs"/>
                </a:rPr>
                <a:t>LC </a:t>
              </a:r>
              <a:r>
                <a:rPr lang="it-IT" sz="1600" b="1" dirty="0" err="1">
                  <a:solidFill>
                    <a:srgbClr val="0000FF"/>
                  </a:solidFill>
                  <a:latin typeface="+mj-lt"/>
                  <a:ea typeface="+mj-ea"/>
                  <a:cs typeface="+mj-cs"/>
                </a:rPr>
                <a:t>map</a:t>
              </a:r>
              <a:r>
                <a:rPr lang="it-IT" sz="1600" b="1" dirty="0">
                  <a:solidFill>
                    <a:srgbClr val="0000FF"/>
                  </a:solidFill>
                  <a:latin typeface="+mj-lt"/>
                  <a:ea typeface="+mj-ea"/>
                  <a:cs typeface="+mj-cs"/>
                </a:rPr>
                <a:t> 2017</a:t>
              </a: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4572000" y="5085184"/>
            <a:ext cx="2160240" cy="1060837"/>
            <a:chOff x="6948264" y="4517784"/>
            <a:chExt cx="2160240" cy="1060837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6948264" y="4797152"/>
              <a:ext cx="2160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6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Grassland</a:t>
              </a:r>
              <a:r>
                <a:rPr lang="it-IT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-&gt; </a:t>
              </a:r>
              <a:r>
                <a:rPr lang="it-IT" sz="16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cultivated</a:t>
              </a:r>
              <a:r>
                <a:rPr lang="it-IT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it-IT" sz="16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transition</a:t>
              </a:r>
              <a:r>
                <a:rPr lang="it-IT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</a:t>
              </a:r>
              <a:endPara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2" name="Nuvola 11"/>
            <p:cNvSpPr/>
            <p:nvPr/>
          </p:nvSpPr>
          <p:spPr>
            <a:xfrm rot="280421">
              <a:off x="7010864" y="4517784"/>
              <a:ext cx="2023431" cy="1060837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41" name="Tabel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042715"/>
              </p:ext>
            </p:extLst>
          </p:nvPr>
        </p:nvGraphicFramePr>
        <p:xfrm>
          <a:off x="3984445" y="2997670"/>
          <a:ext cx="3672408" cy="1927860"/>
        </p:xfrm>
        <a:graphic>
          <a:graphicData uri="http://schemas.openxmlformats.org/drawingml/2006/table">
            <a:tbl>
              <a:tblPr firstRow="1" firstCol="1" bandRow="1"/>
              <a:tblGrid>
                <a:gridCol w="200313"/>
                <a:gridCol w="3472095"/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GRASSLANDS TRANSITIONS INTO:</a:t>
                      </a:r>
                      <a:endParaRPr lang="it-IT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A11/A1A7A10 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Cultivated</a:t>
                      </a: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TreesBroadleavedDeciduous</a:t>
                      </a:r>
                      <a:endParaRPr lang="it-IT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A11/A1A7A9 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Cultivated</a:t>
                      </a: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TreesBroadleavedEvergreen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A11/A2A7A10 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Cultivated</a:t>
                      </a: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ShrubsBroadleavedDeciduous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A11/A3 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Cultivated</a:t>
                      </a: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Herbaceous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A12/A1D1E1Natural/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BroadleavedEvergreen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A12/A1D1E2 Natural/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BroadleavedDeciduous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A12/A1D2E1 Natural/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NeedleleavedEvergreen</a:t>
                      </a:r>
                      <a:endParaRPr lang="it-IT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B15 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Artificial</a:t>
                      </a: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1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Surfaces</a:t>
                      </a:r>
                      <a:endParaRPr lang="it-IT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 CHANGE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6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3"/>
          <p:cNvSpPr/>
          <p:nvPr/>
        </p:nvSpPr>
        <p:spPr>
          <a:xfrm>
            <a:off x="5652120" y="6220072"/>
            <a:ext cx="3384376" cy="521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6" tIns="44998" rIns="89996" bIns="44998"/>
          <a:lstStyle/>
          <a:p>
            <a:pPr defTabSz="914354">
              <a:lnSpc>
                <a:spcPct val="200000"/>
              </a:lnSpc>
            </a:pPr>
            <a:r>
              <a:rPr lang="en-US" sz="1100" b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DejaVu Sans"/>
              </a:rPr>
              <a:t>IV ECOPOTENTIAL General Meeting</a:t>
            </a:r>
            <a:endParaRPr lang="en-US" sz="12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pPr defTabSz="914354"/>
            <a:r>
              <a:rPr lang="en-US" sz="1100" b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DejaVu Sans"/>
              </a:rPr>
              <a:t>Rome, 20-24 May 2019</a:t>
            </a:r>
            <a:endParaRPr lang="en-US" sz="12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547664" y="148571"/>
            <a:ext cx="6109189" cy="40011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914354">
              <a:defRPr/>
            </a:pPr>
            <a:r>
              <a:rPr lang="it-IT" sz="2000" b="1" dirty="0">
                <a:solidFill>
                  <a:prstClr val="white"/>
                </a:solidFill>
              </a:rPr>
              <a:t>Close-up 2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79009" y="4797153"/>
            <a:ext cx="1256499" cy="33855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4"/>
            <a:r>
              <a:rPr lang="it-IT" sz="1600" dirty="0">
                <a:solidFill>
                  <a:prstClr val="black"/>
                </a:solidFill>
              </a:rPr>
              <a:t>LC </a:t>
            </a:r>
            <a:r>
              <a:rPr lang="it-IT" sz="1600" dirty="0" err="1">
                <a:solidFill>
                  <a:prstClr val="black"/>
                </a:solidFill>
              </a:rPr>
              <a:t>map</a:t>
            </a:r>
            <a:r>
              <a:rPr lang="it-IT" sz="1600" dirty="0">
                <a:solidFill>
                  <a:prstClr val="black"/>
                </a:solidFill>
              </a:rPr>
              <a:t> 2011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8316416" y="5517234"/>
            <a:ext cx="733904" cy="665856"/>
            <a:chOff x="-110339" y="5180147"/>
            <a:chExt cx="733904" cy="665856"/>
          </a:xfrm>
        </p:grpSpPr>
        <p:sp>
          <p:nvSpPr>
            <p:cNvPr id="23" name="CasellaDiTesto 22"/>
            <p:cNvSpPr txBox="1"/>
            <p:nvPr/>
          </p:nvSpPr>
          <p:spPr>
            <a:xfrm>
              <a:off x="-110339" y="5615171"/>
              <a:ext cx="733904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914354"/>
              <a:r>
                <a:rPr lang="it-IT" sz="900" dirty="0">
                  <a:solidFill>
                    <a:prstClr val="black"/>
                  </a:solidFill>
                </a:rPr>
                <a:t>1:10.000</a:t>
              </a:r>
            </a:p>
          </p:txBody>
        </p:sp>
        <p:pic>
          <p:nvPicPr>
            <p:cNvPr id="24" name="Immagine 2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79" y="5180147"/>
              <a:ext cx="339839" cy="386383"/>
            </a:xfrm>
            <a:prstGeom prst="rect">
              <a:avLst/>
            </a:prstGeom>
          </p:spPr>
        </p:pic>
      </p:grpSp>
      <p:sp>
        <p:nvSpPr>
          <p:cNvPr id="27" name="CasellaDiTesto 26"/>
          <p:cNvSpPr txBox="1"/>
          <p:nvPr/>
        </p:nvSpPr>
        <p:spPr>
          <a:xfrm>
            <a:off x="2163373" y="4818637"/>
            <a:ext cx="1256499" cy="33855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4"/>
            <a:r>
              <a:rPr lang="it-IT" sz="1600" dirty="0">
                <a:solidFill>
                  <a:prstClr val="black"/>
                </a:solidFill>
              </a:rPr>
              <a:t>LC </a:t>
            </a:r>
            <a:r>
              <a:rPr lang="it-IT" sz="1600" dirty="0" err="1">
                <a:solidFill>
                  <a:prstClr val="black"/>
                </a:solidFill>
              </a:rPr>
              <a:t>map</a:t>
            </a:r>
            <a:r>
              <a:rPr lang="it-IT" sz="1600" dirty="0">
                <a:solidFill>
                  <a:prstClr val="black"/>
                </a:solidFill>
              </a:rPr>
              <a:t> 2017</a:t>
            </a:r>
          </a:p>
        </p:txBody>
      </p:sp>
      <p:graphicFrame>
        <p:nvGraphicFramePr>
          <p:cNvPr id="28" name="Tabel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803932"/>
              </p:ext>
            </p:extLst>
          </p:nvPr>
        </p:nvGraphicFramePr>
        <p:xfrm>
          <a:off x="3779912" y="2852939"/>
          <a:ext cx="1387816" cy="2313442"/>
        </p:xfrm>
        <a:graphic>
          <a:graphicData uri="http://schemas.openxmlformats.org/drawingml/2006/table">
            <a:tbl>
              <a:tblPr firstRow="1" firstCol="1" bandRow="1"/>
              <a:tblGrid>
                <a:gridCol w="195155"/>
                <a:gridCol w="1192661"/>
              </a:tblGrid>
              <a:tr h="19278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LEGEND CHANGE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8557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GRASSLANDS TRANSITIONS INTO:</a:t>
                      </a:r>
                      <a:endParaRPr lang="it-IT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2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A11/A1A7A10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A11/A1A7A9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A11/A2A7A10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A11/A3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A12/A1D1E1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A12/A1D1E2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A12/A1D2E1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B15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 CHANGE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4" name="Gruppo 33"/>
          <p:cNvGrpSpPr/>
          <p:nvPr/>
        </p:nvGrpSpPr>
        <p:grpSpPr>
          <a:xfrm>
            <a:off x="7236295" y="3068960"/>
            <a:ext cx="1584175" cy="790926"/>
            <a:chOff x="6962943" y="2916233"/>
            <a:chExt cx="1907076" cy="790928"/>
          </a:xfrm>
        </p:grpSpPr>
        <p:grpSp>
          <p:nvGrpSpPr>
            <p:cNvPr id="35" name="Gruppo 34"/>
            <p:cNvGrpSpPr/>
            <p:nvPr/>
          </p:nvGrpSpPr>
          <p:grpSpPr>
            <a:xfrm>
              <a:off x="6962943" y="2916233"/>
              <a:ext cx="1907076" cy="430888"/>
              <a:chOff x="7137187" y="2852936"/>
              <a:chExt cx="1779938" cy="430888"/>
            </a:xfrm>
          </p:grpSpPr>
          <p:sp>
            <p:nvSpPr>
              <p:cNvPr id="39" name="Rettangolo 38"/>
              <p:cNvSpPr/>
              <p:nvPr/>
            </p:nvSpPr>
            <p:spPr>
              <a:xfrm>
                <a:off x="7137187" y="2924944"/>
                <a:ext cx="207129" cy="216024"/>
              </a:xfrm>
              <a:prstGeom prst="rect">
                <a:avLst/>
              </a:prstGeom>
              <a:solidFill>
                <a:srgbClr val="0000FF"/>
              </a:solidFill>
              <a:ln w="25400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54">
                  <a:defRPr/>
                </a:pPr>
                <a:endParaRPr lang="it-IT" sz="1100" kern="0">
                  <a:solidFill>
                    <a:srgbClr val="0000FF"/>
                  </a:solidFill>
                  <a:ea typeface="DejaVu Sans"/>
                  <a:cs typeface="DejaVu Sans"/>
                </a:endParaRPr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7263405" y="2852936"/>
                <a:ext cx="1653720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4"/>
                <a:r>
                  <a:rPr lang="it-IT" sz="1100" b="1" dirty="0" err="1">
                    <a:solidFill>
                      <a:srgbClr val="0000FF"/>
                    </a:solidFill>
                  </a:rPr>
                  <a:t>Changes</a:t>
                </a:r>
                <a:r>
                  <a:rPr lang="it-IT" sz="1100" b="1" dirty="0">
                    <a:solidFill>
                      <a:srgbClr val="0000FF"/>
                    </a:solidFill>
                  </a:rPr>
                  <a:t> from Natural </a:t>
                </a:r>
                <a:r>
                  <a:rPr lang="it-IT" sz="1100" b="1" dirty="0" err="1">
                    <a:solidFill>
                      <a:srgbClr val="0000FF"/>
                    </a:solidFill>
                  </a:rPr>
                  <a:t>Grasslands</a:t>
                </a:r>
                <a:r>
                  <a:rPr lang="it-IT" sz="1100" b="1" dirty="0">
                    <a:solidFill>
                      <a:srgbClr val="0000FF"/>
                    </a:solidFill>
                  </a:rPr>
                  <a:t> to </a:t>
                </a:r>
                <a:r>
                  <a:rPr lang="it-IT" sz="1100" b="1" dirty="0" err="1">
                    <a:solidFill>
                      <a:srgbClr val="0000FF"/>
                    </a:solidFill>
                  </a:rPr>
                  <a:t>Other</a:t>
                </a:r>
                <a:endParaRPr lang="it-IT" sz="1100" b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36" name="Gruppo 35"/>
            <p:cNvGrpSpPr/>
            <p:nvPr/>
          </p:nvGrpSpPr>
          <p:grpSpPr>
            <a:xfrm>
              <a:off x="7001980" y="3276273"/>
              <a:ext cx="1781359" cy="430888"/>
              <a:chOff x="7173619" y="2409275"/>
              <a:chExt cx="1662602" cy="430888"/>
            </a:xfrm>
          </p:grpSpPr>
          <p:sp>
            <p:nvSpPr>
              <p:cNvPr id="37" name="Rettangolo 36"/>
              <p:cNvSpPr/>
              <p:nvPr/>
            </p:nvSpPr>
            <p:spPr>
              <a:xfrm>
                <a:off x="7173619" y="2537127"/>
                <a:ext cx="206288" cy="216024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54">
                  <a:defRPr/>
                </a:pPr>
                <a:endParaRPr lang="it-IT" sz="1100" kern="0">
                  <a:solidFill>
                    <a:srgbClr val="0000FF"/>
                  </a:solidFill>
                  <a:ea typeface="DejaVu Sans"/>
                  <a:cs typeface="DejaVu Sans"/>
                </a:endParaRPr>
              </a:p>
            </p:txBody>
          </p:sp>
          <p:sp>
            <p:nvSpPr>
              <p:cNvPr id="38" name="CasellaDiTesto 37"/>
              <p:cNvSpPr txBox="1"/>
              <p:nvPr/>
            </p:nvSpPr>
            <p:spPr>
              <a:xfrm>
                <a:off x="7323182" y="2409275"/>
                <a:ext cx="1513039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4"/>
                <a:r>
                  <a:rPr lang="it-IT" sz="1100" b="1" dirty="0">
                    <a:solidFill>
                      <a:srgbClr val="0000FF"/>
                    </a:solidFill>
                  </a:rPr>
                  <a:t>No </a:t>
                </a:r>
                <a:r>
                  <a:rPr lang="it-IT" sz="1100" b="1" dirty="0" err="1">
                    <a:solidFill>
                      <a:srgbClr val="0000FF"/>
                    </a:solidFill>
                  </a:rPr>
                  <a:t>Changes</a:t>
                </a:r>
                <a:r>
                  <a:rPr lang="it-IT" sz="1100" b="1" dirty="0">
                    <a:solidFill>
                      <a:srgbClr val="0000FF"/>
                    </a:solidFill>
                  </a:rPr>
                  <a:t>/</a:t>
                </a:r>
                <a:r>
                  <a:rPr lang="it-IT" sz="1100" b="1" dirty="0" err="1">
                    <a:solidFill>
                      <a:srgbClr val="0000FF"/>
                    </a:solidFill>
                  </a:rPr>
                  <a:t>Not</a:t>
                </a:r>
                <a:r>
                  <a:rPr lang="it-IT" sz="1100" b="1" dirty="0">
                    <a:solidFill>
                      <a:srgbClr val="0000FF"/>
                    </a:solidFill>
                  </a:rPr>
                  <a:t> </a:t>
                </a:r>
                <a:r>
                  <a:rPr lang="it-IT" sz="1100" b="1" dirty="0" err="1">
                    <a:solidFill>
                      <a:srgbClr val="0000FF"/>
                    </a:solidFill>
                  </a:rPr>
                  <a:t>considered</a:t>
                </a:r>
                <a:r>
                  <a:rPr lang="it-IT" sz="1100" b="1" dirty="0">
                    <a:solidFill>
                      <a:srgbClr val="0000FF"/>
                    </a:solidFill>
                  </a:rPr>
                  <a:t> area</a:t>
                </a:r>
              </a:p>
            </p:txBody>
          </p:sp>
        </p:grpSp>
      </p:grpSp>
      <p:grpSp>
        <p:nvGrpSpPr>
          <p:cNvPr id="14" name="Gruppo 13"/>
          <p:cNvGrpSpPr/>
          <p:nvPr/>
        </p:nvGrpSpPr>
        <p:grpSpPr>
          <a:xfrm>
            <a:off x="7020272" y="4077072"/>
            <a:ext cx="2160240" cy="1060837"/>
            <a:chOff x="6948264" y="4517784"/>
            <a:chExt cx="2160240" cy="1060837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6948264" y="4797152"/>
              <a:ext cx="2160240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4">
                <a:defRPr/>
              </a:pPr>
              <a:r>
                <a:rPr lang="it-IT" sz="15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Grassland</a:t>
              </a:r>
              <a:r>
                <a:rPr lang="it-IT" sz="1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-&gt; </a:t>
              </a:r>
              <a:r>
                <a:rPr lang="it-IT" sz="15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extraction</a:t>
              </a:r>
              <a:r>
                <a:rPr lang="it-IT" sz="1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site </a:t>
              </a:r>
              <a:r>
                <a:rPr lang="it-IT" sz="15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transition</a:t>
              </a:r>
              <a:r>
                <a:rPr lang="it-IT" sz="1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12" name="Nuvola 11"/>
            <p:cNvSpPr/>
            <p:nvPr/>
          </p:nvSpPr>
          <p:spPr>
            <a:xfrm rot="280421">
              <a:off x="7010864" y="4517784"/>
              <a:ext cx="2023431" cy="1060837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it-IT" sz="190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137373" y="692697"/>
            <a:ext cx="8899123" cy="2146698"/>
            <a:chOff x="137374" y="692696"/>
            <a:chExt cx="8899122" cy="2146699"/>
          </a:xfrm>
        </p:grpSpPr>
        <p:grpSp>
          <p:nvGrpSpPr>
            <p:cNvPr id="5" name="Gruppo 4"/>
            <p:cNvGrpSpPr/>
            <p:nvPr/>
          </p:nvGrpSpPr>
          <p:grpSpPr>
            <a:xfrm>
              <a:off x="271868" y="2492879"/>
              <a:ext cx="8518611" cy="346516"/>
              <a:chOff x="297430" y="2796496"/>
              <a:chExt cx="9193635" cy="404418"/>
            </a:xfrm>
          </p:grpSpPr>
          <p:grpSp>
            <p:nvGrpSpPr>
              <p:cNvPr id="2" name="Gruppo 1"/>
              <p:cNvGrpSpPr/>
              <p:nvPr/>
            </p:nvGrpSpPr>
            <p:grpSpPr>
              <a:xfrm>
                <a:off x="297430" y="2796497"/>
                <a:ext cx="7516296" cy="404417"/>
                <a:chOff x="254022" y="2796497"/>
                <a:chExt cx="7516296" cy="404417"/>
              </a:xfrm>
            </p:grpSpPr>
            <p:sp>
              <p:nvSpPr>
                <p:cNvPr id="4" name="CasellaDiTesto 3"/>
                <p:cNvSpPr txBox="1"/>
                <p:nvPr/>
              </p:nvSpPr>
              <p:spPr>
                <a:xfrm>
                  <a:off x="254022" y="2796497"/>
                  <a:ext cx="1532319" cy="3951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54"/>
                  <a:r>
                    <a:rPr lang="it-IT" sz="1600" dirty="0" err="1">
                      <a:solidFill>
                        <a:prstClr val="black"/>
                      </a:solidFill>
                    </a:rPr>
                    <a:t>May</a:t>
                  </a:r>
                  <a:r>
                    <a:rPr lang="it-IT" sz="1600" dirty="0">
                      <a:solidFill>
                        <a:prstClr val="black"/>
                      </a:solidFill>
                    </a:rPr>
                    <a:t>, 13</a:t>
                  </a:r>
                  <a:r>
                    <a:rPr lang="it-IT" sz="1600" baseline="30000" dirty="0">
                      <a:solidFill>
                        <a:prstClr val="black"/>
                      </a:solidFill>
                    </a:rPr>
                    <a:t>th</a:t>
                  </a:r>
                  <a:r>
                    <a:rPr lang="it-IT" sz="1600" dirty="0">
                      <a:solidFill>
                        <a:prstClr val="black"/>
                      </a:solidFill>
                    </a:rPr>
                    <a:t> 2010</a:t>
                  </a:r>
                </a:p>
              </p:txBody>
            </p:sp>
            <p:sp>
              <p:nvSpPr>
                <p:cNvPr id="6" name="CasellaDiTesto 5"/>
                <p:cNvSpPr txBox="1"/>
                <p:nvPr/>
              </p:nvSpPr>
              <p:spPr>
                <a:xfrm>
                  <a:off x="1941769" y="2796497"/>
                  <a:ext cx="2145718" cy="3951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54"/>
                  <a:r>
                    <a:rPr lang="it-IT" sz="1600" dirty="0" err="1">
                      <a:solidFill>
                        <a:prstClr val="black"/>
                      </a:solidFill>
                    </a:rPr>
                    <a:t>September</a:t>
                  </a:r>
                  <a:r>
                    <a:rPr lang="it-IT" sz="1600" dirty="0">
                      <a:solidFill>
                        <a:prstClr val="black"/>
                      </a:solidFill>
                    </a:rPr>
                    <a:t>, 25</a:t>
                  </a:r>
                  <a:r>
                    <a:rPr lang="it-IT" sz="1600" baseline="30000" dirty="0">
                      <a:solidFill>
                        <a:prstClr val="black"/>
                      </a:solidFill>
                    </a:rPr>
                    <a:t>th  </a:t>
                  </a:r>
                  <a:r>
                    <a:rPr lang="it-IT" sz="1600" dirty="0">
                      <a:solidFill>
                        <a:prstClr val="black"/>
                      </a:solidFill>
                    </a:rPr>
                    <a:t>2013</a:t>
                  </a:r>
                </a:p>
              </p:txBody>
            </p:sp>
            <p:sp>
              <p:nvSpPr>
                <p:cNvPr id="11" name="CasellaDiTesto 10"/>
                <p:cNvSpPr txBox="1"/>
                <p:nvPr/>
              </p:nvSpPr>
              <p:spPr>
                <a:xfrm>
                  <a:off x="4117761" y="2796497"/>
                  <a:ext cx="1547889" cy="3951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54"/>
                  <a:r>
                    <a:rPr lang="it-IT" sz="1600" dirty="0" err="1">
                      <a:solidFill>
                        <a:prstClr val="black"/>
                      </a:solidFill>
                    </a:rPr>
                    <a:t>May</a:t>
                  </a:r>
                  <a:r>
                    <a:rPr lang="it-IT" sz="1600" dirty="0">
                      <a:solidFill>
                        <a:prstClr val="black"/>
                      </a:solidFill>
                    </a:rPr>
                    <a:t>, 30</a:t>
                  </a:r>
                  <a:r>
                    <a:rPr lang="it-IT" sz="1600" baseline="30000" dirty="0">
                      <a:solidFill>
                        <a:prstClr val="black"/>
                      </a:solidFill>
                    </a:rPr>
                    <a:t>th  </a:t>
                  </a:r>
                  <a:r>
                    <a:rPr lang="it-IT" sz="1600" dirty="0">
                      <a:solidFill>
                        <a:prstClr val="black"/>
                      </a:solidFill>
                    </a:rPr>
                    <a:t>2015</a:t>
                  </a:r>
                </a:p>
              </p:txBody>
            </p:sp>
            <p:sp>
              <p:nvSpPr>
                <p:cNvPr id="13" name="CasellaDiTesto 12"/>
                <p:cNvSpPr txBox="1"/>
                <p:nvPr/>
              </p:nvSpPr>
              <p:spPr>
                <a:xfrm>
                  <a:off x="5974966" y="2805789"/>
                  <a:ext cx="1795352" cy="3951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54"/>
                  <a:r>
                    <a:rPr lang="it-IT" sz="1600" dirty="0">
                      <a:solidFill>
                        <a:prstClr val="black"/>
                      </a:solidFill>
                    </a:rPr>
                    <a:t>August, 26</a:t>
                  </a:r>
                  <a:r>
                    <a:rPr lang="it-IT" sz="1600" baseline="30000" dirty="0">
                      <a:solidFill>
                        <a:prstClr val="black"/>
                      </a:solidFill>
                    </a:rPr>
                    <a:t>th  </a:t>
                  </a:r>
                  <a:r>
                    <a:rPr lang="it-IT" sz="1600" dirty="0">
                      <a:solidFill>
                        <a:prstClr val="black"/>
                      </a:solidFill>
                    </a:rPr>
                    <a:t>2017</a:t>
                  </a:r>
                </a:p>
              </p:txBody>
            </p:sp>
          </p:grpSp>
          <p:sp>
            <p:nvSpPr>
              <p:cNvPr id="17" name="CasellaDiTesto 16"/>
              <p:cNvSpPr txBox="1"/>
              <p:nvPr/>
            </p:nvSpPr>
            <p:spPr>
              <a:xfrm>
                <a:off x="7996184" y="2796496"/>
                <a:ext cx="1494881" cy="395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54"/>
                <a:r>
                  <a:rPr lang="it-IT" sz="1600" dirty="0" err="1">
                    <a:solidFill>
                      <a:prstClr val="black"/>
                    </a:solidFill>
                  </a:rPr>
                  <a:t>July</a:t>
                </a:r>
                <a:r>
                  <a:rPr lang="it-IT" sz="1600" dirty="0">
                    <a:solidFill>
                      <a:prstClr val="black"/>
                    </a:solidFill>
                  </a:rPr>
                  <a:t>, 20</a:t>
                </a:r>
                <a:r>
                  <a:rPr lang="it-IT" sz="1600" baseline="30000" dirty="0">
                    <a:solidFill>
                      <a:prstClr val="black"/>
                    </a:solidFill>
                  </a:rPr>
                  <a:t>th  </a:t>
                </a:r>
                <a:r>
                  <a:rPr lang="it-IT" sz="1600" dirty="0">
                    <a:solidFill>
                      <a:prstClr val="black"/>
                    </a:solidFill>
                  </a:rPr>
                  <a:t>2018</a:t>
                </a: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74" y="692697"/>
              <a:ext cx="1698322" cy="1858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692696"/>
              <a:ext cx="1717309" cy="1868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787" y="692696"/>
              <a:ext cx="1717309" cy="1868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692696"/>
              <a:ext cx="1728192" cy="1858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7" y="692696"/>
              <a:ext cx="1728189" cy="187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uppo 19"/>
          <p:cNvGrpSpPr/>
          <p:nvPr/>
        </p:nvGrpSpPr>
        <p:grpSpPr>
          <a:xfrm>
            <a:off x="5364091" y="2965658"/>
            <a:ext cx="1728191" cy="2488282"/>
            <a:chOff x="5364088" y="2965654"/>
            <a:chExt cx="1728192" cy="2488280"/>
          </a:xfrm>
        </p:grpSpPr>
        <p:sp>
          <p:nvSpPr>
            <p:cNvPr id="32" name="CasellaDiTesto 31"/>
            <p:cNvSpPr txBox="1"/>
            <p:nvPr/>
          </p:nvSpPr>
          <p:spPr>
            <a:xfrm>
              <a:off x="5364088" y="4869159"/>
              <a:ext cx="1683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it-IT" sz="1600" dirty="0" err="1">
                  <a:solidFill>
                    <a:prstClr val="black"/>
                  </a:solidFill>
                </a:rPr>
                <a:t>Change</a:t>
              </a:r>
              <a:r>
                <a:rPr lang="it-IT" sz="1600" dirty="0">
                  <a:solidFill>
                    <a:prstClr val="black"/>
                  </a:solidFill>
                </a:rPr>
                <a:t> from CCA </a:t>
              </a:r>
            </a:p>
            <a:p>
              <a:pPr algn="ctr" defTabSz="914354"/>
              <a:r>
                <a:rPr lang="it-IT" sz="1600" dirty="0">
                  <a:solidFill>
                    <a:prstClr val="black"/>
                  </a:solidFill>
                </a:rPr>
                <a:t>2011-2017</a:t>
              </a: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187" y="2965654"/>
              <a:ext cx="1694093" cy="19035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3"/>
            <a:ext cx="1728589" cy="186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3"/>
            <a:ext cx="1728192" cy="186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3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66536" y="2492896"/>
            <a:ext cx="48257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it-IT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it-I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9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093" y="44624"/>
            <a:ext cx="8870403" cy="88047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GB" sz="2700" b="1" dirty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project contribution to the  engagement priorities of </a:t>
            </a:r>
            <a:r>
              <a:rPr lang="en-GB" sz="2700" b="1" dirty="0" smtClean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Sustainable </a:t>
            </a:r>
            <a:r>
              <a:rPr lang="en-GB" sz="2700" b="1" dirty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Goal (SDG) 15</a:t>
            </a:r>
            <a:r>
              <a:rPr lang="en-GB" sz="2200" b="1" dirty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200" b="1" dirty="0">
                <a:solidFill>
                  <a:srgbClr val="0070C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200" b="1" dirty="0" smtClean="0">
                <a:solidFill>
                  <a:srgbClr val="0000FF"/>
                </a:solidFill>
                <a:latin typeface="+mj-lt"/>
                <a:cs typeface="+mj-cs"/>
              </a:rPr>
              <a:t/>
            </a:r>
            <a:br>
              <a:rPr lang="en-GB" sz="2200" b="1" dirty="0" smtClean="0">
                <a:solidFill>
                  <a:srgbClr val="0000FF"/>
                </a:solidFill>
                <a:latin typeface="+mj-lt"/>
                <a:cs typeface="+mj-cs"/>
              </a:rPr>
            </a:br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Goal 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15: Protect, restore and promote sustainable use of terrestrial ecosystems, </a:t>
            </a:r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…, 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halt and reverse 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land degradation </a:t>
            </a:r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and biodiversity loss</a:t>
            </a:r>
            <a:r>
              <a:rPr lang="en-US" sz="1800" b="1" i="1" dirty="0">
                <a:latin typeface="Calibri" panose="020F0502020204030204" pitchFamily="34" charset="0"/>
              </a:rPr>
              <a:t/>
            </a:r>
            <a:br>
              <a:rPr lang="en-US" sz="1800" b="1" i="1" dirty="0">
                <a:latin typeface="Calibri" panose="020F0502020204030204" pitchFamily="34" charset="0"/>
              </a:rPr>
            </a:br>
            <a:endParaRPr lang="fr-FR" sz="2700" i="1" dirty="0">
              <a:solidFill>
                <a:srgbClr val="00A9BA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3973" y="1693940"/>
            <a:ext cx="9144000" cy="4759396"/>
          </a:xfrm>
        </p:spPr>
        <p:txBody>
          <a:bodyPr anchor="t">
            <a:normAutofit fontScale="32500" lnSpcReduction="20000"/>
          </a:bodyPr>
          <a:lstStyle/>
          <a:p>
            <a:pPr marL="0" indent="0">
              <a:lnSpc>
                <a:spcPct val="50000"/>
              </a:lnSpc>
              <a:buNone/>
            </a:pPr>
            <a:endParaRPr lang="fr-FR" sz="4900" dirty="0"/>
          </a:p>
          <a:p>
            <a:pPr>
              <a:tabLst>
                <a:tab pos="476203" algn="l"/>
                <a:tab pos="840234" algn="l"/>
              </a:tabLst>
            </a:pPr>
            <a:r>
              <a:rPr lang="en-GB" sz="6200" dirty="0">
                <a:solidFill>
                  <a:srgbClr val="174489"/>
                </a:solidFill>
                <a:latin typeface="Calibri" panose="020F0502020204030204" pitchFamily="34" charset="0"/>
              </a:rPr>
              <a:t>Production and dissemination of </a:t>
            </a:r>
            <a:r>
              <a:rPr lang="en-GB" sz="6200" b="1" i="1" dirty="0">
                <a:solidFill>
                  <a:srgbClr val="174489"/>
                </a:solidFill>
                <a:latin typeface="Calibri" panose="020F0502020204030204" pitchFamily="34" charset="0"/>
              </a:rPr>
              <a:t>new knowledge</a:t>
            </a:r>
            <a:r>
              <a:rPr lang="en-GB" sz="6200" dirty="0">
                <a:solidFill>
                  <a:srgbClr val="174489"/>
                </a:solidFill>
                <a:latin typeface="Calibri" panose="020F0502020204030204" pitchFamily="34" charset="0"/>
              </a:rPr>
              <a:t> </a:t>
            </a:r>
            <a:r>
              <a:rPr lang="en-US" sz="6200" dirty="0">
                <a:solidFill>
                  <a:srgbClr val="174489"/>
                </a:solidFill>
                <a:latin typeface="Calibri" panose="020F0502020204030204" pitchFamily="34" charset="0"/>
              </a:rPr>
              <a:t>for informed </a:t>
            </a:r>
            <a:r>
              <a:rPr lang="en-US" sz="6200" dirty="0">
                <a:solidFill>
                  <a:srgbClr val="174489"/>
                </a:solidFill>
                <a:latin typeface="Calibri" panose="020F0502020204030204" pitchFamily="34" charset="0"/>
              </a:rPr>
              <a:t>decision </a:t>
            </a:r>
            <a:r>
              <a:rPr lang="en-US" sz="6200" dirty="0">
                <a:solidFill>
                  <a:srgbClr val="174489"/>
                </a:solidFill>
                <a:latin typeface="Calibri" panose="020F0502020204030204" pitchFamily="34" charset="0"/>
              </a:rPr>
              <a:t>making by:</a:t>
            </a:r>
          </a:p>
          <a:p>
            <a:pPr>
              <a:tabLst>
                <a:tab pos="476203" algn="l"/>
                <a:tab pos="840234" algn="l"/>
              </a:tabLst>
            </a:pPr>
            <a:endParaRPr lang="en-US" sz="6200" dirty="0">
              <a:solidFill>
                <a:srgbClr val="174489"/>
              </a:solidFill>
              <a:latin typeface="Calibri" panose="020F0502020204030204" pitchFamily="34" charset="0"/>
            </a:endParaRPr>
          </a:p>
          <a:p>
            <a:pPr lvl="1">
              <a:buFont typeface="Wingdings" charset="2"/>
              <a:buChar char="ü"/>
              <a:tabLst>
                <a:tab pos="476203" algn="l"/>
                <a:tab pos="840234" algn="l"/>
              </a:tabLst>
            </a:pPr>
            <a:r>
              <a:rPr lang="en-GB" sz="6200" b="1" i="1" dirty="0" smtClean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Monitoring: </a:t>
            </a:r>
            <a:r>
              <a:rPr lang="en-GB" sz="6200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EVs, Ecosystem extent and functioning</a:t>
            </a:r>
            <a:r>
              <a:rPr lang="en-GB" sz="6200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, and changes </a:t>
            </a:r>
            <a:r>
              <a:rPr lang="en-GB" sz="6200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through the </a:t>
            </a:r>
            <a:r>
              <a:rPr lang="en-GB" sz="6200" i="1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Earth </a:t>
            </a:r>
            <a:r>
              <a:rPr lang="en-GB" sz="6200" i="1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Observation Data for </a:t>
            </a:r>
            <a:r>
              <a:rPr lang="en-GB" sz="6200" i="1" dirty="0" err="1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EcoSystem</a:t>
            </a:r>
            <a:r>
              <a:rPr lang="en-GB" sz="6200" i="1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 Monitoring (EODESM</a:t>
            </a:r>
            <a:r>
              <a:rPr lang="en-GB" sz="6200" i="1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) system</a:t>
            </a:r>
          </a:p>
          <a:p>
            <a:pPr lvl="1">
              <a:buFont typeface="Wingdings" charset="2"/>
              <a:buChar char="ü"/>
              <a:tabLst>
                <a:tab pos="476203" algn="l"/>
                <a:tab pos="840234" algn="l"/>
              </a:tabLst>
            </a:pPr>
            <a:endParaRPr lang="en-GB" sz="6200" i="1" dirty="0">
              <a:solidFill>
                <a:srgbClr val="174489"/>
              </a:solidFill>
              <a:latin typeface="Calibri" panose="020F0502020204030204" pitchFamily="34" charset="0"/>
              <a:cs typeface="Verdana"/>
            </a:endParaRPr>
          </a:p>
          <a:p>
            <a:pPr lvl="1">
              <a:buFont typeface="Wingdings" charset="2"/>
              <a:buChar char="ü"/>
              <a:tabLst>
                <a:tab pos="476203" algn="l"/>
                <a:tab pos="840234" algn="l"/>
              </a:tabLst>
            </a:pPr>
            <a:r>
              <a:rPr lang="en-GB" sz="6200" b="1" i="1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Modelling</a:t>
            </a:r>
            <a:r>
              <a:rPr lang="en-GB" sz="6200" i="1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: </a:t>
            </a:r>
            <a:r>
              <a:rPr lang="en-GB" sz="6200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Macro-systems Ecology</a:t>
            </a:r>
            <a:r>
              <a:rPr lang="it-IT" sz="6200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 </a:t>
            </a:r>
            <a:r>
              <a:rPr lang="en-GB" sz="6200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and scenario analysis for future </a:t>
            </a:r>
            <a:r>
              <a:rPr lang="en-GB" sz="6200" dirty="0" smtClean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Protected Areas protections</a:t>
            </a:r>
            <a:endParaRPr lang="en-GB" sz="6200" dirty="0">
              <a:solidFill>
                <a:srgbClr val="174489"/>
              </a:solidFill>
              <a:latin typeface="Calibri" panose="020F0502020204030204" pitchFamily="34" charset="0"/>
              <a:cs typeface="Verdana"/>
            </a:endParaRPr>
          </a:p>
          <a:p>
            <a:pPr lvl="1">
              <a:buFont typeface="Wingdings" charset="2"/>
              <a:buChar char="ü"/>
              <a:tabLst>
                <a:tab pos="476203" algn="l"/>
                <a:tab pos="840234" algn="l"/>
              </a:tabLst>
            </a:pPr>
            <a:endParaRPr lang="en-GB" sz="6200" b="1" i="1" dirty="0">
              <a:solidFill>
                <a:srgbClr val="174489"/>
              </a:solidFill>
              <a:latin typeface="Calibri" panose="020F0502020204030204" pitchFamily="34" charset="0"/>
              <a:cs typeface="Verdana"/>
            </a:endParaRPr>
          </a:p>
          <a:p>
            <a:pPr lvl="1">
              <a:buFont typeface="Wingdings" charset="2"/>
              <a:buChar char="ü"/>
              <a:tabLst>
                <a:tab pos="476203" algn="l"/>
                <a:tab pos="840234" algn="l"/>
              </a:tabLst>
            </a:pPr>
            <a:r>
              <a:rPr lang="en-GB" sz="6200" b="1" i="1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Fostering </a:t>
            </a:r>
            <a:r>
              <a:rPr lang="en-GB" sz="6200" b="1" i="1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the transition from the </a:t>
            </a:r>
            <a:r>
              <a:rPr lang="en-GB" sz="6200" b="1" i="1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web of data to the web of knowledge</a:t>
            </a:r>
            <a:r>
              <a:rPr lang="en-GB" sz="6200" b="1" i="1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:</a:t>
            </a:r>
            <a:r>
              <a:rPr lang="en-GB" sz="6200" i="1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 </a:t>
            </a:r>
            <a:r>
              <a:rPr lang="en-GB" sz="6200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Models and services are fed into the Virtual Laboratory (VL) platform</a:t>
            </a:r>
          </a:p>
          <a:p>
            <a:pPr lvl="1">
              <a:buFont typeface="Wingdings" charset="2"/>
              <a:buChar char="ü"/>
              <a:tabLst>
                <a:tab pos="476203" algn="l"/>
                <a:tab pos="840234" algn="l"/>
              </a:tabLst>
            </a:pPr>
            <a:endParaRPr lang="en-GB" sz="6200" dirty="0">
              <a:solidFill>
                <a:srgbClr val="174489"/>
              </a:solidFill>
              <a:latin typeface="Calibri" panose="020F0502020204030204" pitchFamily="34" charset="0"/>
              <a:cs typeface="Verdana"/>
            </a:endParaRPr>
          </a:p>
          <a:p>
            <a:pPr lvl="1">
              <a:buFont typeface="Wingdings" charset="2"/>
              <a:buChar char="ü"/>
              <a:tabLst>
                <a:tab pos="476203" algn="l"/>
                <a:tab pos="840234" algn="l"/>
              </a:tabLst>
            </a:pPr>
            <a:r>
              <a:rPr lang="en-GB" sz="6200" b="1" i="1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Developing a community of practices. </a:t>
            </a:r>
            <a:r>
              <a:rPr lang="en-GB" sz="6200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It involves researchers,  PA managers, and policy makers </a:t>
            </a:r>
            <a:r>
              <a:rPr lang="mr-IN" sz="5500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–</a:t>
            </a:r>
            <a:r>
              <a:rPr lang="en-GB" sz="5500" dirty="0">
                <a:solidFill>
                  <a:srgbClr val="174489"/>
                </a:solidFill>
                <a:latin typeface="Calibri" panose="020F0502020204030204" pitchFamily="34" charset="0"/>
                <a:cs typeface="Verdana"/>
              </a:rPr>
              <a:t> </a:t>
            </a:r>
            <a:endParaRPr lang="fr-FR" sz="5500" dirty="0" smtClean="0">
              <a:latin typeface="Calibri" panose="020F0502020204030204" pitchFamily="34" charset="0"/>
            </a:endParaRPr>
          </a:p>
        </p:txBody>
      </p:sp>
      <p:pic>
        <p:nvPicPr>
          <p:cNvPr id="4" name="Immagine 3" descr="logo_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592"/>
            <a:ext cx="957337" cy="7320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t="11834" r="2930" b="11434"/>
          <a:stretch/>
        </p:blipFill>
        <p:spPr bwMode="auto">
          <a:xfrm>
            <a:off x="621866" y="1772816"/>
            <a:ext cx="7455212" cy="454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2" y="780518"/>
            <a:ext cx="885949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91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66037" y="1638385"/>
            <a:ext cx="6858000" cy="343779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4" descr="http://clipartion.com/wp-content/uploads/2015/11/clipart-clou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01" y="1641031"/>
            <a:ext cx="1069462" cy="56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alexdawson.net/wp-content/uploads/2014/09/servers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43" y="1787849"/>
            <a:ext cx="259178" cy="25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lipartion.com/wp-content/uploads/2015/11/clipart-clou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93" y="1653082"/>
            <a:ext cx="657436" cy="3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lipartion.com/wp-content/uploads/2015/11/clipart-cloud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49" y="2895227"/>
            <a:ext cx="1401272" cy="7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image.freepik.com/free-icon/data-management-interface-symbol-with-gears-and-binary-code-numbers_318-52331.png"/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39" y="4634849"/>
            <a:ext cx="380447" cy="38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e 9"/>
          <p:cNvSpPr/>
          <p:nvPr/>
        </p:nvSpPr>
        <p:spPr>
          <a:xfrm>
            <a:off x="3433012" y="4382151"/>
            <a:ext cx="626854" cy="66590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softEdge rad="139700"/>
          </a:effectLst>
        </p:spPr>
        <p:txBody>
          <a:bodyPr lIns="68580" tIns="34290" rIns="68580" bIns="34290" rtlCol="0" anchor="ctr"/>
          <a:lstStyle/>
          <a:p>
            <a:pPr algn="ctr" defTabSz="514350">
              <a:defRPr/>
            </a:pPr>
            <a:endParaRPr lang="it-IT" sz="1000" kern="0">
              <a:solidFill>
                <a:prstClr val="white"/>
              </a:solidFill>
              <a:latin typeface="Verdana"/>
            </a:endParaRPr>
          </a:p>
        </p:txBody>
      </p:sp>
      <p:pic>
        <p:nvPicPr>
          <p:cNvPr id="11" name="Picture 8" descr="http://rollingharbour.files.wordpress.com/2012/05/idb2012.jpg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08" y="4371319"/>
            <a:ext cx="578636" cy="5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e 11"/>
          <p:cNvSpPr/>
          <p:nvPr/>
        </p:nvSpPr>
        <p:spPr>
          <a:xfrm>
            <a:off x="5070970" y="4479766"/>
            <a:ext cx="693347" cy="73654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softEdge rad="139700"/>
          </a:effectLst>
        </p:spPr>
        <p:txBody>
          <a:bodyPr lIns="68580" tIns="34290" rIns="68580" bIns="34290" rtlCol="0" anchor="ctr"/>
          <a:lstStyle/>
          <a:p>
            <a:pPr algn="ctr" defTabSz="514350">
              <a:defRPr/>
            </a:pPr>
            <a:endParaRPr lang="it-IT" sz="1000" kern="0">
              <a:solidFill>
                <a:prstClr val="white"/>
              </a:solidFill>
              <a:latin typeface="Verdana"/>
            </a:endParaRPr>
          </a:p>
        </p:txBody>
      </p:sp>
      <p:pic>
        <p:nvPicPr>
          <p:cNvPr id="13" name="Picture 4" descr="http://clipartion.com/wp-content/uploads/2015/11/clipart-cloud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60" y="2373011"/>
            <a:ext cx="2430270" cy="1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941273" y="3489359"/>
            <a:ext cx="535591" cy="37949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648842" y="2941852"/>
            <a:ext cx="2144983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defTabSz="514350">
              <a:defRPr/>
            </a:pPr>
            <a:r>
              <a:rPr lang="it-IT" b="1" kern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Verdana"/>
              </a:rPr>
              <a:t>ECOPOTENTIAL</a:t>
            </a:r>
          </a:p>
          <a:p>
            <a:pPr algn="ctr" defTabSz="514350">
              <a:defRPr/>
            </a:pPr>
            <a:r>
              <a:rPr lang="it-IT" b="1" kern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Verdana"/>
              </a:rPr>
              <a:t>VLAB</a:t>
            </a:r>
          </a:p>
        </p:txBody>
      </p:sp>
      <p:pic>
        <p:nvPicPr>
          <p:cNvPr id="16" name="Picture 8" descr="http://websoptimization.com/external/images/mix/developer_icon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2473" y="4509716"/>
            <a:ext cx="345168" cy="34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thumbs.dreamstime.com/z/computer-programmer-7304012.jp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4"/>
          <a:stretch/>
        </p:blipFill>
        <p:spPr bwMode="auto">
          <a:xfrm>
            <a:off x="3653650" y="4486068"/>
            <a:ext cx="360247" cy="40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3486028" y="3729528"/>
            <a:ext cx="655969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514350">
              <a:defRPr/>
            </a:pPr>
            <a:r>
              <a:rPr lang="it-IT" sz="800" kern="0" dirty="0" err="1">
                <a:solidFill>
                  <a:srgbClr val="9BBB59">
                    <a:lumMod val="75000"/>
                  </a:srgbClr>
                </a:solidFill>
                <a:latin typeface="Verdana"/>
              </a:rPr>
              <a:t>VLab</a:t>
            </a:r>
            <a:r>
              <a:rPr lang="it-IT" sz="800" kern="0" dirty="0">
                <a:solidFill>
                  <a:srgbClr val="9BBB59">
                    <a:lumMod val="75000"/>
                  </a:srgbClr>
                </a:solidFill>
                <a:latin typeface="Verdana"/>
              </a:rPr>
              <a:t> </a:t>
            </a:r>
            <a:r>
              <a:rPr lang="it-IT" sz="800" kern="0" dirty="0" err="1">
                <a:solidFill>
                  <a:srgbClr val="9BBB59">
                    <a:lumMod val="75000"/>
                  </a:srgbClr>
                </a:solidFill>
                <a:latin typeface="Verdana"/>
              </a:rPr>
              <a:t>APIs</a:t>
            </a:r>
            <a:endParaRPr lang="it-IT" sz="800" kern="0" dirty="0">
              <a:solidFill>
                <a:srgbClr val="9BBB59">
                  <a:lumMod val="75000"/>
                </a:srgbClr>
              </a:solidFill>
              <a:latin typeface="Verdana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143110" y="3679895"/>
            <a:ext cx="76589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514350">
              <a:defRPr/>
            </a:pPr>
            <a:r>
              <a:rPr lang="it-IT" sz="800" kern="0" dirty="0" err="1">
                <a:solidFill>
                  <a:srgbClr val="9BBB59">
                    <a:lumMod val="75000"/>
                  </a:srgbClr>
                </a:solidFill>
                <a:latin typeface="Verdana"/>
              </a:rPr>
              <a:t>VLab</a:t>
            </a:r>
            <a:endParaRPr lang="it-IT" sz="800" kern="0" dirty="0">
              <a:solidFill>
                <a:srgbClr val="9BBB59">
                  <a:lumMod val="75000"/>
                </a:srgbClr>
              </a:solidFill>
              <a:latin typeface="Verdana"/>
            </a:endParaRPr>
          </a:p>
          <a:p>
            <a:pPr algn="ctr" defTabSz="514350">
              <a:defRPr/>
            </a:pPr>
            <a:r>
              <a:rPr lang="it-IT" sz="800" kern="0" dirty="0">
                <a:solidFill>
                  <a:srgbClr val="9BBB59">
                    <a:lumMod val="75000"/>
                  </a:srgbClr>
                </a:solidFill>
                <a:latin typeface="Verdana"/>
              </a:rPr>
              <a:t>Portal and </a:t>
            </a:r>
            <a:r>
              <a:rPr lang="it-IT" sz="800" kern="0" dirty="0" err="1">
                <a:solidFill>
                  <a:srgbClr val="9BBB59">
                    <a:lumMod val="75000"/>
                  </a:srgbClr>
                </a:solidFill>
                <a:latin typeface="Verdana"/>
              </a:rPr>
              <a:t>apps</a:t>
            </a:r>
            <a:endParaRPr lang="it-IT" sz="800" kern="0" dirty="0">
              <a:solidFill>
                <a:srgbClr val="9BBB59">
                  <a:lumMod val="75000"/>
                </a:srgbClr>
              </a:solidFill>
              <a:latin typeface="Verdana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821532" y="5286787"/>
            <a:ext cx="730007" cy="16446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514350">
              <a:defRPr/>
            </a:pPr>
            <a:r>
              <a:rPr lang="it-IT" sz="600" kern="0" dirty="0">
                <a:solidFill>
                  <a:srgbClr val="4BACC6">
                    <a:lumMod val="75000"/>
                  </a:srgbClr>
                </a:solidFill>
                <a:latin typeface="Verdana"/>
              </a:rPr>
              <a:t>VLAB End User</a:t>
            </a:r>
          </a:p>
        </p:txBody>
      </p:sp>
      <p:sp>
        <p:nvSpPr>
          <p:cNvPr id="21" name="Figura a mano libera 20"/>
          <p:cNvSpPr/>
          <p:nvPr/>
        </p:nvSpPr>
        <p:spPr>
          <a:xfrm>
            <a:off x="3949527" y="3898518"/>
            <a:ext cx="202523" cy="540521"/>
          </a:xfrm>
          <a:custGeom>
            <a:avLst/>
            <a:gdLst>
              <a:gd name="connsiteX0" fmla="*/ 0 w 697117"/>
              <a:gd name="connsiteY0" fmla="*/ 1176951 h 1176951"/>
              <a:gd name="connsiteX1" fmla="*/ 561315 w 697117"/>
              <a:gd name="connsiteY1" fmla="*/ 760492 h 1176951"/>
              <a:gd name="connsiteX2" fmla="*/ 697117 w 697117"/>
              <a:gd name="connsiteY2" fmla="*/ 0 h 117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117" h="1176951">
                <a:moveTo>
                  <a:pt x="0" y="1176951"/>
                </a:moveTo>
                <a:cubicBezTo>
                  <a:pt x="222564" y="1066800"/>
                  <a:pt x="445129" y="956650"/>
                  <a:pt x="561315" y="760492"/>
                </a:cubicBezTo>
                <a:cubicBezTo>
                  <a:pt x="677501" y="564334"/>
                  <a:pt x="660903" y="140329"/>
                  <a:pt x="697117" y="0"/>
                </a:cubicBezTo>
              </a:path>
            </a:pathLst>
          </a:custGeom>
          <a:noFill/>
          <a:ln w="57150" cap="flat" cmpd="sng" algn="ctr">
            <a:solidFill>
              <a:srgbClr val="4BACC6">
                <a:shade val="95000"/>
                <a:satMod val="105000"/>
              </a:srgbClr>
            </a:solidFill>
            <a:prstDash val="dash"/>
            <a:headEnd type="triangle" w="med" len="med"/>
            <a:tailEnd type="triangle" w="med" len="med"/>
          </a:ln>
          <a:effectLst/>
        </p:spPr>
        <p:txBody>
          <a:bodyPr lIns="68580" tIns="34290" rIns="68580" bIns="34290" rtlCol="0" anchor="ctr"/>
          <a:lstStyle/>
          <a:p>
            <a:pPr algn="ctr" defTabSz="514350">
              <a:defRPr/>
            </a:pPr>
            <a:endParaRPr lang="it-IT" sz="1000" ker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2" name="Figura a mano libera 21"/>
          <p:cNvSpPr/>
          <p:nvPr/>
        </p:nvSpPr>
        <p:spPr>
          <a:xfrm flipH="1">
            <a:off x="5039967" y="3919274"/>
            <a:ext cx="121514" cy="405045"/>
          </a:xfrm>
          <a:custGeom>
            <a:avLst/>
            <a:gdLst>
              <a:gd name="connsiteX0" fmla="*/ 0 w 697117"/>
              <a:gd name="connsiteY0" fmla="*/ 1176951 h 1176951"/>
              <a:gd name="connsiteX1" fmla="*/ 561315 w 697117"/>
              <a:gd name="connsiteY1" fmla="*/ 760492 h 1176951"/>
              <a:gd name="connsiteX2" fmla="*/ 697117 w 697117"/>
              <a:gd name="connsiteY2" fmla="*/ 0 h 117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117" h="1176951">
                <a:moveTo>
                  <a:pt x="0" y="1176951"/>
                </a:moveTo>
                <a:cubicBezTo>
                  <a:pt x="222564" y="1066800"/>
                  <a:pt x="445129" y="956650"/>
                  <a:pt x="561315" y="760492"/>
                </a:cubicBezTo>
                <a:cubicBezTo>
                  <a:pt x="677501" y="564334"/>
                  <a:pt x="660903" y="140329"/>
                  <a:pt x="697117" y="0"/>
                </a:cubicBezTo>
              </a:path>
            </a:pathLst>
          </a:custGeom>
          <a:noFill/>
          <a:ln w="57150" cap="flat" cmpd="sng" algn="ctr">
            <a:solidFill>
              <a:srgbClr val="4BACC6">
                <a:shade val="95000"/>
                <a:satMod val="105000"/>
              </a:srgbClr>
            </a:solidFill>
            <a:prstDash val="dash"/>
            <a:headEnd type="triangle" w="med" len="med"/>
            <a:tailEnd type="triangle" w="med" len="med"/>
          </a:ln>
          <a:effectLst/>
        </p:spPr>
        <p:txBody>
          <a:bodyPr lIns="68580" tIns="34290" rIns="68580" bIns="34290" rtlCol="0" anchor="ctr"/>
          <a:lstStyle/>
          <a:p>
            <a:pPr algn="ctr" defTabSz="514350">
              <a:defRPr/>
            </a:pPr>
            <a:endParaRPr lang="it-IT" sz="1000" kern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23" name="Picture 4" descr="https://storageswiss.files.wordpress.com/2015/01/disk-archive-or-nas-ic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13" y="2440055"/>
            <a:ext cx="436713" cy="4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zenodo.org/img/logos/zenodo-black-2500.png"/>
          <p:cNvPicPr>
            <a:picLocks noChangeAspect="1" noChangeArrowheads="1"/>
          </p:cNvPicPr>
          <p:nvPr/>
        </p:nvPicPr>
        <p:blipFill>
          <a:blip r:embed="rId1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95" y="2803361"/>
            <a:ext cx="378528" cy="1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pbs.twimg.com/profile_images/581402745669836800/JUgzW62l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3" b="22400"/>
          <a:stretch/>
        </p:blipFill>
        <p:spPr bwMode="auto">
          <a:xfrm>
            <a:off x="4909126" y="1782416"/>
            <a:ext cx="357900" cy="19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24925" y="2020737"/>
            <a:ext cx="369436" cy="203640"/>
          </a:xfrm>
          <a:prstGeom prst="rect">
            <a:avLst/>
          </a:prstGeom>
        </p:spPr>
      </p:pic>
      <p:pic>
        <p:nvPicPr>
          <p:cNvPr id="27" name="Picture 4" descr="Home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70"/>
          <a:stretch/>
        </p:blipFill>
        <p:spPr bwMode="auto">
          <a:xfrm>
            <a:off x="2683694" y="2496719"/>
            <a:ext cx="533100" cy="10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invasionevs.com/wp-content/uploads/2015/09/GBIF-logo-Square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418" y="1684853"/>
            <a:ext cx="299075" cy="2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clipartion.com/wp-content/uploads/2015/11/clipart-clou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50" y="2328230"/>
            <a:ext cx="657436" cy="3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clipartion.com/wp-content/uploads/2015/11/clipart-clou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76" y="1916208"/>
            <a:ext cx="657436" cy="3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clipartion.com/wp-content/uploads/2015/11/clipart-clou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07" y="1673786"/>
            <a:ext cx="657436" cy="3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s://image.freepik.com/icone-gratis/rotazione-ingranaggio_318-56336.pn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84" y="1893167"/>
            <a:ext cx="184143" cy="18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http://www.gumiviet.com/gumiviet/wp-content/uploads/2013/09/html5-css3-png-722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217" y="4191330"/>
            <a:ext cx="666167" cy="27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sellaDiTesto 33"/>
          <p:cNvSpPr txBox="1"/>
          <p:nvPr/>
        </p:nvSpPr>
        <p:spPr>
          <a:xfrm>
            <a:off x="5722938" y="2945901"/>
            <a:ext cx="801152" cy="3549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514350">
              <a:defRPr/>
            </a:pPr>
            <a:r>
              <a:rPr lang="it-IT" sz="600" kern="0">
                <a:ln w="0"/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/>
              </a:rPr>
              <a:t>Long-term preservation</a:t>
            </a:r>
            <a:endParaRPr lang="it-IT" sz="600" kern="0" dirty="0">
              <a:ln w="0"/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/>
            </a:endParaRPr>
          </a:p>
          <a:p>
            <a:pPr algn="ctr" defTabSz="514350">
              <a:defRPr/>
            </a:pPr>
            <a:r>
              <a:rPr lang="it-IT" sz="600" kern="0">
                <a:ln w="0"/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/>
              </a:rPr>
              <a:t>archives</a:t>
            </a:r>
            <a:endParaRPr lang="en-US" sz="600" kern="0" dirty="0">
              <a:ln w="0"/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/>
            </a:endParaRPr>
          </a:p>
        </p:txBody>
      </p:sp>
      <p:sp>
        <p:nvSpPr>
          <p:cNvPr id="35" name="Figura a mano libera 34"/>
          <p:cNvSpPr/>
          <p:nvPr/>
        </p:nvSpPr>
        <p:spPr>
          <a:xfrm rot="20882197" flipH="1" flipV="1">
            <a:off x="2943585" y="3396188"/>
            <a:ext cx="467441" cy="44696"/>
          </a:xfrm>
          <a:custGeom>
            <a:avLst/>
            <a:gdLst>
              <a:gd name="connsiteX0" fmla="*/ 0 w 601942"/>
              <a:gd name="connsiteY0" fmla="*/ 0 h 477877"/>
              <a:gd name="connsiteX1" fmla="*/ 335434 w 601942"/>
              <a:gd name="connsiteY1" fmla="*/ 192989 h 477877"/>
              <a:gd name="connsiteX2" fmla="*/ 601942 w 601942"/>
              <a:gd name="connsiteY2" fmla="*/ 477877 h 477877"/>
              <a:gd name="connsiteX3" fmla="*/ 601942 w 601942"/>
              <a:gd name="connsiteY3" fmla="*/ 477877 h 47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2" h="477877">
                <a:moveTo>
                  <a:pt x="0" y="0"/>
                </a:moveTo>
                <a:cubicBezTo>
                  <a:pt x="117555" y="56671"/>
                  <a:pt x="235110" y="113343"/>
                  <a:pt x="335434" y="192989"/>
                </a:cubicBezTo>
                <a:cubicBezTo>
                  <a:pt x="435758" y="272635"/>
                  <a:pt x="601942" y="477877"/>
                  <a:pt x="601942" y="477877"/>
                </a:cubicBezTo>
                <a:lnTo>
                  <a:pt x="601942" y="477877"/>
                </a:lnTo>
              </a:path>
            </a:pathLst>
          </a:custGeom>
          <a:noFill/>
          <a:ln w="38100" cap="flat" cmpd="sng" algn="ctr">
            <a:solidFill>
              <a:srgbClr val="4F81BD">
                <a:lumMod val="75000"/>
              </a:srgbClr>
            </a:solidFill>
            <a:prstDash val="sysDot"/>
            <a:headEnd type="triangle"/>
            <a:tailEnd type="triangle"/>
          </a:ln>
          <a:effectLst/>
        </p:spPr>
        <p:txBody>
          <a:bodyPr lIns="68580" tIns="34290" rIns="68580" bIns="34290" rtlCol="0" anchor="ctr"/>
          <a:lstStyle/>
          <a:p>
            <a:pPr algn="ctr" defTabSz="514350">
              <a:defRPr/>
            </a:pPr>
            <a:endParaRPr lang="en-US" sz="1000" ker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6" name="Figura a mano libera 35"/>
          <p:cNvSpPr/>
          <p:nvPr/>
        </p:nvSpPr>
        <p:spPr>
          <a:xfrm>
            <a:off x="3853240" y="2290313"/>
            <a:ext cx="338593" cy="268806"/>
          </a:xfrm>
          <a:custGeom>
            <a:avLst/>
            <a:gdLst>
              <a:gd name="connsiteX0" fmla="*/ 0 w 601942"/>
              <a:gd name="connsiteY0" fmla="*/ 0 h 477877"/>
              <a:gd name="connsiteX1" fmla="*/ 335434 w 601942"/>
              <a:gd name="connsiteY1" fmla="*/ 192989 h 477877"/>
              <a:gd name="connsiteX2" fmla="*/ 601942 w 601942"/>
              <a:gd name="connsiteY2" fmla="*/ 477877 h 477877"/>
              <a:gd name="connsiteX3" fmla="*/ 601942 w 601942"/>
              <a:gd name="connsiteY3" fmla="*/ 477877 h 47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2" h="477877">
                <a:moveTo>
                  <a:pt x="0" y="0"/>
                </a:moveTo>
                <a:cubicBezTo>
                  <a:pt x="117555" y="56671"/>
                  <a:pt x="235110" y="113343"/>
                  <a:pt x="335434" y="192989"/>
                </a:cubicBezTo>
                <a:cubicBezTo>
                  <a:pt x="435758" y="272635"/>
                  <a:pt x="601942" y="477877"/>
                  <a:pt x="601942" y="477877"/>
                </a:cubicBezTo>
                <a:lnTo>
                  <a:pt x="601942" y="477877"/>
                </a:lnTo>
              </a:path>
            </a:pathLst>
          </a:cu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 w="med" len="med"/>
            <a:tailEnd type="triangle" w="med" len="med"/>
          </a:ln>
          <a:effectLst/>
        </p:spPr>
        <p:txBody>
          <a:bodyPr lIns="68580" tIns="34290" rIns="68580" bIns="34290" rtlCol="0" anchor="ctr"/>
          <a:lstStyle/>
          <a:p>
            <a:pPr algn="ctr" defTabSz="514350">
              <a:defRPr/>
            </a:pPr>
            <a:endParaRPr lang="en-US" sz="1000" ker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" name="Figura a mano libera 36"/>
          <p:cNvSpPr/>
          <p:nvPr/>
        </p:nvSpPr>
        <p:spPr>
          <a:xfrm>
            <a:off x="4367902" y="2093680"/>
            <a:ext cx="121884" cy="268291"/>
          </a:xfrm>
          <a:custGeom>
            <a:avLst/>
            <a:gdLst>
              <a:gd name="connsiteX0" fmla="*/ 0 w 601942"/>
              <a:gd name="connsiteY0" fmla="*/ 0 h 477877"/>
              <a:gd name="connsiteX1" fmla="*/ 335434 w 601942"/>
              <a:gd name="connsiteY1" fmla="*/ 192989 h 477877"/>
              <a:gd name="connsiteX2" fmla="*/ 601942 w 601942"/>
              <a:gd name="connsiteY2" fmla="*/ 477877 h 477877"/>
              <a:gd name="connsiteX3" fmla="*/ 601942 w 601942"/>
              <a:gd name="connsiteY3" fmla="*/ 477877 h 47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2" h="477877">
                <a:moveTo>
                  <a:pt x="0" y="0"/>
                </a:moveTo>
                <a:cubicBezTo>
                  <a:pt x="117555" y="56671"/>
                  <a:pt x="235110" y="113343"/>
                  <a:pt x="335434" y="192989"/>
                </a:cubicBezTo>
                <a:cubicBezTo>
                  <a:pt x="435758" y="272635"/>
                  <a:pt x="601942" y="477877"/>
                  <a:pt x="601942" y="477877"/>
                </a:cubicBezTo>
                <a:lnTo>
                  <a:pt x="601942" y="477877"/>
                </a:lnTo>
              </a:path>
            </a:pathLst>
          </a:cu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 w="med" len="med"/>
            <a:tailEnd type="triangle" w="med" len="med"/>
          </a:ln>
          <a:effectLst/>
        </p:spPr>
        <p:txBody>
          <a:bodyPr lIns="68580" tIns="34290" rIns="68580" bIns="34290" rtlCol="0" anchor="ctr"/>
          <a:lstStyle/>
          <a:p>
            <a:pPr algn="ctr" defTabSz="514350">
              <a:defRPr/>
            </a:pPr>
            <a:endParaRPr lang="en-US" sz="1000" ker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8" name="Figura a mano libera 37"/>
          <p:cNvSpPr/>
          <p:nvPr/>
        </p:nvSpPr>
        <p:spPr>
          <a:xfrm flipV="1">
            <a:off x="4915005" y="2060877"/>
            <a:ext cx="105512" cy="271599"/>
          </a:xfrm>
          <a:custGeom>
            <a:avLst/>
            <a:gdLst>
              <a:gd name="connsiteX0" fmla="*/ 0 w 601942"/>
              <a:gd name="connsiteY0" fmla="*/ 0 h 477877"/>
              <a:gd name="connsiteX1" fmla="*/ 335434 w 601942"/>
              <a:gd name="connsiteY1" fmla="*/ 192989 h 477877"/>
              <a:gd name="connsiteX2" fmla="*/ 601942 w 601942"/>
              <a:gd name="connsiteY2" fmla="*/ 477877 h 477877"/>
              <a:gd name="connsiteX3" fmla="*/ 601942 w 601942"/>
              <a:gd name="connsiteY3" fmla="*/ 477877 h 47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2" h="477877">
                <a:moveTo>
                  <a:pt x="0" y="0"/>
                </a:moveTo>
                <a:cubicBezTo>
                  <a:pt x="117555" y="56671"/>
                  <a:pt x="235110" y="113343"/>
                  <a:pt x="335434" y="192989"/>
                </a:cubicBezTo>
                <a:cubicBezTo>
                  <a:pt x="435758" y="272635"/>
                  <a:pt x="601942" y="477877"/>
                  <a:pt x="601942" y="477877"/>
                </a:cubicBezTo>
                <a:lnTo>
                  <a:pt x="601942" y="477877"/>
                </a:lnTo>
              </a:path>
            </a:pathLst>
          </a:cu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triangle" w="med" len="med"/>
            <a:tailEnd type="none" w="med" len="med"/>
          </a:ln>
          <a:effectLst/>
        </p:spPr>
        <p:txBody>
          <a:bodyPr lIns="68580" tIns="34290" rIns="68580" bIns="34290" rtlCol="0" anchor="ctr"/>
          <a:lstStyle/>
          <a:p>
            <a:pPr algn="ctr" defTabSz="514350">
              <a:defRPr/>
            </a:pPr>
            <a:endParaRPr lang="en-US" sz="1000" ker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9" name="Figura a mano libera 38"/>
          <p:cNvSpPr/>
          <p:nvPr/>
        </p:nvSpPr>
        <p:spPr>
          <a:xfrm flipH="1">
            <a:off x="5761230" y="2691930"/>
            <a:ext cx="271986" cy="178485"/>
          </a:xfrm>
          <a:custGeom>
            <a:avLst/>
            <a:gdLst>
              <a:gd name="connsiteX0" fmla="*/ 0 w 601942"/>
              <a:gd name="connsiteY0" fmla="*/ 0 h 477877"/>
              <a:gd name="connsiteX1" fmla="*/ 335434 w 601942"/>
              <a:gd name="connsiteY1" fmla="*/ 192989 h 477877"/>
              <a:gd name="connsiteX2" fmla="*/ 601942 w 601942"/>
              <a:gd name="connsiteY2" fmla="*/ 477877 h 477877"/>
              <a:gd name="connsiteX3" fmla="*/ 601942 w 601942"/>
              <a:gd name="connsiteY3" fmla="*/ 477877 h 47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2" h="477877">
                <a:moveTo>
                  <a:pt x="0" y="0"/>
                </a:moveTo>
                <a:cubicBezTo>
                  <a:pt x="117555" y="56671"/>
                  <a:pt x="235110" y="113343"/>
                  <a:pt x="335434" y="192989"/>
                </a:cubicBezTo>
                <a:cubicBezTo>
                  <a:pt x="435758" y="272635"/>
                  <a:pt x="601942" y="477877"/>
                  <a:pt x="601942" y="477877"/>
                </a:cubicBezTo>
                <a:lnTo>
                  <a:pt x="601942" y="477877"/>
                </a:lnTo>
              </a:path>
            </a:pathLst>
          </a:cu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 w="med" len="med"/>
            <a:tailEnd type="triangle" w="med" len="med"/>
          </a:ln>
          <a:effectLst/>
        </p:spPr>
        <p:txBody>
          <a:bodyPr lIns="68580" tIns="34290" rIns="68580" bIns="34290" rtlCol="0" anchor="ctr"/>
          <a:lstStyle/>
          <a:p>
            <a:pPr algn="ctr" defTabSz="514350">
              <a:defRPr/>
            </a:pPr>
            <a:endParaRPr lang="en-US" sz="1000" ker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40" name="Figura a mano libera 39"/>
          <p:cNvSpPr/>
          <p:nvPr/>
        </p:nvSpPr>
        <p:spPr>
          <a:xfrm rot="1208033" flipH="1" flipV="1">
            <a:off x="5728953" y="3604511"/>
            <a:ext cx="440030" cy="100496"/>
          </a:xfrm>
          <a:custGeom>
            <a:avLst/>
            <a:gdLst>
              <a:gd name="connsiteX0" fmla="*/ 0 w 601942"/>
              <a:gd name="connsiteY0" fmla="*/ 0 h 477877"/>
              <a:gd name="connsiteX1" fmla="*/ 335434 w 601942"/>
              <a:gd name="connsiteY1" fmla="*/ 192989 h 477877"/>
              <a:gd name="connsiteX2" fmla="*/ 601942 w 601942"/>
              <a:gd name="connsiteY2" fmla="*/ 477877 h 477877"/>
              <a:gd name="connsiteX3" fmla="*/ 601942 w 601942"/>
              <a:gd name="connsiteY3" fmla="*/ 477877 h 47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2" h="477877">
                <a:moveTo>
                  <a:pt x="0" y="0"/>
                </a:moveTo>
                <a:cubicBezTo>
                  <a:pt x="117555" y="56671"/>
                  <a:pt x="235110" y="113343"/>
                  <a:pt x="335434" y="192989"/>
                </a:cubicBezTo>
                <a:cubicBezTo>
                  <a:pt x="435758" y="272635"/>
                  <a:pt x="601942" y="477877"/>
                  <a:pt x="601942" y="477877"/>
                </a:cubicBezTo>
                <a:lnTo>
                  <a:pt x="601942" y="477877"/>
                </a:lnTo>
              </a:path>
            </a:pathLst>
          </a:cu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 w="med" len="med"/>
            <a:tailEnd type="triangle" w="med" len="med"/>
          </a:ln>
          <a:effectLst/>
        </p:spPr>
        <p:txBody>
          <a:bodyPr lIns="68580" tIns="34290" rIns="68580" bIns="34290" rtlCol="0" anchor="ctr"/>
          <a:lstStyle/>
          <a:p>
            <a:pPr algn="ctr" defTabSz="514350">
              <a:defRPr/>
            </a:pPr>
            <a:endParaRPr lang="en-US" sz="1000" ker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41" name="Figura a mano libera 40"/>
          <p:cNvSpPr/>
          <p:nvPr/>
        </p:nvSpPr>
        <p:spPr>
          <a:xfrm flipH="1" flipV="1">
            <a:off x="3190076" y="2693324"/>
            <a:ext cx="329022" cy="258473"/>
          </a:xfrm>
          <a:custGeom>
            <a:avLst/>
            <a:gdLst>
              <a:gd name="connsiteX0" fmla="*/ 0 w 601942"/>
              <a:gd name="connsiteY0" fmla="*/ 0 h 477877"/>
              <a:gd name="connsiteX1" fmla="*/ 335434 w 601942"/>
              <a:gd name="connsiteY1" fmla="*/ 192989 h 477877"/>
              <a:gd name="connsiteX2" fmla="*/ 601942 w 601942"/>
              <a:gd name="connsiteY2" fmla="*/ 477877 h 477877"/>
              <a:gd name="connsiteX3" fmla="*/ 601942 w 601942"/>
              <a:gd name="connsiteY3" fmla="*/ 477877 h 47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2" h="477877">
                <a:moveTo>
                  <a:pt x="0" y="0"/>
                </a:moveTo>
                <a:cubicBezTo>
                  <a:pt x="117555" y="56671"/>
                  <a:pt x="235110" y="113343"/>
                  <a:pt x="335434" y="192989"/>
                </a:cubicBezTo>
                <a:cubicBezTo>
                  <a:pt x="435758" y="272635"/>
                  <a:pt x="601942" y="477877"/>
                  <a:pt x="601942" y="477877"/>
                </a:cubicBezTo>
                <a:lnTo>
                  <a:pt x="601942" y="477877"/>
                </a:lnTo>
              </a:path>
            </a:pathLst>
          </a:cu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triangle" w="med" len="med"/>
            <a:tailEnd type="none" w="med" len="med"/>
          </a:ln>
          <a:effectLst/>
        </p:spPr>
        <p:txBody>
          <a:bodyPr lIns="68580" tIns="34290" rIns="68580" bIns="34290" rtlCol="0" anchor="ctr"/>
          <a:lstStyle/>
          <a:p>
            <a:pPr algn="ctr" defTabSz="514350">
              <a:defRPr/>
            </a:pPr>
            <a:endParaRPr lang="en-US" sz="1000" kern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42" name="Picture 34" descr="http://docs.terradue.com/developer-sandbox/_static/t2Log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761" y="2017022"/>
            <a:ext cx="496750" cy="15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sellaDiTesto 42"/>
          <p:cNvSpPr txBox="1"/>
          <p:nvPr/>
        </p:nvSpPr>
        <p:spPr>
          <a:xfrm>
            <a:off x="6608400" y="2233053"/>
            <a:ext cx="745690" cy="164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514350">
              <a:defRPr/>
            </a:pPr>
            <a:r>
              <a:rPr lang="it-IT" sz="600" kern="0" dirty="0">
                <a:ln w="0"/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/>
              </a:rPr>
              <a:t>EO </a:t>
            </a:r>
            <a:r>
              <a:rPr lang="it-IT" sz="600" kern="0" dirty="0" err="1">
                <a:ln w="0"/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/>
              </a:rPr>
              <a:t>products</a:t>
            </a:r>
            <a:endParaRPr lang="en-US" sz="600" kern="0" dirty="0">
              <a:ln w="0"/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/>
            </a:endParaRPr>
          </a:p>
        </p:txBody>
      </p:sp>
      <p:pic>
        <p:nvPicPr>
          <p:cNvPr id="44" name="Picture 38" descr="http://publicdomainvectors.org/photos/1313181674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23" y="1980508"/>
            <a:ext cx="206545" cy="3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0" descr="https://congenitallydisturbed.files.wordpress.com/2012/10/books1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718" y="2190442"/>
            <a:ext cx="215212" cy="19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asellaDiTesto 45"/>
          <p:cNvSpPr txBox="1"/>
          <p:nvPr/>
        </p:nvSpPr>
        <p:spPr>
          <a:xfrm>
            <a:off x="5626509" y="1684853"/>
            <a:ext cx="1157392" cy="161583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 defTabSz="514350">
              <a:defRPr/>
            </a:pPr>
            <a:r>
              <a:rPr lang="it-IT" sz="600" kern="0" dirty="0">
                <a:ln w="0"/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/>
              </a:rPr>
              <a:t>Knowledge </a:t>
            </a:r>
            <a:r>
              <a:rPr lang="it-IT" sz="600" kern="0" dirty="0" err="1">
                <a:ln w="0"/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/>
              </a:rPr>
              <a:t>bases</a:t>
            </a:r>
            <a:endParaRPr lang="en-US" sz="600" kern="0" dirty="0">
              <a:ln w="0"/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/>
            </a:endParaRPr>
          </a:p>
        </p:txBody>
      </p:sp>
      <p:sp>
        <p:nvSpPr>
          <p:cNvPr id="47" name="Figura a mano libera 46"/>
          <p:cNvSpPr/>
          <p:nvPr/>
        </p:nvSpPr>
        <p:spPr>
          <a:xfrm flipH="1">
            <a:off x="5247567" y="2280225"/>
            <a:ext cx="286952" cy="206201"/>
          </a:xfrm>
          <a:custGeom>
            <a:avLst/>
            <a:gdLst>
              <a:gd name="connsiteX0" fmla="*/ 0 w 601942"/>
              <a:gd name="connsiteY0" fmla="*/ 0 h 477877"/>
              <a:gd name="connsiteX1" fmla="*/ 335434 w 601942"/>
              <a:gd name="connsiteY1" fmla="*/ 192989 h 477877"/>
              <a:gd name="connsiteX2" fmla="*/ 601942 w 601942"/>
              <a:gd name="connsiteY2" fmla="*/ 477877 h 477877"/>
              <a:gd name="connsiteX3" fmla="*/ 601942 w 601942"/>
              <a:gd name="connsiteY3" fmla="*/ 477877 h 47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2" h="477877">
                <a:moveTo>
                  <a:pt x="0" y="0"/>
                </a:moveTo>
                <a:cubicBezTo>
                  <a:pt x="117555" y="56671"/>
                  <a:pt x="235110" y="113343"/>
                  <a:pt x="335434" y="192989"/>
                </a:cubicBezTo>
                <a:cubicBezTo>
                  <a:pt x="435758" y="272635"/>
                  <a:pt x="601942" y="477877"/>
                  <a:pt x="601942" y="477877"/>
                </a:cubicBezTo>
                <a:lnTo>
                  <a:pt x="601942" y="477877"/>
                </a:lnTo>
              </a:path>
            </a:pathLst>
          </a:cu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 w="med" len="med"/>
            <a:tailEnd type="triangle" w="med" len="med"/>
          </a:ln>
          <a:effectLst/>
        </p:spPr>
        <p:txBody>
          <a:bodyPr lIns="68580" tIns="34290" rIns="68580" bIns="34290" rtlCol="0" anchor="ctr"/>
          <a:lstStyle/>
          <a:p>
            <a:pPr algn="ctr" defTabSz="514350">
              <a:defRPr/>
            </a:pPr>
            <a:endParaRPr lang="en-US" sz="1000" kern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48" name="Picture 42" descr="http://www.cedar-project.nl/wp-content/uploads/alibobo_w3cSPARQL-logo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532" y="2393605"/>
            <a:ext cx="367984" cy="7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554532" y="2476097"/>
            <a:ext cx="367984" cy="71432"/>
          </a:xfrm>
          <a:prstGeom prst="rect">
            <a:avLst/>
          </a:prstGeom>
        </p:spPr>
      </p:pic>
      <p:pic>
        <p:nvPicPr>
          <p:cNvPr id="50" name="Picture 50" descr="https://www.drupal.org/files/images/rdf_w3c_icon.128.gi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96" y="2382334"/>
            <a:ext cx="147433" cy="1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4" descr="http://www.opengeospatial.org/pub/www/files/OGC_Logo_2D_Blue_x_0_0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000" y="3469157"/>
            <a:ext cx="306723" cy="15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http://www.gumiviet.com/gumiviet/wp-content/uploads/2013/09/html5-css3-png-722.jp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293" y="4142518"/>
            <a:ext cx="610205" cy="24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77895" y="4451083"/>
            <a:ext cx="355498" cy="86748"/>
          </a:xfrm>
          <a:prstGeom prst="rect">
            <a:avLst/>
          </a:prstGeom>
        </p:spPr>
      </p:pic>
      <p:pic>
        <p:nvPicPr>
          <p:cNvPr id="54" name="Picture 60" descr="http://geospatial.blogs.com/.a/6a00d83476d35153ef017d3dc4b31c970c-600wi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316652"/>
            <a:ext cx="452933" cy="8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Figura a mano libera 54"/>
          <p:cNvSpPr/>
          <p:nvPr/>
        </p:nvSpPr>
        <p:spPr>
          <a:xfrm rot="18651177" flipH="1" flipV="1">
            <a:off x="6326790" y="2263402"/>
            <a:ext cx="440030" cy="100496"/>
          </a:xfrm>
          <a:custGeom>
            <a:avLst/>
            <a:gdLst>
              <a:gd name="connsiteX0" fmla="*/ 0 w 601942"/>
              <a:gd name="connsiteY0" fmla="*/ 0 h 477877"/>
              <a:gd name="connsiteX1" fmla="*/ 335434 w 601942"/>
              <a:gd name="connsiteY1" fmla="*/ 192989 h 477877"/>
              <a:gd name="connsiteX2" fmla="*/ 601942 w 601942"/>
              <a:gd name="connsiteY2" fmla="*/ 477877 h 477877"/>
              <a:gd name="connsiteX3" fmla="*/ 601942 w 601942"/>
              <a:gd name="connsiteY3" fmla="*/ 477877 h 47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2" h="477877">
                <a:moveTo>
                  <a:pt x="0" y="0"/>
                </a:moveTo>
                <a:cubicBezTo>
                  <a:pt x="117555" y="56671"/>
                  <a:pt x="235110" y="113343"/>
                  <a:pt x="335434" y="192989"/>
                </a:cubicBezTo>
                <a:cubicBezTo>
                  <a:pt x="435758" y="272635"/>
                  <a:pt x="601942" y="477877"/>
                  <a:pt x="601942" y="477877"/>
                </a:cubicBezTo>
                <a:lnTo>
                  <a:pt x="601942" y="477877"/>
                </a:lnTo>
              </a:path>
            </a:pathLst>
          </a:cu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 w="med" len="med"/>
            <a:tailEnd type="triangle" w="med" len="med"/>
          </a:ln>
          <a:effectLst/>
        </p:spPr>
        <p:txBody>
          <a:bodyPr lIns="68580" tIns="34290" rIns="68580" bIns="34290" rtlCol="0" anchor="ctr"/>
          <a:lstStyle/>
          <a:p>
            <a:pPr algn="ctr" defTabSz="514350">
              <a:defRPr/>
            </a:pPr>
            <a:endParaRPr lang="en-US" sz="1000" kern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56" name="Picture 6" descr="Image result for server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2833" y="3699761"/>
            <a:ext cx="245033" cy="33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https://image.freepik.com/icone-gratis/rotazione-ingranaggio_318-56336.png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92" y="3858604"/>
            <a:ext cx="279013" cy="27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/>
          <p:cNvSpPr txBox="1"/>
          <p:nvPr/>
        </p:nvSpPr>
        <p:spPr>
          <a:xfrm>
            <a:off x="5994544" y="4099088"/>
            <a:ext cx="901890" cy="259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514350">
              <a:defRPr/>
            </a:pPr>
            <a:r>
              <a:rPr lang="it-IT" sz="600" kern="0" dirty="0">
                <a:ln w="0"/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/>
              </a:rPr>
              <a:t>Remote processing </a:t>
            </a:r>
            <a:r>
              <a:rPr lang="it-IT" sz="600" kern="0" dirty="0" err="1">
                <a:ln w="0"/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/>
              </a:rPr>
              <a:t>services</a:t>
            </a:r>
            <a:endParaRPr lang="en-US" sz="600" kern="0" dirty="0">
              <a:ln w="0"/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/>
            </a:endParaRPr>
          </a:p>
        </p:txBody>
      </p:sp>
      <p:sp>
        <p:nvSpPr>
          <p:cNvPr id="59" name="Figura a mano libera 58"/>
          <p:cNvSpPr/>
          <p:nvPr/>
        </p:nvSpPr>
        <p:spPr>
          <a:xfrm rot="2445116" flipH="1" flipV="1">
            <a:off x="6324415" y="3155174"/>
            <a:ext cx="440030" cy="100496"/>
          </a:xfrm>
          <a:custGeom>
            <a:avLst/>
            <a:gdLst>
              <a:gd name="connsiteX0" fmla="*/ 0 w 601942"/>
              <a:gd name="connsiteY0" fmla="*/ 0 h 477877"/>
              <a:gd name="connsiteX1" fmla="*/ 335434 w 601942"/>
              <a:gd name="connsiteY1" fmla="*/ 192989 h 477877"/>
              <a:gd name="connsiteX2" fmla="*/ 601942 w 601942"/>
              <a:gd name="connsiteY2" fmla="*/ 477877 h 477877"/>
              <a:gd name="connsiteX3" fmla="*/ 601942 w 601942"/>
              <a:gd name="connsiteY3" fmla="*/ 477877 h 47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2" h="477877">
                <a:moveTo>
                  <a:pt x="0" y="0"/>
                </a:moveTo>
                <a:cubicBezTo>
                  <a:pt x="117555" y="56671"/>
                  <a:pt x="235110" y="113343"/>
                  <a:pt x="335434" y="192989"/>
                </a:cubicBezTo>
                <a:cubicBezTo>
                  <a:pt x="435758" y="272635"/>
                  <a:pt x="601942" y="477877"/>
                  <a:pt x="601942" y="477877"/>
                </a:cubicBezTo>
                <a:lnTo>
                  <a:pt x="601942" y="477877"/>
                </a:lnTo>
              </a:path>
            </a:pathLst>
          </a:cu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 w="med" len="med"/>
            <a:tailEnd type="triangle" w="med" len="med"/>
          </a:ln>
          <a:effectLst/>
        </p:spPr>
        <p:txBody>
          <a:bodyPr lIns="68580" tIns="34290" rIns="68580" bIns="34290" rtlCol="0" anchor="ctr"/>
          <a:lstStyle/>
          <a:p>
            <a:pPr algn="ctr" defTabSz="514350">
              <a:defRPr/>
            </a:pPr>
            <a:endParaRPr lang="en-US" sz="1000" kern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60" name="Picture 8" descr="Image result for source code icon"/>
          <p:cNvPicPr>
            <a:picLocks noChangeAspect="1" noChangeArrowheads="1"/>
          </p:cNvPicPr>
          <p:nvPr/>
        </p:nvPicPr>
        <p:blipFill>
          <a:blip r:embed="rId32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85" y="3358946"/>
            <a:ext cx="340814" cy="3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Image result for data ico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669" y="2453123"/>
            <a:ext cx="408841" cy="40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Figura a mano libera 61"/>
          <p:cNvSpPr/>
          <p:nvPr/>
        </p:nvSpPr>
        <p:spPr>
          <a:xfrm rot="1166819" flipH="1">
            <a:off x="6432769" y="2468301"/>
            <a:ext cx="639883" cy="244716"/>
          </a:xfrm>
          <a:custGeom>
            <a:avLst/>
            <a:gdLst>
              <a:gd name="connsiteX0" fmla="*/ 0 w 601942"/>
              <a:gd name="connsiteY0" fmla="*/ 0 h 477877"/>
              <a:gd name="connsiteX1" fmla="*/ 335434 w 601942"/>
              <a:gd name="connsiteY1" fmla="*/ 192989 h 477877"/>
              <a:gd name="connsiteX2" fmla="*/ 601942 w 601942"/>
              <a:gd name="connsiteY2" fmla="*/ 477877 h 477877"/>
              <a:gd name="connsiteX3" fmla="*/ 601942 w 601942"/>
              <a:gd name="connsiteY3" fmla="*/ 477877 h 47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2" h="477877">
                <a:moveTo>
                  <a:pt x="0" y="0"/>
                </a:moveTo>
                <a:cubicBezTo>
                  <a:pt x="117555" y="56671"/>
                  <a:pt x="235110" y="113343"/>
                  <a:pt x="335434" y="192989"/>
                </a:cubicBezTo>
                <a:cubicBezTo>
                  <a:pt x="435758" y="272635"/>
                  <a:pt x="601942" y="477877"/>
                  <a:pt x="601942" y="477877"/>
                </a:cubicBezTo>
                <a:lnTo>
                  <a:pt x="601942" y="477877"/>
                </a:lnTo>
              </a:path>
            </a:pathLst>
          </a:cu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 w="med" len="med"/>
            <a:tailEnd type="triangle" w="med" len="med"/>
          </a:ln>
          <a:effectLst/>
        </p:spPr>
        <p:txBody>
          <a:bodyPr lIns="68580" tIns="34290" rIns="68580" bIns="34290" rtlCol="0" anchor="ctr"/>
          <a:lstStyle/>
          <a:p>
            <a:pPr algn="ctr" defTabSz="514350">
              <a:defRPr/>
            </a:pPr>
            <a:endParaRPr lang="en-US" sz="1000" ker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7176715" y="2792436"/>
            <a:ext cx="745690" cy="164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514350">
              <a:defRPr/>
            </a:pPr>
            <a:r>
              <a:rPr lang="it-IT" sz="600" kern="0" dirty="0" err="1">
                <a:ln w="0"/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/>
              </a:rPr>
              <a:t>Datasets</a:t>
            </a:r>
            <a:endParaRPr lang="it-IT" sz="600" kern="0" dirty="0">
              <a:ln w="0"/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7354089" y="2629760"/>
            <a:ext cx="1064804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514350">
              <a:defRPr/>
            </a:pPr>
            <a:r>
              <a:rPr lang="it-IT" sz="800" i="1" kern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Verdana"/>
              </a:rPr>
              <a:t>EO </a:t>
            </a:r>
            <a:r>
              <a:rPr lang="it-IT" sz="800" i="1" kern="0" dirty="0" err="1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Verdana"/>
              </a:rPr>
              <a:t>Infrastructure</a:t>
            </a:r>
            <a:endParaRPr lang="it-IT" sz="800" i="1" kern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Verdana"/>
            </a:endParaRPr>
          </a:p>
        </p:txBody>
      </p:sp>
      <p:pic>
        <p:nvPicPr>
          <p:cNvPr id="65" name="Immagine 64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909725" y="2781171"/>
            <a:ext cx="388736" cy="218072"/>
          </a:xfrm>
          <a:prstGeom prst="rect">
            <a:avLst/>
          </a:prstGeom>
        </p:spPr>
      </p:pic>
      <p:pic>
        <p:nvPicPr>
          <p:cNvPr id="66" name="Picture 2" descr="Risultati immagini per geo logo geoss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37" y="3411430"/>
            <a:ext cx="797944" cy="1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GEOSS image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41" y="3047088"/>
            <a:ext cx="1047503" cy="34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uppo 67"/>
          <p:cNvGrpSpPr/>
          <p:nvPr/>
        </p:nvGrpSpPr>
        <p:grpSpPr>
          <a:xfrm>
            <a:off x="6372311" y="2665140"/>
            <a:ext cx="468324" cy="130154"/>
            <a:chOff x="8686444" y="5285847"/>
            <a:chExt cx="832576" cy="231385"/>
          </a:xfrm>
        </p:grpSpPr>
        <p:pic>
          <p:nvPicPr>
            <p:cNvPr id="69" name="Picture 6" descr="Risultati immagini per git hub logo"/>
            <p:cNvPicPr>
              <a:picLocks noChangeAspect="1" noChangeArrowheads="1"/>
            </p:cNvPicPr>
            <p:nvPr/>
          </p:nvPicPr>
          <p:blipFill rotWithShape="1"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95"/>
            <a:stretch/>
          </p:blipFill>
          <p:spPr bwMode="auto">
            <a:xfrm>
              <a:off x="8686444" y="5285847"/>
              <a:ext cx="234480" cy="231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0" descr="Risultati immagini per git hub logo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7770" y="5352405"/>
              <a:ext cx="561250" cy="146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Figura a mano libera 70"/>
          <p:cNvSpPr/>
          <p:nvPr/>
        </p:nvSpPr>
        <p:spPr>
          <a:xfrm rot="3232206" flipH="1">
            <a:off x="6639454" y="2892950"/>
            <a:ext cx="407830" cy="193355"/>
          </a:xfrm>
          <a:custGeom>
            <a:avLst/>
            <a:gdLst>
              <a:gd name="connsiteX0" fmla="*/ 0 w 601942"/>
              <a:gd name="connsiteY0" fmla="*/ 0 h 477877"/>
              <a:gd name="connsiteX1" fmla="*/ 335434 w 601942"/>
              <a:gd name="connsiteY1" fmla="*/ 192989 h 477877"/>
              <a:gd name="connsiteX2" fmla="*/ 601942 w 601942"/>
              <a:gd name="connsiteY2" fmla="*/ 477877 h 477877"/>
              <a:gd name="connsiteX3" fmla="*/ 601942 w 601942"/>
              <a:gd name="connsiteY3" fmla="*/ 477877 h 47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942" h="477877">
                <a:moveTo>
                  <a:pt x="0" y="0"/>
                </a:moveTo>
                <a:cubicBezTo>
                  <a:pt x="117555" y="56671"/>
                  <a:pt x="235110" y="113343"/>
                  <a:pt x="335434" y="192989"/>
                </a:cubicBezTo>
                <a:cubicBezTo>
                  <a:pt x="435758" y="272635"/>
                  <a:pt x="601942" y="477877"/>
                  <a:pt x="601942" y="477877"/>
                </a:cubicBezTo>
                <a:lnTo>
                  <a:pt x="601942" y="477877"/>
                </a:lnTo>
              </a:path>
            </a:pathLst>
          </a:custGeom>
          <a:noFill/>
          <a:ln w="381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none" w="med" len="med"/>
            <a:tailEnd type="triangle" w="med" len="med"/>
          </a:ln>
          <a:effectLst/>
        </p:spPr>
        <p:txBody>
          <a:bodyPr lIns="68580" tIns="34290" rIns="68580" bIns="34290" rtlCol="0" anchor="ctr"/>
          <a:lstStyle/>
          <a:p>
            <a:pPr algn="ctr" defTabSz="514350">
              <a:defRPr/>
            </a:pPr>
            <a:endParaRPr lang="en-US" sz="1000" kern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72" name="Immagine 71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119838" y="3112337"/>
            <a:ext cx="1008324" cy="434115"/>
          </a:xfrm>
          <a:prstGeom prst="rect">
            <a:avLst/>
          </a:prstGeom>
          <a:ln w="3175">
            <a:solidFill>
              <a:sysClr val="window" lastClr="FFFFFF">
                <a:lumMod val="85000"/>
              </a:sysClr>
            </a:solidFill>
          </a:ln>
        </p:spPr>
      </p:pic>
      <p:grpSp>
        <p:nvGrpSpPr>
          <p:cNvPr id="73" name="Gruppo 72"/>
          <p:cNvGrpSpPr/>
          <p:nvPr/>
        </p:nvGrpSpPr>
        <p:grpSpPr>
          <a:xfrm>
            <a:off x="4812913" y="3427715"/>
            <a:ext cx="598499" cy="397729"/>
            <a:chOff x="8152982" y="1902772"/>
            <a:chExt cx="1063998" cy="707073"/>
          </a:xfrm>
        </p:grpSpPr>
        <p:sp>
          <p:nvSpPr>
            <p:cNvPr id="74" name="Rettangolo 73"/>
            <p:cNvSpPr/>
            <p:nvPr/>
          </p:nvSpPr>
          <p:spPr>
            <a:xfrm>
              <a:off x="8288683" y="1902772"/>
              <a:ext cx="769458" cy="70707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it-IT" sz="1000" ker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Verdana"/>
              </a:endParaRPr>
            </a:p>
          </p:txBody>
        </p:sp>
        <p:pic>
          <p:nvPicPr>
            <p:cNvPr id="75" name="Picture 14" descr="http://yaaaro.com/images/website_potal.png"/>
            <p:cNvPicPr>
              <a:picLocks noChangeAspect="1" noChangeArrowheads="1"/>
            </p:cNvPicPr>
            <p:nvPr/>
          </p:nvPicPr>
          <p:blipFill>
            <a:blip r:embed="rId4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rgbClr val="9BBB59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2982" y="1920217"/>
              <a:ext cx="1063998" cy="689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CasellaDiTesto 76">
            <a:extLst>
              <a:ext uri="{FF2B5EF4-FFF2-40B4-BE49-F238E27FC236}">
                <a16:creationId xmlns="" xmlns:a16="http://schemas.microsoft.com/office/drawing/2014/main" id="{D3983839-9AC0-4D39-B195-A7EA8A57A971}"/>
              </a:ext>
            </a:extLst>
          </p:cNvPr>
          <p:cNvSpPr txBox="1"/>
          <p:nvPr/>
        </p:nvSpPr>
        <p:spPr>
          <a:xfrm>
            <a:off x="6648053" y="3741427"/>
            <a:ext cx="767352" cy="259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514350">
              <a:defRPr/>
            </a:pPr>
            <a:r>
              <a:rPr lang="it-IT" sz="600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EODESM  </a:t>
            </a:r>
          </a:p>
          <a:p>
            <a:pPr algn="ctr" defTabSz="514350">
              <a:defRPr/>
            </a:pPr>
            <a:r>
              <a:rPr lang="it-IT" sz="600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Source code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="" xmlns:a16="http://schemas.microsoft.com/office/drawing/2014/main" id="{C7AEF3AB-F7B1-411F-8188-25C974D8EB51}"/>
              </a:ext>
            </a:extLst>
          </p:cNvPr>
          <p:cNvSpPr txBox="1"/>
          <p:nvPr/>
        </p:nvSpPr>
        <p:spPr>
          <a:xfrm>
            <a:off x="7409921" y="3605266"/>
            <a:ext cx="745690" cy="259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514350">
              <a:defRPr/>
            </a:pPr>
            <a:r>
              <a:rPr lang="it-IT" sz="600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EODESM </a:t>
            </a:r>
            <a:r>
              <a:rPr lang="it-IT" sz="600" kern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Workflow</a:t>
            </a:r>
            <a:endParaRPr lang="it-IT" sz="600" kern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/>
            </a:endParaRPr>
          </a:p>
        </p:txBody>
      </p:sp>
      <p:sp>
        <p:nvSpPr>
          <p:cNvPr id="79" name="TextBox 5"/>
          <p:cNvSpPr txBox="1"/>
          <p:nvPr/>
        </p:nvSpPr>
        <p:spPr>
          <a:xfrm>
            <a:off x="1270162" y="145270"/>
            <a:ext cx="68580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457200"/>
            <a:r>
              <a:rPr lang="en-US" sz="2400" b="1" dirty="0">
                <a:solidFill>
                  <a:srgbClr val="0070C0"/>
                </a:solidFill>
                <a:latin typeface="+mj-lt"/>
              </a:rPr>
              <a:t>Virtual Laboratory (VL</a:t>
            </a:r>
            <a:r>
              <a:rPr lang="en-US" sz="2000" b="1" dirty="0" smtClean="0">
                <a:solidFill>
                  <a:srgbClr val="0070C0"/>
                </a:solidFill>
                <a:latin typeface="Verdana"/>
              </a:rPr>
              <a:t>): from data to </a:t>
            </a:r>
            <a:r>
              <a:rPr lang="en-US" sz="2000" b="1" dirty="0" err="1" smtClean="0">
                <a:solidFill>
                  <a:srgbClr val="0070C0"/>
                </a:solidFill>
                <a:latin typeface="Verdana"/>
              </a:rPr>
              <a:t>knowlegde</a:t>
            </a:r>
            <a:endParaRPr lang="en-US" sz="2000" b="1" dirty="0">
              <a:solidFill>
                <a:srgbClr val="0070C0"/>
              </a:solidFill>
              <a:latin typeface="Verdana"/>
            </a:endParaRPr>
          </a:p>
        </p:txBody>
      </p:sp>
      <p:sp>
        <p:nvSpPr>
          <p:cNvPr id="80" name="TextBox 5"/>
          <p:cNvSpPr txBox="1"/>
          <p:nvPr/>
        </p:nvSpPr>
        <p:spPr>
          <a:xfrm>
            <a:off x="924766" y="5451255"/>
            <a:ext cx="6858000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457200"/>
            <a:endParaRPr lang="en-US" sz="1500" b="1" i="1" dirty="0" smtClean="0">
              <a:solidFill>
                <a:srgbClr val="000090"/>
              </a:solidFill>
              <a:latin typeface="Verdana"/>
            </a:endParaRPr>
          </a:p>
          <a:p>
            <a:pPr algn="ctr" defTabSz="457200"/>
            <a:r>
              <a:rPr lang="en-US" sz="1500" i="1" dirty="0" smtClean="0">
                <a:solidFill>
                  <a:srgbClr val="174489"/>
                </a:solidFill>
                <a:latin typeface="Verdana"/>
              </a:rPr>
              <a:t>The project  </a:t>
            </a:r>
            <a:r>
              <a:rPr lang="en-US" sz="1500" i="1" dirty="0">
                <a:solidFill>
                  <a:srgbClr val="174489"/>
                </a:solidFill>
                <a:latin typeface="Verdana"/>
              </a:rPr>
              <a:t>virtual environment to facilitate  the activities in  the ecosystem community-of-</a:t>
            </a:r>
            <a:r>
              <a:rPr lang="en-US" sz="1500" i="1" dirty="0" smtClean="0">
                <a:solidFill>
                  <a:srgbClr val="174489"/>
                </a:solidFill>
                <a:latin typeface="Verdana"/>
              </a:rPr>
              <a:t>practice</a:t>
            </a:r>
            <a:endParaRPr lang="en-US" sz="1500" i="1" dirty="0">
              <a:solidFill>
                <a:srgbClr val="174489"/>
              </a:solidFill>
              <a:latin typeface="Verdana"/>
            </a:endParaRPr>
          </a:p>
        </p:txBody>
      </p:sp>
      <p:sp>
        <p:nvSpPr>
          <p:cNvPr id="81" name="CasellaDiTesto 80"/>
          <p:cNvSpPr txBox="1"/>
          <p:nvPr/>
        </p:nvSpPr>
        <p:spPr>
          <a:xfrm>
            <a:off x="5674818" y="5076182"/>
            <a:ext cx="3470206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defRPr/>
            </a:pPr>
            <a:r>
              <a:rPr lang="en-GB" sz="1200" i="1" kern="0" dirty="0">
                <a:solidFill>
                  <a:prstClr val="black"/>
                </a:solidFill>
                <a:latin typeface="Verdana"/>
              </a:rPr>
              <a:t>Credits: P. </a:t>
            </a:r>
            <a:r>
              <a:rPr lang="en-GB" sz="1200" i="1" kern="0" dirty="0" err="1">
                <a:solidFill>
                  <a:prstClr val="black"/>
                </a:solidFill>
                <a:latin typeface="Verdana"/>
              </a:rPr>
              <a:t>Mazzetti</a:t>
            </a:r>
            <a:r>
              <a:rPr lang="en-GB" sz="1200" i="1" kern="0" dirty="0">
                <a:solidFill>
                  <a:prstClr val="black"/>
                </a:solidFill>
                <a:latin typeface="Verdana"/>
              </a:rPr>
              <a:t> (CNR). WP10</a:t>
            </a:r>
            <a:endParaRPr lang="it-IT" sz="900" kern="0" dirty="0">
              <a:solidFill>
                <a:prstClr val="black"/>
              </a:solidFill>
              <a:latin typeface="Verdana"/>
            </a:endParaRPr>
          </a:p>
          <a:p>
            <a:pPr defTabSz="685800">
              <a:defRPr/>
            </a:pPr>
            <a:endParaRPr lang="en-US" sz="1400" kern="0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82" name="Picture 3" descr="unswlogo.pn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48" y="764704"/>
            <a:ext cx="975890" cy="3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8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78"/>
          <p:cNvSpPr txBox="1">
            <a:spLocks noChangeArrowheads="1"/>
          </p:cNvSpPr>
          <p:nvPr/>
        </p:nvSpPr>
        <p:spPr bwMode="auto">
          <a:xfrm>
            <a:off x="447742" y="44624"/>
            <a:ext cx="8336039" cy="50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3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0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8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9465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9465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9465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9465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8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354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GB" altLang="en-US" sz="2000" b="1" dirty="0" smtClean="0">
                <a:solidFill>
                  <a:srgbClr val="018CBD"/>
                </a:solidFill>
                <a:latin typeface="Calibri"/>
                <a:cs typeface="ECSquareSansPro-Bold"/>
              </a:rPr>
              <a:t>Natural</a:t>
            </a:r>
            <a:r>
              <a:rPr lang="en-GB" altLang="en-US" sz="2000" b="1" dirty="0" smtClean="0">
                <a:solidFill>
                  <a:srgbClr val="018CBD"/>
                </a:solidFill>
                <a:latin typeface="Calibri"/>
              </a:rPr>
              <a:t> </a:t>
            </a:r>
            <a:r>
              <a:rPr lang="en-GB" altLang="en-US" sz="2000" b="1" dirty="0">
                <a:solidFill>
                  <a:srgbClr val="018CBD"/>
                </a:solidFill>
                <a:latin typeface="Calibri"/>
                <a:cs typeface="ECSquareSansPro-Bold"/>
              </a:rPr>
              <a:t>grasslands ecosystem in </a:t>
            </a:r>
            <a:r>
              <a:rPr lang="en-GB" altLang="en-US" sz="2000" b="1" dirty="0" err="1">
                <a:solidFill>
                  <a:srgbClr val="018CBD"/>
                </a:solidFill>
                <a:latin typeface="Calibri"/>
                <a:cs typeface="ECSquareSansPro-Bold"/>
              </a:rPr>
              <a:t>Murgia</a:t>
            </a:r>
            <a:r>
              <a:rPr lang="en-GB" altLang="en-US" sz="2000" b="1" dirty="0">
                <a:solidFill>
                  <a:srgbClr val="018CBD"/>
                </a:solidFill>
                <a:latin typeface="Calibri"/>
                <a:cs typeface="ECSquareSansPro-Bold"/>
              </a:rPr>
              <a:t> Alta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-8363" y="2496761"/>
            <a:ext cx="5424757" cy="4107155"/>
            <a:chOff x="-132677" y="1170012"/>
            <a:chExt cx="5424757" cy="4107154"/>
          </a:xfrm>
        </p:grpSpPr>
        <p:grpSp>
          <p:nvGrpSpPr>
            <p:cNvPr id="9" name="Gruppo 8"/>
            <p:cNvGrpSpPr/>
            <p:nvPr/>
          </p:nvGrpSpPr>
          <p:grpSpPr>
            <a:xfrm>
              <a:off x="-132677" y="1268760"/>
              <a:ext cx="5424757" cy="4008406"/>
              <a:chOff x="-57773" y="620688"/>
              <a:chExt cx="7654109" cy="5545989"/>
            </a:xfrm>
          </p:grpSpPr>
          <p:pic>
            <p:nvPicPr>
              <p:cNvPr id="3" name="Immagin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620688"/>
                <a:ext cx="7416824" cy="5472605"/>
              </a:xfrm>
              <a:prstGeom prst="rect">
                <a:avLst/>
              </a:prstGeom>
            </p:spPr>
          </p:pic>
          <p:sp>
            <p:nvSpPr>
              <p:cNvPr id="7" name="CasellaDiTesto 178"/>
              <p:cNvSpPr txBox="1">
                <a:spLocks noChangeArrowheads="1"/>
              </p:cNvSpPr>
              <p:nvPr/>
            </p:nvSpPr>
            <p:spPr bwMode="auto">
              <a:xfrm>
                <a:off x="-57773" y="4601728"/>
                <a:ext cx="7461927" cy="1564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13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121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10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87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87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39465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87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39465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87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39465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87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39465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87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285737" indent="-285737" defTabSz="914354"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it-IT" altLang="en-US" sz="1500" b="1" dirty="0">
                    <a:solidFill>
                      <a:srgbClr val="002060"/>
                    </a:solidFill>
                    <a:latin typeface="Verdana" pitchFamily="34" charset="0"/>
                  </a:rPr>
                  <a:t>Sentinel-2 data intra-</a:t>
                </a:r>
                <a:r>
                  <a:rPr lang="it-IT" altLang="en-US" sz="1500" b="1" dirty="0" err="1">
                    <a:solidFill>
                      <a:srgbClr val="002060"/>
                    </a:solidFill>
                    <a:latin typeface="Verdana" pitchFamily="34" charset="0"/>
                  </a:rPr>
                  <a:t>annual</a:t>
                </a:r>
                <a:r>
                  <a:rPr lang="it-IT" altLang="en-US" sz="1500" b="1" dirty="0">
                    <a:solidFill>
                      <a:srgbClr val="002060"/>
                    </a:solidFill>
                    <a:latin typeface="Verdana" pitchFamily="34" charset="0"/>
                  </a:rPr>
                  <a:t> time </a:t>
                </a:r>
                <a:r>
                  <a:rPr lang="it-IT" altLang="en-US" sz="1500" b="1" dirty="0" err="1">
                    <a:solidFill>
                      <a:srgbClr val="002060"/>
                    </a:solidFill>
                    <a:latin typeface="Verdana" pitchFamily="34" charset="0"/>
                  </a:rPr>
                  <a:t>series</a:t>
                </a:r>
                <a:endParaRPr lang="it-IT" altLang="en-US" sz="1500" b="1" dirty="0">
                  <a:solidFill>
                    <a:srgbClr val="002060"/>
                  </a:solidFill>
                  <a:latin typeface="Verdana" pitchFamily="34" charset="0"/>
                </a:endParaRPr>
              </a:p>
              <a:p>
                <a:pPr marL="285737" indent="-285737" defTabSz="914354"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it-IT" altLang="en-US" sz="1500" b="1" dirty="0" err="1" smtClean="0">
                    <a:solidFill>
                      <a:srgbClr val="002060"/>
                    </a:solidFill>
                    <a:latin typeface="Verdana" pitchFamily="34" charset="0"/>
                  </a:rPr>
                  <a:t>Landsat</a:t>
                </a:r>
                <a:r>
                  <a:rPr lang="it-IT" altLang="en-US" sz="1500" b="1" dirty="0" smtClean="0">
                    <a:solidFill>
                      <a:srgbClr val="002060"/>
                    </a:solidFill>
                    <a:latin typeface="Verdana" pitchFamily="34" charset="0"/>
                  </a:rPr>
                  <a:t> </a:t>
                </a:r>
                <a:r>
                  <a:rPr lang="it-IT" altLang="en-US" sz="1500" b="1" dirty="0">
                    <a:solidFill>
                      <a:srgbClr val="002060"/>
                    </a:solidFill>
                    <a:latin typeface="Verdana" pitchFamily="34" charset="0"/>
                  </a:rPr>
                  <a:t>time </a:t>
                </a:r>
                <a:r>
                  <a:rPr lang="it-IT" altLang="en-US" sz="1500" b="1" dirty="0" err="1">
                    <a:solidFill>
                      <a:srgbClr val="002060"/>
                    </a:solidFill>
                    <a:latin typeface="Verdana" pitchFamily="34" charset="0"/>
                  </a:rPr>
                  <a:t>series</a:t>
                </a:r>
                <a:r>
                  <a:rPr lang="it-IT" altLang="en-US" sz="1500" b="1" dirty="0">
                    <a:solidFill>
                      <a:srgbClr val="002060"/>
                    </a:solidFill>
                    <a:latin typeface="Verdana" pitchFamily="34" charset="0"/>
                  </a:rPr>
                  <a:t> 2010-2018;</a:t>
                </a:r>
              </a:p>
              <a:p>
                <a:pPr marL="285737" indent="-285737" defTabSz="914354"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it-IT" altLang="en-US" sz="1500" b="1" dirty="0" smtClean="0">
                    <a:solidFill>
                      <a:srgbClr val="002060"/>
                    </a:solidFill>
                    <a:latin typeface="Verdana" pitchFamily="34" charset="0"/>
                  </a:rPr>
                  <a:t>Multi-</a:t>
                </a:r>
                <a:r>
                  <a:rPr lang="it-IT" altLang="en-US" sz="1500" b="1" dirty="0" err="1" smtClean="0">
                    <a:solidFill>
                      <a:srgbClr val="002060"/>
                    </a:solidFill>
                    <a:latin typeface="Verdana" pitchFamily="34" charset="0"/>
                  </a:rPr>
                  <a:t>seasonal</a:t>
                </a:r>
                <a:r>
                  <a:rPr lang="it-IT" altLang="en-US" sz="1500" b="1" dirty="0" smtClean="0">
                    <a:solidFill>
                      <a:srgbClr val="002060"/>
                    </a:solidFill>
                    <a:latin typeface="Verdana" pitchFamily="34" charset="0"/>
                  </a:rPr>
                  <a:t> </a:t>
                </a:r>
                <a:r>
                  <a:rPr lang="it-IT" altLang="en-US" sz="1500" b="1" dirty="0">
                    <a:solidFill>
                      <a:srgbClr val="002060"/>
                    </a:solidFill>
                    <a:latin typeface="Verdana" pitchFamily="34" charset="0"/>
                  </a:rPr>
                  <a:t>Worlview-2/3 </a:t>
                </a:r>
                <a:r>
                  <a:rPr lang="it-IT" altLang="en-US" sz="1500" b="1" dirty="0" err="1">
                    <a:solidFill>
                      <a:srgbClr val="002060"/>
                    </a:solidFill>
                    <a:latin typeface="Verdana" pitchFamily="34" charset="0"/>
                  </a:rPr>
                  <a:t>imagery</a:t>
                </a:r>
                <a:endParaRPr lang="it-IT" altLang="en-US" sz="1500" b="1" dirty="0">
                  <a:solidFill>
                    <a:srgbClr val="002060"/>
                  </a:solidFill>
                  <a:latin typeface="Verdana" pitchFamily="34" charset="0"/>
                </a:endParaRPr>
              </a:p>
            </p:txBody>
          </p:sp>
        </p:grpSp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1170012"/>
              <a:ext cx="1438656" cy="1258824"/>
            </a:xfrm>
            <a:prstGeom prst="rect">
              <a:avLst/>
            </a:prstGeom>
          </p:spPr>
        </p:pic>
        <p:cxnSp>
          <p:nvCxnSpPr>
            <p:cNvPr id="12" name="Connettore 1 11"/>
            <p:cNvCxnSpPr/>
            <p:nvPr/>
          </p:nvCxnSpPr>
          <p:spPr>
            <a:xfrm flipH="1">
              <a:off x="827584" y="1916832"/>
              <a:ext cx="2376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>
              <a:off x="3347864" y="1988840"/>
              <a:ext cx="1293290" cy="2448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6" y="854134"/>
            <a:ext cx="3792257" cy="250286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6" y="3676481"/>
            <a:ext cx="3792257" cy="2502864"/>
          </a:xfrm>
          <a:prstGeom prst="rect">
            <a:avLst/>
          </a:prstGeom>
        </p:spPr>
      </p:pic>
      <p:pic>
        <p:nvPicPr>
          <p:cNvPr id="8" name="Immagine 7" descr="ailanthus-altissima-kajd4e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6"/>
          <a:stretch/>
        </p:blipFill>
        <p:spPr>
          <a:xfrm>
            <a:off x="4932046" y="869215"/>
            <a:ext cx="3792257" cy="256499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" y="771020"/>
            <a:ext cx="5051889" cy="255454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GB" sz="1600" b="1" dirty="0" err="1">
                <a:solidFill>
                  <a:prstClr val="black"/>
                </a:solidFill>
              </a:rPr>
              <a:t>Threaths</a:t>
            </a:r>
            <a:endParaRPr lang="en-GB" sz="1600" b="1" dirty="0">
              <a:solidFill>
                <a:prstClr val="black"/>
              </a:solidFill>
            </a:endParaRPr>
          </a:p>
          <a:p>
            <a:pPr marL="342882" indent="-342882" defTabSz="914354"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Rock graining in natural grasslands for agriculture purposes: </a:t>
            </a:r>
            <a:r>
              <a:rPr lang="en-GB" sz="1600" dirty="0">
                <a:solidFill>
                  <a:srgbClr val="018CBD"/>
                </a:solidFill>
              </a:rPr>
              <a:t>land degradation</a:t>
            </a:r>
            <a:r>
              <a:rPr lang="en-GB" sz="1600" dirty="0">
                <a:solidFill>
                  <a:prstClr val="black"/>
                </a:solidFill>
              </a:rPr>
              <a:t>;</a:t>
            </a:r>
          </a:p>
          <a:p>
            <a:pPr marL="342882" indent="-342882" defTabSz="914354">
              <a:buFont typeface="Arial" pitchFamily="34" charset="0"/>
              <a:buChar char="•"/>
            </a:pPr>
            <a:r>
              <a:rPr lang="en-GB" sz="1600" i="1" dirty="0">
                <a:solidFill>
                  <a:prstClr val="black"/>
                </a:solidFill>
              </a:rPr>
              <a:t>Ailanthus </a:t>
            </a:r>
            <a:r>
              <a:rPr lang="en-GB" sz="1600" i="1" dirty="0" err="1">
                <a:solidFill>
                  <a:prstClr val="black"/>
                </a:solidFill>
              </a:rPr>
              <a:t>altissima</a:t>
            </a:r>
            <a:r>
              <a:rPr lang="en-GB" sz="1600" i="1" dirty="0">
                <a:solidFill>
                  <a:prstClr val="black"/>
                </a:solidFill>
              </a:rPr>
              <a:t> </a:t>
            </a:r>
            <a:r>
              <a:rPr lang="en-GB" sz="1600" dirty="0">
                <a:solidFill>
                  <a:prstClr val="black"/>
                </a:solidFill>
              </a:rPr>
              <a:t>invasion;</a:t>
            </a:r>
          </a:p>
          <a:p>
            <a:pPr defTabSz="914354"/>
            <a:r>
              <a:rPr lang="en-GB" sz="1600" b="1" dirty="0">
                <a:solidFill>
                  <a:prstClr val="black"/>
                </a:solidFill>
              </a:rPr>
              <a:t>Users requirements</a:t>
            </a:r>
          </a:p>
          <a:p>
            <a:pPr marL="342882" indent="-342882" defTabSz="914354"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Grasslands habitats (i.e., 6210; 62A0; </a:t>
            </a:r>
            <a:r>
              <a:rPr lang="it-IT" sz="1600" dirty="0">
                <a:solidFill>
                  <a:prstClr val="black"/>
                </a:solidFill>
              </a:rPr>
              <a:t>6220) </a:t>
            </a:r>
            <a:r>
              <a:rPr lang="en-GB" sz="1600" dirty="0">
                <a:solidFill>
                  <a:prstClr val="black"/>
                </a:solidFill>
              </a:rPr>
              <a:t>extent and Conservation status</a:t>
            </a:r>
          </a:p>
          <a:p>
            <a:pPr marL="342882" indent="-342882" defTabSz="914354"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Changes</a:t>
            </a:r>
            <a:endParaRPr lang="it-IT" sz="1600" dirty="0">
              <a:solidFill>
                <a:prstClr val="black"/>
              </a:solidFill>
            </a:endParaRPr>
          </a:p>
          <a:p>
            <a:pPr marL="342882" indent="-342882" defTabSz="914354">
              <a:buFont typeface="Arial" pitchFamily="34" charset="0"/>
              <a:buChar char="•"/>
            </a:pPr>
            <a:endParaRPr lang="en-GB" sz="1600" dirty="0">
              <a:solidFill>
                <a:prstClr val="black"/>
              </a:solidFill>
            </a:endParaRPr>
          </a:p>
          <a:p>
            <a:pPr marL="342882" indent="-342882" defTabSz="914354">
              <a:buFont typeface="Arial" pitchFamily="34" charset="0"/>
              <a:buChar char="•"/>
            </a:pPr>
            <a:endParaRPr lang="en-GB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432048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Data Cube in the ftp RECAS site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620688"/>
            <a:ext cx="8562109" cy="4940505"/>
          </a:xfrm>
          <a:prstGeom prst="rect">
            <a:avLst/>
          </a:prstGeom>
        </p:spPr>
        <p:txBody>
          <a:bodyPr vert="horz" lIns="815980" tIns="60958" rIns="121917" bIns="60958" rtlCol="0" anchor="t"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Clr>
                <a:srgbClr val="29A7BD"/>
              </a:buClr>
              <a:buFont typeface="Arial"/>
              <a:buChar char="•"/>
              <a:defRPr sz="2400" kern="1200" baseline="0">
                <a:solidFill>
                  <a:srgbClr val="5D4193"/>
                </a:solidFill>
                <a:latin typeface="verdana" charset="0"/>
                <a:ea typeface="+mn-ea"/>
                <a:cs typeface="EC Square Sans Pro Light"/>
              </a:defRPr>
            </a:lvl1pPr>
            <a:lvl2pPr marL="651584" indent="-285744" algn="l" defTabSz="457189" rtl="0" eaLnBrk="1" latinLnBrk="0" hangingPunct="1">
              <a:spcBef>
                <a:spcPct val="20000"/>
              </a:spcBef>
              <a:buClr>
                <a:srgbClr val="29A7BD"/>
              </a:buClr>
              <a:buFont typeface="Arial" charset="0"/>
              <a:buChar char="•"/>
              <a:defRPr sz="2000" kern="1200" baseline="0">
                <a:solidFill>
                  <a:srgbClr val="5D4193"/>
                </a:solidFill>
                <a:latin typeface="verdana" charset="0"/>
                <a:ea typeface="+mn-ea"/>
                <a:cs typeface="EC Square Sans Pro Light"/>
              </a:defRPr>
            </a:lvl2pPr>
            <a:lvl3pPr marL="890978" indent="-228594" algn="l" defTabSz="457189" rtl="0" eaLnBrk="1" latinLnBrk="0" hangingPunct="1">
              <a:spcBef>
                <a:spcPct val="20000"/>
              </a:spcBef>
              <a:buClr>
                <a:srgbClr val="29A7BD"/>
              </a:buClr>
              <a:buFont typeface="Arial"/>
              <a:buChar char="•"/>
              <a:defRPr sz="1800" kern="1200">
                <a:solidFill>
                  <a:srgbClr val="5D4193"/>
                </a:solidFill>
                <a:latin typeface="verdana" charset="0"/>
                <a:ea typeface="+mn-ea"/>
                <a:cs typeface="EC Square Sans Pro Light"/>
              </a:defRPr>
            </a:lvl3pPr>
            <a:lvl4pPr marL="1144771" indent="-228594" algn="l" defTabSz="457189" rtl="0" eaLnBrk="1" latinLnBrk="0" hangingPunct="1">
              <a:spcBef>
                <a:spcPct val="20000"/>
              </a:spcBef>
              <a:buClr>
                <a:srgbClr val="29A7BD"/>
              </a:buClr>
              <a:buFont typeface="Arial" charset="0"/>
              <a:buChar char="•"/>
              <a:defRPr sz="1600" kern="1200">
                <a:solidFill>
                  <a:srgbClr val="5D4193"/>
                </a:solidFill>
                <a:latin typeface="verdana" charset="0"/>
                <a:ea typeface="+mn-ea"/>
                <a:cs typeface="EC Square Sans Pro Light"/>
              </a:defRPr>
            </a:lvl4pPr>
            <a:lvl5pPr marL="1385965" indent="-228594" algn="l" defTabSz="457189" rtl="0" eaLnBrk="1" latinLnBrk="0" hangingPunct="1">
              <a:spcBef>
                <a:spcPct val="20000"/>
              </a:spcBef>
              <a:buClr>
                <a:srgbClr val="29A7BD"/>
              </a:buClr>
              <a:buFont typeface="Arial" charset="0"/>
              <a:buChar char="•"/>
              <a:defRPr sz="1400" kern="1200" baseline="0">
                <a:solidFill>
                  <a:srgbClr val="5D4193"/>
                </a:solidFill>
                <a:latin typeface="verdana" charset="0"/>
                <a:ea typeface="+mn-ea"/>
                <a:cs typeface="EC Square Sans Pro Light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Font typeface="Arial"/>
              <a:buNone/>
            </a:pPr>
            <a:endParaRPr lang="fr-FR" dirty="0" smtClean="0"/>
          </a:p>
          <a:p>
            <a:r>
              <a:rPr lang="en-GB" sz="2000" i="1" dirty="0" smtClean="0">
                <a:solidFill>
                  <a:srgbClr val="0070C0"/>
                </a:solidFill>
                <a:latin typeface="Calibri"/>
              </a:rPr>
              <a:t>Inter </a:t>
            </a:r>
            <a:r>
              <a:rPr lang="en-GB" sz="2000" i="1" dirty="0">
                <a:solidFill>
                  <a:srgbClr val="0070C0"/>
                </a:solidFill>
                <a:latin typeface="Calibri"/>
              </a:rPr>
              <a:t>and intra-annual </a:t>
            </a:r>
            <a:r>
              <a:rPr lang="en-GB" sz="2000" dirty="0">
                <a:solidFill>
                  <a:srgbClr val="0070C0"/>
                </a:solidFill>
                <a:latin typeface="Calibri"/>
              </a:rPr>
              <a:t>time series (</a:t>
            </a:r>
            <a:r>
              <a:rPr lang="en-GB" sz="2000" dirty="0" smtClean="0">
                <a:solidFill>
                  <a:srgbClr val="0070C0"/>
                </a:solidFill>
                <a:latin typeface="Calibri"/>
              </a:rPr>
              <a:t>TS)</a:t>
            </a:r>
            <a:r>
              <a:rPr lang="en-GB" sz="20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GB" sz="2000" dirty="0" smtClean="0">
                <a:solidFill>
                  <a:srgbClr val="0070C0"/>
                </a:solidFill>
                <a:latin typeface="Calibri"/>
              </a:rPr>
              <a:t>of Copernicus data for semi-operational to operational: </a:t>
            </a:r>
          </a:p>
          <a:p>
            <a:pPr marL="765862" lvl="1" indent="-457178">
              <a:buFont typeface="Arial" charset="0"/>
              <a:buAutoNum type="alphaLcParenR"/>
            </a:pPr>
            <a:r>
              <a:rPr lang="en-GB" dirty="0" smtClean="0">
                <a:solidFill>
                  <a:srgbClr val="0070C0"/>
                </a:solidFill>
                <a:latin typeface="Calibri"/>
              </a:rPr>
              <a:t>LC mapping when </a:t>
            </a:r>
            <a:r>
              <a:rPr lang="en-GB" dirty="0">
                <a:solidFill>
                  <a:srgbClr val="0070C0"/>
                </a:solidFill>
                <a:latin typeface="Calibri"/>
              </a:rPr>
              <a:t>the lack of information layers and ground truth data  may hamper EODESM </a:t>
            </a:r>
            <a:r>
              <a:rPr lang="en-GB" dirty="0" smtClean="0">
                <a:solidFill>
                  <a:srgbClr val="0070C0"/>
                </a:solidFill>
                <a:latin typeface="Calibri"/>
              </a:rPr>
              <a:t>classification and subsequent habitat mapping;</a:t>
            </a:r>
            <a:endParaRPr lang="en-GB" dirty="0">
              <a:solidFill>
                <a:srgbClr val="0070C0"/>
              </a:solidFill>
              <a:latin typeface="Calibri"/>
            </a:endParaRPr>
          </a:p>
          <a:p>
            <a:pPr marL="765862" lvl="1" indent="-457178">
              <a:buFont typeface="Arial" charset="0"/>
              <a:buAutoNum type="alphaLcParenR"/>
            </a:pPr>
            <a:r>
              <a:rPr lang="en-GB" dirty="0" smtClean="0">
                <a:solidFill>
                  <a:srgbClr val="0070C0"/>
                </a:solidFill>
                <a:latin typeface="Calibri"/>
              </a:rPr>
              <a:t>Multi-temporal change detection in LC and Essential Variables (e.g., GPP);</a:t>
            </a:r>
          </a:p>
          <a:p>
            <a:pPr marL="765862" lvl="1" indent="-457178">
              <a:buFont typeface="Arial" charset="0"/>
              <a:buAutoNum type="alphaLcParenR"/>
            </a:pPr>
            <a:r>
              <a:rPr lang="en-GB" dirty="0" smtClean="0">
                <a:solidFill>
                  <a:srgbClr val="0070C0"/>
                </a:solidFill>
                <a:latin typeface="Calibri"/>
              </a:rPr>
              <a:t>Evaluation of management policies effectiveness, e.g., eradication of </a:t>
            </a:r>
            <a:r>
              <a:rPr lang="en-GB" i="1" dirty="0" smtClean="0">
                <a:solidFill>
                  <a:srgbClr val="0070C0"/>
                </a:solidFill>
                <a:latin typeface="Calibri"/>
              </a:rPr>
              <a:t>A. </a:t>
            </a:r>
            <a:r>
              <a:rPr lang="en-GB" i="1" dirty="0" err="1" smtClean="0">
                <a:solidFill>
                  <a:srgbClr val="0070C0"/>
                </a:solidFill>
                <a:latin typeface="Calibri"/>
              </a:rPr>
              <a:t>Altissima</a:t>
            </a:r>
            <a:r>
              <a:rPr lang="en-GB" i="1" dirty="0" smtClean="0">
                <a:solidFill>
                  <a:srgbClr val="0070C0"/>
                </a:solidFill>
                <a:latin typeface="Calibri"/>
              </a:rPr>
              <a:t>.</a:t>
            </a:r>
            <a:endParaRPr lang="en-GB" i="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1" b="21353"/>
          <a:stretch/>
        </p:blipFill>
        <p:spPr bwMode="auto">
          <a:xfrm>
            <a:off x="251520" y="3717032"/>
            <a:ext cx="4700782" cy="240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83782"/>
            <a:ext cx="3725093" cy="207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7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5915835" y="4649917"/>
                <a:ext cx="2856946" cy="524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F1 score=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2∗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𝑈𝑠𝑒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𝑃𝑟𝑜𝑑𝑢𝑐𝑒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𝑈𝑠𝑒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it-IT" b="0" i="1" smtClean="0">
                            <a:latin typeface="Cambria Math"/>
                          </a:rPr>
                          <m:t>𝑠</m:t>
                        </m:r>
                        <m:r>
                          <a:rPr lang="it-IT" b="0" i="1" smtClean="0">
                            <a:latin typeface="Cambria Math"/>
                          </a:rPr>
                          <m:t>+</m:t>
                        </m:r>
                        <m:r>
                          <a:rPr lang="it-IT" b="0" i="1" smtClean="0">
                            <a:latin typeface="Cambria Math"/>
                          </a:rPr>
                          <m:t>𝑃𝑟𝑜𝑑𝑢𝑐𝑒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it-IT" b="0" i="1" smtClean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835" y="4649917"/>
                <a:ext cx="2856946" cy="524374"/>
              </a:xfrm>
              <a:prstGeom prst="rect">
                <a:avLst/>
              </a:prstGeom>
              <a:blipFill rotWithShape="1">
                <a:blip r:embed="rId3"/>
                <a:stretch>
                  <a:fillRect l="-1706" b="-69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stomShape 3"/>
          <p:cNvSpPr/>
          <p:nvPr/>
        </p:nvSpPr>
        <p:spPr>
          <a:xfrm>
            <a:off x="5652120" y="6220072"/>
            <a:ext cx="3384376" cy="521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200000"/>
              </a:lnSpc>
            </a:pPr>
            <a:r>
              <a:rPr lang="en-US" sz="1050" b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DejaVu Sans"/>
              </a:rPr>
              <a:t>IV ECOPOTENTIAL General Meeting</a:t>
            </a:r>
            <a:endParaRPr lang="en-US" sz="12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050" b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DejaVu Sans"/>
              </a:rPr>
              <a:t>Rome, 20-24 May 2019</a:t>
            </a:r>
            <a:endParaRPr lang="en-US" sz="12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8337889" y="5534888"/>
            <a:ext cx="733904" cy="665856"/>
            <a:chOff x="-110339" y="5180147"/>
            <a:chExt cx="733904" cy="665856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-110339" y="5615171"/>
              <a:ext cx="733904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900" dirty="0" smtClean="0"/>
                <a:t>1:900.000</a:t>
              </a:r>
              <a:endParaRPr lang="it-IT" sz="900" dirty="0"/>
            </a:p>
          </p:txBody>
        </p:sp>
        <p:pic>
          <p:nvPicPr>
            <p:cNvPr id="14" name="Immagine 1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79" y="5180147"/>
              <a:ext cx="339839" cy="386383"/>
            </a:xfrm>
            <a:prstGeom prst="rect">
              <a:avLst/>
            </a:prstGeom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3955275" cy="294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318696" y="62068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Land </a:t>
            </a:r>
            <a:r>
              <a:rPr lang="it-IT" sz="1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Cover </a:t>
            </a:r>
            <a:r>
              <a:rPr lang="it-IT" sz="16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map</a:t>
            </a:r>
            <a:r>
              <a:rPr lang="it-IT" sz="1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(2017)</a:t>
            </a:r>
            <a:endParaRPr lang="it-IT" sz="1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Titolo 3"/>
          <p:cNvSpPr>
            <a:spLocks noGrp="1"/>
          </p:cNvSpPr>
          <p:nvPr>
            <p:ph type="ctrTitle"/>
          </p:nvPr>
        </p:nvSpPr>
        <p:spPr>
          <a:xfrm>
            <a:off x="1423762" y="32172"/>
            <a:ext cx="6388598" cy="50405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8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LC mapping from intra-annual Landsat time series</a:t>
            </a:r>
            <a:endParaRPr lang="it-IT" sz="2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688411"/>
              </p:ext>
            </p:extLst>
          </p:nvPr>
        </p:nvGraphicFramePr>
        <p:xfrm>
          <a:off x="4095619" y="946020"/>
          <a:ext cx="4940877" cy="2699004"/>
        </p:xfrm>
        <a:graphic>
          <a:graphicData uri="http://schemas.openxmlformats.org/drawingml/2006/table">
            <a:tbl>
              <a:tblPr firstRow="1" firstCol="1" bandRow="1"/>
              <a:tblGrid>
                <a:gridCol w="254016"/>
                <a:gridCol w="4686861"/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FAO-LCCS</a:t>
                      </a:r>
                      <a:r>
                        <a:rPr lang="it-IT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1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Taxonomy</a:t>
                      </a:r>
                      <a:endParaRPr lang="it-IT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A11/A1A7A10 </a:t>
                      </a:r>
                      <a:r>
                        <a:rPr lang="it-IT" sz="1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Cultivated</a:t>
                      </a: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it-IT" sz="1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TreesBroadleavedDeciduous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A11/A1A7A9 </a:t>
                      </a:r>
                      <a:r>
                        <a:rPr lang="it-IT" sz="1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Cultivated</a:t>
                      </a: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it-IT" sz="1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TreesBroadleavedEvergreen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A11/A2A7A10 </a:t>
                      </a:r>
                      <a:r>
                        <a:rPr lang="it-IT" sz="1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Cultivated</a:t>
                      </a: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it-IT" sz="1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ShrubsBroadleavedDeciduous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A11/A3 </a:t>
                      </a:r>
                      <a:r>
                        <a:rPr lang="it-IT" sz="1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Cultivated</a:t>
                      </a: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it-IT" sz="1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Herbaceous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A12/A1D1E1 Natural/</a:t>
                      </a:r>
                      <a:r>
                        <a:rPr lang="it-IT" sz="1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BroadleavedEvergreen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A12/A1D1E2 Natural/</a:t>
                      </a:r>
                      <a:r>
                        <a:rPr lang="it-IT" sz="1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BroadleavedDeciduous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A12/A1D2E1 Natural/</a:t>
                      </a:r>
                      <a:r>
                        <a:rPr lang="it-IT" sz="1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NeedleleavedEvergreen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A12/A2A6 Natural/</a:t>
                      </a:r>
                      <a:r>
                        <a:rPr lang="it-IT" sz="1400" b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HerbaceousGraminoids</a:t>
                      </a:r>
                      <a:endParaRPr lang="it-IT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B15 </a:t>
                      </a:r>
                      <a:r>
                        <a:rPr lang="it-IT" sz="1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Artificial</a:t>
                      </a: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Surfaces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B28/A1A5 Natural/</a:t>
                      </a:r>
                      <a:r>
                        <a:rPr lang="it-IT" sz="1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WaterStading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2411760" y="980728"/>
            <a:ext cx="1683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OA=85.8%±1.71%</a:t>
            </a:r>
            <a:endParaRPr lang="it-IT" sz="1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20687" y="4204795"/>
            <a:ext cx="5071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Grasslands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mapping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recognized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with high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accuracy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(F1 score≈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90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%)</a:t>
            </a:r>
          </a:p>
          <a:p>
            <a:pPr algn="ctr"/>
            <a:endParaRPr lang="it-IT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it-IT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Most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grasslands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misclassification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with 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A11/A3 (</a:t>
            </a:r>
            <a:r>
              <a:rPr lang="it-IT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cultivated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herbaceous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 and B15 (</a:t>
            </a:r>
            <a:r>
              <a:rPr lang="it-IT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mainly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extraction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sites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it-IT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abandoned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land</a:t>
            </a: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1331640" y="1093058"/>
            <a:ext cx="6359757" cy="4784214"/>
            <a:chOff x="1668627" y="1124744"/>
            <a:chExt cx="6359757" cy="4784214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627" y="1124744"/>
              <a:ext cx="6359757" cy="47842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619" y="1276610"/>
              <a:ext cx="3730625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14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3"/>
          <p:cNvSpPr/>
          <p:nvPr/>
        </p:nvSpPr>
        <p:spPr>
          <a:xfrm>
            <a:off x="5652120" y="6220072"/>
            <a:ext cx="3384376" cy="521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200000"/>
              </a:lnSpc>
            </a:pPr>
            <a:r>
              <a:rPr lang="en-US" sz="1050" b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DejaVu Sans"/>
              </a:rPr>
              <a:t>IV ECOPOTENTIAL General Meeting</a:t>
            </a:r>
            <a:endParaRPr lang="en-US" sz="12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050" b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DejaVu Sans"/>
              </a:rPr>
              <a:t>Rome, 20-24 May 2019</a:t>
            </a:r>
            <a:endParaRPr lang="en-US" sz="12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Titolo 3"/>
          <p:cNvSpPr>
            <a:spLocks noGrp="1"/>
          </p:cNvSpPr>
          <p:nvPr>
            <p:ph type="ctrTitle"/>
          </p:nvPr>
        </p:nvSpPr>
        <p:spPr>
          <a:xfrm>
            <a:off x="1259632" y="32172"/>
            <a:ext cx="6388598" cy="50405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From LC to Habitats</a:t>
            </a:r>
            <a:endParaRPr lang="it-IT" sz="2800" b="1" i="1" dirty="0">
              <a:solidFill>
                <a:srgbClr val="0070C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7504" y="3501008"/>
            <a:ext cx="9073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Can </a:t>
            </a:r>
            <a:r>
              <a:rPr lang="it-IT" sz="2400" b="1" dirty="0" err="1" smtClean="0">
                <a:solidFill>
                  <a:srgbClr val="0070C0"/>
                </a:solidFill>
              </a:rPr>
              <a:t>phenology</a:t>
            </a:r>
            <a:r>
              <a:rPr lang="it-IT" sz="2400" b="1" dirty="0" smtClean="0">
                <a:solidFill>
                  <a:srgbClr val="0070C0"/>
                </a:solidFill>
              </a:rPr>
              <a:t> from intra-</a:t>
            </a:r>
            <a:r>
              <a:rPr lang="it-IT" sz="2400" b="1" dirty="0" err="1" smtClean="0">
                <a:solidFill>
                  <a:srgbClr val="0070C0"/>
                </a:solidFill>
              </a:rPr>
              <a:t>annual</a:t>
            </a:r>
            <a:r>
              <a:rPr lang="it-IT" sz="2400" b="1" dirty="0" smtClean="0">
                <a:solidFill>
                  <a:srgbClr val="0070C0"/>
                </a:solidFill>
              </a:rPr>
              <a:t> TS help in habitat </a:t>
            </a:r>
            <a:r>
              <a:rPr lang="it-IT" sz="2400" b="1" dirty="0" err="1" smtClean="0">
                <a:solidFill>
                  <a:srgbClr val="0070C0"/>
                </a:solidFill>
              </a:rPr>
              <a:t>discrimination</a:t>
            </a:r>
            <a:r>
              <a:rPr lang="it-IT" sz="2400" b="1" dirty="0" smtClean="0">
                <a:solidFill>
                  <a:srgbClr val="0070C0"/>
                </a:solidFill>
              </a:rPr>
              <a:t>?</a:t>
            </a:r>
          </a:p>
          <a:p>
            <a:endParaRPr lang="it-IT" sz="2400" b="1" dirty="0" smtClean="0">
              <a:solidFill>
                <a:srgbClr val="0070C0"/>
              </a:solidFill>
            </a:endParaRPr>
          </a:p>
          <a:p>
            <a:r>
              <a:rPr lang="it-IT" sz="2400" dirty="0" smtClean="0">
                <a:solidFill>
                  <a:srgbClr val="0070C0"/>
                </a:solidFill>
              </a:rPr>
              <a:t>Reference </a:t>
            </a:r>
            <a:r>
              <a:rPr lang="it-IT" sz="2400" dirty="0" err="1" smtClean="0">
                <a:solidFill>
                  <a:srgbClr val="0070C0"/>
                </a:solidFill>
              </a:rPr>
              <a:t>fields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available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smtClean="0">
                <a:solidFill>
                  <a:srgbClr val="0070C0"/>
                </a:solidFill>
              </a:rPr>
              <a:t>for </a:t>
            </a:r>
            <a:r>
              <a:rPr lang="it-IT" sz="2400" dirty="0" err="1" smtClean="0">
                <a:solidFill>
                  <a:srgbClr val="0070C0"/>
                </a:solidFill>
              </a:rPr>
              <a:t>natural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grasslands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Annex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smtClean="0">
                <a:solidFill>
                  <a:srgbClr val="0070C0"/>
                </a:solidFill>
              </a:rPr>
              <a:t>1 </a:t>
            </a:r>
            <a:r>
              <a:rPr lang="it-IT" sz="2400" dirty="0" err="1" smtClean="0">
                <a:solidFill>
                  <a:srgbClr val="0070C0"/>
                </a:solidFill>
              </a:rPr>
              <a:t>habitats</a:t>
            </a:r>
            <a:r>
              <a:rPr lang="it-IT" sz="2400" dirty="0" smtClean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70C0"/>
                </a:solidFill>
              </a:rPr>
              <a:t>6210 </a:t>
            </a:r>
            <a:r>
              <a:rPr lang="en-US" sz="1600" dirty="0" smtClean="0">
                <a:solidFill>
                  <a:srgbClr val="0070C0"/>
                </a:solidFill>
              </a:rPr>
              <a:t>Semi-natural dry grasslands and scrubland </a:t>
            </a:r>
            <a:r>
              <a:rPr lang="en-US" sz="1600" dirty="0" err="1" smtClean="0">
                <a:solidFill>
                  <a:srgbClr val="0070C0"/>
                </a:solidFill>
              </a:rPr>
              <a:t>facies</a:t>
            </a:r>
            <a:r>
              <a:rPr lang="en-US" sz="1600" dirty="0" smtClean="0">
                <a:solidFill>
                  <a:srgbClr val="0070C0"/>
                </a:solidFill>
              </a:rPr>
              <a:t> on calcareous substrates (</a:t>
            </a:r>
            <a:r>
              <a:rPr lang="en-US" sz="1600" dirty="0" err="1" smtClean="0">
                <a:solidFill>
                  <a:srgbClr val="0070C0"/>
                </a:solidFill>
              </a:rPr>
              <a:t>Festuco-Brometalia</a:t>
            </a:r>
            <a:r>
              <a:rPr lang="en-US" sz="1600" dirty="0" smtClean="0">
                <a:solidFill>
                  <a:srgbClr val="0070C0"/>
                </a:solidFill>
              </a:rPr>
              <a:t>) </a:t>
            </a:r>
            <a:endParaRPr lang="it-IT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70C0"/>
                </a:solidFill>
              </a:rPr>
              <a:t>62A0 </a:t>
            </a:r>
            <a:r>
              <a:rPr lang="it-IT" sz="1600" dirty="0" err="1" smtClean="0">
                <a:solidFill>
                  <a:srgbClr val="0070C0"/>
                </a:solidFill>
              </a:rPr>
              <a:t>Eastern</a:t>
            </a:r>
            <a:r>
              <a:rPr lang="it-IT" sz="1600" dirty="0" smtClean="0">
                <a:solidFill>
                  <a:srgbClr val="0070C0"/>
                </a:solidFill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</a:rPr>
              <a:t>submediterranean</a:t>
            </a:r>
            <a:r>
              <a:rPr lang="it-IT" sz="1600" dirty="0" smtClean="0">
                <a:solidFill>
                  <a:srgbClr val="0070C0"/>
                </a:solidFill>
              </a:rPr>
              <a:t> dry </a:t>
            </a:r>
            <a:r>
              <a:rPr lang="it-IT" sz="1600" dirty="0" err="1" smtClean="0">
                <a:solidFill>
                  <a:srgbClr val="0070C0"/>
                </a:solidFill>
              </a:rPr>
              <a:t>grasslands</a:t>
            </a:r>
            <a:r>
              <a:rPr lang="it-IT" sz="1600" dirty="0" smtClean="0">
                <a:solidFill>
                  <a:srgbClr val="0070C0"/>
                </a:solidFill>
              </a:rPr>
              <a:t> (</a:t>
            </a:r>
            <a:r>
              <a:rPr lang="it-IT" sz="1600" dirty="0" err="1" smtClean="0">
                <a:solidFill>
                  <a:srgbClr val="0070C0"/>
                </a:solidFill>
              </a:rPr>
              <a:t>Scorzoneretalia</a:t>
            </a:r>
            <a:r>
              <a:rPr lang="it-IT" sz="1600" dirty="0" smtClean="0">
                <a:solidFill>
                  <a:srgbClr val="0070C0"/>
                </a:solidFill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</a:rPr>
              <a:t>villosae</a:t>
            </a:r>
            <a:r>
              <a:rPr lang="it-IT" sz="1600" dirty="0" smtClean="0">
                <a:solidFill>
                  <a:srgbClr val="0070C0"/>
                </a:solidFill>
              </a:rPr>
              <a:t>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70C0"/>
                </a:solidFill>
              </a:rPr>
              <a:t>6220 </a:t>
            </a:r>
            <a:r>
              <a:rPr lang="en-US" sz="1600" dirty="0" smtClean="0">
                <a:solidFill>
                  <a:srgbClr val="0070C0"/>
                </a:solidFill>
              </a:rPr>
              <a:t>Pseudo-steppe with grasses and annuals of the </a:t>
            </a:r>
            <a:r>
              <a:rPr lang="en-US" sz="1600" dirty="0" err="1" smtClean="0">
                <a:solidFill>
                  <a:srgbClr val="0070C0"/>
                </a:solidFill>
              </a:rPr>
              <a:t>Thero-Brachypodietea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it-IT" sz="1600" dirty="0" smtClean="0">
                <a:solidFill>
                  <a:srgbClr val="0070C0"/>
                </a:solidFill>
              </a:rPr>
              <a:t> (</a:t>
            </a:r>
            <a:r>
              <a:rPr lang="it-IT" sz="1600" dirty="0" err="1" smtClean="0">
                <a:solidFill>
                  <a:srgbClr val="0070C0"/>
                </a:solidFill>
              </a:rPr>
              <a:t>Hyparrhenia</a:t>
            </a:r>
            <a:r>
              <a:rPr lang="it-IT" sz="1600" dirty="0" smtClean="0">
                <a:solidFill>
                  <a:srgbClr val="0070C0"/>
                </a:solidFill>
              </a:rPr>
              <a:t> </a:t>
            </a:r>
            <a:r>
              <a:rPr lang="it-IT" sz="1600" dirty="0" err="1" smtClean="0">
                <a:solidFill>
                  <a:srgbClr val="0070C0"/>
                </a:solidFill>
              </a:rPr>
              <a:t>hirta</a:t>
            </a:r>
            <a:r>
              <a:rPr lang="it-IT" sz="1600" dirty="0" smtClean="0">
                <a:solidFill>
                  <a:srgbClr val="0070C0"/>
                </a:solidFill>
              </a:rPr>
              <a:t>)</a:t>
            </a:r>
            <a:endParaRPr lang="it-IT" sz="1600" dirty="0">
              <a:solidFill>
                <a:srgbClr val="0070C0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428075" y="908720"/>
            <a:ext cx="2857500" cy="2313548"/>
            <a:chOff x="251520" y="908720"/>
            <a:chExt cx="2857500" cy="2313548"/>
          </a:xfrm>
        </p:grpSpPr>
        <p:pic>
          <p:nvPicPr>
            <p:cNvPr id="1026" name="Picture 2" descr="http://vnr.unipg.it/habitat/fotoH300/13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908720"/>
              <a:ext cx="2857500" cy="193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tangolo 4"/>
            <p:cNvSpPr/>
            <p:nvPr/>
          </p:nvSpPr>
          <p:spPr>
            <a:xfrm>
              <a:off x="1187624" y="2852936"/>
              <a:ext cx="7056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rgbClr val="0000FF"/>
                  </a:solidFill>
                </a:rPr>
                <a:t>6210 </a:t>
              </a:r>
              <a:endParaRPr lang="it-IT" b="1" dirty="0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4056525" y="734771"/>
            <a:ext cx="1412110" cy="2487497"/>
            <a:chOff x="3879970" y="734771"/>
            <a:chExt cx="1412110" cy="2487497"/>
          </a:xfrm>
        </p:grpSpPr>
        <p:pic>
          <p:nvPicPr>
            <p:cNvPr id="1028" name="Picture 4" descr="http://vnr.unipg.it/habitat/fotoH300/3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970" y="734771"/>
              <a:ext cx="1412110" cy="2118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ttangolo 5"/>
            <p:cNvSpPr/>
            <p:nvPr/>
          </p:nvSpPr>
          <p:spPr>
            <a:xfrm>
              <a:off x="4209029" y="2852936"/>
              <a:ext cx="7216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rgbClr val="0000FF"/>
                  </a:solidFill>
                </a:rPr>
                <a:t>62A0 </a:t>
              </a:r>
              <a:endParaRPr lang="it-IT" b="1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6152842" y="734771"/>
            <a:ext cx="1983423" cy="2764496"/>
            <a:chOff x="5976287" y="734771"/>
            <a:chExt cx="1983423" cy="2764496"/>
          </a:xfrm>
        </p:grpSpPr>
        <p:pic>
          <p:nvPicPr>
            <p:cNvPr id="1030" name="Picture 6" descr="http://vnr.unipg.it/habitat/fotoH300/17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736" y="734771"/>
              <a:ext cx="1588624" cy="2118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tangolo 7"/>
            <p:cNvSpPr/>
            <p:nvPr/>
          </p:nvSpPr>
          <p:spPr>
            <a:xfrm>
              <a:off x="5976287" y="2852936"/>
              <a:ext cx="198342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b="1" dirty="0" smtClean="0">
                  <a:solidFill>
                    <a:srgbClr val="0000FF"/>
                  </a:solidFill>
                </a:rPr>
                <a:t>6220 </a:t>
              </a:r>
            </a:p>
            <a:p>
              <a:pPr algn="ctr"/>
              <a:r>
                <a:rPr lang="it-IT" b="1" dirty="0" smtClean="0">
                  <a:solidFill>
                    <a:srgbClr val="0000FF"/>
                  </a:solidFill>
                </a:rPr>
                <a:t>(</a:t>
              </a:r>
              <a:r>
                <a:rPr lang="it-IT" dirty="0" err="1" smtClean="0">
                  <a:solidFill>
                    <a:srgbClr val="0000FF"/>
                  </a:solidFill>
                </a:rPr>
                <a:t>Hyparrhenia</a:t>
              </a:r>
              <a:r>
                <a:rPr lang="it-IT" dirty="0" smtClean="0">
                  <a:solidFill>
                    <a:srgbClr val="0000FF"/>
                  </a:solidFill>
                </a:rPr>
                <a:t> </a:t>
              </a:r>
              <a:r>
                <a:rPr lang="it-IT" dirty="0" err="1">
                  <a:solidFill>
                    <a:srgbClr val="0000FF"/>
                  </a:solidFill>
                </a:rPr>
                <a:t>hirta</a:t>
              </a:r>
              <a:r>
                <a:rPr lang="it-IT" dirty="0" smtClean="0">
                  <a:solidFill>
                    <a:srgbClr val="0000FF"/>
                  </a:solidFill>
                </a:rPr>
                <a:t>)</a:t>
              </a:r>
              <a:r>
                <a:rPr lang="it-IT" b="1" dirty="0" smtClean="0">
                  <a:solidFill>
                    <a:srgbClr val="0000FF"/>
                  </a:solidFill>
                </a:rPr>
                <a:t> </a:t>
              </a:r>
              <a:endParaRPr lang="it-IT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45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/>
          <p:cNvGrpSpPr/>
          <p:nvPr/>
        </p:nvGrpSpPr>
        <p:grpSpPr>
          <a:xfrm>
            <a:off x="4499992" y="770460"/>
            <a:ext cx="2376264" cy="1017164"/>
            <a:chOff x="3419872" y="908720"/>
            <a:chExt cx="2376264" cy="866002"/>
          </a:xfrm>
        </p:grpSpPr>
        <p:grpSp>
          <p:nvGrpSpPr>
            <p:cNvPr id="7" name="Gruppo 6"/>
            <p:cNvGrpSpPr/>
            <p:nvPr/>
          </p:nvGrpSpPr>
          <p:grpSpPr>
            <a:xfrm>
              <a:off x="3419872" y="908720"/>
              <a:ext cx="2376264" cy="648072"/>
              <a:chOff x="3419872" y="908720"/>
              <a:chExt cx="2376264" cy="648072"/>
            </a:xfrm>
          </p:grpSpPr>
          <p:sp>
            <p:nvSpPr>
              <p:cNvPr id="5" name="Rettangolo 4"/>
              <p:cNvSpPr/>
              <p:nvPr/>
            </p:nvSpPr>
            <p:spPr>
              <a:xfrm>
                <a:off x="3419872" y="908720"/>
                <a:ext cx="2376264" cy="5760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3563888" y="910461"/>
                <a:ext cx="21602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 smtClean="0"/>
                  <a:t>INPUT</a:t>
                </a:r>
              </a:p>
              <a:p>
                <a:pPr algn="ctr"/>
                <a:r>
                  <a:rPr lang="it-IT" sz="1200" b="1" dirty="0"/>
                  <a:t>Intra-annua MSAVI </a:t>
                </a:r>
                <a:r>
                  <a:rPr lang="it-IT" sz="1200" b="1" dirty="0" smtClean="0"/>
                  <a:t>TS from </a:t>
                </a:r>
              </a:p>
              <a:p>
                <a:pPr algn="ctr"/>
                <a:r>
                  <a:rPr lang="it-IT" sz="1200" b="1" dirty="0" smtClean="0"/>
                  <a:t>26 </a:t>
                </a:r>
                <a:r>
                  <a:rPr lang="it-IT" sz="1200" b="1" dirty="0" err="1" smtClean="0"/>
                  <a:t>Landsat</a:t>
                </a:r>
                <a:r>
                  <a:rPr lang="it-IT" sz="1200" b="1" dirty="0" smtClean="0"/>
                  <a:t> L2A images, 2017</a:t>
                </a:r>
                <a:endParaRPr lang="it-IT" sz="1200" b="1" dirty="0"/>
              </a:p>
            </p:txBody>
          </p:sp>
        </p:grpSp>
        <p:cxnSp>
          <p:nvCxnSpPr>
            <p:cNvPr id="12" name="Connettore 2 11"/>
            <p:cNvCxnSpPr/>
            <p:nvPr/>
          </p:nvCxnSpPr>
          <p:spPr>
            <a:xfrm flipH="1">
              <a:off x="4608004" y="1484784"/>
              <a:ext cx="1" cy="2899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o 27"/>
          <p:cNvGrpSpPr/>
          <p:nvPr/>
        </p:nvGrpSpPr>
        <p:grpSpPr>
          <a:xfrm>
            <a:off x="2843808" y="2348880"/>
            <a:ext cx="2376264" cy="576064"/>
            <a:chOff x="3419872" y="3429000"/>
            <a:chExt cx="2376264" cy="576064"/>
          </a:xfrm>
        </p:grpSpPr>
        <p:sp>
          <p:nvSpPr>
            <p:cNvPr id="26" name="Rettangolo 25"/>
            <p:cNvSpPr/>
            <p:nvPr/>
          </p:nvSpPr>
          <p:spPr>
            <a:xfrm>
              <a:off x="3419872" y="3429000"/>
              <a:ext cx="2376264" cy="576064"/>
            </a:xfrm>
            <a:prstGeom prst="rect">
              <a:avLst/>
            </a:prstGeom>
            <a:solidFill>
              <a:srgbClr val="FE989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563888" y="3584049"/>
              <a:ext cx="2016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SVM°</a:t>
              </a:r>
              <a:endParaRPr lang="it-IT" sz="1200" b="1" dirty="0"/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2908528" y="2996952"/>
            <a:ext cx="2376264" cy="792088"/>
            <a:chOff x="3419872" y="3861048"/>
            <a:chExt cx="2376264" cy="792088"/>
          </a:xfrm>
        </p:grpSpPr>
        <p:grpSp>
          <p:nvGrpSpPr>
            <p:cNvPr id="33" name="Gruppo 32"/>
            <p:cNvGrpSpPr/>
            <p:nvPr/>
          </p:nvGrpSpPr>
          <p:grpSpPr>
            <a:xfrm>
              <a:off x="3419872" y="4077072"/>
              <a:ext cx="2376264" cy="576064"/>
              <a:chOff x="3419872" y="2492896"/>
              <a:chExt cx="2376264" cy="576064"/>
            </a:xfrm>
          </p:grpSpPr>
          <p:sp>
            <p:nvSpPr>
              <p:cNvPr id="34" name="Rettangolo 33"/>
              <p:cNvSpPr/>
              <p:nvPr/>
            </p:nvSpPr>
            <p:spPr>
              <a:xfrm>
                <a:off x="3419872" y="2492896"/>
                <a:ext cx="2376264" cy="57606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3563888" y="2647945"/>
                <a:ext cx="20162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 smtClean="0"/>
                  <a:t>LC </a:t>
                </a:r>
                <a:r>
                  <a:rPr lang="it-IT" sz="1200" b="1" dirty="0" err="1" smtClean="0"/>
                  <a:t>map</a:t>
                </a:r>
                <a:r>
                  <a:rPr lang="it-IT" sz="1200" b="1" dirty="0" smtClean="0"/>
                  <a:t> 2017</a:t>
                </a:r>
                <a:endParaRPr lang="it-IT" sz="1200" b="1" dirty="0"/>
              </a:p>
            </p:txBody>
          </p:sp>
        </p:grpSp>
        <p:cxnSp>
          <p:nvCxnSpPr>
            <p:cNvPr id="38" name="Connettore 2 37"/>
            <p:cNvCxnSpPr/>
            <p:nvPr/>
          </p:nvCxnSpPr>
          <p:spPr>
            <a:xfrm>
              <a:off x="4572000" y="3861048"/>
              <a:ext cx="0" cy="2160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o 45"/>
          <p:cNvGrpSpPr/>
          <p:nvPr/>
        </p:nvGrpSpPr>
        <p:grpSpPr>
          <a:xfrm>
            <a:off x="5723467" y="3188556"/>
            <a:ext cx="1585498" cy="576064"/>
            <a:chOff x="6012160" y="2992820"/>
            <a:chExt cx="2376264" cy="576064"/>
          </a:xfrm>
        </p:grpSpPr>
        <p:sp>
          <p:nvSpPr>
            <p:cNvPr id="44" name="Rettangolo 43"/>
            <p:cNvSpPr/>
            <p:nvPr/>
          </p:nvSpPr>
          <p:spPr>
            <a:xfrm>
              <a:off x="6012160" y="2992820"/>
              <a:ext cx="2376264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6185944" y="3065853"/>
              <a:ext cx="2016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Natural </a:t>
              </a:r>
              <a:r>
                <a:rPr lang="it-IT" sz="1200" b="1" dirty="0" err="1" smtClean="0"/>
                <a:t>Grasslands</a:t>
              </a:r>
              <a:r>
                <a:rPr lang="it-IT" sz="1200" b="1" dirty="0" smtClean="0"/>
                <a:t> </a:t>
              </a:r>
              <a:r>
                <a:rPr lang="it-IT" sz="1200" b="1" dirty="0" err="1" smtClean="0"/>
                <a:t>layer</a:t>
              </a:r>
              <a:endParaRPr lang="it-IT" sz="1200" b="1" dirty="0"/>
            </a:p>
          </p:txBody>
        </p:sp>
      </p:grpSp>
      <p:grpSp>
        <p:nvGrpSpPr>
          <p:cNvPr id="47" name="Gruppo 46"/>
          <p:cNvGrpSpPr/>
          <p:nvPr/>
        </p:nvGrpSpPr>
        <p:grpSpPr>
          <a:xfrm>
            <a:off x="5996559" y="3789040"/>
            <a:ext cx="2376264" cy="792088"/>
            <a:chOff x="3419872" y="3284984"/>
            <a:chExt cx="2376264" cy="792088"/>
          </a:xfrm>
        </p:grpSpPr>
        <p:grpSp>
          <p:nvGrpSpPr>
            <p:cNvPr id="48" name="Gruppo 47"/>
            <p:cNvGrpSpPr/>
            <p:nvPr/>
          </p:nvGrpSpPr>
          <p:grpSpPr>
            <a:xfrm>
              <a:off x="3419872" y="3501008"/>
              <a:ext cx="2376264" cy="576064"/>
              <a:chOff x="3419872" y="3645024"/>
              <a:chExt cx="2376264" cy="576064"/>
            </a:xfrm>
          </p:grpSpPr>
          <p:sp>
            <p:nvSpPr>
              <p:cNvPr id="50" name="Rettangolo 49"/>
              <p:cNvSpPr/>
              <p:nvPr/>
            </p:nvSpPr>
            <p:spPr>
              <a:xfrm>
                <a:off x="3419872" y="3645024"/>
                <a:ext cx="2376264" cy="576064"/>
              </a:xfrm>
              <a:prstGeom prst="rect">
                <a:avLst/>
              </a:prstGeom>
              <a:solidFill>
                <a:srgbClr val="FE989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CasellaDiTesto 50"/>
              <p:cNvSpPr txBox="1"/>
              <p:nvPr/>
            </p:nvSpPr>
            <p:spPr>
              <a:xfrm>
                <a:off x="3563888" y="3800073"/>
                <a:ext cx="20162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 smtClean="0"/>
                  <a:t>SVM°</a:t>
                </a:r>
                <a:endParaRPr lang="it-IT" sz="1200" b="1" dirty="0"/>
              </a:p>
            </p:txBody>
          </p:sp>
        </p:grpSp>
        <p:cxnSp>
          <p:nvCxnSpPr>
            <p:cNvPr id="49" name="Connettore 2 48"/>
            <p:cNvCxnSpPr/>
            <p:nvPr/>
          </p:nvCxnSpPr>
          <p:spPr>
            <a:xfrm>
              <a:off x="4011537" y="3284984"/>
              <a:ext cx="0" cy="2160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po 51"/>
          <p:cNvGrpSpPr/>
          <p:nvPr/>
        </p:nvGrpSpPr>
        <p:grpSpPr>
          <a:xfrm>
            <a:off x="6084168" y="4869160"/>
            <a:ext cx="2376264" cy="576064"/>
            <a:chOff x="6012160" y="4293096"/>
            <a:chExt cx="2376264" cy="576064"/>
          </a:xfrm>
        </p:grpSpPr>
        <p:sp>
          <p:nvSpPr>
            <p:cNvPr id="53" name="Rettangolo 52"/>
            <p:cNvSpPr/>
            <p:nvPr/>
          </p:nvSpPr>
          <p:spPr>
            <a:xfrm>
              <a:off x="6012160" y="4293096"/>
              <a:ext cx="2376264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6084168" y="4437112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Habitat </a:t>
              </a:r>
              <a:r>
                <a:rPr lang="it-IT" sz="1200" b="1" dirty="0" err="1" smtClean="0"/>
                <a:t>map</a:t>
              </a:r>
              <a:endParaRPr lang="it-IT" sz="1200" b="1" dirty="0"/>
            </a:p>
          </p:txBody>
        </p:sp>
      </p:grpSp>
      <p:cxnSp>
        <p:nvCxnSpPr>
          <p:cNvPr id="55" name="Connettore 2 54"/>
          <p:cNvCxnSpPr/>
          <p:nvPr/>
        </p:nvCxnSpPr>
        <p:spPr>
          <a:xfrm>
            <a:off x="7236296" y="4653136"/>
            <a:ext cx="0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uppo 60"/>
          <p:cNvGrpSpPr/>
          <p:nvPr/>
        </p:nvGrpSpPr>
        <p:grpSpPr>
          <a:xfrm>
            <a:off x="100216" y="3212976"/>
            <a:ext cx="2376264" cy="576064"/>
            <a:chOff x="5112060" y="1596020"/>
            <a:chExt cx="2376264" cy="576064"/>
          </a:xfrm>
        </p:grpSpPr>
        <p:sp>
          <p:nvSpPr>
            <p:cNvPr id="59" name="Rettangolo 58"/>
            <p:cNvSpPr/>
            <p:nvPr/>
          </p:nvSpPr>
          <p:spPr>
            <a:xfrm>
              <a:off x="5112060" y="1596020"/>
              <a:ext cx="2376264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5292080" y="1628800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INPUT: </a:t>
              </a:r>
            </a:p>
            <a:p>
              <a:pPr algn="ctr"/>
              <a:r>
                <a:rPr lang="it-IT" sz="1200" b="1" dirty="0" smtClean="0"/>
                <a:t>10-classes </a:t>
              </a:r>
              <a:r>
                <a:rPr lang="it-IT" sz="1200" b="1" dirty="0" err="1" smtClean="0"/>
                <a:t>reference</a:t>
              </a:r>
              <a:r>
                <a:rPr lang="it-IT" sz="1200" b="1" dirty="0" smtClean="0"/>
                <a:t> </a:t>
              </a:r>
              <a:r>
                <a:rPr lang="it-IT" sz="1200" b="1" dirty="0"/>
                <a:t>LC </a:t>
              </a:r>
              <a:r>
                <a:rPr lang="it-IT" sz="1200" b="1" dirty="0" smtClean="0"/>
                <a:t>data</a:t>
              </a:r>
              <a:endParaRPr lang="it-IT" sz="1200" b="1" dirty="0"/>
            </a:p>
          </p:txBody>
        </p:sp>
      </p:grpSp>
      <p:cxnSp>
        <p:nvCxnSpPr>
          <p:cNvPr id="63" name="Connettore 2 62"/>
          <p:cNvCxnSpPr/>
          <p:nvPr/>
        </p:nvCxnSpPr>
        <p:spPr>
          <a:xfrm>
            <a:off x="2483768" y="3501008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uppo 65"/>
          <p:cNvGrpSpPr/>
          <p:nvPr/>
        </p:nvGrpSpPr>
        <p:grpSpPr>
          <a:xfrm>
            <a:off x="100216" y="4797152"/>
            <a:ext cx="2376264" cy="694378"/>
            <a:chOff x="5112060" y="1812044"/>
            <a:chExt cx="2376264" cy="694378"/>
          </a:xfrm>
        </p:grpSpPr>
        <p:sp>
          <p:nvSpPr>
            <p:cNvPr id="67" name="Rettangolo 66"/>
            <p:cNvSpPr/>
            <p:nvPr/>
          </p:nvSpPr>
          <p:spPr>
            <a:xfrm>
              <a:off x="5112060" y="1812044"/>
              <a:ext cx="2376264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CasellaDiTesto 67"/>
            <p:cNvSpPr txBox="1"/>
            <p:nvPr/>
          </p:nvSpPr>
          <p:spPr>
            <a:xfrm>
              <a:off x="5191356" y="1860091"/>
              <a:ext cx="2196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INPUT:</a:t>
              </a:r>
            </a:p>
            <a:p>
              <a:pPr algn="ctr"/>
              <a:r>
                <a:rPr lang="it-IT" sz="1200" b="1" dirty="0" smtClean="0"/>
                <a:t>4-classes </a:t>
              </a:r>
              <a:r>
                <a:rPr lang="it-IT" sz="1200" b="1" dirty="0" err="1" smtClean="0"/>
                <a:t>reference</a:t>
              </a:r>
              <a:r>
                <a:rPr lang="it-IT" sz="1200" b="1" dirty="0" smtClean="0"/>
                <a:t> habitat data</a:t>
              </a:r>
            </a:p>
            <a:p>
              <a:pPr algn="ctr"/>
              <a:endParaRPr lang="it-IT" sz="1200" b="1" dirty="0"/>
            </a:p>
          </p:txBody>
        </p:sp>
      </p:grpSp>
      <p:cxnSp>
        <p:nvCxnSpPr>
          <p:cNvPr id="69" name="Connettore 2 68"/>
          <p:cNvCxnSpPr>
            <a:stCxn id="67" idx="3"/>
          </p:cNvCxnSpPr>
          <p:nvPr/>
        </p:nvCxnSpPr>
        <p:spPr>
          <a:xfrm flipV="1">
            <a:off x="2476480" y="5083101"/>
            <a:ext cx="3587890" cy="20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itolo 3"/>
          <p:cNvSpPr txBox="1">
            <a:spLocks/>
          </p:cNvSpPr>
          <p:nvPr/>
        </p:nvSpPr>
        <p:spPr>
          <a:xfrm>
            <a:off x="1108328" y="37928"/>
            <a:ext cx="66320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000" b="1" dirty="0" smtClean="0">
                <a:solidFill>
                  <a:srgbClr val="0070C0"/>
                </a:solidFill>
              </a:rPr>
              <a:t>INTRA_ANNUAL: Habitat </a:t>
            </a:r>
            <a:r>
              <a:rPr lang="en-US" sz="2000" b="1" dirty="0" smtClean="0">
                <a:solidFill>
                  <a:srgbClr val="0070C0"/>
                </a:solidFill>
              </a:rPr>
              <a:t>mapping flow chart</a:t>
            </a:r>
            <a:endParaRPr lang="it-IT" sz="2000" b="1" i="1" dirty="0">
              <a:solidFill>
                <a:srgbClr val="0070C0"/>
              </a:solidFill>
            </a:endParaRPr>
          </a:p>
        </p:txBody>
      </p:sp>
      <p:sp>
        <p:nvSpPr>
          <p:cNvPr id="75" name="Rettangolo 74"/>
          <p:cNvSpPr/>
          <p:nvPr/>
        </p:nvSpPr>
        <p:spPr>
          <a:xfrm>
            <a:off x="2483768" y="5826750"/>
            <a:ext cx="4320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°Radial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Function (RBF)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kernel function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4" name="Connettore 2 63"/>
          <p:cNvCxnSpPr/>
          <p:nvPr/>
        </p:nvCxnSpPr>
        <p:spPr>
          <a:xfrm>
            <a:off x="7884368" y="1802433"/>
            <a:ext cx="0" cy="220263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179512" y="836712"/>
            <a:ext cx="241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MSAVI: </a:t>
            </a:r>
            <a:r>
              <a:rPr lang="it-IT" sz="1600" b="1" dirty="0" err="1" smtClean="0"/>
              <a:t>Modified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Soil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Adjusted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Vegetation</a:t>
            </a:r>
            <a:r>
              <a:rPr lang="it-IT" sz="1600" b="1" dirty="0" smtClean="0"/>
              <a:t> Index</a:t>
            </a:r>
            <a:endParaRPr lang="it-IT" sz="1600" b="1" dirty="0"/>
          </a:p>
        </p:txBody>
      </p:sp>
      <p:cxnSp>
        <p:nvCxnSpPr>
          <p:cNvPr id="71" name="Connettore 2 70"/>
          <p:cNvCxnSpPr/>
          <p:nvPr/>
        </p:nvCxnSpPr>
        <p:spPr>
          <a:xfrm>
            <a:off x="5292080" y="3501008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4096660" y="1778572"/>
            <a:ext cx="3787708" cy="9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2483768" y="2229595"/>
            <a:ext cx="3024336" cy="177546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6" name="Connettore 2 85"/>
          <p:cNvCxnSpPr/>
          <p:nvPr/>
        </p:nvCxnSpPr>
        <p:spPr>
          <a:xfrm>
            <a:off x="4096660" y="1787624"/>
            <a:ext cx="0" cy="4419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ttangolo 86"/>
          <p:cNvSpPr/>
          <p:nvPr/>
        </p:nvSpPr>
        <p:spPr>
          <a:xfrm>
            <a:off x="5724128" y="3885779"/>
            <a:ext cx="3024336" cy="177546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1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50706" y="76562"/>
            <a:ext cx="63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2400" b="1" dirty="0" smtClean="0">
                <a:solidFill>
                  <a:srgbClr val="0070C0"/>
                </a:solidFill>
              </a:rPr>
              <a:t>1. Habitat </a:t>
            </a:r>
            <a:r>
              <a:rPr lang="it-IT" sz="2400" b="1" dirty="0" err="1" smtClean="0">
                <a:solidFill>
                  <a:srgbClr val="0070C0"/>
                </a:solidFill>
              </a:rPr>
              <a:t>mapping</a:t>
            </a:r>
            <a:r>
              <a:rPr lang="it-IT" sz="2400" b="1" dirty="0" smtClean="0">
                <a:solidFill>
                  <a:srgbClr val="0070C0"/>
                </a:solidFill>
              </a:rPr>
              <a:t> from inter-</a:t>
            </a:r>
            <a:r>
              <a:rPr lang="it-IT" sz="2400" b="1" dirty="0" err="1" smtClean="0">
                <a:solidFill>
                  <a:srgbClr val="0070C0"/>
                </a:solidFill>
              </a:rPr>
              <a:t>annual</a:t>
            </a:r>
            <a:r>
              <a:rPr lang="it-IT" sz="2400" b="1" dirty="0" smtClean="0">
                <a:solidFill>
                  <a:srgbClr val="0070C0"/>
                </a:solidFill>
              </a:rPr>
              <a:t> Sentinel-2</a:t>
            </a:r>
            <a:endParaRPr lang="it-IT" sz="2400" b="1" dirty="0">
              <a:solidFill>
                <a:srgbClr val="0070C0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8244408" y="5427440"/>
            <a:ext cx="733904" cy="665856"/>
            <a:chOff x="-110339" y="5180147"/>
            <a:chExt cx="733904" cy="665856"/>
          </a:xfrm>
        </p:grpSpPr>
        <p:sp>
          <p:nvSpPr>
            <p:cNvPr id="8" name="CasellaDiTesto 7"/>
            <p:cNvSpPr txBox="1"/>
            <p:nvPr/>
          </p:nvSpPr>
          <p:spPr>
            <a:xfrm>
              <a:off x="-110339" y="5615171"/>
              <a:ext cx="733904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900" dirty="0" smtClean="0"/>
                <a:t>1:700.000</a:t>
              </a:r>
              <a:endParaRPr lang="it-IT" sz="900" dirty="0"/>
            </a:p>
          </p:txBody>
        </p:sp>
        <p:pic>
          <p:nvPicPr>
            <p:cNvPr id="9" name="Immagine 8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79" y="5180147"/>
              <a:ext cx="339839" cy="386383"/>
            </a:xfrm>
            <a:prstGeom prst="rect">
              <a:avLst/>
            </a:prstGeom>
          </p:spPr>
        </p:pic>
      </p:grp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374434"/>
              </p:ext>
            </p:extLst>
          </p:nvPr>
        </p:nvGraphicFramePr>
        <p:xfrm>
          <a:off x="6804248" y="1124744"/>
          <a:ext cx="2160240" cy="1766106"/>
        </p:xfrm>
        <a:graphic>
          <a:graphicData uri="http://schemas.openxmlformats.org/drawingml/2006/table">
            <a:tbl>
              <a:tblPr firstRow="1" firstCol="1" bandRow="1"/>
              <a:tblGrid>
                <a:gridCol w="360040"/>
                <a:gridCol w="1800200"/>
              </a:tblGrid>
              <a:tr h="32897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Annex</a:t>
                      </a:r>
                      <a:r>
                        <a:rPr lang="it-IT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 HABITAT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5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6210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62A0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6220-Hyparrhenia </a:t>
                      </a:r>
                      <a:r>
                        <a:rPr lang="it-IT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hirta</a:t>
                      </a:r>
                      <a:endParaRPr lang="it-IT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Other</a:t>
                      </a:r>
                      <a:endParaRPr lang="it-IT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uppo 1"/>
          <p:cNvGrpSpPr/>
          <p:nvPr/>
        </p:nvGrpSpPr>
        <p:grpSpPr>
          <a:xfrm>
            <a:off x="107504" y="980728"/>
            <a:ext cx="6336704" cy="4411192"/>
            <a:chOff x="35497" y="1382350"/>
            <a:chExt cx="6408712" cy="441119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9" t="7624" r="10663" b="2428"/>
            <a:stretch/>
          </p:blipFill>
          <p:spPr bwMode="auto">
            <a:xfrm>
              <a:off x="35497" y="1382350"/>
              <a:ext cx="6408712" cy="4411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CasellaDiTesto 11"/>
            <p:cNvSpPr txBox="1"/>
            <p:nvPr/>
          </p:nvSpPr>
          <p:spPr>
            <a:xfrm>
              <a:off x="3563888" y="1455167"/>
              <a:ext cx="28083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t-IT" sz="2400" b="1" dirty="0" smtClean="0">
                  <a:solidFill>
                    <a:srgbClr val="0070C0"/>
                  </a:solidFill>
                  <a:latin typeface="+mj-lt"/>
                  <a:ea typeface="+mj-ea"/>
                  <a:cs typeface="+mj-cs"/>
                </a:rPr>
                <a:t>SVM </a:t>
              </a:r>
              <a:r>
                <a:rPr lang="it-IT" sz="2400" b="1" dirty="0" err="1">
                  <a:solidFill>
                    <a:srgbClr val="0070C0"/>
                  </a:solidFill>
                  <a:latin typeface="+mj-lt"/>
                  <a:ea typeface="+mj-ea"/>
                  <a:cs typeface="+mj-cs"/>
                </a:rPr>
                <a:t>classifier</a:t>
              </a:r>
              <a:endParaRPr lang="it-IT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endParaRPr>
            </a:p>
            <a:p>
              <a:pPr>
                <a:defRPr/>
              </a:pPr>
              <a:r>
                <a:rPr lang="it-IT" sz="2400" dirty="0">
                  <a:solidFill>
                    <a:srgbClr val="0070C0"/>
                  </a:solidFill>
                  <a:latin typeface="+mj-lt"/>
                  <a:ea typeface="+mj-ea"/>
                  <a:cs typeface="+mj-cs"/>
                </a:rPr>
                <a:t>OA(%)=</a:t>
              </a:r>
              <a:r>
                <a:rPr lang="it-IT" sz="2400" b="1" dirty="0" smtClean="0">
                  <a:solidFill>
                    <a:srgbClr val="0070C0"/>
                  </a:solidFill>
                  <a:latin typeface="+mj-lt"/>
                  <a:ea typeface="+mj-ea"/>
                  <a:cs typeface="+mj-cs"/>
                </a:rPr>
                <a:t>96.97</a:t>
              </a:r>
              <a:r>
                <a:rPr lang="it-IT" sz="2000" b="1" dirty="0" smtClean="0">
                  <a:solidFill>
                    <a:srgbClr val="0070C0"/>
                  </a:solidFill>
                  <a:latin typeface="+mj-lt"/>
                  <a:ea typeface="+mj-ea"/>
                  <a:cs typeface="+mj-cs"/>
                </a:rPr>
                <a:t>±</a:t>
              </a:r>
              <a:r>
                <a:rPr lang="it-IT" sz="2400" b="1" dirty="0" smtClean="0">
                  <a:solidFill>
                    <a:srgbClr val="0070C0"/>
                  </a:solidFill>
                  <a:latin typeface="+mj-lt"/>
                  <a:ea typeface="+mj-ea"/>
                  <a:cs typeface="+mj-cs"/>
                </a:rPr>
                <a:t>1.62</a:t>
              </a:r>
              <a:endParaRPr lang="it-IT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" name="Rettangolo 2"/>
          <p:cNvSpPr/>
          <p:nvPr/>
        </p:nvSpPr>
        <p:spPr>
          <a:xfrm>
            <a:off x="6670554" y="3064892"/>
            <a:ext cx="230775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</a:rPr>
              <a:t>Future work: </a:t>
            </a:r>
            <a:endParaRPr lang="it-IT" sz="2400" b="1" dirty="0">
              <a:solidFill>
                <a:srgbClr val="0000FF"/>
              </a:solidFill>
            </a:endParaRPr>
          </a:p>
          <a:p>
            <a:pPr marL="0" lvl="1"/>
            <a:r>
              <a:rPr lang="en-GB" sz="2400" dirty="0" smtClean="0">
                <a:solidFill>
                  <a:srgbClr val="0000FF"/>
                </a:solidFill>
              </a:rPr>
              <a:t>Multiple input spectral indexes from both Landsat and Sentinel-2 data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rsonnalisée 3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00B1DD"/>
      </a:accent5>
      <a:accent6>
        <a:srgbClr val="0989B1"/>
      </a:accent6>
      <a:hlink>
        <a:srgbClr val="6B9F25"/>
      </a:hlink>
      <a:folHlink>
        <a:srgbClr val="BA6906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16564</TotalTime>
  <Words>1340</Words>
  <Application>Microsoft Office PowerPoint</Application>
  <PresentationFormat>Presentazione su schermo (4:3)</PresentationFormat>
  <Paragraphs>377</Paragraphs>
  <Slides>19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Tema di Office</vt:lpstr>
      <vt:lpstr>2_Tema di Office</vt:lpstr>
      <vt:lpstr>Office Theme</vt:lpstr>
      <vt:lpstr>3_Tema di Office</vt:lpstr>
      <vt:lpstr> Satellite time-series analysis for Ecosystem monitoring  within  HORIZON2020 ECOPOTENTIAL and ERA-PLANET  M. Adamo, C. Tarantino, S. Vicario, P. Blonda (CNR-IIA)</vt:lpstr>
      <vt:lpstr>The project contribution to the  engagement priorities of UN Sustainable Development Goal (SDG) 15  Goal 15: Protect, restore and promote sustainable use of terrestrial ecosystems, …, halt and reverse land degradation and biodiversity loss </vt:lpstr>
      <vt:lpstr>Presentazione standard di PowerPoint</vt:lpstr>
      <vt:lpstr>Presentazione standard di PowerPoint</vt:lpstr>
      <vt:lpstr>Data Cube in the ftp RECAS site</vt:lpstr>
      <vt:lpstr>LC mapping from intra-annual Landsat time series</vt:lpstr>
      <vt:lpstr>From LC to Habitats</vt:lpstr>
      <vt:lpstr>Presentazione standard di PowerPoint</vt:lpstr>
      <vt:lpstr>Presentazione standard di PowerPoint</vt:lpstr>
      <vt:lpstr>2. Inter and Intra-annual time series for change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EODESM long-term analysis: Breaks For Additive Season and Trend (BFAST)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steve</dc:creator>
  <cp:lastModifiedBy>alma</cp:lastModifiedBy>
  <cp:revision>759</cp:revision>
  <dcterms:created xsi:type="dcterms:W3CDTF">2017-05-09T13:09:06Z</dcterms:created>
  <dcterms:modified xsi:type="dcterms:W3CDTF">2019-07-12T13:45:00Z</dcterms:modified>
</cp:coreProperties>
</file>