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36"/>
  </p:notesMasterIdLst>
  <p:handoutMasterIdLst>
    <p:handoutMasterId r:id="rId37"/>
  </p:handoutMasterIdLst>
  <p:sldIdLst>
    <p:sldId id="1257" r:id="rId2"/>
    <p:sldId id="1242" r:id="rId3"/>
    <p:sldId id="1284" r:id="rId4"/>
    <p:sldId id="1285" r:id="rId5"/>
    <p:sldId id="1286" r:id="rId6"/>
    <p:sldId id="1265" r:id="rId7"/>
    <p:sldId id="1266" r:id="rId8"/>
    <p:sldId id="1288" r:id="rId9"/>
    <p:sldId id="1245" r:id="rId10"/>
    <p:sldId id="1249" r:id="rId11"/>
    <p:sldId id="1248" r:id="rId12"/>
    <p:sldId id="1293" r:id="rId13"/>
    <p:sldId id="1280" r:id="rId14"/>
    <p:sldId id="1033" r:id="rId15"/>
    <p:sldId id="1287" r:id="rId16"/>
    <p:sldId id="1294" r:id="rId17"/>
    <p:sldId id="1229" r:id="rId18"/>
    <p:sldId id="1269" r:id="rId19"/>
    <p:sldId id="1260" r:id="rId20"/>
    <p:sldId id="1291" r:id="rId21"/>
    <p:sldId id="1264" r:id="rId22"/>
    <p:sldId id="1295" r:id="rId23"/>
    <p:sldId id="1272" r:id="rId24"/>
    <p:sldId id="1292" r:id="rId25"/>
    <p:sldId id="1213" r:id="rId26"/>
    <p:sldId id="1289" r:id="rId27"/>
    <p:sldId id="1276" r:id="rId28"/>
    <p:sldId id="1277" r:id="rId29"/>
    <p:sldId id="1279" r:id="rId30"/>
    <p:sldId id="1282" r:id="rId31"/>
    <p:sldId id="1283" r:id="rId32"/>
    <p:sldId id="1263" r:id="rId33"/>
    <p:sldId id="1290" r:id="rId34"/>
    <p:sldId id="1259" r:id="rId35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 Bargellini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2699"/>
    <a:srgbClr val="00CC99"/>
    <a:srgbClr val="00FF00"/>
    <a:srgbClr val="EBFFA1"/>
    <a:srgbClr val="D1E45C"/>
    <a:srgbClr val="FADC27"/>
    <a:srgbClr val="E9C420"/>
    <a:srgbClr val="FAC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85" autoAdjust="0"/>
    <p:restoredTop sz="95400" autoAdjust="0"/>
  </p:normalViewPr>
  <p:slideViewPr>
    <p:cSldViewPr snapToGrid="0" snapToObjects="1">
      <p:cViewPr varScale="1">
        <p:scale>
          <a:sx n="73" d="100"/>
          <a:sy n="73" d="100"/>
        </p:scale>
        <p:origin x="53" y="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-3664" y="-10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4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CA92C-6238-B14C-B2FA-DD2B77C475A0}" type="datetimeFigureOut">
              <a:rPr lang="it-IT"/>
              <a:pPr/>
              <a:t>12/07/2019</a:t>
            </a:fld>
            <a:endParaRPr lang="it-IT"/>
          </a:p>
        </p:txBody>
      </p:sp>
      <p:sp>
        <p:nvSpPr>
          <p:cNvPr id="624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4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986636-FAD2-4945-B66E-AF06041F0CB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5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C464325-4744-9D4F-8551-7F6D8BF0B3C9}" type="datetimeFigureOut">
              <a:rPr lang="en-US"/>
              <a:pPr/>
              <a:t>7/12/2019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1DBF2E7-5C4A-8C4A-B364-FB4BEE035E7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4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3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043459" name="Segnaposto numero diapositiva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86025B4E-B71E-D746-86E6-204D1560DE1B}" type="slidenum">
              <a:rPr lang="it-IT" sz="1200">
                <a:solidFill>
                  <a:prstClr val="black"/>
                </a:solidFill>
                <a:latin typeface="Calibri" charset="0"/>
              </a:rPr>
              <a:pPr algn="r"/>
              <a:t>5</a:t>
            </a:fld>
            <a:endParaRPr lang="it-IT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3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80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6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Water </a:t>
            </a:r>
            <a:r>
              <a:rPr lang="it-IT" dirty="0" err="1" smtClean="0"/>
              <a:t>table</a:t>
            </a:r>
            <a:endParaRPr lang="it-IT" dirty="0" smtClean="0"/>
          </a:p>
          <a:p>
            <a:r>
              <a:rPr lang="it-IT" dirty="0" smtClean="0"/>
              <a:t>Waste </a:t>
            </a:r>
            <a:r>
              <a:rPr lang="it-IT" dirty="0" err="1" smtClean="0"/>
              <a:t>storage</a:t>
            </a:r>
            <a:endParaRPr lang="it-IT" dirty="0" smtClean="0"/>
          </a:p>
          <a:p>
            <a:r>
              <a:rPr lang="it-IT" dirty="0" err="1" smtClean="0"/>
              <a:t>Volcanic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activity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E3715-30E0-2641-82CE-9CC0855CB4B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17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Water </a:t>
            </a:r>
            <a:r>
              <a:rPr lang="it-IT" dirty="0" err="1" smtClean="0"/>
              <a:t>table</a:t>
            </a:r>
            <a:endParaRPr lang="it-IT" dirty="0" smtClean="0"/>
          </a:p>
          <a:p>
            <a:r>
              <a:rPr lang="it-IT" dirty="0" smtClean="0"/>
              <a:t>Waste </a:t>
            </a:r>
            <a:r>
              <a:rPr lang="it-IT" dirty="0" err="1" smtClean="0"/>
              <a:t>storage</a:t>
            </a:r>
            <a:endParaRPr lang="it-IT" dirty="0" smtClean="0"/>
          </a:p>
          <a:p>
            <a:r>
              <a:rPr lang="it-IT" dirty="0" err="1" smtClean="0"/>
              <a:t>Volcanic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activity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E3715-30E0-2641-82CE-9CC0855CB4B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73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Water </a:t>
            </a:r>
            <a:r>
              <a:rPr lang="it-IT" dirty="0" err="1" smtClean="0"/>
              <a:t>table</a:t>
            </a:r>
            <a:endParaRPr lang="it-IT" dirty="0" smtClean="0"/>
          </a:p>
          <a:p>
            <a:r>
              <a:rPr lang="it-IT" dirty="0" smtClean="0"/>
              <a:t>Waste </a:t>
            </a:r>
            <a:r>
              <a:rPr lang="it-IT" dirty="0" err="1" smtClean="0"/>
              <a:t>storage</a:t>
            </a:r>
            <a:endParaRPr lang="it-IT" dirty="0" smtClean="0"/>
          </a:p>
          <a:p>
            <a:r>
              <a:rPr lang="it-IT" dirty="0" err="1" smtClean="0"/>
              <a:t>Volcanic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activity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E3715-30E0-2641-82CE-9CC0855CB4B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34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707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>
                <a:latin typeface="Calibri" charset="0"/>
              </a:rPr>
              <a:t>Nell’ambito del presente Accordo saranno utilizzati dati SAR acquisiti </a:t>
            </a:r>
            <a:r>
              <a:rPr lang="it-IT" baseline="0" dirty="0" smtClean="0">
                <a:latin typeface="Calibri" charset="0"/>
              </a:rPr>
              <a:t>dai sensori dell</a:t>
            </a:r>
            <a:r>
              <a:rPr lang="it-IT" dirty="0" smtClean="0">
                <a:latin typeface="Calibri" charset="0"/>
              </a:rPr>
              <a:t>a</a:t>
            </a:r>
            <a:r>
              <a:rPr lang="it-IT" baseline="0" dirty="0" smtClean="0">
                <a:latin typeface="Calibri" charset="0"/>
              </a:rPr>
              <a:t> costellazione COSMO-SkyMed,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rPr>
              <a:t>sviluppata dall’Agenzia Spaziale Italiana in collaborazione con il Ministero della Difesa. La costellazione è formata da quattro satelliti SAR operanti in banda X (circa 3 cm di lunghezza d’onda) che acquisiscono sulla stessa area con un tempo medio di rivisitazione di circa 4 giorni. </a:t>
            </a:r>
            <a:endParaRPr lang="it-IT" dirty="0">
              <a:latin typeface="Calibri" charset="0"/>
            </a:endParaRPr>
          </a:p>
        </p:txBody>
      </p:sp>
      <p:sp>
        <p:nvSpPr>
          <p:cNvPr id="1027075" name="Segnaposto numero diapositiva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753ED2A-5200-2C49-8CEA-BCB1E33DE19E}" type="slidenum">
              <a:rPr lang="it-IT" sz="1200">
                <a:solidFill>
                  <a:prstClr val="black"/>
                </a:solidFill>
                <a:latin typeface="Calibri" charset="0"/>
              </a:rPr>
              <a:pPr algn="r"/>
              <a:t>14</a:t>
            </a:fld>
            <a:endParaRPr lang="it-IT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6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questa slide è</a:t>
            </a:r>
            <a:r>
              <a:rPr lang="it-IT" baseline="0" dirty="0" smtClean="0"/>
              <a:t> rappresentato il confronto tra due immagini SAR acquisite da sensori satellitari di prima generazione (a sinistra: immagine ERS/ENVISAT) e di nuova generazione (a destra: immagine CSK). In particolare, attraverso il confronto tra le due corrispondenti immagini di ampiezza relative alla stessa scena a terra (stadio San Paolo di Napoli), si può osservare l’impatto della migliore risoluzione spaziale dei dati SAR CSK, che consentono di ricavare informazioni di maggior dettaglio.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22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707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dirty="0" smtClean="0">
                <a:latin typeface="Calibri" charset="0"/>
              </a:rPr>
              <a:t>Relativamente</a:t>
            </a:r>
            <a:r>
              <a:rPr lang="it-IT" baseline="0" dirty="0" smtClean="0">
                <a:latin typeface="Calibri" charset="0"/>
              </a:rPr>
              <a:t> alle</a:t>
            </a:r>
            <a:r>
              <a:rPr lang="it-IT" dirty="0" smtClean="0">
                <a:latin typeface="Calibri" charset="0"/>
              </a:rPr>
              <a:t> attività, stabilite</a:t>
            </a:r>
            <a:r>
              <a:rPr lang="it-IT" baseline="0" dirty="0" smtClean="0">
                <a:latin typeface="Calibri" charset="0"/>
              </a:rPr>
              <a:t> </a:t>
            </a:r>
            <a:r>
              <a:rPr lang="it-IT" dirty="0" smtClean="0">
                <a:latin typeface="Calibri" charset="0"/>
              </a:rPr>
              <a:t>nel presente Accordo,</a:t>
            </a:r>
            <a:r>
              <a:rPr lang="it-IT" baseline="0" dirty="0" smtClean="0">
                <a:latin typeface="Calibri" charset="0"/>
              </a:rPr>
              <a:t> </a:t>
            </a:r>
            <a:r>
              <a:rPr lang="it-IT" dirty="0" smtClean="0">
                <a:latin typeface="Calibri" charset="0"/>
              </a:rPr>
              <a:t>connesse</a:t>
            </a:r>
            <a:r>
              <a:rPr lang="it-IT" baseline="0" dirty="0" smtClean="0">
                <a:latin typeface="Calibri" charset="0"/>
              </a:rPr>
              <a:t> </a:t>
            </a:r>
            <a:r>
              <a:rPr lang="it-IT" dirty="0" smtClean="0">
                <a:latin typeface="Calibri" charset="0"/>
              </a:rPr>
              <a:t>all’analisi</a:t>
            </a:r>
            <a:r>
              <a:rPr lang="it-IT" baseline="0" dirty="0" smtClean="0">
                <a:latin typeface="Calibri" charset="0"/>
              </a:rPr>
              <a:t> delle deformazioni di edifici scolastici pubblici</a:t>
            </a:r>
            <a:r>
              <a:rPr lang="it-IT" dirty="0" smtClean="0">
                <a:latin typeface="Calibri" charset="0"/>
              </a:rPr>
              <a:t>, saranno utilizzati i dati SAR acquisiti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rPr>
              <a:t>su tutto il territorio nazionale, </a:t>
            </a:r>
            <a:r>
              <a:rPr lang="it-IT" dirty="0" smtClean="0">
                <a:latin typeface="Calibri" charset="0"/>
              </a:rPr>
              <a:t>a partire</a:t>
            </a:r>
            <a:r>
              <a:rPr lang="it-IT" baseline="0" dirty="0" smtClean="0">
                <a:latin typeface="Calibri" charset="0"/>
              </a:rPr>
              <a:t> </a:t>
            </a:r>
            <a:r>
              <a:rPr lang="it-IT" dirty="0" smtClean="0">
                <a:latin typeface="Calibri" charset="0"/>
              </a:rPr>
              <a:t>dal 2009, nell’ambito del progetto MAP</a:t>
            </a:r>
            <a:r>
              <a:rPr lang="it-IT" baseline="0" dirty="0" smtClean="0">
                <a:latin typeface="Calibri" charset="0"/>
              </a:rPr>
              <a:t> </a:t>
            </a:r>
            <a:r>
              <a:rPr lang="it-IT" baseline="0" dirty="0" err="1" smtClean="0">
                <a:latin typeface="Calibri" charset="0"/>
              </a:rPr>
              <a:t>Italy</a:t>
            </a:r>
            <a:r>
              <a:rPr lang="it-IT" baseline="0" dirty="0" smtClean="0">
                <a:latin typeface="Calibri" charset="0"/>
              </a:rPr>
              <a:t>, ovvero saranno utilizzati dati COSMO-</a:t>
            </a:r>
            <a:r>
              <a:rPr lang="it-IT" baseline="0" dirty="0" err="1" smtClean="0">
                <a:latin typeface="Calibri" charset="0"/>
              </a:rPr>
              <a:t>SkyMed</a:t>
            </a:r>
            <a:r>
              <a:rPr lang="it-IT" baseline="0" dirty="0" smtClean="0">
                <a:latin typeface="Calibri" charset="0"/>
              </a:rPr>
              <a:t> che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rPr>
              <a:t>acquisiscono sulla stessa area con un tempo di rivisitazione </a:t>
            </a:r>
            <a:r>
              <a:rPr lang="it-IT" baseline="0" dirty="0" smtClean="0">
                <a:latin typeface="Calibri" charset="0"/>
              </a:rPr>
              <a:t>pari a 16 giorni.</a:t>
            </a:r>
            <a:endParaRPr lang="it-IT" dirty="0">
              <a:latin typeface="Calibri" charset="0"/>
            </a:endParaRPr>
          </a:p>
        </p:txBody>
      </p:sp>
      <p:sp>
        <p:nvSpPr>
          <p:cNvPr id="1027075" name="Segnaposto numero diapositiva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753ED2A-5200-2C49-8CEA-BCB1E33DE19E}" type="slidenum">
              <a:rPr lang="it-IT" sz="1200">
                <a:solidFill>
                  <a:prstClr val="black"/>
                </a:solidFill>
                <a:latin typeface="Calibri" charset="0"/>
              </a:rPr>
              <a:pPr algn="r"/>
              <a:t>17</a:t>
            </a:fld>
            <a:endParaRPr lang="it-IT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5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altLang="it-IT" smtClean="0"/>
              <a:t> </a:t>
            </a:r>
          </a:p>
        </p:txBody>
      </p:sp>
      <p:sp>
        <p:nvSpPr>
          <p:cNvPr id="2570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00976E9-E899-471D-822B-F60CCF8BA7D9}" type="slidenum">
              <a:rPr lang="it-IT" altLang="it-IT">
                <a:latin typeface="Calibri" panose="020F0502020204030204" pitchFamily="34" charset="0"/>
              </a:rPr>
              <a:pPr/>
              <a:t>20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 primo</a:t>
            </a:r>
            <a:r>
              <a:rPr lang="it-IT" baseline="0" dirty="0" smtClean="0"/>
              <a:t> esempio di risultati che si possono ottenere elaborando dati COSMO-</a:t>
            </a:r>
            <a:r>
              <a:rPr lang="it-IT" baseline="0" dirty="0" err="1" smtClean="0"/>
              <a:t>SkyMed</a:t>
            </a:r>
            <a:r>
              <a:rPr lang="it-IT" baseline="0" dirty="0" smtClean="0"/>
              <a:t> è riportato in questa slide.</a:t>
            </a:r>
          </a:p>
          <a:p>
            <a:r>
              <a:rPr lang="it-IT" baseline="0" dirty="0" smtClean="0"/>
              <a:t>La mappa rappresenta la velocità media di deformazione relativa all’area di Roma, ottenuta utilizzando 97 immagini CSK acquisite da orbite ascendenti nel periodo 2010-2017.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L’analisi della mappa di velocità media di spostamento mostra la presenza di un pattern di deformazione (di circa 1 cm/anno) nella zona sud-occidentale dell’area urbana di Roma. In particolare, a destra è riportato lo zoom della mappa di velocità relativa </a:t>
            </a:r>
            <a:r>
              <a:rPr lang="it-IT" b="0" baseline="0" dirty="0" smtClean="0"/>
              <a:t>allo svincolo dell’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Autostrada A91 Roma-Fiumicino e il grafico della serie storica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MS PGothic" charset="0"/>
              </a:rPr>
              <a:t> di deformazione di un pixel localizzato in una zona in deformazione.</a:t>
            </a:r>
            <a:endParaRPr lang="it-IT" sz="1200" b="0" i="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MS PGothic" charset="0"/>
            </a:endParaRPr>
          </a:p>
          <a:p>
            <a:r>
              <a:rPr lang="it-IT" b="0" baseline="0" dirty="0" smtClean="0"/>
              <a:t> 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F2E7-5C4A-8C4A-B364-FB4BEE035E7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3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semblea Generale 2-3Lug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19100"/>
            <a:ext cx="7631113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981200"/>
            <a:ext cx="7558088" cy="2960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8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324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19100"/>
            <a:ext cx="7631113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127" y="1905000"/>
            <a:ext cx="4043813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594" y="1905000"/>
            <a:ext cx="4045279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19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1623" y="287343"/>
            <a:ext cx="7151687" cy="717551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90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4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-Review-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9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-Review-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9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59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797962" y="6477000"/>
            <a:ext cx="7048310" cy="69850"/>
          </a:xfrm>
          <a:prstGeom prst="rect">
            <a:avLst/>
          </a:prstGeom>
          <a:gradFill rotWithShape="0">
            <a:gsLst>
              <a:gs pos="0">
                <a:srgbClr val="003F7E"/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endParaRPr kumimoji="1" lang="it-IT" altLang="it-IT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988124" y="6518275"/>
            <a:ext cx="7345362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endParaRPr lang="en-GB" sz="1400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11" name="Picture 9" descr="logoIREA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0" y="6229487"/>
            <a:ext cx="549029" cy="5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876285" y="6528864"/>
            <a:ext cx="70828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400" b="1" dirty="0" smtClean="0">
                <a:solidFill>
                  <a:srgbClr val="262699"/>
                </a:solidFill>
                <a:latin typeface="Calibri" panose="020F0502020204030204" pitchFamily="34" charset="0"/>
              </a:rPr>
              <a:t>Incontro</a:t>
            </a:r>
            <a:r>
              <a:rPr lang="it-IT" altLang="it-IT" sz="1400" b="1" baseline="0" dirty="0" smtClean="0">
                <a:solidFill>
                  <a:srgbClr val="262699"/>
                </a:solidFill>
                <a:latin typeface="Calibri" panose="020F0502020204030204" pitchFamily="34" charset="0"/>
              </a:rPr>
              <a:t> Utenti </a:t>
            </a:r>
            <a:r>
              <a:rPr lang="it-IT" altLang="it-IT" sz="1400" b="1" baseline="0" dirty="0" err="1" smtClean="0">
                <a:solidFill>
                  <a:srgbClr val="262699"/>
                </a:solidFill>
                <a:latin typeface="Calibri" panose="020F0502020204030204" pitchFamily="34" charset="0"/>
              </a:rPr>
              <a:t>ReCaS</a:t>
            </a:r>
            <a:r>
              <a:rPr lang="it-IT" altLang="it-IT" sz="1400" b="1" baseline="0" dirty="0" smtClean="0">
                <a:solidFill>
                  <a:srgbClr val="262699"/>
                </a:solidFill>
                <a:latin typeface="Calibri" panose="020F0502020204030204" pitchFamily="34" charset="0"/>
              </a:rPr>
              <a:t>-Bari, 12 luglio 2019</a:t>
            </a:r>
            <a:endParaRPr lang="en-US" altLang="it-IT" sz="1400" b="1" dirty="0">
              <a:solidFill>
                <a:srgbClr val="26269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26" y="6259157"/>
            <a:ext cx="958094" cy="5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6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61" r:id="rId9"/>
    <p:sldLayoutId id="2147483964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b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bmp"/><Relationship Id="rId5" Type="http://schemas.openxmlformats.org/officeDocument/2006/relationships/image" Target="../media/image50.png"/><Relationship Id="rId4" Type="http://schemas.openxmlformats.org/officeDocument/2006/relationships/image" Target="../media/image49.b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bmp"/><Relationship Id="rId4" Type="http://schemas.openxmlformats.org/officeDocument/2006/relationships/image" Target="../media/image48.b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-2067791" y="-69850"/>
            <a:ext cx="13396191" cy="7364268"/>
            <a:chOff x="-915995" y="0"/>
            <a:chExt cx="10366899" cy="573091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5995" y="0"/>
              <a:ext cx="10366899" cy="5730915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295" y="65316"/>
              <a:ext cx="4943675" cy="5184640"/>
            </a:xfrm>
            <a:prstGeom prst="rect">
              <a:avLst/>
            </a:prstGeom>
          </p:spPr>
        </p:pic>
      </p:grp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-2067791" y="-69850"/>
            <a:ext cx="13487400" cy="736426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385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-206831" y="4320437"/>
            <a:ext cx="9546771" cy="26237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0" hangingPunct="0">
              <a:lnSpc>
                <a:spcPct val="150000"/>
              </a:lnSpc>
            </a:pPr>
            <a:r>
              <a:rPr lang="it-IT" altLang="it-IT" sz="2000" b="1" dirty="0" smtClean="0">
                <a:solidFill>
                  <a:srgbClr val="000090"/>
                </a:solidFill>
                <a:latin typeface="+mj-lt"/>
              </a:rPr>
              <a:t>Riccardo Lanari</a:t>
            </a:r>
            <a:endParaRPr lang="it-IT" altLang="it-IT" sz="2000" b="1" dirty="0" smtClean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defTabSz="685800" eaLnBrk="0" hangingPunct="0"/>
            <a:endParaRPr lang="it-IT" altLang="it-IT" sz="2000" b="1" dirty="0" smtClean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defTabSz="685800" eaLnBrk="0" hangingPunct="0"/>
            <a:endParaRPr lang="it-IT" altLang="it-IT" sz="2000" b="1" dirty="0" smtClean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defTabSz="685800" eaLnBrk="0" hangingPunct="0"/>
            <a:r>
              <a:rPr lang="it-IT" altLang="it-IT" sz="2000" b="1" dirty="0" smtClean="0">
                <a:solidFill>
                  <a:srgbClr val="000090"/>
                </a:solidFill>
                <a:latin typeface="+mj-lt"/>
              </a:rPr>
              <a:t>Istituto per il Rilevamento Elettromagnetico dell’</a:t>
            </a:r>
            <a:r>
              <a:rPr lang="it-IT" altLang="ja-JP" sz="2000" b="1" dirty="0" smtClean="0">
                <a:solidFill>
                  <a:srgbClr val="000090"/>
                </a:solidFill>
                <a:latin typeface="+mj-lt"/>
              </a:rPr>
              <a:t>Ambiente (IREA)</a:t>
            </a:r>
          </a:p>
          <a:p>
            <a:pPr algn="ctr" defTabSz="685800" eaLnBrk="0" hangingPunct="0"/>
            <a:r>
              <a:rPr lang="it-IT" altLang="it-IT" sz="2000" b="1" dirty="0" smtClean="0">
                <a:solidFill>
                  <a:srgbClr val="000090"/>
                </a:solidFill>
                <a:latin typeface="+mj-lt"/>
              </a:rPr>
              <a:t>Consiglio Nazionale delle Ricerche (CNR)</a:t>
            </a:r>
          </a:p>
          <a:p>
            <a:pPr algn="ctr" defTabSz="685800" eaLnBrk="0" hangingPunct="0"/>
            <a:r>
              <a:rPr lang="it-IT" altLang="it-IT" sz="2000" b="1" dirty="0" smtClean="0">
                <a:solidFill>
                  <a:srgbClr val="000090"/>
                </a:solidFill>
                <a:latin typeface="+mj-lt"/>
              </a:rPr>
              <a:t>Via </a:t>
            </a:r>
            <a:r>
              <a:rPr lang="it-IT" altLang="it-IT" sz="2000" b="1" dirty="0">
                <a:solidFill>
                  <a:srgbClr val="000090"/>
                </a:solidFill>
                <a:latin typeface="+mj-lt"/>
              </a:rPr>
              <a:t>Diocleziano, 328, 80124 Napoli, </a:t>
            </a:r>
            <a:r>
              <a:rPr lang="it-IT" altLang="it-IT" sz="2000" b="1" dirty="0" err="1">
                <a:solidFill>
                  <a:srgbClr val="000090"/>
                </a:solidFill>
                <a:latin typeface="+mj-lt"/>
              </a:rPr>
              <a:t>Italy</a:t>
            </a:r>
            <a:endParaRPr lang="it-IT" altLang="it-IT" sz="2000" b="1" dirty="0">
              <a:solidFill>
                <a:srgbClr val="000090"/>
              </a:solidFill>
              <a:latin typeface="+mj-lt"/>
            </a:endParaRPr>
          </a:p>
          <a:p>
            <a:pPr algn="ctr" defTabSz="685800" eaLnBrk="0" hangingPunct="0"/>
            <a:endParaRPr lang="it-IT" altLang="it-IT" sz="1050" b="1" dirty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algn="ctr" defTabSz="685800" eaLnBrk="0" hangingPunct="0"/>
            <a:endParaRPr lang="it-IT" altLang="it-IT" sz="1200" b="1" dirty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algn="ctr" defTabSz="685800" eaLnBrk="0" hangingPunct="0"/>
            <a:endParaRPr lang="it-IT" altLang="it-IT" sz="1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764" y="838200"/>
            <a:ext cx="8104910" cy="1143000"/>
          </a:xfrm>
        </p:spPr>
        <p:txBody>
          <a:bodyPr/>
          <a:lstStyle/>
          <a:p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Analisi e monitoraggio delle deformazioni </a:t>
            </a: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/>
            </a:r>
            <a:b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>del </a:t>
            </a:r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suolo </a:t>
            </a: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>e </a:t>
            </a:r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del costruito mediante </a:t>
            </a: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/>
            </a:r>
            <a:b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>l'elaborazione di </a:t>
            </a:r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dati SAR interferometrici </a:t>
            </a:r>
            <a:r>
              <a:rPr lang="it-IT" sz="2800" kern="1200" dirty="0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>sull'infrastruttura </a:t>
            </a:r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di </a:t>
            </a:r>
            <a:r>
              <a:rPr lang="it-IT" sz="2800" kern="1200" dirty="0" err="1" smtClean="0">
                <a:solidFill>
                  <a:srgbClr val="000090"/>
                </a:solidFill>
                <a:ea typeface="ＭＳ Ｐゴシック" panose="020B0600070205080204" pitchFamily="34" charset="-128"/>
              </a:rPr>
              <a:t>ReCaS</a:t>
            </a:r>
            <a: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-Bari</a:t>
            </a:r>
            <a:br>
              <a:rPr lang="it-IT" sz="2800" kern="1200" dirty="0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endParaRPr lang="it-IT" sz="2800" kern="1200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2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ntro_itali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"/>
          <a:stretch/>
        </p:blipFill>
        <p:spPr>
          <a:xfrm>
            <a:off x="1572093" y="804274"/>
            <a:ext cx="6011570" cy="5175326"/>
          </a:xfrm>
          <a:prstGeom prst="rect">
            <a:avLst/>
          </a:prstGeom>
        </p:spPr>
      </p:pic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0" y="533968"/>
            <a:ext cx="93726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Sequenza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sismica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2016 del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centro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Italia </a:t>
            </a:r>
            <a:endParaRPr lang="en-US" altLang="it-IT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936305" y="5979598"/>
            <a:ext cx="3720192" cy="540049"/>
            <a:chOff x="2936305" y="5979598"/>
            <a:chExt cx="3720192" cy="540049"/>
          </a:xfrm>
        </p:grpSpPr>
        <p:grpSp>
          <p:nvGrpSpPr>
            <p:cNvPr id="18" name="Gruppo 12"/>
            <p:cNvGrpSpPr>
              <a:grpSpLocks/>
            </p:cNvGrpSpPr>
            <p:nvPr/>
          </p:nvGrpSpPr>
          <p:grpSpPr bwMode="auto">
            <a:xfrm rot="5400000">
              <a:off x="4609322" y="4306581"/>
              <a:ext cx="374157" cy="3720192"/>
              <a:chOff x="987720" y="1523865"/>
              <a:chExt cx="374457" cy="3719773"/>
            </a:xfrm>
          </p:grpSpPr>
          <p:pic>
            <p:nvPicPr>
              <p:cNvPr id="20" name="Immagine 64" descr="Barra.bmp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83081" y="3262556"/>
                <a:ext cx="2963698" cy="1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CasellaDiTesto 4"/>
              <p:cNvSpPr txBox="1">
                <a:spLocks noChangeArrowheads="1"/>
              </p:cNvSpPr>
              <p:nvPr/>
            </p:nvSpPr>
            <p:spPr bwMode="auto">
              <a:xfrm rot="16200000">
                <a:off x="969074" y="1547340"/>
                <a:ext cx="416578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CasellaDiTesto 5"/>
              <p:cNvSpPr txBox="1">
                <a:spLocks noChangeArrowheads="1"/>
              </p:cNvSpPr>
              <p:nvPr/>
            </p:nvSpPr>
            <p:spPr bwMode="auto">
              <a:xfrm rot="16200000">
                <a:off x="928914" y="4815204"/>
                <a:ext cx="487240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&lt;</a:t>
                </a:r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9" name="Rettangolo 18"/>
            <p:cNvSpPr/>
            <p:nvPr/>
          </p:nvSpPr>
          <p:spPr>
            <a:xfrm>
              <a:off x="3383312" y="6242648"/>
              <a:ext cx="29259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Velocità media di deformazione LOS </a:t>
              </a:r>
              <a:r>
                <a:rPr lang="it-IT" sz="1200" dirty="0">
                  <a:latin typeface="Calibri"/>
                  <a:ea typeface="MS PGothic" charset="0"/>
                  <a:cs typeface="Calibri"/>
                </a:rPr>
                <a:t>[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cm/</a:t>
              </a:r>
              <a:r>
                <a:rPr lang="it-IT" sz="1200" dirty="0" err="1" smtClean="0">
                  <a:latin typeface="Calibri"/>
                  <a:ea typeface="MS PGothic" charset="0"/>
                  <a:cs typeface="Calibri"/>
                </a:rPr>
                <a:t>yr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]</a:t>
              </a:r>
              <a:endParaRPr lang="it-IT" sz="1200" dirty="0"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59826" y="3465260"/>
            <a:ext cx="4322797" cy="2586376"/>
            <a:chOff x="359826" y="3465260"/>
            <a:chExt cx="4322797" cy="2586376"/>
          </a:xfrm>
        </p:grpSpPr>
        <p:grpSp>
          <p:nvGrpSpPr>
            <p:cNvPr id="32" name="Gruppo 31"/>
            <p:cNvGrpSpPr/>
            <p:nvPr/>
          </p:nvGrpSpPr>
          <p:grpSpPr>
            <a:xfrm>
              <a:off x="359826" y="3465260"/>
              <a:ext cx="4322797" cy="2586376"/>
              <a:chOff x="359826" y="3465260"/>
              <a:chExt cx="4322797" cy="2586376"/>
            </a:xfrm>
          </p:grpSpPr>
          <p:pic>
            <p:nvPicPr>
              <p:cNvPr id="4" name="Immagine 3" descr="plot_Terremoto_Centro_Italia_2251_2214.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826" y="4610704"/>
                <a:ext cx="4322797" cy="1440932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7" name="Connettore 2 6"/>
              <p:cNvCxnSpPr/>
              <p:nvPr/>
            </p:nvCxnSpPr>
            <p:spPr bwMode="auto">
              <a:xfrm flipV="1">
                <a:off x="4150205" y="3465260"/>
                <a:ext cx="364962" cy="114463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onnettore 1 28"/>
              <p:cNvCxnSpPr/>
              <p:nvPr/>
            </p:nvCxnSpPr>
            <p:spPr bwMode="auto">
              <a:xfrm>
                <a:off x="2423223" y="4781400"/>
                <a:ext cx="0" cy="92724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Connettore 1 29"/>
              <p:cNvCxnSpPr/>
              <p:nvPr/>
            </p:nvCxnSpPr>
            <p:spPr bwMode="auto">
              <a:xfrm>
                <a:off x="2575623" y="4781400"/>
                <a:ext cx="0" cy="92724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5" name="CasellaDiTesto 24"/>
            <p:cNvSpPr txBox="1"/>
            <p:nvPr/>
          </p:nvSpPr>
          <p:spPr>
            <a:xfrm rot="16200000">
              <a:off x="2456457" y="4921790"/>
              <a:ext cx="691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rgbClr val="0000FF"/>
                  </a:solidFill>
                </a:rPr>
                <a:t>Terremoti Visso e </a:t>
              </a:r>
            </a:p>
            <a:p>
              <a:pPr algn="ctr"/>
              <a:r>
                <a:rPr lang="it-IT" sz="800" dirty="0">
                  <a:solidFill>
                    <a:srgbClr val="0000FF"/>
                  </a:solidFill>
                </a:rPr>
                <a:t>Norcia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 rot="16200000">
              <a:off x="1914239" y="5207107"/>
              <a:ext cx="736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Terremoto Amatrice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750130" y="1035684"/>
            <a:ext cx="4393870" cy="2429576"/>
            <a:chOff x="4750130" y="1035684"/>
            <a:chExt cx="4393870" cy="2429576"/>
          </a:xfrm>
        </p:grpSpPr>
        <p:grpSp>
          <p:nvGrpSpPr>
            <p:cNvPr id="31" name="Gruppo 30"/>
            <p:cNvGrpSpPr/>
            <p:nvPr/>
          </p:nvGrpSpPr>
          <p:grpSpPr>
            <a:xfrm>
              <a:off x="4750130" y="1035684"/>
              <a:ext cx="4393870" cy="2429576"/>
              <a:chOff x="4750130" y="1035684"/>
              <a:chExt cx="4393870" cy="2429576"/>
            </a:xfrm>
          </p:grpSpPr>
          <p:pic>
            <p:nvPicPr>
              <p:cNvPr id="3" name="Immagine 2" descr="plot_Terremoto_Centro_Italia_2162_2100.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1203" y="1035684"/>
                <a:ext cx="4322797" cy="1440932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6" name="Connettore 2 5"/>
              <p:cNvCxnSpPr/>
              <p:nvPr/>
            </p:nvCxnSpPr>
            <p:spPr bwMode="auto">
              <a:xfrm flipH="1">
                <a:off x="4750130" y="2476616"/>
                <a:ext cx="737055" cy="98864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ttore 1 25"/>
              <p:cNvCxnSpPr/>
              <p:nvPr/>
            </p:nvCxnSpPr>
            <p:spPr bwMode="auto">
              <a:xfrm>
                <a:off x="6892063" y="1207348"/>
                <a:ext cx="0" cy="92724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onnettore 1 27"/>
              <p:cNvCxnSpPr/>
              <p:nvPr/>
            </p:nvCxnSpPr>
            <p:spPr bwMode="auto">
              <a:xfrm>
                <a:off x="7044463" y="1207348"/>
                <a:ext cx="0" cy="92724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3" name="CasellaDiTesto 32"/>
            <p:cNvSpPr txBox="1"/>
            <p:nvPr/>
          </p:nvSpPr>
          <p:spPr>
            <a:xfrm rot="16200000">
              <a:off x="6380495" y="1406354"/>
              <a:ext cx="736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</a:rPr>
                <a:t>Terremoto Amatrice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 rot="16200000">
              <a:off x="6929236" y="1614513"/>
              <a:ext cx="691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solidFill>
                    <a:srgbClr val="0000FF"/>
                  </a:solidFill>
                </a:rPr>
                <a:t>Terremoti Visso e </a:t>
              </a:r>
            </a:p>
            <a:p>
              <a:pPr algn="ctr"/>
              <a:r>
                <a:rPr lang="it-IT" sz="800" dirty="0">
                  <a:solidFill>
                    <a:srgbClr val="0000FF"/>
                  </a:solidFill>
                </a:rPr>
                <a:t>Norcia</a:t>
              </a:r>
            </a:p>
          </p:txBody>
        </p:sp>
      </p:grpSp>
      <p:sp>
        <p:nvSpPr>
          <p:cNvPr id="35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Risultati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dell’analisi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(1)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8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lfo_di_napol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0" y="1178102"/>
            <a:ext cx="5715000" cy="4838700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2081322" y="619840"/>
            <a:ext cx="6916467" cy="1585025"/>
            <a:chOff x="2081322" y="455793"/>
            <a:chExt cx="6916467" cy="1585025"/>
          </a:xfrm>
        </p:grpSpPr>
        <p:pic>
          <p:nvPicPr>
            <p:cNvPr id="5" name="Immagine 4" descr="plot_Volturno_2283_901.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12" y="455793"/>
              <a:ext cx="4755077" cy="158502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7" name="Connettore 2 6"/>
            <p:cNvCxnSpPr/>
            <p:nvPr/>
          </p:nvCxnSpPr>
          <p:spPr bwMode="auto">
            <a:xfrm flipH="1">
              <a:off x="2081322" y="1222858"/>
              <a:ext cx="2161390" cy="5837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o 26"/>
          <p:cNvGrpSpPr/>
          <p:nvPr/>
        </p:nvGrpSpPr>
        <p:grpSpPr>
          <a:xfrm>
            <a:off x="2645749" y="2357217"/>
            <a:ext cx="6352040" cy="1585025"/>
            <a:chOff x="2645749" y="2193170"/>
            <a:chExt cx="6352040" cy="1585025"/>
          </a:xfrm>
        </p:grpSpPr>
        <p:pic>
          <p:nvPicPr>
            <p:cNvPr id="4" name="Immagine 3" descr="plot_Monnezza_2480_809.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12" y="2193170"/>
              <a:ext cx="4755077" cy="158502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" name="Connettore 2 7"/>
            <p:cNvCxnSpPr>
              <a:stCxn id="4" idx="1"/>
            </p:cNvCxnSpPr>
            <p:nvPr/>
          </p:nvCxnSpPr>
          <p:spPr bwMode="auto">
            <a:xfrm flipH="1" flipV="1">
              <a:off x="2645749" y="2610332"/>
              <a:ext cx="1596963" cy="3753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uppo 27"/>
          <p:cNvGrpSpPr/>
          <p:nvPr/>
        </p:nvGrpSpPr>
        <p:grpSpPr>
          <a:xfrm>
            <a:off x="2904797" y="3788770"/>
            <a:ext cx="6092992" cy="1903069"/>
            <a:chOff x="2904797" y="3624723"/>
            <a:chExt cx="6092992" cy="1903069"/>
          </a:xfrm>
        </p:grpSpPr>
        <p:pic>
          <p:nvPicPr>
            <p:cNvPr id="3" name="Immagine 2" descr="plot_Campi_Flegrei_2684_720.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12" y="3942767"/>
              <a:ext cx="4755077" cy="158502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1" name="Connettore 2 10"/>
            <p:cNvCxnSpPr>
              <a:stCxn id="3" idx="1"/>
            </p:cNvCxnSpPr>
            <p:nvPr/>
          </p:nvCxnSpPr>
          <p:spPr bwMode="auto">
            <a:xfrm flipH="1" flipV="1">
              <a:off x="2904797" y="3624723"/>
              <a:ext cx="1337915" cy="111055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-2" y="865701"/>
            <a:ext cx="43095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Golfo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di Pozzuoli e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foce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del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Volturno</a:t>
            </a:r>
            <a:r>
              <a:rPr lang="en-US" altLang="it-IT" sz="16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(Campania)</a:t>
            </a:r>
            <a:endParaRPr lang="en-US" altLang="it-IT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Risultati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dell’analisi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(2)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936305" y="5979598"/>
            <a:ext cx="3720192" cy="540049"/>
            <a:chOff x="2936305" y="5979598"/>
            <a:chExt cx="3720192" cy="540049"/>
          </a:xfrm>
        </p:grpSpPr>
        <p:grpSp>
          <p:nvGrpSpPr>
            <p:cNvPr id="32" name="Gruppo 12"/>
            <p:cNvGrpSpPr>
              <a:grpSpLocks/>
            </p:cNvGrpSpPr>
            <p:nvPr/>
          </p:nvGrpSpPr>
          <p:grpSpPr bwMode="auto">
            <a:xfrm rot="5400000">
              <a:off x="4609322" y="4306581"/>
              <a:ext cx="374157" cy="3720192"/>
              <a:chOff x="987720" y="1523865"/>
              <a:chExt cx="374457" cy="3719773"/>
            </a:xfrm>
          </p:grpSpPr>
          <p:pic>
            <p:nvPicPr>
              <p:cNvPr id="34" name="Immagine 64" descr="Barra.bmp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83081" y="3262556"/>
                <a:ext cx="2963698" cy="1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asellaDiTesto 4"/>
              <p:cNvSpPr txBox="1">
                <a:spLocks noChangeArrowheads="1"/>
              </p:cNvSpPr>
              <p:nvPr/>
            </p:nvSpPr>
            <p:spPr bwMode="auto">
              <a:xfrm rot="16200000">
                <a:off x="969074" y="1547340"/>
                <a:ext cx="416578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CasellaDiTesto 5"/>
              <p:cNvSpPr txBox="1">
                <a:spLocks noChangeArrowheads="1"/>
              </p:cNvSpPr>
              <p:nvPr/>
            </p:nvSpPr>
            <p:spPr bwMode="auto">
              <a:xfrm rot="16200000">
                <a:off x="928914" y="4815204"/>
                <a:ext cx="487240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&lt;</a:t>
                </a:r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Rettangolo 32"/>
            <p:cNvSpPr/>
            <p:nvPr/>
          </p:nvSpPr>
          <p:spPr>
            <a:xfrm>
              <a:off x="3383312" y="6242648"/>
              <a:ext cx="29259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Velocità media di deformazione LOS </a:t>
              </a:r>
              <a:r>
                <a:rPr lang="it-IT" sz="1200" dirty="0">
                  <a:latin typeface="Calibri"/>
                  <a:ea typeface="MS PGothic" charset="0"/>
                  <a:cs typeface="Calibri"/>
                </a:rPr>
                <a:t>[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cm/</a:t>
              </a:r>
              <a:r>
                <a:rPr lang="it-IT" sz="1200" dirty="0" err="1" smtClean="0">
                  <a:latin typeface="Calibri"/>
                  <a:ea typeface="MS PGothic" charset="0"/>
                  <a:cs typeface="Calibri"/>
                </a:rPr>
                <a:t>yr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]</a:t>
              </a:r>
              <a:endParaRPr lang="it-IT" sz="1200" dirty="0">
                <a:latin typeface="Calibri"/>
                <a:ea typeface="MS PGothic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olfo_di_napol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0" y="1178102"/>
            <a:ext cx="5715000" cy="4838700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>
            <a:off x="3006397" y="3788770"/>
            <a:ext cx="6092992" cy="1903069"/>
            <a:chOff x="2904797" y="3624723"/>
            <a:chExt cx="6092992" cy="1903069"/>
          </a:xfrm>
        </p:grpSpPr>
        <p:pic>
          <p:nvPicPr>
            <p:cNvPr id="3" name="Immagine 2" descr="plot_Campi_Flegrei_2684_720.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12" y="3942767"/>
              <a:ext cx="4755077" cy="158502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1" name="Connettore 2 10"/>
            <p:cNvCxnSpPr>
              <a:stCxn id="3" idx="1"/>
            </p:cNvCxnSpPr>
            <p:nvPr/>
          </p:nvCxnSpPr>
          <p:spPr bwMode="auto">
            <a:xfrm flipH="1" flipV="1">
              <a:off x="2904797" y="3624723"/>
              <a:ext cx="1337915" cy="111055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-2" y="865701"/>
            <a:ext cx="43095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Campi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Flegrei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(Campania)</a:t>
            </a:r>
            <a:endParaRPr lang="en-US" altLang="it-IT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Risultati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dell’analisi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(2)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936305" y="5979598"/>
            <a:ext cx="3720192" cy="540049"/>
            <a:chOff x="2936305" y="5979598"/>
            <a:chExt cx="3720192" cy="540049"/>
          </a:xfrm>
        </p:grpSpPr>
        <p:grpSp>
          <p:nvGrpSpPr>
            <p:cNvPr id="32" name="Gruppo 12"/>
            <p:cNvGrpSpPr>
              <a:grpSpLocks/>
            </p:cNvGrpSpPr>
            <p:nvPr/>
          </p:nvGrpSpPr>
          <p:grpSpPr bwMode="auto">
            <a:xfrm rot="5400000">
              <a:off x="4609322" y="4306581"/>
              <a:ext cx="374157" cy="3720192"/>
              <a:chOff x="987720" y="1523865"/>
              <a:chExt cx="374457" cy="3719773"/>
            </a:xfrm>
          </p:grpSpPr>
          <p:pic>
            <p:nvPicPr>
              <p:cNvPr id="34" name="Immagine 64" descr="Barra.bmp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83081" y="3262556"/>
                <a:ext cx="2963698" cy="1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asellaDiTesto 4"/>
              <p:cNvSpPr txBox="1">
                <a:spLocks noChangeArrowheads="1"/>
              </p:cNvSpPr>
              <p:nvPr/>
            </p:nvSpPr>
            <p:spPr bwMode="auto">
              <a:xfrm rot="16200000">
                <a:off x="969074" y="1547340"/>
                <a:ext cx="416578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CasellaDiTesto 5"/>
              <p:cNvSpPr txBox="1">
                <a:spLocks noChangeArrowheads="1"/>
              </p:cNvSpPr>
              <p:nvPr/>
            </p:nvSpPr>
            <p:spPr bwMode="auto">
              <a:xfrm rot="16200000">
                <a:off x="928914" y="4815204"/>
                <a:ext cx="487240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&lt;</a:t>
                </a:r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Rettangolo 32"/>
            <p:cNvSpPr/>
            <p:nvPr/>
          </p:nvSpPr>
          <p:spPr>
            <a:xfrm>
              <a:off x="3383312" y="6242648"/>
              <a:ext cx="29259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Velocità media di deformazione LOS </a:t>
              </a:r>
              <a:r>
                <a:rPr lang="it-IT" sz="1200" dirty="0">
                  <a:latin typeface="Calibri"/>
                  <a:ea typeface="MS PGothic" charset="0"/>
                  <a:cs typeface="Calibri"/>
                </a:rPr>
                <a:t>[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cm/</a:t>
              </a:r>
              <a:r>
                <a:rPr lang="it-IT" sz="1200" dirty="0" err="1" smtClean="0">
                  <a:latin typeface="Calibri"/>
                  <a:ea typeface="MS PGothic" charset="0"/>
                  <a:cs typeface="Calibri"/>
                </a:rPr>
                <a:t>yr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]</a:t>
              </a:r>
              <a:endParaRPr lang="it-IT" sz="1200" dirty="0">
                <a:latin typeface="Calibri"/>
                <a:ea typeface="MS PGothic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2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7" r="15567" b="3689"/>
          <a:stretch/>
        </p:blipFill>
        <p:spPr>
          <a:xfrm>
            <a:off x="985978" y="1158089"/>
            <a:ext cx="6999403" cy="4755155"/>
          </a:xfrm>
          <a:prstGeom prst="rect">
            <a:avLst/>
          </a:prstGeom>
        </p:spPr>
      </p:pic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1036361" y="857952"/>
            <a:ext cx="430953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Tavoliere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delle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600" b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Puglie</a:t>
            </a:r>
            <a:r>
              <a:rPr lang="en-US" altLang="it-IT" sz="1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(Puglia)</a:t>
            </a:r>
            <a:endParaRPr lang="en-US" altLang="it-IT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Risultati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dell’analisi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(3)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936305" y="5979598"/>
            <a:ext cx="3720192" cy="540049"/>
            <a:chOff x="2936305" y="5979598"/>
            <a:chExt cx="3720192" cy="540049"/>
          </a:xfrm>
        </p:grpSpPr>
        <p:grpSp>
          <p:nvGrpSpPr>
            <p:cNvPr id="32" name="Gruppo 12"/>
            <p:cNvGrpSpPr>
              <a:grpSpLocks/>
            </p:cNvGrpSpPr>
            <p:nvPr/>
          </p:nvGrpSpPr>
          <p:grpSpPr bwMode="auto">
            <a:xfrm rot="5400000">
              <a:off x="4609322" y="4306581"/>
              <a:ext cx="374157" cy="3720192"/>
              <a:chOff x="987720" y="1523865"/>
              <a:chExt cx="374457" cy="3719773"/>
            </a:xfrm>
          </p:grpSpPr>
          <p:pic>
            <p:nvPicPr>
              <p:cNvPr id="34" name="Immagine 64" descr="Barra.bmp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83081" y="3262556"/>
                <a:ext cx="2963698" cy="1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asellaDiTesto 4"/>
              <p:cNvSpPr txBox="1">
                <a:spLocks noChangeArrowheads="1"/>
              </p:cNvSpPr>
              <p:nvPr/>
            </p:nvSpPr>
            <p:spPr bwMode="auto">
              <a:xfrm rot="16200000">
                <a:off x="969074" y="1547340"/>
                <a:ext cx="416578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CasellaDiTesto 5"/>
              <p:cNvSpPr txBox="1">
                <a:spLocks noChangeArrowheads="1"/>
              </p:cNvSpPr>
              <p:nvPr/>
            </p:nvSpPr>
            <p:spPr bwMode="auto">
              <a:xfrm rot="16200000">
                <a:off x="928914" y="4815204"/>
                <a:ext cx="487240" cy="369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&lt;</a:t>
                </a:r>
                <a:r>
                  <a:rPr lang="it-IT" altLang="it-IT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-3</a:t>
                </a:r>
                <a:endParaRPr lang="it-IT" altLang="it-IT" b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Rettangolo 32"/>
            <p:cNvSpPr/>
            <p:nvPr/>
          </p:nvSpPr>
          <p:spPr>
            <a:xfrm>
              <a:off x="3383312" y="6242648"/>
              <a:ext cx="29259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Velocità media di deformazione LOS </a:t>
              </a:r>
              <a:r>
                <a:rPr lang="it-IT" sz="1200" dirty="0">
                  <a:latin typeface="Calibri"/>
                  <a:ea typeface="MS PGothic" charset="0"/>
                  <a:cs typeface="Calibri"/>
                </a:rPr>
                <a:t>[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cm/</a:t>
              </a:r>
              <a:r>
                <a:rPr lang="it-IT" sz="1200" dirty="0" err="1" smtClean="0">
                  <a:latin typeface="Calibri"/>
                  <a:ea typeface="MS PGothic" charset="0"/>
                  <a:cs typeface="Calibri"/>
                </a:rPr>
                <a:t>yr</a:t>
              </a:r>
              <a:r>
                <a:rPr lang="it-IT" sz="1200" dirty="0" smtClean="0">
                  <a:latin typeface="Calibri"/>
                  <a:ea typeface="MS PGothic" charset="0"/>
                  <a:cs typeface="Calibri"/>
                </a:rPr>
                <a:t>]</a:t>
              </a:r>
              <a:endParaRPr lang="it-IT" sz="1200" dirty="0"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242712" y="676400"/>
            <a:ext cx="4752000" cy="4061483"/>
            <a:chOff x="4242712" y="676400"/>
            <a:chExt cx="4752000" cy="4061483"/>
          </a:xfrm>
        </p:grpSpPr>
        <p:cxnSp>
          <p:nvCxnSpPr>
            <p:cNvPr id="7" name="Connettore 2 6"/>
            <p:cNvCxnSpPr/>
            <p:nvPr/>
          </p:nvCxnSpPr>
          <p:spPr bwMode="auto">
            <a:xfrm flipH="1">
              <a:off x="5230678" y="2267572"/>
              <a:ext cx="1388034" cy="2470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12" y="676400"/>
              <a:ext cx="4752000" cy="158400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44"/>
          <p:cNvGrpSpPr>
            <a:grpSpLocks/>
          </p:cNvGrpSpPr>
          <p:nvPr/>
        </p:nvGrpSpPr>
        <p:grpSpPr bwMode="auto">
          <a:xfrm>
            <a:off x="4173538" y="1111250"/>
            <a:ext cx="1639887" cy="2165350"/>
            <a:chOff x="3944888" y="1124744"/>
            <a:chExt cx="1777722" cy="2164804"/>
          </a:xfrm>
        </p:grpSpPr>
        <p:grpSp>
          <p:nvGrpSpPr>
            <p:cNvPr id="1026091" name="Gruppo 17"/>
            <p:cNvGrpSpPr>
              <a:grpSpLocks/>
            </p:cNvGrpSpPr>
            <p:nvPr/>
          </p:nvGrpSpPr>
          <p:grpSpPr bwMode="auto">
            <a:xfrm>
              <a:off x="3944888" y="1124744"/>
              <a:ext cx="1777722" cy="936104"/>
              <a:chOff x="56456" y="1700808"/>
              <a:chExt cx="1777722" cy="936104"/>
            </a:xfrm>
          </p:grpSpPr>
          <p:pic>
            <p:nvPicPr>
              <p:cNvPr id="1026093" name="Immagine 18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94" name="CasellaDiTesto 19"/>
              <p:cNvSpPr txBox="1">
                <a:spLocks noChangeArrowheads="1"/>
              </p:cNvSpPr>
              <p:nvPr/>
            </p:nvSpPr>
            <p:spPr bwMode="auto">
              <a:xfrm>
                <a:off x="775805" y="1700808"/>
                <a:ext cx="700419" cy="366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>
                    <a:solidFill>
                      <a:srgbClr val="000000"/>
                    </a:solidFill>
                    <a:latin typeface="Calibri" charset="0"/>
                  </a:rPr>
                  <a:t>CSK3</a:t>
                </a:r>
              </a:p>
            </p:txBody>
          </p:sp>
        </p:grpSp>
        <p:cxnSp>
          <p:nvCxnSpPr>
            <p:cNvPr id="38" name="Connettore 2 37"/>
            <p:cNvCxnSpPr>
              <a:cxnSpLocks noChangeShapeType="1"/>
            </p:cNvCxnSpPr>
            <p:nvPr/>
          </p:nvCxnSpPr>
          <p:spPr bwMode="auto">
            <a:xfrm>
              <a:off x="4808796" y="2061133"/>
              <a:ext cx="12046" cy="122841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28" name="Connettore 1 27"/>
          <p:cNvCxnSpPr>
            <a:cxnSpLocks noChangeShapeType="1"/>
          </p:cNvCxnSpPr>
          <p:nvPr/>
        </p:nvCxnSpPr>
        <p:spPr bwMode="auto">
          <a:xfrm>
            <a:off x="250825" y="3314700"/>
            <a:ext cx="8642350" cy="0"/>
          </a:xfrm>
          <a:prstGeom prst="line">
            <a:avLst/>
          </a:prstGeom>
          <a:noFill/>
          <a:ln w="88900">
            <a:solidFill>
              <a:schemeClr val="accent1"/>
            </a:solidFill>
            <a:round/>
            <a:headEnd/>
            <a:tailEnd type="triangle" w="med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026051" name="Gruppo 40"/>
          <p:cNvGrpSpPr>
            <a:grpSpLocks/>
          </p:cNvGrpSpPr>
          <p:nvPr/>
        </p:nvGrpSpPr>
        <p:grpSpPr bwMode="auto">
          <a:xfrm>
            <a:off x="52388" y="1946275"/>
            <a:ext cx="1641475" cy="1338263"/>
            <a:chOff x="56456" y="1844824"/>
            <a:chExt cx="1777722" cy="1338684"/>
          </a:xfrm>
        </p:grpSpPr>
        <p:grpSp>
          <p:nvGrpSpPr>
            <p:cNvPr id="1026087" name="Gruppo 13"/>
            <p:cNvGrpSpPr>
              <a:grpSpLocks/>
            </p:cNvGrpSpPr>
            <p:nvPr/>
          </p:nvGrpSpPr>
          <p:grpSpPr bwMode="auto">
            <a:xfrm>
              <a:off x="56456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89" name="Immagine 7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90" name="CasellaDiTesto 12"/>
              <p:cNvSpPr txBox="1">
                <a:spLocks noChangeArrowheads="1"/>
              </p:cNvSpPr>
              <p:nvPr/>
            </p:nvSpPr>
            <p:spPr bwMode="auto">
              <a:xfrm>
                <a:off x="776829" y="1700808"/>
                <a:ext cx="699741" cy="36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>
                    <a:solidFill>
                      <a:srgbClr val="000000"/>
                    </a:solidFill>
                    <a:latin typeface="Calibri" charset="0"/>
                  </a:rPr>
                  <a:t>CSK1</a:t>
                </a:r>
              </a:p>
            </p:txBody>
          </p:sp>
        </p:grpSp>
        <p:cxnSp>
          <p:nvCxnSpPr>
            <p:cNvPr id="30" name="Connettore 2 29"/>
            <p:cNvCxnSpPr>
              <a:cxnSpLocks noChangeShapeType="1"/>
            </p:cNvCxnSpPr>
            <p:nvPr/>
          </p:nvCxnSpPr>
          <p:spPr bwMode="auto">
            <a:xfrm>
              <a:off x="945316" y="2780156"/>
              <a:ext cx="6877" cy="40335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uppo 41"/>
          <p:cNvGrpSpPr>
            <a:grpSpLocks/>
          </p:cNvGrpSpPr>
          <p:nvPr/>
        </p:nvGrpSpPr>
        <p:grpSpPr bwMode="auto">
          <a:xfrm>
            <a:off x="3695700" y="1946275"/>
            <a:ext cx="1641475" cy="1338263"/>
            <a:chOff x="3008784" y="1844824"/>
            <a:chExt cx="1777722" cy="1338684"/>
          </a:xfrm>
        </p:grpSpPr>
        <p:grpSp>
          <p:nvGrpSpPr>
            <p:cNvPr id="1026083" name="Gruppo 14"/>
            <p:cNvGrpSpPr>
              <a:grpSpLocks/>
            </p:cNvGrpSpPr>
            <p:nvPr/>
          </p:nvGrpSpPr>
          <p:grpSpPr bwMode="auto">
            <a:xfrm>
              <a:off x="3008784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85" name="Immagine 15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86" name="CasellaDiTesto 16"/>
              <p:cNvSpPr txBox="1">
                <a:spLocks noChangeArrowheads="1"/>
              </p:cNvSpPr>
              <p:nvPr/>
            </p:nvSpPr>
            <p:spPr bwMode="auto">
              <a:xfrm>
                <a:off x="776829" y="1700808"/>
                <a:ext cx="699741" cy="36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>
                    <a:solidFill>
                      <a:srgbClr val="000000"/>
                    </a:solidFill>
                    <a:latin typeface="Calibri" charset="0"/>
                  </a:rPr>
                  <a:t>CSK2</a:t>
                </a:r>
              </a:p>
            </p:txBody>
          </p:sp>
        </p:grpSp>
        <p:cxnSp>
          <p:nvCxnSpPr>
            <p:cNvPr id="37" name="Connettore 2 36"/>
            <p:cNvCxnSpPr>
              <a:cxnSpLocks noChangeShapeType="1"/>
            </p:cNvCxnSpPr>
            <p:nvPr/>
          </p:nvCxnSpPr>
          <p:spPr bwMode="auto">
            <a:xfrm>
              <a:off x="3873576" y="2708696"/>
              <a:ext cx="6877" cy="4748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" name="Gruppo 42"/>
          <p:cNvGrpSpPr>
            <a:grpSpLocks/>
          </p:cNvGrpSpPr>
          <p:nvPr/>
        </p:nvGrpSpPr>
        <p:grpSpPr bwMode="auto">
          <a:xfrm>
            <a:off x="5502275" y="1946275"/>
            <a:ext cx="1641475" cy="1338263"/>
            <a:chOff x="5961112" y="1844824"/>
            <a:chExt cx="1777722" cy="1338684"/>
          </a:xfrm>
        </p:grpSpPr>
        <p:grpSp>
          <p:nvGrpSpPr>
            <p:cNvPr id="1026079" name="Gruppo 20"/>
            <p:cNvGrpSpPr>
              <a:grpSpLocks/>
            </p:cNvGrpSpPr>
            <p:nvPr/>
          </p:nvGrpSpPr>
          <p:grpSpPr bwMode="auto">
            <a:xfrm>
              <a:off x="5961112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81" name="Immagine 21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82" name="CasellaDiTesto 22"/>
              <p:cNvSpPr txBox="1">
                <a:spLocks noChangeArrowheads="1"/>
              </p:cNvSpPr>
              <p:nvPr/>
            </p:nvSpPr>
            <p:spPr bwMode="auto">
              <a:xfrm>
                <a:off x="776829" y="1700808"/>
                <a:ext cx="699741" cy="36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>
                    <a:solidFill>
                      <a:srgbClr val="000000"/>
                    </a:solidFill>
                    <a:latin typeface="Calibri" charset="0"/>
                  </a:rPr>
                  <a:t>CSK4</a:t>
                </a:r>
              </a:p>
            </p:txBody>
          </p:sp>
        </p:grpSp>
        <p:cxnSp>
          <p:nvCxnSpPr>
            <p:cNvPr id="39" name="Connettore 2 38"/>
            <p:cNvCxnSpPr>
              <a:cxnSpLocks noChangeShapeType="1"/>
            </p:cNvCxnSpPr>
            <p:nvPr/>
          </p:nvCxnSpPr>
          <p:spPr bwMode="auto">
            <a:xfrm>
              <a:off x="6825904" y="2708696"/>
              <a:ext cx="6877" cy="4748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1" name="Gruppo 43"/>
          <p:cNvGrpSpPr>
            <a:grpSpLocks/>
          </p:cNvGrpSpPr>
          <p:nvPr/>
        </p:nvGrpSpPr>
        <p:grpSpPr bwMode="auto">
          <a:xfrm>
            <a:off x="7364413" y="1946275"/>
            <a:ext cx="1639887" cy="1338263"/>
            <a:chOff x="7977336" y="1844824"/>
            <a:chExt cx="1777722" cy="1338684"/>
          </a:xfrm>
        </p:grpSpPr>
        <p:grpSp>
          <p:nvGrpSpPr>
            <p:cNvPr id="1026075" name="Gruppo 23"/>
            <p:cNvGrpSpPr>
              <a:grpSpLocks/>
            </p:cNvGrpSpPr>
            <p:nvPr/>
          </p:nvGrpSpPr>
          <p:grpSpPr bwMode="auto">
            <a:xfrm>
              <a:off x="7977336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77" name="Immagine 24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78" name="CasellaDiTesto 25"/>
              <p:cNvSpPr txBox="1">
                <a:spLocks noChangeArrowheads="1"/>
              </p:cNvSpPr>
              <p:nvPr/>
            </p:nvSpPr>
            <p:spPr bwMode="auto">
              <a:xfrm>
                <a:off x="775805" y="1700808"/>
                <a:ext cx="700419" cy="367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>
                    <a:solidFill>
                      <a:srgbClr val="000000"/>
                    </a:solidFill>
                    <a:latin typeface="Calibri" charset="0"/>
                  </a:rPr>
                  <a:t>CSK1</a:t>
                </a:r>
              </a:p>
            </p:txBody>
          </p:sp>
        </p:grpSp>
        <p:cxnSp>
          <p:nvCxnSpPr>
            <p:cNvPr id="40" name="Connettore 2 39"/>
            <p:cNvCxnSpPr>
              <a:cxnSpLocks noChangeShapeType="1"/>
            </p:cNvCxnSpPr>
            <p:nvPr/>
          </p:nvCxnSpPr>
          <p:spPr bwMode="auto">
            <a:xfrm>
              <a:off x="8841244" y="2708696"/>
              <a:ext cx="6884" cy="4748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3" name="Gruppo 56"/>
          <p:cNvGrpSpPr>
            <a:grpSpLocks/>
          </p:cNvGrpSpPr>
          <p:nvPr/>
        </p:nvGrpSpPr>
        <p:grpSpPr bwMode="auto">
          <a:xfrm>
            <a:off x="871538" y="3446463"/>
            <a:ext cx="3633787" cy="371475"/>
            <a:chOff x="943484" y="3344292"/>
            <a:chExt cx="3649476" cy="372739"/>
          </a:xfrm>
        </p:grpSpPr>
        <p:sp>
          <p:nvSpPr>
            <p:cNvPr id="1026073" name="Parentesi graffa aperta 50"/>
            <p:cNvSpPr>
              <a:spLocks/>
            </p:cNvSpPr>
            <p:nvPr/>
          </p:nvSpPr>
          <p:spPr bwMode="auto">
            <a:xfrm rot="-5400000">
              <a:off x="2588224" y="1712295"/>
              <a:ext cx="359996" cy="3649476"/>
            </a:xfrm>
            <a:prstGeom prst="leftBrace">
              <a:avLst>
                <a:gd name="adj1" fmla="val 71855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026074" name="CasellaDiTesto 46"/>
            <p:cNvSpPr txBox="1">
              <a:spLocks noChangeArrowheads="1"/>
            </p:cNvSpPr>
            <p:nvPr/>
          </p:nvSpPr>
          <p:spPr bwMode="auto">
            <a:xfrm>
              <a:off x="2386374" y="3344292"/>
              <a:ext cx="789205" cy="367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>
                  <a:solidFill>
                    <a:srgbClr val="000000"/>
                  </a:solidFill>
                  <a:latin typeface="Calibri" charset="0"/>
                </a:rPr>
                <a:t>8 days</a:t>
              </a:r>
            </a:p>
          </p:txBody>
        </p:sp>
      </p:grpSp>
      <p:grpSp>
        <p:nvGrpSpPr>
          <p:cNvPr id="14" name="Gruppo 84"/>
          <p:cNvGrpSpPr>
            <a:grpSpLocks/>
          </p:cNvGrpSpPr>
          <p:nvPr/>
        </p:nvGrpSpPr>
        <p:grpSpPr bwMode="auto">
          <a:xfrm>
            <a:off x="4505325" y="3454400"/>
            <a:ext cx="465138" cy="563563"/>
            <a:chOff x="4880992" y="3352800"/>
            <a:chExt cx="504057" cy="563364"/>
          </a:xfrm>
        </p:grpSpPr>
        <p:sp>
          <p:nvSpPr>
            <p:cNvPr id="1026069" name="Parentesi graffa aperta 82"/>
            <p:cNvSpPr>
              <a:spLocks/>
            </p:cNvSpPr>
            <p:nvPr/>
          </p:nvSpPr>
          <p:spPr bwMode="auto">
            <a:xfrm rot="-5400000">
              <a:off x="4952903" y="3285650"/>
              <a:ext cx="360235" cy="504057"/>
            </a:xfrm>
            <a:prstGeom prst="leftBrace">
              <a:avLst>
                <a:gd name="adj1" fmla="val 71828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grpSp>
          <p:nvGrpSpPr>
            <p:cNvPr id="1026070" name="Gruppo 55"/>
            <p:cNvGrpSpPr>
              <a:grpSpLocks/>
            </p:cNvGrpSpPr>
            <p:nvPr/>
          </p:nvGrpSpPr>
          <p:grpSpPr bwMode="auto">
            <a:xfrm>
              <a:off x="4970161" y="3352800"/>
              <a:ext cx="325079" cy="563364"/>
              <a:chOff x="4727343" y="3297684"/>
              <a:chExt cx="325079" cy="563364"/>
            </a:xfrm>
          </p:grpSpPr>
          <p:sp>
            <p:nvSpPr>
              <p:cNvPr id="55" name="Rettangolo 54"/>
              <p:cNvSpPr/>
              <p:nvPr/>
            </p:nvSpPr>
            <p:spPr>
              <a:xfrm>
                <a:off x="4737953" y="3356401"/>
                <a:ext cx="287296" cy="504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072" name="CasellaDiTesto 47"/>
              <p:cNvSpPr txBox="1">
                <a:spLocks noChangeArrowheads="1"/>
              </p:cNvSpPr>
              <p:nvPr/>
            </p:nvSpPr>
            <p:spPr bwMode="auto">
              <a:xfrm>
                <a:off x="4727343" y="3297684"/>
                <a:ext cx="325079" cy="366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it-IT" b="1">
                    <a:solidFill>
                      <a:srgbClr val="000000"/>
                    </a:solidFill>
                    <a:latin typeface="Calibri" charset="0"/>
                  </a:rPr>
                  <a:t>1</a:t>
                </a:r>
              </a:p>
            </p:txBody>
          </p:sp>
        </p:grpSp>
      </p:grpSp>
      <p:grpSp>
        <p:nvGrpSpPr>
          <p:cNvPr id="16" name="Gruppo 58"/>
          <p:cNvGrpSpPr>
            <a:grpSpLocks/>
          </p:cNvGrpSpPr>
          <p:nvPr/>
        </p:nvGrpSpPr>
        <p:grpSpPr bwMode="auto">
          <a:xfrm>
            <a:off x="4970463" y="3459163"/>
            <a:ext cx="1330325" cy="366712"/>
            <a:chOff x="5169025" y="3356992"/>
            <a:chExt cx="1656185" cy="367740"/>
          </a:xfrm>
        </p:grpSpPr>
        <p:sp>
          <p:nvSpPr>
            <p:cNvPr id="1026067" name="Parentesi graffa aperta 51"/>
            <p:cNvSpPr>
              <a:spLocks/>
            </p:cNvSpPr>
            <p:nvPr/>
          </p:nvSpPr>
          <p:spPr bwMode="auto">
            <a:xfrm rot="-5400000">
              <a:off x="5817227" y="2708790"/>
              <a:ext cx="359781" cy="1656185"/>
            </a:xfrm>
            <a:prstGeom prst="leftBrace">
              <a:avLst>
                <a:gd name="adj1" fmla="val 71842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026068" name="CasellaDiTesto 48"/>
            <p:cNvSpPr txBox="1">
              <a:spLocks noChangeArrowheads="1"/>
            </p:cNvSpPr>
            <p:nvPr/>
          </p:nvSpPr>
          <p:spPr bwMode="auto">
            <a:xfrm>
              <a:off x="5506982" y="3356992"/>
              <a:ext cx="978295" cy="36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>
                  <a:solidFill>
                    <a:srgbClr val="000000"/>
                  </a:solidFill>
                  <a:latin typeface="Calibri" charset="0"/>
                </a:rPr>
                <a:t>3 days</a:t>
              </a:r>
            </a:p>
          </p:txBody>
        </p:sp>
      </p:grpSp>
      <p:grpSp>
        <p:nvGrpSpPr>
          <p:cNvPr id="17" name="Gruppo 59"/>
          <p:cNvGrpSpPr>
            <a:grpSpLocks/>
          </p:cNvGrpSpPr>
          <p:nvPr/>
        </p:nvGrpSpPr>
        <p:grpSpPr bwMode="auto">
          <a:xfrm>
            <a:off x="6300788" y="3459163"/>
            <a:ext cx="1860550" cy="366712"/>
            <a:chOff x="6825209" y="3356992"/>
            <a:chExt cx="2016225" cy="367740"/>
          </a:xfrm>
        </p:grpSpPr>
        <p:sp>
          <p:nvSpPr>
            <p:cNvPr id="1026065" name="Parentesi graffa aperta 52"/>
            <p:cNvSpPr>
              <a:spLocks/>
            </p:cNvSpPr>
            <p:nvPr/>
          </p:nvSpPr>
          <p:spPr bwMode="auto">
            <a:xfrm rot="-5400000">
              <a:off x="7653431" y="2528770"/>
              <a:ext cx="359781" cy="2016225"/>
            </a:xfrm>
            <a:prstGeom prst="leftBrace">
              <a:avLst>
                <a:gd name="adj1" fmla="val 71815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026066" name="CasellaDiTesto 49"/>
            <p:cNvSpPr txBox="1">
              <a:spLocks noChangeArrowheads="1"/>
            </p:cNvSpPr>
            <p:nvPr/>
          </p:nvSpPr>
          <p:spPr bwMode="auto">
            <a:xfrm>
              <a:off x="7425604" y="3356992"/>
              <a:ext cx="851562" cy="36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>
                  <a:solidFill>
                    <a:srgbClr val="000000"/>
                  </a:solidFill>
                  <a:latin typeface="Calibri" charset="0"/>
                </a:rPr>
                <a:t>4 days</a:t>
              </a:r>
            </a:p>
          </p:txBody>
        </p:sp>
      </p:grpSp>
      <p:sp>
        <p:nvSpPr>
          <p:cNvPr id="1026059" name="CasellaDiTesto 85"/>
          <p:cNvSpPr txBox="1">
            <a:spLocks noChangeArrowheads="1"/>
          </p:cNvSpPr>
          <p:nvPr/>
        </p:nvSpPr>
        <p:spPr bwMode="auto">
          <a:xfrm>
            <a:off x="8294688" y="3386138"/>
            <a:ext cx="652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b="1">
                <a:solidFill>
                  <a:srgbClr val="000000"/>
                </a:solidFill>
                <a:latin typeface="Calibri" charset="0"/>
              </a:rPr>
              <a:t>Time</a:t>
            </a:r>
          </a:p>
        </p:txBody>
      </p:sp>
      <p:grpSp>
        <p:nvGrpSpPr>
          <p:cNvPr id="18" name="Gruppo 86"/>
          <p:cNvGrpSpPr>
            <a:grpSpLocks/>
          </p:cNvGrpSpPr>
          <p:nvPr/>
        </p:nvGrpSpPr>
        <p:grpSpPr bwMode="auto">
          <a:xfrm>
            <a:off x="915988" y="4035425"/>
            <a:ext cx="7245350" cy="371475"/>
            <a:chOff x="943484" y="3344292"/>
            <a:chExt cx="3649476" cy="372739"/>
          </a:xfrm>
        </p:grpSpPr>
        <p:sp>
          <p:nvSpPr>
            <p:cNvPr id="1026063" name="Parentesi graffa aperta 87"/>
            <p:cNvSpPr>
              <a:spLocks/>
            </p:cNvSpPr>
            <p:nvPr/>
          </p:nvSpPr>
          <p:spPr bwMode="auto">
            <a:xfrm rot="-5400000">
              <a:off x="2588224" y="1712296"/>
              <a:ext cx="359996" cy="3649476"/>
            </a:xfrm>
            <a:prstGeom prst="leftBrace">
              <a:avLst>
                <a:gd name="adj1" fmla="val 71855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026064" name="CasellaDiTesto 88"/>
            <p:cNvSpPr txBox="1">
              <a:spLocks noChangeArrowheads="1"/>
            </p:cNvSpPr>
            <p:nvPr/>
          </p:nvSpPr>
          <p:spPr bwMode="auto">
            <a:xfrm>
              <a:off x="2553923" y="3344292"/>
              <a:ext cx="454186" cy="367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>
                  <a:solidFill>
                    <a:srgbClr val="000000"/>
                  </a:solidFill>
                  <a:latin typeface="Calibri" charset="0"/>
                </a:rPr>
                <a:t>16 days</a:t>
              </a:r>
            </a:p>
          </p:txBody>
        </p:sp>
      </p:grpSp>
      <p:sp>
        <p:nvSpPr>
          <p:cNvPr id="1026062" name="Rectangle 14"/>
          <p:cNvSpPr>
            <a:spLocks noChangeArrowheads="1"/>
          </p:cNvSpPr>
          <p:nvPr/>
        </p:nvSpPr>
        <p:spPr bwMode="auto">
          <a:xfrm>
            <a:off x="0" y="17977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>
                <a:solidFill>
                  <a:srgbClr val="262699"/>
                </a:solidFill>
                <a:latin typeface="Tahoma" charset="0"/>
              </a:rPr>
              <a:t>Costellazione COSMO-SkyMed (CSK)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748797" y="4667490"/>
            <a:ext cx="7552266" cy="1695592"/>
            <a:chOff x="748797" y="4667490"/>
            <a:chExt cx="7552266" cy="1695592"/>
          </a:xfrm>
        </p:grpSpPr>
        <p:sp>
          <p:nvSpPr>
            <p:cNvPr id="3" name="CasellaDiTesto 2"/>
            <p:cNvSpPr txBox="1">
              <a:spLocks noChangeArrowheads="1"/>
            </p:cNvSpPr>
            <p:nvPr/>
          </p:nvSpPr>
          <p:spPr bwMode="auto">
            <a:xfrm>
              <a:off x="748797" y="4667490"/>
              <a:ext cx="7552266" cy="1695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110000"/>
                </a:lnSpc>
                <a:buFontTx/>
                <a:buChar char="•"/>
              </a:pPr>
              <a:r>
                <a:rPr lang="en-GB" sz="1900" dirty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dirty="0" err="1">
                  <a:solidFill>
                    <a:srgbClr val="262699"/>
                  </a:solidFill>
                  <a:latin typeface="Tahoma" charset="0"/>
                </a:rPr>
                <a:t>Risoluzione</a:t>
              </a:r>
              <a:r>
                <a:rPr lang="en-GB" sz="1900" dirty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dirty="0" err="1" smtClean="0">
                  <a:solidFill>
                    <a:srgbClr val="262699"/>
                  </a:solidFill>
                  <a:latin typeface="Tahoma" charset="0"/>
                </a:rPr>
                <a:t>spaziale</a:t>
              </a:r>
              <a:r>
                <a:rPr lang="en-GB" sz="1900" dirty="0" smtClean="0">
                  <a:solidFill>
                    <a:srgbClr val="262699"/>
                  </a:solidFill>
                  <a:latin typeface="Tahoma" charset="0"/>
                </a:rPr>
                <a:t> (stripmap mode): 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3 m x 3 </a:t>
              </a:r>
              <a:r>
                <a:rPr lang="en-GB" sz="1900" b="1" dirty="0">
                  <a:solidFill>
                    <a:srgbClr val="262699"/>
                  </a:solidFill>
                  <a:latin typeface="Tahoma" charset="0"/>
                </a:rPr>
                <a:t>m</a:t>
              </a:r>
            </a:p>
            <a:p>
              <a:pPr>
                <a:lnSpc>
                  <a:spcPct val="110000"/>
                </a:lnSpc>
                <a:buFontTx/>
                <a:buChar char="•"/>
              </a:pPr>
              <a:r>
                <a:rPr lang="en-GB" sz="1900" dirty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dirty="0" err="1">
                  <a:solidFill>
                    <a:srgbClr val="262699"/>
                  </a:solidFill>
                  <a:latin typeface="Tahoma" charset="0"/>
                </a:rPr>
                <a:t>Copertura</a:t>
              </a:r>
              <a:r>
                <a:rPr lang="en-GB" sz="1900" dirty="0">
                  <a:solidFill>
                    <a:srgbClr val="262699"/>
                  </a:solidFill>
                  <a:latin typeface="Tahoma" charset="0"/>
                </a:rPr>
                <a:t> del </a:t>
              </a:r>
              <a:r>
                <a:rPr lang="en-GB" sz="1900" dirty="0" err="1">
                  <a:solidFill>
                    <a:srgbClr val="262699"/>
                  </a:solidFill>
                  <a:latin typeface="Tahoma" charset="0"/>
                </a:rPr>
                <a:t>suolo</a:t>
              </a:r>
              <a:r>
                <a:rPr lang="en-GB" sz="1900" dirty="0">
                  <a:solidFill>
                    <a:srgbClr val="262699"/>
                  </a:solidFill>
                  <a:latin typeface="Tahoma" charset="0"/>
                </a:rPr>
                <a:t>: 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40 </a:t>
              </a:r>
              <a:r>
                <a:rPr lang="en-GB" sz="1900" b="1" dirty="0">
                  <a:solidFill>
                    <a:srgbClr val="262699"/>
                  </a:solidFill>
                  <a:latin typeface="Tahoma" charset="0"/>
                </a:rPr>
                <a:t>km</a:t>
              </a:r>
            </a:p>
            <a:p>
              <a:pPr>
                <a:lnSpc>
                  <a:spcPct val="110000"/>
                </a:lnSpc>
                <a:buFontTx/>
                <a:buChar char="•"/>
              </a:pPr>
              <a:r>
                <a:rPr lang="en-GB" sz="1900" b="1" dirty="0">
                  <a:solidFill>
                    <a:srgbClr val="262699"/>
                  </a:solidFill>
                  <a:latin typeface="Tahoma" charset="0"/>
                </a:rPr>
                <a:t> Banda 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X ( </a:t>
              </a:r>
              <a:r>
                <a:rPr lang="en-GB" sz="1900" i="1" dirty="0" err="1" smtClean="0">
                  <a:solidFill>
                    <a:srgbClr val="262699"/>
                  </a:solidFill>
                  <a:latin typeface="Tahoma" charset="0"/>
                </a:rPr>
                <a:t>λ</a:t>
              </a:r>
              <a:r>
                <a:rPr lang="en-GB" sz="1900" dirty="0" smtClean="0">
                  <a:solidFill>
                    <a:srgbClr val="262699"/>
                  </a:solidFill>
                  <a:latin typeface="Tahoma" charset="0"/>
                </a:rPr>
                <a:t>    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         )</a:t>
              </a:r>
            </a:p>
            <a:p>
              <a:pPr>
                <a:lnSpc>
                  <a:spcPct val="110000"/>
                </a:lnSpc>
                <a:buFontTx/>
                <a:buChar char="•"/>
              </a:pP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b="1" dirty="0" err="1" smtClean="0">
                  <a:solidFill>
                    <a:srgbClr val="262699"/>
                  </a:solidFill>
                  <a:latin typeface="Tahoma" charset="0"/>
                </a:rPr>
                <a:t>Missione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b="1" dirty="0" err="1">
                  <a:solidFill>
                    <a:srgbClr val="262699"/>
                  </a:solidFill>
                  <a:latin typeface="Tahoma" charset="0"/>
                </a:rPr>
                <a:t>duale</a:t>
              </a:r>
              <a:r>
                <a:rPr lang="en-GB" sz="1900" b="1" dirty="0">
                  <a:solidFill>
                    <a:srgbClr val="262699"/>
                  </a:solidFill>
                  <a:latin typeface="Tahoma" charset="0"/>
                </a:rPr>
                <a:t> (</a:t>
              </a:r>
              <a:r>
                <a:rPr lang="en-GB" sz="1900" b="1" dirty="0" err="1">
                  <a:solidFill>
                    <a:srgbClr val="262699"/>
                  </a:solidFill>
                  <a:latin typeface="Tahoma" charset="0"/>
                </a:rPr>
                <a:t>civile</a:t>
              </a:r>
              <a:r>
                <a:rPr lang="en-GB" sz="1900" b="1" dirty="0">
                  <a:solidFill>
                    <a:srgbClr val="262699"/>
                  </a:solidFill>
                  <a:latin typeface="Tahoma" charset="0"/>
                </a:rPr>
                <a:t> - </a:t>
              </a:r>
              <a:r>
                <a:rPr lang="en-GB" sz="1900" b="1" dirty="0" err="1">
                  <a:solidFill>
                    <a:srgbClr val="262699"/>
                  </a:solidFill>
                  <a:latin typeface="Tahoma" charset="0"/>
                </a:rPr>
                <a:t>militare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)</a:t>
              </a:r>
            </a:p>
            <a:p>
              <a:pPr>
                <a:lnSpc>
                  <a:spcPct val="110000"/>
                </a:lnSpc>
                <a:buFontTx/>
                <a:buChar char="•"/>
              </a:pP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b="1" dirty="0" err="1" smtClean="0">
                  <a:solidFill>
                    <a:srgbClr val="262699"/>
                  </a:solidFill>
                  <a:latin typeface="Tahoma" charset="0"/>
                </a:rPr>
                <a:t>Lancio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GB" sz="1900" b="1" dirty="0" err="1" smtClean="0">
                  <a:solidFill>
                    <a:srgbClr val="262699"/>
                  </a:solidFill>
                  <a:latin typeface="Tahoma" charset="0"/>
                </a:rPr>
                <a:t>satelliti</a:t>
              </a:r>
              <a:r>
                <a:rPr lang="en-GB" sz="1900" b="1" dirty="0" smtClean="0">
                  <a:solidFill>
                    <a:srgbClr val="262699"/>
                  </a:solidFill>
                  <a:latin typeface="Tahoma" charset="0"/>
                </a:rPr>
                <a:t>: 6/2007 - 12/2007 - 10/2008 - 11/2010</a:t>
              </a:r>
              <a:endParaRPr lang="en-GB" sz="1900" b="1" dirty="0">
                <a:solidFill>
                  <a:srgbClr val="262699"/>
                </a:solidFill>
                <a:latin typeface="Tahoma" charset="0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2434195" y="5339551"/>
              <a:ext cx="122425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900" dirty="0" smtClean="0">
                  <a:solidFill>
                    <a:srgbClr val="262699"/>
                  </a:solidFill>
                  <a:latin typeface="Tahoma"/>
                  <a:cs typeface="Tahoma"/>
                </a:rPr>
                <a:t>~ 3 cm</a:t>
              </a:r>
              <a:endParaRPr lang="it-IT" sz="1900" dirty="0">
                <a:solidFill>
                  <a:srgbClr val="262699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51" name="Ovale 50"/>
          <p:cNvSpPr/>
          <p:nvPr/>
        </p:nvSpPr>
        <p:spPr bwMode="auto">
          <a:xfrm>
            <a:off x="915986" y="4581811"/>
            <a:ext cx="5647374" cy="58441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97" name="Picture 9" descr="multilook_HR_cu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33475"/>
            <a:ext cx="3671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098" name="Picture 10" descr="po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133475"/>
            <a:ext cx="36734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010" name="Rectangle 14"/>
          <p:cNvSpPr>
            <a:spLocks noChangeArrowheads="1"/>
          </p:cNvSpPr>
          <p:nvPr/>
        </p:nvSpPr>
        <p:spPr bwMode="auto">
          <a:xfrm>
            <a:off x="0" y="84138"/>
            <a:ext cx="9144000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Tahoma" charset="0"/>
                <a:cs typeface="ＭＳ Ｐゴシック" charset="0"/>
              </a:rPr>
              <a:t>I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  <a:cs typeface="ＭＳ Ｐゴシック" charset="0"/>
              </a:rPr>
              <a:t>mpatto delle risoluzioni spaziali nelle immagini SAR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87900" y="5253088"/>
            <a:ext cx="357378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err="1">
                <a:solidFill>
                  <a:srgbClr val="262699"/>
                </a:solidFill>
                <a:latin typeface="Tahoma" charset="0"/>
              </a:rPr>
              <a:t>Risoluzione</a:t>
            </a:r>
            <a:r>
              <a:rPr lang="en-GB" dirty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GB" dirty="0" err="1" smtClean="0">
                <a:solidFill>
                  <a:srgbClr val="262699"/>
                </a:solidFill>
                <a:latin typeface="Tahoma" charset="0"/>
              </a:rPr>
              <a:t>spaziale</a:t>
            </a:r>
            <a:r>
              <a:rPr lang="en-GB" dirty="0" smtClean="0">
                <a:solidFill>
                  <a:srgbClr val="262699"/>
                </a:solidFill>
                <a:latin typeface="Tahoma" charset="0"/>
              </a:rPr>
              <a:t>: </a:t>
            </a:r>
            <a:r>
              <a:rPr lang="en-GB" b="1" dirty="0" smtClean="0">
                <a:solidFill>
                  <a:srgbClr val="262699"/>
                </a:solidFill>
                <a:latin typeface="Tahoma" charset="0"/>
              </a:rPr>
              <a:t>3 m </a:t>
            </a:r>
            <a:r>
              <a:rPr lang="en-GB" b="1" dirty="0">
                <a:solidFill>
                  <a:srgbClr val="262699"/>
                </a:solidFill>
                <a:latin typeface="Tahoma" charset="0"/>
              </a:rPr>
              <a:t>x </a:t>
            </a:r>
            <a:r>
              <a:rPr lang="en-GB" b="1" dirty="0" smtClean="0">
                <a:solidFill>
                  <a:srgbClr val="262699"/>
                </a:solidFill>
                <a:latin typeface="Tahoma" charset="0"/>
              </a:rPr>
              <a:t>3 m</a:t>
            </a:r>
            <a:endParaRPr lang="en-GB" b="1" dirty="0">
              <a:solidFill>
                <a:srgbClr val="262699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1020" y="5253088"/>
            <a:ext cx="36449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err="1">
                <a:solidFill>
                  <a:srgbClr val="262699"/>
                </a:solidFill>
                <a:latin typeface="Tahoma" charset="0"/>
              </a:rPr>
              <a:t>Risoluzione</a:t>
            </a:r>
            <a:r>
              <a:rPr lang="en-GB" dirty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GB" dirty="0" err="1" smtClean="0">
                <a:solidFill>
                  <a:srgbClr val="262699"/>
                </a:solidFill>
                <a:latin typeface="Tahoma" charset="0"/>
              </a:rPr>
              <a:t>spaziale</a:t>
            </a:r>
            <a:r>
              <a:rPr lang="en-GB" dirty="0" smtClean="0">
                <a:solidFill>
                  <a:srgbClr val="262699"/>
                </a:solidFill>
                <a:latin typeface="Tahoma" charset="0"/>
              </a:rPr>
              <a:t>: </a:t>
            </a:r>
            <a:r>
              <a:rPr lang="en-GB" b="1" dirty="0" smtClean="0">
                <a:solidFill>
                  <a:srgbClr val="262699"/>
                </a:solidFill>
                <a:latin typeface="Tahoma" charset="0"/>
              </a:rPr>
              <a:t>25 m </a:t>
            </a:r>
            <a:r>
              <a:rPr lang="en-GB" b="1" dirty="0">
                <a:solidFill>
                  <a:srgbClr val="262699"/>
                </a:solidFill>
                <a:latin typeface="Tahoma" charset="0"/>
              </a:rPr>
              <a:t>x </a:t>
            </a:r>
            <a:r>
              <a:rPr lang="en-GB" b="1" dirty="0" smtClean="0">
                <a:solidFill>
                  <a:srgbClr val="262699"/>
                </a:solidFill>
                <a:latin typeface="Tahoma" charset="0"/>
              </a:rPr>
              <a:t>4 m</a:t>
            </a:r>
            <a:endParaRPr lang="en-GB" b="1" dirty="0">
              <a:solidFill>
                <a:srgbClr val="262699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39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1797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Accordo MIUR-ASI-CNR-INFN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2146" y="815403"/>
            <a:ext cx="9001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62699"/>
                </a:solidFill>
                <a:latin typeface="+mj-lt"/>
              </a:rPr>
              <a:t>“Accordo per una rilevazione satellitare </a:t>
            </a:r>
            <a:r>
              <a:rPr lang="it-IT" b="1" dirty="0" smtClean="0">
                <a:solidFill>
                  <a:srgbClr val="262699"/>
                </a:solidFill>
                <a:latin typeface="+mj-lt"/>
              </a:rPr>
              <a:t>delle deformazioni </a:t>
            </a:r>
            <a:r>
              <a:rPr lang="it-IT" b="1" dirty="0">
                <a:solidFill>
                  <a:srgbClr val="262699"/>
                </a:solidFill>
                <a:latin typeface="+mj-lt"/>
              </a:rPr>
              <a:t>degli edifici </a:t>
            </a:r>
            <a:r>
              <a:rPr lang="it-IT" b="1" dirty="0" smtClean="0">
                <a:solidFill>
                  <a:srgbClr val="262699"/>
                </a:solidFill>
                <a:latin typeface="+mj-lt"/>
              </a:rPr>
              <a:t>pubblici adibiti </a:t>
            </a:r>
            <a:r>
              <a:rPr lang="it-IT" b="1" dirty="0">
                <a:solidFill>
                  <a:srgbClr val="262699"/>
                </a:solidFill>
                <a:latin typeface="+mj-lt"/>
              </a:rPr>
              <a:t>ad </a:t>
            </a:r>
            <a:r>
              <a:rPr lang="it-IT" b="1" dirty="0" smtClean="0">
                <a:solidFill>
                  <a:srgbClr val="262699"/>
                </a:solidFill>
                <a:latin typeface="+mj-lt"/>
              </a:rPr>
              <a:t>uso scolastico</a:t>
            </a:r>
            <a:r>
              <a:rPr lang="it-IT" b="1" dirty="0">
                <a:solidFill>
                  <a:srgbClr val="262699"/>
                </a:solidFill>
                <a:latin typeface="+mj-lt"/>
              </a:rPr>
              <a:t>, </a:t>
            </a:r>
            <a:r>
              <a:rPr lang="it-IT" b="1" dirty="0" smtClean="0">
                <a:solidFill>
                  <a:srgbClr val="262699"/>
                </a:solidFill>
                <a:latin typeface="+mj-lt"/>
              </a:rPr>
              <a:t>censiti </a:t>
            </a:r>
            <a:r>
              <a:rPr lang="it-IT" b="1" dirty="0">
                <a:solidFill>
                  <a:srgbClr val="262699"/>
                </a:solidFill>
                <a:latin typeface="+mj-lt"/>
              </a:rPr>
              <a:t>nell’Anagrafe nazionale </a:t>
            </a:r>
            <a:endParaRPr lang="it-IT" b="1" dirty="0" smtClean="0">
              <a:solidFill>
                <a:srgbClr val="262699"/>
              </a:solidFill>
              <a:latin typeface="+mj-lt"/>
            </a:endParaRPr>
          </a:p>
          <a:p>
            <a:pPr algn="ctr"/>
            <a:r>
              <a:rPr lang="it-IT" b="1" dirty="0" smtClean="0">
                <a:solidFill>
                  <a:srgbClr val="262699"/>
                </a:solidFill>
                <a:latin typeface="+mj-lt"/>
              </a:rPr>
              <a:t>dell’edilizia scolastica</a:t>
            </a:r>
            <a:r>
              <a:rPr lang="it-IT" b="1" dirty="0">
                <a:solidFill>
                  <a:srgbClr val="262699"/>
                </a:solidFill>
                <a:latin typeface="+mj-lt"/>
              </a:rPr>
              <a:t>”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84" y="1654069"/>
            <a:ext cx="1223042" cy="122304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22" y="1781065"/>
            <a:ext cx="1235790" cy="109604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24159" y="2919197"/>
            <a:ext cx="8697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- Accordo di collaborazione istituzionale tra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MIUR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, </a:t>
            </a:r>
            <a:r>
              <a:rPr lang="it-IT" b="1" dirty="0">
                <a:solidFill>
                  <a:srgbClr val="262699"/>
                </a:solidFill>
                <a:latin typeface="Tahoma"/>
                <a:cs typeface="Tahoma"/>
              </a:rPr>
              <a:t>CNR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,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ASI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e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INFN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finalizzato alla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rilevazione satellitare delle </a:t>
            </a:r>
            <a:r>
              <a:rPr lang="it-IT" b="1" dirty="0">
                <a:solidFill>
                  <a:srgbClr val="262699"/>
                </a:solidFill>
                <a:latin typeface="Tahoma"/>
                <a:cs typeface="Tahoma"/>
              </a:rPr>
              <a:t>deformazioni degli edifici pubblici adibiti ad uso scolastico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censiti nell’Anagrafe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nazionale dell’edilizia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scolastica. </a:t>
            </a:r>
          </a:p>
          <a:p>
            <a:pPr algn="just"/>
            <a:endParaRPr lang="it-IT" dirty="0">
              <a:solidFill>
                <a:srgbClr val="262699"/>
              </a:solidFill>
              <a:latin typeface="Tahoma"/>
              <a:cs typeface="Tahoma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5" y="1654068"/>
            <a:ext cx="2499602" cy="13747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45" y="1799634"/>
            <a:ext cx="1740021" cy="96571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37356" y="5645413"/>
            <a:ext cx="8697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Tale progetto verrà realizzato sfruttando le risorse di calcolo messe a disposizione dall’infrastruttura </a:t>
            </a:r>
            <a:r>
              <a:rPr lang="it-IT" b="1" dirty="0" err="1" smtClean="0">
                <a:solidFill>
                  <a:srgbClr val="262699"/>
                </a:solidFill>
                <a:latin typeface="Tahoma"/>
                <a:cs typeface="Tahoma"/>
              </a:rPr>
              <a:t>cloud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 di </a:t>
            </a:r>
            <a:r>
              <a:rPr lang="it-IT" b="1" dirty="0" err="1" smtClean="0">
                <a:solidFill>
                  <a:srgbClr val="262699"/>
                </a:solidFill>
                <a:latin typeface="Tahoma"/>
                <a:cs typeface="Tahoma"/>
              </a:rPr>
              <a:t>ReCaS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-BARI.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28263" y="3677573"/>
            <a:ext cx="86978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just"/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- Obiettivo: generazione di un </a:t>
            </a:r>
            <a:r>
              <a:rPr lang="it-IT" dirty="0" err="1">
                <a:solidFill>
                  <a:srgbClr val="262699"/>
                </a:solidFill>
                <a:latin typeface="Tahoma"/>
                <a:cs typeface="Tahoma"/>
              </a:rPr>
              <a:t>layer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 di misure di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spostamento superficiale tramite la tecnica SBAS-DInSAR satellitare sviluppata da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CNR-IREA,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applicata ai dati a piena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risoluzione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acquisiti in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circa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10 anni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sul territorio italiano dalla costellazione COSMO-SkyMed di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ASI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(progetto </a:t>
            </a:r>
            <a:r>
              <a:rPr lang="it-IT" dirty="0" err="1" smtClean="0">
                <a:solidFill>
                  <a:srgbClr val="262699"/>
                </a:solidFill>
                <a:latin typeface="Tahoma"/>
                <a:cs typeface="Tahoma"/>
              </a:rPr>
              <a:t>MapItaly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),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e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grazie all’utilizzo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delle capacità di </a:t>
            </a:r>
            <a:r>
              <a:rPr lang="it-IT" dirty="0" err="1">
                <a:solidFill>
                  <a:srgbClr val="262699"/>
                </a:solidFill>
                <a:latin typeface="Tahoma"/>
                <a:cs typeface="Tahoma"/>
              </a:rPr>
              <a:t>storage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 e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di potenza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di calcolo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dell’infrastruttura 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ad alte prestazioni dell’</a:t>
            </a:r>
            <a:r>
              <a:rPr lang="it-IT" b="1" dirty="0">
                <a:solidFill>
                  <a:srgbClr val="262699"/>
                </a:solidFill>
                <a:latin typeface="Tahoma"/>
                <a:cs typeface="Tahoma"/>
              </a:rPr>
              <a:t>INFN</a:t>
            </a:r>
            <a:r>
              <a:rPr lang="it-IT" dirty="0">
                <a:solidFill>
                  <a:srgbClr val="262699"/>
                </a:solidFill>
                <a:latin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8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/>
          <p:cNvCxnSpPr>
            <a:cxnSpLocks noChangeShapeType="1"/>
          </p:cNvCxnSpPr>
          <p:nvPr/>
        </p:nvCxnSpPr>
        <p:spPr bwMode="auto">
          <a:xfrm>
            <a:off x="250825" y="2637380"/>
            <a:ext cx="8642350" cy="0"/>
          </a:xfrm>
          <a:prstGeom prst="line">
            <a:avLst/>
          </a:prstGeom>
          <a:noFill/>
          <a:ln w="88900">
            <a:solidFill>
              <a:schemeClr val="accent1"/>
            </a:solidFill>
            <a:round/>
            <a:headEnd/>
            <a:tailEnd type="triangle" w="med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026051" name="Gruppo 40"/>
          <p:cNvGrpSpPr>
            <a:grpSpLocks/>
          </p:cNvGrpSpPr>
          <p:nvPr/>
        </p:nvGrpSpPr>
        <p:grpSpPr bwMode="auto">
          <a:xfrm>
            <a:off x="52388" y="1268955"/>
            <a:ext cx="1641475" cy="1338263"/>
            <a:chOff x="56456" y="1844824"/>
            <a:chExt cx="1777722" cy="1338684"/>
          </a:xfrm>
        </p:grpSpPr>
        <p:grpSp>
          <p:nvGrpSpPr>
            <p:cNvPr id="1026087" name="Gruppo 13"/>
            <p:cNvGrpSpPr>
              <a:grpSpLocks/>
            </p:cNvGrpSpPr>
            <p:nvPr/>
          </p:nvGrpSpPr>
          <p:grpSpPr bwMode="auto">
            <a:xfrm>
              <a:off x="56456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89" name="Immagine 7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90" name="CasellaDiTesto 12"/>
              <p:cNvSpPr txBox="1">
                <a:spLocks noChangeArrowheads="1"/>
              </p:cNvSpPr>
              <p:nvPr/>
            </p:nvSpPr>
            <p:spPr bwMode="auto">
              <a:xfrm>
                <a:off x="776829" y="1700808"/>
                <a:ext cx="578033" cy="36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 dirty="0" smtClean="0">
                    <a:solidFill>
                      <a:srgbClr val="000000"/>
                    </a:solidFill>
                    <a:latin typeface="Calibri" charset="0"/>
                  </a:rPr>
                  <a:t>CSK</a:t>
                </a:r>
                <a:endParaRPr lang="it-IT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cxnSp>
          <p:nvCxnSpPr>
            <p:cNvPr id="30" name="Connettore 2 29"/>
            <p:cNvCxnSpPr>
              <a:cxnSpLocks noChangeShapeType="1"/>
            </p:cNvCxnSpPr>
            <p:nvPr/>
          </p:nvCxnSpPr>
          <p:spPr bwMode="auto">
            <a:xfrm>
              <a:off x="945316" y="2780156"/>
              <a:ext cx="6877" cy="40335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1" name="Gruppo 43"/>
          <p:cNvGrpSpPr>
            <a:grpSpLocks/>
          </p:cNvGrpSpPr>
          <p:nvPr/>
        </p:nvGrpSpPr>
        <p:grpSpPr bwMode="auto">
          <a:xfrm>
            <a:off x="7364413" y="1268955"/>
            <a:ext cx="1639887" cy="1338263"/>
            <a:chOff x="7977336" y="1844824"/>
            <a:chExt cx="1777722" cy="1338684"/>
          </a:xfrm>
        </p:grpSpPr>
        <p:grpSp>
          <p:nvGrpSpPr>
            <p:cNvPr id="1026075" name="Gruppo 23"/>
            <p:cNvGrpSpPr>
              <a:grpSpLocks/>
            </p:cNvGrpSpPr>
            <p:nvPr/>
          </p:nvGrpSpPr>
          <p:grpSpPr bwMode="auto">
            <a:xfrm>
              <a:off x="7977336" y="1844824"/>
              <a:ext cx="1777722" cy="936104"/>
              <a:chOff x="56456" y="1700808"/>
              <a:chExt cx="1777722" cy="936104"/>
            </a:xfrm>
          </p:grpSpPr>
          <p:pic>
            <p:nvPicPr>
              <p:cNvPr id="1026077" name="Immagine 24" descr="COSMO_SkyMed_satell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6" y="1939156"/>
                <a:ext cx="1777722" cy="697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078" name="CasellaDiTesto 25"/>
              <p:cNvSpPr txBox="1">
                <a:spLocks noChangeArrowheads="1"/>
              </p:cNvSpPr>
              <p:nvPr/>
            </p:nvSpPr>
            <p:spPr bwMode="auto">
              <a:xfrm>
                <a:off x="775805" y="1700808"/>
                <a:ext cx="578593" cy="36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it-IT" dirty="0" smtClean="0">
                    <a:solidFill>
                      <a:srgbClr val="000000"/>
                    </a:solidFill>
                    <a:latin typeface="Calibri" charset="0"/>
                  </a:rPr>
                  <a:t>CSK</a:t>
                </a:r>
                <a:endParaRPr lang="it-IT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cxnSp>
          <p:nvCxnSpPr>
            <p:cNvPr id="40" name="Connettore 2 39"/>
            <p:cNvCxnSpPr>
              <a:cxnSpLocks noChangeShapeType="1"/>
            </p:cNvCxnSpPr>
            <p:nvPr/>
          </p:nvCxnSpPr>
          <p:spPr bwMode="auto">
            <a:xfrm>
              <a:off x="8841244" y="2708696"/>
              <a:ext cx="6884" cy="4748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26059" name="CasellaDiTesto 85"/>
          <p:cNvSpPr txBox="1">
            <a:spLocks noChangeArrowheads="1"/>
          </p:cNvSpPr>
          <p:nvPr/>
        </p:nvSpPr>
        <p:spPr bwMode="auto">
          <a:xfrm>
            <a:off x="8294688" y="2708818"/>
            <a:ext cx="652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b="1">
                <a:solidFill>
                  <a:srgbClr val="000000"/>
                </a:solidFill>
                <a:latin typeface="Calibri" charset="0"/>
              </a:rPr>
              <a:t>Time</a:t>
            </a:r>
          </a:p>
        </p:txBody>
      </p:sp>
      <p:grpSp>
        <p:nvGrpSpPr>
          <p:cNvPr id="18" name="Gruppo 86"/>
          <p:cNvGrpSpPr>
            <a:grpSpLocks/>
          </p:cNvGrpSpPr>
          <p:nvPr/>
        </p:nvGrpSpPr>
        <p:grpSpPr bwMode="auto">
          <a:xfrm>
            <a:off x="915988" y="3358105"/>
            <a:ext cx="7245350" cy="371475"/>
            <a:chOff x="943484" y="3344292"/>
            <a:chExt cx="3649476" cy="372739"/>
          </a:xfrm>
        </p:grpSpPr>
        <p:sp>
          <p:nvSpPr>
            <p:cNvPr id="1026063" name="Parentesi graffa aperta 87"/>
            <p:cNvSpPr>
              <a:spLocks/>
            </p:cNvSpPr>
            <p:nvPr/>
          </p:nvSpPr>
          <p:spPr bwMode="auto">
            <a:xfrm rot="-5400000">
              <a:off x="2588224" y="1712296"/>
              <a:ext cx="359996" cy="3649476"/>
            </a:xfrm>
            <a:prstGeom prst="leftBrace">
              <a:avLst>
                <a:gd name="adj1" fmla="val 71855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/>
            <a:p>
              <a:pPr algn="ctr"/>
              <a:endParaRPr lang="it-IT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026064" name="CasellaDiTesto 88"/>
            <p:cNvSpPr txBox="1">
              <a:spLocks noChangeArrowheads="1"/>
            </p:cNvSpPr>
            <p:nvPr/>
          </p:nvSpPr>
          <p:spPr bwMode="auto">
            <a:xfrm>
              <a:off x="2553923" y="3344292"/>
              <a:ext cx="454186" cy="367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it-IT" b="1">
                  <a:solidFill>
                    <a:srgbClr val="000000"/>
                  </a:solidFill>
                  <a:latin typeface="Calibri" charset="0"/>
                </a:rPr>
                <a:t>16 days</a:t>
              </a:r>
            </a:p>
          </p:txBody>
        </p:sp>
      </p:grpSp>
      <p:sp>
        <p:nvSpPr>
          <p:cNvPr id="1026062" name="Rectangle 14"/>
          <p:cNvSpPr>
            <a:spLocks noChangeArrowheads="1"/>
          </p:cNvSpPr>
          <p:nvPr/>
        </p:nvSpPr>
        <p:spPr bwMode="auto">
          <a:xfrm>
            <a:off x="0" y="17977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>
                <a:solidFill>
                  <a:srgbClr val="262699"/>
                </a:solidFill>
                <a:latin typeface="Tahoma" charset="0"/>
              </a:rPr>
              <a:t>Costellazione COSMO-SkyMed (CSK)</a:t>
            </a: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284690" y="3863059"/>
            <a:ext cx="8520643" cy="233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it-IT" sz="1900" dirty="0" smtClean="0">
                <a:solidFill>
                  <a:srgbClr val="262699"/>
                </a:solidFill>
                <a:latin typeface="Tahoma" charset="0"/>
              </a:rPr>
              <a:t>A partire dal </a:t>
            </a:r>
            <a:r>
              <a:rPr lang="it-IT" sz="1900" dirty="0">
                <a:solidFill>
                  <a:srgbClr val="262699"/>
                </a:solidFill>
                <a:latin typeface="Tahoma" charset="0"/>
              </a:rPr>
              <a:t>2009 </a:t>
            </a:r>
            <a:r>
              <a:rPr lang="it-IT" sz="1900" dirty="0" smtClean="0">
                <a:solidFill>
                  <a:srgbClr val="262699"/>
                </a:solidFill>
                <a:latin typeface="Tahoma" charset="0"/>
              </a:rPr>
              <a:t>è stato attivato nell’ambito </a:t>
            </a:r>
            <a:r>
              <a:rPr lang="it-IT" sz="1900" dirty="0">
                <a:solidFill>
                  <a:srgbClr val="262699"/>
                </a:solidFill>
                <a:latin typeface="Tahoma" charset="0"/>
              </a:rPr>
              <a:t>del progetto </a:t>
            </a:r>
            <a:r>
              <a:rPr lang="it-IT" sz="1900" b="1" dirty="0" err="1" smtClean="0">
                <a:solidFill>
                  <a:srgbClr val="262699"/>
                </a:solidFill>
                <a:latin typeface="Tahoma" charset="0"/>
              </a:rPr>
              <a:t>MapItaly</a:t>
            </a:r>
            <a:r>
              <a:rPr lang="it-IT" sz="1900" b="1" dirty="0" smtClean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it-IT" sz="1900" dirty="0" smtClean="0">
                <a:solidFill>
                  <a:srgbClr val="262699"/>
                </a:solidFill>
                <a:latin typeface="Tahoma" charset="0"/>
              </a:rPr>
              <a:t>un </a:t>
            </a:r>
            <a:r>
              <a:rPr lang="it-IT" sz="1900" dirty="0">
                <a:solidFill>
                  <a:srgbClr val="262699"/>
                </a:solidFill>
                <a:latin typeface="Tahoma" charset="0"/>
              </a:rPr>
              <a:t>servizio di </a:t>
            </a:r>
            <a:r>
              <a:rPr lang="it-IT" sz="1900" b="1" dirty="0">
                <a:solidFill>
                  <a:srgbClr val="262699"/>
                </a:solidFill>
                <a:latin typeface="Tahoma" charset="0"/>
              </a:rPr>
              <a:t>mappatura interferometrica </a:t>
            </a:r>
            <a:r>
              <a:rPr lang="it-IT" sz="1900" dirty="0" smtClean="0">
                <a:solidFill>
                  <a:srgbClr val="262699"/>
                </a:solidFill>
                <a:latin typeface="Tahoma" charset="0"/>
              </a:rPr>
              <a:t>dell’intero </a:t>
            </a:r>
            <a:r>
              <a:rPr lang="it-IT" sz="1900" dirty="0">
                <a:solidFill>
                  <a:srgbClr val="262699"/>
                </a:solidFill>
                <a:latin typeface="Tahoma" charset="0"/>
              </a:rPr>
              <a:t>territorio </a:t>
            </a:r>
            <a:r>
              <a:rPr lang="it-IT" sz="1900" dirty="0" smtClean="0">
                <a:solidFill>
                  <a:srgbClr val="262699"/>
                </a:solidFill>
                <a:latin typeface="Tahoma" charset="0"/>
              </a:rPr>
              <a:t>nazionale.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In particolare, </a:t>
            </a:r>
            <a:r>
              <a:rPr lang="it-IT" altLang="ja-JP" sz="1900" dirty="0">
                <a:solidFill>
                  <a:srgbClr val="262699"/>
                </a:solidFill>
                <a:latin typeface="Tahoma" charset="0"/>
              </a:rPr>
              <a:t>vengono acquisite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ogni </a:t>
            </a:r>
            <a:r>
              <a:rPr lang="it-IT" altLang="ja-JP" sz="1900" b="1" dirty="0" smtClean="0">
                <a:solidFill>
                  <a:srgbClr val="262699"/>
                </a:solidFill>
                <a:latin typeface="Tahoma" charset="0"/>
              </a:rPr>
              <a:t>16 giorni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serie </a:t>
            </a:r>
            <a:r>
              <a:rPr lang="it-IT" altLang="ja-JP" sz="1900" dirty="0">
                <a:solidFill>
                  <a:srgbClr val="262699"/>
                </a:solidFill>
                <a:latin typeface="Tahoma" charset="0"/>
              </a:rPr>
              <a:t>temporali di immagini da utilizzare per indagini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interferometriche </a:t>
            </a:r>
            <a:r>
              <a:rPr lang="it-IT" altLang="ja-JP" sz="1900" dirty="0">
                <a:solidFill>
                  <a:srgbClr val="262699"/>
                </a:solidFill>
                <a:latin typeface="Tahoma" charset="0"/>
              </a:rPr>
              <a:t>destinate all’analisi dei fenomeni di dissesto e rischio endogeno del territorio stesso (frane, subsidenza, fenomeni sismici, vulcanici ecc.) e per popolare in modo regolare ed intensivo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un </a:t>
            </a:r>
            <a:r>
              <a:rPr lang="it-IT" altLang="ja-JP" sz="1900" b="1" dirty="0" smtClean="0">
                <a:solidFill>
                  <a:srgbClr val="262699"/>
                </a:solidFill>
                <a:latin typeface="Tahoma" charset="0"/>
              </a:rPr>
              <a:t>archivio </a:t>
            </a:r>
            <a:r>
              <a:rPr lang="it-IT" altLang="ja-JP" sz="1900" b="1" dirty="0">
                <a:solidFill>
                  <a:srgbClr val="262699"/>
                </a:solidFill>
                <a:latin typeface="Tahoma" charset="0"/>
              </a:rPr>
              <a:t>storico interferometrico </a:t>
            </a:r>
            <a:r>
              <a:rPr lang="it-IT" altLang="ja-JP" sz="1900" dirty="0">
                <a:solidFill>
                  <a:srgbClr val="262699"/>
                </a:solidFill>
                <a:latin typeface="Tahoma" charset="0"/>
              </a:rPr>
              <a:t>di riferimento </a:t>
            </a:r>
            <a:r>
              <a:rPr lang="it-IT" altLang="ja-JP" sz="1900" dirty="0" smtClean="0">
                <a:solidFill>
                  <a:srgbClr val="262699"/>
                </a:solidFill>
                <a:latin typeface="Tahoma" charset="0"/>
              </a:rPr>
              <a:t>nazionale</a:t>
            </a:r>
            <a:r>
              <a:rPr lang="it-IT" altLang="ja-JP" sz="1900" dirty="0">
                <a:solidFill>
                  <a:srgbClr val="262699"/>
                </a:solidFill>
                <a:latin typeface="Tahoma" charset="0"/>
              </a:rPr>
              <a:t>. </a:t>
            </a:r>
            <a:endParaRPr lang="it-IT" altLang="it-IT" sz="1900" dirty="0">
              <a:solidFill>
                <a:srgbClr val="262699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9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1" name="Text Box 11"/>
          <p:cNvSpPr txBox="1">
            <a:spLocks noChangeArrowheads="1"/>
          </p:cNvSpPr>
          <p:nvPr/>
        </p:nvSpPr>
        <p:spPr bwMode="auto">
          <a:xfrm>
            <a:off x="1139717" y="3184923"/>
            <a:ext cx="4680521" cy="30837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>
              <a:spcBef>
                <a:spcPct val="15000"/>
              </a:spcBef>
              <a:defRPr/>
            </a:pPr>
            <a:r>
              <a:rPr lang="it-IT" sz="1400" b="1">
                <a:solidFill>
                  <a:srgbClr val="FFFFFF"/>
                </a:solidFill>
                <a:latin typeface="Arial" charset="0"/>
              </a:rPr>
              <a:t>       </a:t>
            </a:r>
          </a:p>
        </p:txBody>
      </p:sp>
      <p:pic>
        <p:nvPicPr>
          <p:cNvPr id="17" name="Picture 3" descr="cosmoIV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51" y="84665"/>
            <a:ext cx="1186100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85" y="-59137"/>
            <a:ext cx="901635" cy="90163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1797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Progetto </a:t>
            </a:r>
            <a:r>
              <a:rPr lang="it-IT" sz="2400" b="1" dirty="0" err="1" smtClean="0">
                <a:solidFill>
                  <a:srgbClr val="262699"/>
                </a:solidFill>
                <a:latin typeface="Tahoma" charset="0"/>
              </a:rPr>
              <a:t>MapItaly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975339" y="1540933"/>
            <a:ext cx="3734381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Dataset ascendente</a:t>
            </a: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50 strisciate </a:t>
            </a: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~ 36.000 acquisizioni totali</a:t>
            </a:r>
          </a:p>
          <a:p>
            <a:pPr marL="285750" indent="-285750" algn="just">
              <a:lnSpc>
                <a:spcPct val="110000"/>
              </a:lnSpc>
              <a:buFontTx/>
              <a:buChar char="-"/>
            </a:pP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~ 143 acquisizioni/area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54217" y="842498"/>
            <a:ext cx="4536315" cy="2721893"/>
            <a:chOff x="154217" y="842498"/>
            <a:chExt cx="4536315" cy="2721893"/>
          </a:xfrm>
        </p:grpSpPr>
        <p:pic>
          <p:nvPicPr>
            <p:cNvPr id="10857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17" y="842498"/>
              <a:ext cx="4536315" cy="272189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3793066" y="842498"/>
              <a:ext cx="8974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ASC</a:t>
              </a:r>
              <a:endParaRPr lang="it-IT" b="1" dirty="0">
                <a:solidFill>
                  <a:srgbClr val="262699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57413" y="3586733"/>
            <a:ext cx="8643235" cy="2719442"/>
            <a:chOff x="357413" y="3586733"/>
            <a:chExt cx="8643235" cy="2719442"/>
          </a:xfrm>
        </p:grpSpPr>
        <p:grpSp>
          <p:nvGrpSpPr>
            <p:cNvPr id="6" name="Gruppo 5"/>
            <p:cNvGrpSpPr/>
            <p:nvPr/>
          </p:nvGrpSpPr>
          <p:grpSpPr>
            <a:xfrm>
              <a:off x="4402666" y="3586733"/>
              <a:ext cx="4597982" cy="2719442"/>
              <a:chOff x="4402666" y="3586733"/>
              <a:chExt cx="4597982" cy="2719442"/>
            </a:xfrm>
          </p:grpSpPr>
          <p:pic>
            <p:nvPicPr>
              <p:cNvPr id="108578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666" y="3586733"/>
                <a:ext cx="4597982" cy="271944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CasellaDiTesto 25"/>
              <p:cNvSpPr txBox="1"/>
              <p:nvPr/>
            </p:nvSpPr>
            <p:spPr>
              <a:xfrm>
                <a:off x="8103182" y="3590718"/>
                <a:ext cx="89746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262699"/>
                    </a:solidFill>
                    <a:latin typeface="Tahoma"/>
                    <a:cs typeface="Tahoma"/>
                  </a:rPr>
                  <a:t>DESC</a:t>
                </a:r>
                <a:endParaRPr lang="it-IT" b="1" dirty="0">
                  <a:solidFill>
                    <a:srgbClr val="262699"/>
                  </a:solidFill>
                  <a:latin typeface="Tahoma"/>
                  <a:cs typeface="Tahoma"/>
                </a:endParaRPr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357413" y="4453460"/>
              <a:ext cx="3734381" cy="130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Dataset discendente</a:t>
              </a:r>
            </a:p>
            <a:p>
              <a:pPr marL="285750" indent="-285750" algn="just">
                <a:lnSpc>
                  <a:spcPct val="110000"/>
                </a:lnSpc>
                <a:buFontTx/>
                <a:buChar char="-"/>
              </a:pPr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52 strisciate </a:t>
              </a:r>
            </a:p>
            <a:p>
              <a:pPr marL="285750" indent="-285750" algn="just">
                <a:lnSpc>
                  <a:spcPct val="110000"/>
                </a:lnSpc>
                <a:buFontTx/>
                <a:buChar char="-"/>
              </a:pPr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~ 44.000 acquisizioni totali</a:t>
              </a:r>
            </a:p>
            <a:p>
              <a:pPr marL="285750" indent="-285750" algn="just">
                <a:lnSpc>
                  <a:spcPct val="110000"/>
                </a:lnSpc>
                <a:buFontTx/>
                <a:buChar char="-"/>
              </a:pPr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~ 166 acquisizioni/area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2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Connettore 1 73"/>
          <p:cNvCxnSpPr/>
          <p:nvPr/>
        </p:nvCxnSpPr>
        <p:spPr bwMode="auto">
          <a:xfrm>
            <a:off x="3143193" y="3593056"/>
            <a:ext cx="0" cy="8417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ttore 1 74"/>
          <p:cNvCxnSpPr/>
          <p:nvPr/>
        </p:nvCxnSpPr>
        <p:spPr bwMode="auto">
          <a:xfrm>
            <a:off x="5831427" y="3464671"/>
            <a:ext cx="0" cy="10239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Risorse di Calcolo </a:t>
            </a:r>
            <a:r>
              <a:rPr lang="it-IT" sz="2400" b="1" dirty="0" err="1" smtClean="0">
                <a:solidFill>
                  <a:srgbClr val="262699"/>
                </a:solidFill>
                <a:latin typeface="Tahoma" charset="0"/>
              </a:rPr>
              <a:t>ReCaS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-Bari utilizzate:</a:t>
            </a:r>
          </a:p>
          <a:p>
            <a:pPr algn="ctr" defTabSz="914400"/>
            <a:r>
              <a:rPr lang="it-IT" sz="2400" b="1" dirty="0">
                <a:solidFill>
                  <a:srgbClr val="262699"/>
                </a:solidFill>
                <a:latin typeface="Tahoma" charset="0"/>
              </a:rPr>
              <a:t>f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ase preliminare di test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1118268" y="831926"/>
            <a:ext cx="6669224" cy="3097443"/>
            <a:chOff x="783884" y="935355"/>
            <a:chExt cx="7476238" cy="3656423"/>
          </a:xfrm>
        </p:grpSpPr>
        <p:cxnSp>
          <p:nvCxnSpPr>
            <p:cNvPr id="35" name="Connettore 1 34"/>
            <p:cNvCxnSpPr/>
            <p:nvPr/>
          </p:nvCxnSpPr>
          <p:spPr bwMode="auto">
            <a:xfrm>
              <a:off x="6101248" y="1933660"/>
              <a:ext cx="0" cy="10015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Connettore 1 33"/>
            <p:cNvCxnSpPr/>
            <p:nvPr/>
          </p:nvCxnSpPr>
          <p:spPr bwMode="auto">
            <a:xfrm flipH="1">
              <a:off x="3053831" y="1929303"/>
              <a:ext cx="1099" cy="976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ttore 1 32"/>
            <p:cNvCxnSpPr/>
            <p:nvPr/>
          </p:nvCxnSpPr>
          <p:spPr bwMode="auto">
            <a:xfrm>
              <a:off x="1448468" y="1933660"/>
              <a:ext cx="0" cy="9888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6" name="Immagine 5" descr="server4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871" y="1280202"/>
              <a:ext cx="1305660" cy="1305660"/>
            </a:xfrm>
            <a:prstGeom prst="rect">
              <a:avLst/>
            </a:prstGeom>
          </p:spPr>
        </p:pic>
        <p:pic>
          <p:nvPicPr>
            <p:cNvPr id="12" name="Immagine 11" descr="server4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461" y="2935176"/>
              <a:ext cx="1305661" cy="1305660"/>
            </a:xfrm>
            <a:prstGeom prst="rect">
              <a:avLst/>
            </a:prstGeom>
          </p:spPr>
        </p:pic>
        <p:pic>
          <p:nvPicPr>
            <p:cNvPr id="13" name="Immagine 12" descr="server4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613" y="2935176"/>
              <a:ext cx="1305660" cy="1305660"/>
            </a:xfrm>
            <a:prstGeom prst="rect">
              <a:avLst/>
            </a:prstGeom>
          </p:spPr>
        </p:pic>
        <p:pic>
          <p:nvPicPr>
            <p:cNvPr id="14" name="Immagine 13" descr="server4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107" y="2935176"/>
              <a:ext cx="1305660" cy="1305660"/>
            </a:xfrm>
            <a:prstGeom prst="rect">
              <a:avLst/>
            </a:prstGeom>
          </p:spPr>
        </p:pic>
        <p:pic>
          <p:nvPicPr>
            <p:cNvPr id="15" name="Immagine 14" descr="server4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84" y="2935176"/>
              <a:ext cx="1305658" cy="1305660"/>
            </a:xfrm>
            <a:prstGeom prst="rect">
              <a:avLst/>
            </a:prstGeom>
          </p:spPr>
        </p:pic>
        <p:pic>
          <p:nvPicPr>
            <p:cNvPr id="11" name="Immagine 10" descr="GPU3.jp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FDFDF"/>
                </a:clrFrom>
                <a:clrTo>
                  <a:srgbClr val="DFDFD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7" t="22004" r="20153" b="22876"/>
            <a:stretch/>
          </p:blipFill>
          <p:spPr>
            <a:xfrm>
              <a:off x="7195287" y="3636566"/>
              <a:ext cx="992259" cy="926352"/>
            </a:xfrm>
            <a:prstGeom prst="rect">
              <a:avLst/>
            </a:prstGeom>
          </p:spPr>
        </p:pic>
        <p:pic>
          <p:nvPicPr>
            <p:cNvPr id="16" name="Immagine 15" descr="GPU3.jp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FDFDF"/>
                </a:clrFrom>
                <a:clrTo>
                  <a:srgbClr val="DFDFD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7" t="22004" r="20153" b="22876"/>
            <a:stretch/>
          </p:blipFill>
          <p:spPr>
            <a:xfrm>
              <a:off x="6056216" y="3665426"/>
              <a:ext cx="992260" cy="926352"/>
            </a:xfrm>
            <a:prstGeom prst="rect">
              <a:avLst/>
            </a:prstGeom>
          </p:spPr>
        </p:pic>
        <p:pic>
          <p:nvPicPr>
            <p:cNvPr id="17" name="Immagine 16" descr="storage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437" y="3812672"/>
              <a:ext cx="641823" cy="629528"/>
            </a:xfrm>
            <a:prstGeom prst="rect">
              <a:avLst/>
            </a:prstGeom>
          </p:spPr>
        </p:pic>
        <p:pic>
          <p:nvPicPr>
            <p:cNvPr id="19" name="Immagine 18" descr="storage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9997" y="3799244"/>
              <a:ext cx="641823" cy="629528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3992415" y="935355"/>
              <a:ext cx="104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Front-End</a:t>
              </a:r>
              <a:endParaRPr lang="it-IT" sz="1400" b="1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532219" y="2597688"/>
              <a:ext cx="1172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Server CPU</a:t>
              </a:r>
              <a:endParaRPr lang="it-IT" sz="1400" b="1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823325" y="2610365"/>
              <a:ext cx="11726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Server CPU</a:t>
              </a:r>
              <a:endParaRPr lang="it-IT" sz="1400" b="1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469894" y="2593331"/>
              <a:ext cx="1182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Server GPU</a:t>
              </a:r>
              <a:endParaRPr lang="it-IT" sz="1400" b="1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008399" y="2580654"/>
              <a:ext cx="1182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Server GPU</a:t>
              </a:r>
              <a:endParaRPr lang="it-IT" sz="1400" b="1" dirty="0"/>
            </a:p>
          </p:txBody>
        </p:sp>
        <p:cxnSp>
          <p:nvCxnSpPr>
            <p:cNvPr id="30" name="Connettore 1 29"/>
            <p:cNvCxnSpPr/>
            <p:nvPr/>
          </p:nvCxnSpPr>
          <p:spPr bwMode="auto">
            <a:xfrm flipH="1" flipV="1">
              <a:off x="1438910" y="1929303"/>
              <a:ext cx="2718914" cy="170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Connettore 1 30"/>
            <p:cNvCxnSpPr/>
            <p:nvPr/>
          </p:nvCxnSpPr>
          <p:spPr bwMode="auto">
            <a:xfrm flipH="1">
              <a:off x="4960473" y="1929303"/>
              <a:ext cx="2648581" cy="43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Connettore 1 35"/>
            <p:cNvCxnSpPr>
              <a:endCxn id="12" idx="0"/>
            </p:cNvCxnSpPr>
            <p:nvPr/>
          </p:nvCxnSpPr>
          <p:spPr bwMode="auto">
            <a:xfrm flipH="1">
              <a:off x="7607292" y="1933660"/>
              <a:ext cx="1762" cy="10015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uppo 62"/>
          <p:cNvGrpSpPr/>
          <p:nvPr/>
        </p:nvGrpSpPr>
        <p:grpSpPr>
          <a:xfrm>
            <a:off x="3018231" y="3801883"/>
            <a:ext cx="3003838" cy="1334092"/>
            <a:chOff x="2725581" y="4115010"/>
            <a:chExt cx="3003838" cy="1334092"/>
          </a:xfrm>
        </p:grpSpPr>
        <p:pic>
          <p:nvPicPr>
            <p:cNvPr id="59" name="Immagine 58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3812979" y="4115010"/>
              <a:ext cx="1350592" cy="1324044"/>
            </a:xfrm>
            <a:prstGeom prst="rect">
              <a:avLst/>
            </a:prstGeom>
          </p:spPr>
        </p:pic>
        <p:pic>
          <p:nvPicPr>
            <p:cNvPr id="60" name="Immagine 59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4378827" y="4119730"/>
              <a:ext cx="1350592" cy="1324044"/>
            </a:xfrm>
            <a:prstGeom prst="rect">
              <a:avLst/>
            </a:prstGeom>
          </p:spPr>
        </p:pic>
        <p:grpSp>
          <p:nvGrpSpPr>
            <p:cNvPr id="62" name="Gruppo 61"/>
            <p:cNvGrpSpPr/>
            <p:nvPr/>
          </p:nvGrpSpPr>
          <p:grpSpPr>
            <a:xfrm>
              <a:off x="2725581" y="4120338"/>
              <a:ext cx="1901674" cy="1328764"/>
              <a:chOff x="2725581" y="4120338"/>
              <a:chExt cx="1901674" cy="1328764"/>
            </a:xfrm>
          </p:grpSpPr>
          <p:pic>
            <p:nvPicPr>
              <p:cNvPr id="56" name="Immagine 55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2725581" y="4120338"/>
                <a:ext cx="1350592" cy="1324044"/>
              </a:xfrm>
              <a:prstGeom prst="rect">
                <a:avLst/>
              </a:prstGeom>
            </p:spPr>
          </p:pic>
          <p:pic>
            <p:nvPicPr>
              <p:cNvPr id="58" name="Immagine 57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3276663" y="4125058"/>
                <a:ext cx="1350592" cy="1324044"/>
              </a:xfrm>
              <a:prstGeom prst="rect">
                <a:avLst/>
              </a:prstGeom>
            </p:spPr>
          </p:pic>
        </p:grpSp>
      </p:grpSp>
      <p:cxnSp>
        <p:nvCxnSpPr>
          <p:cNvPr id="73" name="Connettore 1 72"/>
          <p:cNvCxnSpPr/>
          <p:nvPr/>
        </p:nvCxnSpPr>
        <p:spPr bwMode="auto">
          <a:xfrm flipH="1">
            <a:off x="7191290" y="3632078"/>
            <a:ext cx="7084" cy="856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Connettore 1 75"/>
          <p:cNvCxnSpPr/>
          <p:nvPr/>
        </p:nvCxnSpPr>
        <p:spPr bwMode="auto">
          <a:xfrm flipH="1">
            <a:off x="1695504" y="4488636"/>
            <a:ext cx="1671202" cy="14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1 81"/>
          <p:cNvCxnSpPr/>
          <p:nvPr/>
        </p:nvCxnSpPr>
        <p:spPr bwMode="auto">
          <a:xfrm flipH="1">
            <a:off x="5623275" y="4488636"/>
            <a:ext cx="15750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Connettore 1 87"/>
          <p:cNvCxnSpPr/>
          <p:nvPr/>
        </p:nvCxnSpPr>
        <p:spPr bwMode="auto">
          <a:xfrm flipH="1">
            <a:off x="1695504" y="3646846"/>
            <a:ext cx="7084" cy="856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CasellaDiTesto 88"/>
          <p:cNvSpPr txBox="1"/>
          <p:nvPr/>
        </p:nvSpPr>
        <p:spPr>
          <a:xfrm>
            <a:off x="3607884" y="3682182"/>
            <a:ext cx="18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SHARED STORAGE</a:t>
            </a:r>
            <a:endParaRPr lang="it-IT" sz="1400" b="1" dirty="0"/>
          </a:p>
        </p:txBody>
      </p:sp>
      <p:sp>
        <p:nvSpPr>
          <p:cNvPr id="97" name="CasellaDiTesto 96"/>
          <p:cNvSpPr txBox="1"/>
          <p:nvPr/>
        </p:nvSpPr>
        <p:spPr>
          <a:xfrm>
            <a:off x="808147" y="5122763"/>
            <a:ext cx="7614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1 Server </a:t>
            </a:r>
            <a:r>
              <a:rPr lang="mr-IN" b="1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 Front-End</a:t>
            </a:r>
          </a:p>
          <a:p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2 Server </a:t>
            </a:r>
            <a:r>
              <a:rPr lang="mr-IN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Ciascuno con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64 CPU e 5.5 TB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di Storage Interno</a:t>
            </a:r>
          </a:p>
          <a:p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2 Server </a:t>
            </a:r>
            <a:r>
              <a:rPr lang="mr-IN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Ciascuno con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40 CPU, 1 GPU K40, 2 TB 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di Storage Interno</a:t>
            </a:r>
          </a:p>
          <a:p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106 TB di Storage Condiviso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 tra i Nodi (montato in </a:t>
            </a:r>
            <a:r>
              <a:rPr lang="it-IT" b="1" dirty="0" smtClean="0">
                <a:solidFill>
                  <a:srgbClr val="262699"/>
                </a:solidFill>
                <a:latin typeface="Tahoma"/>
                <a:cs typeface="Tahoma"/>
              </a:rPr>
              <a:t>NFS</a:t>
            </a:r>
            <a:r>
              <a:rPr lang="it-IT" dirty="0" smtClean="0">
                <a:solidFill>
                  <a:srgbClr val="262699"/>
                </a:solidFill>
                <a:latin typeface="Tahoma"/>
                <a:cs typeface="Tahoma"/>
              </a:rPr>
              <a:t>)</a:t>
            </a:r>
            <a:endParaRPr lang="it-IT" dirty="0">
              <a:solidFill>
                <a:srgbClr val="262699"/>
              </a:solidFill>
              <a:latin typeface="Tahoma"/>
              <a:cs typeface="Tahoma"/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2092530" y="419922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6300318" y="418085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2493757" y="1893837"/>
            <a:ext cx="1678338" cy="3865078"/>
            <a:chOff x="737" y="762"/>
            <a:chExt cx="1545" cy="3558"/>
          </a:xfrm>
        </p:grpSpPr>
        <p:pic>
          <p:nvPicPr>
            <p:cNvPr id="4" name="Picture 4" descr="11112004ENV_16112006ENVmask_rot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2706"/>
              <a:ext cx="1542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01122005ERS_21122006ERSmask_ro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1734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19041993ERS_17041997ERSmask_ro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762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27071995ERS_22041999ERSmask_r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1248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27071995ERS_22041999ERSmask_r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" y="3678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01122005ERS_21122006ERSmask_rot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3192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19041993ERS_17041997ERSmask_ro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" y="2220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o 34"/>
          <p:cNvGrpSpPr>
            <a:grpSpLocks/>
          </p:cNvGrpSpPr>
          <p:nvPr/>
        </p:nvGrpSpPr>
        <p:grpSpPr bwMode="auto">
          <a:xfrm>
            <a:off x="4085914" y="2384883"/>
            <a:ext cx="4331988" cy="3134357"/>
            <a:chOff x="3293772" y="1724319"/>
            <a:chExt cx="5538805" cy="4085519"/>
          </a:xfrm>
        </p:grpSpPr>
        <p:pic>
          <p:nvPicPr>
            <p:cNvPr id="13" name="Picture 16" descr="multi_vel_GEO_05cm_yr_disc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772" y="1724319"/>
              <a:ext cx="5538805" cy="408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uppo 38"/>
            <p:cNvGrpSpPr>
              <a:grpSpLocks noChangeAspect="1"/>
            </p:cNvGrpSpPr>
            <p:nvPr/>
          </p:nvGrpSpPr>
          <p:grpSpPr bwMode="auto">
            <a:xfrm>
              <a:off x="6560845" y="4377601"/>
              <a:ext cx="877628" cy="529557"/>
              <a:chOff x="6422344" y="4110963"/>
              <a:chExt cx="975144" cy="589174"/>
            </a:xfrm>
          </p:grpSpPr>
          <p:sp>
            <p:nvSpPr>
              <p:cNvPr id="20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6757308" y="4110963"/>
                <a:ext cx="144462" cy="323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CasellaDiTesto 24"/>
              <p:cNvSpPr txBox="1">
                <a:spLocks noChangeAspect="1" noChangeArrowheads="1"/>
              </p:cNvSpPr>
              <p:nvPr/>
            </p:nvSpPr>
            <p:spPr bwMode="auto">
              <a:xfrm>
                <a:off x="6422344" y="4398858"/>
                <a:ext cx="975144" cy="301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it-IT" altLang="it-IT" sz="750" dirty="0">
                    <a:latin typeface="Arial" panose="020B0604020202020204" pitchFamily="34" charset="0"/>
                  </a:rPr>
                  <a:t>Mt. Vesuvio</a:t>
                </a:r>
              </a:p>
            </p:txBody>
          </p:sp>
        </p:grpSp>
        <p:grpSp>
          <p:nvGrpSpPr>
            <p:cNvPr id="15" name="Gruppo 40"/>
            <p:cNvGrpSpPr>
              <a:grpSpLocks noChangeAspect="1"/>
            </p:cNvGrpSpPr>
            <p:nvPr/>
          </p:nvGrpSpPr>
          <p:grpSpPr bwMode="auto">
            <a:xfrm>
              <a:off x="5092108" y="4287507"/>
              <a:ext cx="996503" cy="643393"/>
              <a:chOff x="4861187" y="3813476"/>
              <a:chExt cx="1106624" cy="714443"/>
            </a:xfrm>
          </p:grpSpPr>
          <p:sp>
            <p:nvSpPr>
              <p:cNvPr id="18" name="CasellaDiTesto 23"/>
              <p:cNvSpPr txBox="1">
                <a:spLocks noChangeAspect="1" noChangeArrowheads="1"/>
              </p:cNvSpPr>
              <p:nvPr/>
            </p:nvSpPr>
            <p:spPr bwMode="auto">
              <a:xfrm>
                <a:off x="4861187" y="4227222"/>
                <a:ext cx="1106624" cy="300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it-IT" altLang="it-IT" sz="750" dirty="0">
                    <a:latin typeface="Arial" panose="020B0604020202020204" pitchFamily="34" charset="0"/>
                  </a:rPr>
                  <a:t>Campi Flegrei</a:t>
                </a:r>
              </a:p>
            </p:txBody>
          </p:sp>
          <p:sp>
            <p:nvSpPr>
              <p:cNvPr id="19" name="Line 17"/>
              <p:cNvSpPr>
                <a:spLocks noChangeAspect="1" noChangeShapeType="1"/>
              </p:cNvSpPr>
              <p:nvPr/>
            </p:nvSpPr>
            <p:spPr bwMode="auto">
              <a:xfrm flipH="1">
                <a:off x="5470865" y="3813476"/>
                <a:ext cx="170054" cy="474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6" name="CasellaDiTesto 23"/>
            <p:cNvSpPr txBox="1">
              <a:spLocks noChangeAspect="1" noChangeArrowheads="1"/>
            </p:cNvSpPr>
            <p:nvPr/>
          </p:nvSpPr>
          <p:spPr bwMode="auto">
            <a:xfrm>
              <a:off x="4895781" y="3919801"/>
              <a:ext cx="555843" cy="270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it-IT" sz="750" dirty="0">
                  <a:latin typeface="Arial" panose="020B0604020202020204" pitchFamily="34" charset="0"/>
                </a:rPr>
                <a:t>Ischia</a:t>
              </a:r>
            </a:p>
          </p:txBody>
        </p:sp>
        <p:sp>
          <p:nvSpPr>
            <p:cNvPr id="17" name="Line 45"/>
            <p:cNvSpPr>
              <a:spLocks noChangeShapeType="1"/>
            </p:cNvSpPr>
            <p:nvPr/>
          </p:nvSpPr>
          <p:spPr bwMode="auto">
            <a:xfrm flipH="1">
              <a:off x="4946581" y="4167451"/>
              <a:ext cx="190500" cy="355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749874" y="1493335"/>
            <a:ext cx="3668970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500" b="1" dirty="0" err="1" smtClean="0">
                <a:solidFill>
                  <a:srgbClr val="262699"/>
                </a:solidFill>
                <a:latin typeface="Tahoma"/>
                <a:cs typeface="Tahoma"/>
              </a:rPr>
              <a:t>Analisi</a:t>
            </a:r>
            <a:r>
              <a:rPr lang="en-US" altLang="it-IT" sz="1500" b="1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en-US" altLang="it-IT" sz="1500" b="1" dirty="0" smtClean="0">
                <a:solidFill>
                  <a:schemeClr val="accent4"/>
                </a:solidFill>
                <a:latin typeface="Tahoma"/>
                <a:cs typeface="Tahoma"/>
              </a:rPr>
              <a:t>ERS</a:t>
            </a:r>
            <a:r>
              <a:rPr lang="en-US" altLang="it-IT" sz="1500" b="1" dirty="0">
                <a:solidFill>
                  <a:srgbClr val="262699"/>
                </a:solidFill>
                <a:latin typeface="Tahoma"/>
                <a:cs typeface="Tahoma"/>
              </a:rPr>
              <a:t>/</a:t>
            </a:r>
            <a:r>
              <a:rPr lang="en-US" altLang="it-IT" sz="1500" b="1" dirty="0" smtClean="0">
                <a:solidFill>
                  <a:srgbClr val="FF0000"/>
                </a:solidFill>
                <a:latin typeface="Tahoma"/>
                <a:cs typeface="Tahoma"/>
              </a:rPr>
              <a:t>ENVISAT</a:t>
            </a:r>
            <a:r>
              <a:rPr lang="en-US" altLang="it-IT" sz="1500" b="1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en-US" altLang="it-IT" sz="1500" b="1" dirty="0">
                <a:solidFill>
                  <a:srgbClr val="262699"/>
                </a:solidFill>
                <a:latin typeface="Tahoma"/>
                <a:cs typeface="Tahoma"/>
              </a:rPr>
              <a:t>(1992 – 2010)</a:t>
            </a:r>
          </a:p>
        </p:txBody>
      </p:sp>
      <p:grpSp>
        <p:nvGrpSpPr>
          <p:cNvPr id="24" name="Group 41"/>
          <p:cNvGrpSpPr>
            <a:grpSpLocks/>
          </p:cNvGrpSpPr>
          <p:nvPr/>
        </p:nvGrpSpPr>
        <p:grpSpPr bwMode="auto">
          <a:xfrm rot="16200000">
            <a:off x="7265244" y="3619068"/>
            <a:ext cx="2969420" cy="892970"/>
            <a:chOff x="1919" y="3178"/>
            <a:chExt cx="2494" cy="750"/>
          </a:xfrm>
        </p:grpSpPr>
        <p:sp>
          <p:nvSpPr>
            <p:cNvPr id="25" name="Text Box 5"/>
            <p:cNvSpPr txBox="1">
              <a:spLocks noChangeAspect="1" noChangeArrowheads="1"/>
            </p:cNvSpPr>
            <p:nvPr/>
          </p:nvSpPr>
          <p:spPr bwMode="auto">
            <a:xfrm>
              <a:off x="1935" y="3178"/>
              <a:ext cx="247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hangingPunct="0">
                <a:spcBef>
                  <a:spcPts val="0"/>
                </a:spcBef>
              </a:pPr>
              <a:r>
                <a:rPr lang="it-IT" altLang="it-IT" sz="1300" b="1" dirty="0" smtClean="0">
                  <a:solidFill>
                    <a:srgbClr val="262699"/>
                  </a:solidFill>
                  <a:latin typeface="Calibri" panose="020F0502020204030204" pitchFamily="34" charset="0"/>
                </a:rPr>
                <a:t>Velocità media di deformazione</a:t>
              </a:r>
              <a:endParaRPr lang="it-IT" altLang="it-IT" sz="1300" b="1" dirty="0">
                <a:solidFill>
                  <a:srgbClr val="262699"/>
                </a:solidFill>
                <a:latin typeface="Calibri" panose="020F0502020204030204" pitchFamily="34" charset="0"/>
              </a:endParaRPr>
            </a:p>
            <a:p>
              <a:pPr algn="ctr" eaLnBrk="0" hangingPunct="0">
                <a:spcBef>
                  <a:spcPts val="0"/>
                </a:spcBef>
              </a:pPr>
              <a:endParaRPr lang="it-IT" altLang="it-IT" sz="1300" b="1" dirty="0">
                <a:solidFill>
                  <a:srgbClr val="262699"/>
                </a:solidFill>
                <a:latin typeface="Calibri" panose="020F0502020204030204" pitchFamily="34" charset="0"/>
              </a:endParaRPr>
            </a:p>
            <a:p>
              <a:pPr algn="ctr" eaLnBrk="0" hangingPunct="0">
                <a:spcBef>
                  <a:spcPts val="0"/>
                </a:spcBef>
              </a:pPr>
              <a:r>
                <a:rPr lang="it-IT" altLang="it-IT" sz="1300" b="1" dirty="0">
                  <a:solidFill>
                    <a:srgbClr val="262699"/>
                  </a:solidFill>
                  <a:latin typeface="Calibri" panose="020F0502020204030204" pitchFamily="34" charset="0"/>
                </a:rPr>
                <a:t> </a:t>
              </a:r>
              <a:r>
                <a:rPr lang="it-IT" altLang="it-IT" sz="1300" b="1" dirty="0" smtClean="0">
                  <a:solidFill>
                    <a:srgbClr val="262699"/>
                  </a:solidFill>
                  <a:latin typeface="Calibri" panose="020F0502020204030204" pitchFamily="34" charset="0"/>
                </a:rPr>
                <a:t>[mm/</a:t>
              </a:r>
              <a:r>
                <a:rPr lang="it-IT" altLang="it-IT" sz="1300" b="1" dirty="0" err="1" smtClean="0">
                  <a:solidFill>
                    <a:srgbClr val="262699"/>
                  </a:solidFill>
                  <a:latin typeface="Calibri" panose="020F0502020204030204" pitchFamily="34" charset="0"/>
                </a:rPr>
                <a:t>yr</a:t>
              </a:r>
              <a:r>
                <a:rPr lang="it-IT" altLang="it-IT" sz="1300" b="1" dirty="0">
                  <a:solidFill>
                    <a:srgbClr val="262699"/>
                  </a:solidFill>
                  <a:latin typeface="Calibri" panose="020F0502020204030204" pitchFamily="34" charset="0"/>
                </a:rPr>
                <a:t>]</a:t>
              </a:r>
            </a:p>
            <a:p>
              <a:pPr algn="ctr" eaLnBrk="0" hangingPunct="0">
                <a:spcBef>
                  <a:spcPts val="0"/>
                </a:spcBef>
              </a:pPr>
              <a:endParaRPr lang="it-IT" altLang="it-IT" sz="1300" b="1" dirty="0">
                <a:solidFill>
                  <a:srgbClr val="262699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6" name="Group 40"/>
            <p:cNvGrpSpPr>
              <a:grpSpLocks/>
            </p:cNvGrpSpPr>
            <p:nvPr/>
          </p:nvGrpSpPr>
          <p:grpSpPr bwMode="auto">
            <a:xfrm>
              <a:off x="1919" y="3235"/>
              <a:ext cx="2425" cy="410"/>
              <a:chOff x="1919" y="3235"/>
              <a:chExt cx="2425" cy="410"/>
            </a:xfrm>
          </p:grpSpPr>
          <p:pic>
            <p:nvPicPr>
              <p:cNvPr id="27" name="Picture 6" descr="Barr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73" y="2509"/>
                <a:ext cx="138" cy="1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7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038" y="3313"/>
                <a:ext cx="366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300" b="1" dirty="0">
                    <a:solidFill>
                      <a:srgbClr val="262699"/>
                    </a:solidFill>
                    <a:latin typeface="Calibri" panose="020F0502020204030204" pitchFamily="34" charset="0"/>
                  </a:rPr>
                  <a:t>&gt; </a:t>
                </a:r>
                <a:r>
                  <a:rPr lang="it-IT" altLang="it-IT" sz="1300" b="1" dirty="0" smtClean="0">
                    <a:solidFill>
                      <a:srgbClr val="262699"/>
                    </a:solidFill>
                    <a:latin typeface="Calibri" panose="020F0502020204030204" pitchFamily="34" charset="0"/>
                  </a:rPr>
                  <a:t>5.</a:t>
                </a:r>
                <a:endParaRPr lang="it-IT" altLang="it-IT" sz="1300" b="1" dirty="0">
                  <a:solidFill>
                    <a:srgbClr val="262699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Text Box 8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1837" y="3317"/>
                <a:ext cx="410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300" b="1" dirty="0">
                    <a:solidFill>
                      <a:srgbClr val="262699"/>
                    </a:solidFill>
                    <a:latin typeface="Calibri" panose="020F0502020204030204" pitchFamily="34" charset="0"/>
                  </a:rPr>
                  <a:t>&lt;- </a:t>
                </a:r>
                <a:r>
                  <a:rPr lang="it-IT" altLang="it-IT" sz="1300" b="1" dirty="0" smtClean="0">
                    <a:solidFill>
                      <a:srgbClr val="262699"/>
                    </a:solidFill>
                    <a:latin typeface="Calibri" panose="020F0502020204030204" pitchFamily="34" charset="0"/>
                  </a:rPr>
                  <a:t>5.</a:t>
                </a:r>
                <a:endParaRPr lang="it-IT" altLang="it-IT" sz="1300" b="1" dirty="0">
                  <a:solidFill>
                    <a:srgbClr val="262699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9" name="CasellaDiTesto 48"/>
          <p:cNvSpPr txBox="1"/>
          <p:nvPr/>
        </p:nvSpPr>
        <p:spPr>
          <a:xfrm>
            <a:off x="330715" y="1493335"/>
            <a:ext cx="1569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 smtClean="0">
                <a:solidFill>
                  <a:srgbClr val="262699"/>
                </a:solidFill>
                <a:latin typeface="Tahoma"/>
                <a:cs typeface="Tahoma"/>
              </a:rPr>
              <a:t>Immagini SAR</a:t>
            </a:r>
            <a:endParaRPr lang="it-IT" sz="1500" b="1" dirty="0">
              <a:solidFill>
                <a:srgbClr val="262699"/>
              </a:solidFill>
              <a:latin typeface="Tahoma"/>
              <a:cs typeface="Tahoma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110483" y="1493335"/>
            <a:ext cx="2526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 smtClean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  <a:endParaRPr lang="it-IT" sz="1500" b="1" dirty="0">
              <a:solidFill>
                <a:srgbClr val="262699"/>
              </a:solidFill>
              <a:latin typeface="Tahoma"/>
              <a:cs typeface="Tahoma"/>
            </a:endParaRPr>
          </a:p>
        </p:txBody>
      </p:sp>
      <p:sp>
        <p:nvSpPr>
          <p:cNvPr id="51" name="AutoShape 18"/>
          <p:cNvSpPr>
            <a:spLocks noChangeAspect="1" noChangeArrowheads="1"/>
          </p:cNvSpPr>
          <p:nvPr/>
        </p:nvSpPr>
        <p:spPr bwMode="auto">
          <a:xfrm>
            <a:off x="1925338" y="3292566"/>
            <a:ext cx="669657" cy="194394"/>
          </a:xfrm>
          <a:prstGeom prst="rightArrow">
            <a:avLst>
              <a:gd name="adj1" fmla="val 50000"/>
              <a:gd name="adj2" fmla="val 86121"/>
            </a:avLst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grpSp>
        <p:nvGrpSpPr>
          <p:cNvPr id="76" name="Gruppo 75"/>
          <p:cNvGrpSpPr/>
          <p:nvPr/>
        </p:nvGrpSpPr>
        <p:grpSpPr>
          <a:xfrm>
            <a:off x="189558" y="2175356"/>
            <a:ext cx="1680842" cy="2988107"/>
            <a:chOff x="-67629" y="1872184"/>
            <a:chExt cx="2120241" cy="3220292"/>
          </a:xfrm>
        </p:grpSpPr>
        <p:pic>
          <p:nvPicPr>
            <p:cNvPr id="77" name="Picture 41" descr="naples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81" y="18721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2" descr="naples"/>
            <p:cNvPicPr>
              <a:picLocks noChangeAspect="1" noChangeArrowheads="1"/>
            </p:cNvPicPr>
            <p:nvPr/>
          </p:nvPicPr>
          <p:blipFill>
            <a:blip r:embed="rId8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91" y="21624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41" descr="naples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81" y="24436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42" descr="naples"/>
            <p:cNvPicPr>
              <a:picLocks noChangeAspect="1" noChangeArrowheads="1"/>
            </p:cNvPicPr>
            <p:nvPr/>
          </p:nvPicPr>
          <p:blipFill>
            <a:blip r:embed="rId8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91" y="27339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1" descr="naples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31" y="30056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42" descr="naples"/>
            <p:cNvPicPr>
              <a:picLocks noChangeAspect="1" noChangeArrowheads="1"/>
            </p:cNvPicPr>
            <p:nvPr/>
          </p:nvPicPr>
          <p:blipFill>
            <a:blip r:embed="rId8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41" y="32959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41" descr="naples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031" y="35771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42" descr="naples"/>
            <p:cNvPicPr>
              <a:picLocks noChangeAspect="1" noChangeArrowheads="1"/>
            </p:cNvPicPr>
            <p:nvPr/>
          </p:nvPicPr>
          <p:blipFill>
            <a:blip r:embed="rId8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141" y="38674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5" name="Connettore 2 84"/>
            <p:cNvCxnSpPr/>
            <p:nvPr/>
          </p:nvCxnSpPr>
          <p:spPr bwMode="auto">
            <a:xfrm>
              <a:off x="52967" y="2989755"/>
              <a:ext cx="830758" cy="18573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2626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CasellaDiTesto 85"/>
            <p:cNvSpPr txBox="1"/>
            <p:nvPr/>
          </p:nvSpPr>
          <p:spPr>
            <a:xfrm rot="4008728">
              <a:off x="-357880" y="3527401"/>
              <a:ext cx="1046384" cy="46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Tempo</a:t>
              </a:r>
              <a:endParaRPr lang="it-IT" b="1" dirty="0">
                <a:solidFill>
                  <a:srgbClr val="262699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61" name="AutoShape 18"/>
          <p:cNvSpPr>
            <a:spLocks noChangeAspect="1" noChangeArrowheads="1"/>
          </p:cNvSpPr>
          <p:nvPr/>
        </p:nvSpPr>
        <p:spPr bwMode="auto">
          <a:xfrm>
            <a:off x="3787251" y="3292566"/>
            <a:ext cx="669657" cy="194394"/>
          </a:xfrm>
          <a:prstGeom prst="rightArrow">
            <a:avLst>
              <a:gd name="adj1" fmla="val 50000"/>
              <a:gd name="adj2" fmla="val 86121"/>
            </a:avLst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52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6924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Tecniche avanzate di Interferometria Differenziale SAR (</a:t>
            </a:r>
            <a:r>
              <a:rPr lang="it-IT" sz="2100" b="1" dirty="0" err="1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):</a:t>
            </a:r>
          </a:p>
          <a:p>
            <a:pPr algn="ctr" eaLnBrk="1" hangingPunct="1">
              <a:defRPr/>
            </a:pP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l’algoritmo Small </a:t>
            </a:r>
            <a:r>
              <a:rPr lang="it-IT" sz="2100" b="1" dirty="0" err="1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BAseline</a:t>
            </a: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Subset (</a:t>
            </a:r>
            <a:r>
              <a:rPr lang="it-IT" sz="2100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SBAS)</a:t>
            </a:r>
            <a:endParaRPr lang="en-US" sz="2100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969654" y="2096055"/>
            <a:ext cx="6954655" cy="4337948"/>
            <a:chOff x="969654" y="2096055"/>
            <a:chExt cx="6954655" cy="4337948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969654" y="6018505"/>
              <a:ext cx="470895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Berardino et al., 2002, 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IEEE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Trans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Geosci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Remote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 Sens</a:t>
              </a:r>
              <a:r>
                <a:rPr lang="fr-FR" altLang="it-IT" sz="1050" b="1" i="1" dirty="0" smtClean="0">
                  <a:solidFill>
                    <a:srgbClr val="1F4271"/>
                  </a:solidFill>
                  <a:latin typeface="Calibri" panose="020F0502020204030204" pitchFamily="34" charset="0"/>
                </a:rPr>
                <a:t>.</a:t>
              </a:r>
            </a:p>
            <a:p>
              <a:r>
                <a:rPr lang="it-IT" altLang="it-IT" sz="1050" b="1" i="1" dirty="0" smtClean="0">
                  <a:solidFill>
                    <a:srgbClr val="1F4271"/>
                  </a:solidFill>
                  <a:latin typeface="Calibri" panose="020F0502020204030204" pitchFamily="34" charset="0"/>
                </a:rPr>
                <a:t>Pepe </a:t>
              </a:r>
              <a:r>
                <a:rPr lang="it-IT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et al., 2005, 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IEEE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Trans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Geosci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050" b="1" i="1" dirty="0" err="1">
                  <a:solidFill>
                    <a:srgbClr val="1F4271"/>
                  </a:solidFill>
                  <a:latin typeface="Calibri" panose="020F0502020204030204" pitchFamily="34" charset="0"/>
                </a:rPr>
                <a:t>Remote</a:t>
              </a:r>
              <a:r>
                <a:rPr lang="fr-FR" altLang="it-IT" sz="1050" b="1" i="1" dirty="0">
                  <a:solidFill>
                    <a:srgbClr val="1F4271"/>
                  </a:solidFill>
                  <a:latin typeface="Calibri" panose="020F0502020204030204" pitchFamily="34" charset="0"/>
                </a:rPr>
                <a:t> Sens.</a:t>
              </a:r>
              <a:endParaRPr lang="it-IT" altLang="it-IT" sz="1050" b="1" i="1" dirty="0">
                <a:solidFill>
                  <a:srgbClr val="1F427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5154915" y="2096055"/>
              <a:ext cx="2769394" cy="2170513"/>
              <a:chOff x="5154915" y="2096055"/>
              <a:chExt cx="2769394" cy="2170513"/>
            </a:xfrm>
          </p:grpSpPr>
          <p:grpSp>
            <p:nvGrpSpPr>
              <p:cNvPr id="53" name="Group 38"/>
              <p:cNvGrpSpPr>
                <a:grpSpLocks/>
              </p:cNvGrpSpPr>
              <p:nvPr/>
            </p:nvGrpSpPr>
            <p:grpSpPr bwMode="auto">
              <a:xfrm>
                <a:off x="5154915" y="2096055"/>
                <a:ext cx="2769394" cy="2170513"/>
                <a:chOff x="3081" y="610"/>
                <a:chExt cx="2326" cy="1823"/>
              </a:xfrm>
            </p:grpSpPr>
            <p:grpSp>
              <p:nvGrpSpPr>
                <p:cNvPr id="54" name="Gruppo 33"/>
                <p:cNvGrpSpPr>
                  <a:grpSpLocks/>
                </p:cNvGrpSpPr>
                <p:nvPr/>
              </p:nvGrpSpPr>
              <p:grpSpPr bwMode="auto">
                <a:xfrm>
                  <a:off x="3081" y="610"/>
                  <a:ext cx="2326" cy="1823"/>
                  <a:chOff x="4903510" y="1521070"/>
                  <a:chExt cx="3692525" cy="2895558"/>
                </a:xfrm>
              </p:grpSpPr>
              <p:pic>
                <p:nvPicPr>
                  <p:cNvPr id="58" name="Picture 47" descr="plot_TS_NAPOLI_CF_ERSENV_2010_disc_az718_rg525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03510" y="1521070"/>
                    <a:ext cx="3692525" cy="1065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9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181943" y="2586401"/>
                    <a:ext cx="696256" cy="183022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55" name="Group 37"/>
                <p:cNvGrpSpPr>
                  <a:grpSpLocks/>
                </p:cNvGrpSpPr>
                <p:nvPr/>
              </p:nvGrpSpPr>
              <p:grpSpPr bwMode="auto">
                <a:xfrm>
                  <a:off x="4875" y="692"/>
                  <a:ext cx="497" cy="250"/>
                  <a:chOff x="4875" y="692"/>
                  <a:chExt cx="497" cy="250"/>
                </a:xfrm>
              </p:grpSpPr>
              <p:sp>
                <p:nvSpPr>
                  <p:cNvPr id="5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4892" y="806"/>
                    <a:ext cx="480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/>
                </p:spPr>
                <p:txBody>
                  <a:bodyPr wrap="square">
                    <a:spAutoFit/>
                  </a:bodyPr>
                  <a:lstStyle/>
                  <a:p>
                    <a:pPr fontAlgn="auto">
                      <a:lnSpc>
                        <a:spcPct val="7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it-IT" sz="6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ahoma" charset="0"/>
                      </a:rPr>
                      <a:t>ENVISAT   </a:t>
                    </a:r>
                    <a:endParaRPr lang="it-IT" sz="6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endParaRPr>
                  </a:p>
                </p:txBody>
              </p:sp>
              <p:sp>
                <p:nvSpPr>
                  <p:cNvPr id="5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692"/>
                    <a:ext cx="330" cy="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/>
                </p:spPr>
                <p:txBody>
                  <a:bodyPr wrap="square">
                    <a:spAutoFit/>
                  </a:bodyPr>
                  <a:lstStyle/>
                  <a:p>
                    <a:pPr fontAlgn="auto">
                      <a:lnSpc>
                        <a:spcPct val="7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it-IT" sz="600" dirty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ahoma" charset="0"/>
                      </a:rPr>
                      <a:t> </a:t>
                    </a:r>
                    <a:r>
                      <a:rPr lang="it-IT" sz="600" b="1" dirty="0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ahoma" charset="0"/>
                      </a:rPr>
                      <a:t>ERS </a:t>
                    </a:r>
                    <a:endParaRPr lang="it-IT" sz="600" b="1" dirty="0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endParaRPr>
                  </a:p>
                </p:txBody>
              </p:sp>
            </p:grpSp>
          </p:grpSp>
          <p:sp>
            <p:nvSpPr>
              <p:cNvPr id="2" name="CasellaDiTesto 1"/>
              <p:cNvSpPr txBox="1"/>
              <p:nvPr/>
            </p:nvSpPr>
            <p:spPr>
              <a:xfrm>
                <a:off x="7207250" y="2155586"/>
                <a:ext cx="23495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 err="1" smtClean="0">
                    <a:latin typeface="Tahoma"/>
                    <a:cs typeface="Tahoma"/>
                  </a:rPr>
                  <a:t>Δ</a:t>
                </a:r>
                <a:endParaRPr lang="it-IT" sz="800" b="1" dirty="0">
                  <a:latin typeface="Tahoma"/>
                  <a:cs typeface="Tahoma"/>
                </a:endParaRP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7213600" y="2282586"/>
                <a:ext cx="23495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 err="1" smtClean="0">
                    <a:solidFill>
                      <a:srgbClr val="FF0000"/>
                    </a:solidFill>
                    <a:latin typeface="Tahoma"/>
                    <a:cs typeface="Tahoma"/>
                  </a:rPr>
                  <a:t>Δ</a:t>
                </a:r>
                <a:endParaRPr lang="it-IT" sz="800" b="1" dirty="0">
                  <a:solidFill>
                    <a:srgbClr val="FF0000"/>
                  </a:solidFill>
                  <a:latin typeface="Tahoma"/>
                  <a:cs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62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0" grpId="0"/>
      <p:bldP spid="51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CasellaDiTesto 1"/>
          <p:cNvSpPr txBox="1">
            <a:spLocks noChangeArrowheads="1"/>
          </p:cNvSpPr>
          <p:nvPr/>
        </p:nvSpPr>
        <p:spPr bwMode="auto">
          <a:xfrm>
            <a:off x="488950" y="4573198"/>
            <a:ext cx="2201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it-IT" altLang="it-IT">
                <a:solidFill>
                  <a:srgbClr val="FF0000"/>
                </a:solidFill>
              </a:rPr>
              <a:t>Parallel Steps</a:t>
            </a:r>
          </a:p>
          <a:p>
            <a:pPr>
              <a:buFontTx/>
              <a:buChar char="-"/>
            </a:pPr>
            <a:r>
              <a:rPr lang="it-IT" altLang="it-IT"/>
              <a:t>Sequential Steps</a:t>
            </a:r>
          </a:p>
        </p:txBody>
      </p:sp>
      <p:pic>
        <p:nvPicPr>
          <p:cNvPr id="256003" name="Immagine 2" descr="GPO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18723"/>
            <a:ext cx="8832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5" name="CasellaDiTesto 252"/>
          <p:cNvSpPr txBox="1">
            <a:spLocks noChangeArrowheads="1"/>
          </p:cNvSpPr>
          <p:nvPr/>
        </p:nvSpPr>
        <p:spPr bwMode="auto">
          <a:xfrm>
            <a:off x="273050" y="5309798"/>
            <a:ext cx="8535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Parallelismo basato su architetture multi-nodo e </a:t>
            </a:r>
            <a:r>
              <a:rPr lang="it-IT" alt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multicore</a:t>
            </a:r>
            <a:endParaRPr lang="it-IT" altLang="it-IT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3537572" y="5692775"/>
            <a:ext cx="4997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it-IT" sz="1400" b="1" i="1" dirty="0" err="1">
                <a:solidFill>
                  <a:srgbClr val="000090"/>
                </a:solidFill>
                <a:latin typeface="Calibri" panose="020F0502020204030204" pitchFamily="34" charset="0"/>
              </a:rPr>
              <a:t>Casu</a:t>
            </a:r>
            <a:r>
              <a:rPr lang="en-US" altLang="it-IT" sz="1400" b="1" i="1" dirty="0">
                <a:solidFill>
                  <a:srgbClr val="000090"/>
                </a:solidFill>
                <a:latin typeface="Calibri" panose="020F0502020204030204" pitchFamily="34" charset="0"/>
              </a:rPr>
              <a:t> et al., 2014, IEEE JSTARS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it-IT" sz="1400" b="1" i="1" dirty="0" err="1">
                <a:solidFill>
                  <a:srgbClr val="000090"/>
                </a:solidFill>
                <a:latin typeface="Calibri" panose="020F0502020204030204" pitchFamily="34" charset="0"/>
              </a:rPr>
              <a:t>Zinno</a:t>
            </a:r>
            <a:r>
              <a:rPr lang="en-US" altLang="it-IT" sz="1400" b="1" i="1" dirty="0">
                <a:solidFill>
                  <a:srgbClr val="000090"/>
                </a:solidFill>
                <a:latin typeface="Calibri" panose="020F0502020204030204" pitchFamily="34" charset="0"/>
              </a:rPr>
              <a:t> et al., 2015, IEEE JSTARS </a:t>
            </a:r>
          </a:p>
          <a:p>
            <a:pPr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altLang="it-IT" sz="1400" b="1" i="1" dirty="0" err="1">
                <a:solidFill>
                  <a:srgbClr val="000090"/>
                </a:solidFill>
                <a:latin typeface="Calibri" panose="020F0502020204030204" pitchFamily="34" charset="0"/>
              </a:rPr>
              <a:t>Zinno</a:t>
            </a:r>
            <a:r>
              <a:rPr lang="en-US" altLang="it-IT" sz="1400" b="1" i="1" dirty="0">
                <a:solidFill>
                  <a:srgbClr val="000090"/>
                </a:solidFill>
                <a:latin typeface="Calibri" panose="020F0502020204030204" pitchFamily="34" charset="0"/>
              </a:rPr>
              <a:t> et al., 2015, IEEE Transaction Cloud Computing</a:t>
            </a:r>
            <a:r>
              <a:rPr lang="en-US" altLang="it-IT" sz="2400" b="1" dirty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endParaRPr lang="it-IT" altLang="it-IT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sp>
        <p:nvSpPr>
          <p:cNvPr id="256008" name="Text Box 74"/>
          <p:cNvSpPr txBox="1">
            <a:spLocks noChangeArrowheads="1"/>
          </p:cNvSpPr>
          <p:nvPr/>
        </p:nvSpPr>
        <p:spPr bwMode="auto">
          <a:xfrm>
            <a:off x="-88900" y="24593"/>
            <a:ext cx="9372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28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Worflow</a:t>
            </a:r>
            <a:r>
              <a:rPr lang="en-US" altLang="it-IT" sz="2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28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della</a:t>
            </a:r>
            <a:r>
              <a:rPr lang="en-US" altLang="it-IT" sz="2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catena di </a:t>
            </a:r>
            <a:r>
              <a:rPr lang="en-US" altLang="it-IT" sz="28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elaborazione</a:t>
            </a:r>
            <a:r>
              <a:rPr lang="en-US" altLang="it-IT" sz="28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SBAS-</a:t>
            </a:r>
            <a:r>
              <a:rPr lang="en-US" altLang="it-IT" sz="28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DInSAR</a:t>
            </a:r>
            <a:endParaRPr lang="en-US" altLang="it-IT" sz="2800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Dataset elaborati su infrastruttura </a:t>
            </a:r>
            <a:r>
              <a:rPr lang="it-IT" sz="2400" b="1" dirty="0" err="1" smtClean="0">
                <a:solidFill>
                  <a:srgbClr val="262699"/>
                </a:solidFill>
                <a:latin typeface="Tahoma" charset="0"/>
              </a:rPr>
              <a:t>ReCaS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-Bari: 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fase preliminare di test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1429" y="1378531"/>
            <a:ext cx="8763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Roma - orbite Ascendenti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139 dati CSK (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04072010 </a:t>
            </a:r>
            <a:r>
              <a:rPr lang="mr-IN" sz="2000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11032019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419 Interferogrammi </a:t>
            </a:r>
          </a:p>
          <a:p>
            <a:pPr algn="ctr"/>
            <a:endParaRPr lang="it-IT" sz="2000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Napoli: orbite Ascendenti </a:t>
            </a:r>
            <a:endParaRPr lang="it-IT" sz="2000" b="1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187 dati CSK (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20072009 </a:t>
            </a:r>
            <a:r>
              <a:rPr lang="mr-IN" sz="2000" dirty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 26032019</a:t>
            </a:r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564 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</a:p>
          <a:p>
            <a:pPr algn="ctr"/>
            <a:endParaRPr lang="it-IT" sz="2000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Genova: orbite Ascendenti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132 dati CSK (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23022011 </a:t>
            </a:r>
            <a:r>
              <a:rPr lang="mr-IN" sz="2000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05082018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399 </a:t>
            </a:r>
            <a:r>
              <a:rPr lang="it-IT" sz="2000" dirty="0" err="1" smtClean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  <a:endParaRPr lang="it-IT" sz="2000" dirty="0" smtClean="0">
              <a:solidFill>
                <a:srgbClr val="262699"/>
              </a:solidFill>
              <a:latin typeface="Tahoma"/>
              <a:cs typeface="Tahoma"/>
            </a:endParaRPr>
          </a:p>
          <a:p>
            <a:endParaRPr lang="it-IT" sz="2000" dirty="0" smtClean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Genova: orbite Discendenti </a:t>
            </a:r>
            <a:endParaRPr lang="it-IT" sz="2000" b="1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134 </a:t>
            </a:r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dati CSK 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(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07012011 </a:t>
            </a:r>
            <a:r>
              <a:rPr lang="mr-IN" sz="2000" dirty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06082018</a:t>
            </a:r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408 </a:t>
            </a:r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</a:p>
          <a:p>
            <a:endParaRPr lang="it-IT" sz="2000" dirty="0">
              <a:solidFill>
                <a:srgbClr val="262699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144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Dataset elaborati su infrastruttura </a:t>
            </a:r>
            <a:r>
              <a:rPr lang="it-IT" sz="2400" b="1" dirty="0" err="1" smtClean="0">
                <a:solidFill>
                  <a:srgbClr val="262699"/>
                </a:solidFill>
                <a:latin typeface="Tahoma" charset="0"/>
              </a:rPr>
              <a:t>ReCaS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-Bari: 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fase preliminare di test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1429" y="2043549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Roma - orbite Ascendenti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139 dati CSK (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04072010 </a:t>
            </a:r>
            <a:r>
              <a:rPr lang="mr-IN" sz="2000" dirty="0" smtClean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11032019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419 </a:t>
            </a:r>
            <a:r>
              <a:rPr lang="it-IT" sz="2000" dirty="0" err="1" smtClean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 </a:t>
            </a:r>
          </a:p>
          <a:p>
            <a:pPr algn="ctr"/>
            <a:endParaRPr lang="it-IT" sz="2000" dirty="0" smtClean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endParaRPr lang="it-IT" sz="2000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Napoli: orbite Ascendenti </a:t>
            </a:r>
            <a:endParaRPr lang="it-IT" sz="2000" b="1" dirty="0">
              <a:solidFill>
                <a:srgbClr val="262699"/>
              </a:solidFill>
              <a:latin typeface="Tahoma"/>
              <a:cs typeface="Tahoma"/>
            </a:endParaRPr>
          </a:p>
          <a:p>
            <a:pPr algn="ctr"/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187 dati CSK (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20072009 </a:t>
            </a:r>
            <a:r>
              <a:rPr lang="mr-IN" sz="2000" dirty="0">
                <a:solidFill>
                  <a:srgbClr val="262699"/>
                </a:solidFill>
                <a:latin typeface="Tahoma"/>
                <a:cs typeface="Tahoma"/>
              </a:rPr>
              <a:t>–</a:t>
            </a:r>
            <a:r>
              <a:rPr lang="is-IS" sz="2000" dirty="0">
                <a:solidFill>
                  <a:srgbClr val="262699"/>
                </a:solidFill>
                <a:latin typeface="Tahoma"/>
                <a:cs typeface="Tahoma"/>
              </a:rPr>
              <a:t> 26032019</a:t>
            </a:r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) </a:t>
            </a:r>
          </a:p>
          <a:p>
            <a:pPr algn="ctr"/>
            <a:r>
              <a:rPr lang="it-IT" sz="2000" dirty="0">
                <a:solidFill>
                  <a:srgbClr val="262699"/>
                </a:solidFill>
                <a:latin typeface="Tahoma"/>
                <a:cs typeface="Tahoma"/>
              </a:rPr>
              <a:t>564 </a:t>
            </a:r>
            <a:r>
              <a:rPr lang="it-IT" sz="2000" dirty="0" smtClean="0">
                <a:solidFill>
                  <a:srgbClr val="262699"/>
                </a:solidFill>
                <a:latin typeface="Tahoma"/>
                <a:cs typeface="Tahoma"/>
              </a:rPr>
              <a:t>Interferogrammi</a:t>
            </a:r>
          </a:p>
          <a:p>
            <a:pPr algn="ctr"/>
            <a:endParaRPr lang="it-IT" sz="2000" dirty="0">
              <a:solidFill>
                <a:srgbClr val="262699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717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Caratteristiche di un dataset modello: </a:t>
            </a:r>
          </a:p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Roma </a:t>
            </a:r>
            <a:r>
              <a:rPr lang="mr-IN" sz="2400" b="1" dirty="0" smtClean="0">
                <a:solidFill>
                  <a:srgbClr val="262699"/>
                </a:solidFill>
                <a:latin typeface="Tahoma" charset="0"/>
              </a:rPr>
              <a:t>–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 Orbite Ascendenti  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31575"/>
              </p:ext>
            </p:extLst>
          </p:nvPr>
        </p:nvGraphicFramePr>
        <p:xfrm>
          <a:off x="1884083" y="1124129"/>
          <a:ext cx="5375835" cy="4939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17302"/>
                <a:gridCol w="2658533"/>
              </a:tblGrid>
              <a:tr h="485532">
                <a:tc>
                  <a:txBody>
                    <a:bodyPr/>
                    <a:lstStyle/>
                    <a:p>
                      <a:pPr algn="ctr"/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# Immagini SAR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139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485532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Time </a:t>
                      </a:r>
                      <a:r>
                        <a:rPr lang="it-IT" sz="1800" dirty="0" err="1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span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07/2010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mr-IN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–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03/2019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527467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Area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a Terra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40x40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km</a:t>
                      </a:r>
                      <a:r>
                        <a:rPr lang="it-IT" sz="1800" baseline="300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Storage Dati 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295 GB</a:t>
                      </a: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Storage complessivo 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~ 4 TB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438"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Risorse di Calcolo dedicate all’elaborazione: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# CPU totali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128</a:t>
                      </a: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#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 (K40)</a:t>
                      </a: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RAM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250 GB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Caratteristiche di un dataset modello: </a:t>
            </a:r>
          </a:p>
          <a:p>
            <a:pPr algn="ctr" defTabSz="914400"/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Roma </a:t>
            </a:r>
            <a:r>
              <a:rPr lang="mr-IN" sz="2400" b="1" dirty="0" smtClean="0">
                <a:solidFill>
                  <a:srgbClr val="262699"/>
                </a:solidFill>
                <a:latin typeface="Tahoma" charset="0"/>
              </a:rPr>
              <a:t>–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 Orbite Ascendenti  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73014"/>
              </p:ext>
            </p:extLst>
          </p:nvPr>
        </p:nvGraphicFramePr>
        <p:xfrm>
          <a:off x="1884083" y="1124129"/>
          <a:ext cx="5375835" cy="26454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17302"/>
                <a:gridCol w="2658533"/>
              </a:tblGrid>
              <a:tr h="485532">
                <a:tc>
                  <a:txBody>
                    <a:bodyPr/>
                    <a:lstStyle/>
                    <a:p>
                      <a:pPr algn="ctr"/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# Immagini SAR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139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485532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Time </a:t>
                      </a:r>
                      <a:r>
                        <a:rPr lang="it-IT" sz="1800" dirty="0" err="1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span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07/2010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mr-IN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–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03/2019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527467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Area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a Terra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40x40</a:t>
                      </a:r>
                      <a:r>
                        <a:rPr lang="it-IT" sz="1800" baseline="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 km</a:t>
                      </a:r>
                      <a:r>
                        <a:rPr lang="it-IT" sz="1800" baseline="300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lang="it-IT" sz="1800" dirty="0">
                        <a:solidFill>
                          <a:srgbClr val="262699"/>
                        </a:solidFill>
                        <a:latin typeface="Tahoma"/>
                        <a:cs typeface="Tahoma"/>
                      </a:endParaRP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Storage Dati 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295 GB</a:t>
                      </a:r>
                    </a:p>
                  </a:txBody>
                  <a:tcPr anchor="ctr"/>
                </a:tc>
              </a:tr>
              <a:tr h="5734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Storage complessivo 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262699"/>
                          </a:solidFill>
                          <a:latin typeface="Tahoma"/>
                          <a:cs typeface="Tahoma"/>
                        </a:rPr>
                        <a:t>~ 4 TB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27088"/>
              </p:ext>
            </p:extLst>
          </p:nvPr>
        </p:nvGraphicFramePr>
        <p:xfrm>
          <a:off x="1139095" y="4192692"/>
          <a:ext cx="6645698" cy="2049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6086"/>
                <a:gridCol w="3159612"/>
              </a:tblGrid>
              <a:tr h="6832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2D2DB9"/>
                          </a:solidFill>
                        </a:rPr>
                        <a:t>Tempo Elaborazione</a:t>
                      </a:r>
                      <a:r>
                        <a:rPr lang="it-IT" sz="1800" b="1" baseline="0" dirty="0" smtClean="0">
                          <a:solidFill>
                            <a:srgbClr val="2D2DB9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1" baseline="0" dirty="0" smtClean="0">
                          <a:solidFill>
                            <a:srgbClr val="2D2DB9"/>
                          </a:solidFill>
                        </a:rPr>
                        <a:t>Media Risoluzione</a:t>
                      </a:r>
                      <a:endParaRPr lang="it-IT" sz="1800" b="1" dirty="0" smtClean="0">
                        <a:solidFill>
                          <a:srgbClr val="2D2DB9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2D2DB9"/>
                          </a:solidFill>
                        </a:rPr>
                        <a:t>~ 4 giorni</a:t>
                      </a:r>
                      <a:endParaRPr lang="it-IT" sz="1800" b="1" dirty="0" smtClean="0">
                        <a:solidFill>
                          <a:srgbClr val="2D2DB9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2D2DB9"/>
                          </a:solidFill>
                        </a:rPr>
                        <a:t>Tempo Elaborazione</a:t>
                      </a:r>
                      <a:r>
                        <a:rPr lang="it-IT" sz="1800" b="1" baseline="0" dirty="0" smtClean="0">
                          <a:solidFill>
                            <a:srgbClr val="2D2DB9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1" baseline="0" dirty="0" smtClean="0">
                          <a:solidFill>
                            <a:srgbClr val="2D2DB9"/>
                          </a:solidFill>
                        </a:rPr>
                        <a:t>Piena Risoluzione</a:t>
                      </a:r>
                      <a:endParaRPr lang="it-IT" sz="1800" b="1" dirty="0" smtClean="0">
                        <a:solidFill>
                          <a:srgbClr val="2D2DB9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2D2DB9"/>
                          </a:solidFill>
                        </a:rPr>
                        <a:t>~ 1.5</a:t>
                      </a:r>
                      <a:r>
                        <a:rPr lang="it-IT" sz="1800" b="1" baseline="0" dirty="0" smtClean="0">
                          <a:solidFill>
                            <a:srgbClr val="2D2DB9"/>
                          </a:solidFill>
                        </a:rPr>
                        <a:t> giorni</a:t>
                      </a:r>
                      <a:endParaRPr lang="it-IT" sz="1800" b="1" dirty="0" smtClean="0">
                        <a:solidFill>
                          <a:srgbClr val="2D2DB9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70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Tempo TOTALE</a:t>
                      </a:r>
                      <a:endParaRPr lang="it-IT" sz="1800" b="1" dirty="0" smtClean="0">
                        <a:solidFill>
                          <a:srgbClr val="FF0000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it-IT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800" b="1" dirty="0" smtClean="0">
                          <a:solidFill>
                            <a:srgbClr val="FF0000"/>
                          </a:solidFill>
                        </a:rPr>
                        <a:t>5.5 giorni</a:t>
                      </a:r>
                      <a:endParaRPr lang="it-IT" sz="1800" b="1" dirty="0" smtClean="0">
                        <a:solidFill>
                          <a:srgbClr val="FF0000"/>
                        </a:solidFill>
                        <a:latin typeface="+mj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5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area di Roma</a:t>
            </a:r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87022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139 immagini SAR CSK, orbite </a:t>
            </a:r>
            <a:r>
              <a:rPr lang="it-IT" b="1"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scendenti (2010-2019)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63279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834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94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3" name="Immagine 2" descr="Roma_asc_Luglio19_nientescuol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2" y="846660"/>
            <a:ext cx="6929968" cy="52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area di Roma</a:t>
            </a:r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63279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834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94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2" name="Immagine 1" descr="Roma_asc_Luglio19_scuol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0" y="846000"/>
            <a:ext cx="6928831" cy="5216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96" y="4080646"/>
            <a:ext cx="5076000" cy="169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uppo 5"/>
          <p:cNvGrpSpPr/>
          <p:nvPr/>
        </p:nvGrpSpPr>
        <p:grpSpPr>
          <a:xfrm>
            <a:off x="1435075" y="239099"/>
            <a:ext cx="4254525" cy="3283034"/>
            <a:chOff x="1435075" y="239099"/>
            <a:chExt cx="4254525" cy="3283034"/>
          </a:xfrm>
        </p:grpSpPr>
        <p:grpSp>
          <p:nvGrpSpPr>
            <p:cNvPr id="43" name="Gruppo 42"/>
            <p:cNvGrpSpPr/>
            <p:nvPr/>
          </p:nvGrpSpPr>
          <p:grpSpPr>
            <a:xfrm>
              <a:off x="1435075" y="261102"/>
              <a:ext cx="4254525" cy="3261031"/>
              <a:chOff x="1435075" y="261102"/>
              <a:chExt cx="4254525" cy="3261031"/>
            </a:xfrm>
          </p:grpSpPr>
          <p:pic>
            <p:nvPicPr>
              <p:cNvPr id="3" name="Immagine 2" descr="Roma_asc_Luglio19_LiceoArtCaravaggio.bmp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075" y="261102"/>
                <a:ext cx="3650021" cy="2683677"/>
              </a:xfrm>
              <a:prstGeom prst="rect">
                <a:avLst/>
              </a:prstGeom>
              <a:ln w="31750">
                <a:solidFill>
                  <a:schemeClr val="bg1"/>
                </a:solidFill>
              </a:ln>
            </p:spPr>
          </p:pic>
          <p:grpSp>
            <p:nvGrpSpPr>
              <p:cNvPr id="42" name="Gruppo 41"/>
              <p:cNvGrpSpPr/>
              <p:nvPr/>
            </p:nvGrpSpPr>
            <p:grpSpPr>
              <a:xfrm>
                <a:off x="3260086" y="1602941"/>
                <a:ext cx="2429514" cy="1919192"/>
                <a:chOff x="3260086" y="1602941"/>
                <a:chExt cx="2429514" cy="1919192"/>
              </a:xfrm>
            </p:grpSpPr>
            <p:sp>
              <p:nvSpPr>
                <p:cNvPr id="37" name="Rettangolo 36"/>
                <p:cNvSpPr/>
                <p:nvPr/>
              </p:nvSpPr>
              <p:spPr bwMode="auto">
                <a:xfrm>
                  <a:off x="5283200" y="3234267"/>
                  <a:ext cx="406400" cy="287866"/>
                </a:xfrm>
                <a:prstGeom prst="rect">
                  <a:avLst/>
                </a:prstGeom>
                <a:noFill/>
                <a:ln w="317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39" name="Connettore 1 38"/>
                <p:cNvCxnSpPr>
                  <a:endCxn id="3" idx="3"/>
                </p:cNvCxnSpPr>
                <p:nvPr/>
              </p:nvCxnSpPr>
              <p:spPr bwMode="auto">
                <a:xfrm flipH="1" flipV="1">
                  <a:off x="5085096" y="1602941"/>
                  <a:ext cx="604504" cy="1631326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" name="Connettore 1 39"/>
                <p:cNvCxnSpPr>
                  <a:endCxn id="3" idx="2"/>
                </p:cNvCxnSpPr>
                <p:nvPr/>
              </p:nvCxnSpPr>
              <p:spPr bwMode="auto">
                <a:xfrm flipH="1" flipV="1">
                  <a:off x="3260086" y="2944779"/>
                  <a:ext cx="2023114" cy="577354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5" name="CasellaDiTesto 4"/>
            <p:cNvSpPr txBox="1"/>
            <p:nvPr/>
          </p:nvSpPr>
          <p:spPr>
            <a:xfrm>
              <a:off x="1844000" y="239099"/>
              <a:ext cx="28321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rgbClr val="262699"/>
                  </a:solidFill>
                  <a:latin typeface="Tahoma"/>
                  <a:cs typeface="Tahoma"/>
                </a:rPr>
                <a:t>Liceo Artistico Statale Caravaggio</a:t>
              </a:r>
              <a:endParaRPr lang="it-IT" sz="1200" b="1" dirty="0">
                <a:solidFill>
                  <a:srgbClr val="262699"/>
                </a:solidFill>
                <a:latin typeface="Tahoma"/>
                <a:cs typeface="Tahoma"/>
              </a:endParaRPr>
            </a:p>
          </p:txBody>
        </p:sp>
      </p:grpSp>
      <p:cxnSp>
        <p:nvCxnSpPr>
          <p:cNvPr id="45" name="Connettore 2 44"/>
          <p:cNvCxnSpPr/>
          <p:nvPr/>
        </p:nvCxnSpPr>
        <p:spPr bwMode="auto">
          <a:xfrm>
            <a:off x="2114744" y="1554873"/>
            <a:ext cx="444500" cy="466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0" y="6098513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err="1" smtClean="0">
                <a:solidFill>
                  <a:srgbClr val="000090"/>
                </a:solidFill>
                <a:latin typeface="Tahoma"/>
                <a:cs typeface="Tahoma"/>
              </a:rPr>
              <a:t>Layer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 contenente le informazioni sulla posizione delle scuole 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323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area di Roma</a:t>
            </a:r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87022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139 immagini SAR CSK, orbite </a:t>
            </a:r>
            <a:r>
              <a:rPr lang="it-IT" b="1"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scendenti (2010-2019)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63279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834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94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19" name="Immagine 18" descr="Roma_asc_Luglio19_nientescuol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2" y="846660"/>
            <a:ext cx="6929968" cy="5217256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727777" y="570178"/>
            <a:ext cx="4509330" cy="3695652"/>
            <a:chOff x="3727777" y="570178"/>
            <a:chExt cx="4509330" cy="3695652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404" y="668584"/>
              <a:ext cx="3440703" cy="267857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6" name="Rettangolo 25"/>
            <p:cNvSpPr/>
            <p:nvPr/>
          </p:nvSpPr>
          <p:spPr bwMode="auto">
            <a:xfrm>
              <a:off x="3727777" y="3745009"/>
              <a:ext cx="609600" cy="52082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7" name="Connettore 1 26"/>
            <p:cNvCxnSpPr/>
            <p:nvPr/>
          </p:nvCxnSpPr>
          <p:spPr bwMode="auto">
            <a:xfrm flipV="1">
              <a:off x="3727777" y="570178"/>
              <a:ext cx="1068627" cy="31748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Connettore 1 27"/>
            <p:cNvCxnSpPr/>
            <p:nvPr/>
          </p:nvCxnSpPr>
          <p:spPr bwMode="auto">
            <a:xfrm flipV="1">
              <a:off x="4337377" y="3445565"/>
              <a:ext cx="3899730" cy="8202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9" name="Connettore 2 28"/>
          <p:cNvCxnSpPr/>
          <p:nvPr/>
        </p:nvCxnSpPr>
        <p:spPr bwMode="auto">
          <a:xfrm>
            <a:off x="5790148" y="1225854"/>
            <a:ext cx="444500" cy="466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2" y="4371916"/>
            <a:ext cx="5076000" cy="169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36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area di Napoli</a:t>
            </a:r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87022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187 immagini SAR CSK, orbite </a:t>
            </a:r>
            <a:r>
              <a:rPr lang="it-IT" b="1"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scendenti (2009-2019)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63279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834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94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2" name="Immagine 1" descr="screensh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7" b="6949"/>
          <a:stretch/>
        </p:blipFill>
        <p:spPr>
          <a:xfrm>
            <a:off x="1129852" y="1117600"/>
            <a:ext cx="7588620" cy="4809067"/>
          </a:xfrm>
          <a:prstGeom prst="rect">
            <a:avLst/>
          </a:prstGeom>
        </p:spPr>
      </p:pic>
      <p:grpSp>
        <p:nvGrpSpPr>
          <p:cNvPr id="42" name="Gruppo 41"/>
          <p:cNvGrpSpPr/>
          <p:nvPr/>
        </p:nvGrpSpPr>
        <p:grpSpPr>
          <a:xfrm>
            <a:off x="455789" y="2123457"/>
            <a:ext cx="5492050" cy="4173115"/>
            <a:chOff x="455789" y="2123457"/>
            <a:chExt cx="5492050" cy="4173115"/>
          </a:xfrm>
        </p:grpSpPr>
        <p:sp>
          <p:nvSpPr>
            <p:cNvPr id="13" name="Rettangolo 12"/>
            <p:cNvSpPr/>
            <p:nvPr/>
          </p:nvSpPr>
          <p:spPr bwMode="auto">
            <a:xfrm>
              <a:off x="5253569" y="2123457"/>
              <a:ext cx="694270" cy="501209"/>
            </a:xfrm>
            <a:prstGeom prst="rect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" name="Immagine 3" descr="Schermata 2019-07-11 alle 02.30.5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89" y="2733230"/>
              <a:ext cx="4661884" cy="3563342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cxnSp>
          <p:nvCxnSpPr>
            <p:cNvPr id="38" name="Connettore 1 37"/>
            <p:cNvCxnSpPr/>
            <p:nvPr/>
          </p:nvCxnSpPr>
          <p:spPr bwMode="auto">
            <a:xfrm flipH="1">
              <a:off x="2803664" y="2123458"/>
              <a:ext cx="2449906" cy="59072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Connettore 1 39"/>
            <p:cNvCxnSpPr/>
            <p:nvPr/>
          </p:nvCxnSpPr>
          <p:spPr bwMode="auto">
            <a:xfrm flipH="1">
              <a:off x="5134606" y="2631016"/>
              <a:ext cx="811114" cy="2038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o 47"/>
          <p:cNvGrpSpPr/>
          <p:nvPr/>
        </p:nvGrpSpPr>
        <p:grpSpPr>
          <a:xfrm>
            <a:off x="1067654" y="454531"/>
            <a:ext cx="5284065" cy="2695069"/>
            <a:chOff x="1067654" y="454531"/>
            <a:chExt cx="5284065" cy="2695069"/>
          </a:xfrm>
        </p:grpSpPr>
        <p:pic>
          <p:nvPicPr>
            <p:cNvPr id="35" name="Immagine 34" descr="plot_Napoli_ASC_Second_az_402_rg_87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654" y="454531"/>
              <a:ext cx="5284065" cy="1572353"/>
            </a:xfrm>
            <a:prstGeom prst="rect">
              <a:avLst/>
            </a:prstGeom>
          </p:spPr>
        </p:pic>
        <p:cxnSp>
          <p:nvCxnSpPr>
            <p:cNvPr id="32" name="Connettore 2 31"/>
            <p:cNvCxnSpPr/>
            <p:nvPr/>
          </p:nvCxnSpPr>
          <p:spPr bwMode="auto">
            <a:xfrm flipH="1">
              <a:off x="2353733" y="1908353"/>
              <a:ext cx="745067" cy="124124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uppo 53"/>
          <p:cNvGrpSpPr/>
          <p:nvPr/>
        </p:nvGrpSpPr>
        <p:grpSpPr>
          <a:xfrm>
            <a:off x="3098800" y="2931763"/>
            <a:ext cx="5284065" cy="2056142"/>
            <a:chOff x="3098800" y="2956091"/>
            <a:chExt cx="5284065" cy="2056142"/>
          </a:xfrm>
        </p:grpSpPr>
        <p:pic>
          <p:nvPicPr>
            <p:cNvPr id="49" name="Immagine 48" descr="plot_Napoli_ASC_BlobSec_az_691_rg_4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800" y="2956091"/>
              <a:ext cx="5284065" cy="1572352"/>
            </a:xfrm>
            <a:prstGeom prst="rect">
              <a:avLst/>
            </a:prstGeom>
          </p:spPr>
        </p:pic>
        <p:cxnSp>
          <p:nvCxnSpPr>
            <p:cNvPr id="50" name="Connettore 2 49"/>
            <p:cNvCxnSpPr/>
            <p:nvPr/>
          </p:nvCxnSpPr>
          <p:spPr bwMode="auto">
            <a:xfrm flipH="1">
              <a:off x="3318919" y="4402667"/>
              <a:ext cx="829748" cy="6095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877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area di Napoli</a:t>
            </a:r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87022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187 immagini SAR CSK, orbite </a:t>
            </a:r>
            <a:r>
              <a:rPr lang="it-IT" b="1"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scendenti (2009-2019)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63279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834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194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2" name="Immagine 1" descr="screensh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7" b="6949"/>
          <a:stretch/>
        </p:blipFill>
        <p:spPr>
          <a:xfrm>
            <a:off x="1129852" y="1117600"/>
            <a:ext cx="7588620" cy="4809067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825057" y="2505690"/>
            <a:ext cx="5111044" cy="3865568"/>
            <a:chOff x="409244" y="-106413"/>
            <a:chExt cx="5111044" cy="3865568"/>
          </a:xfrm>
        </p:grpSpPr>
        <p:sp>
          <p:nvSpPr>
            <p:cNvPr id="13" name="Rettangolo 12"/>
            <p:cNvSpPr/>
            <p:nvPr/>
          </p:nvSpPr>
          <p:spPr bwMode="auto">
            <a:xfrm>
              <a:off x="4919149" y="-106413"/>
              <a:ext cx="601139" cy="501209"/>
            </a:xfrm>
            <a:prstGeom prst="rect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" name="Immagine 2" descr="Schermata 2019-07-11 alle 02.25.3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4" y="621897"/>
              <a:ext cx="4296065" cy="3137258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cxnSp>
          <p:nvCxnSpPr>
            <p:cNvPr id="8" name="Connettore 1 7"/>
            <p:cNvCxnSpPr/>
            <p:nvPr/>
          </p:nvCxnSpPr>
          <p:spPr bwMode="auto">
            <a:xfrm flipH="1">
              <a:off x="2615255" y="-106413"/>
              <a:ext cx="2303894" cy="71137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/>
            <p:nvPr/>
          </p:nvCxnSpPr>
          <p:spPr bwMode="auto">
            <a:xfrm flipH="1">
              <a:off x="4718010" y="394796"/>
              <a:ext cx="802278" cy="334742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o 47"/>
          <p:cNvGrpSpPr/>
          <p:nvPr/>
        </p:nvGrpSpPr>
        <p:grpSpPr>
          <a:xfrm>
            <a:off x="2496022" y="1016002"/>
            <a:ext cx="5284065" cy="3183467"/>
            <a:chOff x="2479089" y="1151466"/>
            <a:chExt cx="5284065" cy="3183467"/>
          </a:xfrm>
        </p:grpSpPr>
        <p:cxnSp>
          <p:nvCxnSpPr>
            <p:cNvPr id="32" name="Connettore 2 31"/>
            <p:cNvCxnSpPr/>
            <p:nvPr/>
          </p:nvCxnSpPr>
          <p:spPr bwMode="auto">
            <a:xfrm flipH="1">
              <a:off x="2895014" y="2689953"/>
              <a:ext cx="1101253" cy="16449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1" name="Immagine 30" descr="plot_Napoli_TAV_ASC_az_764_rg_95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089" y="1151466"/>
              <a:ext cx="5284065" cy="1572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66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61273" y="1872184"/>
            <a:ext cx="1891339" cy="3220292"/>
            <a:chOff x="161273" y="1872184"/>
            <a:chExt cx="1891339" cy="3220292"/>
          </a:xfrm>
        </p:grpSpPr>
        <p:pic>
          <p:nvPicPr>
            <p:cNvPr id="73" name="Picture 41" descr="napl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81" y="18721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42" descr="naples"/>
            <p:cNvPicPr>
              <a:picLocks noChangeAspect="1" noChangeArrowheads="1"/>
            </p:cNvPicPr>
            <p:nvPr/>
          </p:nvPicPr>
          <p:blipFill>
            <a:blip r:embed="rId2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91" y="21624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41" descr="napl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81" y="24436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42" descr="naples"/>
            <p:cNvPicPr>
              <a:picLocks noChangeAspect="1" noChangeArrowheads="1"/>
            </p:cNvPicPr>
            <p:nvPr/>
          </p:nvPicPr>
          <p:blipFill>
            <a:blip r:embed="rId2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91" y="27339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1" descr="napl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31" y="30056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42" descr="naples"/>
            <p:cNvPicPr>
              <a:picLocks noChangeAspect="1" noChangeArrowheads="1"/>
            </p:cNvPicPr>
            <p:nvPr/>
          </p:nvPicPr>
          <p:blipFill>
            <a:blip r:embed="rId2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41" y="32959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41" descr="napl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031" y="35771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2" descr="naples"/>
            <p:cNvPicPr>
              <a:picLocks noChangeAspect="1" noChangeArrowheads="1"/>
            </p:cNvPicPr>
            <p:nvPr/>
          </p:nvPicPr>
          <p:blipFill>
            <a:blip r:embed="rId2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141" y="38674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Connettore 2 2"/>
            <p:cNvCxnSpPr/>
            <p:nvPr/>
          </p:nvCxnSpPr>
          <p:spPr bwMode="auto">
            <a:xfrm>
              <a:off x="161273" y="3235101"/>
              <a:ext cx="830758" cy="18573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2626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CasellaDiTesto 11"/>
            <p:cNvSpPr txBox="1"/>
            <p:nvPr/>
          </p:nvSpPr>
          <p:spPr>
            <a:xfrm rot="4008728">
              <a:off x="-32022" y="4019186"/>
              <a:ext cx="924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262699"/>
                  </a:solidFill>
                </a:rPr>
                <a:t>T</a:t>
              </a:r>
              <a:r>
                <a:rPr lang="it-IT" b="1" dirty="0" smtClean="0">
                  <a:solidFill>
                    <a:srgbClr val="262699"/>
                  </a:solidFill>
                </a:rPr>
                <a:t>empo</a:t>
              </a:r>
              <a:endParaRPr lang="it-IT" b="1" dirty="0">
                <a:solidFill>
                  <a:srgbClr val="262699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2509838" y="1168400"/>
            <a:ext cx="6588125" cy="4895850"/>
            <a:chOff x="2509838" y="1168400"/>
            <a:chExt cx="6588125" cy="4895850"/>
          </a:xfrm>
        </p:grpSpPr>
        <p:grpSp>
          <p:nvGrpSpPr>
            <p:cNvPr id="44" name="Gruppo 43"/>
            <p:cNvGrpSpPr/>
            <p:nvPr/>
          </p:nvGrpSpPr>
          <p:grpSpPr>
            <a:xfrm>
              <a:off x="2509838" y="1168400"/>
              <a:ext cx="6588125" cy="4895850"/>
              <a:chOff x="2509838" y="549275"/>
              <a:chExt cx="6588125" cy="4895850"/>
            </a:xfrm>
          </p:grpSpPr>
          <p:grpSp>
            <p:nvGrpSpPr>
              <p:cNvPr id="45" name="Gruppo 7"/>
              <p:cNvGrpSpPr>
                <a:grpSpLocks/>
              </p:cNvGrpSpPr>
              <p:nvPr/>
            </p:nvGrpSpPr>
            <p:grpSpPr bwMode="auto">
              <a:xfrm>
                <a:off x="2509838" y="549275"/>
                <a:ext cx="6588125" cy="4895850"/>
                <a:chOff x="2509838" y="548680"/>
                <a:chExt cx="6588125" cy="4896544"/>
              </a:xfrm>
            </p:grpSpPr>
            <p:grpSp>
              <p:nvGrpSpPr>
                <p:cNvPr id="59" name="Group 15"/>
                <p:cNvGrpSpPr>
                  <a:grpSpLocks/>
                </p:cNvGrpSpPr>
                <p:nvPr/>
              </p:nvGrpSpPr>
              <p:grpSpPr bwMode="auto">
                <a:xfrm>
                  <a:off x="2509838" y="548680"/>
                  <a:ext cx="6588125" cy="4859338"/>
                  <a:chOff x="1743" y="1123"/>
                  <a:chExt cx="4494" cy="3061"/>
                </a:xfrm>
              </p:grpSpPr>
              <p:pic>
                <p:nvPicPr>
                  <p:cNvPr id="65" name="Picture 16" descr="multi_vel_GEO_05cm_yr_disc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43" y="1123"/>
                    <a:ext cx="4494" cy="30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1743" y="2568"/>
                    <a:ext cx="1233" cy="409"/>
                  </a:xfrm>
                  <a:prstGeom prst="rightArrow">
                    <a:avLst>
                      <a:gd name="adj1" fmla="val 50000"/>
                      <a:gd name="adj2" fmla="val 75367"/>
                    </a:avLst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it-IT"/>
                  </a:p>
                </p:txBody>
              </p:sp>
            </p:grpSp>
            <p:grpSp>
              <p:nvGrpSpPr>
                <p:cNvPr id="60" name="Group 22"/>
                <p:cNvGrpSpPr>
                  <a:grpSpLocks/>
                </p:cNvGrpSpPr>
                <p:nvPr/>
              </p:nvGrpSpPr>
              <p:grpSpPr bwMode="auto">
                <a:xfrm rot="5400000">
                  <a:off x="4735392" y="2944320"/>
                  <a:ext cx="631543" cy="4370265"/>
                  <a:chOff x="2563" y="294"/>
                  <a:chExt cx="459" cy="2019"/>
                </a:xfrm>
              </p:grpSpPr>
              <p:sp>
                <p:nvSpPr>
                  <p:cNvPr id="61" name="Text Box 5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783" y="1074"/>
                    <a:ext cx="2019" cy="4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400" b="1" dirty="0">
                        <a:latin typeface="Tahoma" panose="020B0604030504040204" pitchFamily="34" charset="0"/>
                      </a:rPr>
                      <a:t>Velocità di deformazione </a:t>
                    </a:r>
                    <a:r>
                      <a:rPr lang="it-IT" sz="1400" b="1" dirty="0" smtClean="0">
                        <a:latin typeface="Tahoma" panose="020B0604030504040204" pitchFamily="34" charset="0"/>
                      </a:rPr>
                      <a:t>[mm/</a:t>
                    </a:r>
                    <a:r>
                      <a:rPr lang="it-IT" sz="1400" b="1" dirty="0" err="1" smtClean="0">
                        <a:latin typeface="Tahoma" panose="020B0604030504040204" pitchFamily="34" charset="0"/>
                      </a:rPr>
                      <a:t>yr</a:t>
                    </a:r>
                    <a:r>
                      <a:rPr lang="it-IT" sz="1400" b="1" dirty="0">
                        <a:latin typeface="Tahoma" panose="020B0604030504040204" pitchFamily="34" charset="0"/>
                      </a:rPr>
                      <a:t>]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endParaRPr lang="it-IT" sz="1400" b="1" dirty="0">
                      <a:latin typeface="Tahoma" panose="020B0604030504040204" pitchFamily="34" charset="0"/>
                    </a:endParaRPr>
                  </a:p>
                </p:txBody>
              </p:sp>
              <p:pic>
                <p:nvPicPr>
                  <p:cNvPr id="62" name="Picture 6" descr="Barr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84" y="561"/>
                    <a:ext cx="176" cy="15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3" name="Text Box 7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716" y="550"/>
                    <a:ext cx="256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it-IT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</a:rPr>
                      <a:t>&gt; </a:t>
                    </a:r>
                    <a:r>
                      <a:rPr lang="it-IT" sz="1400" b="1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</a:rPr>
                      <a:t>5.</a:t>
                    </a:r>
                    <a:endParaRPr lang="it-IT" sz="1400" b="1" dirty="0">
                      <a:solidFill>
                        <a:schemeClr val="bg1"/>
                      </a:solidFill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64" name="Text Box 8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715" y="1915"/>
                    <a:ext cx="292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it-IT" sz="1400" b="1" dirty="0">
                        <a:latin typeface="Tahoma" panose="020B0604030504040204" pitchFamily="34" charset="0"/>
                      </a:rPr>
                      <a:t>&lt;- </a:t>
                    </a:r>
                    <a:r>
                      <a:rPr lang="it-IT" sz="1400" b="1" dirty="0" smtClean="0">
                        <a:latin typeface="Tahoma" panose="020B0604030504040204" pitchFamily="34" charset="0"/>
                      </a:rPr>
                      <a:t>5.</a:t>
                    </a:r>
                    <a:endParaRPr lang="it-IT" sz="1400" b="1" dirty="0">
                      <a:latin typeface="Tahom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46" name="Gruppo 8"/>
              <p:cNvGrpSpPr>
                <a:grpSpLocks/>
              </p:cNvGrpSpPr>
              <p:nvPr/>
            </p:nvGrpSpPr>
            <p:grpSpPr bwMode="auto">
              <a:xfrm>
                <a:off x="3492500" y="2209800"/>
                <a:ext cx="3600450" cy="2089150"/>
                <a:chOff x="3492500" y="2209850"/>
                <a:chExt cx="3600450" cy="2089150"/>
              </a:xfrm>
            </p:grpSpPr>
            <p:grpSp>
              <p:nvGrpSpPr>
                <p:cNvPr id="50" name="Gruppo 37"/>
                <p:cNvGrpSpPr>
                  <a:grpSpLocks/>
                </p:cNvGrpSpPr>
                <p:nvPr/>
              </p:nvGrpSpPr>
              <p:grpSpPr bwMode="auto">
                <a:xfrm>
                  <a:off x="3492500" y="2209850"/>
                  <a:ext cx="968375" cy="247650"/>
                  <a:chOff x="3492500" y="2209850"/>
                  <a:chExt cx="968375" cy="247650"/>
                </a:xfrm>
              </p:grpSpPr>
              <p:sp>
                <p:nvSpPr>
                  <p:cNvPr id="57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00513" y="2354313"/>
                    <a:ext cx="360362" cy="7143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8" name="CasellaDi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92500" y="2209850"/>
                    <a:ext cx="654050" cy="247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it-IT" sz="1000"/>
                      <a:t>Volturno</a:t>
                    </a:r>
                  </a:p>
                </p:txBody>
              </p:sp>
            </p:grpSp>
            <p:grpSp>
              <p:nvGrpSpPr>
                <p:cNvPr id="51" name="Gruppo 38"/>
                <p:cNvGrpSpPr>
                  <a:grpSpLocks/>
                </p:cNvGrpSpPr>
                <p:nvPr/>
              </p:nvGrpSpPr>
              <p:grpSpPr bwMode="auto">
                <a:xfrm>
                  <a:off x="6457950" y="3765600"/>
                  <a:ext cx="635000" cy="533400"/>
                  <a:chOff x="6457950" y="3765600"/>
                  <a:chExt cx="635000" cy="533400"/>
                </a:xfrm>
              </p:grpSpPr>
              <p:sp>
                <p:nvSpPr>
                  <p:cNvPr id="55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92913" y="3765600"/>
                    <a:ext cx="144462" cy="32385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6" name="CasellaDiTesto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57950" y="4052938"/>
                    <a:ext cx="635000" cy="2460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it-IT" sz="1000"/>
                      <a:t>Vesuvio</a:t>
                    </a:r>
                  </a:p>
                </p:txBody>
              </p:sp>
            </p:grpSp>
            <p:grpSp>
              <p:nvGrpSpPr>
                <p:cNvPr id="52" name="Gruppo 40"/>
                <p:cNvGrpSpPr>
                  <a:grpSpLocks/>
                </p:cNvGrpSpPr>
                <p:nvPr/>
              </p:nvGrpSpPr>
              <p:grpSpPr bwMode="auto">
                <a:xfrm>
                  <a:off x="4932363" y="3577630"/>
                  <a:ext cx="982662" cy="678508"/>
                  <a:chOff x="4932363" y="3577630"/>
                  <a:chExt cx="982662" cy="678508"/>
                </a:xfrm>
              </p:grpSpPr>
              <p:sp>
                <p:nvSpPr>
                  <p:cNvPr id="53" name="CasellaDiTesto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2363" y="4010075"/>
                    <a:ext cx="982662" cy="2460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it-IT" sz="1000"/>
                      <a:t>Campi Flegrei</a:t>
                    </a:r>
                  </a:p>
                </p:txBody>
              </p:sp>
              <p:sp>
                <p:nvSpPr>
                  <p:cNvPr id="54" name="Line 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64106" y="3577630"/>
                    <a:ext cx="170054" cy="47466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47" name="Gruppo 2"/>
              <p:cNvGrpSpPr>
                <a:grpSpLocks/>
              </p:cNvGrpSpPr>
              <p:nvPr/>
            </p:nvGrpSpPr>
            <p:grpSpPr bwMode="auto">
              <a:xfrm>
                <a:off x="5867400" y="3446463"/>
                <a:ext cx="627063" cy="563562"/>
                <a:chOff x="5867400" y="3471913"/>
                <a:chExt cx="627063" cy="563189"/>
              </a:xfrm>
            </p:grpSpPr>
            <p:sp>
              <p:nvSpPr>
                <p:cNvPr id="48" name="Line 17"/>
                <p:cNvSpPr>
                  <a:spLocks noChangeShapeType="1"/>
                </p:cNvSpPr>
                <p:nvPr/>
              </p:nvSpPr>
              <p:spPr bwMode="auto">
                <a:xfrm>
                  <a:off x="6084888" y="3471913"/>
                  <a:ext cx="71437" cy="35877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9" name="CasellaDiTesto 25"/>
                <p:cNvSpPr txBox="1">
                  <a:spLocks noChangeArrowheads="1"/>
                </p:cNvSpPr>
                <p:nvPr/>
              </p:nvSpPr>
              <p:spPr bwMode="auto">
                <a:xfrm>
                  <a:off x="5867400" y="3789040"/>
                  <a:ext cx="627063" cy="246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it-IT" sz="1000"/>
                    <a:t>Vomero</a:t>
                  </a:r>
                </a:p>
              </p:txBody>
            </p:sp>
          </p:grpSp>
        </p:grp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5062537" y="1207533"/>
              <a:ext cx="403383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it-IT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Analisi</a:t>
              </a:r>
              <a:r>
                <a:rPr lang="en-US" altLang="it-IT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ERS/</a:t>
              </a:r>
              <a:r>
                <a:rPr lang="en-US" altLang="it-IT" b="1" dirty="0" smtClean="0">
                  <a:solidFill>
                    <a:srgbClr val="FF3300"/>
                  </a:solidFill>
                  <a:latin typeface="Calibri" panose="020F0502020204030204" pitchFamily="34" charset="0"/>
                </a:rPr>
                <a:t>ENVISAT</a:t>
              </a:r>
              <a:r>
                <a:rPr lang="en-US" altLang="it-IT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(</a:t>
              </a:r>
              <a:r>
                <a:rPr lang="en-US" altLang="it-IT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1992 – 2010)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475511" y="1841500"/>
            <a:ext cx="5319239" cy="4675398"/>
            <a:chOff x="3475511" y="1841500"/>
            <a:chExt cx="5319239" cy="4675398"/>
          </a:xfrm>
        </p:grpSpPr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3475511" y="5993678"/>
              <a:ext cx="43220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Berardino et al., 2002, 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IEEE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Trans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Geosci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Remote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 Sens.</a:t>
              </a:r>
              <a:endParaRPr lang="it-IT" altLang="it-IT" sz="1400" b="1" i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  <a:p>
              <a:r>
                <a:rPr lang="it-IT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Pepe et al., 2005, 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IEEE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Trans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Geosci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. </a:t>
              </a:r>
              <a:r>
                <a:rPr lang="fr-FR" altLang="it-IT" sz="1400" b="1" i="1" dirty="0" err="1">
                  <a:solidFill>
                    <a:srgbClr val="000090"/>
                  </a:solidFill>
                  <a:latin typeface="Calibri" panose="020F0502020204030204" pitchFamily="34" charset="0"/>
                </a:rPr>
                <a:t>Remote</a:t>
              </a:r>
              <a:r>
                <a:rPr lang="fr-FR" altLang="it-IT" sz="1400" b="1" i="1" dirty="0">
                  <a:solidFill>
                    <a:srgbClr val="000090"/>
                  </a:solidFill>
                  <a:latin typeface="Calibri" panose="020F0502020204030204" pitchFamily="34" charset="0"/>
                </a:rPr>
                <a:t> Sens.</a:t>
              </a:r>
              <a:endParaRPr lang="it-IT" altLang="it-IT" sz="1400" b="1" i="1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68" name="Group 38"/>
            <p:cNvGrpSpPr>
              <a:grpSpLocks/>
            </p:cNvGrpSpPr>
            <p:nvPr/>
          </p:nvGrpSpPr>
          <p:grpSpPr bwMode="auto">
            <a:xfrm>
              <a:off x="5102225" y="1841500"/>
              <a:ext cx="3692525" cy="2284413"/>
              <a:chOff x="3292" y="707"/>
              <a:chExt cx="2326" cy="1439"/>
            </a:xfrm>
          </p:grpSpPr>
          <p:grpSp>
            <p:nvGrpSpPr>
              <p:cNvPr id="69" name="Gruppo 33"/>
              <p:cNvGrpSpPr>
                <a:grpSpLocks/>
              </p:cNvGrpSpPr>
              <p:nvPr/>
            </p:nvGrpSpPr>
            <p:grpSpPr bwMode="auto">
              <a:xfrm>
                <a:off x="3292" y="707"/>
                <a:ext cx="2326" cy="1439"/>
                <a:chOff x="5226050" y="1677988"/>
                <a:chExt cx="3692525" cy="2284412"/>
              </a:xfrm>
            </p:grpSpPr>
            <p:pic>
              <p:nvPicPr>
                <p:cNvPr id="77" name="Picture 47" descr="plot_TS_NAPOLI_CF_ERSENV_2010_disc_az718_rg52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6050" y="1677988"/>
                  <a:ext cx="3692525" cy="1065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3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715000" y="2743200"/>
                  <a:ext cx="1308100" cy="12192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0" name="Group 37"/>
              <p:cNvGrpSpPr>
                <a:grpSpLocks/>
              </p:cNvGrpSpPr>
              <p:nvPr/>
            </p:nvGrpSpPr>
            <p:grpSpPr bwMode="auto">
              <a:xfrm>
                <a:off x="5082" y="707"/>
                <a:ext cx="483" cy="295"/>
                <a:chOff x="5082" y="707"/>
                <a:chExt cx="483" cy="295"/>
              </a:xfrm>
            </p:grpSpPr>
            <p:sp>
              <p:nvSpPr>
                <p:cNvPr id="71" name="Rectangle 16"/>
                <p:cNvSpPr>
                  <a:spLocks noChangeArrowheads="1"/>
                </p:cNvSpPr>
                <p:nvPr/>
              </p:nvSpPr>
              <p:spPr bwMode="auto">
                <a:xfrm>
                  <a:off x="5082" y="877"/>
                  <a:ext cx="483" cy="125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/>
                <a:p>
                  <a:pPr fontAlgn="auto">
                    <a:lnSpc>
                      <a:spcPct val="70000"/>
                    </a:lnSpc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it-IT" sz="1000" b="1" dirty="0">
                      <a:solidFill>
                        <a:srgbClr val="FF0000"/>
                      </a:solidFill>
                      <a:latin typeface="Tahoma"/>
                      <a:sym typeface="Symbol" charset="0"/>
                    </a:rPr>
                    <a:t></a:t>
                  </a:r>
                  <a:r>
                    <a:rPr lang="it-IT" sz="8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rPr>
                    <a:t> </a:t>
                  </a:r>
                  <a:r>
                    <a:rPr lang="it-IT" sz="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rPr>
                    <a:t>ENVISAT</a:t>
                  </a:r>
                </a:p>
              </p:txBody>
            </p:sp>
            <p:sp>
              <p:nvSpPr>
                <p:cNvPr id="72" name="Rectangle 7"/>
                <p:cNvSpPr>
                  <a:spLocks noChangeArrowheads="1"/>
                </p:cNvSpPr>
                <p:nvPr/>
              </p:nvSpPr>
              <p:spPr bwMode="auto">
                <a:xfrm>
                  <a:off x="5082" y="707"/>
                  <a:ext cx="483" cy="17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/>
                <a:p>
                  <a:pPr fontAlgn="auto">
                    <a:lnSpc>
                      <a:spcPct val="70000"/>
                    </a:lnSpc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it-IT" sz="80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rPr>
                    <a:t> </a:t>
                  </a:r>
                  <a:r>
                    <a:rPr lang="it-IT" sz="1000" b="1">
                      <a:solidFill>
                        <a:srgbClr val="000000"/>
                      </a:solidFill>
                      <a:latin typeface="Tahoma"/>
                      <a:sym typeface="Symbol" charset="0"/>
                    </a:rPr>
                    <a:t></a:t>
                  </a:r>
                  <a:r>
                    <a:rPr lang="it-IT">
                      <a:solidFill>
                        <a:srgbClr val="000000"/>
                      </a:solidFill>
                      <a:latin typeface="Tahoma"/>
                      <a:sym typeface="Symbol" charset="0"/>
                    </a:rPr>
                    <a:t> </a:t>
                  </a:r>
                  <a:r>
                    <a:rPr lang="it-IT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ahoma" charset="0"/>
                    </a:rPr>
                    <a:t>ERS </a:t>
                  </a:r>
                </a:p>
              </p:txBody>
            </p:sp>
          </p:grpSp>
        </p:grpSp>
      </p:grpSp>
      <p:sp>
        <p:nvSpPr>
          <p:cNvPr id="84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6924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Tecniche avanzate di Interferometria Differenziale SAR (</a:t>
            </a:r>
            <a:r>
              <a:rPr lang="it-IT" sz="2100" b="1" dirty="0" err="1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):</a:t>
            </a:r>
          </a:p>
          <a:p>
            <a:pPr algn="ctr" eaLnBrk="1" hangingPunct="1">
              <a:defRPr/>
            </a:pP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l’algoritmo Small </a:t>
            </a:r>
            <a:r>
              <a:rPr lang="it-IT" sz="2100" b="1" dirty="0" err="1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BAseline</a:t>
            </a:r>
            <a:r>
              <a:rPr lang="it-IT" sz="2100" b="1" dirty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Subset (</a:t>
            </a:r>
            <a:r>
              <a:rPr lang="it-IT" sz="2100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SBAS)</a:t>
            </a:r>
            <a:endParaRPr lang="en-US" sz="2100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sp>
        <p:nvSpPr>
          <p:cNvPr id="85" name="Text Box 21"/>
          <p:cNvSpPr txBox="1">
            <a:spLocks noChangeArrowheads="1"/>
          </p:cNvSpPr>
          <p:nvPr/>
        </p:nvSpPr>
        <p:spPr bwMode="auto">
          <a:xfrm>
            <a:off x="215741" y="1207533"/>
            <a:ext cx="151018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Immagini</a:t>
            </a:r>
            <a:r>
              <a:rPr lang="en-US" altLang="it-IT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SAR</a:t>
            </a:r>
            <a:endParaRPr lang="en-US" altLang="it-IT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area urbana di Genova</a:t>
            </a:r>
          </a:p>
          <a:p>
            <a:pPr algn="ctr"/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19290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132 immagini SAR CSK, orbite </a:t>
            </a:r>
            <a:r>
              <a:rPr lang="it-IT" b="1" dirty="0">
                <a:solidFill>
                  <a:srgbClr val="000090"/>
                </a:solidFill>
                <a:latin typeface="Tahoma"/>
                <a:cs typeface="Tahoma"/>
              </a:rPr>
              <a:t>a</a:t>
            </a:r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scendenti (2011-2018)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2" name="Immagine 1" descr="screenshotASC_genov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0"/>
          <a:stretch/>
        </p:blipFill>
        <p:spPr>
          <a:xfrm>
            <a:off x="1033200" y="1429200"/>
            <a:ext cx="7762302" cy="411683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 rot="16200000">
            <a:off x="-80212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12" name="Picture 6" descr="Bar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3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6901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5261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263" y="37683"/>
            <a:ext cx="90281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Evoluzione temporale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delle </a:t>
            </a:r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deformazioni con la tecnica</a:t>
            </a:r>
          </a:p>
          <a:p>
            <a:pPr algn="ctr"/>
            <a:r>
              <a:rPr lang="it-IT" altLang="it-IT" sz="2200" b="1" dirty="0" smtClean="0">
                <a:solidFill>
                  <a:srgbClr val="000090"/>
                </a:solidFill>
                <a:latin typeface="Tahoma" charset="0"/>
              </a:rPr>
              <a:t>SBAS-DInSAR: </a:t>
            </a:r>
            <a:r>
              <a:rPr lang="it-IT" altLang="it-IT" sz="2200" b="1" dirty="0">
                <a:solidFill>
                  <a:srgbClr val="000090"/>
                </a:solidFill>
                <a:latin typeface="Tahoma" charset="0"/>
              </a:rPr>
              <a:t>area urbana di Genova</a:t>
            </a:r>
          </a:p>
          <a:p>
            <a:pPr algn="ctr"/>
            <a:endParaRPr lang="it-IT" altLang="it-IT" sz="2200" b="1" dirty="0">
              <a:solidFill>
                <a:srgbClr val="000090"/>
              </a:solidFill>
              <a:latin typeface="Tahoma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793" y="6019290"/>
            <a:ext cx="9108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000090"/>
                </a:solidFill>
                <a:latin typeface="Tahoma"/>
                <a:cs typeface="Tahoma"/>
              </a:rPr>
              <a:t>134 immagini SAR CSK, orbite discendenti (2011-2018)</a:t>
            </a:r>
            <a:endParaRPr lang="it-IT" b="1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802127" y="3085245"/>
            <a:ext cx="2662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 Velocità di deformazione </a:t>
            </a:r>
          </a:p>
          <a:p>
            <a:pPr algn="ctr"/>
            <a:endParaRPr lang="it-IT" sz="1400" b="1" dirty="0">
              <a:solidFill>
                <a:srgbClr val="262699"/>
              </a:solidFill>
              <a:latin typeface="Arial" charset="0"/>
              <a:cs typeface="ＭＳ Ｐゴシック" charset="0"/>
            </a:endParaRPr>
          </a:p>
          <a:p>
            <a:pPr algn="ctr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[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c</a:t>
            </a:r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m/</a:t>
            </a:r>
            <a:r>
              <a:rPr lang="it-IT" sz="1400" b="1" dirty="0" err="1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yr</a:t>
            </a:r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]</a:t>
            </a:r>
          </a:p>
        </p:txBody>
      </p:sp>
      <p:pic>
        <p:nvPicPr>
          <p:cNvPr id="20" name="Picture 6" descr="Ba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37" y="2230616"/>
            <a:ext cx="20219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9011" y="1908353"/>
            <a:ext cx="48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it-IT" sz="1400" b="1" dirty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&gt; </a:t>
            </a:r>
            <a:r>
              <a:rPr lang="it-IT" sz="1400" b="1" dirty="0">
                <a:solidFill>
                  <a:srgbClr val="2626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1400" b="1" dirty="0" smtClean="0">
                <a:solidFill>
                  <a:srgbClr val="262699"/>
                </a:solidFill>
                <a:latin typeface="Arial" charset="0"/>
                <a:cs typeface="ＭＳ Ｐゴシック" charset="0"/>
              </a:rPr>
              <a:t>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52614" y="4680128"/>
            <a:ext cx="54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/>
            <a:r>
              <a:rPr lang="it-IT" sz="1400" b="1" dirty="0" smtClean="0">
                <a:solidFill>
                  <a:srgbClr val="262699"/>
                </a:solidFill>
                <a:effectLst/>
                <a:latin typeface="Arial" charset="0"/>
                <a:cs typeface="ＭＳ Ｐゴシック" charset="0"/>
              </a:rPr>
              <a:t>&lt; - 1</a:t>
            </a:r>
            <a:endParaRPr lang="it-IT" sz="1400" b="1" dirty="0">
              <a:solidFill>
                <a:srgbClr val="262699"/>
              </a:solidFill>
              <a:effectLst/>
              <a:latin typeface="Arial" charset="0"/>
              <a:cs typeface="ＭＳ Ｐゴシック" charset="0"/>
            </a:endParaRPr>
          </a:p>
        </p:txBody>
      </p:sp>
      <p:pic>
        <p:nvPicPr>
          <p:cNvPr id="10" name="Immagine 9" descr="screenshotDesc_genov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5"/>
          <a:stretch/>
        </p:blipFill>
        <p:spPr>
          <a:xfrm>
            <a:off x="1025321" y="1430268"/>
            <a:ext cx="7776592" cy="41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Connettore 1 73"/>
          <p:cNvCxnSpPr/>
          <p:nvPr/>
        </p:nvCxnSpPr>
        <p:spPr bwMode="auto">
          <a:xfrm>
            <a:off x="3604985" y="3289438"/>
            <a:ext cx="0" cy="8417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ttore 1 74"/>
          <p:cNvCxnSpPr/>
          <p:nvPr/>
        </p:nvCxnSpPr>
        <p:spPr bwMode="auto">
          <a:xfrm>
            <a:off x="6971476" y="3305353"/>
            <a:ext cx="0" cy="10239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300" b="1" dirty="0" smtClean="0">
                <a:solidFill>
                  <a:srgbClr val="262699"/>
                </a:solidFill>
                <a:latin typeface="Tahoma" charset="0"/>
              </a:rPr>
              <a:t>Risorse di Calcolo </a:t>
            </a:r>
            <a:r>
              <a:rPr lang="it-IT" sz="2300" b="1" dirty="0" err="1" smtClean="0">
                <a:solidFill>
                  <a:srgbClr val="262699"/>
                </a:solidFill>
                <a:latin typeface="Tahoma" charset="0"/>
              </a:rPr>
              <a:t>ReCaS</a:t>
            </a:r>
            <a:r>
              <a:rPr lang="it-IT" sz="2300" b="1" dirty="0" smtClean="0">
                <a:solidFill>
                  <a:srgbClr val="262699"/>
                </a:solidFill>
                <a:latin typeface="Tahoma" charset="0"/>
              </a:rPr>
              <a:t>-Bari previste in fase di produzione </a:t>
            </a:r>
            <a:endParaRPr lang="it-IT" sz="2300" b="1" dirty="0">
              <a:solidFill>
                <a:srgbClr val="262699"/>
              </a:solidFill>
              <a:latin typeface="Tahoma" charset="0"/>
            </a:endParaRPr>
          </a:p>
        </p:txBody>
      </p:sp>
      <p:cxnSp>
        <p:nvCxnSpPr>
          <p:cNvPr id="35" name="Connettore 1 34"/>
          <p:cNvCxnSpPr/>
          <p:nvPr/>
        </p:nvCxnSpPr>
        <p:spPr bwMode="auto">
          <a:xfrm>
            <a:off x="6958410" y="1373996"/>
            <a:ext cx="0" cy="848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Connettore 1 33"/>
          <p:cNvCxnSpPr/>
          <p:nvPr/>
        </p:nvCxnSpPr>
        <p:spPr bwMode="auto">
          <a:xfrm flipH="1">
            <a:off x="3619408" y="1370305"/>
            <a:ext cx="980" cy="826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ttore 1 32"/>
          <p:cNvCxnSpPr/>
          <p:nvPr/>
        </p:nvCxnSpPr>
        <p:spPr bwMode="auto">
          <a:xfrm>
            <a:off x="1711110" y="1373996"/>
            <a:ext cx="0" cy="8376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Immagine 5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48" y="820436"/>
            <a:ext cx="1164723" cy="1106056"/>
          </a:xfrm>
          <a:prstGeom prst="rect">
            <a:avLst/>
          </a:prstGeom>
        </p:spPr>
      </p:pic>
      <p:pic>
        <p:nvPicPr>
          <p:cNvPr id="13" name="Immagine 12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4" y="2222404"/>
            <a:ext cx="1164723" cy="1106056"/>
          </a:xfrm>
          <a:prstGeom prst="rect">
            <a:avLst/>
          </a:prstGeom>
        </p:spPr>
      </p:pic>
      <p:pic>
        <p:nvPicPr>
          <p:cNvPr id="14" name="Immagine 13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56" y="2222404"/>
            <a:ext cx="1164723" cy="1106056"/>
          </a:xfrm>
          <a:prstGeom prst="rect">
            <a:avLst/>
          </a:prstGeom>
        </p:spPr>
      </p:pic>
      <p:pic>
        <p:nvPicPr>
          <p:cNvPr id="15" name="Immagine 14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4" y="2222404"/>
            <a:ext cx="1164721" cy="1106056"/>
          </a:xfrm>
          <a:prstGeom prst="rect">
            <a:avLst/>
          </a:prstGeom>
        </p:spPr>
      </p:pic>
      <p:pic>
        <p:nvPicPr>
          <p:cNvPr id="11" name="Immagine 10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6896920" y="2785777"/>
            <a:ext cx="885151" cy="784735"/>
          </a:xfrm>
          <a:prstGeom prst="rect">
            <a:avLst/>
          </a:prstGeom>
        </p:spPr>
      </p:pic>
      <p:pic>
        <p:nvPicPr>
          <p:cNvPr id="16" name="Immagine 15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1636836" y="2903708"/>
            <a:ext cx="885152" cy="784735"/>
          </a:xfrm>
          <a:prstGeom prst="rect">
            <a:avLst/>
          </a:prstGeom>
        </p:spPr>
      </p:pic>
      <p:pic>
        <p:nvPicPr>
          <p:cNvPr id="19" name="Immagine 18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09" y="3024197"/>
            <a:ext cx="572542" cy="533288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980455" y="528308"/>
            <a:ext cx="929699" cy="260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Front-End</a:t>
            </a:r>
            <a:endParaRPr lang="it-IT" sz="14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807756" y="1936510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807108" y="1947249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6121017" y="1932819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cxnSp>
        <p:nvCxnSpPr>
          <p:cNvPr id="30" name="Connettore 1 29"/>
          <p:cNvCxnSpPr/>
          <p:nvPr/>
        </p:nvCxnSpPr>
        <p:spPr bwMode="auto">
          <a:xfrm flipH="1" flipV="1">
            <a:off x="1702584" y="1370305"/>
            <a:ext cx="2425425" cy="144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ttore 1 30"/>
          <p:cNvCxnSpPr/>
          <p:nvPr/>
        </p:nvCxnSpPr>
        <p:spPr bwMode="auto">
          <a:xfrm flipH="1" flipV="1">
            <a:off x="4844019" y="1373997"/>
            <a:ext cx="2127457" cy="107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3" name="Gruppo 62"/>
          <p:cNvGrpSpPr/>
          <p:nvPr/>
        </p:nvGrpSpPr>
        <p:grpSpPr>
          <a:xfrm>
            <a:off x="3018231" y="3714715"/>
            <a:ext cx="3003838" cy="1334092"/>
            <a:chOff x="2725581" y="4115010"/>
            <a:chExt cx="3003838" cy="1334092"/>
          </a:xfrm>
        </p:grpSpPr>
        <p:pic>
          <p:nvPicPr>
            <p:cNvPr id="59" name="Immagine 58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3812979" y="4115010"/>
              <a:ext cx="1350592" cy="1324044"/>
            </a:xfrm>
            <a:prstGeom prst="rect">
              <a:avLst/>
            </a:prstGeom>
          </p:spPr>
        </p:pic>
        <p:pic>
          <p:nvPicPr>
            <p:cNvPr id="60" name="Immagine 59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4378827" y="4119730"/>
              <a:ext cx="1350592" cy="1324044"/>
            </a:xfrm>
            <a:prstGeom prst="rect">
              <a:avLst/>
            </a:prstGeom>
          </p:spPr>
        </p:pic>
        <p:grpSp>
          <p:nvGrpSpPr>
            <p:cNvPr id="62" name="Gruppo 61"/>
            <p:cNvGrpSpPr/>
            <p:nvPr/>
          </p:nvGrpSpPr>
          <p:grpSpPr>
            <a:xfrm>
              <a:off x="2725581" y="4120338"/>
              <a:ext cx="1901674" cy="1328764"/>
              <a:chOff x="2725581" y="4120338"/>
              <a:chExt cx="1901674" cy="1328764"/>
            </a:xfrm>
          </p:grpSpPr>
          <p:pic>
            <p:nvPicPr>
              <p:cNvPr id="56" name="Immagine 55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2725581" y="4120338"/>
                <a:ext cx="1350592" cy="1324044"/>
              </a:xfrm>
              <a:prstGeom prst="rect">
                <a:avLst/>
              </a:prstGeom>
            </p:spPr>
          </p:pic>
          <p:pic>
            <p:nvPicPr>
              <p:cNvPr id="58" name="Immagine 57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3276663" y="4125058"/>
                <a:ext cx="1350592" cy="1324044"/>
              </a:xfrm>
              <a:prstGeom prst="rect">
                <a:avLst/>
              </a:prstGeom>
            </p:spPr>
          </p:pic>
        </p:grpSp>
      </p:grpSp>
      <p:cxnSp>
        <p:nvCxnSpPr>
          <p:cNvPr id="76" name="Connettore 1 75"/>
          <p:cNvCxnSpPr/>
          <p:nvPr/>
        </p:nvCxnSpPr>
        <p:spPr bwMode="auto">
          <a:xfrm flipH="1">
            <a:off x="1695504" y="4343748"/>
            <a:ext cx="1671202" cy="14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1 81"/>
          <p:cNvCxnSpPr/>
          <p:nvPr/>
        </p:nvCxnSpPr>
        <p:spPr bwMode="auto">
          <a:xfrm flipH="1">
            <a:off x="5623277" y="4328406"/>
            <a:ext cx="1348199" cy="9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Connettore 1 87"/>
          <p:cNvCxnSpPr/>
          <p:nvPr/>
        </p:nvCxnSpPr>
        <p:spPr bwMode="auto">
          <a:xfrm flipH="1">
            <a:off x="1683529" y="3386518"/>
            <a:ext cx="19059" cy="94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CasellaDiTesto 88"/>
          <p:cNvSpPr txBox="1"/>
          <p:nvPr/>
        </p:nvSpPr>
        <p:spPr>
          <a:xfrm>
            <a:off x="3550160" y="3623874"/>
            <a:ext cx="18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SHARED STORAGE</a:t>
            </a:r>
            <a:endParaRPr lang="it-IT" sz="1400" b="1" dirty="0"/>
          </a:p>
        </p:txBody>
      </p:sp>
      <p:sp>
        <p:nvSpPr>
          <p:cNvPr id="97" name="CasellaDiTesto 96"/>
          <p:cNvSpPr txBox="1"/>
          <p:nvPr/>
        </p:nvSpPr>
        <p:spPr>
          <a:xfrm>
            <a:off x="807108" y="5097733"/>
            <a:ext cx="78651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262699"/>
                </a:solidFill>
                <a:latin typeface="Tahoma"/>
                <a:cs typeface="Tahoma"/>
              </a:rPr>
              <a:t>A partire da:</a:t>
            </a:r>
          </a:p>
          <a:p>
            <a:pPr algn="ctr"/>
            <a:r>
              <a:rPr lang="it-IT" sz="2400" b="1" dirty="0" smtClean="0">
                <a:solidFill>
                  <a:srgbClr val="262699"/>
                </a:solidFill>
                <a:latin typeface="Tahoma"/>
                <a:cs typeface="Tahoma"/>
              </a:rPr>
              <a:t>6 GPU V100; 336 CPU; ~20 TB </a:t>
            </a:r>
            <a:r>
              <a:rPr lang="it-IT" sz="2400" b="1" dirty="0" err="1" smtClean="0">
                <a:solidFill>
                  <a:srgbClr val="262699"/>
                </a:solidFill>
                <a:latin typeface="Tahoma"/>
                <a:cs typeface="Tahoma"/>
              </a:rPr>
              <a:t>Internal</a:t>
            </a:r>
            <a:r>
              <a:rPr lang="it-IT" sz="2400" b="1" dirty="0" smtClean="0">
                <a:solidFill>
                  <a:srgbClr val="262699"/>
                </a:solidFill>
                <a:latin typeface="Tahoma"/>
                <a:cs typeface="Tahoma"/>
              </a:rPr>
              <a:t> Disks; </a:t>
            </a:r>
          </a:p>
          <a:p>
            <a:pPr algn="ctr"/>
            <a:r>
              <a:rPr lang="it-IT" sz="2400" b="1" dirty="0" smtClean="0">
                <a:solidFill>
                  <a:srgbClr val="262699"/>
                </a:solidFill>
                <a:latin typeface="Tahoma"/>
                <a:cs typeface="Tahoma"/>
              </a:rPr>
              <a:t>106+ TB Storage Condiviso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2251271" y="40543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6038819" y="402062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  <p:pic>
        <p:nvPicPr>
          <p:cNvPr id="40" name="Immagine 39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44" y="2954377"/>
            <a:ext cx="572542" cy="533288"/>
          </a:xfrm>
          <a:prstGeom prst="rect">
            <a:avLst/>
          </a:prstGeom>
        </p:spPr>
      </p:pic>
      <p:pic>
        <p:nvPicPr>
          <p:cNvPr id="41" name="Immagine 40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63" y="3037224"/>
            <a:ext cx="572542" cy="533288"/>
          </a:xfrm>
          <a:prstGeom prst="rect">
            <a:avLst/>
          </a:prstGeom>
        </p:spPr>
      </p:pic>
      <p:pic>
        <p:nvPicPr>
          <p:cNvPr id="42" name="Immagine 41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3534181" y="2868210"/>
            <a:ext cx="885151" cy="78473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23679" y="2422917"/>
            <a:ext cx="198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. </a:t>
            </a:r>
            <a:r>
              <a:rPr lang="it-IT" sz="2400" b="1" dirty="0"/>
              <a:t> </a:t>
            </a:r>
            <a:r>
              <a:rPr lang="it-IT" sz="2400" b="1" dirty="0" smtClean="0"/>
              <a:t>    </a:t>
            </a:r>
            <a:r>
              <a:rPr lang="it-IT" sz="2400" b="1" smtClean="0"/>
              <a:t>.      .     </a:t>
            </a:r>
            <a:r>
              <a:rPr lang="it-IT" sz="2400" b="1" dirty="0" smtClean="0"/>
              <a:t>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0961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/>
          <p:cNvCxnSpPr/>
          <p:nvPr/>
        </p:nvCxnSpPr>
        <p:spPr bwMode="auto">
          <a:xfrm>
            <a:off x="3604985" y="3289438"/>
            <a:ext cx="0" cy="8417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Connettore 1 2"/>
          <p:cNvCxnSpPr/>
          <p:nvPr/>
        </p:nvCxnSpPr>
        <p:spPr bwMode="auto">
          <a:xfrm>
            <a:off x="6971476" y="3305353"/>
            <a:ext cx="0" cy="10239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76402"/>
            <a:ext cx="91440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300" b="1" dirty="0" smtClean="0">
                <a:solidFill>
                  <a:srgbClr val="262699"/>
                </a:solidFill>
                <a:latin typeface="Tahoma" charset="0"/>
              </a:rPr>
              <a:t>Risorse di Calcolo </a:t>
            </a:r>
            <a:r>
              <a:rPr lang="it-IT" sz="2300" b="1" dirty="0" err="1" smtClean="0">
                <a:solidFill>
                  <a:srgbClr val="262699"/>
                </a:solidFill>
                <a:latin typeface="Tahoma" charset="0"/>
              </a:rPr>
              <a:t>ReCaS</a:t>
            </a:r>
            <a:r>
              <a:rPr lang="it-IT" sz="2300" b="1" dirty="0" smtClean="0">
                <a:solidFill>
                  <a:srgbClr val="262699"/>
                </a:solidFill>
                <a:latin typeface="Tahoma" charset="0"/>
              </a:rPr>
              <a:t>-Bari previste in fase di produzione </a:t>
            </a:r>
            <a:endParaRPr lang="it-IT" sz="2300" b="1" dirty="0">
              <a:solidFill>
                <a:srgbClr val="262699"/>
              </a:solidFill>
              <a:latin typeface="Tahoma" charset="0"/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6958410" y="1373996"/>
            <a:ext cx="0" cy="8484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ttore 1 5"/>
          <p:cNvCxnSpPr/>
          <p:nvPr/>
        </p:nvCxnSpPr>
        <p:spPr bwMode="auto">
          <a:xfrm flipH="1">
            <a:off x="3619408" y="1370305"/>
            <a:ext cx="980" cy="826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ttore 1 6"/>
          <p:cNvCxnSpPr/>
          <p:nvPr/>
        </p:nvCxnSpPr>
        <p:spPr bwMode="auto">
          <a:xfrm>
            <a:off x="1711110" y="1373996"/>
            <a:ext cx="0" cy="8376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Immagine 7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48" y="820436"/>
            <a:ext cx="1164723" cy="1106056"/>
          </a:xfrm>
          <a:prstGeom prst="rect">
            <a:avLst/>
          </a:prstGeom>
        </p:spPr>
      </p:pic>
      <p:pic>
        <p:nvPicPr>
          <p:cNvPr id="9" name="Immagine 8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4" y="2222404"/>
            <a:ext cx="1164723" cy="1106056"/>
          </a:xfrm>
          <a:prstGeom prst="rect">
            <a:avLst/>
          </a:prstGeom>
        </p:spPr>
      </p:pic>
      <p:pic>
        <p:nvPicPr>
          <p:cNvPr id="10" name="Immagine 9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56" y="2222404"/>
            <a:ext cx="1164723" cy="1106056"/>
          </a:xfrm>
          <a:prstGeom prst="rect">
            <a:avLst/>
          </a:prstGeom>
        </p:spPr>
      </p:pic>
      <p:pic>
        <p:nvPicPr>
          <p:cNvPr id="11" name="Immagine 10" descr="server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4" y="2222404"/>
            <a:ext cx="1164721" cy="1106056"/>
          </a:xfrm>
          <a:prstGeom prst="rect">
            <a:avLst/>
          </a:prstGeom>
        </p:spPr>
      </p:pic>
      <p:pic>
        <p:nvPicPr>
          <p:cNvPr id="12" name="Immagine 11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6896920" y="2785777"/>
            <a:ext cx="885151" cy="784735"/>
          </a:xfrm>
          <a:prstGeom prst="rect">
            <a:avLst/>
          </a:prstGeom>
        </p:spPr>
      </p:pic>
      <p:pic>
        <p:nvPicPr>
          <p:cNvPr id="13" name="Immagine 12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1636836" y="2903708"/>
            <a:ext cx="885152" cy="784735"/>
          </a:xfrm>
          <a:prstGeom prst="rect">
            <a:avLst/>
          </a:prstGeom>
        </p:spPr>
      </p:pic>
      <p:pic>
        <p:nvPicPr>
          <p:cNvPr id="14" name="Immagine 13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09" y="3024197"/>
            <a:ext cx="572542" cy="53328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980455" y="528308"/>
            <a:ext cx="929699" cy="260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Front-End</a:t>
            </a:r>
            <a:endParaRPr lang="it-IT" sz="14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807756" y="1936510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07108" y="1947249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121017" y="1932819"/>
            <a:ext cx="161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Server CPU/GPU</a:t>
            </a:r>
            <a:endParaRPr lang="it-IT" sz="1400" b="1" dirty="0"/>
          </a:p>
        </p:txBody>
      </p:sp>
      <p:cxnSp>
        <p:nvCxnSpPr>
          <p:cNvPr id="19" name="Connettore 1 18"/>
          <p:cNvCxnSpPr/>
          <p:nvPr/>
        </p:nvCxnSpPr>
        <p:spPr bwMode="auto">
          <a:xfrm flipH="1" flipV="1">
            <a:off x="1702584" y="1370305"/>
            <a:ext cx="2425425" cy="144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1 19"/>
          <p:cNvCxnSpPr/>
          <p:nvPr/>
        </p:nvCxnSpPr>
        <p:spPr bwMode="auto">
          <a:xfrm flipH="1" flipV="1">
            <a:off x="4844019" y="1373997"/>
            <a:ext cx="2127457" cy="107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uppo 20"/>
          <p:cNvGrpSpPr/>
          <p:nvPr/>
        </p:nvGrpSpPr>
        <p:grpSpPr>
          <a:xfrm>
            <a:off x="3018231" y="3714715"/>
            <a:ext cx="3003838" cy="1334092"/>
            <a:chOff x="2725581" y="4115010"/>
            <a:chExt cx="3003838" cy="1334092"/>
          </a:xfrm>
        </p:grpSpPr>
        <p:pic>
          <p:nvPicPr>
            <p:cNvPr id="22" name="Immagine 21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3812979" y="4115010"/>
              <a:ext cx="1350592" cy="1324044"/>
            </a:xfrm>
            <a:prstGeom prst="rect">
              <a:avLst/>
            </a:prstGeom>
          </p:spPr>
        </p:pic>
        <p:pic>
          <p:nvPicPr>
            <p:cNvPr id="23" name="Immagine 22" descr="storage_big2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552" r="45002" b="20322"/>
            <a:stretch/>
          </p:blipFill>
          <p:spPr>
            <a:xfrm>
              <a:off x="4378827" y="4119730"/>
              <a:ext cx="1350592" cy="1324044"/>
            </a:xfrm>
            <a:prstGeom prst="rect">
              <a:avLst/>
            </a:prstGeom>
          </p:spPr>
        </p:pic>
        <p:grpSp>
          <p:nvGrpSpPr>
            <p:cNvPr id="24" name="Gruppo 23"/>
            <p:cNvGrpSpPr/>
            <p:nvPr/>
          </p:nvGrpSpPr>
          <p:grpSpPr>
            <a:xfrm>
              <a:off x="2725581" y="4120338"/>
              <a:ext cx="1901674" cy="1328764"/>
              <a:chOff x="2725581" y="4120338"/>
              <a:chExt cx="1901674" cy="1328764"/>
            </a:xfrm>
          </p:grpSpPr>
          <p:pic>
            <p:nvPicPr>
              <p:cNvPr id="25" name="Immagine 24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2725581" y="4120338"/>
                <a:ext cx="1350592" cy="1324044"/>
              </a:xfrm>
              <a:prstGeom prst="rect">
                <a:avLst/>
              </a:prstGeom>
            </p:spPr>
          </p:pic>
          <p:pic>
            <p:nvPicPr>
              <p:cNvPr id="26" name="Immagine 25" descr="storage_big2.jpg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552" r="45002" b="20322"/>
              <a:stretch/>
            </p:blipFill>
            <p:spPr>
              <a:xfrm>
                <a:off x="3276663" y="4125058"/>
                <a:ext cx="1350592" cy="1324044"/>
              </a:xfrm>
              <a:prstGeom prst="rect">
                <a:avLst/>
              </a:prstGeom>
            </p:spPr>
          </p:pic>
        </p:grpSp>
      </p:grpSp>
      <p:cxnSp>
        <p:nvCxnSpPr>
          <p:cNvPr id="27" name="Connettore 1 26"/>
          <p:cNvCxnSpPr/>
          <p:nvPr/>
        </p:nvCxnSpPr>
        <p:spPr bwMode="auto">
          <a:xfrm flipH="1">
            <a:off x="1695504" y="4343748"/>
            <a:ext cx="1671202" cy="14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ttore 1 27"/>
          <p:cNvCxnSpPr/>
          <p:nvPr/>
        </p:nvCxnSpPr>
        <p:spPr bwMode="auto">
          <a:xfrm flipH="1">
            <a:off x="5623277" y="4328406"/>
            <a:ext cx="1348199" cy="9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ttore 1 28"/>
          <p:cNvCxnSpPr/>
          <p:nvPr/>
        </p:nvCxnSpPr>
        <p:spPr bwMode="auto">
          <a:xfrm flipH="1">
            <a:off x="1683529" y="3386518"/>
            <a:ext cx="19059" cy="94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asellaDiTesto 29"/>
          <p:cNvSpPr txBox="1"/>
          <p:nvPr/>
        </p:nvSpPr>
        <p:spPr>
          <a:xfrm>
            <a:off x="3550160" y="3623874"/>
            <a:ext cx="18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SHARED STORAGE</a:t>
            </a:r>
            <a:endParaRPr lang="it-IT" sz="14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251271" y="40543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038819" y="402062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265FA2"/>
                </a:solidFill>
              </a:rPr>
              <a:t>NFS</a:t>
            </a:r>
            <a:endParaRPr lang="it-IT" sz="1400" b="1" dirty="0">
              <a:solidFill>
                <a:srgbClr val="265FA2"/>
              </a:solidFill>
            </a:endParaRPr>
          </a:p>
        </p:txBody>
      </p:sp>
      <p:pic>
        <p:nvPicPr>
          <p:cNvPr id="34" name="Immagine 33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44" y="2954377"/>
            <a:ext cx="572542" cy="533288"/>
          </a:xfrm>
          <a:prstGeom prst="rect">
            <a:avLst/>
          </a:prstGeom>
        </p:spPr>
      </p:pic>
      <p:pic>
        <p:nvPicPr>
          <p:cNvPr id="35" name="Immagine 34" descr="stor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63" y="3037224"/>
            <a:ext cx="572542" cy="533288"/>
          </a:xfrm>
          <a:prstGeom prst="rect">
            <a:avLst/>
          </a:prstGeom>
        </p:spPr>
      </p:pic>
      <p:pic>
        <p:nvPicPr>
          <p:cNvPr id="36" name="Immagine 35" descr="GPU3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2004" r="20153" b="22876"/>
          <a:stretch/>
        </p:blipFill>
        <p:spPr>
          <a:xfrm>
            <a:off x="3534181" y="2868210"/>
            <a:ext cx="885151" cy="784735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4223679" y="2422917"/>
            <a:ext cx="198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. </a:t>
            </a:r>
            <a:r>
              <a:rPr lang="it-IT" sz="2400" b="1" dirty="0"/>
              <a:t> </a:t>
            </a:r>
            <a:r>
              <a:rPr lang="it-IT" sz="2400" b="1" dirty="0" smtClean="0"/>
              <a:t>    </a:t>
            </a:r>
            <a:r>
              <a:rPr lang="it-IT" sz="2400" b="1" smtClean="0"/>
              <a:t>.      .     </a:t>
            </a:r>
            <a:r>
              <a:rPr lang="it-IT" sz="2400" b="1" dirty="0" smtClean="0"/>
              <a:t>.</a:t>
            </a:r>
            <a:endParaRPr lang="it-IT" sz="2400" b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807108" y="5036775"/>
            <a:ext cx="733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2000 Core ed almeno 4 TB </a:t>
            </a:r>
            <a:r>
              <a:rPr lang="it-IT" sz="2000" b="1" dirty="0" err="1" smtClean="0">
                <a:solidFill>
                  <a:srgbClr val="262699"/>
                </a:solidFill>
                <a:latin typeface="Tahoma"/>
                <a:cs typeface="Tahoma"/>
              </a:rPr>
              <a:t>Internal</a:t>
            </a:r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 Disk per ogni Nodo </a:t>
            </a:r>
          </a:p>
          <a:p>
            <a:pPr>
              <a:lnSpc>
                <a:spcPct val="120000"/>
              </a:lnSpc>
            </a:pPr>
            <a:r>
              <a:rPr lang="it-IT" sz="2000" b="1" dirty="0">
                <a:solidFill>
                  <a:srgbClr val="262699"/>
                </a:solidFill>
                <a:latin typeface="Tahoma"/>
                <a:cs typeface="Tahoma"/>
              </a:rPr>
              <a:t>32 </a:t>
            </a:r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GPU </a:t>
            </a:r>
          </a:p>
          <a:p>
            <a:pPr>
              <a:lnSpc>
                <a:spcPct val="120000"/>
              </a:lnSpc>
            </a:pPr>
            <a:r>
              <a:rPr lang="it-IT" sz="2000" b="1" dirty="0" smtClean="0">
                <a:solidFill>
                  <a:srgbClr val="262699"/>
                </a:solidFill>
                <a:latin typeface="Tahoma"/>
                <a:cs typeface="Tahoma"/>
              </a:rPr>
              <a:t>300 TB Storage Condiviso</a:t>
            </a:r>
          </a:p>
        </p:txBody>
      </p:sp>
    </p:spTree>
    <p:extLst>
      <p:ext uri="{BB962C8B-B14F-4D97-AF65-F5344CB8AC3E}">
        <p14:creationId xmlns:p14="http://schemas.microsoft.com/office/powerpoint/2010/main" val="23328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3742" y="3044279"/>
            <a:ext cx="9028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4000" b="1" dirty="0" smtClean="0">
                <a:solidFill>
                  <a:srgbClr val="000090"/>
                </a:solidFill>
                <a:latin typeface="Tahoma" charset="0"/>
              </a:rPr>
              <a:t>Grazie!</a:t>
            </a:r>
            <a:endParaRPr lang="it-IT" altLang="it-IT" sz="4000" b="1" dirty="0">
              <a:solidFill>
                <a:srgbClr val="00009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0" descr="zoom_CampiFlegrei_topomedia_dop_big_c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7110" y="2396372"/>
            <a:ext cx="3158820" cy="233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multi_vel_GEO_05cm_yr_dis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" y="1981560"/>
            <a:ext cx="4700140" cy="34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677209" y="1227834"/>
            <a:ext cx="3829788" cy="707886"/>
          </a:xfrm>
          <a:prstGeom prst="rect">
            <a:avLst/>
          </a:prstGeom>
          <a:solidFill>
            <a:schemeClr val="folHlink">
              <a:alpha val="28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262699"/>
                </a:solidFill>
                <a:latin typeface="Tahoma" charset="0"/>
                <a:cs typeface="Arial" charset="0"/>
              </a:rPr>
              <a:t>Analisi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Arial" charset="0"/>
              </a:rPr>
              <a:t> a media </a:t>
            </a:r>
            <a:r>
              <a:rPr lang="en-US" sz="1600" b="1" dirty="0" err="1">
                <a:solidFill>
                  <a:srgbClr val="262699"/>
                </a:solidFill>
                <a:latin typeface="Tahoma" charset="0"/>
                <a:cs typeface="Arial" charset="0"/>
              </a:rPr>
              <a:t>risoluzione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262699"/>
                </a:solidFill>
                <a:latin typeface="Tahoma" charset="0"/>
                <a:cs typeface="Arial" charset="0"/>
              </a:rPr>
              <a:t>spaziale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Arial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262699"/>
                </a:solidFill>
                <a:latin typeface="Tahoma" charset="0"/>
                <a:cs typeface="Arial" charset="0"/>
              </a:rPr>
              <a:t>(</a:t>
            </a:r>
            <a:r>
              <a:rPr lang="en-US" sz="1600" b="1" dirty="0" smtClean="0">
                <a:solidFill>
                  <a:srgbClr val="262699"/>
                </a:solidFill>
                <a:latin typeface="Tahoma" charset="0"/>
                <a:cs typeface="Tahoma" charset="0"/>
              </a:rPr>
              <a:t>~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Tahoma" charset="0"/>
              </a:rPr>
              <a:t>30-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</a:rPr>
              <a:t>100 m)</a:t>
            </a:r>
            <a:endParaRPr lang="en-US" sz="1600" b="1" dirty="0">
              <a:solidFill>
                <a:srgbClr val="262699"/>
              </a:solidFill>
              <a:latin typeface="Tahoma" charset="0"/>
              <a:cs typeface="Arial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939000" y="1230507"/>
            <a:ext cx="5877173" cy="2924207"/>
            <a:chOff x="2742727" y="1754188"/>
            <a:chExt cx="7836228" cy="3185279"/>
          </a:xfrm>
        </p:grpSpPr>
        <p:grpSp>
          <p:nvGrpSpPr>
            <p:cNvPr id="26630" name="Gruppo 7"/>
            <p:cNvGrpSpPr>
              <a:grpSpLocks/>
            </p:cNvGrpSpPr>
            <p:nvPr/>
          </p:nvGrpSpPr>
          <p:grpSpPr bwMode="auto">
            <a:xfrm>
              <a:off x="2742727" y="3867747"/>
              <a:ext cx="3895814" cy="1071720"/>
              <a:chOff x="2380830" y="3669987"/>
              <a:chExt cx="3302245" cy="885342"/>
            </a:xfrm>
          </p:grpSpPr>
          <p:cxnSp>
            <p:nvCxnSpPr>
              <p:cNvPr id="9" name="Connettore 2 8"/>
              <p:cNvCxnSpPr>
                <a:cxnSpLocks noChangeShapeType="1"/>
              </p:cNvCxnSpPr>
              <p:nvPr/>
            </p:nvCxnSpPr>
            <p:spPr bwMode="auto">
              <a:xfrm flipV="1">
                <a:off x="2473753" y="4079282"/>
                <a:ext cx="3209322" cy="476047"/>
              </a:xfrm>
              <a:prstGeom prst="straightConnector1">
                <a:avLst/>
              </a:prstGeom>
              <a:noFill/>
              <a:ln w="53975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/>
            </p:spPr>
          </p:cxnSp>
          <p:sp>
            <p:nvSpPr>
              <p:cNvPr id="10" name="Rettangolo 9"/>
              <p:cNvSpPr/>
              <p:nvPr/>
            </p:nvSpPr>
            <p:spPr>
              <a:xfrm rot="20764684">
                <a:off x="2380830" y="3669987"/>
                <a:ext cx="3106038" cy="577288"/>
              </a:xfrm>
              <a:prstGeom prst="rect">
                <a:avLst/>
              </a:prstGeom>
              <a:noFill/>
            </p:spPr>
            <p:txBody>
              <a:bodyPr wrap="none">
                <a:prstTxWarp prst="textCascadeDown">
                  <a:avLst>
                    <a:gd name="adj" fmla="val 44416"/>
                  </a:avLst>
                </a:prstTxWarp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4050" b="1" dirty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n-lt"/>
                  </a:rPr>
                  <a:t>Piena risoluzione!</a:t>
                </a:r>
                <a:endParaRPr lang="it-IT" sz="40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175117" name="Text Box 13"/>
            <p:cNvSpPr txBox="1">
              <a:spLocks noChangeArrowheads="1"/>
            </p:cNvSpPr>
            <p:nvPr/>
          </p:nvSpPr>
          <p:spPr bwMode="auto">
            <a:xfrm>
              <a:off x="5186154" y="1754188"/>
              <a:ext cx="5392801" cy="771086"/>
            </a:xfrm>
            <a:prstGeom prst="rect">
              <a:avLst/>
            </a:prstGeom>
            <a:solidFill>
              <a:schemeClr val="folHlink">
                <a:alpha val="28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262699"/>
                  </a:solidFill>
                  <a:latin typeface="Tahoma" charset="0"/>
                </a:rPr>
                <a:t>Analisi</a:t>
              </a:r>
              <a:r>
                <a:rPr lang="en-US" sz="1600" b="1" dirty="0">
                  <a:solidFill>
                    <a:srgbClr val="262699"/>
                  </a:solidFill>
                  <a:latin typeface="Tahoma" charset="0"/>
                </a:rPr>
                <a:t> a </a:t>
              </a:r>
              <a:r>
                <a:rPr lang="en-US" sz="1600" b="1" dirty="0" err="1">
                  <a:solidFill>
                    <a:srgbClr val="262699"/>
                  </a:solidFill>
                  <a:latin typeface="Tahoma" charset="0"/>
                </a:rPr>
                <a:t>piena</a:t>
              </a:r>
              <a:r>
                <a:rPr lang="en-US" sz="1600" b="1" dirty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US" sz="1600" b="1" dirty="0" err="1">
                  <a:solidFill>
                    <a:srgbClr val="262699"/>
                  </a:solidFill>
                  <a:latin typeface="Tahoma" charset="0"/>
                </a:rPr>
                <a:t>risoluzione</a:t>
              </a:r>
              <a:r>
                <a:rPr lang="en-US" sz="1600" b="1" dirty="0">
                  <a:solidFill>
                    <a:srgbClr val="262699"/>
                  </a:solidFill>
                  <a:latin typeface="Tahoma" charset="0"/>
                </a:rPr>
                <a:t> </a:t>
              </a:r>
              <a:r>
                <a:rPr lang="en-US" sz="1600" b="1" dirty="0" err="1">
                  <a:solidFill>
                    <a:srgbClr val="262699"/>
                  </a:solidFill>
                  <a:latin typeface="Tahoma" charset="0"/>
                </a:rPr>
                <a:t>spaziale</a:t>
              </a:r>
              <a:endParaRPr lang="en-US" sz="1600" b="1" dirty="0">
                <a:solidFill>
                  <a:srgbClr val="262699"/>
                </a:solidFill>
                <a:latin typeface="Tahom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262699"/>
                  </a:solidFill>
                  <a:latin typeface="Tahoma" charset="0"/>
                  <a:cs typeface="Arial" charset="0"/>
                </a:rPr>
                <a:t>(</a:t>
              </a:r>
              <a:r>
                <a:rPr lang="en-US" sz="1600" b="1" dirty="0" smtClean="0">
                  <a:solidFill>
                    <a:srgbClr val="262699"/>
                  </a:solidFill>
                  <a:latin typeface="Tahoma" charset="0"/>
                  <a:cs typeface="Tahoma" charset="0"/>
                </a:rPr>
                <a:t>~3-</a:t>
              </a:r>
              <a:r>
                <a:rPr lang="en-US" sz="1600" b="1" dirty="0" smtClean="0">
                  <a:solidFill>
                    <a:srgbClr val="262699"/>
                  </a:solidFill>
                  <a:latin typeface="Tahoma" charset="0"/>
                </a:rPr>
                <a:t>10 </a:t>
              </a:r>
              <a:r>
                <a:rPr lang="en-US" sz="1600" b="1" dirty="0">
                  <a:solidFill>
                    <a:srgbClr val="262699"/>
                  </a:solidFill>
                  <a:latin typeface="Tahoma" charset="0"/>
                </a:rPr>
                <a:t>m)</a:t>
              </a:r>
            </a:p>
          </p:txBody>
        </p:sp>
      </p:grp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6754" y="4937330"/>
            <a:ext cx="31718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Lanari et al., 2004, 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IEEE </a:t>
            </a:r>
            <a:r>
              <a:rPr lang="fr-FR" altLang="it-IT" sz="1050" b="1" i="1" dirty="0" err="1">
                <a:solidFill>
                  <a:srgbClr val="1F4271"/>
                </a:solidFill>
                <a:latin typeface="Calibri" panose="020F0502020204030204" pitchFamily="34" charset="0"/>
              </a:rPr>
              <a:t>Trans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050" b="1" i="1" dirty="0" err="1">
                <a:solidFill>
                  <a:srgbClr val="1F4271"/>
                </a:solidFill>
                <a:latin typeface="Calibri" panose="020F0502020204030204" pitchFamily="34" charset="0"/>
              </a:rPr>
              <a:t>Geosci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050" b="1" i="1" dirty="0" err="1">
                <a:solidFill>
                  <a:srgbClr val="1F4271"/>
                </a:solidFill>
                <a:latin typeface="Calibri" panose="020F0502020204030204" pitchFamily="34" charset="0"/>
              </a:rPr>
              <a:t>Remote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 Sens.</a:t>
            </a:r>
            <a:r>
              <a:rPr lang="it-IT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altLang="it-IT" sz="1050" b="1" i="1" dirty="0" err="1">
                <a:solidFill>
                  <a:srgbClr val="1F4271"/>
                </a:solidFill>
                <a:latin typeface="Calibri" panose="020F0502020204030204" pitchFamily="34" charset="0"/>
              </a:rPr>
              <a:t>Bonano</a:t>
            </a:r>
            <a:r>
              <a:rPr lang="it-IT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 et al., 2012, 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Int. Jour. </a:t>
            </a:r>
            <a:r>
              <a:rPr lang="fr-FR" altLang="it-IT" sz="1050" b="1" i="1" dirty="0" err="1">
                <a:solidFill>
                  <a:srgbClr val="1F4271"/>
                </a:solidFill>
                <a:latin typeface="Calibri" panose="020F0502020204030204" pitchFamily="34" charset="0"/>
              </a:rPr>
              <a:t>Remote</a:t>
            </a:r>
            <a:r>
              <a:rPr lang="fr-FR" altLang="it-IT" sz="1050" b="1" i="1" dirty="0">
                <a:solidFill>
                  <a:srgbClr val="1F4271"/>
                </a:solidFill>
                <a:latin typeface="Calibri" panose="020F0502020204030204" pitchFamily="34" charset="0"/>
              </a:rPr>
              <a:t> Sens.</a:t>
            </a:r>
            <a:endParaRPr lang="it-IT" altLang="it-IT" sz="1050" b="1" i="1" dirty="0">
              <a:solidFill>
                <a:srgbClr val="1F4271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oup 41"/>
          <p:cNvGrpSpPr>
            <a:grpSpLocks/>
          </p:cNvGrpSpPr>
          <p:nvPr/>
        </p:nvGrpSpPr>
        <p:grpSpPr bwMode="auto">
          <a:xfrm rot="16200000">
            <a:off x="-1059658" y="2704865"/>
            <a:ext cx="2950371" cy="831058"/>
            <a:chOff x="1935" y="3203"/>
            <a:chExt cx="2478" cy="698"/>
          </a:xfrm>
        </p:grpSpPr>
        <p:sp>
          <p:nvSpPr>
            <p:cNvPr id="18" name="Text Box 5"/>
            <p:cNvSpPr txBox="1">
              <a:spLocks noChangeAspect="1" noChangeArrowheads="1"/>
            </p:cNvSpPr>
            <p:nvPr/>
          </p:nvSpPr>
          <p:spPr bwMode="auto">
            <a:xfrm>
              <a:off x="1935" y="3203"/>
              <a:ext cx="2478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hangingPunct="0">
                <a:spcBef>
                  <a:spcPts val="0"/>
                </a:spcBef>
              </a:pPr>
              <a:r>
                <a:rPr lang="it-IT" altLang="it-IT" sz="1200" b="1" dirty="0" smtClean="0">
                  <a:latin typeface="Calibri" panose="020F0502020204030204" pitchFamily="34" charset="0"/>
                </a:rPr>
                <a:t>Velocità media di deformazione</a:t>
              </a:r>
              <a:endParaRPr lang="it-IT" altLang="it-IT" sz="1200" b="1" dirty="0">
                <a:latin typeface="Calibri" panose="020F0502020204030204" pitchFamily="34" charset="0"/>
              </a:endParaRPr>
            </a:p>
            <a:p>
              <a:pPr algn="ctr" eaLnBrk="0" hangingPunct="0">
                <a:spcBef>
                  <a:spcPts val="0"/>
                </a:spcBef>
              </a:pPr>
              <a:endParaRPr lang="it-IT" altLang="it-IT" sz="1200" b="1" dirty="0">
                <a:latin typeface="Calibri" panose="020F0502020204030204" pitchFamily="34" charset="0"/>
              </a:endParaRPr>
            </a:p>
            <a:p>
              <a:pPr algn="ctr" eaLnBrk="0" hangingPunct="0">
                <a:spcBef>
                  <a:spcPts val="0"/>
                </a:spcBef>
              </a:pPr>
              <a:r>
                <a:rPr lang="it-IT" altLang="it-IT" sz="1200" b="1" dirty="0">
                  <a:latin typeface="Calibri" panose="020F0502020204030204" pitchFamily="34" charset="0"/>
                </a:rPr>
                <a:t> [cm/</a:t>
              </a:r>
              <a:r>
                <a:rPr lang="it-IT" altLang="it-IT" sz="1200" b="1" dirty="0" err="1">
                  <a:latin typeface="Calibri" panose="020F0502020204030204" pitchFamily="34" charset="0"/>
                </a:rPr>
                <a:t>yr</a:t>
              </a:r>
              <a:r>
                <a:rPr lang="it-IT" altLang="it-IT" sz="1200" b="1" dirty="0">
                  <a:latin typeface="Calibri" panose="020F0502020204030204" pitchFamily="34" charset="0"/>
                </a:rPr>
                <a:t>]</a:t>
              </a:r>
            </a:p>
            <a:p>
              <a:pPr algn="ctr" eaLnBrk="0" hangingPunct="0">
                <a:spcBef>
                  <a:spcPts val="0"/>
                </a:spcBef>
              </a:pPr>
              <a:endParaRPr lang="it-IT" altLang="it-IT" sz="12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40"/>
            <p:cNvGrpSpPr>
              <a:grpSpLocks/>
            </p:cNvGrpSpPr>
            <p:nvPr/>
          </p:nvGrpSpPr>
          <p:grpSpPr bwMode="auto">
            <a:xfrm>
              <a:off x="1950" y="3235"/>
              <a:ext cx="2393" cy="424"/>
              <a:chOff x="1950" y="3235"/>
              <a:chExt cx="2393" cy="424"/>
            </a:xfrm>
          </p:grpSpPr>
          <p:pic>
            <p:nvPicPr>
              <p:cNvPr id="21" name="Picture 6" descr="Barr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73" y="2509"/>
                <a:ext cx="138" cy="1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7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041" y="3341"/>
                <a:ext cx="3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050" b="1" dirty="0">
                    <a:latin typeface="Calibri" panose="020F0502020204030204" pitchFamily="34" charset="0"/>
                  </a:rPr>
                  <a:t>&gt; 0.5</a:t>
                </a:r>
              </a:p>
            </p:txBody>
          </p:sp>
          <p:sp>
            <p:nvSpPr>
              <p:cNvPr id="23" name="Text Box 8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1845" y="3340"/>
                <a:ext cx="42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050" b="1" dirty="0">
                    <a:latin typeface="Calibri" panose="020F0502020204030204" pitchFamily="34" charset="0"/>
                  </a:rPr>
                  <a:t>&lt;- 0.5</a:t>
                </a: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1034454" y="5402914"/>
            <a:ext cx="6945086" cy="1016190"/>
            <a:chOff x="-3717591" y="1828800"/>
            <a:chExt cx="5947608" cy="895739"/>
          </a:xfrm>
        </p:grpSpPr>
        <p:sp>
          <p:nvSpPr>
            <p:cNvPr id="4" name="Rettangolo arrotondato 3"/>
            <p:cNvSpPr/>
            <p:nvPr/>
          </p:nvSpPr>
          <p:spPr>
            <a:xfrm>
              <a:off x="-3717591" y="1828800"/>
              <a:ext cx="5947608" cy="89573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rgbClr val="262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-3541143" y="1974713"/>
              <a:ext cx="4670183" cy="5697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262699"/>
                  </a:solidFill>
                  <a:latin typeface="Arial"/>
                  <a:cs typeface="Arial"/>
                </a:rPr>
                <a:t>Architetture hardware distribuite basate su 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Arial"/>
                </a:rPr>
                <a:t>GPU</a:t>
              </a:r>
              <a:r>
                <a:rPr lang="it-IT" b="1" dirty="0" smtClean="0">
                  <a:solidFill>
                    <a:srgbClr val="262699"/>
                  </a:solidFill>
                  <a:latin typeface="Arial"/>
                  <a:cs typeface="Arial"/>
                </a:rPr>
                <a:t> e tecniche di 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Arial"/>
                </a:rPr>
                <a:t>programmazione multi-nodo</a:t>
              </a:r>
              <a:endParaRPr lang="it-IT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10" y="1896457"/>
              <a:ext cx="1300397" cy="797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" name="Text Box 74"/>
          <p:cNvSpPr txBox="1">
            <a:spLocks noChangeArrowheads="1"/>
          </p:cNvSpPr>
          <p:nvPr/>
        </p:nvSpPr>
        <p:spPr bwMode="auto">
          <a:xfrm>
            <a:off x="88900" y="87313"/>
            <a:ext cx="9055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100" b="1" dirty="0" err="1">
                <a:solidFill>
                  <a:srgbClr val="262699"/>
                </a:solidFill>
                <a:latin typeface="Tahoma" charset="0"/>
              </a:rPr>
              <a:t>Analisi</a:t>
            </a:r>
            <a:r>
              <a:rPr lang="en-US" sz="2100" b="1" dirty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US" sz="2100" b="1" dirty="0" smtClean="0">
                <a:solidFill>
                  <a:srgbClr val="262699"/>
                </a:solidFill>
                <a:latin typeface="Tahoma" charset="0"/>
              </a:rPr>
              <a:t>SBAS-</a:t>
            </a:r>
            <a:r>
              <a:rPr lang="en-US" sz="2100" b="1" dirty="0" err="1" smtClean="0">
                <a:solidFill>
                  <a:srgbClr val="262699"/>
                </a:solidFill>
                <a:latin typeface="Tahoma" charset="0"/>
              </a:rPr>
              <a:t>DInSAR</a:t>
            </a:r>
            <a:r>
              <a:rPr lang="en-US" sz="2100" b="1" dirty="0" smtClean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US" sz="2100" b="1" dirty="0">
                <a:solidFill>
                  <a:srgbClr val="262699"/>
                </a:solidFill>
                <a:latin typeface="Tahoma" charset="0"/>
              </a:rPr>
              <a:t>a diverse scale </a:t>
            </a:r>
            <a:r>
              <a:rPr lang="en-US" sz="2100" b="1" dirty="0" err="1">
                <a:solidFill>
                  <a:srgbClr val="262699"/>
                </a:solidFill>
                <a:latin typeface="Tahoma" charset="0"/>
              </a:rPr>
              <a:t>spaziali</a:t>
            </a:r>
            <a:endParaRPr lang="en-US" sz="2100" b="1" dirty="0">
              <a:solidFill>
                <a:srgbClr val="262699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/>
          <p:cNvCxnSpPr>
            <a:cxnSpLocks noChangeShapeType="1"/>
          </p:cNvCxnSpPr>
          <p:nvPr/>
        </p:nvCxnSpPr>
        <p:spPr bwMode="auto">
          <a:xfrm>
            <a:off x="321849" y="3047261"/>
            <a:ext cx="8642350" cy="0"/>
          </a:xfrm>
          <a:prstGeom prst="line">
            <a:avLst/>
          </a:prstGeom>
          <a:noFill/>
          <a:ln w="88900">
            <a:solidFill>
              <a:schemeClr val="accent1"/>
            </a:solidFill>
            <a:round/>
            <a:headEnd/>
            <a:tailEnd type="triangle" w="med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5" name="Gruppo 56"/>
          <p:cNvGrpSpPr>
            <a:grpSpLocks/>
          </p:cNvGrpSpPr>
          <p:nvPr/>
        </p:nvGrpSpPr>
        <p:grpSpPr bwMode="auto">
          <a:xfrm>
            <a:off x="942562" y="3179024"/>
            <a:ext cx="3633787" cy="371475"/>
            <a:chOff x="943484" y="3344292"/>
            <a:chExt cx="3649476" cy="372739"/>
          </a:xfrm>
        </p:grpSpPr>
        <p:sp>
          <p:nvSpPr>
            <p:cNvPr id="51" name="Parentesi graffa aperta 50"/>
            <p:cNvSpPr>
              <a:spLocks/>
            </p:cNvSpPr>
            <p:nvPr/>
          </p:nvSpPr>
          <p:spPr bwMode="auto">
            <a:xfrm rot="-5400000">
              <a:off x="2588224" y="1712295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3333CC">
                    <a:lumMod val="75000"/>
                  </a:srgbClr>
                </a:solidFill>
                <a:latin typeface="Tahoma"/>
                <a:cs typeface="+mn-cs"/>
              </a:endParaRPr>
            </a:p>
          </p:txBody>
        </p:sp>
        <p:sp>
          <p:nvSpPr>
            <p:cNvPr id="39961" name="CasellaDiTesto 46"/>
            <p:cNvSpPr txBox="1">
              <a:spLocks noChangeArrowheads="1"/>
            </p:cNvSpPr>
            <p:nvPr/>
          </p:nvSpPr>
          <p:spPr bwMode="auto">
            <a:xfrm>
              <a:off x="2386374" y="3344292"/>
              <a:ext cx="789206" cy="367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800" b="1" dirty="0">
                  <a:solidFill>
                    <a:srgbClr val="3333CC">
                      <a:lumMod val="75000"/>
                    </a:srgbClr>
                  </a:solidFill>
                  <a:latin typeface="Calibri" charset="0"/>
                </a:rPr>
                <a:t>6 </a:t>
              </a:r>
              <a:r>
                <a:rPr lang="it-IT" sz="1800" b="1" dirty="0" err="1">
                  <a:solidFill>
                    <a:srgbClr val="3333CC">
                      <a:lumMod val="75000"/>
                    </a:srgbClr>
                  </a:solidFill>
                  <a:latin typeface="Calibri" charset="0"/>
                </a:rPr>
                <a:t>days</a:t>
              </a:r>
              <a:endParaRPr lang="it-IT" sz="1800" b="1" dirty="0">
                <a:solidFill>
                  <a:srgbClr val="3333CC">
                    <a:lumMod val="75000"/>
                  </a:srgbClr>
                </a:solidFill>
                <a:latin typeface="Calibri" charset="0"/>
              </a:endParaRPr>
            </a:p>
          </p:txBody>
        </p:sp>
      </p:grpSp>
      <p:sp>
        <p:nvSpPr>
          <p:cNvPr id="1042435" name="CasellaDiTesto 85"/>
          <p:cNvSpPr txBox="1">
            <a:spLocks noChangeArrowheads="1"/>
          </p:cNvSpPr>
          <p:nvPr/>
        </p:nvSpPr>
        <p:spPr bwMode="auto">
          <a:xfrm>
            <a:off x="8365712" y="3118699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b="1">
                <a:solidFill>
                  <a:srgbClr val="000066"/>
                </a:solidFill>
                <a:latin typeface="Calibri" charset="0"/>
              </a:rPr>
              <a:t>Time</a:t>
            </a:r>
          </a:p>
        </p:txBody>
      </p:sp>
      <p:grpSp>
        <p:nvGrpSpPr>
          <p:cNvPr id="6" name="Gruppo 86"/>
          <p:cNvGrpSpPr>
            <a:grpSpLocks/>
          </p:cNvGrpSpPr>
          <p:nvPr/>
        </p:nvGrpSpPr>
        <p:grpSpPr bwMode="auto">
          <a:xfrm>
            <a:off x="987012" y="3767986"/>
            <a:ext cx="7245350" cy="371475"/>
            <a:chOff x="943484" y="3344292"/>
            <a:chExt cx="3649476" cy="372739"/>
          </a:xfrm>
        </p:grpSpPr>
        <p:sp>
          <p:nvSpPr>
            <p:cNvPr id="88" name="Parentesi graffa aperta 87"/>
            <p:cNvSpPr>
              <a:spLocks/>
            </p:cNvSpPr>
            <p:nvPr/>
          </p:nvSpPr>
          <p:spPr bwMode="auto">
            <a:xfrm rot="-5400000">
              <a:off x="2588224" y="1712296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3333CC">
                    <a:lumMod val="75000"/>
                  </a:srgbClr>
                </a:solidFill>
                <a:latin typeface="Tahoma"/>
                <a:cs typeface="+mn-cs"/>
              </a:endParaRPr>
            </a:p>
          </p:txBody>
        </p:sp>
        <p:sp>
          <p:nvSpPr>
            <p:cNvPr id="39959" name="CasellaDiTesto 88"/>
            <p:cNvSpPr txBox="1">
              <a:spLocks noChangeArrowheads="1"/>
            </p:cNvSpPr>
            <p:nvPr/>
          </p:nvSpPr>
          <p:spPr bwMode="auto">
            <a:xfrm>
              <a:off x="2553923" y="3344292"/>
              <a:ext cx="454185" cy="367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800" b="1" dirty="0">
                  <a:solidFill>
                    <a:srgbClr val="3333CC">
                      <a:lumMod val="75000"/>
                    </a:srgbClr>
                  </a:solidFill>
                  <a:latin typeface="Calibri" charset="0"/>
                </a:rPr>
                <a:t>12 </a:t>
              </a:r>
              <a:r>
                <a:rPr lang="it-IT" sz="1800" b="1" dirty="0" err="1">
                  <a:solidFill>
                    <a:srgbClr val="3333CC">
                      <a:lumMod val="75000"/>
                    </a:srgbClr>
                  </a:solidFill>
                  <a:latin typeface="Calibri" charset="0"/>
                </a:rPr>
                <a:t>days</a:t>
              </a:r>
              <a:endParaRPr lang="it-IT" sz="1800" b="1" dirty="0">
                <a:solidFill>
                  <a:srgbClr val="3333CC">
                    <a:lumMod val="75000"/>
                  </a:srgbClr>
                </a:solidFill>
                <a:latin typeface="Calibri" charset="0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6612" y="1247036"/>
            <a:ext cx="1268412" cy="1770063"/>
            <a:chOff x="161" y="1250"/>
            <a:chExt cx="799" cy="1115"/>
          </a:xfrm>
        </p:grpSpPr>
        <p:grpSp>
          <p:nvGrpSpPr>
            <p:cNvPr id="1042450" name="Group 12"/>
            <p:cNvGrpSpPr>
              <a:grpSpLocks/>
            </p:cNvGrpSpPr>
            <p:nvPr/>
          </p:nvGrpSpPr>
          <p:grpSpPr bwMode="auto">
            <a:xfrm>
              <a:off x="194" y="1514"/>
              <a:ext cx="707" cy="851"/>
              <a:chOff x="194" y="1746"/>
              <a:chExt cx="707" cy="851"/>
            </a:xfrm>
          </p:grpSpPr>
          <p:cxnSp>
            <p:nvCxnSpPr>
              <p:cNvPr id="2" name="Connettore 2 29"/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1042453" name="Picture 14" descr="Sentinel_1-IMG_5874-whit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" y="1746"/>
                <a:ext cx="707" cy="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2451" name="CasellaDiTesto 16"/>
            <p:cNvSpPr txBox="1">
              <a:spLocks noChangeArrowheads="1"/>
            </p:cNvSpPr>
            <p:nvPr/>
          </p:nvSpPr>
          <p:spPr bwMode="auto">
            <a:xfrm>
              <a:off x="161" y="1250"/>
              <a:ext cx="7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Sentinel-1A</a:t>
              </a: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3946112" y="1247036"/>
            <a:ext cx="1268412" cy="1719263"/>
            <a:chOff x="2441" y="1250"/>
            <a:chExt cx="799" cy="1083"/>
          </a:xfrm>
        </p:grpSpPr>
        <p:grpSp>
          <p:nvGrpSpPr>
            <p:cNvPr id="1042446" name="Group 17"/>
            <p:cNvGrpSpPr>
              <a:grpSpLocks/>
            </p:cNvGrpSpPr>
            <p:nvPr/>
          </p:nvGrpSpPr>
          <p:grpSpPr bwMode="auto">
            <a:xfrm>
              <a:off x="2482" y="1482"/>
              <a:ext cx="707" cy="851"/>
              <a:chOff x="194" y="1746"/>
              <a:chExt cx="707" cy="851"/>
            </a:xfrm>
          </p:grpSpPr>
          <p:cxnSp>
            <p:nvCxnSpPr>
              <p:cNvPr id="4" name="Connettore 2 29"/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1042449" name="Picture 19" descr="Sentinel_1-IMG_5874-whit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" y="1746"/>
                <a:ext cx="707" cy="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2447" name="CasellaDiTesto 16"/>
            <p:cNvSpPr txBox="1">
              <a:spLocks noChangeArrowheads="1"/>
            </p:cNvSpPr>
            <p:nvPr/>
          </p:nvSpPr>
          <p:spPr bwMode="auto">
            <a:xfrm>
              <a:off x="2441" y="1250"/>
              <a:ext cx="7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Sentinel-1B</a:t>
              </a: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7562440" y="1247036"/>
            <a:ext cx="1268413" cy="1706563"/>
            <a:chOff x="4719" y="1250"/>
            <a:chExt cx="799" cy="1075"/>
          </a:xfrm>
        </p:grpSpPr>
        <p:grpSp>
          <p:nvGrpSpPr>
            <p:cNvPr id="1042442" name="Group 23"/>
            <p:cNvGrpSpPr>
              <a:grpSpLocks/>
            </p:cNvGrpSpPr>
            <p:nvPr/>
          </p:nvGrpSpPr>
          <p:grpSpPr bwMode="auto">
            <a:xfrm>
              <a:off x="4778" y="1474"/>
              <a:ext cx="707" cy="851"/>
              <a:chOff x="194" y="1746"/>
              <a:chExt cx="707" cy="851"/>
            </a:xfrm>
          </p:grpSpPr>
          <p:cxnSp>
            <p:nvCxnSpPr>
              <p:cNvPr id="30" name="Connettore 2 29"/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1042445" name="Picture 25" descr="Sentinel_1-IMG_5874-whit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" y="1746"/>
                <a:ext cx="707" cy="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2443" name="CasellaDiTesto 16"/>
            <p:cNvSpPr txBox="1">
              <a:spLocks noChangeArrowheads="1"/>
            </p:cNvSpPr>
            <p:nvPr/>
          </p:nvSpPr>
          <p:spPr bwMode="auto">
            <a:xfrm>
              <a:off x="4719" y="1250"/>
              <a:ext cx="79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it-IT" dirty="0">
                  <a:solidFill>
                    <a:srgbClr val="262699"/>
                  </a:solidFill>
                  <a:latin typeface="Calibri" charset="0"/>
                </a:rPr>
                <a:t>Sentinel-1A</a:t>
              </a:r>
            </a:p>
          </p:txBody>
        </p:sp>
      </p:grp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2627312" y="4599108"/>
            <a:ext cx="4773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900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dirty="0" err="1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Risoluzione</a:t>
            </a:r>
            <a:r>
              <a:rPr lang="en-GB" sz="1900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dirty="0" err="1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spaziale</a:t>
            </a:r>
            <a:r>
              <a:rPr lang="en-GB" sz="1900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: </a:t>
            </a:r>
            <a:r>
              <a:rPr lang="en-GB" sz="1900" b="1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2</a:t>
            </a:r>
            <a:r>
              <a:rPr lang="en-GB" sz="1900" b="1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5 m x 4 </a:t>
            </a:r>
            <a:r>
              <a:rPr lang="en-GB" sz="1900" b="1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900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dirty="0" err="1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Copertura</a:t>
            </a:r>
            <a:r>
              <a:rPr lang="en-GB" sz="1900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del </a:t>
            </a:r>
            <a:r>
              <a:rPr lang="en-GB" sz="1900" dirty="0" err="1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suolo</a:t>
            </a:r>
            <a:r>
              <a:rPr lang="en-GB" sz="1900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: </a:t>
            </a:r>
            <a:r>
              <a:rPr lang="en-GB" sz="1900" b="1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250 km</a:t>
            </a:r>
            <a:endParaRPr lang="en-GB" sz="1900" b="1" dirty="0">
              <a:solidFill>
                <a:srgbClr val="3333CC">
                  <a:lumMod val="75000"/>
                </a:srgbClr>
              </a:solidFill>
              <a:latin typeface="Tahoma" pitchFamily="34" charset="0"/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900" b="1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b="1" dirty="0">
                <a:solidFill>
                  <a:srgbClr val="262699"/>
                </a:solidFill>
                <a:latin typeface="Tahoma" charset="0"/>
              </a:rPr>
              <a:t>Banda </a:t>
            </a:r>
            <a:r>
              <a:rPr lang="en-GB" sz="1900" b="1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C (</a:t>
            </a:r>
            <a:r>
              <a:rPr lang="it-IT" sz="1900" b="1" i="1" dirty="0">
                <a:solidFill>
                  <a:srgbClr val="262699"/>
                </a:solidFill>
                <a:latin typeface="Symbol" panose="05050102010706020507" pitchFamily="18" charset="2"/>
              </a:rPr>
              <a:t>l </a:t>
            </a:r>
            <a:r>
              <a:rPr lang="it-IT" sz="1900" dirty="0">
                <a:solidFill>
                  <a:srgbClr val="262699"/>
                </a:solidFill>
              </a:rPr>
              <a:t>~ </a:t>
            </a:r>
            <a:r>
              <a:rPr lang="it-IT" sz="1900" dirty="0" smtClean="0">
                <a:solidFill>
                  <a:srgbClr val="262699"/>
                </a:solidFill>
              </a:rPr>
              <a:t>5.6 cm</a:t>
            </a:r>
            <a:r>
              <a:rPr lang="en-GB" sz="1900" b="1" dirty="0" smtClean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)</a:t>
            </a:r>
            <a:endParaRPr lang="en-GB" sz="1900" b="1" dirty="0">
              <a:solidFill>
                <a:srgbClr val="3333CC">
                  <a:lumMod val="75000"/>
                </a:srgbClr>
              </a:solidFill>
              <a:latin typeface="Tahoma" pitchFamily="34" charset="0"/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900" b="1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b="1" dirty="0" err="1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Copertura</a:t>
            </a:r>
            <a:r>
              <a:rPr lang="en-GB" sz="1900" b="1" dirty="0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b="1" dirty="0" err="1">
                <a:solidFill>
                  <a:srgbClr val="3333CC">
                    <a:lumMod val="75000"/>
                  </a:srgbClr>
                </a:solidFill>
                <a:latin typeface="Tahoma" pitchFamily="34" charset="0"/>
                <a:cs typeface="ＭＳ Ｐゴシック" charset="0"/>
              </a:rPr>
              <a:t>globale</a:t>
            </a:r>
            <a:endParaRPr lang="en-GB" sz="1900" b="1" dirty="0">
              <a:solidFill>
                <a:srgbClr val="3333CC">
                  <a:lumMod val="75000"/>
                </a:srgbClr>
              </a:solidFill>
              <a:latin typeface="Tahoma" pitchFamily="34" charset="0"/>
              <a:cs typeface="ＭＳ Ｐゴシック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900" b="1" dirty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b="1" dirty="0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Accesso </a:t>
            </a:r>
            <a:r>
              <a:rPr lang="en-GB" sz="1900" b="1" dirty="0" err="1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ai</a:t>
            </a:r>
            <a:r>
              <a:rPr lang="en-GB" sz="1900" b="1" dirty="0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 </a:t>
            </a:r>
            <a:r>
              <a:rPr lang="en-GB" sz="1900" b="1" dirty="0" err="1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dati</a:t>
            </a:r>
            <a:r>
              <a:rPr lang="en-GB" sz="1900" b="1" dirty="0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 S-1 “</a:t>
            </a:r>
            <a:r>
              <a:rPr lang="en-GB" sz="1900" b="1" dirty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f</a:t>
            </a:r>
            <a:r>
              <a:rPr lang="en-GB" sz="1900" b="1" dirty="0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ree </a:t>
            </a:r>
            <a:r>
              <a:rPr lang="en-GB" sz="1900" b="1" dirty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and </a:t>
            </a:r>
            <a:r>
              <a:rPr lang="en-GB" sz="1900" b="1" dirty="0" smtClean="0">
                <a:solidFill>
                  <a:srgbClr val="262699"/>
                </a:solidFill>
                <a:latin typeface="Tahoma" pitchFamily="34" charset="0"/>
                <a:cs typeface="ＭＳ Ｐゴシック" charset="0"/>
              </a:rPr>
              <a:t>open”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900" b="1" dirty="0" smtClean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GB" sz="1900" b="1" dirty="0" err="1" smtClean="0">
                <a:solidFill>
                  <a:srgbClr val="262699"/>
                </a:solidFill>
                <a:latin typeface="Tahoma" charset="0"/>
              </a:rPr>
              <a:t>Lancio</a:t>
            </a:r>
            <a:r>
              <a:rPr lang="en-GB" sz="1900" b="1" dirty="0" smtClean="0">
                <a:solidFill>
                  <a:srgbClr val="262699"/>
                </a:solidFill>
                <a:latin typeface="Tahoma" charset="0"/>
              </a:rPr>
              <a:t> </a:t>
            </a:r>
            <a:r>
              <a:rPr lang="en-GB" sz="1900" b="1" dirty="0" err="1">
                <a:solidFill>
                  <a:srgbClr val="262699"/>
                </a:solidFill>
                <a:latin typeface="Tahoma" charset="0"/>
              </a:rPr>
              <a:t>satelliti</a:t>
            </a:r>
            <a:r>
              <a:rPr lang="en-GB" sz="1900" b="1" dirty="0">
                <a:solidFill>
                  <a:srgbClr val="262699"/>
                </a:solidFill>
                <a:latin typeface="Tahoma" charset="0"/>
              </a:rPr>
              <a:t>: </a:t>
            </a:r>
            <a:r>
              <a:rPr lang="en-GB" sz="1900" b="1" dirty="0" smtClean="0">
                <a:solidFill>
                  <a:srgbClr val="262699"/>
                </a:solidFill>
                <a:latin typeface="Tahoma" charset="0"/>
              </a:rPr>
              <a:t>4/2014- 4/2016 </a:t>
            </a:r>
            <a:endParaRPr lang="en-GB" sz="1900" b="1" dirty="0">
              <a:solidFill>
                <a:srgbClr val="262699"/>
              </a:solidFill>
              <a:latin typeface="Tahoma" pitchFamily="34" charset="0"/>
              <a:cs typeface="ＭＳ Ｐゴシック" charset="0"/>
            </a:endParaRPr>
          </a:p>
        </p:txBody>
      </p:sp>
      <p:sp>
        <p:nvSpPr>
          <p:cNvPr id="32" name="Ovale 31"/>
          <p:cNvSpPr/>
          <p:nvPr/>
        </p:nvSpPr>
        <p:spPr bwMode="auto">
          <a:xfrm>
            <a:off x="2668769" y="4821142"/>
            <a:ext cx="3715098" cy="5374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0" y="17977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it-IT" sz="2400" b="1" dirty="0">
                <a:solidFill>
                  <a:srgbClr val="262699"/>
                </a:solidFill>
                <a:latin typeface="Tahoma" charset="0"/>
              </a:rPr>
              <a:t>Costellazione </a:t>
            </a:r>
            <a:r>
              <a:rPr lang="it-IT" sz="2400" b="1" dirty="0" smtClean="0">
                <a:solidFill>
                  <a:srgbClr val="262699"/>
                </a:solidFill>
                <a:latin typeface="Tahoma" charset="0"/>
              </a:rPr>
              <a:t>Sentinel-1 (S-1)</a:t>
            </a:r>
            <a:endParaRPr lang="it-IT" sz="2400" b="1" dirty="0">
              <a:solidFill>
                <a:srgbClr val="262699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89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939330" y="853804"/>
            <a:ext cx="7358560" cy="5091195"/>
            <a:chOff x="2717354" y="1147194"/>
            <a:chExt cx="6781375" cy="4691856"/>
          </a:xfrm>
        </p:grpSpPr>
        <p:pic>
          <p:nvPicPr>
            <p:cNvPr id="10" name="Immagin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354" y="1147194"/>
              <a:ext cx="6781375" cy="469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20862981">
              <a:off x="3939653" y="2066101"/>
              <a:ext cx="2144768" cy="156783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prstShdw prst="shdw17" dist="17961" dir="2700000">
                <a:srgbClr val="990000">
                  <a:alpha val="74998"/>
                </a:srgb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16011" eaLnBrk="0" hangingPunct="0"/>
              <a:endParaRPr lang="it-IT" sz="1071">
                <a:latin typeface="Tahoma" charset="0"/>
              </a:endParaRP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3310304" y="1169226"/>
              <a:ext cx="5736156" cy="4365237"/>
              <a:chOff x="3310304" y="743094"/>
              <a:chExt cx="5736156" cy="4365237"/>
            </a:xfrm>
          </p:grpSpPr>
          <p:cxnSp>
            <p:nvCxnSpPr>
              <p:cNvPr id="13" name="Connettore 1 12"/>
              <p:cNvCxnSpPr/>
              <p:nvPr/>
            </p:nvCxnSpPr>
            <p:spPr>
              <a:xfrm flipV="1">
                <a:off x="7452146" y="4251253"/>
                <a:ext cx="1594314" cy="309372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 flipV="1">
                <a:off x="5687496" y="4667874"/>
                <a:ext cx="1789491" cy="347898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/>
              <p:cNvCxnSpPr/>
              <p:nvPr/>
            </p:nvCxnSpPr>
            <p:spPr>
              <a:xfrm flipV="1">
                <a:off x="3933808" y="4774447"/>
                <a:ext cx="1709267" cy="333884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6831623" y="746561"/>
                <a:ext cx="1561494" cy="271460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 flipV="1">
                <a:off x="5080908" y="1153320"/>
                <a:ext cx="1790397" cy="358666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>
              <a:xfrm flipV="1">
                <a:off x="3310304" y="1258330"/>
                <a:ext cx="1743926" cy="345559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>
                <a:off x="5051509" y="1258330"/>
                <a:ext cx="34841" cy="253656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>
              <a:xfrm>
                <a:off x="6840779" y="1017925"/>
                <a:ext cx="16921" cy="138116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20"/>
              <p:cNvCxnSpPr/>
              <p:nvPr/>
            </p:nvCxnSpPr>
            <p:spPr>
              <a:xfrm>
                <a:off x="5636271" y="4774447"/>
                <a:ext cx="51225" cy="250188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>
                <a:off x="7456170" y="4556815"/>
                <a:ext cx="23948" cy="118679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>
                <a:off x="8393117" y="743094"/>
                <a:ext cx="640714" cy="3508159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>
                <a:off x="3312850" y="1597451"/>
                <a:ext cx="620548" cy="3510880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 rot="20926888">
            <a:off x="2251723" y="5149247"/>
            <a:ext cx="1490288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it-IT" sz="1428" b="1" dirty="0" smtClean="0">
                <a:solidFill>
                  <a:srgbClr val="66FF33"/>
                </a:solidFill>
              </a:rPr>
              <a:t>Sentinel-1</a:t>
            </a:r>
            <a:endParaRPr lang="it-IT" sz="1428" b="1" dirty="0">
              <a:solidFill>
                <a:srgbClr val="66FF33"/>
              </a:solidFill>
            </a:endParaRPr>
          </a:p>
        </p:txBody>
      </p:sp>
      <p:sp>
        <p:nvSpPr>
          <p:cNvPr id="26" name="CasellaDiTesto 15"/>
          <p:cNvSpPr txBox="1">
            <a:spLocks noChangeArrowheads="1"/>
          </p:cNvSpPr>
          <p:nvPr/>
        </p:nvSpPr>
        <p:spPr bwMode="auto">
          <a:xfrm rot="20861742">
            <a:off x="2487533" y="3335239"/>
            <a:ext cx="1032718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defTabSz="957263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defTabSz="957263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it-IT" sz="1428" b="1" dirty="0" smtClean="0">
                <a:solidFill>
                  <a:srgbClr val="FF0000"/>
                </a:solidFill>
              </a:rPr>
              <a:t>ERS</a:t>
            </a:r>
            <a:endParaRPr lang="it-IT" sz="1428" b="1" dirty="0">
              <a:solidFill>
                <a:srgbClr val="FF0000"/>
              </a:solidFill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V="1">
            <a:off x="2150351" y="3935724"/>
            <a:ext cx="5501148" cy="106637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 sz="1606">
              <a:solidFill>
                <a:srgbClr val="66FF33"/>
              </a:solidFill>
            </a:endParaRPr>
          </a:p>
        </p:txBody>
      </p:sp>
      <p:sp>
        <p:nvSpPr>
          <p:cNvPr id="28" name="CasellaDiTesto 25"/>
          <p:cNvSpPr txBox="1">
            <a:spLocks noChangeArrowheads="1"/>
          </p:cNvSpPr>
          <p:nvPr/>
        </p:nvSpPr>
        <p:spPr bwMode="auto">
          <a:xfrm rot="20899517">
            <a:off x="2382704" y="4426044"/>
            <a:ext cx="1242379" cy="4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2142" b="1" dirty="0">
                <a:solidFill>
                  <a:srgbClr val="66FF33"/>
                </a:solidFill>
              </a:rPr>
              <a:t>250 km</a:t>
            </a:r>
          </a:p>
        </p:txBody>
      </p:sp>
      <p:sp>
        <p:nvSpPr>
          <p:cNvPr id="29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Costellazione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Sentinel-1: verso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una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copertura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globale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49" name="Rettangolo 21"/>
          <p:cNvSpPr>
            <a:spLocks noChangeArrowheads="1"/>
          </p:cNvSpPr>
          <p:nvPr/>
        </p:nvSpPr>
        <p:spPr bwMode="auto">
          <a:xfrm>
            <a:off x="5385816" y="3170455"/>
            <a:ext cx="2613406" cy="72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400"/>
              </a:spcAft>
              <a:buSzPct val="80000"/>
            </a:pPr>
            <a:r>
              <a:rPr lang="it-IT" dirty="0">
                <a:solidFill>
                  <a:srgbClr val="262699"/>
                </a:solidFill>
                <a:latin typeface="Tahoma" charset="0"/>
                <a:ea typeface="Lucida Sans Unicode" charset="0"/>
                <a:cs typeface="Helvetica" charset="0"/>
              </a:rPr>
              <a:t>Possibilità di </a:t>
            </a:r>
            <a:r>
              <a:rPr lang="it-IT" i="1" dirty="0" smtClean="0">
                <a:solidFill>
                  <a:srgbClr val="262699"/>
                </a:solidFill>
                <a:latin typeface="Tahoma" charset="0"/>
                <a:ea typeface="Lucida Sans Unicode" charset="0"/>
                <a:cs typeface="Helvetica" charset="0"/>
              </a:rPr>
              <a:t>mappare </a:t>
            </a:r>
          </a:p>
          <a:p>
            <a:pPr algn="ctr">
              <a:lnSpc>
                <a:spcPct val="105000"/>
              </a:lnSpc>
              <a:spcAft>
                <a:spcPts val="400"/>
              </a:spcAft>
              <a:buSzPct val="80000"/>
            </a:pPr>
            <a:r>
              <a:rPr lang="it-IT" dirty="0" smtClean="0">
                <a:solidFill>
                  <a:srgbClr val="262699"/>
                </a:solidFill>
                <a:latin typeface="Tahoma" charset="0"/>
                <a:ea typeface="Lucida Sans Unicode" charset="0"/>
                <a:cs typeface="Helvetica" charset="0"/>
              </a:rPr>
              <a:t>l’intera </a:t>
            </a:r>
            <a:r>
              <a:rPr lang="it-IT" dirty="0">
                <a:solidFill>
                  <a:srgbClr val="262699"/>
                </a:solidFill>
                <a:latin typeface="Tahoma" charset="0"/>
                <a:ea typeface="Lucida Sans Unicode" charset="0"/>
                <a:cs typeface="Helvetica" charset="0"/>
              </a:rPr>
              <a:t>Italia</a:t>
            </a: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Costellazione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Sentinel-1: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pic>
        <p:nvPicPr>
          <p:cNvPr id="1051651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656931"/>
            <a:ext cx="2980944" cy="575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4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lice_Italia_De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63" y="1280854"/>
            <a:ext cx="4858052" cy="468410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Costellazione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Sentinel-1: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88" y="5299590"/>
            <a:ext cx="1143812" cy="66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865392" y="973077"/>
            <a:ext cx="4846740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Orbite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Discendenti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(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Marzo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2015 – 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Luglio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2018)</a:t>
            </a:r>
            <a:endParaRPr lang="en-US" altLang="it-IT" sz="1400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89754" y="1658563"/>
            <a:ext cx="954107" cy="4239412"/>
            <a:chOff x="748853" y="1173874"/>
            <a:chExt cx="954107" cy="4239412"/>
          </a:xfrm>
        </p:grpSpPr>
        <p:sp>
          <p:nvSpPr>
            <p:cNvPr id="5" name="Rettangolo 4"/>
            <p:cNvSpPr/>
            <p:nvPr/>
          </p:nvSpPr>
          <p:spPr>
            <a:xfrm rot="16200000">
              <a:off x="-469461" y="2800383"/>
              <a:ext cx="339073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dirty="0" smtClean="0">
                  <a:solidFill>
                    <a:srgbClr val="262699"/>
                  </a:solidFill>
                  <a:ea typeface="MS PGothic" charset="0"/>
                  <a:cs typeface="MS PGothic" charset="0"/>
                </a:rPr>
                <a:t>Velocità media di deformazione</a:t>
              </a:r>
            </a:p>
            <a:p>
              <a:pPr algn="ctr" eaLnBrk="1" hangingPunct="1"/>
              <a:endParaRPr lang="it-IT" sz="2000" dirty="0">
                <a:solidFill>
                  <a:srgbClr val="262699"/>
                </a:solidFill>
                <a:ea typeface="MS PGothic" charset="0"/>
                <a:cs typeface="MS PGothic" charset="0"/>
              </a:endParaRPr>
            </a:p>
            <a:p>
              <a:pPr algn="ctr" eaLnBrk="1" hangingPunct="1"/>
              <a:r>
                <a:rPr lang="it-IT" dirty="0" smtClean="0">
                  <a:solidFill>
                    <a:srgbClr val="262699"/>
                  </a:solidFill>
                  <a:ea typeface="MS PGothic" charset="0"/>
                  <a:cs typeface="MS PGothic" charset="0"/>
                </a:rPr>
                <a:t>LOS [cm/</a:t>
              </a:r>
              <a:r>
                <a:rPr lang="it-IT" dirty="0" err="1" smtClean="0">
                  <a:solidFill>
                    <a:srgbClr val="262699"/>
                  </a:solidFill>
                  <a:ea typeface="MS PGothic" charset="0"/>
                  <a:cs typeface="MS PGothic" charset="0"/>
                </a:rPr>
                <a:t>year</a:t>
              </a:r>
              <a:r>
                <a:rPr lang="it-IT" dirty="0">
                  <a:solidFill>
                    <a:srgbClr val="262699"/>
                  </a:solidFill>
                  <a:ea typeface="MS PGothic" charset="0"/>
                  <a:cs typeface="MS PGothic" charset="0"/>
                </a:rPr>
                <a:t>]</a:t>
              </a: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980226" y="1173874"/>
              <a:ext cx="604452" cy="4239412"/>
              <a:chOff x="980226" y="1173874"/>
              <a:chExt cx="604452" cy="4239412"/>
            </a:xfrm>
          </p:grpSpPr>
          <p:pic>
            <p:nvPicPr>
              <p:cNvPr id="7" name="Immagine 64" descr="Barra.bmp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478855" y="3203828"/>
                <a:ext cx="3451040" cy="167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CasellaDiTesto 4"/>
              <p:cNvSpPr txBox="1">
                <a:spLocks noChangeArrowheads="1"/>
              </p:cNvSpPr>
              <p:nvPr/>
            </p:nvSpPr>
            <p:spPr bwMode="auto">
              <a:xfrm>
                <a:off x="1020288" y="1173874"/>
                <a:ext cx="51127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000" dirty="0" smtClean="0">
                    <a:solidFill>
                      <a:srgbClr val="262699"/>
                    </a:solidFill>
                    <a:latin typeface="+mn-lt"/>
                  </a:rPr>
                  <a:t>&gt;3</a:t>
                </a:r>
                <a:endParaRPr lang="it-IT" altLang="it-IT" sz="2000" dirty="0">
                  <a:solidFill>
                    <a:srgbClr val="262699"/>
                  </a:solidFill>
                  <a:latin typeface="+mn-lt"/>
                </a:endParaRPr>
              </a:p>
            </p:txBody>
          </p:sp>
          <p:sp>
            <p:nvSpPr>
              <p:cNvPr id="9" name="CasellaDiTesto 5"/>
              <p:cNvSpPr txBox="1">
                <a:spLocks noChangeArrowheads="1"/>
              </p:cNvSpPr>
              <p:nvPr/>
            </p:nvSpPr>
            <p:spPr bwMode="auto">
              <a:xfrm>
                <a:off x="980226" y="5013176"/>
                <a:ext cx="60445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sz="2000" dirty="0" smtClean="0">
                    <a:solidFill>
                      <a:srgbClr val="262699"/>
                    </a:solidFill>
                    <a:latin typeface="+mn-lt"/>
                  </a:rPr>
                  <a:t>&lt;-3</a:t>
                </a:r>
                <a:endParaRPr lang="it-IT" altLang="it-IT" sz="2000" dirty="0">
                  <a:solidFill>
                    <a:srgbClr val="262699"/>
                  </a:solidFill>
                  <a:latin typeface="+mn-lt"/>
                </a:endParaRPr>
              </a:p>
            </p:txBody>
          </p:sp>
        </p:grp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6" y="1226515"/>
            <a:ext cx="4846740" cy="50829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96" y="5644126"/>
            <a:ext cx="1143812" cy="66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-88900" y="87313"/>
            <a:ext cx="9372600" cy="415925"/>
          </a:xfrm>
          <a:prstGeom prst="rect">
            <a:avLst/>
          </a:prstGeom>
          <a:noFill/>
          <a:ln>
            <a:noFill/>
          </a:ln>
          <a:extLst/>
        </p:spPr>
        <p:txBody>
          <a:bodyPr t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Costellazione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Sentinel-1: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analisi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DInSAR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a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scala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ahoma" charset="0"/>
              </a:rPr>
              <a:t>nazionale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</p:txBody>
      </p: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139097" y="899948"/>
            <a:ext cx="4846740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Orbite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Discendenti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(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Marzo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2015 – </a:t>
            </a:r>
            <a:r>
              <a:rPr lang="en-US" altLang="it-IT" sz="1400" b="1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Luglio</a:t>
            </a:r>
            <a:r>
              <a:rPr lang="en-US" altLang="it-IT" sz="1400" b="1" dirty="0" smtClean="0">
                <a:solidFill>
                  <a:srgbClr val="000090"/>
                </a:solidFill>
                <a:latin typeface="Calibri" panose="020F0502020204030204" pitchFamily="34" charset="0"/>
              </a:rPr>
              <a:t> 2018)</a:t>
            </a:r>
            <a:endParaRPr lang="en-US" altLang="it-IT" sz="1400" b="1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3583725" y="3179035"/>
            <a:ext cx="1327200" cy="1315093"/>
            <a:chOff x="4640365" y="3179035"/>
            <a:chExt cx="1327200" cy="1315093"/>
          </a:xfrm>
        </p:grpSpPr>
        <p:grpSp>
          <p:nvGrpSpPr>
            <p:cNvPr id="3" name="Gruppo 2"/>
            <p:cNvGrpSpPr/>
            <p:nvPr/>
          </p:nvGrpSpPr>
          <p:grpSpPr>
            <a:xfrm>
              <a:off x="4640365" y="3179035"/>
              <a:ext cx="804038" cy="1315093"/>
              <a:chOff x="4640365" y="3179035"/>
              <a:chExt cx="804038" cy="1315093"/>
            </a:xfrm>
          </p:grpSpPr>
          <p:sp>
            <p:nvSpPr>
              <p:cNvPr id="2" name="Rettangolo 1"/>
              <p:cNvSpPr/>
              <p:nvPr/>
            </p:nvSpPr>
            <p:spPr bwMode="auto">
              <a:xfrm>
                <a:off x="4640365" y="3179035"/>
                <a:ext cx="640935" cy="487109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" name="Rettangolo 18"/>
              <p:cNvSpPr/>
              <p:nvPr/>
            </p:nvSpPr>
            <p:spPr bwMode="auto">
              <a:xfrm>
                <a:off x="5074452" y="4165602"/>
                <a:ext cx="369951" cy="328526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5" name="Rettangolo 14"/>
            <p:cNvSpPr/>
            <p:nvPr/>
          </p:nvSpPr>
          <p:spPr bwMode="auto">
            <a:xfrm>
              <a:off x="5762243" y="4027314"/>
              <a:ext cx="205322" cy="182331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077433" y="3123294"/>
            <a:ext cx="2954807" cy="584775"/>
          </a:xfrm>
          <a:prstGeom prst="rect">
            <a:avLst/>
          </a:prstGeom>
          <a:solidFill>
            <a:schemeClr val="folHlink">
              <a:alpha val="28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262699"/>
                </a:solidFill>
                <a:latin typeface="Tahoma" charset="0"/>
                <a:cs typeface="Arial" charset="0"/>
              </a:rPr>
              <a:t>Analisi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Arial" charset="0"/>
              </a:rPr>
              <a:t> a media </a:t>
            </a:r>
            <a:r>
              <a:rPr lang="en-US" sz="1600" b="1" dirty="0" err="1">
                <a:solidFill>
                  <a:srgbClr val="262699"/>
                </a:solidFill>
                <a:latin typeface="Tahoma" charset="0"/>
                <a:cs typeface="Arial" charset="0"/>
              </a:rPr>
              <a:t>risoluzione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262699"/>
                </a:solidFill>
                <a:latin typeface="Tahoma" charset="0"/>
                <a:cs typeface="Arial" charset="0"/>
              </a:rPr>
              <a:t>spaziale</a:t>
            </a:r>
            <a:r>
              <a:rPr lang="en-US" sz="1600" b="1" dirty="0" smtClean="0">
                <a:solidFill>
                  <a:srgbClr val="262699"/>
                </a:solidFill>
                <a:latin typeface="Tahoma" charset="0"/>
                <a:cs typeface="Arial" charset="0"/>
              </a:rPr>
              <a:t>: </a:t>
            </a:r>
            <a:r>
              <a:rPr lang="en-US" sz="1600" b="1" dirty="0" smtClean="0">
                <a:solidFill>
                  <a:srgbClr val="262699"/>
                </a:solidFill>
                <a:latin typeface="Tahoma" charset="0"/>
                <a:cs typeface="Tahoma" charset="0"/>
              </a:rPr>
              <a:t>~ </a:t>
            </a:r>
            <a:r>
              <a:rPr lang="en-US" sz="1600" b="1" dirty="0">
                <a:solidFill>
                  <a:srgbClr val="262699"/>
                </a:solidFill>
                <a:latin typeface="Tahoma" charset="0"/>
                <a:cs typeface="Tahoma" charset="0"/>
              </a:rPr>
              <a:t>7</a:t>
            </a:r>
            <a:r>
              <a:rPr lang="en-US" sz="1600" b="1" dirty="0" smtClean="0">
                <a:solidFill>
                  <a:srgbClr val="262699"/>
                </a:solidFill>
                <a:latin typeface="Tahoma" charset="0"/>
              </a:rPr>
              <a:t>0 m</a:t>
            </a:r>
            <a:endParaRPr lang="en-US" sz="1600" b="1" dirty="0">
              <a:solidFill>
                <a:srgbClr val="262699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Riccardo_3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50641</TotalTime>
  <Words>2768</Words>
  <Application>Microsoft Office PowerPoint</Application>
  <PresentationFormat>Presentazione su schermo (4:3)</PresentationFormat>
  <Paragraphs>395</Paragraphs>
  <Slides>34</Slides>
  <Notes>17</Notes>
  <HiddenSlides>12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ＭＳ Ｐゴシック</vt:lpstr>
      <vt:lpstr>ＭＳ Ｐゴシック</vt:lpstr>
      <vt:lpstr>Arial</vt:lpstr>
      <vt:lpstr>Calibri</vt:lpstr>
      <vt:lpstr>Helvetica</vt:lpstr>
      <vt:lpstr>Lucida Sans Unicode</vt:lpstr>
      <vt:lpstr>Symbol</vt:lpstr>
      <vt:lpstr>Tahoma</vt:lpstr>
      <vt:lpstr>Times New Roman</vt:lpstr>
      <vt:lpstr>3_Riccardo_3</vt:lpstr>
      <vt:lpstr>Analisi e monitoraggio delle deformazioni  del suolo e del costruito mediante  l'elaborazione di dati SAR interferometrici sull'infrastruttura di ReCaS-Bari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ESA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Betlem Rosich</dc:creator>
  <cp:keywords/>
  <dc:description/>
  <cp:lastModifiedBy>riccardo</cp:lastModifiedBy>
  <cp:revision>1468</cp:revision>
  <cp:lastPrinted>2015-07-27T08:54:09Z</cp:lastPrinted>
  <dcterms:created xsi:type="dcterms:W3CDTF">2014-11-27T16:09:28Z</dcterms:created>
  <dcterms:modified xsi:type="dcterms:W3CDTF">2019-07-12T00:28:19Z</dcterms:modified>
  <cp:category/>
</cp:coreProperties>
</file>