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9" r:id="rId2"/>
    <p:sldId id="307" r:id="rId3"/>
    <p:sldId id="305" r:id="rId4"/>
    <p:sldId id="306" r:id="rId5"/>
    <p:sldId id="267" r:id="rId6"/>
    <p:sldId id="268" r:id="rId7"/>
    <p:sldId id="269" r:id="rId8"/>
    <p:sldId id="270" r:id="rId9"/>
    <p:sldId id="271" r:id="rId10"/>
    <p:sldId id="272" r:id="rId11"/>
    <p:sldId id="275" r:id="rId12"/>
    <p:sldId id="276" r:id="rId13"/>
    <p:sldId id="277" r:id="rId14"/>
    <p:sldId id="281" r:id="rId15"/>
    <p:sldId id="282" r:id="rId16"/>
    <p:sldId id="285" r:id="rId17"/>
    <p:sldId id="286" r:id="rId18"/>
    <p:sldId id="287" r:id="rId19"/>
    <p:sldId id="295" r:id="rId20"/>
    <p:sldId id="296" r:id="rId21"/>
    <p:sldId id="298" r:id="rId22"/>
    <p:sldId id="299" r:id="rId23"/>
    <p:sldId id="300" r:id="rId24"/>
    <p:sldId id="301" r:id="rId25"/>
    <p:sldId id="303" r:id="rId26"/>
    <p:sldId id="308" r:id="rId27"/>
    <p:sldId id="304"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5" d="100"/>
          <a:sy n="45" d="100"/>
        </p:scale>
        <p:origin x="-920"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03320-FD73-49D3-BE2B-2B7F6209B378}" type="datetimeFigureOut">
              <a:rPr lang="it-IT" smtClean="0"/>
              <a:t>01/08/19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D7CEC-BDA2-44D3-80D9-D74FFA48B2AA}" type="slidenum">
              <a:rPr lang="it-IT" smtClean="0"/>
              <a:t>‹n.›</a:t>
            </a:fld>
            <a:endParaRPr lang="it-IT"/>
          </a:p>
        </p:txBody>
      </p:sp>
    </p:spTree>
    <p:extLst>
      <p:ext uri="{BB962C8B-B14F-4D97-AF65-F5344CB8AC3E}">
        <p14:creationId xmlns:p14="http://schemas.microsoft.com/office/powerpoint/2010/main" val="710121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C3CEBB-EC98-4DC4-93DF-502E0E5888AE}" type="slidenum">
              <a:rPr lang="it-IT" altLang="it-IT"/>
              <a:pPr>
                <a:spcBef>
                  <a:spcPct val="0"/>
                </a:spcBef>
              </a:pPr>
              <a:t>5</a:t>
            </a:fld>
            <a:endParaRPr lang="it-IT" altLang="it-IT"/>
          </a:p>
        </p:txBody>
      </p:sp>
    </p:spTree>
    <p:extLst>
      <p:ext uri="{BB962C8B-B14F-4D97-AF65-F5344CB8AC3E}">
        <p14:creationId xmlns:p14="http://schemas.microsoft.com/office/powerpoint/2010/main" val="4747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33A1C8-5AAD-4081-A700-BD0659C07AA8}" type="slidenum">
              <a:rPr lang="it-IT" altLang="it-IT"/>
              <a:pPr>
                <a:spcBef>
                  <a:spcPct val="0"/>
                </a:spcBef>
              </a:pPr>
              <a:t>14</a:t>
            </a:fld>
            <a:endParaRPr lang="it-IT" altLang="it-IT"/>
          </a:p>
        </p:txBody>
      </p:sp>
    </p:spTree>
    <p:extLst>
      <p:ext uri="{BB962C8B-B14F-4D97-AF65-F5344CB8AC3E}">
        <p14:creationId xmlns:p14="http://schemas.microsoft.com/office/powerpoint/2010/main" val="19718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B0D65-C1E6-4A90-A47F-D7B10DA0538B}" type="slidenum">
              <a:rPr lang="it-IT" altLang="it-IT"/>
              <a:pPr>
                <a:spcBef>
                  <a:spcPct val="0"/>
                </a:spcBef>
              </a:pPr>
              <a:t>15</a:t>
            </a:fld>
            <a:endParaRPr lang="it-IT" altLang="it-IT"/>
          </a:p>
        </p:txBody>
      </p:sp>
    </p:spTree>
    <p:extLst>
      <p:ext uri="{BB962C8B-B14F-4D97-AF65-F5344CB8AC3E}">
        <p14:creationId xmlns:p14="http://schemas.microsoft.com/office/powerpoint/2010/main" val="207449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5F2513-4064-45BA-B0A4-5F1C7AAF34D3}" type="slidenum">
              <a:rPr lang="it-IT" altLang="it-IT"/>
              <a:pPr>
                <a:spcBef>
                  <a:spcPct val="0"/>
                </a:spcBef>
              </a:pPr>
              <a:t>16</a:t>
            </a:fld>
            <a:endParaRPr lang="it-IT" altLang="it-IT"/>
          </a:p>
        </p:txBody>
      </p:sp>
    </p:spTree>
    <p:extLst>
      <p:ext uri="{BB962C8B-B14F-4D97-AF65-F5344CB8AC3E}">
        <p14:creationId xmlns:p14="http://schemas.microsoft.com/office/powerpoint/2010/main" val="218481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A26090-EFD1-4232-86FB-4BA828D40585}" type="slidenum">
              <a:rPr lang="it-IT" altLang="it-IT"/>
              <a:pPr>
                <a:spcBef>
                  <a:spcPct val="0"/>
                </a:spcBef>
              </a:pPr>
              <a:t>17</a:t>
            </a:fld>
            <a:endParaRPr lang="it-IT" altLang="it-IT"/>
          </a:p>
        </p:txBody>
      </p:sp>
    </p:spTree>
    <p:extLst>
      <p:ext uri="{BB962C8B-B14F-4D97-AF65-F5344CB8AC3E}">
        <p14:creationId xmlns:p14="http://schemas.microsoft.com/office/powerpoint/2010/main" val="63398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DA8D29-0B7C-4C15-A72F-2A7858EE89D6}" type="slidenum">
              <a:rPr lang="it-IT" altLang="it-IT"/>
              <a:pPr>
                <a:spcBef>
                  <a:spcPct val="0"/>
                </a:spcBef>
              </a:pPr>
              <a:t>18</a:t>
            </a:fld>
            <a:endParaRPr lang="it-IT" altLang="it-IT"/>
          </a:p>
        </p:txBody>
      </p:sp>
    </p:spTree>
    <p:extLst>
      <p:ext uri="{BB962C8B-B14F-4D97-AF65-F5344CB8AC3E}">
        <p14:creationId xmlns:p14="http://schemas.microsoft.com/office/powerpoint/2010/main" val="2530302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B138D5-B8D0-4EB4-AA71-B3F4E202E48D}" type="slidenum">
              <a:rPr lang="it-IT" altLang="it-IT"/>
              <a:pPr>
                <a:spcBef>
                  <a:spcPct val="0"/>
                </a:spcBef>
              </a:pPr>
              <a:t>19</a:t>
            </a:fld>
            <a:endParaRPr lang="it-IT" altLang="it-IT"/>
          </a:p>
        </p:txBody>
      </p:sp>
    </p:spTree>
    <p:extLst>
      <p:ext uri="{BB962C8B-B14F-4D97-AF65-F5344CB8AC3E}">
        <p14:creationId xmlns:p14="http://schemas.microsoft.com/office/powerpoint/2010/main" val="2594485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9C71E9-61E9-4F1A-A59D-B8D336672401}" type="slidenum">
              <a:rPr lang="it-IT" altLang="it-IT"/>
              <a:pPr>
                <a:spcBef>
                  <a:spcPct val="0"/>
                </a:spcBef>
              </a:pPr>
              <a:t>20</a:t>
            </a:fld>
            <a:endParaRPr lang="it-IT" altLang="it-IT"/>
          </a:p>
        </p:txBody>
      </p:sp>
    </p:spTree>
    <p:extLst>
      <p:ext uri="{BB962C8B-B14F-4D97-AF65-F5344CB8AC3E}">
        <p14:creationId xmlns:p14="http://schemas.microsoft.com/office/powerpoint/2010/main" val="3036056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5E3A8C-64B1-41EA-BC0B-B737B7720926}" type="slidenum">
              <a:rPr lang="it-IT" altLang="it-IT"/>
              <a:pPr>
                <a:spcBef>
                  <a:spcPct val="0"/>
                </a:spcBef>
              </a:pPr>
              <a:t>21</a:t>
            </a:fld>
            <a:endParaRPr lang="it-IT" altLang="it-IT"/>
          </a:p>
        </p:txBody>
      </p:sp>
    </p:spTree>
    <p:extLst>
      <p:ext uri="{BB962C8B-B14F-4D97-AF65-F5344CB8AC3E}">
        <p14:creationId xmlns:p14="http://schemas.microsoft.com/office/powerpoint/2010/main" val="2529397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A045D9-4D28-4D9C-B5CD-ED36244F397F}" type="slidenum">
              <a:rPr lang="it-IT" altLang="it-IT"/>
              <a:pPr>
                <a:spcBef>
                  <a:spcPct val="0"/>
                </a:spcBef>
              </a:pPr>
              <a:t>22</a:t>
            </a:fld>
            <a:endParaRPr lang="it-IT" altLang="it-IT"/>
          </a:p>
        </p:txBody>
      </p:sp>
    </p:spTree>
    <p:extLst>
      <p:ext uri="{BB962C8B-B14F-4D97-AF65-F5344CB8AC3E}">
        <p14:creationId xmlns:p14="http://schemas.microsoft.com/office/powerpoint/2010/main" val="216932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FDA7DB-CA6E-4E1B-A85C-4B215856B58B}" type="slidenum">
              <a:rPr lang="it-IT" altLang="it-IT"/>
              <a:pPr>
                <a:spcBef>
                  <a:spcPct val="0"/>
                </a:spcBef>
              </a:pPr>
              <a:t>23</a:t>
            </a:fld>
            <a:endParaRPr lang="it-IT" altLang="it-IT"/>
          </a:p>
        </p:txBody>
      </p:sp>
    </p:spTree>
    <p:extLst>
      <p:ext uri="{BB962C8B-B14F-4D97-AF65-F5344CB8AC3E}">
        <p14:creationId xmlns:p14="http://schemas.microsoft.com/office/powerpoint/2010/main" val="1720623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FE09F-9D96-4954-BF54-B8B0DE7B06A8}" type="slidenum">
              <a:rPr lang="it-IT" altLang="it-IT"/>
              <a:pPr>
                <a:spcBef>
                  <a:spcPct val="0"/>
                </a:spcBef>
              </a:pPr>
              <a:t>6</a:t>
            </a:fld>
            <a:endParaRPr lang="it-IT" altLang="it-IT"/>
          </a:p>
        </p:txBody>
      </p:sp>
    </p:spTree>
    <p:extLst>
      <p:ext uri="{BB962C8B-B14F-4D97-AF65-F5344CB8AC3E}">
        <p14:creationId xmlns:p14="http://schemas.microsoft.com/office/powerpoint/2010/main" val="115752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DB602F-7228-4CBE-81F1-14C71165AB26}" type="slidenum">
              <a:rPr lang="it-IT" altLang="it-IT"/>
              <a:pPr>
                <a:spcBef>
                  <a:spcPct val="0"/>
                </a:spcBef>
              </a:pPr>
              <a:t>24</a:t>
            </a:fld>
            <a:endParaRPr lang="it-IT" altLang="it-IT"/>
          </a:p>
        </p:txBody>
      </p:sp>
    </p:spTree>
    <p:extLst>
      <p:ext uri="{BB962C8B-B14F-4D97-AF65-F5344CB8AC3E}">
        <p14:creationId xmlns:p14="http://schemas.microsoft.com/office/powerpoint/2010/main" val="357207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29BA07-B2A9-4DCE-A0F0-9BD333C6D09D}" type="slidenum">
              <a:rPr lang="it-IT" altLang="it-IT"/>
              <a:pPr>
                <a:spcBef>
                  <a:spcPct val="0"/>
                </a:spcBef>
              </a:pPr>
              <a:t>25</a:t>
            </a:fld>
            <a:endParaRPr lang="it-IT" altLang="it-IT"/>
          </a:p>
        </p:txBody>
      </p:sp>
    </p:spTree>
    <p:extLst>
      <p:ext uri="{BB962C8B-B14F-4D97-AF65-F5344CB8AC3E}">
        <p14:creationId xmlns:p14="http://schemas.microsoft.com/office/powerpoint/2010/main" val="112322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CF2EF8-5D6E-4330-A745-3B9E16F3E22D}" type="slidenum">
              <a:rPr lang="it-IT" altLang="it-IT"/>
              <a:pPr>
                <a:spcBef>
                  <a:spcPct val="0"/>
                </a:spcBef>
              </a:pPr>
              <a:t>7</a:t>
            </a:fld>
            <a:endParaRPr lang="it-IT" altLang="it-IT"/>
          </a:p>
        </p:txBody>
      </p:sp>
    </p:spTree>
    <p:extLst>
      <p:ext uri="{BB962C8B-B14F-4D97-AF65-F5344CB8AC3E}">
        <p14:creationId xmlns:p14="http://schemas.microsoft.com/office/powerpoint/2010/main" val="237299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E07B49-7559-430E-A453-2446EC67D86D}" type="slidenum">
              <a:rPr lang="it-IT" altLang="it-IT"/>
              <a:pPr>
                <a:spcBef>
                  <a:spcPct val="0"/>
                </a:spcBef>
              </a:pPr>
              <a:t>8</a:t>
            </a:fld>
            <a:endParaRPr lang="it-IT" altLang="it-IT"/>
          </a:p>
        </p:txBody>
      </p:sp>
    </p:spTree>
    <p:extLst>
      <p:ext uri="{BB962C8B-B14F-4D97-AF65-F5344CB8AC3E}">
        <p14:creationId xmlns:p14="http://schemas.microsoft.com/office/powerpoint/2010/main" val="259056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55C4D3-548B-4CD0-86FD-8F9561E97552}" type="slidenum">
              <a:rPr lang="it-IT" altLang="it-IT"/>
              <a:pPr>
                <a:spcBef>
                  <a:spcPct val="0"/>
                </a:spcBef>
              </a:pPr>
              <a:t>9</a:t>
            </a:fld>
            <a:endParaRPr lang="it-IT" altLang="it-IT"/>
          </a:p>
        </p:txBody>
      </p:sp>
    </p:spTree>
    <p:extLst>
      <p:ext uri="{BB962C8B-B14F-4D97-AF65-F5344CB8AC3E}">
        <p14:creationId xmlns:p14="http://schemas.microsoft.com/office/powerpoint/2010/main" val="383194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434B82-C942-4AC0-AC15-0A9A336D87E1}" type="slidenum">
              <a:rPr lang="it-IT" altLang="it-IT"/>
              <a:pPr>
                <a:spcBef>
                  <a:spcPct val="0"/>
                </a:spcBef>
              </a:pPr>
              <a:t>10</a:t>
            </a:fld>
            <a:endParaRPr lang="it-IT" altLang="it-IT"/>
          </a:p>
        </p:txBody>
      </p:sp>
    </p:spTree>
    <p:extLst>
      <p:ext uri="{BB962C8B-B14F-4D97-AF65-F5344CB8AC3E}">
        <p14:creationId xmlns:p14="http://schemas.microsoft.com/office/powerpoint/2010/main" val="326232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52B415-C28E-486A-9466-DC9D89E0F3BE}" type="slidenum">
              <a:rPr lang="it-IT" altLang="it-IT"/>
              <a:pPr>
                <a:spcBef>
                  <a:spcPct val="0"/>
                </a:spcBef>
              </a:pPr>
              <a:t>11</a:t>
            </a:fld>
            <a:endParaRPr lang="it-IT" altLang="it-IT"/>
          </a:p>
        </p:txBody>
      </p:sp>
    </p:spTree>
    <p:extLst>
      <p:ext uri="{BB962C8B-B14F-4D97-AF65-F5344CB8AC3E}">
        <p14:creationId xmlns:p14="http://schemas.microsoft.com/office/powerpoint/2010/main" val="151719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BFCB32-3B98-4E46-85E2-0D040C2AB7A1}" type="slidenum">
              <a:rPr lang="it-IT" altLang="it-IT"/>
              <a:pPr>
                <a:spcBef>
                  <a:spcPct val="0"/>
                </a:spcBef>
              </a:pPr>
              <a:t>12</a:t>
            </a:fld>
            <a:endParaRPr lang="it-IT" altLang="it-IT"/>
          </a:p>
        </p:txBody>
      </p:sp>
    </p:spTree>
    <p:extLst>
      <p:ext uri="{BB962C8B-B14F-4D97-AF65-F5344CB8AC3E}">
        <p14:creationId xmlns:p14="http://schemas.microsoft.com/office/powerpoint/2010/main" val="20166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D5A94-22C0-4D87-A8D9-AF02650BEBD8}" type="slidenum">
              <a:rPr lang="it-IT" altLang="it-IT"/>
              <a:pPr>
                <a:spcBef>
                  <a:spcPct val="0"/>
                </a:spcBef>
              </a:pPr>
              <a:t>13</a:t>
            </a:fld>
            <a:endParaRPr lang="it-IT" altLang="it-IT"/>
          </a:p>
        </p:txBody>
      </p:sp>
    </p:spTree>
    <p:extLst>
      <p:ext uri="{BB962C8B-B14F-4D97-AF65-F5344CB8AC3E}">
        <p14:creationId xmlns:p14="http://schemas.microsoft.com/office/powerpoint/2010/main" val="3766406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20EE40E6-A728-4518-96B9-57C8A16F8492}" type="datetimeFigureOut">
              <a:rPr lang="en-GB" smtClean="0"/>
              <a:t>01/08/19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28476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20EE40E6-A728-4518-96B9-57C8A16F8492}" type="datetimeFigureOut">
              <a:rPr lang="en-GB" smtClean="0"/>
              <a:t>01/08/19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327809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20EE40E6-A728-4518-96B9-57C8A16F8492}" type="datetimeFigureOut">
              <a:rPr lang="en-GB" smtClean="0"/>
              <a:t>01/08/19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2966678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20EE40E6-A728-4518-96B9-57C8A16F8492}" type="datetimeFigureOut">
              <a:rPr lang="en-GB" smtClean="0"/>
              <a:t>01/08/19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145843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0EE40E6-A728-4518-96B9-57C8A16F8492}" type="datetimeFigureOut">
              <a:rPr lang="en-GB" smtClean="0"/>
              <a:t>01/08/19</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104331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20EE40E6-A728-4518-96B9-57C8A16F8492}" type="datetimeFigureOut">
              <a:rPr lang="en-GB" smtClean="0"/>
              <a:t>01/08/19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57666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20EE40E6-A728-4518-96B9-57C8A16F8492}" type="datetimeFigureOut">
              <a:rPr lang="en-GB" smtClean="0"/>
              <a:t>01/08/19</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330811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20EE40E6-A728-4518-96B9-57C8A16F8492}" type="datetimeFigureOut">
              <a:rPr lang="en-GB" smtClean="0"/>
              <a:t>01/08/19</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199559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0EE40E6-A728-4518-96B9-57C8A16F8492}" type="datetimeFigureOut">
              <a:rPr lang="en-GB" smtClean="0"/>
              <a:t>01/08/19</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140700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0EE40E6-A728-4518-96B9-57C8A16F8492}" type="datetimeFigureOut">
              <a:rPr lang="en-GB" smtClean="0"/>
              <a:t>01/08/19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272050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0EE40E6-A728-4518-96B9-57C8A16F8492}" type="datetimeFigureOut">
              <a:rPr lang="en-GB" smtClean="0"/>
              <a:t>01/08/19</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6A8ABD96-AB84-461E-B230-FF4BDDF6575F}" type="slidenum">
              <a:rPr lang="en-GB" smtClean="0"/>
              <a:t>‹n.›</a:t>
            </a:fld>
            <a:endParaRPr lang="en-GB"/>
          </a:p>
        </p:txBody>
      </p:sp>
    </p:spTree>
    <p:extLst>
      <p:ext uri="{BB962C8B-B14F-4D97-AF65-F5344CB8AC3E}">
        <p14:creationId xmlns:p14="http://schemas.microsoft.com/office/powerpoint/2010/main" val="5478156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E40E6-A728-4518-96B9-57C8A16F8492}" type="datetimeFigureOut">
              <a:rPr lang="en-GB" smtClean="0"/>
              <a:t>01/08/19</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BD96-AB84-461E-B230-FF4BDDF6575F}" type="slidenum">
              <a:rPr lang="en-GB" smtClean="0"/>
              <a:t>‹n.›</a:t>
            </a:fld>
            <a:endParaRPr lang="en-GB"/>
          </a:p>
        </p:txBody>
      </p:sp>
    </p:spTree>
    <p:extLst>
      <p:ext uri="{BB962C8B-B14F-4D97-AF65-F5344CB8AC3E}">
        <p14:creationId xmlns:p14="http://schemas.microsoft.com/office/powerpoint/2010/main" val="619509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9" Type="http://schemas.openxmlformats.org/officeDocument/2006/relationships/image" Target="../media/image72.jpeg"/><Relationship Id="rId20" Type="http://schemas.openxmlformats.org/officeDocument/2006/relationships/image" Target="../media/image83.jpeg"/><Relationship Id="rId21" Type="http://schemas.openxmlformats.org/officeDocument/2006/relationships/image" Target="../media/image84.jpeg"/><Relationship Id="rId22" Type="http://schemas.openxmlformats.org/officeDocument/2006/relationships/image" Target="../media/image85.jpeg"/><Relationship Id="rId23" Type="http://schemas.openxmlformats.org/officeDocument/2006/relationships/image" Target="../media/image86.jpeg"/><Relationship Id="rId24" Type="http://schemas.openxmlformats.org/officeDocument/2006/relationships/image" Target="../media/image87.jpeg"/><Relationship Id="rId25" Type="http://schemas.openxmlformats.org/officeDocument/2006/relationships/image" Target="../media/image88.png"/><Relationship Id="rId10" Type="http://schemas.openxmlformats.org/officeDocument/2006/relationships/image" Target="../media/image73.jpeg"/><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6" Type="http://schemas.openxmlformats.org/officeDocument/2006/relationships/image" Target="../media/image79.jpeg"/><Relationship Id="rId17" Type="http://schemas.openxmlformats.org/officeDocument/2006/relationships/image" Target="../media/image80.jpeg"/><Relationship Id="rId18" Type="http://schemas.openxmlformats.org/officeDocument/2006/relationships/image" Target="../media/image81.jpeg"/><Relationship Id="rId19"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jpeg"/><Relationship Id="rId8" Type="http://schemas.openxmlformats.org/officeDocument/2006/relationships/image" Target="../media/image7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emf"/><Relationship Id="rId5" Type="http://schemas.openxmlformats.org/officeDocument/2006/relationships/image" Target="../media/image94.png"/><Relationship Id="rId6"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e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jpeg"/><Relationship Id="rId6"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hyperlink" Target="http://160.97.1.28:8787/lm/index.php/view/map/?repository=iridium&amp;project=IRiDIuM" TargetMode="External"/><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png"/><Relationship Id="rId8"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0175" y="2102125"/>
            <a:ext cx="11019183" cy="1384995"/>
          </a:xfrm>
          <a:prstGeom prst="rect">
            <a:avLst/>
          </a:prstGeom>
          <a:noFill/>
        </p:spPr>
        <p:txBody>
          <a:bodyPr wrap="square" rtlCol="0">
            <a:spAutoFit/>
          </a:bodyPr>
          <a:lstStyle/>
          <a:p>
            <a:pPr algn="ctr"/>
            <a:r>
              <a:rPr lang="it-IT" sz="2800" b="1" dirty="0">
                <a:latin typeface="Arial Black" panose="020B0A04020102020204" pitchFamily="34" charset="0"/>
              </a:rPr>
              <a:t>Osservazione della superficie della Terra e investigazione dei fenomeni naturali dallo spazio: scenari correnti e futuri</a:t>
            </a:r>
            <a:endParaRPr lang="it-IT" sz="2800" b="1" dirty="0"/>
          </a:p>
        </p:txBody>
      </p:sp>
      <p:sp>
        <p:nvSpPr>
          <p:cNvPr id="6" name="CasellaDiTesto 5"/>
          <p:cNvSpPr txBox="1"/>
          <p:nvPr/>
        </p:nvSpPr>
        <p:spPr>
          <a:xfrm>
            <a:off x="1056586" y="4059532"/>
            <a:ext cx="10432772" cy="400110"/>
          </a:xfrm>
          <a:prstGeom prst="rect">
            <a:avLst/>
          </a:prstGeom>
          <a:noFill/>
        </p:spPr>
        <p:txBody>
          <a:bodyPr wrap="square" rtlCol="0">
            <a:spAutoFit/>
          </a:bodyPr>
          <a:lstStyle/>
          <a:p>
            <a:r>
              <a:rPr lang="it-IT" sz="2000" i="1" dirty="0">
                <a:latin typeface="Arial" panose="020B0604020202020204" pitchFamily="34" charset="0"/>
                <a:cs typeface="Arial" panose="020B0604020202020204" pitchFamily="34" charset="0"/>
              </a:rPr>
              <a:t>Albano M., </a:t>
            </a:r>
            <a:r>
              <a:rPr lang="it-IT" sz="2000" i="1" dirty="0" err="1">
                <a:latin typeface="Arial" panose="020B0604020202020204" pitchFamily="34" charset="0"/>
                <a:cs typeface="Arial" panose="020B0604020202020204" pitchFamily="34" charset="0"/>
              </a:rPr>
              <a:t>Atzori</a:t>
            </a:r>
            <a:r>
              <a:rPr lang="it-IT" sz="2000" i="1" dirty="0">
                <a:latin typeface="Arial" panose="020B0604020202020204" pitchFamily="34" charset="0"/>
                <a:cs typeface="Arial" panose="020B0604020202020204" pitchFamily="34" charset="0"/>
              </a:rPr>
              <a:t> S., Bignami C., Moro M., </a:t>
            </a:r>
            <a:r>
              <a:rPr lang="it-IT" sz="2000" i="1" dirty="0" err="1">
                <a:latin typeface="Arial" panose="020B0604020202020204" pitchFamily="34" charset="0"/>
                <a:cs typeface="Arial" panose="020B0604020202020204" pitchFamily="34" charset="0"/>
              </a:rPr>
              <a:t>Polcari</a:t>
            </a:r>
            <a:r>
              <a:rPr lang="it-IT" sz="2000" i="1" dirty="0">
                <a:latin typeface="Arial" panose="020B0604020202020204" pitchFamily="34" charset="0"/>
                <a:cs typeface="Arial" panose="020B0604020202020204" pitchFamily="34" charset="0"/>
              </a:rPr>
              <a:t>., Salvi S., </a:t>
            </a:r>
            <a:r>
              <a:rPr lang="it-IT" sz="2000" i="1" dirty="0" err="1">
                <a:latin typeface="Arial" panose="020B0604020202020204" pitchFamily="34" charset="0"/>
                <a:cs typeface="Arial" panose="020B0604020202020204" pitchFamily="34" charset="0"/>
              </a:rPr>
              <a:t>Tolomei</a:t>
            </a:r>
            <a:r>
              <a:rPr lang="it-IT" sz="2000" i="1" dirty="0">
                <a:latin typeface="Arial" panose="020B0604020202020204" pitchFamily="34" charset="0"/>
                <a:cs typeface="Arial" panose="020B0604020202020204" pitchFamily="34" charset="0"/>
              </a:rPr>
              <a:t> C., </a:t>
            </a:r>
            <a:r>
              <a:rPr lang="it-IT" sz="2000" i="1" u="sng" dirty="0">
                <a:latin typeface="Arial" panose="020B0604020202020204" pitchFamily="34" charset="0"/>
                <a:cs typeface="Arial" panose="020B0604020202020204" pitchFamily="34" charset="0"/>
              </a:rPr>
              <a:t>Stramondo S</a:t>
            </a:r>
            <a:r>
              <a:rPr lang="it-IT" sz="2000" i="1" u="sng" dirty="0" smtClean="0">
                <a:latin typeface="Arial" panose="020B0604020202020204" pitchFamily="34" charset="0"/>
                <a:cs typeface="Arial" panose="020B0604020202020204" pitchFamily="34" charset="0"/>
              </a:rPr>
              <a:t>.</a:t>
            </a:r>
            <a:endParaRPr lang="it-IT" u="sng"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76" y="4616725"/>
            <a:ext cx="1296000" cy="1039626"/>
          </a:xfrm>
          <a:prstGeom prst="rect">
            <a:avLst/>
          </a:prstGeom>
        </p:spPr>
      </p:pic>
      <p:pic>
        <p:nvPicPr>
          <p:cNvPr id="2" name="Immagine 1"/>
          <p:cNvPicPr>
            <a:picLocks noChangeAspect="1"/>
          </p:cNvPicPr>
          <p:nvPr/>
        </p:nvPicPr>
        <p:blipFill rotWithShape="1">
          <a:blip r:embed="rId3"/>
          <a:srcRect l="30260" t="8519" r="38177" b="81481"/>
          <a:stretch/>
        </p:blipFill>
        <p:spPr>
          <a:xfrm>
            <a:off x="0" y="12699"/>
            <a:ext cx="5391150" cy="960799"/>
          </a:xfrm>
          <a:prstGeom prst="rect">
            <a:avLst/>
          </a:prstGeom>
        </p:spPr>
      </p:pic>
    </p:spTree>
    <p:extLst>
      <p:ext uri="{BB962C8B-B14F-4D97-AF65-F5344CB8AC3E}">
        <p14:creationId xmlns:p14="http://schemas.microsoft.com/office/powerpoint/2010/main" val="17086797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7"/>
          <p:cNvGrpSpPr>
            <a:grpSpLocks/>
          </p:cNvGrpSpPr>
          <p:nvPr/>
        </p:nvGrpSpPr>
        <p:grpSpPr bwMode="auto">
          <a:xfrm>
            <a:off x="4552950" y="3525838"/>
            <a:ext cx="6115050" cy="3332162"/>
            <a:chOff x="3028950" y="3525838"/>
            <a:chExt cx="6115050" cy="3332162"/>
          </a:xfrm>
        </p:grpSpPr>
        <p:pic>
          <p:nvPicPr>
            <p:cNvPr id="15367" name="Picture 2" descr="earthquake_distribution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3525838"/>
              <a:ext cx="61150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4"/>
            <p:cNvSpPr txBox="1">
              <a:spLocks noChangeArrowheads="1"/>
            </p:cNvSpPr>
            <p:nvPr/>
          </p:nvSpPr>
          <p:spPr bwMode="auto">
            <a:xfrm>
              <a:off x="3028950" y="6334125"/>
              <a:ext cx="6084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400">
                  <a:latin typeface="Arial" panose="020B0604020202020204" pitchFamily="34" charset="0"/>
                </a:rPr>
                <a:t>100 Earthquakes studied in 1992-2012 based on the use of DInSAR</a:t>
              </a:r>
              <a:endParaRPr lang="it-IT" altLang="it-IT" sz="1400">
                <a:latin typeface="Arial" panose="020B0604020202020204" pitchFamily="34" charset="0"/>
              </a:endParaRPr>
            </a:p>
            <a:p>
              <a:pPr eaLnBrk="1" hangingPunct="1">
                <a:spcBef>
                  <a:spcPct val="0"/>
                </a:spcBef>
                <a:buFontTx/>
                <a:buNone/>
              </a:pPr>
              <a:r>
                <a:rPr lang="en-US" altLang="it-IT" sz="1400">
                  <a:latin typeface="Arial" panose="020B0604020202020204" pitchFamily="34" charset="0"/>
                </a:rPr>
                <a:t>(from </a:t>
              </a:r>
              <a:r>
                <a:rPr lang="en-US" altLang="it-IT" sz="1400" i="1">
                  <a:latin typeface="Arial" panose="020B0604020202020204" pitchFamily="34" charset="0"/>
                </a:rPr>
                <a:t>Wright T.J. et al.</a:t>
              </a:r>
              <a:r>
                <a:rPr lang="en-US" altLang="it-IT" sz="1400">
                  <a:latin typeface="Arial" panose="020B0604020202020204" pitchFamily="34" charset="0"/>
                </a:rPr>
                <a:t>, 2013)</a:t>
              </a:r>
              <a:endParaRPr lang="it-IT" altLang="it-IT" sz="1400">
                <a:latin typeface="Arial" panose="020B0604020202020204" pitchFamily="34" charset="0"/>
              </a:endParaRPr>
            </a:p>
          </p:txBody>
        </p:sp>
      </p:grpSp>
      <p:sp>
        <p:nvSpPr>
          <p:cNvPr id="15363" name="TextBox 6"/>
          <p:cNvSpPr txBox="1">
            <a:spLocks noChangeArrowheads="1"/>
          </p:cNvSpPr>
          <p:nvPr/>
        </p:nvSpPr>
        <p:spPr bwMode="auto">
          <a:xfrm>
            <a:off x="6527801" y="1"/>
            <a:ext cx="3529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latin typeface="Constantia" panose="02030602050306030303" pitchFamily="18" charset="0"/>
              </a:rPr>
              <a:t>Volcanoes studied using DInSAR</a:t>
            </a:r>
          </a:p>
          <a:p>
            <a:pPr eaLnBrk="1" hangingPunct="1">
              <a:spcBef>
                <a:spcPct val="0"/>
              </a:spcBef>
              <a:buFontTx/>
              <a:buNone/>
            </a:pPr>
            <a:r>
              <a:rPr lang="it-IT" altLang="it-IT" sz="1400">
                <a:latin typeface="Constantia" panose="02030602050306030303" pitchFamily="18" charset="0"/>
              </a:rPr>
              <a:t>from G. Puglisi, Santorini Forum, May 2012</a:t>
            </a:r>
          </a:p>
        </p:txBody>
      </p:sp>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026" y="53976"/>
            <a:ext cx="4987925"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48355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l="22969" t="30000" r="20781" b="14999"/>
          <a:stretch>
            <a:fillRect/>
          </a:stretch>
        </p:blipFill>
        <p:spPr bwMode="auto">
          <a:xfrm>
            <a:off x="1774825" y="1196976"/>
            <a:ext cx="8572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41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2954338"/>
            <a:ext cx="62103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8"/>
          <p:cNvSpPr txBox="1">
            <a:spLocks noChangeArrowheads="1"/>
          </p:cNvSpPr>
          <p:nvPr/>
        </p:nvSpPr>
        <p:spPr bwMode="auto">
          <a:xfrm>
            <a:off x="1524000" y="860425"/>
            <a:ext cx="914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Global Landslide Hazard </a:t>
            </a:r>
            <a:r>
              <a:rPr lang="en-US" altLang="it-IT" sz="1800">
                <a:latin typeface="Arial" panose="020B0604020202020204" pitchFamily="34" charset="0"/>
              </a:rPr>
              <a:t>Distribution (GDLND), derived from the </a:t>
            </a:r>
            <a:r>
              <a:rPr lang="da-DK" altLang="it-IT" sz="1800">
                <a:latin typeface="Arial" panose="020B0604020202020204" pitchFamily="34" charset="0"/>
              </a:rPr>
              <a:t>landslide hotspot map at global scale </a:t>
            </a:r>
            <a:r>
              <a:rPr lang="it-IT" altLang="it-IT" sz="1800">
                <a:latin typeface="Arial" panose="020B0604020202020204" pitchFamily="34" charset="0"/>
              </a:rPr>
              <a:t>(Nadim et al., 2006) based on a heuristic landslide hazard model considering slope, lithology, soil moisture, precipitation, temperature and seismicity.</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1800">
                <a:latin typeface="Arial" panose="020B0604020202020204" pitchFamily="34" charset="0"/>
              </a:rPr>
              <a:t>from GeoHazard week 2012 </a:t>
            </a:r>
          </a:p>
          <a:p>
            <a:pPr eaLnBrk="1" hangingPunct="1">
              <a:spcBef>
                <a:spcPct val="0"/>
              </a:spcBef>
              <a:buFontTx/>
              <a:buNone/>
            </a:pPr>
            <a:r>
              <a:rPr lang="it-IT" altLang="it-IT" sz="1800">
                <a:latin typeface="Arial" panose="020B0604020202020204" pitchFamily="34" charset="0"/>
              </a:rPr>
              <a:t>ESA Publication</a:t>
            </a:r>
          </a:p>
          <a:p>
            <a:pPr eaLnBrk="1" hangingPunct="1">
              <a:spcBef>
                <a:spcPct val="0"/>
              </a:spcBef>
              <a:buFontTx/>
              <a:buNone/>
            </a:pPr>
            <a:endParaRPr lang="it-IT" altLang="it-IT" sz="1800">
              <a:latin typeface="Arial" panose="020B0604020202020204" pitchFamily="34" charset="0"/>
            </a:endParaRPr>
          </a:p>
        </p:txBody>
      </p:sp>
      <p:sp>
        <p:nvSpPr>
          <p:cNvPr id="10" name="Rectangle 9"/>
          <p:cNvSpPr/>
          <p:nvPr/>
        </p:nvSpPr>
        <p:spPr>
          <a:xfrm>
            <a:off x="1774826" y="5795964"/>
            <a:ext cx="8677275" cy="369887"/>
          </a:xfrm>
          <a:prstGeom prst="rect">
            <a:avLst/>
          </a:prstGeom>
          <a:solidFill>
            <a:schemeClr val="accent2">
              <a:lumMod val="60000"/>
              <a:lumOff val="40000"/>
            </a:schemeClr>
          </a:solidFill>
        </p:spPr>
        <p:txBody>
          <a:bodyPr>
            <a:spAutoFit/>
          </a:bodyPr>
          <a:lstStyle/>
          <a:p>
            <a:pPr eaLnBrk="1" hangingPunct="1">
              <a:defRPr/>
            </a:pPr>
            <a:r>
              <a:rPr lang="it-IT" dirty="0">
                <a:solidFill>
                  <a:srgbClr val="0070C0"/>
                </a:solidFill>
                <a:latin typeface="Arial" charset="0"/>
              </a:rPr>
              <a:t>The </a:t>
            </a:r>
            <a:r>
              <a:rPr lang="en-US" dirty="0">
                <a:solidFill>
                  <a:srgbClr val="0070C0"/>
                </a:solidFill>
                <a:latin typeface="Arial" charset="0"/>
              </a:rPr>
              <a:t>Great </a:t>
            </a:r>
            <a:r>
              <a:rPr lang="en-US" dirty="0" err="1">
                <a:solidFill>
                  <a:srgbClr val="0070C0"/>
                </a:solidFill>
                <a:latin typeface="Arial" charset="0"/>
              </a:rPr>
              <a:t>Wenchuan</a:t>
            </a:r>
            <a:r>
              <a:rPr lang="en-US" dirty="0">
                <a:solidFill>
                  <a:srgbClr val="0070C0"/>
                </a:solidFill>
                <a:latin typeface="Arial" charset="0"/>
              </a:rPr>
              <a:t> earthquake in 2008 triggered more than 60 000 landslides.</a:t>
            </a:r>
          </a:p>
        </p:txBody>
      </p:sp>
      <p:sp>
        <p:nvSpPr>
          <p:cNvPr id="19461" name="TextBox 5"/>
          <p:cNvSpPr txBox="1">
            <a:spLocks noChangeArrowheads="1"/>
          </p:cNvSpPr>
          <p:nvPr/>
        </p:nvSpPr>
        <p:spPr bwMode="auto">
          <a:xfrm>
            <a:off x="1524001" y="1"/>
            <a:ext cx="3425825"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Geohazard priorities</a:t>
            </a:r>
          </a:p>
        </p:txBody>
      </p:sp>
    </p:spTree>
    <p:extLst>
      <p:ext uri="{BB962C8B-B14F-4D97-AF65-F5344CB8AC3E}">
        <p14:creationId xmlns:p14="http://schemas.microsoft.com/office/powerpoint/2010/main" val="5581636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573088"/>
            <a:ext cx="41624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860801"/>
            <a:ext cx="62103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1" y="4076701"/>
            <a:ext cx="2843213" cy="1477963"/>
          </a:xfrm>
          <a:prstGeom prst="rect">
            <a:avLst/>
          </a:prstGeom>
          <a:solidFill>
            <a:schemeClr val="accent2">
              <a:lumMod val="60000"/>
              <a:lumOff val="40000"/>
            </a:schemeClr>
          </a:solidFill>
        </p:spPr>
        <p:txBody>
          <a:bodyPr>
            <a:spAutoFit/>
          </a:bodyPr>
          <a:lstStyle/>
          <a:p>
            <a:pPr eaLnBrk="1" hangingPunct="1">
              <a:defRPr/>
            </a:pPr>
            <a:r>
              <a:rPr lang="en-US" dirty="0">
                <a:solidFill>
                  <a:srgbClr val="0070C0"/>
                </a:solidFill>
                <a:latin typeface="Arial" charset="0"/>
              </a:rPr>
              <a:t>Top 20 cities for coastal flood risk by exposed population in 2070 (Source: </a:t>
            </a:r>
            <a:r>
              <a:rPr lang="fr-FR" dirty="0" err="1">
                <a:solidFill>
                  <a:srgbClr val="0070C0"/>
                </a:solidFill>
                <a:latin typeface="Arial" charset="0"/>
              </a:rPr>
              <a:t>Nicholls</a:t>
            </a:r>
            <a:r>
              <a:rPr lang="fr-FR" dirty="0">
                <a:solidFill>
                  <a:srgbClr val="0070C0"/>
                </a:solidFill>
                <a:latin typeface="Arial" charset="0"/>
              </a:rPr>
              <a:t> et al (2007), OECD, Paris)</a:t>
            </a:r>
          </a:p>
        </p:txBody>
      </p:sp>
      <p:sp>
        <p:nvSpPr>
          <p:cNvPr id="8" name="TextBox 7"/>
          <p:cNvSpPr txBox="1"/>
          <p:nvPr/>
        </p:nvSpPr>
        <p:spPr>
          <a:xfrm>
            <a:off x="6096000" y="981076"/>
            <a:ext cx="4464050" cy="646113"/>
          </a:xfrm>
          <a:prstGeom prst="rect">
            <a:avLst/>
          </a:prstGeom>
          <a:solidFill>
            <a:schemeClr val="accent2">
              <a:lumMod val="60000"/>
              <a:lumOff val="40000"/>
            </a:schemeClr>
          </a:solidFill>
        </p:spPr>
        <p:txBody>
          <a:bodyPr>
            <a:spAutoFit/>
          </a:bodyPr>
          <a:lstStyle/>
          <a:p>
            <a:pPr eaLnBrk="1" hangingPunct="1">
              <a:defRPr/>
            </a:pPr>
            <a:r>
              <a:rPr lang="en-US" dirty="0">
                <a:latin typeface="Arial" charset="0"/>
              </a:rPr>
              <a:t>Inactive Mines of the world (Source: Raw Material Group 2012, </a:t>
            </a:r>
            <a:r>
              <a:rPr lang="it-IT" dirty="0">
                <a:latin typeface="Arial" charset="0"/>
              </a:rPr>
              <a:t>www.rmg.se)</a:t>
            </a:r>
          </a:p>
        </p:txBody>
      </p:sp>
      <p:sp>
        <p:nvSpPr>
          <p:cNvPr id="21510" name="TextBox 5"/>
          <p:cNvSpPr txBox="1">
            <a:spLocks noChangeArrowheads="1"/>
          </p:cNvSpPr>
          <p:nvPr/>
        </p:nvSpPr>
        <p:spPr bwMode="auto">
          <a:xfrm>
            <a:off x="1524001" y="1"/>
            <a:ext cx="3425825"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Geohazard priorities</a:t>
            </a:r>
          </a:p>
        </p:txBody>
      </p:sp>
    </p:spTree>
    <p:extLst>
      <p:ext uri="{BB962C8B-B14F-4D97-AF65-F5344CB8AC3E}">
        <p14:creationId xmlns:p14="http://schemas.microsoft.com/office/powerpoint/2010/main" val="18477665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847850" y="0"/>
            <a:ext cx="849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a:t>SAR Satellite missions...</a:t>
            </a:r>
          </a:p>
        </p:txBody>
      </p:sp>
      <p:pic>
        <p:nvPicPr>
          <p:cNvPr id="23556" name="Picture 2" descr="http://origin-ars.els-cdn.com/content/image/1-s2.0-S0034425712000600-g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519488"/>
            <a:ext cx="3973512"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http://www2.astrium-geo.com/files/pmedia/public/r388_9_terrasar-x_acquisitionmo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932238"/>
            <a:ext cx="41449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https://www.unavco.org/instrumentation/geophysical/imaging/sar-satellites/lib/images/sar_satellite_missio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03" y="584200"/>
            <a:ext cx="5571414" cy="384325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l="36839" t="6300" r="9724" b="7301"/>
          <a:stretch>
            <a:fillRect/>
          </a:stretch>
        </p:blipFill>
        <p:spPr bwMode="auto">
          <a:xfrm>
            <a:off x="2782889" y="439738"/>
            <a:ext cx="6353175" cy="641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6537" y="1516064"/>
            <a:ext cx="9178926"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dirty="0">
                <a:solidFill>
                  <a:srgbClr val="C00000"/>
                </a:solidFill>
                <a:latin typeface="Arial" panose="020B0604020202020204" pitchFamily="34" charset="0"/>
              </a:rPr>
              <a:t>...and a </a:t>
            </a:r>
            <a:r>
              <a:rPr lang="it-IT" altLang="it-IT" sz="2800" dirty="0" err="1">
                <a:solidFill>
                  <a:srgbClr val="C00000"/>
                </a:solidFill>
                <a:latin typeface="Arial" panose="020B0604020202020204" pitchFamily="34" charset="0"/>
              </a:rPr>
              <a:t>fleet</a:t>
            </a:r>
            <a:r>
              <a:rPr lang="it-IT" altLang="it-IT" sz="2800" dirty="0">
                <a:solidFill>
                  <a:srgbClr val="C00000"/>
                </a:solidFill>
                <a:latin typeface="Arial" panose="020B0604020202020204" pitchFamily="34" charset="0"/>
              </a:rPr>
              <a:t> of VHR “</a:t>
            </a:r>
            <a:r>
              <a:rPr lang="it-IT" altLang="it-IT" sz="2800" dirty="0" err="1">
                <a:solidFill>
                  <a:srgbClr val="C00000"/>
                </a:solidFill>
                <a:latin typeface="Arial" panose="020B0604020202020204" pitchFamily="34" charset="0"/>
              </a:rPr>
              <a:t>optical</a:t>
            </a:r>
            <a:r>
              <a:rPr lang="it-IT" altLang="it-IT" sz="2800" dirty="0">
                <a:solidFill>
                  <a:srgbClr val="C00000"/>
                </a:solidFill>
                <a:latin typeface="Arial" panose="020B0604020202020204" pitchFamily="34" charset="0"/>
              </a:rPr>
              <a:t>” and “commercial” </a:t>
            </a:r>
            <a:r>
              <a:rPr lang="it-IT" altLang="it-IT" sz="2800" dirty="0" err="1">
                <a:solidFill>
                  <a:srgbClr val="C00000"/>
                </a:solidFill>
                <a:latin typeface="Arial" panose="020B0604020202020204" pitchFamily="34" charset="0"/>
              </a:rPr>
              <a:t>satellites</a:t>
            </a:r>
            <a:endParaRPr lang="it-IT" altLang="it-IT" sz="2800" dirty="0">
              <a:solidFill>
                <a:srgbClr val="C00000"/>
              </a:solidFill>
              <a:latin typeface="Arial" panose="020B0604020202020204" pitchFamily="34" charset="0"/>
            </a:endParaRPr>
          </a:p>
        </p:txBody>
      </p:sp>
    </p:spTree>
    <p:extLst>
      <p:ext uri="{BB962C8B-B14F-4D97-AF65-F5344CB8AC3E}">
        <p14:creationId xmlns:p14="http://schemas.microsoft.com/office/powerpoint/2010/main" val="1889194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15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39775"/>
            <a:ext cx="4027488"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714" y="1360489"/>
            <a:ext cx="2681287"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ohoku_oki Envisat InSAR epicenter.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4703764"/>
            <a:ext cx="27098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7663" y="4632325"/>
            <a:ext cx="242411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1576388"/>
            <a:ext cx="24955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363" y="739775"/>
            <a:ext cx="183991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9">
            <a:extLst>
              <a:ext uri="{28A0092B-C50C-407E-A947-70E740481C1C}">
                <a14:useLocalDpi xmlns:a14="http://schemas.microsoft.com/office/drawing/2010/main" val="0"/>
              </a:ext>
            </a:extLst>
          </a:blip>
          <a:srcRect b="37650"/>
          <a:stretch>
            <a:fillRect/>
          </a:stretch>
        </p:blipFill>
        <p:spPr bwMode="auto">
          <a:xfrm>
            <a:off x="4943476" y="4919663"/>
            <a:ext cx="21177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10"/>
          <p:cNvSpPr txBox="1">
            <a:spLocks noChangeArrowheads="1"/>
          </p:cNvSpPr>
          <p:nvPr/>
        </p:nvSpPr>
        <p:spPr bwMode="auto">
          <a:xfrm>
            <a:off x="1774826" y="1"/>
            <a:ext cx="8012113"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Cascading effects: from earthquake to tsunami... </a:t>
            </a:r>
          </a:p>
        </p:txBody>
      </p:sp>
      <p:sp>
        <p:nvSpPr>
          <p:cNvPr id="10" name="TextBox 10"/>
          <p:cNvSpPr txBox="1">
            <a:spLocks noChangeArrowheads="1"/>
          </p:cNvSpPr>
          <p:nvPr/>
        </p:nvSpPr>
        <p:spPr bwMode="auto">
          <a:xfrm>
            <a:off x="1755776" y="3698875"/>
            <a:ext cx="8588375" cy="954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EO data can contribute to detect effects, to measure </a:t>
            </a:r>
          </a:p>
          <a:p>
            <a:pPr eaLnBrk="1" hangingPunct="1">
              <a:spcBef>
                <a:spcPct val="0"/>
              </a:spcBef>
              <a:buFontTx/>
              <a:buNone/>
            </a:pPr>
            <a:r>
              <a:rPr lang="it-IT" altLang="it-IT" sz="2800">
                <a:latin typeface="Arial" panose="020B0604020202020204" pitchFamily="34" charset="0"/>
              </a:rPr>
              <a:t>Deformation and for modelling </a:t>
            </a:r>
          </a:p>
        </p:txBody>
      </p:sp>
    </p:spTree>
    <p:extLst>
      <p:ext uri="{BB962C8B-B14F-4D97-AF65-F5344CB8AC3E}">
        <p14:creationId xmlns:p14="http://schemas.microsoft.com/office/powerpoint/2010/main" val="1758390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fade">
                                      <p:cBhvr>
                                        <p:cTn id="17" dur="2000"/>
                                        <p:tgtEl>
                                          <p:spTgt spid="122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1774826" y="1"/>
            <a:ext cx="8893175" cy="10779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...to Deep Seated Grav. Slope. Deformation  </a:t>
            </a:r>
          </a:p>
          <a:p>
            <a:pPr eaLnBrk="1" hangingPunct="1">
              <a:spcBef>
                <a:spcPct val="0"/>
              </a:spcBef>
              <a:buFontTx/>
              <a:buNone/>
            </a:pPr>
            <a:r>
              <a:rPr lang="it-IT" altLang="it-IT">
                <a:latin typeface="Arial" panose="020B0604020202020204" pitchFamily="34" charset="0"/>
              </a:rPr>
              <a:t>What about the resulting hazard?</a:t>
            </a:r>
          </a:p>
        </p:txBody>
      </p:sp>
      <p:pic>
        <p:nvPicPr>
          <p:cNvPr id="33795" name="Segnaposto contenuto 3" descr="fig2.t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7487" y="1044576"/>
            <a:ext cx="5938838" cy="5813425"/>
          </a:xfrm>
        </p:spPr>
      </p:pic>
      <p:sp>
        <p:nvSpPr>
          <p:cNvPr id="31" name="Rettangolo 2"/>
          <p:cNvSpPr/>
          <p:nvPr/>
        </p:nvSpPr>
        <p:spPr>
          <a:xfrm>
            <a:off x="6356351" y="3003550"/>
            <a:ext cx="434975" cy="43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ttangolo 3"/>
          <p:cNvSpPr/>
          <p:nvPr/>
        </p:nvSpPr>
        <p:spPr>
          <a:xfrm>
            <a:off x="3152775" y="3970338"/>
            <a:ext cx="444500" cy="450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8" name="CasellaDiTesto 5"/>
          <p:cNvSpPr txBox="1">
            <a:spLocks noChangeArrowheads="1"/>
          </p:cNvSpPr>
          <p:nvPr/>
        </p:nvSpPr>
        <p:spPr bwMode="auto">
          <a:xfrm>
            <a:off x="5356225" y="3376614"/>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chemeClr val="bg1"/>
                </a:solidFill>
                <a:latin typeface="Times New Roman" panose="02020603050405020304" pitchFamily="18" charset="0"/>
                <a:cs typeface="Times New Roman" panose="02020603050405020304" pitchFamily="18" charset="0"/>
              </a:rPr>
              <a:t>Colle Clinelle</a:t>
            </a:r>
          </a:p>
        </p:txBody>
      </p:sp>
      <p:sp>
        <p:nvSpPr>
          <p:cNvPr id="33799" name="CasellaDiTesto 6"/>
          <p:cNvSpPr txBox="1">
            <a:spLocks noChangeArrowheads="1"/>
          </p:cNvSpPr>
          <p:nvPr/>
        </p:nvSpPr>
        <p:spPr bwMode="auto">
          <a:xfrm>
            <a:off x="2903538" y="4379913"/>
            <a:ext cx="2074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solidFill>
                  <a:schemeClr val="bg1"/>
                </a:solidFill>
                <a:latin typeface="Times New Roman" panose="02020603050405020304" pitchFamily="18" charset="0"/>
                <a:cs typeface="Times New Roman" panose="02020603050405020304" pitchFamily="18" charset="0"/>
              </a:rPr>
              <a:t>Colle Campetello</a:t>
            </a:r>
          </a:p>
        </p:txBody>
      </p:sp>
      <p:sp>
        <p:nvSpPr>
          <p:cNvPr id="35" name="Stella a 5 punte 7"/>
          <p:cNvSpPr/>
          <p:nvPr/>
        </p:nvSpPr>
        <p:spPr>
          <a:xfrm>
            <a:off x="3036889" y="3541714"/>
            <a:ext cx="238125" cy="225425"/>
          </a:xfrm>
          <a:prstGeom prst="star5">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b="1"/>
          </a:p>
        </p:txBody>
      </p:sp>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6" y="3849688"/>
            <a:ext cx="3749675"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6" y="1052513"/>
            <a:ext cx="38512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l="27557" t="5901" r="1176" b="14090"/>
          <a:stretch>
            <a:fillRect/>
          </a:stretch>
        </p:blipFill>
        <p:spPr bwMode="auto">
          <a:xfrm>
            <a:off x="2197100" y="914400"/>
            <a:ext cx="8470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7">
            <a:extLst>
              <a:ext uri="{28A0092B-C50C-407E-A947-70E740481C1C}">
                <a14:useLocalDpi xmlns:a14="http://schemas.microsoft.com/office/drawing/2010/main" val="0"/>
              </a:ext>
            </a:extLst>
          </a:blip>
          <a:srcRect l="27362" t="9210" r="977" b="14561"/>
          <a:stretch>
            <a:fillRect/>
          </a:stretch>
        </p:blipFill>
        <p:spPr bwMode="auto">
          <a:xfrm>
            <a:off x="2185989" y="1193800"/>
            <a:ext cx="85185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8">
            <a:extLst>
              <a:ext uri="{28A0092B-C50C-407E-A947-70E740481C1C}">
                <a14:useLocalDpi xmlns:a14="http://schemas.microsoft.com/office/drawing/2010/main" val="0"/>
              </a:ext>
            </a:extLst>
          </a:blip>
          <a:srcRect l="27556" t="5901" r="1176" b="14090"/>
          <a:stretch>
            <a:fillRect/>
          </a:stretch>
        </p:blipFill>
        <p:spPr bwMode="auto">
          <a:xfrm>
            <a:off x="2195514" y="941388"/>
            <a:ext cx="84724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4"/>
          <p:cNvSpPr txBox="1"/>
          <p:nvPr/>
        </p:nvSpPr>
        <p:spPr>
          <a:xfrm>
            <a:off x="2586039" y="5516564"/>
            <a:ext cx="7019925" cy="954087"/>
          </a:xfrm>
          <a:prstGeom prst="rect">
            <a:avLst/>
          </a:prstGeom>
          <a:solidFill>
            <a:schemeClr val="accent2">
              <a:lumMod val="60000"/>
              <a:lumOff val="40000"/>
            </a:schemeClr>
          </a:solidFill>
        </p:spPr>
        <p:txBody>
          <a:bodyPr wrap="none">
            <a:spAutoFit/>
          </a:bodyPr>
          <a:lstStyle/>
          <a:p>
            <a:pPr eaLnBrk="1" hangingPunct="1">
              <a:defRPr/>
            </a:pPr>
            <a:r>
              <a:rPr lang="it-IT" sz="2800" dirty="0">
                <a:solidFill>
                  <a:srgbClr val="0070C0"/>
                </a:solidFill>
                <a:latin typeface="Arial" charset="0"/>
              </a:rPr>
              <a:t>In presence of major earthquakes DSGSD </a:t>
            </a:r>
          </a:p>
          <a:p>
            <a:pPr eaLnBrk="1" hangingPunct="1">
              <a:defRPr/>
            </a:pPr>
            <a:r>
              <a:rPr lang="it-IT" sz="2800" dirty="0">
                <a:solidFill>
                  <a:srgbClr val="0070C0"/>
                </a:solidFill>
                <a:latin typeface="Arial" charset="0"/>
              </a:rPr>
              <a:t>may evolve in catastrophic collapses </a:t>
            </a:r>
          </a:p>
        </p:txBody>
      </p:sp>
      <p:sp>
        <p:nvSpPr>
          <p:cNvPr id="15" name="TextBox 46"/>
          <p:cNvSpPr txBox="1"/>
          <p:nvPr/>
        </p:nvSpPr>
        <p:spPr>
          <a:xfrm>
            <a:off x="3368676" y="1420814"/>
            <a:ext cx="6105525" cy="523875"/>
          </a:xfrm>
          <a:prstGeom prst="rect">
            <a:avLst/>
          </a:prstGeom>
          <a:solidFill>
            <a:schemeClr val="accent2">
              <a:lumMod val="60000"/>
              <a:lumOff val="40000"/>
            </a:schemeClr>
          </a:solidFill>
        </p:spPr>
        <p:txBody>
          <a:bodyPr wrap="none">
            <a:spAutoFit/>
          </a:bodyPr>
          <a:lstStyle/>
          <a:p>
            <a:pPr eaLnBrk="1" hangingPunct="1">
              <a:defRPr/>
            </a:pPr>
            <a:r>
              <a:rPr lang="it-IT" sz="2800" dirty="0">
                <a:solidFill>
                  <a:srgbClr val="0070C0"/>
                </a:solidFill>
                <a:latin typeface="Arial" charset="0"/>
              </a:rPr>
              <a:t>DSGSG may affect lifelines, dams, ...</a:t>
            </a:r>
          </a:p>
        </p:txBody>
      </p:sp>
    </p:spTree>
    <p:extLst>
      <p:ext uri="{BB962C8B-B14F-4D97-AF65-F5344CB8AC3E}">
        <p14:creationId xmlns:p14="http://schemas.microsoft.com/office/powerpoint/2010/main" val="2487504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20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fade">
                                      <p:cBhvr>
                                        <p:cTn id="12" dur="20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fade">
                                      <p:cBhvr>
                                        <p:cTn id="17" dur="2000"/>
                                        <p:tgtEl>
                                          <p:spTgt spid="204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483"/>
                                        </p:tgtEl>
                                        <p:attrNameLst>
                                          <p:attrName>style.visibility</p:attrName>
                                        </p:attrNameLst>
                                      </p:cBhvr>
                                      <p:to>
                                        <p:strVal val="visible"/>
                                      </p:to>
                                    </p:set>
                                    <p:animEffect transition="in" filter="fade">
                                      <p:cBhvr>
                                        <p:cTn id="22" dur="2000"/>
                                        <p:tgtEl>
                                          <p:spTgt spid="204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485"/>
                                        </p:tgtEl>
                                        <p:attrNameLst>
                                          <p:attrName>style.visibility</p:attrName>
                                        </p:attrNameLst>
                                      </p:cBhvr>
                                      <p:to>
                                        <p:strVal val="visible"/>
                                      </p:to>
                                    </p:set>
                                    <p:animEffect transition="in" filter="fade">
                                      <p:cBhvr>
                                        <p:cTn id="27" dur="2000"/>
                                        <p:tgtEl>
                                          <p:spTgt spid="204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l="40488" t="13055"/>
          <a:stretch>
            <a:fillRect/>
          </a:stretch>
        </p:blipFill>
        <p:spPr bwMode="auto">
          <a:xfrm>
            <a:off x="7175500" y="4337050"/>
            <a:ext cx="24844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p:cNvPicPr>
            <a:picLocks noChangeAspect="1" noChangeArrowheads="1"/>
          </p:cNvPicPr>
          <p:nvPr/>
        </p:nvPicPr>
        <p:blipFill>
          <a:blip r:embed="rId4">
            <a:extLst>
              <a:ext uri="{28A0092B-C50C-407E-A947-70E740481C1C}">
                <a14:useLocalDpi xmlns:a14="http://schemas.microsoft.com/office/drawing/2010/main" val="0"/>
              </a:ext>
            </a:extLst>
          </a:blip>
          <a:srcRect l="6026" t="15215" r="3044" b="7056"/>
          <a:stretch>
            <a:fillRect/>
          </a:stretch>
        </p:blipFill>
        <p:spPr bwMode="auto">
          <a:xfrm>
            <a:off x="6527800" y="1285875"/>
            <a:ext cx="41402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828925"/>
            <a:ext cx="36147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0" y="4621214"/>
            <a:ext cx="365125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0"/>
          <p:cNvSpPr txBox="1">
            <a:spLocks noChangeArrowheads="1"/>
          </p:cNvSpPr>
          <p:nvPr/>
        </p:nvSpPr>
        <p:spPr bwMode="auto">
          <a:xfrm>
            <a:off x="1774825" y="1"/>
            <a:ext cx="4440238"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…to critical infrastructures</a:t>
            </a:r>
          </a:p>
        </p:txBody>
      </p:sp>
      <p:sp>
        <p:nvSpPr>
          <p:cNvPr id="39943" name="CasellaDiTesto 6"/>
          <p:cNvSpPr txBox="1">
            <a:spLocks noChangeArrowheads="1"/>
          </p:cNvSpPr>
          <p:nvPr/>
        </p:nvSpPr>
        <p:spPr bwMode="auto">
          <a:xfrm>
            <a:off x="1524000" y="981075"/>
            <a:ext cx="5003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a:solidFill>
                  <a:srgbClr val="0070C0"/>
                </a:solidFill>
                <a:latin typeface="Arial" panose="020B0604020202020204" pitchFamily="34" charset="0"/>
              </a:rPr>
              <a:t>NPP, power plants, lifelines, dams, major bridges, tunnels…  </a:t>
            </a:r>
          </a:p>
          <a:p>
            <a:pPr eaLnBrk="1" hangingPunct="1">
              <a:spcBef>
                <a:spcPct val="0"/>
              </a:spcBef>
              <a:buFontTx/>
              <a:buNone/>
            </a:pPr>
            <a:r>
              <a:rPr lang="it-IT" altLang="it-IT" sz="2000">
                <a:solidFill>
                  <a:srgbClr val="0070C0"/>
                </a:solidFill>
                <a:latin typeface="Arial" panose="020B0604020202020204" pitchFamily="34" charset="0"/>
              </a:rPr>
              <a:t>EO data may provide a reliable contribution to estimating risk</a:t>
            </a:r>
          </a:p>
        </p:txBody>
      </p:sp>
    </p:spTree>
    <p:extLst>
      <p:ext uri="{BB962C8B-B14F-4D97-AF65-F5344CB8AC3E}">
        <p14:creationId xmlns:p14="http://schemas.microsoft.com/office/powerpoint/2010/main" val="1603491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1774826" y="0"/>
            <a:ext cx="6765925"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Other events: flooding, landslides,…</a:t>
            </a:r>
          </a:p>
        </p:txBody>
      </p:sp>
      <p:pic>
        <p:nvPicPr>
          <p:cNvPr id="41987" name="Picture 2" descr="http://www.disasterscharter.org/image/journal/article.jpg?img_id=195693&amp;t=1399022598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4" y="973138"/>
            <a:ext cx="8313737"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http://www.disasterscharter.org/image/journal/article.jpg?img_id=196779&amp;t=13998804447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2676" y="973138"/>
            <a:ext cx="83153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953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20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0"/>
          <p:cNvGrpSpPr>
            <a:grpSpLocks/>
          </p:cNvGrpSpPr>
          <p:nvPr/>
        </p:nvGrpSpPr>
        <p:grpSpPr bwMode="auto">
          <a:xfrm>
            <a:off x="5973764" y="2205039"/>
            <a:ext cx="4694237" cy="2249487"/>
            <a:chOff x="5353769" y="4221088"/>
            <a:chExt cx="4694238" cy="2249487"/>
          </a:xfrm>
        </p:grpSpPr>
        <p:pic>
          <p:nvPicPr>
            <p:cNvPr id="44068" name="Picture 2"/>
            <p:cNvPicPr>
              <a:picLocks noChangeAspect="1" noChangeArrowheads="1"/>
            </p:cNvPicPr>
            <p:nvPr/>
          </p:nvPicPr>
          <p:blipFill>
            <a:blip r:embed="rId3">
              <a:extLst>
                <a:ext uri="{28A0092B-C50C-407E-A947-70E740481C1C}">
                  <a14:useLocalDpi xmlns:a14="http://schemas.microsoft.com/office/drawing/2010/main" val="0"/>
                </a:ext>
              </a:extLst>
            </a:blip>
            <a:srcRect t="1970"/>
            <a:stretch>
              <a:fillRect/>
            </a:stretch>
          </p:blipFill>
          <p:spPr bwMode="auto">
            <a:xfrm>
              <a:off x="5353769" y="4221088"/>
              <a:ext cx="238601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4221088"/>
              <a:ext cx="23796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4686300"/>
            <a:ext cx="39179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ttore 2 3"/>
          <p:cNvCxnSpPr/>
          <p:nvPr/>
        </p:nvCxnSpPr>
        <p:spPr>
          <a:xfrm flipH="1">
            <a:off x="7272339" y="4672013"/>
            <a:ext cx="9112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037" name="CasellaDiTesto 5"/>
          <p:cNvSpPr txBox="1">
            <a:spLocks noChangeArrowheads="1"/>
          </p:cNvSpPr>
          <p:nvPr/>
        </p:nvSpPr>
        <p:spPr bwMode="auto">
          <a:xfrm>
            <a:off x="6959600" y="4410075"/>
            <a:ext cx="1463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100"/>
              <a:t>May 2011 – May 2012</a:t>
            </a:r>
            <a:endParaRPr lang="en-US" altLang="it-IT" sz="1100"/>
          </a:p>
        </p:txBody>
      </p:sp>
      <p:sp>
        <p:nvSpPr>
          <p:cNvPr id="44038" name="CasellaDiTesto 12"/>
          <p:cNvSpPr txBox="1">
            <a:spLocks noChangeArrowheads="1"/>
          </p:cNvSpPr>
          <p:nvPr/>
        </p:nvSpPr>
        <p:spPr bwMode="auto">
          <a:xfrm>
            <a:off x="8399463" y="4449763"/>
            <a:ext cx="14638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100"/>
              <a:t>May 2012 – May 2013</a:t>
            </a:r>
            <a:endParaRPr lang="en-US" altLang="it-IT" sz="1100"/>
          </a:p>
        </p:txBody>
      </p:sp>
      <p:sp>
        <p:nvSpPr>
          <p:cNvPr id="44039" name="CasellaDiTesto 6"/>
          <p:cNvSpPr txBox="1">
            <a:spLocks noChangeArrowheads="1"/>
          </p:cNvSpPr>
          <p:nvPr/>
        </p:nvSpPr>
        <p:spPr bwMode="auto">
          <a:xfrm>
            <a:off x="7248526" y="4699001"/>
            <a:ext cx="1012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a:t>Vel 4.5 cm/yr</a:t>
            </a:r>
            <a:endParaRPr lang="en-US" altLang="it-IT" sz="1200"/>
          </a:p>
        </p:txBody>
      </p:sp>
      <p:sp>
        <p:nvSpPr>
          <p:cNvPr id="44040" name="CasellaDiTesto 13"/>
          <p:cNvSpPr txBox="1">
            <a:spLocks noChangeArrowheads="1"/>
          </p:cNvSpPr>
          <p:nvPr/>
        </p:nvSpPr>
        <p:spPr bwMode="auto">
          <a:xfrm>
            <a:off x="8472488" y="4722814"/>
            <a:ext cx="973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200"/>
              <a:t>Vel 11 cm/yr</a:t>
            </a:r>
            <a:endParaRPr lang="en-US" altLang="it-IT" sz="1200"/>
          </a:p>
        </p:txBody>
      </p:sp>
      <p:cxnSp>
        <p:nvCxnSpPr>
          <p:cNvPr id="18" name="Connettore 2 3"/>
          <p:cNvCxnSpPr/>
          <p:nvPr/>
        </p:nvCxnSpPr>
        <p:spPr>
          <a:xfrm flipH="1">
            <a:off x="8424864" y="4699000"/>
            <a:ext cx="9112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042" name="Gruppo 9"/>
          <p:cNvGrpSpPr>
            <a:grpSpLocks noChangeAspect="1"/>
          </p:cNvGrpSpPr>
          <p:nvPr/>
        </p:nvGrpSpPr>
        <p:grpSpPr bwMode="auto">
          <a:xfrm>
            <a:off x="8047038" y="0"/>
            <a:ext cx="2620962" cy="2057400"/>
            <a:chOff x="755576" y="2550096"/>
            <a:chExt cx="3744416" cy="2937279"/>
          </a:xfrm>
        </p:grpSpPr>
        <p:pic>
          <p:nvPicPr>
            <p:cNvPr id="440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564904"/>
              <a:ext cx="3744416" cy="292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7" name="CasellaDiTesto 8"/>
            <p:cNvSpPr txBox="1">
              <a:spLocks noChangeArrowheads="1"/>
            </p:cNvSpPr>
            <p:nvPr/>
          </p:nvSpPr>
          <p:spPr bwMode="auto">
            <a:xfrm>
              <a:off x="755576" y="2550096"/>
              <a:ext cx="1894385" cy="32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i="1">
                  <a:solidFill>
                    <a:schemeClr val="bg1"/>
                  </a:solidFill>
                  <a:latin typeface="Arial" panose="020B0604020202020204" pitchFamily="34" charset="0"/>
                </a:rPr>
                <a:t>Orsi et al., EPSL 2009</a:t>
              </a:r>
              <a:endParaRPr lang="en-US" altLang="it-IT" sz="900" i="1">
                <a:solidFill>
                  <a:schemeClr val="bg1"/>
                </a:solidFill>
                <a:latin typeface="Arial" panose="020B0604020202020204" pitchFamily="34" charset="0"/>
              </a:endParaRPr>
            </a:p>
          </p:txBody>
        </p:sp>
      </p:grpSp>
      <p:sp>
        <p:nvSpPr>
          <p:cNvPr id="44043" name="CasellaDiTesto 19"/>
          <p:cNvSpPr txBox="1">
            <a:spLocks noChangeArrowheads="1"/>
          </p:cNvSpPr>
          <p:nvPr/>
        </p:nvSpPr>
        <p:spPr bwMode="auto">
          <a:xfrm>
            <a:off x="7248525" y="836614"/>
            <a:ext cx="3024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solidFill>
                  <a:srgbClr val="C00000"/>
                </a:solidFill>
                <a:latin typeface="Arial" panose="020B0604020202020204" pitchFamily="34" charset="0"/>
                <a:sym typeface="Wingdings" panose="05000000000000000000" pitchFamily="2" charset="2"/>
              </a:rPr>
              <a:t> One of the highest volcanic risk on Earth</a:t>
            </a:r>
            <a:endParaRPr lang="en-US" altLang="it-IT" sz="2000" b="1">
              <a:solidFill>
                <a:srgbClr val="C00000"/>
              </a:solidFill>
              <a:latin typeface="Arial" panose="020B0604020202020204" pitchFamily="34" charset="0"/>
            </a:endParaRPr>
          </a:p>
        </p:txBody>
      </p:sp>
      <p:pic>
        <p:nvPicPr>
          <p:cNvPr id="44044" name="Picture 3" descr="etna"/>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1524001" y="857250"/>
            <a:ext cx="2411413" cy="1728788"/>
          </a:xfrm>
          <a:noFill/>
        </p:spPr>
      </p:pic>
      <p:pic>
        <p:nvPicPr>
          <p:cNvPr id="44045" name="Immagine 5" descr="pdisp_final_01_200_10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6" descr="pdisp_final_02_200_10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7" descr="pdisp_final_03_200_100.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8" descr="pdisp_final_04_200_100.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9" descr="pdisp_final_05_200_100.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10" descr="pdisp_final_06_200_10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11" descr="pdisp_final_07_200_100.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magine 12" descr="pdisp_final_10_200_100.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13" descr="pdisp_final_11_200_100.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14" descr="pdisp_final_12_200_100.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magine 15" descr="pdisp_final_13_200_100.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16" descr="pdisp_final_14_200_100.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magine 17" descr="pdisp_final_15_200_100.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magine 18" descr="pdisp_final_16_200_100.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magine 19" descr="pdisp_final_17_200_100.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20" descr="pdisp_final_18_200_100.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21" descr="pdisp_final_19_200_100.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524000" y="26670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25">
            <a:extLst>
              <a:ext uri="{28A0092B-C50C-407E-A947-70E740481C1C}">
                <a14:useLocalDpi xmlns:a14="http://schemas.microsoft.com/office/drawing/2010/main" val="0"/>
              </a:ext>
            </a:extLst>
          </a:blip>
          <a:srcRect l="16614" r="49760"/>
          <a:stretch>
            <a:fillRect/>
          </a:stretch>
        </p:blipFill>
        <p:spPr bwMode="auto">
          <a:xfrm>
            <a:off x="1524001" y="3986214"/>
            <a:ext cx="364331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3" name="TextBox 35"/>
          <p:cNvSpPr txBox="1">
            <a:spLocks noChangeArrowheads="1"/>
          </p:cNvSpPr>
          <p:nvPr/>
        </p:nvSpPr>
        <p:spPr bwMode="auto">
          <a:xfrm>
            <a:off x="1524000" y="1"/>
            <a:ext cx="6300788" cy="8302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Arial" panose="020B0604020202020204" pitchFamily="34" charset="0"/>
              </a:rPr>
              <a:t>Volcanoes: static and dynamic deformation,</a:t>
            </a:r>
          </a:p>
          <a:p>
            <a:pPr eaLnBrk="1" hangingPunct="1">
              <a:spcBef>
                <a:spcPct val="0"/>
              </a:spcBef>
              <a:buFontTx/>
              <a:buNone/>
            </a:pPr>
            <a:r>
              <a:rPr lang="it-IT" altLang="it-IT" sz="2400">
                <a:latin typeface="Arial" panose="020B0604020202020204" pitchFamily="34" charset="0"/>
              </a:rPr>
              <a:t>hazard and risk  </a:t>
            </a:r>
          </a:p>
        </p:txBody>
      </p:sp>
      <p:sp>
        <p:nvSpPr>
          <p:cNvPr id="44064" name="CasellaDiTesto 19"/>
          <p:cNvSpPr txBox="1">
            <a:spLocks noChangeArrowheads="1"/>
          </p:cNvSpPr>
          <p:nvPr/>
        </p:nvSpPr>
        <p:spPr bwMode="auto">
          <a:xfrm>
            <a:off x="1524000" y="857251"/>
            <a:ext cx="400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b="1">
                <a:solidFill>
                  <a:srgbClr val="C00000"/>
                </a:solidFill>
                <a:latin typeface="Arial" panose="020B0604020202020204" pitchFamily="34" charset="0"/>
                <a:sym typeface="Wingdings" panose="05000000000000000000" pitchFamily="2" charset="2"/>
              </a:rPr>
              <a:t> One of the best monitored volcanoes on Earth</a:t>
            </a:r>
            <a:endParaRPr lang="en-US" altLang="it-IT" sz="2000" b="1">
              <a:solidFill>
                <a:srgbClr val="C00000"/>
              </a:solidFill>
              <a:latin typeface="Arial" panose="020B0604020202020204" pitchFamily="34" charset="0"/>
            </a:endParaRPr>
          </a:p>
        </p:txBody>
      </p:sp>
      <p:sp>
        <p:nvSpPr>
          <p:cNvPr id="38" name="TextBox 7"/>
          <p:cNvSpPr txBox="1"/>
          <p:nvPr/>
        </p:nvSpPr>
        <p:spPr>
          <a:xfrm>
            <a:off x="2324684" y="4568824"/>
            <a:ext cx="8466138" cy="523875"/>
          </a:xfrm>
          <a:prstGeom prst="rect">
            <a:avLst/>
          </a:prstGeom>
          <a:solidFill>
            <a:schemeClr val="accent2">
              <a:lumMod val="60000"/>
              <a:lumOff val="40000"/>
            </a:schemeClr>
          </a:solidFill>
        </p:spPr>
        <p:txBody>
          <a:bodyPr wrap="none">
            <a:spAutoFit/>
          </a:bodyPr>
          <a:lstStyle/>
          <a:p>
            <a:pPr eaLnBrk="1" hangingPunct="1">
              <a:defRPr/>
            </a:pPr>
            <a:r>
              <a:rPr lang="it-IT" sz="2800" dirty="0" err="1">
                <a:solidFill>
                  <a:srgbClr val="0070C0"/>
                </a:solidFill>
                <a:latin typeface="Arial" charset="0"/>
              </a:rPr>
              <a:t>Multisensor</a:t>
            </a:r>
            <a:r>
              <a:rPr lang="it-IT" sz="2800" dirty="0">
                <a:solidFill>
                  <a:srgbClr val="0070C0"/>
                </a:solidFill>
                <a:latin typeface="Arial" charset="0"/>
              </a:rPr>
              <a:t> - </a:t>
            </a:r>
            <a:r>
              <a:rPr lang="it-IT" sz="2800" dirty="0" err="1">
                <a:solidFill>
                  <a:srgbClr val="0070C0"/>
                </a:solidFill>
                <a:latin typeface="Arial" charset="0"/>
              </a:rPr>
              <a:t>multidisciplinary</a:t>
            </a:r>
            <a:r>
              <a:rPr lang="it-IT" sz="2800" dirty="0">
                <a:solidFill>
                  <a:srgbClr val="0070C0"/>
                </a:solidFill>
                <a:latin typeface="Arial" charset="0"/>
              </a:rPr>
              <a:t> approach is a solution</a:t>
            </a:r>
          </a:p>
        </p:txBody>
      </p:sp>
    </p:spTree>
    <p:extLst>
      <p:ext uri="{BB962C8B-B14F-4D97-AF65-F5344CB8AC3E}">
        <p14:creationId xmlns:p14="http://schemas.microsoft.com/office/powerpoint/2010/main" val="1379125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par>
                          <p:cTn id="24" fill="hold" nodeType="afterGroup">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par>
                          <p:cTn id="28" fill="hold" nodeType="afterGroup">
                            <p:stCondLst>
                              <p:cond delay="60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par>
                          <p:cTn id="32" fill="hold" nodeType="afterGroup">
                            <p:stCondLst>
                              <p:cond delay="70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childTnLst>
                                </p:cTn>
                              </p:par>
                            </p:childTnLst>
                          </p:cTn>
                        </p:par>
                        <p:par>
                          <p:cTn id="36" fill="hold" nodeType="afterGroup">
                            <p:stCondLst>
                              <p:cond delay="8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childTnLst>
                                </p:cTn>
                              </p:par>
                            </p:childTnLst>
                          </p:cTn>
                        </p:par>
                        <p:par>
                          <p:cTn id="40" fill="hold" nodeType="afterGroup">
                            <p:stCondLst>
                              <p:cond delay="9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childTnLst>
                          </p:cTn>
                        </p:par>
                        <p:par>
                          <p:cTn id="44" fill="hold" nodeType="afterGroup">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childTnLst>
                                </p:cTn>
                              </p:par>
                            </p:childTnLst>
                          </p:cTn>
                        </p:par>
                        <p:par>
                          <p:cTn id="48" fill="hold" nodeType="afterGroup">
                            <p:stCondLst>
                              <p:cond delay="110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childTnLst>
                                </p:cTn>
                              </p:par>
                            </p:childTnLst>
                          </p:cTn>
                        </p:par>
                        <p:par>
                          <p:cTn id="52" fill="hold" nodeType="afterGroup">
                            <p:stCondLst>
                              <p:cond delay="12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childTnLst>
                                </p:cTn>
                              </p:par>
                            </p:childTnLst>
                          </p:cTn>
                        </p:par>
                        <p:par>
                          <p:cTn id="56" fill="hold" nodeType="afterGroup">
                            <p:stCondLst>
                              <p:cond delay="13000"/>
                            </p:stCondLst>
                            <p:childTnLst>
                              <p:par>
                                <p:cTn id="57" presetID="10"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childTnLst>
                                </p:cTn>
                              </p:par>
                            </p:childTnLst>
                          </p:cTn>
                        </p:par>
                        <p:par>
                          <p:cTn id="60" fill="hold" nodeType="afterGroup">
                            <p:stCondLst>
                              <p:cond delay="14000"/>
                            </p:stCondLst>
                            <p:childTnLst>
                              <p:par>
                                <p:cTn id="61" presetID="10"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5362"/>
                                        </p:tgtEl>
                                        <p:attrNameLst>
                                          <p:attrName>style.visibility</p:attrName>
                                        </p:attrNameLst>
                                      </p:cBhvr>
                                      <p:to>
                                        <p:strVal val="visible"/>
                                      </p:to>
                                    </p:set>
                                    <p:animEffect transition="in" filter="fade">
                                      <p:cBhvr>
                                        <p:cTn id="72" dur="2000"/>
                                        <p:tgtEl>
                                          <p:spTgt spid="153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5"/>
          <p:cNvSpPr txBox="1">
            <a:spLocks noChangeArrowheads="1"/>
          </p:cNvSpPr>
          <p:nvPr/>
        </p:nvSpPr>
        <p:spPr bwMode="auto">
          <a:xfrm>
            <a:off x="1524000" y="1"/>
            <a:ext cx="7786688"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Arial" panose="020B0604020202020204" pitchFamily="34" charset="0"/>
              </a:rPr>
              <a:t>Monitoring networks are driven by level of risk?</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l="22031" t="30000" r="19843" b="20000"/>
          <a:stretch>
            <a:fillRect/>
          </a:stretch>
        </p:blipFill>
        <p:spPr bwMode="auto">
          <a:xfrm>
            <a:off x="1809750" y="1428750"/>
            <a:ext cx="8858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asellaDiTesto 6"/>
          <p:cNvSpPr txBox="1">
            <a:spLocks noChangeArrowheads="1"/>
          </p:cNvSpPr>
          <p:nvPr/>
        </p:nvSpPr>
        <p:spPr bwMode="auto">
          <a:xfrm>
            <a:off x="1881188" y="5929313"/>
            <a:ext cx="857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2400">
                <a:solidFill>
                  <a:srgbClr val="0070C0"/>
                </a:solidFill>
                <a:latin typeface="Arial" panose="020B0604020202020204" pitchFamily="34" charset="0"/>
              </a:rPr>
              <a:t>EO observations at the base of monitoring strategy decisions</a:t>
            </a:r>
            <a:endParaRPr lang="it-IT" altLang="it-IT" sz="2400">
              <a:solidFill>
                <a:srgbClr val="0070C0"/>
              </a:solidFill>
              <a:latin typeface="Arial" panose="020B0604020202020204" pitchFamily="34" charset="0"/>
            </a:endParaRPr>
          </a:p>
        </p:txBody>
      </p:sp>
    </p:spTree>
    <p:extLst>
      <p:ext uri="{BB962C8B-B14F-4D97-AF65-F5344CB8AC3E}">
        <p14:creationId xmlns:p14="http://schemas.microsoft.com/office/powerpoint/2010/main" val="38680353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269627" y="280197"/>
            <a:ext cx="9912724" cy="523220"/>
          </a:xfrm>
          <a:prstGeom prst="rect">
            <a:avLst/>
          </a:prstGeom>
          <a:noFill/>
        </p:spPr>
        <p:txBody>
          <a:bodyPr wrap="square" rtlCol="0">
            <a:spAutoFit/>
          </a:bodyPr>
          <a:lstStyle/>
          <a:p>
            <a:pPr algn="ctr"/>
            <a:r>
              <a:rPr lang="it-IT" sz="2800" u="sng" dirty="0" smtClean="0">
                <a:solidFill>
                  <a:srgbClr val="0070C0"/>
                </a:solidFill>
              </a:rPr>
              <a:t>INGV – </a:t>
            </a:r>
            <a:r>
              <a:rPr lang="it-IT" sz="2800" u="sng" dirty="0" err="1" smtClean="0">
                <a:solidFill>
                  <a:srgbClr val="0070C0"/>
                </a:solidFill>
              </a:rPr>
              <a:t>ReCaS</a:t>
            </a:r>
            <a:r>
              <a:rPr lang="it-IT" sz="2800" u="sng" dirty="0" smtClean="0">
                <a:solidFill>
                  <a:srgbClr val="0070C0"/>
                </a:solidFill>
              </a:rPr>
              <a:t> </a:t>
            </a:r>
            <a:r>
              <a:rPr lang="it-IT" sz="2800" u="sng" dirty="0" err="1" smtClean="0">
                <a:solidFill>
                  <a:srgbClr val="0070C0"/>
                </a:solidFill>
              </a:rPr>
              <a:t>collaboration</a:t>
            </a:r>
            <a:r>
              <a:rPr lang="it-IT" sz="2800" u="sng" dirty="0" smtClean="0">
                <a:solidFill>
                  <a:srgbClr val="0070C0"/>
                </a:solidFill>
              </a:rPr>
              <a:t>: </a:t>
            </a:r>
            <a:r>
              <a:rPr lang="it-IT" sz="2800" u="sng" dirty="0" err="1" smtClean="0">
                <a:solidFill>
                  <a:srgbClr val="0070C0"/>
                </a:solidFill>
              </a:rPr>
              <a:t>yesterday</a:t>
            </a:r>
            <a:r>
              <a:rPr lang="it-IT" sz="2800" u="sng" dirty="0" smtClean="0">
                <a:solidFill>
                  <a:srgbClr val="0070C0"/>
                </a:solidFill>
              </a:rPr>
              <a:t>, </a:t>
            </a:r>
            <a:r>
              <a:rPr lang="it-IT" sz="2800" u="sng" dirty="0" err="1" smtClean="0">
                <a:solidFill>
                  <a:srgbClr val="0070C0"/>
                </a:solidFill>
              </a:rPr>
              <a:t>today</a:t>
            </a:r>
            <a:r>
              <a:rPr lang="it-IT" sz="2800" u="sng" dirty="0" smtClean="0">
                <a:solidFill>
                  <a:srgbClr val="0070C0"/>
                </a:solidFill>
              </a:rPr>
              <a:t>…</a:t>
            </a:r>
            <a:endParaRPr lang="it-IT" dirty="0"/>
          </a:p>
        </p:txBody>
      </p:sp>
      <p:sp>
        <p:nvSpPr>
          <p:cNvPr id="2" name="CasellaDiTesto 1"/>
          <p:cNvSpPr txBox="1"/>
          <p:nvPr/>
        </p:nvSpPr>
        <p:spPr>
          <a:xfrm>
            <a:off x="590550" y="1593850"/>
            <a:ext cx="11512550" cy="4893647"/>
          </a:xfrm>
          <a:prstGeom prst="rect">
            <a:avLst/>
          </a:prstGeom>
          <a:noFill/>
        </p:spPr>
        <p:txBody>
          <a:bodyPr wrap="square" rtlCol="0">
            <a:spAutoFit/>
          </a:bodyPr>
          <a:lstStyle/>
          <a:p>
            <a:r>
              <a:rPr lang="it-IT" sz="2400" dirty="0" smtClean="0"/>
              <a:t>Obiettivi:</a:t>
            </a:r>
          </a:p>
          <a:p>
            <a:r>
              <a:rPr lang="it-IT" sz="2400" dirty="0" smtClean="0"/>
              <a:t>- Progettazione</a:t>
            </a:r>
            <a:r>
              <a:rPr lang="it-IT" sz="2400" dirty="0"/>
              <a:t>, realizzazione e implementazione di una infrastruttura </a:t>
            </a:r>
            <a:r>
              <a:rPr lang="it-IT" sz="2400" dirty="0" err="1"/>
              <a:t>cloud</a:t>
            </a:r>
            <a:r>
              <a:rPr lang="it-IT" sz="2400" dirty="0"/>
              <a:t> per la</a:t>
            </a:r>
          </a:p>
          <a:p>
            <a:r>
              <a:rPr lang="it-IT" sz="2400" dirty="0"/>
              <a:t>ricezione, il trattamento e l’archiviazione dati provenienti dalle reti sismica e </a:t>
            </a:r>
            <a:r>
              <a:rPr lang="it-IT" sz="2400" dirty="0" smtClean="0"/>
              <a:t>geodetica della </a:t>
            </a:r>
            <a:r>
              <a:rPr lang="it-IT" sz="2400" dirty="0"/>
              <a:t>regione PUGLIA presso il </a:t>
            </a:r>
            <a:r>
              <a:rPr lang="it-IT" sz="2400" dirty="0" err="1"/>
              <a:t>datacenter</a:t>
            </a:r>
            <a:r>
              <a:rPr lang="it-IT" sz="2400" dirty="0"/>
              <a:t> </a:t>
            </a:r>
            <a:r>
              <a:rPr lang="it-IT" sz="2400" dirty="0" err="1"/>
              <a:t>ReCaS</a:t>
            </a:r>
            <a:r>
              <a:rPr lang="it-IT" sz="2400" dirty="0"/>
              <a:t>;</a:t>
            </a:r>
          </a:p>
          <a:p>
            <a:r>
              <a:rPr lang="it-IT" sz="2400" dirty="0"/>
              <a:t>- Realizzazione di </a:t>
            </a:r>
            <a:r>
              <a:rPr lang="it-IT" sz="2400" dirty="0" smtClean="0"/>
              <a:t>un’acquisizione </a:t>
            </a:r>
            <a:r>
              <a:rPr lang="it-IT" sz="2400" dirty="0"/>
              <a:t>centralizzata delle risorse di monitoraggio sismico</a:t>
            </a:r>
          </a:p>
          <a:p>
            <a:r>
              <a:rPr lang="it-IT" sz="2400" dirty="0"/>
              <a:t>e geodetico presenti sul territorio della Regione Puglia;</a:t>
            </a:r>
          </a:p>
          <a:p>
            <a:r>
              <a:rPr lang="it-IT" sz="2400" dirty="0"/>
              <a:t>- </a:t>
            </a:r>
            <a:r>
              <a:rPr lang="it-IT" sz="2400" dirty="0" smtClean="0"/>
              <a:t>Calcolo in </a:t>
            </a:r>
            <a:r>
              <a:rPr lang="it-IT" sz="2400" dirty="0"/>
              <a:t>tempo reale </a:t>
            </a:r>
            <a:r>
              <a:rPr lang="it-IT" sz="2400" dirty="0" smtClean="0"/>
              <a:t>di mappe </a:t>
            </a:r>
            <a:r>
              <a:rPr lang="it-IT" sz="2400" dirty="0"/>
              <a:t>di scuotimento </a:t>
            </a:r>
            <a:r>
              <a:rPr lang="it-IT" sz="2400" dirty="0" smtClean="0"/>
              <a:t>a </a:t>
            </a:r>
            <a:r>
              <a:rPr lang="it-IT" sz="2400" dirty="0"/>
              <a:t>partire dai dati della Rete Sismica Nazionale acquisiti dal </a:t>
            </a:r>
            <a:r>
              <a:rPr lang="it-IT" sz="2400" dirty="0" err="1"/>
              <a:t>datacenter</a:t>
            </a:r>
            <a:r>
              <a:rPr lang="it-IT" sz="2400" dirty="0"/>
              <a:t> </a:t>
            </a:r>
            <a:r>
              <a:rPr lang="it-IT" sz="2400" dirty="0" err="1" smtClean="0"/>
              <a:t>ReCaS</a:t>
            </a:r>
            <a:r>
              <a:rPr lang="it-IT" sz="2400" dirty="0" smtClean="0"/>
              <a:t>;</a:t>
            </a:r>
            <a:endParaRPr lang="it-IT" sz="2400" dirty="0"/>
          </a:p>
          <a:p>
            <a:r>
              <a:rPr lang="it-IT" sz="2400" dirty="0" smtClean="0"/>
              <a:t>- Calcolo di soluzioni geodetiche a </a:t>
            </a:r>
            <a:r>
              <a:rPr lang="it-IT" sz="2400" dirty="0"/>
              <a:t>partire dai dati della Rete Integrata Nazionale GNSS dell’INGV</a:t>
            </a:r>
            <a:r>
              <a:rPr lang="it-IT" sz="2400" dirty="0" smtClean="0"/>
              <a:t>.</a:t>
            </a:r>
          </a:p>
          <a:p>
            <a:pPr marL="342900" indent="-342900">
              <a:buFontTx/>
              <a:buChar char="-"/>
            </a:pPr>
            <a:endParaRPr lang="it-IT" sz="2400" dirty="0"/>
          </a:p>
          <a:p>
            <a:endParaRPr lang="it-IT" sz="2400" dirty="0" smtClean="0"/>
          </a:p>
          <a:p>
            <a:r>
              <a:rPr lang="it-IT" sz="2400" dirty="0" smtClean="0"/>
              <a:t>Nel 2019 sono iniziate le attività con </a:t>
            </a:r>
            <a:r>
              <a:rPr lang="it-IT" sz="2400" dirty="0" err="1" smtClean="0"/>
              <a:t>ReCaS</a:t>
            </a:r>
            <a:r>
              <a:rPr lang="it-IT" sz="2400" dirty="0" smtClean="0"/>
              <a:t> nell’ambito del Telerilevamento Satellitare</a:t>
            </a:r>
            <a:endParaRPr lang="it-IT" sz="2400" dirty="0"/>
          </a:p>
        </p:txBody>
      </p:sp>
    </p:spTree>
    <p:extLst>
      <p:ext uri="{BB962C8B-B14F-4D97-AF65-F5344CB8AC3E}">
        <p14:creationId xmlns:p14="http://schemas.microsoft.com/office/powerpoint/2010/main" val="10222765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35"/>
          <p:cNvSpPr txBox="1">
            <a:spLocks noChangeArrowheads="1"/>
          </p:cNvSpPr>
          <p:nvPr/>
        </p:nvSpPr>
        <p:spPr bwMode="auto">
          <a:xfrm>
            <a:off x="1524000" y="1"/>
            <a:ext cx="7786688"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Arial" panose="020B0604020202020204" pitchFamily="34" charset="0"/>
              </a:rPr>
              <a:t>Monitoring networks are driven by level of risk?</a:t>
            </a:r>
          </a:p>
        </p:txBody>
      </p:sp>
      <p:sp>
        <p:nvSpPr>
          <p:cNvPr id="62467" name="Rettangolo 4"/>
          <p:cNvSpPr>
            <a:spLocks noChangeArrowheads="1"/>
          </p:cNvSpPr>
          <p:nvPr/>
        </p:nvSpPr>
        <p:spPr bwMode="auto">
          <a:xfrm>
            <a:off x="1524000" y="714376"/>
            <a:ext cx="9144000" cy="1477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it-IT" sz="1800">
                <a:latin typeface="Arial" panose="020B0604020202020204" pitchFamily="34" charset="0"/>
              </a:rPr>
              <a:t> In areas where the historical record is sparse, satellite data should be an important</a:t>
            </a:r>
          </a:p>
          <a:p>
            <a:pPr eaLnBrk="1" hangingPunct="1">
              <a:spcBef>
                <a:spcPct val="0"/>
              </a:spcBef>
              <a:buFontTx/>
              <a:buNone/>
            </a:pPr>
            <a:r>
              <a:rPr lang="it-IT" altLang="it-IT" sz="1800">
                <a:latin typeface="Arial" panose="020B0604020202020204" pitchFamily="34" charset="0"/>
              </a:rPr>
              <a:t>component for risk assessment chain.</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en-US" altLang="it-IT" sz="1800">
                <a:latin typeface="Arial" panose="020B0604020202020204" pitchFamily="34" charset="0"/>
              </a:rPr>
              <a:t>• Requirement to systematically include EO in long term and short term risk assessments.</a:t>
            </a:r>
            <a:endParaRPr lang="it-IT" altLang="it-IT" sz="1800">
              <a:latin typeface="Arial" panose="020B0604020202020204" pitchFamily="34" charset="0"/>
            </a:endParaRPr>
          </a:p>
        </p:txBody>
      </p:sp>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l="22031" t="30000" r="21718" b="14999"/>
          <a:stretch>
            <a:fillRect/>
          </a:stretch>
        </p:blipFill>
        <p:spPr bwMode="auto">
          <a:xfrm>
            <a:off x="1666875" y="2143126"/>
            <a:ext cx="8572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24176"/>
            <a:ext cx="91313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182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p:cNvSpPr txBox="1">
            <a:spLocks noChangeArrowheads="1"/>
          </p:cNvSpPr>
          <p:nvPr/>
        </p:nvSpPr>
        <p:spPr bwMode="auto">
          <a:xfrm>
            <a:off x="2782888" y="0"/>
            <a:ext cx="6515100"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Human induced: urban subsidence</a:t>
            </a:r>
          </a:p>
        </p:txBody>
      </p:sp>
      <p:pic>
        <p:nvPicPr>
          <p:cNvPr id="66563" name="Picture 1" descr="D:\dati\roma\immagini\roma_1992_2000_area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1379538"/>
            <a:ext cx="4098926"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 descr="Roma1_SAR"/>
          <p:cNvPicPr>
            <a:picLocks noChangeAspect="1" noChangeArrowheads="1"/>
          </p:cNvPicPr>
          <p:nvPr/>
        </p:nvPicPr>
        <p:blipFill>
          <a:blip r:embed="rId4" cstate="print">
            <a:extLst>
              <a:ext uri="{28A0092B-C50C-407E-A947-70E740481C1C}">
                <a14:useLocalDpi xmlns:a14="http://schemas.microsoft.com/office/drawing/2010/main" val="0"/>
              </a:ext>
            </a:extLst>
          </a:blip>
          <a:srcRect l="55214"/>
          <a:stretch>
            <a:fillRect/>
          </a:stretch>
        </p:blipFill>
        <p:spPr bwMode="auto">
          <a:xfrm>
            <a:off x="6564314" y="717550"/>
            <a:ext cx="2071687"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4330701" y="1235076"/>
            <a:ext cx="2233613" cy="504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75163" y="1739900"/>
            <a:ext cx="2089150" cy="647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19625" y="1811339"/>
            <a:ext cx="1944688" cy="15128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19625" y="1884364"/>
            <a:ext cx="1944688" cy="2447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24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6" y="4672014"/>
            <a:ext cx="30765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www.corriereromano.it/public/img_7941_Diapositiva09.JPG"/>
          <p:cNvPicPr>
            <a:picLocks noChangeAspect="1" noChangeArrowheads="1"/>
          </p:cNvPicPr>
          <p:nvPr/>
        </p:nvPicPr>
        <p:blipFill>
          <a:blip r:embed="rId6">
            <a:extLst>
              <a:ext uri="{28A0092B-C50C-407E-A947-70E740481C1C}">
                <a14:useLocalDpi xmlns:a14="http://schemas.microsoft.com/office/drawing/2010/main" val="0"/>
              </a:ext>
            </a:extLst>
          </a:blip>
          <a:srcRect t="14464" b="46161"/>
          <a:stretch>
            <a:fillRect/>
          </a:stretch>
        </p:blipFill>
        <p:spPr bwMode="auto">
          <a:xfrm>
            <a:off x="1524001" y="3573463"/>
            <a:ext cx="51212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p:cNvGrpSpPr>
            <a:grpSpLocks/>
          </p:cNvGrpSpPr>
          <p:nvPr/>
        </p:nvGrpSpPr>
        <p:grpSpPr bwMode="auto">
          <a:xfrm>
            <a:off x="1524001" y="1628775"/>
            <a:ext cx="5076825" cy="1944688"/>
            <a:chOff x="0" y="1628800"/>
            <a:chExt cx="5076056" cy="1944216"/>
          </a:xfrm>
        </p:grpSpPr>
        <p:sp>
          <p:nvSpPr>
            <p:cNvPr id="24" name="Oval 23"/>
            <p:cNvSpPr/>
            <p:nvPr/>
          </p:nvSpPr>
          <p:spPr>
            <a:xfrm>
              <a:off x="2628502" y="1628800"/>
              <a:ext cx="503162" cy="215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cxnSp>
          <p:nvCxnSpPr>
            <p:cNvPr id="26" name="Straight Connector 25"/>
            <p:cNvCxnSpPr>
              <a:stCxn id="24" idx="2"/>
            </p:cNvCxnSpPr>
            <p:nvPr/>
          </p:nvCxnSpPr>
          <p:spPr>
            <a:xfrm flipH="1">
              <a:off x="0" y="1736724"/>
              <a:ext cx="2628502" cy="18362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6"/>
            </p:cNvCxnSpPr>
            <p:nvPr/>
          </p:nvCxnSpPr>
          <p:spPr>
            <a:xfrm>
              <a:off x="3131664" y="1736724"/>
              <a:ext cx="1944392" cy="18362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7282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2468"/>
                                        </p:tgtEl>
                                        <p:attrNameLst>
                                          <p:attrName>style.visibility</p:attrName>
                                        </p:attrNameLst>
                                      </p:cBhvr>
                                      <p:to>
                                        <p:strVal val="visible"/>
                                      </p:to>
                                    </p:set>
                                    <p:animEffect transition="in" filter="fade">
                                      <p:cBhvr>
                                        <p:cTn id="10" dur="2000"/>
                                        <p:tgtEl>
                                          <p:spTgt spid="62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2466"/>
                                        </p:tgtEl>
                                        <p:attrNameLst>
                                          <p:attrName>style.visibility</p:attrName>
                                        </p:attrNameLst>
                                      </p:cBhvr>
                                      <p:to>
                                        <p:strVal val="visible"/>
                                      </p:to>
                                    </p:set>
                                    <p:animEffect transition="in" filter="fade">
                                      <p:cBhvr>
                                        <p:cTn id="15" dur="2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1774826" y="0"/>
            <a:ext cx="8247063"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Human induced: subsurface fluids extraction</a:t>
            </a:r>
          </a:p>
        </p:txBody>
      </p:sp>
      <p:grpSp>
        <p:nvGrpSpPr>
          <p:cNvPr id="3" name="Group 9"/>
          <p:cNvGrpSpPr>
            <a:grpSpLocks/>
          </p:cNvGrpSpPr>
          <p:nvPr/>
        </p:nvGrpSpPr>
        <p:grpSpPr bwMode="auto">
          <a:xfrm>
            <a:off x="1524000" y="620713"/>
            <a:ext cx="3867150" cy="3154362"/>
            <a:chOff x="5292725" y="620713"/>
            <a:chExt cx="3867150" cy="3154362"/>
          </a:xfrm>
        </p:grpSpPr>
        <p:pic>
          <p:nvPicPr>
            <p:cNvPr id="68618" name="Picture 3" descr="emilia.tif"/>
            <p:cNvPicPr>
              <a:picLocks noChangeAspect="1"/>
            </p:cNvPicPr>
            <p:nvPr/>
          </p:nvPicPr>
          <p:blipFill>
            <a:blip r:embed="rId3">
              <a:extLst>
                <a:ext uri="{28A0092B-C50C-407E-A947-70E740481C1C}">
                  <a14:useLocalDpi xmlns:a14="http://schemas.microsoft.com/office/drawing/2010/main" val="0"/>
                </a:ext>
              </a:extLst>
            </a:blip>
            <a:srcRect r="4836"/>
            <a:stretch>
              <a:fillRect/>
            </a:stretch>
          </p:blipFill>
          <p:spPr bwMode="auto">
            <a:xfrm>
              <a:off x="5292725" y="620713"/>
              <a:ext cx="2125663"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Box 14"/>
            <p:cNvSpPr txBox="1">
              <a:spLocks noChangeArrowheads="1"/>
            </p:cNvSpPr>
            <p:nvPr/>
          </p:nvSpPr>
          <p:spPr bwMode="auto">
            <a:xfrm>
              <a:off x="6948488" y="2781300"/>
              <a:ext cx="2211387" cy="646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Offshore reservoir</a:t>
              </a:r>
            </a:p>
            <a:p>
              <a:pPr eaLnBrk="1" hangingPunct="1">
                <a:spcBef>
                  <a:spcPct val="0"/>
                </a:spcBef>
                <a:buFontTx/>
                <a:buNone/>
              </a:pPr>
              <a:r>
                <a:rPr lang="it-IT" altLang="it-IT" sz="1800">
                  <a:latin typeface="Arial" panose="020B0604020202020204" pitchFamily="34" charset="0"/>
                </a:rPr>
                <a:t>Subsidence on land</a:t>
              </a:r>
            </a:p>
          </p:txBody>
        </p:sp>
      </p:grpSp>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400550"/>
            <a:ext cx="40481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4624388"/>
            <a:ext cx="3627438"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1" y="4724400"/>
            <a:ext cx="34512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0"/>
          <p:cNvGrpSpPr>
            <a:grpSpLocks/>
          </p:cNvGrpSpPr>
          <p:nvPr/>
        </p:nvGrpSpPr>
        <p:grpSpPr bwMode="auto">
          <a:xfrm>
            <a:off x="6456364" y="765175"/>
            <a:ext cx="3240087" cy="3429000"/>
            <a:chOff x="0" y="3429000"/>
            <a:chExt cx="3240088" cy="3429000"/>
          </a:xfrm>
        </p:grpSpPr>
        <p:pic>
          <p:nvPicPr>
            <p:cNvPr id="6861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76713"/>
              <a:ext cx="3020374"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Box 9"/>
            <p:cNvSpPr txBox="1">
              <a:spLocks noChangeArrowheads="1"/>
            </p:cNvSpPr>
            <p:nvPr/>
          </p:nvSpPr>
          <p:spPr bwMode="auto">
            <a:xfrm>
              <a:off x="0" y="3429000"/>
              <a:ext cx="32400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400">
                  <a:latin typeface="Arial" panose="020B0604020202020204" pitchFamily="34" charset="0"/>
                </a:rPr>
                <a:t>UK. Rebound from groundwater recharge, compressible alluvial soils and areas underlain by salt.</a:t>
              </a:r>
            </a:p>
          </p:txBody>
        </p:sp>
      </p:grpSp>
    </p:spTree>
    <p:extLst>
      <p:ext uri="{BB962C8B-B14F-4D97-AF65-F5344CB8AC3E}">
        <p14:creationId xmlns:p14="http://schemas.microsoft.com/office/powerpoint/2010/main" val="3375532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2000"/>
                                        <p:tgtEl>
                                          <p:spTgt spid="194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fade">
                                      <p:cBhvr>
                                        <p:cTn id="17" dur="2000"/>
                                        <p:tgtEl>
                                          <p:spTgt spid="194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755651"/>
            <a:ext cx="36480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5195888" y="620713"/>
            <a:ext cx="53641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it-IT" sz="2000">
                <a:latin typeface="Times New Roman" panose="02020603050405020304" pitchFamily="18" charset="0"/>
              </a:rPr>
              <a:t>The pumping of oil is often imaged as a "bull's-eye" feature, such as the 58 mm of subsidence measured in the Beverly Hills Oil Field (5 years: Oct. 1993–Oct. 1998). </a:t>
            </a:r>
          </a:p>
          <a:p>
            <a:pPr eaLnBrk="1" hangingPunct="1">
              <a:spcBef>
                <a:spcPct val="50000"/>
              </a:spcBef>
              <a:buFontTx/>
              <a:buNone/>
            </a:pPr>
            <a:r>
              <a:rPr lang="en-GB" altLang="it-IT" sz="2000" i="1">
                <a:latin typeface="Times New Roman" panose="02020603050405020304" pitchFamily="18" charset="0"/>
              </a:rPr>
              <a:t>USGS</a:t>
            </a:r>
          </a:p>
        </p:txBody>
      </p:sp>
      <p:sp>
        <p:nvSpPr>
          <p:cNvPr id="70660" name="Text Box 6"/>
          <p:cNvSpPr txBox="1">
            <a:spLocks noChangeArrowheads="1"/>
          </p:cNvSpPr>
          <p:nvPr/>
        </p:nvSpPr>
        <p:spPr bwMode="auto">
          <a:xfrm>
            <a:off x="1558925" y="0"/>
            <a:ext cx="8428038"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Human induced: gas-fluids storage-extraction</a:t>
            </a:r>
          </a:p>
        </p:txBody>
      </p:sp>
      <p:sp>
        <p:nvSpPr>
          <p:cNvPr id="70661" name="Text Box 6"/>
          <p:cNvSpPr txBox="1">
            <a:spLocks noChangeArrowheads="1"/>
          </p:cNvSpPr>
          <p:nvPr/>
        </p:nvSpPr>
        <p:spPr bwMode="auto">
          <a:xfrm>
            <a:off x="2495550" y="4076701"/>
            <a:ext cx="470693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it-IT" sz="2000">
                <a:latin typeface="Times New Roman" panose="02020603050405020304" pitchFamily="18" charset="0"/>
              </a:rPr>
              <a:t>InSAR imagery shows a complex subsidence pattern associated with hydrocarbon extraction north of Bakersfield and shows that faults play a vital role in subsidence.</a:t>
            </a:r>
            <a:r>
              <a:rPr lang="en-GB" altLang="it-IT" sz="1800">
                <a:latin typeface="Tahoma" panose="020B0604030504040204" pitchFamily="34" charset="0"/>
              </a:rPr>
              <a:t> </a:t>
            </a:r>
          </a:p>
          <a:p>
            <a:pPr eaLnBrk="1" hangingPunct="1">
              <a:spcBef>
                <a:spcPct val="50000"/>
              </a:spcBef>
              <a:buFontTx/>
              <a:buNone/>
            </a:pPr>
            <a:r>
              <a:rPr lang="en-GB" altLang="it-IT" sz="1800">
                <a:latin typeface="Tahoma" panose="020B0604030504040204" pitchFamily="34" charset="0"/>
              </a:rPr>
              <a:t>USGS</a:t>
            </a:r>
          </a:p>
        </p:txBody>
      </p:sp>
      <p:pic>
        <p:nvPicPr>
          <p:cNvPr id="70662" name="Picture 7" descr="hydrocar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4" y="1916114"/>
            <a:ext cx="3297237"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3648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689100" y="0"/>
            <a:ext cx="8655050"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Human induced: mining and abandoned mines</a:t>
            </a:r>
          </a:p>
        </p:txBody>
      </p:sp>
      <p:sp>
        <p:nvSpPr>
          <p:cNvPr id="72707" name="Text Box 3"/>
          <p:cNvSpPr txBox="1">
            <a:spLocks noChangeArrowheads="1"/>
          </p:cNvSpPr>
          <p:nvPr/>
        </p:nvSpPr>
        <p:spPr bwMode="auto">
          <a:xfrm>
            <a:off x="1701800" y="1120775"/>
            <a:ext cx="4394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it-IT" sz="1200">
                <a:solidFill>
                  <a:srgbClr val="000000"/>
                </a:solidFill>
                <a:latin typeface="Times New Roman" panose="02020603050405020304" pitchFamily="18" charset="0"/>
              </a:rPr>
              <a:t>Miners made large shafts and left behind pillars of coal to support the roof that weakened, leading to slow downward movement of the roof until it collapsed.</a:t>
            </a:r>
            <a:r>
              <a:rPr lang="en-GB" altLang="it-IT" sz="1200">
                <a:latin typeface="Times New Roman" panose="02020603050405020304" pitchFamily="18" charset="0"/>
              </a:rPr>
              <a:t>  </a:t>
            </a:r>
          </a:p>
          <a:p>
            <a:pPr eaLnBrk="1" hangingPunct="1">
              <a:spcBef>
                <a:spcPct val="50000"/>
              </a:spcBef>
              <a:buFontTx/>
              <a:buNone/>
            </a:pPr>
            <a:r>
              <a:rPr lang="en-GB" altLang="it-IT" sz="1200">
                <a:latin typeface="Times New Roman" panose="02020603050405020304" pitchFamily="18" charset="0"/>
              </a:rPr>
              <a:t>The</a:t>
            </a:r>
            <a:r>
              <a:rPr lang="en-GB" altLang="it-IT" sz="1200">
                <a:solidFill>
                  <a:srgbClr val="000000"/>
                </a:solidFill>
                <a:latin typeface="Times New Roman" panose="02020603050405020304" pitchFamily="18" charset="0"/>
              </a:rPr>
              <a:t> ground surface above Frank mine has been settling up to 3.15 mm annually. Average changes of up to 3.2 mm per year, relative to the reference area, were also observed overlying the footprint of the abandoned Bellevue underground mine to the east. </a:t>
            </a:r>
            <a:endParaRPr lang="en-GB" altLang="it-IT" sz="1200">
              <a:latin typeface="Times New Roman" panose="02020603050405020304" pitchFamily="18" charset="0"/>
            </a:endParaRPr>
          </a:p>
          <a:p>
            <a:pPr eaLnBrk="1" hangingPunct="1">
              <a:spcBef>
                <a:spcPct val="50000"/>
              </a:spcBef>
              <a:buFontTx/>
              <a:buNone/>
            </a:pPr>
            <a:r>
              <a:rPr lang="en-GB" altLang="it-IT" sz="2000" i="1">
                <a:latin typeface="Times New Roman" panose="02020603050405020304" pitchFamily="18" charset="0"/>
              </a:rPr>
              <a:t>Alberta Geological Survey</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341439"/>
            <a:ext cx="35607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8"/>
          <p:cNvGrpSpPr>
            <a:grpSpLocks/>
          </p:cNvGrpSpPr>
          <p:nvPr/>
        </p:nvGrpSpPr>
        <p:grpSpPr bwMode="auto">
          <a:xfrm>
            <a:off x="1992313" y="3213100"/>
            <a:ext cx="3924300" cy="3405188"/>
            <a:chOff x="5219700" y="3284538"/>
            <a:chExt cx="3924300" cy="3405187"/>
          </a:xfrm>
        </p:grpSpPr>
        <p:pic>
          <p:nvPicPr>
            <p:cNvPr id="727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84538"/>
              <a:ext cx="30480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7"/>
            <p:cNvSpPr txBox="1">
              <a:spLocks noChangeArrowheads="1"/>
            </p:cNvSpPr>
            <p:nvPr/>
          </p:nvSpPr>
          <p:spPr bwMode="auto">
            <a:xfrm>
              <a:off x="5219700" y="6381750"/>
              <a:ext cx="392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latin typeface="Arial" panose="020B0604020202020204" pitchFamily="34" charset="0"/>
                </a:rPr>
                <a:t>Abandoned gypsum mining Luxembourg</a:t>
              </a:r>
            </a:p>
          </p:txBody>
        </p:sp>
      </p:grpSp>
    </p:spTree>
    <p:extLst>
      <p:ext uri="{BB962C8B-B14F-4D97-AF65-F5344CB8AC3E}">
        <p14:creationId xmlns:p14="http://schemas.microsoft.com/office/powerpoint/2010/main" val="4175622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20713"/>
            <a:ext cx="44291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6"/>
          <p:cNvSpPr txBox="1">
            <a:spLocks noChangeArrowheads="1"/>
          </p:cNvSpPr>
          <p:nvPr/>
        </p:nvSpPr>
        <p:spPr bwMode="auto">
          <a:xfrm>
            <a:off x="2524125" y="0"/>
            <a:ext cx="4624388" cy="584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Human induced: nuclear</a:t>
            </a:r>
          </a:p>
        </p:txBody>
      </p:sp>
      <p:pic>
        <p:nvPicPr>
          <p:cNvPr id="76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620713"/>
            <a:ext cx="226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471739"/>
            <a:ext cx="43561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3429000"/>
            <a:ext cx="43878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4767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269627" y="280197"/>
            <a:ext cx="9912724" cy="584775"/>
          </a:xfrm>
          <a:prstGeom prst="rect">
            <a:avLst/>
          </a:prstGeom>
          <a:noFill/>
        </p:spPr>
        <p:txBody>
          <a:bodyPr wrap="square" rtlCol="0">
            <a:spAutoFit/>
          </a:bodyPr>
          <a:lstStyle/>
          <a:p>
            <a:pPr algn="ctr"/>
            <a:r>
              <a:rPr lang="it-IT" sz="3200" u="sng" dirty="0" smtClean="0">
                <a:solidFill>
                  <a:srgbClr val="0070C0"/>
                </a:solidFill>
              </a:rPr>
              <a:t>In </a:t>
            </a:r>
            <a:r>
              <a:rPr lang="it-IT" sz="3200" u="sng" dirty="0" err="1" smtClean="0">
                <a:solidFill>
                  <a:srgbClr val="0070C0"/>
                </a:solidFill>
              </a:rPr>
              <a:t>conclusion</a:t>
            </a:r>
            <a:r>
              <a:rPr lang="it-IT" sz="3200" u="sng" dirty="0" smtClean="0">
                <a:solidFill>
                  <a:srgbClr val="0070C0"/>
                </a:solidFill>
              </a:rPr>
              <a:t>: INGV – </a:t>
            </a:r>
            <a:r>
              <a:rPr lang="it-IT" sz="3200" u="sng" dirty="0" err="1" smtClean="0">
                <a:solidFill>
                  <a:srgbClr val="0070C0"/>
                </a:solidFill>
              </a:rPr>
              <a:t>ReCaS</a:t>
            </a:r>
            <a:endParaRPr lang="it-IT" sz="3200" dirty="0"/>
          </a:p>
        </p:txBody>
      </p:sp>
      <p:sp>
        <p:nvSpPr>
          <p:cNvPr id="2" name="CasellaDiTesto 1"/>
          <p:cNvSpPr txBox="1"/>
          <p:nvPr/>
        </p:nvSpPr>
        <p:spPr>
          <a:xfrm>
            <a:off x="590550" y="1593850"/>
            <a:ext cx="10591801" cy="4401205"/>
          </a:xfrm>
          <a:prstGeom prst="rect">
            <a:avLst/>
          </a:prstGeom>
          <a:noFill/>
        </p:spPr>
        <p:txBody>
          <a:bodyPr wrap="square" rtlCol="0">
            <a:spAutoFit/>
          </a:bodyPr>
          <a:lstStyle/>
          <a:p>
            <a:pPr marL="342900" indent="-342900">
              <a:buFontTx/>
              <a:buChar char="-"/>
            </a:pPr>
            <a:r>
              <a:rPr lang="it-IT" sz="2800" dirty="0" err="1" smtClean="0"/>
              <a:t>Today</a:t>
            </a:r>
            <a:r>
              <a:rPr lang="it-IT" sz="2800" dirty="0" smtClean="0"/>
              <a:t>: INGV-</a:t>
            </a:r>
            <a:r>
              <a:rPr lang="it-IT" sz="2800" dirty="0" err="1" smtClean="0"/>
              <a:t>ReCaS</a:t>
            </a:r>
            <a:r>
              <a:rPr lang="it-IT" sz="2800" dirty="0" smtClean="0"/>
              <a:t> first </a:t>
            </a:r>
            <a:r>
              <a:rPr lang="it-IT" sz="2800" dirty="0" err="1" smtClean="0"/>
              <a:t>year</a:t>
            </a:r>
            <a:r>
              <a:rPr lang="it-IT" sz="2800" dirty="0" smtClean="0"/>
              <a:t> </a:t>
            </a:r>
            <a:r>
              <a:rPr lang="it-IT" sz="2800" dirty="0" err="1" smtClean="0"/>
              <a:t>collaboration</a:t>
            </a:r>
            <a:endParaRPr lang="it-IT" sz="2800" dirty="0" smtClean="0"/>
          </a:p>
          <a:p>
            <a:pPr marL="342900" indent="-342900">
              <a:buFontTx/>
              <a:buChar char="-"/>
            </a:pPr>
            <a:endParaRPr lang="it-IT" sz="2800" dirty="0"/>
          </a:p>
          <a:p>
            <a:pPr marL="342900" indent="-342900">
              <a:buFontTx/>
              <a:buChar char="-"/>
            </a:pPr>
            <a:r>
              <a:rPr lang="it-IT" sz="2800" dirty="0" err="1" smtClean="0"/>
              <a:t>Seismology</a:t>
            </a:r>
            <a:r>
              <a:rPr lang="it-IT" sz="2800" dirty="0" smtClean="0"/>
              <a:t>, </a:t>
            </a:r>
            <a:r>
              <a:rPr lang="it-IT" sz="2800" dirty="0" err="1" smtClean="0"/>
              <a:t>Geodesy</a:t>
            </a:r>
            <a:r>
              <a:rPr lang="it-IT" sz="2800" dirty="0"/>
              <a:t> </a:t>
            </a:r>
            <a:r>
              <a:rPr lang="it-IT" sz="2800" dirty="0" smtClean="0"/>
              <a:t>data </a:t>
            </a:r>
            <a:r>
              <a:rPr lang="it-IT" sz="2800" dirty="0" err="1" smtClean="0"/>
              <a:t>storage</a:t>
            </a:r>
            <a:r>
              <a:rPr lang="it-IT" sz="2800" dirty="0" smtClean="0"/>
              <a:t> and </a:t>
            </a:r>
            <a:r>
              <a:rPr lang="it-IT" sz="2800" dirty="0" err="1" smtClean="0"/>
              <a:t>computing</a:t>
            </a:r>
            <a:r>
              <a:rPr lang="it-IT" sz="2800" dirty="0" smtClean="0"/>
              <a:t> </a:t>
            </a:r>
            <a:r>
              <a:rPr lang="it-IT" sz="2800" dirty="0" err="1" smtClean="0"/>
              <a:t>resources</a:t>
            </a:r>
            <a:endParaRPr lang="it-IT" sz="2800" dirty="0" smtClean="0"/>
          </a:p>
          <a:p>
            <a:pPr marL="342900" indent="-342900">
              <a:buFontTx/>
              <a:buChar char="-"/>
            </a:pPr>
            <a:endParaRPr lang="it-IT" sz="2800" dirty="0"/>
          </a:p>
          <a:p>
            <a:pPr marL="342900" indent="-342900">
              <a:buFontTx/>
              <a:buChar char="-"/>
            </a:pPr>
            <a:r>
              <a:rPr lang="it-IT" sz="2800" dirty="0" smtClean="0"/>
              <a:t>INGV </a:t>
            </a:r>
            <a:r>
              <a:rPr lang="it-IT" sz="2800" dirty="0" err="1" smtClean="0"/>
              <a:t>services</a:t>
            </a:r>
            <a:r>
              <a:rPr lang="it-IT" sz="2800" dirty="0" smtClean="0"/>
              <a:t> </a:t>
            </a:r>
            <a:r>
              <a:rPr lang="it-IT" sz="2800" dirty="0" err="1" smtClean="0"/>
              <a:t>toward</a:t>
            </a:r>
            <a:r>
              <a:rPr lang="it-IT" sz="2800" dirty="0" smtClean="0"/>
              <a:t> </a:t>
            </a:r>
            <a:r>
              <a:rPr lang="it-IT" sz="2800" dirty="0" err="1" smtClean="0"/>
              <a:t>Regional</a:t>
            </a:r>
            <a:r>
              <a:rPr lang="it-IT" sz="2800" dirty="0" smtClean="0"/>
              <a:t> </a:t>
            </a:r>
            <a:r>
              <a:rPr lang="it-IT" sz="2800" dirty="0" err="1" smtClean="0"/>
              <a:t>Civil</a:t>
            </a:r>
            <a:r>
              <a:rPr lang="it-IT" sz="2800" dirty="0" smtClean="0"/>
              <a:t> </a:t>
            </a:r>
            <a:r>
              <a:rPr lang="it-IT" sz="2800" dirty="0" err="1" smtClean="0"/>
              <a:t>Protection</a:t>
            </a:r>
            <a:r>
              <a:rPr lang="it-IT" sz="2800" dirty="0" smtClean="0"/>
              <a:t> </a:t>
            </a:r>
          </a:p>
          <a:p>
            <a:pPr marL="342900" indent="-342900">
              <a:buFontTx/>
              <a:buChar char="-"/>
            </a:pPr>
            <a:endParaRPr lang="it-IT" sz="2800" dirty="0"/>
          </a:p>
          <a:p>
            <a:pPr marL="342900" indent="-342900">
              <a:buFontTx/>
              <a:buChar char="-"/>
            </a:pPr>
            <a:r>
              <a:rPr lang="it-IT" sz="2800" dirty="0" smtClean="0"/>
              <a:t>Remote </a:t>
            </a:r>
            <a:r>
              <a:rPr lang="it-IT" sz="2800" dirty="0" err="1" smtClean="0"/>
              <a:t>Sensing</a:t>
            </a:r>
            <a:r>
              <a:rPr lang="it-IT" sz="2800" dirty="0" smtClean="0"/>
              <a:t> </a:t>
            </a:r>
            <a:r>
              <a:rPr lang="it-IT" sz="2800" dirty="0" err="1" smtClean="0"/>
              <a:t>is</a:t>
            </a:r>
            <a:r>
              <a:rPr lang="it-IT" sz="2800" dirty="0" smtClean="0"/>
              <a:t> </a:t>
            </a:r>
            <a:r>
              <a:rPr lang="it-IT" sz="2800" dirty="0" err="1" smtClean="0"/>
              <a:t>now</a:t>
            </a:r>
            <a:r>
              <a:rPr lang="it-IT" sz="2800" dirty="0" smtClean="0"/>
              <a:t> </a:t>
            </a:r>
            <a:r>
              <a:rPr lang="it-IT" sz="2800" dirty="0" err="1" smtClean="0"/>
              <a:t>starting</a:t>
            </a:r>
            <a:r>
              <a:rPr lang="it-IT" sz="2800" dirty="0" smtClean="0"/>
              <a:t>: SAR data </a:t>
            </a:r>
            <a:r>
              <a:rPr lang="it-IT" sz="2800" dirty="0" err="1" smtClean="0"/>
              <a:t>storage</a:t>
            </a:r>
            <a:r>
              <a:rPr lang="it-IT" sz="2800" dirty="0" smtClean="0"/>
              <a:t> and processing</a:t>
            </a:r>
            <a:endParaRPr lang="it-IT" sz="2800" dirty="0"/>
          </a:p>
          <a:p>
            <a:pPr marL="342900" indent="-342900">
              <a:buFontTx/>
              <a:buChar char="-"/>
            </a:pPr>
            <a:endParaRPr lang="it-IT" sz="2800" dirty="0" smtClean="0"/>
          </a:p>
          <a:p>
            <a:pPr marL="342900" indent="-342900">
              <a:buFontTx/>
              <a:buChar char="-"/>
            </a:pPr>
            <a:r>
              <a:rPr lang="it-IT" sz="2800" dirty="0" smtClean="0"/>
              <a:t>Medium and long </a:t>
            </a:r>
            <a:r>
              <a:rPr lang="it-IT" sz="2800" dirty="0" err="1" smtClean="0"/>
              <a:t>term</a:t>
            </a:r>
            <a:r>
              <a:rPr lang="it-IT" sz="2800" dirty="0" smtClean="0"/>
              <a:t> </a:t>
            </a:r>
            <a:r>
              <a:rPr lang="it-IT" sz="2800" dirty="0" err="1" smtClean="0"/>
              <a:t>obiectives</a:t>
            </a:r>
            <a:r>
              <a:rPr lang="it-IT" sz="2800" dirty="0" smtClean="0"/>
              <a:t>: </a:t>
            </a:r>
            <a:r>
              <a:rPr lang="it-IT" sz="2800" dirty="0" err="1" smtClean="0"/>
              <a:t>evaluate</a:t>
            </a:r>
            <a:r>
              <a:rPr lang="it-IT" sz="2800" dirty="0" smtClean="0"/>
              <a:t> </a:t>
            </a:r>
            <a:r>
              <a:rPr lang="it-IT" sz="2800" dirty="0" err="1" smtClean="0"/>
              <a:t>further</a:t>
            </a:r>
            <a:r>
              <a:rPr lang="it-IT" sz="2800" dirty="0"/>
              <a:t> </a:t>
            </a:r>
            <a:r>
              <a:rPr lang="it-IT" sz="2800" dirty="0" err="1" smtClean="0"/>
              <a:t>activities</a:t>
            </a:r>
            <a:r>
              <a:rPr lang="it-IT" sz="2800" dirty="0" smtClean="0"/>
              <a:t> and exploit </a:t>
            </a:r>
            <a:r>
              <a:rPr lang="it-IT" sz="2800" dirty="0" err="1" smtClean="0"/>
              <a:t>increasing</a:t>
            </a:r>
            <a:r>
              <a:rPr lang="it-IT" sz="2800" dirty="0" smtClean="0"/>
              <a:t> </a:t>
            </a:r>
            <a:r>
              <a:rPr lang="it-IT" sz="2800" dirty="0" err="1" smtClean="0"/>
              <a:t>experience</a:t>
            </a:r>
            <a:r>
              <a:rPr lang="it-IT" sz="2800" dirty="0" smtClean="0"/>
              <a:t> for common National and EU </a:t>
            </a:r>
            <a:r>
              <a:rPr lang="it-IT" sz="2800" dirty="0" err="1" smtClean="0"/>
              <a:t>projects</a:t>
            </a:r>
            <a:r>
              <a:rPr lang="it-IT" sz="2800" dirty="0" smtClean="0"/>
              <a:t> </a:t>
            </a:r>
          </a:p>
        </p:txBody>
      </p:sp>
    </p:spTree>
    <p:extLst>
      <p:ext uri="{BB962C8B-B14F-4D97-AF65-F5344CB8AC3E}">
        <p14:creationId xmlns:p14="http://schemas.microsoft.com/office/powerpoint/2010/main" val="40642791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36825" y="2991125"/>
            <a:ext cx="11019183" cy="830997"/>
          </a:xfrm>
          <a:prstGeom prst="rect">
            <a:avLst/>
          </a:prstGeom>
          <a:noFill/>
        </p:spPr>
        <p:txBody>
          <a:bodyPr wrap="square" rtlCol="0">
            <a:spAutoFit/>
          </a:bodyPr>
          <a:lstStyle/>
          <a:p>
            <a:pPr algn="ctr"/>
            <a:r>
              <a:rPr lang="it-IT" sz="4800" dirty="0" smtClean="0">
                <a:latin typeface="Arial" panose="020B0604020202020204" pitchFamily="34" charset="0"/>
                <a:cs typeface="Arial" panose="020B0604020202020204" pitchFamily="34" charset="0"/>
              </a:rPr>
              <a:t>Grazie!</a:t>
            </a:r>
            <a:endParaRPr lang="it-IT" sz="4800" dirty="0">
              <a:latin typeface="Arial" panose="020B0604020202020204" pitchFamily="34" charset="0"/>
              <a:cs typeface="Arial" panose="020B0604020202020204" pitchFamily="34"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76" y="4616725"/>
            <a:ext cx="1296000" cy="1039626"/>
          </a:xfrm>
          <a:prstGeom prst="rect">
            <a:avLst/>
          </a:prstGeom>
        </p:spPr>
      </p:pic>
      <p:pic>
        <p:nvPicPr>
          <p:cNvPr id="2" name="Immagine 1"/>
          <p:cNvPicPr>
            <a:picLocks noChangeAspect="1"/>
          </p:cNvPicPr>
          <p:nvPr/>
        </p:nvPicPr>
        <p:blipFill rotWithShape="1">
          <a:blip r:embed="rId3"/>
          <a:srcRect l="30260" t="8519" r="38177" b="81481"/>
          <a:stretch/>
        </p:blipFill>
        <p:spPr>
          <a:xfrm>
            <a:off x="0" y="12699"/>
            <a:ext cx="5391150" cy="960799"/>
          </a:xfrm>
          <a:prstGeom prst="rect">
            <a:avLst/>
          </a:prstGeom>
        </p:spPr>
      </p:pic>
    </p:spTree>
    <p:extLst>
      <p:ext uri="{BB962C8B-B14F-4D97-AF65-F5344CB8AC3E}">
        <p14:creationId xmlns:p14="http://schemas.microsoft.com/office/powerpoint/2010/main" val="31371658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6" y="159025"/>
            <a:ext cx="1296000" cy="1039626"/>
          </a:xfrm>
          <a:prstGeom prst="rect">
            <a:avLst/>
          </a:prstGeom>
        </p:spPr>
      </p:pic>
      <p:sp>
        <p:nvSpPr>
          <p:cNvPr id="8" name="CasellaDiTesto 7"/>
          <p:cNvSpPr txBox="1"/>
          <p:nvPr/>
        </p:nvSpPr>
        <p:spPr>
          <a:xfrm>
            <a:off x="87926" y="1292293"/>
            <a:ext cx="11786574" cy="1107996"/>
          </a:xfrm>
          <a:prstGeom prst="rect">
            <a:avLst/>
          </a:prstGeom>
          <a:noFill/>
        </p:spPr>
        <p:txBody>
          <a:bodyPr wrap="square" rtlCol="0">
            <a:spAutoFit/>
          </a:bodyPr>
          <a:lstStyle/>
          <a:p>
            <a:r>
              <a:rPr lang="en-US" sz="2400" u="sng" dirty="0"/>
              <a:t>The </a:t>
            </a:r>
            <a:r>
              <a:rPr lang="en-US" sz="2400" i="1" u="sng" dirty="0"/>
              <a:t>INGV GEOSAR Laboratory </a:t>
            </a:r>
            <a:r>
              <a:rPr lang="en-US" sz="2400" u="sng" dirty="0"/>
              <a:t>widely produces and exploits </a:t>
            </a:r>
            <a:r>
              <a:rPr lang="en-US" sz="2400" u="sng" dirty="0" err="1"/>
              <a:t>InSAR</a:t>
            </a:r>
            <a:r>
              <a:rPr lang="en-US" sz="2400" u="sng" dirty="0"/>
              <a:t> processing outcomes </a:t>
            </a:r>
            <a:r>
              <a:rPr lang="en-US" sz="2400" u="sng" dirty="0" smtClean="0"/>
              <a:t>for studying the phenomena characterizing Earth’s surface</a:t>
            </a:r>
            <a:endParaRPr lang="it-IT" sz="2400" u="sng" dirty="0"/>
          </a:p>
          <a:p>
            <a:endParaRPr lang="it-IT" dirty="0"/>
          </a:p>
        </p:txBody>
      </p:sp>
      <p:grpSp>
        <p:nvGrpSpPr>
          <p:cNvPr id="20" name="Gruppo 19"/>
          <p:cNvGrpSpPr/>
          <p:nvPr/>
        </p:nvGrpSpPr>
        <p:grpSpPr>
          <a:xfrm>
            <a:off x="320747" y="2379261"/>
            <a:ext cx="4443686" cy="4279956"/>
            <a:chOff x="586408" y="2361366"/>
            <a:chExt cx="4416808" cy="4059313"/>
          </a:xfrm>
        </p:grpSpPr>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08" y="2361366"/>
              <a:ext cx="4416808" cy="3423210"/>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08" y="5077984"/>
              <a:ext cx="4416808" cy="1342695"/>
            </a:xfrm>
            <a:prstGeom prst="rect">
              <a:avLst/>
            </a:prstGeom>
          </p:spPr>
        </p:pic>
      </p:grpSp>
      <p:sp>
        <p:nvSpPr>
          <p:cNvPr id="11" name="Rettangolo 10"/>
          <p:cNvSpPr/>
          <p:nvPr/>
        </p:nvSpPr>
        <p:spPr>
          <a:xfrm>
            <a:off x="482766" y="6023597"/>
            <a:ext cx="2500464" cy="646331"/>
          </a:xfrm>
          <a:prstGeom prst="rect">
            <a:avLst/>
          </a:prstGeom>
        </p:spPr>
        <p:txBody>
          <a:bodyPr wrap="square">
            <a:spAutoFit/>
          </a:bodyPr>
          <a:lstStyle/>
          <a:p>
            <a:pPr algn="ctr"/>
            <a:r>
              <a:rPr lang="it-IT" dirty="0" err="1">
                <a:solidFill>
                  <a:schemeClr val="bg1"/>
                </a:solidFill>
              </a:rPr>
              <a:t>S</a:t>
            </a:r>
            <a:r>
              <a:rPr lang="it-IT" dirty="0" err="1" smtClean="0">
                <a:solidFill>
                  <a:schemeClr val="bg1"/>
                </a:solidFill>
              </a:rPr>
              <a:t>ubsidence</a:t>
            </a:r>
            <a:r>
              <a:rPr lang="it-IT" dirty="0" smtClean="0">
                <a:solidFill>
                  <a:schemeClr val="bg1"/>
                </a:solidFill>
              </a:rPr>
              <a:t> of </a:t>
            </a:r>
            <a:r>
              <a:rPr lang="it-IT" dirty="0" err="1" smtClean="0">
                <a:solidFill>
                  <a:schemeClr val="bg1"/>
                </a:solidFill>
              </a:rPr>
              <a:t>about</a:t>
            </a:r>
            <a:r>
              <a:rPr lang="it-IT" dirty="0" smtClean="0">
                <a:solidFill>
                  <a:schemeClr val="bg1"/>
                </a:solidFill>
              </a:rPr>
              <a:t> 1m of the </a:t>
            </a:r>
            <a:r>
              <a:rPr lang="it-IT" b="1" dirty="0" smtClean="0">
                <a:solidFill>
                  <a:schemeClr val="bg1"/>
                </a:solidFill>
              </a:rPr>
              <a:t>Castelluccio </a:t>
            </a:r>
            <a:r>
              <a:rPr lang="it-IT" b="1" dirty="0" err="1" smtClean="0">
                <a:solidFill>
                  <a:schemeClr val="bg1"/>
                </a:solidFill>
              </a:rPr>
              <a:t>plain</a:t>
            </a:r>
            <a:r>
              <a:rPr lang="it-IT" dirty="0" smtClean="0">
                <a:solidFill>
                  <a:schemeClr val="bg1"/>
                </a:solidFill>
              </a:rPr>
              <a:t>. </a:t>
            </a:r>
            <a:endParaRPr lang="it-IT" dirty="0">
              <a:solidFill>
                <a:schemeClr val="bg1"/>
              </a:solidFill>
            </a:endParaRPr>
          </a:p>
        </p:txBody>
      </p:sp>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1642" y="2201461"/>
            <a:ext cx="4154557" cy="3182410"/>
          </a:xfrm>
          <a:prstGeom prst="rect">
            <a:avLst/>
          </a:prstGeom>
        </p:spPr>
      </p:pic>
      <p:pic>
        <p:nvPicPr>
          <p:cNvPr id="19" name="Immagine 18"/>
          <p:cNvPicPr>
            <a:picLocks noChangeAspect="1"/>
          </p:cNvPicPr>
          <p:nvPr/>
        </p:nvPicPr>
        <p:blipFill>
          <a:blip r:embed="rId6"/>
          <a:stretch>
            <a:fillRect/>
          </a:stretch>
        </p:blipFill>
        <p:spPr>
          <a:xfrm>
            <a:off x="7435739" y="5292972"/>
            <a:ext cx="3986365" cy="1461249"/>
          </a:xfrm>
          <a:prstGeom prst="rect">
            <a:avLst/>
          </a:prstGeom>
        </p:spPr>
      </p:pic>
      <p:sp>
        <p:nvSpPr>
          <p:cNvPr id="21" name="CasellaDiTesto 20"/>
          <p:cNvSpPr txBox="1"/>
          <p:nvPr/>
        </p:nvSpPr>
        <p:spPr>
          <a:xfrm>
            <a:off x="5274365" y="5914253"/>
            <a:ext cx="2393232" cy="646331"/>
          </a:xfrm>
          <a:prstGeom prst="rect">
            <a:avLst/>
          </a:prstGeom>
          <a:noFill/>
        </p:spPr>
        <p:txBody>
          <a:bodyPr wrap="square" rtlCol="0">
            <a:spAutoFit/>
          </a:bodyPr>
          <a:lstStyle/>
          <a:p>
            <a:pPr algn="ctr"/>
            <a:r>
              <a:rPr lang="it-IT" dirty="0" smtClean="0"/>
              <a:t>Multi-</a:t>
            </a:r>
            <a:r>
              <a:rPr lang="it-IT" dirty="0" err="1" smtClean="0"/>
              <a:t>temporal</a:t>
            </a:r>
            <a:r>
              <a:rPr lang="it-IT" dirty="0" smtClean="0"/>
              <a:t> </a:t>
            </a:r>
            <a:r>
              <a:rPr lang="it-IT" dirty="0" err="1" smtClean="0"/>
              <a:t>InSAR</a:t>
            </a:r>
            <a:r>
              <a:rPr lang="it-IT" dirty="0" smtClean="0"/>
              <a:t> in </a:t>
            </a:r>
            <a:r>
              <a:rPr lang="it-IT" b="1" dirty="0" smtClean="0"/>
              <a:t>Campi Flegrei </a:t>
            </a:r>
            <a:endParaRPr lang="it-IT" dirty="0"/>
          </a:p>
        </p:txBody>
      </p:sp>
      <p:sp>
        <p:nvSpPr>
          <p:cNvPr id="12" name="CasellaDiTesto 11"/>
          <p:cNvSpPr txBox="1"/>
          <p:nvPr/>
        </p:nvSpPr>
        <p:spPr>
          <a:xfrm>
            <a:off x="1269627" y="280197"/>
            <a:ext cx="9912724" cy="800219"/>
          </a:xfrm>
          <a:prstGeom prst="rect">
            <a:avLst/>
          </a:prstGeom>
          <a:noFill/>
        </p:spPr>
        <p:txBody>
          <a:bodyPr wrap="square" rtlCol="0">
            <a:spAutoFit/>
          </a:bodyPr>
          <a:lstStyle/>
          <a:p>
            <a:pPr algn="ctr"/>
            <a:r>
              <a:rPr lang="it-IT" sz="2800" u="sng" dirty="0" smtClean="0">
                <a:solidFill>
                  <a:srgbClr val="0070C0"/>
                </a:solidFill>
              </a:rPr>
              <a:t>INGV – </a:t>
            </a:r>
            <a:r>
              <a:rPr lang="it-IT" sz="2800" u="sng" dirty="0" err="1" smtClean="0">
                <a:solidFill>
                  <a:srgbClr val="0070C0"/>
                </a:solidFill>
              </a:rPr>
              <a:t>ReCaS</a:t>
            </a:r>
            <a:r>
              <a:rPr lang="it-IT" sz="2800" u="sng" dirty="0" smtClean="0">
                <a:solidFill>
                  <a:srgbClr val="0070C0"/>
                </a:solidFill>
              </a:rPr>
              <a:t> </a:t>
            </a:r>
            <a:r>
              <a:rPr lang="it-IT" sz="2800" u="sng" dirty="0" err="1" smtClean="0">
                <a:solidFill>
                  <a:srgbClr val="0070C0"/>
                </a:solidFill>
              </a:rPr>
              <a:t>collaboration</a:t>
            </a:r>
            <a:r>
              <a:rPr lang="it-IT" sz="2800" u="sng" dirty="0" smtClean="0">
                <a:solidFill>
                  <a:srgbClr val="0070C0"/>
                </a:solidFill>
              </a:rPr>
              <a:t>: … and </a:t>
            </a:r>
            <a:r>
              <a:rPr lang="it-IT" sz="2800" u="sng" dirty="0" err="1" smtClean="0">
                <a:solidFill>
                  <a:srgbClr val="0070C0"/>
                </a:solidFill>
              </a:rPr>
              <a:t>tomorrow</a:t>
            </a:r>
            <a:endParaRPr lang="it-IT" sz="2800" u="sng" dirty="0">
              <a:solidFill>
                <a:srgbClr val="0070C0"/>
              </a:solidFill>
            </a:endParaRPr>
          </a:p>
          <a:p>
            <a:endParaRPr lang="it-IT" dirty="0"/>
          </a:p>
        </p:txBody>
      </p:sp>
      <p:grpSp>
        <p:nvGrpSpPr>
          <p:cNvPr id="26" name="Gruppo 25"/>
          <p:cNvGrpSpPr/>
          <p:nvPr/>
        </p:nvGrpSpPr>
        <p:grpSpPr>
          <a:xfrm>
            <a:off x="916163" y="1424223"/>
            <a:ext cx="10310637" cy="5402146"/>
            <a:chOff x="916163" y="1424223"/>
            <a:chExt cx="10310637" cy="5402146"/>
          </a:xfrm>
        </p:grpSpPr>
        <p:grpSp>
          <p:nvGrpSpPr>
            <p:cNvPr id="27" name="Gruppo 26"/>
            <p:cNvGrpSpPr/>
            <p:nvPr/>
          </p:nvGrpSpPr>
          <p:grpSpPr>
            <a:xfrm>
              <a:off x="916163" y="1424223"/>
              <a:ext cx="10310637" cy="4517902"/>
              <a:chOff x="484363" y="1478037"/>
              <a:chExt cx="11228665" cy="4811515"/>
            </a:xfrm>
          </p:grpSpPr>
          <p:pic>
            <p:nvPicPr>
              <p:cNvPr id="29" name="Immagine 28"/>
              <p:cNvPicPr>
                <a:picLocks noChangeAspect="1"/>
              </p:cNvPicPr>
              <p:nvPr/>
            </p:nvPicPr>
            <p:blipFill rotWithShape="1">
              <a:blip r:embed="rId7"/>
              <a:srcRect t="10256"/>
              <a:stretch/>
            </p:blipFill>
            <p:spPr>
              <a:xfrm>
                <a:off x="484363" y="1811895"/>
                <a:ext cx="9211180" cy="4477657"/>
              </a:xfrm>
              <a:prstGeom prst="rect">
                <a:avLst/>
              </a:prstGeom>
            </p:spPr>
          </p:pic>
          <p:grpSp>
            <p:nvGrpSpPr>
              <p:cNvPr id="30" name="Gruppo 29"/>
              <p:cNvGrpSpPr/>
              <p:nvPr/>
            </p:nvGrpSpPr>
            <p:grpSpPr>
              <a:xfrm>
                <a:off x="3174801" y="1478037"/>
                <a:ext cx="8538227" cy="4370550"/>
                <a:chOff x="3174801" y="1478037"/>
                <a:chExt cx="8538227" cy="4370550"/>
              </a:xfrm>
            </p:grpSpPr>
            <p:pic>
              <p:nvPicPr>
                <p:cNvPr id="31" name="Immagine 30"/>
                <p:cNvPicPr>
                  <a:picLocks noChangeAspect="1"/>
                </p:cNvPicPr>
                <p:nvPr/>
              </p:nvPicPr>
              <p:blipFill rotWithShape="1">
                <a:blip r:embed="rId8"/>
                <a:srcRect l="1968" t="10679" r="1837" b="19859"/>
                <a:stretch/>
              </p:blipFill>
              <p:spPr>
                <a:xfrm>
                  <a:off x="5326742" y="2684473"/>
                  <a:ext cx="6386286" cy="3164114"/>
                </a:xfrm>
                <a:prstGeom prst="rect">
                  <a:avLst/>
                </a:prstGeom>
                <a:ln>
                  <a:noFill/>
                </a:ln>
                <a:effectLst>
                  <a:outerShdw blurRad="190500" algn="tl" rotWithShape="0">
                    <a:srgbClr val="000000">
                      <a:alpha val="70000"/>
                    </a:srgbClr>
                  </a:outerShdw>
                </a:effectLst>
              </p:spPr>
            </p:pic>
            <p:sp>
              <p:nvSpPr>
                <p:cNvPr id="32" name="Arco 31"/>
                <p:cNvSpPr/>
                <p:nvPr/>
              </p:nvSpPr>
              <p:spPr>
                <a:xfrm rot="19668748">
                  <a:off x="3606222" y="2664259"/>
                  <a:ext cx="3441041" cy="2870676"/>
                </a:xfrm>
                <a:prstGeom prst="arc">
                  <a:avLst>
                    <a:gd name="adj1" fmla="val 14052438"/>
                    <a:gd name="adj2" fmla="val 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o 32"/>
                <p:cNvSpPr/>
                <p:nvPr/>
              </p:nvSpPr>
              <p:spPr>
                <a:xfrm rot="19668748" flipH="1" flipV="1">
                  <a:off x="3174801" y="1478037"/>
                  <a:ext cx="4913483" cy="2547632"/>
                </a:xfrm>
                <a:prstGeom prst="arc">
                  <a:avLst>
                    <a:gd name="adj1" fmla="val 15851422"/>
                    <a:gd name="adj2" fmla="val 473183"/>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pic>
          <p:nvPicPr>
            <p:cNvPr id="28" name="Immagine 27">
              <a:hlinkClick r:id="rId9"/>
            </p:cNvPr>
            <p:cNvPicPr>
              <a:picLocks noChangeAspect="1"/>
            </p:cNvPicPr>
            <p:nvPr/>
          </p:nvPicPr>
          <p:blipFill>
            <a:blip r:embed="rId10"/>
            <a:stretch>
              <a:fillRect/>
            </a:stretch>
          </p:blipFill>
          <p:spPr>
            <a:xfrm>
              <a:off x="1068203" y="6167698"/>
              <a:ext cx="7445333" cy="658671"/>
            </a:xfrm>
            <a:prstGeom prst="rect">
              <a:avLst/>
            </a:prstGeom>
          </p:spPr>
        </p:pic>
      </p:grpSp>
    </p:spTree>
    <p:extLst>
      <p:ext uri="{BB962C8B-B14F-4D97-AF65-F5344CB8AC3E}">
        <p14:creationId xmlns:p14="http://schemas.microsoft.com/office/powerpoint/2010/main" val="330294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66960" y="1977845"/>
            <a:ext cx="3259605"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Cosmo-</a:t>
            </a:r>
            <a:r>
              <a:rPr lang="en-US" dirty="0" err="1" smtClean="0"/>
              <a:t>SkyMed</a:t>
            </a:r>
            <a:r>
              <a:rPr lang="en-US" dirty="0" smtClean="0"/>
              <a:t> (ASI)</a:t>
            </a:r>
          </a:p>
          <a:p>
            <a:pPr marL="285750" indent="-285750">
              <a:buFont typeface="Arial" panose="020B0604020202020204" pitchFamily="34" charset="0"/>
              <a:buChar char="•"/>
            </a:pPr>
            <a:r>
              <a:rPr lang="en-US" dirty="0" smtClean="0"/>
              <a:t>ALOS-1/2 (JAXA)</a:t>
            </a:r>
          </a:p>
          <a:p>
            <a:pPr marL="285750" indent="-285750">
              <a:buFont typeface="Arial" panose="020B0604020202020204" pitchFamily="34" charset="0"/>
              <a:buChar char="•"/>
            </a:pPr>
            <a:r>
              <a:rPr lang="en-US" dirty="0" smtClean="0"/>
              <a:t>Radarsat-1/2 (CSA)</a:t>
            </a:r>
          </a:p>
          <a:p>
            <a:pPr marL="285750" indent="-285750">
              <a:buFont typeface="Arial" panose="020B0604020202020204" pitchFamily="34" charset="0"/>
              <a:buChar char="•"/>
            </a:pPr>
            <a:r>
              <a:rPr lang="en-US" dirty="0" err="1" smtClean="0"/>
              <a:t>TerraSAR</a:t>
            </a:r>
            <a:r>
              <a:rPr lang="en-US" dirty="0" smtClean="0"/>
              <a:t>-X/Tandem-X (DLR)</a:t>
            </a:r>
          </a:p>
          <a:p>
            <a:pPr marL="285750" indent="-285750">
              <a:buFont typeface="Arial" panose="020B0604020202020204" pitchFamily="34" charset="0"/>
              <a:buChar char="•"/>
            </a:pPr>
            <a:r>
              <a:rPr lang="en-US" b="1" u="sng" dirty="0" smtClean="0"/>
              <a:t>Sentinel-1 (ESA)</a:t>
            </a:r>
            <a:endParaRPr lang="en-US" b="1" u="sng" dirty="0"/>
          </a:p>
        </p:txBody>
      </p:sp>
      <p:sp>
        <p:nvSpPr>
          <p:cNvPr id="7" name="CasellaDiTesto 6"/>
          <p:cNvSpPr txBox="1"/>
          <p:nvPr/>
        </p:nvSpPr>
        <p:spPr>
          <a:xfrm>
            <a:off x="702365" y="1331514"/>
            <a:ext cx="11390243" cy="707886"/>
          </a:xfrm>
          <a:prstGeom prst="rect">
            <a:avLst/>
          </a:prstGeom>
          <a:noFill/>
        </p:spPr>
        <p:txBody>
          <a:bodyPr wrap="square" rtlCol="0">
            <a:spAutoFit/>
          </a:bodyPr>
          <a:lstStyle/>
          <a:p>
            <a:r>
              <a:rPr lang="en-US" sz="2200" dirty="0"/>
              <a:t>Improvements in designing sensors and satellites led to growing development of space programs</a:t>
            </a:r>
          </a:p>
          <a:p>
            <a:endParaRPr lang="it-IT" dirty="0"/>
          </a:p>
        </p:txBody>
      </p:sp>
      <p:grpSp>
        <p:nvGrpSpPr>
          <p:cNvPr id="24" name="Gruppo 23"/>
          <p:cNvGrpSpPr/>
          <p:nvPr/>
        </p:nvGrpSpPr>
        <p:grpSpPr>
          <a:xfrm>
            <a:off x="6747138" y="4261017"/>
            <a:ext cx="4580269" cy="2359029"/>
            <a:chOff x="4121816" y="4422753"/>
            <a:chExt cx="4838924" cy="2246988"/>
          </a:xfrm>
        </p:grpSpPr>
        <p:pic>
          <p:nvPicPr>
            <p:cNvPr id="11" name="Immagine 10"/>
            <p:cNvPicPr>
              <a:picLocks noChangeAspect="1"/>
            </p:cNvPicPr>
            <p:nvPr/>
          </p:nvPicPr>
          <p:blipFill>
            <a:blip r:embed="rId2" cstate="print">
              <a:clrChange>
                <a:clrFrom>
                  <a:srgbClr val="FAF7F2"/>
                </a:clrFrom>
                <a:clrTo>
                  <a:srgbClr val="FAF7F2">
                    <a:alpha val="0"/>
                  </a:srgbClr>
                </a:clrTo>
              </a:clrChange>
              <a:extLst>
                <a:ext uri="{28A0092B-C50C-407E-A947-70E740481C1C}">
                  <a14:useLocalDpi xmlns:a14="http://schemas.microsoft.com/office/drawing/2010/main" val="0"/>
                </a:ext>
              </a:extLst>
            </a:blip>
            <a:stretch>
              <a:fillRect/>
            </a:stretch>
          </p:blipFill>
          <p:spPr>
            <a:xfrm>
              <a:off x="4141694" y="5456891"/>
              <a:ext cx="1944000" cy="1093500"/>
            </a:xfrm>
            <a:prstGeom prst="rect">
              <a:avLst/>
            </a:prstGeom>
          </p:spPr>
        </p:pic>
        <p:grpSp>
          <p:nvGrpSpPr>
            <p:cNvPr id="23" name="Gruppo 22"/>
            <p:cNvGrpSpPr/>
            <p:nvPr/>
          </p:nvGrpSpPr>
          <p:grpSpPr>
            <a:xfrm>
              <a:off x="4121816" y="4422753"/>
              <a:ext cx="4838924" cy="2246988"/>
              <a:chOff x="4141694" y="4422753"/>
              <a:chExt cx="4838924" cy="2246988"/>
            </a:xfrm>
          </p:grpSpPr>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219" y="4422753"/>
                <a:ext cx="2231399" cy="2246988"/>
              </a:xfrm>
              <a:prstGeom prst="rect">
                <a:avLst/>
              </a:prstGeom>
            </p:spPr>
          </p:pic>
          <p:pic>
            <p:nvPicPr>
              <p:cNvPr id="10" name="Immagin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9616" y="4422753"/>
                <a:ext cx="1980000" cy="1034138"/>
              </a:xfrm>
              <a:prstGeom prst="rect">
                <a:avLst/>
              </a:prstGeom>
            </p:spPr>
          </p:pic>
          <p:cxnSp>
            <p:nvCxnSpPr>
              <p:cNvPr id="12" name="Connettore diritto 11"/>
              <p:cNvCxnSpPr/>
              <p:nvPr/>
            </p:nvCxnSpPr>
            <p:spPr>
              <a:xfrm>
                <a:off x="4141694" y="4422753"/>
                <a:ext cx="2133600" cy="2127638"/>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flipH="1">
                <a:off x="4229617" y="4422753"/>
                <a:ext cx="1856077" cy="1982701"/>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Freccia a destra 13"/>
              <p:cNvSpPr/>
              <p:nvPr/>
            </p:nvSpPr>
            <p:spPr>
              <a:xfrm>
                <a:off x="5925671" y="5289176"/>
                <a:ext cx="681317" cy="35630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5" name="Freccia a destra 14"/>
          <p:cNvSpPr/>
          <p:nvPr/>
        </p:nvSpPr>
        <p:spPr>
          <a:xfrm>
            <a:off x="4045519" y="2465573"/>
            <a:ext cx="645752" cy="35630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4936581" y="2086341"/>
            <a:ext cx="2921810" cy="1200329"/>
          </a:xfrm>
          <a:prstGeom prst="rect">
            <a:avLst/>
          </a:prstGeom>
          <a:noFill/>
        </p:spPr>
        <p:txBody>
          <a:bodyPr wrap="square" rtlCol="0">
            <a:spAutoFit/>
          </a:bodyPr>
          <a:lstStyle/>
          <a:p>
            <a:r>
              <a:rPr lang="it-IT" dirty="0" err="1" smtClean="0"/>
              <a:t>Each</a:t>
            </a:r>
            <a:r>
              <a:rPr lang="it-IT" dirty="0" smtClean="0"/>
              <a:t> </a:t>
            </a:r>
            <a:r>
              <a:rPr lang="it-IT" dirty="0" err="1" smtClean="0"/>
              <a:t>mission</a:t>
            </a:r>
            <a:r>
              <a:rPr lang="it-IT" dirty="0" smtClean="0"/>
              <a:t> </a:t>
            </a:r>
            <a:r>
              <a:rPr lang="it-IT" dirty="0" err="1" smtClean="0"/>
              <a:t>provide</a:t>
            </a:r>
            <a:r>
              <a:rPr lang="it-IT" dirty="0" smtClean="0"/>
              <a:t> SAR data with </a:t>
            </a:r>
            <a:r>
              <a:rPr lang="it-IT" dirty="0" err="1" smtClean="0"/>
              <a:t>different</a:t>
            </a:r>
            <a:r>
              <a:rPr lang="it-IT" dirty="0" smtClean="0"/>
              <a:t> </a:t>
            </a:r>
            <a:r>
              <a:rPr lang="it-IT" dirty="0" err="1" smtClean="0"/>
              <a:t>resolution</a:t>
            </a:r>
            <a:r>
              <a:rPr lang="it-IT" dirty="0" smtClean="0"/>
              <a:t>, </a:t>
            </a:r>
            <a:r>
              <a:rPr lang="it-IT" dirty="0" err="1" smtClean="0"/>
              <a:t>spatial</a:t>
            </a:r>
            <a:r>
              <a:rPr lang="it-IT" dirty="0" smtClean="0"/>
              <a:t> </a:t>
            </a:r>
            <a:r>
              <a:rPr lang="it-IT" dirty="0" err="1" smtClean="0"/>
              <a:t>coverage</a:t>
            </a:r>
            <a:r>
              <a:rPr lang="it-IT" dirty="0" smtClean="0"/>
              <a:t>, </a:t>
            </a:r>
            <a:r>
              <a:rPr lang="it-IT" dirty="0" err="1" smtClean="0"/>
              <a:t>revisit</a:t>
            </a:r>
            <a:r>
              <a:rPr lang="it-IT" dirty="0" smtClean="0"/>
              <a:t> time etc</a:t>
            </a:r>
            <a:r>
              <a:rPr lang="it-IT" dirty="0"/>
              <a:t>.</a:t>
            </a:r>
          </a:p>
        </p:txBody>
      </p:sp>
      <p:sp>
        <p:nvSpPr>
          <p:cNvPr id="18" name="CasellaDiTesto 17"/>
          <p:cNvSpPr txBox="1"/>
          <p:nvPr/>
        </p:nvSpPr>
        <p:spPr>
          <a:xfrm>
            <a:off x="1331794" y="3524869"/>
            <a:ext cx="2922654" cy="954107"/>
          </a:xfrm>
          <a:prstGeom prst="rect">
            <a:avLst/>
          </a:prstGeom>
          <a:noFill/>
        </p:spPr>
        <p:txBody>
          <a:bodyPr wrap="square" rtlCol="0">
            <a:spAutoFit/>
          </a:bodyPr>
          <a:lstStyle/>
          <a:p>
            <a:r>
              <a:rPr lang="en-US" sz="1400" dirty="0"/>
              <a:t>Sentinel-1A/B missions provide images of areas of </a:t>
            </a:r>
            <a:r>
              <a:rPr lang="it-IT" sz="1400" dirty="0"/>
              <a:t>~ 250Km </a:t>
            </a:r>
            <a:r>
              <a:rPr lang="it-IT" sz="1400" dirty="0" err="1"/>
              <a:t>every</a:t>
            </a:r>
            <a:r>
              <a:rPr lang="it-IT" sz="1400" dirty="0"/>
              <a:t> 6 </a:t>
            </a:r>
            <a:r>
              <a:rPr lang="it-IT" sz="1400" dirty="0" err="1"/>
              <a:t>days</a:t>
            </a:r>
            <a:r>
              <a:rPr lang="it-IT" sz="1400" dirty="0"/>
              <a:t>, </a:t>
            </a:r>
            <a:r>
              <a:rPr lang="en-US" sz="1400" dirty="0"/>
              <a:t>allowing a near-real time updating of SAR deformation maps</a:t>
            </a:r>
            <a:endParaRPr lang="it-IT" sz="1400" dirty="0"/>
          </a:p>
        </p:txBody>
      </p:sp>
      <p:sp>
        <p:nvSpPr>
          <p:cNvPr id="19" name="CasellaDiTesto 18"/>
          <p:cNvSpPr txBox="1"/>
          <p:nvPr/>
        </p:nvSpPr>
        <p:spPr>
          <a:xfrm>
            <a:off x="8967134" y="2087479"/>
            <a:ext cx="3210339" cy="923330"/>
          </a:xfrm>
          <a:prstGeom prst="rect">
            <a:avLst/>
          </a:prstGeom>
          <a:noFill/>
        </p:spPr>
        <p:txBody>
          <a:bodyPr wrap="square" rtlCol="0">
            <a:spAutoFit/>
          </a:bodyPr>
          <a:lstStyle/>
          <a:p>
            <a:r>
              <a:rPr lang="it-IT" dirty="0" err="1" smtClean="0"/>
              <a:t>Very</a:t>
            </a:r>
            <a:r>
              <a:rPr lang="it-IT" dirty="0" smtClean="0"/>
              <a:t> </a:t>
            </a:r>
            <a:r>
              <a:rPr lang="it-IT" b="1" dirty="0" err="1" smtClean="0"/>
              <a:t>huge</a:t>
            </a:r>
            <a:r>
              <a:rPr lang="it-IT" b="1" dirty="0" smtClean="0"/>
              <a:t> </a:t>
            </a:r>
            <a:r>
              <a:rPr lang="it-IT" b="1" dirty="0" err="1" smtClean="0"/>
              <a:t>amount</a:t>
            </a:r>
            <a:r>
              <a:rPr lang="it-IT" b="1" dirty="0" smtClean="0"/>
              <a:t> of SAR images</a:t>
            </a:r>
            <a:r>
              <a:rPr lang="it-IT" dirty="0" smtClean="0"/>
              <a:t> (ex. </a:t>
            </a:r>
            <a:r>
              <a:rPr lang="it-IT" dirty="0" err="1" smtClean="0"/>
              <a:t>Each</a:t>
            </a:r>
            <a:r>
              <a:rPr lang="it-IT" dirty="0" smtClean="0"/>
              <a:t> S1 image </a:t>
            </a:r>
            <a:r>
              <a:rPr lang="it-IT" dirty="0" err="1" smtClean="0"/>
              <a:t>is</a:t>
            </a:r>
            <a:r>
              <a:rPr lang="it-IT" dirty="0" smtClean="0"/>
              <a:t> </a:t>
            </a:r>
            <a:r>
              <a:rPr lang="it-IT" dirty="0" err="1" smtClean="0"/>
              <a:t>about</a:t>
            </a:r>
            <a:r>
              <a:rPr lang="it-IT" dirty="0" smtClean="0"/>
              <a:t> 7Gb -&gt; </a:t>
            </a:r>
            <a:r>
              <a:rPr lang="it-IT" dirty="0"/>
              <a:t>~ </a:t>
            </a:r>
            <a:r>
              <a:rPr lang="it-IT" dirty="0" smtClean="0"/>
              <a:t>420Gb/anno)</a:t>
            </a:r>
            <a:endParaRPr lang="it-IT" dirty="0"/>
          </a:p>
        </p:txBody>
      </p:sp>
      <p:sp>
        <p:nvSpPr>
          <p:cNvPr id="20" name="Freccia a destra 19"/>
          <p:cNvSpPr/>
          <p:nvPr/>
        </p:nvSpPr>
        <p:spPr>
          <a:xfrm>
            <a:off x="7858391" y="2455373"/>
            <a:ext cx="645752" cy="35630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4 21"/>
          <p:cNvCxnSpPr/>
          <p:nvPr/>
        </p:nvCxnSpPr>
        <p:spPr>
          <a:xfrm rot="16200000" flipH="1">
            <a:off x="829307" y="3593567"/>
            <a:ext cx="614697" cy="214431"/>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735926" y="4798241"/>
            <a:ext cx="4373217" cy="1754326"/>
          </a:xfrm>
          <a:prstGeom prst="rect">
            <a:avLst/>
          </a:prstGeom>
          <a:noFill/>
        </p:spPr>
        <p:txBody>
          <a:bodyPr wrap="square" rtlCol="0">
            <a:spAutoFit/>
          </a:bodyPr>
          <a:lstStyle/>
          <a:p>
            <a:r>
              <a:rPr lang="it-IT" dirty="0" smtClean="0">
                <a:solidFill>
                  <a:srgbClr val="222222"/>
                </a:solidFill>
              </a:rPr>
              <a:t>GEOSAR Lab INGV </a:t>
            </a:r>
            <a:r>
              <a:rPr lang="it-IT" dirty="0" err="1" smtClean="0">
                <a:solidFill>
                  <a:srgbClr val="222222"/>
                </a:solidFill>
              </a:rPr>
              <a:t>needs</a:t>
            </a:r>
            <a:r>
              <a:rPr lang="it-IT" dirty="0" smtClean="0">
                <a:solidFill>
                  <a:srgbClr val="222222"/>
                </a:solidFill>
              </a:rPr>
              <a:t> </a:t>
            </a:r>
            <a:r>
              <a:rPr lang="it-IT" dirty="0" err="1">
                <a:solidFill>
                  <a:srgbClr val="222222"/>
                </a:solidFill>
              </a:rPr>
              <a:t>moving</a:t>
            </a:r>
            <a:r>
              <a:rPr lang="it-IT" dirty="0">
                <a:solidFill>
                  <a:srgbClr val="222222"/>
                </a:solidFill>
              </a:rPr>
              <a:t> </a:t>
            </a:r>
            <a:r>
              <a:rPr lang="it-IT" b="1" dirty="0">
                <a:solidFill>
                  <a:srgbClr val="222222"/>
                </a:solidFill>
              </a:rPr>
              <a:t>from workstation data processing </a:t>
            </a:r>
            <a:r>
              <a:rPr lang="it-IT" b="1" dirty="0" err="1">
                <a:solidFill>
                  <a:srgbClr val="222222"/>
                </a:solidFill>
              </a:rPr>
              <a:t>towards</a:t>
            </a:r>
            <a:r>
              <a:rPr lang="it-IT" b="1" dirty="0">
                <a:solidFill>
                  <a:srgbClr val="222222"/>
                </a:solidFill>
              </a:rPr>
              <a:t> </a:t>
            </a:r>
            <a:r>
              <a:rPr lang="it-IT" b="1" dirty="0" err="1">
                <a:solidFill>
                  <a:srgbClr val="222222"/>
                </a:solidFill>
              </a:rPr>
              <a:t>cloud</a:t>
            </a:r>
            <a:r>
              <a:rPr lang="it-IT" b="1" dirty="0">
                <a:solidFill>
                  <a:srgbClr val="222222"/>
                </a:solidFill>
              </a:rPr>
              <a:t> data processing </a:t>
            </a:r>
            <a:r>
              <a:rPr lang="it-IT" dirty="0">
                <a:solidFill>
                  <a:srgbClr val="222222"/>
                </a:solidFill>
              </a:rPr>
              <a:t>and </a:t>
            </a:r>
            <a:r>
              <a:rPr lang="it-IT" dirty="0" err="1">
                <a:solidFill>
                  <a:srgbClr val="222222"/>
                </a:solidFill>
              </a:rPr>
              <a:t>storage</a:t>
            </a:r>
            <a:r>
              <a:rPr lang="it-IT" dirty="0">
                <a:solidFill>
                  <a:srgbClr val="222222"/>
                </a:solidFill>
              </a:rPr>
              <a:t> to </a:t>
            </a:r>
            <a:r>
              <a:rPr lang="it-IT" dirty="0" err="1">
                <a:solidFill>
                  <a:srgbClr val="222222"/>
                </a:solidFill>
              </a:rPr>
              <a:t>minimize</a:t>
            </a:r>
            <a:r>
              <a:rPr lang="it-IT" dirty="0">
                <a:solidFill>
                  <a:srgbClr val="222222"/>
                </a:solidFill>
              </a:rPr>
              <a:t> </a:t>
            </a:r>
            <a:r>
              <a:rPr lang="it-IT" dirty="0" err="1">
                <a:solidFill>
                  <a:srgbClr val="222222"/>
                </a:solidFill>
              </a:rPr>
              <a:t>computational</a:t>
            </a:r>
            <a:r>
              <a:rPr lang="it-IT" dirty="0">
                <a:solidFill>
                  <a:srgbClr val="222222"/>
                </a:solidFill>
              </a:rPr>
              <a:t> time and </a:t>
            </a:r>
            <a:r>
              <a:rPr lang="it-IT" dirty="0" err="1">
                <a:solidFill>
                  <a:srgbClr val="222222"/>
                </a:solidFill>
              </a:rPr>
              <a:t>overcome</a:t>
            </a:r>
            <a:r>
              <a:rPr lang="it-IT" dirty="0">
                <a:solidFill>
                  <a:srgbClr val="222222"/>
                </a:solidFill>
              </a:rPr>
              <a:t> data </a:t>
            </a:r>
            <a:r>
              <a:rPr lang="it-IT" dirty="0" err="1">
                <a:solidFill>
                  <a:srgbClr val="222222"/>
                </a:solidFill>
              </a:rPr>
              <a:t>archiving</a:t>
            </a:r>
            <a:r>
              <a:rPr lang="it-IT" dirty="0">
                <a:solidFill>
                  <a:srgbClr val="222222"/>
                </a:solidFill>
              </a:rPr>
              <a:t> </a:t>
            </a:r>
            <a:r>
              <a:rPr lang="it-IT" dirty="0" err="1">
                <a:solidFill>
                  <a:srgbClr val="222222"/>
                </a:solidFill>
              </a:rPr>
              <a:t>problems</a:t>
            </a:r>
            <a:endParaRPr lang="it-IT" dirty="0">
              <a:solidFill>
                <a:srgbClr val="222222"/>
              </a:solidFill>
            </a:endParaRPr>
          </a:p>
          <a:p>
            <a:endParaRPr lang="it-IT" dirty="0"/>
          </a:p>
        </p:txBody>
      </p:sp>
      <p:sp>
        <p:nvSpPr>
          <p:cNvPr id="26" name="Freccia a destra 25"/>
          <p:cNvSpPr/>
          <p:nvPr/>
        </p:nvSpPr>
        <p:spPr>
          <a:xfrm>
            <a:off x="5029203" y="5319100"/>
            <a:ext cx="1080051" cy="35630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6202017" y="3515590"/>
            <a:ext cx="5794512" cy="430887"/>
          </a:xfrm>
          <a:prstGeom prst="rect">
            <a:avLst/>
          </a:prstGeom>
          <a:noFill/>
        </p:spPr>
        <p:txBody>
          <a:bodyPr wrap="square" rtlCol="0">
            <a:spAutoFit/>
          </a:bodyPr>
          <a:lstStyle/>
          <a:p>
            <a:pPr algn="ctr"/>
            <a:r>
              <a:rPr lang="en-US" sz="2200" b="1" u="sng" dirty="0"/>
              <a:t>C</a:t>
            </a:r>
            <a:r>
              <a:rPr lang="en-US" sz="2200" b="1" u="sng" dirty="0" smtClean="0"/>
              <a:t>ollaboration </a:t>
            </a:r>
            <a:r>
              <a:rPr lang="en-US" sz="2200" b="1" u="sng" dirty="0"/>
              <a:t>with the data center </a:t>
            </a:r>
            <a:r>
              <a:rPr lang="en-US" sz="2200" b="1" u="sng" dirty="0" err="1" smtClean="0"/>
              <a:t>ReCaS</a:t>
            </a:r>
            <a:r>
              <a:rPr lang="en-US" sz="2200" b="1" u="sng" dirty="0" smtClean="0"/>
              <a:t>-Bari</a:t>
            </a:r>
            <a:endParaRPr lang="it-IT" sz="2200" b="1" u="sng" dirty="0"/>
          </a:p>
        </p:txBody>
      </p:sp>
      <p:sp>
        <p:nvSpPr>
          <p:cNvPr id="28" name="Rettangolo 27"/>
          <p:cNvSpPr/>
          <p:nvPr/>
        </p:nvSpPr>
        <p:spPr>
          <a:xfrm>
            <a:off x="6202017" y="3455173"/>
            <a:ext cx="5705061" cy="3263679"/>
          </a:xfrm>
          <a:prstGeom prst="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p:cNvSpPr txBox="1"/>
          <p:nvPr/>
        </p:nvSpPr>
        <p:spPr>
          <a:xfrm>
            <a:off x="1269627" y="280197"/>
            <a:ext cx="9912724" cy="800219"/>
          </a:xfrm>
          <a:prstGeom prst="rect">
            <a:avLst/>
          </a:prstGeom>
          <a:noFill/>
        </p:spPr>
        <p:txBody>
          <a:bodyPr wrap="square" rtlCol="0">
            <a:spAutoFit/>
          </a:bodyPr>
          <a:lstStyle/>
          <a:p>
            <a:pPr algn="ctr"/>
            <a:r>
              <a:rPr lang="it-IT" sz="2800" u="sng" dirty="0" smtClean="0">
                <a:solidFill>
                  <a:srgbClr val="0070C0"/>
                </a:solidFill>
              </a:rPr>
              <a:t>INGV – </a:t>
            </a:r>
            <a:r>
              <a:rPr lang="it-IT" sz="2800" u="sng" dirty="0" err="1" smtClean="0">
                <a:solidFill>
                  <a:srgbClr val="0070C0"/>
                </a:solidFill>
              </a:rPr>
              <a:t>ReCaS</a:t>
            </a:r>
            <a:r>
              <a:rPr lang="it-IT" sz="2800" u="sng" dirty="0" smtClean="0">
                <a:solidFill>
                  <a:srgbClr val="0070C0"/>
                </a:solidFill>
              </a:rPr>
              <a:t> </a:t>
            </a:r>
            <a:r>
              <a:rPr lang="it-IT" sz="2800" u="sng" dirty="0" err="1" smtClean="0">
                <a:solidFill>
                  <a:srgbClr val="0070C0"/>
                </a:solidFill>
              </a:rPr>
              <a:t>collaboration</a:t>
            </a:r>
            <a:r>
              <a:rPr lang="it-IT" sz="2800" u="sng" dirty="0" smtClean="0">
                <a:solidFill>
                  <a:srgbClr val="0070C0"/>
                </a:solidFill>
              </a:rPr>
              <a:t>: … and </a:t>
            </a:r>
            <a:r>
              <a:rPr lang="it-IT" sz="2800" u="sng" dirty="0" err="1" smtClean="0">
                <a:solidFill>
                  <a:srgbClr val="0070C0"/>
                </a:solidFill>
              </a:rPr>
              <a:t>tomorrow</a:t>
            </a:r>
            <a:endParaRPr lang="it-IT" sz="2800" u="sng" dirty="0">
              <a:solidFill>
                <a:srgbClr val="0070C0"/>
              </a:solidFill>
            </a:endParaRPr>
          </a:p>
          <a:p>
            <a:endParaRPr lang="it-IT" dirty="0"/>
          </a:p>
        </p:txBody>
      </p:sp>
    </p:spTree>
    <p:extLst>
      <p:ext uri="{BB962C8B-B14F-4D97-AF65-F5344CB8AC3E}">
        <p14:creationId xmlns:p14="http://schemas.microsoft.com/office/powerpoint/2010/main" val="41850797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44451"/>
            <a:ext cx="9040812"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
            <a:ext cx="30765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775" y="1798639"/>
            <a:ext cx="27813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301" y="49213"/>
            <a:ext cx="50577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1" y="3086100"/>
            <a:ext cx="50577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419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20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fade">
                                      <p:cBhvr>
                                        <p:cTn id="12" dur="2000"/>
                                        <p:tgtEl>
                                          <p:spTgt spid="51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Effect transition="in" filter="fade">
                                      <p:cBhvr>
                                        <p:cTn id="17" dur="2000"/>
                                        <p:tgtEl>
                                          <p:spTgt spid="51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fade">
                                      <p:cBhvr>
                                        <p:cTn id="22"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90550"/>
            <a:ext cx="39052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10"/>
          <p:cNvGrpSpPr>
            <a:grpSpLocks/>
          </p:cNvGrpSpPr>
          <p:nvPr/>
        </p:nvGrpSpPr>
        <p:grpSpPr bwMode="auto">
          <a:xfrm>
            <a:off x="5781676" y="631825"/>
            <a:ext cx="4886325" cy="3733800"/>
            <a:chOff x="4257675" y="0"/>
            <a:chExt cx="4886325" cy="3733800"/>
          </a:xfrm>
        </p:grpSpPr>
        <p:pic>
          <p:nvPicPr>
            <p:cNvPr id="71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0"/>
              <a:ext cx="48863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7" name="TextBox 9"/>
            <p:cNvSpPr txBox="1">
              <a:spLocks noChangeArrowheads="1"/>
            </p:cNvSpPr>
            <p:nvPr/>
          </p:nvSpPr>
          <p:spPr bwMode="auto">
            <a:xfrm>
              <a:off x="4716016" y="1916832"/>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Displacement</a:t>
              </a:r>
            </a:p>
          </p:txBody>
        </p:sp>
      </p:grpSp>
      <p:grpSp>
        <p:nvGrpSpPr>
          <p:cNvPr id="3" name="Group 12"/>
          <p:cNvGrpSpPr>
            <a:grpSpLocks/>
          </p:cNvGrpSpPr>
          <p:nvPr/>
        </p:nvGrpSpPr>
        <p:grpSpPr bwMode="auto">
          <a:xfrm>
            <a:off x="1524000" y="3357563"/>
            <a:ext cx="4211638" cy="3498850"/>
            <a:chOff x="1" y="3357921"/>
            <a:chExt cx="4211960" cy="3500079"/>
          </a:xfrm>
        </p:grpSpPr>
        <p:pic>
          <p:nvPicPr>
            <p:cNvPr id="71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57921"/>
              <a:ext cx="4211960" cy="350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Box 11"/>
            <p:cNvSpPr txBox="1">
              <a:spLocks noChangeArrowheads="1"/>
            </p:cNvSpPr>
            <p:nvPr/>
          </p:nvSpPr>
          <p:spPr bwMode="auto">
            <a:xfrm>
              <a:off x="755576" y="6237312"/>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FF0000"/>
                  </a:solidFill>
                  <a:latin typeface="Arial" panose="020B0604020202020204" pitchFamily="34" charset="0"/>
                </a:rPr>
                <a:t>Inundation and debris</a:t>
              </a:r>
            </a:p>
          </p:txBody>
        </p:sp>
      </p:grpSp>
      <p:grpSp>
        <p:nvGrpSpPr>
          <p:cNvPr id="4" name="Group 14"/>
          <p:cNvGrpSpPr>
            <a:grpSpLocks/>
          </p:cNvGrpSpPr>
          <p:nvPr/>
        </p:nvGrpSpPr>
        <p:grpSpPr bwMode="auto">
          <a:xfrm>
            <a:off x="7896226" y="3860801"/>
            <a:ext cx="2771775" cy="3000375"/>
            <a:chOff x="6372225" y="3717032"/>
            <a:chExt cx="2771775" cy="3000375"/>
          </a:xfrm>
        </p:grpSpPr>
        <p:pic>
          <p:nvPicPr>
            <p:cNvPr id="718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717032"/>
              <a:ext cx="27717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TextBox 13"/>
            <p:cNvSpPr txBox="1">
              <a:spLocks noChangeArrowheads="1"/>
            </p:cNvSpPr>
            <p:nvPr/>
          </p:nvSpPr>
          <p:spPr bwMode="auto">
            <a:xfrm>
              <a:off x="6876256" y="4653136"/>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chemeClr val="bg1"/>
                  </a:solidFill>
                  <a:latin typeface="Arial" panose="020B0604020202020204" pitchFamily="34" charset="0"/>
                </a:rPr>
                <a:t>Liquefaction</a:t>
              </a:r>
            </a:p>
          </p:txBody>
        </p:sp>
      </p:grpSp>
      <p:grpSp>
        <p:nvGrpSpPr>
          <p:cNvPr id="5" name="Group 16"/>
          <p:cNvGrpSpPr>
            <a:grpSpLocks/>
          </p:cNvGrpSpPr>
          <p:nvPr/>
        </p:nvGrpSpPr>
        <p:grpSpPr bwMode="auto">
          <a:xfrm>
            <a:off x="5808663" y="2592389"/>
            <a:ext cx="3848100" cy="3133725"/>
            <a:chOff x="-2700808" y="3284984"/>
            <a:chExt cx="3848100" cy="3133725"/>
          </a:xfrm>
        </p:grpSpPr>
        <p:pic>
          <p:nvPicPr>
            <p:cNvPr id="718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808" y="3284984"/>
              <a:ext cx="38481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TextBox 15"/>
            <p:cNvSpPr txBox="1">
              <a:spLocks noChangeArrowheads="1"/>
            </p:cNvSpPr>
            <p:nvPr/>
          </p:nvSpPr>
          <p:spPr bwMode="auto">
            <a:xfrm>
              <a:off x="-1548680" y="342900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Fires</a:t>
              </a:r>
            </a:p>
          </p:txBody>
        </p:sp>
      </p:grpSp>
      <p:grpSp>
        <p:nvGrpSpPr>
          <p:cNvPr id="6" name="Group 18"/>
          <p:cNvGrpSpPr>
            <a:grpSpLocks/>
          </p:cNvGrpSpPr>
          <p:nvPr/>
        </p:nvGrpSpPr>
        <p:grpSpPr bwMode="auto">
          <a:xfrm>
            <a:off x="1562101" y="3141663"/>
            <a:ext cx="4029075" cy="3581400"/>
            <a:chOff x="-756592" y="-819472"/>
            <a:chExt cx="4029075" cy="3581400"/>
          </a:xfrm>
        </p:grpSpPr>
        <p:pic>
          <p:nvPicPr>
            <p:cNvPr id="71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92" y="-819472"/>
              <a:ext cx="40290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17"/>
            <p:cNvSpPr txBox="1">
              <a:spLocks noChangeArrowheads="1"/>
            </p:cNvSpPr>
            <p:nvPr/>
          </p:nvSpPr>
          <p:spPr bwMode="auto">
            <a:xfrm>
              <a:off x="1403648" y="2204864"/>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Infrastructures</a:t>
              </a:r>
            </a:p>
          </p:txBody>
        </p:sp>
      </p:grpSp>
      <p:sp>
        <p:nvSpPr>
          <p:cNvPr id="7176" name="TextBox 19"/>
          <p:cNvSpPr txBox="1">
            <a:spLocks noChangeArrowheads="1"/>
          </p:cNvSpPr>
          <p:nvPr/>
        </p:nvSpPr>
        <p:spPr bwMode="auto">
          <a:xfrm>
            <a:off x="2566989" y="36513"/>
            <a:ext cx="6765925" cy="584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Satellites “view”, “detect”, “measure”</a:t>
            </a:r>
          </a:p>
        </p:txBody>
      </p:sp>
      <p:sp>
        <p:nvSpPr>
          <p:cNvPr id="21" name="TextBox 20"/>
          <p:cNvSpPr txBox="1">
            <a:spLocks noChangeArrowheads="1"/>
          </p:cNvSpPr>
          <p:nvPr/>
        </p:nvSpPr>
        <p:spPr bwMode="auto">
          <a:xfrm>
            <a:off x="1597025" y="3141664"/>
            <a:ext cx="8997950" cy="10763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a:latin typeface="Arial" panose="020B0604020202020204" pitchFamily="34" charset="0"/>
              </a:rPr>
              <a:t>At different scales, “Remote Sensing” </a:t>
            </a:r>
          </a:p>
          <a:p>
            <a:pPr eaLnBrk="1" hangingPunct="1">
              <a:spcBef>
                <a:spcPct val="0"/>
              </a:spcBef>
              <a:buFontTx/>
              <a:buNone/>
            </a:pPr>
            <a:r>
              <a:rPr lang="it-IT" altLang="it-IT">
                <a:latin typeface="Arial" panose="020B0604020202020204" pitchFamily="34" charset="0"/>
              </a:rPr>
              <a:t>provides a synoptic view of the investigated area</a:t>
            </a:r>
          </a:p>
        </p:txBody>
      </p:sp>
    </p:spTree>
    <p:extLst>
      <p:ext uri="{BB962C8B-B14F-4D97-AF65-F5344CB8AC3E}">
        <p14:creationId xmlns:p14="http://schemas.microsoft.com/office/powerpoint/2010/main" val="4087776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legacy.ingv.it/roma/reti/rms/terremoti/estero/india/fotograndi/fot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40957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http://legacy.ingv.it/roma/reti/rms/terremoti/estero/india/fotograndi/foto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67200"/>
            <a:ext cx="40957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ttp://legacy.ingv.it/roma/reti/rms/terremoti/estero/india/rann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3588" y="115888"/>
            <a:ext cx="3086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p:cNvPicPr>
            <a:picLocks noChangeAspect="1" noChangeArrowheads="1"/>
          </p:cNvPicPr>
          <p:nvPr/>
        </p:nvPicPr>
        <p:blipFill>
          <a:blip r:embed="rId6">
            <a:extLst>
              <a:ext uri="{28A0092B-C50C-407E-A947-70E740481C1C}">
                <a14:useLocalDpi xmlns:a14="http://schemas.microsoft.com/office/drawing/2010/main" val="0"/>
              </a:ext>
            </a:extLst>
          </a:blip>
          <a:srcRect l="48425" t="24721" r="17712" b="23621"/>
          <a:stretch>
            <a:fillRect/>
          </a:stretch>
        </p:blipFill>
        <p:spPr bwMode="auto">
          <a:xfrm>
            <a:off x="7032626" y="3716338"/>
            <a:ext cx="30956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787526" y="2781300"/>
            <a:ext cx="8340725" cy="954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Remote Sensing is helpful in “remote” regions </a:t>
            </a:r>
          </a:p>
          <a:p>
            <a:pPr eaLnBrk="1" hangingPunct="1">
              <a:spcBef>
                <a:spcPct val="0"/>
              </a:spcBef>
              <a:buFontTx/>
              <a:buNone/>
            </a:pPr>
            <a:r>
              <a:rPr lang="it-IT" altLang="it-IT" sz="2800">
                <a:latin typeface="Arial" panose="020B0604020202020204" pitchFamily="34" charset="0"/>
              </a:rPr>
              <a:t>and for large scale disasters. Although in the past...</a:t>
            </a:r>
          </a:p>
        </p:txBody>
      </p:sp>
      <p:sp>
        <p:nvSpPr>
          <p:cNvPr id="9223" name="TextBox 6"/>
          <p:cNvSpPr txBox="1">
            <a:spLocks noChangeArrowheads="1"/>
          </p:cNvSpPr>
          <p:nvPr/>
        </p:nvSpPr>
        <p:spPr bwMode="auto">
          <a:xfrm>
            <a:off x="5591176" y="620713"/>
            <a:ext cx="178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C00000"/>
                </a:solidFill>
                <a:latin typeface="Arial" panose="020B0604020202020204" pitchFamily="34" charset="0"/>
              </a:rPr>
              <a:t>Buji earthquake</a:t>
            </a:r>
          </a:p>
          <a:p>
            <a:pPr eaLnBrk="1" hangingPunct="1">
              <a:spcBef>
                <a:spcPct val="0"/>
              </a:spcBef>
              <a:buFontTx/>
              <a:buNone/>
            </a:pPr>
            <a:r>
              <a:rPr lang="it-IT" altLang="it-IT" sz="1800">
                <a:solidFill>
                  <a:srgbClr val="C00000"/>
                </a:solidFill>
                <a:latin typeface="Arial" panose="020B0604020202020204" pitchFamily="34" charset="0"/>
              </a:rPr>
              <a:t>2001</a:t>
            </a:r>
          </a:p>
        </p:txBody>
      </p:sp>
    </p:spTree>
    <p:extLst>
      <p:ext uri="{BB962C8B-B14F-4D97-AF65-F5344CB8AC3E}">
        <p14:creationId xmlns:p14="http://schemas.microsoft.com/office/powerpoint/2010/main" val="3923858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radar.jpl.nasa.gov/sect323/InSar4crust/LandersCo_fig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2205039"/>
            <a:ext cx="33035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4978400" y="2205038"/>
            <a:ext cx="1225550" cy="1439862"/>
            <a:chOff x="3345713" y="2276872"/>
            <a:chExt cx="1226287" cy="1440160"/>
          </a:xfrm>
        </p:grpSpPr>
        <p:pic>
          <p:nvPicPr>
            <p:cNvPr id="11279" name="Picture 4" descr="http://www2.ogs.trieste.it/gngts/gngts/convegniprecedenti/1998/Contents/ordinari/07/stramond/htm/stramond/img002.jpg"/>
            <p:cNvPicPr>
              <a:picLocks noChangeAspect="1" noChangeArrowheads="1"/>
            </p:cNvPicPr>
            <p:nvPr/>
          </p:nvPicPr>
          <p:blipFill>
            <a:blip r:embed="rId4">
              <a:extLst>
                <a:ext uri="{28A0092B-C50C-407E-A947-70E740481C1C}">
                  <a14:useLocalDpi xmlns:a14="http://schemas.microsoft.com/office/drawing/2010/main" val="0"/>
                </a:ext>
              </a:extLst>
            </a:blip>
            <a:srcRect b="8908"/>
            <a:stretch>
              <a:fillRect/>
            </a:stretch>
          </p:blipFill>
          <p:spPr bwMode="auto">
            <a:xfrm>
              <a:off x="3345713" y="2276872"/>
              <a:ext cx="122628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6" descr="http://www2.ogs.trieste.it/gngts/gngts/convegniprecedenti/1998/Contents/ordinari/07/stramond/htm/stramond/img004.jpg"/>
            <p:cNvPicPr>
              <a:picLocks noChangeAspect="1" noChangeArrowheads="1"/>
            </p:cNvPicPr>
            <p:nvPr/>
          </p:nvPicPr>
          <p:blipFill>
            <a:blip r:embed="rId5" cstate="print">
              <a:extLst>
                <a:ext uri="{28A0092B-C50C-407E-A947-70E740481C1C}">
                  <a14:useLocalDpi xmlns:a14="http://schemas.microsoft.com/office/drawing/2010/main" val="0"/>
                </a:ext>
              </a:extLst>
            </a:blip>
            <a:srcRect l="48431" t="94345" r="5501"/>
            <a:stretch>
              <a:fillRect/>
            </a:stretch>
          </p:blipFill>
          <p:spPr bwMode="auto">
            <a:xfrm>
              <a:off x="3350924" y="2276872"/>
              <a:ext cx="933764" cy="11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0"/>
          <p:cNvGrpSpPr>
            <a:grpSpLocks noChangeAspect="1"/>
          </p:cNvGrpSpPr>
          <p:nvPr/>
        </p:nvGrpSpPr>
        <p:grpSpPr bwMode="auto">
          <a:xfrm>
            <a:off x="6564313" y="2178051"/>
            <a:ext cx="3924300" cy="4608513"/>
            <a:chOff x="3345713" y="2276872"/>
            <a:chExt cx="1226287" cy="1440160"/>
          </a:xfrm>
        </p:grpSpPr>
        <p:pic>
          <p:nvPicPr>
            <p:cNvPr id="11277" name="Picture 4" descr="http://www2.ogs.trieste.it/gngts/gngts/convegniprecedenti/1998/Contents/ordinari/07/stramond/htm/stramond/img002.jpg"/>
            <p:cNvPicPr>
              <a:picLocks noChangeAspect="1" noChangeArrowheads="1"/>
            </p:cNvPicPr>
            <p:nvPr/>
          </p:nvPicPr>
          <p:blipFill>
            <a:blip r:embed="rId6">
              <a:extLst>
                <a:ext uri="{28A0092B-C50C-407E-A947-70E740481C1C}">
                  <a14:useLocalDpi xmlns:a14="http://schemas.microsoft.com/office/drawing/2010/main" val="0"/>
                </a:ext>
              </a:extLst>
            </a:blip>
            <a:srcRect b="8908"/>
            <a:stretch>
              <a:fillRect/>
            </a:stretch>
          </p:blipFill>
          <p:spPr bwMode="auto">
            <a:xfrm>
              <a:off x="3345713" y="2276872"/>
              <a:ext cx="122628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6" descr="http://www2.ogs.trieste.it/gngts/gngts/convegniprecedenti/1998/Contents/ordinari/07/stramond/htm/stramond/img004.jpg"/>
            <p:cNvPicPr>
              <a:picLocks noChangeAspect="1" noChangeArrowheads="1"/>
            </p:cNvPicPr>
            <p:nvPr/>
          </p:nvPicPr>
          <p:blipFill>
            <a:blip r:embed="rId5">
              <a:extLst>
                <a:ext uri="{28A0092B-C50C-407E-A947-70E740481C1C}">
                  <a14:useLocalDpi xmlns:a14="http://schemas.microsoft.com/office/drawing/2010/main" val="0"/>
                </a:ext>
              </a:extLst>
            </a:blip>
            <a:srcRect l="48431" t="94345" r="5501"/>
            <a:stretch>
              <a:fillRect/>
            </a:stretch>
          </p:blipFill>
          <p:spPr bwMode="auto">
            <a:xfrm>
              <a:off x="3350924" y="2276872"/>
              <a:ext cx="933764" cy="11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4"/>
          <p:cNvGrpSpPr>
            <a:grpSpLocks/>
          </p:cNvGrpSpPr>
          <p:nvPr/>
        </p:nvGrpSpPr>
        <p:grpSpPr bwMode="auto">
          <a:xfrm>
            <a:off x="1811338" y="1628775"/>
            <a:ext cx="8640762" cy="585788"/>
            <a:chOff x="287213" y="1628800"/>
            <a:chExt cx="8640762" cy="585787"/>
          </a:xfrm>
        </p:grpSpPr>
        <p:sp>
          <p:nvSpPr>
            <p:cNvPr id="11275" name="TextBox 13"/>
            <p:cNvSpPr txBox="1">
              <a:spLocks noChangeArrowheads="1"/>
            </p:cNvSpPr>
            <p:nvPr/>
          </p:nvSpPr>
          <p:spPr bwMode="auto">
            <a:xfrm>
              <a:off x="287213" y="1628800"/>
              <a:ext cx="3887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a:latin typeface="Arial" panose="020B0604020202020204" pitchFamily="34" charset="0"/>
                </a:rPr>
                <a:t>~ 3 m average and up to 6.2 meters of right-lateral displacement </a:t>
              </a:r>
              <a:endParaRPr lang="it-IT" altLang="it-IT" sz="1600">
                <a:latin typeface="Arial" panose="020B0604020202020204" pitchFamily="34" charset="0"/>
              </a:endParaRPr>
            </a:p>
          </p:txBody>
        </p:sp>
        <p:sp>
          <p:nvSpPr>
            <p:cNvPr id="11276" name="TextBox 14"/>
            <p:cNvSpPr txBox="1">
              <a:spLocks noChangeArrowheads="1"/>
            </p:cNvSpPr>
            <p:nvPr/>
          </p:nvSpPr>
          <p:spPr bwMode="auto">
            <a:xfrm>
              <a:off x="5040188" y="1628800"/>
              <a:ext cx="3887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a:latin typeface="Arial" panose="020B0604020202020204" pitchFamily="34" charset="0"/>
                </a:rPr>
                <a:t>~ 25 cm of vertical displacement </a:t>
              </a:r>
              <a:endParaRPr lang="it-IT" altLang="it-IT" sz="1600">
                <a:latin typeface="Arial" panose="020B0604020202020204" pitchFamily="34" charset="0"/>
              </a:endParaRPr>
            </a:p>
          </p:txBody>
        </p:sp>
      </p:grpSp>
      <p:pic>
        <p:nvPicPr>
          <p:cNvPr id="13" name="Picture 5" descr="http://www.gsi.go.jp/common/00006048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4638" y="2060576"/>
            <a:ext cx="3255962"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Envisat_mosaic_Tohoku.jpg"/>
          <p:cNvPicPr>
            <a:picLocks noChangeAspect="1"/>
          </p:cNvPicPr>
          <p:nvPr/>
        </p:nvPicPr>
        <p:blipFill>
          <a:blip r:embed="rId8">
            <a:extLst>
              <a:ext uri="{28A0092B-C50C-407E-A947-70E740481C1C}">
                <a14:useLocalDpi xmlns:a14="http://schemas.microsoft.com/office/drawing/2010/main" val="0"/>
              </a:ext>
            </a:extLst>
          </a:blip>
          <a:srcRect l="31100" r="26375" b="10640"/>
          <a:stretch>
            <a:fillRect/>
          </a:stretch>
        </p:blipFill>
        <p:spPr bwMode="auto">
          <a:xfrm>
            <a:off x="1524000" y="1250950"/>
            <a:ext cx="3810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5"/>
          <p:cNvSpPr txBox="1">
            <a:spLocks noChangeArrowheads="1"/>
          </p:cNvSpPr>
          <p:nvPr/>
        </p:nvSpPr>
        <p:spPr bwMode="auto">
          <a:xfrm>
            <a:off x="1774825" y="1"/>
            <a:ext cx="7138988"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Limits, capabilities, synergic use of EO data</a:t>
            </a:r>
          </a:p>
        </p:txBody>
      </p:sp>
      <p:cxnSp>
        <p:nvCxnSpPr>
          <p:cNvPr id="17" name="Straight Arrow Connector 16"/>
          <p:cNvCxnSpPr/>
          <p:nvPr/>
        </p:nvCxnSpPr>
        <p:spPr>
          <a:xfrm flipV="1">
            <a:off x="2782889" y="1341438"/>
            <a:ext cx="1081087" cy="5327650"/>
          </a:xfrm>
          <a:prstGeom prst="straightConnector1">
            <a:avLst/>
          </a:prstGeom>
          <a:ln w="285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rot="-4697244">
            <a:off x="2622550" y="3378200"/>
            <a:ext cx="1074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FF0000"/>
                </a:solidFill>
                <a:latin typeface="Arial" panose="020B0604020202020204" pitchFamily="34" charset="0"/>
              </a:rPr>
              <a:t>&gt;500 km</a:t>
            </a:r>
          </a:p>
        </p:txBody>
      </p:sp>
    </p:spTree>
    <p:extLst>
      <p:ext uri="{BB962C8B-B14F-4D97-AF65-F5344CB8AC3E}">
        <p14:creationId xmlns:p14="http://schemas.microsoft.com/office/powerpoint/2010/main" val="3327182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000" fill="hold"/>
                                        <p:tgtEl>
                                          <p:spTgt spid="14"/>
                                        </p:tgtEl>
                                        <p:attrNameLst>
                                          <p:attrName>ppt_w</p:attrName>
                                        </p:attrNameLst>
                                      </p:cBhvr>
                                      <p:tavLst>
                                        <p:tav tm="0">
                                          <p:val>
                                            <p:fltVal val="0"/>
                                          </p:val>
                                        </p:tav>
                                        <p:tav tm="100000">
                                          <p:val>
                                            <p:strVal val="#ppt_w"/>
                                          </p:val>
                                        </p:tav>
                                      </p:tavLst>
                                    </p:anim>
                                    <p:anim calcmode="lin" valueType="num">
                                      <p:cBhvr>
                                        <p:cTn id="26" dur="2000" fill="hold"/>
                                        <p:tgtEl>
                                          <p:spTgt spid="14"/>
                                        </p:tgtEl>
                                        <p:attrNameLst>
                                          <p:attrName>ppt_h</p:attrName>
                                        </p:attrNameLst>
                                      </p:cBhvr>
                                      <p:tavLst>
                                        <p:tav tm="0">
                                          <p:val>
                                            <p:fltVal val="0"/>
                                          </p:val>
                                        </p:tav>
                                        <p:tav tm="100000">
                                          <p:val>
                                            <p:strVal val="#ppt_h"/>
                                          </p:val>
                                        </p:tav>
                                      </p:tavLst>
                                    </p:anim>
                                    <p:animEffect transition="in" filter="fade">
                                      <p:cBhvr>
                                        <p:cTn id="27" dur="2000"/>
                                        <p:tgtEl>
                                          <p:spTgt spid="14"/>
                                        </p:tgtEl>
                                      </p:cBhvr>
                                    </p:animEffect>
                                  </p:childTnLst>
                                </p:cTn>
                              </p:par>
                            </p:childTnLst>
                          </p:cTn>
                        </p:par>
                        <p:par>
                          <p:cTn id="28" fill="hold" nodeType="afterGroup">
                            <p:stCondLst>
                              <p:cond delay="2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9" y="188913"/>
            <a:ext cx="572452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8"/>
          <p:cNvSpPr txBox="1">
            <a:spLocks noChangeArrowheads="1"/>
          </p:cNvSpPr>
          <p:nvPr/>
        </p:nvSpPr>
        <p:spPr bwMode="auto">
          <a:xfrm>
            <a:off x="1524000" y="2782888"/>
            <a:ext cx="91440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a:latin typeface="Arial" panose="020B0604020202020204" pitchFamily="34" charset="0"/>
              </a:rPr>
              <a:t>- About 1500 volcanoes are known to have erupted in the last 12 000 years (the</a:t>
            </a:r>
          </a:p>
          <a:p>
            <a:pPr eaLnBrk="1" hangingPunct="1">
              <a:spcBef>
                <a:spcPct val="0"/>
              </a:spcBef>
              <a:buFontTx/>
              <a:buNone/>
            </a:pPr>
            <a:r>
              <a:rPr lang="en-US" altLang="it-IT" sz="1800">
                <a:latin typeface="Arial" panose="020B0604020202020204" pitchFamily="34" charset="0"/>
              </a:rPr>
              <a:t>Holocene Era); </a:t>
            </a:r>
          </a:p>
          <a:p>
            <a:pPr eaLnBrk="1" hangingPunct="1">
              <a:spcBef>
                <a:spcPct val="0"/>
              </a:spcBef>
              <a:buFontTx/>
              <a:buNone/>
            </a:pPr>
            <a:endParaRPr lang="en-US" altLang="it-IT" sz="1800">
              <a:latin typeface="Arial" panose="020B0604020202020204" pitchFamily="34" charset="0"/>
            </a:endParaRPr>
          </a:p>
          <a:p>
            <a:pPr eaLnBrk="1" hangingPunct="1">
              <a:spcBef>
                <a:spcPct val="0"/>
              </a:spcBef>
              <a:buFontTx/>
              <a:buChar char="-"/>
            </a:pPr>
            <a:r>
              <a:rPr lang="en-US" altLang="it-IT" sz="1800">
                <a:latin typeface="Arial" panose="020B0604020202020204" pitchFamily="34" charset="0"/>
              </a:rPr>
              <a:t>about 700 of these, mostly subaerial, have erupted at least once in historical times (Siebert et al., 2010). </a:t>
            </a:r>
          </a:p>
          <a:p>
            <a:pPr eaLnBrk="1" hangingPunct="1">
              <a:spcBef>
                <a:spcPct val="0"/>
              </a:spcBef>
              <a:buFontTx/>
              <a:buChar char="-"/>
            </a:pPr>
            <a:endParaRPr lang="en-US" altLang="it-IT" sz="1800">
              <a:latin typeface="Arial" panose="020B0604020202020204" pitchFamily="34" charset="0"/>
            </a:endParaRPr>
          </a:p>
          <a:p>
            <a:pPr eaLnBrk="1" hangingPunct="1">
              <a:spcBef>
                <a:spcPct val="0"/>
              </a:spcBef>
              <a:buFontTx/>
              <a:buChar char="-"/>
            </a:pPr>
            <a:r>
              <a:rPr lang="en-US" altLang="it-IT" sz="1800">
                <a:latin typeface="Arial" panose="020B0604020202020204" pitchFamily="34" charset="0"/>
              </a:rPr>
              <a:t> Worldwide, about 100 volcanic unrests are observed yearly, and about a half of them become observable eruptions. </a:t>
            </a:r>
          </a:p>
          <a:p>
            <a:pPr eaLnBrk="1" hangingPunct="1">
              <a:spcBef>
                <a:spcPct val="0"/>
              </a:spcBef>
              <a:buFontTx/>
              <a:buChar char="-"/>
            </a:pPr>
            <a:endParaRPr lang="en-US" altLang="it-IT" sz="1800">
              <a:latin typeface="Arial" panose="020B0604020202020204" pitchFamily="34" charset="0"/>
            </a:endParaRPr>
          </a:p>
          <a:p>
            <a:pPr eaLnBrk="1" hangingPunct="1">
              <a:spcBef>
                <a:spcPct val="0"/>
              </a:spcBef>
              <a:buFontTx/>
              <a:buChar char="-"/>
            </a:pPr>
            <a:r>
              <a:rPr lang="en-US" altLang="it-IT" sz="1800">
                <a:latin typeface="Arial" panose="020B0604020202020204" pitchFamily="34" charset="0"/>
              </a:rPr>
              <a:t> It is estimated that less than 10% of active volcanoes are monitored on an on-going basis, meaning that about 90% of potential volcanic hazards do not have a dedicated observatory and are either monitored occasionally, or never…</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1600">
                <a:latin typeface="Arial" panose="020B0604020202020204" pitchFamily="34" charset="0"/>
              </a:rPr>
              <a:t>from GeoHazard week 2012 </a:t>
            </a:r>
          </a:p>
          <a:p>
            <a:pPr eaLnBrk="1" hangingPunct="1">
              <a:spcBef>
                <a:spcPct val="0"/>
              </a:spcBef>
              <a:buFontTx/>
              <a:buNone/>
            </a:pPr>
            <a:r>
              <a:rPr lang="it-IT" altLang="it-IT" sz="1600">
                <a:latin typeface="Arial" panose="020B0604020202020204" pitchFamily="34" charset="0"/>
              </a:rPr>
              <a:t>ESA Publication</a:t>
            </a:r>
          </a:p>
        </p:txBody>
      </p:sp>
      <p:sp>
        <p:nvSpPr>
          <p:cNvPr id="13316" name="TextBox 5"/>
          <p:cNvSpPr txBox="1">
            <a:spLocks noChangeArrowheads="1"/>
          </p:cNvSpPr>
          <p:nvPr/>
        </p:nvSpPr>
        <p:spPr bwMode="auto">
          <a:xfrm>
            <a:off x="1524001" y="1"/>
            <a:ext cx="3425825"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a:latin typeface="Arial" panose="020B0604020202020204" pitchFamily="34" charset="0"/>
              </a:rPr>
              <a:t>Geohazard priorities</a:t>
            </a:r>
          </a:p>
        </p:txBody>
      </p:sp>
      <p:pic>
        <p:nvPicPr>
          <p:cNvPr id="13317" name="Picture 2"/>
          <p:cNvPicPr>
            <a:picLocks noChangeAspect="1" noChangeArrowheads="1"/>
          </p:cNvPicPr>
          <p:nvPr/>
        </p:nvPicPr>
        <p:blipFill>
          <a:blip r:embed="rId4">
            <a:extLst>
              <a:ext uri="{28A0092B-C50C-407E-A947-70E740481C1C}">
                <a14:useLocalDpi xmlns:a14="http://schemas.microsoft.com/office/drawing/2010/main" val="0"/>
              </a:ext>
            </a:extLst>
          </a:blip>
          <a:srcRect l="21857" t="22266" r="23354" b="13751"/>
          <a:stretch>
            <a:fillRect/>
          </a:stretch>
        </p:blipFill>
        <p:spPr bwMode="auto">
          <a:xfrm>
            <a:off x="1524001" y="549276"/>
            <a:ext cx="35099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100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3174</TotalTime>
  <Words>1255</Words>
  <Application>Microsoft Macintosh PowerPoint</Application>
  <PresentationFormat>Personalizzato</PresentationFormat>
  <Paragraphs>151</Paragraphs>
  <Slides>27</Slides>
  <Notes>21</Notes>
  <HiddenSlides>0</HiddenSlides>
  <MMClips>0</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Christian Bignami</dc:creator>
  <cp:lastModifiedBy>Maggi Giorgio Pietro</cp:lastModifiedBy>
  <cp:revision>27</cp:revision>
  <dcterms:created xsi:type="dcterms:W3CDTF">2019-06-14T10:09:40Z</dcterms:created>
  <dcterms:modified xsi:type="dcterms:W3CDTF">2019-08-01T11:46:44Z</dcterms:modified>
</cp:coreProperties>
</file>