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3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09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63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49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91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80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57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71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457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31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46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84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560FA-4DB4-4BED-B672-6E5C28713966}" type="datetimeFigureOut">
              <a:rPr lang="it-IT" smtClean="0"/>
              <a:t>09/07/2019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23C0A-C761-4E4A-A13F-FD18745C2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24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766481"/>
            <a:ext cx="9144000" cy="1452563"/>
          </a:xfrm>
        </p:spPr>
        <p:txBody>
          <a:bodyPr>
            <a:normAutofit/>
          </a:bodyPr>
          <a:lstStyle/>
          <a:p>
            <a:r>
              <a:rPr lang="it-IT" sz="4400" b="1" dirty="0" smtClean="0"/>
              <a:t>Le opportunità che il data center RECAS può offrire alle imprese del territorio</a:t>
            </a:r>
            <a:endParaRPr lang="it-IT" sz="4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830638"/>
            <a:ext cx="9144000" cy="1655762"/>
          </a:xfrm>
        </p:spPr>
        <p:txBody>
          <a:bodyPr>
            <a:normAutofit/>
          </a:bodyPr>
          <a:lstStyle/>
          <a:p>
            <a:r>
              <a:rPr lang="it-IT" sz="3200" dirty="0" smtClean="0"/>
              <a:t>Mario Ricco</a:t>
            </a:r>
          </a:p>
          <a:p>
            <a:endParaRPr lang="it-IT" sz="1100" dirty="0" smtClean="0"/>
          </a:p>
          <a:p>
            <a:r>
              <a:rPr lang="it-IT" dirty="0" smtClean="0"/>
              <a:t>Direttore di ​</a:t>
            </a:r>
            <a:r>
              <a:rPr lang="it-IT" dirty="0"/>
              <a:t>MEDISDIH </a:t>
            </a:r>
            <a:r>
              <a:rPr lang="it-IT" dirty="0" err="1"/>
              <a:t>Soc.Cons</a:t>
            </a:r>
            <a:r>
              <a:rPr lang="it-IT" dirty="0"/>
              <a:t>. a </a:t>
            </a:r>
            <a:r>
              <a:rPr lang="it-IT" dirty="0" err="1"/>
              <a:t>r.l</a:t>
            </a:r>
            <a:r>
              <a:rPr lang="it-IT" dirty="0"/>
              <a:t>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Distretto Meccatronico Regionale e Digital </a:t>
            </a:r>
            <a:r>
              <a:rPr lang="it-IT" dirty="0" err="1"/>
              <a:t>Innovation</a:t>
            </a:r>
            <a:r>
              <a:rPr lang="it-IT" dirty="0"/>
              <a:t> </a:t>
            </a:r>
            <a:r>
              <a:rPr lang="it-IT" dirty="0" err="1"/>
              <a:t>Hub</a:t>
            </a:r>
            <a:r>
              <a:rPr lang="it-IT" dirty="0"/>
              <a:t> della Puglia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247" y="5486400"/>
            <a:ext cx="1844488" cy="77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22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3357" y="613085"/>
            <a:ext cx="8365067" cy="94129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z="3200" b="1" dirty="0"/>
              <a:t>Le tecnologie Big Data, HPC e </a:t>
            </a:r>
            <a:r>
              <a:rPr lang="it-IT" sz="3200" b="1" dirty="0" err="1"/>
              <a:t>Cloud</a:t>
            </a:r>
            <a:r>
              <a:rPr lang="it-IT" sz="3200" b="1" dirty="0"/>
              <a:t> a servizio delle imprese all’epoca di I4.0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353" y="5822577"/>
            <a:ext cx="1844488" cy="771123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727261" y="1864874"/>
            <a:ext cx="108786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I4.0 è l’ambiente in cui qualunque </a:t>
            </a:r>
            <a:r>
              <a:rPr lang="it-IT" sz="2000" dirty="0" smtClean="0"/>
              <a:t>azienda, </a:t>
            </a:r>
            <a:r>
              <a:rPr lang="it-IT" sz="2000" dirty="0" smtClean="0"/>
              <a:t>indipendentemente dalla propria </a:t>
            </a:r>
            <a:r>
              <a:rPr lang="it-IT" sz="2000" dirty="0" smtClean="0"/>
              <a:t>dimensione, </a:t>
            </a:r>
            <a:r>
              <a:rPr lang="it-IT" sz="2000" dirty="0" smtClean="0"/>
              <a:t>deve integrarsi per sopravvivere nella competizione di fatto globale.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L’ambiente operativo I4.0 impone alle imprese di rendere accessibili lungo la propria catena del valore un numero elevato di informazioni di diversa natura per interconnettere i diversi attori coinvolti. Da qui la necessità di dotarsi di strumenti di Big data </a:t>
            </a:r>
            <a:r>
              <a:rPr lang="it-IT" sz="2000" dirty="0" err="1" smtClean="0"/>
              <a:t>analytics</a:t>
            </a:r>
            <a:r>
              <a:rPr lang="it-IT" sz="2000" dirty="0" smtClean="0"/>
              <a:t> anche per le PMI.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La disponibilità delle attuali tecnologie digitali (es</a:t>
            </a:r>
            <a:r>
              <a:rPr lang="it-IT" sz="2000" dirty="0"/>
              <a:t>. Big Data, HPC e </a:t>
            </a:r>
            <a:r>
              <a:rPr lang="it-IT" sz="2000" dirty="0" err="1" smtClean="0"/>
              <a:t>Cloud</a:t>
            </a:r>
            <a:r>
              <a:rPr lang="it-IT" sz="2000" dirty="0" smtClean="0"/>
              <a:t>) rende possibile una interlocuzione in tempo reale non solo fra le diverse funzioni aziendali ma anche fra fornitore e cliente in una logica </a:t>
            </a:r>
            <a:r>
              <a:rPr lang="it-IT" sz="2000" dirty="0" err="1" smtClean="0"/>
              <a:t>Tier</a:t>
            </a:r>
            <a:r>
              <a:rPr lang="it-IT" sz="2000" dirty="0" err="1" smtClean="0"/>
              <a:t>-OEM</a:t>
            </a:r>
            <a:r>
              <a:rPr lang="it-IT" sz="2000" dirty="0" smtClean="0"/>
              <a:t> </a:t>
            </a:r>
            <a:r>
              <a:rPr lang="it-IT" sz="2000" dirty="0" smtClean="0"/>
              <a:t>e </a:t>
            </a:r>
            <a:r>
              <a:rPr lang="it-IT" sz="2000" dirty="0" smtClean="0"/>
              <a:t>introduce una nuova maniera di competere per le imprese.</a:t>
            </a:r>
          </a:p>
          <a:p>
            <a:endParaRPr lang="it-IT" sz="2000" dirty="0"/>
          </a:p>
          <a:p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7437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3933" y="526537"/>
            <a:ext cx="9144000" cy="715962"/>
          </a:xfrm>
        </p:spPr>
        <p:txBody>
          <a:bodyPr>
            <a:normAutofit/>
          </a:bodyPr>
          <a:lstStyle/>
          <a:p>
            <a:r>
              <a:rPr lang="it-IT" sz="3200" b="1" dirty="0" err="1" smtClean="0"/>
              <a:t>RECAS</a:t>
            </a:r>
            <a:r>
              <a:rPr lang="it-IT" sz="3200" b="1" dirty="0" smtClean="0"/>
              <a:t> per le imprese del territorio</a:t>
            </a: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681162"/>
            <a:ext cx="9144000" cy="398005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Il data center </a:t>
            </a:r>
            <a:r>
              <a:rPr lang="it-IT" dirty="0" err="1" smtClean="0"/>
              <a:t>RECAS</a:t>
            </a:r>
            <a:r>
              <a:rPr lang="it-IT" dirty="0" smtClean="0"/>
              <a:t> ha quindi le potenzialità per aprirsi ad una nuova tipologia di utenti, le imprese del territorio, affiancandole nel processo di dotarsi dei necessari strumenti di interconnessione e analisi digitale necessari per essere parte delle moderne catene del valore, aprendosi così a nuovi mercati.  </a:t>
            </a:r>
            <a:endParaRPr lang="it-IT" dirty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Questo anche attraverso un processo partecipato da portare avanti sul territorio che preveda attività di:</a:t>
            </a:r>
          </a:p>
          <a:p>
            <a:pPr marL="2243138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Sensibilizzazione</a:t>
            </a:r>
          </a:p>
          <a:p>
            <a:pPr marL="2243138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Formazione</a:t>
            </a:r>
          </a:p>
          <a:p>
            <a:pPr marL="2243138" indent="-342900" algn="just">
              <a:buFont typeface="Arial" panose="020B0604020202020204" pitchFamily="34" charset="0"/>
              <a:buChar char="•"/>
            </a:pPr>
            <a:r>
              <a:rPr lang="it-IT" dirty="0" smtClean="0"/>
              <a:t>Adozione di soluzioni </a:t>
            </a:r>
            <a:r>
              <a:rPr lang="it-IT" dirty="0" smtClean="0"/>
              <a:t>«</a:t>
            </a:r>
            <a:r>
              <a:rPr lang="it-IT" dirty="0" err="1" smtClean="0"/>
              <a:t>customizzate</a:t>
            </a:r>
            <a:r>
              <a:rPr lang="it-IT" dirty="0" smtClean="0"/>
              <a:t>»</a:t>
            </a:r>
            <a:endParaRPr lang="it-IT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353" y="5822577"/>
            <a:ext cx="1844488" cy="77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8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28599"/>
            <a:ext cx="9144000" cy="1452563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MEDISDIH intermediario tra domanda e offerta di Servizi Tecnologici Digitali</a:t>
            </a:r>
            <a:endParaRPr lang="it-IT" sz="3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1" y="1816628"/>
            <a:ext cx="10549466" cy="4228571"/>
          </a:xfrm>
        </p:spPr>
        <p:txBody>
          <a:bodyPr>
            <a:normAutofit/>
          </a:bodyPr>
          <a:lstStyle/>
          <a:p>
            <a:r>
              <a:rPr lang="it-IT" sz="2000" b="1" dirty="0" err="1"/>
              <a:t>MEDISDIH</a:t>
            </a:r>
            <a:r>
              <a:rPr lang="it-IT" sz="2000" b="1" dirty="0"/>
              <a:t> è il </a:t>
            </a:r>
            <a:r>
              <a:rPr lang="it-IT" sz="2000" b="1" dirty="0" smtClean="0"/>
              <a:t>Digital </a:t>
            </a:r>
            <a:r>
              <a:rPr lang="it-IT" sz="2000" b="1" dirty="0" err="1" smtClean="0"/>
              <a:t>Innovation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Hub</a:t>
            </a:r>
            <a:r>
              <a:rPr lang="it-IT" sz="2000" b="1" dirty="0" smtClean="0"/>
              <a:t> (</a:t>
            </a:r>
            <a:r>
              <a:rPr lang="it-IT" sz="2000" b="1" dirty="0" err="1" smtClean="0"/>
              <a:t>DIH</a:t>
            </a:r>
            <a:r>
              <a:rPr lang="it-IT" sz="2000" b="1" dirty="0" smtClean="0"/>
              <a:t>) </a:t>
            </a:r>
            <a:r>
              <a:rPr lang="it-IT" sz="2000" b="1" dirty="0"/>
              <a:t>Pugliese della Rete Nazionale dei </a:t>
            </a:r>
            <a:r>
              <a:rPr lang="it-IT" sz="2000" b="1" dirty="0" err="1"/>
              <a:t>DIH</a:t>
            </a:r>
            <a:r>
              <a:rPr lang="it-IT" sz="2000" b="1" dirty="0"/>
              <a:t> di Confindustria</a:t>
            </a:r>
            <a:r>
              <a:rPr lang="it-IT" sz="2000" dirty="0" smtClean="0"/>
              <a:t>.</a:t>
            </a:r>
          </a:p>
          <a:p>
            <a:endParaRPr lang="it-IT" sz="2000" dirty="0"/>
          </a:p>
          <a:p>
            <a:r>
              <a:rPr lang="it-IT" sz="2000" dirty="0"/>
              <a:t>Nato ad Ottobre 2007 come Distretto Meccatronico Regionale della Puglia, a partire da Febbraio 2018 ha integrato anche la funzione di </a:t>
            </a:r>
            <a:r>
              <a:rPr lang="it-IT" sz="2000" dirty="0" err="1"/>
              <a:t>DIH</a:t>
            </a:r>
            <a:r>
              <a:rPr lang="it-IT" sz="2000" dirty="0"/>
              <a:t>, interpretando a pieno lo spirito del Piano Impresa 4.0 teso a evitare l’inefficace parcellizzazione dei centri di trasferimento tecnologico e delle competenze</a:t>
            </a:r>
            <a:r>
              <a:rPr lang="it-IT" sz="2000" dirty="0" smtClean="0"/>
              <a:t>.</a:t>
            </a:r>
          </a:p>
          <a:p>
            <a:endParaRPr lang="it-IT" sz="2000" dirty="0"/>
          </a:p>
          <a:p>
            <a:r>
              <a:rPr lang="it-IT" sz="2000" dirty="0" err="1" smtClean="0"/>
              <a:t>MEDISDIH</a:t>
            </a:r>
            <a:r>
              <a:rPr lang="it-IT" sz="2000" dirty="0" smtClean="0"/>
              <a:t>, </a:t>
            </a:r>
            <a:r>
              <a:rPr lang="it-IT" sz="2000" dirty="0"/>
              <a:t>in qualità di strumento di Confindustria per facilitare la </a:t>
            </a:r>
            <a:r>
              <a:rPr lang="it-IT" sz="2000" b="1" dirty="0"/>
              <a:t>creazione di un ponte tra imprese </a:t>
            </a:r>
            <a:r>
              <a:rPr lang="it-IT" sz="2000" dirty="0"/>
              <a:t>(</a:t>
            </a:r>
            <a:r>
              <a:rPr lang="it-IT" sz="2000" dirty="0" err="1"/>
              <a:t>PMI</a:t>
            </a:r>
            <a:r>
              <a:rPr lang="it-IT" sz="2000" dirty="0"/>
              <a:t>)</a:t>
            </a:r>
            <a:r>
              <a:rPr lang="it-IT" sz="2000" b="1" dirty="0"/>
              <a:t>, competenze e finanza in chiave </a:t>
            </a:r>
            <a:r>
              <a:rPr lang="it-IT" sz="2000" b="1" dirty="0" err="1" smtClean="0"/>
              <a:t>I4.0</a:t>
            </a:r>
            <a:r>
              <a:rPr lang="it-IT" sz="2000" b="1" dirty="0" smtClean="0"/>
              <a:t>, </a:t>
            </a:r>
            <a:r>
              <a:rPr lang="it-IT" sz="2000" dirty="0" smtClean="0"/>
              <a:t>può offrire supporto di intermediazione tra domanda e offerta di servizi tecnologici digitali.</a:t>
            </a: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353" y="5822577"/>
            <a:ext cx="1844488" cy="77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357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Le opportunità che il data center RECAS può offrire alle imprese del territorio</vt:lpstr>
      <vt:lpstr>Le tecnologie Big Data, HPC e Cloud a servizio delle imprese all’epoca di I4.0</vt:lpstr>
      <vt:lpstr>RECAS per le imprese del territorio</vt:lpstr>
      <vt:lpstr>MEDISDIH intermediario tra domanda e offerta di Servizi Tecnologici Digitali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cosa si aspetta il “territorio" da un data center come ReCaS-Bari?</dc:title>
  <dc:creator>Medis Scarl</dc:creator>
  <cp:lastModifiedBy>dell</cp:lastModifiedBy>
  <cp:revision>23</cp:revision>
  <dcterms:created xsi:type="dcterms:W3CDTF">2019-07-05T08:34:12Z</dcterms:created>
  <dcterms:modified xsi:type="dcterms:W3CDTF">2019-07-09T15:21:30Z</dcterms:modified>
</cp:coreProperties>
</file>