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23"/>
  </p:notesMasterIdLst>
  <p:handoutMasterIdLst>
    <p:handoutMasterId r:id="rId24"/>
  </p:handoutMasterIdLst>
  <p:sldIdLst>
    <p:sldId id="388" r:id="rId2"/>
    <p:sldId id="466" r:id="rId3"/>
    <p:sldId id="381" r:id="rId4"/>
    <p:sldId id="459" r:id="rId5"/>
    <p:sldId id="458" r:id="rId6"/>
    <p:sldId id="443" r:id="rId7"/>
    <p:sldId id="434" r:id="rId8"/>
    <p:sldId id="450" r:id="rId9"/>
    <p:sldId id="451" r:id="rId10"/>
    <p:sldId id="452" r:id="rId11"/>
    <p:sldId id="453" r:id="rId12"/>
    <p:sldId id="467" r:id="rId13"/>
    <p:sldId id="385" r:id="rId14"/>
    <p:sldId id="404" r:id="rId15"/>
    <p:sldId id="406" r:id="rId16"/>
    <p:sldId id="439" r:id="rId17"/>
    <p:sldId id="440" r:id="rId18"/>
    <p:sldId id="409" r:id="rId19"/>
    <p:sldId id="438" r:id="rId20"/>
    <p:sldId id="441" r:id="rId21"/>
    <p:sldId id="432" r:id="rId22"/>
  </p:sldIdLst>
  <p:sldSz cx="9144000" cy="6858000" type="screen4x3"/>
  <p:notesSz cx="6724650" cy="97742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sano Luca" initials="FL" lastIdx="1" clrIdx="0">
    <p:extLst>
      <p:ext uri="{19B8F6BF-5375-455C-9EA6-DF929625EA0E}">
        <p15:presenceInfo xmlns:p15="http://schemas.microsoft.com/office/powerpoint/2012/main" userId="S-1-5-21-3130134465-445538008-3150561178-189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FFF"/>
    <a:srgbClr val="F3FBF9"/>
    <a:srgbClr val="CCFFFF"/>
    <a:srgbClr val="FFFFCC"/>
    <a:srgbClr val="E8F4FE"/>
    <a:srgbClr val="30C7A3"/>
    <a:srgbClr val="66FF66"/>
    <a:srgbClr val="FC8C8C"/>
    <a:srgbClr val="FFFFFF"/>
    <a:srgbClr val="2AB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Stile chiaro 2 - Color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Stile chiaro 3 - Color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A111915-BE36-4E01-A7E5-04B1672EAD32}" styleName="Stile chiaro 2 - Color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8" autoAdjust="0"/>
    <p:restoredTop sz="94118" autoAdjust="0"/>
  </p:normalViewPr>
  <p:slideViewPr>
    <p:cSldViewPr snapToGrid="0">
      <p:cViewPr varScale="1">
        <p:scale>
          <a:sx n="59" d="100"/>
          <a:sy n="59" d="100"/>
        </p:scale>
        <p:origin x="1542" y="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910"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7A9BC6-62BF-4491-8001-F5AA7AD8C004}"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it-IT"/>
        </a:p>
      </dgm:t>
    </dgm:pt>
    <dgm:pt modelId="{4F4BFBDF-BC41-4D38-9CB5-3476C00DD90C}">
      <dgm:prSet phldrT="[Testo]" custT="1"/>
      <dgm:spPr/>
      <dgm:t>
        <a:bodyPr/>
        <a:lstStyle/>
        <a:p>
          <a:r>
            <a:rPr lang="it-IT" sz="1800" dirty="0" err="1" smtClean="0"/>
            <a:t>Civilian</a:t>
          </a:r>
          <a:r>
            <a:rPr lang="it-IT" sz="1800" dirty="0" smtClean="0"/>
            <a:t> Domain (75%)</a:t>
          </a:r>
          <a:endParaRPr lang="it-IT" sz="1800" dirty="0"/>
        </a:p>
      </dgm:t>
    </dgm:pt>
    <dgm:pt modelId="{84337085-FFB3-44CF-A9C1-CEF021F7CAB5}" type="parTrans" cxnId="{449CFEE2-15F2-4576-869E-DE401AEAB79C}">
      <dgm:prSet/>
      <dgm:spPr/>
      <dgm:t>
        <a:bodyPr/>
        <a:lstStyle/>
        <a:p>
          <a:endParaRPr lang="it-IT"/>
        </a:p>
      </dgm:t>
    </dgm:pt>
    <dgm:pt modelId="{4FCAF5C2-F6A5-48AB-AFF7-B94D76B133DC}" type="sibTrans" cxnId="{449CFEE2-15F2-4576-869E-DE401AEAB79C}">
      <dgm:prSet/>
      <dgm:spPr/>
      <dgm:t>
        <a:bodyPr/>
        <a:lstStyle/>
        <a:p>
          <a:endParaRPr lang="it-IT"/>
        </a:p>
      </dgm:t>
    </dgm:pt>
    <dgm:pt modelId="{CC3C78CF-2C09-4A02-88D4-3735ED78485F}">
      <dgm:prSet phldrT="[Testo]"/>
      <dgm:spPr/>
      <dgm:t>
        <a:bodyPr/>
        <a:lstStyle/>
        <a:p>
          <a:pPr marL="360000"/>
          <a:r>
            <a:rPr lang="it-IT" dirty="0" smtClean="0"/>
            <a:t>AD</a:t>
          </a:r>
          <a:endParaRPr lang="it-IT" dirty="0"/>
        </a:p>
      </dgm:t>
    </dgm:pt>
    <dgm:pt modelId="{88E5D933-0597-4FDE-A558-ADAF50400FCD}" type="parTrans" cxnId="{A7F8EC85-7AA1-4927-B192-A36905E9C085}">
      <dgm:prSet/>
      <dgm:spPr/>
      <dgm:t>
        <a:bodyPr/>
        <a:lstStyle/>
        <a:p>
          <a:endParaRPr lang="it-IT"/>
        </a:p>
      </dgm:t>
    </dgm:pt>
    <dgm:pt modelId="{1332D8D6-3674-4D53-96A5-1FDE6B389839}" type="sibTrans" cxnId="{A7F8EC85-7AA1-4927-B192-A36905E9C085}">
      <dgm:prSet/>
      <dgm:spPr/>
      <dgm:t>
        <a:bodyPr/>
        <a:lstStyle/>
        <a:p>
          <a:endParaRPr lang="it-IT"/>
        </a:p>
      </dgm:t>
    </dgm:pt>
    <dgm:pt modelId="{D445F8F2-113C-45E0-9EF7-223B30F1B15C}">
      <dgm:prSet phldrT="[Testo]"/>
      <dgm:spPr/>
      <dgm:t>
        <a:bodyPr/>
        <a:lstStyle/>
        <a:p>
          <a:pPr marL="360000"/>
          <a:r>
            <a:rPr lang="it-IT" dirty="0" smtClean="0"/>
            <a:t>partner</a:t>
          </a:r>
          <a:endParaRPr lang="it-IT" dirty="0"/>
        </a:p>
      </dgm:t>
    </dgm:pt>
    <dgm:pt modelId="{88A37B51-57A7-4DBC-97B0-DBDF9685B8C3}" type="parTrans" cxnId="{01789D40-FD20-406D-9890-AB97EFCDB989}">
      <dgm:prSet/>
      <dgm:spPr/>
      <dgm:t>
        <a:bodyPr/>
        <a:lstStyle/>
        <a:p>
          <a:endParaRPr lang="it-IT"/>
        </a:p>
      </dgm:t>
    </dgm:pt>
    <dgm:pt modelId="{3140757A-AA84-4659-9DE1-E4055F4C9E06}" type="sibTrans" cxnId="{01789D40-FD20-406D-9890-AB97EFCDB989}">
      <dgm:prSet/>
      <dgm:spPr/>
      <dgm:t>
        <a:bodyPr/>
        <a:lstStyle/>
        <a:p>
          <a:endParaRPr lang="it-IT"/>
        </a:p>
      </dgm:t>
    </dgm:pt>
    <dgm:pt modelId="{1DDBCF65-4041-431C-B2AD-FC6627F0FF96}">
      <dgm:prSet phldrT="[Testo]"/>
      <dgm:spPr/>
      <dgm:t>
        <a:bodyPr/>
        <a:lstStyle/>
        <a:p>
          <a:pPr marL="360000"/>
          <a:r>
            <a:rPr lang="it-IT" dirty="0" err="1" smtClean="0"/>
            <a:t>Institutional</a:t>
          </a:r>
          <a:r>
            <a:rPr lang="it-IT" dirty="0" smtClean="0"/>
            <a:t> </a:t>
          </a:r>
          <a:r>
            <a:rPr lang="it-IT" dirty="0" err="1" smtClean="0"/>
            <a:t>Users</a:t>
          </a:r>
          <a:r>
            <a:rPr lang="it-IT" dirty="0" smtClean="0"/>
            <a:t> (</a:t>
          </a:r>
          <a:r>
            <a:rPr lang="it-IT" dirty="0" err="1" smtClean="0"/>
            <a:t>managed</a:t>
          </a:r>
          <a:r>
            <a:rPr lang="it-IT" dirty="0" smtClean="0"/>
            <a:t> by  ASI)</a:t>
          </a:r>
          <a:endParaRPr lang="it-IT" dirty="0"/>
        </a:p>
      </dgm:t>
    </dgm:pt>
    <dgm:pt modelId="{3B7B745B-20A5-422C-9E31-9CB60D4FBA53}" type="parTrans" cxnId="{62BE41CF-7609-4065-8F49-A5B5B07E611B}">
      <dgm:prSet/>
      <dgm:spPr/>
      <dgm:t>
        <a:bodyPr/>
        <a:lstStyle/>
        <a:p>
          <a:endParaRPr lang="it-IT"/>
        </a:p>
      </dgm:t>
    </dgm:pt>
    <dgm:pt modelId="{616CC3F8-60A1-4C9B-87F6-68F899C32DE2}" type="sibTrans" cxnId="{62BE41CF-7609-4065-8F49-A5B5B07E611B}">
      <dgm:prSet/>
      <dgm:spPr/>
      <dgm:t>
        <a:bodyPr/>
        <a:lstStyle/>
        <a:p>
          <a:endParaRPr lang="it-IT"/>
        </a:p>
      </dgm:t>
    </dgm:pt>
    <dgm:pt modelId="{7BF2D9AB-D1E0-40C8-BB71-F831C9484398}">
      <dgm:prSet phldrT="[Testo]"/>
      <dgm:spPr/>
      <dgm:t>
        <a:bodyPr/>
        <a:lstStyle/>
        <a:p>
          <a:pPr marL="360000"/>
          <a:r>
            <a:rPr lang="it-IT" dirty="0" smtClean="0"/>
            <a:t>Commercial </a:t>
          </a:r>
          <a:r>
            <a:rPr lang="it-IT" dirty="0" err="1" smtClean="0"/>
            <a:t>Users</a:t>
          </a:r>
          <a:r>
            <a:rPr lang="it-IT" dirty="0" smtClean="0"/>
            <a:t> (</a:t>
          </a:r>
          <a:r>
            <a:rPr lang="it-IT" dirty="0" err="1" smtClean="0"/>
            <a:t>managed</a:t>
          </a:r>
          <a:r>
            <a:rPr lang="it-IT" dirty="0" smtClean="0"/>
            <a:t> by e-Geos)</a:t>
          </a:r>
          <a:endParaRPr lang="it-IT" dirty="0"/>
        </a:p>
      </dgm:t>
    </dgm:pt>
    <dgm:pt modelId="{25B517B2-A3FA-422E-ABA5-B2D91B46AE87}" type="parTrans" cxnId="{928489FB-7FC1-4262-BB78-3D17BD18EE5D}">
      <dgm:prSet/>
      <dgm:spPr/>
      <dgm:t>
        <a:bodyPr/>
        <a:lstStyle/>
        <a:p>
          <a:endParaRPr lang="it-IT"/>
        </a:p>
      </dgm:t>
    </dgm:pt>
    <dgm:pt modelId="{35148353-220E-44A9-A737-C9B1CA7E80C0}" type="sibTrans" cxnId="{928489FB-7FC1-4262-BB78-3D17BD18EE5D}">
      <dgm:prSet/>
      <dgm:spPr/>
      <dgm:t>
        <a:bodyPr/>
        <a:lstStyle/>
        <a:p>
          <a:endParaRPr lang="it-IT"/>
        </a:p>
      </dgm:t>
    </dgm:pt>
    <dgm:pt modelId="{0EF3C3A1-D54C-4FE0-9AC4-348910701760}">
      <dgm:prSet phldrT="[Testo]" custT="1"/>
      <dgm:spPr/>
      <dgm:t>
        <a:bodyPr/>
        <a:lstStyle/>
        <a:p>
          <a:r>
            <a:rPr lang="it-IT" sz="1800" dirty="0" err="1" smtClean="0"/>
            <a:t>Defence</a:t>
          </a:r>
          <a:r>
            <a:rPr lang="it-IT" sz="1800" dirty="0" smtClean="0"/>
            <a:t> Domain (25%)</a:t>
          </a:r>
        </a:p>
        <a:p>
          <a:r>
            <a:rPr lang="it-IT" sz="1800" dirty="0" smtClean="0"/>
            <a:t>Absolute </a:t>
          </a:r>
          <a:r>
            <a:rPr lang="it-IT" sz="1800" dirty="0" err="1" smtClean="0"/>
            <a:t>Priority</a:t>
          </a:r>
          <a:endParaRPr lang="it-IT" sz="1800" dirty="0"/>
        </a:p>
      </dgm:t>
    </dgm:pt>
    <dgm:pt modelId="{B94FF393-72D1-41E1-B62D-40EEAB3F14CC}" type="parTrans" cxnId="{38B35B7E-BC65-4253-805A-2BEBB0643AA3}">
      <dgm:prSet/>
      <dgm:spPr/>
      <dgm:t>
        <a:bodyPr/>
        <a:lstStyle/>
        <a:p>
          <a:endParaRPr lang="it-IT"/>
        </a:p>
      </dgm:t>
    </dgm:pt>
    <dgm:pt modelId="{CFD32789-51F6-490A-BF0E-D89B347A0B03}" type="sibTrans" cxnId="{38B35B7E-BC65-4253-805A-2BEBB0643AA3}">
      <dgm:prSet/>
      <dgm:spPr/>
      <dgm:t>
        <a:bodyPr/>
        <a:lstStyle/>
        <a:p>
          <a:endParaRPr lang="it-IT"/>
        </a:p>
      </dgm:t>
    </dgm:pt>
    <dgm:pt modelId="{CC79D37B-3D8F-4BEF-8FD3-281827AB6350}" type="pres">
      <dgm:prSet presAssocID="{867A9BC6-62BF-4491-8001-F5AA7AD8C004}" presName="Name0" presStyleCnt="0">
        <dgm:presLayoutVars>
          <dgm:dir/>
          <dgm:animLvl val="lvl"/>
          <dgm:resizeHandles val="exact"/>
        </dgm:presLayoutVars>
      </dgm:prSet>
      <dgm:spPr/>
      <dgm:t>
        <a:bodyPr/>
        <a:lstStyle/>
        <a:p>
          <a:endParaRPr lang="it-IT"/>
        </a:p>
      </dgm:t>
    </dgm:pt>
    <dgm:pt modelId="{3316105D-6BFF-404F-809C-832AFDBF634C}" type="pres">
      <dgm:prSet presAssocID="{4F4BFBDF-BC41-4D38-9CB5-3476C00DD90C}" presName="linNode" presStyleCnt="0"/>
      <dgm:spPr/>
    </dgm:pt>
    <dgm:pt modelId="{40641A6B-C413-4D83-932D-9C624F6722B7}" type="pres">
      <dgm:prSet presAssocID="{4F4BFBDF-BC41-4D38-9CB5-3476C00DD90C}" presName="parentText" presStyleLbl="node1" presStyleIdx="0" presStyleCnt="2">
        <dgm:presLayoutVars>
          <dgm:chMax val="1"/>
          <dgm:bulletEnabled val="1"/>
        </dgm:presLayoutVars>
      </dgm:prSet>
      <dgm:spPr/>
      <dgm:t>
        <a:bodyPr/>
        <a:lstStyle/>
        <a:p>
          <a:endParaRPr lang="it-IT"/>
        </a:p>
      </dgm:t>
    </dgm:pt>
    <dgm:pt modelId="{32CB0F8A-FE93-4151-8470-741BF2587B18}" type="pres">
      <dgm:prSet presAssocID="{4F4BFBDF-BC41-4D38-9CB5-3476C00DD90C}" presName="descendantText" presStyleLbl="alignAccFollowNode1" presStyleIdx="0" presStyleCnt="2" custScaleX="91465">
        <dgm:presLayoutVars>
          <dgm:bulletEnabled val="1"/>
        </dgm:presLayoutVars>
      </dgm:prSet>
      <dgm:spPr/>
      <dgm:t>
        <a:bodyPr/>
        <a:lstStyle/>
        <a:p>
          <a:endParaRPr lang="it-IT"/>
        </a:p>
      </dgm:t>
    </dgm:pt>
    <dgm:pt modelId="{F1211FD3-30B1-48A7-8CB8-E6F098742BAE}" type="pres">
      <dgm:prSet presAssocID="{4FCAF5C2-F6A5-48AB-AFF7-B94D76B133DC}" presName="sp" presStyleCnt="0"/>
      <dgm:spPr/>
    </dgm:pt>
    <dgm:pt modelId="{9B3ACB15-7411-4666-B686-430828EEF85F}" type="pres">
      <dgm:prSet presAssocID="{0EF3C3A1-D54C-4FE0-9AC4-348910701760}" presName="linNode" presStyleCnt="0"/>
      <dgm:spPr/>
    </dgm:pt>
    <dgm:pt modelId="{EC74DB24-39FA-4DCF-AE65-B43D0F035DE4}" type="pres">
      <dgm:prSet presAssocID="{0EF3C3A1-D54C-4FE0-9AC4-348910701760}" presName="parentText" presStyleLbl="node1" presStyleIdx="1" presStyleCnt="2">
        <dgm:presLayoutVars>
          <dgm:chMax val="1"/>
          <dgm:bulletEnabled val="1"/>
        </dgm:presLayoutVars>
      </dgm:prSet>
      <dgm:spPr/>
      <dgm:t>
        <a:bodyPr/>
        <a:lstStyle/>
        <a:p>
          <a:endParaRPr lang="it-IT"/>
        </a:p>
      </dgm:t>
    </dgm:pt>
    <dgm:pt modelId="{2D0190F3-8E4C-4499-817B-3E40B7DC517F}" type="pres">
      <dgm:prSet presAssocID="{0EF3C3A1-D54C-4FE0-9AC4-348910701760}" presName="descendantText" presStyleLbl="alignAccFollowNode1" presStyleIdx="1" presStyleCnt="2" custScaleX="41623">
        <dgm:presLayoutVars>
          <dgm:bulletEnabled val="1"/>
        </dgm:presLayoutVars>
      </dgm:prSet>
      <dgm:spPr/>
      <dgm:t>
        <a:bodyPr/>
        <a:lstStyle/>
        <a:p>
          <a:endParaRPr lang="it-IT"/>
        </a:p>
      </dgm:t>
    </dgm:pt>
  </dgm:ptLst>
  <dgm:cxnLst>
    <dgm:cxn modelId="{A7F8EC85-7AA1-4927-B192-A36905E9C085}" srcId="{0EF3C3A1-D54C-4FE0-9AC4-348910701760}" destId="{CC3C78CF-2C09-4A02-88D4-3735ED78485F}" srcOrd="0" destOrd="0" parTransId="{88E5D933-0597-4FDE-A558-ADAF50400FCD}" sibTransId="{1332D8D6-3674-4D53-96A5-1FDE6B389839}"/>
    <dgm:cxn modelId="{051464A7-323B-4BE4-8B80-FB6F536E145C}" type="presOf" srcId="{0EF3C3A1-D54C-4FE0-9AC4-348910701760}" destId="{EC74DB24-39FA-4DCF-AE65-B43D0F035DE4}" srcOrd="0" destOrd="0" presId="urn:microsoft.com/office/officeart/2005/8/layout/vList5"/>
    <dgm:cxn modelId="{01789D40-FD20-406D-9890-AB97EFCDB989}" srcId="{0EF3C3A1-D54C-4FE0-9AC4-348910701760}" destId="{D445F8F2-113C-45E0-9EF7-223B30F1B15C}" srcOrd="1" destOrd="0" parTransId="{88A37B51-57A7-4DBC-97B0-DBDF9685B8C3}" sibTransId="{3140757A-AA84-4659-9DE1-E4055F4C9E06}"/>
    <dgm:cxn modelId="{AAD77DF3-CC13-4408-AEA1-248708FEE0B5}" type="presOf" srcId="{D445F8F2-113C-45E0-9EF7-223B30F1B15C}" destId="{2D0190F3-8E4C-4499-817B-3E40B7DC517F}" srcOrd="0" destOrd="1" presId="urn:microsoft.com/office/officeart/2005/8/layout/vList5"/>
    <dgm:cxn modelId="{62BE41CF-7609-4065-8F49-A5B5B07E611B}" srcId="{4F4BFBDF-BC41-4D38-9CB5-3476C00DD90C}" destId="{1DDBCF65-4041-431C-B2AD-FC6627F0FF96}" srcOrd="0" destOrd="0" parTransId="{3B7B745B-20A5-422C-9E31-9CB60D4FBA53}" sibTransId="{616CC3F8-60A1-4C9B-87F6-68F899C32DE2}"/>
    <dgm:cxn modelId="{449CFEE2-15F2-4576-869E-DE401AEAB79C}" srcId="{867A9BC6-62BF-4491-8001-F5AA7AD8C004}" destId="{4F4BFBDF-BC41-4D38-9CB5-3476C00DD90C}" srcOrd="0" destOrd="0" parTransId="{84337085-FFB3-44CF-A9C1-CEF021F7CAB5}" sibTransId="{4FCAF5C2-F6A5-48AB-AFF7-B94D76B133DC}"/>
    <dgm:cxn modelId="{06645BBE-CCE5-4618-B633-085BEB96D7D9}" type="presOf" srcId="{4F4BFBDF-BC41-4D38-9CB5-3476C00DD90C}" destId="{40641A6B-C413-4D83-932D-9C624F6722B7}" srcOrd="0" destOrd="0" presId="urn:microsoft.com/office/officeart/2005/8/layout/vList5"/>
    <dgm:cxn modelId="{EDD85E76-10FC-4FB9-ACDC-E7DA6F394B73}" type="presOf" srcId="{1DDBCF65-4041-431C-B2AD-FC6627F0FF96}" destId="{32CB0F8A-FE93-4151-8470-741BF2587B18}" srcOrd="0" destOrd="0" presId="urn:microsoft.com/office/officeart/2005/8/layout/vList5"/>
    <dgm:cxn modelId="{0AC5BB74-5DF9-404A-BD34-B78750000DA6}" type="presOf" srcId="{7BF2D9AB-D1E0-40C8-BB71-F831C9484398}" destId="{32CB0F8A-FE93-4151-8470-741BF2587B18}" srcOrd="0" destOrd="1" presId="urn:microsoft.com/office/officeart/2005/8/layout/vList5"/>
    <dgm:cxn modelId="{B12C6A62-2EAB-4832-80BE-6F14BDD3F65E}" type="presOf" srcId="{867A9BC6-62BF-4491-8001-F5AA7AD8C004}" destId="{CC79D37B-3D8F-4BEF-8FD3-281827AB6350}" srcOrd="0" destOrd="0" presId="urn:microsoft.com/office/officeart/2005/8/layout/vList5"/>
    <dgm:cxn modelId="{928489FB-7FC1-4262-BB78-3D17BD18EE5D}" srcId="{4F4BFBDF-BC41-4D38-9CB5-3476C00DD90C}" destId="{7BF2D9AB-D1E0-40C8-BB71-F831C9484398}" srcOrd="1" destOrd="0" parTransId="{25B517B2-A3FA-422E-ABA5-B2D91B46AE87}" sibTransId="{35148353-220E-44A9-A737-C9B1CA7E80C0}"/>
    <dgm:cxn modelId="{7F7814B5-AB54-411A-AFCF-C2BD430370FB}" type="presOf" srcId="{CC3C78CF-2C09-4A02-88D4-3735ED78485F}" destId="{2D0190F3-8E4C-4499-817B-3E40B7DC517F}" srcOrd="0" destOrd="0" presId="urn:microsoft.com/office/officeart/2005/8/layout/vList5"/>
    <dgm:cxn modelId="{38B35B7E-BC65-4253-805A-2BEBB0643AA3}" srcId="{867A9BC6-62BF-4491-8001-F5AA7AD8C004}" destId="{0EF3C3A1-D54C-4FE0-9AC4-348910701760}" srcOrd="1" destOrd="0" parTransId="{B94FF393-72D1-41E1-B62D-40EEAB3F14CC}" sibTransId="{CFD32789-51F6-490A-BF0E-D89B347A0B03}"/>
    <dgm:cxn modelId="{61AFB61D-8B6F-46A8-85CC-C58EA0332429}" type="presParOf" srcId="{CC79D37B-3D8F-4BEF-8FD3-281827AB6350}" destId="{3316105D-6BFF-404F-809C-832AFDBF634C}" srcOrd="0" destOrd="0" presId="urn:microsoft.com/office/officeart/2005/8/layout/vList5"/>
    <dgm:cxn modelId="{76FC62E8-78E6-46C8-B896-9F223693CE7F}" type="presParOf" srcId="{3316105D-6BFF-404F-809C-832AFDBF634C}" destId="{40641A6B-C413-4D83-932D-9C624F6722B7}" srcOrd="0" destOrd="0" presId="urn:microsoft.com/office/officeart/2005/8/layout/vList5"/>
    <dgm:cxn modelId="{FCFBC884-67DA-4811-86F1-A5C2A0E966C3}" type="presParOf" srcId="{3316105D-6BFF-404F-809C-832AFDBF634C}" destId="{32CB0F8A-FE93-4151-8470-741BF2587B18}" srcOrd="1" destOrd="0" presId="urn:microsoft.com/office/officeart/2005/8/layout/vList5"/>
    <dgm:cxn modelId="{0233F1D8-6FBA-420C-B245-34434FA736C9}" type="presParOf" srcId="{CC79D37B-3D8F-4BEF-8FD3-281827AB6350}" destId="{F1211FD3-30B1-48A7-8CB8-E6F098742BAE}" srcOrd="1" destOrd="0" presId="urn:microsoft.com/office/officeart/2005/8/layout/vList5"/>
    <dgm:cxn modelId="{DE1FB7AF-B409-4A61-84F6-2E13E4C10717}" type="presParOf" srcId="{CC79D37B-3D8F-4BEF-8FD3-281827AB6350}" destId="{9B3ACB15-7411-4666-B686-430828EEF85F}" srcOrd="2" destOrd="0" presId="urn:microsoft.com/office/officeart/2005/8/layout/vList5"/>
    <dgm:cxn modelId="{1CA0BE3A-5045-496A-9B16-2D89C88D9F27}" type="presParOf" srcId="{9B3ACB15-7411-4666-B686-430828EEF85F}" destId="{EC74DB24-39FA-4DCF-AE65-B43D0F035DE4}" srcOrd="0" destOrd="0" presId="urn:microsoft.com/office/officeart/2005/8/layout/vList5"/>
    <dgm:cxn modelId="{E76E681F-D883-4B0B-9F7F-574D6D94C0A2}" type="presParOf" srcId="{9B3ACB15-7411-4666-B686-430828EEF85F}" destId="{2D0190F3-8E4C-4499-817B-3E40B7DC517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B0F8A-FE93-4151-8470-741BF2587B18}">
      <dsp:nvSpPr>
        <dsp:cNvPr id="0" name=""/>
        <dsp:cNvSpPr/>
      </dsp:nvSpPr>
      <dsp:spPr>
        <a:xfrm rot="5400000">
          <a:off x="4888359" y="-1827420"/>
          <a:ext cx="675039" cy="4498683"/>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360000" lvl="1" indent="-171450" algn="l" defTabSz="755650">
            <a:lnSpc>
              <a:spcPct val="90000"/>
            </a:lnSpc>
            <a:spcBef>
              <a:spcPct val="0"/>
            </a:spcBef>
            <a:spcAft>
              <a:spcPct val="15000"/>
            </a:spcAft>
            <a:buChar char="••"/>
          </a:pPr>
          <a:r>
            <a:rPr lang="it-IT" sz="1700" kern="1200" dirty="0" err="1" smtClean="0"/>
            <a:t>Institutional</a:t>
          </a:r>
          <a:r>
            <a:rPr lang="it-IT" sz="1700" kern="1200" dirty="0" smtClean="0"/>
            <a:t> </a:t>
          </a:r>
          <a:r>
            <a:rPr lang="it-IT" sz="1700" kern="1200" dirty="0" err="1" smtClean="0"/>
            <a:t>Users</a:t>
          </a:r>
          <a:r>
            <a:rPr lang="it-IT" sz="1700" kern="1200" dirty="0" smtClean="0"/>
            <a:t> (</a:t>
          </a:r>
          <a:r>
            <a:rPr lang="it-IT" sz="1700" kern="1200" dirty="0" err="1" smtClean="0"/>
            <a:t>managed</a:t>
          </a:r>
          <a:r>
            <a:rPr lang="it-IT" sz="1700" kern="1200" dirty="0" smtClean="0"/>
            <a:t> by  ASI)</a:t>
          </a:r>
          <a:endParaRPr lang="it-IT" sz="1700" kern="1200" dirty="0"/>
        </a:p>
        <a:p>
          <a:pPr marL="360000" lvl="1" indent="-171450" algn="l" defTabSz="755650">
            <a:lnSpc>
              <a:spcPct val="90000"/>
            </a:lnSpc>
            <a:spcBef>
              <a:spcPct val="0"/>
            </a:spcBef>
            <a:spcAft>
              <a:spcPct val="15000"/>
            </a:spcAft>
            <a:buChar char="••"/>
          </a:pPr>
          <a:r>
            <a:rPr lang="it-IT" sz="1700" kern="1200" dirty="0" smtClean="0"/>
            <a:t>Commercial </a:t>
          </a:r>
          <a:r>
            <a:rPr lang="it-IT" sz="1700" kern="1200" dirty="0" err="1" smtClean="0"/>
            <a:t>Users</a:t>
          </a:r>
          <a:r>
            <a:rPr lang="it-IT" sz="1700" kern="1200" dirty="0" smtClean="0"/>
            <a:t> (</a:t>
          </a:r>
          <a:r>
            <a:rPr lang="it-IT" sz="1700" kern="1200" dirty="0" err="1" smtClean="0"/>
            <a:t>managed</a:t>
          </a:r>
          <a:r>
            <a:rPr lang="it-IT" sz="1700" kern="1200" dirty="0" smtClean="0"/>
            <a:t> by e-Geos)</a:t>
          </a:r>
          <a:endParaRPr lang="it-IT" sz="1700" kern="1200" dirty="0"/>
        </a:p>
      </dsp:txBody>
      <dsp:txXfrm rot="-5400000">
        <a:off x="2976538" y="117354"/>
        <a:ext cx="4465730" cy="609133"/>
      </dsp:txXfrm>
    </dsp:sp>
    <dsp:sp modelId="{40641A6B-C413-4D83-932D-9C624F6722B7}">
      <dsp:nvSpPr>
        <dsp:cNvPr id="0" name=""/>
        <dsp:cNvSpPr/>
      </dsp:nvSpPr>
      <dsp:spPr>
        <a:xfrm>
          <a:off x="209895" y="21"/>
          <a:ext cx="2766642" cy="843798"/>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it-IT" sz="1800" kern="1200" dirty="0" err="1" smtClean="0"/>
            <a:t>Civilian</a:t>
          </a:r>
          <a:r>
            <a:rPr lang="it-IT" sz="1800" kern="1200" dirty="0" smtClean="0"/>
            <a:t> Domain (75%)</a:t>
          </a:r>
          <a:endParaRPr lang="it-IT" sz="1800" kern="1200" dirty="0"/>
        </a:p>
      </dsp:txBody>
      <dsp:txXfrm>
        <a:off x="251086" y="41212"/>
        <a:ext cx="2684260" cy="761416"/>
      </dsp:txXfrm>
    </dsp:sp>
    <dsp:sp modelId="{2D0190F3-8E4C-4499-817B-3E40B7DC517F}">
      <dsp:nvSpPr>
        <dsp:cNvPr id="0" name=""/>
        <dsp:cNvSpPr/>
      </dsp:nvSpPr>
      <dsp:spPr>
        <a:xfrm rot="5400000">
          <a:off x="3662626" y="284301"/>
          <a:ext cx="675039" cy="2047216"/>
        </a:xfrm>
        <a:prstGeom prst="round2SameRect">
          <a:avLst/>
        </a:prstGeom>
        <a:solidFill>
          <a:schemeClr val="accent5">
            <a:tint val="40000"/>
            <a:alpha val="90000"/>
            <a:hueOff val="2605351"/>
            <a:satOff val="4796"/>
            <a:lumOff val="2125"/>
            <a:alphaOff val="0"/>
          </a:schemeClr>
        </a:solidFill>
        <a:ln w="12700" cap="flat" cmpd="sng" algn="ctr">
          <a:solidFill>
            <a:schemeClr val="accent5">
              <a:tint val="40000"/>
              <a:alpha val="90000"/>
              <a:hueOff val="2605351"/>
              <a:satOff val="4796"/>
              <a:lumOff val="2125"/>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360000" lvl="1" indent="-171450" algn="l" defTabSz="755650">
            <a:lnSpc>
              <a:spcPct val="90000"/>
            </a:lnSpc>
            <a:spcBef>
              <a:spcPct val="0"/>
            </a:spcBef>
            <a:spcAft>
              <a:spcPct val="15000"/>
            </a:spcAft>
            <a:buChar char="••"/>
          </a:pPr>
          <a:r>
            <a:rPr lang="it-IT" sz="1700" kern="1200" dirty="0" smtClean="0"/>
            <a:t>AD</a:t>
          </a:r>
          <a:endParaRPr lang="it-IT" sz="1700" kern="1200" dirty="0"/>
        </a:p>
        <a:p>
          <a:pPr marL="360000" lvl="1" indent="-171450" algn="l" defTabSz="755650">
            <a:lnSpc>
              <a:spcPct val="90000"/>
            </a:lnSpc>
            <a:spcBef>
              <a:spcPct val="0"/>
            </a:spcBef>
            <a:spcAft>
              <a:spcPct val="15000"/>
            </a:spcAft>
            <a:buChar char="••"/>
          </a:pPr>
          <a:r>
            <a:rPr lang="it-IT" sz="1700" kern="1200" dirty="0" smtClean="0"/>
            <a:t>partner</a:t>
          </a:r>
          <a:endParaRPr lang="it-IT" sz="1700" kern="1200" dirty="0"/>
        </a:p>
      </dsp:txBody>
      <dsp:txXfrm rot="-5400000">
        <a:off x="2976538" y="1003343"/>
        <a:ext cx="2014263" cy="609133"/>
      </dsp:txXfrm>
    </dsp:sp>
    <dsp:sp modelId="{EC74DB24-39FA-4DCF-AE65-B43D0F035DE4}">
      <dsp:nvSpPr>
        <dsp:cNvPr id="0" name=""/>
        <dsp:cNvSpPr/>
      </dsp:nvSpPr>
      <dsp:spPr>
        <a:xfrm>
          <a:off x="209895" y="886009"/>
          <a:ext cx="2766642" cy="843798"/>
        </a:xfrm>
        <a:prstGeom prst="roundRect">
          <a:avLst/>
        </a:prstGeom>
        <a:gradFill rotWithShape="0">
          <a:gsLst>
            <a:gs pos="0">
              <a:schemeClr val="accent5">
                <a:hueOff val="2356783"/>
                <a:satOff val="-11270"/>
                <a:lumOff val="12353"/>
                <a:alphaOff val="0"/>
                <a:shade val="85000"/>
                <a:satMod val="130000"/>
              </a:schemeClr>
            </a:gs>
            <a:gs pos="34000">
              <a:schemeClr val="accent5">
                <a:hueOff val="2356783"/>
                <a:satOff val="-11270"/>
                <a:lumOff val="12353"/>
                <a:alphaOff val="0"/>
                <a:shade val="87000"/>
                <a:satMod val="125000"/>
              </a:schemeClr>
            </a:gs>
            <a:gs pos="70000">
              <a:schemeClr val="accent5">
                <a:hueOff val="2356783"/>
                <a:satOff val="-11270"/>
                <a:lumOff val="12353"/>
                <a:alphaOff val="0"/>
                <a:tint val="100000"/>
                <a:shade val="90000"/>
                <a:satMod val="130000"/>
              </a:schemeClr>
            </a:gs>
            <a:gs pos="100000">
              <a:schemeClr val="accent5">
                <a:hueOff val="2356783"/>
                <a:satOff val="-11270"/>
                <a:lumOff val="1235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it-IT" sz="1800" kern="1200" dirty="0" err="1" smtClean="0"/>
            <a:t>Defence</a:t>
          </a:r>
          <a:r>
            <a:rPr lang="it-IT" sz="1800" kern="1200" dirty="0" smtClean="0"/>
            <a:t> Domain (25%)</a:t>
          </a:r>
        </a:p>
        <a:p>
          <a:pPr lvl="0" algn="ctr" defTabSz="800100">
            <a:lnSpc>
              <a:spcPct val="90000"/>
            </a:lnSpc>
            <a:spcBef>
              <a:spcPct val="0"/>
            </a:spcBef>
            <a:spcAft>
              <a:spcPct val="35000"/>
            </a:spcAft>
          </a:pPr>
          <a:r>
            <a:rPr lang="it-IT" sz="1800" kern="1200" dirty="0" smtClean="0"/>
            <a:t>Absolute </a:t>
          </a:r>
          <a:r>
            <a:rPr lang="it-IT" sz="1800" kern="1200" dirty="0" err="1" smtClean="0"/>
            <a:t>Priority</a:t>
          </a:r>
          <a:endParaRPr lang="it-IT" sz="1800" kern="1200" dirty="0"/>
        </a:p>
      </dsp:txBody>
      <dsp:txXfrm>
        <a:off x="251086" y="927200"/>
        <a:ext cx="2684260" cy="76141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4015" cy="490409"/>
          </a:xfrm>
          <a:prstGeom prst="rect">
            <a:avLst/>
          </a:prstGeom>
        </p:spPr>
        <p:txBody>
          <a:bodyPr vert="horz" lIns="91861" tIns="45930" rIns="91861" bIns="45930" rtlCol="0"/>
          <a:lstStyle>
            <a:lvl1pPr algn="l">
              <a:defRPr sz="1200"/>
            </a:lvl1pPr>
          </a:lstStyle>
          <a:p>
            <a:endParaRPr lang="it-IT"/>
          </a:p>
        </p:txBody>
      </p:sp>
      <p:sp>
        <p:nvSpPr>
          <p:cNvPr id="3" name="Segnaposto data 2"/>
          <p:cNvSpPr>
            <a:spLocks noGrp="1"/>
          </p:cNvSpPr>
          <p:nvPr>
            <p:ph type="dt" sz="quarter" idx="1"/>
          </p:nvPr>
        </p:nvSpPr>
        <p:spPr>
          <a:xfrm>
            <a:off x="3809079" y="0"/>
            <a:ext cx="2914015" cy="490409"/>
          </a:xfrm>
          <a:prstGeom prst="rect">
            <a:avLst/>
          </a:prstGeom>
        </p:spPr>
        <p:txBody>
          <a:bodyPr vert="horz" lIns="91861" tIns="45930" rIns="91861" bIns="45930" rtlCol="0"/>
          <a:lstStyle>
            <a:lvl1pPr algn="r">
              <a:defRPr sz="1200"/>
            </a:lvl1pPr>
          </a:lstStyle>
          <a:p>
            <a:fld id="{C901139B-C1ED-4AC5-8A5F-4961E89C0F6C}" type="datetimeFigureOut">
              <a:rPr lang="it-IT" smtClean="0"/>
              <a:t>11/07/2019</a:t>
            </a:fld>
            <a:endParaRPr lang="it-IT"/>
          </a:p>
        </p:txBody>
      </p:sp>
      <p:sp>
        <p:nvSpPr>
          <p:cNvPr id="4" name="Segnaposto piè di pagina 3"/>
          <p:cNvSpPr>
            <a:spLocks noGrp="1"/>
          </p:cNvSpPr>
          <p:nvPr>
            <p:ph type="ftr" sz="quarter" idx="2"/>
          </p:nvPr>
        </p:nvSpPr>
        <p:spPr>
          <a:xfrm>
            <a:off x="0" y="9283831"/>
            <a:ext cx="2914015" cy="490408"/>
          </a:xfrm>
          <a:prstGeom prst="rect">
            <a:avLst/>
          </a:prstGeom>
        </p:spPr>
        <p:txBody>
          <a:bodyPr vert="horz" lIns="91861" tIns="45930" rIns="91861" bIns="45930" rtlCol="0" anchor="b"/>
          <a:lstStyle>
            <a:lvl1pPr algn="l">
              <a:defRPr sz="1200"/>
            </a:lvl1pPr>
          </a:lstStyle>
          <a:p>
            <a:endParaRPr lang="it-IT"/>
          </a:p>
        </p:txBody>
      </p:sp>
      <p:sp>
        <p:nvSpPr>
          <p:cNvPr id="5" name="Segnaposto numero diapositiva 4"/>
          <p:cNvSpPr>
            <a:spLocks noGrp="1"/>
          </p:cNvSpPr>
          <p:nvPr>
            <p:ph type="sldNum" sz="quarter" idx="3"/>
          </p:nvPr>
        </p:nvSpPr>
        <p:spPr>
          <a:xfrm>
            <a:off x="3809079" y="9283831"/>
            <a:ext cx="2914015" cy="490408"/>
          </a:xfrm>
          <a:prstGeom prst="rect">
            <a:avLst/>
          </a:prstGeom>
        </p:spPr>
        <p:txBody>
          <a:bodyPr vert="horz" lIns="91861" tIns="45930" rIns="91861" bIns="45930" rtlCol="0" anchor="b"/>
          <a:lstStyle>
            <a:lvl1pPr algn="r">
              <a:defRPr sz="1200"/>
            </a:lvl1pPr>
          </a:lstStyle>
          <a:p>
            <a:fld id="{09D14FBA-B841-45C2-A18E-EC22D496778E}" type="slidenum">
              <a:rPr lang="it-IT" smtClean="0"/>
              <a:t>‹N›</a:t>
            </a:fld>
            <a:endParaRPr lang="it-IT"/>
          </a:p>
        </p:txBody>
      </p:sp>
    </p:spTree>
    <p:extLst>
      <p:ext uri="{BB962C8B-B14F-4D97-AF65-F5344CB8AC3E}">
        <p14:creationId xmlns:p14="http://schemas.microsoft.com/office/powerpoint/2010/main" val="66786876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4015" cy="490409"/>
          </a:xfrm>
          <a:prstGeom prst="rect">
            <a:avLst/>
          </a:prstGeom>
        </p:spPr>
        <p:txBody>
          <a:bodyPr vert="horz" lIns="91861" tIns="45930" rIns="91861" bIns="45930" rtlCol="0"/>
          <a:lstStyle>
            <a:lvl1pPr algn="l">
              <a:defRPr sz="1200"/>
            </a:lvl1pPr>
          </a:lstStyle>
          <a:p>
            <a:endParaRPr lang="it-IT"/>
          </a:p>
        </p:txBody>
      </p:sp>
      <p:sp>
        <p:nvSpPr>
          <p:cNvPr id="3" name="Segnaposto data 2"/>
          <p:cNvSpPr>
            <a:spLocks noGrp="1"/>
          </p:cNvSpPr>
          <p:nvPr>
            <p:ph type="dt" idx="1"/>
          </p:nvPr>
        </p:nvSpPr>
        <p:spPr>
          <a:xfrm>
            <a:off x="3809079" y="0"/>
            <a:ext cx="2914015" cy="490409"/>
          </a:xfrm>
          <a:prstGeom prst="rect">
            <a:avLst/>
          </a:prstGeom>
        </p:spPr>
        <p:txBody>
          <a:bodyPr vert="horz" lIns="91861" tIns="45930" rIns="91861" bIns="45930" rtlCol="0"/>
          <a:lstStyle>
            <a:lvl1pPr algn="r">
              <a:defRPr sz="1200"/>
            </a:lvl1pPr>
          </a:lstStyle>
          <a:p>
            <a:fld id="{D12A204C-055D-4B50-AF54-3E878B10118A}" type="datetimeFigureOut">
              <a:rPr lang="it-IT" smtClean="0"/>
              <a:t>11/07/2019</a:t>
            </a:fld>
            <a:endParaRPr lang="it-IT"/>
          </a:p>
        </p:txBody>
      </p:sp>
      <p:sp>
        <p:nvSpPr>
          <p:cNvPr id="4" name="Segnaposto immagine diapositiva 3"/>
          <p:cNvSpPr>
            <a:spLocks noGrp="1" noRot="1" noChangeAspect="1"/>
          </p:cNvSpPr>
          <p:nvPr>
            <p:ph type="sldImg" idx="2"/>
          </p:nvPr>
        </p:nvSpPr>
        <p:spPr>
          <a:xfrm>
            <a:off x="1163638" y="1222375"/>
            <a:ext cx="4397375" cy="3298825"/>
          </a:xfrm>
          <a:prstGeom prst="rect">
            <a:avLst/>
          </a:prstGeom>
          <a:noFill/>
          <a:ln w="12700">
            <a:solidFill>
              <a:prstClr val="black"/>
            </a:solidFill>
          </a:ln>
        </p:spPr>
        <p:txBody>
          <a:bodyPr vert="horz" lIns="91861" tIns="45930" rIns="91861" bIns="45930" rtlCol="0" anchor="ctr"/>
          <a:lstStyle/>
          <a:p>
            <a:endParaRPr lang="it-IT"/>
          </a:p>
        </p:txBody>
      </p:sp>
      <p:sp>
        <p:nvSpPr>
          <p:cNvPr id="5" name="Segnaposto note 4"/>
          <p:cNvSpPr>
            <a:spLocks noGrp="1"/>
          </p:cNvSpPr>
          <p:nvPr>
            <p:ph type="body" sz="quarter" idx="3"/>
          </p:nvPr>
        </p:nvSpPr>
        <p:spPr>
          <a:xfrm>
            <a:off x="672465" y="4703852"/>
            <a:ext cx="5379720" cy="3848606"/>
          </a:xfrm>
          <a:prstGeom prst="rect">
            <a:avLst/>
          </a:prstGeom>
        </p:spPr>
        <p:txBody>
          <a:bodyPr vert="horz" lIns="91861" tIns="45930" rIns="91861" bIns="4593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283831"/>
            <a:ext cx="2914015" cy="490408"/>
          </a:xfrm>
          <a:prstGeom prst="rect">
            <a:avLst/>
          </a:prstGeom>
        </p:spPr>
        <p:txBody>
          <a:bodyPr vert="horz" lIns="91861" tIns="45930" rIns="91861" bIns="45930" rtlCol="0" anchor="b"/>
          <a:lstStyle>
            <a:lvl1pPr algn="l">
              <a:defRPr sz="1200"/>
            </a:lvl1pPr>
          </a:lstStyle>
          <a:p>
            <a:endParaRPr lang="it-IT"/>
          </a:p>
        </p:txBody>
      </p:sp>
      <p:sp>
        <p:nvSpPr>
          <p:cNvPr id="7" name="Segnaposto numero diapositiva 6"/>
          <p:cNvSpPr>
            <a:spLocks noGrp="1"/>
          </p:cNvSpPr>
          <p:nvPr>
            <p:ph type="sldNum" sz="quarter" idx="5"/>
          </p:nvPr>
        </p:nvSpPr>
        <p:spPr>
          <a:xfrm>
            <a:off x="3809079" y="9283831"/>
            <a:ext cx="2914015" cy="490408"/>
          </a:xfrm>
          <a:prstGeom prst="rect">
            <a:avLst/>
          </a:prstGeom>
        </p:spPr>
        <p:txBody>
          <a:bodyPr vert="horz" lIns="91861" tIns="45930" rIns="91861" bIns="45930" rtlCol="0" anchor="b"/>
          <a:lstStyle>
            <a:lvl1pPr algn="r">
              <a:defRPr sz="1200"/>
            </a:lvl1pPr>
          </a:lstStyle>
          <a:p>
            <a:fld id="{BDDCDF88-74A8-4860-8C67-4812130331D8}" type="slidenum">
              <a:rPr lang="it-IT" smtClean="0"/>
              <a:t>‹N›</a:t>
            </a:fld>
            <a:endParaRPr lang="it-IT"/>
          </a:p>
        </p:txBody>
      </p:sp>
    </p:spTree>
    <p:extLst>
      <p:ext uri="{BB962C8B-B14F-4D97-AF65-F5344CB8AC3E}">
        <p14:creationId xmlns:p14="http://schemas.microsoft.com/office/powerpoint/2010/main" val="425564805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553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6E71614-3BBB-4FBE-AA5A-4B1181E11B60}" type="slidenum">
              <a:rPr lang="it-IT" altLang="it-IT"/>
              <a:pPr/>
              <a:t>4</a:t>
            </a:fld>
            <a:endParaRPr lang="it-IT" altLang="it-IT"/>
          </a:p>
        </p:txBody>
      </p:sp>
    </p:spTree>
    <p:extLst>
      <p:ext uri="{BB962C8B-B14F-4D97-AF65-F5344CB8AC3E}">
        <p14:creationId xmlns:p14="http://schemas.microsoft.com/office/powerpoint/2010/main" val="208165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734546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a:xfrm>
            <a:off x="877888" y="731838"/>
            <a:ext cx="4889500" cy="3667125"/>
          </a:xfrm>
          <a:ln/>
        </p:spPr>
      </p:sp>
      <p:sp>
        <p:nvSpPr>
          <p:cNvPr id="102403" name="Rectangle 3"/>
          <p:cNvSpPr>
            <a:spLocks noGrp="1"/>
          </p:cNvSpPr>
          <p:nvPr>
            <p:ph type="body" idx="1"/>
          </p:nvPr>
        </p:nvSpPr>
        <p:spPr>
          <a:xfrm>
            <a:off x="885825" y="4645025"/>
            <a:ext cx="4873625" cy="4398963"/>
          </a:xfrm>
          <a:noFill/>
          <a:ln/>
        </p:spPr>
        <p:txBody>
          <a:bodyPr lIns="93083" tIns="46541" rIns="93083" bIns="46541"/>
          <a:lstStyle/>
          <a:p>
            <a:pPr defTabSz="914400"/>
            <a:endParaRPr lang="en-US" dirty="0"/>
          </a:p>
        </p:txBody>
      </p:sp>
    </p:spTree>
    <p:extLst>
      <p:ext uri="{BB962C8B-B14F-4D97-AF65-F5344CB8AC3E}">
        <p14:creationId xmlns:p14="http://schemas.microsoft.com/office/powerpoint/2010/main" val="1807042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data 3"/>
          <p:cNvSpPr>
            <a:spLocks noGrp="1"/>
          </p:cNvSpPr>
          <p:nvPr>
            <p:ph type="dt" idx="10"/>
          </p:nvPr>
        </p:nvSpPr>
        <p:spPr/>
        <p:txBody>
          <a:bodyPr/>
          <a:lstStyle/>
          <a:p>
            <a:pPr>
              <a:defRPr/>
            </a:pPr>
            <a:r>
              <a:rPr lang="fr-FR" smtClean="0"/>
              <a:t>6 août 2010</a:t>
            </a:r>
            <a:endParaRPr lang="fr-FR"/>
          </a:p>
        </p:txBody>
      </p:sp>
      <p:sp>
        <p:nvSpPr>
          <p:cNvPr id="5" name="Segnaposto numero diapositiva 4"/>
          <p:cNvSpPr>
            <a:spLocks noGrp="1"/>
          </p:cNvSpPr>
          <p:nvPr>
            <p:ph type="sldNum" idx="11"/>
          </p:nvPr>
        </p:nvSpPr>
        <p:spPr/>
        <p:txBody>
          <a:bodyPr/>
          <a:lstStyle/>
          <a:p>
            <a:pPr>
              <a:defRPr/>
            </a:pPr>
            <a:fld id="{D35BADD2-A628-4BCA-99D7-E2E17423F381}" type="slidenum">
              <a:rPr lang="fr-FR" smtClean="0"/>
              <a:pPr>
                <a:defRPr/>
              </a:pPr>
              <a:t>11</a:t>
            </a:fld>
            <a:endParaRPr lang="fr-FR"/>
          </a:p>
        </p:txBody>
      </p:sp>
    </p:spTree>
    <p:extLst>
      <p:ext uri="{BB962C8B-B14F-4D97-AF65-F5344CB8AC3E}">
        <p14:creationId xmlns:p14="http://schemas.microsoft.com/office/powerpoint/2010/main" val="2197601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63638" y="1222375"/>
            <a:ext cx="4397375" cy="329882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8DF57D7-2670-4E78-96DD-D9B22805124F}" type="slidenum">
              <a:rPr lang="en-US" smtClean="0"/>
              <a:pPr>
                <a:defRPr/>
              </a:pPr>
              <a:t>18</a:t>
            </a:fld>
            <a:endParaRPr lang="en-US" dirty="0"/>
          </a:p>
        </p:txBody>
      </p:sp>
    </p:spTree>
    <p:extLst>
      <p:ext uri="{BB962C8B-B14F-4D97-AF65-F5344CB8AC3E}">
        <p14:creationId xmlns:p14="http://schemas.microsoft.com/office/powerpoint/2010/main" val="2817483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5583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7/11/2019</a:t>
            </a:fld>
            <a:endParaRPr lang="en-US"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EE3FACAC-3CBF-4298-8428-9DCB92D62F48}" type="slidenum">
              <a:rPr lang="it-IT" smtClean="0"/>
              <a:pPr/>
              <a:t>‹N›</a:t>
            </a:fld>
            <a:endParaRPr lang="it-IT"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6"/>
          <p:cNvSpPr/>
          <p:nvPr userDrawn="1"/>
        </p:nvSpPr>
        <p:spPr>
          <a:xfrm>
            <a:off x="2384" y="6400800"/>
            <a:ext cx="9141619" cy="457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706643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EE3FACAC-3CBF-4298-8428-9DCB92D62F48}" type="slidenum">
              <a:rPr lang="it-IT" smtClean="0"/>
              <a:pPr/>
              <a:t>‹N›</a:t>
            </a:fld>
            <a:endParaRPr lang="it-IT" dirty="0"/>
          </a:p>
        </p:txBody>
      </p:sp>
    </p:spTree>
    <p:extLst>
      <p:ext uri="{BB962C8B-B14F-4D97-AF65-F5344CB8AC3E}">
        <p14:creationId xmlns:p14="http://schemas.microsoft.com/office/powerpoint/2010/main" val="24649471"/>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EE3FACAC-3CBF-4298-8428-9DCB92D62F48}" type="slidenum">
              <a:rPr lang="it-IT" smtClean="0"/>
              <a:pPr/>
              <a:t>‹N›</a:t>
            </a:fld>
            <a:endParaRPr lang="it-IT" dirty="0"/>
          </a:p>
        </p:txBody>
      </p:sp>
    </p:spTree>
    <p:extLst>
      <p:ext uri="{BB962C8B-B14F-4D97-AF65-F5344CB8AC3E}">
        <p14:creationId xmlns:p14="http://schemas.microsoft.com/office/powerpoint/2010/main" val="377660570"/>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6857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8403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olo titolo">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a:t>Fare clic per modificare lo stile del titolo</a:t>
            </a:r>
          </a:p>
        </p:txBody>
      </p:sp>
      <p:sp>
        <p:nvSpPr>
          <p:cNvPr id="9" name="Segnaposto numero diapositiva 8"/>
          <p:cNvSpPr>
            <a:spLocks noGrp="1"/>
          </p:cNvSpPr>
          <p:nvPr>
            <p:ph type="sldNum" sz="quarter" idx="12"/>
          </p:nvPr>
        </p:nvSpPr>
        <p:spPr/>
        <p:txBody>
          <a:bodyPr/>
          <a:lstStyle/>
          <a:p>
            <a:fld id="{EE3FACAC-3CBF-4298-8428-9DCB92D62F48}" type="slidenum">
              <a:rPr lang="it-IT" smtClean="0"/>
              <a:t>‹N›</a:t>
            </a:fld>
            <a:endParaRPr lang="it-IT"/>
          </a:p>
        </p:txBody>
      </p:sp>
      <p:sp>
        <p:nvSpPr>
          <p:cNvPr id="3" name="Segnaposto piè di pagina 2"/>
          <p:cNvSpPr>
            <a:spLocks noGrp="1"/>
          </p:cNvSpPr>
          <p:nvPr>
            <p:ph type="ftr" sz="quarter" idx="14"/>
          </p:nvPr>
        </p:nvSpPr>
        <p:spPr/>
        <p:txBody>
          <a:bodyPr/>
          <a:lstStyle/>
          <a:p>
            <a:endParaRPr lang="it-IT" dirty="0"/>
          </a:p>
        </p:txBody>
      </p:sp>
    </p:spTree>
    <p:extLst>
      <p:ext uri="{BB962C8B-B14F-4D97-AF65-F5344CB8AC3E}">
        <p14:creationId xmlns:p14="http://schemas.microsoft.com/office/powerpoint/2010/main" val="8402231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smtClean="0"/>
              <a:t>7/11/2019</a:t>
            </a:fld>
            <a:endParaRPr lang="en-US"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EE3FACAC-3CBF-4298-8428-9DCB92D62F48}" type="slidenum">
              <a:rPr lang="it-IT" smtClean="0"/>
              <a:pPr/>
              <a:t>‹N›</a:t>
            </a:fld>
            <a:endParaRPr lang="it-IT" dirty="0"/>
          </a:p>
        </p:txBody>
      </p:sp>
    </p:spTree>
    <p:extLst>
      <p:ext uri="{BB962C8B-B14F-4D97-AF65-F5344CB8AC3E}">
        <p14:creationId xmlns:p14="http://schemas.microsoft.com/office/powerpoint/2010/main" val="30913555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EE3FACAC-3CBF-4298-8428-9DCB92D62F48}" type="slidenum">
              <a:rPr lang="it-IT" smtClean="0"/>
              <a:pPr/>
              <a:t>‹N›</a:t>
            </a:fld>
            <a:endParaRPr lang="it-IT"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085020"/>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7/11/2019</a:t>
            </a:fld>
            <a:endParaRPr lang="en-US" dirty="0"/>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E3FACAC-3CBF-4298-8428-9DCB92D62F48}" type="slidenum">
              <a:rPr lang="it-IT" smtClean="0"/>
              <a:t>‹N›</a:t>
            </a:fld>
            <a:endParaRPr lang="it-IT"/>
          </a:p>
        </p:txBody>
      </p:sp>
    </p:spTree>
    <p:extLst>
      <p:ext uri="{BB962C8B-B14F-4D97-AF65-F5344CB8AC3E}">
        <p14:creationId xmlns:p14="http://schemas.microsoft.com/office/powerpoint/2010/main" val="19734726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822960" y="2582335"/>
            <a:ext cx="3703320" cy="328676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4663440" y="2582334"/>
            <a:ext cx="3703320" cy="328676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endParaRPr lang="it-IT" dirty="0"/>
          </a:p>
        </p:txBody>
      </p:sp>
      <p:sp>
        <p:nvSpPr>
          <p:cNvPr id="8" name="Footer Placeholder 7"/>
          <p:cNvSpPr>
            <a:spLocks noGrp="1"/>
          </p:cNvSpPr>
          <p:nvPr>
            <p:ph type="ftr" sz="quarter" idx="11"/>
          </p:nvPr>
        </p:nvSpPr>
        <p:spPr/>
        <p:txBody>
          <a:bodyPr/>
          <a:lstStyle/>
          <a:p>
            <a:endParaRPr lang="it-IT" dirty="0"/>
          </a:p>
        </p:txBody>
      </p:sp>
      <p:sp>
        <p:nvSpPr>
          <p:cNvPr id="9" name="Slide Number Placeholder 8"/>
          <p:cNvSpPr>
            <a:spLocks noGrp="1"/>
          </p:cNvSpPr>
          <p:nvPr>
            <p:ph type="sldNum" sz="quarter" idx="12"/>
          </p:nvPr>
        </p:nvSpPr>
        <p:spPr/>
        <p:txBody>
          <a:bodyPr/>
          <a:lstStyle/>
          <a:p>
            <a:fld id="{EE3FACAC-3CBF-4298-8428-9DCB92D62F48}" type="slidenum">
              <a:rPr lang="it-IT" smtClean="0"/>
              <a:pPr/>
              <a:t>‹N›</a:t>
            </a:fld>
            <a:endParaRPr lang="it-IT" dirty="0"/>
          </a:p>
        </p:txBody>
      </p:sp>
    </p:spTree>
    <p:extLst>
      <p:ext uri="{BB962C8B-B14F-4D97-AF65-F5344CB8AC3E}">
        <p14:creationId xmlns:p14="http://schemas.microsoft.com/office/powerpoint/2010/main" val="25694812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7/11/2019</a:t>
            </a:fld>
            <a:endParaRPr lang="en-US" dirty="0"/>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p>
            <a:fld id="{EE3FACAC-3CBF-4298-8428-9DCB92D62F48}" type="slidenum">
              <a:rPr lang="it-IT" smtClean="0"/>
              <a:t>‹N›</a:t>
            </a:fld>
            <a:endParaRPr lang="it-IT"/>
          </a:p>
        </p:txBody>
      </p:sp>
    </p:spTree>
    <p:extLst>
      <p:ext uri="{BB962C8B-B14F-4D97-AF65-F5344CB8AC3E}">
        <p14:creationId xmlns:p14="http://schemas.microsoft.com/office/powerpoint/2010/main" val="9723413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it-IT"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dirty="0"/>
          </a:p>
        </p:txBody>
      </p:sp>
      <p:sp>
        <p:nvSpPr>
          <p:cNvPr id="9" name="Slide Number Placeholder 8"/>
          <p:cNvSpPr>
            <a:spLocks noGrp="1"/>
          </p:cNvSpPr>
          <p:nvPr>
            <p:ph type="sldNum" sz="quarter" idx="12"/>
          </p:nvPr>
        </p:nvSpPr>
        <p:spPr/>
        <p:txBody>
          <a:bodyPr/>
          <a:lstStyle/>
          <a:p>
            <a:fld id="{EE3FACAC-3CBF-4298-8428-9DCB92D62F48}" type="slidenum">
              <a:rPr lang="it-IT" smtClean="0"/>
              <a:pPr/>
              <a:t>‹N›</a:t>
            </a:fld>
            <a:endParaRPr lang="it-IT" dirty="0"/>
          </a:p>
        </p:txBody>
      </p:sp>
    </p:spTree>
    <p:extLst>
      <p:ext uri="{BB962C8B-B14F-4D97-AF65-F5344CB8AC3E}">
        <p14:creationId xmlns:p14="http://schemas.microsoft.com/office/powerpoint/2010/main" val="3031316425"/>
      </p:ext>
    </p:extLst>
  </p:cSld>
  <p:clrMapOvr>
    <a:masterClrMapping/>
  </p:clrMapOvr>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it-IT"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it-IT"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E3FACAC-3CBF-4298-8428-9DCB92D62F48}" type="slidenum">
              <a:rPr lang="it-IT" smtClean="0"/>
              <a:pPr/>
              <a:t>‹N›</a:t>
            </a:fld>
            <a:endParaRPr lang="it-IT" dirty="0"/>
          </a:p>
        </p:txBody>
      </p:sp>
    </p:spTree>
    <p:extLst>
      <p:ext uri="{BB962C8B-B14F-4D97-AF65-F5344CB8AC3E}">
        <p14:creationId xmlns:p14="http://schemas.microsoft.com/office/powerpoint/2010/main" val="3549870493"/>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EE3FACAC-3CBF-4298-8428-9DCB92D62F48}" type="slidenum">
              <a:rPr lang="it-IT" smtClean="0"/>
              <a:pPr/>
              <a:t>‹N›</a:t>
            </a:fld>
            <a:endParaRPr lang="it-IT" dirty="0"/>
          </a:p>
        </p:txBody>
      </p:sp>
    </p:spTree>
    <p:extLst>
      <p:ext uri="{BB962C8B-B14F-4D97-AF65-F5344CB8AC3E}">
        <p14:creationId xmlns:p14="http://schemas.microsoft.com/office/powerpoint/2010/main" val="1782253710"/>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it-IT"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EE3FACAC-3CBF-4298-8428-9DCB92D62F48}" type="slidenum">
              <a:rPr lang="it-IT" smtClean="0"/>
              <a:pPr/>
              <a:t>‹N›</a:t>
            </a:fld>
            <a:endParaRPr lang="it-IT" dirty="0"/>
          </a:p>
        </p:txBody>
      </p:sp>
      <p:sp>
        <p:nvSpPr>
          <p:cNvPr id="11" name="Rectangle 6"/>
          <p:cNvSpPr/>
          <p:nvPr userDrawn="1"/>
        </p:nvSpPr>
        <p:spPr>
          <a:xfrm>
            <a:off x="2384" y="6400800"/>
            <a:ext cx="9141619" cy="457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Segnaposto numero diapositiva 14"/>
          <p:cNvSpPr txBox="1">
            <a:spLocks/>
          </p:cNvSpPr>
          <p:nvPr userDrawn="1"/>
        </p:nvSpPr>
        <p:spPr>
          <a:xfrm>
            <a:off x="7643710" y="6454085"/>
            <a:ext cx="1312025"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7F7D3F3-B563-411A-B601-CE9085603FDC}" type="slidenum">
              <a:rPr lang="it-IT" sz="1200" smtClean="0">
                <a:solidFill>
                  <a:schemeClr val="bg1"/>
                </a:solidFill>
              </a:rPr>
              <a:pPr algn="r"/>
              <a:t>‹N›</a:t>
            </a:fld>
            <a:endParaRPr lang="it-IT" sz="1200" dirty="0">
              <a:solidFill>
                <a:schemeClr val="bg1"/>
              </a:solidFill>
            </a:endParaRPr>
          </a:p>
        </p:txBody>
      </p:sp>
      <p:pic>
        <p:nvPicPr>
          <p:cNvPr id="16" name="Picture 2" descr="Agenzia Spaziale Italiana"/>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l="8856" r="38266" b="16210"/>
          <a:stretch/>
        </p:blipFill>
        <p:spPr bwMode="auto">
          <a:xfrm>
            <a:off x="103174" y="6215679"/>
            <a:ext cx="632312" cy="6035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6"/>
          <p:cNvSpPr txBox="1">
            <a:spLocks noChangeArrowheads="1"/>
          </p:cNvSpPr>
          <p:nvPr userDrawn="1"/>
        </p:nvSpPr>
        <p:spPr bwMode="auto">
          <a:xfrm>
            <a:off x="2921838" y="6542208"/>
            <a:ext cx="34599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rgbClr val="000066"/>
                </a:solidFill>
                <a:latin typeface="Arial Unicode MS" pitchFamily="34" charset="-128"/>
              </a:defRPr>
            </a:lvl1pPr>
            <a:lvl2pPr marL="742950" indent="-285750" eaLnBrk="0" hangingPunct="0">
              <a:defRPr sz="2000">
                <a:solidFill>
                  <a:srgbClr val="000066"/>
                </a:solidFill>
                <a:latin typeface="Arial Unicode MS" pitchFamily="34" charset="-128"/>
              </a:defRPr>
            </a:lvl2pPr>
            <a:lvl3pPr marL="1143000" indent="-228600" eaLnBrk="0" hangingPunct="0">
              <a:defRPr sz="2000">
                <a:solidFill>
                  <a:srgbClr val="000066"/>
                </a:solidFill>
                <a:latin typeface="Arial Unicode MS" pitchFamily="34" charset="-128"/>
              </a:defRPr>
            </a:lvl3pPr>
            <a:lvl4pPr marL="1600200" indent="-228600" eaLnBrk="0" hangingPunct="0">
              <a:defRPr sz="2000">
                <a:solidFill>
                  <a:srgbClr val="000066"/>
                </a:solidFill>
                <a:latin typeface="Arial Unicode MS" pitchFamily="34" charset="-128"/>
              </a:defRPr>
            </a:lvl4pPr>
            <a:lvl5pPr marL="2057400" indent="-228600" eaLnBrk="0" hangingPunct="0">
              <a:defRPr sz="2000">
                <a:solidFill>
                  <a:srgbClr val="000066"/>
                </a:solidFill>
                <a:latin typeface="Arial Unicode MS" pitchFamily="34" charset="-128"/>
              </a:defRPr>
            </a:lvl5pPr>
            <a:lvl6pPr marL="2514600" indent="-228600" eaLnBrk="0" fontAlgn="base" hangingPunct="0">
              <a:spcBef>
                <a:spcPct val="20000"/>
              </a:spcBef>
              <a:spcAft>
                <a:spcPct val="0"/>
              </a:spcAft>
              <a:buFont typeface="Wingdings" pitchFamily="2" charset="2"/>
              <a:buChar char="q"/>
              <a:defRPr sz="2000">
                <a:solidFill>
                  <a:srgbClr val="000066"/>
                </a:solidFill>
                <a:latin typeface="Arial Unicode MS" pitchFamily="34" charset="-128"/>
              </a:defRPr>
            </a:lvl6pPr>
            <a:lvl7pPr marL="2971800" indent="-228600" eaLnBrk="0" fontAlgn="base" hangingPunct="0">
              <a:spcBef>
                <a:spcPct val="20000"/>
              </a:spcBef>
              <a:spcAft>
                <a:spcPct val="0"/>
              </a:spcAft>
              <a:buFont typeface="Wingdings" pitchFamily="2" charset="2"/>
              <a:buChar char="q"/>
              <a:defRPr sz="2000">
                <a:solidFill>
                  <a:srgbClr val="000066"/>
                </a:solidFill>
                <a:latin typeface="Arial Unicode MS" pitchFamily="34" charset="-128"/>
              </a:defRPr>
            </a:lvl7pPr>
            <a:lvl8pPr marL="3429000" indent="-228600" eaLnBrk="0" fontAlgn="base" hangingPunct="0">
              <a:spcBef>
                <a:spcPct val="20000"/>
              </a:spcBef>
              <a:spcAft>
                <a:spcPct val="0"/>
              </a:spcAft>
              <a:buFont typeface="Wingdings" pitchFamily="2" charset="2"/>
              <a:buChar char="q"/>
              <a:defRPr sz="2000">
                <a:solidFill>
                  <a:srgbClr val="000066"/>
                </a:solidFill>
                <a:latin typeface="Arial Unicode MS" pitchFamily="34" charset="-128"/>
              </a:defRPr>
            </a:lvl8pPr>
            <a:lvl9pPr marL="3886200" indent="-228600" eaLnBrk="0" fontAlgn="base" hangingPunct="0">
              <a:spcBef>
                <a:spcPct val="20000"/>
              </a:spcBef>
              <a:spcAft>
                <a:spcPct val="0"/>
              </a:spcAft>
              <a:buFont typeface="Wingdings" pitchFamily="2" charset="2"/>
              <a:buChar char="q"/>
              <a:defRPr sz="2000">
                <a:solidFill>
                  <a:srgbClr val="000066"/>
                </a:solidFill>
                <a:latin typeface="Arial Unicode MS" pitchFamily="34" charset="-128"/>
              </a:defRPr>
            </a:lvl9pPr>
          </a:lstStyle>
          <a:p>
            <a:pPr algn="ctr" eaLnBrk="1" hangingPunct="1">
              <a:spcBef>
                <a:spcPct val="50000"/>
              </a:spcBef>
              <a:defRPr/>
            </a:pPr>
            <a:r>
              <a:rPr lang="en-US" altLang="he-IL" sz="600" b="0" i="1" dirty="0">
                <a:solidFill>
                  <a:schemeClr val="bg1"/>
                </a:solidFill>
                <a:latin typeface="Arial" pitchFamily="34" charset="0"/>
                <a:cs typeface="Arial" pitchFamily="34" charset="0"/>
              </a:rPr>
              <a:t>This document contains proprietary information of ASI, and may not be reproduced, copied, disclosed or utilized in any way, in whole or in part, without the prior written consent of ASI.</a:t>
            </a:r>
            <a:endParaRPr lang="en-US" sz="600" b="0" i="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8161283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21" r:id="rId14"/>
  </p:sldLayoutIdLst>
  <p:timing>
    <p:tnLst>
      <p:par>
        <p:cTn id="1" dur="indefinite" restart="never" nodeType="tmRoot"/>
      </p:par>
    </p:tnLst>
  </p:timing>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3.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6.png"/><Relationship Id="rId5" Type="http://schemas.microsoft.com/office/2007/relationships/hdphoto" Target="../media/hdphoto13.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39.png"/><Relationship Id="rId5" Type="http://schemas.microsoft.com/office/2007/relationships/hdphoto" Target="../media/hdphoto15.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54.gif"/><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13.xml"/><Relationship Id="rId4" Type="http://schemas.microsoft.com/office/2007/relationships/hdphoto" Target="../media/hdphoto16.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6.wdp"/><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13.png"/><Relationship Id="rId21" Type="http://schemas.openxmlformats.org/officeDocument/2006/relationships/image" Target="../media/image22.png"/><Relationship Id="rId7" Type="http://schemas.openxmlformats.org/officeDocument/2006/relationships/hyperlink" Target="http://upload.wikimedia.org/wikipedia/commons/3/30/BSB_Ponte_JK_Helicoptero_02_2006_79_8x6.JPG" TargetMode="External"/><Relationship Id="rId12" Type="http://schemas.openxmlformats.org/officeDocument/2006/relationships/image" Target="../media/image17.png"/><Relationship Id="rId17" Type="http://schemas.openxmlformats.org/officeDocument/2006/relationships/image" Target="../media/image20.png"/><Relationship Id="rId25" Type="http://schemas.openxmlformats.org/officeDocument/2006/relationships/image" Target="../media/image24.png"/><Relationship Id="rId2" Type="http://schemas.openxmlformats.org/officeDocument/2006/relationships/image" Target="../media/image12.jp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14.xml"/><Relationship Id="rId6" Type="http://schemas.microsoft.com/office/2007/relationships/hdphoto" Target="../media/hdphoto3.wdp"/><Relationship Id="rId11" Type="http://schemas.microsoft.com/office/2007/relationships/hdphoto" Target="../media/hdphoto5.wdp"/><Relationship Id="rId24" Type="http://schemas.microsoft.com/office/2007/relationships/hdphoto" Target="../media/hdphoto11.wdp"/><Relationship Id="rId5" Type="http://schemas.openxmlformats.org/officeDocument/2006/relationships/image" Target="../media/image14.png"/><Relationship Id="rId15" Type="http://schemas.openxmlformats.org/officeDocument/2006/relationships/image" Target="../media/image19.png"/><Relationship Id="rId23" Type="http://schemas.openxmlformats.org/officeDocument/2006/relationships/image" Target="../media/image23.png"/><Relationship Id="rId10" Type="http://schemas.openxmlformats.org/officeDocument/2006/relationships/image" Target="../media/image16.png"/><Relationship Id="rId19" Type="http://schemas.openxmlformats.org/officeDocument/2006/relationships/image" Target="../media/image21.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18.jpeg"/><Relationship Id="rId22" Type="http://schemas.microsoft.com/office/2007/relationships/hdphoto" Target="../media/hdphoto10.wdp"/><Relationship Id="rId27"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3">
            <a:extLst>
              <a:ext uri="{FF2B5EF4-FFF2-40B4-BE49-F238E27FC236}">
                <a16:creationId xmlns:a16="http://schemas.microsoft.com/office/drawing/2014/main" id="{FD136517-81F0-4FA3-98C4-CCB1C1DC3E41}"/>
              </a:ext>
            </a:extLst>
          </p:cNvPr>
          <p:cNvSpPr>
            <a:spLocks noGrp="1"/>
          </p:cNvSpPr>
          <p:nvPr>
            <p:ph type="sldNum" sz="quarter" idx="12"/>
          </p:nvPr>
        </p:nvSpPr>
        <p:spPr>
          <a:xfrm>
            <a:off x="8024568" y="6433503"/>
            <a:ext cx="984019" cy="365125"/>
          </a:xfrm>
        </p:spPr>
        <p:txBody>
          <a:bodyPr/>
          <a:lstStyle/>
          <a:p>
            <a:fld id="{EE3FACAC-3CBF-4298-8428-9DCB92D62F48}" type="slidenum">
              <a:rPr lang="it-IT" sz="1600" b="1">
                <a:latin typeface="Arial" panose="020B0604020202020204" pitchFamily="34" charset="0"/>
                <a:ea typeface="Adobe Song Std L" panose="02020300000000000000" pitchFamily="18" charset="-128"/>
                <a:cs typeface="Arial" panose="020B0604020202020204" pitchFamily="34" charset="0"/>
              </a:rPr>
              <a:pPr/>
              <a:t>1</a:t>
            </a:fld>
            <a:endParaRPr lang="it-IT" sz="1600" b="1" dirty="0">
              <a:latin typeface="Arial" panose="020B0604020202020204" pitchFamily="34" charset="0"/>
              <a:ea typeface="Adobe Song Std L" panose="02020300000000000000" pitchFamily="18" charset="-128"/>
              <a:cs typeface="Arial" panose="020B0604020202020204" pitchFamily="34" charset="0"/>
            </a:endParaRPr>
          </a:p>
        </p:txBody>
      </p:sp>
      <p:sp>
        <p:nvSpPr>
          <p:cNvPr id="3" name="CasellaDiTesto 2"/>
          <p:cNvSpPr txBox="1"/>
          <p:nvPr/>
        </p:nvSpPr>
        <p:spPr>
          <a:xfrm>
            <a:off x="2694214" y="4586746"/>
            <a:ext cx="4125728" cy="1231106"/>
          </a:xfrm>
          <a:prstGeom prst="rect">
            <a:avLst/>
          </a:prstGeom>
          <a:noFill/>
        </p:spPr>
        <p:txBody>
          <a:bodyPr wrap="square" rtlCol="0">
            <a:spAutoFit/>
          </a:bodyPr>
          <a:lstStyle/>
          <a:p>
            <a:pPr algn="ctr"/>
            <a:r>
              <a:rPr lang="it-IT" sz="3200" dirty="0" smtClean="0"/>
              <a:t>COSMO-SkyMed data for </a:t>
            </a:r>
            <a:r>
              <a:rPr lang="it-IT" sz="3200" dirty="0" err="1" smtClean="0"/>
              <a:t>territory</a:t>
            </a:r>
            <a:r>
              <a:rPr lang="it-IT" sz="3200" dirty="0" smtClean="0"/>
              <a:t> </a:t>
            </a:r>
            <a:r>
              <a:rPr lang="it-IT" sz="3200" dirty="0" err="1" smtClean="0"/>
              <a:t>monitoring</a:t>
            </a:r>
            <a:endParaRPr lang="it-IT" sz="200" dirty="0" smtClean="0">
              <a:solidFill>
                <a:schemeClr val="bg1"/>
              </a:solidFill>
            </a:endParaRPr>
          </a:p>
          <a:p>
            <a:pPr algn="ctr"/>
            <a:r>
              <a:rPr lang="it-IT" sz="1000" u="sng" dirty="0" smtClean="0">
                <a:solidFill>
                  <a:schemeClr val="bg1"/>
                </a:solidFill>
              </a:rPr>
              <a:t>luca.fasano@asi.it</a:t>
            </a:r>
            <a:endParaRPr lang="it-IT" sz="1000" u="sng" dirty="0">
              <a:solidFill>
                <a:schemeClr val="bg1"/>
              </a:solidFill>
            </a:endParaRPr>
          </a:p>
        </p:txBody>
      </p:sp>
      <p:pic>
        <p:nvPicPr>
          <p:cNvPr id="18"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0155" y="1054100"/>
            <a:ext cx="1558806" cy="156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747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uapse_Railway"/>
          <p:cNvPicPr>
            <a:picLocks noChangeAspect="1" noChangeArrowheads="1"/>
          </p:cNvPicPr>
          <p:nvPr/>
        </p:nvPicPr>
        <p:blipFill>
          <a:blip r:embed="rId4" cstate="print">
            <a:extLst/>
          </a:blip>
          <a:srcRect/>
          <a:stretch>
            <a:fillRect/>
          </a:stretch>
        </p:blipFill>
        <p:spPr bwMode="auto">
          <a:xfrm>
            <a:off x="195480" y="1324569"/>
            <a:ext cx="8375488" cy="5268979"/>
          </a:xfrm>
          <a:prstGeom prst="rect">
            <a:avLst/>
          </a:prstGeom>
          <a:ln>
            <a:noFill/>
          </a:ln>
          <a:effectLst>
            <a:softEdge rad="112500"/>
          </a:effectLst>
        </p:spPr>
      </p:pic>
      <p:sp>
        <p:nvSpPr>
          <p:cNvPr id="32771" name="Rectangle 3"/>
          <p:cNvSpPr>
            <a:spLocks noGrp="1" noChangeArrowheads="1"/>
          </p:cNvSpPr>
          <p:nvPr>
            <p:ph type="title" idx="4294967295"/>
          </p:nvPr>
        </p:nvSpPr>
        <p:spPr>
          <a:xfrm>
            <a:off x="2818052" y="224132"/>
            <a:ext cx="5432978" cy="549275"/>
          </a:xfrm>
          <a:solidFill>
            <a:schemeClr val="accent1">
              <a:lumMod val="20000"/>
              <a:lumOff val="80000"/>
            </a:schemeClr>
          </a:solidFill>
          <a:ln>
            <a:noFill/>
          </a:ln>
          <a:effectLst>
            <a:softEdge rad="63500"/>
          </a:effectLst>
          <a:scene3d>
            <a:camera prst="perspectiveRight"/>
            <a:lightRig rig="threePt" dir="t"/>
          </a:scene3d>
        </p:spPr>
        <p:style>
          <a:lnRef idx="0">
            <a:scrgbClr r="0" g="0" b="0"/>
          </a:lnRef>
          <a:fillRef idx="0">
            <a:scrgbClr r="0" g="0" b="0"/>
          </a:fillRef>
          <a:effectRef idx="0">
            <a:scrgbClr r="0" g="0" b="0"/>
          </a:effectRef>
          <a:fontRef idx="minor">
            <a:schemeClr val="lt1"/>
          </a:fontRef>
        </p:style>
        <p:txBody>
          <a:bodyPr rtlCol="0" anchor="ctr">
            <a:sp3d extrusionH="57150">
              <a:bevelT w="38100" h="38100" prst="convex"/>
            </a:sp3d>
          </a:bodyPr>
          <a:lstStyle/>
          <a:p>
            <a:pPr defTabSz="457200"/>
            <a:r>
              <a:rPr lang="en-US" sz="2000" b="1" cap="all" dirty="0">
                <a:ln w="0"/>
                <a:solidFill>
                  <a:schemeClr val="tx1"/>
                </a:solidFill>
                <a:latin typeface="Times New Roman" panose="02020603050405020304" pitchFamily="18" charset="0"/>
                <a:cs typeface="Times New Roman" panose="02020603050405020304" pitchFamily="18" charset="0"/>
              </a:rPr>
              <a:t>Landslides Monitoring</a:t>
            </a:r>
            <a:endParaRPr lang="en-US" sz="2000" b="1" cap="all" dirty="0">
              <a:ln w="0"/>
              <a:solidFill>
                <a:schemeClr val="tx1"/>
              </a:solidFill>
              <a:effectLst/>
              <a:latin typeface="Times New Roman" panose="02020603050405020304" pitchFamily="18" charset="0"/>
              <a:ea typeface="+mn-ea"/>
              <a:cs typeface="Times New Roman" panose="02020603050405020304" pitchFamily="18" charset="0"/>
            </a:endParaRPr>
          </a:p>
        </p:txBody>
      </p:sp>
      <p:grpSp>
        <p:nvGrpSpPr>
          <p:cNvPr id="2" name="Group 4"/>
          <p:cNvGrpSpPr>
            <a:grpSpLocks/>
          </p:cNvGrpSpPr>
          <p:nvPr/>
        </p:nvGrpSpPr>
        <p:grpSpPr bwMode="auto">
          <a:xfrm>
            <a:off x="101999" y="1989049"/>
            <a:ext cx="7704137" cy="4232275"/>
            <a:chOff x="431" y="1117"/>
            <a:chExt cx="4853" cy="2666"/>
          </a:xfrm>
        </p:grpSpPr>
        <p:sp>
          <p:nvSpPr>
            <p:cNvPr id="32776" name="Oval 5"/>
            <p:cNvSpPr>
              <a:spLocks noChangeArrowheads="1"/>
            </p:cNvSpPr>
            <p:nvPr/>
          </p:nvSpPr>
          <p:spPr bwMode="auto">
            <a:xfrm rot="-1557924">
              <a:off x="431" y="3067"/>
              <a:ext cx="1115" cy="716"/>
            </a:xfrm>
            <a:prstGeom prst="ellipse">
              <a:avLst/>
            </a:prstGeom>
            <a:noFill/>
            <a:ln w="25400">
              <a:solidFill>
                <a:srgbClr val="FF0000"/>
              </a:solidFill>
              <a:round/>
              <a:headEnd/>
              <a:tailEnd/>
            </a:ln>
          </p:spPr>
          <p:txBody>
            <a:bodyPr wrap="none" anchor="ctr"/>
            <a:lstStyle/>
            <a:p>
              <a:pPr defTabSz="914400"/>
              <a:endParaRPr lang="it-IT">
                <a:solidFill>
                  <a:schemeClr val="tx1"/>
                </a:solidFill>
              </a:endParaRPr>
            </a:p>
          </p:txBody>
        </p:sp>
        <p:sp>
          <p:nvSpPr>
            <p:cNvPr id="32777" name="Text Box 6"/>
            <p:cNvSpPr txBox="1">
              <a:spLocks noChangeArrowheads="1"/>
            </p:cNvSpPr>
            <p:nvPr/>
          </p:nvSpPr>
          <p:spPr bwMode="auto">
            <a:xfrm>
              <a:off x="1837" y="1797"/>
              <a:ext cx="1135" cy="368"/>
            </a:xfrm>
            <a:prstGeom prst="rect">
              <a:avLst/>
            </a:prstGeom>
            <a:noFill/>
            <a:ln w="9525">
              <a:noFill/>
              <a:miter lim="800000"/>
              <a:headEnd/>
              <a:tailEnd/>
            </a:ln>
          </p:spPr>
          <p:txBody>
            <a:bodyPr>
              <a:spAutoFit/>
            </a:bodyPr>
            <a:lstStyle/>
            <a:p>
              <a:pPr algn="ctr" defTabSz="914400">
                <a:spcBef>
                  <a:spcPct val="50000"/>
                </a:spcBef>
              </a:pPr>
              <a:r>
                <a:rPr lang="en-US" sz="1600" b="1" dirty="0"/>
                <a:t>Areas with landslide risk</a:t>
              </a:r>
            </a:p>
          </p:txBody>
        </p:sp>
        <p:sp>
          <p:nvSpPr>
            <p:cNvPr id="32778" name="Oval 7"/>
            <p:cNvSpPr>
              <a:spLocks noChangeArrowheads="1"/>
            </p:cNvSpPr>
            <p:nvPr/>
          </p:nvSpPr>
          <p:spPr bwMode="auto">
            <a:xfrm rot="-1912603">
              <a:off x="2095" y="2184"/>
              <a:ext cx="959" cy="681"/>
            </a:xfrm>
            <a:prstGeom prst="ellipse">
              <a:avLst/>
            </a:prstGeom>
            <a:noFill/>
            <a:ln w="25400">
              <a:solidFill>
                <a:srgbClr val="FF0000"/>
              </a:solidFill>
              <a:round/>
              <a:headEnd/>
              <a:tailEnd/>
            </a:ln>
          </p:spPr>
          <p:txBody>
            <a:bodyPr wrap="none" anchor="ctr"/>
            <a:lstStyle/>
            <a:p>
              <a:pPr defTabSz="914400"/>
              <a:endParaRPr lang="it-IT">
                <a:solidFill>
                  <a:schemeClr val="tx1"/>
                </a:solidFill>
              </a:endParaRPr>
            </a:p>
          </p:txBody>
        </p:sp>
        <p:sp>
          <p:nvSpPr>
            <p:cNvPr id="32779" name="Oval 8"/>
            <p:cNvSpPr>
              <a:spLocks noChangeArrowheads="1"/>
            </p:cNvSpPr>
            <p:nvPr/>
          </p:nvSpPr>
          <p:spPr bwMode="auto">
            <a:xfrm rot="-1351233">
              <a:off x="3076" y="1797"/>
              <a:ext cx="711" cy="515"/>
            </a:xfrm>
            <a:prstGeom prst="ellipse">
              <a:avLst/>
            </a:prstGeom>
            <a:noFill/>
            <a:ln w="25400">
              <a:solidFill>
                <a:srgbClr val="FF0000"/>
              </a:solidFill>
              <a:round/>
              <a:headEnd/>
              <a:tailEnd/>
            </a:ln>
          </p:spPr>
          <p:txBody>
            <a:bodyPr wrap="none" anchor="ctr"/>
            <a:lstStyle/>
            <a:p>
              <a:pPr defTabSz="914400"/>
              <a:endParaRPr lang="it-IT">
                <a:solidFill>
                  <a:schemeClr val="tx1"/>
                </a:solidFill>
              </a:endParaRPr>
            </a:p>
          </p:txBody>
        </p:sp>
        <p:sp>
          <p:nvSpPr>
            <p:cNvPr id="32780" name="Oval 9"/>
            <p:cNvSpPr>
              <a:spLocks noChangeArrowheads="1"/>
            </p:cNvSpPr>
            <p:nvPr/>
          </p:nvSpPr>
          <p:spPr bwMode="auto">
            <a:xfrm rot="-1067207">
              <a:off x="4332" y="1117"/>
              <a:ext cx="952" cy="360"/>
            </a:xfrm>
            <a:prstGeom prst="ellipse">
              <a:avLst/>
            </a:prstGeom>
            <a:noFill/>
            <a:ln w="25400">
              <a:solidFill>
                <a:srgbClr val="FF0000"/>
              </a:solidFill>
              <a:round/>
              <a:headEnd/>
              <a:tailEnd/>
            </a:ln>
          </p:spPr>
          <p:txBody>
            <a:bodyPr wrap="none" anchor="ctr"/>
            <a:lstStyle/>
            <a:p>
              <a:pPr defTabSz="914400"/>
              <a:endParaRPr lang="it-IT">
                <a:solidFill>
                  <a:schemeClr val="tx1"/>
                </a:solidFill>
              </a:endParaRPr>
            </a:p>
          </p:txBody>
        </p:sp>
      </p:grpSp>
      <p:grpSp>
        <p:nvGrpSpPr>
          <p:cNvPr id="3" name="Group 10"/>
          <p:cNvGrpSpPr>
            <a:grpSpLocks/>
          </p:cNvGrpSpPr>
          <p:nvPr/>
        </p:nvGrpSpPr>
        <p:grpSpPr bwMode="auto">
          <a:xfrm>
            <a:off x="999732" y="1654897"/>
            <a:ext cx="7569200" cy="4562475"/>
            <a:chOff x="832" y="1034"/>
            <a:chExt cx="4768" cy="2874"/>
          </a:xfrm>
        </p:grpSpPr>
        <p:sp>
          <p:nvSpPr>
            <p:cNvPr id="32774" name="Freeform 11"/>
            <p:cNvSpPr>
              <a:spLocks/>
            </p:cNvSpPr>
            <p:nvPr/>
          </p:nvSpPr>
          <p:spPr bwMode="auto">
            <a:xfrm>
              <a:off x="832" y="1034"/>
              <a:ext cx="4768" cy="2874"/>
            </a:xfrm>
            <a:custGeom>
              <a:avLst/>
              <a:gdLst>
                <a:gd name="T0" fmla="*/ 4768 w 4768"/>
                <a:gd name="T1" fmla="*/ 0 h 2874"/>
                <a:gd name="T2" fmla="*/ 4546 w 4768"/>
                <a:gd name="T3" fmla="*/ 76 h 2874"/>
                <a:gd name="T4" fmla="*/ 4336 w 4768"/>
                <a:gd name="T5" fmla="*/ 182 h 2874"/>
                <a:gd name="T6" fmla="*/ 3848 w 4768"/>
                <a:gd name="T7" fmla="*/ 346 h 2874"/>
                <a:gd name="T8" fmla="*/ 3660 w 4768"/>
                <a:gd name="T9" fmla="*/ 466 h 2874"/>
                <a:gd name="T10" fmla="*/ 3440 w 4768"/>
                <a:gd name="T11" fmla="*/ 606 h 2874"/>
                <a:gd name="T12" fmla="*/ 3324 w 4768"/>
                <a:gd name="T13" fmla="*/ 722 h 2874"/>
                <a:gd name="T14" fmla="*/ 3088 w 4768"/>
                <a:gd name="T15" fmla="*/ 854 h 2874"/>
                <a:gd name="T16" fmla="*/ 2896 w 4768"/>
                <a:gd name="T17" fmla="*/ 982 h 2874"/>
                <a:gd name="T18" fmla="*/ 2448 w 4768"/>
                <a:gd name="T19" fmla="*/ 1294 h 2874"/>
                <a:gd name="T20" fmla="*/ 2044 w 4768"/>
                <a:gd name="T21" fmla="*/ 1490 h 2874"/>
                <a:gd name="T22" fmla="*/ 1524 w 4768"/>
                <a:gd name="T23" fmla="*/ 1894 h 2874"/>
                <a:gd name="T24" fmla="*/ 620 w 4768"/>
                <a:gd name="T25" fmla="*/ 2442 h 2874"/>
                <a:gd name="T26" fmla="*/ 324 w 4768"/>
                <a:gd name="T27" fmla="*/ 2674 h 2874"/>
                <a:gd name="T28" fmla="*/ 0 w 4768"/>
                <a:gd name="T29" fmla="*/ 2874 h 28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68"/>
                <a:gd name="T46" fmla="*/ 0 h 2874"/>
                <a:gd name="T47" fmla="*/ 4768 w 4768"/>
                <a:gd name="T48" fmla="*/ 2874 h 28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68" h="2874">
                  <a:moveTo>
                    <a:pt x="4768" y="0"/>
                  </a:moveTo>
                  <a:lnTo>
                    <a:pt x="4546" y="76"/>
                  </a:lnTo>
                  <a:lnTo>
                    <a:pt x="4336" y="182"/>
                  </a:lnTo>
                  <a:lnTo>
                    <a:pt x="3848" y="346"/>
                  </a:lnTo>
                  <a:lnTo>
                    <a:pt x="3660" y="466"/>
                  </a:lnTo>
                  <a:lnTo>
                    <a:pt x="3440" y="606"/>
                  </a:lnTo>
                  <a:lnTo>
                    <a:pt x="3324" y="722"/>
                  </a:lnTo>
                  <a:lnTo>
                    <a:pt x="3088" y="854"/>
                  </a:lnTo>
                  <a:lnTo>
                    <a:pt x="2896" y="982"/>
                  </a:lnTo>
                  <a:lnTo>
                    <a:pt x="2448" y="1294"/>
                  </a:lnTo>
                  <a:lnTo>
                    <a:pt x="2044" y="1490"/>
                  </a:lnTo>
                  <a:lnTo>
                    <a:pt x="1524" y="1894"/>
                  </a:lnTo>
                  <a:lnTo>
                    <a:pt x="620" y="2442"/>
                  </a:lnTo>
                  <a:lnTo>
                    <a:pt x="324" y="2674"/>
                  </a:lnTo>
                  <a:lnTo>
                    <a:pt x="0" y="2874"/>
                  </a:lnTo>
                </a:path>
              </a:pathLst>
            </a:custGeom>
            <a:noFill/>
            <a:ln w="69850" cap="rnd" cmpd="sng">
              <a:solidFill>
                <a:schemeClr val="bg1"/>
              </a:solidFill>
              <a:prstDash val="sysDot"/>
              <a:round/>
              <a:headEnd type="none" w="med" len="med"/>
              <a:tailEnd type="none" w="med" len="med"/>
            </a:ln>
          </p:spPr>
          <p:txBody>
            <a:bodyPr/>
            <a:lstStyle/>
            <a:p>
              <a:endParaRPr lang="it-IT"/>
            </a:p>
          </p:txBody>
        </p:sp>
        <p:sp>
          <p:nvSpPr>
            <p:cNvPr id="32775" name="Text Box 12"/>
            <p:cNvSpPr txBox="1">
              <a:spLocks noChangeArrowheads="1"/>
            </p:cNvSpPr>
            <p:nvPr/>
          </p:nvSpPr>
          <p:spPr bwMode="auto">
            <a:xfrm>
              <a:off x="2761" y="2979"/>
              <a:ext cx="1135" cy="231"/>
            </a:xfrm>
            <a:prstGeom prst="rect">
              <a:avLst/>
            </a:prstGeom>
            <a:noFill/>
            <a:ln w="9525">
              <a:noFill/>
              <a:miter lim="800000"/>
              <a:headEnd/>
              <a:tailEnd/>
            </a:ln>
          </p:spPr>
          <p:txBody>
            <a:bodyPr>
              <a:spAutoFit/>
            </a:bodyPr>
            <a:lstStyle/>
            <a:p>
              <a:pPr defTabSz="914400">
                <a:spcBef>
                  <a:spcPct val="50000"/>
                </a:spcBef>
              </a:pPr>
              <a:r>
                <a:rPr lang="en-US" b="1" dirty="0"/>
                <a:t>Railway</a:t>
              </a:r>
            </a:p>
          </p:txBody>
        </p:sp>
      </p:grpSp>
      <p:sp>
        <p:nvSpPr>
          <p:cNvPr id="4" name="Rettangolo 3"/>
          <p:cNvSpPr/>
          <p:nvPr/>
        </p:nvSpPr>
        <p:spPr>
          <a:xfrm>
            <a:off x="431751" y="988890"/>
            <a:ext cx="8712249" cy="338554"/>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defRPr/>
            </a:pPr>
            <a:r>
              <a:rPr lang="en-US" sz="1600" b="1" dirty="0">
                <a:latin typeface="Trajan Pro" panose="02020502050506020301"/>
              </a:rPr>
              <a:t>Ground monitoring near a railway with COSMO data by e-GEOS for the Russian Railway company</a:t>
            </a:r>
          </a:p>
        </p:txBody>
      </p:sp>
      <p:grpSp>
        <p:nvGrpSpPr>
          <p:cNvPr id="30" name="Gruppo 29"/>
          <p:cNvGrpSpPr/>
          <p:nvPr/>
        </p:nvGrpSpPr>
        <p:grpSpPr>
          <a:xfrm>
            <a:off x="5652304" y="6282496"/>
            <a:ext cx="1963062" cy="680724"/>
            <a:chOff x="229542" y="6196219"/>
            <a:chExt cx="1963062" cy="644038"/>
          </a:xfrm>
        </p:grpSpPr>
        <p:sp>
          <p:nvSpPr>
            <p:cNvPr id="31" name="Titolo 1"/>
            <p:cNvSpPr txBox="1">
              <a:spLocks/>
            </p:cNvSpPr>
            <p:nvPr/>
          </p:nvSpPr>
          <p:spPr>
            <a:xfrm>
              <a:off x="229542" y="6206385"/>
              <a:ext cx="1264315" cy="432594"/>
            </a:xfrm>
            <a:prstGeom prst="rect">
              <a:avLst/>
            </a:prstGeom>
          </p:spPr>
          <p:txBody>
            <a:bodyPr spcFirstLastPara="1" vert="horz" lIns="91440" tIns="45720" rIns="91440" bIns="45720" numCol="1" rtlCol="0" anchor="b">
              <a:normAutofit/>
            </a:bodyPr>
            <a:lstStyle>
              <a:lvl1pPr algn="ctr" defTabSz="914400">
                <a:lnSpc>
                  <a:spcPct val="85000"/>
                </a:lnSpc>
                <a:spcBef>
                  <a:spcPct val="0"/>
                </a:spcBef>
                <a:buNone/>
                <a:defRPr sz="3600" spc="-50" baseline="0">
                  <a:solidFill>
                    <a:schemeClr val="bg1"/>
                  </a:solidFill>
                  <a:latin typeface="+mj-lt"/>
                  <a:ea typeface="+mj-ea"/>
                  <a:cs typeface="+mj-cs"/>
                </a:defRPr>
              </a:lvl1pPr>
            </a:lstStyle>
            <a:p>
              <a:r>
                <a:rPr lang="it-IT" sz="1400" i="1" dirty="0"/>
                <a:t>analisi</a:t>
              </a:r>
              <a:endParaRPr lang="it-IT" sz="1600" i="1" dirty="0"/>
            </a:p>
          </p:txBody>
        </p:sp>
        <p:pic>
          <p:nvPicPr>
            <p:cNvPr id="32" name="Picture 2" descr="https://www.asi.it/sites/default/files/styles/style_340x238/public/images/dettaglio/209x149_e_geos_logo_0.jpg?itok=bRCyH7v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9223" y="6196219"/>
              <a:ext cx="903381" cy="644038"/>
            </a:xfrm>
            <a:prstGeom prst="roundRect">
              <a:avLst>
                <a:gd name="adj" fmla="val 8594"/>
              </a:avLst>
            </a:prstGeom>
            <a:noFill/>
            <a:ln>
              <a:noFill/>
            </a:ln>
            <a:effectLst>
              <a:reflection blurRad="12700" stA="38000" endPos="28000" dist="5000" dir="5400000" sy="-100000" algn="bl" rotWithShape="0"/>
            </a:effectLst>
            <a:extLst/>
          </p:spPr>
        </p:pic>
      </p:grpSp>
      <p:grpSp>
        <p:nvGrpSpPr>
          <p:cNvPr id="21" name="Group 12"/>
          <p:cNvGrpSpPr>
            <a:grpSpLocks/>
          </p:cNvGrpSpPr>
          <p:nvPr/>
        </p:nvGrpSpPr>
        <p:grpSpPr bwMode="auto">
          <a:xfrm>
            <a:off x="5759590" y="2469739"/>
            <a:ext cx="3457575" cy="4032250"/>
            <a:chOff x="3470" y="1432"/>
            <a:chExt cx="2178" cy="2540"/>
          </a:xfrm>
        </p:grpSpPr>
        <p:sp>
          <p:nvSpPr>
            <p:cNvPr id="22" name="Rectangle 13"/>
            <p:cNvSpPr>
              <a:spLocks noChangeArrowheads="1"/>
            </p:cNvSpPr>
            <p:nvPr/>
          </p:nvSpPr>
          <p:spPr bwMode="auto">
            <a:xfrm>
              <a:off x="3470" y="1432"/>
              <a:ext cx="2178" cy="254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anchor="ctr"/>
            <a:lstStyle/>
            <a:p>
              <a:pPr defTabSz="914400"/>
              <a:endParaRPr lang="it-IT">
                <a:solidFill>
                  <a:schemeClr val="tx1"/>
                </a:solidFill>
              </a:endParaRPr>
            </a:p>
          </p:txBody>
        </p:sp>
        <p:pic>
          <p:nvPicPr>
            <p:cNvPr id="23" name="Picture 14" descr="put"/>
            <p:cNvPicPr>
              <a:picLocks noChangeAspect="1" noChangeArrowheads="1"/>
            </p:cNvPicPr>
            <p:nvPr/>
          </p:nvPicPr>
          <p:blipFill>
            <a:blip r:embed="rId6" cstate="print"/>
            <a:srcRect/>
            <a:stretch>
              <a:fillRect/>
            </a:stretch>
          </p:blipFill>
          <p:spPr bwMode="auto">
            <a:xfrm>
              <a:off x="3606" y="1589"/>
              <a:ext cx="1769" cy="1138"/>
            </a:xfrm>
            <a:prstGeom prst="rect">
              <a:avLst/>
            </a:prstGeom>
            <a:ln>
              <a:noFill/>
            </a:ln>
            <a:effectLst>
              <a:softEdge rad="112500"/>
            </a:effectLst>
          </p:spPr>
          <p:style>
            <a:lnRef idx="0">
              <a:scrgbClr r="0" g="0" b="0"/>
            </a:lnRef>
            <a:fillRef idx="0">
              <a:scrgbClr r="0" g="0" b="0"/>
            </a:fillRef>
            <a:effectRef idx="0">
              <a:scrgbClr r="0" g="0" b="0"/>
            </a:effectRef>
            <a:fontRef idx="minor">
              <a:schemeClr val="lt1"/>
            </a:fontRef>
          </p:style>
        </p:pic>
        <p:pic>
          <p:nvPicPr>
            <p:cNvPr id="24" name="Picture 14" descr="C:\Working\ConfSVZ\put2.bmp"/>
            <p:cNvPicPr>
              <a:picLocks noChangeAspect="1" noChangeArrowheads="1"/>
            </p:cNvPicPr>
            <p:nvPr/>
          </p:nvPicPr>
          <p:blipFill>
            <a:blip r:embed="rId7" cstate="print"/>
            <a:srcRect/>
            <a:stretch>
              <a:fillRect/>
            </a:stretch>
          </p:blipFill>
          <p:spPr bwMode="auto">
            <a:xfrm>
              <a:off x="3878" y="2803"/>
              <a:ext cx="1679" cy="1117"/>
            </a:xfrm>
            <a:prstGeom prst="rect">
              <a:avLst/>
            </a:prstGeom>
            <a:ln>
              <a:noFill/>
            </a:ln>
            <a:effectLst>
              <a:softEdge rad="112500"/>
            </a:effectLst>
          </p:spPr>
          <p:style>
            <a:lnRef idx="0">
              <a:scrgbClr r="0" g="0" b="0"/>
            </a:lnRef>
            <a:fillRef idx="0">
              <a:scrgbClr r="0" g="0" b="0"/>
            </a:fillRef>
            <a:effectRef idx="0">
              <a:scrgbClr r="0" g="0" b="0"/>
            </a:effectRef>
            <a:fontRef idx="minor">
              <a:schemeClr val="lt1"/>
            </a:fontRef>
          </p:style>
        </p:pic>
      </p:grpSp>
      <p:grpSp>
        <p:nvGrpSpPr>
          <p:cNvPr id="34" name="Group 4">
            <a:extLst>
              <a:ext uri="{FF2B5EF4-FFF2-40B4-BE49-F238E27FC236}">
                <a16:creationId xmlns:a16="http://schemas.microsoft.com/office/drawing/2014/main" id="{D13A4D84-A796-4C9B-938A-89C948095E1B}"/>
              </a:ext>
            </a:extLst>
          </p:cNvPr>
          <p:cNvGrpSpPr>
            <a:grpSpLocks/>
          </p:cNvGrpSpPr>
          <p:nvPr/>
        </p:nvGrpSpPr>
        <p:grpSpPr bwMode="auto">
          <a:xfrm>
            <a:off x="68213" y="1419608"/>
            <a:ext cx="5894388" cy="4052888"/>
            <a:chOff x="-3991" y="2443"/>
            <a:chExt cx="3713" cy="2553"/>
          </a:xfrm>
        </p:grpSpPr>
        <p:pic>
          <p:nvPicPr>
            <p:cNvPr id="35" name="Picture 34" descr="copertura frame cosmo">
              <a:extLst>
                <a:ext uri="{FF2B5EF4-FFF2-40B4-BE49-F238E27FC236}">
                  <a16:creationId xmlns:a16="http://schemas.microsoft.com/office/drawing/2014/main" id="{DF542919-C461-4007-9005-6338B170B621}"/>
                </a:ext>
              </a:extLst>
            </p:cNvPr>
            <p:cNvPicPr>
              <a:picLocks noChangeAspect="1" noChangeArrowheads="1"/>
            </p:cNvPicPr>
            <p:nvPr/>
          </p:nvPicPr>
          <p:blipFill>
            <a:blip r:embed="rId8" cstate="print"/>
            <a:srcRect/>
            <a:stretch>
              <a:fillRect/>
            </a:stretch>
          </p:blipFill>
          <p:spPr bwMode="auto">
            <a:xfrm>
              <a:off x="-3991" y="2443"/>
              <a:ext cx="3713" cy="25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Rettangolo 14">
              <a:extLst>
                <a:ext uri="{FF2B5EF4-FFF2-40B4-BE49-F238E27FC236}">
                  <a16:creationId xmlns:a16="http://schemas.microsoft.com/office/drawing/2014/main" id="{F4F247B2-419B-4227-AF23-82440DD5A606}"/>
                </a:ext>
              </a:extLst>
            </p:cNvPr>
            <p:cNvSpPr/>
            <p:nvPr/>
          </p:nvSpPr>
          <p:spPr>
            <a:xfrm>
              <a:off x="-3762" y="4281"/>
              <a:ext cx="1406" cy="408"/>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a:p>
          </p:txBody>
        </p:sp>
        <p:sp>
          <p:nvSpPr>
            <p:cNvPr id="37" name="Rettangolo 15">
              <a:extLst>
                <a:ext uri="{FF2B5EF4-FFF2-40B4-BE49-F238E27FC236}">
                  <a16:creationId xmlns:a16="http://schemas.microsoft.com/office/drawing/2014/main" id="{DF7EC764-A432-4356-8B61-44D38170E4DE}"/>
                </a:ext>
              </a:extLst>
            </p:cNvPr>
            <p:cNvSpPr>
              <a:spLocks noChangeArrowheads="1"/>
            </p:cNvSpPr>
            <p:nvPr/>
          </p:nvSpPr>
          <p:spPr bwMode="auto">
            <a:xfrm>
              <a:off x="-3713" y="4485"/>
              <a:ext cx="272" cy="152"/>
            </a:xfrm>
            <a:prstGeom prst="rect">
              <a:avLst/>
            </a:prstGeom>
            <a:solidFill>
              <a:srgbClr val="33CC33"/>
            </a:solidFill>
            <a:ln w="25400" algn="ctr">
              <a:noFill/>
              <a:miter lim="800000"/>
              <a:headEnd/>
              <a:tailEnd/>
            </a:ln>
          </p:spPr>
          <p:txBody>
            <a:bodyPr anchor="ctr"/>
            <a:lstStyle/>
            <a:p>
              <a:pPr algn="ctr" defTabSz="914400">
                <a:defRPr/>
              </a:pPr>
              <a:endParaRPr lang="en-US">
                <a:solidFill>
                  <a:schemeClr val="lt1"/>
                </a:solidFill>
                <a:latin typeface="+mn-lt"/>
                <a:ea typeface="+mn-ea"/>
                <a:cs typeface="+mn-cs"/>
              </a:endParaRPr>
            </a:p>
          </p:txBody>
        </p:sp>
        <p:sp>
          <p:nvSpPr>
            <p:cNvPr id="38" name="CasellaDiTesto 4">
              <a:extLst>
                <a:ext uri="{FF2B5EF4-FFF2-40B4-BE49-F238E27FC236}">
                  <a16:creationId xmlns:a16="http://schemas.microsoft.com/office/drawing/2014/main" id="{33E385F5-7BFF-4A3A-A459-F6C4B38EE609}"/>
                </a:ext>
              </a:extLst>
            </p:cNvPr>
            <p:cNvSpPr txBox="1">
              <a:spLocks noChangeArrowheads="1"/>
            </p:cNvSpPr>
            <p:nvPr/>
          </p:nvSpPr>
          <p:spPr bwMode="auto">
            <a:xfrm>
              <a:off x="-3428" y="4454"/>
              <a:ext cx="1134" cy="213"/>
            </a:xfrm>
            <a:prstGeom prst="rect">
              <a:avLst/>
            </a:prstGeom>
            <a:noFill/>
            <a:ln w="9525">
              <a:noFill/>
              <a:miter lim="800000"/>
              <a:headEnd/>
              <a:tailEnd/>
            </a:ln>
          </p:spPr>
          <p:txBody>
            <a:bodyPr>
              <a:spAutoFit/>
            </a:bodyPr>
            <a:lstStyle/>
            <a:p>
              <a:pPr defTabSz="914400"/>
              <a:r>
                <a:rPr lang="en-US" sz="800" dirty="0">
                  <a:latin typeface="Tahoma" pitchFamily="34" charset="0"/>
                  <a:cs typeface="Tahoma" pitchFamily="34" charset="0"/>
                </a:rPr>
                <a:t>Covering the </a:t>
              </a:r>
              <a:r>
                <a:rPr lang="en-US" sz="800" dirty="0" err="1">
                  <a:latin typeface="Tahoma" pitchFamily="34" charset="0"/>
                  <a:cs typeface="Tahoma" pitchFamily="34" charset="0"/>
                </a:rPr>
                <a:t>AoI</a:t>
              </a:r>
              <a:r>
                <a:rPr lang="en-US" sz="800" dirty="0">
                  <a:latin typeface="Tahoma" pitchFamily="34" charset="0"/>
                  <a:cs typeface="Tahoma" pitchFamily="34" charset="0"/>
                </a:rPr>
                <a:t> with COSMO-</a:t>
              </a:r>
              <a:r>
                <a:rPr lang="en-US" sz="800" dirty="0" err="1">
                  <a:latin typeface="Tahoma" pitchFamily="34" charset="0"/>
                  <a:cs typeface="Tahoma" pitchFamily="34" charset="0"/>
                </a:rPr>
                <a:t>SkyMed</a:t>
              </a:r>
              <a:r>
                <a:rPr lang="en-US" sz="800" dirty="0">
                  <a:latin typeface="Tahoma" pitchFamily="34" charset="0"/>
                  <a:cs typeface="Tahoma" pitchFamily="34" charset="0"/>
                </a:rPr>
                <a:t> </a:t>
              </a:r>
              <a:r>
                <a:rPr lang="en-US" sz="800" dirty="0" err="1">
                  <a:latin typeface="Tahoma" pitchFamily="34" charset="0"/>
                  <a:cs typeface="Tahoma" pitchFamily="34" charset="0"/>
                </a:rPr>
                <a:t>Stripmap</a:t>
              </a:r>
              <a:endParaRPr lang="en-US" sz="800" dirty="0">
                <a:latin typeface="Tahoma" pitchFamily="34" charset="0"/>
                <a:cs typeface="Tahoma" pitchFamily="34" charset="0"/>
              </a:endParaRPr>
            </a:p>
          </p:txBody>
        </p:sp>
        <p:sp>
          <p:nvSpPr>
            <p:cNvPr id="39" name="Rettangolo 17">
              <a:extLst>
                <a:ext uri="{FF2B5EF4-FFF2-40B4-BE49-F238E27FC236}">
                  <a16:creationId xmlns:a16="http://schemas.microsoft.com/office/drawing/2014/main" id="{2612C933-74D4-4598-BE28-6CC89EF7BD3C}"/>
                </a:ext>
              </a:extLst>
            </p:cNvPr>
            <p:cNvSpPr/>
            <p:nvPr/>
          </p:nvSpPr>
          <p:spPr>
            <a:xfrm>
              <a:off x="-3713" y="4329"/>
              <a:ext cx="272" cy="91"/>
            </a:xfrm>
            <a:prstGeom prst="rect">
              <a:avLst/>
            </a:prstGeom>
            <a:no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p>
          </p:txBody>
        </p:sp>
        <p:sp>
          <p:nvSpPr>
            <p:cNvPr id="40" name="CasellaDiTesto 6">
              <a:extLst>
                <a:ext uri="{FF2B5EF4-FFF2-40B4-BE49-F238E27FC236}">
                  <a16:creationId xmlns:a16="http://schemas.microsoft.com/office/drawing/2014/main" id="{3D6BB7A2-6C76-4301-A4C5-F854DFC5D5EC}"/>
                </a:ext>
              </a:extLst>
            </p:cNvPr>
            <p:cNvSpPr txBox="1">
              <a:spLocks noChangeArrowheads="1"/>
            </p:cNvSpPr>
            <p:nvPr/>
          </p:nvSpPr>
          <p:spPr bwMode="auto">
            <a:xfrm>
              <a:off x="-3415" y="4317"/>
              <a:ext cx="1134" cy="136"/>
            </a:xfrm>
            <a:prstGeom prst="rect">
              <a:avLst/>
            </a:prstGeom>
            <a:noFill/>
            <a:ln w="9525">
              <a:noFill/>
              <a:miter lim="800000"/>
              <a:headEnd/>
              <a:tailEnd/>
            </a:ln>
          </p:spPr>
          <p:txBody>
            <a:bodyPr>
              <a:spAutoFit/>
            </a:bodyPr>
            <a:lstStyle/>
            <a:p>
              <a:pPr defTabSz="914400"/>
              <a:r>
                <a:rPr lang="en-US" sz="800" dirty="0">
                  <a:latin typeface="Tahoma" pitchFamily="34" charset="0"/>
                  <a:cs typeface="Tahoma" pitchFamily="34" charset="0"/>
                </a:rPr>
                <a:t>Area of interest</a:t>
              </a:r>
            </a:p>
          </p:txBody>
        </p:sp>
        <p:sp>
          <p:nvSpPr>
            <p:cNvPr id="41" name="Text Box 11">
              <a:extLst>
                <a:ext uri="{FF2B5EF4-FFF2-40B4-BE49-F238E27FC236}">
                  <a16:creationId xmlns:a16="http://schemas.microsoft.com/office/drawing/2014/main" id="{21BC371A-10A8-42DB-9E5B-07C192EC04E5}"/>
                </a:ext>
              </a:extLst>
            </p:cNvPr>
            <p:cNvSpPr txBox="1">
              <a:spLocks noChangeArrowheads="1"/>
            </p:cNvSpPr>
            <p:nvPr/>
          </p:nvSpPr>
          <p:spPr bwMode="auto">
            <a:xfrm>
              <a:off x="-3564" y="3891"/>
              <a:ext cx="862" cy="192"/>
            </a:xfrm>
            <a:prstGeom prst="rect">
              <a:avLst/>
            </a:prstGeom>
            <a:noFill/>
            <a:ln w="9525">
              <a:noFill/>
              <a:miter lim="800000"/>
              <a:headEnd/>
              <a:tailEnd/>
            </a:ln>
            <a:effectLst/>
          </p:spPr>
          <p:txBody>
            <a:bodyPr>
              <a:spAutoFit/>
            </a:bodyPr>
            <a:lstStyle/>
            <a:p>
              <a:pPr defTabSz="914400">
                <a:spcBef>
                  <a:spcPct val="50000"/>
                </a:spcBef>
                <a:defRPr/>
              </a:pPr>
              <a:r>
                <a:rPr lang="en-US" sz="1400" dirty="0">
                  <a:solidFill>
                    <a:srgbClr val="FFFF00"/>
                  </a:solidFill>
                  <a:effectLst>
                    <a:outerShdw blurRad="38100" dist="38100" dir="2700000" algn="tl">
                      <a:srgbClr val="C0C0C0"/>
                    </a:outerShdw>
                  </a:effectLst>
                  <a:latin typeface="Arial" charset="0"/>
                  <a:ea typeface="+mn-ea"/>
                  <a:cs typeface="+mn-cs"/>
                </a:rPr>
                <a:t>Black Sea</a:t>
              </a:r>
            </a:p>
          </p:txBody>
        </p:sp>
      </p:grpSp>
    </p:spTree>
    <p:custDataLst>
      <p:tags r:id="rId1"/>
    </p:custDataLst>
    <p:extLst>
      <p:ext uri="{BB962C8B-B14F-4D97-AF65-F5344CB8AC3E}">
        <p14:creationId xmlns:p14="http://schemas.microsoft.com/office/powerpoint/2010/main" val="301071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32770"/>
                                        </p:tgtEl>
                                        <p:attrNameLst>
                                          <p:attrName>style.visibility</p:attrName>
                                        </p:attrNameLst>
                                      </p:cBhvr>
                                      <p:to>
                                        <p:strVal val="visible"/>
                                      </p:to>
                                    </p:set>
                                    <p:anim calcmode="lin" valueType="num">
                                      <p:cBhvr additive="base">
                                        <p:cTn id="11" dur="500" fill="hold"/>
                                        <p:tgtEl>
                                          <p:spTgt spid="32770"/>
                                        </p:tgtEl>
                                        <p:attrNameLst>
                                          <p:attrName>ppt_x</p:attrName>
                                        </p:attrNameLst>
                                      </p:cBhvr>
                                      <p:tavLst>
                                        <p:tav tm="0">
                                          <p:val>
                                            <p:strVal val="#ppt_x"/>
                                          </p:val>
                                        </p:tav>
                                        <p:tav tm="100000">
                                          <p:val>
                                            <p:strVal val="#ppt_x"/>
                                          </p:val>
                                        </p:tav>
                                      </p:tavLst>
                                    </p:anim>
                                    <p:anim calcmode="lin" valueType="num">
                                      <p:cBhvr additive="base">
                                        <p:cTn id="12"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an_vel_aquila_legend_sochi"/>
          <p:cNvPicPr>
            <a:picLocks noChangeAspect="1" noChangeArrowheads="1"/>
          </p:cNvPicPr>
          <p:nvPr/>
        </p:nvPicPr>
        <p:blipFill>
          <a:blip r:embed="rId3" cstate="print"/>
          <a:srcRect/>
          <a:stretch>
            <a:fillRect/>
          </a:stretch>
        </p:blipFill>
        <p:spPr bwMode="auto">
          <a:xfrm>
            <a:off x="-137160" y="646335"/>
            <a:ext cx="9482328" cy="6666405"/>
          </a:xfrm>
          <a:prstGeom prst="rect">
            <a:avLst/>
          </a:prstGeom>
          <a:ln>
            <a:noFill/>
          </a:ln>
          <a:effectLst>
            <a:softEdge rad="112500"/>
          </a:effectLst>
        </p:spPr>
      </p:pic>
      <p:sp>
        <p:nvSpPr>
          <p:cNvPr id="2" name="Titolo 1"/>
          <p:cNvSpPr>
            <a:spLocks noGrp="1"/>
          </p:cNvSpPr>
          <p:nvPr>
            <p:ph type="title"/>
          </p:nvPr>
        </p:nvSpPr>
        <p:spPr>
          <a:xfrm>
            <a:off x="693171" y="-152646"/>
            <a:ext cx="8275320" cy="774053"/>
          </a:xfrm>
        </p:spPr>
        <p:txBody>
          <a:bodyPr vert="horz" lIns="91440" tIns="45720" rIns="91440" bIns="45720" rtlCol="0" anchor="b">
            <a:noAutofit/>
          </a:bodyPr>
          <a:lstStyle/>
          <a:p>
            <a:r>
              <a:rPr lang="it-IT" sz="3000" dirty="0" smtClean="0">
                <a:solidFill>
                  <a:schemeClr val="tx1">
                    <a:lumMod val="75000"/>
                    <a:lumOff val="25000"/>
                  </a:schemeClr>
                </a:solidFill>
                <a:effectLst>
                  <a:outerShdw blurRad="38100" dist="38100" dir="2700000" algn="tl">
                    <a:srgbClr val="000000">
                      <a:alpha val="43137"/>
                    </a:srgbClr>
                  </a:outerShdw>
                </a:effectLst>
              </a:rPr>
              <a:t>Post </a:t>
            </a:r>
            <a:r>
              <a:rPr lang="it-IT" sz="3000" dirty="0" err="1" smtClean="0">
                <a:solidFill>
                  <a:schemeClr val="tx1">
                    <a:lumMod val="75000"/>
                    <a:lumOff val="25000"/>
                  </a:schemeClr>
                </a:solidFill>
                <a:effectLst>
                  <a:outerShdw blurRad="38100" dist="38100" dir="2700000" algn="tl">
                    <a:srgbClr val="000000">
                      <a:alpha val="43137"/>
                    </a:srgbClr>
                  </a:outerShdw>
                </a:effectLst>
              </a:rPr>
              <a:t>seismic</a:t>
            </a:r>
            <a:r>
              <a:rPr lang="it-IT" sz="3000" dirty="0" smtClean="0">
                <a:solidFill>
                  <a:schemeClr val="tx1">
                    <a:lumMod val="75000"/>
                    <a:lumOff val="25000"/>
                  </a:schemeClr>
                </a:solidFill>
                <a:effectLst>
                  <a:outerShdw blurRad="38100" dist="38100" dir="2700000" algn="tl">
                    <a:srgbClr val="000000">
                      <a:alpha val="43137"/>
                    </a:srgbClr>
                  </a:outerShdw>
                </a:effectLst>
              </a:rPr>
              <a:t> Analysis: L’Aquila </a:t>
            </a:r>
            <a:r>
              <a:rPr lang="it-IT" sz="3000" dirty="0" err="1" smtClean="0">
                <a:solidFill>
                  <a:schemeClr val="tx1">
                    <a:lumMod val="75000"/>
                    <a:lumOff val="25000"/>
                  </a:schemeClr>
                </a:solidFill>
                <a:effectLst>
                  <a:outerShdw blurRad="38100" dist="38100" dir="2700000" algn="tl">
                    <a:srgbClr val="000000">
                      <a:alpha val="43137"/>
                    </a:srgbClr>
                  </a:outerShdw>
                </a:effectLst>
              </a:rPr>
              <a:t>Earthquake</a:t>
            </a:r>
            <a:r>
              <a:rPr lang="it-IT" sz="3000" dirty="0" smtClean="0">
                <a:solidFill>
                  <a:schemeClr val="tx1">
                    <a:lumMod val="75000"/>
                    <a:lumOff val="25000"/>
                  </a:schemeClr>
                </a:solidFill>
                <a:effectLst>
                  <a:outerShdw blurRad="38100" dist="38100" dir="2700000" algn="tl">
                    <a:srgbClr val="000000">
                      <a:alpha val="43137"/>
                    </a:srgbClr>
                  </a:outerShdw>
                </a:effectLst>
              </a:rPr>
              <a:t> - 2009</a:t>
            </a:r>
            <a:endParaRPr lang="it-IT" sz="3000" dirty="0">
              <a:solidFill>
                <a:schemeClr val="tx1">
                  <a:lumMod val="75000"/>
                  <a:lumOff val="25000"/>
                </a:schemeClr>
              </a:solidFill>
              <a:effectLst>
                <a:outerShdw blurRad="38100" dist="38100" dir="2700000" algn="tl">
                  <a:srgbClr val="000000">
                    <a:alpha val="43137"/>
                  </a:srgbClr>
                </a:outerShdw>
              </a:effectLst>
            </a:endParaRPr>
          </a:p>
        </p:txBody>
      </p:sp>
      <p:grpSp>
        <p:nvGrpSpPr>
          <p:cNvPr id="4" name="Gruppo 3"/>
          <p:cNvGrpSpPr/>
          <p:nvPr/>
        </p:nvGrpSpPr>
        <p:grpSpPr>
          <a:xfrm>
            <a:off x="5652304" y="6282496"/>
            <a:ext cx="1963062" cy="680724"/>
            <a:chOff x="229542" y="6196219"/>
            <a:chExt cx="1963062" cy="644038"/>
          </a:xfrm>
        </p:grpSpPr>
        <p:sp>
          <p:nvSpPr>
            <p:cNvPr id="5" name="Titolo 1"/>
            <p:cNvSpPr txBox="1">
              <a:spLocks/>
            </p:cNvSpPr>
            <p:nvPr/>
          </p:nvSpPr>
          <p:spPr>
            <a:xfrm>
              <a:off x="229542" y="6206385"/>
              <a:ext cx="1264315" cy="432594"/>
            </a:xfrm>
            <a:prstGeom prst="rect">
              <a:avLst/>
            </a:prstGeom>
          </p:spPr>
          <p:txBody>
            <a:bodyPr spcFirstLastPara="1" vert="horz" lIns="91440" tIns="45720" rIns="91440" bIns="45720" numCol="1" rtlCol="0" anchor="b">
              <a:normAutofit/>
            </a:bodyPr>
            <a:lstStyle>
              <a:lvl1pPr algn="ctr" defTabSz="914400">
                <a:lnSpc>
                  <a:spcPct val="85000"/>
                </a:lnSpc>
                <a:spcBef>
                  <a:spcPct val="0"/>
                </a:spcBef>
                <a:buNone/>
                <a:defRPr sz="3600" spc="-50" baseline="0">
                  <a:solidFill>
                    <a:schemeClr val="bg1"/>
                  </a:solidFill>
                  <a:latin typeface="+mj-lt"/>
                  <a:ea typeface="+mj-ea"/>
                  <a:cs typeface="+mj-cs"/>
                </a:defRPr>
              </a:lvl1pPr>
            </a:lstStyle>
            <a:p>
              <a:r>
                <a:rPr lang="it-IT" sz="1400" i="1" dirty="0" smtClean="0"/>
                <a:t>analisi</a:t>
              </a:r>
              <a:endParaRPr lang="it-IT" sz="1600" i="1" dirty="0"/>
            </a:p>
          </p:txBody>
        </p:sp>
        <p:pic>
          <p:nvPicPr>
            <p:cNvPr id="6" name="Picture 2" descr="https://www.asi.it/sites/default/files/styles/style_340x238/public/images/dettaglio/209x149_e_geos_logo_0.jpg?itok=bRCyH7v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223" y="6196219"/>
              <a:ext cx="903381" cy="644038"/>
            </a:xfrm>
            <a:prstGeom prst="roundRect">
              <a:avLst>
                <a:gd name="adj" fmla="val 8594"/>
              </a:avLst>
            </a:prstGeom>
            <a:noFill/>
            <a:ln>
              <a:noFill/>
            </a:ln>
            <a:effectLst>
              <a:reflection blurRad="12700" stA="38000" endPos="28000" dist="5000" dir="5400000" sy="-100000" algn="bl" rotWithShape="0"/>
            </a:effectLst>
            <a:extLst/>
          </p:spPr>
        </p:pic>
      </p:grpSp>
      <p:sp>
        <p:nvSpPr>
          <p:cNvPr id="7" name="Segnaposto numero diapositiva 6"/>
          <p:cNvSpPr>
            <a:spLocks noGrp="1"/>
          </p:cNvSpPr>
          <p:nvPr>
            <p:ph type="sldNum" sz="quarter" idx="12"/>
          </p:nvPr>
        </p:nvSpPr>
        <p:spPr/>
        <p:txBody>
          <a:bodyPr/>
          <a:lstStyle/>
          <a:p>
            <a:fld id="{EE3FACAC-3CBF-4298-8428-9DCB92D62F48}" type="slidenum">
              <a:rPr lang="it-IT" smtClean="0"/>
              <a:t>11</a:t>
            </a:fld>
            <a:endParaRPr lang="it-IT"/>
          </a:p>
        </p:txBody>
      </p:sp>
    </p:spTree>
    <p:extLst>
      <p:ext uri="{BB962C8B-B14F-4D97-AF65-F5344CB8AC3E}">
        <p14:creationId xmlns:p14="http://schemas.microsoft.com/office/powerpoint/2010/main" val="33732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3">
            <a:extLst>
              <a:ext uri="{FF2B5EF4-FFF2-40B4-BE49-F238E27FC236}">
                <a16:creationId xmlns:a16="http://schemas.microsoft.com/office/drawing/2014/main" id="{FD136517-81F0-4FA3-98C4-CCB1C1DC3E41}"/>
              </a:ext>
            </a:extLst>
          </p:cNvPr>
          <p:cNvSpPr>
            <a:spLocks noGrp="1"/>
          </p:cNvSpPr>
          <p:nvPr>
            <p:ph type="sldNum" sz="quarter" idx="12"/>
          </p:nvPr>
        </p:nvSpPr>
        <p:spPr>
          <a:xfrm>
            <a:off x="8024568" y="6433503"/>
            <a:ext cx="984019" cy="365125"/>
          </a:xfrm>
        </p:spPr>
        <p:txBody>
          <a:bodyPr/>
          <a:lstStyle/>
          <a:p>
            <a:fld id="{EE3FACAC-3CBF-4298-8428-9DCB92D62F48}" type="slidenum">
              <a:rPr lang="it-IT" sz="1600" b="1">
                <a:latin typeface="Arial" panose="020B0604020202020204" pitchFamily="34" charset="0"/>
                <a:ea typeface="Adobe Song Std L" panose="02020300000000000000" pitchFamily="18" charset="-128"/>
                <a:cs typeface="Arial" panose="020B0604020202020204" pitchFamily="34" charset="0"/>
              </a:rPr>
              <a:pPr/>
              <a:t>12</a:t>
            </a:fld>
            <a:endParaRPr lang="it-IT" sz="1600" b="1" dirty="0">
              <a:latin typeface="Arial" panose="020B0604020202020204" pitchFamily="34" charset="0"/>
              <a:ea typeface="Adobe Song Std L" panose="02020300000000000000" pitchFamily="18" charset="-128"/>
              <a:cs typeface="Arial" panose="020B0604020202020204" pitchFamily="34" charset="0"/>
            </a:endParaRPr>
          </a:p>
        </p:txBody>
      </p:sp>
      <p:sp>
        <p:nvSpPr>
          <p:cNvPr id="3" name="CasellaDiTesto 2"/>
          <p:cNvSpPr txBox="1"/>
          <p:nvPr/>
        </p:nvSpPr>
        <p:spPr>
          <a:xfrm>
            <a:off x="1489587" y="4586746"/>
            <a:ext cx="6534981" cy="1323439"/>
          </a:xfrm>
          <a:prstGeom prst="rect">
            <a:avLst/>
          </a:prstGeom>
          <a:noFill/>
        </p:spPr>
        <p:txBody>
          <a:bodyPr wrap="square" rtlCol="0">
            <a:spAutoFit/>
          </a:bodyPr>
          <a:lstStyle/>
          <a:p>
            <a:pPr algn="ctr"/>
            <a:r>
              <a:rPr lang="it-IT" sz="4000" dirty="0" smtClean="0"/>
              <a:t>COSMO-SkyMed</a:t>
            </a:r>
            <a:br>
              <a:rPr lang="it-IT" sz="4000" dirty="0" smtClean="0"/>
            </a:br>
            <a:r>
              <a:rPr lang="it-IT" sz="4000" dirty="0" err="1" smtClean="0"/>
              <a:t>second</a:t>
            </a:r>
            <a:r>
              <a:rPr lang="it-IT" sz="4000" dirty="0" smtClean="0"/>
              <a:t> generation</a:t>
            </a:r>
            <a:endParaRPr lang="it-IT" sz="4000" dirty="0"/>
          </a:p>
        </p:txBody>
      </p:sp>
      <p:pic>
        <p:nvPicPr>
          <p:cNvPr id="18"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0155" y="1054100"/>
            <a:ext cx="1558806" cy="156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103239" y="6135329"/>
            <a:ext cx="9379974" cy="722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9502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2DFD42-4FDF-4C18-AC7E-0436B2F4C952}"/>
              </a:ext>
            </a:extLst>
          </p:cNvPr>
          <p:cNvSpPr/>
          <p:nvPr/>
        </p:nvSpPr>
        <p:spPr>
          <a:xfrm>
            <a:off x="134108" y="1290239"/>
            <a:ext cx="5636163" cy="584775"/>
          </a:xfrm>
          <a:prstGeom prst="rect">
            <a:avLst/>
          </a:prstGeom>
        </p:spPr>
        <p:txBody>
          <a:bodyPr wrap="square">
            <a:spAutoFit/>
          </a:bodyPr>
          <a:lstStyle/>
          <a:p>
            <a:pPr marL="285744" indent="-285744">
              <a:buFont typeface="Wingdings" panose="05000000000000000000" pitchFamily="2" charset="2"/>
              <a:buChar char="Ø"/>
            </a:pPr>
            <a:r>
              <a:rPr lang="en-US" sz="1600" dirty="0">
                <a:ln w="0"/>
                <a:solidFill>
                  <a:schemeClr val="tx1">
                    <a:lumMod val="95000"/>
                    <a:lumOff val="5000"/>
                  </a:schemeClr>
                </a:solidFill>
                <a:effectLst>
                  <a:glow rad="127000">
                    <a:schemeClr val="bg1">
                      <a:alpha val="24000"/>
                    </a:schemeClr>
                  </a:glow>
                </a:effectLst>
                <a:latin typeface="Arial" panose="020B0604020202020204" pitchFamily="34" charset="0"/>
                <a:cs typeface="Arial" panose="020B0604020202020204" pitchFamily="34" charset="0"/>
              </a:rPr>
              <a:t>The</a:t>
            </a:r>
            <a:r>
              <a:rPr lang="en-US" sz="1600" b="1" dirty="0">
                <a:ln w="0"/>
                <a:solidFill>
                  <a:schemeClr val="tx1">
                    <a:lumMod val="95000"/>
                    <a:lumOff val="5000"/>
                  </a:schemeClr>
                </a:solidFill>
                <a:effectLst>
                  <a:glow rad="127000">
                    <a:schemeClr val="bg1">
                      <a:alpha val="24000"/>
                    </a:schemeClr>
                  </a:glow>
                </a:effectLst>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Second Generation (CSG</a:t>
            </a:r>
            <a:r>
              <a:rPr lang="en-US" sz="1600" dirty="0" smtClean="0">
                <a:solidFill>
                  <a:srgbClr val="00206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is the follow on system to COSMO- SkyMed (CSK</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B9B5BCA-F14A-4BB0-8D2B-BFD49DECFBC6}"/>
              </a:ext>
            </a:extLst>
          </p:cNvPr>
          <p:cNvSpPr/>
          <p:nvPr/>
        </p:nvSpPr>
        <p:spPr>
          <a:xfrm>
            <a:off x="67255" y="3302935"/>
            <a:ext cx="6918637" cy="338554"/>
          </a:xfrm>
          <a:prstGeom prst="rect">
            <a:avLst/>
          </a:prstGeom>
        </p:spPr>
        <p:txBody>
          <a:bodyPr wrap="square">
            <a:spAutoFit/>
          </a:bodyPr>
          <a:lstStyle/>
          <a:p>
            <a:pPr marL="285744" indent="-285744">
              <a:buFont typeface="Wingdings" panose="05000000000000000000" pitchFamily="2" charset="2"/>
              <a:buChar char="Ø"/>
            </a:pPr>
            <a:r>
              <a:rPr lang="it-IT" sz="1600" dirty="0">
                <a:latin typeface="Arial" panose="020B0604020202020204" pitchFamily="34" charset="0"/>
                <a:cs typeface="Arial" panose="020B0604020202020204" pitchFamily="34" charset="0"/>
              </a:rPr>
              <a:t>The </a:t>
            </a:r>
            <a:r>
              <a:rPr lang="it-IT" sz="1400" dirty="0">
                <a:latin typeface="Arial" panose="020B0604020202020204" pitchFamily="34" charset="0"/>
                <a:cs typeface="Arial" panose="020B0604020202020204" pitchFamily="34" charset="0"/>
              </a:rPr>
              <a:t>first</a:t>
            </a:r>
            <a:r>
              <a:rPr lang="it-IT" sz="1600" dirty="0">
                <a:latin typeface="Arial" panose="020B0604020202020204" pitchFamily="34" charset="0"/>
                <a:cs typeface="Arial" panose="020B0604020202020204" pitchFamily="34" charset="0"/>
              </a:rPr>
              <a:t> satellite is scheduled to be launched in </a:t>
            </a:r>
            <a:r>
              <a:rPr lang="it-IT" sz="1600" b="1" dirty="0">
                <a:latin typeface="Arial" panose="020B0604020202020204" pitchFamily="34" charset="0"/>
                <a:cs typeface="Arial" panose="020B0604020202020204" pitchFamily="34" charset="0"/>
              </a:rPr>
              <a:t>2019</a:t>
            </a:r>
          </a:p>
        </p:txBody>
      </p:sp>
      <p:sp>
        <p:nvSpPr>
          <p:cNvPr id="13" name="Rectangle 12">
            <a:extLst>
              <a:ext uri="{FF2B5EF4-FFF2-40B4-BE49-F238E27FC236}">
                <a16:creationId xmlns:a16="http://schemas.microsoft.com/office/drawing/2014/main" id="{CA6898D0-C0A0-4694-9A03-F93E15097B33}"/>
              </a:ext>
            </a:extLst>
          </p:cNvPr>
          <p:cNvSpPr/>
          <p:nvPr/>
        </p:nvSpPr>
        <p:spPr>
          <a:xfrm>
            <a:off x="901394" y="2074401"/>
            <a:ext cx="4998043" cy="698717"/>
          </a:xfrm>
          <a:prstGeom prst="rect">
            <a:avLst/>
          </a:prstGeom>
        </p:spPr>
        <p:txBody>
          <a:bodyPr wrap="square">
            <a:spAutoFit/>
          </a:bodyPr>
          <a:lstStyle/>
          <a:p>
            <a:pPr marL="285744" indent="-285744">
              <a:lnSpc>
                <a:spcPct val="150000"/>
              </a:lnSpc>
              <a:spcBef>
                <a:spcPct val="0"/>
              </a:spcBef>
              <a:buFont typeface="Wingdings" panose="05000000000000000000" pitchFamily="2" charset="2"/>
              <a:buChar char="q"/>
            </a:pPr>
            <a:r>
              <a:rPr lang="en-US" sz="1400" dirty="0">
                <a:solidFill>
                  <a:schemeClr val="accent1">
                    <a:lumMod val="75000"/>
                  </a:schemeClr>
                </a:solidFill>
                <a:latin typeface="Arial" panose="020B0604020202020204" pitchFamily="34" charset="0"/>
                <a:cs typeface="Arial" panose="020B0604020202020204" pitchFamily="34" charset="0"/>
              </a:rPr>
              <a:t>Operational</a:t>
            </a:r>
            <a:r>
              <a:rPr lang="en-US" sz="1400" dirty="0">
                <a:solidFill>
                  <a:srgbClr val="002060"/>
                </a:solidFill>
                <a:latin typeface="Arial" panose="020B0604020202020204" pitchFamily="34" charset="0"/>
                <a:cs typeface="Arial" panose="020B0604020202020204" pitchFamily="34" charset="0"/>
              </a:rPr>
              <a:t> </a:t>
            </a:r>
            <a:r>
              <a:rPr lang="en-US" sz="1400" dirty="0">
                <a:solidFill>
                  <a:schemeClr val="accent1">
                    <a:lumMod val="75000"/>
                  </a:schemeClr>
                </a:solidFill>
                <a:latin typeface="Arial" panose="020B0604020202020204" pitchFamily="34" charset="0"/>
                <a:cs typeface="Arial" panose="020B0604020202020204" pitchFamily="34" charset="0"/>
              </a:rPr>
              <a:t>continuity/preserve</a:t>
            </a:r>
          </a:p>
          <a:p>
            <a:pPr marL="285744" indent="-285744">
              <a:lnSpc>
                <a:spcPct val="150000"/>
              </a:lnSpc>
              <a:spcBef>
                <a:spcPct val="0"/>
              </a:spcBef>
              <a:buFont typeface="Wingdings" panose="05000000000000000000" pitchFamily="2" charset="2"/>
              <a:buChar char="q"/>
            </a:pPr>
            <a:r>
              <a:rPr lang="en-US" sz="1400" dirty="0">
                <a:solidFill>
                  <a:srgbClr val="00B050"/>
                </a:solidFill>
                <a:latin typeface="Arial" panose="020B0604020202020204" pitchFamily="34" charset="0"/>
                <a:cs typeface="Arial" panose="020B0604020202020204" pitchFamily="34" charset="0"/>
              </a:rPr>
              <a:t>Performance improvements/enhance</a:t>
            </a:r>
          </a:p>
        </p:txBody>
      </p:sp>
      <p:pic>
        <p:nvPicPr>
          <p:cNvPr id="18" name="Picture 17">
            <a:extLst>
              <a:ext uri="{FF2B5EF4-FFF2-40B4-BE49-F238E27FC236}">
                <a16:creationId xmlns:a16="http://schemas.microsoft.com/office/drawing/2014/main" id="{307CC673-9E81-4B75-849D-505F2EFF03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6488" y="1320391"/>
            <a:ext cx="3165855" cy="2237204"/>
          </a:xfrm>
          <a:prstGeom prst="rect">
            <a:avLst/>
          </a:prstGeom>
          <a:ln>
            <a:noFill/>
          </a:ln>
          <a:effectLst>
            <a:softEdge rad="112500"/>
          </a:effectLst>
        </p:spPr>
      </p:pic>
      <p:grpSp>
        <p:nvGrpSpPr>
          <p:cNvPr id="4" name="Gruppo 3"/>
          <p:cNvGrpSpPr/>
          <p:nvPr/>
        </p:nvGrpSpPr>
        <p:grpSpPr>
          <a:xfrm>
            <a:off x="59160" y="3999011"/>
            <a:ext cx="8648700" cy="2322052"/>
            <a:chOff x="59091" y="4136171"/>
            <a:chExt cx="8648700" cy="2322052"/>
          </a:xfrm>
        </p:grpSpPr>
        <p:sp>
          <p:nvSpPr>
            <p:cNvPr id="37" name="Gallone 19">
              <a:extLst>
                <a:ext uri="{FF2B5EF4-FFF2-40B4-BE49-F238E27FC236}">
                  <a16:creationId xmlns:a16="http://schemas.microsoft.com/office/drawing/2014/main" id="{62B46CCF-0121-44B5-9B84-523462CD77CF}"/>
                </a:ext>
              </a:extLst>
            </p:cNvPr>
            <p:cNvSpPr/>
            <p:nvPr/>
          </p:nvSpPr>
          <p:spPr>
            <a:xfrm>
              <a:off x="59091" y="5554891"/>
              <a:ext cx="8648700" cy="474700"/>
            </a:xfrm>
            <a:prstGeom prst="chevron">
              <a:avLst/>
            </a:prstGeom>
            <a:gradFill flip="none" rotWithShape="1">
              <a:gsLst>
                <a:gs pos="44000">
                  <a:schemeClr val="accent1">
                    <a:lumMod val="60000"/>
                    <a:lumOff val="40000"/>
                  </a:schemeClr>
                </a:gs>
                <a:gs pos="0">
                  <a:schemeClr val="accent3">
                    <a:lumMod val="75000"/>
                  </a:schemeClr>
                </a:gs>
                <a:gs pos="100000">
                  <a:srgbClr val="FFFF00"/>
                </a:gs>
              </a:gsLst>
              <a:lin ang="10800000" scaled="1"/>
              <a:tileRect/>
            </a:gra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3" name="Segnaposto contenuto 6">
              <a:extLst>
                <a:ext uri="{FF2B5EF4-FFF2-40B4-BE49-F238E27FC236}">
                  <a16:creationId xmlns:a16="http://schemas.microsoft.com/office/drawing/2014/main" id="{98EA5963-4D65-4E95-9474-88C130EBE672}"/>
                </a:ext>
              </a:extLst>
            </p:cNvPr>
            <p:cNvSpPr txBox="1">
              <a:spLocks/>
            </p:cNvSpPr>
            <p:nvPr/>
          </p:nvSpPr>
          <p:spPr>
            <a:xfrm>
              <a:off x="447862" y="5554891"/>
              <a:ext cx="1292641" cy="47470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lt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lt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lt1"/>
                  </a:solidFill>
                  <a:latin typeface="+mn-lt"/>
                  <a:ea typeface="+mn-ea"/>
                  <a:cs typeface="+mn-cs"/>
                </a:defRPr>
              </a:lvl9pPr>
            </a:lstStyle>
            <a:p>
              <a:r>
                <a:rPr lang="en-US" sz="1600" cap="small" dirty="0">
                  <a:solidFill>
                    <a:srgbClr val="002060"/>
                  </a:solidFill>
                  <a:latin typeface="Arial" panose="020B0604020202020204" pitchFamily="34" charset="0"/>
                  <a:cs typeface="Arial" panose="020B0604020202020204" pitchFamily="34" charset="0"/>
                </a:rPr>
                <a:t>Phase C</a:t>
              </a:r>
            </a:p>
          </p:txBody>
        </p:sp>
        <p:cxnSp>
          <p:nvCxnSpPr>
            <p:cNvPr id="44" name="Connettore diritto 10">
              <a:extLst>
                <a:ext uri="{FF2B5EF4-FFF2-40B4-BE49-F238E27FC236}">
                  <a16:creationId xmlns:a16="http://schemas.microsoft.com/office/drawing/2014/main" id="{F67AE7C2-608E-4BC4-932E-2734DD34B1CD}"/>
                </a:ext>
              </a:extLst>
            </p:cNvPr>
            <p:cNvCxnSpPr>
              <a:cxnSpLocks/>
            </p:cNvCxnSpPr>
            <p:nvPr/>
          </p:nvCxnSpPr>
          <p:spPr>
            <a:xfrm flipH="1">
              <a:off x="1978245" y="5251083"/>
              <a:ext cx="2" cy="103340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CasellaDiTesto 15">
              <a:extLst>
                <a:ext uri="{FF2B5EF4-FFF2-40B4-BE49-F238E27FC236}">
                  <a16:creationId xmlns:a16="http://schemas.microsoft.com/office/drawing/2014/main" id="{77F774CB-E979-4632-A66F-1D48F1598F58}"/>
                </a:ext>
              </a:extLst>
            </p:cNvPr>
            <p:cNvSpPr txBox="1"/>
            <p:nvPr/>
          </p:nvSpPr>
          <p:spPr>
            <a:xfrm>
              <a:off x="1273952" y="4909905"/>
              <a:ext cx="1352731" cy="307777"/>
            </a:xfrm>
            <a:prstGeom prst="rect">
              <a:avLst/>
            </a:prstGeom>
            <a:noFill/>
          </p:spPr>
          <p:txBody>
            <a:bodyPr wrap="square" rtlCol="0">
              <a:spAutoFit/>
            </a:bodyPr>
            <a:lstStyle/>
            <a:p>
              <a:pPr algn="ctr"/>
              <a:r>
                <a:rPr lang="en-US" sz="1400" b="1" cap="small" dirty="0">
                  <a:solidFill>
                    <a:srgbClr val="002060"/>
                  </a:solidFill>
                  <a:latin typeface="Arial" panose="020B0604020202020204" pitchFamily="34" charset="0"/>
                  <a:cs typeface="Arial" panose="020B0604020202020204" pitchFamily="34" charset="0"/>
                </a:rPr>
                <a:t>Nov.2017</a:t>
              </a:r>
            </a:p>
          </p:txBody>
        </p:sp>
        <p:sp>
          <p:nvSpPr>
            <p:cNvPr id="47" name="CasellaDiTesto 13">
              <a:extLst>
                <a:ext uri="{FF2B5EF4-FFF2-40B4-BE49-F238E27FC236}">
                  <a16:creationId xmlns:a16="http://schemas.microsoft.com/office/drawing/2014/main" id="{0515BC98-6472-4AD8-B6EB-D28C29FF9CC3}"/>
                </a:ext>
              </a:extLst>
            </p:cNvPr>
            <p:cNvSpPr txBox="1"/>
            <p:nvPr/>
          </p:nvSpPr>
          <p:spPr>
            <a:xfrm>
              <a:off x="901394" y="6060372"/>
              <a:ext cx="1187451" cy="276999"/>
            </a:xfrm>
            <a:prstGeom prst="rect">
              <a:avLst/>
            </a:prstGeom>
            <a:noFill/>
          </p:spPr>
          <p:txBody>
            <a:bodyPr wrap="square" rtlCol="0">
              <a:spAutoFit/>
            </a:bodyPr>
            <a:lstStyle/>
            <a:p>
              <a:pPr marL="285744" indent="-285744">
                <a:buFont typeface="Wingdings" panose="05000000000000000000" pitchFamily="2" charset="2"/>
                <a:buChar char="ü"/>
              </a:pPr>
              <a:r>
                <a:rPr lang="en-US" sz="1200" b="1" dirty="0">
                  <a:latin typeface="Arial" panose="020B0604020202020204" pitchFamily="34" charset="0"/>
                  <a:cs typeface="Arial" panose="020B0604020202020204" pitchFamily="34" charset="0"/>
                </a:rPr>
                <a:t>CDR</a:t>
              </a:r>
            </a:p>
          </p:txBody>
        </p:sp>
        <p:sp>
          <p:nvSpPr>
            <p:cNvPr id="48" name="Segnaposto contenuto 6">
              <a:extLst>
                <a:ext uri="{FF2B5EF4-FFF2-40B4-BE49-F238E27FC236}">
                  <a16:creationId xmlns:a16="http://schemas.microsoft.com/office/drawing/2014/main" id="{C0FA74DC-CCEF-4682-AD35-FAC2BE0DBEBF}"/>
                </a:ext>
              </a:extLst>
            </p:cNvPr>
            <p:cNvSpPr txBox="1">
              <a:spLocks/>
            </p:cNvSpPr>
            <p:nvPr/>
          </p:nvSpPr>
          <p:spPr bwMode="auto">
            <a:xfrm>
              <a:off x="2410303" y="5536016"/>
              <a:ext cx="2232543" cy="462000"/>
            </a:xfrm>
            <a:prstGeom prst="homePlat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lt1"/>
                  </a:solidFill>
                  <a:latin typeface="+mn-lt"/>
                  <a:ea typeface="+mn-ea"/>
                  <a:cs typeface="+mn-cs"/>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9pPr>
            </a:lstStyle>
            <a:p>
              <a:r>
                <a:rPr lang="en-US" b="1" kern="0" cap="small" dirty="0">
                  <a:solidFill>
                    <a:schemeClr val="tx1"/>
                  </a:solidFill>
                  <a:latin typeface="Arial" panose="020B0604020202020204" pitchFamily="34" charset="0"/>
                  <a:cs typeface="Arial" panose="020B0604020202020204" pitchFamily="34" charset="0"/>
                </a:rPr>
                <a:t>Phase D</a:t>
              </a:r>
            </a:p>
          </p:txBody>
        </p:sp>
        <p:cxnSp>
          <p:nvCxnSpPr>
            <p:cNvPr id="49" name="Connettore diritto 31">
              <a:extLst>
                <a:ext uri="{FF2B5EF4-FFF2-40B4-BE49-F238E27FC236}">
                  <a16:creationId xmlns:a16="http://schemas.microsoft.com/office/drawing/2014/main" id="{E1922910-0CBA-4F23-B221-71901A87391E}"/>
                </a:ext>
              </a:extLst>
            </p:cNvPr>
            <p:cNvCxnSpPr>
              <a:cxnSpLocks/>
            </p:cNvCxnSpPr>
            <p:nvPr/>
          </p:nvCxnSpPr>
          <p:spPr>
            <a:xfrm>
              <a:off x="4241009" y="4435152"/>
              <a:ext cx="0" cy="202307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2" name="CasellaDiTesto 77">
              <a:extLst>
                <a:ext uri="{FF2B5EF4-FFF2-40B4-BE49-F238E27FC236}">
                  <a16:creationId xmlns:a16="http://schemas.microsoft.com/office/drawing/2014/main" id="{2E592117-6DB6-44DC-A0FC-E34CD2B7CBB1}"/>
                </a:ext>
              </a:extLst>
            </p:cNvPr>
            <p:cNvSpPr txBox="1"/>
            <p:nvPr/>
          </p:nvSpPr>
          <p:spPr>
            <a:xfrm>
              <a:off x="3541147" y="4136171"/>
              <a:ext cx="1399724" cy="276999"/>
            </a:xfrm>
            <a:prstGeom prst="rect">
              <a:avLst/>
            </a:prstGeom>
            <a:noFill/>
          </p:spPr>
          <p:txBody>
            <a:bodyPr wrap="square" rtlCol="0">
              <a:spAutoFit/>
            </a:bodyPr>
            <a:lstStyle/>
            <a:p>
              <a:pPr algn="ctr"/>
              <a:r>
                <a:rPr lang="en-US" sz="1200" b="1" dirty="0">
                  <a:solidFill>
                    <a:srgbClr val="FF0000"/>
                  </a:solidFill>
                  <a:latin typeface="Arial" panose="020B0604020202020204" pitchFamily="34" charset="0"/>
                  <a:cs typeface="Arial" panose="020B0604020202020204" pitchFamily="34" charset="0"/>
                </a:rPr>
                <a:t>NOW</a:t>
              </a:r>
            </a:p>
          </p:txBody>
        </p:sp>
        <p:sp>
          <p:nvSpPr>
            <p:cNvPr id="53" name="CasellaDiTesto 34">
              <a:extLst>
                <a:ext uri="{FF2B5EF4-FFF2-40B4-BE49-F238E27FC236}">
                  <a16:creationId xmlns:a16="http://schemas.microsoft.com/office/drawing/2014/main" id="{F231F1B0-1F08-4E08-98F4-F6C1982688C5}"/>
                </a:ext>
              </a:extLst>
            </p:cNvPr>
            <p:cNvSpPr txBox="1"/>
            <p:nvPr/>
          </p:nvSpPr>
          <p:spPr>
            <a:xfrm>
              <a:off x="1689257" y="6048488"/>
              <a:ext cx="2816269" cy="276999"/>
            </a:xfrm>
            <a:prstGeom prst="rect">
              <a:avLst/>
            </a:prstGeom>
            <a:noFill/>
          </p:spPr>
          <p:txBody>
            <a:bodyPr wrap="square" rtlCol="0">
              <a:spAutoFit/>
            </a:bodyPr>
            <a:lstStyle/>
            <a:p>
              <a:pPr algn="ctr"/>
              <a:r>
                <a:rPr lang="en-US" sz="1200" b="1" cap="small" dirty="0" err="1">
                  <a:latin typeface="Arial" panose="020B0604020202020204" pitchFamily="34" charset="0"/>
                  <a:cs typeface="Arial" panose="020B0604020202020204" pitchFamily="34" charset="0"/>
                </a:rPr>
                <a:t>Manifacturing</a:t>
              </a:r>
              <a:r>
                <a:rPr lang="en-US" sz="1200" b="1" cap="small" dirty="0">
                  <a:latin typeface="Arial" panose="020B0604020202020204" pitchFamily="34" charset="0"/>
                  <a:cs typeface="Arial" panose="020B0604020202020204" pitchFamily="34" charset="0"/>
                </a:rPr>
                <a:t>  / AIT</a:t>
              </a:r>
            </a:p>
          </p:txBody>
        </p:sp>
        <p:pic>
          <p:nvPicPr>
            <p:cNvPr id="56" name="Immagine 36">
              <a:extLst>
                <a:ext uri="{FF2B5EF4-FFF2-40B4-BE49-F238E27FC236}">
                  <a16:creationId xmlns:a16="http://schemas.microsoft.com/office/drawing/2014/main" id="{1CBCBCBB-C475-4C53-B37F-B8706F9D6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415" y="4140727"/>
              <a:ext cx="791000" cy="1198173"/>
            </a:xfrm>
            <a:prstGeom prst="rect">
              <a:avLst/>
            </a:prstGeom>
            <a:ln>
              <a:noFill/>
            </a:ln>
            <a:effectLst>
              <a:softEdge rad="112500"/>
            </a:effectLst>
          </p:spPr>
        </p:pic>
        <p:sp>
          <p:nvSpPr>
            <p:cNvPr id="57" name="Segnaposto contenuto 6">
              <a:extLst>
                <a:ext uri="{FF2B5EF4-FFF2-40B4-BE49-F238E27FC236}">
                  <a16:creationId xmlns:a16="http://schemas.microsoft.com/office/drawing/2014/main" id="{F50355B6-F1AC-450B-BD2C-0E017BF8975A}"/>
                </a:ext>
              </a:extLst>
            </p:cNvPr>
            <p:cNvSpPr txBox="1">
              <a:spLocks/>
            </p:cNvSpPr>
            <p:nvPr/>
          </p:nvSpPr>
          <p:spPr bwMode="auto">
            <a:xfrm>
              <a:off x="4505524" y="5548542"/>
              <a:ext cx="1617083" cy="474700"/>
            </a:xfrm>
            <a:prstGeom prst="homePlat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lt1"/>
                  </a:solidFill>
                  <a:latin typeface="+mn-lt"/>
                  <a:ea typeface="+mn-ea"/>
                  <a:cs typeface="+mn-cs"/>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9pPr>
            </a:lstStyle>
            <a:p>
              <a:pPr algn="ctr"/>
              <a:r>
                <a:rPr lang="en-US" sz="1400" b="1" kern="0" cap="small" dirty="0">
                  <a:solidFill>
                    <a:schemeClr val="tx1"/>
                  </a:solidFill>
                  <a:latin typeface="Arial" panose="020B0604020202020204" pitchFamily="34" charset="0"/>
                  <a:cs typeface="Arial" panose="020B0604020202020204" pitchFamily="34" charset="0"/>
                </a:rPr>
                <a:t>Phase E1</a:t>
              </a:r>
            </a:p>
          </p:txBody>
        </p:sp>
        <p:sp>
          <p:nvSpPr>
            <p:cNvPr id="58" name="Segnaposto contenuto 6">
              <a:extLst>
                <a:ext uri="{FF2B5EF4-FFF2-40B4-BE49-F238E27FC236}">
                  <a16:creationId xmlns:a16="http://schemas.microsoft.com/office/drawing/2014/main" id="{06141474-B9E6-47B2-87AE-FE5A89BF9DB1}"/>
                </a:ext>
              </a:extLst>
            </p:cNvPr>
            <p:cNvSpPr txBox="1">
              <a:spLocks/>
            </p:cNvSpPr>
            <p:nvPr/>
          </p:nvSpPr>
          <p:spPr bwMode="auto">
            <a:xfrm>
              <a:off x="6366159" y="5544246"/>
              <a:ext cx="1211921" cy="474700"/>
            </a:xfrm>
            <a:prstGeom prst="homePlat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lt1"/>
                  </a:solidFill>
                  <a:latin typeface="+mn-lt"/>
                  <a:ea typeface="+mn-ea"/>
                  <a:cs typeface="+mn-cs"/>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lt1"/>
                  </a:solidFill>
                  <a:latin typeface="+mn-lt"/>
                  <a:ea typeface="+mn-ea"/>
                  <a:cs typeface="+mn-cs"/>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lt1"/>
                  </a:solidFill>
                  <a:latin typeface="+mn-lt"/>
                  <a:ea typeface="+mn-ea"/>
                  <a:cs typeface="+mn-cs"/>
                </a:defRPr>
              </a:lvl9pPr>
            </a:lstStyle>
            <a:p>
              <a:r>
                <a:rPr lang="en-US" sz="1400" b="1" kern="0" cap="small" dirty="0">
                  <a:solidFill>
                    <a:schemeClr val="tx1"/>
                  </a:solidFill>
                  <a:latin typeface="Arial" panose="020B0604020202020204" pitchFamily="34" charset="0"/>
                  <a:cs typeface="Arial" panose="020B0604020202020204" pitchFamily="34" charset="0"/>
                </a:rPr>
                <a:t>Phase E2</a:t>
              </a:r>
            </a:p>
          </p:txBody>
        </p:sp>
        <p:sp>
          <p:nvSpPr>
            <p:cNvPr id="59" name="CasellaDiTesto 40">
              <a:extLst>
                <a:ext uri="{FF2B5EF4-FFF2-40B4-BE49-F238E27FC236}">
                  <a16:creationId xmlns:a16="http://schemas.microsoft.com/office/drawing/2014/main" id="{3FE575FE-299A-4477-9D9E-77E312470D8B}"/>
                </a:ext>
              </a:extLst>
            </p:cNvPr>
            <p:cNvSpPr txBox="1"/>
            <p:nvPr/>
          </p:nvSpPr>
          <p:spPr>
            <a:xfrm>
              <a:off x="4450359" y="6052333"/>
              <a:ext cx="4228920" cy="276999"/>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200" b="1" cap="small" dirty="0">
                  <a:latin typeface="Arial" panose="020B0604020202020204" pitchFamily="34" charset="0"/>
                  <a:cs typeface="Arial" panose="020B0604020202020204" pitchFamily="34" charset="0"/>
                </a:rPr>
                <a:t>Launch/</a:t>
              </a:r>
              <a:r>
                <a:rPr lang="en-US" sz="1200" b="1" cap="small" dirty="0" err="1">
                  <a:latin typeface="Arial" panose="020B0604020202020204" pitchFamily="34" charset="0"/>
                  <a:cs typeface="Arial" panose="020B0604020202020204" pitchFamily="34" charset="0"/>
                </a:rPr>
                <a:t>Commis</a:t>
              </a:r>
              <a:r>
                <a:rPr lang="en-US" sz="1200" b="1" cap="small" dirty="0">
                  <a:latin typeface="Arial" panose="020B0604020202020204" pitchFamily="34" charset="0"/>
                  <a:cs typeface="Arial" panose="020B0604020202020204" pitchFamily="34" charset="0"/>
                </a:rPr>
                <a:t>./Operations</a:t>
              </a:r>
            </a:p>
          </p:txBody>
        </p:sp>
        <p:sp>
          <p:nvSpPr>
            <p:cNvPr id="61" name="CasellaDiTesto 52">
              <a:extLst>
                <a:ext uri="{FF2B5EF4-FFF2-40B4-BE49-F238E27FC236}">
                  <a16:creationId xmlns:a16="http://schemas.microsoft.com/office/drawing/2014/main" id="{973AE488-EBF4-4D3D-B373-888884904AD3}"/>
                </a:ext>
              </a:extLst>
            </p:cNvPr>
            <p:cNvSpPr txBox="1"/>
            <p:nvPr/>
          </p:nvSpPr>
          <p:spPr>
            <a:xfrm>
              <a:off x="6212778" y="5290643"/>
              <a:ext cx="2073467" cy="254044"/>
            </a:xfrm>
            <a:prstGeom prst="rect">
              <a:avLst/>
            </a:prstGeom>
            <a:noFill/>
          </p:spPr>
          <p:txBody>
            <a:bodyPr wrap="square" rtlCol="0">
              <a:spAutoFit/>
            </a:bodyPr>
            <a:lstStyle/>
            <a:p>
              <a:pPr algn="ctr"/>
              <a:r>
                <a:rPr lang="en-US" sz="1051" b="1" dirty="0">
                  <a:latin typeface="Arial" panose="020B0604020202020204" pitchFamily="34" charset="0"/>
                  <a:cs typeface="Arial" panose="020B0604020202020204" pitchFamily="34" charset="0"/>
                </a:rPr>
                <a:t>VEGA-C(</a:t>
              </a:r>
              <a:r>
                <a:rPr lang="en-US" sz="1051" b="1" dirty="0" err="1">
                  <a:latin typeface="Arial" panose="020B0604020202020204" pitchFamily="34" charset="0"/>
                  <a:cs typeface="Arial" panose="020B0604020202020204" pitchFamily="34" charset="0"/>
                </a:rPr>
                <a:t>Korou</a:t>
              </a:r>
              <a:r>
                <a:rPr lang="en-US" sz="1051" b="1" dirty="0">
                  <a:latin typeface="Arial" panose="020B0604020202020204" pitchFamily="34" charset="0"/>
                  <a:cs typeface="Arial" panose="020B0604020202020204" pitchFamily="34" charset="0"/>
                </a:rPr>
                <a:t> SC)</a:t>
              </a:r>
            </a:p>
          </p:txBody>
        </p:sp>
        <p:pic>
          <p:nvPicPr>
            <p:cNvPr id="62" name="Immagine 39">
              <a:extLst>
                <a:ext uri="{FF2B5EF4-FFF2-40B4-BE49-F238E27FC236}">
                  <a16:creationId xmlns:a16="http://schemas.microsoft.com/office/drawing/2014/main" id="{B475E140-77AA-45DC-930A-DCCA62547E2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912640" y="4215883"/>
              <a:ext cx="434879" cy="1181767"/>
            </a:xfrm>
            <a:prstGeom prst="rect">
              <a:avLst/>
            </a:prstGeom>
            <a:ln>
              <a:noFill/>
            </a:ln>
            <a:effectLst>
              <a:softEdge rad="112500"/>
            </a:effectLst>
          </p:spPr>
        </p:pic>
        <p:pic>
          <p:nvPicPr>
            <p:cNvPr id="65" name="Picture 5">
              <a:extLst>
                <a:ext uri="{FF2B5EF4-FFF2-40B4-BE49-F238E27FC236}">
                  <a16:creationId xmlns:a16="http://schemas.microsoft.com/office/drawing/2014/main" id="{4EADB083-4DE2-419B-B102-758E13C83E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7089" y="4253194"/>
              <a:ext cx="832379" cy="11716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28" name="Connettore diritto 10">
              <a:extLst>
                <a:ext uri="{FF2B5EF4-FFF2-40B4-BE49-F238E27FC236}">
                  <a16:creationId xmlns:a16="http://schemas.microsoft.com/office/drawing/2014/main" id="{F67AE7C2-608E-4BC4-932E-2734DD34B1CD}"/>
                </a:ext>
              </a:extLst>
            </p:cNvPr>
            <p:cNvCxnSpPr>
              <a:cxnSpLocks/>
            </p:cNvCxnSpPr>
            <p:nvPr/>
          </p:nvCxnSpPr>
          <p:spPr>
            <a:xfrm flipH="1">
              <a:off x="6011360" y="5255992"/>
              <a:ext cx="2" cy="103340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CasellaDiTesto 15">
              <a:extLst>
                <a:ext uri="{FF2B5EF4-FFF2-40B4-BE49-F238E27FC236}">
                  <a16:creationId xmlns:a16="http://schemas.microsoft.com/office/drawing/2014/main" id="{77F774CB-E979-4632-A66F-1D48F1598F58}"/>
                </a:ext>
              </a:extLst>
            </p:cNvPr>
            <p:cNvSpPr txBox="1"/>
            <p:nvPr/>
          </p:nvSpPr>
          <p:spPr>
            <a:xfrm>
              <a:off x="5307067" y="4914814"/>
              <a:ext cx="1352731" cy="307777"/>
            </a:xfrm>
            <a:prstGeom prst="rect">
              <a:avLst/>
            </a:prstGeom>
            <a:noFill/>
          </p:spPr>
          <p:txBody>
            <a:bodyPr wrap="square" rtlCol="0">
              <a:spAutoFit/>
            </a:bodyPr>
            <a:lstStyle/>
            <a:p>
              <a:pPr algn="ctr"/>
              <a:r>
                <a:rPr lang="en-US" sz="1400" b="1" cap="small" dirty="0" smtClean="0">
                  <a:solidFill>
                    <a:srgbClr val="002060"/>
                  </a:solidFill>
                  <a:latin typeface="Arial" panose="020B0604020202020204" pitchFamily="34" charset="0"/>
                  <a:cs typeface="Arial" panose="020B0604020202020204" pitchFamily="34" charset="0"/>
                </a:rPr>
                <a:t>2020</a:t>
              </a:r>
              <a:endParaRPr lang="en-US" sz="1400" b="1" cap="small" dirty="0">
                <a:solidFill>
                  <a:srgbClr val="002060"/>
                </a:solidFill>
                <a:latin typeface="Arial" panose="020B0604020202020204" pitchFamily="34" charset="0"/>
                <a:cs typeface="Arial" panose="020B0604020202020204" pitchFamily="34" charset="0"/>
              </a:endParaRPr>
            </a:p>
          </p:txBody>
        </p:sp>
        <p:sp>
          <p:nvSpPr>
            <p:cNvPr id="55" name="CasellaDiTesto 41">
              <a:extLst>
                <a:ext uri="{FF2B5EF4-FFF2-40B4-BE49-F238E27FC236}">
                  <a16:creationId xmlns:a16="http://schemas.microsoft.com/office/drawing/2014/main" id="{65A83C9D-86A6-41D5-97F3-E2F0849DDC48}"/>
                </a:ext>
              </a:extLst>
            </p:cNvPr>
            <p:cNvSpPr txBox="1"/>
            <p:nvPr/>
          </p:nvSpPr>
          <p:spPr>
            <a:xfrm>
              <a:off x="4775101" y="5298026"/>
              <a:ext cx="1669395" cy="246221"/>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SOYUZ(</a:t>
              </a:r>
              <a:r>
                <a:rPr lang="en-US" sz="1000" b="1" dirty="0" err="1">
                  <a:latin typeface="Arial" panose="020B0604020202020204" pitchFamily="34" charset="0"/>
                  <a:cs typeface="Arial" panose="020B0604020202020204" pitchFamily="34" charset="0"/>
                </a:rPr>
                <a:t>Korou</a:t>
              </a:r>
              <a:r>
                <a:rPr lang="en-US" sz="1000" b="1" dirty="0">
                  <a:latin typeface="Arial" panose="020B0604020202020204" pitchFamily="34" charset="0"/>
                  <a:cs typeface="Arial" panose="020B0604020202020204" pitchFamily="34" charset="0"/>
                </a:rPr>
                <a:t> SC)</a:t>
              </a:r>
            </a:p>
          </p:txBody>
        </p:sp>
      </p:grpSp>
      <p:sp>
        <p:nvSpPr>
          <p:cNvPr id="31" name="CasellaDiTesto 30"/>
          <p:cNvSpPr txBox="1"/>
          <p:nvPr/>
        </p:nvSpPr>
        <p:spPr>
          <a:xfrm>
            <a:off x="876534" y="204315"/>
            <a:ext cx="7678058" cy="584775"/>
          </a:xfrm>
          <a:prstGeom prst="rect">
            <a:avLst/>
          </a:prstGeom>
          <a:noFill/>
        </p:spPr>
        <p:txBody>
          <a:bodyPr wrap="square" rtlCol="0">
            <a:spAutoFit/>
          </a:bodyPr>
          <a:lstStyle/>
          <a:p>
            <a:pPr algn="ctr"/>
            <a:r>
              <a:rPr lang="it-IT" sz="3200" dirty="0" smtClean="0">
                <a:solidFill>
                  <a:schemeClr val="accent1">
                    <a:lumMod val="50000"/>
                  </a:schemeClr>
                </a:solidFill>
              </a:rPr>
              <a:t>COSMO-SkyMed </a:t>
            </a:r>
            <a:r>
              <a:rPr lang="it-IT" sz="3200" dirty="0" err="1" smtClean="0">
                <a:solidFill>
                  <a:schemeClr val="accent1">
                    <a:lumMod val="50000"/>
                  </a:schemeClr>
                </a:solidFill>
              </a:rPr>
              <a:t>second</a:t>
            </a:r>
            <a:r>
              <a:rPr lang="it-IT" sz="3200" dirty="0" smtClean="0">
                <a:solidFill>
                  <a:schemeClr val="accent1">
                    <a:lumMod val="50000"/>
                  </a:schemeClr>
                </a:solidFill>
              </a:rPr>
              <a:t> generation</a:t>
            </a:r>
            <a:endParaRPr lang="it-IT" sz="3200" dirty="0">
              <a:solidFill>
                <a:schemeClr val="accent1">
                  <a:lumMod val="50000"/>
                </a:schemeClr>
              </a:solidFill>
            </a:endParaRPr>
          </a:p>
        </p:txBody>
      </p:sp>
    </p:spTree>
    <p:extLst>
      <p:ext uri="{BB962C8B-B14F-4D97-AF65-F5344CB8AC3E}">
        <p14:creationId xmlns:p14="http://schemas.microsoft.com/office/powerpoint/2010/main" val="686269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magine correlata"/>
          <p:cNvPicPr>
            <a:picLocks noChangeAspect="1" noChangeArrowheads="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51000" contrast="-57000"/>
                    </a14:imgEffect>
                  </a14:imgLayer>
                </a14:imgProps>
              </a:ext>
              <a:ext uri="{28A0092B-C50C-407E-A947-70E740481C1C}">
                <a14:useLocalDpi xmlns:a14="http://schemas.microsoft.com/office/drawing/2010/main" val="0"/>
              </a:ext>
            </a:extLst>
          </a:blip>
          <a:srcRect/>
          <a:stretch>
            <a:fillRect/>
          </a:stretch>
        </p:blipFill>
        <p:spPr bwMode="auto">
          <a:xfrm>
            <a:off x="5515541" y="1763392"/>
            <a:ext cx="3227914" cy="3793414"/>
          </a:xfrm>
          <a:prstGeom prst="rect">
            <a:avLst/>
          </a:prstGeom>
          <a:noFill/>
          <a:extLst>
            <a:ext uri="{909E8E84-426E-40DD-AFC4-6F175D3DCCD1}">
              <a14:hiddenFill xmlns:a14="http://schemas.microsoft.com/office/drawing/2010/main">
                <a:solidFill>
                  <a:srgbClr val="FFFFFF"/>
                </a:solidFill>
              </a14:hiddenFill>
            </a:ext>
          </a:extLst>
        </p:spPr>
      </p:pic>
      <p:sp>
        <p:nvSpPr>
          <p:cNvPr id="11270" name="Rectangle 3"/>
          <p:cNvSpPr>
            <a:spLocks noGrp="1" noChangeArrowheads="1"/>
          </p:cNvSpPr>
          <p:nvPr>
            <p:ph idx="4294967295"/>
          </p:nvPr>
        </p:nvSpPr>
        <p:spPr>
          <a:xfrm>
            <a:off x="5229250" y="1739021"/>
            <a:ext cx="3525751" cy="4361688"/>
          </a:xfrm>
        </p:spPr>
        <p:txBody>
          <a:bodyPr>
            <a:noAutofit/>
          </a:bodyPr>
          <a:lstStyle/>
          <a:p>
            <a:pPr algn="just">
              <a:lnSpc>
                <a:spcPct val="100000"/>
              </a:lnSpc>
              <a:spcBef>
                <a:spcPts val="0"/>
              </a:spcBef>
              <a:spcAft>
                <a:spcPts val="1200"/>
              </a:spcAft>
              <a:defRPr/>
            </a:pP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The </a:t>
            </a:r>
            <a:r>
              <a:rPr lang="en-GB" altLang="it-IT" sz="1200" b="1" dirty="0" smtClean="0">
                <a:solidFill>
                  <a:schemeClr val="tx1">
                    <a:lumMod val="85000"/>
                    <a:lumOff val="15000"/>
                  </a:schemeClr>
                </a:solidFill>
                <a:latin typeface="Arial" panose="020B0604020202020204" pitchFamily="34" charset="0"/>
                <a:cs typeface="Arial" panose="020B0604020202020204" pitchFamily="34" charset="0"/>
              </a:rPr>
              <a:t>Ground Segment (GS) upgraded</a:t>
            </a: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 in order to:</a:t>
            </a:r>
          </a:p>
          <a:p>
            <a:pPr marL="804863" lvl="1" indent="-173038" algn="just">
              <a:lnSpc>
                <a:spcPct val="100000"/>
              </a:lnSpc>
              <a:spcBef>
                <a:spcPts val="0"/>
              </a:spcBef>
              <a:spcAft>
                <a:spcPts val="1200"/>
              </a:spcAft>
              <a:defRPr/>
            </a:pP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manage, control, and utilise a System with such an </a:t>
            </a:r>
            <a:r>
              <a:rPr lang="en-GB" altLang="it-IT" sz="1200" b="1" dirty="0" smtClean="0">
                <a:solidFill>
                  <a:schemeClr val="tx1">
                    <a:lumMod val="85000"/>
                    <a:lumOff val="15000"/>
                  </a:schemeClr>
                </a:solidFill>
                <a:latin typeface="Arial" panose="020B0604020202020204" pitchFamily="34" charset="0"/>
                <a:cs typeface="Arial" panose="020B0604020202020204" pitchFamily="34" charset="0"/>
              </a:rPr>
              <a:t>increased performance</a:t>
            </a:r>
          </a:p>
          <a:p>
            <a:pPr marL="804863" lvl="1" indent="-173038" algn="just">
              <a:lnSpc>
                <a:spcPct val="100000"/>
              </a:lnSpc>
              <a:spcBef>
                <a:spcPts val="0"/>
              </a:spcBef>
              <a:spcAft>
                <a:spcPts val="1200"/>
              </a:spcAft>
              <a:defRPr/>
            </a:pP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ensure the full architectural integration between the ‘old’ CSK and the new CSG</a:t>
            </a:r>
          </a:p>
          <a:p>
            <a:pPr marL="18278" lvl="1" indent="0" algn="just">
              <a:lnSpc>
                <a:spcPct val="100000"/>
              </a:lnSpc>
              <a:spcBef>
                <a:spcPts val="0"/>
              </a:spcBef>
              <a:spcAft>
                <a:spcPts val="1200"/>
              </a:spcAft>
              <a:buNone/>
              <a:defRPr/>
            </a:pPr>
            <a:endParaRPr lang="en-GB" altLang="it-IT" sz="1200" b="1" dirty="0" smtClean="0">
              <a:solidFill>
                <a:schemeClr val="tx1">
                  <a:lumMod val="85000"/>
                  <a:lumOff val="15000"/>
                </a:schemeClr>
              </a:solidFill>
              <a:latin typeface="Arial" panose="020B0604020202020204" pitchFamily="34" charset="0"/>
              <a:cs typeface="Arial" panose="020B0604020202020204" pitchFamily="34" charset="0"/>
            </a:endParaRPr>
          </a:p>
          <a:p>
            <a:pPr marL="18278" lvl="1" indent="0" algn="just">
              <a:lnSpc>
                <a:spcPct val="100000"/>
              </a:lnSpc>
              <a:spcBef>
                <a:spcPts val="0"/>
              </a:spcBef>
              <a:spcAft>
                <a:spcPts val="1200"/>
              </a:spcAft>
              <a:buNone/>
              <a:defRPr/>
            </a:pPr>
            <a:endParaRPr lang="en-GB" altLang="it-IT" sz="1200" b="1" dirty="0" smtClean="0">
              <a:solidFill>
                <a:schemeClr val="tx1">
                  <a:lumMod val="85000"/>
                  <a:lumOff val="15000"/>
                </a:schemeClr>
              </a:solidFill>
              <a:latin typeface="Arial" panose="020B0604020202020204" pitchFamily="34" charset="0"/>
              <a:cs typeface="Arial" panose="020B0604020202020204" pitchFamily="34" charset="0"/>
            </a:endParaRPr>
          </a:p>
          <a:p>
            <a:pPr marL="18278" lvl="1" indent="0" algn="just">
              <a:lnSpc>
                <a:spcPct val="100000"/>
              </a:lnSpc>
              <a:spcBef>
                <a:spcPts val="0"/>
              </a:spcBef>
              <a:spcAft>
                <a:spcPts val="1200"/>
              </a:spcAft>
              <a:buNone/>
              <a:defRPr/>
            </a:pPr>
            <a:r>
              <a:rPr lang="en-GB" altLang="it-IT" sz="1200" b="1" dirty="0" smtClean="0">
                <a:solidFill>
                  <a:schemeClr val="tx1">
                    <a:lumMod val="85000"/>
                    <a:lumOff val="15000"/>
                  </a:schemeClr>
                </a:solidFill>
                <a:latin typeface="Arial" panose="020B0604020202020204" pitchFamily="34" charset="0"/>
                <a:cs typeface="Arial" panose="020B0604020202020204" pitchFamily="34" charset="0"/>
              </a:rPr>
              <a:t>Other System improvements:</a:t>
            </a:r>
          </a:p>
          <a:p>
            <a:pPr marL="804863" lvl="1" indent="-184150" algn="just">
              <a:lnSpc>
                <a:spcPct val="100000"/>
              </a:lnSpc>
              <a:spcBef>
                <a:spcPts val="0"/>
              </a:spcBef>
              <a:spcAft>
                <a:spcPts val="1200"/>
              </a:spcAft>
              <a:defRPr/>
            </a:pPr>
            <a:r>
              <a:rPr lang="en-GB" altLang="it-IT" sz="1200" b="1" dirty="0" smtClean="0">
                <a:solidFill>
                  <a:schemeClr val="tx1">
                    <a:lumMod val="85000"/>
                    <a:lumOff val="15000"/>
                  </a:schemeClr>
                </a:solidFill>
                <a:latin typeface="Arial" panose="020B0604020202020204" pitchFamily="34" charset="0"/>
                <a:cs typeface="Arial" panose="020B0604020202020204" pitchFamily="34" charset="0"/>
              </a:rPr>
              <a:t>Very </a:t>
            </a:r>
            <a:r>
              <a:rPr lang="en-GB" altLang="it-IT" sz="1200" b="1" dirty="0">
                <a:solidFill>
                  <a:schemeClr val="tx1">
                    <a:lumMod val="85000"/>
                    <a:lumOff val="15000"/>
                  </a:schemeClr>
                </a:solidFill>
                <a:latin typeface="Arial" panose="020B0604020202020204" pitchFamily="34" charset="0"/>
                <a:cs typeface="Arial" panose="020B0604020202020204" pitchFamily="34" charset="0"/>
              </a:rPr>
              <a:t>urgent </a:t>
            </a:r>
            <a:r>
              <a:rPr lang="en-GB" altLang="it-IT" sz="1200" b="1" dirty="0" smtClean="0">
                <a:solidFill>
                  <a:schemeClr val="tx1">
                    <a:lumMod val="85000"/>
                    <a:lumOff val="15000"/>
                  </a:schemeClr>
                </a:solidFill>
                <a:latin typeface="Arial" panose="020B0604020202020204" pitchFamily="34" charset="0"/>
                <a:cs typeface="Arial" panose="020B0604020202020204" pitchFamily="34" charset="0"/>
              </a:rPr>
              <a:t>/ </a:t>
            </a:r>
            <a:r>
              <a:rPr lang="en-GB" altLang="it-IT" sz="1200" b="1" dirty="0">
                <a:solidFill>
                  <a:schemeClr val="tx1">
                    <a:lumMod val="85000"/>
                    <a:lumOff val="15000"/>
                  </a:schemeClr>
                </a:solidFill>
                <a:latin typeface="Arial" panose="020B0604020202020204" pitchFamily="34" charset="0"/>
                <a:cs typeface="Arial" panose="020B0604020202020204" pitchFamily="34" charset="0"/>
              </a:rPr>
              <a:t>Last Minute </a:t>
            </a:r>
            <a:r>
              <a:rPr lang="en-GB" altLang="it-IT" sz="1200" b="1" dirty="0" smtClean="0">
                <a:solidFill>
                  <a:schemeClr val="tx1">
                    <a:lumMod val="85000"/>
                    <a:lumOff val="15000"/>
                  </a:schemeClr>
                </a:solidFill>
                <a:latin typeface="Arial" panose="020B0604020202020204" pitchFamily="34" charset="0"/>
                <a:cs typeface="Arial" panose="020B0604020202020204" pitchFamily="34" charset="0"/>
              </a:rPr>
              <a:t>Planning </a:t>
            </a: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Services</a:t>
            </a:r>
            <a:endParaRPr lang="en-GB" altLang="it-IT" sz="1200" dirty="0">
              <a:solidFill>
                <a:schemeClr val="tx1">
                  <a:lumMod val="85000"/>
                  <a:lumOff val="15000"/>
                </a:schemeClr>
              </a:solidFill>
              <a:latin typeface="Arial" panose="020B0604020202020204" pitchFamily="34" charset="0"/>
              <a:cs typeface="Arial" panose="020B0604020202020204" pitchFamily="34" charset="0"/>
            </a:endParaRPr>
          </a:p>
          <a:p>
            <a:pPr marL="804863" lvl="1" indent="-184150" algn="just">
              <a:lnSpc>
                <a:spcPct val="100000"/>
              </a:lnSpc>
              <a:spcBef>
                <a:spcPts val="0"/>
              </a:spcBef>
              <a:spcAft>
                <a:spcPts val="1200"/>
              </a:spcAft>
              <a:defRPr/>
            </a:pP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Dynamic </a:t>
            </a:r>
            <a:r>
              <a:rPr lang="en-GB" altLang="it-IT" sz="1200" dirty="0">
                <a:solidFill>
                  <a:schemeClr val="tx1">
                    <a:lumMod val="85000"/>
                    <a:lumOff val="15000"/>
                  </a:schemeClr>
                </a:solidFill>
                <a:latin typeface="Arial" panose="020B0604020202020204" pitchFamily="34" charset="0"/>
                <a:cs typeface="Arial" panose="020B0604020202020204" pitchFamily="34" charset="0"/>
              </a:rPr>
              <a:t>Resources Management and </a:t>
            </a:r>
            <a:r>
              <a:rPr lang="en-GB" altLang="it-IT" sz="1200" b="1" dirty="0">
                <a:solidFill>
                  <a:schemeClr val="tx1">
                    <a:lumMod val="85000"/>
                    <a:lumOff val="15000"/>
                  </a:schemeClr>
                </a:solidFill>
                <a:latin typeface="Arial" panose="020B0604020202020204" pitchFamily="34" charset="0"/>
                <a:cs typeface="Arial" panose="020B0604020202020204" pitchFamily="34" charset="0"/>
              </a:rPr>
              <a:t>new Planning </a:t>
            </a:r>
            <a:r>
              <a:rPr lang="en-GB" altLang="it-IT" sz="1200" b="1" dirty="0" smtClean="0">
                <a:solidFill>
                  <a:schemeClr val="tx1">
                    <a:lumMod val="85000"/>
                    <a:lumOff val="15000"/>
                  </a:schemeClr>
                </a:solidFill>
                <a:latin typeface="Arial" panose="020B0604020202020204" pitchFamily="34" charset="0"/>
                <a:cs typeface="Arial" panose="020B0604020202020204" pitchFamily="34" charset="0"/>
              </a:rPr>
              <a:t>Algorithms</a:t>
            </a:r>
            <a:endParaRPr lang="it-IT" altLang="it-IT" sz="1200" dirty="0" smtClean="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spcBef>
                <a:spcPts val="0"/>
              </a:spcBef>
              <a:spcAft>
                <a:spcPts val="1200"/>
              </a:spcAft>
              <a:defRPr/>
            </a:pPr>
            <a:endParaRPr lang="it-IT" altLang="it-IT" sz="1200" dirty="0" smtClean="0">
              <a:solidFill>
                <a:schemeClr val="tx1">
                  <a:lumMod val="85000"/>
                  <a:lumOff val="15000"/>
                </a:schemeClr>
              </a:solidFill>
              <a:latin typeface="Arial" panose="020B0604020202020204" pitchFamily="34" charset="0"/>
              <a:cs typeface="Arial" panose="020B0604020202020204" pitchFamily="34" charset="0"/>
            </a:endParaRPr>
          </a:p>
        </p:txBody>
      </p:sp>
      <p:pic>
        <p:nvPicPr>
          <p:cNvPr id="8" name="Picture 2" descr="Risultati immagini per cosmo-skymed 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bright="75000" contrast="-59000"/>
                    </a14:imgEffect>
                  </a14:imgLayer>
                </a14:imgProps>
              </a:ext>
              <a:ext uri="{28A0092B-C50C-407E-A947-70E740481C1C}">
                <a14:useLocalDpi xmlns:a14="http://schemas.microsoft.com/office/drawing/2010/main" val="0"/>
              </a:ext>
            </a:extLst>
          </a:blip>
          <a:srcRect/>
          <a:stretch>
            <a:fillRect/>
          </a:stretch>
        </p:blipFill>
        <p:spPr bwMode="auto">
          <a:xfrm>
            <a:off x="268753" y="2975991"/>
            <a:ext cx="3636783" cy="1427438"/>
          </a:xfrm>
          <a:prstGeom prst="rect">
            <a:avLst/>
          </a:prstGeom>
          <a:noFill/>
        </p:spPr>
      </p:pic>
      <p:sp>
        <p:nvSpPr>
          <p:cNvPr id="11267" name="Rectangle 2"/>
          <p:cNvSpPr>
            <a:spLocks noGrp="1" noChangeArrowheads="1"/>
          </p:cNvSpPr>
          <p:nvPr>
            <p:ph type="title" idx="4294967295"/>
          </p:nvPr>
        </p:nvSpPr>
        <p:spPr>
          <a:xfrm>
            <a:off x="4860175" y="554545"/>
            <a:ext cx="4299120" cy="717392"/>
          </a:xfrm>
          <a:prstGeom prst="rect">
            <a:avLst/>
          </a:prstGeom>
        </p:spPr>
        <p:txBody>
          <a:bodyPr>
            <a:normAutofit/>
          </a:bodyPr>
          <a:lstStyle/>
          <a:p>
            <a:pPr algn="ctr"/>
            <a:r>
              <a:rPr lang="en-US" altLang="it-IT" sz="2400" b="1" dirty="0" smtClean="0"/>
              <a:t>…in Ground Segment</a:t>
            </a:r>
            <a:endParaRPr lang="en-US" altLang="it-IT" sz="2400" b="1" dirty="0"/>
          </a:p>
        </p:txBody>
      </p:sp>
      <p:pic>
        <p:nvPicPr>
          <p:cNvPr id="1026" name="Picture 2" descr="Risultati immagini per tree graph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1282" y="5037198"/>
            <a:ext cx="1524704" cy="11599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isultati immagini per server ic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8221" y="2299998"/>
            <a:ext cx="1040355" cy="10403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252610" y="1695237"/>
            <a:ext cx="3831352" cy="440618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00000"/>
              </a:lnSpc>
              <a:spcBef>
                <a:spcPts val="0"/>
              </a:spcBef>
              <a:spcAft>
                <a:spcPts val="1200"/>
              </a:spcAft>
              <a:defRPr/>
            </a:pP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A Satellite Platform enhanced in terms of:</a:t>
            </a:r>
          </a:p>
          <a:p>
            <a:pPr lvl="1" algn="just">
              <a:lnSpc>
                <a:spcPct val="100000"/>
              </a:lnSpc>
              <a:spcBef>
                <a:spcPts val="0"/>
              </a:spcBef>
              <a:spcAft>
                <a:spcPts val="1200"/>
              </a:spcAft>
              <a:defRPr/>
            </a:pP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augmented electrical power (i.e. 40% more) - to sustain the imaging performances</a:t>
            </a:r>
          </a:p>
          <a:p>
            <a:pPr lvl="1" algn="just">
              <a:lnSpc>
                <a:spcPct val="100000"/>
              </a:lnSpc>
              <a:spcBef>
                <a:spcPts val="0"/>
              </a:spcBef>
              <a:spcAft>
                <a:spcPts val="1200"/>
              </a:spcAft>
              <a:defRPr/>
            </a:pP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A new Avionics Subsystem (AVS) - for a very </a:t>
            </a:r>
            <a:r>
              <a:rPr lang="en-GB" altLang="it-IT" sz="1200" b="1" dirty="0" smtClean="0">
                <a:solidFill>
                  <a:schemeClr val="tx1">
                    <a:lumMod val="85000"/>
                    <a:lumOff val="15000"/>
                  </a:schemeClr>
                </a:solidFill>
                <a:latin typeface="Arial" panose="020B0604020202020204" pitchFamily="34" charset="0"/>
                <a:cs typeface="Arial" panose="020B0604020202020204" pitchFamily="34" charset="0"/>
              </a:rPr>
              <a:t>high satellite agility</a:t>
            </a:r>
          </a:p>
          <a:p>
            <a:pPr lvl="1" algn="just">
              <a:lnSpc>
                <a:spcPct val="100000"/>
              </a:lnSpc>
              <a:spcBef>
                <a:spcPts val="0"/>
              </a:spcBef>
              <a:spcAft>
                <a:spcPts val="1200"/>
              </a:spcAft>
              <a:defRPr/>
            </a:pP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an increased propulsion fuel tank capacity - for a prolonged operative lifetime.</a:t>
            </a:r>
          </a:p>
          <a:p>
            <a:pPr algn="just">
              <a:lnSpc>
                <a:spcPct val="100000"/>
              </a:lnSpc>
              <a:spcBef>
                <a:spcPts val="0"/>
              </a:spcBef>
              <a:spcAft>
                <a:spcPts val="1200"/>
              </a:spcAft>
              <a:defRPr/>
            </a:pPr>
            <a:endParaRPr lang="en-GB" altLang="it-IT" sz="1200" dirty="0" smtClean="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spcBef>
                <a:spcPts val="0"/>
              </a:spcBef>
              <a:spcAft>
                <a:spcPts val="1200"/>
              </a:spcAft>
              <a:defRPr/>
            </a:pPr>
            <a:endParaRPr lang="en-GB" altLang="it-IT" sz="1200" dirty="0" smtClean="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spcBef>
                <a:spcPts val="0"/>
              </a:spcBef>
              <a:spcAft>
                <a:spcPts val="1200"/>
              </a:spcAft>
              <a:defRPr/>
            </a:pP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A </a:t>
            </a:r>
            <a:r>
              <a:rPr lang="en-GB" altLang="it-IT" sz="1200" b="1" dirty="0" smtClean="0">
                <a:solidFill>
                  <a:schemeClr val="tx1">
                    <a:lumMod val="85000"/>
                    <a:lumOff val="15000"/>
                  </a:schemeClr>
                </a:solidFill>
                <a:latin typeface="Arial" panose="020B0604020202020204" pitchFamily="34" charset="0"/>
                <a:cs typeface="Arial" panose="020B0604020202020204" pitchFamily="34" charset="0"/>
              </a:rPr>
              <a:t>renewed Payload Data Handling and Transmission (PDHT)</a:t>
            </a:r>
            <a:r>
              <a:rPr lang="en-GB" altLang="it-IT" sz="1200" dirty="0" smtClean="0">
                <a:solidFill>
                  <a:schemeClr val="tx1">
                    <a:lumMod val="85000"/>
                    <a:lumOff val="15000"/>
                  </a:schemeClr>
                </a:solidFill>
                <a:latin typeface="Arial" panose="020B0604020202020204" pitchFamily="34" charset="0"/>
                <a:cs typeface="Arial" panose="020B0604020202020204" pitchFamily="34" charset="0"/>
              </a:rPr>
              <a:t> design that significantly improves the performances of the PDHT currently in use in CSK, in terms of: </a:t>
            </a:r>
          </a:p>
          <a:p>
            <a:pPr lvl="1" algn="just">
              <a:lnSpc>
                <a:spcPct val="100000"/>
              </a:lnSpc>
              <a:spcBef>
                <a:spcPts val="0"/>
              </a:spcBef>
              <a:spcAft>
                <a:spcPts val="1200"/>
              </a:spcAft>
              <a:defRPr/>
            </a:pPr>
            <a:r>
              <a:rPr lang="en-GB" altLang="it-IT" sz="1100" dirty="0" smtClean="0">
                <a:solidFill>
                  <a:schemeClr val="tx1">
                    <a:lumMod val="85000"/>
                    <a:lumOff val="15000"/>
                  </a:schemeClr>
                </a:solidFill>
                <a:latin typeface="Arial" panose="020B0604020202020204" pitchFamily="34" charset="0"/>
                <a:cs typeface="Arial" panose="020B0604020202020204" pitchFamily="34" charset="0"/>
              </a:rPr>
              <a:t>data reception rate from SAR (x 4)</a:t>
            </a:r>
          </a:p>
          <a:p>
            <a:pPr lvl="1" algn="just">
              <a:lnSpc>
                <a:spcPct val="100000"/>
              </a:lnSpc>
              <a:spcBef>
                <a:spcPts val="0"/>
              </a:spcBef>
              <a:spcAft>
                <a:spcPts val="1200"/>
              </a:spcAft>
              <a:defRPr/>
            </a:pPr>
            <a:r>
              <a:rPr lang="en-GB" altLang="it-IT" sz="1100" dirty="0" smtClean="0">
                <a:solidFill>
                  <a:schemeClr val="tx1">
                    <a:lumMod val="85000"/>
                    <a:lumOff val="15000"/>
                  </a:schemeClr>
                </a:solidFill>
                <a:latin typeface="Arial" panose="020B0604020202020204" pitchFamily="34" charset="0"/>
                <a:cs typeface="Arial" panose="020B0604020202020204" pitchFamily="34" charset="0"/>
              </a:rPr>
              <a:t>on-board data storage capacity  (x 2)</a:t>
            </a:r>
          </a:p>
          <a:p>
            <a:pPr lvl="1" algn="just">
              <a:lnSpc>
                <a:spcPct val="100000"/>
              </a:lnSpc>
              <a:spcBef>
                <a:spcPts val="0"/>
              </a:spcBef>
              <a:spcAft>
                <a:spcPts val="1200"/>
              </a:spcAft>
              <a:defRPr/>
            </a:pPr>
            <a:r>
              <a:rPr lang="en-GB" altLang="it-IT" sz="1100" dirty="0" smtClean="0">
                <a:solidFill>
                  <a:schemeClr val="tx1">
                    <a:lumMod val="85000"/>
                    <a:lumOff val="15000"/>
                  </a:schemeClr>
                </a:solidFill>
                <a:latin typeface="Arial" panose="020B0604020202020204" pitchFamily="34" charset="0"/>
                <a:cs typeface="Arial" panose="020B0604020202020204" pitchFamily="34" charset="0"/>
              </a:rPr>
              <a:t>space-to-ground data transmission throughput (x 2)</a:t>
            </a:r>
            <a:endParaRPr lang="it-IT" altLang="it-IT" sz="11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a:xfrm>
            <a:off x="149282" y="550330"/>
            <a:ext cx="4038932" cy="71739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it-IT" sz="2400" b="1" dirty="0" smtClean="0"/>
              <a:t>…in Space Segment</a:t>
            </a:r>
            <a:endParaRPr lang="en-US" altLang="it-IT" sz="2400" b="1" dirty="0"/>
          </a:p>
        </p:txBody>
      </p:sp>
      <p:sp>
        <p:nvSpPr>
          <p:cNvPr id="10" name="Rectangle 2"/>
          <p:cNvSpPr txBox="1">
            <a:spLocks noChangeArrowheads="1"/>
          </p:cNvSpPr>
          <p:nvPr/>
        </p:nvSpPr>
        <p:spPr>
          <a:xfrm>
            <a:off x="1895891" y="87461"/>
            <a:ext cx="5178743" cy="71739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it-IT" sz="3200" b="1" dirty="0" smtClean="0"/>
              <a:t>Improvements</a:t>
            </a:r>
            <a:endParaRPr lang="en-US" altLang="it-IT" sz="3200" b="1" dirty="0"/>
          </a:p>
        </p:txBody>
      </p:sp>
      <p:cxnSp>
        <p:nvCxnSpPr>
          <p:cNvPr id="5" name="Connettore diritto 4"/>
          <p:cNvCxnSpPr/>
          <p:nvPr/>
        </p:nvCxnSpPr>
        <p:spPr>
          <a:xfrm flipV="1">
            <a:off x="4594990" y="1234546"/>
            <a:ext cx="0" cy="4846214"/>
          </a:xfrm>
          <a:prstGeom prst="line">
            <a:avLst/>
          </a:prstGeom>
          <a:ln w="285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262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27437" y="6300216"/>
            <a:ext cx="9171437" cy="621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idx="4294967295"/>
          </p:nvPr>
        </p:nvSpPr>
        <p:spPr>
          <a:xfrm>
            <a:off x="0" y="208407"/>
            <a:ext cx="9567863" cy="574675"/>
          </a:xfrm>
          <a:prstGeom prst="rect">
            <a:avLst/>
          </a:prstGeom>
        </p:spPr>
        <p:txBody>
          <a:bodyPr>
            <a:noAutofit/>
          </a:bodyPr>
          <a:lstStyle/>
          <a:p>
            <a:pPr algn="ctr"/>
            <a:r>
              <a:rPr lang="en-US" altLang="it-IT" sz="3600" b="1" dirty="0" smtClean="0"/>
              <a:t>SAR improvements</a:t>
            </a:r>
            <a:endParaRPr lang="en-US" sz="3600" b="1" dirty="0"/>
          </a:p>
        </p:txBody>
      </p:sp>
      <p:sp>
        <p:nvSpPr>
          <p:cNvPr id="12" name="Segnaposto contenuto 11"/>
          <p:cNvSpPr>
            <a:spLocks noGrp="1"/>
          </p:cNvSpPr>
          <p:nvPr>
            <p:ph idx="4294967295"/>
          </p:nvPr>
        </p:nvSpPr>
        <p:spPr>
          <a:xfrm>
            <a:off x="91597" y="3640012"/>
            <a:ext cx="2126209" cy="2409952"/>
          </a:xfrm>
        </p:spPr>
        <p:txBody>
          <a:bodyPr>
            <a:normAutofit/>
          </a:bodyPr>
          <a:lstStyle/>
          <a:p>
            <a:pPr algn="just">
              <a:lnSpc>
                <a:spcPct val="120000"/>
              </a:lnSpc>
              <a:spcBef>
                <a:spcPts val="600"/>
              </a:spcBef>
              <a:spcAft>
                <a:spcPts val="300"/>
              </a:spcAft>
            </a:pPr>
            <a:r>
              <a:rPr lang="en-US" sz="1400" dirty="0"/>
              <a:t>A </a:t>
            </a:r>
            <a:r>
              <a:rPr lang="en-US" sz="1400" b="1" dirty="0"/>
              <a:t>brand-new design </a:t>
            </a:r>
            <a:r>
              <a:rPr lang="en-US" sz="1400" dirty="0"/>
              <a:t>of the Synthetic Aperture Radar (SAR) instrument, capable to make the </a:t>
            </a:r>
            <a:r>
              <a:rPr lang="en-US" sz="1400" b="1" dirty="0"/>
              <a:t>space resolution</a:t>
            </a:r>
            <a:r>
              <a:rPr lang="en-US" sz="1400" dirty="0"/>
              <a:t> of the “narrow field images” </a:t>
            </a:r>
            <a:r>
              <a:rPr lang="en-US" sz="1400" b="1" dirty="0"/>
              <a:t>finer</a:t>
            </a:r>
            <a:r>
              <a:rPr lang="en-US" sz="1400" dirty="0"/>
              <a:t> than CSK, while providing </a:t>
            </a:r>
            <a:r>
              <a:rPr lang="en-US" sz="1400" b="1" dirty="0"/>
              <a:t>multi-polarization</a:t>
            </a:r>
            <a:r>
              <a:rPr lang="en-US" sz="1400" dirty="0"/>
              <a:t>. </a:t>
            </a:r>
          </a:p>
        </p:txBody>
      </p:sp>
      <p:grpSp>
        <p:nvGrpSpPr>
          <p:cNvPr id="5" name="Gruppo 4"/>
          <p:cNvGrpSpPr/>
          <p:nvPr/>
        </p:nvGrpSpPr>
        <p:grpSpPr>
          <a:xfrm>
            <a:off x="2696633" y="1196404"/>
            <a:ext cx="1517020" cy="1778016"/>
            <a:chOff x="2482759" y="1315491"/>
            <a:chExt cx="1517020" cy="1778016"/>
          </a:xfrm>
        </p:grpSpPr>
        <p:pic>
          <p:nvPicPr>
            <p:cNvPr id="27" name="Immagine 26"/>
            <p:cNvPicPr/>
            <p:nvPr/>
          </p:nvPicPr>
          <p:blipFill>
            <a:blip r:embed="rId2" cstate="email">
              <a:extLst>
                <a:ext uri="{28A0092B-C50C-407E-A947-70E740481C1C}">
                  <a14:useLocalDpi xmlns:a14="http://schemas.microsoft.com/office/drawing/2010/main"/>
                </a:ext>
              </a:extLst>
            </a:blip>
            <a:srcRect/>
            <a:stretch>
              <a:fillRect/>
            </a:stretch>
          </p:blipFill>
          <p:spPr bwMode="auto">
            <a:xfrm>
              <a:off x="2482759" y="1315491"/>
              <a:ext cx="1517020" cy="1383065"/>
            </a:xfrm>
            <a:prstGeom prst="rect">
              <a:avLst/>
            </a:prstGeom>
            <a:noFill/>
            <a:ln>
              <a:noFill/>
            </a:ln>
          </p:spPr>
        </p:pic>
        <p:sp>
          <p:nvSpPr>
            <p:cNvPr id="4" name="CasellaDiTesto 3"/>
            <p:cNvSpPr txBox="1"/>
            <p:nvPr/>
          </p:nvSpPr>
          <p:spPr>
            <a:xfrm>
              <a:off x="3047055" y="2816508"/>
              <a:ext cx="750526" cy="276999"/>
            </a:xfrm>
            <a:prstGeom prst="rect">
              <a:avLst/>
            </a:prstGeom>
            <a:noFill/>
          </p:spPr>
          <p:txBody>
            <a:bodyPr wrap="none" rtlCol="0">
              <a:spAutoFit/>
            </a:bodyPr>
            <a:lstStyle/>
            <a:p>
              <a:r>
                <a:rPr lang="it-IT" sz="1200" i="1" dirty="0"/>
                <a:t>Stripmap</a:t>
              </a:r>
              <a:endParaRPr lang="it-IT" sz="2400" i="1" dirty="0"/>
            </a:p>
          </p:txBody>
        </p:sp>
      </p:grpSp>
      <p:sp>
        <p:nvSpPr>
          <p:cNvPr id="32" name="CasellaDiTesto 31"/>
          <p:cNvSpPr txBox="1"/>
          <p:nvPr/>
        </p:nvSpPr>
        <p:spPr>
          <a:xfrm>
            <a:off x="7714243" y="3563978"/>
            <a:ext cx="774699" cy="276999"/>
          </a:xfrm>
          <a:prstGeom prst="rect">
            <a:avLst/>
          </a:prstGeom>
          <a:noFill/>
        </p:spPr>
        <p:txBody>
          <a:bodyPr wrap="none" rtlCol="0">
            <a:spAutoFit/>
          </a:bodyPr>
          <a:lstStyle/>
          <a:p>
            <a:r>
              <a:rPr lang="it-IT" sz="1200" i="1" dirty="0" err="1"/>
              <a:t>Spotlight</a:t>
            </a:r>
            <a:r>
              <a:rPr lang="it-IT" sz="1200" i="1" dirty="0"/>
              <a:t> </a:t>
            </a:r>
            <a:endParaRPr lang="it-IT" sz="2400" i="1" dirty="0"/>
          </a:p>
        </p:txBody>
      </p:sp>
      <p:grpSp>
        <p:nvGrpSpPr>
          <p:cNvPr id="3" name="Gruppo 2"/>
          <p:cNvGrpSpPr/>
          <p:nvPr/>
        </p:nvGrpSpPr>
        <p:grpSpPr>
          <a:xfrm>
            <a:off x="457809" y="1003149"/>
            <a:ext cx="1759997" cy="2037523"/>
            <a:chOff x="462843" y="1162242"/>
            <a:chExt cx="1759997" cy="2037523"/>
          </a:xfrm>
        </p:grpSpPr>
        <p:pic>
          <p:nvPicPr>
            <p:cNvPr id="10" name="Immagine 9"/>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843" y="1162242"/>
              <a:ext cx="1759997" cy="1630931"/>
            </a:xfrm>
            <a:prstGeom prst="rect">
              <a:avLst/>
            </a:prstGeom>
            <a:noFill/>
            <a:ln>
              <a:noFill/>
            </a:ln>
          </p:spPr>
        </p:pic>
        <p:sp>
          <p:nvSpPr>
            <p:cNvPr id="11" name="CasellaDiTesto 10"/>
            <p:cNvSpPr txBox="1"/>
            <p:nvPr/>
          </p:nvSpPr>
          <p:spPr>
            <a:xfrm>
              <a:off x="616680" y="2922766"/>
              <a:ext cx="1452321" cy="276999"/>
            </a:xfrm>
            <a:prstGeom prst="rect">
              <a:avLst/>
            </a:prstGeom>
            <a:noFill/>
          </p:spPr>
          <p:txBody>
            <a:bodyPr wrap="none" rtlCol="0">
              <a:spAutoFit/>
            </a:bodyPr>
            <a:lstStyle/>
            <a:p>
              <a:r>
                <a:rPr lang="it-IT" sz="1200" i="1" dirty="0"/>
                <a:t>Multi </a:t>
              </a:r>
              <a:r>
                <a:rPr lang="it-IT" sz="1200" i="1" dirty="0" err="1" smtClean="0"/>
                <a:t>Burst</a:t>
              </a:r>
              <a:r>
                <a:rPr lang="it-IT" sz="1200" i="1" dirty="0" smtClean="0"/>
                <a:t> </a:t>
              </a:r>
              <a:r>
                <a:rPr lang="it-IT" sz="1200" i="1" dirty="0" err="1" smtClean="0"/>
                <a:t>ScanSAR</a:t>
              </a:r>
              <a:endParaRPr lang="it-IT" sz="2400" i="1" dirty="0"/>
            </a:p>
          </p:txBody>
        </p:sp>
      </p:grpSp>
      <p:grpSp>
        <p:nvGrpSpPr>
          <p:cNvPr id="6" name="Gruppo 5"/>
          <p:cNvGrpSpPr/>
          <p:nvPr/>
        </p:nvGrpSpPr>
        <p:grpSpPr>
          <a:xfrm>
            <a:off x="4892661" y="1003149"/>
            <a:ext cx="1659907" cy="2047350"/>
            <a:chOff x="4886082" y="1035941"/>
            <a:chExt cx="1659907" cy="2047350"/>
          </a:xfrm>
        </p:grpSpPr>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86082" y="1035941"/>
              <a:ext cx="1659907" cy="159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CasellaDiTesto 39"/>
            <p:cNvSpPr txBox="1"/>
            <p:nvPr/>
          </p:nvSpPr>
          <p:spPr>
            <a:xfrm>
              <a:off x="5440965" y="2806292"/>
              <a:ext cx="749051" cy="276999"/>
            </a:xfrm>
            <a:prstGeom prst="rect">
              <a:avLst/>
            </a:prstGeom>
            <a:noFill/>
          </p:spPr>
          <p:txBody>
            <a:bodyPr wrap="none" rtlCol="0">
              <a:spAutoFit/>
            </a:bodyPr>
            <a:lstStyle/>
            <a:p>
              <a:pPr algn="ctr"/>
              <a:r>
                <a:rPr lang="it-IT" sz="1200" i="1" dirty="0" err="1"/>
                <a:t>Quad</a:t>
              </a:r>
              <a:r>
                <a:rPr lang="it-IT" sz="1200" i="1" dirty="0"/>
                <a:t> </a:t>
              </a:r>
              <a:r>
                <a:rPr lang="it-IT" sz="1200" i="1" dirty="0" err="1"/>
                <a:t>Pol</a:t>
              </a:r>
              <a:endParaRPr lang="it-IT" sz="2400" i="1" dirty="0"/>
            </a:p>
          </p:txBody>
        </p:sp>
      </p:grpSp>
      <p:grpSp>
        <p:nvGrpSpPr>
          <p:cNvPr id="15" name="Gruppo 14"/>
          <p:cNvGrpSpPr/>
          <p:nvPr/>
        </p:nvGrpSpPr>
        <p:grpSpPr>
          <a:xfrm>
            <a:off x="2918441" y="4280331"/>
            <a:ext cx="3361005" cy="2472238"/>
            <a:chOff x="2200820" y="3181349"/>
            <a:chExt cx="4096648" cy="2349171"/>
          </a:xfrm>
        </p:grpSpPr>
        <p:sp>
          <p:nvSpPr>
            <p:cNvPr id="16" name="Left Brace 6"/>
            <p:cNvSpPr/>
            <p:nvPr/>
          </p:nvSpPr>
          <p:spPr>
            <a:xfrm>
              <a:off x="2200820" y="3181349"/>
              <a:ext cx="149224" cy="1717685"/>
            </a:xfrm>
            <a:prstGeom prst="leftBrace">
              <a:avLst/>
            </a:prstGeom>
            <a:ln w="28575">
              <a:solidFill>
                <a:schemeClr val="tx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sp>
          <p:nvSpPr>
            <p:cNvPr id="17" name="TextBox 7"/>
            <p:cNvSpPr txBox="1"/>
            <p:nvPr/>
          </p:nvSpPr>
          <p:spPr>
            <a:xfrm>
              <a:off x="2350043" y="3190875"/>
              <a:ext cx="3947425" cy="2339645"/>
            </a:xfrm>
            <a:prstGeom prst="rect">
              <a:avLst/>
            </a:prstGeom>
            <a:noFill/>
          </p:spPr>
          <p:txBody>
            <a:bodyPr wrap="none" rtlCol="0">
              <a:spAutoFit/>
            </a:bodyPr>
            <a:lstStyle/>
            <a:p>
              <a:pPr marL="182563" indent="-182563">
                <a:buFont typeface="Wingdings" panose="05000000000000000000" pitchFamily="2" charset="2"/>
                <a:buChar char="Ø"/>
              </a:pPr>
              <a:r>
                <a:rPr lang="it-IT" sz="1400" dirty="0" err="1" smtClean="0"/>
                <a:t>Spotlight</a:t>
              </a:r>
              <a:endParaRPr lang="it-IT" sz="1400" dirty="0" smtClean="0"/>
            </a:p>
            <a:p>
              <a:pPr marL="628642" lvl="1" indent="-171442">
                <a:buFont typeface="Wingdings" panose="05000000000000000000" pitchFamily="2" charset="2"/>
                <a:buChar char="ü"/>
              </a:pPr>
              <a:r>
                <a:rPr lang="it-IT" sz="1400" dirty="0" err="1"/>
                <a:t>Spotlight</a:t>
              </a:r>
              <a:r>
                <a:rPr lang="it-IT" sz="1400" dirty="0"/>
                <a:t> 2A - best </a:t>
              </a:r>
              <a:r>
                <a:rPr lang="it-IT" sz="1400" dirty="0" err="1"/>
                <a:t>resol</a:t>
              </a:r>
              <a:endParaRPr lang="it-IT" sz="1400" dirty="0"/>
            </a:p>
            <a:p>
              <a:pPr marL="628642" lvl="1" indent="-171442">
                <a:buFont typeface="Wingdings" panose="05000000000000000000" pitchFamily="2" charset="2"/>
                <a:buChar char="ü"/>
              </a:pPr>
              <a:r>
                <a:rPr lang="it-IT" sz="1400" dirty="0" err="1"/>
                <a:t>Spotlight</a:t>
              </a:r>
              <a:r>
                <a:rPr lang="it-IT" sz="1400" dirty="0"/>
                <a:t> 2B </a:t>
              </a:r>
              <a:r>
                <a:rPr lang="it-IT" sz="1400" dirty="0" smtClean="0"/>
                <a:t>– </a:t>
              </a:r>
              <a:r>
                <a:rPr lang="it-IT" sz="1400" dirty="0" err="1"/>
                <a:t>same</a:t>
              </a:r>
              <a:r>
                <a:rPr lang="it-IT" sz="1400" dirty="0"/>
                <a:t> </a:t>
              </a:r>
              <a:r>
                <a:rPr lang="it-IT" sz="1400" dirty="0" err="1"/>
                <a:t>swath</a:t>
              </a:r>
              <a:r>
                <a:rPr lang="it-IT" sz="1400" dirty="0"/>
                <a:t> of CSK</a:t>
              </a:r>
            </a:p>
            <a:p>
              <a:pPr marL="628642" lvl="1" indent="-171442">
                <a:buFont typeface="Wingdings" panose="05000000000000000000" pitchFamily="2" charset="2"/>
                <a:buChar char="ü"/>
              </a:pPr>
              <a:r>
                <a:rPr lang="it-IT" sz="1400" dirty="0" err="1"/>
                <a:t>Spotlight</a:t>
              </a:r>
              <a:r>
                <a:rPr lang="it-IT" sz="1400" dirty="0"/>
                <a:t> 2C – </a:t>
              </a:r>
              <a:r>
                <a:rPr lang="it-IT" sz="1400" dirty="0" err="1"/>
                <a:t>less</a:t>
              </a:r>
              <a:r>
                <a:rPr lang="it-IT" sz="1400" dirty="0"/>
                <a:t> </a:t>
              </a:r>
              <a:r>
                <a:rPr lang="it-IT" sz="1400" dirty="0" err="1"/>
                <a:t>power</a:t>
              </a:r>
              <a:r>
                <a:rPr lang="it-IT" sz="1400" dirty="0"/>
                <a:t> </a:t>
              </a:r>
              <a:r>
                <a:rPr lang="it-IT" sz="1400" dirty="0" err="1"/>
                <a:t>cons</a:t>
              </a:r>
              <a:r>
                <a:rPr lang="it-IT" sz="1400" dirty="0"/>
                <a:t>.</a:t>
              </a:r>
            </a:p>
            <a:p>
              <a:pPr marL="182563" indent="-173038">
                <a:buFont typeface="Wingdings" panose="05000000000000000000" pitchFamily="2" charset="2"/>
                <a:buChar char="Ø"/>
              </a:pPr>
              <a:r>
                <a:rPr lang="it-IT" sz="1400" dirty="0" smtClean="0"/>
                <a:t>Stripmap</a:t>
              </a:r>
            </a:p>
            <a:p>
              <a:pPr marL="628642" lvl="1" indent="-171442">
                <a:buFont typeface="Wingdings" panose="05000000000000000000" pitchFamily="2" charset="2"/>
                <a:buChar char="ü"/>
              </a:pPr>
              <a:r>
                <a:rPr lang="it-IT" sz="1400" dirty="0" smtClean="0"/>
                <a:t>HIMAGE</a:t>
              </a:r>
              <a:endParaRPr lang="it-IT" sz="1400" dirty="0"/>
            </a:p>
            <a:p>
              <a:pPr marL="628642" lvl="1" indent="-171442">
                <a:buFont typeface="Wingdings" panose="05000000000000000000" pitchFamily="2" charset="2"/>
                <a:buChar char="ü"/>
              </a:pPr>
              <a:r>
                <a:rPr lang="it-IT" sz="1400" dirty="0" err="1"/>
                <a:t>Ping</a:t>
              </a:r>
              <a:r>
                <a:rPr lang="it-IT" sz="1400" dirty="0"/>
                <a:t> </a:t>
              </a:r>
              <a:r>
                <a:rPr lang="it-IT" sz="1400" dirty="0" err="1"/>
                <a:t>Pong</a:t>
              </a:r>
              <a:endParaRPr lang="it-IT" sz="1400" dirty="0"/>
            </a:p>
            <a:p>
              <a:pPr marL="628642" lvl="1" indent="-171442">
                <a:buFont typeface="Wingdings" panose="05000000000000000000" pitchFamily="2" charset="2"/>
                <a:buChar char="ü"/>
              </a:pPr>
              <a:r>
                <a:rPr lang="it-IT" sz="1400" dirty="0" err="1"/>
                <a:t>Quadpol</a:t>
              </a:r>
              <a:endParaRPr lang="it-IT" sz="1400" dirty="0"/>
            </a:p>
            <a:p>
              <a:pPr marL="193675" indent="-193675">
                <a:buFont typeface="Wingdings" panose="05000000000000000000" pitchFamily="2" charset="2"/>
                <a:buChar char="Ø"/>
              </a:pPr>
              <a:r>
                <a:rPr lang="it-IT" sz="1400" dirty="0" err="1" smtClean="0"/>
                <a:t>ScanSAR</a:t>
              </a:r>
              <a:endParaRPr lang="it-IT" sz="1400" dirty="0" smtClean="0"/>
            </a:p>
            <a:p>
              <a:pPr marL="628642" lvl="1" indent="-171442">
                <a:buFont typeface="Wingdings" panose="05000000000000000000" pitchFamily="2" charset="2"/>
                <a:buChar char="ü"/>
              </a:pPr>
              <a:r>
                <a:rPr lang="it-IT" sz="1400" dirty="0" smtClean="0"/>
                <a:t>ScanSAR-1</a:t>
              </a:r>
              <a:endParaRPr lang="it-IT" sz="1400" dirty="0"/>
            </a:p>
            <a:p>
              <a:pPr marL="628642" lvl="1" indent="-171442">
                <a:buFont typeface="Wingdings" panose="05000000000000000000" pitchFamily="2" charset="2"/>
                <a:buChar char="ü"/>
              </a:pPr>
              <a:r>
                <a:rPr lang="it-IT" sz="1400" dirty="0"/>
                <a:t>ScanSAR-2</a:t>
              </a:r>
            </a:p>
          </p:txBody>
        </p:sp>
      </p:grpSp>
      <p:sp>
        <p:nvSpPr>
          <p:cNvPr id="18" name="Rounded Rectangle 4"/>
          <p:cNvSpPr/>
          <p:nvPr/>
        </p:nvSpPr>
        <p:spPr>
          <a:xfrm>
            <a:off x="3037883" y="3569928"/>
            <a:ext cx="1866900" cy="577851"/>
          </a:xfrm>
          <a:prstGeom prst="roundRect">
            <a:avLst/>
          </a:prstGeom>
          <a:gradFill>
            <a:gsLst>
              <a:gs pos="0">
                <a:schemeClr val="tx2">
                  <a:lumMod val="40000"/>
                  <a:lumOff val="60000"/>
                </a:schemeClr>
              </a:gs>
              <a:gs pos="50000">
                <a:schemeClr val="tx2">
                  <a:lumMod val="40000"/>
                  <a:lumOff val="60000"/>
                </a:schemeClr>
              </a:gs>
              <a:gs pos="100000">
                <a:schemeClr val="bg1"/>
              </a:gs>
            </a:gsLst>
            <a:lin ang="5400000" scaled="0"/>
          </a:gradFill>
          <a:ln>
            <a:solidFill>
              <a:schemeClr val="tx2">
                <a:lumMod val="40000"/>
                <a:lumOff val="6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Standard Modes</a:t>
            </a:r>
          </a:p>
        </p:txBody>
      </p:sp>
      <p:sp>
        <p:nvSpPr>
          <p:cNvPr id="19" name="Rounded Rectangle 5"/>
          <p:cNvSpPr/>
          <p:nvPr/>
        </p:nvSpPr>
        <p:spPr>
          <a:xfrm>
            <a:off x="6690688" y="3560214"/>
            <a:ext cx="2063367" cy="641880"/>
          </a:xfrm>
          <a:prstGeom prst="roundRect">
            <a:avLst/>
          </a:prstGeom>
          <a:gradFill>
            <a:gsLst>
              <a:gs pos="0">
                <a:schemeClr val="tx2">
                  <a:lumMod val="40000"/>
                  <a:lumOff val="60000"/>
                </a:schemeClr>
              </a:gs>
              <a:gs pos="50000">
                <a:schemeClr val="tx2">
                  <a:lumMod val="40000"/>
                  <a:lumOff val="60000"/>
                </a:schemeClr>
              </a:gs>
              <a:gs pos="100000">
                <a:schemeClr val="bg1"/>
              </a:gs>
            </a:gsLst>
            <a:lin ang="5400000" scaled="0"/>
          </a:gradFill>
          <a:ln>
            <a:solidFill>
              <a:schemeClr val="tx2">
                <a:lumMod val="40000"/>
                <a:lumOff val="6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Non-Standard Modes</a:t>
            </a:r>
          </a:p>
        </p:txBody>
      </p:sp>
      <p:sp>
        <p:nvSpPr>
          <p:cNvPr id="20" name="Freccia circolare a destra 19"/>
          <p:cNvSpPr/>
          <p:nvPr/>
        </p:nvSpPr>
        <p:spPr>
          <a:xfrm>
            <a:off x="2437810" y="3855064"/>
            <a:ext cx="561211" cy="1182091"/>
          </a:xfrm>
          <a:prstGeom prst="curvedRightArrow">
            <a:avLst>
              <a:gd name="adj1" fmla="val 25000"/>
              <a:gd name="adj2" fmla="val 50000"/>
              <a:gd name="adj3" fmla="val 21825"/>
            </a:avLst>
          </a:prstGeom>
          <a:solidFill>
            <a:srgbClr val="0070C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endParaRPr>
          </a:p>
        </p:txBody>
      </p:sp>
      <p:grpSp>
        <p:nvGrpSpPr>
          <p:cNvPr id="21" name="Gruppo 20"/>
          <p:cNvGrpSpPr/>
          <p:nvPr/>
        </p:nvGrpSpPr>
        <p:grpSpPr>
          <a:xfrm>
            <a:off x="6674429" y="4257342"/>
            <a:ext cx="2716101" cy="746848"/>
            <a:chOff x="5064125" y="2733928"/>
            <a:chExt cx="2079625" cy="1919791"/>
          </a:xfrm>
        </p:grpSpPr>
        <p:sp>
          <p:nvSpPr>
            <p:cNvPr id="22" name="Left Brace 6"/>
            <p:cNvSpPr/>
            <p:nvPr/>
          </p:nvSpPr>
          <p:spPr>
            <a:xfrm>
              <a:off x="5064125" y="3231657"/>
              <a:ext cx="149224" cy="1422062"/>
            </a:xfrm>
            <a:prstGeom prst="leftBrace">
              <a:avLst/>
            </a:prstGeom>
            <a:ln w="28575">
              <a:solidFill>
                <a:schemeClr val="tx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 name="TextBox 7"/>
            <p:cNvSpPr txBox="1"/>
            <p:nvPr/>
          </p:nvSpPr>
          <p:spPr>
            <a:xfrm>
              <a:off x="5213349" y="2733928"/>
              <a:ext cx="1930401" cy="1898755"/>
            </a:xfrm>
            <a:prstGeom prst="rect">
              <a:avLst/>
            </a:prstGeom>
            <a:noFill/>
          </p:spPr>
          <p:txBody>
            <a:bodyPr wrap="square" rtlCol="0">
              <a:spAutoFit/>
            </a:bodyPr>
            <a:lstStyle/>
            <a:p>
              <a:r>
                <a:rPr lang="en-US" sz="1400" dirty="0"/>
                <a:t>Operational</a:t>
              </a:r>
            </a:p>
            <a:p>
              <a:pPr marL="171442" indent="-171442">
                <a:buFont typeface="Wingdings" panose="05000000000000000000" pitchFamily="2" charset="2"/>
                <a:buChar char="ü"/>
              </a:pPr>
              <a:r>
                <a:rPr lang="en-US" sz="1400" dirty="0"/>
                <a:t>DI2S Spotlight 2B</a:t>
              </a:r>
            </a:p>
            <a:p>
              <a:pPr marL="171442" indent="-171442">
                <a:buFont typeface="Wingdings" panose="05000000000000000000" pitchFamily="2" charset="2"/>
                <a:buChar char="ü"/>
              </a:pPr>
              <a:r>
                <a:rPr lang="en-US" sz="1400" dirty="0"/>
                <a:t>Theatre Spotlight 2</a:t>
              </a:r>
              <a:r>
                <a:rPr lang="en-US" sz="1400" i="1" dirty="0"/>
                <a:t>x</a:t>
              </a:r>
              <a:r>
                <a:rPr lang="en-US" sz="1400" dirty="0"/>
                <a:t> </a:t>
              </a:r>
            </a:p>
          </p:txBody>
        </p:sp>
      </p:grpSp>
      <p:sp>
        <p:nvSpPr>
          <p:cNvPr id="24" name="Freccia circolare a destra 23"/>
          <p:cNvSpPr/>
          <p:nvPr/>
        </p:nvSpPr>
        <p:spPr>
          <a:xfrm>
            <a:off x="6032916" y="3748976"/>
            <a:ext cx="653792" cy="1135939"/>
          </a:xfrm>
          <a:prstGeom prst="curvedRightArrow">
            <a:avLst>
              <a:gd name="adj1" fmla="val 25000"/>
              <a:gd name="adj2" fmla="val 50000"/>
              <a:gd name="adj3" fmla="val 21825"/>
            </a:avLst>
          </a:prstGeom>
          <a:solidFill>
            <a:srgbClr val="0070C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tx1"/>
              </a:solidFill>
            </a:endParaRPr>
          </a:p>
        </p:txBody>
      </p:sp>
      <p:grpSp>
        <p:nvGrpSpPr>
          <p:cNvPr id="7" name="Gruppo 6"/>
          <p:cNvGrpSpPr/>
          <p:nvPr/>
        </p:nvGrpSpPr>
        <p:grpSpPr>
          <a:xfrm>
            <a:off x="7015804" y="1013663"/>
            <a:ext cx="1818664" cy="1982038"/>
            <a:chOff x="7252212" y="1017516"/>
            <a:chExt cx="1818664" cy="1982038"/>
          </a:xfrm>
        </p:grpSpPr>
        <p:pic>
          <p:nvPicPr>
            <p:cNvPr id="29" name="Immagine 28"/>
            <p:cNvPicPr/>
            <p:nvPr/>
          </p:nvPicPr>
          <p:blipFill>
            <a:blip r:embed="rId5" cstate="email">
              <a:extLst>
                <a:ext uri="{28A0092B-C50C-407E-A947-70E740481C1C}">
                  <a14:useLocalDpi xmlns:a14="http://schemas.microsoft.com/office/drawing/2010/main"/>
                </a:ext>
              </a:extLst>
            </a:blip>
            <a:srcRect/>
            <a:stretch>
              <a:fillRect/>
            </a:stretch>
          </p:blipFill>
          <p:spPr bwMode="auto">
            <a:xfrm>
              <a:off x="7252212" y="1017516"/>
              <a:ext cx="1818664" cy="1441731"/>
            </a:xfrm>
            <a:prstGeom prst="rect">
              <a:avLst/>
            </a:prstGeom>
            <a:noFill/>
            <a:ln>
              <a:noFill/>
            </a:ln>
          </p:spPr>
        </p:pic>
        <p:sp>
          <p:nvSpPr>
            <p:cNvPr id="31" name="CasellaDiTesto 30"/>
            <p:cNvSpPr txBox="1"/>
            <p:nvPr/>
          </p:nvSpPr>
          <p:spPr>
            <a:xfrm>
              <a:off x="7791828" y="2722555"/>
              <a:ext cx="739433" cy="276999"/>
            </a:xfrm>
            <a:prstGeom prst="rect">
              <a:avLst/>
            </a:prstGeom>
            <a:noFill/>
          </p:spPr>
          <p:txBody>
            <a:bodyPr wrap="none" rtlCol="0">
              <a:spAutoFit/>
            </a:bodyPr>
            <a:lstStyle/>
            <a:p>
              <a:pPr algn="ctr"/>
              <a:r>
                <a:rPr lang="it-IT" sz="1200" i="1" dirty="0" err="1"/>
                <a:t>Spotlight</a:t>
              </a:r>
              <a:endParaRPr lang="it-IT" sz="2400" i="1" dirty="0"/>
            </a:p>
          </p:txBody>
        </p:sp>
      </p:grpSp>
    </p:spTree>
    <p:extLst>
      <p:ext uri="{BB962C8B-B14F-4D97-AF65-F5344CB8AC3E}">
        <p14:creationId xmlns:p14="http://schemas.microsoft.com/office/powerpoint/2010/main" val="4217861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0" y="1379538"/>
            <a:ext cx="5669627" cy="2392362"/>
          </a:xfrm>
          <a:noFill/>
        </p:spPr>
        <p:txBody>
          <a:bodyPr>
            <a:noAutofit/>
          </a:bodyPr>
          <a:lstStyle/>
          <a:p>
            <a:pPr marL="293371" algn="just">
              <a:lnSpc>
                <a:spcPct val="150000"/>
              </a:lnSpc>
              <a:spcBef>
                <a:spcPts val="300"/>
              </a:spcBef>
              <a:defRPr/>
            </a:pPr>
            <a:r>
              <a:rPr lang="en-GB" sz="1467" dirty="0"/>
              <a:t>Thanks to </a:t>
            </a:r>
            <a:r>
              <a:rPr lang="en-GB" sz="1467" b="1" dirty="0">
                <a:solidFill>
                  <a:srgbClr val="00B0F0"/>
                </a:solidFill>
              </a:rPr>
              <a:t>the agility of CSG platform </a:t>
            </a:r>
            <a:r>
              <a:rPr lang="en-GB" sz="1467" dirty="0"/>
              <a:t>(</a:t>
            </a:r>
            <a:r>
              <a:rPr lang="en-GB" sz="1467" b="1" dirty="0">
                <a:solidFill>
                  <a:srgbClr val="00B0F0"/>
                </a:solidFill>
              </a:rPr>
              <a:t>Control Moment Gyro</a:t>
            </a:r>
            <a:r>
              <a:rPr lang="en-GB" sz="1467" dirty="0"/>
              <a:t> attitude actuator), the satellite will be able to </a:t>
            </a:r>
            <a:r>
              <a:rPr lang="en-GB" sz="1467" b="1" dirty="0">
                <a:solidFill>
                  <a:srgbClr val="00B0F0"/>
                </a:solidFill>
              </a:rPr>
              <a:t>acquire while manoeuvring</a:t>
            </a:r>
            <a:r>
              <a:rPr lang="en-GB" sz="1467" dirty="0"/>
              <a:t>.</a:t>
            </a:r>
          </a:p>
          <a:p>
            <a:pPr marL="293371" algn="just">
              <a:lnSpc>
                <a:spcPct val="150000"/>
              </a:lnSpc>
              <a:spcBef>
                <a:spcPts val="300"/>
              </a:spcBef>
              <a:defRPr/>
            </a:pPr>
            <a:r>
              <a:rPr lang="en-GB" sz="1467" b="1" u="sng" dirty="0"/>
              <a:t>Spotlight acquisitions on a Theatre </a:t>
            </a:r>
            <a:r>
              <a:rPr lang="en-GB" sz="1467" dirty="0"/>
              <a:t>scenario are similar to standard Spotlight acquisitions, apart from a </a:t>
            </a:r>
            <a:r>
              <a:rPr lang="en-GB" sz="1467" b="1" dirty="0">
                <a:solidFill>
                  <a:srgbClr val="00B0F0"/>
                </a:solidFill>
              </a:rPr>
              <a:t>non-zero Doppler </a:t>
            </a:r>
            <a:r>
              <a:rPr lang="en-GB" sz="1467" dirty="0"/>
              <a:t>azimuth.</a:t>
            </a:r>
            <a:endParaRPr lang="en-US" altLang="it-IT" sz="1467" dirty="0">
              <a:solidFill>
                <a:srgbClr val="002060"/>
              </a:solidFill>
            </a:endParaRPr>
          </a:p>
          <a:p>
            <a:pPr marL="292086" lvl="1" algn="just">
              <a:lnSpc>
                <a:spcPct val="120000"/>
              </a:lnSpc>
              <a:spcBef>
                <a:spcPts val="300"/>
              </a:spcBef>
              <a:buClr>
                <a:srgbClr val="00ABC7"/>
              </a:buClr>
              <a:tabLst>
                <a:tab pos="449239" algn="l"/>
              </a:tabLst>
              <a:defRPr/>
            </a:pPr>
            <a:endParaRPr lang="en-US" altLang="it-IT" sz="800" dirty="0">
              <a:solidFill>
                <a:srgbClr val="002060"/>
              </a:solidFill>
            </a:endParaRPr>
          </a:p>
        </p:txBody>
      </p:sp>
      <p:pic>
        <p:nvPicPr>
          <p:cNvPr id="11" name="Picture 1"/>
          <p:cNvPicPr/>
          <p:nvPr/>
        </p:nvPicPr>
        <p:blipFill rotWithShape="1">
          <a:blip r:embed="rId2" cstate="email">
            <a:extLst>
              <a:ext uri="{28A0092B-C50C-407E-A947-70E740481C1C}">
                <a14:useLocalDpi xmlns:a14="http://schemas.microsoft.com/office/drawing/2010/main"/>
              </a:ext>
            </a:extLst>
          </a:blip>
          <a:srcRect/>
          <a:stretch/>
        </p:blipFill>
        <p:spPr bwMode="auto">
          <a:xfrm>
            <a:off x="5669627" y="3657602"/>
            <a:ext cx="3958076" cy="2259163"/>
          </a:xfrm>
          <a:prstGeom prst="rect">
            <a:avLst/>
          </a:prstGeom>
          <a:ln>
            <a:noFill/>
          </a:ln>
          <a:extLst>
            <a:ext uri="{53640926-AAD7-44D8-BBD7-CCE9431645EC}">
              <a14:shadowObscured xmlns:a14="http://schemas.microsoft.com/office/drawing/2010/main"/>
            </a:ext>
          </a:extLst>
        </p:spPr>
      </p:pic>
      <p:pic>
        <p:nvPicPr>
          <p:cNvPr id="2" name="Immagine 1"/>
          <p:cNvPicPr>
            <a:picLocks noChangeAspect="1"/>
          </p:cNvPicPr>
          <p:nvPr/>
        </p:nvPicPr>
        <p:blipFill>
          <a:blip r:embed="rId3"/>
          <a:stretch>
            <a:fillRect/>
          </a:stretch>
        </p:blipFill>
        <p:spPr>
          <a:xfrm>
            <a:off x="1279831" y="3748927"/>
            <a:ext cx="2557127" cy="2167836"/>
          </a:xfrm>
          <a:prstGeom prst="rect">
            <a:avLst/>
          </a:prstGeom>
        </p:spPr>
      </p:pic>
      <p:sp>
        <p:nvSpPr>
          <p:cNvPr id="8" name="Titolo 2"/>
          <p:cNvSpPr txBox="1">
            <a:spLocks/>
          </p:cNvSpPr>
          <p:nvPr/>
        </p:nvSpPr>
        <p:spPr>
          <a:xfrm>
            <a:off x="-191134" y="215145"/>
            <a:ext cx="9567333" cy="573617"/>
          </a:xfrm>
          <a:prstGeom prst="rect">
            <a:avLst/>
          </a:prstGeom>
          <a:noFill/>
        </p:spPr>
        <p:txBody>
          <a:bodyPr>
            <a:noAutofit/>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US" altLang="it-IT" sz="3200" b="1" kern="0" dirty="0">
                <a:solidFill>
                  <a:srgbClr val="002060"/>
                </a:solidFill>
                <a:latin typeface="+mj-lt"/>
                <a:cs typeface="+mj-cs"/>
              </a:rPr>
              <a:t>Theatre </a:t>
            </a:r>
            <a:r>
              <a:rPr lang="en-US" altLang="it-IT" sz="3200" b="1" kern="0" dirty="0" err="1">
                <a:solidFill>
                  <a:srgbClr val="002060"/>
                </a:solidFill>
                <a:latin typeface="+mj-lt"/>
                <a:cs typeface="+mj-cs"/>
              </a:rPr>
              <a:t>Acq</a:t>
            </a:r>
            <a:r>
              <a:rPr lang="en-US" altLang="it-IT" sz="3200" b="1" kern="0" dirty="0">
                <a:solidFill>
                  <a:srgbClr val="002060"/>
                </a:solidFill>
                <a:latin typeface="+mj-lt"/>
                <a:cs typeface="+mj-cs"/>
              </a:rPr>
              <a:t> mode</a:t>
            </a:r>
            <a:endParaRPr lang="it-IT" sz="3200" b="1" kern="0" dirty="0">
              <a:solidFill>
                <a:srgbClr val="002060"/>
              </a:solidFill>
              <a:latin typeface="+mj-lt"/>
              <a:cs typeface="+mj-cs"/>
            </a:endParaRPr>
          </a:p>
        </p:txBody>
      </p:sp>
      <p:pic>
        <p:nvPicPr>
          <p:cNvPr id="7" name="Picture 2" descr="image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00760" y="1027450"/>
            <a:ext cx="3475559" cy="263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882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0" y="1360488"/>
            <a:ext cx="6505575" cy="1624012"/>
          </a:xfrm>
          <a:noFill/>
        </p:spPr>
        <p:txBody>
          <a:bodyPr>
            <a:normAutofit fontScale="92500" lnSpcReduction="10000"/>
          </a:bodyPr>
          <a:lstStyle/>
          <a:p>
            <a:pPr marL="293371" algn="just">
              <a:lnSpc>
                <a:spcPct val="150000"/>
              </a:lnSpc>
              <a:spcBef>
                <a:spcPts val="300"/>
              </a:spcBef>
              <a:defRPr/>
            </a:pPr>
            <a:r>
              <a:rPr lang="en-US" altLang="it-IT" sz="1800" b="1" u="sng" dirty="0">
                <a:solidFill>
                  <a:srgbClr val="002060"/>
                </a:solidFill>
              </a:rPr>
              <a:t>DI2S spotlight</a:t>
            </a:r>
            <a:r>
              <a:rPr lang="en-US" altLang="it-IT" sz="1800" dirty="0">
                <a:solidFill>
                  <a:srgbClr val="002060"/>
                </a:solidFill>
              </a:rPr>
              <a:t> technique exploits the SAR capability to work at </a:t>
            </a:r>
            <a:r>
              <a:rPr lang="en-US" altLang="it-IT" sz="1800" b="1" dirty="0">
                <a:solidFill>
                  <a:srgbClr val="00B0F0"/>
                </a:solidFill>
              </a:rPr>
              <a:t>doubled PRF</a:t>
            </a:r>
            <a:r>
              <a:rPr lang="en-US" altLang="it-IT" sz="1800" dirty="0">
                <a:solidFill>
                  <a:srgbClr val="002060"/>
                </a:solidFill>
              </a:rPr>
              <a:t>, in order to </a:t>
            </a:r>
            <a:r>
              <a:rPr lang="en-US" altLang="it-IT" sz="1800" b="1" u="sng" dirty="0">
                <a:solidFill>
                  <a:srgbClr val="00B0F0"/>
                </a:solidFill>
              </a:rPr>
              <a:t>simultaneously</a:t>
            </a:r>
            <a:r>
              <a:rPr lang="en-US" altLang="it-IT" sz="1800" b="1" dirty="0">
                <a:solidFill>
                  <a:srgbClr val="00B0F0"/>
                </a:solidFill>
              </a:rPr>
              <a:t> acquire </a:t>
            </a:r>
            <a:r>
              <a:rPr lang="en-US" altLang="it-IT" sz="1800" dirty="0">
                <a:solidFill>
                  <a:srgbClr val="002060"/>
                </a:solidFill>
              </a:rPr>
              <a:t>two different images.</a:t>
            </a:r>
          </a:p>
          <a:p>
            <a:pPr marL="293371" algn="just">
              <a:lnSpc>
                <a:spcPct val="150000"/>
              </a:lnSpc>
              <a:spcBef>
                <a:spcPts val="300"/>
              </a:spcBef>
              <a:defRPr/>
            </a:pPr>
            <a:r>
              <a:rPr lang="en-US" altLang="it-IT" sz="1800" dirty="0">
                <a:solidFill>
                  <a:srgbClr val="002060"/>
                </a:solidFill>
              </a:rPr>
              <a:t>The swath is reduced, but the resolution and other performances are maintained.</a:t>
            </a:r>
          </a:p>
        </p:txBody>
      </p:sp>
      <p:pic>
        <p:nvPicPr>
          <p:cNvPr id="11" name="Picture 1"/>
          <p:cNvPicPr/>
          <p:nvPr/>
        </p:nvPicPr>
        <p:blipFill>
          <a:blip r:embed="rId2" cstate="email">
            <a:extLst>
              <a:ext uri="{28A0092B-C50C-407E-A947-70E740481C1C}">
                <a14:useLocalDpi xmlns:a14="http://schemas.microsoft.com/office/drawing/2010/main"/>
              </a:ext>
            </a:extLst>
          </a:blip>
          <a:stretch>
            <a:fillRect/>
          </a:stretch>
        </p:blipFill>
        <p:spPr>
          <a:xfrm>
            <a:off x="5840382" y="3621655"/>
            <a:ext cx="3670943" cy="2344484"/>
          </a:xfrm>
          <a:prstGeom prst="rect">
            <a:avLst/>
          </a:prstGeom>
        </p:spPr>
      </p:pic>
      <p:pic>
        <p:nvPicPr>
          <p:cNvPr id="21" name="Immagine 20"/>
          <p:cNvPicPr>
            <a:picLocks noChangeAspect="1"/>
          </p:cNvPicPr>
          <p:nvPr/>
        </p:nvPicPr>
        <p:blipFill>
          <a:blip r:embed="rId3"/>
          <a:stretch>
            <a:fillRect/>
          </a:stretch>
        </p:blipFill>
        <p:spPr>
          <a:xfrm>
            <a:off x="897995" y="2984847"/>
            <a:ext cx="2917409" cy="2828572"/>
          </a:xfrm>
          <a:prstGeom prst="rect">
            <a:avLst/>
          </a:prstGeom>
        </p:spPr>
      </p:pic>
      <p:pic>
        <p:nvPicPr>
          <p:cNvPr id="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1151" y="1361020"/>
            <a:ext cx="3143191" cy="22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olo 2"/>
          <p:cNvSpPr txBox="1">
            <a:spLocks/>
          </p:cNvSpPr>
          <p:nvPr/>
        </p:nvSpPr>
        <p:spPr>
          <a:xfrm>
            <a:off x="-191134" y="215145"/>
            <a:ext cx="9567333" cy="573617"/>
          </a:xfrm>
          <a:prstGeom prst="rect">
            <a:avLst/>
          </a:prstGeom>
          <a:noFill/>
        </p:spPr>
        <p:txBody>
          <a:bodyPr>
            <a:noAutofit/>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US" altLang="it-IT" sz="3200" b="1" kern="0" dirty="0" smtClean="0">
                <a:solidFill>
                  <a:srgbClr val="002060"/>
                </a:solidFill>
                <a:latin typeface="+mj-lt"/>
                <a:cs typeface="+mj-cs"/>
              </a:rPr>
              <a:t>DI2S </a:t>
            </a:r>
            <a:r>
              <a:rPr lang="en-US" altLang="it-IT" sz="3200" b="1" kern="0" dirty="0" err="1">
                <a:solidFill>
                  <a:srgbClr val="002060"/>
                </a:solidFill>
                <a:latin typeface="+mj-lt"/>
                <a:cs typeface="+mj-cs"/>
              </a:rPr>
              <a:t>Acq</a:t>
            </a:r>
            <a:r>
              <a:rPr lang="en-US" altLang="it-IT" sz="3200" b="1" kern="0" dirty="0">
                <a:solidFill>
                  <a:srgbClr val="002060"/>
                </a:solidFill>
                <a:latin typeface="+mj-lt"/>
                <a:cs typeface="+mj-cs"/>
              </a:rPr>
              <a:t> mode</a:t>
            </a:r>
            <a:endParaRPr lang="it-IT" sz="3200" b="1" kern="0" dirty="0">
              <a:solidFill>
                <a:srgbClr val="002060"/>
              </a:solidFill>
              <a:latin typeface="+mj-lt"/>
              <a:cs typeface="+mj-cs"/>
            </a:endParaRPr>
          </a:p>
        </p:txBody>
      </p:sp>
    </p:spTree>
    <p:extLst>
      <p:ext uri="{BB962C8B-B14F-4D97-AF65-F5344CB8AC3E}">
        <p14:creationId xmlns:p14="http://schemas.microsoft.com/office/powerpoint/2010/main" val="3921615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2781300" y="1046163"/>
            <a:ext cx="6362700" cy="428625"/>
          </a:xfrm>
          <a:prstGeom prst="rect">
            <a:avLst/>
          </a:prstGeom>
        </p:spPr>
        <p:txBody>
          <a:bodyPr>
            <a:normAutofit fontScale="90000"/>
          </a:bodyPr>
          <a:lstStyle/>
          <a:p>
            <a:pPr algn="ctr"/>
            <a:r>
              <a:rPr lang="en-US" b="1" dirty="0">
                <a:solidFill>
                  <a:schemeClr val="bg1"/>
                </a:solidFill>
              </a:rPr>
              <a:t>NOT STANDARD ACQ. MODES</a:t>
            </a: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82260">
            <a:off x="5405294" y="2347082"/>
            <a:ext cx="3504641" cy="3007675"/>
          </a:xfrm>
          <a:prstGeom prst="rect">
            <a:avLst/>
          </a:prstGeom>
        </p:spPr>
      </p:pic>
      <p:cxnSp>
        <p:nvCxnSpPr>
          <p:cNvPr id="9" name="Connettore 2 8"/>
          <p:cNvCxnSpPr/>
          <p:nvPr/>
        </p:nvCxnSpPr>
        <p:spPr>
          <a:xfrm flipH="1" flipV="1">
            <a:off x="4698763" y="3100973"/>
            <a:ext cx="1001721" cy="2889889"/>
          </a:xfrm>
          <a:prstGeom prst="straightConnector1">
            <a:avLst/>
          </a:prstGeom>
          <a:ln w="28575">
            <a:solidFill>
              <a:srgbClr val="00B0F0"/>
            </a:solidFill>
            <a:tailEnd type="arrow"/>
          </a:ln>
          <a:effectLst>
            <a:outerShdw blurRad="63500" dist="101600" dir="18900000" algn="bl" rotWithShape="0">
              <a:prstClr val="black">
                <a:alpha val="76000"/>
              </a:prstClr>
            </a:outerShdw>
          </a:effectLst>
        </p:spPr>
        <p:style>
          <a:lnRef idx="1">
            <a:schemeClr val="accent1"/>
          </a:lnRef>
          <a:fillRef idx="0">
            <a:schemeClr val="accent1"/>
          </a:fillRef>
          <a:effectRef idx="0">
            <a:schemeClr val="accent1"/>
          </a:effectRef>
          <a:fontRef idx="minor">
            <a:schemeClr val="tx1"/>
          </a:fontRef>
        </p:style>
      </p:cxnSp>
      <p:grpSp>
        <p:nvGrpSpPr>
          <p:cNvPr id="10" name="Gruppo 9"/>
          <p:cNvGrpSpPr/>
          <p:nvPr/>
        </p:nvGrpSpPr>
        <p:grpSpPr>
          <a:xfrm>
            <a:off x="5604779" y="3594492"/>
            <a:ext cx="2429820" cy="1577287"/>
            <a:chOff x="6548883" y="2784244"/>
            <a:chExt cx="3239760" cy="2103049"/>
          </a:xfrm>
        </p:grpSpPr>
        <p:cxnSp>
          <p:nvCxnSpPr>
            <p:cNvPr id="11" name="Connettore 1 14"/>
            <p:cNvCxnSpPr/>
            <p:nvPr/>
          </p:nvCxnSpPr>
          <p:spPr>
            <a:xfrm flipH="1" flipV="1">
              <a:off x="6548883" y="3276027"/>
              <a:ext cx="574571" cy="1611266"/>
            </a:xfrm>
            <a:prstGeom prst="line">
              <a:avLst/>
            </a:prstGeom>
            <a:ln>
              <a:solidFill>
                <a:schemeClr val="tx1"/>
              </a:solidFill>
              <a:prstDash val="dash"/>
            </a:ln>
            <a:effectLst>
              <a:glow rad="63500">
                <a:schemeClr val="accent3">
                  <a:satMod val="175000"/>
                  <a:alpha val="40000"/>
                </a:schemeClr>
              </a:glow>
              <a:outerShdw blurRad="50800" dist="38100" algn="l" rotWithShape="0">
                <a:srgbClr val="00B0F0">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12" name="Connettore 1 25"/>
            <p:cNvCxnSpPr/>
            <p:nvPr/>
          </p:nvCxnSpPr>
          <p:spPr>
            <a:xfrm flipH="1">
              <a:off x="6552665" y="2915504"/>
              <a:ext cx="1065580" cy="350094"/>
            </a:xfrm>
            <a:prstGeom prst="line">
              <a:avLst/>
            </a:prstGeom>
            <a:ln>
              <a:solidFill>
                <a:schemeClr val="tx1"/>
              </a:solidFill>
              <a:prstDash val="dash"/>
            </a:ln>
            <a:effectLst>
              <a:glow rad="63500">
                <a:schemeClr val="accent3">
                  <a:satMod val="175000"/>
                  <a:alpha val="40000"/>
                </a:schemeClr>
              </a:glow>
              <a:outerShdw blurRad="50800" dist="38100" algn="l" rotWithShape="0">
                <a:srgbClr val="00B0F0">
                  <a:alpha val="40000"/>
                </a:srgbClr>
              </a:outerShdw>
            </a:effectLst>
          </p:spPr>
          <p:style>
            <a:lnRef idx="1">
              <a:schemeClr val="accent1"/>
            </a:lnRef>
            <a:fillRef idx="0">
              <a:schemeClr val="accent1"/>
            </a:fillRef>
            <a:effectRef idx="0">
              <a:schemeClr val="accent1"/>
            </a:effectRef>
            <a:fontRef idx="minor">
              <a:schemeClr val="tx1"/>
            </a:fontRef>
          </p:style>
        </p:cxnSp>
        <p:sp>
          <p:nvSpPr>
            <p:cNvPr id="13" name="Rettangolo 12"/>
            <p:cNvSpPr/>
            <p:nvPr/>
          </p:nvSpPr>
          <p:spPr>
            <a:xfrm rot="4344772">
              <a:off x="7652621" y="2784244"/>
              <a:ext cx="194893" cy="194893"/>
            </a:xfrm>
            <a:prstGeom prst="rect">
              <a:avLst/>
            </a:prstGeom>
            <a:solidFill>
              <a:schemeClr val="accent2">
                <a:alpha val="66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a:t>
              </a:r>
            </a:p>
          </p:txBody>
        </p:sp>
        <p:cxnSp>
          <p:nvCxnSpPr>
            <p:cNvPr id="14" name="Connettore 1 33"/>
            <p:cNvCxnSpPr/>
            <p:nvPr/>
          </p:nvCxnSpPr>
          <p:spPr>
            <a:xfrm flipH="1">
              <a:off x="7145698" y="4105835"/>
              <a:ext cx="2422844" cy="781458"/>
            </a:xfrm>
            <a:prstGeom prst="line">
              <a:avLst/>
            </a:prstGeom>
            <a:ln>
              <a:solidFill>
                <a:schemeClr val="tx1"/>
              </a:solidFill>
              <a:prstDash val="dash"/>
            </a:ln>
            <a:effectLst>
              <a:glow rad="63500">
                <a:schemeClr val="accent3">
                  <a:satMod val="175000"/>
                  <a:alpha val="40000"/>
                </a:schemeClr>
              </a:glow>
              <a:outerShdw blurRad="50800" dist="38100" algn="l" rotWithShape="0">
                <a:srgbClr val="00B0F0">
                  <a:alpha val="40000"/>
                </a:srgbClr>
              </a:outerShdw>
            </a:effectLst>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rot="4327447">
              <a:off x="9593750" y="3960503"/>
              <a:ext cx="194893" cy="194893"/>
            </a:xfrm>
            <a:prstGeom prst="rect">
              <a:avLst/>
            </a:prstGeom>
            <a:solidFill>
              <a:schemeClr val="accent2">
                <a:alpha val="66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                                            </a:t>
              </a:r>
            </a:p>
          </p:txBody>
        </p:sp>
      </p:grpSp>
      <p:sp>
        <p:nvSpPr>
          <p:cNvPr id="16" name="CasellaDiTesto 15"/>
          <p:cNvSpPr txBox="1"/>
          <p:nvPr/>
        </p:nvSpPr>
        <p:spPr>
          <a:xfrm rot="4272075">
            <a:off x="4421778" y="4754143"/>
            <a:ext cx="1470433" cy="523220"/>
          </a:xfrm>
          <a:prstGeom prst="rect">
            <a:avLst/>
          </a:prstGeom>
          <a:noFill/>
        </p:spPr>
        <p:txBody>
          <a:bodyPr wrap="square" rtlCol="0">
            <a:spAutoFit/>
          </a:bodyPr>
          <a:lstStyle/>
          <a:p>
            <a:r>
              <a:rPr lang="it-IT" sz="1400" b="1" cap="small" dirty="0">
                <a:solidFill>
                  <a:srgbClr val="FF0000"/>
                </a:solidFill>
                <a:latin typeface="Trajan Pro" panose="02020502050506020301"/>
              </a:rPr>
              <a:t>Along</a:t>
            </a:r>
            <a:r>
              <a:rPr lang="it-IT" sz="2800" cap="small" dirty="0">
                <a:latin typeface="Trajan Pro" panose="02020502050506020301"/>
              </a:rPr>
              <a:t> </a:t>
            </a:r>
            <a:r>
              <a:rPr lang="it-IT" sz="1400" b="1" cap="small" dirty="0" err="1">
                <a:solidFill>
                  <a:srgbClr val="FF0000"/>
                </a:solidFill>
                <a:latin typeface="Trajan Pro" panose="02020502050506020301"/>
              </a:rPr>
              <a:t>track</a:t>
            </a:r>
            <a:endParaRPr lang="it-IT" sz="1400" b="1" cap="small" dirty="0">
              <a:solidFill>
                <a:srgbClr val="FF0000"/>
              </a:solidFill>
              <a:latin typeface="Trajan Pro" panose="02020502050506020301"/>
            </a:endParaRPr>
          </a:p>
        </p:txBody>
      </p:sp>
      <p:cxnSp>
        <p:nvCxnSpPr>
          <p:cNvPr id="17" name="Connettore 2 16"/>
          <p:cNvCxnSpPr/>
          <p:nvPr/>
        </p:nvCxnSpPr>
        <p:spPr>
          <a:xfrm flipV="1">
            <a:off x="6024819" y="5252809"/>
            <a:ext cx="2265591" cy="731888"/>
          </a:xfrm>
          <a:prstGeom prst="straightConnector1">
            <a:avLst/>
          </a:prstGeom>
          <a:ln w="28575">
            <a:solidFill>
              <a:srgbClr val="00B0F0"/>
            </a:solidFill>
            <a:tailEnd type="arrow"/>
          </a:ln>
          <a:effectLst>
            <a:outerShdw blurRad="63500" dist="101600" dir="18900000" algn="bl" rotWithShape="0">
              <a:prstClr val="black">
                <a:alpha val="76000"/>
              </a:prstClr>
            </a:outerShdw>
          </a:effectLst>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rot="20493685">
            <a:off x="6792086" y="5500475"/>
            <a:ext cx="1740979" cy="307777"/>
          </a:xfrm>
          <a:prstGeom prst="rect">
            <a:avLst/>
          </a:prstGeom>
          <a:noFill/>
        </p:spPr>
        <p:txBody>
          <a:bodyPr wrap="square" rtlCol="0">
            <a:spAutoFit/>
          </a:bodyPr>
          <a:lstStyle/>
          <a:p>
            <a:r>
              <a:rPr lang="it-IT" sz="1400" b="1" cap="small" dirty="0" err="1">
                <a:solidFill>
                  <a:srgbClr val="FF0000"/>
                </a:solidFill>
                <a:latin typeface="Trajan Pro" panose="02020502050506020301" pitchFamily="18" charset="0"/>
              </a:rPr>
              <a:t>Across</a:t>
            </a:r>
            <a:r>
              <a:rPr lang="it-IT" sz="1400" b="1" cap="small" dirty="0">
                <a:solidFill>
                  <a:srgbClr val="FF0000"/>
                </a:solidFill>
                <a:latin typeface="Trajan Pro" panose="02020502050506020301" pitchFamily="18" charset="0"/>
              </a:rPr>
              <a:t> </a:t>
            </a:r>
            <a:r>
              <a:rPr lang="it-IT" sz="1400" b="1" cap="small" dirty="0" err="1">
                <a:solidFill>
                  <a:srgbClr val="FF0000"/>
                </a:solidFill>
                <a:latin typeface="Trajan Pro" panose="02020502050506020301" pitchFamily="18" charset="0"/>
              </a:rPr>
              <a:t>track</a:t>
            </a:r>
            <a:endParaRPr lang="it-IT" sz="1400" b="1" cap="small" dirty="0">
              <a:solidFill>
                <a:srgbClr val="FF0000"/>
              </a:solidFill>
              <a:latin typeface="Trajan Pro" panose="02020502050506020301" pitchFamily="18" charset="0"/>
            </a:endParaRPr>
          </a:p>
        </p:txBody>
      </p:sp>
      <p:sp>
        <p:nvSpPr>
          <p:cNvPr id="19" name="Rettangolo 18"/>
          <p:cNvSpPr/>
          <p:nvPr/>
        </p:nvSpPr>
        <p:spPr>
          <a:xfrm>
            <a:off x="102283" y="3637034"/>
            <a:ext cx="4518220" cy="1020792"/>
          </a:xfrm>
          <a:prstGeom prst="rect">
            <a:avLst/>
          </a:prstGeom>
        </p:spPr>
        <p:txBody>
          <a:bodyPr wrap="square">
            <a:spAutoFit/>
          </a:bodyPr>
          <a:lstStyle/>
          <a:p>
            <a:pPr algn="just">
              <a:lnSpc>
                <a:spcPct val="150000"/>
              </a:lnSpc>
              <a:defRPr/>
            </a:pPr>
            <a:r>
              <a:rPr lang="en-US" altLang="it-IT" sz="1600" b="1" dirty="0">
                <a:solidFill>
                  <a:schemeClr val="accent5">
                    <a:lumMod val="50000"/>
                  </a:schemeClr>
                </a:solidFill>
                <a:latin typeface="Trajan Pro" panose="02020502050506020301" pitchFamily="18" charset="0"/>
              </a:rPr>
              <a:t>CSG Theatre mode:</a:t>
            </a:r>
            <a:endParaRPr lang="en-US" altLang="it-IT" sz="1400" b="1" dirty="0">
              <a:solidFill>
                <a:schemeClr val="accent5">
                  <a:lumMod val="50000"/>
                </a:schemeClr>
              </a:solidFill>
              <a:latin typeface="Trajan Pro" panose="02020502050506020301" pitchFamily="18" charset="0"/>
            </a:endParaRPr>
          </a:p>
          <a:p>
            <a:pPr marL="190490" lvl="1" indent="-171442" algn="just">
              <a:spcBef>
                <a:spcPts val="451"/>
              </a:spcBef>
              <a:buFont typeface="Wingdings" panose="05000000000000000000" pitchFamily="2" charset="2"/>
              <a:buChar char="v"/>
              <a:defRPr/>
            </a:pPr>
            <a:r>
              <a:rPr lang="en-US" altLang="it-IT" sz="1400" dirty="0">
                <a:solidFill>
                  <a:schemeClr val="accent5">
                    <a:lumMod val="50000"/>
                  </a:schemeClr>
                </a:solidFill>
                <a:latin typeface="Trajan Pro" panose="02020502050506020301"/>
              </a:rPr>
              <a:t>The platform agility allows to perform pitch maneuvers</a:t>
            </a:r>
          </a:p>
          <a:p>
            <a:pPr marL="190490" lvl="1" indent="-171442" algn="just">
              <a:spcBef>
                <a:spcPts val="451"/>
              </a:spcBef>
              <a:buFont typeface="Wingdings" panose="05000000000000000000" pitchFamily="2" charset="2"/>
              <a:buChar char="v"/>
              <a:defRPr/>
            </a:pPr>
            <a:r>
              <a:rPr lang="en-US" altLang="it-IT" sz="1400" b="1" dirty="0">
                <a:solidFill>
                  <a:schemeClr val="accent5">
                    <a:lumMod val="50000"/>
                  </a:schemeClr>
                </a:solidFill>
                <a:latin typeface="Trajan Pro" panose="02020502050506020301"/>
              </a:rPr>
              <a:t>More images in a theatre region</a:t>
            </a:r>
            <a:r>
              <a:rPr lang="en-US" altLang="it-IT" sz="1400" dirty="0">
                <a:solidFill>
                  <a:schemeClr val="accent5">
                    <a:lumMod val="50000"/>
                  </a:schemeClr>
                </a:solidFill>
                <a:latin typeface="Trajan Pro" panose="02020502050506020301"/>
              </a:rPr>
              <a:t> can be acquired</a:t>
            </a:r>
            <a:endParaRPr lang="en-US" altLang="it-IT" sz="1400" dirty="0">
              <a:solidFill>
                <a:schemeClr val="accent5">
                  <a:lumMod val="50000"/>
                </a:schemeClr>
              </a:solidFill>
            </a:endParaRPr>
          </a:p>
        </p:txBody>
      </p:sp>
      <p:grpSp>
        <p:nvGrpSpPr>
          <p:cNvPr id="20" name="Gruppo 19"/>
          <p:cNvGrpSpPr/>
          <p:nvPr/>
        </p:nvGrpSpPr>
        <p:grpSpPr>
          <a:xfrm rot="21447462">
            <a:off x="5369951" y="3686704"/>
            <a:ext cx="2237697" cy="2006063"/>
            <a:chOff x="4800600" y="1447800"/>
            <a:chExt cx="2983596" cy="2674750"/>
          </a:xfrm>
        </p:grpSpPr>
        <p:cxnSp>
          <p:nvCxnSpPr>
            <p:cNvPr id="21" name="Connettore 1 14"/>
            <p:cNvCxnSpPr/>
            <p:nvPr/>
          </p:nvCxnSpPr>
          <p:spPr>
            <a:xfrm flipH="1" flipV="1">
              <a:off x="4817269" y="1460033"/>
              <a:ext cx="867683" cy="2662517"/>
            </a:xfrm>
            <a:prstGeom prst="line">
              <a:avLst/>
            </a:prstGeom>
            <a:ln>
              <a:solidFill>
                <a:schemeClr val="tx1"/>
              </a:solidFill>
              <a:prstDash val="dash"/>
            </a:ln>
            <a:effectLst>
              <a:glow rad="63500">
                <a:schemeClr val="accent3">
                  <a:satMod val="175000"/>
                  <a:alpha val="40000"/>
                </a:schemeClr>
              </a:glow>
              <a:outerShdw blurRad="50800" dist="38100" algn="l" rotWithShape="0">
                <a:srgbClr val="00B0F0">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22" name="Connettore 1 25"/>
            <p:cNvCxnSpPr>
              <a:stCxn id="26" idx="2"/>
            </p:cNvCxnSpPr>
            <p:nvPr/>
          </p:nvCxnSpPr>
          <p:spPr>
            <a:xfrm flipH="1" flipV="1">
              <a:off x="4800600" y="1447800"/>
              <a:ext cx="2094629" cy="447322"/>
            </a:xfrm>
            <a:prstGeom prst="line">
              <a:avLst/>
            </a:prstGeom>
            <a:ln>
              <a:solidFill>
                <a:schemeClr val="tx1"/>
              </a:solidFill>
              <a:prstDash val="dash"/>
            </a:ln>
            <a:effectLst>
              <a:glow rad="63500">
                <a:schemeClr val="accent3">
                  <a:satMod val="175000"/>
                  <a:alpha val="40000"/>
                </a:schemeClr>
              </a:glow>
              <a:outerShdw blurRad="50800" dist="38100" algn="l" rotWithShape="0">
                <a:srgbClr val="00B0F0">
                  <a:alpha val="40000"/>
                </a:srgbClr>
              </a:outerShdw>
            </a:effectLst>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rot="4555287">
              <a:off x="7247900" y="1861191"/>
              <a:ext cx="194893" cy="194893"/>
            </a:xfrm>
            <a:prstGeom prst="rect">
              <a:avLst/>
            </a:prstGeom>
            <a:solidFill>
              <a:schemeClr val="accent6">
                <a:lumMod val="60000"/>
                <a:lumOff val="40000"/>
                <a:alpha val="66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4" name="Connettore 1 33"/>
            <p:cNvCxnSpPr>
              <a:stCxn id="25" idx="2"/>
            </p:cNvCxnSpPr>
            <p:nvPr/>
          </p:nvCxnSpPr>
          <p:spPr>
            <a:xfrm flipH="1">
              <a:off x="5693569" y="2160483"/>
              <a:ext cx="1898661" cy="1962067"/>
            </a:xfrm>
            <a:prstGeom prst="line">
              <a:avLst/>
            </a:prstGeom>
            <a:ln>
              <a:solidFill>
                <a:schemeClr val="tx1"/>
              </a:solidFill>
              <a:prstDash val="dash"/>
            </a:ln>
            <a:effectLst>
              <a:glow rad="63500">
                <a:schemeClr val="accent3">
                  <a:satMod val="175000"/>
                  <a:alpha val="40000"/>
                </a:schemeClr>
              </a:glow>
              <a:outerShdw blurRad="50800" dist="38100" algn="l" rotWithShape="0">
                <a:srgbClr val="00B0F0">
                  <a:alpha val="40000"/>
                </a:srgbClr>
              </a:outerShdw>
            </a:effectLst>
          </p:spPr>
          <p:style>
            <a:lnRef idx="1">
              <a:schemeClr val="accent1"/>
            </a:lnRef>
            <a:fillRef idx="0">
              <a:schemeClr val="accent1"/>
            </a:fillRef>
            <a:effectRef idx="0">
              <a:schemeClr val="accent1"/>
            </a:effectRef>
            <a:fontRef idx="minor">
              <a:schemeClr val="tx1"/>
            </a:fontRef>
          </p:style>
        </p:cxnSp>
        <p:sp>
          <p:nvSpPr>
            <p:cNvPr id="25" name="Rettangolo 24"/>
            <p:cNvSpPr/>
            <p:nvPr/>
          </p:nvSpPr>
          <p:spPr>
            <a:xfrm rot="4555287">
              <a:off x="7589303" y="2039332"/>
              <a:ext cx="194893" cy="194893"/>
            </a:xfrm>
            <a:prstGeom prst="rect">
              <a:avLst/>
            </a:prstGeom>
            <a:solidFill>
              <a:schemeClr val="accent6">
                <a:lumMod val="60000"/>
                <a:lumOff val="40000"/>
                <a:alpha val="66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ttangolo 25"/>
            <p:cNvSpPr/>
            <p:nvPr/>
          </p:nvSpPr>
          <p:spPr>
            <a:xfrm rot="4555287">
              <a:off x="6892302" y="1773971"/>
              <a:ext cx="194893" cy="194893"/>
            </a:xfrm>
            <a:prstGeom prst="rect">
              <a:avLst/>
            </a:prstGeom>
            <a:solidFill>
              <a:schemeClr val="accent6">
                <a:lumMod val="60000"/>
                <a:lumOff val="40000"/>
                <a:alpha val="66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7" name="Connettore 1 19"/>
            <p:cNvCxnSpPr>
              <a:stCxn id="23" idx="2"/>
            </p:cNvCxnSpPr>
            <p:nvPr/>
          </p:nvCxnSpPr>
          <p:spPr>
            <a:xfrm flipH="1">
              <a:off x="5250870" y="1982342"/>
              <a:ext cx="1999957" cy="808212"/>
            </a:xfrm>
            <a:prstGeom prst="line">
              <a:avLst/>
            </a:prstGeom>
            <a:ln>
              <a:solidFill>
                <a:schemeClr val="tx1"/>
              </a:solidFill>
              <a:prstDash val="dash"/>
            </a:ln>
            <a:effectLst>
              <a:glow rad="63500">
                <a:schemeClr val="accent3">
                  <a:satMod val="175000"/>
                  <a:alpha val="40000"/>
                </a:schemeClr>
              </a:glow>
              <a:outerShdw blurRad="50800" dist="38100" algn="l" rotWithShape="0">
                <a:srgbClr val="00B0F0">
                  <a:alpha val="40000"/>
                </a:srgbClr>
              </a:outerShdw>
            </a:effectLst>
          </p:spPr>
          <p:style>
            <a:lnRef idx="1">
              <a:schemeClr val="accent1"/>
            </a:lnRef>
            <a:fillRef idx="0">
              <a:schemeClr val="accent1"/>
            </a:fillRef>
            <a:effectRef idx="0">
              <a:schemeClr val="accent1"/>
            </a:effectRef>
            <a:fontRef idx="minor">
              <a:schemeClr val="tx1"/>
            </a:fontRef>
          </p:style>
        </p:cxnSp>
      </p:grpSp>
      <p:grpSp>
        <p:nvGrpSpPr>
          <p:cNvPr id="28" name="Gruppo 27"/>
          <p:cNvGrpSpPr/>
          <p:nvPr/>
        </p:nvGrpSpPr>
        <p:grpSpPr>
          <a:xfrm>
            <a:off x="5904673" y="4269099"/>
            <a:ext cx="1661411" cy="611228"/>
            <a:chOff x="5446781" y="863023"/>
            <a:chExt cx="2215215" cy="814970"/>
          </a:xfrm>
        </p:grpSpPr>
        <p:cxnSp>
          <p:nvCxnSpPr>
            <p:cNvPr id="29" name="Connettore 1 14"/>
            <p:cNvCxnSpPr/>
            <p:nvPr/>
          </p:nvCxnSpPr>
          <p:spPr>
            <a:xfrm flipH="1" flipV="1">
              <a:off x="5446781" y="1505955"/>
              <a:ext cx="57154" cy="171045"/>
            </a:xfrm>
            <a:prstGeom prst="line">
              <a:avLst/>
            </a:prstGeom>
            <a:ln>
              <a:solidFill>
                <a:schemeClr val="tx1"/>
              </a:solidFill>
              <a:prstDash val="dash"/>
            </a:ln>
            <a:effectLst>
              <a:glow rad="63500">
                <a:schemeClr val="accent3">
                  <a:satMod val="175000"/>
                  <a:alpha val="40000"/>
                </a:schemeClr>
              </a:glow>
              <a:outerShdw blurRad="50800" dist="38100" algn="l" rotWithShape="0">
                <a:srgbClr val="00B0F0">
                  <a:alpha val="40000"/>
                </a:srgbClr>
              </a:outerShdw>
            </a:effectLst>
          </p:spPr>
          <p:style>
            <a:lnRef idx="1">
              <a:schemeClr val="accent1"/>
            </a:lnRef>
            <a:fillRef idx="0">
              <a:schemeClr val="accent1"/>
            </a:fillRef>
            <a:effectRef idx="0">
              <a:schemeClr val="accent1"/>
            </a:effectRef>
            <a:fontRef idx="minor">
              <a:schemeClr val="tx1"/>
            </a:fontRef>
          </p:style>
        </p:cxnSp>
        <p:sp>
          <p:nvSpPr>
            <p:cNvPr id="30" name="Rettangolo 29"/>
            <p:cNvSpPr/>
            <p:nvPr/>
          </p:nvSpPr>
          <p:spPr>
            <a:xfrm rot="4555287">
              <a:off x="7515826" y="998847"/>
              <a:ext cx="194893" cy="97446"/>
            </a:xfrm>
            <a:prstGeom prst="rect">
              <a:avLst/>
            </a:prstGeom>
            <a:solidFill>
              <a:srgbClr val="7030A0">
                <a:alpha val="66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ttangolo 30"/>
            <p:cNvSpPr/>
            <p:nvPr/>
          </p:nvSpPr>
          <p:spPr>
            <a:xfrm rot="4555287">
              <a:off x="7159749" y="912241"/>
              <a:ext cx="194893" cy="96458"/>
            </a:xfrm>
            <a:prstGeom prst="rect">
              <a:avLst/>
            </a:prstGeom>
            <a:solidFill>
              <a:srgbClr val="7030A0">
                <a:alpha val="66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2" name="Connettore 1 16"/>
            <p:cNvCxnSpPr>
              <a:stCxn id="31" idx="2"/>
            </p:cNvCxnSpPr>
            <p:nvPr/>
          </p:nvCxnSpPr>
          <p:spPr>
            <a:xfrm flipH="1">
              <a:off x="5477252" y="972202"/>
              <a:ext cx="1733163" cy="524228"/>
            </a:xfrm>
            <a:prstGeom prst="line">
              <a:avLst/>
            </a:prstGeom>
            <a:ln>
              <a:solidFill>
                <a:schemeClr val="tx1"/>
              </a:solidFill>
              <a:prstDash val="dash"/>
            </a:ln>
            <a:effectLst>
              <a:glow rad="63500">
                <a:schemeClr val="accent3">
                  <a:satMod val="175000"/>
                  <a:alpha val="40000"/>
                </a:schemeClr>
              </a:glow>
              <a:outerShdw blurRad="50800" dist="38100" algn="l" rotWithShape="0">
                <a:srgbClr val="00B0F0">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33" name="Connettore 1 18"/>
            <p:cNvCxnSpPr/>
            <p:nvPr/>
          </p:nvCxnSpPr>
          <p:spPr>
            <a:xfrm flipH="1">
              <a:off x="5501550" y="1054713"/>
              <a:ext cx="2060639" cy="623280"/>
            </a:xfrm>
            <a:prstGeom prst="line">
              <a:avLst/>
            </a:prstGeom>
            <a:ln>
              <a:solidFill>
                <a:schemeClr val="tx1"/>
              </a:solidFill>
              <a:prstDash val="dash"/>
            </a:ln>
            <a:effectLst>
              <a:glow rad="63500">
                <a:schemeClr val="accent3">
                  <a:satMod val="175000"/>
                  <a:alpha val="40000"/>
                </a:schemeClr>
              </a:glow>
              <a:outerShdw blurRad="50800" dist="38100" algn="l" rotWithShape="0">
                <a:srgbClr val="00B0F0">
                  <a:alpha val="40000"/>
                </a:srgbClr>
              </a:outerShdw>
            </a:effectLst>
          </p:spPr>
          <p:style>
            <a:lnRef idx="1">
              <a:schemeClr val="accent1"/>
            </a:lnRef>
            <a:fillRef idx="0">
              <a:schemeClr val="accent1"/>
            </a:fillRef>
            <a:effectRef idx="0">
              <a:schemeClr val="accent1"/>
            </a:effectRef>
            <a:fontRef idx="minor">
              <a:schemeClr val="tx1"/>
            </a:fontRef>
          </p:style>
        </p:cxnSp>
      </p:grpSp>
      <p:sp>
        <p:nvSpPr>
          <p:cNvPr id="34" name="Rectangle 10"/>
          <p:cNvSpPr txBox="1">
            <a:spLocks noChangeArrowheads="1"/>
          </p:cNvSpPr>
          <p:nvPr/>
        </p:nvSpPr>
        <p:spPr>
          <a:xfrm>
            <a:off x="146966" y="4900522"/>
            <a:ext cx="4325479" cy="1650447"/>
          </a:xfrm>
          <a:prstGeom prst="rect">
            <a:avLst/>
          </a:prstGeom>
        </p:spPr>
        <p:txBody>
          <a:bodyPr vert="horz" lIns="53684" tIns="26843" rIns="53684" bIns="2684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defTabSz="457178">
              <a:lnSpc>
                <a:spcPct val="150000"/>
              </a:lnSpc>
              <a:defRPr/>
            </a:pPr>
            <a:r>
              <a:rPr lang="en-US" altLang="it-IT" sz="1600" b="1" dirty="0">
                <a:solidFill>
                  <a:schemeClr val="accent5">
                    <a:lumMod val="50000"/>
                  </a:schemeClr>
                </a:solidFill>
                <a:latin typeface="Trajan Pro" panose="02020502050506020301" pitchFamily="18" charset="0"/>
              </a:rPr>
              <a:t>CSG DI2S:</a:t>
            </a:r>
            <a:endParaRPr lang="en-US" altLang="it-IT" sz="1400" b="1" dirty="0">
              <a:solidFill>
                <a:schemeClr val="accent5">
                  <a:lumMod val="50000"/>
                </a:schemeClr>
              </a:solidFill>
              <a:latin typeface="Trajan Pro" panose="02020502050506020301" pitchFamily="18" charset="0"/>
            </a:endParaRPr>
          </a:p>
          <a:p>
            <a:pPr marL="270259" lvl="1" indent="-251210" algn="just">
              <a:lnSpc>
                <a:spcPct val="100000"/>
              </a:lnSpc>
              <a:spcBef>
                <a:spcPts val="451"/>
              </a:spcBef>
              <a:buFont typeface="Wingdings" panose="05000000000000000000" pitchFamily="2" charset="2"/>
              <a:buChar char="v"/>
              <a:defRPr/>
            </a:pPr>
            <a:r>
              <a:rPr lang="en-US" altLang="it-IT" sz="1400" dirty="0">
                <a:solidFill>
                  <a:schemeClr val="accent5">
                    <a:lumMod val="50000"/>
                  </a:schemeClr>
                </a:solidFill>
                <a:latin typeface="Trajan Pro" panose="02020502050506020301"/>
              </a:rPr>
              <a:t>The SAR instrument capabilities allows to acquire </a:t>
            </a:r>
            <a:r>
              <a:rPr lang="en-US" altLang="it-IT" sz="1400" b="1" dirty="0">
                <a:solidFill>
                  <a:schemeClr val="accent5">
                    <a:lumMod val="50000"/>
                  </a:schemeClr>
                </a:solidFill>
                <a:latin typeface="Trajan Pro" panose="02020502050506020301"/>
              </a:rPr>
              <a:t>two targets </a:t>
            </a:r>
            <a:r>
              <a:rPr lang="en-US" altLang="it-IT" sz="1400" dirty="0">
                <a:solidFill>
                  <a:schemeClr val="accent5">
                    <a:lumMod val="50000"/>
                  </a:schemeClr>
                </a:solidFill>
                <a:latin typeface="Trajan Pro" panose="02020502050506020301"/>
              </a:rPr>
              <a:t>almost</a:t>
            </a:r>
            <a:r>
              <a:rPr lang="en-US" altLang="it-IT" sz="1400" b="1" dirty="0">
                <a:solidFill>
                  <a:schemeClr val="accent5">
                    <a:lumMod val="50000"/>
                  </a:schemeClr>
                </a:solidFill>
                <a:latin typeface="Trajan Pro" panose="02020502050506020301"/>
              </a:rPr>
              <a:t> </a:t>
            </a:r>
            <a:r>
              <a:rPr lang="en-US" altLang="it-IT" sz="1400" u="sng" dirty="0">
                <a:solidFill>
                  <a:schemeClr val="accent5">
                    <a:lumMod val="50000"/>
                  </a:schemeClr>
                </a:solidFill>
                <a:latin typeface="Trajan Pro" panose="02020502050506020301"/>
              </a:rPr>
              <a:t>simultaneously (using double PRF)</a:t>
            </a:r>
          </a:p>
          <a:p>
            <a:pPr marL="270259" lvl="1" indent="-251210" algn="just">
              <a:lnSpc>
                <a:spcPct val="100000"/>
              </a:lnSpc>
              <a:spcBef>
                <a:spcPts val="451"/>
              </a:spcBef>
              <a:buFont typeface="Wingdings" panose="05000000000000000000" pitchFamily="2" charset="2"/>
              <a:buChar char="v"/>
              <a:defRPr/>
            </a:pPr>
            <a:r>
              <a:rPr lang="en-US" altLang="it-IT" sz="1400" dirty="0">
                <a:solidFill>
                  <a:schemeClr val="accent5">
                    <a:lumMod val="50000"/>
                  </a:schemeClr>
                </a:solidFill>
                <a:latin typeface="Trajan Pro" panose="02020502050506020301"/>
              </a:rPr>
              <a:t>The swath is reduced in range</a:t>
            </a:r>
          </a:p>
        </p:txBody>
      </p:sp>
      <p:sp>
        <p:nvSpPr>
          <p:cNvPr id="38" name="CasellaDiTesto 37"/>
          <p:cNvSpPr txBox="1"/>
          <p:nvPr/>
        </p:nvSpPr>
        <p:spPr>
          <a:xfrm>
            <a:off x="153839" y="1807846"/>
            <a:ext cx="4401656" cy="307777"/>
          </a:xfrm>
          <a:prstGeom prst="rect">
            <a:avLst/>
          </a:prstGeom>
          <a:noFill/>
        </p:spPr>
        <p:txBody>
          <a:bodyPr wrap="square" rtlCol="0">
            <a:spAutoFit/>
          </a:bodyPr>
          <a:lstStyle/>
          <a:p>
            <a:pPr marL="171442" indent="-171442">
              <a:buFont typeface="Wingdings" panose="05000000000000000000" pitchFamily="2" charset="2"/>
              <a:buChar char="v"/>
            </a:pPr>
            <a:r>
              <a:rPr lang="en-US" altLang="it-IT" sz="1400" dirty="0">
                <a:solidFill>
                  <a:schemeClr val="accent5">
                    <a:lumMod val="50000"/>
                  </a:schemeClr>
                </a:solidFill>
                <a:latin typeface="Trajan Pro" panose="02020502050506020301"/>
              </a:rPr>
              <a:t>A Quad-Pol mode introduced</a:t>
            </a:r>
          </a:p>
        </p:txBody>
      </p:sp>
      <p:sp>
        <p:nvSpPr>
          <p:cNvPr id="43" name="Rectangle: Rounded Corners 42">
            <a:extLst>
              <a:ext uri="{FF2B5EF4-FFF2-40B4-BE49-F238E27FC236}">
                <a16:creationId xmlns:a16="http://schemas.microsoft.com/office/drawing/2014/main" id="{136F1F55-0CC7-4D47-8A27-5B2D1DC859C7}"/>
              </a:ext>
            </a:extLst>
          </p:cNvPr>
          <p:cNvSpPr/>
          <p:nvPr/>
        </p:nvSpPr>
        <p:spPr>
          <a:xfrm>
            <a:off x="115016" y="4948929"/>
            <a:ext cx="4289035" cy="371209"/>
          </a:xfrm>
          <a:prstGeom prst="roundRect">
            <a:avLst/>
          </a:prstGeom>
          <a:solidFill>
            <a:srgbClr val="7030A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44" name="Rectangle: Rounded Corners 43">
            <a:extLst>
              <a:ext uri="{FF2B5EF4-FFF2-40B4-BE49-F238E27FC236}">
                <a16:creationId xmlns:a16="http://schemas.microsoft.com/office/drawing/2014/main" id="{60DB6B4A-A287-47AE-BFB5-1AF7DB9DFE59}"/>
              </a:ext>
            </a:extLst>
          </p:cNvPr>
          <p:cNvSpPr/>
          <p:nvPr/>
        </p:nvSpPr>
        <p:spPr>
          <a:xfrm>
            <a:off x="99395" y="1432737"/>
            <a:ext cx="4348199" cy="371209"/>
          </a:xfrm>
          <a:prstGeom prst="roundRect">
            <a:avLst/>
          </a:prstGeom>
          <a:solidFill>
            <a:srgbClr val="FFFF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45" name="Rectangle: Rounded Corners 44">
            <a:extLst>
              <a:ext uri="{FF2B5EF4-FFF2-40B4-BE49-F238E27FC236}">
                <a16:creationId xmlns:a16="http://schemas.microsoft.com/office/drawing/2014/main" id="{8D651E47-09F7-40AC-9922-D9FDCA0AC733}"/>
              </a:ext>
            </a:extLst>
          </p:cNvPr>
          <p:cNvSpPr/>
          <p:nvPr/>
        </p:nvSpPr>
        <p:spPr>
          <a:xfrm>
            <a:off x="55071" y="3676497"/>
            <a:ext cx="4407709" cy="371209"/>
          </a:xfrm>
          <a:prstGeom prst="roundRect">
            <a:avLst/>
          </a:prstGeom>
          <a:solidFill>
            <a:schemeClr val="accent6">
              <a:lumMod val="60000"/>
              <a:lumOff val="40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47" name="Rectangle 10">
            <a:extLst>
              <a:ext uri="{FF2B5EF4-FFF2-40B4-BE49-F238E27FC236}">
                <a16:creationId xmlns:a16="http://schemas.microsoft.com/office/drawing/2014/main" id="{CFDB81EC-522A-411A-92FB-6DCC9F100D7B}"/>
              </a:ext>
            </a:extLst>
          </p:cNvPr>
          <p:cNvSpPr txBox="1">
            <a:spLocks noChangeArrowheads="1"/>
          </p:cNvSpPr>
          <p:nvPr/>
        </p:nvSpPr>
        <p:spPr>
          <a:xfrm>
            <a:off x="110451" y="1377193"/>
            <a:ext cx="3761783" cy="501197"/>
          </a:xfrm>
          <a:prstGeom prst="rect">
            <a:avLst/>
          </a:prstGeom>
        </p:spPr>
        <p:txBody>
          <a:bodyPr vert="horz" lIns="53684" tIns="26843" rIns="53684" bIns="2684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defRPr/>
            </a:pPr>
            <a:r>
              <a:rPr lang="en-US" altLang="it-IT" sz="1600" b="1" dirty="0">
                <a:solidFill>
                  <a:schemeClr val="accent5">
                    <a:lumMod val="50000"/>
                  </a:schemeClr>
                </a:solidFill>
                <a:latin typeface="Trajan Pro" panose="02020502050506020301" pitchFamily="18" charset="0"/>
              </a:rPr>
              <a:t>CSG HIMAGE mode:</a:t>
            </a:r>
          </a:p>
        </p:txBody>
      </p:sp>
      <p:pic>
        <p:nvPicPr>
          <p:cNvPr id="36" name="Immagine 35"/>
          <p:cNvPicPr>
            <a:picLocks noChangeAspect="1"/>
          </p:cNvPicPr>
          <p:nvPr/>
        </p:nvPicPr>
        <p:blipFill>
          <a:blip r:embed="rId4"/>
          <a:stretch>
            <a:fillRect/>
          </a:stretch>
        </p:blipFill>
        <p:spPr>
          <a:xfrm>
            <a:off x="6258728" y="970230"/>
            <a:ext cx="2516831" cy="2133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7" name="Immagine 36"/>
          <p:cNvPicPr>
            <a:picLocks noChangeAspect="1"/>
          </p:cNvPicPr>
          <p:nvPr/>
        </p:nvPicPr>
        <p:blipFill>
          <a:blip r:embed="rId5"/>
          <a:stretch>
            <a:fillRect/>
          </a:stretch>
        </p:blipFill>
        <p:spPr>
          <a:xfrm>
            <a:off x="6518937" y="1130644"/>
            <a:ext cx="2347901" cy="2276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6" name="CasellaDiTesto 45"/>
          <p:cNvSpPr txBox="1"/>
          <p:nvPr/>
        </p:nvSpPr>
        <p:spPr>
          <a:xfrm>
            <a:off x="167571" y="2805223"/>
            <a:ext cx="4401656" cy="523220"/>
          </a:xfrm>
          <a:prstGeom prst="rect">
            <a:avLst/>
          </a:prstGeom>
          <a:noFill/>
        </p:spPr>
        <p:txBody>
          <a:bodyPr wrap="square" rtlCol="0">
            <a:spAutoFit/>
          </a:bodyPr>
          <a:lstStyle/>
          <a:p>
            <a:pPr marL="171442" indent="-171442">
              <a:buFont typeface="Wingdings" panose="05000000000000000000" pitchFamily="2" charset="2"/>
              <a:buChar char="v"/>
            </a:pPr>
            <a:r>
              <a:rPr lang="en-US" altLang="it-IT" sz="1400" dirty="0">
                <a:solidFill>
                  <a:schemeClr val="accent5">
                    <a:lumMod val="50000"/>
                  </a:schemeClr>
                </a:solidFill>
                <a:latin typeface="Trajan Pro" panose="02020502050506020301"/>
              </a:rPr>
              <a:t>Improved resolution</a:t>
            </a:r>
          </a:p>
          <a:p>
            <a:pPr marL="171442" indent="-171442">
              <a:buFont typeface="Wingdings" panose="05000000000000000000" pitchFamily="2" charset="2"/>
              <a:buChar char="v"/>
            </a:pPr>
            <a:r>
              <a:rPr lang="en-US" altLang="it-IT" sz="1400" dirty="0">
                <a:solidFill>
                  <a:schemeClr val="accent5">
                    <a:lumMod val="50000"/>
                  </a:schemeClr>
                </a:solidFill>
                <a:latin typeface="Trajan Pro" panose="02020502050506020301"/>
              </a:rPr>
              <a:t>Separation between spotlight images is </a:t>
            </a:r>
            <a:r>
              <a:rPr lang="en-US" altLang="it-IT" sz="1400" b="1" cap="all" dirty="0">
                <a:solidFill>
                  <a:schemeClr val="accent5">
                    <a:lumMod val="50000"/>
                  </a:schemeClr>
                </a:solidFill>
                <a:latin typeface="Trajan Pro" panose="02020502050506020301"/>
              </a:rPr>
              <a:t>~</a:t>
            </a:r>
            <a:r>
              <a:rPr lang="en-US" altLang="it-IT" sz="1400" dirty="0">
                <a:solidFill>
                  <a:schemeClr val="accent5">
                    <a:lumMod val="50000"/>
                  </a:schemeClr>
                </a:solidFill>
                <a:latin typeface="Trajan Pro" panose="02020502050506020301"/>
              </a:rPr>
              <a:t>100 km</a:t>
            </a:r>
          </a:p>
        </p:txBody>
      </p:sp>
      <p:sp>
        <p:nvSpPr>
          <p:cNvPr id="48" name="Rectangle: Rounded Corners 43">
            <a:extLst>
              <a:ext uri="{FF2B5EF4-FFF2-40B4-BE49-F238E27FC236}">
                <a16:creationId xmlns:a16="http://schemas.microsoft.com/office/drawing/2014/main" id="{60DB6B4A-A287-47AE-BFB5-1AF7DB9DFE59}"/>
              </a:ext>
            </a:extLst>
          </p:cNvPr>
          <p:cNvSpPr/>
          <p:nvPr/>
        </p:nvSpPr>
        <p:spPr>
          <a:xfrm>
            <a:off x="55071" y="2430118"/>
            <a:ext cx="4348199" cy="371209"/>
          </a:xfrm>
          <a:prstGeom prst="round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49" name="Rectangle 10">
            <a:extLst>
              <a:ext uri="{FF2B5EF4-FFF2-40B4-BE49-F238E27FC236}">
                <a16:creationId xmlns:a16="http://schemas.microsoft.com/office/drawing/2014/main" id="{CFDB81EC-522A-411A-92FB-6DCC9F100D7B}"/>
              </a:ext>
            </a:extLst>
          </p:cNvPr>
          <p:cNvSpPr txBox="1">
            <a:spLocks noChangeArrowheads="1"/>
          </p:cNvSpPr>
          <p:nvPr/>
        </p:nvSpPr>
        <p:spPr>
          <a:xfrm>
            <a:off x="66127" y="2360061"/>
            <a:ext cx="3761783" cy="501197"/>
          </a:xfrm>
          <a:prstGeom prst="rect">
            <a:avLst/>
          </a:prstGeom>
        </p:spPr>
        <p:txBody>
          <a:bodyPr vert="horz" lIns="53684" tIns="26843" rIns="53684" bIns="26843"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defRPr/>
            </a:pPr>
            <a:r>
              <a:rPr lang="en-US" altLang="it-IT" sz="1600" b="1" dirty="0">
                <a:solidFill>
                  <a:schemeClr val="accent5">
                    <a:lumMod val="50000"/>
                  </a:schemeClr>
                </a:solidFill>
                <a:latin typeface="Trajan Pro" panose="02020502050506020301" pitchFamily="18" charset="0"/>
              </a:rPr>
              <a:t>CSG Spotlight standard mode:</a:t>
            </a:r>
          </a:p>
        </p:txBody>
      </p:sp>
      <p:sp>
        <p:nvSpPr>
          <p:cNvPr id="41" name="Rettangolo 40"/>
          <p:cNvSpPr/>
          <p:nvPr/>
        </p:nvSpPr>
        <p:spPr>
          <a:xfrm rot="4402749">
            <a:off x="6875978" y="3390769"/>
            <a:ext cx="526339" cy="526339"/>
          </a:xfrm>
          <a:prstGeom prst="rect">
            <a:avLst/>
          </a:prstGeom>
          <a:solidFill>
            <a:srgbClr val="00B0F0">
              <a:alpha val="66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2"/>
          <p:cNvSpPr txBox="1">
            <a:spLocks noChangeArrowheads="1"/>
          </p:cNvSpPr>
          <p:nvPr/>
        </p:nvSpPr>
        <p:spPr>
          <a:xfrm>
            <a:off x="79404" y="117174"/>
            <a:ext cx="8468546" cy="79825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kern="1200" spc="-50" baseline="0">
                <a:solidFill>
                  <a:schemeClr val="tx1">
                    <a:lumMod val="75000"/>
                    <a:lumOff val="25000"/>
                  </a:schemeClr>
                </a:solidFill>
                <a:latin typeface="+mj-lt"/>
                <a:ea typeface="+mj-ea"/>
                <a:cs typeface="+mj-cs"/>
              </a:defRPr>
            </a:lvl1pPr>
          </a:lstStyle>
          <a:p>
            <a:pPr algn="ctr"/>
            <a:r>
              <a:rPr lang="en-GB" altLang="it-IT" sz="3200" dirty="0">
                <a:solidFill>
                  <a:schemeClr val="tx2">
                    <a:lumMod val="75000"/>
                  </a:schemeClr>
                </a:solidFill>
                <a:effectLst>
                  <a:outerShdw blurRad="38100" dist="38100" dir="2700000" algn="tl">
                    <a:srgbClr val="000000">
                      <a:alpha val="43137"/>
                    </a:srgbClr>
                  </a:outerShdw>
                </a:effectLst>
              </a:rPr>
              <a:t>CSG Improvements in Acquisition Modes</a:t>
            </a:r>
            <a:endParaRPr lang="it-IT" altLang="it-IT" sz="3200" dirty="0">
              <a:solidFill>
                <a:schemeClr val="tx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8402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0"/>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4" grpId="0"/>
      <p:bldP spid="38" grpId="0"/>
      <p:bldP spid="43" grpId="0" animBg="1"/>
      <p:bldP spid="44" grpId="0" animBg="1"/>
      <p:bldP spid="45" grpId="0" animBg="1"/>
      <p:bldP spid="47" grpId="0"/>
      <p:bldP spid="46" grpId="0"/>
      <p:bldP spid="48" grpId="0" animBg="1"/>
      <p:bldP spid="49" grpId="0"/>
      <p:bldP spid="41" grpId="0" animBg="1"/>
      <p:bldP spid="4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a:spLocks/>
          </p:cNvSpPr>
          <p:nvPr/>
        </p:nvSpPr>
        <p:spPr bwMode="auto">
          <a:xfrm>
            <a:off x="265471" y="1414841"/>
            <a:ext cx="8657756" cy="1595960"/>
          </a:xfrm>
          <a:prstGeom prst="rect">
            <a:avLst/>
          </a:prstGeom>
          <a:noFill/>
          <a:ln>
            <a:noFill/>
          </a:ln>
          <a:extLst/>
        </p:spPr>
        <p:txBody>
          <a:bodyPr/>
          <a:lstStyle/>
          <a:p>
            <a:pPr marL="323843" lvl="1" indent="-323843" defTabSz="844042" eaLnBrk="0" hangingPunct="0">
              <a:spcAft>
                <a:spcPts val="1600"/>
              </a:spcAft>
              <a:buFont typeface="Wingdings" pitchFamily="2" charset="2"/>
              <a:buChar char="q"/>
            </a:pPr>
            <a:r>
              <a:rPr lang="it-IT" sz="1600" b="1" dirty="0" err="1">
                <a:solidFill>
                  <a:srgbClr val="FF0000"/>
                </a:solidFill>
              </a:rPr>
              <a:t>Very</a:t>
            </a:r>
            <a:r>
              <a:rPr lang="it-IT" sz="1600" b="1" dirty="0">
                <a:solidFill>
                  <a:srgbClr val="FF0000"/>
                </a:solidFill>
              </a:rPr>
              <a:t> </a:t>
            </a:r>
            <a:r>
              <a:rPr lang="it-IT" sz="1600" b="1" dirty="0" err="1">
                <a:solidFill>
                  <a:srgbClr val="FF0000"/>
                </a:solidFill>
              </a:rPr>
              <a:t>Urgent</a:t>
            </a:r>
            <a:r>
              <a:rPr lang="it-IT" sz="1600" dirty="0">
                <a:solidFill>
                  <a:schemeClr val="tx1">
                    <a:lumMod val="75000"/>
                    <a:lumOff val="25000"/>
                  </a:schemeClr>
                </a:solidFill>
              </a:rPr>
              <a:t>. </a:t>
            </a:r>
            <a:r>
              <a:rPr lang="it-IT" sz="1600" dirty="0" err="1">
                <a:solidFill>
                  <a:schemeClr val="tx1">
                    <a:lumMod val="75000"/>
                    <a:lumOff val="25000"/>
                  </a:schemeClr>
                </a:solidFill>
              </a:rPr>
              <a:t>Asynchronous</a:t>
            </a:r>
            <a:r>
              <a:rPr lang="it-IT" sz="1600" dirty="0">
                <a:solidFill>
                  <a:schemeClr val="tx1">
                    <a:lumMod val="75000"/>
                    <a:lumOff val="25000"/>
                  </a:schemeClr>
                </a:solidFill>
              </a:rPr>
              <a:t> </a:t>
            </a:r>
            <a:r>
              <a:rPr lang="it-IT" sz="1600" dirty="0" err="1">
                <a:solidFill>
                  <a:schemeClr val="tx1">
                    <a:lumMod val="75000"/>
                    <a:lumOff val="25000"/>
                  </a:schemeClr>
                </a:solidFill>
              </a:rPr>
              <a:t>requests</a:t>
            </a:r>
            <a:r>
              <a:rPr lang="it-IT" sz="1600" dirty="0">
                <a:solidFill>
                  <a:schemeClr val="tx1">
                    <a:lumMod val="75000"/>
                    <a:lumOff val="25000"/>
                  </a:schemeClr>
                </a:solidFill>
              </a:rPr>
              <a:t>: </a:t>
            </a:r>
            <a:r>
              <a:rPr lang="it-IT" sz="1600" dirty="0" err="1">
                <a:solidFill>
                  <a:schemeClr val="tx1">
                    <a:lumMod val="75000"/>
                    <a:lumOff val="25000"/>
                  </a:schemeClr>
                </a:solidFill>
              </a:rPr>
              <a:t>they</a:t>
            </a:r>
            <a:r>
              <a:rPr lang="it-IT" sz="1600" dirty="0">
                <a:solidFill>
                  <a:schemeClr val="tx1">
                    <a:lumMod val="75000"/>
                    <a:lumOff val="25000"/>
                  </a:schemeClr>
                </a:solidFill>
              </a:rPr>
              <a:t> can be </a:t>
            </a:r>
            <a:r>
              <a:rPr lang="it-IT" sz="1600" dirty="0" err="1">
                <a:solidFill>
                  <a:schemeClr val="tx1">
                    <a:lumMod val="75000"/>
                    <a:lumOff val="25000"/>
                  </a:schemeClr>
                </a:solidFill>
              </a:rPr>
              <a:t>inserted</a:t>
            </a:r>
            <a:r>
              <a:rPr lang="it-IT" sz="1600" dirty="0">
                <a:solidFill>
                  <a:schemeClr val="tx1">
                    <a:lumMod val="75000"/>
                    <a:lumOff val="25000"/>
                  </a:schemeClr>
                </a:solidFill>
              </a:rPr>
              <a:t> </a:t>
            </a:r>
            <a:r>
              <a:rPr lang="it-IT" sz="1600" b="1" dirty="0" err="1">
                <a:solidFill>
                  <a:schemeClr val="accent6">
                    <a:lumMod val="75000"/>
                  </a:schemeClr>
                </a:solidFill>
                <a:latin typeface="Calibri" pitchFamily="34" charset="0"/>
                <a:cs typeface="Arial" charset="0"/>
              </a:rPr>
              <a:t>until</a:t>
            </a:r>
            <a:r>
              <a:rPr lang="it-IT" sz="1600" b="1" dirty="0">
                <a:solidFill>
                  <a:schemeClr val="accent6">
                    <a:lumMod val="75000"/>
                  </a:schemeClr>
                </a:solidFill>
                <a:latin typeface="Calibri" pitchFamily="34" charset="0"/>
                <a:cs typeface="Arial" charset="0"/>
              </a:rPr>
              <a:t> </a:t>
            </a:r>
            <a:r>
              <a:rPr lang="it-IT" sz="1600" b="1" dirty="0" err="1">
                <a:solidFill>
                  <a:schemeClr val="accent6">
                    <a:lumMod val="75000"/>
                  </a:schemeClr>
                </a:solidFill>
                <a:latin typeface="Calibri" pitchFamily="34" charset="0"/>
                <a:cs typeface="Arial" charset="0"/>
              </a:rPr>
              <a:t>little</a:t>
            </a:r>
            <a:r>
              <a:rPr lang="it-IT" sz="1600" b="1" dirty="0">
                <a:solidFill>
                  <a:schemeClr val="accent6">
                    <a:lumMod val="75000"/>
                  </a:schemeClr>
                </a:solidFill>
                <a:latin typeface="Calibri" pitchFamily="34" charset="0"/>
                <a:cs typeface="Arial" charset="0"/>
              </a:rPr>
              <a:t> time </a:t>
            </a:r>
            <a:r>
              <a:rPr lang="it-IT" sz="1600" b="1" dirty="0" err="1">
                <a:solidFill>
                  <a:schemeClr val="accent6">
                    <a:lumMod val="75000"/>
                  </a:schemeClr>
                </a:solidFill>
                <a:latin typeface="Calibri" pitchFamily="34" charset="0"/>
                <a:cs typeface="Arial" charset="0"/>
              </a:rPr>
              <a:t>before</a:t>
            </a:r>
            <a:r>
              <a:rPr lang="it-IT" sz="1600" b="1" dirty="0">
                <a:solidFill>
                  <a:schemeClr val="accent6">
                    <a:lumMod val="75000"/>
                  </a:schemeClr>
                </a:solidFill>
                <a:latin typeface="Calibri" pitchFamily="34" charset="0"/>
                <a:cs typeface="Arial" charset="0"/>
              </a:rPr>
              <a:t> </a:t>
            </a:r>
            <a:r>
              <a:rPr lang="it-IT" sz="1600" b="1" dirty="0" err="1">
                <a:solidFill>
                  <a:schemeClr val="accent6">
                    <a:lumMod val="75000"/>
                  </a:schemeClr>
                </a:solidFill>
                <a:latin typeface="Calibri" pitchFamily="34" charset="0"/>
                <a:cs typeface="Arial" charset="0"/>
              </a:rPr>
              <a:t>commands</a:t>
            </a:r>
            <a:r>
              <a:rPr lang="it-IT" sz="1600" b="1" dirty="0">
                <a:solidFill>
                  <a:schemeClr val="accent6">
                    <a:lumMod val="75000"/>
                  </a:schemeClr>
                </a:solidFill>
                <a:latin typeface="Calibri" pitchFamily="34" charset="0"/>
                <a:cs typeface="Arial" charset="0"/>
              </a:rPr>
              <a:t> </a:t>
            </a:r>
            <a:r>
              <a:rPr lang="it-IT" sz="1600" b="1" dirty="0" err="1">
                <a:solidFill>
                  <a:schemeClr val="accent6">
                    <a:lumMod val="75000"/>
                  </a:schemeClr>
                </a:solidFill>
                <a:latin typeface="Calibri" pitchFamily="34" charset="0"/>
                <a:cs typeface="Arial" charset="0"/>
              </a:rPr>
              <a:t>uplink</a:t>
            </a:r>
            <a:endParaRPr lang="it-IT" sz="1600" b="1" dirty="0">
              <a:solidFill>
                <a:schemeClr val="accent6">
                  <a:lumMod val="75000"/>
                </a:schemeClr>
              </a:solidFill>
              <a:latin typeface="Calibri" pitchFamily="34" charset="0"/>
              <a:cs typeface="Arial" charset="0"/>
            </a:endParaRPr>
          </a:p>
          <a:p>
            <a:pPr marL="323843" lvl="1" indent="-323843" defTabSz="844042" eaLnBrk="0" hangingPunct="0">
              <a:spcAft>
                <a:spcPts val="1600"/>
              </a:spcAft>
              <a:buFont typeface="Wingdings" pitchFamily="2" charset="2"/>
              <a:buChar char="q"/>
            </a:pPr>
            <a:r>
              <a:rPr lang="it-IT" sz="1600" b="1" dirty="0">
                <a:solidFill>
                  <a:srgbClr val="FF0000"/>
                </a:solidFill>
              </a:rPr>
              <a:t>Last Minute Planning. </a:t>
            </a:r>
            <a:r>
              <a:rPr lang="it-IT" sz="1600" b="1" dirty="0">
                <a:solidFill>
                  <a:schemeClr val="accent6">
                    <a:lumMod val="75000"/>
                  </a:schemeClr>
                </a:solidFill>
                <a:latin typeface="Calibri" pitchFamily="34" charset="0"/>
                <a:cs typeface="Arial" charset="0"/>
              </a:rPr>
              <a:t>An </a:t>
            </a:r>
            <a:r>
              <a:rPr lang="it-IT" sz="1600" b="1" dirty="0" err="1">
                <a:solidFill>
                  <a:schemeClr val="accent6">
                    <a:lumMod val="75000"/>
                  </a:schemeClr>
                </a:solidFill>
                <a:latin typeface="Calibri" pitchFamily="34" charset="0"/>
                <a:cs typeface="Arial" charset="0"/>
              </a:rPr>
              <a:t>orbital</a:t>
            </a:r>
            <a:r>
              <a:rPr lang="it-IT" sz="1600" b="1" dirty="0">
                <a:solidFill>
                  <a:schemeClr val="accent6">
                    <a:lumMod val="75000"/>
                  </a:schemeClr>
                </a:solidFill>
                <a:latin typeface="Calibri" pitchFamily="34" charset="0"/>
                <a:cs typeface="Arial" charset="0"/>
              </a:rPr>
              <a:t> </a:t>
            </a:r>
            <a:r>
              <a:rPr lang="it-IT" sz="1600" b="1" dirty="0" err="1">
                <a:solidFill>
                  <a:schemeClr val="accent6">
                    <a:lumMod val="75000"/>
                  </a:schemeClr>
                </a:solidFill>
                <a:latin typeface="Calibri" pitchFamily="34" charset="0"/>
                <a:cs typeface="Arial" charset="0"/>
              </a:rPr>
              <a:t>segment</a:t>
            </a:r>
            <a:r>
              <a:rPr lang="it-IT" sz="1600" b="1" dirty="0">
                <a:solidFill>
                  <a:schemeClr val="accent6">
                    <a:lumMod val="75000"/>
                  </a:schemeClr>
                </a:solidFill>
                <a:latin typeface="Calibri" pitchFamily="34" charset="0"/>
                <a:cs typeface="Arial" charset="0"/>
              </a:rPr>
              <a:t> </a:t>
            </a:r>
            <a:r>
              <a:rPr lang="it-IT" sz="1600" b="1" dirty="0" err="1">
                <a:solidFill>
                  <a:schemeClr val="accent6">
                    <a:lumMod val="75000"/>
                  </a:schemeClr>
                </a:solidFill>
                <a:latin typeface="Calibri" pitchFamily="34" charset="0"/>
                <a:cs typeface="Arial" charset="0"/>
              </a:rPr>
              <a:t>is</a:t>
            </a:r>
            <a:r>
              <a:rPr lang="it-IT" sz="1600" b="1" dirty="0">
                <a:solidFill>
                  <a:schemeClr val="accent6">
                    <a:lumMod val="75000"/>
                  </a:schemeClr>
                </a:solidFill>
                <a:latin typeface="Calibri" pitchFamily="34" charset="0"/>
                <a:cs typeface="Arial" charset="0"/>
              </a:rPr>
              <a:t> «</a:t>
            </a:r>
            <a:r>
              <a:rPr lang="it-IT" sz="1600" b="1" dirty="0" err="1">
                <a:solidFill>
                  <a:schemeClr val="accent6">
                    <a:lumMod val="75000"/>
                  </a:schemeClr>
                </a:solidFill>
                <a:latin typeface="Calibri" pitchFamily="34" charset="0"/>
                <a:cs typeface="Arial" charset="0"/>
              </a:rPr>
              <a:t>booked</a:t>
            </a:r>
            <a:r>
              <a:rPr lang="it-IT" sz="1600" b="1" dirty="0">
                <a:solidFill>
                  <a:schemeClr val="accent6">
                    <a:lumMod val="75000"/>
                  </a:schemeClr>
                </a:solidFill>
                <a:latin typeface="Calibri" pitchFamily="34" charset="0"/>
                <a:cs typeface="Arial" charset="0"/>
              </a:rPr>
              <a:t>». </a:t>
            </a:r>
            <a:r>
              <a:rPr lang="it-IT" sz="1600" dirty="0" err="1">
                <a:solidFill>
                  <a:schemeClr val="tx1">
                    <a:lumMod val="75000"/>
                    <a:lumOff val="25000"/>
                  </a:schemeClr>
                </a:solidFill>
              </a:rPr>
              <a:t>If</a:t>
            </a:r>
            <a:r>
              <a:rPr lang="it-IT" sz="1600" dirty="0">
                <a:solidFill>
                  <a:schemeClr val="tx1">
                    <a:lumMod val="75000"/>
                    <a:lumOff val="25000"/>
                  </a:schemeClr>
                </a:solidFill>
              </a:rPr>
              <a:t> </a:t>
            </a:r>
            <a:r>
              <a:rPr lang="it-IT" sz="1600" dirty="0" err="1">
                <a:solidFill>
                  <a:schemeClr val="tx1">
                    <a:lumMod val="75000"/>
                    <a:lumOff val="25000"/>
                  </a:schemeClr>
                </a:solidFill>
              </a:rPr>
              <a:t>it</a:t>
            </a:r>
            <a:r>
              <a:rPr lang="it-IT" sz="1600" dirty="0">
                <a:solidFill>
                  <a:schemeClr val="tx1">
                    <a:lumMod val="75000"/>
                    <a:lumOff val="25000"/>
                  </a:schemeClr>
                </a:solidFill>
              </a:rPr>
              <a:t> </a:t>
            </a:r>
            <a:r>
              <a:rPr lang="it-IT" sz="1600" dirty="0" err="1">
                <a:solidFill>
                  <a:schemeClr val="tx1">
                    <a:lumMod val="75000"/>
                    <a:lumOff val="25000"/>
                  </a:schemeClr>
                </a:solidFill>
              </a:rPr>
              <a:t>is</a:t>
            </a:r>
            <a:r>
              <a:rPr lang="it-IT" sz="1600" dirty="0">
                <a:solidFill>
                  <a:schemeClr val="tx1">
                    <a:lumMod val="75000"/>
                    <a:lumOff val="25000"/>
                  </a:schemeClr>
                </a:solidFill>
              </a:rPr>
              <a:t> </a:t>
            </a:r>
            <a:r>
              <a:rPr lang="it-IT" sz="1600" dirty="0" err="1">
                <a:solidFill>
                  <a:schemeClr val="tx1">
                    <a:lumMod val="75000"/>
                    <a:lumOff val="25000"/>
                  </a:schemeClr>
                </a:solidFill>
              </a:rPr>
              <a:t>planned</a:t>
            </a:r>
            <a:r>
              <a:rPr lang="it-IT" sz="1600" dirty="0">
                <a:solidFill>
                  <a:schemeClr val="tx1">
                    <a:lumMod val="75000"/>
                    <a:lumOff val="25000"/>
                  </a:schemeClr>
                </a:solidFill>
              </a:rPr>
              <a:t>, the </a:t>
            </a:r>
            <a:r>
              <a:rPr lang="it-IT" sz="1600" dirty="0" err="1">
                <a:solidFill>
                  <a:schemeClr val="tx1">
                    <a:lumMod val="75000"/>
                    <a:lumOff val="25000"/>
                  </a:schemeClr>
                </a:solidFill>
              </a:rPr>
              <a:t>user</a:t>
            </a:r>
            <a:r>
              <a:rPr lang="it-IT" sz="1600" dirty="0">
                <a:solidFill>
                  <a:schemeClr val="tx1">
                    <a:lumMod val="75000"/>
                    <a:lumOff val="25000"/>
                  </a:schemeClr>
                </a:solidFill>
              </a:rPr>
              <a:t> can </a:t>
            </a:r>
            <a:r>
              <a:rPr lang="it-IT" sz="1600" dirty="0" err="1">
                <a:solidFill>
                  <a:schemeClr val="tx1">
                    <a:lumMod val="75000"/>
                    <a:lumOff val="25000"/>
                  </a:schemeClr>
                </a:solidFill>
              </a:rPr>
              <a:t>insert</a:t>
            </a:r>
            <a:r>
              <a:rPr lang="it-IT" sz="1600" dirty="0">
                <a:solidFill>
                  <a:schemeClr val="tx1">
                    <a:lumMod val="75000"/>
                    <a:lumOff val="25000"/>
                  </a:schemeClr>
                </a:solidFill>
              </a:rPr>
              <a:t> the </a:t>
            </a:r>
            <a:r>
              <a:rPr lang="it-IT" sz="1600" dirty="0" err="1">
                <a:solidFill>
                  <a:schemeClr val="tx1">
                    <a:lumMod val="75000"/>
                    <a:lumOff val="25000"/>
                  </a:schemeClr>
                </a:solidFill>
              </a:rPr>
              <a:t>real</a:t>
            </a:r>
            <a:r>
              <a:rPr lang="it-IT" sz="1600" dirty="0">
                <a:solidFill>
                  <a:schemeClr val="tx1">
                    <a:lumMod val="75000"/>
                    <a:lumOff val="25000"/>
                  </a:schemeClr>
                </a:solidFill>
              </a:rPr>
              <a:t> </a:t>
            </a:r>
            <a:r>
              <a:rPr lang="it-IT" sz="1600" dirty="0" err="1">
                <a:solidFill>
                  <a:schemeClr val="tx1">
                    <a:lumMod val="75000"/>
                    <a:lumOff val="25000"/>
                  </a:schemeClr>
                </a:solidFill>
              </a:rPr>
              <a:t>request</a:t>
            </a:r>
            <a:r>
              <a:rPr lang="it-IT" sz="1600" dirty="0">
                <a:solidFill>
                  <a:schemeClr val="tx1">
                    <a:lumMod val="75000"/>
                    <a:lumOff val="25000"/>
                  </a:schemeClr>
                </a:solidFill>
              </a:rPr>
              <a:t> </a:t>
            </a:r>
            <a:r>
              <a:rPr lang="it-IT" sz="1600" b="1" dirty="0" err="1">
                <a:solidFill>
                  <a:schemeClr val="accent6">
                    <a:lumMod val="75000"/>
                  </a:schemeClr>
                </a:solidFill>
                <a:latin typeface="Calibri" pitchFamily="34" charset="0"/>
                <a:cs typeface="Arial" charset="0"/>
              </a:rPr>
              <a:t>until</a:t>
            </a:r>
            <a:r>
              <a:rPr lang="it-IT" sz="1600" b="1" dirty="0">
                <a:solidFill>
                  <a:schemeClr val="accent6">
                    <a:lumMod val="75000"/>
                  </a:schemeClr>
                </a:solidFill>
                <a:latin typeface="Calibri" pitchFamily="34" charset="0"/>
                <a:cs typeface="Arial" charset="0"/>
              </a:rPr>
              <a:t> </a:t>
            </a:r>
            <a:r>
              <a:rPr lang="it-IT" sz="1600" b="1" dirty="0" err="1">
                <a:solidFill>
                  <a:schemeClr val="accent6">
                    <a:lumMod val="75000"/>
                  </a:schemeClr>
                </a:solidFill>
                <a:latin typeface="Calibri" pitchFamily="34" charset="0"/>
                <a:cs typeface="Arial" charset="0"/>
              </a:rPr>
              <a:t>little</a:t>
            </a:r>
            <a:r>
              <a:rPr lang="it-IT" sz="1600" b="1" dirty="0">
                <a:solidFill>
                  <a:schemeClr val="accent6">
                    <a:lumMod val="75000"/>
                  </a:schemeClr>
                </a:solidFill>
                <a:latin typeface="Calibri" pitchFamily="34" charset="0"/>
                <a:cs typeface="Arial" charset="0"/>
              </a:rPr>
              <a:t> time </a:t>
            </a:r>
            <a:r>
              <a:rPr lang="it-IT" sz="1600" b="1" dirty="0" err="1">
                <a:solidFill>
                  <a:schemeClr val="accent6">
                    <a:lumMod val="75000"/>
                  </a:schemeClr>
                </a:solidFill>
                <a:latin typeface="Calibri" pitchFamily="34" charset="0"/>
                <a:cs typeface="Arial" charset="0"/>
              </a:rPr>
              <a:t>before</a:t>
            </a:r>
            <a:r>
              <a:rPr lang="it-IT" sz="1600" b="1" dirty="0">
                <a:solidFill>
                  <a:schemeClr val="accent6">
                    <a:lumMod val="75000"/>
                  </a:schemeClr>
                </a:solidFill>
                <a:latin typeface="Calibri" pitchFamily="34" charset="0"/>
                <a:cs typeface="Arial" charset="0"/>
              </a:rPr>
              <a:t> </a:t>
            </a:r>
            <a:r>
              <a:rPr lang="it-IT" sz="1600" b="1" dirty="0" err="1">
                <a:solidFill>
                  <a:schemeClr val="accent6">
                    <a:lumMod val="75000"/>
                  </a:schemeClr>
                </a:solidFill>
                <a:latin typeface="Calibri" pitchFamily="34" charset="0"/>
                <a:cs typeface="Arial" charset="0"/>
              </a:rPr>
              <a:t>commands</a:t>
            </a:r>
            <a:r>
              <a:rPr lang="it-IT" sz="1600" b="1" dirty="0">
                <a:solidFill>
                  <a:schemeClr val="accent6">
                    <a:lumMod val="75000"/>
                  </a:schemeClr>
                </a:solidFill>
                <a:latin typeface="Calibri" pitchFamily="34" charset="0"/>
                <a:cs typeface="Arial" charset="0"/>
              </a:rPr>
              <a:t> </a:t>
            </a:r>
            <a:r>
              <a:rPr lang="it-IT" sz="1600" b="1" dirty="0" err="1">
                <a:solidFill>
                  <a:schemeClr val="accent6">
                    <a:lumMod val="75000"/>
                  </a:schemeClr>
                </a:solidFill>
                <a:latin typeface="Calibri" pitchFamily="34" charset="0"/>
                <a:cs typeface="Arial" charset="0"/>
              </a:rPr>
              <a:t>uplink</a:t>
            </a:r>
            <a:endParaRPr lang="it-IT" sz="1600" b="1" dirty="0">
              <a:solidFill>
                <a:schemeClr val="accent6">
                  <a:lumMod val="75000"/>
                </a:schemeClr>
              </a:solidFill>
              <a:latin typeface="Calibri" pitchFamily="34" charset="0"/>
              <a:cs typeface="Arial" charset="0"/>
            </a:endParaRPr>
          </a:p>
          <a:p>
            <a:pPr marL="323843" lvl="1" indent="-323843" defTabSz="844042" eaLnBrk="0" hangingPunct="0">
              <a:spcAft>
                <a:spcPts val="1600"/>
              </a:spcAft>
              <a:buFont typeface="Wingdings" pitchFamily="2" charset="2"/>
              <a:buChar char="q"/>
            </a:pPr>
            <a:r>
              <a:rPr lang="it-IT" sz="1600" b="1" dirty="0" err="1">
                <a:solidFill>
                  <a:srgbClr val="FF0000"/>
                </a:solidFill>
              </a:rPr>
              <a:t>Near</a:t>
            </a:r>
            <a:r>
              <a:rPr lang="it-IT" sz="1600" b="1" dirty="0">
                <a:solidFill>
                  <a:srgbClr val="FF0000"/>
                </a:solidFill>
              </a:rPr>
              <a:t> Real Time</a:t>
            </a:r>
            <a:r>
              <a:rPr lang="it-IT" sz="1600" dirty="0">
                <a:solidFill>
                  <a:schemeClr val="tx1">
                    <a:lumMod val="75000"/>
                    <a:lumOff val="25000"/>
                  </a:schemeClr>
                </a:solidFill>
              </a:rPr>
              <a:t>. High </a:t>
            </a:r>
            <a:r>
              <a:rPr lang="it-IT" sz="1600" dirty="0" err="1">
                <a:solidFill>
                  <a:schemeClr val="tx1">
                    <a:lumMod val="75000"/>
                    <a:lumOff val="25000"/>
                  </a:schemeClr>
                </a:solidFill>
              </a:rPr>
              <a:t>priority</a:t>
            </a:r>
            <a:r>
              <a:rPr lang="it-IT" sz="1600" dirty="0">
                <a:solidFill>
                  <a:schemeClr val="tx1">
                    <a:lumMod val="75000"/>
                    <a:lumOff val="25000"/>
                  </a:schemeClr>
                </a:solidFill>
              </a:rPr>
              <a:t> in </a:t>
            </a:r>
            <a:r>
              <a:rPr lang="it-IT" sz="1600" b="1" dirty="0" err="1">
                <a:solidFill>
                  <a:schemeClr val="accent6">
                    <a:lumMod val="75000"/>
                  </a:schemeClr>
                </a:solidFill>
                <a:latin typeface="Calibri" pitchFamily="34" charset="0"/>
                <a:cs typeface="Arial" charset="0"/>
              </a:rPr>
              <a:t>receiving</a:t>
            </a:r>
            <a:r>
              <a:rPr lang="it-IT" sz="1600" b="1" dirty="0">
                <a:solidFill>
                  <a:schemeClr val="accent6">
                    <a:lumMod val="75000"/>
                  </a:schemeClr>
                </a:solidFill>
                <a:latin typeface="Calibri" pitchFamily="34" charset="0"/>
                <a:cs typeface="Arial" charset="0"/>
              </a:rPr>
              <a:t> data from external station </a:t>
            </a:r>
            <a:r>
              <a:rPr lang="it-IT" sz="1600" dirty="0">
                <a:solidFill>
                  <a:schemeClr val="tx1">
                    <a:lumMod val="75000"/>
                    <a:lumOff val="25000"/>
                  </a:schemeClr>
                </a:solidFill>
              </a:rPr>
              <a:t>and in </a:t>
            </a:r>
            <a:r>
              <a:rPr lang="it-IT" sz="1600" b="1" dirty="0">
                <a:solidFill>
                  <a:schemeClr val="accent6">
                    <a:lumMod val="75000"/>
                  </a:schemeClr>
                </a:solidFill>
                <a:latin typeface="Calibri" pitchFamily="34" charset="0"/>
                <a:cs typeface="Arial" charset="0"/>
              </a:rPr>
              <a:t>processing</a:t>
            </a:r>
          </a:p>
        </p:txBody>
      </p:sp>
      <p:cxnSp>
        <p:nvCxnSpPr>
          <p:cNvPr id="18" name="Connettore 2 17"/>
          <p:cNvCxnSpPr/>
          <p:nvPr/>
        </p:nvCxnSpPr>
        <p:spPr>
          <a:xfrm>
            <a:off x="1383148" y="5229319"/>
            <a:ext cx="6858000" cy="0"/>
          </a:xfrm>
          <a:prstGeom prst="straightConnector1">
            <a:avLst/>
          </a:prstGeom>
          <a:ln w="444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ttangolo 18"/>
          <p:cNvSpPr/>
          <p:nvPr/>
        </p:nvSpPr>
        <p:spPr>
          <a:xfrm>
            <a:off x="1487059" y="4959158"/>
            <a:ext cx="571500" cy="24938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0" name="Rettangolo 19"/>
          <p:cNvSpPr/>
          <p:nvPr/>
        </p:nvSpPr>
        <p:spPr>
          <a:xfrm>
            <a:off x="2307941" y="4959158"/>
            <a:ext cx="915429" cy="24938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sz="2400"/>
          </a:p>
        </p:txBody>
      </p:sp>
      <p:sp>
        <p:nvSpPr>
          <p:cNvPr id="21" name="Rettangolo 20"/>
          <p:cNvSpPr/>
          <p:nvPr/>
        </p:nvSpPr>
        <p:spPr>
          <a:xfrm>
            <a:off x="4526399" y="4959158"/>
            <a:ext cx="571500" cy="24938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400"/>
          </a:p>
        </p:txBody>
      </p:sp>
      <p:sp>
        <p:nvSpPr>
          <p:cNvPr id="22" name="Rettangolo 21"/>
          <p:cNvSpPr/>
          <p:nvPr/>
        </p:nvSpPr>
        <p:spPr>
          <a:xfrm>
            <a:off x="6744860" y="4959158"/>
            <a:ext cx="495447" cy="2493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sz="2400"/>
          </a:p>
        </p:txBody>
      </p:sp>
      <p:sp>
        <p:nvSpPr>
          <p:cNvPr id="23" name="Rettangolo 22"/>
          <p:cNvSpPr/>
          <p:nvPr/>
        </p:nvSpPr>
        <p:spPr>
          <a:xfrm>
            <a:off x="5635630" y="4959158"/>
            <a:ext cx="571500" cy="249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4" name="Rettangolo 23"/>
          <p:cNvSpPr/>
          <p:nvPr/>
        </p:nvSpPr>
        <p:spPr>
          <a:xfrm>
            <a:off x="3676997" y="4959158"/>
            <a:ext cx="767829" cy="249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25" name="Rettangolo 24"/>
          <p:cNvSpPr/>
          <p:nvPr/>
        </p:nvSpPr>
        <p:spPr>
          <a:xfrm>
            <a:off x="4683310" y="4434132"/>
            <a:ext cx="571500" cy="249383"/>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400"/>
          </a:p>
        </p:txBody>
      </p:sp>
      <p:pic>
        <p:nvPicPr>
          <p:cNvPr id="26" name="Immagin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991" y="4895080"/>
            <a:ext cx="1205613" cy="626919"/>
          </a:xfrm>
          <a:prstGeom prst="rect">
            <a:avLst/>
          </a:prstGeom>
        </p:spPr>
      </p:pic>
      <p:sp>
        <p:nvSpPr>
          <p:cNvPr id="27" name="Croce 26"/>
          <p:cNvSpPr/>
          <p:nvPr/>
        </p:nvSpPr>
        <p:spPr>
          <a:xfrm rot="18906840">
            <a:off x="4521375" y="4806335"/>
            <a:ext cx="547887" cy="555020"/>
          </a:xfrm>
          <a:prstGeom prst="plus">
            <a:avLst>
              <a:gd name="adj" fmla="val 4375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28" name="Picture 4" descr="Immagine correla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1528" y="4678598"/>
            <a:ext cx="1307959" cy="1537099"/>
          </a:xfrm>
          <a:prstGeom prst="rect">
            <a:avLst/>
          </a:prstGeom>
          <a:noFill/>
          <a:extLst>
            <a:ext uri="{909E8E84-426E-40DD-AFC4-6F175D3DCCD1}">
              <a14:hiddenFill xmlns:a14="http://schemas.microsoft.com/office/drawing/2010/main">
                <a:solidFill>
                  <a:srgbClr val="FFFFFF"/>
                </a:solidFill>
              </a14:hiddenFill>
            </a:ext>
          </a:extLst>
        </p:spPr>
      </p:pic>
      <p:sp>
        <p:nvSpPr>
          <p:cNvPr id="29" name="Rettangolo 28"/>
          <p:cNvSpPr/>
          <p:nvPr/>
        </p:nvSpPr>
        <p:spPr>
          <a:xfrm>
            <a:off x="4561657" y="4959158"/>
            <a:ext cx="987371" cy="249383"/>
          </a:xfrm>
          <a:prstGeom prst="rect">
            <a:avLst/>
          </a:prstGeom>
          <a:noFill/>
          <a:ln w="28575">
            <a:solidFill>
              <a:srgbClr val="FF0000"/>
            </a:solidFill>
            <a:prstDash val="sysDot"/>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400"/>
          </a:p>
        </p:txBody>
      </p:sp>
      <p:sp>
        <p:nvSpPr>
          <p:cNvPr id="30" name="Rettangolo 29"/>
          <p:cNvSpPr/>
          <p:nvPr/>
        </p:nvSpPr>
        <p:spPr>
          <a:xfrm>
            <a:off x="4680807" y="4959158"/>
            <a:ext cx="571500" cy="249383"/>
          </a:xfrm>
          <a:prstGeom prst="rect">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sz="2400"/>
          </a:p>
        </p:txBody>
      </p:sp>
      <p:sp>
        <p:nvSpPr>
          <p:cNvPr id="3" name="CasellaDiTesto 2"/>
          <p:cNvSpPr txBox="1"/>
          <p:nvPr/>
        </p:nvSpPr>
        <p:spPr>
          <a:xfrm>
            <a:off x="2147840" y="3661280"/>
            <a:ext cx="2210670" cy="584775"/>
          </a:xfrm>
          <a:prstGeom prst="rect">
            <a:avLst/>
          </a:prstGeom>
          <a:noFill/>
        </p:spPr>
        <p:txBody>
          <a:bodyPr wrap="none" rtlCol="0">
            <a:spAutoFit/>
          </a:bodyPr>
          <a:lstStyle/>
          <a:p>
            <a:r>
              <a:rPr lang="it-IT" sz="3200" b="1" dirty="0" err="1">
                <a:solidFill>
                  <a:srgbClr val="FF0000"/>
                </a:solidFill>
              </a:rPr>
              <a:t>Very</a:t>
            </a:r>
            <a:r>
              <a:rPr lang="it-IT" sz="3200" b="1" dirty="0">
                <a:solidFill>
                  <a:srgbClr val="FF0000"/>
                </a:solidFill>
              </a:rPr>
              <a:t> </a:t>
            </a:r>
            <a:r>
              <a:rPr lang="it-IT" sz="3200" b="1" dirty="0" err="1">
                <a:solidFill>
                  <a:srgbClr val="FF0000"/>
                </a:solidFill>
              </a:rPr>
              <a:t>Urgent</a:t>
            </a:r>
            <a:endParaRPr lang="it-IT" sz="2400" b="1" dirty="0">
              <a:solidFill>
                <a:srgbClr val="FF0000"/>
              </a:solidFill>
            </a:endParaRPr>
          </a:p>
        </p:txBody>
      </p:sp>
      <p:sp>
        <p:nvSpPr>
          <p:cNvPr id="31" name="CasellaDiTesto 30"/>
          <p:cNvSpPr txBox="1"/>
          <p:nvPr/>
        </p:nvSpPr>
        <p:spPr>
          <a:xfrm>
            <a:off x="2602657" y="3692224"/>
            <a:ext cx="3765774" cy="584775"/>
          </a:xfrm>
          <a:prstGeom prst="rect">
            <a:avLst/>
          </a:prstGeom>
          <a:noFill/>
        </p:spPr>
        <p:txBody>
          <a:bodyPr wrap="none" rtlCol="0">
            <a:spAutoFit/>
          </a:bodyPr>
          <a:lstStyle/>
          <a:p>
            <a:r>
              <a:rPr lang="it-IT" sz="3200" b="1" dirty="0">
                <a:solidFill>
                  <a:srgbClr val="FF0000"/>
                </a:solidFill>
              </a:rPr>
              <a:t>Last Minute Planning</a:t>
            </a:r>
            <a:endParaRPr lang="it-IT" sz="2400" b="1" dirty="0">
              <a:solidFill>
                <a:srgbClr val="FF0000"/>
              </a:solidFill>
            </a:endParaRPr>
          </a:p>
        </p:txBody>
      </p:sp>
      <p:pic>
        <p:nvPicPr>
          <p:cNvPr id="2050" name="Picture 2" descr="Risultati immagini per chronometer 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7748" y="3463669"/>
            <a:ext cx="1646799" cy="147297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2"/>
          <p:cNvSpPr>
            <a:spLocks noGrp="1" noChangeArrowheads="1"/>
          </p:cNvSpPr>
          <p:nvPr>
            <p:ph type="title" idx="4294967295"/>
          </p:nvPr>
        </p:nvSpPr>
        <p:spPr>
          <a:xfrm>
            <a:off x="609600" y="47625"/>
            <a:ext cx="7543800" cy="774700"/>
          </a:xfrm>
        </p:spPr>
        <p:txBody>
          <a:bodyPr vert="horz" lIns="91440" tIns="45720" rIns="91440" bIns="45720" rtlCol="0" anchor="b">
            <a:normAutofit/>
          </a:bodyPr>
          <a:lstStyle/>
          <a:p>
            <a:pPr algn="ctr"/>
            <a:r>
              <a:rPr lang="en-GB" altLang="it-IT" sz="3600" dirty="0" smtClean="0">
                <a:effectLst>
                  <a:outerShdw blurRad="38100" dist="38100" dir="2700000" algn="tl">
                    <a:srgbClr val="000000">
                      <a:alpha val="43137"/>
                    </a:srgbClr>
                  </a:outerShdw>
                </a:effectLst>
              </a:rPr>
              <a:t>CSG New User Services</a:t>
            </a:r>
            <a:endParaRPr lang="it-IT" altLang="it-IT" sz="36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609570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1" nodeType="clickEffect">
                                  <p:stCondLst>
                                    <p:cond delay="0"/>
                                  </p:stCondLst>
                                  <p:childTnLst>
                                    <p:animMotion origin="layout" path="M 1.66667E-6 3.7037E-7 L 1.66667E-6 0.07662 " pathEditMode="relative" rAng="0" ptsTypes="AA">
                                      <p:cBhvr>
                                        <p:cTn id="17" dur="2000" fill="hold"/>
                                        <p:tgtEl>
                                          <p:spTgt spid="25"/>
                                        </p:tgtEl>
                                        <p:attrNameLst>
                                          <p:attrName>ppt_x</p:attrName>
                                          <p:attrName>ppt_y</p:attrName>
                                        </p:attrNameLst>
                                      </p:cBhvr>
                                      <p:rCtr x="0" y="3819"/>
                                    </p:animMotion>
                                  </p:childTnLst>
                                </p:cTn>
                              </p:par>
                              <p:par>
                                <p:cTn id="18" presetID="42" presetClass="exit" presetSubtype="0" fill="hold" grpId="0" nodeType="withEffect">
                                  <p:stCondLst>
                                    <p:cond delay="0"/>
                                  </p:stCondLst>
                                  <p:childTnLst>
                                    <p:animEffect transition="out" filter="fade">
                                      <p:cBhvr>
                                        <p:cTn id="19" dur="1000"/>
                                        <p:tgtEl>
                                          <p:spTgt spid="21"/>
                                        </p:tgtEl>
                                      </p:cBhvr>
                                    </p:animEffect>
                                    <p:anim calcmode="lin" valueType="num">
                                      <p:cBhvr>
                                        <p:cTn id="20" dur="1000"/>
                                        <p:tgtEl>
                                          <p:spTgt spid="21"/>
                                        </p:tgtEl>
                                        <p:attrNameLst>
                                          <p:attrName>ppt_x</p:attrName>
                                        </p:attrNameLst>
                                      </p:cBhvr>
                                      <p:tavLst>
                                        <p:tav tm="0">
                                          <p:val>
                                            <p:strVal val="ppt_x"/>
                                          </p:val>
                                        </p:tav>
                                        <p:tav tm="100000">
                                          <p:val>
                                            <p:strVal val="ppt_x"/>
                                          </p:val>
                                        </p:tav>
                                      </p:tavLst>
                                    </p:anim>
                                    <p:anim calcmode="lin" valueType="num">
                                      <p:cBhvr>
                                        <p:cTn id="21" dur="1000"/>
                                        <p:tgtEl>
                                          <p:spTgt spid="21"/>
                                        </p:tgtEl>
                                        <p:attrNameLst>
                                          <p:attrName>ppt_y</p:attrName>
                                        </p:attrNameLst>
                                      </p:cBhvr>
                                      <p:tavLst>
                                        <p:tav tm="0">
                                          <p:val>
                                            <p:strVal val="ppt_y"/>
                                          </p:val>
                                        </p:tav>
                                        <p:tav tm="100000">
                                          <p:val>
                                            <p:strVal val="ppt_y+.1"/>
                                          </p:val>
                                        </p:tav>
                                      </p:tavLst>
                                    </p:anim>
                                    <p:set>
                                      <p:cBhvr>
                                        <p:cTn id="22" dur="1" fill="hold">
                                          <p:stCondLst>
                                            <p:cond delay="999"/>
                                          </p:stCondLst>
                                        </p:cTn>
                                        <p:tgtEl>
                                          <p:spTgt spid="21"/>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27"/>
                                        </p:tgtEl>
                                      </p:cBhvr>
                                    </p:animEffect>
                                    <p:anim calcmode="lin" valueType="num">
                                      <p:cBhvr>
                                        <p:cTn id="25" dur="1000"/>
                                        <p:tgtEl>
                                          <p:spTgt spid="27"/>
                                        </p:tgtEl>
                                        <p:attrNameLst>
                                          <p:attrName>ppt_x</p:attrName>
                                        </p:attrNameLst>
                                      </p:cBhvr>
                                      <p:tavLst>
                                        <p:tav tm="0">
                                          <p:val>
                                            <p:strVal val="ppt_x"/>
                                          </p:val>
                                        </p:tav>
                                        <p:tav tm="100000">
                                          <p:val>
                                            <p:strVal val="ppt_x"/>
                                          </p:val>
                                        </p:tav>
                                      </p:tavLst>
                                    </p:anim>
                                    <p:anim calcmode="lin" valueType="num">
                                      <p:cBhvr>
                                        <p:cTn id="26" dur="1000"/>
                                        <p:tgtEl>
                                          <p:spTgt spid="27"/>
                                        </p:tgtEl>
                                        <p:attrNameLst>
                                          <p:attrName>ppt_y</p:attrName>
                                        </p:attrNameLst>
                                      </p:cBhvr>
                                      <p:tavLst>
                                        <p:tav tm="0">
                                          <p:val>
                                            <p:strVal val="ppt_y"/>
                                          </p:val>
                                        </p:tav>
                                        <p:tav tm="100000">
                                          <p:val>
                                            <p:strVal val="ppt_y+.1"/>
                                          </p:val>
                                        </p:tav>
                                      </p:tavLst>
                                    </p:anim>
                                    <p:set>
                                      <p:cBhvr>
                                        <p:cTn id="27" dur="1" fill="hold">
                                          <p:stCondLst>
                                            <p:cond delay="9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2" nodeType="clickEffect">
                                  <p:stCondLst>
                                    <p:cond delay="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1"/>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5" grpId="0" animBg="1"/>
      <p:bldP spid="25" grpId="1" animBg="1"/>
      <p:bldP spid="25" grpId="2" animBg="1"/>
      <p:bldP spid="27" grpId="0" animBg="1"/>
      <p:bldP spid="27" grpId="1" animBg="1"/>
      <p:bldP spid="29" grpId="0" animBg="1"/>
      <p:bldP spid="30" grpId="0" animBg="1"/>
      <p:bldP spid="3" grpId="0"/>
      <p:bldP spid="3" grpId="1"/>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3">
            <a:extLst>
              <a:ext uri="{FF2B5EF4-FFF2-40B4-BE49-F238E27FC236}">
                <a16:creationId xmlns:a16="http://schemas.microsoft.com/office/drawing/2014/main" id="{FD136517-81F0-4FA3-98C4-CCB1C1DC3E41}"/>
              </a:ext>
            </a:extLst>
          </p:cNvPr>
          <p:cNvSpPr>
            <a:spLocks noGrp="1"/>
          </p:cNvSpPr>
          <p:nvPr>
            <p:ph type="sldNum" sz="quarter" idx="12"/>
          </p:nvPr>
        </p:nvSpPr>
        <p:spPr>
          <a:xfrm>
            <a:off x="8024568" y="6433503"/>
            <a:ext cx="984019" cy="365125"/>
          </a:xfrm>
        </p:spPr>
        <p:txBody>
          <a:bodyPr/>
          <a:lstStyle/>
          <a:p>
            <a:fld id="{EE3FACAC-3CBF-4298-8428-9DCB92D62F48}" type="slidenum">
              <a:rPr lang="it-IT" sz="1600" b="1">
                <a:latin typeface="Arial" panose="020B0604020202020204" pitchFamily="34" charset="0"/>
                <a:ea typeface="Adobe Song Std L" panose="02020300000000000000" pitchFamily="18" charset="-128"/>
                <a:cs typeface="Arial" panose="020B0604020202020204" pitchFamily="34" charset="0"/>
              </a:rPr>
              <a:pPr/>
              <a:t>2</a:t>
            </a:fld>
            <a:endParaRPr lang="it-IT" sz="1600" b="1" dirty="0">
              <a:latin typeface="Arial" panose="020B0604020202020204" pitchFamily="34" charset="0"/>
              <a:ea typeface="Adobe Song Std L" panose="02020300000000000000" pitchFamily="18" charset="-128"/>
              <a:cs typeface="Arial" panose="020B0604020202020204" pitchFamily="34" charset="0"/>
            </a:endParaRPr>
          </a:p>
        </p:txBody>
      </p:sp>
      <p:sp>
        <p:nvSpPr>
          <p:cNvPr id="3" name="CasellaDiTesto 2"/>
          <p:cNvSpPr txBox="1"/>
          <p:nvPr/>
        </p:nvSpPr>
        <p:spPr>
          <a:xfrm>
            <a:off x="1489587" y="4586746"/>
            <a:ext cx="6534981" cy="1323439"/>
          </a:xfrm>
          <a:prstGeom prst="rect">
            <a:avLst/>
          </a:prstGeom>
          <a:noFill/>
        </p:spPr>
        <p:txBody>
          <a:bodyPr wrap="square" rtlCol="0">
            <a:spAutoFit/>
          </a:bodyPr>
          <a:lstStyle/>
          <a:p>
            <a:pPr algn="ctr"/>
            <a:r>
              <a:rPr lang="it-IT" sz="4000" dirty="0" smtClean="0"/>
              <a:t>COSMO-SkyMed</a:t>
            </a:r>
            <a:br>
              <a:rPr lang="it-IT" sz="4000" dirty="0" smtClean="0"/>
            </a:br>
            <a:r>
              <a:rPr lang="it-IT" sz="4000" dirty="0" smtClean="0"/>
              <a:t>first generation</a:t>
            </a:r>
            <a:endParaRPr lang="it-IT" sz="4000" dirty="0"/>
          </a:p>
        </p:txBody>
      </p:sp>
      <p:pic>
        <p:nvPicPr>
          <p:cNvPr id="18"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0155" y="1054100"/>
            <a:ext cx="1558806" cy="156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103239" y="6135329"/>
            <a:ext cx="9379974" cy="722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48612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2190262" y="1029219"/>
            <a:ext cx="7175500" cy="430213"/>
          </a:xfrm>
          <a:prstGeom prst="rect">
            <a:avLst/>
          </a:prstGeom>
        </p:spPr>
        <p:txBody>
          <a:bodyPr>
            <a:normAutofit fontScale="90000"/>
          </a:bodyPr>
          <a:lstStyle/>
          <a:p>
            <a:r>
              <a:rPr lang="en-GB" dirty="0" smtClean="0"/>
              <a:t>CSG Standard Products</a:t>
            </a:r>
            <a:endParaRPr lang="it-IT" dirty="0"/>
          </a:p>
        </p:txBody>
      </p:sp>
      <p:graphicFrame>
        <p:nvGraphicFramePr>
          <p:cNvPr id="3" name="Tabella 2"/>
          <p:cNvGraphicFramePr>
            <a:graphicFrameLocks noGrp="1"/>
          </p:cNvGraphicFramePr>
          <p:nvPr>
            <p:extLst/>
          </p:nvPr>
        </p:nvGraphicFramePr>
        <p:xfrm>
          <a:off x="248628" y="1684629"/>
          <a:ext cx="5472234" cy="3237375"/>
        </p:xfrm>
        <a:graphic>
          <a:graphicData uri="http://schemas.openxmlformats.org/drawingml/2006/table">
            <a:tbl>
              <a:tblPr firstRow="1" firstCol="1" bandRow="1" bandCol="1">
                <a:tableStyleId>{5C22544A-7EE6-4342-B048-85BDC9FD1C3A}</a:tableStyleId>
              </a:tblPr>
              <a:tblGrid>
                <a:gridCol w="458764">
                  <a:extLst>
                    <a:ext uri="{9D8B030D-6E8A-4147-A177-3AD203B41FA5}">
                      <a16:colId xmlns:a16="http://schemas.microsoft.com/office/drawing/2014/main" val="3919521151"/>
                    </a:ext>
                  </a:extLst>
                </a:gridCol>
                <a:gridCol w="641114">
                  <a:extLst>
                    <a:ext uri="{9D8B030D-6E8A-4147-A177-3AD203B41FA5}">
                      <a16:colId xmlns:a16="http://schemas.microsoft.com/office/drawing/2014/main" val="2221804688"/>
                    </a:ext>
                  </a:extLst>
                </a:gridCol>
                <a:gridCol w="2817590">
                  <a:extLst>
                    <a:ext uri="{9D8B030D-6E8A-4147-A177-3AD203B41FA5}">
                      <a16:colId xmlns:a16="http://schemas.microsoft.com/office/drawing/2014/main" val="1578037269"/>
                    </a:ext>
                  </a:extLst>
                </a:gridCol>
                <a:gridCol w="1554766">
                  <a:extLst>
                    <a:ext uri="{9D8B030D-6E8A-4147-A177-3AD203B41FA5}">
                      <a16:colId xmlns:a16="http://schemas.microsoft.com/office/drawing/2014/main" val="535743146"/>
                    </a:ext>
                  </a:extLst>
                </a:gridCol>
              </a:tblGrid>
              <a:tr h="191866">
                <a:tc>
                  <a:txBody>
                    <a:bodyPr/>
                    <a:lstStyle/>
                    <a:p>
                      <a:pPr indent="0" algn="ctr">
                        <a:spcAft>
                          <a:spcPts val="0"/>
                        </a:spcAft>
                      </a:pPr>
                      <a:r>
                        <a:rPr lang="en-GB" sz="800" dirty="0" smtClean="0">
                          <a:effectLst/>
                        </a:rPr>
                        <a:t>Level</a:t>
                      </a:r>
                      <a:endParaRPr lang="it-IT" sz="8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800" dirty="0">
                          <a:effectLst/>
                        </a:rPr>
                        <a:t>Code</a:t>
                      </a:r>
                      <a:endParaRPr lang="it-IT" sz="8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800" dirty="0">
                          <a:effectLst/>
                        </a:rPr>
                        <a:t>Sample Information</a:t>
                      </a:r>
                      <a:endParaRPr lang="it-IT" sz="8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800" dirty="0">
                          <a:effectLst/>
                        </a:rPr>
                        <a:t>Projection</a:t>
                      </a:r>
                      <a:endParaRPr lang="it-IT" sz="800" dirty="0">
                        <a:effectLst/>
                        <a:latin typeface="Times New Roman" panose="02020603050405020304" pitchFamily="18" charset="0"/>
                        <a:ea typeface="PMingLiU"/>
                        <a:cs typeface="Times New Roman" panose="02020603050405020304" pitchFamily="18" charset="0"/>
                      </a:endParaRPr>
                    </a:p>
                  </a:txBody>
                  <a:tcPr marL="33338" marR="33338" marT="0" marB="0" anchor="ctr"/>
                </a:tc>
                <a:extLst>
                  <a:ext uri="{0D108BD9-81ED-4DB2-BD59-A6C34878D82A}">
                    <a16:rowId xmlns:a16="http://schemas.microsoft.com/office/drawing/2014/main" val="2566779736"/>
                  </a:ext>
                </a:extLst>
              </a:tr>
              <a:tr h="242891">
                <a:tc rowSpan="3">
                  <a:txBody>
                    <a:bodyPr/>
                    <a:lstStyle/>
                    <a:p>
                      <a:pPr indent="0" algn="ctr">
                        <a:spcAft>
                          <a:spcPts val="0"/>
                        </a:spcAft>
                      </a:pPr>
                      <a:r>
                        <a:rPr lang="en-GB" sz="900" dirty="0" smtClean="0">
                          <a:effectLst/>
                        </a:rPr>
                        <a:t>1A</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dirty="0">
                          <a:effectLst/>
                        </a:rPr>
                        <a:t>SCS_B</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dirty="0" smtClean="0">
                          <a:effectLst/>
                        </a:rPr>
                        <a:t>focused data, Hamming weighted and radiometrically equalized</a:t>
                      </a:r>
                      <a:endParaRPr lang="it-IT" sz="900" b="1" dirty="0">
                        <a:effectLst/>
                        <a:latin typeface="Times New Roman" panose="02020603050405020304" pitchFamily="18" charset="0"/>
                        <a:ea typeface="PMingLiU"/>
                        <a:cs typeface="Times New Roman" panose="02020603050405020304" pitchFamily="18" charset="0"/>
                      </a:endParaRPr>
                    </a:p>
                  </a:txBody>
                  <a:tcPr marL="33338" marR="33338" marT="0" marB="0" anchor="ctr"/>
                </a:tc>
                <a:tc rowSpan="3">
                  <a:txBody>
                    <a:bodyPr/>
                    <a:lstStyle/>
                    <a:p>
                      <a:pPr indent="0" algn="ctr">
                        <a:spcAft>
                          <a:spcPts val="0"/>
                        </a:spcAft>
                      </a:pPr>
                      <a:r>
                        <a:rPr lang="en-GB" sz="900" dirty="0">
                          <a:effectLst/>
                        </a:rPr>
                        <a:t> </a:t>
                      </a:r>
                      <a:r>
                        <a:rPr lang="en-GB" sz="900" dirty="0" smtClean="0">
                          <a:effectLst/>
                        </a:rPr>
                        <a:t>Slant </a:t>
                      </a:r>
                      <a:r>
                        <a:rPr lang="en-GB" sz="900" dirty="0">
                          <a:effectLst/>
                        </a:rPr>
                        <a:t>Range / Azimuth (Zero-Doppler)</a:t>
                      </a:r>
                      <a:endParaRPr lang="it-IT" sz="900" b="1" dirty="0">
                        <a:effectLst/>
                        <a:latin typeface="Times New Roman" panose="02020603050405020304" pitchFamily="18" charset="0"/>
                        <a:ea typeface="PMingLiU"/>
                        <a:cs typeface="Times New Roman" panose="02020603050405020304" pitchFamily="18" charset="0"/>
                      </a:endParaRPr>
                    </a:p>
                  </a:txBody>
                  <a:tcPr marL="33338" marR="33338" marT="0" marB="0" anchor="ctr"/>
                </a:tc>
                <a:extLst>
                  <a:ext uri="{0D108BD9-81ED-4DB2-BD59-A6C34878D82A}">
                    <a16:rowId xmlns:a16="http://schemas.microsoft.com/office/drawing/2014/main" val="432837378"/>
                  </a:ext>
                </a:extLst>
              </a:tr>
              <a:tr h="242891">
                <a:tc vMerge="1">
                  <a:txBody>
                    <a:bodyPr/>
                    <a:lstStyle/>
                    <a:p>
                      <a:endParaRPr lang="it-IT"/>
                    </a:p>
                  </a:txBody>
                  <a:tcPr/>
                </a:tc>
                <a:tc>
                  <a:txBody>
                    <a:bodyPr/>
                    <a:lstStyle/>
                    <a:p>
                      <a:pPr indent="0" algn="ctr">
                        <a:spcAft>
                          <a:spcPts val="0"/>
                        </a:spcAft>
                      </a:pPr>
                      <a:r>
                        <a:rPr lang="en-GB" sz="900">
                          <a:effectLst/>
                        </a:rPr>
                        <a:t>SCS_U</a:t>
                      </a:r>
                      <a:endParaRPr lang="it-IT" sz="90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dirty="0">
                          <a:effectLst/>
                        </a:rPr>
                        <a:t>focused data, unweighted and not radiometrically equalized</a:t>
                      </a:r>
                      <a:endParaRPr lang="it-IT" sz="900" b="1" dirty="0">
                        <a:effectLst/>
                        <a:latin typeface="Times New Roman" panose="02020603050405020304" pitchFamily="18" charset="0"/>
                        <a:ea typeface="PMingLiU"/>
                        <a:cs typeface="Times New Roman" panose="02020603050405020304" pitchFamily="18" charset="0"/>
                      </a:endParaRPr>
                    </a:p>
                  </a:txBody>
                  <a:tcPr marL="33338" marR="33338" marT="0" marB="0" anchor="ctr"/>
                </a:tc>
                <a:tc vMerge="1">
                  <a:txBody>
                    <a:bodyPr/>
                    <a:lstStyle/>
                    <a:p>
                      <a:endParaRPr lang="it-IT"/>
                    </a:p>
                  </a:txBody>
                  <a:tcPr/>
                </a:tc>
                <a:extLst>
                  <a:ext uri="{0D108BD9-81ED-4DB2-BD59-A6C34878D82A}">
                    <a16:rowId xmlns:a16="http://schemas.microsoft.com/office/drawing/2014/main" val="2297852349"/>
                  </a:ext>
                </a:extLst>
              </a:tr>
              <a:tr h="383732">
                <a:tc vMerge="1">
                  <a:txBody>
                    <a:bodyPr/>
                    <a:lstStyle/>
                    <a:p>
                      <a:endParaRPr lang="it-IT"/>
                    </a:p>
                  </a:txBody>
                  <a:tcPr/>
                </a:tc>
                <a:tc>
                  <a:txBody>
                    <a:bodyPr/>
                    <a:lstStyle/>
                    <a:p>
                      <a:pPr indent="0" algn="ctr">
                        <a:spcAft>
                          <a:spcPts val="0"/>
                        </a:spcAft>
                      </a:pPr>
                      <a:r>
                        <a:rPr lang="en-GB" sz="900">
                          <a:effectLst/>
                        </a:rPr>
                        <a:t>SCS_F</a:t>
                      </a:r>
                      <a:endParaRPr lang="it-IT" sz="90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dirty="0">
                          <a:effectLst/>
                        </a:rPr>
                        <a:t>focused data, </a:t>
                      </a:r>
                      <a:r>
                        <a:rPr lang="en-GB" sz="900" dirty="0" err="1">
                          <a:effectLst/>
                        </a:rPr>
                        <a:t>apodized</a:t>
                      </a:r>
                      <a:r>
                        <a:rPr lang="en-GB" sz="900" dirty="0">
                          <a:effectLst/>
                        </a:rPr>
                        <a:t> and radiometrically equalized (only available in the Spotlight case)</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vMerge="1">
                  <a:txBody>
                    <a:bodyPr/>
                    <a:lstStyle/>
                    <a:p>
                      <a:endParaRPr lang="it-IT"/>
                    </a:p>
                  </a:txBody>
                  <a:tcPr/>
                </a:tc>
                <a:extLst>
                  <a:ext uri="{0D108BD9-81ED-4DB2-BD59-A6C34878D82A}">
                    <a16:rowId xmlns:a16="http://schemas.microsoft.com/office/drawing/2014/main" val="3795931992"/>
                  </a:ext>
                </a:extLst>
              </a:tr>
              <a:tr h="191866">
                <a:tc rowSpan="2">
                  <a:txBody>
                    <a:bodyPr/>
                    <a:lstStyle/>
                    <a:p>
                      <a:pPr indent="0" algn="ctr">
                        <a:spcAft>
                          <a:spcPts val="0"/>
                        </a:spcAft>
                      </a:pPr>
                      <a:r>
                        <a:rPr lang="en-GB" sz="900" dirty="0" smtClean="0">
                          <a:effectLst/>
                        </a:rPr>
                        <a:t>1B</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dirty="0">
                          <a:effectLst/>
                        </a:rPr>
                        <a:t>DGM_B</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dirty="0">
                          <a:effectLst/>
                        </a:rPr>
                        <a:t>detected, </a:t>
                      </a:r>
                      <a:r>
                        <a:rPr lang="en-GB" sz="900" dirty="0" err="1" smtClean="0">
                          <a:effectLst/>
                        </a:rPr>
                        <a:t>multilooked</a:t>
                      </a:r>
                      <a:r>
                        <a:rPr lang="en-GB" sz="900" dirty="0" smtClean="0">
                          <a:effectLst/>
                        </a:rPr>
                        <a:t> (</a:t>
                      </a:r>
                      <a:r>
                        <a:rPr lang="en-GB" sz="900" dirty="0" err="1" smtClean="0">
                          <a:effectLst/>
                        </a:rPr>
                        <a:t>despeckled</a:t>
                      </a:r>
                      <a:r>
                        <a:rPr lang="en-GB" sz="900" dirty="0" smtClean="0">
                          <a:effectLst/>
                        </a:rPr>
                        <a:t>), </a:t>
                      </a:r>
                      <a:r>
                        <a:rPr lang="en-GB" sz="900" dirty="0">
                          <a:effectLst/>
                        </a:rPr>
                        <a:t>Hamming weighted</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rowSpan="2">
                  <a:txBody>
                    <a:bodyPr/>
                    <a:lstStyle/>
                    <a:p>
                      <a:pPr indent="0" algn="ctr">
                        <a:spcAft>
                          <a:spcPts val="0"/>
                        </a:spcAft>
                      </a:pPr>
                      <a:r>
                        <a:rPr lang="en-GB" sz="900" dirty="0" smtClean="0">
                          <a:effectLst/>
                        </a:rPr>
                        <a:t>Ground </a:t>
                      </a:r>
                      <a:r>
                        <a:rPr lang="en-GB" sz="900" dirty="0">
                          <a:effectLst/>
                        </a:rPr>
                        <a:t>(WGS84 Ellipsoid) / Azimuth (Zero-Doppler)</a:t>
                      </a:r>
                      <a:endParaRPr lang="it-IT" sz="900" b="1" dirty="0">
                        <a:effectLst/>
                        <a:latin typeface="Times New Roman" panose="02020603050405020304" pitchFamily="18" charset="0"/>
                        <a:ea typeface="PMingLiU"/>
                        <a:cs typeface="Times New Roman" panose="02020603050405020304" pitchFamily="18" charset="0"/>
                      </a:endParaRPr>
                    </a:p>
                  </a:txBody>
                  <a:tcPr marL="33338" marR="33338" marT="0" marB="0" anchor="ctr"/>
                </a:tc>
                <a:extLst>
                  <a:ext uri="{0D108BD9-81ED-4DB2-BD59-A6C34878D82A}">
                    <a16:rowId xmlns:a16="http://schemas.microsoft.com/office/drawing/2014/main" val="3698355587"/>
                  </a:ext>
                </a:extLst>
              </a:tr>
              <a:tr h="412511">
                <a:tc vMerge="1">
                  <a:txBody>
                    <a:bodyPr/>
                    <a:lstStyle/>
                    <a:p>
                      <a:endParaRPr lang="it-IT"/>
                    </a:p>
                  </a:txBody>
                  <a:tcPr/>
                </a:tc>
                <a:tc>
                  <a:txBody>
                    <a:bodyPr/>
                    <a:lstStyle/>
                    <a:p>
                      <a:pPr indent="0" algn="ctr">
                        <a:spcAft>
                          <a:spcPts val="0"/>
                        </a:spcAft>
                      </a:pPr>
                      <a:r>
                        <a:rPr lang="en-GB" sz="900" dirty="0">
                          <a:effectLst/>
                        </a:rPr>
                        <a:t>DGM_F</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dirty="0">
                          <a:effectLst/>
                        </a:rPr>
                        <a:t>detected, </a:t>
                      </a:r>
                      <a:r>
                        <a:rPr lang="en-GB" sz="900" dirty="0" err="1">
                          <a:effectLst/>
                        </a:rPr>
                        <a:t>apodized</a:t>
                      </a:r>
                      <a:r>
                        <a:rPr lang="en-GB" sz="900" dirty="0">
                          <a:effectLst/>
                        </a:rPr>
                        <a:t> (only available in the single-look Spotlight case)</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vMerge="1">
                  <a:txBody>
                    <a:bodyPr/>
                    <a:lstStyle/>
                    <a:p>
                      <a:endParaRPr lang="it-IT"/>
                    </a:p>
                  </a:txBody>
                  <a:tcPr/>
                </a:tc>
                <a:extLst>
                  <a:ext uri="{0D108BD9-81ED-4DB2-BD59-A6C34878D82A}">
                    <a16:rowId xmlns:a16="http://schemas.microsoft.com/office/drawing/2014/main" val="2832074327"/>
                  </a:ext>
                </a:extLst>
              </a:tr>
              <a:tr h="191866">
                <a:tc rowSpan="2">
                  <a:txBody>
                    <a:bodyPr/>
                    <a:lstStyle/>
                    <a:p>
                      <a:pPr indent="0" algn="ctr">
                        <a:spcAft>
                          <a:spcPts val="0"/>
                        </a:spcAft>
                      </a:pPr>
                      <a:r>
                        <a:rPr lang="en-GB" sz="900">
                          <a:effectLst/>
                        </a:rPr>
                        <a:t>1C</a:t>
                      </a:r>
                      <a:endParaRPr lang="it-IT" sz="90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a:effectLst/>
                        </a:rPr>
                        <a:t>GEC_B</a:t>
                      </a:r>
                      <a:endParaRPr lang="it-IT" sz="90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dirty="0">
                          <a:effectLst/>
                        </a:rPr>
                        <a:t>detected, </a:t>
                      </a:r>
                      <a:r>
                        <a:rPr lang="en-GB" sz="900" dirty="0" err="1">
                          <a:effectLst/>
                        </a:rPr>
                        <a:t>multilooked</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rowSpan="2">
                  <a:txBody>
                    <a:bodyPr/>
                    <a:lstStyle/>
                    <a:p>
                      <a:pPr indent="0" algn="ctr">
                        <a:spcAft>
                          <a:spcPts val="0"/>
                        </a:spcAft>
                      </a:pPr>
                      <a:r>
                        <a:rPr lang="en-GB" sz="900" dirty="0" smtClean="0">
                          <a:effectLst/>
                        </a:rPr>
                        <a:t>UTM (-</a:t>
                      </a:r>
                      <a:r>
                        <a:rPr lang="en-GB" sz="900" dirty="0">
                          <a:effectLst/>
                        </a:rPr>
                        <a:t>80≤ </a:t>
                      </a:r>
                      <a:r>
                        <a:rPr lang="en-GB" sz="900" dirty="0" err="1">
                          <a:effectLst/>
                        </a:rPr>
                        <a:t>lat</a:t>
                      </a:r>
                      <a:r>
                        <a:rPr lang="en-GB" sz="900" dirty="0">
                          <a:effectLst/>
                        </a:rPr>
                        <a:t> &lt; 84°) </a:t>
                      </a:r>
                      <a:r>
                        <a:rPr lang="en-GB" sz="900" dirty="0" smtClean="0">
                          <a:effectLst/>
                        </a:rPr>
                        <a:t>UPS (</a:t>
                      </a:r>
                      <a:r>
                        <a:rPr lang="en-GB" sz="900" dirty="0">
                          <a:effectLst/>
                        </a:rPr>
                        <a:t>otherwise)</a:t>
                      </a:r>
                      <a:endParaRPr lang="it-IT" sz="900" dirty="0">
                        <a:effectLst/>
                      </a:endParaRPr>
                    </a:p>
                    <a:p>
                      <a:pPr indent="0" algn="ctr">
                        <a:spcAft>
                          <a:spcPts val="0"/>
                        </a:spcAft>
                      </a:pPr>
                      <a:r>
                        <a:rPr lang="en-GB" sz="900" dirty="0">
                          <a:effectLst/>
                        </a:rPr>
                        <a:t>OR</a:t>
                      </a:r>
                      <a:endParaRPr lang="it-IT" sz="900" dirty="0">
                        <a:effectLst/>
                      </a:endParaRPr>
                    </a:p>
                    <a:p>
                      <a:pPr indent="0" algn="ctr">
                        <a:spcAft>
                          <a:spcPts val="0"/>
                        </a:spcAft>
                      </a:pPr>
                      <a:r>
                        <a:rPr lang="en-GB" sz="900" dirty="0">
                          <a:effectLst/>
                        </a:rPr>
                        <a:t>Geodetic </a:t>
                      </a:r>
                      <a:r>
                        <a:rPr lang="en-GB" sz="900" dirty="0" err="1">
                          <a:effectLst/>
                        </a:rPr>
                        <a:t>LatLon</a:t>
                      </a:r>
                      <a:endParaRPr lang="it-IT" sz="900" b="1" dirty="0">
                        <a:effectLst/>
                        <a:latin typeface="Times New Roman" panose="02020603050405020304" pitchFamily="18" charset="0"/>
                        <a:ea typeface="PMingLiU"/>
                        <a:cs typeface="Times New Roman" panose="02020603050405020304" pitchFamily="18" charset="0"/>
                      </a:endParaRPr>
                    </a:p>
                  </a:txBody>
                  <a:tcPr marL="33338" marR="33338" marT="0" marB="0" anchor="ctr"/>
                </a:tc>
                <a:extLst>
                  <a:ext uri="{0D108BD9-81ED-4DB2-BD59-A6C34878D82A}">
                    <a16:rowId xmlns:a16="http://schemas.microsoft.com/office/drawing/2014/main" val="1569313886"/>
                  </a:ext>
                </a:extLst>
              </a:tr>
              <a:tr h="326172">
                <a:tc vMerge="1">
                  <a:txBody>
                    <a:bodyPr/>
                    <a:lstStyle/>
                    <a:p>
                      <a:endParaRPr lang="it-IT"/>
                    </a:p>
                  </a:txBody>
                  <a:tcPr/>
                </a:tc>
                <a:tc>
                  <a:txBody>
                    <a:bodyPr/>
                    <a:lstStyle/>
                    <a:p>
                      <a:pPr indent="0" algn="ctr">
                        <a:spcAft>
                          <a:spcPts val="0"/>
                        </a:spcAft>
                      </a:pPr>
                      <a:r>
                        <a:rPr lang="en-GB" sz="900">
                          <a:effectLst/>
                        </a:rPr>
                        <a:t>GEC_F</a:t>
                      </a:r>
                      <a:endParaRPr lang="it-IT" sz="90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dirty="0">
                          <a:effectLst/>
                        </a:rPr>
                        <a:t>detected, </a:t>
                      </a:r>
                      <a:r>
                        <a:rPr lang="en-GB" sz="900" dirty="0" err="1">
                          <a:effectLst/>
                        </a:rPr>
                        <a:t>apodized</a:t>
                      </a:r>
                      <a:r>
                        <a:rPr lang="en-GB" sz="900" dirty="0">
                          <a:effectLst/>
                        </a:rPr>
                        <a:t> (only available in the single-look Spotlight case)</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vMerge="1">
                  <a:txBody>
                    <a:bodyPr/>
                    <a:lstStyle/>
                    <a:p>
                      <a:endParaRPr lang="it-IT"/>
                    </a:p>
                  </a:txBody>
                  <a:tcPr/>
                </a:tc>
                <a:extLst>
                  <a:ext uri="{0D108BD9-81ED-4DB2-BD59-A6C34878D82A}">
                    <a16:rowId xmlns:a16="http://schemas.microsoft.com/office/drawing/2014/main" val="1397512640"/>
                  </a:ext>
                </a:extLst>
              </a:tr>
              <a:tr h="191866">
                <a:tc rowSpan="2">
                  <a:txBody>
                    <a:bodyPr/>
                    <a:lstStyle/>
                    <a:p>
                      <a:pPr indent="0" algn="ctr">
                        <a:spcAft>
                          <a:spcPts val="0"/>
                        </a:spcAft>
                      </a:pPr>
                      <a:r>
                        <a:rPr lang="en-GB" sz="900" dirty="0">
                          <a:effectLst/>
                        </a:rPr>
                        <a:t>1D</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a:effectLst/>
                        </a:rPr>
                        <a:t>GTC_B</a:t>
                      </a:r>
                      <a:endParaRPr lang="it-IT" sz="90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a:effectLst/>
                        </a:rPr>
                        <a:t>backscattering coefficient, multilooked,</a:t>
                      </a:r>
                      <a:endParaRPr lang="it-IT" sz="900">
                        <a:effectLst/>
                        <a:latin typeface="Times New Roman" panose="02020603050405020304" pitchFamily="18" charset="0"/>
                        <a:ea typeface="PMingLiU"/>
                        <a:cs typeface="Times New Roman" panose="02020603050405020304" pitchFamily="18" charset="0"/>
                      </a:endParaRPr>
                    </a:p>
                  </a:txBody>
                  <a:tcPr marL="33338" marR="33338" marT="0" marB="0" anchor="ctr"/>
                </a:tc>
                <a:tc rowSpan="2">
                  <a:txBody>
                    <a:bodyPr/>
                    <a:lstStyle/>
                    <a:p>
                      <a:pPr indent="0" algn="ctr">
                        <a:spcAft>
                          <a:spcPts val="0"/>
                        </a:spcAft>
                      </a:pPr>
                      <a:r>
                        <a:rPr lang="en-GB" sz="900" dirty="0" smtClean="0">
                          <a:effectLst/>
                        </a:rPr>
                        <a:t>UTM (-</a:t>
                      </a:r>
                      <a:r>
                        <a:rPr lang="en-GB" sz="900" dirty="0">
                          <a:effectLst/>
                        </a:rPr>
                        <a:t>80≤ </a:t>
                      </a:r>
                      <a:r>
                        <a:rPr lang="en-GB" sz="900" dirty="0" err="1">
                          <a:effectLst/>
                        </a:rPr>
                        <a:t>lat</a:t>
                      </a:r>
                      <a:r>
                        <a:rPr lang="en-GB" sz="900" dirty="0">
                          <a:effectLst/>
                        </a:rPr>
                        <a:t> &lt; 84°) </a:t>
                      </a:r>
                      <a:r>
                        <a:rPr lang="en-GB" sz="900" dirty="0" smtClean="0">
                          <a:effectLst/>
                        </a:rPr>
                        <a:t>UPS (</a:t>
                      </a:r>
                      <a:r>
                        <a:rPr lang="en-GB" sz="900" dirty="0">
                          <a:effectLst/>
                        </a:rPr>
                        <a:t>otherwise)</a:t>
                      </a:r>
                      <a:endParaRPr lang="it-IT" sz="900" dirty="0">
                        <a:effectLst/>
                      </a:endParaRPr>
                    </a:p>
                    <a:p>
                      <a:pPr indent="0" algn="ctr">
                        <a:spcAft>
                          <a:spcPts val="0"/>
                        </a:spcAft>
                      </a:pPr>
                      <a:r>
                        <a:rPr lang="en-GB" sz="900" dirty="0">
                          <a:effectLst/>
                        </a:rPr>
                        <a:t> </a:t>
                      </a:r>
                      <a:r>
                        <a:rPr lang="en-GB" sz="900" dirty="0" smtClean="0">
                          <a:effectLst/>
                        </a:rPr>
                        <a:t>OR</a:t>
                      </a:r>
                      <a:r>
                        <a:rPr lang="en-GB" sz="900" dirty="0">
                          <a:effectLst/>
                        </a:rPr>
                        <a:t> </a:t>
                      </a:r>
                      <a:endParaRPr lang="it-IT" sz="900" dirty="0">
                        <a:effectLst/>
                      </a:endParaRPr>
                    </a:p>
                    <a:p>
                      <a:pPr indent="0" algn="ctr">
                        <a:spcAft>
                          <a:spcPts val="0"/>
                        </a:spcAft>
                      </a:pPr>
                      <a:r>
                        <a:rPr lang="en-GB" sz="900" dirty="0">
                          <a:effectLst/>
                        </a:rPr>
                        <a:t>Geodetic </a:t>
                      </a:r>
                      <a:r>
                        <a:rPr lang="en-GB" sz="900" dirty="0" err="1">
                          <a:effectLst/>
                        </a:rPr>
                        <a:t>LatLon</a:t>
                      </a:r>
                      <a:r>
                        <a:rPr lang="en-GB" sz="900" dirty="0">
                          <a:effectLst/>
                        </a:rPr>
                        <a:t> </a:t>
                      </a:r>
                      <a:endParaRPr lang="en-GB" sz="900" dirty="0" smtClean="0">
                        <a:effectLst/>
                      </a:endParaRPr>
                    </a:p>
                    <a:p>
                      <a:pPr indent="0" algn="ctr">
                        <a:spcAft>
                          <a:spcPts val="0"/>
                        </a:spcAft>
                      </a:pPr>
                      <a:endParaRPr lang="en-GB" sz="900" dirty="0" smtClean="0">
                        <a:effectLst/>
                      </a:endParaRPr>
                    </a:p>
                    <a:p>
                      <a:pPr indent="0" algn="ctr">
                        <a:spcAft>
                          <a:spcPts val="0"/>
                        </a:spcAft>
                      </a:pPr>
                      <a:r>
                        <a:rPr lang="en-US" sz="900" dirty="0" smtClean="0"/>
                        <a:t>Projected onto a reference elevation surface</a:t>
                      </a:r>
                      <a:endParaRPr lang="it-IT" sz="900" b="1" dirty="0">
                        <a:effectLst/>
                        <a:latin typeface="Times New Roman" panose="02020603050405020304" pitchFamily="18" charset="0"/>
                        <a:ea typeface="PMingLiU"/>
                        <a:cs typeface="Times New Roman" panose="02020603050405020304" pitchFamily="18" charset="0"/>
                      </a:endParaRPr>
                    </a:p>
                  </a:txBody>
                  <a:tcPr marL="33338" marR="33338" marT="0" marB="0" anchor="ctr"/>
                </a:tc>
                <a:extLst>
                  <a:ext uri="{0D108BD9-81ED-4DB2-BD59-A6C34878D82A}">
                    <a16:rowId xmlns:a16="http://schemas.microsoft.com/office/drawing/2014/main" val="638851791"/>
                  </a:ext>
                </a:extLst>
              </a:tr>
              <a:tr h="658252">
                <a:tc vMerge="1">
                  <a:txBody>
                    <a:bodyPr/>
                    <a:lstStyle/>
                    <a:p>
                      <a:endParaRPr lang="it-IT"/>
                    </a:p>
                  </a:txBody>
                  <a:tcPr/>
                </a:tc>
                <a:tc>
                  <a:txBody>
                    <a:bodyPr/>
                    <a:lstStyle/>
                    <a:p>
                      <a:pPr indent="0" algn="ctr">
                        <a:spcAft>
                          <a:spcPts val="0"/>
                        </a:spcAft>
                      </a:pPr>
                      <a:r>
                        <a:rPr lang="en-GB" sz="900" dirty="0">
                          <a:effectLst/>
                        </a:rPr>
                        <a:t>GTC_F</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a:txBody>
                    <a:bodyPr/>
                    <a:lstStyle/>
                    <a:p>
                      <a:pPr indent="0" algn="ctr">
                        <a:spcAft>
                          <a:spcPts val="0"/>
                        </a:spcAft>
                      </a:pPr>
                      <a:r>
                        <a:rPr lang="en-GB" sz="900" dirty="0">
                          <a:effectLst/>
                        </a:rPr>
                        <a:t>backscattering coefficient, </a:t>
                      </a:r>
                      <a:r>
                        <a:rPr lang="en-GB" sz="900" dirty="0" err="1">
                          <a:effectLst/>
                        </a:rPr>
                        <a:t>apodized</a:t>
                      </a:r>
                      <a:r>
                        <a:rPr lang="en-GB" sz="900" dirty="0">
                          <a:effectLst/>
                        </a:rPr>
                        <a:t> (only available in the single-look Spotlight case)</a:t>
                      </a:r>
                      <a:endParaRPr lang="it-IT" sz="900" dirty="0">
                        <a:effectLst/>
                        <a:latin typeface="Times New Roman" panose="02020603050405020304" pitchFamily="18" charset="0"/>
                        <a:ea typeface="PMingLiU"/>
                        <a:cs typeface="Times New Roman" panose="02020603050405020304" pitchFamily="18" charset="0"/>
                      </a:endParaRPr>
                    </a:p>
                  </a:txBody>
                  <a:tcPr marL="33338" marR="33338" marT="0" marB="0" anchor="ctr"/>
                </a:tc>
                <a:tc vMerge="1">
                  <a:txBody>
                    <a:bodyPr/>
                    <a:lstStyle/>
                    <a:p>
                      <a:endParaRPr lang="it-IT"/>
                    </a:p>
                  </a:txBody>
                  <a:tcPr/>
                </a:tc>
                <a:extLst>
                  <a:ext uri="{0D108BD9-81ED-4DB2-BD59-A6C34878D82A}">
                    <a16:rowId xmlns:a16="http://schemas.microsoft.com/office/drawing/2014/main" val="3644605994"/>
                  </a:ext>
                </a:extLst>
              </a:tr>
            </a:tbl>
          </a:graphicData>
        </a:graphic>
      </p:graphicFrame>
      <p:sp>
        <p:nvSpPr>
          <p:cNvPr id="4" name="Rettangolo 3"/>
          <p:cNvSpPr/>
          <p:nvPr/>
        </p:nvSpPr>
        <p:spPr>
          <a:xfrm>
            <a:off x="1337831" y="5141618"/>
            <a:ext cx="6421583" cy="456087"/>
          </a:xfrm>
          <a:prstGeom prst="rect">
            <a:avLst/>
          </a:prstGeom>
        </p:spPr>
        <p:txBody>
          <a:bodyPr wrap="square">
            <a:spAutoFit/>
          </a:bodyPr>
          <a:lstStyle/>
          <a:p>
            <a:r>
              <a:rPr lang="en-US" sz="788" b="1" u="sng" dirty="0"/>
              <a:t>2 types of production:</a:t>
            </a:r>
          </a:p>
          <a:p>
            <a:pPr marL="214313" indent="-214313">
              <a:buFont typeface="Arial" panose="020B0604020202020204" pitchFamily="34" charset="0"/>
              <a:buChar char="•"/>
            </a:pPr>
            <a:r>
              <a:rPr lang="en-US" sz="788" dirty="0"/>
              <a:t>Standard Delivery: </a:t>
            </a:r>
            <a:r>
              <a:rPr lang="en-GB" sz="788" dirty="0"/>
              <a:t>the mode associated to the distribution of Precision Product (in terms of their geolocation accuracy)</a:t>
            </a:r>
            <a:endParaRPr lang="en-US" sz="788" dirty="0"/>
          </a:p>
          <a:p>
            <a:pPr marL="214313" indent="-214313">
              <a:buFont typeface="Arial" panose="020B0604020202020204" pitchFamily="34" charset="0"/>
              <a:buChar char="•"/>
            </a:pPr>
            <a:r>
              <a:rPr lang="en-US" sz="788" dirty="0"/>
              <a:t>Fast Delivery: </a:t>
            </a:r>
            <a:r>
              <a:rPr lang="en-GB" sz="788" dirty="0"/>
              <a:t>near-real time production mode, hence originating lower geolocation accuracy products</a:t>
            </a:r>
            <a:endParaRPr lang="it-IT" sz="788" dirty="0"/>
          </a:p>
        </p:txBody>
      </p:sp>
      <p:grpSp>
        <p:nvGrpSpPr>
          <p:cNvPr id="7" name="Group 4"/>
          <p:cNvGrpSpPr>
            <a:grpSpLocks/>
          </p:cNvGrpSpPr>
          <p:nvPr/>
        </p:nvGrpSpPr>
        <p:grpSpPr bwMode="auto">
          <a:xfrm>
            <a:off x="6700704" y="1687906"/>
            <a:ext cx="1319172" cy="3773345"/>
            <a:chOff x="172" y="459"/>
            <a:chExt cx="1335" cy="3524"/>
          </a:xfrm>
        </p:grpSpPr>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 y="459"/>
              <a:ext cx="1335" cy="3524"/>
            </a:xfrm>
            <a:prstGeom prst="rect">
              <a:avLst/>
            </a:prstGeom>
            <a:solidFill>
              <a:schemeClr val="bg1">
                <a:alpha val="79000"/>
              </a:schemeClr>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6"/>
            <p:cNvSpPr>
              <a:spLocks noChangeArrowheads="1"/>
            </p:cNvSpPr>
            <p:nvPr/>
          </p:nvSpPr>
          <p:spPr bwMode="auto">
            <a:xfrm>
              <a:off x="527" y="534"/>
              <a:ext cx="666" cy="226"/>
            </a:xfrm>
            <a:prstGeom prst="rect">
              <a:avLst/>
            </a:prstGeom>
            <a:solidFill>
              <a:schemeClr val="bg1">
                <a:alpha val="79000"/>
              </a:schemeClr>
            </a:solidFill>
            <a:ln w="12700">
              <a:solidFill>
                <a:schemeClr val="bg1"/>
              </a:solidFill>
              <a:miter lim="800000"/>
              <a:headEnd/>
              <a:tailEnd/>
            </a:ln>
            <a:effectLst/>
            <a:extLst/>
          </p:spPr>
          <p:txBody>
            <a:bodyPr wrap="none" lIns="68193" tIns="34097" rIns="68193" bIns="34097" anchor="ctr"/>
            <a:lstStyle/>
            <a:p>
              <a:pPr algn="ctr" defTabSz="565547" eaLnBrk="0" hangingPunct="0">
                <a:buSzPct val="100000"/>
              </a:pPr>
              <a:r>
                <a:rPr lang="it-IT" altLang="it-IT" sz="1050" b="1" dirty="0">
                  <a:latin typeface="Arial" charset="0"/>
                </a:rPr>
                <a:t>Level 1A </a:t>
              </a:r>
            </a:p>
          </p:txBody>
        </p:sp>
      </p:grpSp>
      <p:grpSp>
        <p:nvGrpSpPr>
          <p:cNvPr id="8" name="Group 21"/>
          <p:cNvGrpSpPr>
            <a:grpSpLocks/>
          </p:cNvGrpSpPr>
          <p:nvPr/>
        </p:nvGrpSpPr>
        <p:grpSpPr bwMode="auto">
          <a:xfrm>
            <a:off x="6580909" y="2224592"/>
            <a:ext cx="2376008" cy="2631919"/>
            <a:chOff x="1519" y="1017"/>
            <a:chExt cx="2219" cy="2458"/>
          </a:xfrm>
        </p:grpSpPr>
        <p:pic>
          <p:nvPicPr>
            <p:cNvPr id="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 y="1017"/>
              <a:ext cx="2219" cy="2458"/>
            </a:xfrm>
            <a:prstGeom prst="rect">
              <a:avLst/>
            </a:prstGeom>
            <a:noFill/>
            <a:ln w="158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8"/>
            <p:cNvSpPr>
              <a:spLocks noChangeArrowheads="1"/>
            </p:cNvSpPr>
            <p:nvPr/>
          </p:nvSpPr>
          <p:spPr bwMode="auto">
            <a:xfrm>
              <a:off x="2357" y="1027"/>
              <a:ext cx="614" cy="226"/>
            </a:xfrm>
            <a:prstGeom prst="rect">
              <a:avLst/>
            </a:prstGeom>
            <a:solidFill>
              <a:schemeClr val="bg1">
                <a:alpha val="79000"/>
              </a:schemeClr>
            </a:solidFill>
            <a:ln w="12700">
              <a:solidFill>
                <a:schemeClr val="bg1"/>
              </a:solidFill>
              <a:miter lim="800000"/>
              <a:headEnd/>
              <a:tailEnd/>
            </a:ln>
            <a:effectLst/>
            <a:extLst/>
          </p:spPr>
          <p:txBody>
            <a:bodyPr wrap="none" lIns="68193" tIns="34097" rIns="68193" bIns="34097" anchor="ctr"/>
            <a:lstStyle/>
            <a:p>
              <a:pPr algn="ctr" defTabSz="565547" eaLnBrk="0" hangingPunct="0">
                <a:buSzPct val="100000"/>
              </a:pPr>
              <a:r>
                <a:rPr lang="it-IT" altLang="it-IT" sz="1050" b="1" dirty="0">
                  <a:latin typeface="Arial" charset="0"/>
                </a:rPr>
                <a:t>Level 1B </a:t>
              </a:r>
            </a:p>
          </p:txBody>
        </p:sp>
      </p:grpSp>
      <p:grpSp>
        <p:nvGrpSpPr>
          <p:cNvPr id="23" name="Gruppo 22"/>
          <p:cNvGrpSpPr/>
          <p:nvPr/>
        </p:nvGrpSpPr>
        <p:grpSpPr>
          <a:xfrm>
            <a:off x="5848350" y="2044991"/>
            <a:ext cx="3064504" cy="3096627"/>
            <a:chOff x="5970325" y="1814681"/>
            <a:chExt cx="3064504" cy="3096627"/>
          </a:xfrm>
        </p:grpSpPr>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5284" y="1814681"/>
              <a:ext cx="2429545" cy="2631919"/>
            </a:xfrm>
            <a:prstGeom prst="rect">
              <a:avLst/>
            </a:prstGeom>
            <a:noFill/>
            <a:ln w="158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22"/>
            <p:cNvGrpSpPr>
              <a:grpSpLocks/>
            </p:cNvGrpSpPr>
            <p:nvPr/>
          </p:nvGrpSpPr>
          <p:grpSpPr bwMode="auto">
            <a:xfrm>
              <a:off x="5970325" y="3350145"/>
              <a:ext cx="2155432" cy="1561163"/>
              <a:chOff x="2810" y="2837"/>
              <a:chExt cx="2013" cy="1458"/>
            </a:xfrm>
          </p:grpSpPr>
          <p:grpSp>
            <p:nvGrpSpPr>
              <p:cNvPr id="11" name="Group 11"/>
              <p:cNvGrpSpPr>
                <a:grpSpLocks/>
              </p:cNvGrpSpPr>
              <p:nvPr/>
            </p:nvGrpSpPr>
            <p:grpSpPr bwMode="auto">
              <a:xfrm>
                <a:off x="2810" y="2962"/>
                <a:ext cx="1788" cy="1333"/>
                <a:chOff x="3346" y="2921"/>
                <a:chExt cx="1937" cy="1333"/>
              </a:xfrm>
            </p:grpSpPr>
            <p:pic>
              <p:nvPicPr>
                <p:cNvPr id="15"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6" y="2921"/>
                  <a:ext cx="1134" cy="99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41" y="3294"/>
                  <a:ext cx="1142" cy="96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4"/>
                <p:cNvSpPr>
                  <a:spLocks noChangeArrowheads="1"/>
                </p:cNvSpPr>
                <p:nvPr/>
              </p:nvSpPr>
              <p:spPr bwMode="auto">
                <a:xfrm>
                  <a:off x="3574" y="2954"/>
                  <a:ext cx="680" cy="226"/>
                </a:xfrm>
                <a:prstGeom prst="rect">
                  <a:avLst/>
                </a:prstGeom>
                <a:solidFill>
                  <a:schemeClr val="bg1">
                    <a:alpha val="79000"/>
                  </a:schemeClr>
                </a:solidFill>
                <a:ln w="12700">
                  <a:solidFill>
                    <a:schemeClr val="bg1"/>
                  </a:solidFill>
                  <a:miter lim="800000"/>
                  <a:headEnd/>
                  <a:tailEnd/>
                </a:ln>
                <a:effectLst/>
                <a:extLst/>
              </p:spPr>
              <p:txBody>
                <a:bodyPr wrap="none" lIns="68193" tIns="34097" rIns="68193" bIns="34097" anchor="ctr"/>
                <a:lstStyle/>
                <a:p>
                  <a:pPr algn="ctr" defTabSz="565547" eaLnBrk="0" hangingPunct="0">
                    <a:buSzPct val="100000"/>
                  </a:pPr>
                  <a:r>
                    <a:rPr lang="it-IT" altLang="it-IT" sz="1050" b="1" dirty="0">
                      <a:latin typeface="Arial" charset="0"/>
                    </a:rPr>
                    <a:t>Level 1C</a:t>
                  </a:r>
                </a:p>
              </p:txBody>
            </p:sp>
            <p:sp>
              <p:nvSpPr>
                <p:cNvPr id="18" name="Rectangle 15"/>
                <p:cNvSpPr>
                  <a:spLocks noChangeArrowheads="1"/>
                </p:cNvSpPr>
                <p:nvPr/>
              </p:nvSpPr>
              <p:spPr bwMode="auto">
                <a:xfrm>
                  <a:off x="4367" y="3407"/>
                  <a:ext cx="681" cy="226"/>
                </a:xfrm>
                <a:prstGeom prst="rect">
                  <a:avLst/>
                </a:prstGeom>
                <a:solidFill>
                  <a:schemeClr val="bg1">
                    <a:alpha val="79000"/>
                  </a:schemeClr>
                </a:solidFill>
                <a:ln w="12700">
                  <a:solidFill>
                    <a:schemeClr val="bg1"/>
                  </a:solidFill>
                  <a:miter lim="800000"/>
                  <a:headEnd/>
                  <a:tailEnd/>
                </a:ln>
                <a:effectLst/>
                <a:extLst/>
              </p:spPr>
              <p:txBody>
                <a:bodyPr wrap="none" lIns="68193" tIns="34097" rIns="68193" bIns="34097" anchor="ctr"/>
                <a:lstStyle/>
                <a:p>
                  <a:pPr algn="ctr" defTabSz="565547" eaLnBrk="0" hangingPunct="0">
                    <a:buSzPct val="100000"/>
                  </a:pPr>
                  <a:r>
                    <a:rPr lang="it-IT" altLang="it-IT" sz="1050" b="1" dirty="0">
                      <a:latin typeface="Arial" charset="0"/>
                    </a:rPr>
                    <a:t>Level 1D </a:t>
                  </a:r>
                </a:p>
              </p:txBody>
            </p:sp>
          </p:grpSp>
          <p:sp>
            <p:nvSpPr>
              <p:cNvPr id="12" name="Rectangle 16"/>
              <p:cNvSpPr>
                <a:spLocks noChangeArrowheads="1"/>
              </p:cNvSpPr>
              <p:nvPr/>
            </p:nvSpPr>
            <p:spPr bwMode="auto">
              <a:xfrm>
                <a:off x="4720" y="2840"/>
                <a:ext cx="103" cy="161"/>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193" tIns="34097" rIns="68193" bIns="34097" anchor="ctr"/>
              <a:lstStyle/>
              <a:p>
                <a:endParaRPr lang="it-IT"/>
              </a:p>
            </p:txBody>
          </p:sp>
          <p:sp>
            <p:nvSpPr>
              <p:cNvPr id="13" name="Line 17"/>
              <p:cNvSpPr>
                <a:spLocks noChangeShapeType="1"/>
              </p:cNvSpPr>
              <p:nvPr/>
            </p:nvSpPr>
            <p:spPr bwMode="auto">
              <a:xfrm flipV="1">
                <a:off x="3858" y="2837"/>
                <a:ext cx="860" cy="109"/>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193" tIns="34097" rIns="68193" bIns="34097"/>
              <a:lstStyle/>
              <a:p>
                <a:endParaRPr lang="it-IT"/>
              </a:p>
            </p:txBody>
          </p:sp>
          <p:sp>
            <p:nvSpPr>
              <p:cNvPr id="14" name="Line 18"/>
              <p:cNvSpPr>
                <a:spLocks noChangeShapeType="1"/>
              </p:cNvSpPr>
              <p:nvPr/>
            </p:nvSpPr>
            <p:spPr bwMode="auto">
              <a:xfrm flipV="1">
                <a:off x="4597" y="3003"/>
                <a:ext cx="221" cy="32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193" tIns="34097" rIns="68193" bIns="34097"/>
              <a:lstStyle/>
              <a:p>
                <a:endParaRPr lang="it-IT"/>
              </a:p>
            </p:txBody>
          </p:sp>
        </p:grpSp>
      </p:grpSp>
    </p:spTree>
    <p:extLst>
      <p:ext uri="{BB962C8B-B14F-4D97-AF65-F5344CB8AC3E}">
        <p14:creationId xmlns:p14="http://schemas.microsoft.com/office/powerpoint/2010/main" val="3067736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Carta di giornale"/>
          <p:cNvSpPr txBox="1">
            <a:spLocks noChangeArrowheads="1"/>
          </p:cNvSpPr>
          <p:nvPr/>
        </p:nvSpPr>
        <p:spPr bwMode="auto">
          <a:xfrm>
            <a:off x="3355978" y="2078042"/>
            <a:ext cx="4791075" cy="3462337"/>
          </a:xfrm>
          <a:prstGeom prst="rect">
            <a:avLst/>
          </a:prstGeom>
          <a:noFill/>
          <a:ln>
            <a:noFill/>
          </a:ln>
          <a:effectLst/>
          <a:extLst/>
        </p:spPr>
        <p:txBody>
          <a:bodyPr anchor="ctr"/>
          <a:lstStyle>
            <a:lvl1pPr algn="ctr" rtl="0" eaLnBrk="0" fontAlgn="base" hangingPunct="0">
              <a:spcBef>
                <a:spcPct val="0"/>
              </a:spcBef>
              <a:spcAft>
                <a:spcPct val="0"/>
              </a:spcAft>
              <a:defRPr sz="2200">
                <a:solidFill>
                  <a:srgbClr val="000066"/>
                </a:solidFill>
                <a:latin typeface="+mj-lt"/>
                <a:ea typeface="+mj-ea"/>
                <a:cs typeface="+mj-cs"/>
              </a:defRPr>
            </a:lvl1pPr>
            <a:lvl2pPr algn="ctr" rtl="0" eaLnBrk="0" fontAlgn="base" hangingPunct="0">
              <a:spcBef>
                <a:spcPct val="0"/>
              </a:spcBef>
              <a:spcAft>
                <a:spcPct val="0"/>
              </a:spcAft>
              <a:defRPr sz="2200">
                <a:solidFill>
                  <a:srgbClr val="000066"/>
                </a:solidFill>
                <a:latin typeface="Arial Unicode MS" pitchFamily="34" charset="-128"/>
              </a:defRPr>
            </a:lvl2pPr>
            <a:lvl3pPr algn="ctr" rtl="0" eaLnBrk="0" fontAlgn="base" hangingPunct="0">
              <a:spcBef>
                <a:spcPct val="0"/>
              </a:spcBef>
              <a:spcAft>
                <a:spcPct val="0"/>
              </a:spcAft>
              <a:defRPr sz="2200">
                <a:solidFill>
                  <a:srgbClr val="000066"/>
                </a:solidFill>
                <a:latin typeface="Arial Unicode MS" pitchFamily="34" charset="-128"/>
              </a:defRPr>
            </a:lvl3pPr>
            <a:lvl4pPr algn="ctr" rtl="0" eaLnBrk="0" fontAlgn="base" hangingPunct="0">
              <a:spcBef>
                <a:spcPct val="0"/>
              </a:spcBef>
              <a:spcAft>
                <a:spcPct val="0"/>
              </a:spcAft>
              <a:defRPr sz="2200">
                <a:solidFill>
                  <a:srgbClr val="000066"/>
                </a:solidFill>
                <a:latin typeface="Arial Unicode MS" pitchFamily="34" charset="-128"/>
              </a:defRPr>
            </a:lvl4pPr>
            <a:lvl5pPr algn="ctr" rtl="0" eaLnBrk="0" fontAlgn="base" hangingPunct="0">
              <a:spcBef>
                <a:spcPct val="0"/>
              </a:spcBef>
              <a:spcAft>
                <a:spcPct val="0"/>
              </a:spcAft>
              <a:defRPr sz="2200">
                <a:solidFill>
                  <a:srgbClr val="000066"/>
                </a:solidFill>
                <a:latin typeface="Arial Unicode MS" pitchFamily="34" charset="-128"/>
              </a:defRPr>
            </a:lvl5pPr>
            <a:lvl6pPr marL="422041" algn="ctr" rtl="0" fontAlgn="base">
              <a:spcBef>
                <a:spcPct val="0"/>
              </a:spcBef>
              <a:spcAft>
                <a:spcPct val="0"/>
              </a:spcAft>
              <a:defRPr sz="2215">
                <a:solidFill>
                  <a:srgbClr val="000066"/>
                </a:solidFill>
                <a:latin typeface="Arial Unicode MS" pitchFamily="34" charset="-128"/>
              </a:defRPr>
            </a:lvl6pPr>
            <a:lvl7pPr marL="844083" algn="ctr" rtl="0" fontAlgn="base">
              <a:spcBef>
                <a:spcPct val="0"/>
              </a:spcBef>
              <a:spcAft>
                <a:spcPct val="0"/>
              </a:spcAft>
              <a:defRPr sz="2215">
                <a:solidFill>
                  <a:srgbClr val="000066"/>
                </a:solidFill>
                <a:latin typeface="Arial Unicode MS" pitchFamily="34" charset="-128"/>
              </a:defRPr>
            </a:lvl7pPr>
            <a:lvl8pPr marL="1266124" algn="ctr" rtl="0" fontAlgn="base">
              <a:spcBef>
                <a:spcPct val="0"/>
              </a:spcBef>
              <a:spcAft>
                <a:spcPct val="0"/>
              </a:spcAft>
              <a:defRPr sz="2215">
                <a:solidFill>
                  <a:srgbClr val="000066"/>
                </a:solidFill>
                <a:latin typeface="Arial Unicode MS" pitchFamily="34" charset="-128"/>
              </a:defRPr>
            </a:lvl8pPr>
            <a:lvl9pPr marL="1688165" algn="ctr" rtl="0" fontAlgn="base">
              <a:spcBef>
                <a:spcPct val="0"/>
              </a:spcBef>
              <a:spcAft>
                <a:spcPct val="0"/>
              </a:spcAft>
              <a:defRPr sz="2215">
                <a:solidFill>
                  <a:srgbClr val="000066"/>
                </a:solidFill>
                <a:latin typeface="Arial Unicode MS" pitchFamily="34" charset="-128"/>
              </a:defRPr>
            </a:lvl9pPr>
          </a:lstStyle>
          <a:p>
            <a:pPr eaLnBrk="1" hangingPunct="1">
              <a:defRPr/>
            </a:pPr>
            <a:r>
              <a:rPr lang="en-US" sz="4800" b="1" dirty="0">
                <a:solidFill>
                  <a:schemeClr val="bg1"/>
                </a:solidFill>
                <a:latin typeface="Calibri" panose="020F0502020204030204" pitchFamily="34" charset="0"/>
                <a:cs typeface="Calibri" panose="020F0502020204030204" pitchFamily="34" charset="0"/>
              </a:rPr>
              <a:t>Thank You! </a:t>
            </a:r>
          </a:p>
          <a:p>
            <a:pPr eaLnBrk="1" hangingPunct="1">
              <a:defRPr/>
            </a:pPr>
            <a:endParaRPr lang="en-US" sz="2400" b="1" dirty="0">
              <a:solidFill>
                <a:schemeClr val="bg1"/>
              </a:solidFill>
              <a:latin typeface="Calibri" panose="020F0502020204030204" pitchFamily="34" charset="0"/>
              <a:ea typeface="+mn-ea"/>
              <a:cs typeface="Calibri" panose="020F0502020204030204" pitchFamily="34" charset="0"/>
            </a:endParaRPr>
          </a:p>
          <a:p>
            <a:pPr eaLnBrk="1" hangingPunct="1">
              <a:defRPr/>
            </a:pPr>
            <a:r>
              <a:rPr lang="en-US" sz="2400" b="1" dirty="0">
                <a:solidFill>
                  <a:schemeClr val="bg1"/>
                </a:solidFill>
                <a:latin typeface="Calibri" panose="020F0502020204030204" pitchFamily="34" charset="0"/>
                <a:ea typeface="+mn-ea"/>
                <a:cs typeface="Calibri" panose="020F0502020204030204" pitchFamily="34" charset="0"/>
              </a:rPr>
              <a:t>Roberto Formaro</a:t>
            </a:r>
          </a:p>
          <a:p>
            <a:pPr eaLnBrk="1" hangingPunct="1">
              <a:defRPr/>
            </a:pPr>
            <a:r>
              <a:rPr lang="en-US" sz="2000" b="1" dirty="0">
                <a:solidFill>
                  <a:schemeClr val="bg1"/>
                </a:solidFill>
                <a:latin typeface="Calibri" panose="020F0502020204030204" pitchFamily="34" charset="0"/>
                <a:ea typeface="+mn-ea"/>
                <a:cs typeface="Calibri" panose="020F0502020204030204" pitchFamily="34" charset="0"/>
              </a:rPr>
              <a:t>ASI</a:t>
            </a:r>
          </a:p>
          <a:p>
            <a:pPr eaLnBrk="1" hangingPunct="1">
              <a:defRPr/>
            </a:pPr>
            <a:r>
              <a:rPr lang="en-US" sz="2000" b="1" dirty="0">
                <a:solidFill>
                  <a:schemeClr val="bg1"/>
                </a:solidFill>
                <a:latin typeface="Calibri" panose="020F0502020204030204" pitchFamily="34" charset="0"/>
                <a:ea typeface="+mn-ea"/>
                <a:cs typeface="Calibri" panose="020F0502020204030204" pitchFamily="34" charset="0"/>
              </a:rPr>
              <a:t>Head of Technology and Engineering Department</a:t>
            </a:r>
          </a:p>
          <a:p>
            <a:pPr eaLnBrk="1" hangingPunct="1">
              <a:defRPr/>
            </a:pPr>
            <a:r>
              <a:rPr lang="en-US" sz="2000" b="1" dirty="0">
                <a:solidFill>
                  <a:schemeClr val="bg1"/>
                </a:solidFill>
                <a:latin typeface="Calibri" panose="020F0502020204030204" pitchFamily="34" charset="0"/>
                <a:ea typeface="+mn-ea"/>
                <a:cs typeface="Calibri" panose="020F0502020204030204" pitchFamily="34" charset="0"/>
              </a:rPr>
              <a:t>roberto.formaro@asi.it</a:t>
            </a:r>
          </a:p>
          <a:p>
            <a:pPr eaLnBrk="1" hangingPunct="1">
              <a:defRPr/>
            </a:pPr>
            <a:endParaRPr lang="en-US" sz="2400" b="1" dirty="0">
              <a:solidFill>
                <a:schemeClr val="bg1"/>
              </a:solidFill>
              <a:latin typeface="Calibri" panose="020F0502020204030204" pitchFamily="34" charset="0"/>
              <a:ea typeface="+mn-ea"/>
              <a:cs typeface="Calibri" panose="020F0502020204030204" pitchFamily="34" charset="0"/>
            </a:endParaRPr>
          </a:p>
          <a:p>
            <a:pPr eaLnBrk="1" hangingPunct="1">
              <a:defRPr/>
            </a:pPr>
            <a:r>
              <a:rPr lang="en-US" altLang="it-IT" sz="2800" b="1" dirty="0">
                <a:solidFill>
                  <a:schemeClr val="bg1"/>
                </a:solidFill>
                <a:latin typeface="Calibri" panose="020F0502020204030204" pitchFamily="34" charset="0"/>
                <a:ea typeface="+mn-ea"/>
                <a:cs typeface="Calibri" panose="020F0502020204030204" pitchFamily="34" charset="0"/>
              </a:rPr>
              <a:t>For further information visit www.prisma-i.it</a:t>
            </a:r>
          </a:p>
        </p:txBody>
      </p:sp>
      <p:pic>
        <p:nvPicPr>
          <p:cNvPr id="29700"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9482" y="2377692"/>
            <a:ext cx="19446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ttangolo 6"/>
          <p:cNvSpPr>
            <a:spLocks noChangeArrowheads="1"/>
          </p:cNvSpPr>
          <p:nvPr/>
        </p:nvSpPr>
        <p:spPr bwMode="auto">
          <a:xfrm>
            <a:off x="0" y="-3175"/>
            <a:ext cx="9144000" cy="1223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742950" indent="-285750">
              <a:defRPr sz="2200">
                <a:solidFill>
                  <a:schemeClr val="tx1"/>
                </a:solidFill>
                <a:latin typeface="Arial" panose="020B0604020202020204" pitchFamily="34" charset="0"/>
              </a:defRPr>
            </a:lvl1pPr>
            <a:lvl2pPr marL="742950" indent="-285750">
              <a:defRPr sz="2200">
                <a:solidFill>
                  <a:schemeClr val="tx1"/>
                </a:solidFill>
                <a:latin typeface="Arial" panose="020B0604020202020204" pitchFamily="34" charset="0"/>
              </a:defRPr>
            </a:lvl2pPr>
            <a:lvl3pPr marL="1143000" indent="-228600">
              <a:defRPr sz="2200">
                <a:solidFill>
                  <a:schemeClr val="tx1"/>
                </a:solidFill>
                <a:latin typeface="Arial" panose="020B0604020202020204" pitchFamily="34" charset="0"/>
              </a:defRPr>
            </a:lvl3pPr>
            <a:lvl4pPr marL="1600200" indent="-228600">
              <a:defRPr sz="2200">
                <a:solidFill>
                  <a:schemeClr val="tx1"/>
                </a:solidFill>
                <a:latin typeface="Arial" panose="020B0604020202020204" pitchFamily="34" charset="0"/>
              </a:defRPr>
            </a:lvl4pPr>
            <a:lvl5pPr marL="2057400" indent="-228600">
              <a:defRPr sz="2200">
                <a:solidFill>
                  <a:schemeClr val="tx1"/>
                </a:solidFill>
                <a:latin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Char char="q"/>
            </a:pPr>
            <a:endParaRPr lang="it-IT" altLang="it-IT" sz="2000">
              <a:solidFill>
                <a:srgbClr val="000066"/>
              </a:solidFill>
              <a:latin typeface="Arial Unicode MS" pitchFamily="34" charset="-128"/>
            </a:endParaRPr>
          </a:p>
        </p:txBody>
      </p:sp>
      <p:sp>
        <p:nvSpPr>
          <p:cNvPr id="4" name="Rectangle 2" descr="Carta di giornale"/>
          <p:cNvSpPr txBox="1">
            <a:spLocks noChangeArrowheads="1"/>
          </p:cNvSpPr>
          <p:nvPr/>
        </p:nvSpPr>
        <p:spPr bwMode="auto">
          <a:xfrm>
            <a:off x="1793874" y="4623617"/>
            <a:ext cx="5556251" cy="1514580"/>
          </a:xfrm>
          <a:prstGeom prst="rect">
            <a:avLst/>
          </a:prstGeom>
          <a:noFill/>
          <a:ln>
            <a:noFill/>
          </a:ln>
          <a:effectLst/>
          <a:extLst/>
        </p:spPr>
        <p:txBody>
          <a:bodyPr anchor="ctr"/>
          <a:lstStyle>
            <a:lvl1pPr algn="ctr" rtl="0" eaLnBrk="0" fontAlgn="base" hangingPunct="0">
              <a:spcBef>
                <a:spcPct val="0"/>
              </a:spcBef>
              <a:spcAft>
                <a:spcPct val="0"/>
              </a:spcAft>
              <a:defRPr sz="2200">
                <a:solidFill>
                  <a:srgbClr val="000066"/>
                </a:solidFill>
                <a:latin typeface="+mj-lt"/>
                <a:ea typeface="+mj-ea"/>
                <a:cs typeface="+mj-cs"/>
              </a:defRPr>
            </a:lvl1pPr>
            <a:lvl2pPr algn="ctr" rtl="0" eaLnBrk="0" fontAlgn="base" hangingPunct="0">
              <a:spcBef>
                <a:spcPct val="0"/>
              </a:spcBef>
              <a:spcAft>
                <a:spcPct val="0"/>
              </a:spcAft>
              <a:defRPr sz="2200">
                <a:solidFill>
                  <a:srgbClr val="000066"/>
                </a:solidFill>
                <a:latin typeface="Arial Unicode MS" pitchFamily="34" charset="-128"/>
              </a:defRPr>
            </a:lvl2pPr>
            <a:lvl3pPr algn="ctr" rtl="0" eaLnBrk="0" fontAlgn="base" hangingPunct="0">
              <a:spcBef>
                <a:spcPct val="0"/>
              </a:spcBef>
              <a:spcAft>
                <a:spcPct val="0"/>
              </a:spcAft>
              <a:defRPr sz="2200">
                <a:solidFill>
                  <a:srgbClr val="000066"/>
                </a:solidFill>
                <a:latin typeface="Arial Unicode MS" pitchFamily="34" charset="-128"/>
              </a:defRPr>
            </a:lvl3pPr>
            <a:lvl4pPr algn="ctr" rtl="0" eaLnBrk="0" fontAlgn="base" hangingPunct="0">
              <a:spcBef>
                <a:spcPct val="0"/>
              </a:spcBef>
              <a:spcAft>
                <a:spcPct val="0"/>
              </a:spcAft>
              <a:defRPr sz="2200">
                <a:solidFill>
                  <a:srgbClr val="000066"/>
                </a:solidFill>
                <a:latin typeface="Arial Unicode MS" pitchFamily="34" charset="-128"/>
              </a:defRPr>
            </a:lvl4pPr>
            <a:lvl5pPr algn="ctr" rtl="0" eaLnBrk="0" fontAlgn="base" hangingPunct="0">
              <a:spcBef>
                <a:spcPct val="0"/>
              </a:spcBef>
              <a:spcAft>
                <a:spcPct val="0"/>
              </a:spcAft>
              <a:defRPr sz="2200">
                <a:solidFill>
                  <a:srgbClr val="000066"/>
                </a:solidFill>
                <a:latin typeface="Arial Unicode MS" pitchFamily="34" charset="-128"/>
              </a:defRPr>
            </a:lvl5pPr>
            <a:lvl6pPr marL="422041" algn="ctr" rtl="0" fontAlgn="base">
              <a:spcBef>
                <a:spcPct val="0"/>
              </a:spcBef>
              <a:spcAft>
                <a:spcPct val="0"/>
              </a:spcAft>
              <a:defRPr sz="2215">
                <a:solidFill>
                  <a:srgbClr val="000066"/>
                </a:solidFill>
                <a:latin typeface="Arial Unicode MS" pitchFamily="34" charset="-128"/>
              </a:defRPr>
            </a:lvl6pPr>
            <a:lvl7pPr marL="844083" algn="ctr" rtl="0" fontAlgn="base">
              <a:spcBef>
                <a:spcPct val="0"/>
              </a:spcBef>
              <a:spcAft>
                <a:spcPct val="0"/>
              </a:spcAft>
              <a:defRPr sz="2215">
                <a:solidFill>
                  <a:srgbClr val="000066"/>
                </a:solidFill>
                <a:latin typeface="Arial Unicode MS" pitchFamily="34" charset="-128"/>
              </a:defRPr>
            </a:lvl7pPr>
            <a:lvl8pPr marL="1266124" algn="ctr" rtl="0" fontAlgn="base">
              <a:spcBef>
                <a:spcPct val="0"/>
              </a:spcBef>
              <a:spcAft>
                <a:spcPct val="0"/>
              </a:spcAft>
              <a:defRPr sz="2215">
                <a:solidFill>
                  <a:srgbClr val="000066"/>
                </a:solidFill>
                <a:latin typeface="Arial Unicode MS" pitchFamily="34" charset="-128"/>
              </a:defRPr>
            </a:lvl8pPr>
            <a:lvl9pPr marL="1688165" algn="ctr" rtl="0" fontAlgn="base">
              <a:spcBef>
                <a:spcPct val="0"/>
              </a:spcBef>
              <a:spcAft>
                <a:spcPct val="0"/>
              </a:spcAft>
              <a:defRPr sz="2215">
                <a:solidFill>
                  <a:srgbClr val="000066"/>
                </a:solidFill>
                <a:latin typeface="Arial Unicode MS" pitchFamily="34" charset="-128"/>
              </a:defRPr>
            </a:lvl9pPr>
          </a:lstStyle>
          <a:p>
            <a:pPr eaLnBrk="1" hangingPunct="1">
              <a:defRPr/>
            </a:pPr>
            <a:r>
              <a:rPr lang="en-US" sz="4000" b="1" dirty="0">
                <a:solidFill>
                  <a:srgbClr val="15275E"/>
                </a:solidFill>
                <a:latin typeface="Calibri" panose="020F0502020204030204" pitchFamily="34" charset="0"/>
                <a:cs typeface="Calibri" panose="020F0502020204030204" pitchFamily="34" charset="0"/>
              </a:rPr>
              <a:t>Thank </a:t>
            </a:r>
            <a:r>
              <a:rPr lang="en-US" sz="4000" b="1" dirty="0" smtClean="0">
                <a:solidFill>
                  <a:srgbClr val="15275E"/>
                </a:solidFill>
                <a:latin typeface="Calibri" panose="020F0502020204030204" pitchFamily="34" charset="0"/>
                <a:cs typeface="Calibri" panose="020F0502020204030204" pitchFamily="34" charset="0"/>
              </a:rPr>
              <a:t>You </a:t>
            </a:r>
            <a:endParaRPr lang="en-US" sz="4000" b="1" dirty="0">
              <a:solidFill>
                <a:srgbClr val="15275E"/>
              </a:solidFill>
              <a:latin typeface="Calibri" panose="020F0502020204030204" pitchFamily="34" charset="0"/>
              <a:cs typeface="Calibri" panose="020F0502020204030204" pitchFamily="34" charset="0"/>
            </a:endParaRPr>
          </a:p>
        </p:txBody>
      </p:sp>
      <p:pic>
        <p:nvPicPr>
          <p:cNvPr id="10" name="Picture 8">
            <a:extLst>
              <a:ext uri="{FF2B5EF4-FFF2-40B4-BE49-F238E27FC236}">
                <a16:creationId xmlns:a16="http://schemas.microsoft.com/office/drawing/2014/main" id="{FD7E1A21-C444-473A-A223-2431DD26FDEF}"/>
              </a:ext>
            </a:extLst>
          </p:cNvPr>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855149" y="977600"/>
            <a:ext cx="1433354" cy="750616"/>
          </a:xfrm>
          <a:prstGeom prst="rect">
            <a:avLst/>
          </a:prstGeom>
        </p:spPr>
      </p:pic>
    </p:spTree>
    <p:extLst>
      <p:ext uri="{BB962C8B-B14F-4D97-AF65-F5344CB8AC3E}">
        <p14:creationId xmlns:p14="http://schemas.microsoft.com/office/powerpoint/2010/main" val="460033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 name="Picture 11">
            <a:extLst>
              <a:ext uri="{FF2B5EF4-FFF2-40B4-BE49-F238E27FC236}">
                <a16:creationId xmlns:a16="http://schemas.microsoft.com/office/drawing/2014/main" id="{9C9C477B-7A9B-489F-BA56-E7CFAE69AE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68117" y="2560216"/>
            <a:ext cx="4465553" cy="3519403"/>
          </a:xfrm>
          <a:prstGeom prst="roundRect">
            <a:avLst>
              <a:gd name="adj" fmla="val 8594"/>
            </a:avLst>
          </a:prstGeom>
          <a:solidFill>
            <a:srgbClr val="FFFFFF">
              <a:shade val="85000"/>
            </a:srgbClr>
          </a:solidFill>
          <a:ln>
            <a:noFill/>
          </a:ln>
          <a:effectLst/>
          <a:extLst/>
        </p:spPr>
      </p:pic>
      <p:sp>
        <p:nvSpPr>
          <p:cNvPr id="29" name="Segnaposto numero diapositiva 3">
            <a:extLst>
              <a:ext uri="{FF2B5EF4-FFF2-40B4-BE49-F238E27FC236}">
                <a16:creationId xmlns:a16="http://schemas.microsoft.com/office/drawing/2014/main" id="{AA3833F6-98B5-4517-9BF7-8A2EF744F852}"/>
              </a:ext>
            </a:extLst>
          </p:cNvPr>
          <p:cNvSpPr txBox="1">
            <a:spLocks/>
          </p:cNvSpPr>
          <p:nvPr/>
        </p:nvSpPr>
        <p:spPr>
          <a:xfrm>
            <a:off x="8024568" y="6433503"/>
            <a:ext cx="98401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E3FACAC-3CBF-4298-8428-9DCB92D62F48}" type="slidenum">
              <a:rPr lang="it-IT" sz="1600" b="1">
                <a:solidFill>
                  <a:schemeClr val="bg1"/>
                </a:solidFill>
                <a:latin typeface="Arial" panose="020B0604020202020204" pitchFamily="34" charset="0"/>
                <a:ea typeface="Adobe Song Std L" panose="02020300000000000000" pitchFamily="18" charset="-128"/>
                <a:cs typeface="Arial" panose="020B0604020202020204" pitchFamily="34" charset="0"/>
              </a:rPr>
              <a:pPr algn="r"/>
              <a:t>3</a:t>
            </a:fld>
            <a:endParaRPr lang="it-IT" sz="1600" b="1" dirty="0">
              <a:solidFill>
                <a:schemeClr val="bg1"/>
              </a:solidFill>
              <a:latin typeface="Arial" panose="020B0604020202020204" pitchFamily="34" charset="0"/>
              <a:ea typeface="Adobe Song Std L" panose="02020300000000000000" pitchFamily="18" charset="-128"/>
              <a:cs typeface="Arial" panose="020B0604020202020204" pitchFamily="34" charset="0"/>
            </a:endParaRPr>
          </a:p>
        </p:txBody>
      </p:sp>
      <p:sp>
        <p:nvSpPr>
          <p:cNvPr id="36" name="Rectangle 35">
            <a:extLst>
              <a:ext uri="{FF2B5EF4-FFF2-40B4-BE49-F238E27FC236}">
                <a16:creationId xmlns:a16="http://schemas.microsoft.com/office/drawing/2014/main" id="{E0D688CF-FD30-4062-96E0-D26363FD48E3}"/>
              </a:ext>
            </a:extLst>
          </p:cNvPr>
          <p:cNvSpPr/>
          <p:nvPr/>
        </p:nvSpPr>
        <p:spPr>
          <a:xfrm>
            <a:off x="175093" y="2153220"/>
            <a:ext cx="4540470" cy="4412680"/>
          </a:xfrm>
          <a:prstGeom prst="roundRect">
            <a:avLst/>
          </a:prstGeom>
          <a:solidFill>
            <a:schemeClr val="bg1">
              <a:lumMod val="95000"/>
            </a:schemeClr>
          </a:solidFill>
          <a:effectLst>
            <a:glow rad="63500">
              <a:schemeClr val="accent6">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wrap="square" lIns="90000" tIns="0" bIns="0" rtlCol="0" anchor="ctr">
            <a:normAutofit fontScale="85000" lnSpcReduction="10000"/>
          </a:bodyPr>
          <a:lstStyle/>
          <a:p>
            <a:pPr marL="285744" indent="-285744">
              <a:lnSpc>
                <a:spcPct val="150000"/>
              </a:lnSpc>
              <a:spcAft>
                <a:spcPts val="1200"/>
              </a:spcAft>
              <a:buFont typeface="Wingdings" panose="05000000000000000000" pitchFamily="2" charset="2"/>
              <a:buChar char="v"/>
            </a:pPr>
            <a:r>
              <a:rPr lang="it-IT"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 </a:t>
            </a:r>
            <a:r>
              <a:rPr lang="it-IT" sz="1400" b="1"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4</a:t>
            </a:r>
            <a:r>
              <a:rPr lang="it-IT"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 X-band </a:t>
            </a:r>
            <a:r>
              <a:rPr lang="it-IT" sz="1400" b="1"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SAR</a:t>
            </a:r>
            <a:r>
              <a:rPr lang="it-IT"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 </a:t>
            </a:r>
            <a:r>
              <a:rPr lang="it-IT" sz="1400" dirty="0" err="1">
                <a:solidFill>
                  <a:schemeClr val="accent1">
                    <a:lumMod val="50000"/>
                  </a:schemeClr>
                </a:solidFill>
                <a:uFill>
                  <a:solidFill>
                    <a:srgbClr val="FFFFFF"/>
                  </a:solidFill>
                </a:uFill>
                <a:latin typeface="Arial" panose="020B0604020202020204" pitchFamily="34" charset="0"/>
                <a:cs typeface="Arial" panose="020B0604020202020204" pitchFamily="34" charset="0"/>
              </a:rPr>
              <a:t>satellites</a:t>
            </a:r>
            <a:r>
              <a:rPr lang="it-IT"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 </a:t>
            </a:r>
            <a:r>
              <a:rPr lang="it-IT" sz="1400" dirty="0" err="1"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constellation</a:t>
            </a:r>
            <a:r>
              <a:rPr lang="it-IT"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
            </a:r>
            <a:br>
              <a:rPr lang="it-IT"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br>
            <a:r>
              <a:rPr lang="it-IT" sz="1400" dirty="0" err="1"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day</a:t>
            </a:r>
            <a:r>
              <a:rPr lang="it-IT"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/night </a:t>
            </a:r>
            <a:r>
              <a:rPr lang="it-IT" sz="1400" dirty="0" err="1">
                <a:solidFill>
                  <a:schemeClr val="accent1">
                    <a:lumMod val="50000"/>
                  </a:schemeClr>
                </a:solidFill>
                <a:uFill>
                  <a:solidFill>
                    <a:srgbClr val="FFFFFF"/>
                  </a:solidFill>
                </a:uFill>
                <a:latin typeface="Arial" panose="020B0604020202020204" pitchFamily="34" charset="0"/>
                <a:cs typeface="Arial" panose="020B0604020202020204" pitchFamily="34" charset="0"/>
              </a:rPr>
              <a:t>all</a:t>
            </a:r>
            <a:r>
              <a:rPr lang="it-IT"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 </a:t>
            </a:r>
            <a:r>
              <a:rPr lang="it-IT" sz="1400" dirty="0" err="1">
                <a:solidFill>
                  <a:schemeClr val="accent1">
                    <a:lumMod val="50000"/>
                  </a:schemeClr>
                </a:solidFill>
                <a:uFill>
                  <a:solidFill>
                    <a:srgbClr val="FFFFFF"/>
                  </a:solidFill>
                </a:uFill>
                <a:latin typeface="Arial" panose="020B0604020202020204" pitchFamily="34" charset="0"/>
                <a:cs typeface="Arial" panose="020B0604020202020204" pitchFamily="34" charset="0"/>
              </a:rPr>
              <a:t>weather</a:t>
            </a:r>
            <a:endParaRPr lang="it-IT"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endParaRPr>
          </a:p>
          <a:p>
            <a:pPr marL="285744" indent="-285744">
              <a:lnSpc>
                <a:spcPct val="150000"/>
              </a:lnSpc>
              <a:spcAft>
                <a:spcPts val="1200"/>
              </a:spcAft>
              <a:buFont typeface="Wingdings" panose="05000000000000000000" pitchFamily="2" charset="2"/>
              <a:buChar char="v"/>
            </a:pPr>
            <a:r>
              <a:rPr lang="it-IT" sz="1400" b="1"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Dual </a:t>
            </a:r>
            <a:r>
              <a:rPr lang="it-IT" sz="1400" dirty="0" err="1"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system</a:t>
            </a:r>
            <a:endParaRPr lang="it-IT"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endParaRPr>
          </a:p>
          <a:p>
            <a:pPr marL="285744" indent="-285744">
              <a:lnSpc>
                <a:spcPct val="150000"/>
              </a:lnSpc>
              <a:spcAft>
                <a:spcPts val="1200"/>
              </a:spcAft>
              <a:buFont typeface="Wingdings" panose="05000000000000000000" pitchFamily="2" charset="2"/>
              <a:buChar char="v"/>
            </a:pPr>
            <a:r>
              <a:rPr lang="it-IT" sz="1400" b="1" dirty="0" err="1"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Operational</a:t>
            </a:r>
            <a:r>
              <a:rPr lang="it-IT"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 </a:t>
            </a:r>
            <a:r>
              <a:rPr lang="it-IT"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for </a:t>
            </a:r>
            <a:r>
              <a:rPr lang="it-IT" sz="1400" dirty="0" err="1">
                <a:solidFill>
                  <a:schemeClr val="accent1">
                    <a:lumMod val="50000"/>
                  </a:schemeClr>
                </a:solidFill>
                <a:uFill>
                  <a:solidFill>
                    <a:srgbClr val="FFFFFF"/>
                  </a:solidFill>
                </a:uFill>
                <a:latin typeface="Arial" panose="020B0604020202020204" pitchFamily="34" charset="0"/>
                <a:cs typeface="Arial" panose="020B0604020202020204" pitchFamily="34" charset="0"/>
              </a:rPr>
              <a:t>many</a:t>
            </a:r>
            <a:r>
              <a:rPr lang="it-IT"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 </a:t>
            </a:r>
            <a:r>
              <a:rPr lang="it-IT" sz="1400" dirty="0" err="1">
                <a:solidFill>
                  <a:schemeClr val="accent1">
                    <a:lumMod val="50000"/>
                  </a:schemeClr>
                </a:solidFill>
                <a:uFill>
                  <a:solidFill>
                    <a:srgbClr val="FFFFFF"/>
                  </a:solidFill>
                </a:uFill>
                <a:latin typeface="Arial" panose="020B0604020202020204" pitchFamily="34" charset="0"/>
                <a:cs typeface="Arial" panose="020B0604020202020204" pitchFamily="34" charset="0"/>
              </a:rPr>
              <a:t>years</a:t>
            </a:r>
            <a:r>
              <a:rPr lang="it-IT"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 </a:t>
            </a:r>
          </a:p>
          <a:p>
            <a:pPr marL="285744" indent="-285744">
              <a:lnSpc>
                <a:spcPct val="150000"/>
              </a:lnSpc>
              <a:spcAft>
                <a:spcPts val="1200"/>
              </a:spcAft>
              <a:buFont typeface="Wingdings" panose="05000000000000000000" pitchFamily="2" charset="2"/>
              <a:buChar char="v"/>
            </a:pPr>
            <a:r>
              <a:rPr lang="en-US"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On </a:t>
            </a:r>
            <a:r>
              <a:rPr lang="en-US"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demand </a:t>
            </a:r>
            <a:r>
              <a:rPr lang="en-US"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system + background</a:t>
            </a:r>
            <a:endParaRPr lang="en-US"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endParaRPr>
          </a:p>
          <a:p>
            <a:pPr marL="285744" indent="-285744">
              <a:lnSpc>
                <a:spcPct val="150000"/>
              </a:lnSpc>
              <a:spcAft>
                <a:spcPts val="1200"/>
              </a:spcAft>
              <a:buFont typeface="Wingdings" panose="05000000000000000000" pitchFamily="2" charset="2"/>
              <a:buChar char="v"/>
            </a:pPr>
            <a:r>
              <a:rPr lang="en-US"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High performance, flexibility and reactivity</a:t>
            </a:r>
            <a:endParaRPr lang="en-US"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endParaRPr>
          </a:p>
          <a:p>
            <a:pPr marL="285744" indent="-285744">
              <a:lnSpc>
                <a:spcPct val="150000"/>
              </a:lnSpc>
              <a:spcAft>
                <a:spcPts val="1200"/>
              </a:spcAft>
              <a:buFont typeface="Wingdings" panose="05000000000000000000" pitchFamily="2" charset="2"/>
              <a:buChar char="v"/>
            </a:pPr>
            <a:r>
              <a:rPr lang="en-US"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Possibility </a:t>
            </a:r>
            <a:r>
              <a:rPr lang="en-US"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to </a:t>
            </a:r>
            <a:r>
              <a:rPr lang="en-US" sz="1400" b="1"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expand </a:t>
            </a:r>
            <a:r>
              <a:rPr lang="en-US" sz="1400" b="1"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to </a:t>
            </a:r>
            <a:r>
              <a:rPr lang="en-US" sz="1400" b="1"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external </a:t>
            </a:r>
            <a:r>
              <a:rPr lang="en-US" sz="1400" b="1"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partner/users </a:t>
            </a:r>
            <a:r>
              <a:rPr lang="en-US"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(partner-UGS / CUT), </a:t>
            </a:r>
            <a:r>
              <a:rPr lang="en-US"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giving </a:t>
            </a:r>
            <a:r>
              <a:rPr lang="en-US"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the capabilities </a:t>
            </a:r>
            <a:r>
              <a:rPr lang="en-US"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for: </a:t>
            </a:r>
          </a:p>
          <a:p>
            <a:pPr marL="742932" lvl="1" indent="-285744">
              <a:spcAft>
                <a:spcPts val="600"/>
              </a:spcAft>
              <a:buFont typeface="Wingdings" panose="05000000000000000000" pitchFamily="2" charset="2"/>
              <a:buChar char="ü"/>
            </a:pPr>
            <a:r>
              <a:rPr lang="en-US"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Acquisition Request</a:t>
            </a:r>
          </a:p>
          <a:p>
            <a:pPr marL="742932" lvl="1" indent="-285744">
              <a:spcAft>
                <a:spcPts val="600"/>
              </a:spcAft>
              <a:buFont typeface="Wingdings" panose="05000000000000000000" pitchFamily="2" charset="2"/>
              <a:buChar char="ü"/>
            </a:pPr>
            <a:r>
              <a:rPr lang="en-US"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Satellite </a:t>
            </a:r>
            <a:r>
              <a:rPr lang="en-US"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data acquisition, </a:t>
            </a:r>
            <a:r>
              <a:rPr lang="en-US"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also by </a:t>
            </a:r>
            <a:r>
              <a:rPr lang="en-US"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local antenna </a:t>
            </a:r>
          </a:p>
          <a:p>
            <a:pPr marL="742932" lvl="1" indent="-285744">
              <a:spcAft>
                <a:spcPts val="600"/>
              </a:spcAft>
              <a:buFont typeface="Wingdings" panose="05000000000000000000" pitchFamily="2" charset="2"/>
              <a:buChar char="ü"/>
            </a:pPr>
            <a:r>
              <a:rPr lang="en-US" sz="1400" dirty="0" smtClean="0">
                <a:solidFill>
                  <a:schemeClr val="accent1">
                    <a:lumMod val="50000"/>
                  </a:schemeClr>
                </a:solidFill>
                <a:uFill>
                  <a:solidFill>
                    <a:srgbClr val="FFFFFF"/>
                  </a:solidFill>
                </a:uFill>
                <a:latin typeface="Arial" panose="020B0604020202020204" pitchFamily="34" charset="0"/>
                <a:cs typeface="Arial" panose="020B0604020202020204" pitchFamily="34" charset="0"/>
              </a:rPr>
              <a:t>Data </a:t>
            </a:r>
            <a:r>
              <a:rPr lang="en-US"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processing and distribution</a:t>
            </a:r>
          </a:p>
          <a:p>
            <a:pPr marL="742932" lvl="1" indent="-285744">
              <a:spcAft>
                <a:spcPts val="600"/>
              </a:spcAft>
              <a:buFont typeface="Wingdings" panose="05000000000000000000" pitchFamily="2" charset="2"/>
              <a:buChar char="ü"/>
            </a:pPr>
            <a:r>
              <a:rPr lang="en-US" sz="1400" dirty="0">
                <a:solidFill>
                  <a:schemeClr val="accent1">
                    <a:lumMod val="50000"/>
                  </a:schemeClr>
                </a:solidFill>
                <a:uFill>
                  <a:solidFill>
                    <a:srgbClr val="FFFFFF"/>
                  </a:solidFill>
                </a:uFill>
                <a:latin typeface="Arial" panose="020B0604020202020204" pitchFamily="34" charset="0"/>
                <a:cs typeface="Arial" panose="020B0604020202020204" pitchFamily="34" charset="0"/>
              </a:rPr>
              <a:t>Archiving and cataloguing</a:t>
            </a:r>
          </a:p>
          <a:p>
            <a:pPr algn="ctr"/>
            <a:endParaRPr lang="it-IT" sz="1400" dirty="0">
              <a:solidFill>
                <a:schemeClr val="accent1">
                  <a:lumMod val="50000"/>
                </a:schemeClr>
              </a:solidFill>
              <a:latin typeface="Arial" panose="020B0604020202020204" pitchFamily="34" charset="0"/>
              <a:cs typeface="Arial" panose="020B0604020202020204" pitchFamily="34" charset="0"/>
            </a:endParaRPr>
          </a:p>
        </p:txBody>
      </p:sp>
      <p:sp>
        <p:nvSpPr>
          <p:cNvPr id="23" name="CasellaDiTesto 22"/>
          <p:cNvSpPr txBox="1"/>
          <p:nvPr/>
        </p:nvSpPr>
        <p:spPr>
          <a:xfrm>
            <a:off x="686034" y="204315"/>
            <a:ext cx="7678058" cy="584775"/>
          </a:xfrm>
          <a:prstGeom prst="rect">
            <a:avLst/>
          </a:prstGeom>
          <a:noFill/>
        </p:spPr>
        <p:txBody>
          <a:bodyPr wrap="square" rtlCol="0">
            <a:spAutoFit/>
          </a:bodyPr>
          <a:lstStyle/>
          <a:p>
            <a:pPr algn="ctr"/>
            <a:r>
              <a:rPr lang="it-IT" sz="3200" dirty="0" smtClean="0">
                <a:solidFill>
                  <a:schemeClr val="accent1">
                    <a:lumMod val="50000"/>
                  </a:schemeClr>
                </a:solidFill>
              </a:rPr>
              <a:t>COSMO-SkyMed first generation</a:t>
            </a:r>
            <a:endParaRPr lang="it-IT" sz="3200" dirty="0">
              <a:solidFill>
                <a:schemeClr val="accent1">
                  <a:lumMod val="50000"/>
                </a:schemeClr>
              </a:solidFill>
            </a:endParaRPr>
          </a:p>
        </p:txBody>
      </p:sp>
      <p:sp>
        <p:nvSpPr>
          <p:cNvPr id="31" name="Segnaposto contenuto 2"/>
          <p:cNvSpPr txBox="1">
            <a:spLocks/>
          </p:cNvSpPr>
          <p:nvPr/>
        </p:nvSpPr>
        <p:spPr>
          <a:xfrm>
            <a:off x="188867" y="1088493"/>
            <a:ext cx="8558500" cy="9171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20000"/>
              </a:lnSpc>
            </a:pPr>
            <a:r>
              <a:rPr lang="en-GB" altLang="zh-CN" sz="1600" dirty="0" smtClean="0">
                <a:ea typeface="宋体" charset="-122"/>
              </a:rPr>
              <a:t>The largest Italian investment in Space Systems for Earth Observation</a:t>
            </a:r>
          </a:p>
          <a:p>
            <a:pPr algn="ctr">
              <a:lnSpc>
                <a:spcPct val="120000"/>
              </a:lnSpc>
            </a:pPr>
            <a:r>
              <a:rPr lang="en-US" altLang="zh-CN" sz="1600" dirty="0" smtClean="0">
                <a:ea typeface="宋体" charset="-122"/>
              </a:rPr>
              <a:t>Commissioned and funded by ASI and the Italian Ministry of Defense</a:t>
            </a:r>
            <a:endParaRPr lang="en-GB" altLang="zh-CN" sz="1600" dirty="0" smtClean="0">
              <a:ea typeface="宋体" charset="-122"/>
            </a:endParaRPr>
          </a:p>
        </p:txBody>
      </p:sp>
      <p:grpSp>
        <p:nvGrpSpPr>
          <p:cNvPr id="8" name="Gruppo 7"/>
          <p:cNvGrpSpPr/>
          <p:nvPr/>
        </p:nvGrpSpPr>
        <p:grpSpPr>
          <a:xfrm>
            <a:off x="847329" y="3491486"/>
            <a:ext cx="8086341" cy="3124579"/>
            <a:chOff x="-16842" y="3517844"/>
            <a:chExt cx="8086341" cy="3124579"/>
          </a:xfrm>
        </p:grpSpPr>
        <p:sp>
          <p:nvSpPr>
            <p:cNvPr id="9" name="Freccia a destra 8"/>
            <p:cNvSpPr/>
            <p:nvPr/>
          </p:nvSpPr>
          <p:spPr>
            <a:xfrm>
              <a:off x="-16842" y="6160734"/>
              <a:ext cx="7758729" cy="139763"/>
            </a:xfrm>
            <a:prstGeom prst="rightArrow">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it-IT" sz="1350">
                <a:solidFill>
                  <a:schemeClr val="bg1"/>
                </a:solidFill>
              </a:endParaRPr>
            </a:p>
          </p:txBody>
        </p:sp>
        <p:cxnSp>
          <p:nvCxnSpPr>
            <p:cNvPr id="10" name="Connettore diritto 9"/>
            <p:cNvCxnSpPr/>
            <p:nvPr/>
          </p:nvCxnSpPr>
          <p:spPr>
            <a:xfrm>
              <a:off x="377692" y="6127408"/>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 name="Connettore diritto 10"/>
            <p:cNvCxnSpPr/>
            <p:nvPr/>
          </p:nvCxnSpPr>
          <p:spPr>
            <a:xfrm>
              <a:off x="1467857" y="6127408"/>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2" name="Connettore diritto 11"/>
            <p:cNvCxnSpPr/>
            <p:nvPr/>
          </p:nvCxnSpPr>
          <p:spPr>
            <a:xfrm>
              <a:off x="2537705" y="6127408"/>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3" name="Connettore diritto 12"/>
            <p:cNvCxnSpPr/>
            <p:nvPr/>
          </p:nvCxnSpPr>
          <p:spPr>
            <a:xfrm>
              <a:off x="3616697" y="6127408"/>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 name="Connettore diritto 13"/>
            <p:cNvCxnSpPr/>
            <p:nvPr/>
          </p:nvCxnSpPr>
          <p:spPr>
            <a:xfrm>
              <a:off x="4704833" y="6127408"/>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 name="Connettore diritto 14"/>
            <p:cNvCxnSpPr/>
            <p:nvPr/>
          </p:nvCxnSpPr>
          <p:spPr>
            <a:xfrm>
              <a:off x="914645" y="6127408"/>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 name="Connettore diritto 15"/>
            <p:cNvCxnSpPr/>
            <p:nvPr/>
          </p:nvCxnSpPr>
          <p:spPr>
            <a:xfrm>
              <a:off x="1984493" y="6127408"/>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7" name="Connettore diritto 16"/>
            <p:cNvCxnSpPr/>
            <p:nvPr/>
          </p:nvCxnSpPr>
          <p:spPr>
            <a:xfrm>
              <a:off x="3068964" y="6127408"/>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8" name="Connettore diritto 17"/>
            <p:cNvCxnSpPr/>
            <p:nvPr/>
          </p:nvCxnSpPr>
          <p:spPr>
            <a:xfrm>
              <a:off x="4160765" y="6127408"/>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9" name="Connettore diritto 18"/>
            <p:cNvCxnSpPr/>
            <p:nvPr/>
          </p:nvCxnSpPr>
          <p:spPr>
            <a:xfrm>
              <a:off x="5230613" y="6124638"/>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0" name="CasellaDiTesto 19"/>
            <p:cNvSpPr txBox="1"/>
            <p:nvPr/>
          </p:nvSpPr>
          <p:spPr>
            <a:xfrm>
              <a:off x="140390" y="6342341"/>
              <a:ext cx="537327" cy="300082"/>
            </a:xfrm>
            <a:prstGeom prst="rect">
              <a:avLst/>
            </a:prstGeom>
            <a:noFill/>
            <a:ln>
              <a:noFill/>
            </a:ln>
          </p:spPr>
          <p:txBody>
            <a:bodyPr wrap="none" rtlCol="0">
              <a:spAutoFit/>
            </a:bodyPr>
            <a:lstStyle/>
            <a:p>
              <a:r>
                <a:rPr lang="it-IT" sz="1350" dirty="0">
                  <a:solidFill>
                    <a:schemeClr val="bg1"/>
                  </a:solidFill>
                </a:rPr>
                <a:t>2007</a:t>
              </a:r>
            </a:p>
          </p:txBody>
        </p:sp>
        <p:sp>
          <p:nvSpPr>
            <p:cNvPr id="21" name="CasellaDiTesto 20"/>
            <p:cNvSpPr txBox="1"/>
            <p:nvPr/>
          </p:nvSpPr>
          <p:spPr>
            <a:xfrm>
              <a:off x="4985835" y="6342341"/>
              <a:ext cx="537327" cy="300082"/>
            </a:xfrm>
            <a:prstGeom prst="rect">
              <a:avLst/>
            </a:prstGeom>
            <a:noFill/>
            <a:ln>
              <a:noFill/>
            </a:ln>
          </p:spPr>
          <p:txBody>
            <a:bodyPr wrap="none" rtlCol="0">
              <a:spAutoFit/>
            </a:bodyPr>
            <a:lstStyle/>
            <a:p>
              <a:r>
                <a:rPr lang="it-IT" sz="1350" dirty="0">
                  <a:solidFill>
                    <a:schemeClr val="bg1"/>
                  </a:solidFill>
                </a:rPr>
                <a:t>2016</a:t>
              </a:r>
            </a:p>
          </p:txBody>
        </p:sp>
        <p:cxnSp>
          <p:nvCxnSpPr>
            <p:cNvPr id="22" name="Connettore diritto 21"/>
            <p:cNvCxnSpPr/>
            <p:nvPr/>
          </p:nvCxnSpPr>
          <p:spPr>
            <a:xfrm flipH="1">
              <a:off x="595705" y="5686829"/>
              <a:ext cx="0" cy="592677"/>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24" name="Connettore diritto 23"/>
            <p:cNvCxnSpPr/>
            <p:nvPr/>
          </p:nvCxnSpPr>
          <p:spPr>
            <a:xfrm>
              <a:off x="861232" y="4971495"/>
              <a:ext cx="0" cy="1278111"/>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25" name="Text Box 11"/>
            <p:cNvSpPr txBox="1">
              <a:spLocks noChangeArrowheads="1"/>
            </p:cNvSpPr>
            <p:nvPr/>
          </p:nvSpPr>
          <p:spPr bwMode="auto">
            <a:xfrm>
              <a:off x="118520" y="5066265"/>
              <a:ext cx="972000" cy="715089"/>
            </a:xfrm>
            <a:prstGeom prst="roundRect">
              <a:avLst/>
            </a:prstGeom>
            <a:ln/>
            <a:extLst/>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lnSpc>
                  <a:spcPct val="150000"/>
                </a:lnSpc>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it-IT" altLang="it-IT" sz="1200" dirty="0"/>
                <a:t>8 </a:t>
              </a:r>
              <a:r>
                <a:rPr lang="it-IT" altLang="it-IT" sz="1200" dirty="0" err="1" smtClean="0"/>
                <a:t>giu</a:t>
              </a:r>
              <a:r>
                <a:rPr lang="it-IT" altLang="it-IT" sz="1200" dirty="0" smtClean="0"/>
                <a:t> 2007    </a:t>
              </a:r>
              <a:endParaRPr lang="it-IT" altLang="it-IT" sz="1200" dirty="0"/>
            </a:p>
            <a:p>
              <a:pPr algn="ctr"/>
              <a:r>
                <a:rPr lang="it-IT" altLang="it-IT" sz="1200" dirty="0" smtClean="0"/>
                <a:t>CSK PFM</a:t>
              </a:r>
              <a:endParaRPr lang="it-IT" altLang="it-IT" sz="1200" dirty="0"/>
            </a:p>
          </p:txBody>
        </p:sp>
        <p:cxnSp>
          <p:nvCxnSpPr>
            <p:cNvPr id="26" name="Connettore diritto 25"/>
            <p:cNvCxnSpPr/>
            <p:nvPr/>
          </p:nvCxnSpPr>
          <p:spPr>
            <a:xfrm flipH="1">
              <a:off x="1309408" y="3975965"/>
              <a:ext cx="234" cy="2268000"/>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27" name="Text Box 13"/>
            <p:cNvSpPr txBox="1">
              <a:spLocks noChangeArrowheads="1"/>
            </p:cNvSpPr>
            <p:nvPr/>
          </p:nvSpPr>
          <p:spPr bwMode="auto">
            <a:xfrm>
              <a:off x="394507" y="4289271"/>
              <a:ext cx="972000" cy="715089"/>
            </a:xfrm>
            <a:prstGeom prst="roundRect">
              <a:avLst/>
            </a:prstGeom>
            <a:solidFill>
              <a:schemeClr val="accent6">
                <a:lumMod val="60000"/>
                <a:lumOff val="40000"/>
              </a:schemeClr>
            </a:solidFill>
            <a:ln/>
            <a:extLst/>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lnSpc>
                  <a:spcPct val="150000"/>
                </a:lnSpc>
              </a:lvl1pPr>
            </a:lstStyle>
            <a:p>
              <a:pPr algn="ctr"/>
              <a:r>
                <a:rPr lang="it-IT" altLang="it-IT" sz="1200" dirty="0">
                  <a:solidFill>
                    <a:schemeClr val="tx1"/>
                  </a:solidFill>
                </a:rPr>
                <a:t>9 </a:t>
              </a:r>
              <a:r>
                <a:rPr lang="it-IT" altLang="it-IT" sz="1200" dirty="0" err="1" smtClean="0">
                  <a:solidFill>
                    <a:schemeClr val="tx1"/>
                  </a:solidFill>
                </a:rPr>
                <a:t>dic</a:t>
              </a:r>
              <a:r>
                <a:rPr lang="it-IT" altLang="it-IT" sz="1200" dirty="0" smtClean="0">
                  <a:solidFill>
                    <a:schemeClr val="tx1"/>
                  </a:solidFill>
                </a:rPr>
                <a:t> 2007    </a:t>
              </a:r>
              <a:endParaRPr lang="it-IT" altLang="it-IT" sz="1200" dirty="0">
                <a:solidFill>
                  <a:schemeClr val="tx1"/>
                </a:solidFill>
              </a:endParaRPr>
            </a:p>
            <a:p>
              <a:pPr algn="ctr"/>
              <a:r>
                <a:rPr lang="it-IT" altLang="it-IT" sz="1200" dirty="0" smtClean="0">
                  <a:solidFill>
                    <a:schemeClr val="tx1"/>
                  </a:solidFill>
                </a:rPr>
                <a:t>CSK FM2</a:t>
              </a:r>
              <a:endParaRPr lang="it-IT" altLang="it-IT" sz="1200" dirty="0">
                <a:solidFill>
                  <a:schemeClr val="tx1"/>
                </a:solidFill>
              </a:endParaRPr>
            </a:p>
          </p:txBody>
        </p:sp>
        <p:sp>
          <p:nvSpPr>
            <p:cNvPr id="28" name="CasellaDiTesto 27"/>
            <p:cNvSpPr txBox="1"/>
            <p:nvPr/>
          </p:nvSpPr>
          <p:spPr>
            <a:xfrm>
              <a:off x="678773" y="6342341"/>
              <a:ext cx="537327" cy="300082"/>
            </a:xfrm>
            <a:prstGeom prst="rect">
              <a:avLst/>
            </a:prstGeom>
            <a:noFill/>
            <a:ln>
              <a:noFill/>
            </a:ln>
          </p:spPr>
          <p:txBody>
            <a:bodyPr wrap="none" rtlCol="0">
              <a:spAutoFit/>
            </a:bodyPr>
            <a:lstStyle/>
            <a:p>
              <a:r>
                <a:rPr lang="it-IT" sz="1350" dirty="0">
                  <a:solidFill>
                    <a:schemeClr val="bg1"/>
                  </a:solidFill>
                </a:rPr>
                <a:t>2008</a:t>
              </a:r>
            </a:p>
          </p:txBody>
        </p:sp>
        <p:sp>
          <p:nvSpPr>
            <p:cNvPr id="30" name="CasellaDiTesto 29"/>
            <p:cNvSpPr txBox="1"/>
            <p:nvPr/>
          </p:nvSpPr>
          <p:spPr>
            <a:xfrm>
              <a:off x="1217156" y="6342341"/>
              <a:ext cx="537327" cy="300082"/>
            </a:xfrm>
            <a:prstGeom prst="rect">
              <a:avLst/>
            </a:prstGeom>
            <a:noFill/>
            <a:ln>
              <a:noFill/>
            </a:ln>
          </p:spPr>
          <p:txBody>
            <a:bodyPr wrap="none" rtlCol="0">
              <a:spAutoFit/>
            </a:bodyPr>
            <a:lstStyle/>
            <a:p>
              <a:r>
                <a:rPr lang="it-IT" sz="1350" dirty="0">
                  <a:solidFill>
                    <a:schemeClr val="bg1"/>
                  </a:solidFill>
                </a:rPr>
                <a:t>2009</a:t>
              </a:r>
            </a:p>
          </p:txBody>
        </p:sp>
        <p:sp>
          <p:nvSpPr>
            <p:cNvPr id="32" name="CasellaDiTesto 31"/>
            <p:cNvSpPr txBox="1"/>
            <p:nvPr/>
          </p:nvSpPr>
          <p:spPr>
            <a:xfrm>
              <a:off x="1755539" y="6342341"/>
              <a:ext cx="537327" cy="300082"/>
            </a:xfrm>
            <a:prstGeom prst="rect">
              <a:avLst/>
            </a:prstGeom>
            <a:noFill/>
            <a:ln>
              <a:noFill/>
            </a:ln>
          </p:spPr>
          <p:txBody>
            <a:bodyPr wrap="none" rtlCol="0">
              <a:spAutoFit/>
            </a:bodyPr>
            <a:lstStyle/>
            <a:p>
              <a:r>
                <a:rPr lang="it-IT" sz="1350" dirty="0">
                  <a:solidFill>
                    <a:schemeClr val="bg1"/>
                  </a:solidFill>
                </a:rPr>
                <a:t>2010</a:t>
              </a:r>
            </a:p>
          </p:txBody>
        </p:sp>
        <p:sp>
          <p:nvSpPr>
            <p:cNvPr id="33" name="CasellaDiTesto 32"/>
            <p:cNvSpPr txBox="1"/>
            <p:nvPr/>
          </p:nvSpPr>
          <p:spPr>
            <a:xfrm>
              <a:off x="2293922" y="6342341"/>
              <a:ext cx="537327" cy="300082"/>
            </a:xfrm>
            <a:prstGeom prst="rect">
              <a:avLst/>
            </a:prstGeom>
            <a:noFill/>
            <a:ln>
              <a:noFill/>
            </a:ln>
          </p:spPr>
          <p:txBody>
            <a:bodyPr wrap="none" rtlCol="0">
              <a:spAutoFit/>
            </a:bodyPr>
            <a:lstStyle/>
            <a:p>
              <a:r>
                <a:rPr lang="it-IT" sz="1350" dirty="0">
                  <a:solidFill>
                    <a:schemeClr val="bg1"/>
                  </a:solidFill>
                </a:rPr>
                <a:t>2011</a:t>
              </a:r>
            </a:p>
          </p:txBody>
        </p:sp>
        <p:sp>
          <p:nvSpPr>
            <p:cNvPr id="34" name="CasellaDiTesto 33"/>
            <p:cNvSpPr txBox="1"/>
            <p:nvPr/>
          </p:nvSpPr>
          <p:spPr>
            <a:xfrm>
              <a:off x="2832305" y="6342341"/>
              <a:ext cx="537327" cy="300082"/>
            </a:xfrm>
            <a:prstGeom prst="rect">
              <a:avLst/>
            </a:prstGeom>
            <a:noFill/>
            <a:ln>
              <a:noFill/>
            </a:ln>
          </p:spPr>
          <p:txBody>
            <a:bodyPr wrap="none" rtlCol="0">
              <a:spAutoFit/>
            </a:bodyPr>
            <a:lstStyle/>
            <a:p>
              <a:r>
                <a:rPr lang="it-IT" sz="1350" dirty="0">
                  <a:solidFill>
                    <a:schemeClr val="bg1"/>
                  </a:solidFill>
                </a:rPr>
                <a:t>2012</a:t>
              </a:r>
            </a:p>
          </p:txBody>
        </p:sp>
        <p:sp>
          <p:nvSpPr>
            <p:cNvPr id="35" name="CasellaDiTesto 34"/>
            <p:cNvSpPr txBox="1"/>
            <p:nvPr/>
          </p:nvSpPr>
          <p:spPr>
            <a:xfrm>
              <a:off x="3370688" y="6342341"/>
              <a:ext cx="537327" cy="300082"/>
            </a:xfrm>
            <a:prstGeom prst="rect">
              <a:avLst/>
            </a:prstGeom>
            <a:noFill/>
            <a:ln>
              <a:noFill/>
            </a:ln>
          </p:spPr>
          <p:txBody>
            <a:bodyPr wrap="none" rtlCol="0">
              <a:spAutoFit/>
            </a:bodyPr>
            <a:lstStyle/>
            <a:p>
              <a:r>
                <a:rPr lang="it-IT" sz="1350" dirty="0">
                  <a:solidFill>
                    <a:schemeClr val="bg1"/>
                  </a:solidFill>
                </a:rPr>
                <a:t>2013</a:t>
              </a:r>
            </a:p>
          </p:txBody>
        </p:sp>
        <p:sp>
          <p:nvSpPr>
            <p:cNvPr id="37" name="CasellaDiTesto 36"/>
            <p:cNvSpPr txBox="1"/>
            <p:nvPr/>
          </p:nvSpPr>
          <p:spPr>
            <a:xfrm>
              <a:off x="3909071" y="6342341"/>
              <a:ext cx="537327" cy="300082"/>
            </a:xfrm>
            <a:prstGeom prst="rect">
              <a:avLst/>
            </a:prstGeom>
            <a:noFill/>
            <a:ln>
              <a:noFill/>
            </a:ln>
          </p:spPr>
          <p:txBody>
            <a:bodyPr wrap="none" rtlCol="0">
              <a:spAutoFit/>
            </a:bodyPr>
            <a:lstStyle/>
            <a:p>
              <a:r>
                <a:rPr lang="it-IT" sz="1350" dirty="0">
                  <a:solidFill>
                    <a:schemeClr val="bg1"/>
                  </a:solidFill>
                </a:rPr>
                <a:t>2014</a:t>
              </a:r>
            </a:p>
          </p:txBody>
        </p:sp>
        <p:sp>
          <p:nvSpPr>
            <p:cNvPr id="38" name="CasellaDiTesto 37"/>
            <p:cNvSpPr txBox="1"/>
            <p:nvPr/>
          </p:nvSpPr>
          <p:spPr>
            <a:xfrm>
              <a:off x="4447454" y="6342341"/>
              <a:ext cx="537327" cy="300082"/>
            </a:xfrm>
            <a:prstGeom prst="rect">
              <a:avLst/>
            </a:prstGeom>
            <a:noFill/>
            <a:ln>
              <a:noFill/>
            </a:ln>
          </p:spPr>
          <p:txBody>
            <a:bodyPr wrap="none" rtlCol="0">
              <a:spAutoFit/>
            </a:bodyPr>
            <a:lstStyle/>
            <a:p>
              <a:r>
                <a:rPr lang="it-IT" sz="1350" dirty="0">
                  <a:solidFill>
                    <a:schemeClr val="bg1"/>
                  </a:solidFill>
                </a:rPr>
                <a:t>2015</a:t>
              </a:r>
            </a:p>
          </p:txBody>
        </p:sp>
        <p:cxnSp>
          <p:nvCxnSpPr>
            <p:cNvPr id="39" name="Connettore diritto 38"/>
            <p:cNvCxnSpPr/>
            <p:nvPr/>
          </p:nvCxnSpPr>
          <p:spPr>
            <a:xfrm>
              <a:off x="2387109" y="4730988"/>
              <a:ext cx="0" cy="1507604"/>
            </a:xfrm>
            <a:prstGeom prst="line">
              <a:avLst/>
            </a:prstGeom>
            <a:ln w="1905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40" name="Text Box 14"/>
            <p:cNvSpPr txBox="1">
              <a:spLocks noChangeArrowheads="1"/>
            </p:cNvSpPr>
            <p:nvPr/>
          </p:nvSpPr>
          <p:spPr bwMode="auto">
            <a:xfrm>
              <a:off x="774439" y="3517844"/>
              <a:ext cx="1091733" cy="715089"/>
            </a:xfrm>
            <a:prstGeom prst="roundRect">
              <a:avLst/>
            </a:prstGeom>
            <a:solidFill>
              <a:schemeClr val="accent6">
                <a:lumMod val="40000"/>
                <a:lumOff val="60000"/>
              </a:schemeClr>
            </a:solidFill>
            <a:ln/>
            <a:extLst/>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lnSpc>
                  <a:spcPct val="150000"/>
                </a:lnSpc>
              </a:lvl1pPr>
            </a:lstStyle>
            <a:p>
              <a:pPr algn="ctr"/>
              <a:r>
                <a:rPr lang="it-IT" altLang="it-IT" sz="1200" dirty="0">
                  <a:solidFill>
                    <a:schemeClr val="tx1"/>
                  </a:solidFill>
                </a:rPr>
                <a:t>25 </a:t>
              </a:r>
              <a:r>
                <a:rPr lang="it-IT" altLang="it-IT" sz="1200" dirty="0" err="1" smtClean="0">
                  <a:solidFill>
                    <a:schemeClr val="tx1"/>
                  </a:solidFill>
                </a:rPr>
                <a:t>ott</a:t>
              </a:r>
              <a:r>
                <a:rPr lang="it-IT" altLang="it-IT" sz="1200" dirty="0" smtClean="0">
                  <a:solidFill>
                    <a:schemeClr val="tx1"/>
                  </a:solidFill>
                </a:rPr>
                <a:t> 2008    </a:t>
              </a:r>
              <a:endParaRPr lang="it-IT" altLang="it-IT" sz="1200" dirty="0">
                <a:solidFill>
                  <a:schemeClr val="tx1"/>
                </a:solidFill>
              </a:endParaRPr>
            </a:p>
            <a:p>
              <a:pPr algn="ctr"/>
              <a:r>
                <a:rPr lang="it-IT" altLang="it-IT" sz="1200" dirty="0" smtClean="0">
                  <a:solidFill>
                    <a:schemeClr val="tx1"/>
                  </a:solidFill>
                </a:rPr>
                <a:t>CSK FM3</a:t>
              </a:r>
              <a:endParaRPr lang="it-IT" altLang="it-IT" sz="1200" dirty="0">
                <a:solidFill>
                  <a:schemeClr val="tx1"/>
                </a:solidFill>
              </a:endParaRPr>
            </a:p>
          </p:txBody>
        </p:sp>
        <p:sp>
          <p:nvSpPr>
            <p:cNvPr id="41" name="Text Box 15"/>
            <p:cNvSpPr txBox="1">
              <a:spLocks noChangeArrowheads="1"/>
            </p:cNvSpPr>
            <p:nvPr/>
          </p:nvSpPr>
          <p:spPr bwMode="auto">
            <a:xfrm>
              <a:off x="1923022" y="4722373"/>
              <a:ext cx="972000" cy="715089"/>
            </a:xfrm>
            <a:prstGeom prst="roundRect">
              <a:avLst/>
            </a:prstGeom>
            <a:solidFill>
              <a:schemeClr val="accent6">
                <a:lumMod val="20000"/>
                <a:lumOff val="80000"/>
              </a:schemeClr>
            </a:solidFill>
            <a:ln/>
            <a:extLst/>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lnSpc>
                  <a:spcPct val="150000"/>
                </a:lnSpc>
              </a:lvl1pPr>
            </a:lstStyle>
            <a:p>
              <a:pPr algn="ctr"/>
              <a:r>
                <a:rPr lang="it-IT" sz="1200" dirty="0">
                  <a:solidFill>
                    <a:schemeClr val="tx1"/>
                  </a:solidFill>
                </a:rPr>
                <a:t>5 </a:t>
              </a:r>
              <a:r>
                <a:rPr lang="it-IT" sz="1200" dirty="0" err="1" smtClean="0">
                  <a:solidFill>
                    <a:schemeClr val="tx1"/>
                  </a:solidFill>
                </a:rPr>
                <a:t>nov</a:t>
              </a:r>
              <a:r>
                <a:rPr lang="it-IT" sz="1200" dirty="0" smtClean="0">
                  <a:solidFill>
                    <a:schemeClr val="tx1"/>
                  </a:solidFill>
                </a:rPr>
                <a:t> 2010   </a:t>
              </a:r>
              <a:endParaRPr lang="it-IT" sz="1200" dirty="0">
                <a:solidFill>
                  <a:schemeClr val="tx1"/>
                </a:solidFill>
              </a:endParaRPr>
            </a:p>
            <a:p>
              <a:pPr algn="ctr"/>
              <a:r>
                <a:rPr lang="it-IT" sz="1200" dirty="0" smtClean="0">
                  <a:solidFill>
                    <a:schemeClr val="tx1"/>
                  </a:solidFill>
                </a:rPr>
                <a:t>CSK FM4</a:t>
              </a:r>
              <a:endParaRPr lang="it-IT" sz="1200" dirty="0">
                <a:solidFill>
                  <a:schemeClr val="tx1"/>
                </a:solidFill>
              </a:endParaRPr>
            </a:p>
          </p:txBody>
        </p:sp>
        <p:cxnSp>
          <p:nvCxnSpPr>
            <p:cNvPr id="42" name="Connettore diritto 41"/>
            <p:cNvCxnSpPr/>
            <p:nvPr/>
          </p:nvCxnSpPr>
          <p:spPr>
            <a:xfrm>
              <a:off x="5698811" y="6110056"/>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3" name="Connettore diritto 42"/>
            <p:cNvCxnSpPr/>
            <p:nvPr/>
          </p:nvCxnSpPr>
          <p:spPr>
            <a:xfrm>
              <a:off x="6788976" y="6110056"/>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4" name="Connettore diritto 43"/>
            <p:cNvCxnSpPr/>
            <p:nvPr/>
          </p:nvCxnSpPr>
          <p:spPr>
            <a:xfrm>
              <a:off x="6235764" y="6110056"/>
              <a:ext cx="0" cy="2011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5" name="Connettore diritto 44"/>
            <p:cNvCxnSpPr>
              <a:stCxn id="51" idx="2"/>
            </p:cNvCxnSpPr>
            <p:nvPr/>
          </p:nvCxnSpPr>
          <p:spPr>
            <a:xfrm>
              <a:off x="7122174" y="5923536"/>
              <a:ext cx="0" cy="246372"/>
            </a:xfrm>
            <a:prstGeom prst="line">
              <a:avLst/>
            </a:prstGeom>
            <a:ln w="22225" cap="flat" cmpd="sng" algn="ctr">
              <a:solidFill>
                <a:schemeClr val="tx1"/>
              </a:solidFill>
              <a:prstDash val="sysDash"/>
              <a:round/>
              <a:headEnd type="none" w="med" len="med"/>
              <a:tailEnd type="none" w="med" len="med"/>
            </a:ln>
            <a:effectLst>
              <a:outerShdw blurRad="88900" dist="12700" dir="2700000" sy="-23000" kx="-800400" algn="bl" rotWithShape="0">
                <a:prstClr val="black">
                  <a:alpha val="53000"/>
                </a:prstClr>
              </a:outerShdw>
            </a:effectLst>
          </p:spPr>
          <p:style>
            <a:lnRef idx="0">
              <a:scrgbClr r="0" g="0" b="0"/>
            </a:lnRef>
            <a:fillRef idx="0">
              <a:scrgbClr r="0" g="0" b="0"/>
            </a:fillRef>
            <a:effectRef idx="0">
              <a:scrgbClr r="0" g="0" b="0"/>
            </a:effectRef>
            <a:fontRef idx="minor">
              <a:schemeClr val="tx1"/>
            </a:fontRef>
          </p:style>
        </p:cxnSp>
        <p:cxnSp>
          <p:nvCxnSpPr>
            <p:cNvPr id="47" name="Connettore diritto 46"/>
            <p:cNvCxnSpPr>
              <a:stCxn id="52" idx="2"/>
            </p:cNvCxnSpPr>
            <p:nvPr/>
          </p:nvCxnSpPr>
          <p:spPr>
            <a:xfrm>
              <a:off x="7583499" y="5005790"/>
              <a:ext cx="0" cy="1164118"/>
            </a:xfrm>
            <a:prstGeom prst="line">
              <a:avLst/>
            </a:prstGeom>
            <a:ln w="22225" cap="flat" cmpd="sng" algn="ctr">
              <a:solidFill>
                <a:schemeClr val="tx1"/>
              </a:solidFill>
              <a:prstDash val="sysDash"/>
              <a:round/>
              <a:headEnd type="none" w="med" len="med"/>
              <a:tailEnd type="none" w="med" len="med"/>
            </a:ln>
            <a:effectLst>
              <a:outerShdw blurRad="88900" dist="12700" dir="2700000" sy="-23000" kx="-800400" algn="bl" rotWithShape="0">
                <a:prstClr val="black">
                  <a:alpha val="53000"/>
                </a:prstClr>
              </a:outerShdw>
            </a:effectLst>
          </p:spPr>
          <p:style>
            <a:lnRef idx="0">
              <a:scrgbClr r="0" g="0" b="0"/>
            </a:lnRef>
            <a:fillRef idx="0">
              <a:scrgbClr r="0" g="0" b="0"/>
            </a:fillRef>
            <a:effectRef idx="0">
              <a:scrgbClr r="0" g="0" b="0"/>
            </a:effectRef>
            <a:fontRef idx="minor">
              <a:schemeClr val="tx1"/>
            </a:fontRef>
          </p:style>
        </p:cxnSp>
        <p:sp>
          <p:nvSpPr>
            <p:cNvPr id="48" name="CasellaDiTesto 47"/>
            <p:cNvSpPr txBox="1"/>
            <p:nvPr/>
          </p:nvSpPr>
          <p:spPr>
            <a:xfrm>
              <a:off x="5446962" y="6333011"/>
              <a:ext cx="537327" cy="300082"/>
            </a:xfrm>
            <a:prstGeom prst="rect">
              <a:avLst/>
            </a:prstGeom>
            <a:noFill/>
            <a:ln>
              <a:noFill/>
            </a:ln>
          </p:spPr>
          <p:txBody>
            <a:bodyPr wrap="none" rtlCol="0">
              <a:spAutoFit/>
            </a:bodyPr>
            <a:lstStyle/>
            <a:p>
              <a:r>
                <a:rPr lang="it-IT" sz="1350" dirty="0" smtClean="0">
                  <a:solidFill>
                    <a:schemeClr val="bg1"/>
                  </a:solidFill>
                </a:rPr>
                <a:t>2017</a:t>
              </a:r>
              <a:endParaRPr lang="it-IT" sz="1350" dirty="0">
                <a:solidFill>
                  <a:schemeClr val="bg1"/>
                </a:solidFill>
              </a:endParaRPr>
            </a:p>
          </p:txBody>
        </p:sp>
        <p:sp>
          <p:nvSpPr>
            <p:cNvPr id="49" name="CasellaDiTesto 48"/>
            <p:cNvSpPr txBox="1"/>
            <p:nvPr/>
          </p:nvSpPr>
          <p:spPr>
            <a:xfrm>
              <a:off x="5954397" y="6333011"/>
              <a:ext cx="537327" cy="300082"/>
            </a:xfrm>
            <a:prstGeom prst="rect">
              <a:avLst/>
            </a:prstGeom>
            <a:noFill/>
            <a:ln>
              <a:noFill/>
            </a:ln>
          </p:spPr>
          <p:txBody>
            <a:bodyPr wrap="none" rtlCol="0">
              <a:spAutoFit/>
            </a:bodyPr>
            <a:lstStyle/>
            <a:p>
              <a:r>
                <a:rPr lang="it-IT" sz="1350" dirty="0" smtClean="0">
                  <a:solidFill>
                    <a:schemeClr val="bg1"/>
                  </a:solidFill>
                </a:rPr>
                <a:t>2018</a:t>
              </a:r>
              <a:endParaRPr lang="it-IT" sz="1350" dirty="0">
                <a:solidFill>
                  <a:schemeClr val="bg1"/>
                </a:solidFill>
              </a:endParaRPr>
            </a:p>
          </p:txBody>
        </p:sp>
        <p:sp>
          <p:nvSpPr>
            <p:cNvPr id="50" name="CasellaDiTesto 49"/>
            <p:cNvSpPr txBox="1"/>
            <p:nvPr/>
          </p:nvSpPr>
          <p:spPr>
            <a:xfrm>
              <a:off x="6512886" y="6342341"/>
              <a:ext cx="537327" cy="300082"/>
            </a:xfrm>
            <a:prstGeom prst="rect">
              <a:avLst/>
            </a:prstGeom>
            <a:noFill/>
            <a:ln>
              <a:noFill/>
            </a:ln>
          </p:spPr>
          <p:txBody>
            <a:bodyPr wrap="none" rtlCol="0">
              <a:spAutoFit/>
            </a:bodyPr>
            <a:lstStyle/>
            <a:p>
              <a:r>
                <a:rPr lang="it-IT" sz="1350" dirty="0" smtClean="0">
                  <a:solidFill>
                    <a:schemeClr val="bg1"/>
                  </a:solidFill>
                </a:rPr>
                <a:t>2019</a:t>
              </a:r>
              <a:endParaRPr lang="it-IT" sz="1350" dirty="0">
                <a:solidFill>
                  <a:schemeClr val="bg1"/>
                </a:solidFill>
              </a:endParaRPr>
            </a:p>
          </p:txBody>
        </p:sp>
        <p:sp>
          <p:nvSpPr>
            <p:cNvPr id="51" name="Text Box 15"/>
            <p:cNvSpPr txBox="1">
              <a:spLocks noChangeArrowheads="1"/>
            </p:cNvSpPr>
            <p:nvPr/>
          </p:nvSpPr>
          <p:spPr bwMode="auto">
            <a:xfrm>
              <a:off x="6636174" y="5240086"/>
              <a:ext cx="972000" cy="683450"/>
            </a:xfrm>
            <a:prstGeom prst="roundRect">
              <a:avLst/>
            </a:prstGeom>
            <a:solidFill>
              <a:srgbClr val="30C7A3"/>
            </a:solidFill>
            <a:ln/>
            <a:extLst/>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gn="ctr">
                <a:lnSpc>
                  <a:spcPct val="150000"/>
                </a:lnSpc>
                <a:defRPr sz="1200">
                  <a:solidFill>
                    <a:schemeClr val="bg1"/>
                  </a:solidFill>
                </a:defRPr>
              </a:lvl1pPr>
            </a:lstStyle>
            <a:p>
              <a:r>
                <a:rPr lang="it-IT" dirty="0"/>
                <a:t>CSG </a:t>
              </a:r>
              <a:r>
                <a:rPr lang="it-IT" dirty="0" smtClean="0"/>
                <a:t>PFM</a:t>
              </a:r>
              <a:br>
                <a:rPr lang="it-IT" dirty="0" smtClean="0"/>
              </a:br>
              <a:endParaRPr lang="it-IT" dirty="0"/>
            </a:p>
          </p:txBody>
        </p:sp>
        <p:sp>
          <p:nvSpPr>
            <p:cNvPr id="52" name="Text Box 15"/>
            <p:cNvSpPr txBox="1">
              <a:spLocks noChangeArrowheads="1"/>
            </p:cNvSpPr>
            <p:nvPr/>
          </p:nvSpPr>
          <p:spPr bwMode="auto">
            <a:xfrm>
              <a:off x="7097499" y="4322340"/>
              <a:ext cx="972000" cy="683450"/>
            </a:xfrm>
            <a:prstGeom prst="roundRect">
              <a:avLst/>
            </a:prstGeom>
            <a:ln/>
            <a:extLst/>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en-US"/>
              </a:defPPr>
              <a:lvl1pPr>
                <a:lnSpc>
                  <a:spcPct val="150000"/>
                </a:lnSpc>
              </a:lvl1pPr>
            </a:lstStyle>
            <a:p>
              <a:pPr algn="ctr"/>
              <a:r>
                <a:rPr lang="it-IT" sz="1200" dirty="0" smtClean="0">
                  <a:solidFill>
                    <a:schemeClr val="bg1"/>
                  </a:solidFill>
                </a:rPr>
                <a:t>CSG FM2</a:t>
              </a:r>
              <a:br>
                <a:rPr lang="it-IT" sz="1200" dirty="0" smtClean="0">
                  <a:solidFill>
                    <a:schemeClr val="bg1"/>
                  </a:solidFill>
                </a:rPr>
              </a:br>
              <a:endParaRPr lang="it-IT" sz="1200" dirty="0">
                <a:solidFill>
                  <a:schemeClr val="bg1"/>
                </a:solidFill>
              </a:endParaRPr>
            </a:p>
          </p:txBody>
        </p:sp>
      </p:grpSp>
    </p:spTree>
    <p:extLst>
      <p:ext uri="{BB962C8B-B14F-4D97-AF65-F5344CB8AC3E}">
        <p14:creationId xmlns:p14="http://schemas.microsoft.com/office/powerpoint/2010/main" val="397761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
          </p:nvPr>
        </p:nvSpPr>
        <p:spPr>
          <a:xfrm>
            <a:off x="395288" y="1412876"/>
            <a:ext cx="7971472" cy="2549514"/>
          </a:xfrm>
        </p:spPr>
        <p:txBody>
          <a:bodyPr>
            <a:normAutofit fontScale="85000" lnSpcReduction="20000"/>
          </a:bodyPr>
          <a:lstStyle/>
          <a:p>
            <a:pPr marL="0" indent="0" fontAlgn="auto">
              <a:spcAft>
                <a:spcPts val="0"/>
              </a:spcAft>
              <a:buFont typeface="Wingdings 3"/>
              <a:buNone/>
              <a:defRPr/>
            </a:pPr>
            <a:r>
              <a:rPr lang="en-US" altLang="it-IT" sz="1800" b="1" dirty="0" smtClean="0"/>
              <a:t>Orbital</a:t>
            </a:r>
            <a:r>
              <a:rPr lang="en-US" altLang="it-IT" sz="1800" dirty="0" smtClean="0"/>
              <a:t> </a:t>
            </a:r>
            <a:r>
              <a:rPr lang="en-US" altLang="it-IT" sz="1800" dirty="0" smtClean="0">
                <a:solidFill>
                  <a:schemeClr val="tx1">
                    <a:lumMod val="75000"/>
                    <a:lumOff val="25000"/>
                  </a:schemeClr>
                </a:solidFill>
              </a:rPr>
              <a:t>characteristics:</a:t>
            </a:r>
          </a:p>
          <a:p>
            <a:pPr marL="274320" indent="-274320" fontAlgn="auto">
              <a:spcAft>
                <a:spcPts val="0"/>
              </a:spcAft>
              <a:buFont typeface="Wingdings 3"/>
              <a:buChar char=""/>
              <a:defRPr/>
            </a:pPr>
            <a:r>
              <a:rPr lang="en-US" altLang="it-IT" sz="1800" dirty="0">
                <a:solidFill>
                  <a:schemeClr val="tx1">
                    <a:lumMod val="75000"/>
                    <a:lumOff val="25000"/>
                  </a:schemeClr>
                </a:solidFill>
              </a:rPr>
              <a:t>sun </a:t>
            </a:r>
            <a:r>
              <a:rPr lang="en-US" altLang="it-IT" sz="1800" dirty="0" smtClean="0">
                <a:solidFill>
                  <a:schemeClr val="tx1">
                    <a:lumMod val="75000"/>
                    <a:lumOff val="25000"/>
                  </a:schemeClr>
                </a:solidFill>
              </a:rPr>
              <a:t>synchronous:</a:t>
            </a:r>
          </a:p>
          <a:p>
            <a:pPr marL="274320" indent="-274320" fontAlgn="auto">
              <a:spcAft>
                <a:spcPts val="0"/>
              </a:spcAft>
              <a:buFont typeface="Wingdings 3"/>
              <a:buChar char=""/>
              <a:defRPr/>
            </a:pPr>
            <a:r>
              <a:rPr lang="en-US" altLang="it-IT" sz="1800" dirty="0" smtClean="0">
                <a:solidFill>
                  <a:schemeClr val="tx1">
                    <a:lumMod val="75000"/>
                    <a:lumOff val="25000"/>
                  </a:schemeClr>
                </a:solidFill>
              </a:rPr>
              <a:t>Inclination </a:t>
            </a:r>
            <a:r>
              <a:rPr lang="en-US" altLang="it-IT" sz="1800" dirty="0">
                <a:solidFill>
                  <a:schemeClr val="tx1">
                    <a:lumMod val="75000"/>
                    <a:lumOff val="25000"/>
                  </a:schemeClr>
                </a:solidFill>
              </a:rPr>
              <a:t>97.86</a:t>
            </a:r>
            <a:r>
              <a:rPr lang="en-US" altLang="it-IT" sz="1800" dirty="0" smtClean="0">
                <a:solidFill>
                  <a:schemeClr val="tx1">
                    <a:lumMod val="75000"/>
                    <a:lumOff val="25000"/>
                  </a:schemeClr>
                </a:solidFill>
              </a:rPr>
              <a:t>°; </a:t>
            </a:r>
            <a:endParaRPr lang="en-US" altLang="it-IT" sz="1800" dirty="0">
              <a:solidFill>
                <a:schemeClr val="tx1">
                  <a:lumMod val="75000"/>
                  <a:lumOff val="25000"/>
                </a:schemeClr>
              </a:solidFill>
            </a:endParaRPr>
          </a:p>
          <a:p>
            <a:pPr marL="274320" indent="-274320" fontAlgn="auto">
              <a:spcAft>
                <a:spcPts val="0"/>
              </a:spcAft>
              <a:buFont typeface="Wingdings 3"/>
              <a:buChar char=""/>
              <a:defRPr/>
            </a:pPr>
            <a:r>
              <a:rPr lang="en-US" altLang="it-IT" sz="1800" dirty="0">
                <a:solidFill>
                  <a:schemeClr val="tx1">
                    <a:lumMod val="75000"/>
                    <a:lumOff val="25000"/>
                  </a:schemeClr>
                </a:solidFill>
              </a:rPr>
              <a:t>Revolutions/day </a:t>
            </a:r>
            <a:r>
              <a:rPr lang="en-US" altLang="it-IT" sz="1800" dirty="0" smtClean="0">
                <a:solidFill>
                  <a:schemeClr val="tx1">
                    <a:lumMod val="75000"/>
                    <a:lumOff val="25000"/>
                  </a:schemeClr>
                </a:solidFill>
              </a:rPr>
              <a:t>14.8125;</a:t>
            </a:r>
            <a:endParaRPr lang="en-US" altLang="it-IT" sz="1800" dirty="0">
              <a:solidFill>
                <a:schemeClr val="tx1">
                  <a:lumMod val="75000"/>
                  <a:lumOff val="25000"/>
                </a:schemeClr>
              </a:solidFill>
            </a:endParaRPr>
          </a:p>
          <a:p>
            <a:pPr marL="274320" indent="-274320" fontAlgn="auto">
              <a:spcAft>
                <a:spcPts val="0"/>
              </a:spcAft>
              <a:buFont typeface="Wingdings 3"/>
              <a:buChar char=""/>
              <a:defRPr/>
            </a:pPr>
            <a:r>
              <a:rPr lang="en-US" altLang="it-IT" sz="1800" dirty="0">
                <a:solidFill>
                  <a:schemeClr val="tx1">
                    <a:lumMod val="75000"/>
                    <a:lumOff val="25000"/>
                  </a:schemeClr>
                </a:solidFill>
              </a:rPr>
              <a:t>Orbit Cycle 16 days </a:t>
            </a:r>
            <a:r>
              <a:rPr lang="en-US" altLang="it-IT" sz="1800" dirty="0" smtClean="0">
                <a:solidFill>
                  <a:schemeClr val="tx1">
                    <a:lumMod val="75000"/>
                    <a:lumOff val="25000"/>
                  </a:schemeClr>
                </a:solidFill>
              </a:rPr>
              <a:t>;</a:t>
            </a:r>
            <a:endParaRPr lang="en-US" altLang="it-IT" sz="1800" dirty="0">
              <a:solidFill>
                <a:schemeClr val="tx1">
                  <a:lumMod val="75000"/>
                  <a:lumOff val="25000"/>
                </a:schemeClr>
              </a:solidFill>
            </a:endParaRPr>
          </a:p>
          <a:p>
            <a:pPr marL="274320" indent="-274320" fontAlgn="auto">
              <a:spcAft>
                <a:spcPts val="0"/>
              </a:spcAft>
              <a:buFont typeface="Wingdings 3"/>
              <a:buChar char=""/>
              <a:defRPr/>
            </a:pPr>
            <a:r>
              <a:rPr lang="en-US" altLang="it-IT" sz="1800" dirty="0">
                <a:solidFill>
                  <a:schemeClr val="tx1">
                    <a:lumMod val="75000"/>
                    <a:lumOff val="25000"/>
                  </a:schemeClr>
                </a:solidFill>
              </a:rPr>
              <a:t>Eccentricity </a:t>
            </a:r>
            <a:r>
              <a:rPr lang="en-US" altLang="it-IT" sz="1800" dirty="0" smtClean="0">
                <a:solidFill>
                  <a:schemeClr val="tx1">
                    <a:lumMod val="75000"/>
                    <a:lumOff val="25000"/>
                  </a:schemeClr>
                </a:solidFill>
              </a:rPr>
              <a:t>0.00118; </a:t>
            </a:r>
            <a:endParaRPr lang="en-US" altLang="it-IT" sz="1800" dirty="0">
              <a:solidFill>
                <a:schemeClr val="tx1">
                  <a:lumMod val="75000"/>
                  <a:lumOff val="25000"/>
                </a:schemeClr>
              </a:solidFill>
            </a:endParaRPr>
          </a:p>
          <a:p>
            <a:pPr marL="274320" indent="-274320" fontAlgn="auto">
              <a:spcAft>
                <a:spcPts val="0"/>
              </a:spcAft>
              <a:buFont typeface="Wingdings 3"/>
              <a:buChar char=""/>
              <a:defRPr/>
            </a:pPr>
            <a:r>
              <a:rPr lang="en-US" altLang="it-IT" sz="1800" dirty="0" smtClean="0">
                <a:solidFill>
                  <a:schemeClr val="tx1">
                    <a:lumMod val="75000"/>
                    <a:lumOff val="25000"/>
                  </a:schemeClr>
                </a:solidFill>
              </a:rPr>
              <a:t>Semi </a:t>
            </a:r>
            <a:r>
              <a:rPr lang="en-US" altLang="it-IT" sz="1800" dirty="0">
                <a:solidFill>
                  <a:schemeClr val="tx1">
                    <a:lumMod val="75000"/>
                    <a:lumOff val="25000"/>
                  </a:schemeClr>
                </a:solidFill>
              </a:rPr>
              <a:t>Major Axis </a:t>
            </a:r>
            <a:r>
              <a:rPr lang="en-US" altLang="it-IT" sz="1800" dirty="0" smtClean="0">
                <a:solidFill>
                  <a:schemeClr val="tx1">
                    <a:lumMod val="75000"/>
                    <a:lumOff val="25000"/>
                  </a:schemeClr>
                </a:solidFill>
              </a:rPr>
              <a:t>7003.52 km;</a:t>
            </a:r>
            <a:endParaRPr lang="en-US" altLang="it-IT" sz="1800" dirty="0">
              <a:solidFill>
                <a:schemeClr val="tx1">
                  <a:lumMod val="75000"/>
                  <a:lumOff val="25000"/>
                </a:schemeClr>
              </a:solidFill>
            </a:endParaRPr>
          </a:p>
          <a:p>
            <a:pPr marL="274320" indent="-274320" fontAlgn="auto">
              <a:spcAft>
                <a:spcPts val="0"/>
              </a:spcAft>
              <a:buFont typeface="Wingdings 3"/>
              <a:buChar char=""/>
              <a:defRPr/>
            </a:pPr>
            <a:r>
              <a:rPr lang="en-US" altLang="it-IT" sz="1800" dirty="0" smtClean="0">
                <a:solidFill>
                  <a:schemeClr val="tx1">
                    <a:lumMod val="75000"/>
                    <a:lumOff val="25000"/>
                  </a:schemeClr>
                </a:solidFill>
              </a:rPr>
              <a:t>Nominal Height </a:t>
            </a:r>
            <a:r>
              <a:rPr lang="en-US" altLang="it-IT" sz="1800" dirty="0">
                <a:solidFill>
                  <a:schemeClr val="tx1">
                    <a:lumMod val="75000"/>
                    <a:lumOff val="25000"/>
                  </a:schemeClr>
                </a:solidFill>
              </a:rPr>
              <a:t>619.6 </a:t>
            </a:r>
            <a:r>
              <a:rPr lang="en-US" altLang="it-IT" sz="1800" dirty="0" smtClean="0">
                <a:solidFill>
                  <a:schemeClr val="tx1">
                    <a:lumMod val="75000"/>
                    <a:lumOff val="25000"/>
                  </a:schemeClr>
                </a:solidFill>
              </a:rPr>
              <a:t>km.</a:t>
            </a:r>
            <a:endParaRPr lang="en-US" altLang="it-IT" sz="1800" dirty="0">
              <a:solidFill>
                <a:schemeClr val="tx1">
                  <a:lumMod val="75000"/>
                  <a:lumOff val="25000"/>
                </a:schemeClr>
              </a:solidFill>
            </a:endParaRPr>
          </a:p>
          <a:p>
            <a:pPr marL="0" indent="0" fontAlgn="auto">
              <a:spcAft>
                <a:spcPts val="0"/>
              </a:spcAft>
              <a:buFont typeface="Wingdings 3"/>
              <a:buNone/>
              <a:defRPr/>
            </a:pPr>
            <a:endParaRPr lang="en-US" altLang="it-IT" sz="1800" dirty="0" smtClean="0">
              <a:solidFill>
                <a:schemeClr val="tx1">
                  <a:lumMod val="75000"/>
                  <a:lumOff val="25000"/>
                </a:schemeClr>
              </a:solidFill>
            </a:endParaRPr>
          </a:p>
        </p:txBody>
      </p:sp>
      <p:grpSp>
        <p:nvGrpSpPr>
          <p:cNvPr id="5" name="Gruppo 4"/>
          <p:cNvGrpSpPr/>
          <p:nvPr/>
        </p:nvGrpSpPr>
        <p:grpSpPr>
          <a:xfrm>
            <a:off x="847343" y="2152375"/>
            <a:ext cx="7713236" cy="3620029"/>
            <a:chOff x="288870" y="1960629"/>
            <a:chExt cx="7713236" cy="3620029"/>
          </a:xfrm>
        </p:grpSpPr>
        <p:sp>
          <p:nvSpPr>
            <p:cNvPr id="6" name="Line 170"/>
            <p:cNvSpPr>
              <a:spLocks noChangeShapeType="1"/>
            </p:cNvSpPr>
            <p:nvPr/>
          </p:nvSpPr>
          <p:spPr bwMode="auto">
            <a:xfrm flipH="1">
              <a:off x="4257675" y="3053941"/>
              <a:ext cx="870347" cy="476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 name="AutoShape 165"/>
            <p:cNvSpPr>
              <a:spLocks noChangeAspect="1" noChangeArrowheads="1" noTextEdit="1"/>
            </p:cNvSpPr>
            <p:nvPr/>
          </p:nvSpPr>
          <p:spPr bwMode="auto">
            <a:xfrm>
              <a:off x="3118249" y="2158592"/>
              <a:ext cx="2224087" cy="180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8" name="Text Box 166"/>
            <p:cNvSpPr txBox="1">
              <a:spLocks noChangeArrowheads="1"/>
            </p:cNvSpPr>
            <p:nvPr/>
          </p:nvSpPr>
          <p:spPr bwMode="auto">
            <a:xfrm>
              <a:off x="4023611" y="3906224"/>
              <a:ext cx="5229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dirty="0">
                  <a:solidFill>
                    <a:srgbClr val="EF0003"/>
                  </a:solidFill>
                </a:rPr>
                <a:t>CSK1</a:t>
              </a:r>
            </a:p>
          </p:txBody>
        </p:sp>
        <p:sp>
          <p:nvSpPr>
            <p:cNvPr id="9" name="Text Box 167"/>
            <p:cNvSpPr txBox="1">
              <a:spLocks noChangeArrowheads="1"/>
            </p:cNvSpPr>
            <p:nvPr/>
          </p:nvSpPr>
          <p:spPr bwMode="auto">
            <a:xfrm>
              <a:off x="4054496" y="1960629"/>
              <a:ext cx="5229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CSK2</a:t>
              </a:r>
            </a:p>
          </p:txBody>
        </p:sp>
        <p:sp>
          <p:nvSpPr>
            <p:cNvPr id="10" name="Text Box 168"/>
            <p:cNvSpPr txBox="1">
              <a:spLocks noChangeArrowheads="1"/>
            </p:cNvSpPr>
            <p:nvPr/>
          </p:nvSpPr>
          <p:spPr bwMode="auto">
            <a:xfrm>
              <a:off x="5177277" y="2967847"/>
              <a:ext cx="5229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dirty="0">
                  <a:solidFill>
                    <a:srgbClr val="EF0003"/>
                  </a:solidFill>
                </a:rPr>
                <a:t>CSK3</a:t>
              </a:r>
            </a:p>
          </p:txBody>
        </p:sp>
        <p:sp>
          <p:nvSpPr>
            <p:cNvPr id="11" name="Line 170"/>
            <p:cNvSpPr>
              <a:spLocks noChangeShapeType="1"/>
            </p:cNvSpPr>
            <p:nvPr/>
          </p:nvSpPr>
          <p:spPr bwMode="auto">
            <a:xfrm flipH="1" flipV="1">
              <a:off x="3493294" y="2767342"/>
              <a:ext cx="765573" cy="28183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 name="Text Box 171"/>
            <p:cNvSpPr txBox="1">
              <a:spLocks noChangeArrowheads="1"/>
            </p:cNvSpPr>
            <p:nvPr/>
          </p:nvSpPr>
          <p:spPr bwMode="auto">
            <a:xfrm>
              <a:off x="2891499" y="2579635"/>
              <a:ext cx="5229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1000" b="1" dirty="0">
                  <a:solidFill>
                    <a:srgbClr val="FF0000"/>
                  </a:solidFill>
                  <a:effectLst>
                    <a:outerShdw blurRad="38100" dist="38100" dir="2700000" algn="tl">
                      <a:srgbClr val="C0C0C0"/>
                    </a:outerShdw>
                  </a:effectLst>
                  <a:latin typeface="Tahoma" charset="0"/>
                </a:rPr>
                <a:t>CSK4</a:t>
              </a:r>
            </a:p>
          </p:txBody>
        </p:sp>
        <p:sp>
          <p:nvSpPr>
            <p:cNvPr id="13" name="Rectangle 172"/>
            <p:cNvSpPr>
              <a:spLocks noChangeArrowheads="1"/>
            </p:cNvSpPr>
            <p:nvPr/>
          </p:nvSpPr>
          <p:spPr bwMode="auto">
            <a:xfrm>
              <a:off x="2953941" y="3781413"/>
              <a:ext cx="3687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en-GB" altLang="it-IT" sz="1050" b="0">
                  <a:solidFill>
                    <a:srgbClr val="000000"/>
                  </a:solidFill>
                  <a:latin typeface="Arial" pitchFamily="34" charset="0"/>
                </a:rPr>
                <a:t> </a:t>
              </a:r>
              <a:endParaRPr lang="en-GB" altLang="it-IT" sz="1350" b="0">
                <a:latin typeface="Arial" pitchFamily="34" charset="0"/>
              </a:endParaRPr>
            </a:p>
          </p:txBody>
        </p:sp>
        <p:sp>
          <p:nvSpPr>
            <p:cNvPr id="14" name="Freeform 173"/>
            <p:cNvSpPr>
              <a:spLocks/>
            </p:cNvSpPr>
            <p:nvPr/>
          </p:nvSpPr>
          <p:spPr bwMode="auto">
            <a:xfrm>
              <a:off x="3392092" y="2275272"/>
              <a:ext cx="1735931" cy="1552575"/>
            </a:xfrm>
            <a:custGeom>
              <a:avLst/>
              <a:gdLst>
                <a:gd name="T0" fmla="*/ 1 w 1458"/>
                <a:gd name="T1" fmla="*/ 607 h 1304"/>
                <a:gd name="T2" fmla="*/ 15 w 1458"/>
                <a:gd name="T3" fmla="*/ 520 h 1304"/>
                <a:gd name="T4" fmla="*/ 42 w 1458"/>
                <a:gd name="T5" fmla="*/ 433 h 1304"/>
                <a:gd name="T6" fmla="*/ 82 w 1458"/>
                <a:gd name="T7" fmla="*/ 352 h 1304"/>
                <a:gd name="T8" fmla="*/ 133 w 1458"/>
                <a:gd name="T9" fmla="*/ 275 h 1304"/>
                <a:gd name="T10" fmla="*/ 197 w 1458"/>
                <a:gd name="T11" fmla="*/ 207 h 1304"/>
                <a:gd name="T12" fmla="*/ 270 w 1458"/>
                <a:gd name="T13" fmla="*/ 145 h 1304"/>
                <a:gd name="T14" fmla="*/ 350 w 1458"/>
                <a:gd name="T15" fmla="*/ 94 h 1304"/>
                <a:gd name="T16" fmla="*/ 438 w 1458"/>
                <a:gd name="T17" fmla="*/ 53 h 1304"/>
                <a:gd name="T18" fmla="*/ 533 w 1458"/>
                <a:gd name="T19" fmla="*/ 23 h 1304"/>
                <a:gd name="T20" fmla="*/ 630 w 1458"/>
                <a:gd name="T21" fmla="*/ 6 h 1304"/>
                <a:gd name="T22" fmla="*/ 730 w 1458"/>
                <a:gd name="T23" fmla="*/ 0 h 1304"/>
                <a:gd name="T24" fmla="*/ 829 w 1458"/>
                <a:gd name="T25" fmla="*/ 6 h 1304"/>
                <a:gd name="T26" fmla="*/ 926 w 1458"/>
                <a:gd name="T27" fmla="*/ 23 h 1304"/>
                <a:gd name="T28" fmla="*/ 1021 w 1458"/>
                <a:gd name="T29" fmla="*/ 53 h 1304"/>
                <a:gd name="T30" fmla="*/ 1109 w 1458"/>
                <a:gd name="T31" fmla="*/ 94 h 1304"/>
                <a:gd name="T32" fmla="*/ 1190 w 1458"/>
                <a:gd name="T33" fmla="*/ 145 h 1304"/>
                <a:gd name="T34" fmla="*/ 1262 w 1458"/>
                <a:gd name="T35" fmla="*/ 207 h 1304"/>
                <a:gd name="T36" fmla="*/ 1326 w 1458"/>
                <a:gd name="T37" fmla="*/ 275 h 1304"/>
                <a:gd name="T38" fmla="*/ 1377 w 1458"/>
                <a:gd name="T39" fmla="*/ 352 h 1304"/>
                <a:gd name="T40" fmla="*/ 1416 w 1458"/>
                <a:gd name="T41" fmla="*/ 433 h 1304"/>
                <a:gd name="T42" fmla="*/ 1444 w 1458"/>
                <a:gd name="T43" fmla="*/ 520 h 1304"/>
                <a:gd name="T44" fmla="*/ 1457 w 1458"/>
                <a:gd name="T45" fmla="*/ 607 h 1304"/>
                <a:gd name="T46" fmla="*/ 1457 w 1458"/>
                <a:gd name="T47" fmla="*/ 697 h 1304"/>
                <a:gd name="T48" fmla="*/ 1444 w 1458"/>
                <a:gd name="T49" fmla="*/ 784 h 1304"/>
                <a:gd name="T50" fmla="*/ 1416 w 1458"/>
                <a:gd name="T51" fmla="*/ 870 h 1304"/>
                <a:gd name="T52" fmla="*/ 1377 w 1458"/>
                <a:gd name="T53" fmla="*/ 952 h 1304"/>
                <a:gd name="T54" fmla="*/ 1326 w 1458"/>
                <a:gd name="T55" fmla="*/ 1028 h 1304"/>
                <a:gd name="T56" fmla="*/ 1262 w 1458"/>
                <a:gd name="T57" fmla="*/ 1097 h 1304"/>
                <a:gd name="T58" fmla="*/ 1190 w 1458"/>
                <a:gd name="T59" fmla="*/ 1158 h 1304"/>
                <a:gd name="T60" fmla="*/ 1109 w 1458"/>
                <a:gd name="T61" fmla="*/ 1209 h 1304"/>
                <a:gd name="T62" fmla="*/ 1021 w 1458"/>
                <a:gd name="T63" fmla="*/ 1250 h 1304"/>
                <a:gd name="T64" fmla="*/ 926 w 1458"/>
                <a:gd name="T65" fmla="*/ 1280 h 1304"/>
                <a:gd name="T66" fmla="*/ 829 w 1458"/>
                <a:gd name="T67" fmla="*/ 1298 h 1304"/>
                <a:gd name="T68" fmla="*/ 730 w 1458"/>
                <a:gd name="T69" fmla="*/ 1304 h 1304"/>
                <a:gd name="T70" fmla="*/ 630 w 1458"/>
                <a:gd name="T71" fmla="*/ 1298 h 1304"/>
                <a:gd name="T72" fmla="*/ 533 w 1458"/>
                <a:gd name="T73" fmla="*/ 1280 h 1304"/>
                <a:gd name="T74" fmla="*/ 438 w 1458"/>
                <a:gd name="T75" fmla="*/ 1250 h 1304"/>
                <a:gd name="T76" fmla="*/ 350 w 1458"/>
                <a:gd name="T77" fmla="*/ 1209 h 1304"/>
                <a:gd name="T78" fmla="*/ 270 w 1458"/>
                <a:gd name="T79" fmla="*/ 1158 h 1304"/>
                <a:gd name="T80" fmla="*/ 197 w 1458"/>
                <a:gd name="T81" fmla="*/ 1097 h 1304"/>
                <a:gd name="T82" fmla="*/ 133 w 1458"/>
                <a:gd name="T83" fmla="*/ 1028 h 1304"/>
                <a:gd name="T84" fmla="*/ 82 w 1458"/>
                <a:gd name="T85" fmla="*/ 952 h 1304"/>
                <a:gd name="T86" fmla="*/ 42 w 1458"/>
                <a:gd name="T87" fmla="*/ 870 h 1304"/>
                <a:gd name="T88" fmla="*/ 15 w 1458"/>
                <a:gd name="T89" fmla="*/ 784 h 1304"/>
                <a:gd name="T90" fmla="*/ 1 w 1458"/>
                <a:gd name="T91" fmla="*/ 697 h 13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8" h="1304">
                  <a:moveTo>
                    <a:pt x="0" y="652"/>
                  </a:moveTo>
                  <a:lnTo>
                    <a:pt x="1" y="607"/>
                  </a:lnTo>
                  <a:lnTo>
                    <a:pt x="7" y="562"/>
                  </a:lnTo>
                  <a:lnTo>
                    <a:pt x="15" y="520"/>
                  </a:lnTo>
                  <a:lnTo>
                    <a:pt x="28" y="476"/>
                  </a:lnTo>
                  <a:lnTo>
                    <a:pt x="42" y="433"/>
                  </a:lnTo>
                  <a:lnTo>
                    <a:pt x="61" y="392"/>
                  </a:lnTo>
                  <a:lnTo>
                    <a:pt x="82" y="352"/>
                  </a:lnTo>
                  <a:lnTo>
                    <a:pt x="107" y="313"/>
                  </a:lnTo>
                  <a:lnTo>
                    <a:pt x="133" y="275"/>
                  </a:lnTo>
                  <a:lnTo>
                    <a:pt x="163" y="240"/>
                  </a:lnTo>
                  <a:lnTo>
                    <a:pt x="197" y="207"/>
                  </a:lnTo>
                  <a:lnTo>
                    <a:pt x="231" y="175"/>
                  </a:lnTo>
                  <a:lnTo>
                    <a:pt x="270" y="145"/>
                  </a:lnTo>
                  <a:lnTo>
                    <a:pt x="309" y="118"/>
                  </a:lnTo>
                  <a:lnTo>
                    <a:pt x="350" y="94"/>
                  </a:lnTo>
                  <a:lnTo>
                    <a:pt x="393" y="73"/>
                  </a:lnTo>
                  <a:lnTo>
                    <a:pt x="438" y="53"/>
                  </a:lnTo>
                  <a:lnTo>
                    <a:pt x="485" y="38"/>
                  </a:lnTo>
                  <a:lnTo>
                    <a:pt x="533" y="23"/>
                  </a:lnTo>
                  <a:lnTo>
                    <a:pt x="581" y="13"/>
                  </a:lnTo>
                  <a:lnTo>
                    <a:pt x="630" y="6"/>
                  </a:lnTo>
                  <a:lnTo>
                    <a:pt x="680" y="1"/>
                  </a:lnTo>
                  <a:lnTo>
                    <a:pt x="730" y="0"/>
                  </a:lnTo>
                  <a:lnTo>
                    <a:pt x="779" y="1"/>
                  </a:lnTo>
                  <a:lnTo>
                    <a:pt x="829" y="6"/>
                  </a:lnTo>
                  <a:lnTo>
                    <a:pt x="877" y="13"/>
                  </a:lnTo>
                  <a:lnTo>
                    <a:pt x="926" y="23"/>
                  </a:lnTo>
                  <a:lnTo>
                    <a:pt x="973" y="38"/>
                  </a:lnTo>
                  <a:lnTo>
                    <a:pt x="1021" y="53"/>
                  </a:lnTo>
                  <a:lnTo>
                    <a:pt x="1065" y="73"/>
                  </a:lnTo>
                  <a:lnTo>
                    <a:pt x="1109" y="94"/>
                  </a:lnTo>
                  <a:lnTo>
                    <a:pt x="1151" y="118"/>
                  </a:lnTo>
                  <a:lnTo>
                    <a:pt x="1190" y="145"/>
                  </a:lnTo>
                  <a:lnTo>
                    <a:pt x="1228" y="175"/>
                  </a:lnTo>
                  <a:lnTo>
                    <a:pt x="1262" y="207"/>
                  </a:lnTo>
                  <a:lnTo>
                    <a:pt x="1295" y="240"/>
                  </a:lnTo>
                  <a:lnTo>
                    <a:pt x="1326" y="275"/>
                  </a:lnTo>
                  <a:lnTo>
                    <a:pt x="1353" y="313"/>
                  </a:lnTo>
                  <a:lnTo>
                    <a:pt x="1377" y="352"/>
                  </a:lnTo>
                  <a:lnTo>
                    <a:pt x="1399" y="392"/>
                  </a:lnTo>
                  <a:lnTo>
                    <a:pt x="1416" y="433"/>
                  </a:lnTo>
                  <a:lnTo>
                    <a:pt x="1431" y="476"/>
                  </a:lnTo>
                  <a:lnTo>
                    <a:pt x="1444" y="520"/>
                  </a:lnTo>
                  <a:lnTo>
                    <a:pt x="1452" y="562"/>
                  </a:lnTo>
                  <a:lnTo>
                    <a:pt x="1457" y="607"/>
                  </a:lnTo>
                  <a:lnTo>
                    <a:pt x="1458" y="652"/>
                  </a:lnTo>
                  <a:lnTo>
                    <a:pt x="1457" y="697"/>
                  </a:lnTo>
                  <a:lnTo>
                    <a:pt x="1452" y="740"/>
                  </a:lnTo>
                  <a:lnTo>
                    <a:pt x="1444" y="784"/>
                  </a:lnTo>
                  <a:lnTo>
                    <a:pt x="1431" y="828"/>
                  </a:lnTo>
                  <a:lnTo>
                    <a:pt x="1416" y="870"/>
                  </a:lnTo>
                  <a:lnTo>
                    <a:pt x="1399" y="912"/>
                  </a:lnTo>
                  <a:lnTo>
                    <a:pt x="1377" y="952"/>
                  </a:lnTo>
                  <a:lnTo>
                    <a:pt x="1353" y="991"/>
                  </a:lnTo>
                  <a:lnTo>
                    <a:pt x="1326" y="1028"/>
                  </a:lnTo>
                  <a:lnTo>
                    <a:pt x="1295" y="1063"/>
                  </a:lnTo>
                  <a:lnTo>
                    <a:pt x="1262" y="1097"/>
                  </a:lnTo>
                  <a:lnTo>
                    <a:pt x="1228" y="1129"/>
                  </a:lnTo>
                  <a:lnTo>
                    <a:pt x="1190" y="1158"/>
                  </a:lnTo>
                  <a:lnTo>
                    <a:pt x="1151" y="1185"/>
                  </a:lnTo>
                  <a:lnTo>
                    <a:pt x="1109" y="1209"/>
                  </a:lnTo>
                  <a:lnTo>
                    <a:pt x="1065" y="1231"/>
                  </a:lnTo>
                  <a:lnTo>
                    <a:pt x="1021" y="1250"/>
                  </a:lnTo>
                  <a:lnTo>
                    <a:pt x="973" y="1266"/>
                  </a:lnTo>
                  <a:lnTo>
                    <a:pt x="926" y="1280"/>
                  </a:lnTo>
                  <a:lnTo>
                    <a:pt x="877" y="1290"/>
                  </a:lnTo>
                  <a:lnTo>
                    <a:pt x="829" y="1298"/>
                  </a:lnTo>
                  <a:lnTo>
                    <a:pt x="779" y="1302"/>
                  </a:lnTo>
                  <a:lnTo>
                    <a:pt x="730" y="1304"/>
                  </a:lnTo>
                  <a:lnTo>
                    <a:pt x="680" y="1302"/>
                  </a:lnTo>
                  <a:lnTo>
                    <a:pt x="630" y="1298"/>
                  </a:lnTo>
                  <a:lnTo>
                    <a:pt x="581" y="1290"/>
                  </a:lnTo>
                  <a:lnTo>
                    <a:pt x="533" y="1280"/>
                  </a:lnTo>
                  <a:lnTo>
                    <a:pt x="485" y="1266"/>
                  </a:lnTo>
                  <a:lnTo>
                    <a:pt x="438" y="1250"/>
                  </a:lnTo>
                  <a:lnTo>
                    <a:pt x="393" y="1231"/>
                  </a:lnTo>
                  <a:lnTo>
                    <a:pt x="350" y="1209"/>
                  </a:lnTo>
                  <a:lnTo>
                    <a:pt x="309" y="1185"/>
                  </a:lnTo>
                  <a:lnTo>
                    <a:pt x="270" y="1158"/>
                  </a:lnTo>
                  <a:lnTo>
                    <a:pt x="231" y="1129"/>
                  </a:lnTo>
                  <a:lnTo>
                    <a:pt x="197" y="1097"/>
                  </a:lnTo>
                  <a:lnTo>
                    <a:pt x="163" y="1063"/>
                  </a:lnTo>
                  <a:lnTo>
                    <a:pt x="133" y="1028"/>
                  </a:lnTo>
                  <a:lnTo>
                    <a:pt x="107" y="991"/>
                  </a:lnTo>
                  <a:lnTo>
                    <a:pt x="82" y="952"/>
                  </a:lnTo>
                  <a:lnTo>
                    <a:pt x="61" y="912"/>
                  </a:lnTo>
                  <a:lnTo>
                    <a:pt x="42" y="870"/>
                  </a:lnTo>
                  <a:lnTo>
                    <a:pt x="28" y="828"/>
                  </a:lnTo>
                  <a:lnTo>
                    <a:pt x="15" y="784"/>
                  </a:lnTo>
                  <a:lnTo>
                    <a:pt x="7" y="740"/>
                  </a:lnTo>
                  <a:lnTo>
                    <a:pt x="1" y="697"/>
                  </a:lnTo>
                  <a:lnTo>
                    <a:pt x="0" y="65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 name="Freeform 174"/>
            <p:cNvSpPr>
              <a:spLocks/>
            </p:cNvSpPr>
            <p:nvPr/>
          </p:nvSpPr>
          <p:spPr bwMode="auto">
            <a:xfrm>
              <a:off x="4198145" y="2219312"/>
              <a:ext cx="123825" cy="110729"/>
            </a:xfrm>
            <a:custGeom>
              <a:avLst/>
              <a:gdLst>
                <a:gd name="T0" fmla="*/ 0 w 104"/>
                <a:gd name="T1" fmla="*/ 47 h 93"/>
                <a:gd name="T2" fmla="*/ 2 w 104"/>
                <a:gd name="T3" fmla="*/ 35 h 93"/>
                <a:gd name="T4" fmla="*/ 7 w 104"/>
                <a:gd name="T5" fmla="*/ 24 h 93"/>
                <a:gd name="T6" fmla="*/ 13 w 104"/>
                <a:gd name="T7" fmla="*/ 15 h 93"/>
                <a:gd name="T8" fmla="*/ 23 w 104"/>
                <a:gd name="T9" fmla="*/ 8 h 93"/>
                <a:gd name="T10" fmla="*/ 34 w 104"/>
                <a:gd name="T11" fmla="*/ 3 h 93"/>
                <a:gd name="T12" fmla="*/ 46 w 104"/>
                <a:gd name="T13" fmla="*/ 0 h 93"/>
                <a:gd name="T14" fmla="*/ 58 w 104"/>
                <a:gd name="T15" fmla="*/ 0 h 93"/>
                <a:gd name="T16" fmla="*/ 71 w 104"/>
                <a:gd name="T17" fmla="*/ 3 h 93"/>
                <a:gd name="T18" fmla="*/ 82 w 104"/>
                <a:gd name="T19" fmla="*/ 8 h 93"/>
                <a:gd name="T20" fmla="*/ 91 w 104"/>
                <a:gd name="T21" fmla="*/ 15 h 93"/>
                <a:gd name="T22" fmla="*/ 99 w 104"/>
                <a:gd name="T23" fmla="*/ 24 h 93"/>
                <a:gd name="T24" fmla="*/ 103 w 104"/>
                <a:gd name="T25" fmla="*/ 35 h 93"/>
                <a:gd name="T26" fmla="*/ 104 w 104"/>
                <a:gd name="T27" fmla="*/ 47 h 93"/>
                <a:gd name="T28" fmla="*/ 103 w 104"/>
                <a:gd name="T29" fmla="*/ 57 h 93"/>
                <a:gd name="T30" fmla="*/ 99 w 104"/>
                <a:gd name="T31" fmla="*/ 68 h 93"/>
                <a:gd name="T32" fmla="*/ 91 w 104"/>
                <a:gd name="T33" fmla="*/ 77 h 93"/>
                <a:gd name="T34" fmla="*/ 82 w 104"/>
                <a:gd name="T35" fmla="*/ 85 h 93"/>
                <a:gd name="T36" fmla="*/ 71 w 104"/>
                <a:gd name="T37" fmla="*/ 89 h 93"/>
                <a:gd name="T38" fmla="*/ 58 w 104"/>
                <a:gd name="T39" fmla="*/ 93 h 93"/>
                <a:gd name="T40" fmla="*/ 46 w 104"/>
                <a:gd name="T41" fmla="*/ 93 h 93"/>
                <a:gd name="T42" fmla="*/ 34 w 104"/>
                <a:gd name="T43" fmla="*/ 89 h 93"/>
                <a:gd name="T44" fmla="*/ 23 w 104"/>
                <a:gd name="T45" fmla="*/ 85 h 93"/>
                <a:gd name="T46" fmla="*/ 13 w 104"/>
                <a:gd name="T47" fmla="*/ 77 h 93"/>
                <a:gd name="T48" fmla="*/ 7 w 104"/>
                <a:gd name="T49" fmla="*/ 68 h 93"/>
                <a:gd name="T50" fmla="*/ 2 w 104"/>
                <a:gd name="T51" fmla="*/ 57 h 93"/>
                <a:gd name="T52" fmla="*/ 0 w 104"/>
                <a:gd name="T53" fmla="*/ 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93">
                  <a:moveTo>
                    <a:pt x="0" y="47"/>
                  </a:moveTo>
                  <a:lnTo>
                    <a:pt x="2" y="35"/>
                  </a:lnTo>
                  <a:lnTo>
                    <a:pt x="7" y="24"/>
                  </a:lnTo>
                  <a:lnTo>
                    <a:pt x="13" y="15"/>
                  </a:lnTo>
                  <a:lnTo>
                    <a:pt x="23" y="8"/>
                  </a:lnTo>
                  <a:lnTo>
                    <a:pt x="34" y="3"/>
                  </a:lnTo>
                  <a:lnTo>
                    <a:pt x="46" y="0"/>
                  </a:lnTo>
                  <a:lnTo>
                    <a:pt x="58" y="0"/>
                  </a:lnTo>
                  <a:lnTo>
                    <a:pt x="71" y="3"/>
                  </a:lnTo>
                  <a:lnTo>
                    <a:pt x="82" y="8"/>
                  </a:lnTo>
                  <a:lnTo>
                    <a:pt x="91" y="15"/>
                  </a:lnTo>
                  <a:lnTo>
                    <a:pt x="99" y="24"/>
                  </a:lnTo>
                  <a:lnTo>
                    <a:pt x="103" y="35"/>
                  </a:lnTo>
                  <a:lnTo>
                    <a:pt x="104" y="47"/>
                  </a:lnTo>
                  <a:lnTo>
                    <a:pt x="103" y="57"/>
                  </a:lnTo>
                  <a:lnTo>
                    <a:pt x="99" y="68"/>
                  </a:lnTo>
                  <a:lnTo>
                    <a:pt x="91" y="77"/>
                  </a:lnTo>
                  <a:lnTo>
                    <a:pt x="82" y="85"/>
                  </a:lnTo>
                  <a:lnTo>
                    <a:pt x="71" y="89"/>
                  </a:lnTo>
                  <a:lnTo>
                    <a:pt x="58" y="93"/>
                  </a:lnTo>
                  <a:lnTo>
                    <a:pt x="46" y="93"/>
                  </a:lnTo>
                  <a:lnTo>
                    <a:pt x="34" y="89"/>
                  </a:lnTo>
                  <a:lnTo>
                    <a:pt x="23" y="85"/>
                  </a:lnTo>
                  <a:lnTo>
                    <a:pt x="13" y="77"/>
                  </a:lnTo>
                  <a:lnTo>
                    <a:pt x="7" y="68"/>
                  </a:lnTo>
                  <a:lnTo>
                    <a:pt x="2" y="57"/>
                  </a:lnTo>
                  <a:lnTo>
                    <a:pt x="0" y="47"/>
                  </a:lnTo>
                  <a:close/>
                </a:path>
              </a:pathLst>
            </a:custGeom>
            <a:solidFill>
              <a:srgbClr val="339966"/>
            </a:solidFill>
            <a:ln w="1588">
              <a:solidFill>
                <a:srgbClr val="000000"/>
              </a:solidFill>
              <a:prstDash val="solid"/>
              <a:round/>
              <a:headEnd/>
              <a:tailEnd/>
            </a:ln>
          </p:spPr>
          <p:txBody>
            <a:bodyPr/>
            <a:lstStyle/>
            <a:p>
              <a:endParaRPr lang="it-IT"/>
            </a:p>
          </p:txBody>
        </p:sp>
        <p:sp>
          <p:nvSpPr>
            <p:cNvPr id="16" name="Line 175"/>
            <p:cNvSpPr>
              <a:spLocks noChangeShapeType="1"/>
            </p:cNvSpPr>
            <p:nvPr/>
          </p:nvSpPr>
          <p:spPr bwMode="auto">
            <a:xfrm>
              <a:off x="4261247" y="2330040"/>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 name="Line 176"/>
            <p:cNvSpPr>
              <a:spLocks noChangeShapeType="1"/>
            </p:cNvSpPr>
            <p:nvPr/>
          </p:nvSpPr>
          <p:spPr bwMode="auto">
            <a:xfrm>
              <a:off x="4261247" y="2403859"/>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 name="Line 177"/>
            <p:cNvSpPr>
              <a:spLocks noChangeShapeType="1"/>
            </p:cNvSpPr>
            <p:nvPr/>
          </p:nvSpPr>
          <p:spPr bwMode="auto">
            <a:xfrm>
              <a:off x="4261247" y="2480059"/>
              <a:ext cx="0" cy="369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 name="Line 178"/>
            <p:cNvSpPr>
              <a:spLocks noChangeShapeType="1"/>
            </p:cNvSpPr>
            <p:nvPr/>
          </p:nvSpPr>
          <p:spPr bwMode="auto">
            <a:xfrm>
              <a:off x="4261247" y="2555068"/>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 name="Line 179"/>
            <p:cNvSpPr>
              <a:spLocks noChangeShapeType="1"/>
            </p:cNvSpPr>
            <p:nvPr/>
          </p:nvSpPr>
          <p:spPr bwMode="auto">
            <a:xfrm>
              <a:off x="4261247" y="2631269"/>
              <a:ext cx="0" cy="35719"/>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 name="Line 180"/>
            <p:cNvSpPr>
              <a:spLocks noChangeShapeType="1"/>
            </p:cNvSpPr>
            <p:nvPr/>
          </p:nvSpPr>
          <p:spPr bwMode="auto">
            <a:xfrm>
              <a:off x="4261247" y="2705087"/>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 name="Line 181"/>
            <p:cNvSpPr>
              <a:spLocks noChangeShapeType="1"/>
            </p:cNvSpPr>
            <p:nvPr/>
          </p:nvSpPr>
          <p:spPr bwMode="auto">
            <a:xfrm>
              <a:off x="4261247" y="2780096"/>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 name="Line 182"/>
            <p:cNvSpPr>
              <a:spLocks noChangeShapeType="1"/>
            </p:cNvSpPr>
            <p:nvPr/>
          </p:nvSpPr>
          <p:spPr bwMode="auto">
            <a:xfrm>
              <a:off x="4261247" y="2856296"/>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4" name="Line 183"/>
            <p:cNvSpPr>
              <a:spLocks noChangeShapeType="1"/>
            </p:cNvSpPr>
            <p:nvPr/>
          </p:nvSpPr>
          <p:spPr bwMode="auto">
            <a:xfrm>
              <a:off x="4261247" y="2930115"/>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 name="Line 184"/>
            <p:cNvSpPr>
              <a:spLocks noChangeShapeType="1"/>
            </p:cNvSpPr>
            <p:nvPr/>
          </p:nvSpPr>
          <p:spPr bwMode="auto">
            <a:xfrm>
              <a:off x="4261247" y="3006315"/>
              <a:ext cx="0" cy="369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6" name="Freeform 185"/>
            <p:cNvSpPr>
              <a:spLocks noEditPoints="1"/>
            </p:cNvSpPr>
            <p:nvPr/>
          </p:nvSpPr>
          <p:spPr bwMode="auto">
            <a:xfrm>
              <a:off x="4261247" y="2706278"/>
              <a:ext cx="0" cy="689372"/>
            </a:xfrm>
            <a:custGeom>
              <a:avLst/>
              <a:gdLst>
                <a:gd name="T0" fmla="*/ 0 h 579"/>
                <a:gd name="T1" fmla="*/ 257 h 579"/>
                <a:gd name="T2" fmla="*/ 0 h 579"/>
                <a:gd name="T3" fmla="*/ 323 h 579"/>
                <a:gd name="T4" fmla="*/ 579 h 579"/>
                <a:gd name="T5" fmla="*/ 323 h 579"/>
                <a:gd name="T6" fmla="*/ 0 60000 65536"/>
                <a:gd name="T7" fmla="*/ 0 60000 65536"/>
                <a:gd name="T8" fmla="*/ 0 60000 65536"/>
                <a:gd name="T9" fmla="*/ 0 60000 65536"/>
                <a:gd name="T10" fmla="*/ 0 60000 65536"/>
                <a:gd name="T11" fmla="*/ 0 60000 65536"/>
              </a:gdLst>
              <a:ahLst/>
              <a:cxnLst>
                <a:cxn ang="T6">
                  <a:pos x="0" y="T0"/>
                </a:cxn>
                <a:cxn ang="T7">
                  <a:pos x="0" y="T1"/>
                </a:cxn>
                <a:cxn ang="T8">
                  <a:pos x="0" y="T2"/>
                </a:cxn>
                <a:cxn ang="T9">
                  <a:pos x="0" y="T3"/>
                </a:cxn>
                <a:cxn ang="T10">
                  <a:pos x="0" y="T4"/>
                </a:cxn>
                <a:cxn ang="T11">
                  <a:pos x="0" y="T5"/>
                </a:cxn>
              </a:cxnLst>
              <a:rect l="0" t="0" r="r" b="b"/>
              <a:pathLst>
                <a:path h="579">
                  <a:moveTo>
                    <a:pt x="0" y="0"/>
                  </a:moveTo>
                  <a:lnTo>
                    <a:pt x="0" y="257"/>
                  </a:lnTo>
                  <a:lnTo>
                    <a:pt x="0" y="0"/>
                  </a:lnTo>
                  <a:close/>
                  <a:moveTo>
                    <a:pt x="0" y="323"/>
                  </a:moveTo>
                  <a:lnTo>
                    <a:pt x="0" y="579"/>
                  </a:lnTo>
                  <a:lnTo>
                    <a:pt x="0" y="3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 name="Line 186"/>
            <p:cNvSpPr>
              <a:spLocks noChangeShapeType="1"/>
            </p:cNvSpPr>
            <p:nvPr/>
          </p:nvSpPr>
          <p:spPr bwMode="auto">
            <a:xfrm>
              <a:off x="4261247" y="3051559"/>
              <a:ext cx="0" cy="369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8" name="Line 187"/>
            <p:cNvSpPr>
              <a:spLocks noChangeShapeType="1"/>
            </p:cNvSpPr>
            <p:nvPr/>
          </p:nvSpPr>
          <p:spPr bwMode="auto">
            <a:xfrm>
              <a:off x="4261247" y="3126568"/>
              <a:ext cx="0" cy="369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9" name="Line 188"/>
            <p:cNvSpPr>
              <a:spLocks noChangeShapeType="1"/>
            </p:cNvSpPr>
            <p:nvPr/>
          </p:nvSpPr>
          <p:spPr bwMode="auto">
            <a:xfrm>
              <a:off x="4261247" y="3200387"/>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0" name="Line 189"/>
            <p:cNvSpPr>
              <a:spLocks noChangeShapeType="1"/>
            </p:cNvSpPr>
            <p:nvPr/>
          </p:nvSpPr>
          <p:spPr bwMode="auto">
            <a:xfrm>
              <a:off x="4261247" y="3276587"/>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1" name="Line 190"/>
            <p:cNvSpPr>
              <a:spLocks noChangeShapeType="1"/>
            </p:cNvSpPr>
            <p:nvPr/>
          </p:nvSpPr>
          <p:spPr bwMode="auto">
            <a:xfrm>
              <a:off x="4261247" y="3351597"/>
              <a:ext cx="0" cy="369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 name="Line 191"/>
            <p:cNvSpPr>
              <a:spLocks noChangeShapeType="1"/>
            </p:cNvSpPr>
            <p:nvPr/>
          </p:nvSpPr>
          <p:spPr bwMode="auto">
            <a:xfrm>
              <a:off x="4261247" y="3426606"/>
              <a:ext cx="0" cy="369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3" name="Line 192"/>
            <p:cNvSpPr>
              <a:spLocks noChangeShapeType="1"/>
            </p:cNvSpPr>
            <p:nvPr/>
          </p:nvSpPr>
          <p:spPr bwMode="auto">
            <a:xfrm>
              <a:off x="4261247" y="3501615"/>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 name="Line 193"/>
            <p:cNvSpPr>
              <a:spLocks noChangeShapeType="1"/>
            </p:cNvSpPr>
            <p:nvPr/>
          </p:nvSpPr>
          <p:spPr bwMode="auto">
            <a:xfrm>
              <a:off x="4261247" y="3577816"/>
              <a:ext cx="0" cy="35719"/>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5" name="Line 194"/>
            <p:cNvSpPr>
              <a:spLocks noChangeShapeType="1"/>
            </p:cNvSpPr>
            <p:nvPr/>
          </p:nvSpPr>
          <p:spPr bwMode="auto">
            <a:xfrm>
              <a:off x="4261247" y="3651634"/>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6" name="Line 195"/>
            <p:cNvSpPr>
              <a:spLocks noChangeShapeType="1"/>
            </p:cNvSpPr>
            <p:nvPr/>
          </p:nvSpPr>
          <p:spPr bwMode="auto">
            <a:xfrm>
              <a:off x="4261247" y="3726643"/>
              <a:ext cx="0" cy="381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7" name="Line 196"/>
            <p:cNvSpPr>
              <a:spLocks noChangeShapeType="1"/>
            </p:cNvSpPr>
            <p:nvPr/>
          </p:nvSpPr>
          <p:spPr bwMode="auto">
            <a:xfrm>
              <a:off x="4261247" y="3802843"/>
              <a:ext cx="0" cy="2500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 name="Freeform 208"/>
            <p:cNvSpPr>
              <a:spLocks/>
            </p:cNvSpPr>
            <p:nvPr/>
          </p:nvSpPr>
          <p:spPr bwMode="auto">
            <a:xfrm>
              <a:off x="4198145" y="3773077"/>
              <a:ext cx="123825" cy="109538"/>
            </a:xfrm>
            <a:custGeom>
              <a:avLst/>
              <a:gdLst>
                <a:gd name="T0" fmla="*/ 0 w 104"/>
                <a:gd name="T1" fmla="*/ 46 h 92"/>
                <a:gd name="T2" fmla="*/ 2 w 104"/>
                <a:gd name="T3" fmla="*/ 34 h 92"/>
                <a:gd name="T4" fmla="*/ 7 w 104"/>
                <a:gd name="T5" fmla="*/ 25 h 92"/>
                <a:gd name="T6" fmla="*/ 13 w 104"/>
                <a:gd name="T7" fmla="*/ 15 h 92"/>
                <a:gd name="T8" fmla="*/ 23 w 104"/>
                <a:gd name="T9" fmla="*/ 8 h 92"/>
                <a:gd name="T10" fmla="*/ 34 w 104"/>
                <a:gd name="T11" fmla="*/ 2 h 92"/>
                <a:gd name="T12" fmla="*/ 46 w 104"/>
                <a:gd name="T13" fmla="*/ 0 h 92"/>
                <a:gd name="T14" fmla="*/ 58 w 104"/>
                <a:gd name="T15" fmla="*/ 0 h 92"/>
                <a:gd name="T16" fmla="*/ 71 w 104"/>
                <a:gd name="T17" fmla="*/ 2 h 92"/>
                <a:gd name="T18" fmla="*/ 82 w 104"/>
                <a:gd name="T19" fmla="*/ 8 h 92"/>
                <a:gd name="T20" fmla="*/ 91 w 104"/>
                <a:gd name="T21" fmla="*/ 15 h 92"/>
                <a:gd name="T22" fmla="*/ 99 w 104"/>
                <a:gd name="T23" fmla="*/ 25 h 92"/>
                <a:gd name="T24" fmla="*/ 103 w 104"/>
                <a:gd name="T25" fmla="*/ 34 h 92"/>
                <a:gd name="T26" fmla="*/ 104 w 104"/>
                <a:gd name="T27" fmla="*/ 46 h 92"/>
                <a:gd name="T28" fmla="*/ 103 w 104"/>
                <a:gd name="T29" fmla="*/ 57 h 92"/>
                <a:gd name="T30" fmla="*/ 99 w 104"/>
                <a:gd name="T31" fmla="*/ 68 h 92"/>
                <a:gd name="T32" fmla="*/ 91 w 104"/>
                <a:gd name="T33" fmla="*/ 77 h 92"/>
                <a:gd name="T34" fmla="*/ 82 w 104"/>
                <a:gd name="T35" fmla="*/ 85 h 92"/>
                <a:gd name="T36" fmla="*/ 71 w 104"/>
                <a:gd name="T37" fmla="*/ 90 h 92"/>
                <a:gd name="T38" fmla="*/ 58 w 104"/>
                <a:gd name="T39" fmla="*/ 92 h 92"/>
                <a:gd name="T40" fmla="*/ 46 w 104"/>
                <a:gd name="T41" fmla="*/ 92 h 92"/>
                <a:gd name="T42" fmla="*/ 34 w 104"/>
                <a:gd name="T43" fmla="*/ 90 h 92"/>
                <a:gd name="T44" fmla="*/ 23 w 104"/>
                <a:gd name="T45" fmla="*/ 85 h 92"/>
                <a:gd name="T46" fmla="*/ 13 w 104"/>
                <a:gd name="T47" fmla="*/ 77 h 92"/>
                <a:gd name="T48" fmla="*/ 7 w 104"/>
                <a:gd name="T49" fmla="*/ 68 h 92"/>
                <a:gd name="T50" fmla="*/ 2 w 104"/>
                <a:gd name="T51" fmla="*/ 57 h 92"/>
                <a:gd name="T52" fmla="*/ 0 w 104"/>
                <a:gd name="T53" fmla="*/ 46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92">
                  <a:moveTo>
                    <a:pt x="0" y="46"/>
                  </a:moveTo>
                  <a:lnTo>
                    <a:pt x="2" y="34"/>
                  </a:lnTo>
                  <a:lnTo>
                    <a:pt x="7" y="25"/>
                  </a:lnTo>
                  <a:lnTo>
                    <a:pt x="13" y="15"/>
                  </a:lnTo>
                  <a:lnTo>
                    <a:pt x="23" y="8"/>
                  </a:lnTo>
                  <a:lnTo>
                    <a:pt x="34" y="2"/>
                  </a:lnTo>
                  <a:lnTo>
                    <a:pt x="46" y="0"/>
                  </a:lnTo>
                  <a:lnTo>
                    <a:pt x="58" y="0"/>
                  </a:lnTo>
                  <a:lnTo>
                    <a:pt x="71" y="2"/>
                  </a:lnTo>
                  <a:lnTo>
                    <a:pt x="82" y="8"/>
                  </a:lnTo>
                  <a:lnTo>
                    <a:pt x="91" y="15"/>
                  </a:lnTo>
                  <a:lnTo>
                    <a:pt x="99" y="25"/>
                  </a:lnTo>
                  <a:lnTo>
                    <a:pt x="103" y="34"/>
                  </a:lnTo>
                  <a:lnTo>
                    <a:pt x="104" y="46"/>
                  </a:lnTo>
                  <a:lnTo>
                    <a:pt x="103" y="57"/>
                  </a:lnTo>
                  <a:lnTo>
                    <a:pt x="99" y="68"/>
                  </a:lnTo>
                  <a:lnTo>
                    <a:pt x="91" y="77"/>
                  </a:lnTo>
                  <a:lnTo>
                    <a:pt x="82" y="85"/>
                  </a:lnTo>
                  <a:lnTo>
                    <a:pt x="71" y="90"/>
                  </a:lnTo>
                  <a:lnTo>
                    <a:pt x="58" y="92"/>
                  </a:lnTo>
                  <a:lnTo>
                    <a:pt x="46" y="92"/>
                  </a:lnTo>
                  <a:lnTo>
                    <a:pt x="34" y="90"/>
                  </a:lnTo>
                  <a:lnTo>
                    <a:pt x="23" y="85"/>
                  </a:lnTo>
                  <a:lnTo>
                    <a:pt x="13" y="77"/>
                  </a:lnTo>
                  <a:lnTo>
                    <a:pt x="7" y="68"/>
                  </a:lnTo>
                  <a:lnTo>
                    <a:pt x="2" y="57"/>
                  </a:lnTo>
                  <a:lnTo>
                    <a:pt x="0" y="46"/>
                  </a:lnTo>
                  <a:close/>
                </a:path>
              </a:pathLst>
            </a:custGeom>
            <a:solidFill>
              <a:srgbClr val="339966"/>
            </a:solidFill>
            <a:ln w="1588">
              <a:solidFill>
                <a:srgbClr val="000000"/>
              </a:solidFill>
              <a:prstDash val="solid"/>
              <a:round/>
              <a:headEnd/>
              <a:tailEnd/>
            </a:ln>
          </p:spPr>
          <p:txBody>
            <a:bodyPr/>
            <a:lstStyle/>
            <a:p>
              <a:endParaRPr lang="it-IT"/>
            </a:p>
          </p:txBody>
        </p:sp>
        <p:sp>
          <p:nvSpPr>
            <p:cNvPr id="39" name="Freeform 209"/>
            <p:cNvSpPr>
              <a:spLocks/>
            </p:cNvSpPr>
            <p:nvPr/>
          </p:nvSpPr>
          <p:spPr bwMode="auto">
            <a:xfrm>
              <a:off x="5054561" y="2989052"/>
              <a:ext cx="123825" cy="110729"/>
            </a:xfrm>
            <a:custGeom>
              <a:avLst/>
              <a:gdLst>
                <a:gd name="T0" fmla="*/ 0 w 104"/>
                <a:gd name="T1" fmla="*/ 46 h 93"/>
                <a:gd name="T2" fmla="*/ 2 w 104"/>
                <a:gd name="T3" fmla="*/ 36 h 93"/>
                <a:gd name="T4" fmla="*/ 5 w 104"/>
                <a:gd name="T5" fmla="*/ 25 h 93"/>
                <a:gd name="T6" fmla="*/ 13 w 104"/>
                <a:gd name="T7" fmla="*/ 16 h 93"/>
                <a:gd name="T8" fmla="*/ 23 w 104"/>
                <a:gd name="T9" fmla="*/ 7 h 93"/>
                <a:gd name="T10" fmla="*/ 33 w 104"/>
                <a:gd name="T11" fmla="*/ 3 h 93"/>
                <a:gd name="T12" fmla="*/ 46 w 104"/>
                <a:gd name="T13" fmla="*/ 0 h 93"/>
                <a:gd name="T14" fmla="*/ 58 w 104"/>
                <a:gd name="T15" fmla="*/ 0 h 93"/>
                <a:gd name="T16" fmla="*/ 70 w 104"/>
                <a:gd name="T17" fmla="*/ 3 h 93"/>
                <a:gd name="T18" fmla="*/ 82 w 104"/>
                <a:gd name="T19" fmla="*/ 7 h 93"/>
                <a:gd name="T20" fmla="*/ 91 w 104"/>
                <a:gd name="T21" fmla="*/ 16 h 93"/>
                <a:gd name="T22" fmla="*/ 98 w 104"/>
                <a:gd name="T23" fmla="*/ 25 h 93"/>
                <a:gd name="T24" fmla="*/ 103 w 104"/>
                <a:gd name="T25" fmla="*/ 36 h 93"/>
                <a:gd name="T26" fmla="*/ 104 w 104"/>
                <a:gd name="T27" fmla="*/ 46 h 93"/>
                <a:gd name="T28" fmla="*/ 103 w 104"/>
                <a:gd name="T29" fmla="*/ 57 h 93"/>
                <a:gd name="T30" fmla="*/ 98 w 104"/>
                <a:gd name="T31" fmla="*/ 68 h 93"/>
                <a:gd name="T32" fmla="*/ 91 w 104"/>
                <a:gd name="T33" fmla="*/ 77 h 93"/>
                <a:gd name="T34" fmla="*/ 82 w 104"/>
                <a:gd name="T35" fmla="*/ 85 h 93"/>
                <a:gd name="T36" fmla="*/ 70 w 104"/>
                <a:gd name="T37" fmla="*/ 90 h 93"/>
                <a:gd name="T38" fmla="*/ 58 w 104"/>
                <a:gd name="T39" fmla="*/ 93 h 93"/>
                <a:gd name="T40" fmla="*/ 46 w 104"/>
                <a:gd name="T41" fmla="*/ 93 h 93"/>
                <a:gd name="T42" fmla="*/ 33 w 104"/>
                <a:gd name="T43" fmla="*/ 90 h 93"/>
                <a:gd name="T44" fmla="*/ 23 w 104"/>
                <a:gd name="T45" fmla="*/ 85 h 93"/>
                <a:gd name="T46" fmla="*/ 13 w 104"/>
                <a:gd name="T47" fmla="*/ 77 h 93"/>
                <a:gd name="T48" fmla="*/ 5 w 104"/>
                <a:gd name="T49" fmla="*/ 68 h 93"/>
                <a:gd name="T50" fmla="*/ 2 w 104"/>
                <a:gd name="T51" fmla="*/ 57 h 93"/>
                <a:gd name="T52" fmla="*/ 0 w 104"/>
                <a:gd name="T53" fmla="*/ 46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93">
                  <a:moveTo>
                    <a:pt x="0" y="46"/>
                  </a:moveTo>
                  <a:lnTo>
                    <a:pt x="2" y="36"/>
                  </a:lnTo>
                  <a:lnTo>
                    <a:pt x="5" y="25"/>
                  </a:lnTo>
                  <a:lnTo>
                    <a:pt x="13" y="16"/>
                  </a:lnTo>
                  <a:lnTo>
                    <a:pt x="23" y="7"/>
                  </a:lnTo>
                  <a:lnTo>
                    <a:pt x="33" y="3"/>
                  </a:lnTo>
                  <a:lnTo>
                    <a:pt x="46" y="0"/>
                  </a:lnTo>
                  <a:lnTo>
                    <a:pt x="58" y="0"/>
                  </a:lnTo>
                  <a:lnTo>
                    <a:pt x="70" y="3"/>
                  </a:lnTo>
                  <a:lnTo>
                    <a:pt x="82" y="7"/>
                  </a:lnTo>
                  <a:lnTo>
                    <a:pt x="91" y="16"/>
                  </a:lnTo>
                  <a:lnTo>
                    <a:pt x="98" y="25"/>
                  </a:lnTo>
                  <a:lnTo>
                    <a:pt x="103" y="36"/>
                  </a:lnTo>
                  <a:lnTo>
                    <a:pt x="104" y="46"/>
                  </a:lnTo>
                  <a:lnTo>
                    <a:pt x="103" y="57"/>
                  </a:lnTo>
                  <a:lnTo>
                    <a:pt x="98" y="68"/>
                  </a:lnTo>
                  <a:lnTo>
                    <a:pt x="91" y="77"/>
                  </a:lnTo>
                  <a:lnTo>
                    <a:pt x="82" y="85"/>
                  </a:lnTo>
                  <a:lnTo>
                    <a:pt x="70" y="90"/>
                  </a:lnTo>
                  <a:lnTo>
                    <a:pt x="58" y="93"/>
                  </a:lnTo>
                  <a:lnTo>
                    <a:pt x="46" y="93"/>
                  </a:lnTo>
                  <a:lnTo>
                    <a:pt x="33" y="90"/>
                  </a:lnTo>
                  <a:lnTo>
                    <a:pt x="23" y="85"/>
                  </a:lnTo>
                  <a:lnTo>
                    <a:pt x="13" y="77"/>
                  </a:lnTo>
                  <a:lnTo>
                    <a:pt x="5" y="68"/>
                  </a:lnTo>
                  <a:lnTo>
                    <a:pt x="2" y="57"/>
                  </a:lnTo>
                  <a:lnTo>
                    <a:pt x="0" y="46"/>
                  </a:lnTo>
                  <a:close/>
                </a:path>
              </a:pathLst>
            </a:custGeom>
            <a:solidFill>
              <a:srgbClr val="339966"/>
            </a:solidFill>
            <a:ln w="1588">
              <a:solidFill>
                <a:srgbClr val="000000"/>
              </a:solidFill>
              <a:prstDash val="solid"/>
              <a:round/>
              <a:headEnd/>
              <a:tailEnd/>
            </a:ln>
          </p:spPr>
          <p:txBody>
            <a:bodyPr/>
            <a:lstStyle/>
            <a:p>
              <a:endParaRPr lang="it-IT"/>
            </a:p>
          </p:txBody>
        </p:sp>
        <p:grpSp>
          <p:nvGrpSpPr>
            <p:cNvPr id="40" name="Gruppo 39"/>
            <p:cNvGrpSpPr/>
            <p:nvPr/>
          </p:nvGrpSpPr>
          <p:grpSpPr>
            <a:xfrm rot="17873668">
              <a:off x="3811056" y="2598472"/>
              <a:ext cx="414338" cy="271463"/>
              <a:chOff x="4157663" y="2354245"/>
              <a:chExt cx="552450" cy="361950"/>
            </a:xfrm>
          </p:grpSpPr>
          <p:sp>
            <p:nvSpPr>
              <p:cNvPr id="143" name="Freeform 212"/>
              <p:cNvSpPr>
                <a:spLocks/>
              </p:cNvSpPr>
              <p:nvPr/>
            </p:nvSpPr>
            <p:spPr bwMode="auto">
              <a:xfrm>
                <a:off x="4157663" y="2376470"/>
                <a:ext cx="525462" cy="268288"/>
              </a:xfrm>
              <a:custGeom>
                <a:avLst/>
                <a:gdLst>
                  <a:gd name="T0" fmla="*/ 0 w 331"/>
                  <a:gd name="T1" fmla="*/ 0 h 169"/>
                  <a:gd name="T2" fmla="*/ 35 w 331"/>
                  <a:gd name="T3" fmla="*/ 2 h 169"/>
                  <a:gd name="T4" fmla="*/ 72 w 331"/>
                  <a:gd name="T5" fmla="*/ 7 h 169"/>
                  <a:gd name="T6" fmla="*/ 106 w 331"/>
                  <a:gd name="T7" fmla="*/ 14 h 169"/>
                  <a:gd name="T8" fmla="*/ 142 w 331"/>
                  <a:gd name="T9" fmla="*/ 23 h 169"/>
                  <a:gd name="T10" fmla="*/ 173 w 331"/>
                  <a:gd name="T11" fmla="*/ 38 h 169"/>
                  <a:gd name="T12" fmla="*/ 206 w 331"/>
                  <a:gd name="T13" fmla="*/ 54 h 169"/>
                  <a:gd name="T14" fmla="*/ 235 w 331"/>
                  <a:gd name="T15" fmla="*/ 72 h 169"/>
                  <a:gd name="T16" fmla="*/ 263 w 331"/>
                  <a:gd name="T17" fmla="*/ 93 h 169"/>
                  <a:gd name="T18" fmla="*/ 289 w 331"/>
                  <a:gd name="T19" fmla="*/ 116 h 169"/>
                  <a:gd name="T20" fmla="*/ 312 w 331"/>
                  <a:gd name="T21" fmla="*/ 142 h 169"/>
                  <a:gd name="T22" fmla="*/ 331 w 331"/>
                  <a:gd name="T23" fmla="*/ 169 h 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1" h="169">
                    <a:moveTo>
                      <a:pt x="0" y="0"/>
                    </a:moveTo>
                    <a:lnTo>
                      <a:pt x="35" y="2"/>
                    </a:lnTo>
                    <a:lnTo>
                      <a:pt x="72" y="7"/>
                    </a:lnTo>
                    <a:lnTo>
                      <a:pt x="106" y="14"/>
                    </a:lnTo>
                    <a:lnTo>
                      <a:pt x="142" y="23"/>
                    </a:lnTo>
                    <a:lnTo>
                      <a:pt x="173" y="38"/>
                    </a:lnTo>
                    <a:lnTo>
                      <a:pt x="206" y="54"/>
                    </a:lnTo>
                    <a:lnTo>
                      <a:pt x="235" y="72"/>
                    </a:lnTo>
                    <a:lnTo>
                      <a:pt x="263" y="93"/>
                    </a:lnTo>
                    <a:lnTo>
                      <a:pt x="289" y="116"/>
                    </a:lnTo>
                    <a:lnTo>
                      <a:pt x="312" y="142"/>
                    </a:lnTo>
                    <a:lnTo>
                      <a:pt x="331" y="169"/>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4" name="Freeform 213"/>
              <p:cNvSpPr>
                <a:spLocks/>
              </p:cNvSpPr>
              <p:nvPr/>
            </p:nvSpPr>
            <p:spPr bwMode="auto">
              <a:xfrm>
                <a:off x="4157663" y="2354245"/>
                <a:ext cx="120650" cy="92075"/>
              </a:xfrm>
              <a:custGeom>
                <a:avLst/>
                <a:gdLst>
                  <a:gd name="T0" fmla="*/ 5186 w 62"/>
                  <a:gd name="T1" fmla="*/ 1294149 h 36"/>
                  <a:gd name="T2" fmla="*/ 0 w 62"/>
                  <a:gd name="T3" fmla="*/ 516912 h 36"/>
                  <a:gd name="T4" fmla="*/ 5489 w 62"/>
                  <a:gd name="T5" fmla="*/ 0 h 36"/>
                  <a:gd name="T6" fmla="*/ 5186 w 62"/>
                  <a:gd name="T7" fmla="*/ 1294149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6">
                    <a:moveTo>
                      <a:pt x="59" y="36"/>
                    </a:moveTo>
                    <a:lnTo>
                      <a:pt x="0" y="14"/>
                    </a:lnTo>
                    <a:lnTo>
                      <a:pt x="62" y="0"/>
                    </a:lnTo>
                    <a:lnTo>
                      <a:pt x="5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5" name="Freeform 214"/>
              <p:cNvSpPr>
                <a:spLocks/>
              </p:cNvSpPr>
              <p:nvPr/>
            </p:nvSpPr>
            <p:spPr bwMode="auto">
              <a:xfrm>
                <a:off x="4614863" y="2587607"/>
                <a:ext cx="95250" cy="128588"/>
              </a:xfrm>
              <a:custGeom>
                <a:avLst/>
                <a:gdLst>
                  <a:gd name="T0" fmla="*/ 12886 w 46"/>
                  <a:gd name="T1" fmla="*/ 0 h 58"/>
                  <a:gd name="T2" fmla="*/ 15875 w 46"/>
                  <a:gd name="T3" fmla="*/ 90358 h 58"/>
                  <a:gd name="T4" fmla="*/ 0 w 46"/>
                  <a:gd name="T5" fmla="*/ 24420 h 58"/>
                  <a:gd name="T6" fmla="*/ 12886 w 46"/>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58">
                    <a:moveTo>
                      <a:pt x="37" y="0"/>
                    </a:moveTo>
                    <a:lnTo>
                      <a:pt x="46" y="58"/>
                    </a:lnTo>
                    <a:lnTo>
                      <a:pt x="0" y="16"/>
                    </a:ln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41" name="Rectangle 217"/>
            <p:cNvSpPr>
              <a:spLocks noChangeArrowheads="1"/>
            </p:cNvSpPr>
            <p:nvPr/>
          </p:nvSpPr>
          <p:spPr bwMode="auto">
            <a:xfrm>
              <a:off x="3801340" y="2572769"/>
              <a:ext cx="185738" cy="9233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en-GB" altLang="it-IT" sz="600" b="0" dirty="0">
                  <a:solidFill>
                    <a:srgbClr val="000000"/>
                  </a:solidFill>
                  <a:latin typeface="Arial" pitchFamily="34" charset="0"/>
                </a:rPr>
                <a:t>67,5°</a:t>
              </a:r>
              <a:endParaRPr lang="en-GB" altLang="it-IT" sz="1350" b="0" dirty="0">
                <a:latin typeface="Arial" pitchFamily="34" charset="0"/>
              </a:endParaRPr>
            </a:p>
          </p:txBody>
        </p:sp>
        <p:sp>
          <p:nvSpPr>
            <p:cNvPr id="42" name="Freeform 174"/>
            <p:cNvSpPr>
              <a:spLocks/>
            </p:cNvSpPr>
            <p:nvPr/>
          </p:nvSpPr>
          <p:spPr bwMode="auto">
            <a:xfrm>
              <a:off x="3404339" y="2681617"/>
              <a:ext cx="123825" cy="110729"/>
            </a:xfrm>
            <a:custGeom>
              <a:avLst/>
              <a:gdLst>
                <a:gd name="T0" fmla="*/ 0 w 104"/>
                <a:gd name="T1" fmla="*/ 47 h 93"/>
                <a:gd name="T2" fmla="*/ 2 w 104"/>
                <a:gd name="T3" fmla="*/ 35 h 93"/>
                <a:gd name="T4" fmla="*/ 7 w 104"/>
                <a:gd name="T5" fmla="*/ 24 h 93"/>
                <a:gd name="T6" fmla="*/ 13 w 104"/>
                <a:gd name="T7" fmla="*/ 15 h 93"/>
                <a:gd name="T8" fmla="*/ 23 w 104"/>
                <a:gd name="T9" fmla="*/ 8 h 93"/>
                <a:gd name="T10" fmla="*/ 34 w 104"/>
                <a:gd name="T11" fmla="*/ 3 h 93"/>
                <a:gd name="T12" fmla="*/ 46 w 104"/>
                <a:gd name="T13" fmla="*/ 0 h 93"/>
                <a:gd name="T14" fmla="*/ 58 w 104"/>
                <a:gd name="T15" fmla="*/ 0 h 93"/>
                <a:gd name="T16" fmla="*/ 71 w 104"/>
                <a:gd name="T17" fmla="*/ 3 h 93"/>
                <a:gd name="T18" fmla="*/ 82 w 104"/>
                <a:gd name="T19" fmla="*/ 8 h 93"/>
                <a:gd name="T20" fmla="*/ 91 w 104"/>
                <a:gd name="T21" fmla="*/ 15 h 93"/>
                <a:gd name="T22" fmla="*/ 99 w 104"/>
                <a:gd name="T23" fmla="*/ 24 h 93"/>
                <a:gd name="T24" fmla="*/ 103 w 104"/>
                <a:gd name="T25" fmla="*/ 35 h 93"/>
                <a:gd name="T26" fmla="*/ 104 w 104"/>
                <a:gd name="T27" fmla="*/ 47 h 93"/>
                <a:gd name="T28" fmla="*/ 103 w 104"/>
                <a:gd name="T29" fmla="*/ 57 h 93"/>
                <a:gd name="T30" fmla="*/ 99 w 104"/>
                <a:gd name="T31" fmla="*/ 68 h 93"/>
                <a:gd name="T32" fmla="*/ 91 w 104"/>
                <a:gd name="T33" fmla="*/ 77 h 93"/>
                <a:gd name="T34" fmla="*/ 82 w 104"/>
                <a:gd name="T35" fmla="*/ 85 h 93"/>
                <a:gd name="T36" fmla="*/ 71 w 104"/>
                <a:gd name="T37" fmla="*/ 89 h 93"/>
                <a:gd name="T38" fmla="*/ 58 w 104"/>
                <a:gd name="T39" fmla="*/ 93 h 93"/>
                <a:gd name="T40" fmla="*/ 46 w 104"/>
                <a:gd name="T41" fmla="*/ 93 h 93"/>
                <a:gd name="T42" fmla="*/ 34 w 104"/>
                <a:gd name="T43" fmla="*/ 89 h 93"/>
                <a:gd name="T44" fmla="*/ 23 w 104"/>
                <a:gd name="T45" fmla="*/ 85 h 93"/>
                <a:gd name="T46" fmla="*/ 13 w 104"/>
                <a:gd name="T47" fmla="*/ 77 h 93"/>
                <a:gd name="T48" fmla="*/ 7 w 104"/>
                <a:gd name="T49" fmla="*/ 68 h 93"/>
                <a:gd name="T50" fmla="*/ 2 w 104"/>
                <a:gd name="T51" fmla="*/ 57 h 93"/>
                <a:gd name="T52" fmla="*/ 0 w 104"/>
                <a:gd name="T53" fmla="*/ 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93">
                  <a:moveTo>
                    <a:pt x="0" y="47"/>
                  </a:moveTo>
                  <a:lnTo>
                    <a:pt x="2" y="35"/>
                  </a:lnTo>
                  <a:lnTo>
                    <a:pt x="7" y="24"/>
                  </a:lnTo>
                  <a:lnTo>
                    <a:pt x="13" y="15"/>
                  </a:lnTo>
                  <a:lnTo>
                    <a:pt x="23" y="8"/>
                  </a:lnTo>
                  <a:lnTo>
                    <a:pt x="34" y="3"/>
                  </a:lnTo>
                  <a:lnTo>
                    <a:pt x="46" y="0"/>
                  </a:lnTo>
                  <a:lnTo>
                    <a:pt x="58" y="0"/>
                  </a:lnTo>
                  <a:lnTo>
                    <a:pt x="71" y="3"/>
                  </a:lnTo>
                  <a:lnTo>
                    <a:pt x="82" y="8"/>
                  </a:lnTo>
                  <a:lnTo>
                    <a:pt x="91" y="15"/>
                  </a:lnTo>
                  <a:lnTo>
                    <a:pt x="99" y="24"/>
                  </a:lnTo>
                  <a:lnTo>
                    <a:pt x="103" y="35"/>
                  </a:lnTo>
                  <a:lnTo>
                    <a:pt x="104" y="47"/>
                  </a:lnTo>
                  <a:lnTo>
                    <a:pt x="103" y="57"/>
                  </a:lnTo>
                  <a:lnTo>
                    <a:pt x="99" y="68"/>
                  </a:lnTo>
                  <a:lnTo>
                    <a:pt x="91" y="77"/>
                  </a:lnTo>
                  <a:lnTo>
                    <a:pt x="82" y="85"/>
                  </a:lnTo>
                  <a:lnTo>
                    <a:pt x="71" y="89"/>
                  </a:lnTo>
                  <a:lnTo>
                    <a:pt x="58" y="93"/>
                  </a:lnTo>
                  <a:lnTo>
                    <a:pt x="46" y="93"/>
                  </a:lnTo>
                  <a:lnTo>
                    <a:pt x="34" y="89"/>
                  </a:lnTo>
                  <a:lnTo>
                    <a:pt x="23" y="85"/>
                  </a:lnTo>
                  <a:lnTo>
                    <a:pt x="13" y="77"/>
                  </a:lnTo>
                  <a:lnTo>
                    <a:pt x="7" y="68"/>
                  </a:lnTo>
                  <a:lnTo>
                    <a:pt x="2" y="57"/>
                  </a:lnTo>
                  <a:lnTo>
                    <a:pt x="0" y="47"/>
                  </a:lnTo>
                  <a:close/>
                </a:path>
              </a:pathLst>
            </a:custGeom>
            <a:solidFill>
              <a:srgbClr val="339966"/>
            </a:solidFill>
            <a:ln w="1588">
              <a:solidFill>
                <a:srgbClr val="000000"/>
              </a:solidFill>
              <a:prstDash val="solid"/>
              <a:round/>
              <a:headEnd/>
              <a:tailEnd/>
            </a:ln>
          </p:spPr>
          <p:txBody>
            <a:bodyPr/>
            <a:lstStyle/>
            <a:p>
              <a:endParaRPr lang="it-IT"/>
            </a:p>
          </p:txBody>
        </p:sp>
        <p:grpSp>
          <p:nvGrpSpPr>
            <p:cNvPr id="43" name="Group 5"/>
            <p:cNvGrpSpPr>
              <a:grpSpLocks/>
            </p:cNvGrpSpPr>
            <p:nvPr/>
          </p:nvGrpSpPr>
          <p:grpSpPr bwMode="auto">
            <a:xfrm>
              <a:off x="2189016" y="4443131"/>
              <a:ext cx="5748338" cy="323850"/>
              <a:chOff x="385" y="2795"/>
              <a:chExt cx="4828" cy="272"/>
            </a:xfrm>
          </p:grpSpPr>
          <p:grpSp>
            <p:nvGrpSpPr>
              <p:cNvPr id="60" name="Group 6"/>
              <p:cNvGrpSpPr>
                <a:grpSpLocks/>
              </p:cNvGrpSpPr>
              <p:nvPr/>
            </p:nvGrpSpPr>
            <p:grpSpPr bwMode="auto">
              <a:xfrm>
                <a:off x="748" y="2976"/>
                <a:ext cx="4264" cy="91"/>
                <a:chOff x="340" y="2976"/>
                <a:chExt cx="2903" cy="91"/>
              </a:xfrm>
            </p:grpSpPr>
            <p:grpSp>
              <p:nvGrpSpPr>
                <p:cNvPr id="79" name="Group 7"/>
                <p:cNvGrpSpPr>
                  <a:grpSpLocks/>
                </p:cNvGrpSpPr>
                <p:nvPr/>
              </p:nvGrpSpPr>
              <p:grpSpPr bwMode="auto">
                <a:xfrm flipH="1">
                  <a:off x="340" y="2976"/>
                  <a:ext cx="181" cy="91"/>
                  <a:chOff x="748" y="2976"/>
                  <a:chExt cx="499" cy="91"/>
                </a:xfrm>
              </p:grpSpPr>
              <p:sp>
                <p:nvSpPr>
                  <p:cNvPr id="140" name="Line 8"/>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41" name="Line 9"/>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42" name="Line 10"/>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80" name="Group 11"/>
                <p:cNvGrpSpPr>
                  <a:grpSpLocks/>
                </p:cNvGrpSpPr>
                <p:nvPr/>
              </p:nvGrpSpPr>
              <p:grpSpPr bwMode="auto">
                <a:xfrm flipH="1">
                  <a:off x="521" y="2976"/>
                  <a:ext cx="181" cy="91"/>
                  <a:chOff x="748" y="2976"/>
                  <a:chExt cx="499" cy="91"/>
                </a:xfrm>
              </p:grpSpPr>
              <p:sp>
                <p:nvSpPr>
                  <p:cNvPr id="137" name="Line 12"/>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38" name="Line 13"/>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39" name="Line 14"/>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81" name="Group 15"/>
                <p:cNvGrpSpPr>
                  <a:grpSpLocks/>
                </p:cNvGrpSpPr>
                <p:nvPr/>
              </p:nvGrpSpPr>
              <p:grpSpPr bwMode="auto">
                <a:xfrm flipH="1">
                  <a:off x="703" y="2976"/>
                  <a:ext cx="181" cy="91"/>
                  <a:chOff x="748" y="2976"/>
                  <a:chExt cx="499" cy="91"/>
                </a:xfrm>
              </p:grpSpPr>
              <p:sp>
                <p:nvSpPr>
                  <p:cNvPr id="134" name="Line 16"/>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35" name="Line 17"/>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36" name="Line 18"/>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82" name="Group 19"/>
                <p:cNvGrpSpPr>
                  <a:grpSpLocks/>
                </p:cNvGrpSpPr>
                <p:nvPr/>
              </p:nvGrpSpPr>
              <p:grpSpPr bwMode="auto">
                <a:xfrm flipH="1">
                  <a:off x="884" y="2976"/>
                  <a:ext cx="181" cy="91"/>
                  <a:chOff x="748" y="2976"/>
                  <a:chExt cx="499" cy="91"/>
                </a:xfrm>
              </p:grpSpPr>
              <p:sp>
                <p:nvSpPr>
                  <p:cNvPr id="131" name="Line 20"/>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32" name="Line 21"/>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33" name="Line 22"/>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83" name="Group 23"/>
                <p:cNvGrpSpPr>
                  <a:grpSpLocks/>
                </p:cNvGrpSpPr>
                <p:nvPr/>
              </p:nvGrpSpPr>
              <p:grpSpPr bwMode="auto">
                <a:xfrm flipH="1">
                  <a:off x="1066" y="2976"/>
                  <a:ext cx="181" cy="91"/>
                  <a:chOff x="748" y="2976"/>
                  <a:chExt cx="499" cy="91"/>
                </a:xfrm>
              </p:grpSpPr>
              <p:sp>
                <p:nvSpPr>
                  <p:cNvPr id="128" name="Line 24"/>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29" name="Line 25"/>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30" name="Line 26"/>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84" name="Group 27"/>
                <p:cNvGrpSpPr>
                  <a:grpSpLocks/>
                </p:cNvGrpSpPr>
                <p:nvPr/>
              </p:nvGrpSpPr>
              <p:grpSpPr bwMode="auto">
                <a:xfrm flipH="1">
                  <a:off x="1247" y="2976"/>
                  <a:ext cx="181" cy="91"/>
                  <a:chOff x="748" y="2976"/>
                  <a:chExt cx="499" cy="91"/>
                </a:xfrm>
              </p:grpSpPr>
              <p:sp>
                <p:nvSpPr>
                  <p:cNvPr id="125" name="Line 28"/>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26" name="Line 29"/>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27" name="Line 30"/>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85" name="Group 31"/>
                <p:cNvGrpSpPr>
                  <a:grpSpLocks/>
                </p:cNvGrpSpPr>
                <p:nvPr/>
              </p:nvGrpSpPr>
              <p:grpSpPr bwMode="auto">
                <a:xfrm flipH="1">
                  <a:off x="1429" y="2976"/>
                  <a:ext cx="181" cy="91"/>
                  <a:chOff x="748" y="2976"/>
                  <a:chExt cx="499" cy="91"/>
                </a:xfrm>
              </p:grpSpPr>
              <p:sp>
                <p:nvSpPr>
                  <p:cNvPr id="122" name="Line 32"/>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23" name="Line 33"/>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24" name="Line 34"/>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86" name="Group 35"/>
                <p:cNvGrpSpPr>
                  <a:grpSpLocks/>
                </p:cNvGrpSpPr>
                <p:nvPr/>
              </p:nvGrpSpPr>
              <p:grpSpPr bwMode="auto">
                <a:xfrm flipH="1">
                  <a:off x="1610" y="2976"/>
                  <a:ext cx="181" cy="91"/>
                  <a:chOff x="748" y="2976"/>
                  <a:chExt cx="499" cy="91"/>
                </a:xfrm>
              </p:grpSpPr>
              <p:sp>
                <p:nvSpPr>
                  <p:cNvPr id="119" name="Line 36"/>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20" name="Line 37"/>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21" name="Line 38"/>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87" name="Group 39"/>
                <p:cNvGrpSpPr>
                  <a:grpSpLocks/>
                </p:cNvGrpSpPr>
                <p:nvPr/>
              </p:nvGrpSpPr>
              <p:grpSpPr bwMode="auto">
                <a:xfrm flipH="1">
                  <a:off x="1792" y="2976"/>
                  <a:ext cx="181" cy="91"/>
                  <a:chOff x="748" y="2976"/>
                  <a:chExt cx="499" cy="91"/>
                </a:xfrm>
              </p:grpSpPr>
              <p:sp>
                <p:nvSpPr>
                  <p:cNvPr id="116" name="Line 40"/>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17" name="Line 41"/>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18" name="Line 42"/>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88" name="Group 43"/>
                <p:cNvGrpSpPr>
                  <a:grpSpLocks/>
                </p:cNvGrpSpPr>
                <p:nvPr/>
              </p:nvGrpSpPr>
              <p:grpSpPr bwMode="auto">
                <a:xfrm flipH="1">
                  <a:off x="1973" y="2976"/>
                  <a:ext cx="181" cy="91"/>
                  <a:chOff x="748" y="2976"/>
                  <a:chExt cx="499" cy="91"/>
                </a:xfrm>
              </p:grpSpPr>
              <p:sp>
                <p:nvSpPr>
                  <p:cNvPr id="113" name="Line 44"/>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14" name="Line 45"/>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15" name="Line 46"/>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89" name="Group 47"/>
                <p:cNvGrpSpPr>
                  <a:grpSpLocks/>
                </p:cNvGrpSpPr>
                <p:nvPr/>
              </p:nvGrpSpPr>
              <p:grpSpPr bwMode="auto">
                <a:xfrm flipH="1">
                  <a:off x="2155" y="2976"/>
                  <a:ext cx="181" cy="91"/>
                  <a:chOff x="748" y="2976"/>
                  <a:chExt cx="499" cy="91"/>
                </a:xfrm>
              </p:grpSpPr>
              <p:sp>
                <p:nvSpPr>
                  <p:cNvPr id="110" name="Line 48"/>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11" name="Line 49"/>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12" name="Line 50"/>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90" name="Group 51"/>
                <p:cNvGrpSpPr>
                  <a:grpSpLocks/>
                </p:cNvGrpSpPr>
                <p:nvPr/>
              </p:nvGrpSpPr>
              <p:grpSpPr bwMode="auto">
                <a:xfrm flipH="1">
                  <a:off x="2336" y="2976"/>
                  <a:ext cx="181" cy="91"/>
                  <a:chOff x="748" y="2976"/>
                  <a:chExt cx="499" cy="91"/>
                </a:xfrm>
              </p:grpSpPr>
              <p:sp>
                <p:nvSpPr>
                  <p:cNvPr id="107" name="Line 52"/>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08" name="Line 53"/>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09" name="Line 54"/>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91" name="Group 55"/>
                <p:cNvGrpSpPr>
                  <a:grpSpLocks/>
                </p:cNvGrpSpPr>
                <p:nvPr/>
              </p:nvGrpSpPr>
              <p:grpSpPr bwMode="auto">
                <a:xfrm flipH="1">
                  <a:off x="2518" y="2976"/>
                  <a:ext cx="181" cy="91"/>
                  <a:chOff x="748" y="2976"/>
                  <a:chExt cx="499" cy="91"/>
                </a:xfrm>
              </p:grpSpPr>
              <p:sp>
                <p:nvSpPr>
                  <p:cNvPr id="104" name="Line 56"/>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05" name="Line 57"/>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06" name="Line 58"/>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92" name="Group 59"/>
                <p:cNvGrpSpPr>
                  <a:grpSpLocks/>
                </p:cNvGrpSpPr>
                <p:nvPr/>
              </p:nvGrpSpPr>
              <p:grpSpPr bwMode="auto">
                <a:xfrm flipH="1">
                  <a:off x="2699" y="2976"/>
                  <a:ext cx="181" cy="91"/>
                  <a:chOff x="748" y="2976"/>
                  <a:chExt cx="499" cy="91"/>
                </a:xfrm>
              </p:grpSpPr>
              <p:sp>
                <p:nvSpPr>
                  <p:cNvPr id="101" name="Line 60"/>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02" name="Line 61"/>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03" name="Line 62"/>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93" name="Group 63"/>
                <p:cNvGrpSpPr>
                  <a:grpSpLocks/>
                </p:cNvGrpSpPr>
                <p:nvPr/>
              </p:nvGrpSpPr>
              <p:grpSpPr bwMode="auto">
                <a:xfrm flipH="1">
                  <a:off x="2881" y="2976"/>
                  <a:ext cx="181" cy="91"/>
                  <a:chOff x="748" y="2976"/>
                  <a:chExt cx="499" cy="91"/>
                </a:xfrm>
              </p:grpSpPr>
              <p:sp>
                <p:nvSpPr>
                  <p:cNvPr id="98" name="Line 64"/>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99" name="Line 65"/>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100" name="Line 66"/>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nvGrpSpPr>
                <p:cNvPr id="94" name="Group 67"/>
                <p:cNvGrpSpPr>
                  <a:grpSpLocks/>
                </p:cNvGrpSpPr>
                <p:nvPr/>
              </p:nvGrpSpPr>
              <p:grpSpPr bwMode="auto">
                <a:xfrm flipH="1">
                  <a:off x="3062" y="2976"/>
                  <a:ext cx="181" cy="91"/>
                  <a:chOff x="748" y="2976"/>
                  <a:chExt cx="499" cy="91"/>
                </a:xfrm>
              </p:grpSpPr>
              <p:sp>
                <p:nvSpPr>
                  <p:cNvPr id="95" name="Line 68"/>
                  <p:cNvSpPr>
                    <a:spLocks noChangeShapeType="1"/>
                  </p:cNvSpPr>
                  <p:nvPr/>
                </p:nvSpPr>
                <p:spPr bwMode="auto">
                  <a:xfrm>
                    <a:off x="748" y="3022"/>
                    <a:ext cx="499"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96" name="Line 69"/>
                  <p:cNvSpPr>
                    <a:spLocks noChangeShapeType="1"/>
                  </p:cNvSpPr>
                  <p:nvPr/>
                </p:nvSpPr>
                <p:spPr bwMode="auto">
                  <a:xfrm>
                    <a:off x="748"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sp>
                <p:nvSpPr>
                  <p:cNvPr id="97" name="Line 70"/>
                  <p:cNvSpPr>
                    <a:spLocks noChangeShapeType="1"/>
                  </p:cNvSpPr>
                  <p:nvPr/>
                </p:nvSpPr>
                <p:spPr bwMode="auto">
                  <a:xfrm>
                    <a:off x="1247" y="2976"/>
                    <a:ext cx="0"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2800"/>
                  </a:p>
                </p:txBody>
              </p:sp>
            </p:grpSp>
          </p:grpSp>
          <p:sp>
            <p:nvSpPr>
              <p:cNvPr id="61" name="Text Box 71"/>
              <p:cNvSpPr txBox="1">
                <a:spLocks noChangeArrowheads="1"/>
              </p:cNvSpPr>
              <p:nvPr/>
            </p:nvSpPr>
            <p:spPr bwMode="auto">
              <a:xfrm>
                <a:off x="385" y="2795"/>
                <a:ext cx="364"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Day</a:t>
                </a:r>
              </a:p>
            </p:txBody>
          </p:sp>
          <p:sp>
            <p:nvSpPr>
              <p:cNvPr id="62" name="Text Box 72"/>
              <p:cNvSpPr txBox="1">
                <a:spLocks noChangeArrowheads="1"/>
              </p:cNvSpPr>
              <p:nvPr/>
            </p:nvSpPr>
            <p:spPr bwMode="auto">
              <a:xfrm>
                <a:off x="657" y="2795"/>
                <a:ext cx="224"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1</a:t>
                </a:r>
              </a:p>
            </p:txBody>
          </p:sp>
          <p:sp>
            <p:nvSpPr>
              <p:cNvPr id="63" name="Text Box 73"/>
              <p:cNvSpPr txBox="1">
                <a:spLocks noChangeArrowheads="1"/>
              </p:cNvSpPr>
              <p:nvPr/>
            </p:nvSpPr>
            <p:spPr bwMode="auto">
              <a:xfrm>
                <a:off x="930" y="2795"/>
                <a:ext cx="224"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2</a:t>
                </a:r>
              </a:p>
            </p:txBody>
          </p:sp>
          <p:sp>
            <p:nvSpPr>
              <p:cNvPr id="64" name="Text Box 74"/>
              <p:cNvSpPr txBox="1">
                <a:spLocks noChangeArrowheads="1"/>
              </p:cNvSpPr>
              <p:nvPr/>
            </p:nvSpPr>
            <p:spPr bwMode="auto">
              <a:xfrm>
                <a:off x="1202" y="2795"/>
                <a:ext cx="224"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3</a:t>
                </a:r>
              </a:p>
            </p:txBody>
          </p:sp>
          <p:sp>
            <p:nvSpPr>
              <p:cNvPr id="65" name="Text Box 75"/>
              <p:cNvSpPr txBox="1">
                <a:spLocks noChangeArrowheads="1"/>
              </p:cNvSpPr>
              <p:nvPr/>
            </p:nvSpPr>
            <p:spPr bwMode="auto">
              <a:xfrm>
                <a:off x="1474" y="2795"/>
                <a:ext cx="224"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4</a:t>
                </a:r>
              </a:p>
            </p:txBody>
          </p:sp>
          <p:sp>
            <p:nvSpPr>
              <p:cNvPr id="66" name="Text Box 76"/>
              <p:cNvSpPr txBox="1">
                <a:spLocks noChangeArrowheads="1"/>
              </p:cNvSpPr>
              <p:nvPr/>
            </p:nvSpPr>
            <p:spPr bwMode="auto">
              <a:xfrm>
                <a:off x="1719" y="2795"/>
                <a:ext cx="181"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5</a:t>
                </a:r>
              </a:p>
            </p:txBody>
          </p:sp>
          <p:sp>
            <p:nvSpPr>
              <p:cNvPr id="67" name="Text Box 77"/>
              <p:cNvSpPr txBox="1">
                <a:spLocks noChangeArrowheads="1"/>
              </p:cNvSpPr>
              <p:nvPr/>
            </p:nvSpPr>
            <p:spPr bwMode="auto">
              <a:xfrm>
                <a:off x="1988" y="2795"/>
                <a:ext cx="224"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6</a:t>
                </a:r>
              </a:p>
            </p:txBody>
          </p:sp>
          <p:sp>
            <p:nvSpPr>
              <p:cNvPr id="68" name="Text Box 78"/>
              <p:cNvSpPr txBox="1">
                <a:spLocks noChangeArrowheads="1"/>
              </p:cNvSpPr>
              <p:nvPr/>
            </p:nvSpPr>
            <p:spPr bwMode="auto">
              <a:xfrm>
                <a:off x="2245" y="2795"/>
                <a:ext cx="224"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7</a:t>
                </a:r>
              </a:p>
            </p:txBody>
          </p:sp>
          <p:sp>
            <p:nvSpPr>
              <p:cNvPr id="69" name="Text Box 79"/>
              <p:cNvSpPr txBox="1">
                <a:spLocks noChangeArrowheads="1"/>
              </p:cNvSpPr>
              <p:nvPr/>
            </p:nvSpPr>
            <p:spPr bwMode="auto">
              <a:xfrm>
                <a:off x="2517" y="2799"/>
                <a:ext cx="224"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8</a:t>
                </a:r>
              </a:p>
            </p:txBody>
          </p:sp>
          <p:sp>
            <p:nvSpPr>
              <p:cNvPr id="70" name="Text Box 80"/>
              <p:cNvSpPr txBox="1">
                <a:spLocks noChangeArrowheads="1"/>
              </p:cNvSpPr>
              <p:nvPr/>
            </p:nvSpPr>
            <p:spPr bwMode="auto">
              <a:xfrm>
                <a:off x="2789" y="2795"/>
                <a:ext cx="224"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9</a:t>
                </a:r>
              </a:p>
            </p:txBody>
          </p:sp>
          <p:sp>
            <p:nvSpPr>
              <p:cNvPr id="71" name="Text Box 81"/>
              <p:cNvSpPr txBox="1">
                <a:spLocks noChangeArrowheads="1"/>
              </p:cNvSpPr>
              <p:nvPr/>
            </p:nvSpPr>
            <p:spPr bwMode="auto">
              <a:xfrm>
                <a:off x="3040" y="2795"/>
                <a:ext cx="292"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10</a:t>
                </a:r>
              </a:p>
            </p:txBody>
          </p:sp>
          <p:sp>
            <p:nvSpPr>
              <p:cNvPr id="72" name="Text Box 82"/>
              <p:cNvSpPr txBox="1">
                <a:spLocks noChangeArrowheads="1"/>
              </p:cNvSpPr>
              <p:nvPr/>
            </p:nvSpPr>
            <p:spPr bwMode="auto">
              <a:xfrm>
                <a:off x="3304" y="2795"/>
                <a:ext cx="292"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11</a:t>
                </a:r>
              </a:p>
            </p:txBody>
          </p:sp>
          <p:sp>
            <p:nvSpPr>
              <p:cNvPr id="73" name="Text Box 83"/>
              <p:cNvSpPr txBox="1">
                <a:spLocks noChangeArrowheads="1"/>
              </p:cNvSpPr>
              <p:nvPr/>
            </p:nvSpPr>
            <p:spPr bwMode="auto">
              <a:xfrm>
                <a:off x="3580" y="2795"/>
                <a:ext cx="292"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12</a:t>
                </a:r>
              </a:p>
            </p:txBody>
          </p:sp>
          <p:sp>
            <p:nvSpPr>
              <p:cNvPr id="74" name="Text Box 84"/>
              <p:cNvSpPr txBox="1">
                <a:spLocks noChangeArrowheads="1"/>
              </p:cNvSpPr>
              <p:nvPr/>
            </p:nvSpPr>
            <p:spPr bwMode="auto">
              <a:xfrm>
                <a:off x="3833" y="2795"/>
                <a:ext cx="292"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13</a:t>
                </a:r>
              </a:p>
            </p:txBody>
          </p:sp>
          <p:sp>
            <p:nvSpPr>
              <p:cNvPr id="75" name="Text Box 85"/>
              <p:cNvSpPr txBox="1">
                <a:spLocks noChangeArrowheads="1"/>
              </p:cNvSpPr>
              <p:nvPr/>
            </p:nvSpPr>
            <p:spPr bwMode="auto">
              <a:xfrm>
                <a:off x="4105" y="2795"/>
                <a:ext cx="292"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14</a:t>
                </a:r>
              </a:p>
            </p:txBody>
          </p:sp>
          <p:sp>
            <p:nvSpPr>
              <p:cNvPr id="76" name="Text Box 86"/>
              <p:cNvSpPr txBox="1">
                <a:spLocks noChangeArrowheads="1"/>
              </p:cNvSpPr>
              <p:nvPr/>
            </p:nvSpPr>
            <p:spPr bwMode="auto">
              <a:xfrm>
                <a:off x="4377" y="2795"/>
                <a:ext cx="292"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15</a:t>
                </a:r>
              </a:p>
            </p:txBody>
          </p:sp>
          <p:sp>
            <p:nvSpPr>
              <p:cNvPr id="77" name="Text Box 87"/>
              <p:cNvSpPr txBox="1">
                <a:spLocks noChangeArrowheads="1"/>
              </p:cNvSpPr>
              <p:nvPr/>
            </p:nvSpPr>
            <p:spPr bwMode="auto">
              <a:xfrm>
                <a:off x="4649" y="2795"/>
                <a:ext cx="292"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16</a:t>
                </a:r>
              </a:p>
            </p:txBody>
          </p:sp>
          <p:sp>
            <p:nvSpPr>
              <p:cNvPr id="78" name="Text Box 88"/>
              <p:cNvSpPr txBox="1">
                <a:spLocks noChangeArrowheads="1"/>
              </p:cNvSpPr>
              <p:nvPr/>
            </p:nvSpPr>
            <p:spPr bwMode="auto">
              <a:xfrm>
                <a:off x="4921" y="2795"/>
                <a:ext cx="292"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dirty="0">
                    <a:solidFill>
                      <a:srgbClr val="00B050"/>
                    </a:solidFill>
                  </a:rPr>
                  <a:t>17</a:t>
                </a:r>
              </a:p>
            </p:txBody>
          </p:sp>
        </p:grpSp>
        <p:sp>
          <p:nvSpPr>
            <p:cNvPr id="44" name="Text Box 89"/>
            <p:cNvSpPr txBox="1">
              <a:spLocks noChangeArrowheads="1"/>
            </p:cNvSpPr>
            <p:nvPr/>
          </p:nvSpPr>
          <p:spPr bwMode="auto">
            <a:xfrm>
              <a:off x="2453335" y="5357532"/>
              <a:ext cx="476709" cy="223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8" tIns="34284" rIns="68568" bIns="34284">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CSK1</a:t>
              </a:r>
            </a:p>
          </p:txBody>
        </p:sp>
        <p:sp>
          <p:nvSpPr>
            <p:cNvPr id="45" name="AutoShape 90"/>
            <p:cNvSpPr>
              <a:spLocks noChangeArrowheads="1"/>
            </p:cNvSpPr>
            <p:nvPr/>
          </p:nvSpPr>
          <p:spPr bwMode="auto">
            <a:xfrm>
              <a:off x="2548585" y="4821750"/>
              <a:ext cx="161925" cy="215504"/>
            </a:xfrm>
            <a:prstGeom prst="upArrow">
              <a:avLst>
                <a:gd name="adj1" fmla="val 50000"/>
                <a:gd name="adj2" fmla="val 33272"/>
              </a:avLst>
            </a:prstGeom>
            <a:solidFill>
              <a:srgbClr val="0098DB"/>
            </a:solidFill>
            <a:ln w="9525">
              <a:solidFill>
                <a:schemeClr val="tx1"/>
              </a:solidFill>
              <a:miter lim="800000"/>
              <a:headEnd/>
              <a:tailEnd/>
            </a:ln>
            <a:effectLst/>
            <a:extLst/>
          </p:spPr>
          <p:txBody>
            <a:bodyPr wrap="none" lIns="68568" tIns="34284" rIns="68568" bIns="34284" anchor="ct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endParaRPr lang="it-IT" altLang="it-IT" sz="1800" b="0">
                <a:latin typeface="Arial" pitchFamily="34" charset="0"/>
              </a:endParaRPr>
            </a:p>
          </p:txBody>
        </p:sp>
        <p:sp>
          <p:nvSpPr>
            <p:cNvPr id="46" name="AutoShape 91"/>
            <p:cNvSpPr>
              <a:spLocks noChangeArrowheads="1"/>
            </p:cNvSpPr>
            <p:nvPr/>
          </p:nvSpPr>
          <p:spPr bwMode="auto">
            <a:xfrm>
              <a:off x="5084616" y="4826512"/>
              <a:ext cx="161925" cy="215504"/>
            </a:xfrm>
            <a:prstGeom prst="upArrow">
              <a:avLst>
                <a:gd name="adj1" fmla="val 50000"/>
                <a:gd name="adj2" fmla="val 33272"/>
              </a:avLst>
            </a:prstGeom>
            <a:solidFill>
              <a:srgbClr val="0098DB"/>
            </a:solidFill>
            <a:ln w="9525">
              <a:solidFill>
                <a:schemeClr val="tx1"/>
              </a:solidFill>
              <a:miter lim="800000"/>
              <a:headEnd/>
              <a:tailEnd/>
            </a:ln>
            <a:effectLst/>
            <a:extLst/>
          </p:spPr>
          <p:txBody>
            <a:bodyPr wrap="none" lIns="68568" tIns="34284" rIns="68568" bIns="34284" anchor="ct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endParaRPr lang="it-IT" altLang="it-IT" sz="1800" b="0">
                <a:latin typeface="Arial" pitchFamily="34" charset="0"/>
              </a:endParaRPr>
            </a:p>
          </p:txBody>
        </p:sp>
        <p:sp>
          <p:nvSpPr>
            <p:cNvPr id="47" name="AutoShape 92"/>
            <p:cNvSpPr>
              <a:spLocks noChangeArrowheads="1"/>
            </p:cNvSpPr>
            <p:nvPr/>
          </p:nvSpPr>
          <p:spPr bwMode="auto">
            <a:xfrm>
              <a:off x="3806554" y="4831275"/>
              <a:ext cx="161925" cy="215504"/>
            </a:xfrm>
            <a:prstGeom prst="upArrow">
              <a:avLst>
                <a:gd name="adj1" fmla="val 50000"/>
                <a:gd name="adj2" fmla="val 33272"/>
              </a:avLst>
            </a:prstGeom>
            <a:solidFill>
              <a:srgbClr val="0098DB"/>
            </a:solidFill>
            <a:ln w="9525">
              <a:solidFill>
                <a:schemeClr val="tx1"/>
              </a:solidFill>
              <a:miter lim="800000"/>
              <a:headEnd/>
              <a:tailEnd/>
            </a:ln>
            <a:effectLst/>
            <a:extLst/>
          </p:spPr>
          <p:txBody>
            <a:bodyPr wrap="none" lIns="68568" tIns="34284" rIns="68568" bIns="34284" anchor="ct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endParaRPr lang="it-IT" altLang="it-IT" sz="1800" b="0">
                <a:latin typeface="Arial" pitchFamily="34" charset="0"/>
              </a:endParaRPr>
            </a:p>
          </p:txBody>
        </p:sp>
        <p:sp>
          <p:nvSpPr>
            <p:cNvPr id="48" name="AutoShape 93"/>
            <p:cNvSpPr>
              <a:spLocks noChangeArrowheads="1"/>
            </p:cNvSpPr>
            <p:nvPr/>
          </p:nvSpPr>
          <p:spPr bwMode="auto">
            <a:xfrm>
              <a:off x="7623029" y="4821750"/>
              <a:ext cx="161925" cy="215504"/>
            </a:xfrm>
            <a:prstGeom prst="upArrow">
              <a:avLst>
                <a:gd name="adj1" fmla="val 50000"/>
                <a:gd name="adj2" fmla="val 33272"/>
              </a:avLst>
            </a:prstGeom>
            <a:solidFill>
              <a:srgbClr val="0098DB"/>
            </a:solidFill>
            <a:ln w="9525">
              <a:solidFill>
                <a:schemeClr val="tx1"/>
              </a:solidFill>
              <a:miter lim="800000"/>
              <a:headEnd/>
              <a:tailEnd/>
            </a:ln>
            <a:effectLst/>
            <a:extLst/>
          </p:spPr>
          <p:txBody>
            <a:bodyPr wrap="none" lIns="68568" tIns="34284" rIns="68568" bIns="34284" anchor="ct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endParaRPr lang="it-IT" altLang="it-IT" sz="1800" b="0">
                <a:latin typeface="Arial" pitchFamily="34" charset="0"/>
              </a:endParaRPr>
            </a:p>
          </p:txBody>
        </p:sp>
        <p:sp>
          <p:nvSpPr>
            <p:cNvPr id="49" name="Text Box 94"/>
            <p:cNvSpPr txBox="1">
              <a:spLocks noChangeArrowheads="1"/>
            </p:cNvSpPr>
            <p:nvPr/>
          </p:nvSpPr>
          <p:spPr bwMode="auto">
            <a:xfrm>
              <a:off x="7525397" y="5331338"/>
              <a:ext cx="476709" cy="223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8" tIns="34284" rIns="68568" bIns="34284">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CSK1</a:t>
              </a:r>
            </a:p>
          </p:txBody>
        </p:sp>
        <p:sp>
          <p:nvSpPr>
            <p:cNvPr id="50" name="Text Box 95"/>
            <p:cNvSpPr txBox="1">
              <a:spLocks noChangeArrowheads="1"/>
            </p:cNvSpPr>
            <p:nvPr/>
          </p:nvSpPr>
          <p:spPr bwMode="auto">
            <a:xfrm>
              <a:off x="3694406" y="5322963"/>
              <a:ext cx="476709" cy="223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8" tIns="34284" rIns="68568" bIns="34284">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a:solidFill>
                    <a:srgbClr val="EF0003"/>
                  </a:solidFill>
                </a:rPr>
                <a:t>CSK3</a:t>
              </a:r>
            </a:p>
          </p:txBody>
        </p:sp>
        <p:sp>
          <p:nvSpPr>
            <p:cNvPr id="51" name="Text Box 96"/>
            <p:cNvSpPr txBox="1">
              <a:spLocks noChangeArrowheads="1"/>
            </p:cNvSpPr>
            <p:nvPr/>
          </p:nvSpPr>
          <p:spPr bwMode="auto">
            <a:xfrm>
              <a:off x="4949048" y="5329043"/>
              <a:ext cx="476709" cy="223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68" tIns="34284" rIns="68568" bIns="34284">
              <a:spAutoFit/>
            </a:bodyP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dirty="0">
                  <a:solidFill>
                    <a:srgbClr val="EF0003"/>
                  </a:solidFill>
                </a:rPr>
                <a:t>CSK2</a:t>
              </a:r>
            </a:p>
          </p:txBody>
        </p:sp>
        <p:pic>
          <p:nvPicPr>
            <p:cNvPr id="52" name="Picture 97" descr="cosmo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9289" y="5090833"/>
              <a:ext cx="354806" cy="32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8" descr="cosmo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1351" y="5064638"/>
              <a:ext cx="354806" cy="32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9" descr="cosmo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0354" y="5090833"/>
              <a:ext cx="354806" cy="32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00" descr="cosmo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7701" y="5090833"/>
              <a:ext cx="354806" cy="32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utoShape 101"/>
            <p:cNvSpPr>
              <a:spLocks noChangeArrowheads="1"/>
            </p:cNvSpPr>
            <p:nvPr/>
          </p:nvSpPr>
          <p:spPr bwMode="auto">
            <a:xfrm>
              <a:off x="4758483" y="4828894"/>
              <a:ext cx="161925" cy="215504"/>
            </a:xfrm>
            <a:prstGeom prst="upArrow">
              <a:avLst>
                <a:gd name="adj1" fmla="val 50000"/>
                <a:gd name="adj2" fmla="val 33272"/>
              </a:avLst>
            </a:prstGeom>
            <a:solidFill>
              <a:srgbClr val="0098DB"/>
            </a:solidFill>
            <a:ln w="9525" algn="ctr">
              <a:solidFill>
                <a:schemeClr val="tx1"/>
              </a:solidFill>
              <a:miter lim="800000"/>
              <a:headEnd/>
              <a:tailEnd/>
            </a:ln>
            <a:effectLst/>
            <a:extLst/>
          </p:spPr>
          <p:txBody>
            <a:bodyPr wrap="none" lIns="68568" tIns="34284" rIns="68568" bIns="34284" anchor="ctr"/>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endParaRPr lang="it-IT" altLang="it-IT" sz="1800" b="0">
                <a:latin typeface="Arial" pitchFamily="34" charset="0"/>
              </a:endParaRPr>
            </a:p>
          </p:txBody>
        </p:sp>
        <p:pic>
          <p:nvPicPr>
            <p:cNvPr id="57" name="Picture 102" descr="cosmo copy"/>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1567" y="5093213"/>
              <a:ext cx="354806" cy="3274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 name="Text Box 103"/>
            <p:cNvSpPr txBox="1">
              <a:spLocks noChangeArrowheads="1"/>
            </p:cNvSpPr>
            <p:nvPr/>
          </p:nvSpPr>
          <p:spPr bwMode="auto">
            <a:xfrm>
              <a:off x="4566391" y="5334640"/>
              <a:ext cx="502394" cy="183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68" tIns="34284" rIns="68568" bIns="34284"/>
            <a:lstStyle>
              <a:lvl1pPr eaLnBrk="0" hangingPunct="0">
                <a:lnSpc>
                  <a:spcPct val="120000"/>
                </a:lnSpc>
                <a:spcBef>
                  <a:spcPct val="20000"/>
                </a:spcBef>
                <a:buChar char="•"/>
                <a:defRPr sz="2000" b="1">
                  <a:solidFill>
                    <a:schemeClr val="tx1"/>
                  </a:solidFill>
                  <a:latin typeface="Tahoma" pitchFamily="34" charset="0"/>
                </a:defRPr>
              </a:lvl1pPr>
              <a:lvl2pPr marL="742950" indent="-285750" eaLnBrk="0" hangingPunct="0">
                <a:lnSpc>
                  <a:spcPct val="120000"/>
                </a:lnSpc>
                <a:spcBef>
                  <a:spcPct val="20000"/>
                </a:spcBef>
                <a:buChar char="–"/>
                <a:defRPr>
                  <a:solidFill>
                    <a:schemeClr val="tx1"/>
                  </a:solidFill>
                  <a:latin typeface="Tahoma" pitchFamily="34" charset="0"/>
                </a:defRPr>
              </a:lvl2pPr>
              <a:lvl3pPr marL="1143000" indent="-228600" eaLnBrk="0" hangingPunct="0">
                <a:lnSpc>
                  <a:spcPct val="120000"/>
                </a:lnSpc>
                <a:spcBef>
                  <a:spcPct val="20000"/>
                </a:spcBef>
                <a:buChar char="•"/>
                <a:defRPr sz="1600">
                  <a:solidFill>
                    <a:schemeClr val="tx1"/>
                  </a:solidFill>
                  <a:latin typeface="Tahoma" pitchFamily="34" charset="0"/>
                </a:defRPr>
              </a:lvl3pPr>
              <a:lvl4pPr marL="1600200" indent="-228600" eaLnBrk="0" hangingPunct="0">
                <a:lnSpc>
                  <a:spcPct val="120000"/>
                </a:lnSpc>
                <a:spcBef>
                  <a:spcPct val="20000"/>
                </a:spcBef>
                <a:buChar char="–"/>
                <a:defRPr sz="1400">
                  <a:solidFill>
                    <a:schemeClr val="tx1"/>
                  </a:solidFill>
                  <a:latin typeface="Tahoma" pitchFamily="34" charset="0"/>
                </a:defRPr>
              </a:lvl4pPr>
              <a:lvl5pPr marL="2057400" indent="-228600" eaLnBrk="0" hangingPunct="0">
                <a:lnSpc>
                  <a:spcPct val="120000"/>
                </a:lnSpc>
                <a:spcBef>
                  <a:spcPct val="20000"/>
                </a:spcBef>
                <a:buChar char="»"/>
                <a:defRPr sz="1200">
                  <a:solidFill>
                    <a:schemeClr val="tx1"/>
                  </a:solidFill>
                  <a:latin typeface="Tahoma" pitchFamily="34" charset="0"/>
                </a:defRPr>
              </a:lvl5pPr>
              <a:lvl6pPr marL="2514600" indent="-228600" eaLnBrk="0" fontAlgn="base" hangingPunct="0">
                <a:lnSpc>
                  <a:spcPct val="120000"/>
                </a:lnSpc>
                <a:spcBef>
                  <a:spcPct val="20000"/>
                </a:spcBef>
                <a:spcAft>
                  <a:spcPct val="0"/>
                </a:spcAft>
                <a:buChar char="»"/>
                <a:defRPr sz="1200">
                  <a:solidFill>
                    <a:schemeClr val="tx1"/>
                  </a:solidFill>
                  <a:latin typeface="Tahoma" pitchFamily="34" charset="0"/>
                </a:defRPr>
              </a:lvl6pPr>
              <a:lvl7pPr marL="2971800" indent="-228600" eaLnBrk="0" fontAlgn="base" hangingPunct="0">
                <a:lnSpc>
                  <a:spcPct val="120000"/>
                </a:lnSpc>
                <a:spcBef>
                  <a:spcPct val="20000"/>
                </a:spcBef>
                <a:spcAft>
                  <a:spcPct val="0"/>
                </a:spcAft>
                <a:buChar char="»"/>
                <a:defRPr sz="1200">
                  <a:solidFill>
                    <a:schemeClr val="tx1"/>
                  </a:solidFill>
                  <a:latin typeface="Tahoma" pitchFamily="34" charset="0"/>
                </a:defRPr>
              </a:lvl7pPr>
              <a:lvl8pPr marL="3429000" indent="-228600" eaLnBrk="0" fontAlgn="base" hangingPunct="0">
                <a:lnSpc>
                  <a:spcPct val="120000"/>
                </a:lnSpc>
                <a:spcBef>
                  <a:spcPct val="20000"/>
                </a:spcBef>
                <a:spcAft>
                  <a:spcPct val="0"/>
                </a:spcAft>
                <a:buChar char="»"/>
                <a:defRPr sz="1200">
                  <a:solidFill>
                    <a:schemeClr val="tx1"/>
                  </a:solidFill>
                  <a:latin typeface="Tahoma" pitchFamily="34" charset="0"/>
                </a:defRPr>
              </a:lvl8pPr>
              <a:lvl9pPr marL="3886200" indent="-228600" eaLnBrk="0" fontAlgn="base" hangingPunct="0">
                <a:lnSpc>
                  <a:spcPct val="120000"/>
                </a:lnSpc>
                <a:spcBef>
                  <a:spcPct val="20000"/>
                </a:spcBef>
                <a:spcAft>
                  <a:spcPct val="0"/>
                </a:spcAft>
                <a:buChar char="»"/>
                <a:defRPr sz="1200">
                  <a:solidFill>
                    <a:schemeClr val="tx1"/>
                  </a:solidFill>
                  <a:latin typeface="Tahoma" pitchFamily="34" charset="0"/>
                </a:defRPr>
              </a:lvl9pPr>
            </a:lstStyle>
            <a:p>
              <a:pPr eaLnBrk="1" hangingPunct="1">
                <a:lnSpc>
                  <a:spcPct val="100000"/>
                </a:lnSpc>
                <a:spcBef>
                  <a:spcPct val="0"/>
                </a:spcBef>
                <a:buFontTx/>
                <a:buNone/>
              </a:pPr>
              <a:r>
                <a:rPr lang="it-IT" altLang="it-IT" sz="1000" dirty="0">
                  <a:solidFill>
                    <a:srgbClr val="FF0000"/>
                  </a:solidFill>
                </a:rPr>
                <a:t>CSK4</a:t>
              </a:r>
            </a:p>
          </p:txBody>
        </p:sp>
        <p:sp>
          <p:nvSpPr>
            <p:cNvPr id="59" name="CasellaDiTesto 58"/>
            <p:cNvSpPr txBox="1"/>
            <p:nvPr/>
          </p:nvSpPr>
          <p:spPr>
            <a:xfrm>
              <a:off x="288870" y="4446982"/>
              <a:ext cx="1675459" cy="246221"/>
            </a:xfrm>
            <a:prstGeom prst="rect">
              <a:avLst/>
            </a:prstGeom>
            <a:noFill/>
          </p:spPr>
          <p:txBody>
            <a:bodyPr wrap="none" rtlCol="0">
              <a:spAutoFit/>
            </a:bodyPr>
            <a:lstStyle/>
            <a:p>
              <a:r>
                <a:rPr lang="it-IT" sz="1000" b="1" dirty="0" err="1">
                  <a:solidFill>
                    <a:srgbClr val="FF0000"/>
                  </a:solidFill>
                  <a:latin typeface="Tahoma" panose="020B0604030504040204" pitchFamily="34" charset="0"/>
                  <a:ea typeface="Tahoma" panose="020B0604030504040204" pitchFamily="34" charset="0"/>
                  <a:cs typeface="Tahoma" panose="020B0604030504040204" pitchFamily="34" charset="0"/>
                </a:rPr>
                <a:t>Interferometric</a:t>
              </a:r>
              <a:r>
                <a:rPr lang="it-IT" sz="1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it-IT" sz="1000" b="1" dirty="0" err="1">
                  <a:solidFill>
                    <a:srgbClr val="FF0000"/>
                  </a:solidFill>
                  <a:latin typeface="Tahoma" panose="020B0604030504040204" pitchFamily="34" charset="0"/>
                  <a:ea typeface="Tahoma" panose="020B0604030504040204" pitchFamily="34" charset="0"/>
                  <a:cs typeface="Tahoma" panose="020B0604030504040204" pitchFamily="34" charset="0"/>
                </a:rPr>
                <a:t>revisit</a:t>
              </a:r>
              <a:r>
                <a:rPr lang="it-IT" sz="10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grpSp>
      <p:sp>
        <p:nvSpPr>
          <p:cNvPr id="146" name="Titolo 1"/>
          <p:cNvSpPr txBox="1">
            <a:spLocks/>
          </p:cNvSpPr>
          <p:nvPr/>
        </p:nvSpPr>
        <p:spPr>
          <a:xfrm>
            <a:off x="822960" y="286605"/>
            <a:ext cx="7543800" cy="107024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smtClean="0">
                <a:effectLst>
                  <a:outerShdw blurRad="38100" dist="38100" dir="2700000" algn="tl">
                    <a:srgbClr val="000000">
                      <a:alpha val="43137"/>
                    </a:srgbClr>
                  </a:outerShdw>
                </a:effectLst>
              </a:rPr>
              <a:t>Space Segment</a:t>
            </a:r>
            <a:endParaRPr lang="en-GB"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730603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descr="C:\Users\luca.fasano\AppData\Local\Microsoft\Windows\Temporary Internet Files\Content.Word\CSK.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400" y="1556792"/>
            <a:ext cx="7110016" cy="441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olo 1"/>
          <p:cNvSpPr>
            <a:spLocks noGrp="1"/>
          </p:cNvSpPr>
          <p:nvPr>
            <p:ph type="title"/>
          </p:nvPr>
        </p:nvSpPr>
        <p:spPr>
          <a:xfrm>
            <a:off x="822960" y="286605"/>
            <a:ext cx="7543800" cy="1070248"/>
          </a:xfrm>
        </p:spPr>
        <p:txBody>
          <a:bodyPr/>
          <a:lstStyle/>
          <a:p>
            <a:r>
              <a:rPr lang="en-GB" noProof="0" dirty="0" smtClean="0">
                <a:effectLst>
                  <a:outerShdw blurRad="38100" dist="38100" dir="2700000" algn="tl">
                    <a:srgbClr val="000000">
                      <a:alpha val="43137"/>
                    </a:srgbClr>
                  </a:outerShdw>
                </a:effectLst>
              </a:rPr>
              <a:t>Ground Segment</a:t>
            </a:r>
            <a:endParaRPr lang="en-GB" noProof="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902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EE3FACAC-3CBF-4298-8428-9DCB92D62F48}" type="slidenum">
              <a:rPr lang="it-IT" smtClean="0"/>
              <a:t>6</a:t>
            </a:fld>
            <a:endParaRPr lang="it-IT"/>
          </a:p>
        </p:txBody>
      </p:sp>
      <p:sp>
        <p:nvSpPr>
          <p:cNvPr id="5" name="Titolo 1"/>
          <p:cNvSpPr>
            <a:spLocks noGrp="1"/>
          </p:cNvSpPr>
          <p:nvPr>
            <p:ph type="title"/>
          </p:nvPr>
        </p:nvSpPr>
        <p:spPr>
          <a:xfrm>
            <a:off x="822960" y="224258"/>
            <a:ext cx="7543800" cy="774053"/>
          </a:xfrm>
        </p:spPr>
        <p:txBody>
          <a:bodyPr vert="horz" lIns="91440" tIns="45720" rIns="91440" bIns="45720" rtlCol="0" anchor="b">
            <a:normAutofit fontScale="90000"/>
          </a:bodyPr>
          <a:lstStyle/>
          <a:p>
            <a:r>
              <a:rPr lang="en-GB" sz="5400" b="1" dirty="0" smtClean="0">
                <a:effectLst>
                  <a:outerShdw blurRad="38100" dist="38100" dir="2700000" algn="tl">
                    <a:srgbClr val="000000">
                      <a:alpha val="43137"/>
                    </a:srgbClr>
                  </a:outerShdw>
                </a:effectLst>
              </a:rPr>
              <a:t>CSK  </a:t>
            </a:r>
            <a:r>
              <a:rPr lang="it-IT" dirty="0" smtClean="0">
                <a:solidFill>
                  <a:schemeClr val="tx1">
                    <a:lumMod val="75000"/>
                    <a:lumOff val="25000"/>
                  </a:schemeClr>
                </a:solidFill>
                <a:effectLst>
                  <a:outerShdw blurRad="38100" dist="38100" dir="2700000" algn="tl">
                    <a:srgbClr val="000000">
                      <a:alpha val="43137"/>
                    </a:srgbClr>
                  </a:outerShdw>
                </a:effectLst>
              </a:rPr>
              <a:t> Data Policy</a:t>
            </a:r>
            <a:endParaRPr lang="it-IT" dirty="0">
              <a:solidFill>
                <a:schemeClr val="tx1">
                  <a:lumMod val="75000"/>
                  <a:lumOff val="25000"/>
                </a:schemeClr>
              </a:solidFill>
              <a:effectLst>
                <a:outerShdw blurRad="38100" dist="38100" dir="2700000" algn="tl">
                  <a:srgbClr val="000000">
                    <a:alpha val="43137"/>
                  </a:srgbClr>
                </a:outerShdw>
              </a:effectLst>
            </a:endParaRPr>
          </a:p>
        </p:txBody>
      </p:sp>
      <p:graphicFrame>
        <p:nvGraphicFramePr>
          <p:cNvPr id="6" name="Diagramma 5"/>
          <p:cNvGraphicFramePr/>
          <p:nvPr>
            <p:extLst>
              <p:ext uri="{D42A27DB-BD31-4B8C-83A1-F6EECF244321}">
                <p14:modId xmlns:p14="http://schemas.microsoft.com/office/powerpoint/2010/main" val="1887799037"/>
              </p:ext>
            </p:extLst>
          </p:nvPr>
        </p:nvGraphicFramePr>
        <p:xfrm>
          <a:off x="342899" y="1402798"/>
          <a:ext cx="7685117" cy="1729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ttangolo 6"/>
          <p:cNvSpPr/>
          <p:nvPr/>
        </p:nvSpPr>
        <p:spPr>
          <a:xfrm>
            <a:off x="342899" y="4029109"/>
            <a:ext cx="2622434" cy="1200329"/>
          </a:xfrm>
          <a:prstGeom prst="rect">
            <a:avLst/>
          </a:prstGeom>
        </p:spPr>
        <p:txBody>
          <a:bodyPr wrap="square">
            <a:spAutoFit/>
          </a:bodyPr>
          <a:lstStyle/>
          <a:p>
            <a:r>
              <a:rPr lang="en-GB" sz="1200" dirty="0" smtClean="0">
                <a:ea typeface="Times New Roman" panose="02020603050405020304" pitchFamily="18" charset="0"/>
                <a:cs typeface="Arial" panose="020B0604020202020204" pitchFamily="34" charset="0"/>
              </a:rPr>
              <a:t>07/03/2007: </a:t>
            </a:r>
            <a:r>
              <a:rPr lang="en-US" sz="1200" dirty="0">
                <a:ea typeface="Times New Roman" panose="02020603050405020304" pitchFamily="18" charset="0"/>
                <a:cs typeface="Arial" panose="020B0604020202020204" pitchFamily="34" charset="0"/>
              </a:rPr>
              <a:t>COSMO-SkyMed National Data Policy and Resources Sharing (DPRS) </a:t>
            </a:r>
            <a:r>
              <a:rPr lang="en-GB" sz="1200" dirty="0" smtClean="0">
                <a:ea typeface="Times New Roman" panose="02020603050405020304" pitchFamily="18" charset="0"/>
                <a:cs typeface="Arial" panose="020B0604020202020204" pitchFamily="34" charset="0"/>
              </a:rPr>
              <a:t>(</a:t>
            </a:r>
            <a:r>
              <a:rPr lang="en-GB" sz="1200" dirty="0">
                <a:ea typeface="Times New Roman" panose="02020603050405020304" pitchFamily="18" charset="0"/>
                <a:cs typeface="Arial" panose="020B0604020202020204" pitchFamily="34" charset="0"/>
              </a:rPr>
              <a:t>ASI – </a:t>
            </a:r>
            <a:r>
              <a:rPr lang="en-GB" sz="1200" dirty="0" smtClean="0">
                <a:ea typeface="Times New Roman" panose="02020603050405020304" pitchFamily="18" charset="0"/>
                <a:cs typeface="Arial" panose="020B0604020202020204" pitchFamily="34" charset="0"/>
              </a:rPr>
              <a:t>AD)</a:t>
            </a:r>
          </a:p>
          <a:p>
            <a:r>
              <a:rPr lang="en-US" sz="1200" i="1" dirty="0" smtClean="0"/>
              <a:t>General </a:t>
            </a:r>
            <a:r>
              <a:rPr lang="en-US" sz="1200" i="1" dirty="0"/>
              <a:t>principles of the national policy for the distribution of COSMO-SkyMed civil component data</a:t>
            </a:r>
            <a:endParaRPr lang="it-IT" sz="1200" i="1" dirty="0">
              <a:cs typeface="Arial" panose="020B0604020202020204" pitchFamily="34" charset="0"/>
            </a:endParaRPr>
          </a:p>
        </p:txBody>
      </p:sp>
      <p:sp>
        <p:nvSpPr>
          <p:cNvPr id="8" name="Rettangolo 7"/>
          <p:cNvSpPr/>
          <p:nvPr/>
        </p:nvSpPr>
        <p:spPr>
          <a:xfrm>
            <a:off x="4604315" y="3306282"/>
            <a:ext cx="4539685" cy="461665"/>
          </a:xfrm>
          <a:prstGeom prst="rect">
            <a:avLst/>
          </a:prstGeom>
        </p:spPr>
        <p:txBody>
          <a:bodyPr wrap="square">
            <a:spAutoFit/>
          </a:bodyPr>
          <a:lstStyle/>
          <a:p>
            <a:r>
              <a:rPr lang="en-GB" sz="1200" b="1" dirty="0">
                <a:ea typeface="Times New Roman" panose="02020603050405020304" pitchFamily="18" charset="0"/>
              </a:rPr>
              <a:t>COSMO-SkyMed System Utilization </a:t>
            </a:r>
            <a:r>
              <a:rPr lang="en-GB" sz="1200" b="1" dirty="0" smtClean="0">
                <a:ea typeface="Times New Roman" panose="02020603050405020304" pitchFamily="18" charset="0"/>
              </a:rPr>
              <a:t>Guidelines</a:t>
            </a:r>
          </a:p>
          <a:p>
            <a:r>
              <a:rPr lang="en-GB" sz="1200" i="1" dirty="0" smtClean="0"/>
              <a:t>Details of  Civilian data distribution and control</a:t>
            </a:r>
            <a:endParaRPr lang="it-IT" sz="1200" i="1" dirty="0"/>
          </a:p>
        </p:txBody>
      </p:sp>
      <p:sp>
        <p:nvSpPr>
          <p:cNvPr id="2" name="Pergamena 1 1"/>
          <p:cNvSpPr/>
          <p:nvPr/>
        </p:nvSpPr>
        <p:spPr>
          <a:xfrm rot="20806787">
            <a:off x="7533076" y="1072322"/>
            <a:ext cx="1270706" cy="1248792"/>
          </a:xfrm>
          <a:prstGeom prst="verticalScroll">
            <a:avLst>
              <a:gd name="adj" fmla="val 16893"/>
            </a:avLst>
          </a:prstGeom>
          <a:solidFill>
            <a:srgbClr val="FFFF00">
              <a:alpha val="42000"/>
            </a:srgb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it-IT" sz="1600" dirty="0" smtClean="0"/>
              <a:t>License</a:t>
            </a:r>
            <a:endParaRPr lang="it-IT" sz="1600" dirty="0"/>
          </a:p>
        </p:txBody>
      </p:sp>
      <p:sp>
        <p:nvSpPr>
          <p:cNvPr id="4" name="Freccia in giù 3"/>
          <p:cNvSpPr/>
          <p:nvPr/>
        </p:nvSpPr>
        <p:spPr>
          <a:xfrm rot="16200000">
            <a:off x="3073627" y="4719056"/>
            <a:ext cx="545691" cy="54527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pic>
        <p:nvPicPr>
          <p:cNvPr id="1026" name="Picture 2" descr="Risultati immagini per document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2732" y="4937122"/>
            <a:ext cx="936895" cy="9383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1" name="Tabella 10"/>
          <p:cNvGraphicFramePr>
            <a:graphicFrameLocks noGrp="1"/>
          </p:cNvGraphicFramePr>
          <p:nvPr>
            <p:extLst>
              <p:ext uri="{D42A27DB-BD31-4B8C-83A1-F6EECF244321}">
                <p14:modId xmlns:p14="http://schemas.microsoft.com/office/powerpoint/2010/main" val="3814805204"/>
              </p:ext>
            </p:extLst>
          </p:nvPr>
        </p:nvGraphicFramePr>
        <p:xfrm>
          <a:off x="3727613" y="3989041"/>
          <a:ext cx="5202126" cy="2232659"/>
        </p:xfrm>
        <a:graphic>
          <a:graphicData uri="http://schemas.openxmlformats.org/drawingml/2006/table">
            <a:tbl>
              <a:tblPr firstRow="1" firstCol="1"/>
              <a:tblGrid>
                <a:gridCol w="385888">
                  <a:extLst>
                    <a:ext uri="{9D8B030D-6E8A-4147-A177-3AD203B41FA5}">
                      <a16:colId xmlns:a16="http://schemas.microsoft.com/office/drawing/2014/main" val="1313880446"/>
                    </a:ext>
                  </a:extLst>
                </a:gridCol>
                <a:gridCol w="2651142">
                  <a:extLst>
                    <a:ext uri="{9D8B030D-6E8A-4147-A177-3AD203B41FA5}">
                      <a16:colId xmlns:a16="http://schemas.microsoft.com/office/drawing/2014/main" val="1468255443"/>
                    </a:ext>
                  </a:extLst>
                </a:gridCol>
                <a:gridCol w="939177">
                  <a:extLst>
                    <a:ext uri="{9D8B030D-6E8A-4147-A177-3AD203B41FA5}">
                      <a16:colId xmlns:a16="http://schemas.microsoft.com/office/drawing/2014/main" val="2899609306"/>
                    </a:ext>
                  </a:extLst>
                </a:gridCol>
                <a:gridCol w="530241">
                  <a:extLst>
                    <a:ext uri="{9D8B030D-6E8A-4147-A177-3AD203B41FA5}">
                      <a16:colId xmlns:a16="http://schemas.microsoft.com/office/drawing/2014/main" val="4169090500"/>
                    </a:ext>
                  </a:extLst>
                </a:gridCol>
                <a:gridCol w="695678">
                  <a:extLst>
                    <a:ext uri="{9D8B030D-6E8A-4147-A177-3AD203B41FA5}">
                      <a16:colId xmlns:a16="http://schemas.microsoft.com/office/drawing/2014/main" val="3803746580"/>
                    </a:ext>
                  </a:extLst>
                </a:gridCol>
              </a:tblGrid>
              <a:tr h="326897">
                <a:tc>
                  <a:txBody>
                    <a:bodyPr/>
                    <a:lstStyle/>
                    <a:p>
                      <a:pPr marL="72000" algn="ctr">
                        <a:spcAft>
                          <a:spcPts val="0"/>
                        </a:spcAft>
                      </a:pPr>
                      <a:r>
                        <a:rPr lang="it-IT" sz="900" dirty="0">
                          <a:effectLst/>
                          <a:latin typeface="Arial" panose="020B0604020202020204" pitchFamily="34" charset="0"/>
                          <a:ea typeface="Times New Roman" panose="02020603050405020304" pitchFamily="18" charset="0"/>
                        </a:rPr>
                        <a:t> </a:t>
                      </a:r>
                      <a:endParaRPr lang="it-IT" sz="900" dirty="0">
                        <a:effectLst/>
                        <a:latin typeface="Times New Roman" panose="02020603050405020304" pitchFamily="18" charset="0"/>
                        <a:ea typeface="Times New Roman" panose="02020603050405020304" pitchFamily="18" charset="0"/>
                      </a:endParaRPr>
                    </a:p>
                    <a:p>
                      <a:pPr marL="72000" algn="ctr">
                        <a:spcAft>
                          <a:spcPts val="0"/>
                        </a:spcAft>
                      </a:pPr>
                      <a:r>
                        <a:rPr lang="it-IT" sz="900" dirty="0">
                          <a:effectLst/>
                          <a:latin typeface="Arial" panose="020B0604020202020204" pitchFamily="34" charset="0"/>
                          <a:ea typeface="Times New Roman" panose="02020603050405020304" pitchFamily="18" charset="0"/>
                        </a:rPr>
                        <a:t> </a:t>
                      </a:r>
                      <a:endParaRPr lang="it-IT" sz="900" dirty="0">
                        <a:effectLst/>
                        <a:latin typeface="Times New Roman" panose="02020603050405020304" pitchFamily="18"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ctr">
                        <a:spcAft>
                          <a:spcPts val="0"/>
                        </a:spcAft>
                      </a:pPr>
                      <a:r>
                        <a:rPr lang="en-GB" sz="900" b="1" dirty="0">
                          <a:effectLst/>
                          <a:latin typeface="Arial" panose="020B0604020202020204" pitchFamily="34" charset="0"/>
                          <a:ea typeface="Times New Roman" panose="02020603050405020304" pitchFamily="18" charset="0"/>
                        </a:rPr>
                        <a:t>APPLICANTS</a:t>
                      </a:r>
                      <a:endParaRPr lang="it-IT" sz="9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ctr">
                        <a:spcAft>
                          <a:spcPts val="0"/>
                        </a:spcAft>
                      </a:pPr>
                      <a:r>
                        <a:rPr lang="en-GB" sz="900" b="1" i="1">
                          <a:effectLst/>
                          <a:latin typeface="Arial" panose="020B0604020202020204" pitchFamily="34" charset="0"/>
                          <a:ea typeface="Times New Roman" panose="02020603050405020304" pitchFamily="18" charset="0"/>
                        </a:rPr>
                        <a:t>SpotLight2</a:t>
                      </a:r>
                      <a:endParaRPr lang="it-IT" sz="9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ctr">
                        <a:spcAft>
                          <a:spcPts val="0"/>
                        </a:spcAft>
                      </a:pPr>
                      <a:r>
                        <a:rPr lang="en-GB" sz="900" b="1" i="1">
                          <a:effectLst/>
                          <a:latin typeface="Arial" panose="020B0604020202020204" pitchFamily="34" charset="0"/>
                          <a:ea typeface="Times New Roman" panose="02020603050405020304" pitchFamily="18" charset="0"/>
                        </a:rPr>
                        <a:t>StripMap</a:t>
                      </a:r>
                      <a:endParaRPr lang="it-IT" sz="9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ctr">
                        <a:spcAft>
                          <a:spcPts val="0"/>
                        </a:spcAft>
                      </a:pPr>
                      <a:r>
                        <a:rPr lang="en-GB" sz="900" b="1" i="1">
                          <a:effectLst/>
                          <a:latin typeface="Arial" panose="020B0604020202020204" pitchFamily="34" charset="0"/>
                          <a:ea typeface="Times New Roman" panose="02020603050405020304" pitchFamily="18" charset="0"/>
                        </a:rPr>
                        <a:t>ScanSAR</a:t>
                      </a:r>
                      <a:endParaRPr lang="it-IT" sz="9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760875"/>
                  </a:ext>
                </a:extLst>
              </a:tr>
              <a:tr h="353092">
                <a:tc>
                  <a:txBody>
                    <a:bodyPr/>
                    <a:lstStyle/>
                    <a:p>
                      <a:pPr marL="72000" marR="60325" algn="ctr">
                        <a:spcAft>
                          <a:spcPts val="0"/>
                        </a:spcAft>
                      </a:pPr>
                      <a:r>
                        <a:rPr lang="en-GB" sz="1200" b="1" dirty="0">
                          <a:effectLst/>
                          <a:latin typeface="Times New Roman" panose="02020603050405020304" pitchFamily="18" charset="0"/>
                          <a:ea typeface="Times New Roman" panose="02020603050405020304" pitchFamily="18" charset="0"/>
                        </a:rPr>
                        <a:t>A</a:t>
                      </a:r>
                      <a:endParaRPr lang="it-IT" sz="900" dirty="0">
                        <a:effectLst/>
                        <a:latin typeface="Times New Roman" panose="02020603050405020304" pitchFamily="18"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marR="60325" algn="ctr">
                        <a:spcAft>
                          <a:spcPts val="0"/>
                        </a:spcAft>
                      </a:pPr>
                      <a:r>
                        <a:rPr lang="en-GB" sz="800" dirty="0">
                          <a:effectLst/>
                          <a:latin typeface="Arial" panose="020B0604020202020204" pitchFamily="34" charset="0"/>
                          <a:ea typeface="Times New Roman" panose="02020603050405020304" pitchFamily="18" charset="0"/>
                        </a:rPr>
                        <a:t>Natural or legal persons, to whom it is prohibited to provide any kind of COSMO-SkyMed product </a:t>
                      </a:r>
                      <a:endParaRPr lang="it-IT" sz="8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ctr">
                        <a:spcAft>
                          <a:spcPts val="0"/>
                        </a:spcAft>
                      </a:pPr>
                      <a:r>
                        <a:rPr lang="en-GB" sz="800" b="1">
                          <a:effectLst/>
                          <a:latin typeface="Arial" panose="020B0604020202020204" pitchFamily="34" charset="0"/>
                          <a:ea typeface="Times New Roman" panose="02020603050405020304" pitchFamily="18" charset="0"/>
                        </a:rPr>
                        <a:t>No</a:t>
                      </a:r>
                      <a:endParaRPr lang="it-IT" sz="8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72000" algn="ctr">
                        <a:spcAft>
                          <a:spcPts val="0"/>
                        </a:spcAft>
                      </a:pPr>
                      <a:r>
                        <a:rPr lang="en-GB" sz="800" b="1">
                          <a:effectLst/>
                          <a:latin typeface="Arial" panose="020B0604020202020204" pitchFamily="34" charset="0"/>
                          <a:ea typeface="Times New Roman" panose="02020603050405020304" pitchFamily="18" charset="0"/>
                        </a:rPr>
                        <a:t>No</a:t>
                      </a:r>
                      <a:endParaRPr lang="it-IT" sz="8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72000" algn="ctr">
                        <a:spcAft>
                          <a:spcPts val="0"/>
                        </a:spcAft>
                      </a:pPr>
                      <a:r>
                        <a:rPr lang="en-GB" sz="800" b="1">
                          <a:effectLst/>
                          <a:latin typeface="Arial" panose="020B0604020202020204" pitchFamily="34" charset="0"/>
                          <a:ea typeface="Times New Roman" panose="02020603050405020304" pitchFamily="18" charset="0"/>
                        </a:rPr>
                        <a:t>No</a:t>
                      </a:r>
                      <a:endParaRPr lang="it-IT" sz="8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842851037"/>
                  </a:ext>
                </a:extLst>
              </a:tr>
              <a:tr h="451412">
                <a:tc>
                  <a:txBody>
                    <a:bodyPr/>
                    <a:lstStyle/>
                    <a:p>
                      <a:pPr marL="72000" marR="60325" algn="ctr">
                        <a:spcAft>
                          <a:spcPts val="0"/>
                        </a:spcAft>
                      </a:pPr>
                      <a:r>
                        <a:rPr lang="en-GB" sz="1200" b="1" dirty="0">
                          <a:effectLst/>
                          <a:latin typeface="Times New Roman" panose="02020603050405020304" pitchFamily="18" charset="0"/>
                          <a:ea typeface="Times New Roman" panose="02020603050405020304" pitchFamily="18" charset="0"/>
                        </a:rPr>
                        <a:t>B</a:t>
                      </a:r>
                      <a:endParaRPr lang="it-IT" sz="900" dirty="0">
                        <a:effectLst/>
                        <a:latin typeface="Times New Roman" panose="02020603050405020304" pitchFamily="18"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marR="60325" algn="ctr">
                        <a:spcAft>
                          <a:spcPts val="0"/>
                        </a:spcAft>
                      </a:pPr>
                      <a:r>
                        <a:rPr lang="en-GB" sz="800" dirty="0">
                          <a:effectLst/>
                          <a:latin typeface="Arial" panose="020B0604020202020204" pitchFamily="34" charset="0"/>
                          <a:ea typeface="Times New Roman" panose="02020603050405020304" pitchFamily="18" charset="0"/>
                        </a:rPr>
                        <a:t> </a:t>
                      </a:r>
                      <a:r>
                        <a:rPr lang="en-US" sz="800" u="sng" dirty="0">
                          <a:solidFill>
                            <a:srgbClr val="FF0000"/>
                          </a:solidFill>
                          <a:effectLst/>
                          <a:latin typeface="Arial" panose="020B0604020202020204" pitchFamily="34" charset="0"/>
                          <a:ea typeface="Times New Roman" panose="02020603050405020304" pitchFamily="18" charset="0"/>
                        </a:rPr>
                        <a:t>Special cases</a:t>
                      </a:r>
                      <a:r>
                        <a:rPr lang="en-US" sz="800" dirty="0">
                          <a:effectLst/>
                          <a:latin typeface="Arial" panose="020B0604020202020204" pitchFamily="34" charset="0"/>
                          <a:ea typeface="Times New Roman" panose="02020603050405020304" pitchFamily="18" charset="0"/>
                        </a:rPr>
                        <a:t>. Countries whose users can be granted use of </a:t>
                      </a:r>
                      <a:r>
                        <a:rPr lang="en-GB" sz="800" dirty="0">
                          <a:effectLst/>
                          <a:latin typeface="Arial" panose="020B0604020202020204" pitchFamily="34" charset="0"/>
                          <a:ea typeface="Times New Roman" panose="02020603050405020304" pitchFamily="18" charset="0"/>
                        </a:rPr>
                        <a:t>SL2 limited to their national territory </a:t>
                      </a:r>
                      <a:endParaRPr lang="it-IT" sz="8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ctr">
                        <a:spcAft>
                          <a:spcPts val="0"/>
                        </a:spcAft>
                      </a:pPr>
                      <a:r>
                        <a:rPr lang="en-GB" sz="800" b="1" dirty="0">
                          <a:effectLst/>
                          <a:latin typeface="Arial" panose="020B0604020202020204" pitchFamily="34" charset="0"/>
                          <a:ea typeface="Times New Roman" panose="02020603050405020304" pitchFamily="18" charset="0"/>
                        </a:rPr>
                        <a:t>Own territory  only</a:t>
                      </a:r>
                      <a:endParaRPr lang="it-IT" sz="8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marL="72000" algn="ctr">
                        <a:spcAft>
                          <a:spcPts val="0"/>
                        </a:spcAft>
                      </a:pPr>
                      <a:r>
                        <a:rPr lang="it-IT" sz="800" b="1" dirty="0">
                          <a:effectLst/>
                          <a:latin typeface="Arial" panose="020B0604020202020204" pitchFamily="34" charset="0"/>
                          <a:ea typeface="Times New Roman" panose="02020603050405020304" pitchFamily="18" charset="0"/>
                        </a:rPr>
                        <a:t>Yes</a:t>
                      </a:r>
                      <a:endParaRPr lang="it-IT" sz="8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72000" algn="ctr">
                        <a:spcAft>
                          <a:spcPts val="0"/>
                        </a:spcAft>
                      </a:pPr>
                      <a:r>
                        <a:rPr lang="it-IT" sz="800" b="1">
                          <a:effectLst/>
                          <a:latin typeface="Arial" panose="020B0604020202020204" pitchFamily="34" charset="0"/>
                          <a:ea typeface="Times New Roman" panose="02020603050405020304" pitchFamily="18" charset="0"/>
                        </a:rPr>
                        <a:t>Yes</a:t>
                      </a:r>
                      <a:endParaRPr lang="it-IT" sz="80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339307017"/>
                  </a:ext>
                </a:extLst>
              </a:tr>
              <a:tr h="651282">
                <a:tc>
                  <a:txBody>
                    <a:bodyPr/>
                    <a:lstStyle/>
                    <a:p>
                      <a:pPr marL="72000" marR="60325" algn="ctr">
                        <a:spcAft>
                          <a:spcPts val="0"/>
                        </a:spcAft>
                      </a:pPr>
                      <a:r>
                        <a:rPr lang="it-IT" sz="1200" b="1">
                          <a:effectLst/>
                          <a:latin typeface="Times New Roman" panose="02020603050405020304" pitchFamily="18" charset="0"/>
                          <a:ea typeface="Times New Roman" panose="02020603050405020304" pitchFamily="18" charset="0"/>
                        </a:rPr>
                        <a:t>C</a:t>
                      </a:r>
                      <a:endParaRPr lang="it-IT" sz="900">
                        <a:effectLst/>
                        <a:latin typeface="Times New Roman" panose="02020603050405020304" pitchFamily="18"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marR="60325" algn="ctr">
                        <a:spcAft>
                          <a:spcPts val="0"/>
                        </a:spcAft>
                      </a:pPr>
                      <a:r>
                        <a:rPr lang="en-US" sz="800" dirty="0">
                          <a:effectLst/>
                          <a:latin typeface="Arial" panose="020B0604020202020204" pitchFamily="34" charset="0"/>
                          <a:ea typeface="Times New Roman" panose="02020603050405020304" pitchFamily="18" charset="0"/>
                        </a:rPr>
                        <a:t>Particular combination of applicant country – requested area to be submitted to OIC</a:t>
                      </a:r>
                      <a:r>
                        <a:rPr lang="en-GB" sz="800" dirty="0">
                          <a:effectLst/>
                          <a:latin typeface="Arial" panose="020B0604020202020204" pitchFamily="34" charset="0"/>
                          <a:ea typeface="Times New Roman" panose="02020603050405020304" pitchFamily="18" charset="0"/>
                        </a:rPr>
                        <a:t>I assessment</a:t>
                      </a:r>
                      <a:endParaRPr lang="it-IT" sz="8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algn="ctr">
                        <a:spcAft>
                          <a:spcPts val="0"/>
                        </a:spcAft>
                      </a:pPr>
                      <a:r>
                        <a:rPr lang="en-GB" sz="800" b="1" dirty="0">
                          <a:effectLst/>
                          <a:latin typeface="Arial" panose="020B0604020202020204" pitchFamily="34" charset="0"/>
                          <a:ea typeface="Times New Roman" panose="02020603050405020304" pitchFamily="18" charset="0"/>
                        </a:rPr>
                        <a:t>Case by case </a:t>
                      </a:r>
                      <a:r>
                        <a:rPr lang="en-GB" sz="800" b="1" dirty="0" smtClean="0">
                          <a:effectLst/>
                          <a:latin typeface="Arial" panose="020B0604020202020204" pitchFamily="34" charset="0"/>
                          <a:ea typeface="Times New Roman" panose="02020603050405020304" pitchFamily="18" charset="0"/>
                        </a:rPr>
                        <a:t>assessment (</a:t>
                      </a:r>
                      <a:r>
                        <a:rPr lang="en-GB" sz="800" b="1" dirty="0">
                          <a:effectLst/>
                          <a:latin typeface="Arial" panose="020B0604020202020204" pitchFamily="34" charset="0"/>
                          <a:ea typeface="Times New Roman" panose="02020603050405020304" pitchFamily="18" charset="0"/>
                        </a:rPr>
                        <a:t>by OICI)</a:t>
                      </a:r>
                      <a:endParaRPr lang="it-IT" sz="8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marL="72000" algn="ctr">
                        <a:spcAft>
                          <a:spcPts val="0"/>
                        </a:spcAft>
                      </a:pPr>
                      <a:r>
                        <a:rPr lang="it-IT" sz="800" b="1" dirty="0">
                          <a:effectLst/>
                          <a:latin typeface="Arial" panose="020B0604020202020204" pitchFamily="34" charset="0"/>
                          <a:ea typeface="Times New Roman" panose="02020603050405020304" pitchFamily="18" charset="0"/>
                        </a:rPr>
                        <a:t>Yes</a:t>
                      </a:r>
                      <a:endParaRPr lang="it-IT" sz="8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marL="72000" algn="ctr">
                        <a:spcAft>
                          <a:spcPts val="0"/>
                        </a:spcAft>
                      </a:pPr>
                      <a:r>
                        <a:rPr lang="it-IT" sz="800" b="1" dirty="0">
                          <a:effectLst/>
                          <a:latin typeface="Arial" panose="020B0604020202020204" pitchFamily="34" charset="0"/>
                          <a:ea typeface="Times New Roman" panose="02020603050405020304" pitchFamily="18" charset="0"/>
                        </a:rPr>
                        <a:t>Yes</a:t>
                      </a:r>
                      <a:endParaRPr lang="it-IT" sz="8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3285546696"/>
                  </a:ext>
                </a:extLst>
              </a:tr>
              <a:tr h="449976">
                <a:tc>
                  <a:txBody>
                    <a:bodyPr/>
                    <a:lstStyle/>
                    <a:p>
                      <a:pPr marL="72000" marR="60325" algn="ctr">
                        <a:spcAft>
                          <a:spcPts val="0"/>
                        </a:spcAft>
                      </a:pPr>
                      <a:r>
                        <a:rPr lang="en-GB" sz="1200" b="1" dirty="0">
                          <a:effectLst/>
                          <a:latin typeface="Times New Roman" panose="02020603050405020304" pitchFamily="18" charset="0"/>
                          <a:ea typeface="Times New Roman" panose="02020603050405020304" pitchFamily="18" charset="0"/>
                        </a:rPr>
                        <a:t>D</a:t>
                      </a:r>
                      <a:endParaRPr lang="it-IT" sz="900" dirty="0">
                        <a:effectLst/>
                        <a:latin typeface="Times New Roman" panose="02020603050405020304" pitchFamily="18"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72000" marR="60325" algn="ctr">
                        <a:spcAft>
                          <a:spcPts val="0"/>
                        </a:spcAft>
                      </a:pPr>
                      <a:r>
                        <a:rPr lang="en-GB" sz="800" u="sng" dirty="0">
                          <a:solidFill>
                            <a:srgbClr val="FF0000"/>
                          </a:solidFill>
                          <a:effectLst/>
                          <a:latin typeface="Arial" panose="020B0604020202020204" pitchFamily="34" charset="0"/>
                          <a:ea typeface="Times New Roman" panose="02020603050405020304" pitchFamily="18" charset="0"/>
                        </a:rPr>
                        <a:t>All other cases</a:t>
                      </a:r>
                      <a:r>
                        <a:rPr lang="en-GB" sz="800" dirty="0">
                          <a:effectLst/>
                          <a:latin typeface="Arial" panose="020B0604020202020204" pitchFamily="34" charset="0"/>
                          <a:ea typeface="Times New Roman" panose="02020603050405020304" pitchFamily="18" charset="0"/>
                        </a:rPr>
                        <a:t> not falling within the case studies as set forth in the lines “A”, “B” and “C” of this table</a:t>
                      </a:r>
                      <a:endParaRPr lang="it-IT" sz="8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72000" algn="ctr">
                        <a:spcAft>
                          <a:spcPts val="0"/>
                        </a:spcAft>
                      </a:pPr>
                      <a:r>
                        <a:rPr lang="en-GB" sz="800" b="1" dirty="0">
                          <a:effectLst/>
                          <a:latin typeface="Arial" panose="020B0604020202020204" pitchFamily="34" charset="0"/>
                          <a:ea typeface="Times New Roman" panose="02020603050405020304" pitchFamily="18" charset="0"/>
                        </a:rPr>
                        <a:t>Yes</a:t>
                      </a:r>
                      <a:endParaRPr lang="it-IT" sz="8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00FF00"/>
                    </a:solidFill>
                  </a:tcPr>
                </a:tc>
                <a:tc>
                  <a:txBody>
                    <a:bodyPr/>
                    <a:lstStyle/>
                    <a:p>
                      <a:pPr marL="72000" algn="ctr">
                        <a:spcAft>
                          <a:spcPts val="0"/>
                        </a:spcAft>
                      </a:pPr>
                      <a:r>
                        <a:rPr lang="it-IT" sz="800" b="1" dirty="0">
                          <a:effectLst/>
                          <a:latin typeface="Arial" panose="020B0604020202020204" pitchFamily="34" charset="0"/>
                          <a:ea typeface="Times New Roman" panose="02020603050405020304" pitchFamily="18" charset="0"/>
                        </a:rPr>
                        <a:t>Yes</a:t>
                      </a:r>
                      <a:endParaRPr lang="it-IT" sz="800" dirty="0">
                        <a:effectLst/>
                        <a:latin typeface="Times New Roman" panose="02020603050405020304" pitchFamily="18" charset="0"/>
                        <a:ea typeface="Times New Roman" panose="02020603050405020304" pitchFamily="18" charset="0"/>
                      </a:endParaRPr>
                    </a:p>
                  </a:txBody>
                  <a:tcPr marL="0" marR="0" marT="0" marB="0" anchor="ctr">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00FF00"/>
                    </a:solidFill>
                  </a:tcPr>
                </a:tc>
                <a:tc>
                  <a:txBody>
                    <a:bodyPr/>
                    <a:lstStyle/>
                    <a:p>
                      <a:pPr marL="72000" algn="ctr">
                        <a:spcAft>
                          <a:spcPts val="0"/>
                        </a:spcAft>
                      </a:pPr>
                      <a:r>
                        <a:rPr lang="it-IT" sz="800" b="1" dirty="0">
                          <a:effectLst/>
                          <a:latin typeface="Arial" panose="020B0604020202020204" pitchFamily="34" charset="0"/>
                          <a:ea typeface="Times New Roman" panose="02020603050405020304" pitchFamily="18" charset="0"/>
                        </a:rPr>
                        <a:t>Yes</a:t>
                      </a:r>
                      <a:endParaRPr lang="it-IT" sz="800" dirty="0">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2900697397"/>
                  </a:ext>
                </a:extLst>
              </a:tr>
            </a:tbl>
          </a:graphicData>
        </a:graphic>
      </p:graphicFrame>
    </p:spTree>
    <p:custDataLst>
      <p:tags r:id="rId1"/>
    </p:custDataLst>
    <p:extLst>
      <p:ext uri="{BB962C8B-B14F-4D97-AF65-F5344CB8AC3E}">
        <p14:creationId xmlns:p14="http://schemas.microsoft.com/office/powerpoint/2010/main" val="4112194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p:cNvPicPr>
            <a:picLocks noChangeAspect="1"/>
          </p:cNvPicPr>
          <p:nvPr/>
        </p:nvPicPr>
        <p:blipFill>
          <a:blip r:embed="rId3" cstate="print">
            <a:extLst>
              <a:ext uri="{BEBA8EAE-BF5A-486C-A8C5-ECC9F3942E4B}">
                <a14:imgProps xmlns:a14="http://schemas.microsoft.com/office/drawing/2010/main">
                  <a14:imgLayer r:embed="rId4">
                    <a14:imgEffect>
                      <a14:sharpenSoften amount="11000"/>
                    </a14:imgEffect>
                    <a14:imgEffect>
                      <a14:brightnessContrast bright="50000" contrast="51000"/>
                    </a14:imgEffect>
                  </a14:imgLayer>
                </a14:imgProps>
              </a:ext>
              <a:ext uri="{28A0092B-C50C-407E-A947-70E740481C1C}">
                <a14:useLocalDpi xmlns:a14="http://schemas.microsoft.com/office/drawing/2010/main" val="0"/>
              </a:ext>
            </a:extLst>
          </a:blip>
          <a:stretch>
            <a:fillRect/>
          </a:stretch>
        </p:blipFill>
        <p:spPr>
          <a:xfrm>
            <a:off x="0" y="0"/>
            <a:ext cx="10369398" cy="6858000"/>
          </a:xfrm>
          <a:prstGeom prst="rect">
            <a:avLst/>
          </a:prstGeom>
        </p:spPr>
      </p:pic>
      <p:pic>
        <p:nvPicPr>
          <p:cNvPr id="32" name="Immagine 31"/>
          <p:cNvPicPr>
            <a:picLocks noChangeAspect="1"/>
          </p:cNvPicPr>
          <p:nvPr/>
        </p:nvPicPr>
        <p:blipFill rotWithShape="1">
          <a:blip r:embed="rId5" cstate="print">
            <a:extLst>
              <a:ext uri="{28A0092B-C50C-407E-A947-70E740481C1C}">
                <a14:useLocalDpi xmlns:a14="http://schemas.microsoft.com/office/drawing/2010/main" val="0"/>
              </a:ext>
            </a:extLst>
          </a:blip>
          <a:srcRect l="35177" t="44174" r="53764" b="38927"/>
          <a:stretch/>
        </p:blipFill>
        <p:spPr>
          <a:xfrm>
            <a:off x="561751" y="2660904"/>
            <a:ext cx="2211522" cy="22350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6" name="Picture 4" descr="Risultati immagini per pistoletto vita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0625" y="3429000"/>
            <a:ext cx="658368" cy="6583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2" name="Immagine 1"/>
          <p:cNvPicPr>
            <a:picLocks noChangeAspect="1"/>
          </p:cNvPicPr>
          <p:nvPr/>
        </p:nvPicPr>
        <p:blipFill rotWithShape="1">
          <a:blip r:embed="rId7"/>
          <a:srcRect l="31250" t="31923" r="23438" b="8846"/>
          <a:stretch/>
        </p:blipFill>
        <p:spPr>
          <a:xfrm>
            <a:off x="0" y="1816100"/>
            <a:ext cx="3710083" cy="2626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Ovale 2"/>
          <p:cNvSpPr/>
          <p:nvPr/>
        </p:nvSpPr>
        <p:spPr>
          <a:xfrm rot="20948537">
            <a:off x="4813179" y="1664613"/>
            <a:ext cx="1329285" cy="346892"/>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rot="20948537">
            <a:off x="5378722" y="4383430"/>
            <a:ext cx="1329285" cy="346892"/>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descr="http://i2.res.24o.it/images2010/Editrice/ILSOLE24ORE/ILSOLE24ORE/2017/04/23/Politica%20e%20societa/ImmaginiWeb/Ritagli/terzoparadiso-2-kfAC--835x437@IlSole24Ore-We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3364" y="2075775"/>
            <a:ext cx="4176069" cy="2185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589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07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a:extLst>
              <a:ext uri="{FF2B5EF4-FFF2-40B4-BE49-F238E27FC236}">
                <a16:creationId xmlns:a16="http://schemas.microsoft.com/office/drawing/2014/main" id="{94FB8A5D-4727-4728-89C2-65EBA0203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400" y="2185200"/>
            <a:ext cx="5540869" cy="3676844"/>
          </a:xfrm>
          <a:prstGeom prst="rect">
            <a:avLst/>
          </a:prstGeom>
        </p:spPr>
      </p:pic>
      <p:pic>
        <p:nvPicPr>
          <p:cNvPr id="51" name="Picture 2">
            <a:extLst>
              <a:ext uri="{FF2B5EF4-FFF2-40B4-BE49-F238E27FC236}">
                <a16:creationId xmlns:a16="http://schemas.microsoft.com/office/drawing/2014/main" id="{94FB8A5D-4727-4728-89C2-65EBA020350D}"/>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1599222" y="2183484"/>
            <a:ext cx="5540869" cy="3676844"/>
          </a:xfrm>
          <a:prstGeom prst="rect">
            <a:avLst/>
          </a:prstGeom>
        </p:spPr>
      </p:pic>
      <p:sp>
        <p:nvSpPr>
          <p:cNvPr id="6" name="Rectangle 5">
            <a:extLst>
              <a:ext uri="{FF2B5EF4-FFF2-40B4-BE49-F238E27FC236}">
                <a16:creationId xmlns:a16="http://schemas.microsoft.com/office/drawing/2014/main" id="{AE6EDE08-B09F-49FF-958F-BFDC99A7A5BA}"/>
              </a:ext>
            </a:extLst>
          </p:cNvPr>
          <p:cNvSpPr/>
          <p:nvPr/>
        </p:nvSpPr>
        <p:spPr>
          <a:xfrm>
            <a:off x="-700726" y="234545"/>
            <a:ext cx="10545452" cy="566458"/>
          </a:xfrm>
          <a:prstGeom prst="rect">
            <a:avLst/>
          </a:prstGeom>
          <a:noFill/>
          <a:ln>
            <a:noFill/>
          </a:ln>
          <a:effectLst>
            <a:softEdge rad="63500"/>
          </a:effectLst>
          <a:scene3d>
            <a:camera prst="perspectiveRight"/>
            <a:lightRig rig="threePt" dir="t"/>
          </a:scene3d>
        </p:spPr>
        <p:style>
          <a:lnRef idx="0">
            <a:scrgbClr r="0" g="0" b="0"/>
          </a:lnRef>
          <a:fillRef idx="0">
            <a:scrgbClr r="0" g="0" b="0"/>
          </a:fillRef>
          <a:effectRef idx="0">
            <a:scrgbClr r="0" g="0" b="0"/>
          </a:effectRef>
          <a:fontRef idx="minor">
            <a:schemeClr val="lt1"/>
          </a:fontRef>
        </p:style>
        <p:txBody>
          <a:bodyPr rtlCol="0" anchor="ctr">
            <a:sp3d extrusionH="57150">
              <a:bevelT w="38100" h="38100" prst="convex"/>
            </a:sp3d>
          </a:bodyPr>
          <a:lstStyle/>
          <a:p>
            <a:pPr algn="ctr"/>
            <a:r>
              <a:rPr lang="it-IT" sz="2800" b="1" cap="all" dirty="0" smtClean="0">
                <a:ln w="0"/>
                <a:solidFill>
                  <a:schemeClr val="tx1"/>
                </a:solidFill>
                <a:effectLst/>
                <a:latin typeface="Times New Roman" panose="02020603050405020304" pitchFamily="18" charset="0"/>
                <a:cs typeface="Times New Roman" panose="02020603050405020304" pitchFamily="18" charset="0"/>
              </a:rPr>
              <a:t>COSMO–S</a:t>
            </a:r>
            <a:r>
              <a:rPr lang="it-IT" sz="2800" b="1" dirty="0" smtClean="0">
                <a:ln w="0"/>
                <a:solidFill>
                  <a:schemeClr val="tx1"/>
                </a:solidFill>
                <a:effectLst/>
                <a:latin typeface="Times New Roman" panose="02020603050405020304" pitchFamily="18" charset="0"/>
                <a:cs typeface="Times New Roman" panose="02020603050405020304" pitchFamily="18" charset="0"/>
              </a:rPr>
              <a:t>ky</a:t>
            </a:r>
            <a:r>
              <a:rPr lang="it-IT" sz="2800" b="1" cap="all" dirty="0" smtClean="0">
                <a:ln w="0"/>
                <a:solidFill>
                  <a:schemeClr val="tx1"/>
                </a:solidFill>
                <a:effectLst/>
                <a:latin typeface="Times New Roman" panose="02020603050405020304" pitchFamily="18" charset="0"/>
                <a:cs typeface="Times New Roman" panose="02020603050405020304" pitchFamily="18" charset="0"/>
              </a:rPr>
              <a:t>M</a:t>
            </a:r>
            <a:r>
              <a:rPr lang="it-IT" sz="2800" b="1" dirty="0" smtClean="0">
                <a:ln w="0"/>
                <a:solidFill>
                  <a:schemeClr val="tx1"/>
                </a:solidFill>
                <a:effectLst/>
                <a:latin typeface="Times New Roman" panose="02020603050405020304" pitchFamily="18" charset="0"/>
                <a:cs typeface="Times New Roman" panose="02020603050405020304" pitchFamily="18" charset="0"/>
              </a:rPr>
              <a:t>ed </a:t>
            </a:r>
            <a:r>
              <a:rPr lang="it-IT" sz="2800" b="1" cap="all" dirty="0" smtClean="0">
                <a:ln w="0"/>
                <a:solidFill>
                  <a:schemeClr val="tx1"/>
                </a:solidFill>
                <a:effectLst/>
                <a:latin typeface="Times New Roman" panose="02020603050405020304" pitchFamily="18" charset="0"/>
                <a:cs typeface="Times New Roman" panose="02020603050405020304" pitchFamily="18" charset="0"/>
              </a:rPr>
              <a:t>Applications</a:t>
            </a:r>
            <a:endParaRPr lang="it-IT" sz="2800" b="1" cap="all" dirty="0">
              <a:ln w="0"/>
              <a:solidFill>
                <a:schemeClr val="tx1"/>
              </a:solidFill>
              <a:effectLst/>
              <a:latin typeface="Times New Roman" panose="02020603050405020304" pitchFamily="18" charset="0"/>
              <a:cs typeface="Times New Roman" panose="02020603050405020304" pitchFamily="18" charset="0"/>
            </a:endParaRPr>
          </a:p>
        </p:txBody>
      </p:sp>
      <p:grpSp>
        <p:nvGrpSpPr>
          <p:cNvPr id="7" name="Gruppo 8">
            <a:extLst>
              <a:ext uri="{FF2B5EF4-FFF2-40B4-BE49-F238E27FC236}">
                <a16:creationId xmlns:a16="http://schemas.microsoft.com/office/drawing/2014/main" id="{A3F7B105-AAF4-4B91-A5C9-4604CBAABB6E}"/>
              </a:ext>
            </a:extLst>
          </p:cNvPr>
          <p:cNvGrpSpPr/>
          <p:nvPr/>
        </p:nvGrpSpPr>
        <p:grpSpPr>
          <a:xfrm>
            <a:off x="96212" y="1033162"/>
            <a:ext cx="8566134" cy="5656587"/>
            <a:chOff x="-4830764" y="1349056"/>
            <a:chExt cx="9001126" cy="5656587"/>
          </a:xfrm>
        </p:grpSpPr>
        <p:grpSp>
          <p:nvGrpSpPr>
            <p:cNvPr id="8" name="Group 63">
              <a:extLst>
                <a:ext uri="{FF2B5EF4-FFF2-40B4-BE49-F238E27FC236}">
                  <a16:creationId xmlns:a16="http://schemas.microsoft.com/office/drawing/2014/main" id="{E3409508-13B1-47E8-AD87-DBEDD339DB8C}"/>
                </a:ext>
              </a:extLst>
            </p:cNvPr>
            <p:cNvGrpSpPr>
              <a:grpSpLocks/>
            </p:cNvGrpSpPr>
            <p:nvPr/>
          </p:nvGrpSpPr>
          <p:grpSpPr bwMode="auto">
            <a:xfrm>
              <a:off x="-4830764" y="1373188"/>
              <a:ext cx="9001126" cy="5632455"/>
              <a:chOff x="-3043" y="865"/>
              <a:chExt cx="5670" cy="3548"/>
            </a:xfrm>
          </p:grpSpPr>
          <p:grpSp>
            <p:nvGrpSpPr>
              <p:cNvPr id="11" name="Group 3">
                <a:extLst>
                  <a:ext uri="{FF2B5EF4-FFF2-40B4-BE49-F238E27FC236}">
                    <a16:creationId xmlns:a16="http://schemas.microsoft.com/office/drawing/2014/main" id="{24B015AD-66D1-4B7E-A7DE-634B4F5E6907}"/>
                  </a:ext>
                </a:extLst>
              </p:cNvPr>
              <p:cNvGrpSpPr>
                <a:grpSpLocks/>
              </p:cNvGrpSpPr>
              <p:nvPr/>
            </p:nvGrpSpPr>
            <p:grpSpPr bwMode="auto">
              <a:xfrm>
                <a:off x="-1658" y="3215"/>
                <a:ext cx="1073" cy="869"/>
                <a:chOff x="-656" y="3428"/>
                <a:chExt cx="1163" cy="935"/>
              </a:xfrm>
            </p:grpSpPr>
            <p:pic>
              <p:nvPicPr>
                <p:cNvPr id="43" name="Picture 4" descr="autostrade">
                  <a:extLst>
                    <a:ext uri="{FF2B5EF4-FFF2-40B4-BE49-F238E27FC236}">
                      <a16:creationId xmlns:a16="http://schemas.microsoft.com/office/drawing/2014/main" id="{524D594B-3913-414C-8542-4D39FA4EDEF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bwMode="auto">
                <a:xfrm>
                  <a:off x="-656" y="3538"/>
                  <a:ext cx="958" cy="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4" name="Text Box 5">
                  <a:extLst>
                    <a:ext uri="{FF2B5EF4-FFF2-40B4-BE49-F238E27FC236}">
                      <a16:creationId xmlns:a16="http://schemas.microsoft.com/office/drawing/2014/main" id="{8CC84D19-5333-4DDB-8F9A-8BECA65FE0B4}"/>
                    </a:ext>
                  </a:extLst>
                </p:cNvPr>
                <p:cNvSpPr txBox="1">
                  <a:spLocks noChangeArrowheads="1"/>
                </p:cNvSpPr>
                <p:nvPr/>
              </p:nvSpPr>
              <p:spPr bwMode="auto">
                <a:xfrm>
                  <a:off x="-627" y="3428"/>
                  <a:ext cx="1134" cy="209"/>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400" b="1" cap="small">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dirty="0"/>
                    <a:t>Highways</a:t>
                  </a:r>
                </a:p>
              </p:txBody>
            </p:sp>
          </p:grpSp>
          <p:pic>
            <p:nvPicPr>
              <p:cNvPr id="41" name="Picture 7" descr="File:BSB Ponte JK Helicoptero 02 2006 79 8x6.JPG">
                <a:hlinkClick r:id="rId7"/>
                <a:extLst>
                  <a:ext uri="{FF2B5EF4-FFF2-40B4-BE49-F238E27FC236}">
                    <a16:creationId xmlns:a16="http://schemas.microsoft.com/office/drawing/2014/main" id="{54BBE77F-13D0-42D4-BD1B-994AD1BE4EF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Lst>
              </a:blip>
              <a:srcRect/>
              <a:stretch>
                <a:fillRect/>
              </a:stretch>
            </p:blipFill>
            <p:spPr bwMode="auto">
              <a:xfrm>
                <a:off x="1585" y="865"/>
                <a:ext cx="1042" cy="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3" name="Group 12">
                <a:extLst>
                  <a:ext uri="{FF2B5EF4-FFF2-40B4-BE49-F238E27FC236}">
                    <a16:creationId xmlns:a16="http://schemas.microsoft.com/office/drawing/2014/main" id="{A956C82A-CB1C-43E2-A170-3DD976B3EAF4}"/>
                  </a:ext>
                </a:extLst>
              </p:cNvPr>
              <p:cNvGrpSpPr>
                <a:grpSpLocks/>
              </p:cNvGrpSpPr>
              <p:nvPr/>
            </p:nvGrpSpPr>
            <p:grpSpPr bwMode="auto">
              <a:xfrm>
                <a:off x="-3043" y="3266"/>
                <a:ext cx="1145" cy="784"/>
                <a:chOff x="-3786" y="3322"/>
                <a:chExt cx="1243" cy="843"/>
              </a:xfrm>
            </p:grpSpPr>
            <p:pic>
              <p:nvPicPr>
                <p:cNvPr id="39" name="Picture 14" descr="10">
                  <a:extLst>
                    <a:ext uri="{FF2B5EF4-FFF2-40B4-BE49-F238E27FC236}">
                      <a16:creationId xmlns:a16="http://schemas.microsoft.com/office/drawing/2014/main" id="{34A0CFA7-A55B-4F9F-9832-7C790BDF6EE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Effect>
                            <a14:brightnessContrast bright="-20000" contrast="40000"/>
                          </a14:imgEffect>
                        </a14:imgLayer>
                      </a14:imgProps>
                    </a:ext>
                  </a:extLst>
                </a:blip>
                <a:srcRect/>
                <a:stretch>
                  <a:fillRect/>
                </a:stretch>
              </p:blipFill>
              <p:spPr bwMode="auto">
                <a:xfrm>
                  <a:off x="-3786" y="3322"/>
                  <a:ext cx="1126" cy="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Text Box 15">
                  <a:extLst>
                    <a:ext uri="{FF2B5EF4-FFF2-40B4-BE49-F238E27FC236}">
                      <a16:creationId xmlns:a16="http://schemas.microsoft.com/office/drawing/2014/main" id="{15C078D6-4270-4932-A353-BE353202A2AF}"/>
                    </a:ext>
                  </a:extLst>
                </p:cNvPr>
                <p:cNvSpPr txBox="1">
                  <a:spLocks noChangeArrowheads="1"/>
                </p:cNvSpPr>
                <p:nvPr/>
              </p:nvSpPr>
              <p:spPr bwMode="auto">
                <a:xfrm>
                  <a:off x="-3377" y="3334"/>
                  <a:ext cx="834" cy="354"/>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400" b="1" cap="small">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dirty="0"/>
                    <a:t>Subsidence phenomena</a:t>
                  </a:r>
                </a:p>
              </p:txBody>
            </p:sp>
          </p:grpSp>
          <p:pic>
            <p:nvPicPr>
              <p:cNvPr id="37" name="Picture 17" descr="treni">
                <a:extLst>
                  <a:ext uri="{FF2B5EF4-FFF2-40B4-BE49-F238E27FC236}">
                    <a16:creationId xmlns:a16="http://schemas.microsoft.com/office/drawing/2014/main" id="{F729CB14-B604-421B-9618-892D87982FB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contrast="-20000"/>
                        </a14:imgEffect>
                      </a14:imgLayer>
                    </a14:imgProps>
                  </a:ext>
                </a:extLst>
              </a:blip>
              <a:srcRect/>
              <a:stretch>
                <a:fillRect/>
              </a:stretch>
            </p:blipFill>
            <p:spPr bwMode="auto">
              <a:xfrm>
                <a:off x="-1624" y="876"/>
                <a:ext cx="981" cy="743"/>
              </a:xfrm>
              <a:prstGeom prst="roundRect">
                <a:avLst>
                  <a:gd name="adj" fmla="val 8594"/>
                </a:avLst>
              </a:prstGeom>
              <a:noFill/>
              <a:ln w="9525">
                <a:noFill/>
                <a:miter lim="800000"/>
                <a:headEnd/>
                <a:tailEnd/>
              </a:ln>
              <a:effectLst/>
            </p:spPr>
          </p:pic>
          <p:pic>
            <p:nvPicPr>
              <p:cNvPr id="35" name="Picture 29" descr="AlaskanPipeline">
                <a:extLst>
                  <a:ext uri="{FF2B5EF4-FFF2-40B4-BE49-F238E27FC236}">
                    <a16:creationId xmlns:a16="http://schemas.microsoft.com/office/drawing/2014/main" id="{0A598FB1-C29C-43FD-9EB2-F950CBB2C864}"/>
                  </a:ext>
                </a:extLst>
              </p:cNvPr>
              <p:cNvPicPr>
                <a:picLocks noChangeAspect="1" noChangeArrowheads="1"/>
              </p:cNvPicPr>
              <p:nvPr/>
            </p:nvPicPr>
            <p:blipFill>
              <a:blip r:embed="rId14" cstate="print"/>
              <a:srcRect/>
              <a:stretch>
                <a:fillRect/>
              </a:stretch>
            </p:blipFill>
            <p:spPr bwMode="auto">
              <a:xfrm>
                <a:off x="-481" y="905"/>
                <a:ext cx="976" cy="671"/>
              </a:xfrm>
              <a:prstGeom prst="roundRect">
                <a:avLst>
                  <a:gd name="adj" fmla="val 8594"/>
                </a:avLst>
              </a:prstGeom>
              <a:noFill/>
              <a:ln w="9525">
                <a:noFill/>
                <a:miter lim="800000"/>
                <a:headEnd/>
                <a:tailEnd/>
              </a:ln>
              <a:effectLst/>
            </p:spPr>
          </p:pic>
          <p:grpSp>
            <p:nvGrpSpPr>
              <p:cNvPr id="17" name="Group 35">
                <a:extLst>
                  <a:ext uri="{FF2B5EF4-FFF2-40B4-BE49-F238E27FC236}">
                    <a16:creationId xmlns:a16="http://schemas.microsoft.com/office/drawing/2014/main" id="{C135CE6C-7E59-4FA7-9411-F946E63799F1}"/>
                  </a:ext>
                </a:extLst>
              </p:cNvPr>
              <p:cNvGrpSpPr>
                <a:grpSpLocks/>
              </p:cNvGrpSpPr>
              <p:nvPr/>
            </p:nvGrpSpPr>
            <p:grpSpPr bwMode="auto">
              <a:xfrm>
                <a:off x="-2991" y="1964"/>
                <a:ext cx="1367" cy="1123"/>
                <a:chOff x="-3189" y="1878"/>
                <a:chExt cx="1480" cy="1209"/>
              </a:xfrm>
            </p:grpSpPr>
            <p:pic>
              <p:nvPicPr>
                <p:cNvPr id="33" name="Picture 36" descr="guaranty0">
                  <a:extLst>
                    <a:ext uri="{FF2B5EF4-FFF2-40B4-BE49-F238E27FC236}">
                      <a16:creationId xmlns:a16="http://schemas.microsoft.com/office/drawing/2014/main" id="{65DBD122-3B22-46DF-A451-1442B2CA4DAD}"/>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50000"/>
                          </a14:imgEffect>
                        </a14:imgLayer>
                      </a14:imgProps>
                    </a:ext>
                  </a:extLst>
                </a:blip>
                <a:srcRect/>
                <a:stretch>
                  <a:fillRect/>
                </a:stretch>
              </p:blipFill>
              <p:spPr bwMode="auto">
                <a:xfrm>
                  <a:off x="-3189" y="1878"/>
                  <a:ext cx="958" cy="1209"/>
                </a:xfrm>
                <a:prstGeom prst="roundRect">
                  <a:avLst>
                    <a:gd name="adj" fmla="val 8594"/>
                  </a:avLst>
                </a:prstGeom>
                <a:noFill/>
                <a:ln w="9525">
                  <a:noFill/>
                  <a:miter lim="800000"/>
                  <a:headEnd/>
                  <a:tailEnd/>
                </a:ln>
                <a:effectLst/>
              </p:spPr>
            </p:pic>
            <p:sp>
              <p:nvSpPr>
                <p:cNvPr id="34" name="Text Box 37">
                  <a:extLst>
                    <a:ext uri="{FF2B5EF4-FFF2-40B4-BE49-F238E27FC236}">
                      <a16:creationId xmlns:a16="http://schemas.microsoft.com/office/drawing/2014/main" id="{26A1BDB1-02C6-4099-BEB0-F51236FA8C4D}"/>
                    </a:ext>
                  </a:extLst>
                </p:cNvPr>
                <p:cNvSpPr txBox="1">
                  <a:spLocks noChangeArrowheads="1"/>
                </p:cNvSpPr>
                <p:nvPr/>
              </p:nvSpPr>
              <p:spPr bwMode="auto">
                <a:xfrm>
                  <a:off x="-2753" y="1889"/>
                  <a:ext cx="1044" cy="209"/>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400" b="1" cap="small">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dirty="0"/>
                    <a:t>Building</a:t>
                  </a:r>
                </a:p>
              </p:txBody>
            </p:sp>
          </p:grpSp>
          <p:grpSp>
            <p:nvGrpSpPr>
              <p:cNvPr id="18" name="Group 62">
                <a:extLst>
                  <a:ext uri="{FF2B5EF4-FFF2-40B4-BE49-F238E27FC236}">
                    <a16:creationId xmlns:a16="http://schemas.microsoft.com/office/drawing/2014/main" id="{70DC6C3D-5A12-4A71-A8DC-0D9D4B8D6D62}"/>
                  </a:ext>
                </a:extLst>
              </p:cNvPr>
              <p:cNvGrpSpPr>
                <a:grpSpLocks/>
              </p:cNvGrpSpPr>
              <p:nvPr/>
            </p:nvGrpSpPr>
            <p:grpSpPr bwMode="auto">
              <a:xfrm>
                <a:off x="1483" y="2832"/>
                <a:ext cx="1068" cy="1007"/>
                <a:chOff x="1483" y="2832"/>
                <a:chExt cx="1068" cy="1007"/>
              </a:xfrm>
            </p:grpSpPr>
            <p:pic>
              <p:nvPicPr>
                <p:cNvPr id="31" name="Picture 39" descr="landslide">
                  <a:extLst>
                    <a:ext uri="{FF2B5EF4-FFF2-40B4-BE49-F238E27FC236}">
                      <a16:creationId xmlns:a16="http://schemas.microsoft.com/office/drawing/2014/main" id="{80BD3995-A35C-4B3C-817B-3AE0B4AA0777}"/>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50000"/>
                          </a14:imgEffect>
                        </a14:imgLayer>
                      </a14:imgProps>
                    </a:ext>
                  </a:extLst>
                </a:blip>
                <a:srcRect r="8128"/>
                <a:stretch>
                  <a:fillRect/>
                </a:stretch>
              </p:blipFill>
              <p:spPr bwMode="auto">
                <a:xfrm>
                  <a:off x="1850" y="2832"/>
                  <a:ext cx="701" cy="1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 Box 40">
                  <a:extLst>
                    <a:ext uri="{FF2B5EF4-FFF2-40B4-BE49-F238E27FC236}">
                      <a16:creationId xmlns:a16="http://schemas.microsoft.com/office/drawing/2014/main" id="{A444968F-2FF9-4A4F-877B-4448B0BF6C4E}"/>
                    </a:ext>
                  </a:extLst>
                </p:cNvPr>
                <p:cNvSpPr txBox="1">
                  <a:spLocks noChangeArrowheads="1"/>
                </p:cNvSpPr>
                <p:nvPr/>
              </p:nvSpPr>
              <p:spPr bwMode="auto">
                <a:xfrm>
                  <a:off x="1483" y="2894"/>
                  <a:ext cx="878" cy="194"/>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400" b="1" cap="small">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dirty="0"/>
                    <a:t>Landslides</a:t>
                  </a:r>
                </a:p>
              </p:txBody>
            </p:sp>
          </p:grpSp>
          <p:pic>
            <p:nvPicPr>
              <p:cNvPr id="29" name="Picture 43" descr="vulcano_che_fuma">
                <a:extLst>
                  <a:ext uri="{FF2B5EF4-FFF2-40B4-BE49-F238E27FC236}">
                    <a16:creationId xmlns:a16="http://schemas.microsoft.com/office/drawing/2014/main" id="{266B8F47-C1A5-41D7-8111-ADF64CE074CE}"/>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rightnessContrast bright="20000" contrast="-20000"/>
                        </a14:imgEffect>
                      </a14:imgLayer>
                    </a14:imgProps>
                  </a:ext>
                </a:extLst>
              </a:blip>
              <a:srcRect/>
              <a:stretch>
                <a:fillRect/>
              </a:stretch>
            </p:blipFill>
            <p:spPr bwMode="auto">
              <a:xfrm>
                <a:off x="842" y="3337"/>
                <a:ext cx="950" cy="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0" name="Group 46">
                <a:extLst>
                  <a:ext uri="{FF2B5EF4-FFF2-40B4-BE49-F238E27FC236}">
                    <a16:creationId xmlns:a16="http://schemas.microsoft.com/office/drawing/2014/main" id="{E7A39459-960A-4F94-B3E4-CDB960C2B727}"/>
                  </a:ext>
                </a:extLst>
              </p:cNvPr>
              <p:cNvGrpSpPr>
                <a:grpSpLocks/>
              </p:cNvGrpSpPr>
              <p:nvPr/>
            </p:nvGrpSpPr>
            <p:grpSpPr bwMode="auto">
              <a:xfrm>
                <a:off x="1532" y="1812"/>
                <a:ext cx="1038" cy="796"/>
                <a:chOff x="2979" y="1366"/>
                <a:chExt cx="1214" cy="919"/>
              </a:xfrm>
            </p:grpSpPr>
            <p:pic>
              <p:nvPicPr>
                <p:cNvPr id="27" name="Picture 47">
                  <a:extLst>
                    <a:ext uri="{FF2B5EF4-FFF2-40B4-BE49-F238E27FC236}">
                      <a16:creationId xmlns:a16="http://schemas.microsoft.com/office/drawing/2014/main" id="{4487B0FD-B396-4B7C-92AC-34A40BEA54DB}"/>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sharpenSoften amount="25000"/>
                          </a14:imgEffect>
                        </a14:imgLayer>
                      </a14:imgProps>
                    </a:ext>
                  </a:extLst>
                </a:blip>
                <a:srcRect/>
                <a:stretch>
                  <a:fillRect/>
                </a:stretch>
              </p:blipFill>
              <p:spPr bwMode="auto">
                <a:xfrm>
                  <a:off x="3221" y="1366"/>
                  <a:ext cx="972" cy="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 Box 48">
                  <a:extLst>
                    <a:ext uri="{FF2B5EF4-FFF2-40B4-BE49-F238E27FC236}">
                      <a16:creationId xmlns:a16="http://schemas.microsoft.com/office/drawing/2014/main" id="{6B958BE1-FA40-459F-BD42-18F58B48D1B8}"/>
                    </a:ext>
                  </a:extLst>
                </p:cNvPr>
                <p:cNvSpPr txBox="1">
                  <a:spLocks noChangeArrowheads="1"/>
                </p:cNvSpPr>
                <p:nvPr/>
              </p:nvSpPr>
              <p:spPr bwMode="auto">
                <a:xfrm>
                  <a:off x="2979" y="1424"/>
                  <a:ext cx="840" cy="381"/>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400" b="1" cap="small">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dirty="0"/>
                    <a:t>Mining activities</a:t>
                  </a:r>
                </a:p>
              </p:txBody>
            </p:sp>
          </p:grpSp>
          <p:grpSp>
            <p:nvGrpSpPr>
              <p:cNvPr id="21" name="Group 51">
                <a:extLst>
                  <a:ext uri="{FF2B5EF4-FFF2-40B4-BE49-F238E27FC236}">
                    <a16:creationId xmlns:a16="http://schemas.microsoft.com/office/drawing/2014/main" id="{963773E1-A13F-465A-9824-7AA74BD80C54}"/>
                  </a:ext>
                </a:extLst>
              </p:cNvPr>
              <p:cNvGrpSpPr>
                <a:grpSpLocks/>
              </p:cNvGrpSpPr>
              <p:nvPr/>
            </p:nvGrpSpPr>
            <p:grpSpPr bwMode="auto">
              <a:xfrm>
                <a:off x="-408" y="3588"/>
                <a:ext cx="950" cy="825"/>
                <a:chOff x="-1488" y="3147"/>
                <a:chExt cx="1026" cy="880"/>
              </a:xfrm>
            </p:grpSpPr>
            <p:pic>
              <p:nvPicPr>
                <p:cNvPr id="25" name="Picture 52" descr="http://www.romagnaoggi.it/public/images/piattaforma-250.jpg">
                  <a:extLst>
                    <a:ext uri="{FF2B5EF4-FFF2-40B4-BE49-F238E27FC236}">
                      <a16:creationId xmlns:a16="http://schemas.microsoft.com/office/drawing/2014/main" id="{29864217-EA43-46BB-9199-6FE63259DC06}"/>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rightnessContrast bright="20000"/>
                          </a14:imgEffect>
                        </a14:imgLayer>
                      </a14:imgProps>
                    </a:ext>
                  </a:extLst>
                </a:blip>
                <a:srcRect/>
                <a:stretch>
                  <a:fillRect/>
                </a:stretch>
              </p:blipFill>
              <p:spPr bwMode="auto">
                <a:xfrm>
                  <a:off x="-1488" y="3179"/>
                  <a:ext cx="1026" cy="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Text Box 53">
                  <a:extLst>
                    <a:ext uri="{FF2B5EF4-FFF2-40B4-BE49-F238E27FC236}">
                      <a16:creationId xmlns:a16="http://schemas.microsoft.com/office/drawing/2014/main" id="{EDF45233-526D-4B88-9A03-E365151285A6}"/>
                    </a:ext>
                  </a:extLst>
                </p:cNvPr>
                <p:cNvSpPr txBox="1">
                  <a:spLocks noChangeArrowheads="1"/>
                </p:cNvSpPr>
                <p:nvPr/>
              </p:nvSpPr>
              <p:spPr bwMode="auto">
                <a:xfrm>
                  <a:off x="-1350" y="3147"/>
                  <a:ext cx="840" cy="209"/>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400" b="1" cap="small">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dirty="0" err="1"/>
                    <a:t>Oil&amp;Gas</a:t>
                  </a:r>
                  <a:endParaRPr lang="en-US" dirty="0"/>
                </a:p>
              </p:txBody>
            </p:sp>
          </p:grpSp>
          <p:pic>
            <p:nvPicPr>
              <p:cNvPr id="23" name="Picture 58" descr="terremoto_abruzzo">
                <a:extLst>
                  <a:ext uri="{FF2B5EF4-FFF2-40B4-BE49-F238E27FC236}">
                    <a16:creationId xmlns:a16="http://schemas.microsoft.com/office/drawing/2014/main" id="{099D329E-FFE6-44C8-AF5B-BC43B28A5E35}"/>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rightnessContrast contrast="20000"/>
                        </a14:imgEffect>
                      </a14:imgLayer>
                    </a14:imgProps>
                  </a:ext>
                </a:extLst>
              </a:blip>
              <a:srcRect l="7394" t="7243" r="14442" b="7243"/>
              <a:stretch>
                <a:fillRect/>
              </a:stretch>
            </p:blipFill>
            <p:spPr bwMode="auto">
              <a:xfrm>
                <a:off x="592" y="892"/>
                <a:ext cx="856" cy="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9" name="Immagine 7">
              <a:extLst>
                <a:ext uri="{FF2B5EF4-FFF2-40B4-BE49-F238E27FC236}">
                  <a16:creationId xmlns:a16="http://schemas.microsoft.com/office/drawing/2014/main" id="{8114629F-B52C-4164-937F-421677751A99}"/>
                </a:ext>
              </a:extLst>
            </p:cNvPr>
            <p:cNvPicPr>
              <a:picLocks noChangeAspect="1"/>
            </p:cNvPicPr>
            <p:nvPr/>
          </p:nvPicPr>
          <p:blipFill>
            <a:blip r:embed="rId27"/>
            <a:stretch>
              <a:fillRect/>
            </a:stretch>
          </p:blipFill>
          <p:spPr>
            <a:xfrm>
              <a:off x="-4810873" y="1349056"/>
              <a:ext cx="1923832" cy="1165173"/>
            </a:xfrm>
            <a:prstGeom prst="roundRect">
              <a:avLst>
                <a:gd name="adj" fmla="val 8594"/>
              </a:avLst>
            </a:prstGeom>
            <a:noFill/>
            <a:ln w="9525">
              <a:noFill/>
              <a:miter lim="800000"/>
              <a:headEnd/>
              <a:tailEnd/>
            </a:ln>
            <a:effectLst/>
          </p:spPr>
        </p:pic>
        <p:sp>
          <p:nvSpPr>
            <p:cNvPr id="10" name="Text Box 30">
              <a:extLst>
                <a:ext uri="{FF2B5EF4-FFF2-40B4-BE49-F238E27FC236}">
                  <a16:creationId xmlns:a16="http://schemas.microsoft.com/office/drawing/2014/main" id="{887D0CE2-5B04-40B1-A9E7-E4DBBB1B4D95}"/>
                </a:ext>
              </a:extLst>
            </p:cNvPr>
            <p:cNvSpPr txBox="1">
              <a:spLocks noChangeArrowheads="1"/>
            </p:cNvSpPr>
            <p:nvPr/>
          </p:nvSpPr>
          <p:spPr bwMode="auto">
            <a:xfrm>
              <a:off x="-4736509" y="2546480"/>
              <a:ext cx="2247537" cy="307777"/>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200" b="1">
                  <a:solidFill>
                    <a:srgbClr val="FF0000"/>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sz="1400" cap="small" dirty="0">
                  <a:solidFill>
                    <a:schemeClr val="bg1"/>
                  </a:solidFill>
                </a:rPr>
                <a:t>Vessel detection</a:t>
              </a:r>
            </a:p>
          </p:txBody>
        </p:sp>
      </p:grpSp>
      <p:sp>
        <p:nvSpPr>
          <p:cNvPr id="47" name="Rectangle 46">
            <a:extLst>
              <a:ext uri="{FF2B5EF4-FFF2-40B4-BE49-F238E27FC236}">
                <a16:creationId xmlns:a16="http://schemas.microsoft.com/office/drawing/2014/main" id="{429A225E-D0DB-4B04-9DCF-C40CB296F587}"/>
              </a:ext>
            </a:extLst>
          </p:cNvPr>
          <p:cNvSpPr/>
          <p:nvPr/>
        </p:nvSpPr>
        <p:spPr>
          <a:xfrm>
            <a:off x="3506253" y="3317821"/>
            <a:ext cx="2082758" cy="1133181"/>
          </a:xfrm>
          <a:prstGeom prst="flowChartAlternateProcess">
            <a:avLst/>
          </a:prstGeom>
          <a:solidFill>
            <a:schemeClr val="bg1">
              <a:alpha val="45000"/>
            </a:schemeClr>
          </a:solidFill>
          <a:ln w="9525" cap="flat" cmpd="sng" algn="ctr">
            <a:solidFill>
              <a:schemeClr val="tx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it-IT"/>
          </a:p>
        </p:txBody>
      </p:sp>
      <p:sp>
        <p:nvSpPr>
          <p:cNvPr id="48" name="Rectangle 47">
            <a:extLst>
              <a:ext uri="{FF2B5EF4-FFF2-40B4-BE49-F238E27FC236}">
                <a16:creationId xmlns:a16="http://schemas.microsoft.com/office/drawing/2014/main" id="{756C585B-14B7-43C9-ADD7-5EE67C3E14D6}"/>
              </a:ext>
            </a:extLst>
          </p:cNvPr>
          <p:cNvSpPr/>
          <p:nvPr/>
        </p:nvSpPr>
        <p:spPr>
          <a:xfrm>
            <a:off x="3666512" y="3447980"/>
            <a:ext cx="1720736" cy="738664"/>
          </a:xfrm>
          <a:prstGeom prst="rect">
            <a:avLst/>
          </a:prstGeom>
          <a:noFill/>
          <a:ln w="9525">
            <a:noFill/>
            <a:miter lim="800000"/>
            <a:headEnd/>
            <a:tailEnd/>
          </a:ln>
          <a:effectLst/>
        </p:spPr>
        <p:txBody>
          <a:bodyPr wrap="square">
            <a:spAutoFit/>
          </a:bodyPr>
          <a:lstStyle/>
          <a:p>
            <a:pPr algn="ctr" defTabSz="914400">
              <a:spcBef>
                <a:spcPct val="50000"/>
              </a:spcBef>
            </a:pPr>
            <a:r>
              <a:rPr lang="it-IT" sz="1400" b="1" cap="small" dirty="0">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rPr>
              <a:t>Analysis and monitoring of soil deformations</a:t>
            </a:r>
          </a:p>
        </p:txBody>
      </p:sp>
      <p:sp>
        <p:nvSpPr>
          <p:cNvPr id="86" name="Text Box 18">
            <a:extLst>
              <a:ext uri="{FF2B5EF4-FFF2-40B4-BE49-F238E27FC236}">
                <a16:creationId xmlns:a16="http://schemas.microsoft.com/office/drawing/2014/main" id="{F49E2005-73D5-4316-A20A-65BD64C40E93}"/>
              </a:ext>
            </a:extLst>
          </p:cNvPr>
          <p:cNvSpPr txBox="1">
            <a:spLocks noChangeArrowheads="1"/>
          </p:cNvSpPr>
          <p:nvPr/>
        </p:nvSpPr>
        <p:spPr bwMode="auto">
          <a:xfrm>
            <a:off x="2355288" y="1653685"/>
            <a:ext cx="1691252" cy="630942"/>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400" b="1" cap="small">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dirty="0"/>
              <a:t>Railway</a:t>
            </a:r>
          </a:p>
          <a:p>
            <a:r>
              <a:rPr lang="en-US" dirty="0"/>
              <a:t>infrastructures</a:t>
            </a:r>
          </a:p>
        </p:txBody>
      </p:sp>
      <p:sp>
        <p:nvSpPr>
          <p:cNvPr id="105" name="Text Box 44">
            <a:extLst>
              <a:ext uri="{FF2B5EF4-FFF2-40B4-BE49-F238E27FC236}">
                <a16:creationId xmlns:a16="http://schemas.microsoft.com/office/drawing/2014/main" id="{2D5BF9CF-975C-414B-8BA1-5B1B71581D68}"/>
              </a:ext>
            </a:extLst>
          </p:cNvPr>
          <p:cNvSpPr txBox="1">
            <a:spLocks noChangeArrowheads="1"/>
          </p:cNvSpPr>
          <p:nvPr/>
        </p:nvSpPr>
        <p:spPr bwMode="auto">
          <a:xfrm>
            <a:off x="6015040" y="4800541"/>
            <a:ext cx="1508606" cy="523220"/>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400" b="1" cap="small">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dirty="0"/>
              <a:t>Volcanic phenomena </a:t>
            </a:r>
          </a:p>
        </p:txBody>
      </p:sp>
      <p:sp>
        <p:nvSpPr>
          <p:cNvPr id="58" name="Text Box 30">
            <a:extLst>
              <a:ext uri="{FF2B5EF4-FFF2-40B4-BE49-F238E27FC236}">
                <a16:creationId xmlns:a16="http://schemas.microsoft.com/office/drawing/2014/main" id="{9872F78D-5CDA-4F58-AA22-DA7C6E1CED1B}"/>
              </a:ext>
            </a:extLst>
          </p:cNvPr>
          <p:cNvSpPr txBox="1">
            <a:spLocks noChangeArrowheads="1"/>
          </p:cNvSpPr>
          <p:nvPr/>
        </p:nvSpPr>
        <p:spPr bwMode="auto">
          <a:xfrm>
            <a:off x="4092148" y="2120672"/>
            <a:ext cx="1704245" cy="308222"/>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400" b="1" cap="small">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dirty="0"/>
              <a:t>Pipelines</a:t>
            </a:r>
          </a:p>
        </p:txBody>
      </p:sp>
      <p:sp>
        <p:nvSpPr>
          <p:cNvPr id="60" name="Text Box 40">
            <a:extLst>
              <a:ext uri="{FF2B5EF4-FFF2-40B4-BE49-F238E27FC236}">
                <a16:creationId xmlns:a16="http://schemas.microsoft.com/office/drawing/2014/main" id="{EF7B7F1F-7D72-43B3-A4A4-50D0923FAD74}"/>
              </a:ext>
            </a:extLst>
          </p:cNvPr>
          <p:cNvSpPr txBox="1">
            <a:spLocks noChangeArrowheads="1"/>
          </p:cNvSpPr>
          <p:nvPr/>
        </p:nvSpPr>
        <p:spPr bwMode="auto">
          <a:xfrm>
            <a:off x="5607545" y="2198707"/>
            <a:ext cx="1326467" cy="307975"/>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400" b="1" cap="small">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dirty="0"/>
              <a:t>Earthquakes</a:t>
            </a:r>
          </a:p>
        </p:txBody>
      </p:sp>
      <p:sp>
        <p:nvSpPr>
          <p:cNvPr id="61" name="Text Box 8">
            <a:extLst>
              <a:ext uri="{FF2B5EF4-FFF2-40B4-BE49-F238E27FC236}">
                <a16:creationId xmlns:a16="http://schemas.microsoft.com/office/drawing/2014/main" id="{413651B8-6404-4ABE-9CC8-16D668895FE1}"/>
              </a:ext>
            </a:extLst>
          </p:cNvPr>
          <p:cNvSpPr txBox="1">
            <a:spLocks noChangeArrowheads="1"/>
          </p:cNvSpPr>
          <p:nvPr/>
        </p:nvSpPr>
        <p:spPr bwMode="auto">
          <a:xfrm>
            <a:off x="7320823" y="1940661"/>
            <a:ext cx="1705622" cy="307258"/>
          </a:xfrm>
          <a:prstGeom prst="rect">
            <a:avLst/>
          </a:prstGeom>
          <a:noFill/>
          <a:ln w="9525">
            <a:noFill/>
            <a:miter lim="800000"/>
            <a:headEnd/>
            <a:tailEnd/>
          </a:ln>
          <a:effectLst/>
        </p:spPr>
        <p:txBody>
          <a:bodyPr wrap="square">
            <a:spAutoFit/>
          </a:bodyPr>
          <a:lstStyle>
            <a:defPPr>
              <a:defRPr lang="en-US"/>
            </a:defPPr>
            <a:lvl1pPr defTabSz="914400">
              <a:spcBef>
                <a:spcPct val="50000"/>
              </a:spcBef>
              <a:defRPr sz="1400" b="1" cap="small">
                <a:solidFill>
                  <a:schemeClr val="bg1"/>
                </a:solidFill>
                <a:effectLst>
                  <a:glow rad="101600">
                    <a:schemeClr val="tx1">
                      <a:alpha val="60000"/>
                    </a:schemeClr>
                  </a:glow>
                  <a:outerShdw blurRad="38100" dist="38100" dir="2700000" algn="tl">
                    <a:srgbClr val="000000"/>
                  </a:outerShdw>
                </a:effectLst>
                <a:latin typeface="Trajan Pro" panose="02020502050506020301" pitchFamily="18" charset="0"/>
                <a:cs typeface="Arial" panose="020B0604020202020204" pitchFamily="34" charset="0"/>
              </a:defRPr>
            </a:lvl1pPr>
          </a:lstStyle>
          <a:p>
            <a:r>
              <a:rPr lang="en-US" dirty="0"/>
              <a:t>Bridges</a:t>
            </a:r>
          </a:p>
        </p:txBody>
      </p:sp>
    </p:spTree>
    <p:extLst>
      <p:ext uri="{BB962C8B-B14F-4D97-AF65-F5344CB8AC3E}">
        <p14:creationId xmlns:p14="http://schemas.microsoft.com/office/powerpoint/2010/main" val="2240750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86" grpId="0"/>
      <p:bldP spid="105" grpId="0"/>
      <p:bldP spid="58" grpId="0"/>
      <p:bldP spid="60" grpId="0"/>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MINATI\Documenti\Congressi\2012\IGARSS\materiale\Roma\colonnato_bernini.jpg">
            <a:extLst>
              <a:ext uri="{FF2B5EF4-FFF2-40B4-BE49-F238E27FC236}">
                <a16:creationId xmlns:a16="http://schemas.microsoft.com/office/drawing/2014/main" id="{FBC4348D-B195-4509-828C-DF9CBBF7EA11}"/>
              </a:ext>
            </a:extLst>
          </p:cNvPr>
          <p:cNvPicPr>
            <a:picLocks noChangeAspect="1" noChangeArrowheads="1"/>
          </p:cNvPicPr>
          <p:nvPr/>
        </p:nvPicPr>
        <p:blipFill>
          <a:blip r:embed="rId2" cstate="print"/>
          <a:srcRect/>
          <a:stretch>
            <a:fillRect/>
          </a:stretch>
        </p:blipFill>
        <p:spPr bwMode="auto">
          <a:xfrm>
            <a:off x="836299" y="948875"/>
            <a:ext cx="7471402" cy="4960250"/>
          </a:xfrm>
          <a:prstGeom prst="rect">
            <a:avLst/>
          </a:prstGeom>
          <a:ln>
            <a:noFill/>
          </a:ln>
          <a:effectLst>
            <a:softEdge rad="112500"/>
          </a:effectLst>
        </p:spPr>
      </p:pic>
      <p:sp>
        <p:nvSpPr>
          <p:cNvPr id="5" name="Rectangle 4">
            <a:extLst>
              <a:ext uri="{FF2B5EF4-FFF2-40B4-BE49-F238E27FC236}">
                <a16:creationId xmlns:a16="http://schemas.microsoft.com/office/drawing/2014/main" id="{7E51EF83-29A0-4276-83C6-6521982051E6}"/>
              </a:ext>
            </a:extLst>
          </p:cNvPr>
          <p:cNvSpPr/>
          <p:nvPr/>
        </p:nvSpPr>
        <p:spPr>
          <a:xfrm>
            <a:off x="693004" y="5909125"/>
            <a:ext cx="8450996" cy="338554"/>
          </a:xfrm>
          <a:prstGeom prst="rect">
            <a:avLst/>
          </a:prstGeom>
          <a:solidFill>
            <a:srgbClr val="FFFFCC"/>
          </a:solidFill>
        </p:spPr>
        <p:txBody>
          <a:bodyPr wrap="square">
            <a:spAutoFit/>
          </a:bodyPr>
          <a:lstStyle/>
          <a:p>
            <a:pPr marL="285750" indent="-285750">
              <a:buFont typeface="Arial" panose="020B0604020202020204" pitchFamily="34" charset="0"/>
              <a:buChar char="•"/>
            </a:pPr>
            <a:r>
              <a:rPr lang="it-IT" sz="1600" b="1" dirty="0">
                <a:solidFill>
                  <a:schemeClr val="tx1"/>
                </a:solidFill>
                <a:latin typeface="Trajan Pro" panose="02020502050506020301"/>
              </a:rPr>
              <a:t>Monitoring the </a:t>
            </a:r>
            <a:r>
              <a:rPr lang="it-IT" sz="1600" b="1" dirty="0" err="1" smtClean="0">
                <a:solidFill>
                  <a:schemeClr val="tx1"/>
                </a:solidFill>
                <a:latin typeface="Trajan Pro" panose="02020502050506020301"/>
              </a:rPr>
              <a:t>Stability</a:t>
            </a:r>
            <a:r>
              <a:rPr lang="it-IT" sz="1600" b="1" dirty="0" smtClean="0">
                <a:solidFill>
                  <a:schemeClr val="tx1"/>
                </a:solidFill>
                <a:latin typeface="Trajan Pro" panose="02020502050506020301"/>
              </a:rPr>
              <a:t> of </a:t>
            </a:r>
            <a:r>
              <a:rPr lang="it-IT" sz="1600" b="1" dirty="0">
                <a:solidFill>
                  <a:schemeClr val="tx1"/>
                </a:solidFill>
                <a:latin typeface="Trajan Pro" panose="02020502050506020301"/>
              </a:rPr>
              <a:t>St. Peter's Basilica</a:t>
            </a:r>
          </a:p>
        </p:txBody>
      </p:sp>
      <p:sp>
        <p:nvSpPr>
          <p:cNvPr id="10" name="Rectangle 3">
            <a:extLst>
              <a:ext uri="{FF2B5EF4-FFF2-40B4-BE49-F238E27FC236}">
                <a16:creationId xmlns:a16="http://schemas.microsoft.com/office/drawing/2014/main" id="{16885447-C1C5-4FF7-A48A-BC42AF2D6DD6}"/>
              </a:ext>
            </a:extLst>
          </p:cNvPr>
          <p:cNvSpPr txBox="1">
            <a:spLocks noChangeArrowheads="1"/>
          </p:cNvSpPr>
          <p:nvPr/>
        </p:nvSpPr>
        <p:spPr>
          <a:xfrm>
            <a:off x="2779141" y="265001"/>
            <a:ext cx="5432978" cy="549275"/>
          </a:xfrm>
          <a:prstGeom prst="rect">
            <a:avLst/>
          </a:prstGeom>
          <a:solidFill>
            <a:srgbClr val="FFFFCC"/>
          </a:solidFill>
          <a:effectLst>
            <a:softEdge rad="63500"/>
          </a:effectLst>
          <a:scene3d>
            <a:camera prst="perspectiveRight"/>
            <a:lightRig rig="threePt" dir="t"/>
          </a:scene3d>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sp3d extrusionH="57150">
              <a:bevelT w="38100" h="38100" prst="convex"/>
            </a:sp3d>
          </a:bodyPr>
          <a:lstStyle>
            <a:lvl1pPr algn="l" defTabSz="914400" rtl="0" eaLnBrk="1" latinLnBrk="0" hangingPunct="1">
              <a:lnSpc>
                <a:spcPct val="85000"/>
              </a:lnSpc>
              <a:spcBef>
                <a:spcPct val="0"/>
              </a:spcBef>
              <a:buNone/>
              <a:defRPr sz="3600" kern="1200" spc="-5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457200"/>
            <a:r>
              <a:rPr lang="en-US" sz="2000" b="1" cap="all" dirty="0">
                <a:ln w="0"/>
                <a:solidFill>
                  <a:schemeClr val="tx1"/>
                </a:solidFill>
                <a:latin typeface="Times New Roman" panose="02020603050405020304" pitchFamily="18" charset="0"/>
                <a:cs typeface="Times New Roman" panose="02020603050405020304" pitchFamily="18" charset="0"/>
              </a:rPr>
              <a:t>Buildings Monitoring</a:t>
            </a:r>
          </a:p>
        </p:txBody>
      </p:sp>
    </p:spTree>
    <p:extLst>
      <p:ext uri="{BB962C8B-B14F-4D97-AF65-F5344CB8AC3E}">
        <p14:creationId xmlns:p14="http://schemas.microsoft.com/office/powerpoint/2010/main" val="2771408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6.6"/>
</p:tagLst>
</file>

<file path=ppt/tags/tag2.xml><?xml version="1.0" encoding="utf-8"?>
<p:tagLst xmlns:a="http://schemas.openxmlformats.org/drawingml/2006/main" xmlns:r="http://schemas.openxmlformats.org/officeDocument/2006/relationships" xmlns:p="http://schemas.openxmlformats.org/presentationml/2006/main">
  <p:tag name="TIMING" val="|72.6|11.5|2.5"/>
</p:tagLst>
</file>

<file path=ppt/tags/tag3.xml><?xml version="1.0" encoding="utf-8"?>
<p:tagLst xmlns:a="http://schemas.openxmlformats.org/drawingml/2006/main" xmlns:r="http://schemas.openxmlformats.org/officeDocument/2006/relationships" xmlns:p="http://schemas.openxmlformats.org/presentationml/2006/main">
  <p:tag name="TIMING" val="|29.7|2|2.8|5.1|0.5|7|3"/>
</p:tagLst>
</file>

<file path=ppt/theme/theme1.xml><?xml version="1.0" encoding="utf-8"?>
<a:theme xmlns:a="http://schemas.openxmlformats.org/drawingml/2006/main" name="Retrospettivo">
  <a:themeElements>
    <a:clrScheme name="Retrospettiv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6417</TotalTime>
  <Words>1175</Words>
  <Application>Microsoft Office PowerPoint</Application>
  <PresentationFormat>Presentazione su schermo (4:3)</PresentationFormat>
  <Paragraphs>299</Paragraphs>
  <Slides>21</Slides>
  <Notes>6</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21</vt:i4>
      </vt:variant>
    </vt:vector>
  </HeadingPairs>
  <TitlesOfParts>
    <vt:vector size="35" baseType="lpstr">
      <vt:lpstr>宋体</vt:lpstr>
      <vt:lpstr>Adobe Song Std L</vt:lpstr>
      <vt:lpstr>Arial</vt:lpstr>
      <vt:lpstr>Arial Unicode MS</vt:lpstr>
      <vt:lpstr>Calibri</vt:lpstr>
      <vt:lpstr>Calibri Light</vt:lpstr>
      <vt:lpstr>PMingLiU</vt:lpstr>
      <vt:lpstr>Tahoma</vt:lpstr>
      <vt:lpstr>Times New Roman</vt:lpstr>
      <vt:lpstr>Trajan Pro</vt:lpstr>
      <vt:lpstr>Verdana</vt:lpstr>
      <vt:lpstr>Wingdings</vt:lpstr>
      <vt:lpstr>Wingdings 3</vt:lpstr>
      <vt:lpstr>Retrospettivo</vt:lpstr>
      <vt:lpstr>Presentazione standard di PowerPoint</vt:lpstr>
      <vt:lpstr>Presentazione standard di PowerPoint</vt:lpstr>
      <vt:lpstr>Presentazione standard di PowerPoint</vt:lpstr>
      <vt:lpstr>Presentazione standard di PowerPoint</vt:lpstr>
      <vt:lpstr>Ground Segment</vt:lpstr>
      <vt:lpstr>CSK   Data Policy</vt:lpstr>
      <vt:lpstr>Presentazione standard di PowerPoint</vt:lpstr>
      <vt:lpstr>Presentazione standard di PowerPoint</vt:lpstr>
      <vt:lpstr>Presentazione standard di PowerPoint</vt:lpstr>
      <vt:lpstr>Landslides Monitoring</vt:lpstr>
      <vt:lpstr>Post seismic Analysis: L’Aquila Earthquake - 2009</vt:lpstr>
      <vt:lpstr>Presentazione standard di PowerPoint</vt:lpstr>
      <vt:lpstr>Presentazione standard di PowerPoint</vt:lpstr>
      <vt:lpstr>…in Ground Segment</vt:lpstr>
      <vt:lpstr>SAR improvements</vt:lpstr>
      <vt:lpstr>Presentazione standard di PowerPoint</vt:lpstr>
      <vt:lpstr>Presentazione standard di PowerPoint</vt:lpstr>
      <vt:lpstr>NOT STANDARD ACQ. MODES</vt:lpstr>
      <vt:lpstr>CSG New User Services</vt:lpstr>
      <vt:lpstr>CSG Standard Products</vt:lpstr>
      <vt:lpstr>Presentazione standard di PowerPoint</vt:lpstr>
    </vt:vector>
  </TitlesOfParts>
  <Company>ASI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Silvia Mari</dc:creator>
  <cp:lastModifiedBy>Luca Fasano</cp:lastModifiedBy>
  <cp:revision>714</cp:revision>
  <cp:lastPrinted>2016-09-15T12:10:54Z</cp:lastPrinted>
  <dcterms:created xsi:type="dcterms:W3CDTF">2016-03-29T12:36:54Z</dcterms:created>
  <dcterms:modified xsi:type="dcterms:W3CDTF">2019-07-11T16:49:35Z</dcterms:modified>
</cp:coreProperties>
</file>