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2" r:id="rId3"/>
  </p:sldMasterIdLst>
  <p:notesMasterIdLst>
    <p:notesMasterId r:id="rId17"/>
  </p:notesMasterIdLst>
  <p:sldIdLst>
    <p:sldId id="444" r:id="rId4"/>
    <p:sldId id="483" r:id="rId5"/>
    <p:sldId id="613" r:id="rId6"/>
    <p:sldId id="614" r:id="rId7"/>
    <p:sldId id="559" r:id="rId8"/>
    <p:sldId id="605" r:id="rId9"/>
    <p:sldId id="611" r:id="rId10"/>
    <p:sldId id="612" r:id="rId11"/>
    <p:sldId id="610" r:id="rId12"/>
    <p:sldId id="606" r:id="rId13"/>
    <p:sldId id="558" r:id="rId14"/>
    <p:sldId id="607" r:id="rId15"/>
    <p:sldId id="6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58" y="2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BF4B9-2AA3-4114-8D50-6196DDD0CA69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0A58F-D37C-4E20-925A-091FF5DA2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9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“many thanks to </a:t>
            </a:r>
            <a:r>
              <a:rPr lang="mr-IN" dirty="0"/>
              <a:t>…</a:t>
            </a:r>
            <a:r>
              <a:rPr lang="en-US" dirty="0"/>
              <a:t>” on corresponding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3BE518-DCDB-894A-A6BE-F58B10B7EA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6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30416"/>
            <a:ext cx="10957984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8" y="2696828"/>
            <a:ext cx="10962217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BC5F2B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1797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5075A-4FC0-4927-823D-2FA0A675B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99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467BF-554D-4773-A81D-9C438F4D6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D4CDAE-6A25-4D6F-9ED5-096E25B33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4C26D9-E55D-41A3-B13D-A30E766A7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03EB3D-E4F5-4630-83DD-3C12B9709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3EF044-C97F-46AA-97CE-7F6F584B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57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AAC5D6-D271-47F6-8CFF-F1289AB61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D70C9-C77A-4B44-8754-DA5679987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353743-7B93-4339-94F6-52030867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6C7544-5C77-4D96-9F15-052DAFF9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8C686D-2165-4B53-B208-1F6A80C3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8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764EB6-E433-42F3-9689-0B506521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59EF35-C0DC-4A3A-B1E2-D74AC8B40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8B71B9-33E5-4FE7-B063-2AC6B8A9C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DFC11C-C0D0-4E59-A57F-3109329C5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DF59EE-BCCC-440A-A80F-8C5AB3FDE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2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E6A0D9-597E-45B1-A4CD-89188DEEF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9A0AC1-B665-477E-B8B4-7A5369A43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3904B1-F658-4F0B-9A6C-7D271D6A3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026C05-8E27-4333-9753-60634F17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AB1F8B-4FBC-4D19-AC51-01DB60983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DFBCA9-2495-4549-BC9B-5675646F5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47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045033-7A87-43C7-B5B3-DB3E7756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6E6C18-DED2-4567-B220-E046D736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367A70-505E-48A2-9FCB-BA2F0F8F3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6C5F75-A89C-4C17-819B-440825385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8AEC7CA-B819-4D93-9F76-CD9469919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8FFCB1-26DC-41F4-A7C5-24B7E4D44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AFA98B1-0B00-4116-8DE0-E58E589F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79924C-69E8-4F04-A8C3-8F296F0AC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5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B9B11C-69F0-4EF8-9F32-DCD8D85B1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2A004D5-0B34-4C3A-B704-68B718F4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3387B1-67DA-4B4A-8B40-F49C2F45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C60663D-498D-4CB8-A961-BA72FA150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100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244BC21-B6F5-4E35-8D7E-32ED9CE5D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E39D78F-094D-4DB5-A3F7-BED18CFFE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DEC10F-BAA8-4134-A0DC-ABDD9D8F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4D7530-0FBA-4B37-8884-809265C32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9730A4-F97D-401E-ADA4-E54A8A294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6DBF115-998D-4C04-89FF-A1CAE6B24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CC24D9-1500-4305-AB46-ED4E5FC6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36B7BA-5B12-44CB-A877-68023515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FC528-525A-4B48-B42E-0D657F5D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80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AA02B6-3A0D-4026-9E51-A8F63F6FF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901D699-1E25-448F-94B5-FD77B4B4B9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0F4237-C538-4780-BA4B-E07C8CE57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7B24C0A-64CF-449E-BC47-BCCE08059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9F5E0F-845F-4C84-A3BE-4E3DE3789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AADA7-0E92-4367-B166-AD3236A3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3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560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831174-34D7-442B-BEAD-DCCF2E6F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3759E8-BBA9-46FB-85C7-951AE759B2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91E1AB-3BFF-42A5-A966-3152A6C98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01E97-66DF-4DE5-88EF-B67786485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58E38D-D466-4EEE-9B18-3DFFA0A5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89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59CCF4E-D01C-4C20-8221-D7540154F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1EA857-9919-40DC-91E5-639C253F7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C68D9F-5C2E-44E1-B4AE-788DEA98A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69691-708A-4B60-9EEA-E6115B225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2827A-DD32-40D2-9753-FF73AF06E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5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0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9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605373" y="1238250"/>
            <a:ext cx="10977028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94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605372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6221991" y="1238250"/>
            <a:ext cx="5336023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7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1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605372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6246378" y="1238251"/>
            <a:ext cx="5336023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075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09728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8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4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37C23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609606" y="1237611"/>
            <a:ext cx="4019037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613023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2518"/>
            <a:ext cx="109728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3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7" y="1227138"/>
            <a:ext cx="109728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0972795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BC5F2B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458989"/>
            <a:ext cx="109728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1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09600" y="5760720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9600" y="472239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UNElogoFINAL5.6.15_type-0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25" y="212151"/>
            <a:ext cx="4797473" cy="214097"/>
          </a:xfrm>
          <a:prstGeom prst="rect">
            <a:avLst/>
          </a:prstGeom>
        </p:spPr>
      </p:pic>
      <p:pic>
        <p:nvPicPr>
          <p:cNvPr id="5" name="Picture 4" descr="DUNElogoFINAL5.6.15_noType-0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645" y="5974040"/>
            <a:ext cx="1826756" cy="55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2293" y="6611081"/>
            <a:ext cx="1331423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714" y="6611081"/>
            <a:ext cx="579908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Photon Detector System Info @ ProtoDUNE | May,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368" y="6611081"/>
            <a:ext cx="566925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" y="6477000"/>
            <a:ext cx="10972800" cy="0"/>
          </a:xfrm>
          <a:prstGeom prst="line">
            <a:avLst/>
          </a:prstGeom>
          <a:ln>
            <a:solidFill>
              <a:srgbClr val="BC5F2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DUNElogoFINAL5.6.15_noType-0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936" y="6539295"/>
            <a:ext cx="972369" cy="29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F4D37C5-BF0D-45BE-BA69-2231BA6C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9CFBE1-1C1B-4CD8-9A79-87CBE813D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12380C-DB68-4582-A2F7-D8ACB0036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98515-267E-4148-B23A-8A8E98A06DCB}" type="datetimeFigureOut">
              <a:rPr lang="en-US" smtClean="0"/>
              <a:t>3/26/2019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46FA7-D5A8-4E06-8F0B-61DCC7851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3E51DC-F0CA-4944-8EC5-6AB1D0E90C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D7914-BB08-436A-978B-AE10EDA0A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docs.google.com/spreadsheets/d/1Wrbo0-DLiKRtKgW4N8wxsgImX2qjeN4P9b_VQLijeJw/edit?usp=sharin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063751" y="1304894"/>
            <a:ext cx="7682812" cy="1167716"/>
          </a:xfrm>
          <a:prstGeom prst="rect">
            <a:avLst/>
          </a:prstGeom>
        </p:spPr>
        <p:txBody>
          <a:bodyPr vert="horz" lIns="0" tIns="0" rIns="0" bIns="0" anchor="b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BC5F2B"/>
                </a:solidFill>
                <a:latin typeface="Helvetica"/>
                <a:ea typeface="Geneva" charset="0"/>
                <a:cs typeface="Helvetica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Times"/>
                <a:cs typeface="Times"/>
              </a:rPr>
              <a:t>ProtoDUNE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Times"/>
                <a:cs typeface="Times"/>
              </a:rPr>
              <a:t> Photon Detection Update March 2019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032000" y="3294930"/>
            <a:ext cx="8127999" cy="2180922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1E2D3C"/>
                </a:solidFill>
                <a:latin typeface="Times"/>
                <a:cs typeface="Times"/>
              </a:rPr>
              <a:t>Chris Macias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1E2D3C"/>
                </a:solidFill>
                <a:latin typeface="Times"/>
                <a:cs typeface="Times"/>
              </a:rPr>
              <a:t>Indiana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21260" y="5270396"/>
            <a:ext cx="3640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ProtoDUNE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PD Update, March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E33C7C-F531-4D36-B950-B67E5ADF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3" y="5907370"/>
            <a:ext cx="3611737" cy="54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3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APA_4_6_Run7301  </a:t>
            </a:r>
            <a:r>
              <a:rPr lang="en-US" sz="2500" b="1" u="sng" dirty="0">
                <a:solidFill>
                  <a:srgbClr val="FF0000"/>
                </a:solidFill>
              </a:rPr>
              <a:t>RAW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3" y="1200555"/>
            <a:ext cx="11122895" cy="492324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4717739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3105211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1703937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511135-FC9E-4BF5-B9C5-657F94D55F99}"/>
              </a:ext>
            </a:extLst>
          </p:cNvPr>
          <p:cNvCxnSpPr>
            <a:cxnSpLocks/>
          </p:cNvCxnSpPr>
          <p:nvPr/>
        </p:nvCxnSpPr>
        <p:spPr>
          <a:xfrm flipH="1">
            <a:off x="278125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69B8779-991E-4669-8EEB-230220DA13B5}"/>
              </a:ext>
            </a:extLst>
          </p:cNvPr>
          <p:cNvCxnSpPr>
            <a:cxnSpLocks/>
          </p:cNvCxnSpPr>
          <p:nvPr/>
        </p:nvCxnSpPr>
        <p:spPr>
          <a:xfrm flipH="1">
            <a:off x="427132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453E8CE-F2E6-46EC-A697-BA908FB56E96}"/>
              </a:ext>
            </a:extLst>
          </p:cNvPr>
          <p:cNvCxnSpPr>
            <a:cxnSpLocks/>
          </p:cNvCxnSpPr>
          <p:nvPr/>
        </p:nvCxnSpPr>
        <p:spPr>
          <a:xfrm flipH="1">
            <a:off x="5890744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17AE0370-FD28-45F4-8364-5E8E4D6F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60" y="2269926"/>
            <a:ext cx="4133642" cy="2803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69866A-A75E-4E00-AE8D-B45F2AB136B7}"/>
              </a:ext>
            </a:extLst>
          </p:cNvPr>
          <p:cNvSpPr txBox="1"/>
          <p:nvPr/>
        </p:nvSpPr>
        <p:spPr>
          <a:xfrm>
            <a:off x="9360214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243661-3349-446C-ACC1-EEF3722AFF31}"/>
              </a:ext>
            </a:extLst>
          </p:cNvPr>
          <p:cNvSpPr txBox="1"/>
          <p:nvPr/>
        </p:nvSpPr>
        <p:spPr>
          <a:xfrm>
            <a:off x="7747686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137048-F9F6-4D06-A976-78E40681981C}"/>
              </a:ext>
            </a:extLst>
          </p:cNvPr>
          <p:cNvSpPr txBox="1"/>
          <p:nvPr/>
        </p:nvSpPr>
        <p:spPr>
          <a:xfrm>
            <a:off x="6346412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C1D7C5C-C3AB-4D14-BCE2-29056880F35D}"/>
              </a:ext>
            </a:extLst>
          </p:cNvPr>
          <p:cNvCxnSpPr>
            <a:cxnSpLocks/>
          </p:cNvCxnSpPr>
          <p:nvPr/>
        </p:nvCxnSpPr>
        <p:spPr>
          <a:xfrm flipH="1">
            <a:off x="5900001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C6E0021-7CA4-4708-83E1-E79014825B34}"/>
              </a:ext>
            </a:extLst>
          </p:cNvPr>
          <p:cNvCxnSpPr>
            <a:cxnSpLocks/>
          </p:cNvCxnSpPr>
          <p:nvPr/>
        </p:nvCxnSpPr>
        <p:spPr>
          <a:xfrm flipH="1">
            <a:off x="7390071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47B8048-D362-468B-9422-5AECFCA2E01F}"/>
              </a:ext>
            </a:extLst>
          </p:cNvPr>
          <p:cNvCxnSpPr>
            <a:cxnSpLocks/>
          </p:cNvCxnSpPr>
          <p:nvPr/>
        </p:nvCxnSpPr>
        <p:spPr>
          <a:xfrm flipH="1">
            <a:off x="9009486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68ADD58-A442-42E3-8EC1-71794274F906}"/>
              </a:ext>
            </a:extLst>
          </p:cNvPr>
          <p:cNvSpPr/>
          <p:nvPr/>
        </p:nvSpPr>
        <p:spPr>
          <a:xfrm>
            <a:off x="4333497" y="1146589"/>
            <a:ext cx="2827251" cy="50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8B06C6C2-4342-4531-9D4E-01C07F83DD19}"/>
              </a:ext>
            </a:extLst>
          </p:cNvPr>
          <p:cNvSpPr txBox="1">
            <a:spLocks/>
          </p:cNvSpPr>
          <p:nvPr/>
        </p:nvSpPr>
        <p:spPr>
          <a:xfrm>
            <a:off x="3784350" y="1155929"/>
            <a:ext cx="8344638" cy="50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  <a:sym typeface="Wingdings" panose="05000000000000000000" pitchFamily="2" charset="2"/>
              </a:rPr>
              <a:t> T</a:t>
            </a:r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elescope alignment</a:t>
            </a:r>
          </a:p>
        </p:txBody>
      </p:sp>
      <p:pic>
        <p:nvPicPr>
          <p:cNvPr id="30" name="Picture 29" descr="A picture containing indoor, floor, person, bicycle&#10;&#10;Description automatically generated">
            <a:extLst>
              <a:ext uri="{FF2B5EF4-FFF2-40B4-BE49-F238E27FC236}">
                <a16:creationId xmlns:a16="http://schemas.microsoft.com/office/drawing/2014/main" xmlns="" id="{FC995919-669B-4DDF-89EF-9425B771B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1" r="18759" b="16473"/>
          <a:stretch/>
        </p:blipFill>
        <p:spPr>
          <a:xfrm>
            <a:off x="1449793" y="639930"/>
            <a:ext cx="1833012" cy="280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4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9" y="521582"/>
            <a:ext cx="11114523" cy="628119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E3798F-C3C6-469C-B969-E8EC072B154E}"/>
              </a:ext>
            </a:extLst>
          </p:cNvPr>
          <p:cNvSpPr txBox="1"/>
          <p:nvPr/>
        </p:nvSpPr>
        <p:spPr>
          <a:xfrm>
            <a:off x="1804987" y="2386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63B06C-8927-4A61-A89D-DB004CFEF6B2}"/>
              </a:ext>
            </a:extLst>
          </p:cNvPr>
          <p:cNvSpPr txBox="1"/>
          <p:nvPr/>
        </p:nvSpPr>
        <p:spPr>
          <a:xfrm>
            <a:off x="5281663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B11D7F-1AB3-46D9-88E7-DD75D4EC9BBD}"/>
              </a:ext>
            </a:extLst>
          </p:cNvPr>
          <p:cNvSpPr txBox="1"/>
          <p:nvPr/>
        </p:nvSpPr>
        <p:spPr>
          <a:xfrm>
            <a:off x="9249957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99D772-9194-4EFA-A54E-101A036E93B4}"/>
              </a:ext>
            </a:extLst>
          </p:cNvPr>
          <p:cNvSpPr/>
          <p:nvPr/>
        </p:nvSpPr>
        <p:spPr>
          <a:xfrm>
            <a:off x="6790734" y="3644151"/>
            <a:ext cx="932688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DF3AB1-C086-46C1-B9FB-12B5C25A646F}"/>
              </a:ext>
            </a:extLst>
          </p:cNvPr>
          <p:cNvCxnSpPr>
            <a:cxnSpLocks/>
          </p:cNvCxnSpPr>
          <p:nvPr/>
        </p:nvCxnSpPr>
        <p:spPr>
          <a:xfrm flipH="1">
            <a:off x="3970865" y="521582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78135B-4F15-4CA6-A3E0-418F9C243CEA}"/>
              </a:ext>
            </a:extLst>
          </p:cNvPr>
          <p:cNvSpPr txBox="1"/>
          <p:nvPr/>
        </p:nvSpPr>
        <p:spPr>
          <a:xfrm>
            <a:off x="6909736" y="3846558"/>
            <a:ext cx="833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ARAPUCA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F6DFE20-2392-4A6E-9214-4A8BB7224430}"/>
              </a:ext>
            </a:extLst>
          </p:cNvPr>
          <p:cNvCxnSpPr>
            <a:cxnSpLocks/>
          </p:cNvCxnSpPr>
          <p:nvPr/>
        </p:nvCxnSpPr>
        <p:spPr>
          <a:xfrm flipH="1">
            <a:off x="7723621" y="521581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F69867D-BE88-4E34-BE47-FB6D0C13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APA_4_6_Run7301  </a:t>
            </a:r>
            <a:r>
              <a:rPr lang="en-US" sz="2500" b="1" u="sng" dirty="0">
                <a:solidFill>
                  <a:srgbClr val="FF0000"/>
                </a:solidFill>
              </a:rPr>
              <a:t>RAW DATA- Persistence Traces</a:t>
            </a:r>
          </a:p>
        </p:txBody>
      </p:sp>
    </p:spTree>
    <p:extLst>
      <p:ext uri="{BB962C8B-B14F-4D97-AF65-F5344CB8AC3E}">
        <p14:creationId xmlns:p14="http://schemas.microsoft.com/office/powerpoint/2010/main" val="420857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APA_4_6_Run7303  </a:t>
            </a:r>
            <a:r>
              <a:rPr lang="en-US" sz="2500" b="1" u="sng" dirty="0">
                <a:solidFill>
                  <a:srgbClr val="FF0000"/>
                </a:solidFill>
              </a:rPr>
              <a:t>RAW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4" y="1200555"/>
            <a:ext cx="11122893" cy="492324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4717739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3105211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1703937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511135-FC9E-4BF5-B9C5-657F94D55F99}"/>
              </a:ext>
            </a:extLst>
          </p:cNvPr>
          <p:cNvCxnSpPr>
            <a:cxnSpLocks/>
          </p:cNvCxnSpPr>
          <p:nvPr/>
        </p:nvCxnSpPr>
        <p:spPr>
          <a:xfrm flipH="1">
            <a:off x="278125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69B8779-991E-4669-8EEB-230220DA13B5}"/>
              </a:ext>
            </a:extLst>
          </p:cNvPr>
          <p:cNvCxnSpPr>
            <a:cxnSpLocks/>
          </p:cNvCxnSpPr>
          <p:nvPr/>
        </p:nvCxnSpPr>
        <p:spPr>
          <a:xfrm flipH="1">
            <a:off x="427132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453E8CE-F2E6-46EC-A697-BA908FB56E96}"/>
              </a:ext>
            </a:extLst>
          </p:cNvPr>
          <p:cNvCxnSpPr>
            <a:cxnSpLocks/>
          </p:cNvCxnSpPr>
          <p:nvPr/>
        </p:nvCxnSpPr>
        <p:spPr>
          <a:xfrm flipH="1">
            <a:off x="5890744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17AE0370-FD28-45F4-8364-5E8E4D6F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260" y="2269926"/>
            <a:ext cx="4133642" cy="28032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69866A-A75E-4E00-AE8D-B45F2AB136B7}"/>
              </a:ext>
            </a:extLst>
          </p:cNvPr>
          <p:cNvSpPr txBox="1"/>
          <p:nvPr/>
        </p:nvSpPr>
        <p:spPr>
          <a:xfrm>
            <a:off x="9360214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243661-3349-446C-ACC1-EEF3722AFF31}"/>
              </a:ext>
            </a:extLst>
          </p:cNvPr>
          <p:cNvSpPr txBox="1"/>
          <p:nvPr/>
        </p:nvSpPr>
        <p:spPr>
          <a:xfrm>
            <a:off x="7747686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6137048-F9F6-4D06-A976-78E40681981C}"/>
              </a:ext>
            </a:extLst>
          </p:cNvPr>
          <p:cNvSpPr txBox="1"/>
          <p:nvPr/>
        </p:nvSpPr>
        <p:spPr>
          <a:xfrm>
            <a:off x="6346412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C1D7C5C-C3AB-4D14-BCE2-29056880F35D}"/>
              </a:ext>
            </a:extLst>
          </p:cNvPr>
          <p:cNvCxnSpPr>
            <a:cxnSpLocks/>
          </p:cNvCxnSpPr>
          <p:nvPr/>
        </p:nvCxnSpPr>
        <p:spPr>
          <a:xfrm flipH="1">
            <a:off x="5900001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C6E0021-7CA4-4708-83E1-E79014825B34}"/>
              </a:ext>
            </a:extLst>
          </p:cNvPr>
          <p:cNvCxnSpPr>
            <a:cxnSpLocks/>
          </p:cNvCxnSpPr>
          <p:nvPr/>
        </p:nvCxnSpPr>
        <p:spPr>
          <a:xfrm flipH="1">
            <a:off x="7390071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47B8048-D362-468B-9422-5AECFCA2E01F}"/>
              </a:ext>
            </a:extLst>
          </p:cNvPr>
          <p:cNvCxnSpPr>
            <a:cxnSpLocks/>
          </p:cNvCxnSpPr>
          <p:nvPr/>
        </p:nvCxnSpPr>
        <p:spPr>
          <a:xfrm flipH="1">
            <a:off x="9009486" y="1662864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E910400-E51C-4F08-B63C-72E8320DE0E8}"/>
              </a:ext>
            </a:extLst>
          </p:cNvPr>
          <p:cNvSpPr/>
          <p:nvPr/>
        </p:nvSpPr>
        <p:spPr>
          <a:xfrm>
            <a:off x="3332610" y="1065245"/>
            <a:ext cx="3954304" cy="50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indoor, floor, sitting, table&#10;&#10;Description automatically generated">
            <a:extLst>
              <a:ext uri="{FF2B5EF4-FFF2-40B4-BE49-F238E27FC236}">
                <a16:creationId xmlns:a16="http://schemas.microsoft.com/office/drawing/2014/main" xmlns="" id="{63198F34-4202-4702-9135-7C1183501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490" y="639930"/>
            <a:ext cx="2105406" cy="2807208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xmlns="" id="{8972CD9F-B42E-41C5-93CE-E67339064D3F}"/>
              </a:ext>
            </a:extLst>
          </p:cNvPr>
          <p:cNvSpPr txBox="1">
            <a:spLocks/>
          </p:cNvSpPr>
          <p:nvPr/>
        </p:nvSpPr>
        <p:spPr>
          <a:xfrm>
            <a:off x="3784350" y="1155929"/>
            <a:ext cx="8344638" cy="50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  <a:sym typeface="Wingdings" panose="05000000000000000000" pitchFamily="2" charset="2"/>
              </a:rPr>
              <a:t> T</a:t>
            </a:r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elescope alignment</a:t>
            </a:r>
          </a:p>
        </p:txBody>
      </p:sp>
    </p:spTree>
    <p:extLst>
      <p:ext uri="{BB962C8B-B14F-4D97-AF65-F5344CB8AC3E}">
        <p14:creationId xmlns:p14="http://schemas.microsoft.com/office/powerpoint/2010/main" val="3549403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9" y="521582"/>
            <a:ext cx="11114523" cy="628119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AE3798F-C3C6-469C-B969-E8EC072B154E}"/>
              </a:ext>
            </a:extLst>
          </p:cNvPr>
          <p:cNvSpPr txBox="1"/>
          <p:nvPr/>
        </p:nvSpPr>
        <p:spPr>
          <a:xfrm>
            <a:off x="1804987" y="2386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D63B06C-8927-4A61-A89D-DB004CFEF6B2}"/>
              </a:ext>
            </a:extLst>
          </p:cNvPr>
          <p:cNvSpPr txBox="1"/>
          <p:nvPr/>
        </p:nvSpPr>
        <p:spPr>
          <a:xfrm>
            <a:off x="5281663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0B11D7F-1AB3-46D9-88E7-DD75D4EC9BBD}"/>
              </a:ext>
            </a:extLst>
          </p:cNvPr>
          <p:cNvSpPr txBox="1"/>
          <p:nvPr/>
        </p:nvSpPr>
        <p:spPr>
          <a:xfrm>
            <a:off x="9249957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99D772-9194-4EFA-A54E-101A036E93B4}"/>
              </a:ext>
            </a:extLst>
          </p:cNvPr>
          <p:cNvSpPr/>
          <p:nvPr/>
        </p:nvSpPr>
        <p:spPr>
          <a:xfrm>
            <a:off x="6790734" y="3644151"/>
            <a:ext cx="932688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DF3AB1-C086-46C1-B9FB-12B5C25A646F}"/>
              </a:ext>
            </a:extLst>
          </p:cNvPr>
          <p:cNvCxnSpPr>
            <a:cxnSpLocks/>
          </p:cNvCxnSpPr>
          <p:nvPr/>
        </p:nvCxnSpPr>
        <p:spPr>
          <a:xfrm flipH="1">
            <a:off x="3970865" y="521582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78135B-4F15-4CA6-A3E0-418F9C243CEA}"/>
              </a:ext>
            </a:extLst>
          </p:cNvPr>
          <p:cNvSpPr txBox="1"/>
          <p:nvPr/>
        </p:nvSpPr>
        <p:spPr>
          <a:xfrm>
            <a:off x="6909736" y="3846558"/>
            <a:ext cx="833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ARAPUCA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F6DFE20-2392-4A6E-9214-4A8BB7224430}"/>
              </a:ext>
            </a:extLst>
          </p:cNvPr>
          <p:cNvCxnSpPr>
            <a:cxnSpLocks/>
          </p:cNvCxnSpPr>
          <p:nvPr/>
        </p:nvCxnSpPr>
        <p:spPr>
          <a:xfrm flipH="1">
            <a:off x="7723621" y="521581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DF69867D-BE88-4E34-BE47-FB6D0C136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APA_4_6_Run7303  </a:t>
            </a:r>
            <a:r>
              <a:rPr lang="en-US" sz="2500" b="1" u="sng" dirty="0">
                <a:solidFill>
                  <a:srgbClr val="FF0000"/>
                </a:solidFill>
              </a:rPr>
              <a:t>RAW DATA- Persistence Traces</a:t>
            </a:r>
          </a:p>
        </p:txBody>
      </p:sp>
    </p:spTree>
    <p:extLst>
      <p:ext uri="{BB962C8B-B14F-4D97-AF65-F5344CB8AC3E}">
        <p14:creationId xmlns:p14="http://schemas.microsoft.com/office/powerpoint/2010/main" val="333602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75BE08-BA42-4BA1-977A-95DAE4028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Chris Macias | Update @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ProtoDUNE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| March 22,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FFCDD46-6752-4B55-BDB4-B44859134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7EA8E894-C987-4D6F-8D80-ED71218B0CF4}"/>
              </a:ext>
            </a:extLst>
          </p:cNvPr>
          <p:cNvSpPr txBox="1">
            <a:spLocks/>
          </p:cNvSpPr>
          <p:nvPr/>
        </p:nvSpPr>
        <p:spPr>
          <a:xfrm>
            <a:off x="888830" y="882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PDS Test Run: March 18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th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 – April 7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th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 </a:t>
            </a:r>
          </a:p>
        </p:txBody>
      </p:sp>
      <p:sp>
        <p:nvSpPr>
          <p:cNvPr id="7" name="Content Placeholder 11">
            <a:extLst>
              <a:ext uri="{FF2B5EF4-FFF2-40B4-BE49-F238E27FC236}">
                <a16:creationId xmlns:a16="http://schemas.microsoft.com/office/drawing/2014/main" xmlns="" id="{0595F29D-6363-470F-B98D-C3AC73AF91F7}"/>
              </a:ext>
            </a:extLst>
          </p:cNvPr>
          <p:cNvSpPr txBox="1">
            <a:spLocks/>
          </p:cNvSpPr>
          <p:nvPr/>
        </p:nvSpPr>
        <p:spPr>
          <a:xfrm>
            <a:off x="787570" y="1399091"/>
            <a:ext cx="4733925" cy="471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>
                <a:solidFill>
                  <a:prstClr val="black"/>
                </a:solidFill>
              </a:rPr>
              <a:t>Calibration (DCM) Runs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Cosmic Telescope Runs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Cosmic Runs 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CRT Trigger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Noise Runs</a:t>
            </a:r>
          </a:p>
          <a:p>
            <a:pPr lvl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Runs can be found here:</a:t>
            </a:r>
          </a:p>
          <a:p>
            <a:pPr lvl="1"/>
            <a:r>
              <a:rPr lang="en-US" dirty="0">
                <a:solidFill>
                  <a:prstClr val="black"/>
                </a:solidFill>
                <a:hlinkClick r:id="rId2"/>
              </a:rPr>
              <a:t>https://docs.google.com/spreadsheets/d/1Wrbo0-DLiKRtKgW4N8wxsgImX2qjeN4P9b_VQLijeJw/edit?usp=sharing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xmlns="" id="{EC39F0ED-08EB-4FAF-97BD-8655928C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95" y="1413785"/>
            <a:ext cx="6417935" cy="452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96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15733B3-4BE5-48DF-9495-C23804BF59CD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980" y="88222"/>
            <a:ext cx="5166519" cy="2310208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39B86-88B2-48FE-A606-675F5AE3E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Chris Macias | Photon Detector System Info @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ProtoDUNE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| March,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5353ED-A35E-4E32-BFCA-2C92891A52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39C72E-2A13-EB4D-AD45-6D4E6ACAED8D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BC5F2B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C5F2B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252E4096-86D4-4F92-B2E3-7302D5F2ACF4}"/>
              </a:ext>
            </a:extLst>
          </p:cNvPr>
          <p:cNvSpPr txBox="1">
            <a:spLocks/>
          </p:cNvSpPr>
          <p:nvPr/>
        </p:nvSpPr>
        <p:spPr>
          <a:xfrm>
            <a:off x="888830" y="88222"/>
            <a:ext cx="10534418" cy="907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"/>
                <a:ea typeface="+mj-ea"/>
                <a:cs typeface="Times"/>
              </a:rPr>
              <a:t>Cosmic Telescope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xmlns="" id="{CA6B99F2-529B-4E5D-BC24-A7535AAE9DE6}"/>
              </a:ext>
            </a:extLst>
          </p:cNvPr>
          <p:cNvSpPr txBox="1">
            <a:spLocks/>
          </p:cNvSpPr>
          <p:nvPr/>
        </p:nvSpPr>
        <p:spPr>
          <a:xfrm>
            <a:off x="787570" y="1399091"/>
            <a:ext cx="4733925" cy="47196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Using 3-fold coincidence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Scintillating Paddles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 to CTB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Xavier has made PDS telescope trigger to CTB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Working trigger to DAQ!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runs available w/ telescope above APA-3 drift path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Run 7278 &amp; 7279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Still in progress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 PMT Thresholds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Verify all triggers are accounted for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Verify tracks with TPC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32B3B26-B344-4872-AF5F-2C298BE1CD0C}"/>
              </a:ext>
            </a:extLst>
          </p:cNvPr>
          <p:cNvSpPr txBox="1"/>
          <p:nvPr/>
        </p:nvSpPr>
        <p:spPr>
          <a:xfrm rot="2353245">
            <a:off x="8424731" y="1986208"/>
            <a:ext cx="1507015" cy="369332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APA-3</a:t>
            </a: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xmlns="" id="{919B9164-55C0-441E-A6D6-CFB39A1A50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"/>
          <a:stretch/>
        </p:blipFill>
        <p:spPr>
          <a:xfrm rot="5400000">
            <a:off x="5901554" y="3019379"/>
            <a:ext cx="4130052" cy="2743200"/>
          </a:xfrm>
          <a:prstGeom prst="rect">
            <a:avLst/>
          </a:prstGeom>
        </p:spPr>
      </p:pic>
      <p:pic>
        <p:nvPicPr>
          <p:cNvPr id="9" name="Content Placeholder 8" descr="A picture containing floor, indoor, ground, sitting&#10;&#10;Description automatically generated">
            <a:extLst>
              <a:ext uri="{FF2B5EF4-FFF2-40B4-BE49-F238E27FC236}">
                <a16:creationId xmlns:a16="http://schemas.microsoft.com/office/drawing/2014/main" xmlns="" id="{01A2D5C9-8EA5-4210-BF46-3ACD1F83714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180" y="2325951"/>
            <a:ext cx="2423319" cy="4130052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B2F0638-A8C2-42C1-A607-DD136B2E63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4" t="15704" r="27955" b="30056"/>
          <a:stretch/>
        </p:blipFill>
        <p:spPr>
          <a:xfrm>
            <a:off x="6594978" y="88222"/>
            <a:ext cx="1320800" cy="31440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6B05A0-4E5E-45E4-9D69-78ADD569B0B3}"/>
              </a:ext>
            </a:extLst>
          </p:cNvPr>
          <p:cNvSpPr/>
          <p:nvPr/>
        </p:nvSpPr>
        <p:spPr>
          <a:xfrm>
            <a:off x="6754494" y="914002"/>
            <a:ext cx="905377" cy="2673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CD6F441-45D7-4C5D-BE09-5C804BE847AF}"/>
              </a:ext>
            </a:extLst>
          </p:cNvPr>
          <p:cNvSpPr txBox="1"/>
          <p:nvPr/>
        </p:nvSpPr>
        <p:spPr>
          <a:xfrm>
            <a:off x="6841226" y="935159"/>
            <a:ext cx="7489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Tel-Input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C1FFECB-69BD-4E9F-BFF5-D3EE2B5C2F1F}"/>
              </a:ext>
            </a:extLst>
          </p:cNvPr>
          <p:cNvSpPr/>
          <p:nvPr/>
        </p:nvSpPr>
        <p:spPr>
          <a:xfrm>
            <a:off x="6754494" y="2026609"/>
            <a:ext cx="905377" cy="2673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3F43613-9418-42DB-9A07-A29C9ADBB1B4}"/>
              </a:ext>
            </a:extLst>
          </p:cNvPr>
          <p:cNvSpPr txBox="1"/>
          <p:nvPr/>
        </p:nvSpPr>
        <p:spPr>
          <a:xfrm>
            <a:off x="6698986" y="2047766"/>
            <a:ext cx="10944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Output to CTB</a:t>
            </a:r>
          </a:p>
        </p:txBody>
      </p:sp>
    </p:spTree>
    <p:extLst>
      <p:ext uri="{BB962C8B-B14F-4D97-AF65-F5344CB8AC3E}">
        <p14:creationId xmlns:p14="http://schemas.microsoft.com/office/powerpoint/2010/main" val="366680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="" id="{CDBDAC5A-C8E5-473F-A3DF-EBC7A87AA6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11892" r="16025" b="28211"/>
          <a:stretch/>
        </p:blipFill>
        <p:spPr>
          <a:xfrm>
            <a:off x="9070155" y="1777498"/>
            <a:ext cx="2962267" cy="379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D2FB7463-338A-4B73-987A-F28764B35228}"/>
              </a:ext>
            </a:extLst>
          </p:cNvPr>
          <p:cNvSpPr txBox="1">
            <a:spLocks/>
          </p:cNvSpPr>
          <p:nvPr/>
        </p:nvSpPr>
        <p:spPr>
          <a:xfrm>
            <a:off x="888830" y="88222"/>
            <a:ext cx="10534418" cy="907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Cosmic Telescope “Above</a:t>
            </a:r>
            <a:r>
              <a:rPr lang="en-US">
                <a:solidFill>
                  <a:srgbClr val="C0504D"/>
                </a:solidFill>
                <a:latin typeface="Times"/>
                <a:cs typeface="Times"/>
              </a:rPr>
              <a:t>” </a:t>
            </a:r>
            <a:r>
              <a:rPr lang="en-US" smtClean="0">
                <a:solidFill>
                  <a:srgbClr val="C0504D"/>
                </a:solidFill>
                <a:latin typeface="Times"/>
                <a:cs typeface="Times"/>
              </a:rPr>
              <a:t>APA3</a:t>
            </a:r>
            <a:endParaRPr lang="en-US" dirty="0">
              <a:solidFill>
                <a:srgbClr val="C0504D"/>
              </a:solidFill>
              <a:latin typeface="Times"/>
              <a:cs typeface="Time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D38A399-4F29-40DF-89E6-0E4B53409A3B}"/>
              </a:ext>
            </a:extLst>
          </p:cNvPr>
          <p:cNvSpPr txBox="1"/>
          <p:nvPr/>
        </p:nvSpPr>
        <p:spPr>
          <a:xfrm>
            <a:off x="1169470" y="1259207"/>
            <a:ext cx="4588002" cy="300082"/>
          </a:xfrm>
          <a:prstGeom prst="rect">
            <a:avLst/>
          </a:prstGeom>
          <a:solidFill>
            <a:srgbClr val="F79646">
              <a:lumMod val="75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DAQ Side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xmlns="" id="{847EB545-B149-46B7-BE48-6C06ED897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045"/>
          <a:stretch/>
        </p:blipFill>
        <p:spPr>
          <a:xfrm>
            <a:off x="1170549" y="1549360"/>
            <a:ext cx="4576040" cy="4536824"/>
          </a:xfrm>
          <a:prstGeom prst="rect">
            <a:avLst/>
          </a:prstGeom>
          <a:ln>
            <a:solidFill>
              <a:sysClr val="windowText" lastClr="000000"/>
            </a:solidFill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0E9CD20-9E09-4219-BB22-E4A6A26286A0}"/>
              </a:ext>
            </a:extLst>
          </p:cNvPr>
          <p:cNvSpPr/>
          <p:nvPr/>
        </p:nvSpPr>
        <p:spPr>
          <a:xfrm>
            <a:off x="2563774" y="2208777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C171B53-741F-4F63-A290-67898148497C}"/>
              </a:ext>
            </a:extLst>
          </p:cNvPr>
          <p:cNvSpPr/>
          <p:nvPr/>
        </p:nvSpPr>
        <p:spPr>
          <a:xfrm>
            <a:off x="3284742" y="2212932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2E6B24-CCEF-4F39-B6FC-E0B2153A4FA3}"/>
              </a:ext>
            </a:extLst>
          </p:cNvPr>
          <p:cNvSpPr/>
          <p:nvPr/>
        </p:nvSpPr>
        <p:spPr>
          <a:xfrm>
            <a:off x="4005709" y="2212932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E4343C-2245-411D-BE54-D42FC052BD2D}"/>
              </a:ext>
            </a:extLst>
          </p:cNvPr>
          <p:cNvSpPr txBox="1"/>
          <p:nvPr/>
        </p:nvSpPr>
        <p:spPr>
          <a:xfrm>
            <a:off x="2686869" y="2160662"/>
            <a:ext cx="65942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E741D08-B448-49C4-BB6C-6117DF4B878F}"/>
              </a:ext>
            </a:extLst>
          </p:cNvPr>
          <p:cNvSpPr txBox="1"/>
          <p:nvPr/>
        </p:nvSpPr>
        <p:spPr>
          <a:xfrm>
            <a:off x="3377064" y="2156507"/>
            <a:ext cx="72536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16B1BB2-C7CF-4365-A58F-C1A350306B08}"/>
              </a:ext>
            </a:extLst>
          </p:cNvPr>
          <p:cNvSpPr txBox="1"/>
          <p:nvPr/>
        </p:nvSpPr>
        <p:spPr>
          <a:xfrm>
            <a:off x="4106824" y="2160662"/>
            <a:ext cx="65942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5D8E57-FEE2-4E2C-86F6-724A7011B4C3}"/>
              </a:ext>
            </a:extLst>
          </p:cNvPr>
          <p:cNvSpPr/>
          <p:nvPr/>
        </p:nvSpPr>
        <p:spPr>
          <a:xfrm>
            <a:off x="2561577" y="4079460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92BF46-4CCA-485B-AB52-8CF9EBC81DBA}"/>
              </a:ext>
            </a:extLst>
          </p:cNvPr>
          <p:cNvSpPr/>
          <p:nvPr/>
        </p:nvSpPr>
        <p:spPr>
          <a:xfrm>
            <a:off x="3282545" y="4083615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F56309A-2021-4F77-890C-BD915165BC52}"/>
              </a:ext>
            </a:extLst>
          </p:cNvPr>
          <p:cNvSpPr/>
          <p:nvPr/>
        </p:nvSpPr>
        <p:spPr>
          <a:xfrm>
            <a:off x="4003512" y="4083615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1DB4CB-1FB9-42A9-AE46-09EFD71C4B10}"/>
              </a:ext>
            </a:extLst>
          </p:cNvPr>
          <p:cNvSpPr txBox="1"/>
          <p:nvPr/>
        </p:nvSpPr>
        <p:spPr>
          <a:xfrm>
            <a:off x="2684672" y="4031344"/>
            <a:ext cx="65942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E633EDF-E7AE-4B93-BC40-AC0CF90BC076}"/>
              </a:ext>
            </a:extLst>
          </p:cNvPr>
          <p:cNvSpPr txBox="1"/>
          <p:nvPr/>
        </p:nvSpPr>
        <p:spPr>
          <a:xfrm>
            <a:off x="3374867" y="4027189"/>
            <a:ext cx="72536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22726CC-DB3B-48CD-9100-CA3FBDF57CDE}"/>
              </a:ext>
            </a:extLst>
          </p:cNvPr>
          <p:cNvSpPr txBox="1"/>
          <p:nvPr/>
        </p:nvSpPr>
        <p:spPr>
          <a:xfrm>
            <a:off x="1169470" y="6086195"/>
            <a:ext cx="4588002" cy="300082"/>
          </a:xfrm>
          <a:prstGeom prst="rect">
            <a:avLst/>
          </a:prstGeom>
          <a:solidFill>
            <a:srgbClr val="F79646">
              <a:lumMod val="75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Rack 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B88BCB-498B-4B3B-8535-4FF3413BD8F9}"/>
              </a:ext>
            </a:extLst>
          </p:cNvPr>
          <p:cNvSpPr txBox="1"/>
          <p:nvPr/>
        </p:nvSpPr>
        <p:spPr>
          <a:xfrm>
            <a:off x="4104628" y="4031344"/>
            <a:ext cx="5846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14EF4F-620A-4E2A-AD4D-C7FCBC589C79}"/>
              </a:ext>
            </a:extLst>
          </p:cNvPr>
          <p:cNvSpPr/>
          <p:nvPr/>
        </p:nvSpPr>
        <p:spPr>
          <a:xfrm>
            <a:off x="2863686" y="3787949"/>
            <a:ext cx="313042" cy="1792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4209C468-7845-45EB-B53C-F00B4BB533E8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176728" y="1793185"/>
            <a:ext cx="2923821" cy="20843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Content Placeholder 8" descr="A picture containing floor, indoor, ground, sitting&#10;&#10;Description automatically generated">
            <a:extLst>
              <a:ext uri="{FF2B5EF4-FFF2-40B4-BE49-F238E27FC236}">
                <a16:creationId xmlns:a16="http://schemas.microsoft.com/office/drawing/2014/main" xmlns="" id="{9C382938-869A-4FC0-9A4A-3155CFB9B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b="14615"/>
          <a:stretch/>
        </p:blipFill>
        <p:spPr>
          <a:xfrm>
            <a:off x="6208291" y="1777498"/>
            <a:ext cx="3280107" cy="37944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6FEC2C6-11F3-4F0E-9D93-F1166F6CF702}"/>
              </a:ext>
            </a:extLst>
          </p:cNvPr>
          <p:cNvCxnSpPr>
            <a:cxnSpLocks/>
          </p:cNvCxnSpPr>
          <p:nvPr/>
        </p:nvCxnSpPr>
        <p:spPr>
          <a:xfrm>
            <a:off x="3203475" y="3938400"/>
            <a:ext cx="3002484" cy="15819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55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09" y="131697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APA_1_3_Run_Run7278  </a:t>
            </a:r>
            <a:r>
              <a:rPr lang="en-US" sz="2500" b="1" u="sng" dirty="0">
                <a:solidFill>
                  <a:srgbClr val="FF0000"/>
                </a:solidFill>
              </a:rPr>
              <a:t>RAW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3" y="1184873"/>
            <a:ext cx="11122895" cy="4954613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4717739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3105211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1703937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511135-FC9E-4BF5-B9C5-657F94D55F99}"/>
              </a:ext>
            </a:extLst>
          </p:cNvPr>
          <p:cNvCxnSpPr>
            <a:cxnSpLocks/>
          </p:cNvCxnSpPr>
          <p:nvPr/>
        </p:nvCxnSpPr>
        <p:spPr>
          <a:xfrm flipH="1">
            <a:off x="278125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69B8779-991E-4669-8EEB-230220DA13B5}"/>
              </a:ext>
            </a:extLst>
          </p:cNvPr>
          <p:cNvCxnSpPr>
            <a:cxnSpLocks/>
          </p:cNvCxnSpPr>
          <p:nvPr/>
        </p:nvCxnSpPr>
        <p:spPr>
          <a:xfrm flipH="1">
            <a:off x="427132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453E8CE-F2E6-46EC-A697-BA908FB56E96}"/>
              </a:ext>
            </a:extLst>
          </p:cNvPr>
          <p:cNvCxnSpPr>
            <a:cxnSpLocks/>
          </p:cNvCxnSpPr>
          <p:nvPr/>
        </p:nvCxnSpPr>
        <p:spPr>
          <a:xfrm flipH="1">
            <a:off x="5890744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17AE0370-FD28-45F4-8364-5E8E4D6F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93" y="2269926"/>
            <a:ext cx="4136758" cy="280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AD5010-5D89-4854-A58E-635F75EF5F6C}"/>
              </a:ext>
            </a:extLst>
          </p:cNvPr>
          <p:cNvSpPr txBox="1"/>
          <p:nvPr/>
        </p:nvSpPr>
        <p:spPr>
          <a:xfrm>
            <a:off x="9070101" y="4847087"/>
            <a:ext cx="828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Time [ticks]</a:t>
            </a:r>
          </a:p>
        </p:txBody>
      </p:sp>
      <p:pic>
        <p:nvPicPr>
          <p:cNvPr id="20" name="Content Placeholder 8" descr="A picture containing floor, indoor, ground, sitting&#10;&#10;Description automatically generated">
            <a:extLst>
              <a:ext uri="{FF2B5EF4-FFF2-40B4-BE49-F238E27FC236}">
                <a16:creationId xmlns:a16="http://schemas.microsoft.com/office/drawing/2014/main" xmlns="" id="{9C382938-869A-4FC0-9A4A-3155CFB9B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9" b="14615"/>
          <a:stretch/>
        </p:blipFill>
        <p:spPr>
          <a:xfrm>
            <a:off x="7920672" y="372092"/>
            <a:ext cx="2423319" cy="2803275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xmlns="" id="{7D4A4463-6494-4D11-A716-DED4780B62B1}"/>
              </a:ext>
            </a:extLst>
          </p:cNvPr>
          <p:cNvSpPr txBox="1">
            <a:spLocks/>
          </p:cNvSpPr>
          <p:nvPr/>
        </p:nvSpPr>
        <p:spPr>
          <a:xfrm>
            <a:off x="3332610" y="773100"/>
            <a:ext cx="8344638" cy="50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Telescope alignment </a:t>
            </a:r>
            <a:r>
              <a:rPr lang="en-US" dirty="0">
                <a:solidFill>
                  <a:srgbClr val="C0504D"/>
                </a:solidFill>
                <a:latin typeface="Times"/>
                <a:cs typeface="Times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C0504D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5208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APA_1_3_Run_Run7278  </a:t>
            </a:r>
            <a:r>
              <a:rPr lang="en-US" sz="2500" b="1" u="sng" dirty="0">
                <a:solidFill>
                  <a:srgbClr val="FF0000"/>
                </a:solidFill>
              </a:rPr>
              <a:t>RAW DATA- Persistence Traces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9" y="521582"/>
            <a:ext cx="11114523" cy="6281196"/>
          </a:xfr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F6DFE20-2392-4A6E-9214-4A8BB7224430}"/>
              </a:ext>
            </a:extLst>
          </p:cNvPr>
          <p:cNvCxnSpPr>
            <a:cxnSpLocks/>
          </p:cNvCxnSpPr>
          <p:nvPr/>
        </p:nvCxnSpPr>
        <p:spPr>
          <a:xfrm flipH="1">
            <a:off x="7723621" y="521581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7F98E80-B378-49AE-BED8-666E1DB2DAA2}"/>
              </a:ext>
            </a:extLst>
          </p:cNvPr>
          <p:cNvSpPr/>
          <p:nvPr/>
        </p:nvSpPr>
        <p:spPr>
          <a:xfrm>
            <a:off x="3076575" y="2399809"/>
            <a:ext cx="9144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50CFF5-31A1-4F59-9F5E-AA288D571496}"/>
              </a:ext>
            </a:extLst>
          </p:cNvPr>
          <p:cNvSpPr txBox="1"/>
          <p:nvPr/>
        </p:nvSpPr>
        <p:spPr>
          <a:xfrm>
            <a:off x="3195577" y="2602216"/>
            <a:ext cx="833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ARAPUCA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DF3AB1-C086-46C1-B9FB-12B5C25A646F}"/>
              </a:ext>
            </a:extLst>
          </p:cNvPr>
          <p:cNvCxnSpPr>
            <a:cxnSpLocks/>
          </p:cNvCxnSpPr>
          <p:nvPr/>
        </p:nvCxnSpPr>
        <p:spPr>
          <a:xfrm flipH="1">
            <a:off x="3970865" y="521582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1804987" y="2386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5281663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9249957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</p:spTree>
    <p:extLst>
      <p:ext uri="{BB962C8B-B14F-4D97-AF65-F5344CB8AC3E}">
        <p14:creationId xmlns:p14="http://schemas.microsoft.com/office/powerpoint/2010/main" val="3753592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09" y="131697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APA_1_3_Run_Run7278  </a:t>
            </a:r>
            <a:r>
              <a:rPr lang="en-US" sz="2500" b="1" u="sng" dirty="0">
                <a:solidFill>
                  <a:srgbClr val="FF0000"/>
                </a:solidFill>
              </a:rPr>
              <a:t>RAW DATA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3" y="1200555"/>
            <a:ext cx="11122895" cy="492324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4717739" y="5682652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3105211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1703937" y="5673127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F511135-FC9E-4BF5-B9C5-657F94D55F99}"/>
              </a:ext>
            </a:extLst>
          </p:cNvPr>
          <p:cNvCxnSpPr>
            <a:cxnSpLocks/>
          </p:cNvCxnSpPr>
          <p:nvPr/>
        </p:nvCxnSpPr>
        <p:spPr>
          <a:xfrm flipH="1">
            <a:off x="278125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69B8779-991E-4669-8EEB-230220DA13B5}"/>
              </a:ext>
            </a:extLst>
          </p:cNvPr>
          <p:cNvCxnSpPr>
            <a:cxnSpLocks/>
          </p:cNvCxnSpPr>
          <p:nvPr/>
        </p:nvCxnSpPr>
        <p:spPr>
          <a:xfrm flipH="1">
            <a:off x="4271329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453E8CE-F2E6-46EC-A697-BA908FB56E96}"/>
              </a:ext>
            </a:extLst>
          </p:cNvPr>
          <p:cNvCxnSpPr>
            <a:cxnSpLocks/>
          </p:cNvCxnSpPr>
          <p:nvPr/>
        </p:nvCxnSpPr>
        <p:spPr>
          <a:xfrm flipH="1">
            <a:off x="5890744" y="1653339"/>
            <a:ext cx="0" cy="4389120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xmlns="" id="{17AE0370-FD28-45F4-8364-5E8E4D6F2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93" y="2269926"/>
            <a:ext cx="4136758" cy="2803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AD5010-5D89-4854-A58E-635F75EF5F6C}"/>
              </a:ext>
            </a:extLst>
          </p:cNvPr>
          <p:cNvSpPr txBox="1"/>
          <p:nvPr/>
        </p:nvSpPr>
        <p:spPr>
          <a:xfrm>
            <a:off x="9070101" y="4847087"/>
            <a:ext cx="8286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Time [ticks]</a:t>
            </a:r>
          </a:p>
        </p:txBody>
      </p:sp>
      <p:pic>
        <p:nvPicPr>
          <p:cNvPr id="6" name="Picture 5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="" id="{CDBDAC5A-C8E5-473F-A3DF-EBC7A87AA6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7" t="11892" r="16025" b="28211"/>
          <a:stretch/>
        </p:blipFill>
        <p:spPr>
          <a:xfrm>
            <a:off x="8067045" y="317743"/>
            <a:ext cx="2302301" cy="29490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6D81154-C098-4B71-8613-B8B20013D896}"/>
              </a:ext>
            </a:extLst>
          </p:cNvPr>
          <p:cNvSpPr/>
          <p:nvPr/>
        </p:nvSpPr>
        <p:spPr>
          <a:xfrm>
            <a:off x="4333497" y="1146589"/>
            <a:ext cx="2827251" cy="50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7D4A4463-6494-4D11-A716-DED4780B62B1}"/>
              </a:ext>
            </a:extLst>
          </p:cNvPr>
          <p:cNvSpPr txBox="1">
            <a:spLocks/>
          </p:cNvSpPr>
          <p:nvPr/>
        </p:nvSpPr>
        <p:spPr>
          <a:xfrm>
            <a:off x="3332610" y="773100"/>
            <a:ext cx="8344638" cy="506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Telescope alignment </a:t>
            </a:r>
            <a:r>
              <a:rPr lang="en-US" dirty="0">
                <a:solidFill>
                  <a:srgbClr val="C0504D"/>
                </a:solidFill>
                <a:latin typeface="Times"/>
                <a:cs typeface="Times"/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C0504D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047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6920" cy="372092"/>
          </a:xfrm>
        </p:spPr>
        <p:txBody>
          <a:bodyPr>
            <a:noAutofit/>
          </a:bodyPr>
          <a:lstStyle/>
          <a:p>
            <a:r>
              <a:rPr lang="en-US" sz="2500" dirty="0"/>
              <a:t>APA_1_3_Run_Run7279  </a:t>
            </a:r>
            <a:r>
              <a:rPr lang="en-US" sz="2500" b="1" u="sng" dirty="0">
                <a:solidFill>
                  <a:srgbClr val="FF0000"/>
                </a:solidFill>
              </a:rPr>
              <a:t>RAW DATA- Persistence Traces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8CA374-CAF9-4943-972E-5DB9F0C7A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49" y="521582"/>
            <a:ext cx="11114523" cy="6281195"/>
          </a:xfr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F6DFE20-2392-4A6E-9214-4A8BB7224430}"/>
              </a:ext>
            </a:extLst>
          </p:cNvPr>
          <p:cNvCxnSpPr>
            <a:cxnSpLocks/>
          </p:cNvCxnSpPr>
          <p:nvPr/>
        </p:nvCxnSpPr>
        <p:spPr>
          <a:xfrm flipH="1">
            <a:off x="7723621" y="521581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7F98E80-B378-49AE-BED8-666E1DB2DAA2}"/>
              </a:ext>
            </a:extLst>
          </p:cNvPr>
          <p:cNvSpPr/>
          <p:nvPr/>
        </p:nvSpPr>
        <p:spPr>
          <a:xfrm>
            <a:off x="3076575" y="2399809"/>
            <a:ext cx="9144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C50CFF5-31A1-4F59-9F5E-AA288D571496}"/>
              </a:ext>
            </a:extLst>
          </p:cNvPr>
          <p:cNvSpPr txBox="1"/>
          <p:nvPr/>
        </p:nvSpPr>
        <p:spPr>
          <a:xfrm>
            <a:off x="3195577" y="2602216"/>
            <a:ext cx="8333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ARAPUCA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5DF3AB1-C086-46C1-B9FB-12B5C25A646F}"/>
              </a:ext>
            </a:extLst>
          </p:cNvPr>
          <p:cNvCxnSpPr>
            <a:cxnSpLocks/>
          </p:cNvCxnSpPr>
          <p:nvPr/>
        </p:nvCxnSpPr>
        <p:spPr>
          <a:xfrm flipH="1">
            <a:off x="3970865" y="521582"/>
            <a:ext cx="57253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9154F7-45C7-41A3-96FC-B5A3F9C9EF68}"/>
              </a:ext>
            </a:extLst>
          </p:cNvPr>
          <p:cNvSpPr txBox="1"/>
          <p:nvPr/>
        </p:nvSpPr>
        <p:spPr>
          <a:xfrm>
            <a:off x="1804987" y="2386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BDC7588-D2E8-4761-95E0-9383A11D6CF8}"/>
              </a:ext>
            </a:extLst>
          </p:cNvPr>
          <p:cNvSpPr txBox="1"/>
          <p:nvPr/>
        </p:nvSpPr>
        <p:spPr>
          <a:xfrm>
            <a:off x="5281663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3734FF1-0F37-45BE-8079-3358D4F489A9}"/>
              </a:ext>
            </a:extLst>
          </p:cNvPr>
          <p:cNvSpPr txBox="1"/>
          <p:nvPr/>
        </p:nvSpPr>
        <p:spPr>
          <a:xfrm>
            <a:off x="9249957" y="238604"/>
            <a:ext cx="1628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APA-1</a:t>
            </a:r>
          </a:p>
        </p:txBody>
      </p:sp>
    </p:spTree>
    <p:extLst>
      <p:ext uri="{BB962C8B-B14F-4D97-AF65-F5344CB8AC3E}">
        <p14:creationId xmlns:p14="http://schemas.microsoft.com/office/powerpoint/2010/main" val="3672785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floor, person, bicycle&#10;&#10;Description automatically generated">
            <a:extLst>
              <a:ext uri="{FF2B5EF4-FFF2-40B4-BE49-F238E27FC236}">
                <a16:creationId xmlns:a16="http://schemas.microsoft.com/office/drawing/2014/main" xmlns="" id="{8D7D7E40-2FD9-4F9F-A143-952DB9460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36" y="1777498"/>
            <a:ext cx="2846785" cy="3795714"/>
          </a:xfrm>
          <a:prstGeom prst="rect">
            <a:avLst/>
          </a:prstGeom>
        </p:spPr>
      </p:pic>
      <p:pic>
        <p:nvPicPr>
          <p:cNvPr id="5" name="Picture 4" descr="A picture containing indoor, floor, sitting, table&#10;&#10;Description automatically generated">
            <a:extLst>
              <a:ext uri="{FF2B5EF4-FFF2-40B4-BE49-F238E27FC236}">
                <a16:creationId xmlns:a16="http://schemas.microsoft.com/office/drawing/2014/main" xmlns="" id="{F292B5CC-523A-4B6B-9F04-F94E393C47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413" y="1777497"/>
            <a:ext cx="2846785" cy="37957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D2FB7463-338A-4B73-987A-F28764B35228}"/>
              </a:ext>
            </a:extLst>
          </p:cNvPr>
          <p:cNvSpPr txBox="1">
            <a:spLocks/>
          </p:cNvSpPr>
          <p:nvPr/>
        </p:nvSpPr>
        <p:spPr>
          <a:xfrm>
            <a:off x="888830" y="88222"/>
            <a:ext cx="10534418" cy="9077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n-US" dirty="0">
                <a:solidFill>
                  <a:srgbClr val="C0504D"/>
                </a:solidFill>
                <a:latin typeface="Times"/>
                <a:cs typeface="Times"/>
              </a:rPr>
              <a:t>Cosmic Telescope “Above” APA6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D38A399-4F29-40DF-89E6-0E4B53409A3B}"/>
              </a:ext>
            </a:extLst>
          </p:cNvPr>
          <p:cNvSpPr txBox="1"/>
          <p:nvPr/>
        </p:nvSpPr>
        <p:spPr>
          <a:xfrm>
            <a:off x="1169470" y="1259207"/>
            <a:ext cx="4588002" cy="300082"/>
          </a:xfrm>
          <a:prstGeom prst="rect">
            <a:avLst/>
          </a:prstGeom>
          <a:solidFill>
            <a:srgbClr val="F79646">
              <a:lumMod val="75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DAQ Side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xmlns="" id="{847EB545-B149-46B7-BE48-6C06ED897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045"/>
          <a:stretch/>
        </p:blipFill>
        <p:spPr>
          <a:xfrm>
            <a:off x="1170549" y="1549360"/>
            <a:ext cx="4576040" cy="4536824"/>
          </a:xfrm>
          <a:prstGeom prst="rect">
            <a:avLst/>
          </a:prstGeom>
          <a:ln>
            <a:solidFill>
              <a:sysClr val="windowText" lastClr="000000"/>
            </a:solidFill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0E9CD20-9E09-4219-BB22-E4A6A26286A0}"/>
              </a:ext>
            </a:extLst>
          </p:cNvPr>
          <p:cNvSpPr/>
          <p:nvPr/>
        </p:nvSpPr>
        <p:spPr>
          <a:xfrm>
            <a:off x="2563774" y="2208777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C171B53-741F-4F63-A290-67898148497C}"/>
              </a:ext>
            </a:extLst>
          </p:cNvPr>
          <p:cNvSpPr/>
          <p:nvPr/>
        </p:nvSpPr>
        <p:spPr>
          <a:xfrm>
            <a:off x="3284742" y="2212932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2E6B24-CCEF-4F39-B6FC-E0B2153A4FA3}"/>
              </a:ext>
            </a:extLst>
          </p:cNvPr>
          <p:cNvSpPr/>
          <p:nvPr/>
        </p:nvSpPr>
        <p:spPr>
          <a:xfrm>
            <a:off x="4005709" y="2212932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FE4343C-2245-411D-BE54-D42FC052BD2D}"/>
              </a:ext>
            </a:extLst>
          </p:cNvPr>
          <p:cNvSpPr txBox="1"/>
          <p:nvPr/>
        </p:nvSpPr>
        <p:spPr>
          <a:xfrm>
            <a:off x="2686869" y="2160662"/>
            <a:ext cx="65942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E741D08-B448-49C4-BB6C-6117DF4B878F}"/>
              </a:ext>
            </a:extLst>
          </p:cNvPr>
          <p:cNvSpPr txBox="1"/>
          <p:nvPr/>
        </p:nvSpPr>
        <p:spPr>
          <a:xfrm>
            <a:off x="3377064" y="2156507"/>
            <a:ext cx="725366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16B1BB2-C7CF-4365-A58F-C1A350306B08}"/>
              </a:ext>
            </a:extLst>
          </p:cNvPr>
          <p:cNvSpPr txBox="1"/>
          <p:nvPr/>
        </p:nvSpPr>
        <p:spPr>
          <a:xfrm>
            <a:off x="4106824" y="2160662"/>
            <a:ext cx="659423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DSDaS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65D8E57-FEE2-4E2C-86F6-724A7011B4C3}"/>
              </a:ext>
            </a:extLst>
          </p:cNvPr>
          <p:cNvSpPr/>
          <p:nvPr/>
        </p:nvSpPr>
        <p:spPr>
          <a:xfrm>
            <a:off x="2561577" y="4079460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92BF46-4CCA-485B-AB52-8CF9EBC81DBA}"/>
              </a:ext>
            </a:extLst>
          </p:cNvPr>
          <p:cNvSpPr/>
          <p:nvPr/>
        </p:nvSpPr>
        <p:spPr>
          <a:xfrm>
            <a:off x="3282545" y="4083615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F56309A-2021-4F77-890C-BD915165BC52}"/>
              </a:ext>
            </a:extLst>
          </p:cNvPr>
          <p:cNvSpPr/>
          <p:nvPr/>
        </p:nvSpPr>
        <p:spPr>
          <a:xfrm>
            <a:off x="4003512" y="4083615"/>
            <a:ext cx="685801" cy="12773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B1DB4CB-1FB9-42A9-AE46-09EFD71C4B10}"/>
              </a:ext>
            </a:extLst>
          </p:cNvPr>
          <p:cNvSpPr txBox="1"/>
          <p:nvPr/>
        </p:nvSpPr>
        <p:spPr>
          <a:xfrm>
            <a:off x="2684672" y="4031344"/>
            <a:ext cx="65942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E633EDF-E7AE-4B93-BC40-AC0CF90BC076}"/>
              </a:ext>
            </a:extLst>
          </p:cNvPr>
          <p:cNvSpPr txBox="1"/>
          <p:nvPr/>
        </p:nvSpPr>
        <p:spPr>
          <a:xfrm>
            <a:off x="3374867" y="4027189"/>
            <a:ext cx="72536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22726CC-DB3B-48CD-9100-CA3FBDF57CDE}"/>
              </a:ext>
            </a:extLst>
          </p:cNvPr>
          <p:cNvSpPr txBox="1"/>
          <p:nvPr/>
        </p:nvSpPr>
        <p:spPr>
          <a:xfrm>
            <a:off x="1169470" y="6086195"/>
            <a:ext cx="4588002" cy="300082"/>
          </a:xfrm>
          <a:prstGeom prst="rect">
            <a:avLst/>
          </a:prstGeom>
          <a:solidFill>
            <a:srgbClr val="F79646">
              <a:lumMod val="75000"/>
            </a:srgbClr>
          </a:solidFill>
          <a:ln>
            <a:solidFill>
              <a:srgbClr val="F79646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Rack 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4B88BCB-498B-4B3B-8535-4FF3413BD8F9}"/>
              </a:ext>
            </a:extLst>
          </p:cNvPr>
          <p:cNvSpPr txBox="1"/>
          <p:nvPr/>
        </p:nvSpPr>
        <p:spPr>
          <a:xfrm>
            <a:off x="4104628" y="4031344"/>
            <a:ext cx="58468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2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DSRaS</a:t>
            </a: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25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14EF4F-620A-4E2A-AD4D-C7FCBC589C79}"/>
              </a:ext>
            </a:extLst>
          </p:cNvPr>
          <p:cNvSpPr/>
          <p:nvPr/>
        </p:nvSpPr>
        <p:spPr>
          <a:xfrm>
            <a:off x="3743496" y="2398069"/>
            <a:ext cx="313042" cy="17924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B6FEC2C6-11F3-4F0E-9D93-F1166F6CF702}"/>
              </a:ext>
            </a:extLst>
          </p:cNvPr>
          <p:cNvCxnSpPr>
            <a:cxnSpLocks/>
          </p:cNvCxnSpPr>
          <p:nvPr/>
        </p:nvCxnSpPr>
        <p:spPr>
          <a:xfrm>
            <a:off x="4034745" y="2503348"/>
            <a:ext cx="2422090" cy="30954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4209C468-7845-45EB-B53C-F00B4BB533E8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4056538" y="1800851"/>
            <a:ext cx="2388875" cy="6868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954107"/>
      </p:ext>
    </p:extLst>
  </p:cSld>
  <p:clrMapOvr>
    <a:masterClrMapping/>
  </p:clrMapOvr>
</p:sld>
</file>

<file path=ppt/theme/theme1.xml><?xml version="1.0" encoding="utf-8"?>
<a:theme xmlns:a="http://schemas.openxmlformats.org/drawingml/2006/main" name="DUNE_Theme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heme" id="{896F1739-B0DE-451A-9B02-F7A32AD500B7}" vid="{2B422FC4-9B3C-42C0-B2B1-48B0A3C52134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7023</TotalTime>
  <Words>258</Words>
  <Application>Microsoft Office PowerPoint</Application>
  <PresentationFormat>Widescreen</PresentationFormat>
  <Paragraphs>99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Calibri Light</vt:lpstr>
      <vt:lpstr>Geneva</vt:lpstr>
      <vt:lpstr>Helvetica</vt:lpstr>
      <vt:lpstr>Lucida Grande</vt:lpstr>
      <vt:lpstr>Mangal</vt:lpstr>
      <vt:lpstr>Times</vt:lpstr>
      <vt:lpstr>Wingdings</vt:lpstr>
      <vt:lpstr>DUNE_Theme</vt:lpstr>
      <vt:lpstr>LBNF Content-Footer Theme</vt:lpstr>
      <vt:lpstr>Office Theme</vt:lpstr>
      <vt:lpstr>PowerPoint Presentation</vt:lpstr>
      <vt:lpstr>PowerPoint Presentation</vt:lpstr>
      <vt:lpstr>PowerPoint Presentation</vt:lpstr>
      <vt:lpstr>PowerPoint Presentation</vt:lpstr>
      <vt:lpstr>APA_1_3_Run_Run7278  RAW DATA</vt:lpstr>
      <vt:lpstr>APA_1_3_Run_Run7278  RAW DATA- Persistence Traces</vt:lpstr>
      <vt:lpstr>APA_1_3_Run_Run7278  RAW DATA</vt:lpstr>
      <vt:lpstr>APA_1_3_Run_Run7279  RAW DATA- Persistence Traces</vt:lpstr>
      <vt:lpstr>PowerPoint Presentation</vt:lpstr>
      <vt:lpstr>APA_4_6_Run7301  RAW DATA</vt:lpstr>
      <vt:lpstr>APA_4_6_Run7301  RAW DATA- Persistence Traces</vt:lpstr>
      <vt:lpstr>APA_4_6_Run7303  RAW DATA</vt:lpstr>
      <vt:lpstr>APA_4_6_Run7303  RAW DATA- Persistence Traces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Macias, Christopher Thomas</dc:creator>
  <cp:lastModifiedBy>Referee</cp:lastModifiedBy>
  <cp:revision>37</cp:revision>
  <dcterms:created xsi:type="dcterms:W3CDTF">2019-03-21T17:33:37Z</dcterms:created>
  <dcterms:modified xsi:type="dcterms:W3CDTF">2019-03-26T15:57:21Z</dcterms:modified>
</cp:coreProperties>
</file>