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Default Extension="gif" ContentType="image/gif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4" r:id="rId10"/>
    <p:sldId id="263" r:id="rId11"/>
    <p:sldId id="277" r:id="rId12"/>
    <p:sldId id="279" r:id="rId13"/>
    <p:sldId id="265" r:id="rId14"/>
    <p:sldId id="266" r:id="rId15"/>
    <p:sldId id="286" r:id="rId16"/>
    <p:sldId id="267" r:id="rId17"/>
    <p:sldId id="281" r:id="rId18"/>
    <p:sldId id="282" r:id="rId19"/>
    <p:sldId id="283" r:id="rId20"/>
    <p:sldId id="288" r:id="rId21"/>
    <p:sldId id="284" r:id="rId22"/>
    <p:sldId id="285" r:id="rId23"/>
    <p:sldId id="275" r:id="rId24"/>
    <p:sldId id="280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0000"/>
    <a:srgbClr val="999999"/>
    <a:srgbClr val="9966FF"/>
    <a:srgbClr val="993366"/>
    <a:srgbClr val="CC9900"/>
    <a:srgbClr val="990099"/>
    <a:srgbClr val="CC0066"/>
    <a:srgbClr val="CC3366"/>
    <a:srgbClr val="00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531" autoAdjust="0"/>
    <p:restoredTop sz="93185" autoAdjust="0"/>
  </p:normalViewPr>
  <p:slideViewPr>
    <p:cSldViewPr snapToGrid="0" snapToObjects="1">
      <p:cViewPr varScale="1">
        <p:scale>
          <a:sx n="99" d="100"/>
          <a:sy n="99" d="100"/>
        </p:scale>
        <p:origin x="-1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1FB5D-AA52-B741-81AC-A3678FF000FB}" type="datetimeFigureOut">
              <a:rPr lang="en-US" smtClean="0"/>
              <a:t>2/23/10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E70C-8C3A-E244-B5EB-69CF02A6AA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14EC4-ECAC-6446-911B-926AE0ACAE8A}" type="datetimeFigureOut">
              <a:rPr lang="en-US" smtClean="0"/>
              <a:t>2/23/10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8635B-286A-3041-B9A6-58E46B84B4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Selection: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Tracks with at least 6 hits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normalized chi</a:t>
            </a:r>
            <a:r>
              <a:rPr lang="en-US" b="1" baseline="30000" dirty="0" smtClean="0">
                <a:solidFill>
                  <a:srgbClr val="990099"/>
                </a:solidFill>
                <a:latin typeface="Tahoma"/>
                <a:cs typeface="Tahoma"/>
              </a:rPr>
              <a:t>2</a:t>
            </a:r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&lt; 5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impact parameter with beam spot &gt; 0.5 sigma, 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Both tracks at 1 cm of each other, 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oppositely charged.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V0 vertex: normalized chi</a:t>
            </a:r>
            <a:r>
              <a:rPr lang="en-US" b="1" baseline="30000" dirty="0" smtClean="0">
                <a:solidFill>
                  <a:srgbClr val="990099"/>
                </a:solidFill>
                <a:latin typeface="Tahoma"/>
                <a:cs typeface="Tahoma"/>
              </a:rPr>
              <a:t>2</a:t>
            </a:r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&lt; 7.0,  separated from the beam spot in the radial space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no daughter track hits</a:t>
            </a:r>
            <a:endParaRPr lang="fr-FR" b="1" dirty="0" smtClean="0">
              <a:solidFill>
                <a:srgbClr val="990099"/>
              </a:solidFill>
              <a:latin typeface="Tahoma"/>
              <a:cs typeface="Tahom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8635B-286A-3041-B9A6-58E46B84B48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Selection: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Tracks with at least 6 hits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normalized chi</a:t>
            </a:r>
            <a:r>
              <a:rPr lang="en-US" b="1" baseline="30000" dirty="0" smtClean="0">
                <a:solidFill>
                  <a:srgbClr val="990099"/>
                </a:solidFill>
                <a:latin typeface="Tahoma"/>
                <a:cs typeface="Tahoma"/>
              </a:rPr>
              <a:t>2</a:t>
            </a:r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&lt; 5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impact parameter with beam spot &gt; 0.5 sigma, 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Both tracks at 1 cm of each other, 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oppositely charged.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V0 vertex: normalized chi</a:t>
            </a:r>
            <a:r>
              <a:rPr lang="en-US" b="1" baseline="30000" dirty="0" smtClean="0">
                <a:solidFill>
                  <a:srgbClr val="990099"/>
                </a:solidFill>
                <a:latin typeface="Tahoma"/>
                <a:cs typeface="Tahoma"/>
              </a:rPr>
              <a:t>2</a:t>
            </a:r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&lt; 7.0,  separated from the beam spot in the radial space</a:t>
            </a:r>
          </a:p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no daughter track hits</a:t>
            </a:r>
            <a:endParaRPr lang="fr-FR" b="1" dirty="0" smtClean="0">
              <a:solidFill>
                <a:srgbClr val="990099"/>
              </a:solidFill>
              <a:latin typeface="Tahoma"/>
              <a:cs typeface="Tahom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8635B-286A-3041-B9A6-58E46B84B48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>
                <a:latin typeface="Tahoma"/>
                <a:cs typeface="Tahoma"/>
              </a:rPr>
              <a:t>kinematic fit of each combination of a reconstructed Lambda and a charged track in the event is performed to compute the invariant mass of the Lambda </a:t>
            </a:r>
            <a:r>
              <a:rPr lang="en-US" sz="1200" b="1" dirty="0" err="1" smtClean="0">
                <a:latin typeface="Tahoma"/>
                <a:cs typeface="Tahoma"/>
              </a:rPr>
              <a:t>pion</a:t>
            </a:r>
            <a:r>
              <a:rPr lang="en-US" sz="1200" b="1" dirty="0" smtClean="0">
                <a:latin typeface="Tahoma"/>
                <a:cs typeface="Tahoma"/>
              </a:rPr>
              <a:t> combination, where the track is fit using a </a:t>
            </a:r>
            <a:r>
              <a:rPr lang="en-US" sz="1200" b="1" dirty="0" err="1" smtClean="0">
                <a:latin typeface="Tahoma"/>
                <a:cs typeface="Tahoma"/>
              </a:rPr>
              <a:t>pion</a:t>
            </a:r>
            <a:r>
              <a:rPr lang="en-US" sz="1200" b="1" dirty="0" smtClean="0">
                <a:latin typeface="Tahoma"/>
                <a:cs typeface="Tahoma"/>
              </a:rPr>
              <a:t> mass hypothesis and a constraint to the PDG value is applied for the Lambda mass.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8635B-286A-3041-B9A6-58E46B84B48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8635B-286A-3041-B9A6-58E46B84B48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CBEB-F908-9C42-8C22-BE943DBBD420}" type="datetime1">
              <a:rPr lang="en-US" smtClean="0"/>
              <a:t>3/3/10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‹#›</a:t>
            </a:fld>
            <a:r>
              <a:rPr lang="fr-FR" dirty="0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7374437" cy="9437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51AD-529D-5945-94BB-6BEFDAAB8EC0}" type="datetime1">
              <a:rPr lang="en-US" smtClean="0"/>
              <a:t>3/3/10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9613" y="6503959"/>
            <a:ext cx="839243" cy="365125"/>
          </a:xfrm>
        </p:spPr>
        <p:txBody>
          <a:bodyPr/>
          <a:lstStyle/>
          <a:p>
            <a:fld id="{985FCF9B-5A7E-B942-9B8D-B9A0328230A7}" type="slidenum">
              <a:rPr lang="fr-FR" smtClean="0"/>
              <a:t>‹#›</a:t>
            </a:fld>
            <a:r>
              <a:rPr lang="fr-FR" dirty="0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255B54B5-0ED4-E84B-BFA4-F985AC3A4501}" type="datetime1">
              <a:rPr lang="en-US" smtClean="0"/>
              <a:t>3/3/10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1352" y="6503959"/>
            <a:ext cx="897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60066"/>
                </a:solidFill>
                <a:latin typeface="Tahoma"/>
                <a:cs typeface="Tahoma"/>
              </a:defRPr>
            </a:lvl1pPr>
          </a:lstStyle>
          <a:p>
            <a:fld id="{985FCF9B-5A7E-B942-9B8D-B9A0328230A7}" type="slidenum">
              <a:rPr lang="fr-FR" smtClean="0"/>
              <a:pPr/>
              <a:t>‹#›</a:t>
            </a:fld>
            <a:r>
              <a:rPr lang="fr-FR" dirty="0" smtClean="0"/>
              <a:t>/23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rgbClr val="CC0066"/>
          </a:solidFill>
          <a:latin typeface="Tahoma"/>
          <a:ea typeface="+mj-ea"/>
          <a:cs typeface="Tahoma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/>
        <a:buNone/>
        <a:defRPr sz="2000" b="1" i="0" kern="1200">
          <a:solidFill>
            <a:srgbClr val="000090"/>
          </a:solidFill>
          <a:latin typeface="Tahoma"/>
          <a:ea typeface="+mn-ea"/>
          <a:cs typeface="Tahoma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000" b="1" i="0" kern="1200">
          <a:solidFill>
            <a:srgbClr val="000090"/>
          </a:solidFill>
          <a:latin typeface="Tahoma"/>
          <a:ea typeface="+mn-ea"/>
          <a:cs typeface="Tahoma"/>
        </a:defRPr>
      </a:lvl2pPr>
      <a:lvl3pPr marL="0" indent="0" algn="l" defTabSz="457200" rtl="0" eaLnBrk="1" latinLnBrk="0" hangingPunct="1">
        <a:spcBef>
          <a:spcPts val="0"/>
        </a:spcBef>
        <a:buFont typeface="Arial"/>
        <a:buNone/>
        <a:defRPr sz="2000" b="1" i="0" kern="1200">
          <a:solidFill>
            <a:srgbClr val="000090"/>
          </a:solidFill>
          <a:latin typeface="Tahoma"/>
          <a:ea typeface="+mn-ea"/>
          <a:cs typeface="Tahoma"/>
        </a:defRPr>
      </a:lvl3pPr>
      <a:lvl4pPr marL="0" indent="0" algn="l" defTabSz="457200" rtl="0" eaLnBrk="1" latinLnBrk="0" hangingPunct="1">
        <a:spcBef>
          <a:spcPts val="0"/>
        </a:spcBef>
        <a:buFont typeface="Arial"/>
        <a:buNone/>
        <a:defRPr sz="2000" b="1" i="0" kern="1200">
          <a:solidFill>
            <a:srgbClr val="000090"/>
          </a:solidFill>
          <a:latin typeface="Tahoma"/>
          <a:ea typeface="+mn-ea"/>
          <a:cs typeface="Tahoma"/>
        </a:defRPr>
      </a:lvl4pPr>
      <a:lvl5pPr marL="0" indent="0" algn="l" defTabSz="457200" rtl="0" eaLnBrk="1" latinLnBrk="0" hangingPunct="1">
        <a:spcBef>
          <a:spcPts val="0"/>
        </a:spcBef>
        <a:buFont typeface="Arial"/>
        <a:buNone/>
        <a:defRPr sz="2000" b="1" i="0" kern="1200">
          <a:solidFill>
            <a:srgbClr val="000090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3"/>
            <a:ext cx="914399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3525"/>
            <a:ext cx="7772400" cy="1470025"/>
          </a:xfrm>
        </p:spPr>
        <p:txBody>
          <a:bodyPr/>
          <a:lstStyle/>
          <a:p>
            <a:r>
              <a:rPr lang="fr-FR" b="1" dirty="0" smtClean="0">
                <a:latin typeface="Tahoma"/>
                <a:cs typeface="Tahoma"/>
              </a:rPr>
              <a:t>Hot </a:t>
            </a:r>
            <a:r>
              <a:rPr lang="fr-FR" b="1" dirty="0" err="1" smtClean="0">
                <a:latin typeface="Tahoma"/>
                <a:cs typeface="Tahoma"/>
              </a:rPr>
              <a:t>Topics</a:t>
            </a:r>
            <a:r>
              <a:rPr lang="fr-FR" b="1" dirty="0" smtClean="0">
                <a:latin typeface="Tahoma"/>
                <a:cs typeface="Tahoma"/>
              </a:rPr>
              <a:t> </a:t>
            </a:r>
            <a:r>
              <a:rPr lang="fr-FR" b="1" dirty="0" err="1" smtClean="0">
                <a:latin typeface="Tahoma"/>
                <a:cs typeface="Tahoma"/>
              </a:rPr>
              <a:t>from</a:t>
            </a:r>
            <a:r>
              <a:rPr lang="fr-FR" b="1" dirty="0" smtClean="0">
                <a:latin typeface="Tahoma"/>
                <a:cs typeface="Tahoma"/>
              </a:rPr>
              <a:t> CMS</a:t>
            </a:r>
            <a:br>
              <a:rPr lang="fr-FR" b="1" dirty="0" smtClean="0">
                <a:latin typeface="Tahoma"/>
                <a:cs typeface="Tahoma"/>
              </a:rPr>
            </a:br>
            <a:r>
              <a:rPr lang="fr-FR" sz="2400" b="1" dirty="0" smtClean="0">
                <a:latin typeface="Tahoma"/>
                <a:cs typeface="Tahoma"/>
              </a:rPr>
              <a:t>(off the </a:t>
            </a:r>
            <a:r>
              <a:rPr lang="fr-FR" sz="2400" b="1" dirty="0" err="1" smtClean="0">
                <a:latin typeface="Tahoma"/>
                <a:cs typeface="Tahoma"/>
              </a:rPr>
              <a:t>press</a:t>
            </a:r>
            <a:r>
              <a:rPr lang="fr-FR" sz="2400" b="1" dirty="0" smtClean="0">
                <a:latin typeface="Tahoma"/>
                <a:cs typeface="Tahoma"/>
              </a:rPr>
              <a:t>)</a:t>
            </a:r>
            <a:endParaRPr lang="fr-FR" sz="2400" b="1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9966FF"/>
                </a:solidFill>
                <a:latin typeface="Tahoma"/>
                <a:cs typeface="Tahoma"/>
              </a:rPr>
              <a:t>Les Rencontres de Physique de la Vallée d’Aoste</a:t>
            </a:r>
          </a:p>
          <a:p>
            <a:r>
              <a:rPr lang="fr-FR" sz="2000" b="1" dirty="0" smtClean="0">
                <a:solidFill>
                  <a:srgbClr val="9966FF"/>
                </a:solidFill>
                <a:latin typeface="Tahoma"/>
                <a:cs typeface="Tahoma"/>
              </a:rPr>
              <a:t>La </a:t>
            </a:r>
            <a:r>
              <a:rPr lang="fr-FR" sz="2000" b="1" dirty="0" err="1" smtClean="0">
                <a:solidFill>
                  <a:srgbClr val="9966FF"/>
                </a:solidFill>
                <a:latin typeface="Tahoma"/>
                <a:cs typeface="Tahoma"/>
              </a:rPr>
              <a:t>Thuile</a:t>
            </a:r>
            <a:r>
              <a:rPr lang="fr-FR" dirty="0">
                <a:solidFill>
                  <a:srgbClr val="9966FF"/>
                </a:solidFill>
              </a:rPr>
              <a:t>,</a:t>
            </a:r>
            <a:r>
              <a:rPr lang="fr-FR" sz="2000" b="1" dirty="0" smtClean="0">
                <a:solidFill>
                  <a:srgbClr val="9966FF"/>
                </a:solidFill>
                <a:latin typeface="Tahoma"/>
                <a:cs typeface="Tahoma"/>
              </a:rPr>
              <a:t> 2010</a:t>
            </a:r>
          </a:p>
          <a:p>
            <a:r>
              <a:rPr lang="fr-FR" sz="1600" b="1" dirty="0" smtClean="0">
                <a:solidFill>
                  <a:srgbClr val="00CC99"/>
                </a:solidFill>
                <a:latin typeface="Tahoma"/>
                <a:cs typeface="Tahoma"/>
              </a:rPr>
              <a:t>Stéphanie Beauceron</a:t>
            </a:r>
            <a:br>
              <a:rPr lang="fr-FR" sz="1600" b="1" dirty="0" smtClean="0">
                <a:solidFill>
                  <a:srgbClr val="00CC99"/>
                </a:solidFill>
                <a:latin typeface="Tahoma"/>
                <a:cs typeface="Tahoma"/>
              </a:rPr>
            </a:br>
            <a:r>
              <a:rPr lang="fr-FR" sz="1600" b="1" dirty="0" smtClean="0">
                <a:solidFill>
                  <a:srgbClr val="00CC99"/>
                </a:solidFill>
                <a:latin typeface="Tahoma"/>
                <a:cs typeface="Tahoma"/>
              </a:rPr>
              <a:t>on </a:t>
            </a:r>
            <a:r>
              <a:rPr lang="fr-FR" sz="1600" b="1" dirty="0" err="1" smtClean="0">
                <a:solidFill>
                  <a:srgbClr val="00CC99"/>
                </a:solidFill>
                <a:latin typeface="Tahoma"/>
                <a:cs typeface="Tahoma"/>
              </a:rPr>
              <a:t>behalf</a:t>
            </a:r>
            <a:r>
              <a:rPr lang="fr-FR" sz="1600" b="1" dirty="0" smtClean="0">
                <a:solidFill>
                  <a:srgbClr val="00CC99"/>
                </a:solidFill>
                <a:latin typeface="Tahoma"/>
                <a:cs typeface="Tahoma"/>
              </a:rPr>
              <a:t> of the CMS collaboration</a:t>
            </a:r>
            <a:endParaRPr lang="fr-FR" sz="1600" b="1" dirty="0">
              <a:solidFill>
                <a:srgbClr val="00CC99"/>
              </a:solidFill>
              <a:latin typeface="Tahoma"/>
              <a:cs typeface="Tahoma"/>
            </a:endParaRPr>
          </a:p>
        </p:txBody>
      </p:sp>
      <p:pic>
        <p:nvPicPr>
          <p:cNvPr id="7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1034192" cy="103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984" y="0"/>
            <a:ext cx="869873" cy="1000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04" y="3"/>
            <a:ext cx="1306074" cy="6500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5400000">
            <a:off x="-802702" y="5819056"/>
            <a:ext cx="1974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alpha val="30000"/>
                  </a:schemeClr>
                </a:solidFill>
                <a:latin typeface="Tahoma"/>
                <a:cs typeface="Tahoma"/>
              </a:rPr>
              <a:t>Courtesy of R. </a:t>
            </a:r>
            <a:r>
              <a:rPr lang="en-US" sz="1200" b="1" dirty="0" err="1" smtClean="0">
                <a:solidFill>
                  <a:schemeClr val="tx1">
                    <a:alpha val="30000"/>
                  </a:schemeClr>
                </a:solidFill>
                <a:latin typeface="Tahoma"/>
                <a:cs typeface="Tahoma"/>
              </a:rPr>
              <a:t>Tenchini</a:t>
            </a:r>
            <a:endParaRPr lang="en-US" sz="1200" b="1" dirty="0">
              <a:solidFill>
                <a:schemeClr val="tx1">
                  <a:alpha val="30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17" name="Picture 16" descr="DSC00023.JPG"/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329715" y="5518026"/>
            <a:ext cx="1802190" cy="1351643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verTDR_HCAL_large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031"/>
          </a:xfrm>
        </p:spPr>
        <p:txBody>
          <a:bodyPr>
            <a:normAutofit/>
          </a:bodyPr>
          <a:lstStyle/>
          <a:p>
            <a:r>
              <a:rPr lang="fr-FR" dirty="0" smtClean="0"/>
              <a:t>Jets + </a:t>
            </a:r>
            <a:r>
              <a:rPr lang="fr-FR" dirty="0" err="1" smtClean="0"/>
              <a:t>Tracks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1749554"/>
            <a:ext cx="342866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Jets reconstructed as </a:t>
            </a:r>
            <a:b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</a:b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Jets+tracks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Di-jets: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P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&gt;8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G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eV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 |</a:t>
            </a:r>
            <a:r>
              <a:rPr lang="en-US" b="1" dirty="0" err="1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η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|&lt;2.0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|</a:t>
            </a:r>
            <a:r>
              <a:rPr lang="en-US" b="1" dirty="0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Δφ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(j1,j2) –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π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|&lt;1.0</a:t>
            </a:r>
            <a:endParaRPr lang="en-US" b="1" dirty="0">
              <a:solidFill>
                <a:srgbClr val="9966FF"/>
              </a:solidFill>
              <a:latin typeface="Tahoma"/>
              <a:cs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4582377"/>
            <a:ext cx="279710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Good agreement between data and MC and good agreement between calorimeter based jets and jets + tracks</a:t>
            </a:r>
            <a:endParaRPr lang="en-US" b="1" dirty="0" smtClean="0">
              <a:solidFill>
                <a:srgbClr val="FF0000"/>
              </a:solidFill>
              <a:latin typeface="Tahoma"/>
              <a:cs typeface="Tahoma"/>
              <a:sym typeface="Wingding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46" y="772032"/>
            <a:ext cx="3093764" cy="3022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261" y="3794993"/>
            <a:ext cx="2906966" cy="2987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180" y="772031"/>
            <a:ext cx="2916614" cy="298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441" y="3760031"/>
            <a:ext cx="2907785" cy="2988000"/>
          </a:xfrm>
          <a:prstGeom prst="rect">
            <a:avLst/>
          </a:prstGeom>
        </p:spPr>
      </p:pic>
      <p:pic>
        <p:nvPicPr>
          <p:cNvPr id="16" name="Picture 12" descr="CMS-Color-Labe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10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verTDR_HCAL_large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760"/>
            <a:ext cx="6225317" cy="3103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031"/>
          </a:xfrm>
        </p:spPr>
        <p:txBody>
          <a:bodyPr>
            <a:normAutofit/>
          </a:bodyPr>
          <a:lstStyle/>
          <a:p>
            <a:r>
              <a:rPr lang="en-US" smtClean="0"/>
              <a:t>Jet</a:t>
            </a:r>
            <a:r>
              <a:rPr lang="en-US" smtClean="0"/>
              <a:t> Properties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5303630"/>
            <a:ext cx="31128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Good description of the variables</a:t>
            </a:r>
          </a:p>
          <a:p>
            <a:pPr>
              <a:buFont typeface="Wingdings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Clear understanding of jets, confident to look for high energetic jets…  </a:t>
            </a:r>
            <a:endParaRPr lang="en-US" b="1" dirty="0" smtClean="0">
              <a:solidFill>
                <a:srgbClr val="FF0000"/>
              </a:solidFill>
              <a:latin typeface="Tahoma"/>
              <a:cs typeface="Tahoma"/>
              <a:sym typeface="Wingding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411" y="3799950"/>
            <a:ext cx="6280445" cy="3089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25317" y="920519"/>
            <a:ext cx="2768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Jets reconstructed using Anti-KT R=0.5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530" y="4120712"/>
            <a:ext cx="2768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Jets 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+ Tracks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</p:txBody>
      </p:sp>
      <p:pic>
        <p:nvPicPr>
          <p:cNvPr id="17" name="Picture 12" descr="CMS-Color-Lab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11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verTDR_HCAL_large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Jets Analysis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480" y="943721"/>
            <a:ext cx="2370712" cy="828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5789"/>
            <a:ext cx="2678406" cy="2678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619" y="1110177"/>
            <a:ext cx="2690658" cy="27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716" y="3947322"/>
            <a:ext cx="2699934" cy="2681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517" y="3803959"/>
            <a:ext cx="2671777" cy="270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53" y="6443774"/>
            <a:ext cx="8616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Good agreement for inclusive jets analysis for both algorithms </a:t>
            </a:r>
            <a:endParaRPr lang="en-US" b="1" dirty="0" smtClean="0">
              <a:solidFill>
                <a:srgbClr val="FF0000"/>
              </a:solidFill>
              <a:latin typeface="Tahoma"/>
              <a:cs typeface="Tahoma"/>
              <a:sym typeface="Wingdings"/>
            </a:endParaRPr>
          </a:p>
        </p:txBody>
      </p:sp>
      <p:pic>
        <p:nvPicPr>
          <p:cNvPr id="17" name="Picture 12" descr="CMS-Color-Labe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12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verOfPTDR07_Drawings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E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3722"/>
            <a:ext cx="8229600" cy="1160686"/>
          </a:xfrm>
        </p:spPr>
        <p:txBody>
          <a:bodyPr/>
          <a:lstStyle/>
          <a:p>
            <a:r>
              <a:rPr lang="en-US" dirty="0" smtClean="0"/>
              <a:t>Important variables for physics analysis but most challenging variable to understand</a:t>
            </a:r>
          </a:p>
          <a:p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Rely on good understanding of all the other objects.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1684" y="5863185"/>
            <a:ext cx="7820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</a:t>
            </a:r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Stability of calorimetric missing E</a:t>
            </a:r>
            <a:r>
              <a:rPr lang="en-US" sz="2000" b="1" baseline="-25000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calculation during the whole period of data taking.</a:t>
            </a:r>
            <a:endParaRPr lang="en-US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9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88361" y="1977311"/>
            <a:ext cx="3028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99"/>
                </a:solidFill>
                <a:latin typeface="Tahoma"/>
                <a:cs typeface="Tahoma"/>
              </a:rPr>
              <a:t>RAW Calorimetric ME</a:t>
            </a:r>
            <a:r>
              <a:rPr lang="en-US" sz="2000" b="1" baseline="-25000" dirty="0" smtClean="0">
                <a:solidFill>
                  <a:srgbClr val="990099"/>
                </a:solidFill>
                <a:latin typeface="Tahoma"/>
                <a:cs typeface="Tahoma"/>
              </a:rPr>
              <a:t>T</a:t>
            </a:r>
            <a:endParaRPr lang="en-US" sz="2000" b="1" baseline="-25000" dirty="0">
              <a:solidFill>
                <a:srgbClr val="990099"/>
              </a:solidFill>
              <a:latin typeface="Tahoma"/>
              <a:cs typeface="Tahoma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13</a:t>
            </a:fld>
            <a:r>
              <a:rPr lang="fr-FR" smtClean="0"/>
              <a:t>/23</a:t>
            </a:r>
            <a:endParaRPr lang="fr-F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08" y="2401800"/>
            <a:ext cx="3883125" cy="34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046" y="2401800"/>
            <a:ext cx="3866527" cy="34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fPTDR07_Drawings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E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14" y="993247"/>
            <a:ext cx="8591229" cy="151472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Cleaning of Missing E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: (Events are not removed, only hot spot)</a:t>
            </a:r>
          </a:p>
          <a:p>
            <a:pPr>
              <a:buFontTx/>
              <a:buChar char="-"/>
            </a:pPr>
            <a:r>
              <a:rPr lang="en-US" sz="1800" dirty="0" smtClean="0"/>
              <a:t> Noise in 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Forward (particle hitting the PMT window)</a:t>
            </a:r>
          </a:p>
          <a:p>
            <a:pPr>
              <a:buFontTx/>
              <a:buChar char="-"/>
            </a:pPr>
            <a:r>
              <a:rPr lang="en-US" sz="1800" dirty="0" smtClean="0"/>
              <a:t> Noise in 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Calorimeter [HB/HE] (specific pattern of channels)</a:t>
            </a:r>
          </a:p>
          <a:p>
            <a:pPr>
              <a:buFontTx/>
              <a:buChar char="-"/>
            </a:pPr>
            <a:r>
              <a:rPr lang="en-US" sz="1800" dirty="0" smtClean="0"/>
              <a:t> Noise in Electromagnetic Calorimeter (single Hot channel)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863" y="6166166"/>
            <a:ext cx="8616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Clear understanding of the different noise behavior, cleaning procedures are in place </a:t>
            </a:r>
            <a:endParaRPr lang="en-US" sz="2000" b="1" dirty="0" smtClean="0">
              <a:solidFill>
                <a:srgbClr val="FF0000"/>
              </a:solidFill>
              <a:latin typeface="Tahoma"/>
              <a:cs typeface="Tahoma"/>
              <a:sym typeface="Wingdings"/>
            </a:endParaRPr>
          </a:p>
        </p:txBody>
      </p:sp>
      <p:pic>
        <p:nvPicPr>
          <p:cNvPr id="11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14</a:t>
            </a:fld>
            <a:r>
              <a:rPr lang="fr-FR" smtClean="0"/>
              <a:t>/23</a:t>
            </a:r>
            <a:endParaRPr lang="fr-F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92" y="2282340"/>
            <a:ext cx="4168421" cy="39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19998" y="3027858"/>
            <a:ext cx="79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</a:rPr>
              <a:t>Data</a:t>
            </a:r>
            <a:endParaRPr lang="en-US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704" y="2273006"/>
            <a:ext cx="4222832" cy="39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34878" y="3027858"/>
            <a:ext cx="79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</a:rPr>
              <a:t>Data</a:t>
            </a:r>
            <a:endParaRPr lang="en-US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overOfPTDR07_Drawings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E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32700" y="4049800"/>
            <a:ext cx="424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ahoma"/>
                <a:cs typeface="Tahoma"/>
              </a:rPr>
              <a:t>Good description of missing E</a:t>
            </a:r>
            <a:r>
              <a:rPr lang="en-US" b="1" baseline="-25000" dirty="0" smtClean="0">
                <a:solidFill>
                  <a:srgbClr val="000090"/>
                </a:solidFill>
                <a:latin typeface="Tahoma"/>
                <a:cs typeface="Tahoma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ahoma"/>
                <a:cs typeface="Tahoma"/>
              </a:rPr>
              <a:t> variable and reasonable of Sum E</a:t>
            </a:r>
            <a:r>
              <a:rPr lang="en-US" b="1" baseline="-25000" dirty="0" smtClean="0">
                <a:solidFill>
                  <a:srgbClr val="000090"/>
                </a:solidFill>
                <a:latin typeface="Tahoma"/>
                <a:cs typeface="Tahoma"/>
              </a:rPr>
              <a:t>T</a:t>
            </a:r>
            <a:endParaRPr lang="en-US" b="1" baseline="-2500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" y="6367221"/>
            <a:ext cx="914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</a:rPr>
              <a:t>Agreement Data/MC on variables even if calibration of detector are not final</a:t>
            </a:r>
            <a:endParaRPr lang="en-US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19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15</a:t>
            </a:fld>
            <a:r>
              <a:rPr lang="fr-FR" smtClean="0"/>
              <a:t>/23</a:t>
            </a:r>
            <a:endParaRPr lang="fr-FR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05" y="917829"/>
            <a:ext cx="3034979" cy="270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344" y="930353"/>
            <a:ext cx="3005359" cy="27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91" y="3468352"/>
            <a:ext cx="3108467" cy="28737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2879" y="3968027"/>
            <a:ext cx="210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Calorimeter only</a:t>
            </a:r>
            <a:endParaRPr lang="en-US" b="1" dirty="0">
              <a:solidFill>
                <a:srgbClr val="990099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overOfPTDR07_Drawings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</a:t>
            </a:r>
            <a:r>
              <a:rPr lang="en-US" baseline="-25000" dirty="0" smtClean="0"/>
              <a:t>T</a:t>
            </a:r>
            <a:r>
              <a:rPr lang="en-US" dirty="0" smtClean="0"/>
              <a:t>/H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945176" y="6512743"/>
            <a:ext cx="103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C9900"/>
                </a:solidFill>
                <a:latin typeface="Tahoma"/>
                <a:cs typeface="Tahoma"/>
              </a:rPr>
              <a:t>CaloJet</a:t>
            </a:r>
            <a:endParaRPr lang="en-US" b="1" dirty="0">
              <a:solidFill>
                <a:srgbClr val="CC9900"/>
              </a:solidFill>
              <a:latin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4004" y="6478732"/>
            <a:ext cx="148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993366"/>
                </a:solidFill>
                <a:latin typeface="Tahoma"/>
                <a:cs typeface="Tahoma"/>
              </a:rPr>
              <a:t>Tracks+Jet</a:t>
            </a:r>
            <a:endParaRPr lang="en-US" b="1" dirty="0">
              <a:solidFill>
                <a:srgbClr val="993366"/>
              </a:solidFill>
              <a:latin typeface="Tahoma"/>
              <a:cs typeface="Tahoma"/>
            </a:endParaRPr>
          </a:p>
        </p:txBody>
      </p:sp>
      <p:pic>
        <p:nvPicPr>
          <p:cNvPr id="19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" y="3"/>
            <a:ext cx="909151" cy="9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302000" y="1911048"/>
            <a:ext cx="251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MH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cs typeface="Tahoma"/>
              </a:rPr>
              <a:t>T 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= |-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Σ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p</a:t>
            </a:r>
            <a:r>
              <a:rPr lang="en-US" b="1" baseline="-25000" dirty="0" err="1" smtClean="0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(jets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)|</a:t>
            </a:r>
            <a:b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</a:b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H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cs typeface="Tahoma"/>
              </a:rPr>
              <a:t>T 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=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Σ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|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p</a:t>
            </a:r>
            <a:r>
              <a:rPr lang="en-US" b="1" baseline="-25000" dirty="0" err="1" smtClean="0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(jets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)|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1972" y="188685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solidFill>
                  <a:srgbClr val="9966FF"/>
                </a:solidFill>
                <a:latin typeface="Tahoma"/>
                <a:cs typeface="Tahoma"/>
                <a:sym typeface="Wingdings"/>
              </a:rPr>
              <a:t></a:t>
            </a:r>
            <a:endParaRPr lang="en-US" sz="800" b="1" dirty="0">
              <a:solidFill>
                <a:srgbClr val="9966FF"/>
              </a:solidFill>
              <a:latin typeface="Tahoma"/>
              <a:cs typeface="Tahoma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16</a:t>
            </a:fld>
            <a:r>
              <a:rPr lang="fr-FR" smtClean="0"/>
              <a:t>/23</a:t>
            </a:r>
            <a:endParaRPr lang="fr-FR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43154"/>
            <a:ext cx="2953488" cy="27838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19202"/>
            <a:ext cx="2950613" cy="2802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347" y="890249"/>
            <a:ext cx="2936012" cy="280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305" y="3707513"/>
            <a:ext cx="2967259" cy="28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7374437" cy="943721"/>
          </a:xfrm>
        </p:spPr>
        <p:txBody>
          <a:bodyPr>
            <a:normAutofit/>
          </a:bodyPr>
          <a:lstStyle/>
          <a:p>
            <a:r>
              <a:rPr lang="en-US" dirty="0" smtClean="0"/>
              <a:t> Particle </a:t>
            </a:r>
            <a:r>
              <a:rPr lang="en-US" smtClean="0"/>
              <a:t>Flow Algorithm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199" y="1021074"/>
            <a:ext cx="8420651" cy="2216475"/>
          </a:xfrm>
        </p:spPr>
        <p:txBody>
          <a:bodyPr/>
          <a:lstStyle/>
          <a:p>
            <a:r>
              <a:rPr lang="en-US" dirty="0" smtClean="0"/>
              <a:t>Exploring the fine resolution and granularity of part of the CMS detector to improve the identification and resolution of reconstructed objects using Particle Flow Algorithms.</a:t>
            </a:r>
          </a:p>
          <a:p>
            <a:r>
              <a:rPr lang="en-US" dirty="0" smtClean="0">
                <a:solidFill>
                  <a:srgbClr val="00CC99"/>
                </a:solidFill>
              </a:rPr>
              <a:t>Principle: link track and cluster and cluster to cluster in fine grain</a:t>
            </a:r>
          </a:p>
          <a:p>
            <a:endParaRPr lang="en-US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1573849" y="6516372"/>
            <a:ext cx="3381810" cy="42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4025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2463" algn="l"/>
                <a:tab pos="1308100" algn="l"/>
                <a:tab pos="1963738" algn="l"/>
                <a:tab pos="2616200" algn="l"/>
                <a:tab pos="3271838" algn="l"/>
                <a:tab pos="3927475" algn="l"/>
                <a:tab pos="4581525" algn="l"/>
                <a:tab pos="5235575" algn="l"/>
                <a:tab pos="5891213" algn="l"/>
                <a:tab pos="6545263" algn="l"/>
                <a:tab pos="7200900" algn="l"/>
              </a:tabLst>
              <a:defRPr/>
            </a:pPr>
            <a:r>
              <a:rPr kumimoji="0" lang="en-US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ヒラギノ角ゴ Pro W3" charset="-128"/>
                <a:cs typeface="Tahoma"/>
              </a:rPr>
              <a:t>Multijet</a:t>
            </a:r>
            <a:r>
              <a:rPr kumimoji="0" lang="en-US" b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ヒラギノ角ゴ Pro W3" charset="-128"/>
                <a:cs typeface="Tahoma"/>
              </a:rPr>
              <a:t> at 2.36 </a:t>
            </a:r>
            <a:r>
              <a:rPr kumimoji="0" lang="en-US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ヒラギノ角ゴ Pro W3" charset="-128"/>
                <a:cs typeface="Tahoma"/>
              </a:rPr>
              <a:t>TeV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/>
              <a:ea typeface="ヒラギノ角ゴ Pro W3" charset="-128"/>
              <a:cs typeface="Tahoma"/>
            </a:endParaRPr>
          </a:p>
        </p:txBody>
      </p:sp>
      <p:pic>
        <p:nvPicPr>
          <p:cNvPr id="2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689554"/>
            <a:ext cx="32289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8961" y="2485545"/>
            <a:ext cx="4386039" cy="403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2" descr="CMS-Color-Lab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17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8198824" cy="9437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Flow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76" y="881462"/>
            <a:ext cx="7710921" cy="513176"/>
          </a:xfrm>
        </p:spPr>
        <p:txBody>
          <a:bodyPr/>
          <a:lstStyle/>
          <a:p>
            <a:r>
              <a:rPr lang="en-US" dirty="0" smtClean="0"/>
              <a:t>Need to establish track </a:t>
            </a:r>
            <a:r>
              <a:rPr lang="en-US" dirty="0" err="1" smtClean="0"/>
              <a:t>Ecal/Hcal</a:t>
            </a:r>
            <a:r>
              <a:rPr lang="en-US" dirty="0" smtClean="0"/>
              <a:t> cluster link: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40" y="4271414"/>
            <a:ext cx="8396856" cy="2597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40" y="1272232"/>
            <a:ext cx="3393679" cy="3020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6570" y="1272232"/>
            <a:ext cx="273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P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cs typeface="Tahoma"/>
              </a:rPr>
              <a:t>T 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of tracks&gt;1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G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eV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</p:txBody>
      </p:sp>
      <p:pic>
        <p:nvPicPr>
          <p:cNvPr id="15" name="Picture 12" descr="CMS-Color-Lab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18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Flow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43721"/>
            <a:ext cx="4002195" cy="41355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Charged Hadrons Calibration: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9924"/>
            <a:ext cx="3181034" cy="2213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611" y="1729085"/>
            <a:ext cx="5680245" cy="2615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898" y="4344988"/>
            <a:ext cx="5517409" cy="2509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508899"/>
            <a:ext cx="3478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90099"/>
                </a:solidFill>
                <a:latin typeface="Tahoma"/>
                <a:cs typeface="Tahoma"/>
              </a:rPr>
              <a:t>Calorimeter response to hadrons well simulated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8051" y="1133044"/>
            <a:ext cx="2781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Inclusive jet analysis: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p</a:t>
            </a:r>
            <a:r>
              <a:rPr lang="en-US" b="1" baseline="-25000" dirty="0" err="1" smtClean="0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baseline="30000" dirty="0" err="1" smtClean="0">
                <a:solidFill>
                  <a:srgbClr val="9966FF"/>
                </a:solidFill>
                <a:latin typeface="Tahoma"/>
                <a:cs typeface="Tahoma"/>
              </a:rPr>
              <a:t>raw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</a:t>
            </a:r>
            <a:r>
              <a:rPr lang="en-US" b="1" dirty="0">
                <a:solidFill>
                  <a:srgbClr val="9966FF"/>
                </a:solidFill>
                <a:latin typeface="Tahoma"/>
                <a:cs typeface="Tahoma"/>
              </a:rPr>
              <a:t>&gt; 5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GeV</a:t>
            </a:r>
            <a:endParaRPr lang="en-US" b="1" dirty="0">
              <a:solidFill>
                <a:srgbClr val="9966FF"/>
              </a:solidFill>
              <a:latin typeface="Tahoma"/>
              <a:cs typeface="Tahoma"/>
            </a:endParaRPr>
          </a:p>
        </p:txBody>
      </p:sp>
      <p:pic>
        <p:nvPicPr>
          <p:cNvPr id="10" name="Picture 9" descr="CMS-Color-Lab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19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12A_0016 as Smart Object-1_red"/>
          <p:cNvPicPr>
            <a:picLocks noChangeAspect="1" noChangeArrowheads="1"/>
          </p:cNvPicPr>
          <p:nvPr/>
        </p:nvPicPr>
        <p:blipFill>
          <a:blip r:embed="rId2">
            <a:lum contrast="12000"/>
            <a:alphaModFix amt="20000"/>
          </a:blip>
          <a:srcRect l="3487" r="3520"/>
          <a:stretch>
            <a:fillRect/>
          </a:stretch>
        </p:blipFill>
        <p:spPr bwMode="auto">
          <a:xfrm>
            <a:off x="0" y="1209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7671710" cy="1456897"/>
          </a:xfrm>
        </p:spPr>
        <p:txBody>
          <a:bodyPr>
            <a:normAutofit/>
          </a:bodyPr>
          <a:lstStyle/>
          <a:p>
            <a:r>
              <a:rPr lang="en-US" dirty="0" smtClean="0"/>
              <a:t>On the Road to Standard Model and Searches…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5139" y="1780652"/>
            <a:ext cx="7371747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 Tracker, wonderful tool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Tahoma"/>
                <a:cs typeface="Tahoma"/>
              </a:rPr>
              <a:t>Ecal</a:t>
            </a: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, control calibration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 Jets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 Missing E</a:t>
            </a:r>
            <a:r>
              <a:rPr lang="en-US" sz="2400" b="1" baseline="-25000" dirty="0" smtClean="0">
                <a:solidFill>
                  <a:srgbClr val="000090"/>
                </a:solidFill>
                <a:latin typeface="Tahoma"/>
                <a:cs typeface="Tahoma"/>
              </a:rPr>
              <a:t>T</a:t>
            </a: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, a challenging variable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 Particle Flow algorithm, improvement all the way…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2400" b="1" dirty="0" smtClean="0">
              <a:solidFill>
                <a:srgbClr val="000090"/>
              </a:solidFill>
              <a:latin typeface="Tahoma"/>
              <a:cs typeface="Tahoma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Tahoma"/>
                <a:cs typeface="Tahoma"/>
              </a:rPr>
              <a:t> Conclusion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2400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9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8198824" cy="943721"/>
          </a:xfrm>
        </p:spPr>
        <p:txBody>
          <a:bodyPr/>
          <a:lstStyle/>
          <a:p>
            <a:r>
              <a:rPr lang="en-US" dirty="0" smtClean="0"/>
              <a:t>Particle Flow Jet Properties</a:t>
            </a:r>
            <a:endParaRPr lang="en-US" dirty="0"/>
          </a:p>
        </p:txBody>
      </p:sp>
      <p:pic>
        <p:nvPicPr>
          <p:cNvPr id="10" name="Picture 9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" y="2911352"/>
            <a:ext cx="9143995" cy="28968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" y="1185621"/>
            <a:ext cx="9143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Jets reconstructed using Anti-KT R=0.5 algorithm from particle flow particles</a:t>
            </a:r>
          </a:p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Di-jet analysis: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P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&gt;8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G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eV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 |</a:t>
            </a:r>
            <a:r>
              <a:rPr lang="en-US" b="1" dirty="0" err="1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η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|&lt;3.0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|</a:t>
            </a:r>
            <a:r>
              <a:rPr lang="en-US" b="1" dirty="0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Δφ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(j1,j2) –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π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|&lt;1.0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20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6649" t="8540" r="3441" b="3339"/>
          <a:stretch>
            <a:fillRect/>
          </a:stretch>
        </p:blipFill>
        <p:spPr>
          <a:xfrm>
            <a:off x="4616075" y="3822724"/>
            <a:ext cx="4071376" cy="270611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</a:t>
            </a:r>
            <a:r>
              <a:rPr lang="en-US" baseline="-25000" dirty="0" smtClean="0"/>
              <a:t>T</a:t>
            </a:r>
            <a:r>
              <a:rPr lang="en-US" dirty="0" smtClean="0"/>
              <a:t> using Particle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4" y="943721"/>
            <a:ext cx="8264117" cy="2721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664970"/>
            <a:ext cx="3722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C0066"/>
                </a:solidFill>
                <a:latin typeface="Tahoma"/>
                <a:cs typeface="Tahoma"/>
              </a:rPr>
              <a:t>SumE</a:t>
            </a:r>
            <a:r>
              <a:rPr lang="en-US" b="1" baseline="-25000" dirty="0" err="1">
                <a:solidFill>
                  <a:srgbClr val="CC0066"/>
                </a:solidFill>
                <a:latin typeface="Tahoma"/>
                <a:cs typeface="Tahoma"/>
              </a:rPr>
              <a:t>T</a:t>
            </a:r>
            <a:r>
              <a:rPr lang="en-US" b="1" dirty="0">
                <a:solidFill>
                  <a:srgbClr val="CC0066"/>
                </a:solidFill>
                <a:latin typeface="Tahoma"/>
                <a:cs typeface="Tahoma"/>
              </a:rPr>
              <a:t> &gt; 3 </a:t>
            </a:r>
            <a:r>
              <a:rPr lang="en-US" b="1" dirty="0" err="1">
                <a:solidFill>
                  <a:srgbClr val="CC0066"/>
                </a:solidFill>
                <a:latin typeface="Tahoma"/>
                <a:cs typeface="Tahoma"/>
              </a:rPr>
              <a:t>GeV</a:t>
            </a:r>
            <a:endParaRPr lang="en-US" b="1" dirty="0">
              <a:solidFill>
                <a:srgbClr val="CC0066"/>
              </a:solidFill>
              <a:latin typeface="Tahoma"/>
              <a:cs typeface="Tahoma"/>
            </a:endParaRPr>
          </a:p>
          <a:p>
            <a:r>
              <a:rPr lang="en-US" b="1" dirty="0">
                <a:solidFill>
                  <a:srgbClr val="CC0066"/>
                </a:solidFill>
                <a:latin typeface="Tahoma"/>
                <a:cs typeface="Tahoma"/>
              </a:rPr>
              <a:t>Particle-based ME</a:t>
            </a:r>
            <a:r>
              <a:rPr lang="en-US" b="1" baseline="-25000" dirty="0">
                <a:solidFill>
                  <a:srgbClr val="CC0066"/>
                </a:solidFill>
                <a:latin typeface="Tahoma"/>
                <a:cs typeface="Tahoma"/>
              </a:rPr>
              <a:t>T</a:t>
            </a:r>
            <a:r>
              <a:rPr lang="en-US" b="1" dirty="0">
                <a:solidFill>
                  <a:srgbClr val="CC0066"/>
                </a:solidFill>
                <a:latin typeface="Tahoma"/>
                <a:cs typeface="Tahoma"/>
              </a:rPr>
              <a:t> relative resolution is about twice as good as </a:t>
            </a:r>
            <a:r>
              <a:rPr lang="en-US" b="1" dirty="0" smtClean="0">
                <a:solidFill>
                  <a:srgbClr val="CC0066"/>
                </a:solidFill>
                <a:latin typeface="Tahoma"/>
                <a:cs typeface="Tahoma"/>
              </a:rPr>
              <a:t>for the </a:t>
            </a:r>
            <a:r>
              <a:rPr lang="en-US" b="1" dirty="0" err="1">
                <a:solidFill>
                  <a:srgbClr val="CC0066"/>
                </a:solidFill>
                <a:latin typeface="Tahoma"/>
                <a:cs typeface="Tahoma"/>
              </a:rPr>
              <a:t>CaloMET</a:t>
            </a:r>
            <a:endParaRPr lang="en-US" b="1" dirty="0">
              <a:solidFill>
                <a:srgbClr val="CC0066"/>
              </a:solidFill>
              <a:latin typeface="Tahoma"/>
              <a:cs typeface="Taho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61" y="5052079"/>
            <a:ext cx="3827672" cy="653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27" y="5872684"/>
            <a:ext cx="2484785" cy="773044"/>
          </a:xfrm>
          <a:prstGeom prst="rect">
            <a:avLst/>
          </a:prstGeom>
        </p:spPr>
      </p:pic>
      <p:pic>
        <p:nvPicPr>
          <p:cNvPr id="10" name="Picture 12" descr="CMS-Color-Labe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21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854" y="-179593"/>
            <a:ext cx="8210145" cy="943721"/>
          </a:xfrm>
        </p:spPr>
        <p:txBody>
          <a:bodyPr/>
          <a:lstStyle/>
          <a:p>
            <a:r>
              <a:rPr lang="en-US" dirty="0" smtClean="0"/>
              <a:t>And finally…</a:t>
            </a:r>
            <a:endParaRPr lang="en-US" dirty="0"/>
          </a:p>
        </p:txBody>
      </p:sp>
      <p:pic>
        <p:nvPicPr>
          <p:cNvPr id="7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005040"/>
            <a:ext cx="8128000" cy="56388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22</a:t>
            </a:fld>
            <a:r>
              <a:rPr lang="fr-FR" smtClean="0"/>
              <a:t>/23</a:t>
            </a:r>
            <a:endParaRPr lang="fr-FR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4642" y="253739"/>
            <a:ext cx="8210145" cy="94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CC0066"/>
                </a:solidFill>
                <a:latin typeface="Tahoma"/>
                <a:ea typeface="+mj-ea"/>
                <a:cs typeface="Tahoma"/>
              </a:rPr>
              <a:t>CMS Back Alive!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D6C7C1"/>
              </a:clrFrom>
              <a:clrTo>
                <a:srgbClr val="D6C7C1">
                  <a:alpha val="0"/>
                </a:srgbClr>
              </a:clrTo>
            </a:clrChange>
            <a:alphaModFix amt="20000"/>
          </a:blip>
          <a:srcRect b="5608"/>
          <a:stretch>
            <a:fillRect/>
          </a:stretch>
        </p:blipFill>
        <p:spPr>
          <a:xfrm>
            <a:off x="0" y="0"/>
            <a:ext cx="9158856" cy="6869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046"/>
            <a:ext cx="8229600" cy="5055557"/>
          </a:xfrm>
        </p:spPr>
        <p:txBody>
          <a:bodyPr>
            <a:normAutofit/>
          </a:bodyPr>
          <a:lstStyle/>
          <a:p>
            <a:r>
              <a:rPr lang="en-US" dirty="0" smtClean="0"/>
              <a:t>From the first collisions day, a lot of results have been appearing very quickly</a:t>
            </a:r>
          </a:p>
          <a:p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Understanding and commissioning of the detector is in well advanced stage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Start to use complex algorithms with very few fine tuning</a:t>
            </a:r>
          </a:p>
          <a:p>
            <a:pPr>
              <a:buFont typeface="Wingdings" charset="2"/>
              <a:buChar char="è"/>
            </a:pPr>
            <a:r>
              <a:rPr lang="en-US" dirty="0" smtClean="0">
                <a:sym typeface="Wingdings"/>
              </a:rPr>
              <a:t> Agreement with simulation is impressive all the way through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CMS is waiting for higher statistics of data and higher center of mass energy to start to perform searches</a:t>
            </a:r>
          </a:p>
          <a:p>
            <a:endParaRPr lang="en-US" dirty="0" smtClean="0"/>
          </a:p>
          <a:p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By ICHEP, should start to see more Standard Model physics at 7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and…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23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D6C7C1"/>
              </a:clrFrom>
              <a:clrTo>
                <a:srgbClr val="D6C7C1">
                  <a:alpha val="0"/>
                </a:srgbClr>
              </a:clrTo>
            </a:clrChange>
            <a:alphaModFix amt="20000"/>
          </a:blip>
          <a:srcRect b="5608"/>
          <a:stretch>
            <a:fillRect/>
          </a:stretch>
        </p:blipFill>
        <p:spPr>
          <a:xfrm>
            <a:off x="3" y="-11084"/>
            <a:ext cx="9158856" cy="6869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7374437" cy="943721"/>
          </a:xfrm>
        </p:spPr>
        <p:txBody>
          <a:bodyPr>
            <a:normAutofit/>
          </a:bodyPr>
          <a:lstStyle/>
          <a:p>
            <a:r>
              <a:rPr lang="en-US" dirty="0" err="1" smtClean="0"/>
              <a:t>BackUp</a:t>
            </a:r>
            <a:endParaRPr lang="en-US" dirty="0"/>
          </a:p>
        </p:txBody>
      </p:sp>
      <p:pic>
        <p:nvPicPr>
          <p:cNvPr id="8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24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dr_cover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l="5922" t="22307" r="4326" b="21341"/>
          <a:stretch>
            <a:fillRect/>
          </a:stretch>
        </p:blipFill>
        <p:spPr bwMode="auto">
          <a:xfrm>
            <a:off x="0" y="0"/>
            <a:ext cx="9142535" cy="685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6" y="0"/>
            <a:ext cx="7374437" cy="943721"/>
          </a:xfrm>
        </p:spPr>
        <p:txBody>
          <a:bodyPr>
            <a:normAutofit/>
          </a:bodyPr>
          <a:lstStyle/>
          <a:p>
            <a:r>
              <a:rPr lang="en-US" dirty="0" err="1" smtClean="0"/>
              <a:t>AntiKt</a:t>
            </a:r>
            <a:endParaRPr lang="en-US" dirty="0"/>
          </a:p>
        </p:txBody>
      </p:sp>
      <p:pic>
        <p:nvPicPr>
          <p:cNvPr id="8" name="Picture 12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1" y="1155906"/>
            <a:ext cx="8090202" cy="5000267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25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bul-pho-2007-079"/>
          <p:cNvPicPr>
            <a:picLocks noChangeAspect="1" noChangeArrowheads="1"/>
          </p:cNvPicPr>
          <p:nvPr/>
        </p:nvPicPr>
        <p:blipFill>
          <a:blip r:embed="rId2">
            <a:lum contrast="8000"/>
            <a:alphaModFix amt="20000"/>
          </a:blip>
          <a:srcRect l="2290" r="540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174"/>
          </a:xfrm>
        </p:spPr>
        <p:txBody>
          <a:bodyPr/>
          <a:lstStyle/>
          <a:p>
            <a:r>
              <a:rPr lang="en-US" dirty="0" smtClean="0"/>
              <a:t>CMS Data Recording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016" y="1133143"/>
            <a:ext cx="4901898" cy="26423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Data are recorded using High Level Trigger as a pass through </a:t>
            </a:r>
            <a:r>
              <a:rPr lang="en-US" dirty="0" smtClean="0"/>
              <a:t>(</a:t>
            </a:r>
            <a:r>
              <a:rPr lang="en-US" sz="2000" dirty="0" smtClean="0"/>
              <a:t>rate of collisions maximum </a:t>
            </a:r>
            <a:r>
              <a:rPr lang="en-US" dirty="0"/>
              <a:t>2</a:t>
            </a:r>
            <a:r>
              <a:rPr lang="en-US" sz="2000" dirty="0" smtClean="0"/>
              <a:t>0 Hz)</a:t>
            </a:r>
          </a:p>
          <a:p>
            <a:pPr>
              <a:buFont typeface="Wingdings" charset="2"/>
              <a:buChar char="è"/>
            </a:pPr>
            <a:r>
              <a:rPr lang="en-US" dirty="0" smtClean="0">
                <a:sym typeface="Wingdings"/>
              </a:rPr>
              <a:t> Record all events</a:t>
            </a:r>
          </a:p>
          <a:p>
            <a:pPr>
              <a:buFont typeface="Wingdings" charset="2"/>
              <a:buChar char="è"/>
            </a:pPr>
            <a:r>
              <a:rPr lang="en-US" sz="2000" dirty="0" smtClean="0">
                <a:sym typeface="Wingdings"/>
              </a:rPr>
              <a:t> Mainly identify collisions events using Beam </a:t>
            </a:r>
            <a:r>
              <a:rPr lang="en-US" sz="2000" dirty="0" err="1" smtClean="0">
                <a:sym typeface="Wingdings"/>
              </a:rPr>
              <a:t>Scintillator</a:t>
            </a:r>
            <a:r>
              <a:rPr lang="en-US" sz="2000" dirty="0" smtClean="0">
                <a:sym typeface="Wingdings"/>
              </a:rPr>
              <a:t> Counter [BSC]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216449"/>
            <a:ext cx="3810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457202" y="4537124"/>
            <a:ext cx="1689100" cy="688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2061" y="4167792"/>
            <a:ext cx="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ahoma"/>
                <a:cs typeface="Tahoma"/>
              </a:rPr>
              <a:t>BSC</a:t>
            </a:r>
            <a:endParaRPr lang="en-US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2" name="Picture 4" descr="image_001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56270"/>
            <a:ext cx="4088016" cy="264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154881" y="4216449"/>
            <a:ext cx="2722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Luminosity recorded:</a:t>
            </a:r>
          </a:p>
          <a:p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~10 μb</a:t>
            </a:r>
            <a:r>
              <a:rPr lang="en-US" b="1" baseline="30000" smtClean="0">
                <a:solidFill>
                  <a:srgbClr val="9966FF"/>
                </a:solidFill>
                <a:latin typeface="Tahoma"/>
                <a:cs typeface="Tahoma"/>
              </a:rPr>
              <a:t>-1</a:t>
            </a:r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 at 900 GeV</a:t>
            </a:r>
          </a:p>
          <a:p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~0.4</a:t>
            </a:r>
            <a:r>
              <a:rPr lang="en-US" b="1">
                <a:solidFill>
                  <a:srgbClr val="9966FF"/>
                </a:solidFill>
                <a:latin typeface="Tahoma"/>
                <a:cs typeface="Tahoma"/>
              </a:rPr>
              <a:t> </a:t>
            </a:r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μb</a:t>
            </a:r>
            <a:r>
              <a:rPr lang="en-US" b="1" baseline="30000" smtClean="0">
                <a:solidFill>
                  <a:srgbClr val="9966FF"/>
                </a:solidFill>
                <a:latin typeface="Tahoma"/>
                <a:cs typeface="Tahoma"/>
              </a:rPr>
              <a:t>-1</a:t>
            </a:r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 at 2.36 </a:t>
            </a:r>
            <a:r>
              <a:rPr lang="en-US" b="1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smtClean="0">
                <a:solidFill>
                  <a:srgbClr val="9966FF"/>
                </a:solidFill>
                <a:latin typeface="Tahoma"/>
                <a:cs typeface="Tahoma"/>
              </a:rPr>
              <a:t>eV</a:t>
            </a:r>
            <a:endParaRPr lang="en-US" b="1">
              <a:solidFill>
                <a:srgbClr val="9966FF"/>
              </a:solidFill>
              <a:latin typeface="Tahoma"/>
              <a:cs typeface="Tahoma"/>
            </a:endParaRPr>
          </a:p>
        </p:txBody>
      </p:sp>
      <p:pic>
        <p:nvPicPr>
          <p:cNvPr id="17" name="Picture 12" descr="CMS-Color-Lab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3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dr_cover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5922" t="22307" r="4326" b="21341"/>
          <a:stretch>
            <a:fillRect/>
          </a:stretch>
        </p:blipFill>
        <p:spPr bwMode="auto">
          <a:xfrm>
            <a:off x="0" y="0"/>
            <a:ext cx="9142535" cy="685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Over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855958"/>
            <a:ext cx="4281713" cy="176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6874" cy="70977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Tracking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-1" y="2619205"/>
            <a:ext cx="5612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Alignment from </a:t>
            </a:r>
            <a:r>
              <a:rPr lang="en-US" b="1" dirty="0" err="1" smtClean="0">
                <a:solidFill>
                  <a:srgbClr val="990099"/>
                </a:solidFill>
                <a:latin typeface="Tahoma"/>
                <a:cs typeface="Tahoma"/>
              </a:rPr>
              <a:t>Cosmics</a:t>
            </a:r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data taken over summer 2009.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Selection: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Tracks with at least 6 hits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Normalized 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chi</a:t>
            </a:r>
            <a:r>
              <a:rPr lang="en-US" b="1" baseline="30000" dirty="0" smtClean="0">
                <a:solidFill>
                  <a:srgbClr val="9966FF"/>
                </a:solidFill>
                <a:latin typeface="Tahoma"/>
                <a:cs typeface="Tahoma"/>
              </a:rPr>
              <a:t>2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&lt; 5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impact parameter with beam </a:t>
            </a:r>
            <a:b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</a:b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spot &gt; 0.5 sigma, 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Both tracks at 1 cm of each </a:t>
            </a:r>
            <a:b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</a:b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other, oppositely charged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l="2276" t="5314"/>
          <a:stretch>
            <a:fillRect/>
          </a:stretch>
        </p:blipFill>
        <p:spPr>
          <a:xfrm>
            <a:off x="5821005" y="872449"/>
            <a:ext cx="3213260" cy="2988000"/>
          </a:xfrm>
          <a:prstGeom prst="rect">
            <a:avLst/>
          </a:prstGeom>
        </p:spPr>
      </p:pic>
      <p:pic>
        <p:nvPicPr>
          <p:cNvPr id="26" name="Picture 12" descr="CMS-Color-Lab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" y="3"/>
            <a:ext cx="831590" cy="8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19613" y="1869474"/>
            <a:ext cx="4167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3399"/>
                </a:solidFill>
              </a:rPr>
              <a:t>K</a:t>
            </a:r>
            <a:r>
              <a:rPr lang="en-US" sz="1600" b="1" baseline="-25000" dirty="0">
                <a:solidFill>
                  <a:srgbClr val="003399"/>
                </a:solidFill>
              </a:rPr>
              <a:t>s</a:t>
            </a:r>
            <a:endParaRPr lang="en-US" sz="1600" b="1" dirty="0">
              <a:solidFill>
                <a:srgbClr val="003399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rcRect l="584" t="5025"/>
          <a:stretch>
            <a:fillRect/>
          </a:stretch>
        </p:blipFill>
        <p:spPr>
          <a:xfrm>
            <a:off x="3557725" y="3887509"/>
            <a:ext cx="3238164" cy="2968919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34554" y="4070076"/>
            <a:ext cx="44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3399"/>
                </a:solidFill>
                <a:latin typeface="Tahoma"/>
                <a:cs typeface="Tahoma"/>
                <a:sym typeface="Symbol" pitchFamily="-110" charset="2"/>
              </a:rPr>
              <a:t></a:t>
            </a:r>
            <a:endParaRPr lang="en-US" sz="1600" b="1" dirty="0">
              <a:solidFill>
                <a:srgbClr val="003399"/>
              </a:solidFill>
              <a:latin typeface="Tahoma"/>
              <a:cs typeface="Tahoma"/>
              <a:sym typeface="Symbol" pitchFamily="-110" charset="2"/>
            </a:endParaRPr>
          </a:p>
        </p:txBody>
      </p:sp>
      <p:pic>
        <p:nvPicPr>
          <p:cNvPr id="36" name="Picture 14" descr="Screen shot 2010-02-25 at 12.31.39 PM.png"/>
          <p:cNvPicPr>
            <a:picLocks noChangeAspect="1"/>
          </p:cNvPicPr>
          <p:nvPr/>
        </p:nvPicPr>
        <p:blipFill>
          <a:blip r:embed="rId8"/>
          <a:srcRect l="5531" t="9204" r="5940"/>
          <a:stretch>
            <a:fillRect/>
          </a:stretch>
        </p:blipFill>
        <p:spPr bwMode="auto">
          <a:xfrm>
            <a:off x="5031490" y="2208028"/>
            <a:ext cx="2356983" cy="6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7" descr="Screen shot 2010-02-25 at 12.37.35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35893" y="5366998"/>
            <a:ext cx="2841498" cy="62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4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dr_cover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5922" t="22307" r="4326" b="21341"/>
          <a:stretch>
            <a:fillRect/>
          </a:stretch>
        </p:blipFill>
        <p:spPr bwMode="auto">
          <a:xfrm>
            <a:off x="0" y="0"/>
            <a:ext cx="9142535" cy="685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6874" cy="70977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Lifetime</a:t>
            </a:r>
            <a:endParaRPr lang="fr-FR" dirty="0"/>
          </a:p>
        </p:txBody>
      </p:sp>
      <p:pic>
        <p:nvPicPr>
          <p:cNvPr id="26" name="Picture 12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3"/>
            <a:ext cx="831590" cy="8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602" y="1104323"/>
            <a:ext cx="9140254" cy="1719766"/>
          </a:xfrm>
        </p:spPr>
        <p:txBody>
          <a:bodyPr wrap="square">
            <a:normAutofit/>
          </a:bodyPr>
          <a:lstStyle/>
          <a:p>
            <a:pPr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9966FF"/>
                </a:solidFill>
              </a:rPr>
              <a:t> Data </a:t>
            </a:r>
            <a:r>
              <a:rPr lang="en-US" sz="1800" dirty="0" smtClean="0">
                <a:solidFill>
                  <a:srgbClr val="9966FF"/>
                </a:solidFill>
              </a:rPr>
              <a:t>and MC are split into bins of </a:t>
            </a:r>
            <a:r>
              <a:rPr lang="en-US" sz="1800" dirty="0" err="1" smtClean="0">
                <a:solidFill>
                  <a:srgbClr val="9966FF"/>
                </a:solidFill>
              </a:rPr>
              <a:t>c</a:t>
            </a:r>
            <a:r>
              <a:rPr lang="en-US" sz="1800" dirty="0" err="1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1800" dirty="0" smtClean="0">
                <a:solidFill>
                  <a:srgbClr val="9966FF"/>
                </a:solidFill>
              </a:rPr>
              <a:t> </a:t>
            </a:r>
            <a:r>
              <a:rPr lang="en-US" sz="1800" dirty="0" smtClean="0">
                <a:solidFill>
                  <a:srgbClr val="9966FF"/>
                </a:solidFill>
              </a:rPr>
              <a:t>and a fit for the yield is performed in each bin.</a:t>
            </a:r>
            <a:endParaRPr lang="en-US" sz="1800" dirty="0" smtClean="0">
              <a:solidFill>
                <a:srgbClr val="9966FF"/>
              </a:solidFill>
            </a:endParaRPr>
          </a:p>
          <a:p>
            <a:pPr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9966FF"/>
                </a:solidFill>
              </a:rPr>
              <a:t> Divide </a:t>
            </a:r>
            <a:r>
              <a:rPr lang="en-US" sz="1800" dirty="0" smtClean="0">
                <a:solidFill>
                  <a:srgbClr val="9966FF"/>
                </a:solidFill>
              </a:rPr>
              <a:t>MC yields by true (exponential) distribution to obtain correction factor.</a:t>
            </a:r>
            <a:endParaRPr lang="en-US" sz="1800" dirty="0" smtClean="0">
              <a:solidFill>
                <a:srgbClr val="9966FF"/>
              </a:solidFill>
            </a:endParaRPr>
          </a:p>
          <a:p>
            <a:pPr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9966FF"/>
                </a:solidFill>
              </a:rPr>
              <a:t> Correct </a:t>
            </a:r>
            <a:r>
              <a:rPr lang="en-US" sz="1800" dirty="0" smtClean="0">
                <a:solidFill>
                  <a:srgbClr val="9966FF"/>
                </a:solidFill>
              </a:rPr>
              <a:t>data and fit for lifetime.</a:t>
            </a:r>
          </a:p>
        </p:txBody>
      </p:sp>
      <p:pic>
        <p:nvPicPr>
          <p:cNvPr id="18" name="Picture 22" descr="lamCtauFromYields_withFit3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1597" y="2949310"/>
            <a:ext cx="3664898" cy="351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366405" y="2450364"/>
            <a:ext cx="22575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993366"/>
                </a:solidFill>
                <a:latin typeface="Tahoma"/>
                <a:cs typeface="Tahoma"/>
              </a:rPr>
              <a:t>PDG: 263.1 ± 2.0 </a:t>
            </a:r>
            <a:r>
              <a:rPr lang="en-US" sz="1600" b="1" dirty="0" err="1">
                <a:solidFill>
                  <a:srgbClr val="993366"/>
                </a:solidFill>
                <a:latin typeface="Tahoma"/>
                <a:cs typeface="Tahoma"/>
              </a:rPr>
              <a:t>ps</a:t>
            </a:r>
            <a:endParaRPr lang="en-US" sz="1600" b="1" dirty="0">
              <a:solidFill>
                <a:srgbClr val="993366"/>
              </a:solidFill>
              <a:latin typeface="Tahoma"/>
              <a:cs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5728" y="2781971"/>
            <a:ext cx="220044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993366"/>
                </a:solidFill>
                <a:latin typeface="Tahoma"/>
                <a:cs typeface="Tahoma"/>
              </a:rPr>
              <a:t>CMS: </a:t>
            </a:r>
            <a:r>
              <a:rPr lang="en-US" sz="1600" b="1" dirty="0" smtClean="0">
                <a:solidFill>
                  <a:srgbClr val="993366"/>
                </a:solidFill>
                <a:latin typeface="Tahoma"/>
                <a:cs typeface="Tahoma"/>
              </a:rPr>
              <a:t>271.0 </a:t>
            </a:r>
            <a:r>
              <a:rPr lang="en-US" sz="1600" b="1" dirty="0">
                <a:solidFill>
                  <a:srgbClr val="993366"/>
                </a:solidFill>
                <a:latin typeface="Tahoma"/>
                <a:cs typeface="Tahoma"/>
              </a:rPr>
              <a:t>± 20 </a:t>
            </a:r>
            <a:r>
              <a:rPr lang="en-US" sz="1600" b="1" dirty="0" err="1">
                <a:solidFill>
                  <a:srgbClr val="993366"/>
                </a:solidFill>
                <a:latin typeface="Tahoma"/>
                <a:cs typeface="Tahoma"/>
              </a:rPr>
              <a:t>ps</a:t>
            </a:r>
            <a:endParaRPr lang="en-US" sz="1600" b="1" dirty="0">
              <a:solidFill>
                <a:srgbClr val="993366"/>
              </a:solidFill>
              <a:latin typeface="Tahoma"/>
              <a:cs typeface="Tahoma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497738" y="4017003"/>
            <a:ext cx="477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3399"/>
                </a:solidFill>
                <a:latin typeface="Tahoma"/>
                <a:cs typeface="Tahoma"/>
                <a:sym typeface="Symbol" pitchFamily="-110" charset="2"/>
              </a:rPr>
              <a:t></a:t>
            </a:r>
            <a:endParaRPr lang="en-US" sz="1600" b="1" dirty="0">
              <a:solidFill>
                <a:srgbClr val="003399"/>
              </a:solidFill>
              <a:latin typeface="Tahoma"/>
              <a:cs typeface="Tahoma"/>
              <a:sym typeface="Symbol" pitchFamily="-110" charset="2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5</a:t>
            </a:fld>
            <a:r>
              <a:rPr lang="fr-FR" smtClean="0"/>
              <a:t>/23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24332" y="781157"/>
            <a:ext cx="9134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Monte Carlo is simulated with the same conditions as in data.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 t="4752"/>
          <a:stretch>
            <a:fillRect/>
          </a:stretch>
        </p:blipFill>
        <p:spPr>
          <a:xfrm>
            <a:off x="181768" y="3094871"/>
            <a:ext cx="3741278" cy="341999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55922" y="4017003"/>
            <a:ext cx="4167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3399"/>
                </a:solidFill>
              </a:rPr>
              <a:t>K</a:t>
            </a:r>
            <a:r>
              <a:rPr lang="en-US" sz="1600" b="1" baseline="-25000" dirty="0">
                <a:solidFill>
                  <a:srgbClr val="003399"/>
                </a:solidFill>
              </a:rPr>
              <a:t>s</a:t>
            </a:r>
            <a:endParaRPr lang="en-US" sz="1600" b="1" dirty="0">
              <a:solidFill>
                <a:srgbClr val="0033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4792" y="6389408"/>
            <a:ext cx="8956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ahoma"/>
                <a:ea typeface="ＭＳ Ｐゴシック" charset="-128"/>
                <a:cs typeface="Tahoma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  <a:latin typeface="Tahoma"/>
                <a:ea typeface="ＭＳ Ｐゴシック" charset="-128"/>
                <a:cs typeface="Tahoma"/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ahoma"/>
                <a:ea typeface="ＭＳ Ｐゴシック" charset="-128"/>
                <a:cs typeface="Tahoma"/>
              </a:rPr>
              <a:t>accurate tracking and vertex simulation, even outside the beam region</a:t>
            </a:r>
            <a:endParaRPr lang="en-US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469" y="2478243"/>
            <a:ext cx="23881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993366"/>
                </a:solidFill>
                <a:latin typeface="Tahoma"/>
                <a:cs typeface="Tahoma"/>
              </a:rPr>
              <a:t>PDG: 89.53 ± 0.05 </a:t>
            </a:r>
            <a:r>
              <a:rPr lang="en-US" sz="1600" b="1" dirty="0" err="1">
                <a:solidFill>
                  <a:srgbClr val="993366"/>
                </a:solidFill>
                <a:latin typeface="Tahoma"/>
                <a:cs typeface="Tahoma"/>
              </a:rPr>
              <a:t>ps</a:t>
            </a:r>
            <a:endParaRPr lang="en-US" sz="1600" b="1" dirty="0">
              <a:solidFill>
                <a:srgbClr val="993366"/>
              </a:solidFill>
              <a:latin typeface="Tahoma"/>
              <a:cs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6566" y="2810443"/>
            <a:ext cx="239520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993366"/>
                </a:solidFill>
                <a:latin typeface="Tahoma"/>
                <a:cs typeface="Tahoma"/>
              </a:rPr>
              <a:t>CMS:</a:t>
            </a:r>
            <a:r>
              <a:rPr lang="en-US" sz="1600" b="1" dirty="0" smtClean="0">
                <a:solidFill>
                  <a:srgbClr val="993366"/>
                </a:solidFill>
                <a:latin typeface="Tahoma"/>
                <a:cs typeface="Tahoma"/>
              </a:rPr>
              <a:t> 90.00 </a:t>
            </a:r>
            <a:r>
              <a:rPr lang="en-US" sz="1600" b="1" dirty="0">
                <a:solidFill>
                  <a:srgbClr val="993366"/>
                </a:solidFill>
                <a:latin typeface="Tahoma"/>
                <a:cs typeface="Tahoma"/>
              </a:rPr>
              <a:t>± </a:t>
            </a:r>
            <a:r>
              <a:rPr lang="en-US" sz="1600" b="1" dirty="0" smtClean="0">
                <a:solidFill>
                  <a:srgbClr val="993366"/>
                </a:solidFill>
                <a:latin typeface="Tahoma"/>
                <a:cs typeface="Tahoma"/>
              </a:rPr>
              <a:t>2.10 </a:t>
            </a:r>
            <a:r>
              <a:rPr lang="en-US" sz="1600" b="1" dirty="0" err="1">
                <a:solidFill>
                  <a:srgbClr val="993366"/>
                </a:solidFill>
                <a:latin typeface="Tahoma"/>
                <a:cs typeface="Tahoma"/>
              </a:rPr>
              <a:t>ps</a:t>
            </a:r>
            <a:endParaRPr lang="en-US" sz="1600" b="1" dirty="0">
              <a:solidFill>
                <a:srgbClr val="993366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tdr_cover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5922" t="22307" r="4326" b="21341"/>
          <a:stretch>
            <a:fillRect/>
          </a:stretch>
        </p:blipFill>
        <p:spPr bwMode="auto">
          <a:xfrm>
            <a:off x="0" y="62260"/>
            <a:ext cx="9142535" cy="685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8" cy="933887"/>
          </a:xfrm>
        </p:spPr>
        <p:txBody>
          <a:bodyPr>
            <a:normAutofit/>
          </a:bodyPr>
          <a:lstStyle/>
          <a:p>
            <a:r>
              <a:rPr lang="fr-FR" dirty="0" err="1" smtClean="0"/>
              <a:t>Tracking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fr-FR" dirty="0"/>
          </a:p>
        </p:txBody>
      </p:sp>
      <p:pic>
        <p:nvPicPr>
          <p:cNvPr id="21" name="Picture 6" descr="XiMass_forApproval.png"/>
          <p:cNvPicPr>
            <a:picLocks noChangeAspect="1"/>
          </p:cNvPicPr>
          <p:nvPr/>
        </p:nvPicPr>
        <p:blipFill>
          <a:blip r:embed="rId4"/>
          <a:srcRect l="3189" r="2188"/>
          <a:stretch>
            <a:fillRect/>
          </a:stretch>
        </p:blipFill>
        <p:spPr bwMode="auto">
          <a:xfrm>
            <a:off x="12451" y="896531"/>
            <a:ext cx="2955671" cy="299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3030377" y="1039391"/>
            <a:ext cx="611362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Selection for </a:t>
            </a:r>
            <a:r>
              <a:rPr lang="en-US" b="1" dirty="0" err="1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Ξ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: 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Lambda </a:t>
            </a:r>
            <a:r>
              <a:rPr lang="en-US" b="1" dirty="0">
                <a:solidFill>
                  <a:srgbClr val="9966FF"/>
                </a:solidFill>
                <a:latin typeface="Tahoma"/>
                <a:cs typeface="Tahoma"/>
              </a:rPr>
              <a:t>mass within 8 </a:t>
            </a:r>
            <a:r>
              <a:rPr lang="en-US" b="1" dirty="0" err="1">
                <a:solidFill>
                  <a:srgbClr val="9966FF"/>
                </a:solidFill>
                <a:latin typeface="Tahoma"/>
                <a:cs typeface="Tahoma"/>
              </a:rPr>
              <a:t>MeV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Lambda</a:t>
            </a:r>
            <a:r>
              <a:rPr lang="en-US" b="1" dirty="0">
                <a:solidFill>
                  <a:srgbClr val="9966FF"/>
                </a:solidFill>
                <a:latin typeface="Tahoma"/>
                <a:cs typeface="Tahoma"/>
              </a:rPr>
              <a:t>-</a:t>
            </a:r>
            <a:r>
              <a:rPr lang="en-US" b="1" dirty="0" err="1">
                <a:solidFill>
                  <a:srgbClr val="9966FF"/>
                </a:solidFill>
                <a:latin typeface="Tahoma"/>
                <a:cs typeface="Tahoma"/>
              </a:rPr>
              <a:t>pion</a:t>
            </a:r>
            <a:r>
              <a:rPr lang="en-US" b="1" dirty="0">
                <a:solidFill>
                  <a:srgbClr val="9966FF"/>
                </a:solidFill>
                <a:latin typeface="Tahoma"/>
                <a:cs typeface="Tahoma"/>
              </a:rPr>
              <a:t> vertex fit probability &gt; 1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%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Both </a:t>
            </a:r>
            <a:r>
              <a:rPr lang="en-US" b="1" dirty="0" err="1">
                <a:solidFill>
                  <a:srgbClr val="9966FF"/>
                </a:solidFill>
                <a:latin typeface="Tahoma"/>
                <a:cs typeface="Tahoma"/>
              </a:rPr>
              <a:t>pions</a:t>
            </a:r>
            <a:r>
              <a:rPr lang="en-US" b="1" dirty="0">
                <a:solidFill>
                  <a:srgbClr val="9966FF"/>
                </a:solidFill>
                <a:latin typeface="Tahoma"/>
                <a:cs typeface="Tahoma"/>
              </a:rPr>
              <a:t> have the same sign 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charge</a:t>
            </a:r>
          </a:p>
          <a:p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3D </a:t>
            </a:r>
            <a:r>
              <a:rPr lang="en-US" b="1" dirty="0">
                <a:solidFill>
                  <a:srgbClr val="9966FF"/>
                </a:solidFill>
                <a:latin typeface="Tahoma"/>
                <a:cs typeface="Tahoma"/>
              </a:rPr>
              <a:t>impact parameter significance &gt; 3 for all three tracks</a:t>
            </a:r>
            <a:endParaRPr lang="fr-FR" b="1" dirty="0">
              <a:solidFill>
                <a:srgbClr val="9966FF"/>
              </a:solidFill>
              <a:latin typeface="Tahoma"/>
              <a:cs typeface="Tahoma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2968122" y="3517148"/>
            <a:ext cx="4607146" cy="364427"/>
          </a:xfrm>
        </p:spPr>
        <p:txBody>
          <a:bodyPr>
            <a:noAutofit/>
          </a:bodyPr>
          <a:lstStyle/>
          <a:p>
            <a:r>
              <a:rPr lang="en-US" sz="1600" dirty="0" smtClean="0"/>
              <a:t>Gaussian </a:t>
            </a:r>
            <a:r>
              <a:rPr lang="en-US" sz="1600" dirty="0"/>
              <a:t>convoluted with </a:t>
            </a:r>
            <a:r>
              <a:rPr lang="en-US" sz="1600" dirty="0" err="1"/>
              <a:t>Breit</a:t>
            </a:r>
            <a:r>
              <a:rPr lang="en-US" sz="1600" dirty="0"/>
              <a:t>-</a:t>
            </a:r>
            <a:r>
              <a:rPr lang="en-US" sz="1600" dirty="0" smtClean="0"/>
              <a:t>Wigner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" y="6405507"/>
            <a:ext cx="915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Alignment of tracker system is well understood </a:t>
            </a:r>
          </a:p>
        </p:txBody>
      </p:sp>
      <p:pic>
        <p:nvPicPr>
          <p:cNvPr id="30" name="Picture 12" descr="CMS-Color-Lab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6</a:t>
            </a:fld>
            <a:r>
              <a:rPr lang="fr-FR" smtClean="0"/>
              <a:t>/23</a:t>
            </a:r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37719" y="3919300"/>
            <a:ext cx="2313504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1600" b="1" dirty="0" err="1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sz="1600" b="1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lang="en-US" sz="1600" b="1" dirty="0">
                <a:solidFill>
                  <a:srgbClr val="000090"/>
                </a:solidFill>
                <a:latin typeface="Tahoma"/>
                <a:cs typeface="Tahoma"/>
                <a:sym typeface="Symbol" charset="2"/>
              </a:rPr>
              <a:t></a:t>
            </a:r>
            <a:r>
              <a:rPr lang="en-US" sz="1600" b="1" dirty="0" smtClean="0">
                <a:solidFill>
                  <a:srgbClr val="000090"/>
                </a:solidFill>
                <a:latin typeface="Tahoma"/>
                <a:cs typeface="Tahoma"/>
              </a:rPr>
              <a:t>KK:</a:t>
            </a:r>
          </a:p>
          <a:p>
            <a:pPr eaLnBrk="0" hangingPunct="0">
              <a:defRPr/>
            </a:pPr>
            <a:r>
              <a:rPr lang="en-US" b="1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Kaons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 with tracks </a:t>
            </a:r>
            <a:b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</a:b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≥5hits</a:t>
            </a:r>
            <a:r>
              <a:rPr lang="en-US" b="1" dirty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,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  </a:t>
            </a:r>
            <a:r>
              <a:rPr lang="en-US" b="1" dirty="0" smtClean="0">
                <a:solidFill>
                  <a:srgbClr val="9966FF"/>
                </a:solidFill>
                <a:latin typeface="Symbol" charset="2"/>
                <a:ea typeface="ＭＳ Ｐゴシック" charset="-128"/>
                <a:cs typeface="Symbol" charset="2"/>
              </a:rPr>
              <a:t>c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norm</a:t>
            </a:r>
            <a:r>
              <a:rPr lang="en-US" b="1" baseline="30000" dirty="0" smtClean="0">
                <a:solidFill>
                  <a:srgbClr val="9966FF"/>
                </a:solidFill>
                <a:latin typeface="Symbol" charset="2"/>
                <a:ea typeface="ＭＳ Ｐゴシック" charset="-128"/>
                <a:cs typeface="Symbol" charset="2"/>
              </a:rPr>
              <a:t>2</a:t>
            </a:r>
            <a:r>
              <a:rPr lang="en-US" b="1" dirty="0" smtClean="0">
                <a:solidFill>
                  <a:srgbClr val="9966FF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b="1" dirty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&lt; 2, 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d</a:t>
            </a:r>
            <a:r>
              <a:rPr lang="en-US" b="1" baseline="-25000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xy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&lt;3mm, </a:t>
            </a:r>
            <a:b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</a:br>
            <a:r>
              <a:rPr lang="en-US" b="1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p</a:t>
            </a:r>
            <a:r>
              <a:rPr lang="en-US" b="1" baseline="-25000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T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&gt;0.5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GeV</a:t>
            </a:r>
            <a:endParaRPr lang="en-US" b="1" dirty="0">
              <a:solidFill>
                <a:srgbClr val="9966FF"/>
              </a:solidFill>
              <a:latin typeface="Tahoma"/>
              <a:ea typeface="ＭＳ Ｐゴシック" charset="-128"/>
              <a:cs typeface="Tahoma"/>
            </a:endParaRPr>
          </a:p>
          <a:p>
            <a:pPr eaLnBrk="0" hangingPunct="0">
              <a:defRPr/>
            </a:pP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Particle </a:t>
            </a:r>
            <a:r>
              <a:rPr lang="en-US" b="1" dirty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ID: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 </a:t>
            </a:r>
            <a:b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</a:br>
            <a:r>
              <a:rPr lang="en-US" b="1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p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&gt;1GeV  OR  </a:t>
            </a:r>
            <a:b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</a:br>
            <a:r>
              <a:rPr lang="en-US" b="1" dirty="0" err="1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dE</a:t>
            </a:r>
            <a:r>
              <a:rPr lang="en-US" b="1" dirty="0" err="1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/dx</a:t>
            </a:r>
            <a:r>
              <a:rPr lang="en-US" b="1" dirty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 inside </a:t>
            </a:r>
            <a:r>
              <a:rPr lang="en-US" b="1" dirty="0" err="1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kaon</a:t>
            </a:r>
            <a:r>
              <a:rPr lang="en-US" b="1" dirty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 </a:t>
            </a:r>
            <a:r>
              <a:rPr lang="en-US" b="1" dirty="0" smtClean="0">
                <a:solidFill>
                  <a:srgbClr val="9966FF"/>
                </a:solidFill>
                <a:latin typeface="Tahoma"/>
                <a:ea typeface="ＭＳ Ｐゴシック" charset="-128"/>
                <a:cs typeface="Tahoma"/>
              </a:rPr>
              <a:t>range</a:t>
            </a:r>
            <a:endParaRPr lang="en-US" b="1" dirty="0">
              <a:solidFill>
                <a:srgbClr val="9966FF"/>
              </a:solidFill>
              <a:latin typeface="Tahoma"/>
              <a:ea typeface="ＭＳ Ｐゴシック" charset="-128"/>
              <a:cs typeface="Tahoma"/>
            </a:endParaRPr>
          </a:p>
        </p:txBody>
      </p:sp>
      <p:pic>
        <p:nvPicPr>
          <p:cNvPr id="40" name="Picture 9" descr="PhiFit_MC_newdedx_fixwidth.pdf"/>
          <p:cNvPicPr>
            <a:picLocks noChangeAspect="1"/>
          </p:cNvPicPr>
          <p:nvPr/>
        </p:nvPicPr>
        <p:blipFill>
          <a:blip r:embed="rId6"/>
          <a:srcRect t="9137" r="7619"/>
          <a:stretch>
            <a:fillRect/>
          </a:stretch>
        </p:blipFill>
        <p:spPr bwMode="auto">
          <a:xfrm>
            <a:off x="5589787" y="3881575"/>
            <a:ext cx="3562030" cy="24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Content Placeholder 8" descr="PhiFit_data_rereco_newdedx_fixwidth.pdf"/>
          <p:cNvPicPr>
            <a:picLocks noChangeAspect="1"/>
          </p:cNvPicPr>
          <p:nvPr/>
        </p:nvPicPr>
        <p:blipFill>
          <a:blip r:embed="rId7"/>
          <a:srcRect l="1270" t="9207" r="7619"/>
          <a:stretch>
            <a:fillRect/>
          </a:stretch>
        </p:blipFill>
        <p:spPr bwMode="auto">
          <a:xfrm>
            <a:off x="2118124" y="3894150"/>
            <a:ext cx="3557594" cy="2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3609737" y="3919300"/>
            <a:ext cx="79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</a:rPr>
              <a:t>Data</a:t>
            </a:r>
            <a:endParaRPr lang="en-US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33292" y="3919300"/>
            <a:ext cx="584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00"/>
                </a:solidFill>
                <a:latin typeface="Tahoma"/>
                <a:cs typeface="Tahoma"/>
              </a:rPr>
              <a:t>MC</a:t>
            </a:r>
            <a:endParaRPr lang="en-US" sz="2000" b="1" dirty="0">
              <a:solidFill>
                <a:srgbClr val="990000"/>
              </a:solidFill>
              <a:latin typeface="Tahoma"/>
              <a:cs typeface="Tahoma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419259" y="590373"/>
            <a:ext cx="1830254" cy="1115694"/>
            <a:chOff x="6010275" y="71438"/>
            <a:chExt cx="3063071" cy="2366962"/>
          </a:xfrm>
        </p:grpSpPr>
        <p:cxnSp>
          <p:nvCxnSpPr>
            <p:cNvPr id="42" name="Straight Arrow Connector 41"/>
            <p:cNvCxnSpPr/>
            <p:nvPr/>
          </p:nvCxnSpPr>
          <p:spPr>
            <a:xfrm rot="10800000">
              <a:off x="6629400" y="1752600"/>
              <a:ext cx="1031875" cy="209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7534275" y="781050"/>
              <a:ext cx="1296988" cy="10683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648575" y="1957388"/>
              <a:ext cx="1266825" cy="3286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7429500" y="2171700"/>
              <a:ext cx="457200" cy="76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0800000" flipV="1">
              <a:off x="6553200" y="1949450"/>
              <a:ext cx="1120775" cy="412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7143750" y="1446213"/>
              <a:ext cx="698500" cy="32385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7206456" y="904082"/>
              <a:ext cx="466725" cy="2428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0800000">
              <a:off x="6642100" y="704850"/>
              <a:ext cx="663575" cy="565150"/>
            </a:xfrm>
            <a:prstGeom prst="straightConnector1">
              <a:avLst/>
            </a:prstGeom>
            <a:ln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14"/>
            <p:cNvSpPr txBox="1">
              <a:spLocks noChangeArrowheads="1"/>
            </p:cNvSpPr>
            <p:nvPr/>
          </p:nvSpPr>
          <p:spPr bwMode="auto">
            <a:xfrm>
              <a:off x="7777947" y="1453783"/>
              <a:ext cx="1295399" cy="652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Primary </a:t>
              </a:r>
            </a:p>
          </p:txBody>
        </p:sp>
        <p:sp>
          <p:nvSpPr>
            <p:cNvPr id="51" name="TextBox 15"/>
            <p:cNvSpPr txBox="1">
              <a:spLocks noChangeArrowheads="1"/>
            </p:cNvSpPr>
            <p:nvPr/>
          </p:nvSpPr>
          <p:spPr bwMode="auto">
            <a:xfrm>
              <a:off x="7448750" y="1114061"/>
              <a:ext cx="1247776" cy="783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Ξ</a:t>
              </a:r>
              <a:r>
                <a:rPr lang="en-US" baseline="30000" dirty="0">
                  <a:solidFill>
                    <a:srgbClr val="FF0000"/>
                  </a:solidFill>
                </a:rPr>
                <a:t>−</a:t>
              </a:r>
            </a:p>
          </p:txBody>
        </p:sp>
        <p:sp>
          <p:nvSpPr>
            <p:cNvPr id="52" name="TextBox 16"/>
            <p:cNvSpPr txBox="1">
              <a:spLocks noChangeArrowheads="1"/>
            </p:cNvSpPr>
            <p:nvPr/>
          </p:nvSpPr>
          <p:spPr bwMode="auto">
            <a:xfrm>
              <a:off x="7548563" y="692151"/>
              <a:ext cx="781039" cy="652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π</a:t>
              </a:r>
              <a:r>
                <a:rPr lang="en-US" sz="1400" baseline="30000" dirty="0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−</a:t>
              </a:r>
            </a:p>
          </p:txBody>
        </p:sp>
        <p:sp>
          <p:nvSpPr>
            <p:cNvPr id="53" name="TextBox 17"/>
            <p:cNvSpPr txBox="1">
              <a:spLocks noChangeArrowheads="1"/>
            </p:cNvSpPr>
            <p:nvPr/>
          </p:nvSpPr>
          <p:spPr bwMode="auto">
            <a:xfrm>
              <a:off x="6553200" y="909638"/>
              <a:ext cx="752474" cy="652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Λ</a:t>
              </a:r>
              <a:r>
                <a:rPr lang="en-US" sz="1400" baseline="30000" dirty="0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0</a:t>
              </a:r>
              <a:endParaRPr lang="en-US" sz="14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rot="16200000" flipV="1">
              <a:off x="6126163" y="165100"/>
              <a:ext cx="612775" cy="434975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0800000" flipV="1">
              <a:off x="6038850" y="714375"/>
              <a:ext cx="611188" cy="66675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0"/>
            <p:cNvSpPr txBox="1">
              <a:spLocks noChangeArrowheads="1"/>
            </p:cNvSpPr>
            <p:nvPr/>
          </p:nvSpPr>
          <p:spPr bwMode="auto">
            <a:xfrm>
              <a:off x="6010275" y="175271"/>
              <a:ext cx="847726" cy="652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π</a:t>
              </a:r>
              <a:r>
                <a:rPr lang="en-US" sz="1400" baseline="30000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−</a:t>
              </a:r>
            </a:p>
          </p:txBody>
        </p:sp>
        <p:sp>
          <p:nvSpPr>
            <p:cNvPr id="57" name="TextBox 21"/>
            <p:cNvSpPr txBox="1">
              <a:spLocks noChangeArrowheads="1"/>
            </p:cNvSpPr>
            <p:nvPr/>
          </p:nvSpPr>
          <p:spPr bwMode="auto">
            <a:xfrm>
              <a:off x="6502401" y="71438"/>
              <a:ext cx="355600" cy="957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p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8" grpId="0"/>
      <p:bldP spid="38" grpId="0"/>
      <p:bldP spid="33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overTDR_ECAL_large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306" y="0"/>
            <a:ext cx="8197693" cy="815027"/>
          </a:xfrm>
        </p:spPr>
        <p:txBody>
          <a:bodyPr>
            <a:normAutofit/>
          </a:bodyPr>
          <a:lstStyle/>
          <a:p>
            <a:r>
              <a:rPr lang="fr-FR" dirty="0" err="1" smtClean="0"/>
              <a:t>Electromagnetic</a:t>
            </a:r>
            <a:r>
              <a:rPr lang="fr-FR" dirty="0" smtClean="0"/>
              <a:t> </a:t>
            </a:r>
            <a:r>
              <a:rPr lang="fr-FR" dirty="0" err="1" smtClean="0"/>
              <a:t>Calorimetry</a:t>
            </a:r>
            <a:endParaRPr 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3661" y="4277451"/>
            <a:ext cx="4631333" cy="1601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2101" tIns="46050" rIns="92101" bIns="46050" numCol="1" anchor="t" anchorCtr="0" compatLnSpc="1">
            <a:prstTxWarp prst="textNoShape">
              <a:avLst/>
            </a:prstTxWarp>
          </a:bodyPr>
          <a:lstStyle/>
          <a:p>
            <a:pPr marR="0" lvl="0" algn="l" defTabSz="455613" rtl="0" eaLnBrk="1" fontAlgn="base" latinLnBrk="0" hangingPunct="1">
              <a:spcAft>
                <a:spcPct val="0"/>
              </a:spcAft>
              <a:buClr>
                <a:srgbClr val="9A102B"/>
              </a:buClr>
              <a:buSzPct val="120000"/>
              <a:tabLst/>
              <a:defRPr/>
            </a:pPr>
            <a:r>
              <a:rPr kumimoji="0" lang="en-US" b="1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ahoma"/>
                <a:ea typeface="ＭＳ Ｐゴシック" charset="-128"/>
                <a:cs typeface="Tahoma"/>
              </a:rPr>
              <a:t>Mass and width </a:t>
            </a:r>
            <a:br>
              <a:rPr kumimoji="0" lang="en-US" b="1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ahoma"/>
                <a:ea typeface="ＭＳ Ｐゴシック" charset="-128"/>
                <a:cs typeface="Tahoma"/>
              </a:rPr>
            </a:br>
            <a:r>
              <a:rPr kumimoji="0" lang="en-US" b="1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ahoma"/>
                <a:ea typeface="ＭＳ Ｐゴシック" charset="-128"/>
                <a:cs typeface="Tahoma"/>
              </a:rPr>
              <a:t>compatible with MC</a:t>
            </a:r>
          </a:p>
          <a:p>
            <a:pPr marR="0" lvl="0" algn="l" defTabSz="455613" rtl="0" eaLnBrk="1" fontAlgn="base" latinLnBrk="0" hangingPunct="1">
              <a:spcAft>
                <a:spcPct val="0"/>
              </a:spcAft>
              <a:buClr>
                <a:srgbClr val="9A102B"/>
              </a:buClr>
              <a:buSzPct val="120000"/>
              <a:tabLst/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h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1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ahoma"/>
                <a:ea typeface="ＭＳ Ｐゴシック" charset="-128"/>
                <a:cs typeface="Tahoma"/>
              </a:rPr>
              <a:t>yield scale as</a:t>
            </a:r>
            <a:r>
              <a:rPr kumimoji="0" lang="en-US" b="1" u="none" strike="noStrike" kern="0" cap="none" spc="0" normalizeH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ahoma"/>
                <a:ea typeface="ＭＳ Ｐゴシック" charset="-128"/>
                <a:cs typeface="Tahoma"/>
              </a:rPr>
              <a:t> </a:t>
            </a:r>
            <a:r>
              <a:rPr kumimoji="0" lang="en-US" b="1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ahoma"/>
                <a:ea typeface="ＭＳ Ｐゴシック" charset="-128"/>
                <a:cs typeface="Tahoma"/>
              </a:rPr>
              <a:t>expected:</a:t>
            </a:r>
          </a:p>
          <a:p>
            <a:pPr marL="0" marR="0" lvl="1" algn="l" defTabSz="455613" rtl="0" eaLnBrk="1" fontAlgn="base" latinLnBrk="0" hangingPunct="1">
              <a:spcAft>
                <a:spcPct val="0"/>
              </a:spcAft>
              <a:buClr>
                <a:srgbClr val="003399"/>
              </a:buClr>
              <a:buSzPct val="70000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Data: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N(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ＭＳ Ｐゴシック" pitchFamily="-97" charset="-128"/>
                <a:cs typeface="+mn-cs"/>
              </a:rPr>
              <a:t>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) / N(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ＭＳ Ｐゴシック" pitchFamily="-97" charset="-128"/>
                <a:cs typeface="+mn-cs"/>
              </a:rPr>
              <a:t>p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0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) = 0.020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±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 0.003</a:t>
            </a:r>
          </a:p>
          <a:p>
            <a:pPr marL="0" marR="0" lvl="1" algn="l" defTabSz="455613" rtl="0" eaLnBrk="1" fontAlgn="base" latinLnBrk="0" hangingPunct="1">
              <a:spcAft>
                <a:spcPct val="0"/>
              </a:spcAft>
              <a:buClr>
                <a:srgbClr val="003399"/>
              </a:buClr>
              <a:buSzPct val="70000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MC: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N(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ＭＳ Ｐゴシック" pitchFamily="-97" charset="-128"/>
                <a:cs typeface="+mn-cs"/>
              </a:rPr>
              <a:t>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) / N(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ＭＳ Ｐゴシック" pitchFamily="-97" charset="-128"/>
                <a:cs typeface="+mn-cs"/>
              </a:rPr>
              <a:t>p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0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) = 0.021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±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pitchFamily="-97" charset="-128"/>
                <a:cs typeface="+mn-cs"/>
              </a:rPr>
              <a:t> 0.003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charset="0"/>
              <a:ea typeface="ＭＳ Ｐゴシック" pitchFamily="-97" charset="-128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2390084"/>
            <a:ext cx="395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990099"/>
                </a:solidFill>
                <a:latin typeface="Tahoma"/>
                <a:cs typeface="Tahoma"/>
              </a:rPr>
              <a:t>Precalibration</a:t>
            </a:r>
            <a:r>
              <a:rPr lang="en-US" b="1" dirty="0" smtClean="0">
                <a:solidFill>
                  <a:srgbClr val="990099"/>
                </a:solidFill>
                <a:latin typeface="Tahoma"/>
                <a:cs typeface="Tahoma"/>
              </a:rPr>
              <a:t> from Test Beam period for ¼ of barrel + Cosmic running (~1-2% precision)</a:t>
            </a:r>
            <a:endParaRPr lang="en-US" b="1" dirty="0">
              <a:solidFill>
                <a:srgbClr val="990099"/>
              </a:solidFill>
              <a:latin typeface="Tahoma"/>
              <a:cs typeface="Tahoma"/>
            </a:endParaRPr>
          </a:p>
        </p:txBody>
      </p:sp>
      <p:pic>
        <p:nvPicPr>
          <p:cNvPr id="17" name="Picture 5" descr="Ov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59" y="963470"/>
            <a:ext cx="4003318" cy="13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7594064" y="1162221"/>
            <a:ext cx="1678716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en-US" b="1" dirty="0" err="1" smtClean="0">
                <a:solidFill>
                  <a:srgbClr val="9966FF"/>
                </a:solidFill>
                <a:latin typeface="Symbol" charset="2"/>
              </a:rPr>
              <a:t>g</a:t>
            </a:r>
            <a:r>
              <a:rPr lang="en-US" b="1" dirty="0" smtClean="0">
                <a:solidFill>
                  <a:srgbClr val="9966FF"/>
                </a:solidFill>
              </a:rPr>
              <a:t> in barrel</a:t>
            </a:r>
          </a:p>
          <a:p>
            <a:pPr marL="0" lvl="1">
              <a:buFont typeface="Arial" charset="0"/>
              <a:buChar char="•"/>
            </a:pPr>
            <a:r>
              <a:rPr lang="en-US" b="1" dirty="0" err="1" smtClean="0">
                <a:solidFill>
                  <a:srgbClr val="9966FF"/>
                </a:solidFill>
              </a:rPr>
              <a:t>E</a:t>
            </a:r>
            <a:r>
              <a:rPr lang="en-US" b="1" baseline="-25000" dirty="0" err="1" smtClean="0">
                <a:solidFill>
                  <a:srgbClr val="9966FF"/>
                </a:solidFill>
              </a:rPr>
              <a:t>T</a:t>
            </a:r>
            <a:r>
              <a:rPr lang="en-US" b="1" dirty="0" err="1" smtClean="0">
                <a:solidFill>
                  <a:srgbClr val="9966FF"/>
                </a:solidFill>
              </a:rPr>
              <a:t>(</a:t>
            </a:r>
            <a:r>
              <a:rPr lang="en-US" b="1" dirty="0" err="1" smtClean="0">
                <a:solidFill>
                  <a:srgbClr val="9966FF"/>
                </a:solidFill>
                <a:latin typeface="Symbol" charset="2"/>
              </a:rPr>
              <a:t>g</a:t>
            </a:r>
            <a:r>
              <a:rPr lang="en-US" b="1" dirty="0" smtClean="0">
                <a:solidFill>
                  <a:srgbClr val="9966FF"/>
                </a:solidFill>
              </a:rPr>
              <a:t>)&gt;400 </a:t>
            </a:r>
            <a:r>
              <a:rPr lang="en-US" b="1" dirty="0" err="1" smtClean="0">
                <a:solidFill>
                  <a:srgbClr val="9966FF"/>
                </a:solidFill>
              </a:rPr>
              <a:t>MeV</a:t>
            </a:r>
            <a:r>
              <a:rPr lang="en-US" b="1" dirty="0" smtClean="0">
                <a:solidFill>
                  <a:srgbClr val="9966FF"/>
                </a:solidFill>
              </a:rPr>
              <a:t>; 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</a:rPr>
              <a:t>E</a:t>
            </a:r>
            <a:r>
              <a:rPr lang="en-US" b="1" baseline="-25000" dirty="0" smtClean="0">
                <a:solidFill>
                  <a:srgbClr val="9966FF"/>
                </a:solidFill>
              </a:rPr>
              <a:t>T</a:t>
            </a:r>
            <a:r>
              <a:rPr lang="en-US" b="1" dirty="0" smtClean="0">
                <a:solidFill>
                  <a:srgbClr val="9966FF"/>
                </a:solidFill>
              </a:rPr>
              <a:t>(η)&gt;2.0 </a:t>
            </a:r>
            <a:r>
              <a:rPr lang="en-US" b="1" dirty="0" err="1" smtClean="0">
                <a:solidFill>
                  <a:srgbClr val="9966FF"/>
                </a:solidFill>
              </a:rPr>
              <a:t>GeV</a:t>
            </a:r>
            <a:r>
              <a:rPr lang="en-US" b="1" dirty="0" smtClean="0">
                <a:solidFill>
                  <a:srgbClr val="9966FF"/>
                </a:solidFill>
              </a:rPr>
              <a:t>; 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</a:rPr>
              <a:t>S4/S9 &gt; 0.85 </a:t>
            </a:r>
            <a:br>
              <a:rPr lang="en-US" b="1" dirty="0" smtClean="0">
                <a:solidFill>
                  <a:srgbClr val="9966FF"/>
                </a:solidFill>
              </a:rPr>
            </a:br>
            <a:r>
              <a:rPr lang="en-US" b="1" dirty="0" smtClean="0">
                <a:solidFill>
                  <a:srgbClr val="9966FF"/>
                </a:solidFill>
              </a:rPr>
              <a:t>(shower shape)</a:t>
            </a:r>
            <a:endParaRPr lang="en-US" b="1" dirty="0">
              <a:solidFill>
                <a:srgbClr val="9966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058" y="6411775"/>
            <a:ext cx="9141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Tahoma"/>
                <a:cs typeface="Tahoma"/>
                <a:sym typeface="Wingdings"/>
              </a:rPr>
              <a:t> Good agreement between data and MC </a:t>
            </a:r>
            <a:endParaRPr lang="en-US" b="1" dirty="0" smtClean="0">
              <a:solidFill>
                <a:srgbClr val="FF0000"/>
              </a:solidFill>
              <a:latin typeface="Tahoma"/>
              <a:cs typeface="Tahoma"/>
              <a:sym typeface="Wingdings"/>
            </a:endParaRPr>
          </a:p>
        </p:txBody>
      </p:sp>
      <p:pic>
        <p:nvPicPr>
          <p:cNvPr id="22" name="Picture 12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5098561" y="3824520"/>
            <a:ext cx="3528727" cy="3008563"/>
            <a:chOff x="5128320" y="3872611"/>
            <a:chExt cx="3528727" cy="3008563"/>
          </a:xfrm>
        </p:grpSpPr>
        <p:pic>
          <p:nvPicPr>
            <p:cNvPr id="11" name="Picture 13" descr="meta_mc_900GeV"/>
            <p:cNvPicPr>
              <a:picLocks noChangeAspect="1" noChangeArrowheads="1"/>
            </p:cNvPicPr>
            <p:nvPr/>
          </p:nvPicPr>
          <p:blipFill>
            <a:blip r:embed="rId5"/>
            <a:srcRect t="4041" r="2692"/>
            <a:stretch>
              <a:fillRect/>
            </a:stretch>
          </p:blipFill>
          <p:spPr bwMode="auto">
            <a:xfrm>
              <a:off x="5128320" y="3872611"/>
              <a:ext cx="3528727" cy="300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193840" y="5660055"/>
              <a:ext cx="1653287" cy="366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79949" y="5259945"/>
            <a:ext cx="584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00"/>
                </a:solidFill>
                <a:latin typeface="Tahoma"/>
                <a:cs typeface="Tahoma"/>
              </a:rPr>
              <a:t>MC</a:t>
            </a:r>
            <a:endParaRPr lang="en-US" sz="2000" b="1" dirty="0">
              <a:solidFill>
                <a:srgbClr val="990000"/>
              </a:solidFill>
              <a:latin typeface="Tahoma"/>
              <a:cs typeface="Tahoma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02825" y="815028"/>
            <a:ext cx="3452677" cy="3009492"/>
            <a:chOff x="4102825" y="815028"/>
            <a:chExt cx="3452677" cy="3009492"/>
          </a:xfrm>
        </p:grpSpPr>
        <p:pic>
          <p:nvPicPr>
            <p:cNvPr id="10" name="Picture 11" descr="meta_data_900GeV"/>
            <p:cNvPicPr>
              <a:picLocks noChangeAspect="1" noChangeArrowheads="1"/>
            </p:cNvPicPr>
            <p:nvPr/>
          </p:nvPicPr>
          <p:blipFill>
            <a:blip r:embed="rId6"/>
            <a:srcRect t="2177" r="2948"/>
            <a:stretch>
              <a:fillRect/>
            </a:stretch>
          </p:blipFill>
          <p:spPr bwMode="auto">
            <a:xfrm>
              <a:off x="4102825" y="815028"/>
              <a:ext cx="3452677" cy="3009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5098561" y="2676741"/>
              <a:ext cx="1562512" cy="3306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4994" y="2276631"/>
            <a:ext cx="79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</a:rPr>
              <a:t>Data</a:t>
            </a:r>
            <a:endParaRPr lang="en-US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7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5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overTDR_HCAL_large.gif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9631"/>
          </a:xfrm>
        </p:spPr>
        <p:txBody>
          <a:bodyPr>
            <a:normAutofit/>
          </a:bodyPr>
          <a:lstStyle/>
          <a:p>
            <a:r>
              <a:rPr lang="fr-FR" dirty="0" err="1" smtClean="0"/>
              <a:t>Calorimetry</a:t>
            </a:r>
            <a:r>
              <a:rPr lang="fr-FR" dirty="0" smtClean="0"/>
              <a:t> in Action</a:t>
            </a:r>
            <a:endParaRPr lang="fr-FR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93142"/>
            <a:ext cx="3528273" cy="137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-1" y="2201822"/>
            <a:ext cx="3685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Jets reconstructed using </a:t>
            </a:r>
            <a:b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</a:b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Anti-KT R=0.5 algorithm</a:t>
            </a:r>
          </a:p>
          <a:p>
            <a:pPr marL="0" lvl="1"/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Di-jet analysis: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P</a:t>
            </a:r>
            <a:r>
              <a:rPr lang="en-US" b="1" baseline="-25000" dirty="0" smtClean="0">
                <a:solidFill>
                  <a:srgbClr val="9966FF"/>
                </a:solidFill>
                <a:latin typeface="Tahoma"/>
                <a:cs typeface="Tahoma"/>
              </a:rPr>
              <a:t>T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&gt;10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G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eV</a:t>
            </a:r>
            <a:endParaRPr lang="en-US" b="1" dirty="0" smtClean="0">
              <a:solidFill>
                <a:srgbClr val="9966FF"/>
              </a:solidFill>
              <a:latin typeface="Tahoma"/>
              <a:cs typeface="Tahoma"/>
            </a:endParaRP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 |</a:t>
            </a:r>
            <a:r>
              <a:rPr lang="en-US" b="1" dirty="0" err="1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η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|&lt;3.0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|</a:t>
            </a:r>
            <a:r>
              <a:rPr lang="en-US" b="1" dirty="0" smtClean="0">
                <a:solidFill>
                  <a:srgbClr val="9966FF"/>
                </a:solidFill>
                <a:latin typeface="Lucida Grande"/>
                <a:ea typeface="Lucida Grande"/>
                <a:cs typeface="Lucida Grande"/>
              </a:rPr>
              <a:t>Δφ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(j1,j2) – </a:t>
            </a:r>
            <a:r>
              <a:rPr lang="en-US" b="1" dirty="0" err="1" smtClean="0">
                <a:solidFill>
                  <a:srgbClr val="9966FF"/>
                </a:solidFill>
                <a:latin typeface="Tahoma"/>
                <a:cs typeface="Tahoma"/>
              </a:rPr>
              <a:t>π</a:t>
            </a: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|&lt;1.0</a:t>
            </a:r>
          </a:p>
          <a:p>
            <a:pPr marL="0" lvl="1">
              <a:buFont typeface="Arial" charset="0"/>
              <a:buChar char="•"/>
            </a:pPr>
            <a:r>
              <a:rPr lang="en-US" b="1" dirty="0" smtClean="0">
                <a:solidFill>
                  <a:srgbClr val="9966FF"/>
                </a:solidFill>
                <a:latin typeface="Tahoma"/>
                <a:cs typeface="Tahoma"/>
              </a:rPr>
              <a:t> Jet Energy Scale corrections from simulation</a:t>
            </a:r>
            <a:endParaRPr lang="en-US" b="1" dirty="0">
              <a:solidFill>
                <a:srgbClr val="9966FF"/>
              </a:solidFill>
              <a:latin typeface="Tahoma"/>
              <a:cs typeface="Tahom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856" y="955402"/>
            <a:ext cx="2820969" cy="280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444" y="3766735"/>
            <a:ext cx="2749902" cy="280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990" y="3779774"/>
            <a:ext cx="2699261" cy="280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916" y="978970"/>
            <a:ext cx="2709927" cy="280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7200" y="4394942"/>
            <a:ext cx="2207401" cy="2413250"/>
            <a:chOff x="457200" y="4444750"/>
            <a:chExt cx="2207401" cy="24132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rcRect t="2489" r="19153"/>
            <a:stretch>
              <a:fillRect/>
            </a:stretch>
          </p:blipFill>
          <p:spPr>
            <a:xfrm>
              <a:off x="457200" y="4444750"/>
              <a:ext cx="2207401" cy="241325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15961" y="4756706"/>
              <a:ext cx="348640" cy="8342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158" y="6709268"/>
            <a:ext cx="1892614" cy="174910"/>
          </a:xfrm>
          <a:prstGeom prst="rect">
            <a:avLst/>
          </a:prstGeom>
        </p:spPr>
      </p:pic>
      <p:pic>
        <p:nvPicPr>
          <p:cNvPr id="30" name="Picture 12" descr="CMS-Color-Labe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8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TDR_HCAL_large.gif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2"/>
            <a:ext cx="8229600" cy="895858"/>
          </a:xfrm>
        </p:spPr>
        <p:txBody>
          <a:bodyPr/>
          <a:lstStyle/>
          <a:p>
            <a:r>
              <a:rPr lang="fr-FR" dirty="0" err="1" smtClean="0"/>
              <a:t>Tracks</a:t>
            </a:r>
            <a:r>
              <a:rPr lang="fr-FR" dirty="0" smtClean="0"/>
              <a:t> + </a:t>
            </a:r>
            <a:r>
              <a:rPr lang="fr-FR" dirty="0" err="1" smtClean="0"/>
              <a:t>Calorimetry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8" name="Group 17"/>
          <p:cNvGrpSpPr/>
          <p:nvPr/>
        </p:nvGrpSpPr>
        <p:grpSpPr>
          <a:xfrm>
            <a:off x="1" y="1019625"/>
            <a:ext cx="9156090" cy="5498445"/>
            <a:chOff x="1" y="1019625"/>
            <a:chExt cx="9156090" cy="5498445"/>
          </a:xfrm>
        </p:grpSpPr>
        <p:pic>
          <p:nvPicPr>
            <p:cNvPr id="4" name="Picture 5" descr="JPT"/>
            <p:cNvPicPr>
              <a:picLocks noChangeAspect="1" noChangeArrowheads="1"/>
            </p:cNvPicPr>
            <p:nvPr/>
          </p:nvPicPr>
          <p:blipFill>
            <a:blip r:embed="rId3"/>
            <a:srcRect l="3938" r="2728"/>
            <a:stretch>
              <a:fillRect/>
            </a:stretch>
          </p:blipFill>
          <p:spPr bwMode="auto">
            <a:xfrm>
              <a:off x="1" y="1019625"/>
              <a:ext cx="9156090" cy="5498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4816332" y="1148868"/>
              <a:ext cx="4159748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 dirty="0"/>
            </a:p>
          </p:txBody>
        </p:sp>
      </p:grp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33082" y="5486400"/>
            <a:ext cx="2577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ahoma"/>
                <a:cs typeface="Tahoma"/>
              </a:rPr>
              <a:t>Corrected </a:t>
            </a:r>
            <a:r>
              <a:rPr lang="en-US" sz="1600" b="1" dirty="0" err="1">
                <a:solidFill>
                  <a:srgbClr val="FF0000"/>
                </a:solidFill>
                <a:latin typeface="Tahoma"/>
                <a:cs typeface="Tahoma"/>
              </a:rPr>
              <a:t>p</a:t>
            </a:r>
            <a:r>
              <a:rPr lang="en-US" sz="1600" b="1" baseline="-25000" dirty="0" err="1">
                <a:solidFill>
                  <a:srgbClr val="FF0000"/>
                </a:solidFill>
                <a:latin typeface="Tahoma"/>
                <a:cs typeface="Tahoma"/>
              </a:rPr>
              <a:t>T</a:t>
            </a:r>
            <a:r>
              <a:rPr lang="en-US" sz="1600" b="1" dirty="0">
                <a:solidFill>
                  <a:srgbClr val="FF0000"/>
                </a:solidFill>
                <a:latin typeface="Tahoma"/>
                <a:cs typeface="Tahoma"/>
              </a:rPr>
              <a:t> of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ahoma"/>
                <a:cs typeface="Tahoma"/>
              </a:rPr>
              <a:t>24 and 25 </a:t>
            </a:r>
            <a:r>
              <a:rPr lang="en-US" sz="1600" b="1" dirty="0" err="1">
                <a:solidFill>
                  <a:srgbClr val="FF0000"/>
                </a:solidFill>
                <a:latin typeface="Tahoma"/>
                <a:cs typeface="Tahoma"/>
              </a:rPr>
              <a:t>GeV</a:t>
            </a:r>
            <a:endParaRPr lang="en-US" sz="1600" b="1" dirty="0">
              <a:solidFill>
                <a:srgbClr val="FF0000"/>
              </a:solidFill>
              <a:latin typeface="Tahoma"/>
              <a:cs typeface="Tahoma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ahoma"/>
                <a:cs typeface="Tahoma"/>
              </a:rPr>
              <a:t>when including tracks.</a:t>
            </a:r>
          </a:p>
        </p:txBody>
      </p:sp>
      <p:pic>
        <p:nvPicPr>
          <p:cNvPr id="11" name="Picture 12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3"/>
            <a:ext cx="94517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CF9B-5A7E-B942-9B8D-B9A0328230A7}" type="slidenum">
              <a:rPr lang="fr-FR" smtClean="0"/>
              <a:t>9</a:t>
            </a:fld>
            <a:r>
              <a:rPr lang="fr-FR" smtClean="0"/>
              <a:t>/23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14328</TotalTime>
  <Words>1311</Words>
  <Application>Microsoft Macintosh PowerPoint</Application>
  <PresentationFormat>On-screen Show (4:3)</PresentationFormat>
  <Paragraphs>202</Paragraphs>
  <Slides>25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Hot Topics from CMS (off the press)</vt:lpstr>
      <vt:lpstr>On the Road to Standard Model and Searches…</vt:lpstr>
      <vt:lpstr>CMS Data Recording</vt:lpstr>
      <vt:lpstr>Tracking Quality</vt:lpstr>
      <vt:lpstr>Lifetime</vt:lpstr>
      <vt:lpstr>Tracking Results</vt:lpstr>
      <vt:lpstr>Electromagnetic Calorimetry</vt:lpstr>
      <vt:lpstr>Calorimetry in Action</vt:lpstr>
      <vt:lpstr>Tracks + Calorimetry</vt:lpstr>
      <vt:lpstr>Jets + Tracks</vt:lpstr>
      <vt:lpstr>Jet Properties</vt:lpstr>
      <vt:lpstr>Inclusive Jets Analysis</vt:lpstr>
      <vt:lpstr>Missing ET</vt:lpstr>
      <vt:lpstr>Missing ET</vt:lpstr>
      <vt:lpstr>Missing ET</vt:lpstr>
      <vt:lpstr>MHT/HT</vt:lpstr>
      <vt:lpstr> Particle Flow Algorithm</vt:lpstr>
      <vt:lpstr>Particle Flow Commissioning</vt:lpstr>
      <vt:lpstr>Particle Flow Jets</vt:lpstr>
      <vt:lpstr>Particle Flow Jet Properties</vt:lpstr>
      <vt:lpstr>MET using Particle Flow</vt:lpstr>
      <vt:lpstr>And finally…</vt:lpstr>
      <vt:lpstr>Conclusion</vt:lpstr>
      <vt:lpstr>BackUp</vt:lpstr>
      <vt:lpstr>AntiKt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Topics from CMS (from press)</dc:title>
  <dc:creator>Stephanie Beauceron</dc:creator>
  <cp:lastModifiedBy>Stephanie Beauceron</cp:lastModifiedBy>
  <cp:revision>90</cp:revision>
  <dcterms:created xsi:type="dcterms:W3CDTF">2010-02-23T08:44:06Z</dcterms:created>
  <dcterms:modified xsi:type="dcterms:W3CDTF">2010-03-05T07:32:20Z</dcterms:modified>
</cp:coreProperties>
</file>