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3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0404-3EB7-40D8-A27C-7F416C6A2D12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17-E8B4-4D38-A371-BB042BB290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76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0404-3EB7-40D8-A27C-7F416C6A2D12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17-E8B4-4D38-A371-BB042BB290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77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0404-3EB7-40D8-A27C-7F416C6A2D12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17-E8B4-4D38-A371-BB042BB290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3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0404-3EB7-40D8-A27C-7F416C6A2D12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17-E8B4-4D38-A371-BB042BB290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26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0404-3EB7-40D8-A27C-7F416C6A2D12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17-E8B4-4D38-A371-BB042BB290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42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0404-3EB7-40D8-A27C-7F416C6A2D12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17-E8B4-4D38-A371-BB042BB290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8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0404-3EB7-40D8-A27C-7F416C6A2D12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17-E8B4-4D38-A371-BB042BB290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85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0404-3EB7-40D8-A27C-7F416C6A2D12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17-E8B4-4D38-A371-BB042BB290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71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0404-3EB7-40D8-A27C-7F416C6A2D12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17-E8B4-4D38-A371-BB042BB290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49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0404-3EB7-40D8-A27C-7F416C6A2D12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17-E8B4-4D38-A371-BB042BB290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15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0404-3EB7-40D8-A27C-7F416C6A2D12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17-E8B4-4D38-A371-BB042BB290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37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0404-3EB7-40D8-A27C-7F416C6A2D12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AAF17-E8B4-4D38-A371-BB042BB290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26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jpeg"/><Relationship Id="rId4" Type="http://schemas.openxmlformats.org/officeDocument/2006/relationships/image" Target="../media/image8.wmf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9269" y="78053"/>
            <a:ext cx="214565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err="1" smtClean="0">
                <a:solidFill>
                  <a:schemeClr val="accent1"/>
                </a:solidFill>
              </a:rPr>
              <a:t>CHNet</a:t>
            </a:r>
            <a:r>
              <a:rPr lang="it-IT" sz="1600" b="1" dirty="0" smtClean="0">
                <a:solidFill>
                  <a:schemeClr val="accent1"/>
                </a:solidFill>
              </a:rPr>
              <a:t>: nodo di Torino</a:t>
            </a:r>
          </a:p>
          <a:p>
            <a:endParaRPr lang="it-IT" sz="1600" b="1" dirty="0"/>
          </a:p>
          <a:p>
            <a:endParaRPr lang="it-IT" sz="1600" b="1" dirty="0" smtClean="0"/>
          </a:p>
          <a:p>
            <a:endParaRPr lang="it-IT" sz="1600" b="1" dirty="0"/>
          </a:p>
          <a:p>
            <a:endParaRPr lang="it-IT" sz="1600" b="1" dirty="0" smtClean="0"/>
          </a:p>
          <a:p>
            <a:endParaRPr lang="it-IT" sz="1600" b="1" dirty="0"/>
          </a:p>
          <a:p>
            <a:endParaRPr lang="it-IT" sz="400" b="1" dirty="0" smtClean="0">
              <a:solidFill>
                <a:schemeClr val="accent1"/>
              </a:solidFill>
            </a:endParaRPr>
          </a:p>
          <a:p>
            <a:r>
              <a:rPr lang="it-IT" sz="1600" b="1" i="1" dirty="0" smtClean="0">
                <a:solidFill>
                  <a:schemeClr val="accent1"/>
                </a:solidFill>
              </a:rPr>
              <a:t>PRESE DI SERVIZIO</a:t>
            </a:r>
          </a:p>
        </p:txBody>
      </p:sp>
      <p:sp>
        <p:nvSpPr>
          <p:cNvPr id="8" name="Rettangolo 7"/>
          <p:cNvSpPr/>
          <p:nvPr/>
        </p:nvSpPr>
        <p:spPr>
          <a:xfrm>
            <a:off x="3650287" y="573463"/>
            <a:ext cx="3039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Alessandro LO GIUDICE (PA)</a:t>
            </a:r>
          </a:p>
          <a:p>
            <a:r>
              <a:rPr lang="it-IT" dirty="0" smtClean="0"/>
              <a:t>Alessandro RE (RTDA)</a:t>
            </a:r>
            <a:br>
              <a:rPr lang="it-IT" dirty="0" smtClean="0"/>
            </a:br>
            <a:r>
              <a:rPr lang="it-IT" dirty="0" smtClean="0"/>
              <a:t>Laura GUIDORZI (</a:t>
            </a:r>
            <a:r>
              <a:rPr lang="it-IT" dirty="0" err="1" smtClean="0"/>
              <a:t>PhD</a:t>
            </a:r>
            <a:r>
              <a:rPr lang="it-IT" dirty="0" smtClean="0"/>
              <a:t> </a:t>
            </a:r>
            <a:r>
              <a:rPr lang="it-IT" dirty="0" err="1" smtClean="0"/>
              <a:t>student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2" y="463966"/>
            <a:ext cx="1091049" cy="108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25" y="463966"/>
            <a:ext cx="1080000" cy="108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88" y="463966"/>
            <a:ext cx="1003944" cy="1080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307061" y="1958416"/>
            <a:ext cx="315840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Abraham </a:t>
            </a:r>
            <a:r>
              <a:rPr lang="en-US" dirty="0"/>
              <a:t>ZERAI GEBREMARIAM</a:t>
            </a:r>
          </a:p>
          <a:p>
            <a:r>
              <a:rPr lang="en-US" dirty="0"/>
              <a:t>PhD student </a:t>
            </a:r>
            <a:r>
              <a:rPr lang="en-US" dirty="0" smtClean="0"/>
              <a:t>T4C</a:t>
            </a:r>
            <a:br>
              <a:rPr lang="en-US" dirty="0" smtClean="0"/>
            </a:br>
            <a:r>
              <a:rPr lang="en-US" sz="1400" dirty="0" smtClean="0"/>
              <a:t>(Technology Driven Sciences: Technologies </a:t>
            </a:r>
            <a:r>
              <a:rPr lang="en-US" sz="1400" dirty="0"/>
              <a:t>for Cultural Heritage</a:t>
            </a:r>
            <a:r>
              <a:rPr lang="en-US" sz="1400" dirty="0" smtClean="0"/>
              <a:t>)</a:t>
            </a:r>
          </a:p>
          <a:p>
            <a:endParaRPr lang="en-US" dirty="0"/>
          </a:p>
          <a:p>
            <a:r>
              <a:rPr lang="it-IT" dirty="0"/>
              <a:t>Leila ES SEBAR</a:t>
            </a:r>
            <a:br>
              <a:rPr lang="it-IT" dirty="0"/>
            </a:br>
            <a:r>
              <a:rPr lang="it-IT" dirty="0" err="1"/>
              <a:t>PhD</a:t>
            </a:r>
            <a:r>
              <a:rPr lang="it-IT" dirty="0"/>
              <a:t> </a:t>
            </a:r>
            <a:r>
              <a:rPr lang="it-IT" dirty="0" err="1"/>
              <a:t>student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400" dirty="0" smtClean="0"/>
              <a:t>(</a:t>
            </a:r>
            <a:r>
              <a:rPr lang="it-IT" sz="1400" dirty="0" err="1"/>
              <a:t>Metrology</a:t>
            </a:r>
            <a:r>
              <a:rPr lang="it-IT" sz="1400" dirty="0"/>
              <a:t> </a:t>
            </a:r>
            <a:r>
              <a:rPr lang="it-IT" sz="1400" dirty="0" err="1"/>
              <a:t>at</a:t>
            </a:r>
            <a:r>
              <a:rPr lang="it-IT" sz="1400" dirty="0"/>
              <a:t> Politecnico of </a:t>
            </a:r>
            <a:r>
              <a:rPr lang="it-IT" sz="1400" dirty="0" smtClean="0"/>
              <a:t>Torino)</a:t>
            </a:r>
            <a:endParaRPr lang="it-IT" sz="1400" dirty="0"/>
          </a:p>
        </p:txBody>
      </p:sp>
      <p:sp>
        <p:nvSpPr>
          <p:cNvPr id="14" name="Rettangolo 13"/>
          <p:cNvSpPr/>
          <p:nvPr/>
        </p:nvSpPr>
        <p:spPr>
          <a:xfrm>
            <a:off x="4562765" y="1583502"/>
            <a:ext cx="75645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 smtClean="0">
                <a:solidFill>
                  <a:schemeClr val="accent1"/>
                </a:solidFill>
                <a:effectLst/>
              </a:rPr>
              <a:t>PROGETTI IN CORSO</a:t>
            </a:r>
            <a:endParaRPr lang="it-IT" sz="1600" dirty="0" smtClean="0">
              <a:effectLst/>
            </a:endParaRPr>
          </a:p>
          <a:p>
            <a:pPr marL="285750" indent="-285750">
              <a:buFontTx/>
              <a:buChar char="-"/>
            </a:pPr>
            <a:r>
              <a:rPr lang="it-IT" sz="1600" b="1" dirty="0"/>
              <a:t>Progetto Europeo </a:t>
            </a:r>
            <a:r>
              <a:rPr lang="it-IT" sz="1600" b="1" dirty="0" smtClean="0"/>
              <a:t>RISE:</a:t>
            </a:r>
            <a:br>
              <a:rPr lang="it-IT" sz="1600" b="1" dirty="0" smtClean="0"/>
            </a:br>
            <a:r>
              <a:rPr lang="it-IT" sz="1600" b="1" dirty="0" smtClean="0"/>
              <a:t>BE-ARCAHEO </a:t>
            </a:r>
            <a:r>
              <a:rPr lang="it-IT" sz="1600" dirty="0"/>
              <a:t>(2019-2022)</a:t>
            </a: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dirty="0"/>
              <a:t>Kick-off in Giappone: </a:t>
            </a:r>
            <a:r>
              <a:rPr lang="it-IT" sz="1600" dirty="0" smtClean="0"/>
              <a:t>21/02/2019</a:t>
            </a:r>
            <a:br>
              <a:rPr lang="it-IT" sz="1600" dirty="0" smtClean="0"/>
            </a:br>
            <a:r>
              <a:rPr lang="it-IT" sz="1600" dirty="0" smtClean="0"/>
              <a:t>prossima </a:t>
            </a:r>
            <a:r>
              <a:rPr lang="it-IT" sz="1600" dirty="0"/>
              <a:t>settimana riunione per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pianificare </a:t>
            </a:r>
            <a:r>
              <a:rPr lang="it-IT" sz="1600" dirty="0"/>
              <a:t>i </a:t>
            </a:r>
            <a:r>
              <a:rPr lang="it-IT" sz="1600" dirty="0" err="1"/>
              <a:t>secondments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>Argomento: approccio interdisciplinare su uno scavo archeologico in Giappone con mostre finali e </a:t>
            </a:r>
            <a:r>
              <a:rPr lang="it-IT" sz="1600" dirty="0" err="1"/>
              <a:t>summer</a:t>
            </a:r>
            <a:r>
              <a:rPr lang="it-IT" sz="1600" dirty="0"/>
              <a:t> </a:t>
            </a:r>
            <a:r>
              <a:rPr lang="it-IT" sz="1600" dirty="0" err="1"/>
              <a:t>school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b="1" dirty="0" smtClean="0"/>
              <a:t>Progetto </a:t>
            </a:r>
            <a:r>
              <a:rPr lang="it-IT" sz="1600" b="1" dirty="0"/>
              <a:t>di Ateneo (Compagnia di San Paolo): NEXTO </a:t>
            </a:r>
            <a:r>
              <a:rPr lang="it-IT" sz="1600" dirty="0"/>
              <a:t>(2017-</a:t>
            </a:r>
            <a:r>
              <a:rPr lang="it-IT" sz="1600" dirty="0">
                <a:solidFill>
                  <a:srgbClr val="FF0000"/>
                </a:solidFill>
              </a:rPr>
              <a:t>2019</a:t>
            </a:r>
            <a:r>
              <a:rPr lang="it-IT" sz="1600" dirty="0"/>
              <a:t>) </a:t>
            </a:r>
            <a:br>
              <a:rPr lang="it-IT" sz="1600" dirty="0"/>
            </a:br>
            <a:r>
              <a:rPr lang="it-IT" sz="1600" dirty="0"/>
              <a:t>Argomento: accoppiare al MA-XRF dell’INFN: radiografia, tomografia, XRL e fotogrammetria</a:t>
            </a:r>
            <a:endParaRPr lang="it-IT" sz="1600" b="1" dirty="0" smtClean="0">
              <a:effectLst/>
            </a:endParaRPr>
          </a:p>
          <a:p>
            <a:pPr marL="285750" indent="-285750">
              <a:buFontTx/>
              <a:buChar char="-"/>
            </a:pPr>
            <a:r>
              <a:rPr lang="it-IT" sz="1600" b="1" dirty="0"/>
              <a:t>Progetto regionale INFRA-P: SAX </a:t>
            </a:r>
            <a:r>
              <a:rPr lang="it-IT" sz="1600" dirty="0"/>
              <a:t>(2018-</a:t>
            </a:r>
            <a:r>
              <a:rPr lang="it-IT" sz="1600" dirty="0">
                <a:solidFill>
                  <a:srgbClr val="FF0000"/>
                </a:solidFill>
              </a:rPr>
              <a:t>2019</a:t>
            </a:r>
            <a:r>
              <a:rPr lang="it-IT" sz="1600" dirty="0"/>
              <a:t>)</a:t>
            </a:r>
            <a:br>
              <a:rPr lang="it-IT" sz="1600" dirty="0"/>
            </a:br>
            <a:r>
              <a:rPr lang="it-IT" sz="1600" dirty="0"/>
              <a:t>Argomento relativamente alla parte del </a:t>
            </a:r>
            <a:r>
              <a:rPr lang="it-IT" sz="1600" dirty="0" err="1"/>
              <a:t>Dip</a:t>
            </a:r>
            <a:r>
              <a:rPr lang="it-IT" sz="1600" dirty="0"/>
              <a:t>. Fisica: acquisto sorgente di raggi x </a:t>
            </a:r>
            <a:r>
              <a:rPr lang="it-IT" sz="1600" dirty="0" err="1"/>
              <a:t>metaljet</a:t>
            </a:r>
            <a:r>
              <a:rPr lang="it-IT" sz="1600" dirty="0"/>
              <a:t> e </a:t>
            </a:r>
            <a:r>
              <a:rPr lang="it-IT" sz="1600" dirty="0" err="1"/>
              <a:t>flat</a:t>
            </a:r>
            <a:r>
              <a:rPr lang="it-IT" sz="1600" dirty="0"/>
              <a:t> panel per tomografia e modificazione di materiali</a:t>
            </a:r>
          </a:p>
          <a:p>
            <a:pPr marL="285750" indent="-285750">
              <a:buFontTx/>
              <a:buChar char="-"/>
            </a:pPr>
            <a:r>
              <a:rPr lang="it-IT" sz="1600" b="1" dirty="0" smtClean="0"/>
              <a:t>Progetto </a:t>
            </a:r>
            <a:r>
              <a:rPr lang="it-IT" sz="1600" b="1" dirty="0"/>
              <a:t>Europeo H2020-COFUND per dottorato internazionale: </a:t>
            </a: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600" b="1" dirty="0" err="1" smtClean="0"/>
              <a:t>PhD</a:t>
            </a:r>
            <a:r>
              <a:rPr lang="it-IT" sz="1600" b="1" dirty="0" smtClean="0"/>
              <a:t> </a:t>
            </a:r>
            <a:r>
              <a:rPr lang="it-IT" sz="1600" b="1" dirty="0" err="1"/>
              <a:t>technology</a:t>
            </a:r>
            <a:r>
              <a:rPr lang="it-IT" sz="1600" b="1" dirty="0"/>
              <a:t> </a:t>
            </a:r>
            <a:r>
              <a:rPr lang="it-IT" sz="1600" b="1" dirty="0" err="1"/>
              <a:t>driven</a:t>
            </a:r>
            <a:r>
              <a:rPr lang="it-IT" sz="1600" b="1" dirty="0"/>
              <a:t> science: </a:t>
            </a:r>
            <a:r>
              <a:rPr lang="it-IT" sz="1600" b="1" dirty="0" err="1"/>
              <a:t>technology</a:t>
            </a:r>
            <a:r>
              <a:rPr lang="it-IT" sz="1600" b="1" dirty="0"/>
              <a:t> for cultural </a:t>
            </a:r>
            <a:r>
              <a:rPr lang="it-IT" sz="1600" b="1" dirty="0" err="1" smtClean="0"/>
              <a:t>heritage</a:t>
            </a:r>
            <a:r>
              <a:rPr lang="it-IT" sz="1600" b="1" dirty="0" smtClean="0"/>
              <a:t> </a:t>
            </a:r>
            <a:r>
              <a:rPr lang="it-IT" sz="1600" dirty="0" smtClean="0"/>
              <a:t>(2017-2021)</a:t>
            </a:r>
            <a:br>
              <a:rPr lang="it-IT" sz="1600" dirty="0" smtClean="0"/>
            </a:br>
            <a:r>
              <a:rPr lang="it-IT" sz="1600" b="1" dirty="0" smtClean="0">
                <a:solidFill>
                  <a:srgbClr val="FF0000"/>
                </a:solidFill>
              </a:rPr>
              <a:t>Aperta la seconda (e per ora ultima) call fino al 7 maggio 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>Argomento: dottorato internazionale aperto a persone con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non </a:t>
            </a:r>
            <a:r>
              <a:rPr lang="it-IT" sz="1600" dirty="0"/>
              <a:t>più di 1 su ultimi </a:t>
            </a:r>
            <a:r>
              <a:rPr lang="it-IT" sz="1600" dirty="0" smtClean="0"/>
              <a:t>3 anni </a:t>
            </a:r>
            <a:r>
              <a:rPr lang="it-IT" sz="1600" dirty="0"/>
              <a:t>in Italia, tecnologie applicate ai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beni culturali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Coinvolti in 3 proposte PRIN: </a:t>
            </a:r>
            <a:r>
              <a:rPr lang="it-IT" sz="1600" dirty="0" smtClean="0"/>
              <a:t>2 cassate, 1 in attesa di valutazione</a:t>
            </a:r>
            <a:endParaRPr lang="it-IT" sz="1600" dirty="0"/>
          </a:p>
        </p:txBody>
      </p:sp>
      <p:sp>
        <p:nvSpPr>
          <p:cNvPr id="17" name="Rettangolo 16"/>
          <p:cNvSpPr/>
          <p:nvPr/>
        </p:nvSpPr>
        <p:spPr>
          <a:xfrm>
            <a:off x="6098409" y="78053"/>
            <a:ext cx="609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http://www.solid.unito.it/research/culturalheritage/index.html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2" y="1970879"/>
            <a:ext cx="1080000" cy="108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5" y="3131781"/>
            <a:ext cx="1066667" cy="108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1548" y="658798"/>
            <a:ext cx="3942735" cy="22188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8" cstate="print"/>
          <a:srcRect t="14680" b="6936"/>
          <a:stretch/>
        </p:blipFill>
        <p:spPr>
          <a:xfrm>
            <a:off x="684912" y="4953270"/>
            <a:ext cx="3140031" cy="1384468"/>
          </a:xfrm>
          <a:prstGeom prst="rect">
            <a:avLst/>
          </a:prstGeom>
        </p:spPr>
      </p:pic>
      <p:cxnSp>
        <p:nvCxnSpPr>
          <p:cNvPr id="16" name="Connettore 2 15"/>
          <p:cNvCxnSpPr/>
          <p:nvPr/>
        </p:nvCxnSpPr>
        <p:spPr>
          <a:xfrm flipV="1">
            <a:off x="7297445" y="2068497"/>
            <a:ext cx="577048" cy="31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3922240" y="5176767"/>
            <a:ext cx="726509" cy="205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4084714" y="2773148"/>
            <a:ext cx="7901885" cy="3104612"/>
            <a:chOff x="4116318" y="510854"/>
            <a:chExt cx="7901885" cy="3104612"/>
          </a:xfrm>
        </p:grpSpPr>
        <p:sp>
          <p:nvSpPr>
            <p:cNvPr id="8" name="Rettangolo 7"/>
            <p:cNvSpPr/>
            <p:nvPr/>
          </p:nvSpPr>
          <p:spPr>
            <a:xfrm>
              <a:off x="4681276" y="510854"/>
              <a:ext cx="73053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b="1" i="1" dirty="0" smtClean="0">
                  <a:solidFill>
                    <a:schemeClr val="accent1"/>
                  </a:solidFill>
                </a:rPr>
                <a:t>FORMAZIONE (</a:t>
              </a:r>
              <a:r>
                <a:rPr lang="it-IT" sz="1600" b="1" i="1" dirty="0">
                  <a:solidFill>
                    <a:schemeClr val="accent1"/>
                  </a:solidFill>
                </a:rPr>
                <a:t>numero </a:t>
              </a:r>
              <a:r>
                <a:rPr lang="it-IT" sz="1600" b="1" i="1" dirty="0">
                  <a:solidFill>
                    <a:schemeClr val="accent1"/>
                  </a:solidFill>
                </a:rPr>
                <a:t>medio di </a:t>
              </a:r>
              <a:r>
                <a:rPr lang="it-IT" sz="1600" b="1" i="1" dirty="0">
                  <a:solidFill>
                    <a:schemeClr val="accent1"/>
                  </a:solidFill>
                </a:rPr>
                <a:t>tesi/anno</a:t>
              </a:r>
              <a:r>
                <a:rPr lang="it-IT" sz="1600" b="1" i="1" dirty="0" smtClean="0">
                  <a:solidFill>
                    <a:schemeClr val="accent1"/>
                  </a:solidFill>
                </a:rPr>
                <a:t>)</a:t>
              </a:r>
              <a:endParaRPr lang="it-IT" sz="1600" dirty="0"/>
            </a:p>
          </p:txBody>
        </p:sp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8982337"/>
                </p:ext>
              </p:extLst>
            </p:nvPr>
          </p:nvGraphicFramePr>
          <p:xfrm>
            <a:off x="7833553" y="681766"/>
            <a:ext cx="4184650" cy="293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" name="Graph" r:id="rId3" imgW="4184280" imgH="2933280" progId="Origin50.Graph">
                    <p:embed/>
                  </p:oleObj>
                </mc:Choice>
                <mc:Fallback>
                  <p:oleObj name="Graph" r:id="rId3" imgW="4184280" imgH="2933280" progId="Origin50.Graph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3553" y="681766"/>
                          <a:ext cx="4184650" cy="293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3906677"/>
                </p:ext>
              </p:extLst>
            </p:nvPr>
          </p:nvGraphicFramePr>
          <p:xfrm>
            <a:off x="4116318" y="681766"/>
            <a:ext cx="4184650" cy="293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name="Graph" r:id="rId5" imgW="4184280" imgH="2933280" progId="Origin50.Graph">
                    <p:embed/>
                  </p:oleObj>
                </mc:Choice>
                <mc:Fallback>
                  <p:oleObj name="Graph" r:id="rId5" imgW="4184280" imgH="2933280" progId="Origin50.Graph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6318" y="681766"/>
                          <a:ext cx="4184650" cy="293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ettangolo 16"/>
          <p:cNvSpPr/>
          <p:nvPr/>
        </p:nvSpPr>
        <p:spPr>
          <a:xfrm>
            <a:off x="6098409" y="78053"/>
            <a:ext cx="609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http://www.solid.unito.it/research/culturalheritage/index.html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841" y="4897522"/>
            <a:ext cx="3413594" cy="196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4524" y="724384"/>
            <a:ext cx="3473075" cy="41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tangolo 13"/>
          <p:cNvSpPr/>
          <p:nvPr/>
        </p:nvSpPr>
        <p:spPr>
          <a:xfrm>
            <a:off x="109269" y="78053"/>
            <a:ext cx="2145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err="1" smtClean="0">
                <a:solidFill>
                  <a:schemeClr val="accent1"/>
                </a:solidFill>
              </a:rPr>
              <a:t>CHNet</a:t>
            </a:r>
            <a:r>
              <a:rPr lang="it-IT" sz="1600" b="1" dirty="0" smtClean="0">
                <a:solidFill>
                  <a:schemeClr val="accent1"/>
                </a:solidFill>
              </a:rPr>
              <a:t>: nodo di Torino</a:t>
            </a:r>
          </a:p>
          <a:p>
            <a:endParaRPr lang="it-IT" sz="400" b="1" dirty="0" smtClean="0">
              <a:solidFill>
                <a:schemeClr val="accent1"/>
              </a:solidFill>
            </a:endParaRPr>
          </a:p>
          <a:p>
            <a:r>
              <a:rPr lang="it-IT" sz="1600" b="1" i="1" dirty="0" smtClean="0">
                <a:solidFill>
                  <a:schemeClr val="accent1"/>
                </a:solidFill>
              </a:rPr>
              <a:t>PUBBLICAZIONI</a:t>
            </a:r>
            <a:endParaRPr lang="it-IT" sz="1600" b="1" i="1" dirty="0" smtClean="0">
              <a:solidFill>
                <a:schemeClr val="accent1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703550" y="724384"/>
            <a:ext cx="7192689" cy="1852580"/>
            <a:chOff x="4793910" y="3643269"/>
            <a:chExt cx="7192689" cy="1852580"/>
          </a:xfrm>
        </p:grpSpPr>
        <p:pic>
          <p:nvPicPr>
            <p:cNvPr id="1085" name="Picture 6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46571" y="3652935"/>
              <a:ext cx="3491345" cy="1216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787" y="4973992"/>
              <a:ext cx="3079812" cy="521857"/>
            </a:xfrm>
            <a:prstGeom prst="rect">
              <a:avLst/>
            </a:prstGeom>
          </p:spPr>
        </p:pic>
        <p:sp>
          <p:nvSpPr>
            <p:cNvPr id="19" name="Rettangolo 18"/>
            <p:cNvSpPr/>
            <p:nvPr/>
          </p:nvSpPr>
          <p:spPr>
            <a:xfrm>
              <a:off x="4793910" y="3643269"/>
              <a:ext cx="445662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b="1" i="1" dirty="0">
                  <a:solidFill>
                    <a:schemeClr val="accent1"/>
                  </a:solidFill>
                </a:rPr>
                <a:t>ATTIVITÀ DI TERZA MISSIONE:</a:t>
              </a:r>
            </a:p>
            <a:p>
              <a:r>
                <a:rPr lang="it-IT" sz="1600" dirty="0" smtClean="0"/>
                <a:t>Mostra «Pompeiana </a:t>
              </a:r>
              <a:r>
                <a:rPr lang="it-IT" sz="1600" dirty="0" err="1" smtClean="0"/>
                <a:t>Fragmenta</a:t>
              </a:r>
              <a:r>
                <a:rPr lang="it-IT" sz="1600" dirty="0" smtClean="0"/>
                <a:t>» presso</a:t>
              </a:r>
              <a:br>
                <a:rPr lang="it-IT" sz="1600" dirty="0" smtClean="0"/>
              </a:br>
              <a:r>
                <a:rPr lang="it-IT" sz="1600" dirty="0" smtClean="0"/>
                <a:t> il CCR 12/11-21/12/2018 (con contributo </a:t>
              </a:r>
              <a:br>
                <a:rPr lang="it-IT" sz="1600" dirty="0" smtClean="0"/>
              </a:br>
              <a:r>
                <a:rPr lang="it-IT" sz="1600" dirty="0" smtClean="0"/>
                <a:t>di </a:t>
              </a:r>
              <a:r>
                <a:rPr lang="it-IT" sz="1600" dirty="0" err="1" smtClean="0"/>
                <a:t>CHNet</a:t>
              </a:r>
              <a:r>
                <a:rPr lang="it-IT" sz="1600" dirty="0" smtClean="0"/>
                <a:t>): grande successo di pubblico</a:t>
              </a:r>
            </a:p>
            <a:p>
              <a:endParaRPr lang="it-IT" sz="1600" dirty="0"/>
            </a:p>
            <a:p>
              <a:r>
                <a:rPr lang="it-IT" sz="1600" dirty="0" smtClean="0"/>
                <a:t>Partecipazione </a:t>
              </a:r>
              <a:r>
                <a:rPr lang="it-IT" sz="1600" dirty="0" smtClean="0"/>
                <a:t>ad </a:t>
              </a:r>
              <a:r>
                <a:rPr lang="it-IT" sz="1600" dirty="0" err="1" smtClean="0"/>
                <a:t>Art&amp;Science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across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Italy</a:t>
              </a:r>
              <a:r>
                <a:rPr lang="it-IT" sz="1600" dirty="0" smtClean="0"/>
                <a:t>:</a:t>
              </a:r>
              <a:r>
                <a:rPr lang="it-IT" sz="1600" dirty="0" smtClean="0"/>
                <a:t/>
              </a:r>
              <a:br>
                <a:rPr lang="it-IT" sz="1600" dirty="0" smtClean="0"/>
              </a:br>
              <a:r>
                <a:rPr lang="it-IT" sz="1600" dirty="0" smtClean="0"/>
                <a:t>presentazione a studenti il 19/03/2019</a:t>
              </a:r>
              <a:endParaRPr lang="it-IT" dirty="0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4703550" y="5781305"/>
            <a:ext cx="70470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 smtClean="0">
                <a:solidFill>
                  <a:schemeClr val="accent1"/>
                </a:solidFill>
              </a:rPr>
              <a:t>CRITICITA’ </a:t>
            </a:r>
          </a:p>
          <a:p>
            <a:r>
              <a:rPr lang="it-IT" sz="1600" b="1" dirty="0" smtClean="0">
                <a:solidFill>
                  <a:srgbClr val="FF0000"/>
                </a:solidFill>
              </a:rPr>
              <a:t>Personale: </a:t>
            </a:r>
            <a:r>
              <a:rPr lang="it-IT" sz="1600" b="1" dirty="0" smtClean="0">
                <a:solidFill>
                  <a:srgbClr val="FF0000"/>
                </a:solidFill>
              </a:rPr>
              <a:t/>
            </a:r>
            <a:br>
              <a:rPr lang="it-IT" sz="1600" b="1" dirty="0" smtClean="0">
                <a:solidFill>
                  <a:srgbClr val="FF0000"/>
                </a:solidFill>
              </a:rPr>
            </a:br>
            <a:r>
              <a:rPr lang="it-IT" dirty="0" smtClean="0"/>
              <a:t>assegnisti</a:t>
            </a:r>
            <a:r>
              <a:rPr lang="it-IT" dirty="0"/>
              <a:t>, </a:t>
            </a:r>
            <a:r>
              <a:rPr lang="it-IT" dirty="0" smtClean="0"/>
              <a:t>dottorandi, tesisti che possano lavorare su tematiche </a:t>
            </a:r>
            <a:r>
              <a:rPr lang="it-IT" dirty="0" err="1" smtClean="0"/>
              <a:t>CHNet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23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66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Graph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Re</dc:creator>
  <cp:lastModifiedBy>Alessandro Re</cp:lastModifiedBy>
  <cp:revision>26</cp:revision>
  <dcterms:created xsi:type="dcterms:W3CDTF">2018-07-06T14:34:19Z</dcterms:created>
  <dcterms:modified xsi:type="dcterms:W3CDTF">2019-03-26T11:26:06Z</dcterms:modified>
</cp:coreProperties>
</file>