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02" r:id="rId2"/>
    <p:sldId id="304" r:id="rId3"/>
    <p:sldId id="303" r:id="rId4"/>
    <p:sldId id="308" r:id="rId5"/>
    <p:sldId id="317" r:id="rId6"/>
    <p:sldId id="318" r:id="rId7"/>
    <p:sldId id="319" r:id="rId8"/>
    <p:sldId id="311" r:id="rId9"/>
    <p:sldId id="309" r:id="rId10"/>
    <p:sldId id="310" r:id="rId11"/>
    <p:sldId id="259" r:id="rId12"/>
    <p:sldId id="320" r:id="rId13"/>
    <p:sldId id="315" r:id="rId14"/>
    <p:sldId id="321" r:id="rId15"/>
    <p:sldId id="335" r:id="rId16"/>
    <p:sldId id="336" r:id="rId17"/>
    <p:sldId id="337" r:id="rId18"/>
    <p:sldId id="339" r:id="rId19"/>
    <p:sldId id="338" r:id="rId20"/>
    <p:sldId id="322" r:id="rId21"/>
    <p:sldId id="323" r:id="rId22"/>
    <p:sldId id="324" r:id="rId23"/>
    <p:sldId id="314" r:id="rId24"/>
    <p:sldId id="267" r:id="rId25"/>
    <p:sldId id="265" r:id="rId26"/>
    <p:sldId id="266" r:id="rId27"/>
    <p:sldId id="272" r:id="rId28"/>
    <p:sldId id="270" r:id="rId29"/>
    <p:sldId id="269" r:id="rId30"/>
    <p:sldId id="274" r:id="rId31"/>
    <p:sldId id="273" r:id="rId32"/>
    <p:sldId id="289" r:id="rId33"/>
    <p:sldId id="277" r:id="rId34"/>
    <p:sldId id="280" r:id="rId35"/>
    <p:sldId id="283" r:id="rId36"/>
    <p:sldId id="278" r:id="rId37"/>
    <p:sldId id="279" r:id="rId38"/>
    <p:sldId id="275" r:id="rId39"/>
    <p:sldId id="288" r:id="rId40"/>
    <p:sldId id="260" r:id="rId41"/>
    <p:sldId id="261" r:id="rId42"/>
    <p:sldId id="292" r:id="rId43"/>
    <p:sldId id="262" r:id="rId44"/>
    <p:sldId id="296" r:id="rId45"/>
    <p:sldId id="295" r:id="rId46"/>
    <p:sldId id="298" r:id="rId47"/>
    <p:sldId id="297" r:id="rId48"/>
    <p:sldId id="299" r:id="rId49"/>
    <p:sldId id="287" r:id="rId50"/>
    <p:sldId id="294" r:id="rId51"/>
    <p:sldId id="293" r:id="rId52"/>
    <p:sldId id="334" r:id="rId53"/>
  </p:sldIdLst>
  <p:sldSz cx="9144000" cy="6858000" type="screen4x3"/>
  <p:notesSz cx="7772400" cy="100584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8F13"/>
    <a:srgbClr val="C7D6CE"/>
    <a:srgbClr val="A5D6CD"/>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036" autoAdjust="0"/>
  </p:normalViewPr>
  <p:slideViewPr>
    <p:cSldViewPr snapToGrid="0" snapToObjects="1">
      <p:cViewPr>
        <p:scale>
          <a:sx n="75" d="100"/>
          <a:sy n="75" d="100"/>
        </p:scale>
        <p:origin x="-134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457200" y="1604520"/>
            <a:ext cx="8229240" cy="397692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457200" y="1604520"/>
            <a:ext cx="8229240" cy="397692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pic>
        <p:nvPicPr>
          <p:cNvPr id="34" name="Immagine 33"/>
          <p:cNvPicPr/>
          <p:nvPr/>
        </p:nvPicPr>
        <p:blipFill>
          <a:blip r:embed="rId2"/>
          <a:stretch/>
        </p:blipFill>
        <p:spPr>
          <a:xfrm>
            <a:off x="2079360" y="1604160"/>
            <a:ext cx="4984200" cy="3976920"/>
          </a:xfrm>
          <a:prstGeom prst="rect">
            <a:avLst/>
          </a:prstGeom>
          <a:ln>
            <a:noFill/>
          </a:ln>
        </p:spPr>
      </p:pic>
      <p:pic>
        <p:nvPicPr>
          <p:cNvPr id="35" name="Immagine 34"/>
          <p:cNvPicPr/>
          <p:nvPr/>
        </p:nvPicPr>
        <p:blipFill>
          <a:blip r:embed="rId2"/>
          <a:stretch/>
        </p:blipFill>
        <p:spPr>
          <a:xfrm>
            <a:off x="2079360" y="1604160"/>
            <a:ext cx="4984200" cy="397692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457200" y="1604520"/>
            <a:ext cx="8229240" cy="397692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457200" y="1604520"/>
            <a:ext cx="4015800" cy="397692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4674240" y="1604520"/>
            <a:ext cx="4015800" cy="397692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4674240" y="1604520"/>
            <a:ext cx="4015800" cy="397692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457200" y="1604520"/>
            <a:ext cx="4015800" cy="397692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3" name="PlaceHolder 2"/>
          <p:cNvSpPr>
            <a:spLocks noGrp="1"/>
          </p:cNvSpPr>
          <p:nvPr>
            <p:ph type="body"/>
          </p:nvPr>
        </p:nvSpPr>
        <p:spPr>
          <a:xfrm>
            <a:off x="457200" y="1604520"/>
            <a:ext cx="8229240" cy="3976920"/>
          </a:xfrm>
          <a:prstGeom prst="rect">
            <a:avLst/>
          </a:prstGeom>
        </p:spPr>
        <p:txBody>
          <a:bodyPr lIns="0" tIns="0" rIns="0" bIns="0"/>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g"/><Relationship Id="rId7" Type="http://schemas.openxmlformats.org/officeDocument/2006/relationships/image" Target="../media/image7.jpeg"/><Relationship Id="rId1" Type="http://schemas.openxmlformats.org/officeDocument/2006/relationships/slideLayout" Target="../slideLayouts/slideLayout5.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1.emf"/><Relationship Id="rId5" Type="http://schemas.openxmlformats.org/officeDocument/2006/relationships/oleObject" Target="../embeddings/oleObject4.bin"/><Relationship Id="rId6" Type="http://schemas.openxmlformats.org/officeDocument/2006/relationships/image" Target="../media/image22.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1.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oleObject" Target="../embeddings/oleObject6.bin"/><Relationship Id="rId5" Type="http://schemas.openxmlformats.org/officeDocument/2006/relationships/image" Target="../media/image26.e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oleObject" Target="../embeddings/oleObject7.bin"/><Relationship Id="rId5" Type="http://schemas.openxmlformats.org/officeDocument/2006/relationships/image" Target="../media/image28.e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png"/><Relationship Id="rId5" Type="http://schemas.openxmlformats.org/officeDocument/2006/relationships/image" Target="../media/image37.jpg"/><Relationship Id="rId1" Type="http://schemas.openxmlformats.org/officeDocument/2006/relationships/slideLayout" Target="../slideLayouts/slideLayout1.xml"/><Relationship Id="rId2"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1.xml"/><Relationship Id="rId2"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g"/><Relationship Id="rId5" Type="http://schemas.openxmlformats.org/officeDocument/2006/relationships/image" Target="../media/image44.gif"/><Relationship Id="rId6"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g"/><Relationship Id="rId3"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g"/><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oleObject" Target="../embeddings/oleObject8.bin"/><Relationship Id="rId5" Type="http://schemas.openxmlformats.org/officeDocument/2006/relationships/image" Target="../media/image51.emf"/><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2.jpg"/><Relationship Id="rId5" Type="http://schemas.openxmlformats.org/officeDocument/2006/relationships/image" Target="../media/image55.jpg"/><Relationship Id="rId1" Type="http://schemas.openxmlformats.org/officeDocument/2006/relationships/slideLayout" Target="../slideLayouts/slideLayout1.xml"/><Relationship Id="rId2"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1" Type="http://schemas.openxmlformats.org/officeDocument/2006/relationships/slideLayout" Target="../slideLayouts/slideLayout1.xml"/><Relationship Id="rId2"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g"/><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 Id="rId3"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gif"/><Relationship Id="rId3" Type="http://schemas.openxmlformats.org/officeDocument/2006/relationships/image" Target="../media/image6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jpg"/></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1" Type="http://schemas.openxmlformats.org/officeDocument/2006/relationships/slideLayout" Target="../slideLayouts/slideLayout1.xml"/><Relationship Id="rId2" Type="http://schemas.openxmlformats.org/officeDocument/2006/relationships/image" Target="../media/image72.jpg"/></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1" Type="http://schemas.openxmlformats.org/officeDocument/2006/relationships/slideLayout" Target="../slideLayouts/slideLayout1.xml"/><Relationship Id="rId2" Type="http://schemas.openxmlformats.org/officeDocument/2006/relationships/image" Target="../media/image7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oleObject" Target="../embeddings/oleObject1.bin"/><Relationship Id="rId5" Type="http://schemas.openxmlformats.org/officeDocument/2006/relationships/image" Target="../media/image12.emf"/><Relationship Id="rId6" Type="http://schemas.openxmlformats.org/officeDocument/2006/relationships/oleObject" Target="../embeddings/oleObject2.bin"/><Relationship Id="rId7" Type="http://schemas.openxmlformats.org/officeDocument/2006/relationships/image" Target="../media/image13.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 Id="rId3" Type="http://schemas.openxmlformats.org/officeDocument/2006/relationships/image" Target="../media/image8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png"/><Relationship Id="rId3" Type="http://schemas.openxmlformats.org/officeDocument/2006/relationships/image" Target="../media/image8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icci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0615"/>
            <a:ext cx="9144000" cy="5357813"/>
          </a:xfrm>
          <a:prstGeom prst="rect">
            <a:avLst/>
          </a:prstGeom>
        </p:spPr>
      </p:pic>
      <p:sp>
        <p:nvSpPr>
          <p:cNvPr id="2" name="Titolo 1"/>
          <p:cNvSpPr>
            <a:spLocks noGrp="1"/>
          </p:cNvSpPr>
          <p:nvPr>
            <p:ph type="title"/>
          </p:nvPr>
        </p:nvSpPr>
        <p:spPr>
          <a:xfrm>
            <a:off x="829735" y="-149725"/>
            <a:ext cx="7772039" cy="1144800"/>
          </a:xfrm>
        </p:spPr>
        <p:txBody>
          <a:bodyPr/>
          <a:lstStyle/>
          <a:p>
            <a:r>
              <a:rPr lang="it-IT" sz="4000" b="1" dirty="0" smtClean="0">
                <a:solidFill>
                  <a:srgbClr val="3366FF"/>
                </a:solidFill>
              </a:rPr>
              <a:t>Un mondo in crisi d’entropia</a:t>
            </a:r>
            <a:endParaRPr lang="it-IT" sz="4000" b="1" dirty="0">
              <a:solidFill>
                <a:srgbClr val="3366FF"/>
              </a:solidFill>
            </a:endParaRPr>
          </a:p>
        </p:txBody>
      </p:sp>
      <p:pic>
        <p:nvPicPr>
          <p:cNvPr id="5" name="Immagine 4" descr="banner_fondo_bianco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324" y="6289696"/>
            <a:ext cx="3064933" cy="519335"/>
          </a:xfrm>
          <a:prstGeom prst="rect">
            <a:avLst/>
          </a:prstGeom>
        </p:spPr>
      </p:pic>
      <p:pic>
        <p:nvPicPr>
          <p:cNvPr id="7" name="Immagine 6" descr="logo-20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661" y="6316160"/>
            <a:ext cx="1084653" cy="489299"/>
          </a:xfrm>
          <a:prstGeom prst="rect">
            <a:avLst/>
          </a:prstGeom>
        </p:spPr>
      </p:pic>
      <p:pic>
        <p:nvPicPr>
          <p:cNvPr id="9" name="Immagine 8" descr="logoUnit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7912" y="6224688"/>
            <a:ext cx="1667945" cy="667178"/>
          </a:xfrm>
          <a:prstGeom prst="rect">
            <a:avLst/>
          </a:prstGeom>
        </p:spPr>
      </p:pic>
      <p:pic>
        <p:nvPicPr>
          <p:cNvPr id="12" name="Immagine 11" descr="cer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542" y="6255830"/>
            <a:ext cx="677333" cy="662516"/>
          </a:xfrm>
          <a:prstGeom prst="rect">
            <a:avLst/>
          </a:prstGeom>
        </p:spPr>
      </p:pic>
      <p:pic>
        <p:nvPicPr>
          <p:cNvPr id="6" name="Immagine 5" descr="Urlo-Mun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890615"/>
            <a:ext cx="3876906" cy="5285791"/>
          </a:xfrm>
          <a:prstGeom prst="rect">
            <a:avLst/>
          </a:prstGeom>
          <a:effectLst/>
        </p:spPr>
      </p:pic>
      <p:sp>
        <p:nvSpPr>
          <p:cNvPr id="8" name="CasellaDiTesto 7"/>
          <p:cNvSpPr txBox="1"/>
          <p:nvPr/>
        </p:nvSpPr>
        <p:spPr>
          <a:xfrm>
            <a:off x="4222891" y="6249864"/>
            <a:ext cx="1788433" cy="646331"/>
          </a:xfrm>
          <a:prstGeom prst="rect">
            <a:avLst/>
          </a:prstGeom>
          <a:noFill/>
        </p:spPr>
        <p:txBody>
          <a:bodyPr wrap="none" rtlCol="0">
            <a:spAutoFit/>
          </a:bodyPr>
          <a:lstStyle/>
          <a:p>
            <a:r>
              <a:rPr lang="it-IT" dirty="0" smtClean="0"/>
              <a:t>Marco Monteno</a:t>
            </a:r>
          </a:p>
          <a:p>
            <a:r>
              <a:rPr lang="it-IT" dirty="0" smtClean="0"/>
              <a:t>19 marzo 2019</a:t>
            </a:r>
            <a:endParaRPr lang="it-IT" dirty="0"/>
          </a:p>
        </p:txBody>
      </p:sp>
    </p:spTree>
    <p:extLst>
      <p:ext uri="{BB962C8B-B14F-4D97-AF65-F5344CB8AC3E}">
        <p14:creationId xmlns:p14="http://schemas.microsoft.com/office/powerpoint/2010/main" val="31466074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13656" y="-50799"/>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pc="-1" dirty="0" err="1" smtClean="0">
                <a:solidFill>
                  <a:srgbClr val="333399"/>
                </a:solidFill>
                <a:uFill>
                  <a:solidFill>
                    <a:srgbClr val="FFFFFF"/>
                  </a:solidFill>
                </a:uFill>
                <a:latin typeface="Arial"/>
                <a:ea typeface="DejaVu Sans"/>
              </a:rPr>
              <a:t>Frigoriferi</a:t>
            </a:r>
            <a:r>
              <a:rPr lang="en-US" sz="3200" b="1" spc="-1" dirty="0" smtClean="0">
                <a:solidFill>
                  <a:srgbClr val="333399"/>
                </a:solidFill>
                <a:uFill>
                  <a:solidFill>
                    <a:srgbClr val="FFFFFF"/>
                  </a:solidFill>
                </a:uFill>
                <a:latin typeface="Arial"/>
                <a:ea typeface="DejaVu Sans"/>
              </a:rPr>
              <a:t> e </a:t>
            </a:r>
            <a:r>
              <a:rPr lang="en-US" sz="3200" b="1" spc="-1" dirty="0" err="1" smtClean="0">
                <a:solidFill>
                  <a:srgbClr val="333399"/>
                </a:solidFill>
                <a:uFill>
                  <a:solidFill>
                    <a:srgbClr val="FFFFFF"/>
                  </a:solidFill>
                </a:uFill>
                <a:latin typeface="Arial"/>
                <a:ea typeface="DejaVu Sans"/>
              </a:rPr>
              <a:t>pompe</a:t>
            </a:r>
            <a:r>
              <a:rPr lang="en-US" sz="3200" b="1" spc="-1" dirty="0" smtClean="0">
                <a:solidFill>
                  <a:srgbClr val="333399"/>
                </a:solidFill>
                <a:uFill>
                  <a:solidFill>
                    <a:srgbClr val="FFFFFF"/>
                  </a:solidFill>
                </a:uFill>
                <a:latin typeface="Arial"/>
                <a:ea typeface="DejaVu Sans"/>
              </a:rPr>
              <a:t> di </a:t>
            </a:r>
            <a:r>
              <a:rPr lang="en-US" sz="3200" b="1" spc="-1" dirty="0" err="1" smtClean="0">
                <a:solidFill>
                  <a:srgbClr val="333399"/>
                </a:solidFill>
                <a:uFill>
                  <a:solidFill>
                    <a:srgbClr val="FFFFFF"/>
                  </a:solidFill>
                </a:uFill>
                <a:latin typeface="Arial"/>
                <a:ea typeface="DejaVu Sans"/>
              </a:rPr>
              <a:t>calore</a:t>
            </a:r>
            <a:endParaRPr lang="en-US" sz="1800" b="0" strike="noStrike" spc="-1" dirty="0">
              <a:solidFill>
                <a:srgbClr val="000000"/>
              </a:solidFill>
              <a:uFill>
                <a:solidFill>
                  <a:srgbClr val="FFFFFF"/>
                </a:solidFill>
              </a:uFill>
              <a:latin typeface="Arial"/>
            </a:endParaRPr>
          </a:p>
        </p:txBody>
      </p:sp>
      <p:sp>
        <p:nvSpPr>
          <p:cNvPr id="3" name="Rettangolo 2"/>
          <p:cNvSpPr/>
          <p:nvPr/>
        </p:nvSpPr>
        <p:spPr>
          <a:xfrm>
            <a:off x="113656" y="5031235"/>
            <a:ext cx="8742474" cy="1569660"/>
          </a:xfrm>
          <a:prstGeom prst="rect">
            <a:avLst/>
          </a:prstGeom>
        </p:spPr>
        <p:txBody>
          <a:bodyPr wrap="square">
            <a:spAutoFit/>
          </a:bodyPr>
          <a:lstStyle/>
          <a:p>
            <a:pPr marL="457200" indent="-457200">
              <a:buFont typeface="+mj-lt"/>
              <a:buAutoNum type="alphaLcParenR"/>
            </a:pPr>
            <a:r>
              <a:rPr lang="it-IT" sz="2400" dirty="0" smtClean="0"/>
              <a:t>Nel </a:t>
            </a:r>
            <a:r>
              <a:rPr lang="it-IT" sz="2400" b="1" dirty="0"/>
              <a:t>frigorifero</a:t>
            </a:r>
            <a:r>
              <a:rPr lang="it-IT" sz="2400" dirty="0"/>
              <a:t> si vuole tenere freddo l’interno, rimuovendo </a:t>
            </a:r>
            <a:r>
              <a:rPr lang="it-IT" sz="2400" dirty="0" smtClean="0"/>
              <a:t>e </a:t>
            </a:r>
            <a:r>
              <a:rPr lang="it-IT" sz="2400" dirty="0"/>
              <a:t>disperdendolo in un ambiente più caldo (la cucina). </a:t>
            </a:r>
            <a:endParaRPr lang="it-IT" sz="2400" dirty="0" smtClean="0"/>
          </a:p>
          <a:p>
            <a:pPr marL="457200" indent="-457200">
              <a:buFont typeface="+mj-lt"/>
              <a:buAutoNum type="alphaLcParenR"/>
            </a:pPr>
            <a:r>
              <a:rPr lang="it-IT" sz="2400" dirty="0" smtClean="0"/>
              <a:t>Nella </a:t>
            </a:r>
            <a:r>
              <a:rPr lang="it-IT" sz="2400" b="1" dirty="0"/>
              <a:t>pompa di calore</a:t>
            </a:r>
            <a:r>
              <a:rPr lang="it-IT" sz="2400" dirty="0"/>
              <a:t> si vuole riscaldare l’interno della casa </a:t>
            </a:r>
            <a:r>
              <a:rPr lang="it-IT" sz="2400" dirty="0" smtClean="0"/>
              <a:t>prelevando calore </a:t>
            </a:r>
            <a:r>
              <a:rPr lang="it-IT" sz="2400" dirty="0"/>
              <a:t>dall’ambiente esterno, più freddo. </a:t>
            </a:r>
          </a:p>
        </p:txBody>
      </p:sp>
      <p:pic>
        <p:nvPicPr>
          <p:cNvPr id="4" name="Immagine 3" descr="CNX_UPhysics_21_03_Frid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881" y="914396"/>
            <a:ext cx="4666138" cy="3759200"/>
          </a:xfrm>
          <a:prstGeom prst="rect">
            <a:avLst/>
          </a:prstGeom>
        </p:spPr>
      </p:pic>
      <p:sp>
        <p:nvSpPr>
          <p:cNvPr id="5" name="Rettangolo 4"/>
          <p:cNvSpPr/>
          <p:nvPr/>
        </p:nvSpPr>
        <p:spPr>
          <a:xfrm>
            <a:off x="33866" y="1270002"/>
            <a:ext cx="4639733" cy="2308324"/>
          </a:xfrm>
          <a:prstGeom prst="rect">
            <a:avLst/>
          </a:prstGeom>
        </p:spPr>
        <p:txBody>
          <a:bodyPr wrap="square">
            <a:spAutoFit/>
          </a:bodyPr>
          <a:lstStyle/>
          <a:p>
            <a:r>
              <a:rPr lang="it-IT" sz="2400" dirty="0"/>
              <a:t>Quando un </a:t>
            </a:r>
            <a:r>
              <a:rPr lang="it-IT" sz="2400" b="1" dirty="0"/>
              <a:t>ciclo motore </a:t>
            </a:r>
            <a:r>
              <a:rPr lang="it-IT" sz="2400" dirty="0"/>
              <a:t>viene percorso in </a:t>
            </a:r>
            <a:r>
              <a:rPr lang="it-IT" sz="2400" b="1" dirty="0"/>
              <a:t>ordine inverso</a:t>
            </a:r>
            <a:r>
              <a:rPr lang="it-IT" sz="2400" dirty="0"/>
              <a:t>, </a:t>
            </a:r>
            <a:r>
              <a:rPr lang="it-IT" sz="2400" b="1" dirty="0"/>
              <a:t>compiendo dall’esterno un lavoro</a:t>
            </a:r>
            <a:r>
              <a:rPr lang="it-IT" sz="2400" dirty="0"/>
              <a:t>, si ottiene un </a:t>
            </a:r>
            <a:r>
              <a:rPr lang="it-IT" sz="2400" b="1" dirty="0"/>
              <a:t>frigorifero</a:t>
            </a:r>
            <a:r>
              <a:rPr lang="it-IT" sz="2400" dirty="0"/>
              <a:t> (o una </a:t>
            </a:r>
            <a:r>
              <a:rPr lang="it-IT" sz="2400" b="1" dirty="0"/>
              <a:t>pompa di calore</a:t>
            </a:r>
            <a:r>
              <a:rPr lang="it-IT" sz="2400" dirty="0"/>
              <a:t>, a seconda dello scopo).</a:t>
            </a:r>
          </a:p>
        </p:txBody>
      </p:sp>
    </p:spTree>
    <p:extLst>
      <p:ext uri="{BB962C8B-B14F-4D97-AF65-F5344CB8AC3E}">
        <p14:creationId xmlns:p14="http://schemas.microsoft.com/office/powerpoint/2010/main" val="13317559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CustomShape 1"/>
          <p:cNvSpPr/>
          <p:nvPr/>
        </p:nvSpPr>
        <p:spPr>
          <a:xfrm>
            <a:off x="96723"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000090"/>
                </a:solidFill>
                <a:uFill>
                  <a:solidFill>
                    <a:srgbClr val="FFFFFF"/>
                  </a:solidFill>
                </a:uFill>
                <a:latin typeface="Arial"/>
                <a:ea typeface="DejaVu Sans"/>
              </a:rPr>
              <a:t> </a:t>
            </a:r>
            <a:r>
              <a:rPr lang="en-US" sz="3200" b="1" spc="-1" dirty="0" err="1" smtClean="0">
                <a:solidFill>
                  <a:srgbClr val="000090"/>
                </a:solidFill>
                <a:uFill>
                  <a:solidFill>
                    <a:srgbClr val="FFFFFF"/>
                  </a:solidFill>
                </a:uFill>
                <a:latin typeface="Arial"/>
                <a:ea typeface="DejaVu Sans"/>
              </a:rPr>
              <a:t>L’entropia</a:t>
            </a:r>
            <a:endParaRPr lang="en-US" sz="1800" b="0" strike="noStrike" spc="-1" dirty="0">
              <a:solidFill>
                <a:srgbClr val="000090"/>
              </a:solidFill>
              <a:uFill>
                <a:solidFill>
                  <a:srgbClr val="FFFFFF"/>
                </a:solidFill>
              </a:uFill>
              <a:latin typeface="Arial"/>
            </a:endParaRPr>
          </a:p>
        </p:txBody>
      </p:sp>
      <p:sp>
        <p:nvSpPr>
          <p:cNvPr id="9" name="Rettangolo 8"/>
          <p:cNvSpPr/>
          <p:nvPr/>
        </p:nvSpPr>
        <p:spPr>
          <a:xfrm>
            <a:off x="349250" y="751080"/>
            <a:ext cx="8297333" cy="1815882"/>
          </a:xfrm>
          <a:prstGeom prst="rect">
            <a:avLst/>
          </a:prstGeom>
        </p:spPr>
        <p:txBody>
          <a:bodyPr wrap="square">
            <a:spAutoFit/>
          </a:bodyPr>
          <a:lstStyle/>
          <a:p>
            <a:r>
              <a:rPr lang="it-IT" sz="2800" b="1" dirty="0" err="1" smtClean="0"/>
              <a:t>Clausius</a:t>
            </a:r>
            <a:r>
              <a:rPr lang="it-IT" sz="2800" dirty="0" smtClean="0"/>
              <a:t> ha intuito che i due diversi enunciati del Secondo Principio sono conseguenza di un’unica legge generale, espressa in termini di una nuova funzione di stato, chiamata </a:t>
            </a:r>
            <a:r>
              <a:rPr lang="it-IT" sz="2800" b="1" dirty="0" smtClean="0">
                <a:solidFill>
                  <a:srgbClr val="FF0000"/>
                </a:solidFill>
              </a:rPr>
              <a:t>entropia</a:t>
            </a:r>
            <a:r>
              <a:rPr lang="it-IT" sz="2800" dirty="0" smtClean="0"/>
              <a:t>.   </a:t>
            </a:r>
            <a:endParaRPr lang="it-IT" sz="2800" dirty="0"/>
          </a:p>
        </p:txBody>
      </p:sp>
      <p:sp>
        <p:nvSpPr>
          <p:cNvPr id="11" name="Rettangolo 10"/>
          <p:cNvSpPr/>
          <p:nvPr/>
        </p:nvSpPr>
        <p:spPr>
          <a:xfrm>
            <a:off x="183404" y="2753568"/>
            <a:ext cx="8620563" cy="1815882"/>
          </a:xfrm>
          <a:prstGeom prst="rect">
            <a:avLst/>
          </a:prstGeom>
          <a:solidFill>
            <a:srgbClr val="CCFFCC"/>
          </a:solidFill>
        </p:spPr>
        <p:txBody>
          <a:bodyPr wrap="square">
            <a:spAutoFit/>
          </a:bodyPr>
          <a:lstStyle/>
          <a:p>
            <a:r>
              <a:rPr lang="it-IT" sz="2800" dirty="0" smtClean="0"/>
              <a:t>Durante un qualunque processo </a:t>
            </a:r>
            <a:r>
              <a:rPr lang="it-IT" sz="2800" dirty="0"/>
              <a:t>in cui un sistema </a:t>
            </a:r>
            <a:r>
              <a:rPr lang="it-IT" sz="2800" dirty="0" smtClean="0"/>
              <a:t>scambia  calore </a:t>
            </a:r>
            <a:r>
              <a:rPr lang="it-IT" sz="2800" dirty="0" err="1"/>
              <a:t>Q</a:t>
            </a:r>
            <a:r>
              <a:rPr lang="it-IT" sz="2800" dirty="0"/>
              <a:t> con l’ambiente circostante ad una temperatura T, </a:t>
            </a:r>
            <a:r>
              <a:rPr lang="it-IT" sz="2800" dirty="0" smtClean="0"/>
              <a:t>l</a:t>
            </a:r>
            <a:r>
              <a:rPr lang="it-IT" sz="2800" b="1" dirty="0" smtClean="0"/>
              <a:t>’entropia </a:t>
            </a:r>
            <a:r>
              <a:rPr lang="it-IT" sz="2800" b="1" dirty="0"/>
              <a:t>del sistema</a:t>
            </a:r>
            <a:r>
              <a:rPr lang="it-IT" sz="2800" dirty="0"/>
              <a:t> subisce una </a:t>
            </a:r>
            <a:r>
              <a:rPr lang="it-IT" sz="2800" b="1" dirty="0"/>
              <a:t>variazione </a:t>
            </a:r>
            <a:r>
              <a:rPr lang="it-IT" sz="2800" b="1" dirty="0" smtClean="0"/>
              <a:t>ΔS </a:t>
            </a:r>
            <a:r>
              <a:rPr lang="it-IT" sz="2800" dirty="0" smtClean="0"/>
              <a:t>pari </a:t>
            </a:r>
            <a:r>
              <a:rPr lang="it-IT" sz="2800" dirty="0"/>
              <a:t>a</a:t>
            </a:r>
            <a:r>
              <a:rPr lang="it-IT" sz="2800" b="1" dirty="0"/>
              <a:t>:  </a:t>
            </a:r>
            <a:r>
              <a:rPr lang="it-IT" sz="2800" dirty="0"/>
              <a:t>  </a:t>
            </a:r>
          </a:p>
        </p:txBody>
      </p:sp>
      <p:graphicFrame>
        <p:nvGraphicFramePr>
          <p:cNvPr id="13" name="Oggetto 12"/>
          <p:cNvGraphicFramePr>
            <a:graphicFrameLocks noChangeAspect="1"/>
          </p:cNvGraphicFramePr>
          <p:nvPr>
            <p:extLst>
              <p:ext uri="{D42A27DB-BD31-4B8C-83A1-F6EECF244321}">
                <p14:modId xmlns:p14="http://schemas.microsoft.com/office/powerpoint/2010/main" val="3907553973"/>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231"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graphicFrame>
        <p:nvGraphicFramePr>
          <p:cNvPr id="16" name="Oggetto 15"/>
          <p:cNvGraphicFramePr>
            <a:graphicFrameLocks noChangeAspect="1"/>
          </p:cNvGraphicFramePr>
          <p:nvPr>
            <p:extLst>
              <p:ext uri="{D42A27DB-BD31-4B8C-83A1-F6EECF244321}">
                <p14:modId xmlns:p14="http://schemas.microsoft.com/office/powerpoint/2010/main" val="952367432"/>
              </p:ext>
            </p:extLst>
          </p:nvPr>
        </p:nvGraphicFramePr>
        <p:xfrm>
          <a:off x="3420533" y="4898757"/>
          <a:ext cx="1659465" cy="1049137"/>
        </p:xfrm>
        <a:graphic>
          <a:graphicData uri="http://schemas.openxmlformats.org/presentationml/2006/ole">
            <mc:AlternateContent xmlns:mc="http://schemas.openxmlformats.org/markup-compatibility/2006">
              <mc:Choice xmlns:v="urn:schemas-microsoft-com:vml" Requires="v">
                <p:oleObj spid="_x0000_s2232" name="Equation" r:id="rId5" imgW="622300" imgH="393700" progId="Equation.3">
                  <p:embed/>
                </p:oleObj>
              </mc:Choice>
              <mc:Fallback>
                <p:oleObj name="Equation" r:id="rId5" imgW="622300" imgH="393700" progId="Equation.3">
                  <p:embed/>
                  <p:pic>
                    <p:nvPicPr>
                      <p:cNvPr id="0" name=""/>
                      <p:cNvPicPr/>
                      <p:nvPr/>
                    </p:nvPicPr>
                    <p:blipFill>
                      <a:blip r:embed="rId6"/>
                      <a:stretch>
                        <a:fillRect/>
                      </a:stretch>
                    </p:blipFill>
                    <p:spPr>
                      <a:xfrm>
                        <a:off x="3420533" y="4898757"/>
                        <a:ext cx="1659465" cy="1049137"/>
                      </a:xfrm>
                      <a:prstGeom prst="rect">
                        <a:avLst/>
                      </a:prstGeom>
                      <a:solidFill>
                        <a:srgbClr val="FFFF66"/>
                      </a:solidFill>
                      <a:ln w="12700" cmpd="sng">
                        <a:solidFill>
                          <a:srgbClr val="008000"/>
                        </a:solidFill>
                      </a:ln>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CustomShape 1"/>
          <p:cNvSpPr/>
          <p:nvPr/>
        </p:nvSpPr>
        <p:spPr>
          <a:xfrm>
            <a:off x="96723"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000090"/>
                </a:solidFill>
                <a:uFill>
                  <a:solidFill>
                    <a:srgbClr val="FFFFFF"/>
                  </a:solidFill>
                </a:uFill>
                <a:latin typeface="Arial"/>
                <a:ea typeface="DejaVu Sans"/>
              </a:rPr>
              <a:t>L’entropia</a:t>
            </a:r>
            <a:r>
              <a:rPr lang="en-US" sz="3200" b="1" spc="-1" dirty="0" smtClean="0">
                <a:solidFill>
                  <a:srgbClr val="000090"/>
                </a:solidFill>
                <a:uFill>
                  <a:solidFill>
                    <a:srgbClr val="FFFFFF"/>
                  </a:solidFill>
                </a:uFill>
                <a:latin typeface="Arial"/>
                <a:ea typeface="DejaVu Sans"/>
              </a:rPr>
              <a:t> e </a:t>
            </a:r>
            <a:r>
              <a:rPr lang="en-US" sz="3200" b="1" spc="-1" dirty="0" err="1" smtClean="0">
                <a:solidFill>
                  <a:srgbClr val="000090"/>
                </a:solidFill>
                <a:uFill>
                  <a:solidFill>
                    <a:srgbClr val="FFFFFF"/>
                  </a:solidFill>
                </a:uFill>
                <a:latin typeface="Arial"/>
                <a:ea typeface="DejaVu Sans"/>
              </a:rPr>
              <a:t>il</a:t>
            </a:r>
            <a:r>
              <a:rPr lang="en-US" sz="3200" b="1" spc="-1" dirty="0" smtClean="0">
                <a:solidFill>
                  <a:srgbClr val="000090"/>
                </a:solidFill>
                <a:uFill>
                  <a:solidFill>
                    <a:srgbClr val="FFFFFF"/>
                  </a:solidFill>
                </a:uFill>
                <a:latin typeface="Arial"/>
                <a:ea typeface="DejaVu Sans"/>
              </a:rPr>
              <a:t> Secondo </a:t>
            </a:r>
            <a:r>
              <a:rPr lang="en-US" sz="3200" b="1" spc="-1" dirty="0">
                <a:solidFill>
                  <a:srgbClr val="000090"/>
                </a:solidFill>
                <a:uFill>
                  <a:solidFill>
                    <a:srgbClr val="FFFFFF"/>
                  </a:solidFill>
                </a:uFill>
                <a:latin typeface="Arial"/>
                <a:ea typeface="DejaVu Sans"/>
              </a:rPr>
              <a:t>P</a:t>
            </a:r>
            <a:r>
              <a:rPr lang="en-US" sz="3200" b="1" spc="-1" dirty="0" smtClean="0">
                <a:solidFill>
                  <a:srgbClr val="000090"/>
                </a:solidFill>
                <a:uFill>
                  <a:solidFill>
                    <a:srgbClr val="FFFFFF"/>
                  </a:solidFill>
                </a:uFill>
                <a:latin typeface="Arial"/>
                <a:ea typeface="DejaVu Sans"/>
              </a:rPr>
              <a:t>rincipio</a:t>
            </a:r>
            <a:endParaRPr lang="en-US" sz="1800" b="0" strike="noStrike" spc="-1" dirty="0">
              <a:solidFill>
                <a:srgbClr val="000090"/>
              </a:solidFill>
              <a:uFill>
                <a:solidFill>
                  <a:srgbClr val="FFFFFF"/>
                </a:solidFill>
              </a:uFill>
              <a:latin typeface="Arial"/>
            </a:endParaRPr>
          </a:p>
        </p:txBody>
      </p:sp>
      <p:graphicFrame>
        <p:nvGraphicFramePr>
          <p:cNvPr id="13" name="Oggetto 12"/>
          <p:cNvGraphicFramePr>
            <a:graphicFrameLocks noChangeAspect="1"/>
          </p:cNvGraphicFramePr>
          <p:nvPr>
            <p:extLst>
              <p:ext uri="{D42A27DB-BD31-4B8C-83A1-F6EECF244321}">
                <p14:modId xmlns:p14="http://schemas.microsoft.com/office/powerpoint/2010/main" val="15585413"/>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3167"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sp>
        <p:nvSpPr>
          <p:cNvPr id="17" name="Rettangolo 16"/>
          <p:cNvSpPr/>
          <p:nvPr/>
        </p:nvSpPr>
        <p:spPr>
          <a:xfrm>
            <a:off x="79790" y="903612"/>
            <a:ext cx="8989219" cy="2677656"/>
          </a:xfrm>
          <a:prstGeom prst="rect">
            <a:avLst/>
          </a:prstGeom>
          <a:ln w="50800">
            <a:solidFill>
              <a:srgbClr val="008000"/>
            </a:solidFill>
          </a:ln>
          <a:effectLst/>
        </p:spPr>
        <p:txBody>
          <a:bodyPr wrap="square">
            <a:spAutoFit/>
          </a:bodyPr>
          <a:lstStyle/>
          <a:p>
            <a:r>
              <a:rPr lang="it-IT" sz="2800" dirty="0" smtClean="0"/>
              <a:t>Durante una trasformazione, la variazione dell’entropia di un sistema è </a:t>
            </a:r>
            <a:r>
              <a:rPr lang="it-IT" sz="2800" b="1" dirty="0" smtClean="0"/>
              <a:t>ΔS</a:t>
            </a:r>
            <a:r>
              <a:rPr lang="it-IT" sz="2800" b="1" baseline="-25000" dirty="0" smtClean="0"/>
              <a:t> </a:t>
            </a:r>
            <a:r>
              <a:rPr lang="it-IT" sz="2800" dirty="0" smtClean="0"/>
              <a:t>; contemporaneamente </a:t>
            </a:r>
            <a:r>
              <a:rPr lang="it-IT" sz="2800" dirty="0"/>
              <a:t>l’</a:t>
            </a:r>
            <a:r>
              <a:rPr lang="it-IT" sz="2800" b="1" dirty="0"/>
              <a:t>entropia dell’ambiente </a:t>
            </a:r>
            <a:r>
              <a:rPr lang="it-IT" sz="2800" b="1" dirty="0" smtClean="0"/>
              <a:t>esterno</a:t>
            </a:r>
            <a:r>
              <a:rPr lang="it-IT" sz="2800" dirty="0" smtClean="0"/>
              <a:t> subisce una variazione </a:t>
            </a:r>
            <a:r>
              <a:rPr lang="it-IT" sz="2800" b="1" dirty="0" err="1" smtClean="0"/>
              <a:t>ΔS</a:t>
            </a:r>
            <a:r>
              <a:rPr lang="it-IT" sz="2800" b="1" baseline="-25000" dirty="0" err="1" smtClean="0"/>
              <a:t>amb</a:t>
            </a:r>
            <a:r>
              <a:rPr lang="it-IT" sz="2800" b="1" dirty="0"/>
              <a:t> </a:t>
            </a:r>
            <a:r>
              <a:rPr lang="it-IT" sz="2800" b="1" dirty="0" smtClean="0"/>
              <a:t>. </a:t>
            </a:r>
            <a:r>
              <a:rPr lang="it-IT" sz="2800" dirty="0" smtClean="0"/>
              <a:t>Pertanto l’entropia dell’ </a:t>
            </a:r>
            <a:r>
              <a:rPr lang="it-IT" sz="2800" b="1" dirty="0" smtClean="0"/>
              <a:t>universo</a:t>
            </a:r>
            <a:r>
              <a:rPr lang="it-IT" sz="2800" dirty="0" smtClean="0"/>
              <a:t> (cioè l’insieme </a:t>
            </a:r>
            <a:r>
              <a:rPr lang="it-IT" sz="2800" b="1" dirty="0" err="1" smtClean="0"/>
              <a:t>sistema+ambiente</a:t>
            </a:r>
            <a:r>
              <a:rPr lang="it-IT" sz="2800" dirty="0"/>
              <a:t>)</a:t>
            </a:r>
            <a:r>
              <a:rPr lang="it-IT" sz="2800" dirty="0" smtClean="0"/>
              <a:t> subisce </a:t>
            </a:r>
            <a:r>
              <a:rPr lang="it-IT" sz="2800" dirty="0"/>
              <a:t>l</a:t>
            </a:r>
            <a:r>
              <a:rPr lang="it-IT" sz="2800" dirty="0" smtClean="0"/>
              <a:t>a variazione complessiva: </a:t>
            </a:r>
          </a:p>
          <a:p>
            <a:r>
              <a:rPr lang="it-IT" sz="2800" dirty="0"/>
              <a:t> </a:t>
            </a:r>
            <a:r>
              <a:rPr lang="it-IT" sz="2800" dirty="0" smtClean="0"/>
              <a:t>                                </a:t>
            </a:r>
            <a:r>
              <a:rPr lang="it-IT" sz="2800" b="1" dirty="0" smtClean="0"/>
              <a:t>ΔS</a:t>
            </a:r>
            <a:r>
              <a:rPr lang="it-IT" sz="2800" b="1" baseline="-25000" dirty="0" smtClean="0"/>
              <a:t>U</a:t>
            </a:r>
            <a:r>
              <a:rPr lang="it-IT" sz="2800" b="1" dirty="0" smtClean="0"/>
              <a:t> = ΔS</a:t>
            </a:r>
            <a:r>
              <a:rPr lang="it-IT" sz="2800" b="1" baseline="-25000" dirty="0"/>
              <a:t> </a:t>
            </a:r>
            <a:r>
              <a:rPr lang="it-IT" sz="2800" b="1" dirty="0" smtClean="0"/>
              <a:t> + </a:t>
            </a:r>
            <a:r>
              <a:rPr lang="it-IT" sz="2800" b="1" dirty="0" err="1" smtClean="0"/>
              <a:t>ΔS</a:t>
            </a:r>
            <a:r>
              <a:rPr lang="it-IT" sz="2800" b="1" baseline="-25000" dirty="0" err="1" smtClean="0"/>
              <a:t>amb</a:t>
            </a:r>
            <a:endParaRPr lang="it-IT" sz="2800" dirty="0"/>
          </a:p>
        </p:txBody>
      </p:sp>
      <p:sp>
        <p:nvSpPr>
          <p:cNvPr id="18" name="Rettangolo 17"/>
          <p:cNvSpPr/>
          <p:nvPr/>
        </p:nvSpPr>
        <p:spPr>
          <a:xfrm>
            <a:off x="234206" y="4074326"/>
            <a:ext cx="8620563" cy="2246769"/>
          </a:xfrm>
          <a:prstGeom prst="rect">
            <a:avLst/>
          </a:prstGeom>
          <a:solidFill>
            <a:srgbClr val="FFFF66"/>
          </a:solidFill>
          <a:ln w="66675">
            <a:solidFill>
              <a:srgbClr val="FF0000"/>
            </a:solidFill>
          </a:ln>
        </p:spPr>
        <p:txBody>
          <a:bodyPr wrap="square">
            <a:spAutoFit/>
          </a:bodyPr>
          <a:lstStyle/>
          <a:p>
            <a:r>
              <a:rPr lang="it-IT" sz="2800" dirty="0" smtClean="0"/>
              <a:t>Il </a:t>
            </a:r>
            <a:r>
              <a:rPr lang="it-IT" sz="2800" b="1" dirty="0" smtClean="0">
                <a:solidFill>
                  <a:srgbClr val="0000FF"/>
                </a:solidFill>
              </a:rPr>
              <a:t>Secondo Principio della Termodinamica</a:t>
            </a:r>
            <a:r>
              <a:rPr lang="it-IT" sz="2800" b="1" dirty="0" smtClean="0">
                <a:solidFill>
                  <a:srgbClr val="FF0000"/>
                </a:solidFill>
              </a:rPr>
              <a:t> </a:t>
            </a:r>
            <a:r>
              <a:rPr lang="it-IT" sz="2800" dirty="0" smtClean="0"/>
              <a:t>viene espresso con la seguente legge: </a:t>
            </a:r>
            <a:r>
              <a:rPr lang="it-IT" sz="2800" dirty="0" smtClean="0">
                <a:solidFill>
                  <a:srgbClr val="FF0000"/>
                </a:solidFill>
              </a:rPr>
              <a:t>   </a:t>
            </a:r>
            <a:r>
              <a:rPr lang="it-IT" sz="2800" b="1" dirty="0" smtClean="0">
                <a:solidFill>
                  <a:srgbClr val="FF0000"/>
                </a:solidFill>
              </a:rPr>
              <a:t>ΔS</a:t>
            </a:r>
            <a:r>
              <a:rPr lang="it-IT" sz="2800" b="1" baseline="-25000" dirty="0" smtClean="0">
                <a:solidFill>
                  <a:srgbClr val="FF0000"/>
                </a:solidFill>
              </a:rPr>
              <a:t>U</a:t>
            </a:r>
            <a:r>
              <a:rPr lang="it-IT" sz="2800" b="1" dirty="0" smtClean="0">
                <a:solidFill>
                  <a:srgbClr val="FF0000"/>
                </a:solidFill>
              </a:rPr>
              <a:t> &gt; 0   </a:t>
            </a:r>
            <a:r>
              <a:rPr lang="it-IT" sz="2800" dirty="0" smtClean="0"/>
              <a:t>ovvero: </a:t>
            </a:r>
            <a:endParaRPr lang="it-IT" sz="2800" baseline="-25000" dirty="0" smtClean="0"/>
          </a:p>
          <a:p>
            <a:r>
              <a:rPr lang="it-IT" sz="2800" b="1" dirty="0" smtClean="0">
                <a:solidFill>
                  <a:srgbClr val="0000FF"/>
                </a:solidFill>
              </a:rPr>
              <a:t>Qualunque processo spontaneo (e irreversibile) è accompagnato da un aumento d’entropia dell’universo</a:t>
            </a:r>
            <a:r>
              <a:rPr lang="it-IT" sz="2400" b="1" dirty="0" smtClean="0">
                <a:solidFill>
                  <a:srgbClr val="0000FF"/>
                </a:solidFill>
              </a:rPr>
              <a:t>. </a:t>
            </a:r>
            <a:endParaRPr lang="it-IT" sz="2400" b="1" dirty="0">
              <a:solidFill>
                <a:srgbClr val="0000FF"/>
              </a:solidFill>
            </a:endParaRPr>
          </a:p>
        </p:txBody>
      </p:sp>
    </p:spTree>
    <p:extLst>
      <p:ext uri="{BB962C8B-B14F-4D97-AF65-F5344CB8AC3E}">
        <p14:creationId xmlns:p14="http://schemas.microsoft.com/office/powerpoint/2010/main" val="48925178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NX_UPhysics_21_04_Kelv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597" y="525356"/>
            <a:ext cx="6654805" cy="2956674"/>
          </a:xfrm>
          <a:prstGeom prst="rect">
            <a:avLst/>
          </a:prstGeom>
        </p:spPr>
      </p:pic>
      <p:sp>
        <p:nvSpPr>
          <p:cNvPr id="3" name="CustomShape 1"/>
          <p:cNvSpPr/>
          <p:nvPr/>
        </p:nvSpPr>
        <p:spPr>
          <a:xfrm>
            <a:off x="113656" y="-50799"/>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pc="-1" dirty="0" err="1" smtClean="0">
                <a:solidFill>
                  <a:srgbClr val="333399"/>
                </a:solidFill>
                <a:uFill>
                  <a:solidFill>
                    <a:srgbClr val="FFFFFF"/>
                  </a:solidFill>
                </a:uFill>
                <a:latin typeface="Arial"/>
                <a:ea typeface="DejaVu Sans"/>
              </a:rPr>
              <a:t>Verifica</a:t>
            </a:r>
            <a:r>
              <a:rPr lang="en-US" sz="3200" b="1" spc="-1" dirty="0" smtClean="0">
                <a:solidFill>
                  <a:srgbClr val="333399"/>
                </a:solidFill>
                <a:uFill>
                  <a:solidFill>
                    <a:srgbClr val="FFFFFF"/>
                  </a:solidFill>
                </a:uFill>
                <a:latin typeface="Arial"/>
                <a:ea typeface="DejaVu Sans"/>
              </a:rPr>
              <a:t> di </a:t>
            </a:r>
            <a:r>
              <a:rPr lang="en-US" sz="3200" b="1" spc="-1" dirty="0" err="1" smtClean="0">
                <a:solidFill>
                  <a:srgbClr val="333399"/>
                </a:solidFill>
                <a:uFill>
                  <a:solidFill>
                    <a:srgbClr val="FFFFFF"/>
                  </a:solidFill>
                </a:uFill>
                <a:latin typeface="Arial"/>
                <a:ea typeface="DejaVu Sans"/>
              </a:rPr>
              <a:t>consistenza</a:t>
            </a:r>
            <a:r>
              <a:rPr lang="en-US" sz="3200" b="1" spc="-1" dirty="0" smtClean="0">
                <a:solidFill>
                  <a:srgbClr val="333399"/>
                </a:solidFill>
                <a:uFill>
                  <a:solidFill>
                    <a:srgbClr val="FFFFFF"/>
                  </a:solidFill>
                </a:uFill>
                <a:latin typeface="Arial"/>
                <a:ea typeface="DejaVu Sans"/>
              </a:rPr>
              <a:t> con </a:t>
            </a:r>
            <a:r>
              <a:rPr lang="en-US" sz="3200" b="1" spc="-1" dirty="0" err="1" smtClean="0">
                <a:solidFill>
                  <a:srgbClr val="333399"/>
                </a:solidFill>
                <a:uFill>
                  <a:solidFill>
                    <a:srgbClr val="FFFFFF"/>
                  </a:solidFill>
                </a:uFill>
                <a:latin typeface="Arial"/>
                <a:ea typeface="DejaVu Sans"/>
              </a:rPr>
              <a:t>i</a:t>
            </a:r>
            <a:r>
              <a:rPr lang="en-US" sz="3200" b="1" spc="-1" dirty="0" smtClean="0">
                <a:solidFill>
                  <a:srgbClr val="333399"/>
                </a:solidFill>
                <a:uFill>
                  <a:solidFill>
                    <a:srgbClr val="FFFFFF"/>
                  </a:solidFill>
                </a:uFill>
                <a:latin typeface="Arial"/>
                <a:ea typeface="DejaVu Sans"/>
              </a:rPr>
              <a:t> due </a:t>
            </a:r>
            <a:r>
              <a:rPr lang="en-US" sz="3200" b="1" spc="-1" dirty="0" err="1" smtClean="0">
                <a:solidFill>
                  <a:srgbClr val="333399"/>
                </a:solidFill>
                <a:uFill>
                  <a:solidFill>
                    <a:srgbClr val="FFFFFF"/>
                  </a:solidFill>
                </a:uFill>
                <a:latin typeface="Arial"/>
                <a:ea typeface="DejaVu Sans"/>
              </a:rPr>
              <a:t>postulati</a:t>
            </a:r>
            <a:endParaRPr lang="en-US" sz="1800" b="0" strike="noStrike" spc="-1" dirty="0">
              <a:solidFill>
                <a:srgbClr val="000000"/>
              </a:solidFill>
              <a:uFill>
                <a:solidFill>
                  <a:srgbClr val="FFFFFF"/>
                </a:solidFill>
              </a:uFill>
              <a:latin typeface="Arial"/>
            </a:endParaRPr>
          </a:p>
        </p:txBody>
      </p:sp>
      <p:sp>
        <p:nvSpPr>
          <p:cNvPr id="4" name="Rettangolo 3"/>
          <p:cNvSpPr/>
          <p:nvPr/>
        </p:nvSpPr>
        <p:spPr>
          <a:xfrm>
            <a:off x="215703" y="2881866"/>
            <a:ext cx="4612219" cy="1200328"/>
          </a:xfrm>
          <a:prstGeom prst="rect">
            <a:avLst/>
          </a:prstGeom>
        </p:spPr>
        <p:txBody>
          <a:bodyPr wrap="square">
            <a:spAutoFit/>
          </a:bodyPr>
          <a:lstStyle/>
          <a:p>
            <a:r>
              <a:rPr lang="it-IT" sz="2400" dirty="0" smtClean="0"/>
              <a:t>Se esistesse un motore perfetto, </a:t>
            </a:r>
          </a:p>
          <a:p>
            <a:r>
              <a:rPr lang="it-IT" sz="2400" dirty="0" smtClean="0"/>
              <a:t>contraddicendo il postulato di Kelvin:</a:t>
            </a:r>
            <a:endParaRPr lang="it-IT" sz="2400" dirty="0"/>
          </a:p>
        </p:txBody>
      </p:sp>
      <p:sp>
        <p:nvSpPr>
          <p:cNvPr id="5" name="Rettangolo 4"/>
          <p:cNvSpPr/>
          <p:nvPr/>
        </p:nvSpPr>
        <p:spPr>
          <a:xfrm>
            <a:off x="4827922" y="4747061"/>
            <a:ext cx="4385799" cy="461665"/>
          </a:xfrm>
          <a:prstGeom prst="rect">
            <a:avLst/>
          </a:prstGeom>
        </p:spPr>
        <p:txBody>
          <a:bodyPr wrap="none">
            <a:spAutoFit/>
          </a:bodyPr>
          <a:lstStyle/>
          <a:p>
            <a:r>
              <a:rPr lang="it-IT" dirty="0"/>
              <a:t> </a:t>
            </a:r>
            <a:r>
              <a:rPr lang="it-IT" sz="2400" b="1" dirty="0" smtClean="0"/>
              <a:t>ΔS</a:t>
            </a:r>
            <a:r>
              <a:rPr lang="it-IT" sz="2400" b="1" baseline="-25000" dirty="0" smtClean="0"/>
              <a:t>U </a:t>
            </a:r>
            <a:r>
              <a:rPr lang="it-IT" sz="2400" b="1" dirty="0" smtClean="0"/>
              <a:t>=</a:t>
            </a:r>
            <a:r>
              <a:rPr lang="it-IT" sz="2400" b="1" baseline="-25000" dirty="0" smtClean="0"/>
              <a:t> </a:t>
            </a:r>
            <a:r>
              <a:rPr lang="it-IT" sz="2400" b="1" dirty="0" err="1" smtClean="0"/>
              <a:t>ΔS</a:t>
            </a:r>
            <a:r>
              <a:rPr lang="it-IT" sz="2400" b="1" baseline="-25000" dirty="0" err="1" smtClean="0"/>
              <a:t>amb</a:t>
            </a:r>
            <a:r>
              <a:rPr lang="it-IT" sz="2400" b="1" dirty="0"/>
              <a:t>=-</a:t>
            </a:r>
            <a:r>
              <a:rPr lang="it-IT" sz="2400" b="1" dirty="0" err="1"/>
              <a:t>Q</a:t>
            </a:r>
            <a:r>
              <a:rPr lang="it-IT" sz="2400" b="1" dirty="0"/>
              <a:t>/</a:t>
            </a:r>
            <a:r>
              <a:rPr lang="it-IT" sz="2400" b="1" dirty="0" err="1" smtClean="0"/>
              <a:t>T</a:t>
            </a:r>
            <a:r>
              <a:rPr lang="it-IT" sz="2400" b="1" baseline="-25000" dirty="0" err="1" smtClean="0"/>
              <a:t>c</a:t>
            </a:r>
            <a:r>
              <a:rPr lang="it-IT" sz="2400" dirty="0" smtClean="0"/>
              <a:t> </a:t>
            </a:r>
            <a:r>
              <a:rPr lang="it-IT" sz="2400" b="1" dirty="0" smtClean="0"/>
              <a:t>+</a:t>
            </a:r>
            <a:r>
              <a:rPr lang="it-IT" sz="2400" b="1" dirty="0" err="1" smtClean="0"/>
              <a:t>Q</a:t>
            </a:r>
            <a:r>
              <a:rPr lang="it-IT" sz="2400" b="1" dirty="0"/>
              <a:t>/</a:t>
            </a:r>
            <a:r>
              <a:rPr lang="it-IT" sz="2400" b="1" dirty="0" err="1"/>
              <a:t>T</a:t>
            </a:r>
            <a:r>
              <a:rPr lang="it-IT" sz="2400" b="1" baseline="-25000" dirty="0" err="1"/>
              <a:t>h</a:t>
            </a:r>
            <a:r>
              <a:rPr lang="it-IT" sz="2400" dirty="0"/>
              <a:t> </a:t>
            </a:r>
            <a:r>
              <a:rPr lang="it-IT" sz="2400" b="1" dirty="0" smtClean="0"/>
              <a:t> &lt; 0</a:t>
            </a:r>
            <a:endParaRPr lang="it-IT" sz="2400" dirty="0"/>
          </a:p>
        </p:txBody>
      </p:sp>
      <p:sp>
        <p:nvSpPr>
          <p:cNvPr id="6" name="Rettangolo 5"/>
          <p:cNvSpPr/>
          <p:nvPr/>
        </p:nvSpPr>
        <p:spPr>
          <a:xfrm>
            <a:off x="165936" y="4145596"/>
            <a:ext cx="4391058" cy="461665"/>
          </a:xfrm>
          <a:prstGeom prst="rect">
            <a:avLst/>
          </a:prstGeom>
        </p:spPr>
        <p:txBody>
          <a:bodyPr wrap="none">
            <a:spAutoFit/>
          </a:bodyPr>
          <a:lstStyle/>
          <a:p>
            <a:r>
              <a:rPr lang="it-IT" dirty="0"/>
              <a:t> </a:t>
            </a:r>
            <a:r>
              <a:rPr lang="it-IT" sz="2400" b="1" dirty="0" smtClean="0"/>
              <a:t>ΔS = 0 (ciclo)  ;  </a:t>
            </a:r>
            <a:r>
              <a:rPr lang="it-IT" sz="2400" b="1" dirty="0" err="1" smtClean="0"/>
              <a:t>ΔS</a:t>
            </a:r>
            <a:r>
              <a:rPr lang="it-IT" sz="2400" b="1" baseline="-25000" dirty="0" err="1" smtClean="0"/>
              <a:t>amb</a:t>
            </a:r>
            <a:r>
              <a:rPr lang="it-IT" sz="2400" b="1" dirty="0" smtClean="0"/>
              <a:t>=-</a:t>
            </a:r>
            <a:r>
              <a:rPr lang="it-IT" sz="2400" b="1" dirty="0" err="1" smtClean="0"/>
              <a:t>Q</a:t>
            </a:r>
            <a:r>
              <a:rPr lang="it-IT" sz="2400" b="1" dirty="0" smtClean="0"/>
              <a:t>/</a:t>
            </a:r>
            <a:r>
              <a:rPr lang="it-IT" sz="2400" b="1" dirty="0" err="1" smtClean="0"/>
              <a:t>T</a:t>
            </a:r>
            <a:r>
              <a:rPr lang="it-IT" sz="2400" b="1" baseline="-25000" dirty="0" err="1" smtClean="0"/>
              <a:t>h</a:t>
            </a:r>
            <a:r>
              <a:rPr lang="it-IT" sz="2400" dirty="0" smtClean="0"/>
              <a:t>   </a:t>
            </a:r>
            <a:endParaRPr lang="it-IT" sz="2400" dirty="0"/>
          </a:p>
        </p:txBody>
      </p:sp>
      <p:sp>
        <p:nvSpPr>
          <p:cNvPr id="7" name="Rettangolo 6"/>
          <p:cNvSpPr/>
          <p:nvPr/>
        </p:nvSpPr>
        <p:spPr>
          <a:xfrm>
            <a:off x="491086" y="4684931"/>
            <a:ext cx="3505200" cy="461664"/>
          </a:xfrm>
          <a:prstGeom prst="rect">
            <a:avLst/>
          </a:prstGeom>
        </p:spPr>
        <p:txBody>
          <a:bodyPr wrap="square">
            <a:spAutoFit/>
          </a:bodyPr>
          <a:lstStyle/>
          <a:p>
            <a:r>
              <a:rPr lang="it-IT" dirty="0"/>
              <a:t> </a:t>
            </a:r>
            <a:r>
              <a:rPr lang="it-IT" sz="2400" b="1" dirty="0"/>
              <a:t>ΔS</a:t>
            </a:r>
            <a:r>
              <a:rPr lang="it-IT" sz="2400" b="1" baseline="-25000" dirty="0"/>
              <a:t>U</a:t>
            </a:r>
            <a:r>
              <a:rPr lang="it-IT" sz="2400" b="1" dirty="0"/>
              <a:t> = </a:t>
            </a:r>
            <a:r>
              <a:rPr lang="it-IT" sz="2400" b="1" dirty="0" err="1"/>
              <a:t>ΔS</a:t>
            </a:r>
            <a:r>
              <a:rPr lang="it-IT" sz="2400" b="1" baseline="-25000" dirty="0" err="1"/>
              <a:t>amb</a:t>
            </a:r>
            <a:r>
              <a:rPr lang="it-IT" sz="2400" b="1" dirty="0"/>
              <a:t>=-</a:t>
            </a:r>
            <a:r>
              <a:rPr lang="it-IT" sz="2400" b="1" dirty="0" err="1"/>
              <a:t>Q</a:t>
            </a:r>
            <a:r>
              <a:rPr lang="it-IT" sz="2400" b="1" dirty="0"/>
              <a:t>/</a:t>
            </a:r>
            <a:r>
              <a:rPr lang="it-IT" sz="2400" b="1" dirty="0" err="1" smtClean="0"/>
              <a:t>T</a:t>
            </a:r>
            <a:r>
              <a:rPr lang="it-IT" sz="2400" b="1" baseline="-25000" dirty="0" err="1" smtClean="0"/>
              <a:t>h</a:t>
            </a:r>
            <a:r>
              <a:rPr lang="it-IT" sz="2400" b="1" baseline="-25000" dirty="0" smtClean="0"/>
              <a:t>  </a:t>
            </a:r>
            <a:r>
              <a:rPr lang="it-IT" sz="2400" b="1" dirty="0" smtClean="0"/>
              <a:t>&lt;0</a:t>
            </a:r>
            <a:r>
              <a:rPr lang="it-IT" sz="2400" b="1" baseline="-25000" dirty="0" smtClean="0"/>
              <a:t>  </a:t>
            </a:r>
            <a:endParaRPr lang="it-IT" sz="2400" dirty="0"/>
          </a:p>
        </p:txBody>
      </p:sp>
      <p:sp>
        <p:nvSpPr>
          <p:cNvPr id="9" name="Rettangolo 8"/>
          <p:cNvSpPr/>
          <p:nvPr/>
        </p:nvSpPr>
        <p:spPr>
          <a:xfrm>
            <a:off x="1659465" y="5520267"/>
            <a:ext cx="5300133" cy="1200328"/>
          </a:xfrm>
          <a:prstGeom prst="rect">
            <a:avLst/>
          </a:prstGeom>
          <a:ln w="28575" cmpd="sng">
            <a:solidFill>
              <a:srgbClr val="008000"/>
            </a:solidFill>
          </a:ln>
        </p:spPr>
        <p:txBody>
          <a:bodyPr wrap="square">
            <a:spAutoFit/>
          </a:bodyPr>
          <a:lstStyle/>
          <a:p>
            <a:r>
              <a:rPr lang="it-IT" sz="2400" dirty="0" smtClean="0"/>
              <a:t>In entrambi i casi risulterebbe che  </a:t>
            </a:r>
            <a:r>
              <a:rPr lang="it-IT" sz="2400" b="1" dirty="0" smtClean="0"/>
              <a:t>ΔS</a:t>
            </a:r>
            <a:r>
              <a:rPr lang="it-IT" sz="2400" b="1" baseline="-25000" dirty="0" smtClean="0"/>
              <a:t>U </a:t>
            </a:r>
            <a:r>
              <a:rPr lang="it-IT" sz="2400" b="1" dirty="0" smtClean="0"/>
              <a:t>&lt; 0</a:t>
            </a:r>
            <a:r>
              <a:rPr lang="it-IT" sz="2400" b="1" baseline="-25000" dirty="0" smtClean="0"/>
              <a:t> </a:t>
            </a:r>
            <a:r>
              <a:rPr lang="it-IT" sz="2400" dirty="0" smtClean="0"/>
              <a:t>,  cioè verrebbe negato il principio dell’aumento dell’entropia.</a:t>
            </a:r>
            <a:endParaRPr lang="it-IT" sz="2400" dirty="0"/>
          </a:p>
        </p:txBody>
      </p:sp>
      <p:sp>
        <p:nvSpPr>
          <p:cNvPr id="10" name="Rettangolo 9"/>
          <p:cNvSpPr/>
          <p:nvPr/>
        </p:nvSpPr>
        <p:spPr>
          <a:xfrm>
            <a:off x="5295688" y="3491598"/>
            <a:ext cx="3746697" cy="1200328"/>
          </a:xfrm>
          <a:prstGeom prst="rect">
            <a:avLst/>
          </a:prstGeom>
        </p:spPr>
        <p:txBody>
          <a:bodyPr wrap="square">
            <a:spAutoFit/>
          </a:bodyPr>
          <a:lstStyle/>
          <a:p>
            <a:r>
              <a:rPr lang="it-IT" sz="2400" dirty="0" smtClean="0"/>
              <a:t>Se esistesse un frigorifero perfetto, contraddicendo il postulato di </a:t>
            </a:r>
            <a:r>
              <a:rPr lang="it-IT" sz="2400" dirty="0" err="1" smtClean="0"/>
              <a:t>Clausius</a:t>
            </a:r>
            <a:r>
              <a:rPr lang="it-IT" sz="2400" dirty="0" smtClean="0"/>
              <a:t>:</a:t>
            </a:r>
            <a:endParaRPr lang="it-IT" sz="2400" dirty="0"/>
          </a:p>
        </p:txBody>
      </p:sp>
      <p:sp>
        <p:nvSpPr>
          <p:cNvPr id="11" name="Rettangolo 10"/>
          <p:cNvSpPr/>
          <p:nvPr/>
        </p:nvSpPr>
        <p:spPr>
          <a:xfrm>
            <a:off x="7857067" y="2400353"/>
            <a:ext cx="1043988" cy="461665"/>
          </a:xfrm>
          <a:prstGeom prst="rect">
            <a:avLst/>
          </a:prstGeom>
        </p:spPr>
        <p:txBody>
          <a:bodyPr wrap="none">
            <a:spAutoFit/>
          </a:bodyPr>
          <a:lstStyle/>
          <a:p>
            <a:r>
              <a:rPr lang="it-IT" dirty="0"/>
              <a:t> </a:t>
            </a:r>
            <a:r>
              <a:rPr lang="it-IT" sz="2400" b="1" dirty="0" err="1" smtClean="0"/>
              <a:t>T</a:t>
            </a:r>
            <a:r>
              <a:rPr lang="it-IT" sz="2400" b="1" baseline="-25000" dirty="0" err="1" smtClean="0"/>
              <a:t>c</a:t>
            </a:r>
            <a:r>
              <a:rPr lang="it-IT" sz="2400" b="1" dirty="0"/>
              <a:t>&lt;</a:t>
            </a:r>
            <a:r>
              <a:rPr lang="it-IT" sz="2400" b="1" dirty="0" err="1" smtClean="0"/>
              <a:t>T</a:t>
            </a:r>
            <a:r>
              <a:rPr lang="it-IT" sz="2400" b="1" baseline="-25000" dirty="0" err="1" smtClean="0"/>
              <a:t>h</a:t>
            </a:r>
            <a:r>
              <a:rPr lang="it-IT" sz="2400" dirty="0" smtClean="0"/>
              <a:t>   </a:t>
            </a:r>
            <a:endParaRPr lang="it-IT" sz="2400" dirty="0"/>
          </a:p>
        </p:txBody>
      </p:sp>
    </p:spTree>
    <p:extLst>
      <p:ext uri="{BB962C8B-B14F-4D97-AF65-F5344CB8AC3E}">
        <p14:creationId xmlns:p14="http://schemas.microsoft.com/office/powerpoint/2010/main" val="15602530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020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470" y="1173723"/>
            <a:ext cx="3175000" cy="3314700"/>
          </a:xfrm>
          <a:prstGeom prst="rect">
            <a:avLst/>
          </a:prstGeom>
        </p:spPr>
      </p:pic>
      <p:pic>
        <p:nvPicPr>
          <p:cNvPr id="3" name="Immagine 2" descr="biblioteca nazionale aula studio_LaStamp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734" y="3928533"/>
            <a:ext cx="4082624" cy="2300818"/>
          </a:xfrm>
          <a:prstGeom prst="rect">
            <a:avLst/>
          </a:prstGeom>
        </p:spPr>
      </p:pic>
      <p:pic>
        <p:nvPicPr>
          <p:cNvPr id="5" name="Immagine 4" descr="via-p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533" y="381055"/>
            <a:ext cx="3572934" cy="2676452"/>
          </a:xfrm>
          <a:prstGeom prst="rect">
            <a:avLst/>
          </a:prstGeom>
        </p:spPr>
      </p:pic>
      <p:sp>
        <p:nvSpPr>
          <p:cNvPr id="6" name="Rettangolo 5"/>
          <p:cNvSpPr/>
          <p:nvPr/>
        </p:nvSpPr>
        <p:spPr>
          <a:xfrm>
            <a:off x="1540913" y="190330"/>
            <a:ext cx="3623741" cy="707886"/>
          </a:xfrm>
          <a:prstGeom prst="rect">
            <a:avLst/>
          </a:prstGeom>
          <a:ln w="28575" cmpd="sng">
            <a:solidFill>
              <a:srgbClr val="008000"/>
            </a:solidFill>
          </a:ln>
        </p:spPr>
        <p:txBody>
          <a:bodyPr wrap="square">
            <a:spAutoFit/>
          </a:bodyPr>
          <a:lstStyle/>
          <a:p>
            <a:r>
              <a:rPr lang="it-IT" sz="2000" dirty="0" smtClean="0"/>
              <a:t>Ambiente rumoroso, analogo </a:t>
            </a:r>
          </a:p>
          <a:p>
            <a:r>
              <a:rPr lang="it-IT" sz="2000" dirty="0" smtClean="0"/>
              <a:t>a un sistema ad alta T.</a:t>
            </a:r>
          </a:p>
        </p:txBody>
      </p:sp>
      <p:sp>
        <p:nvSpPr>
          <p:cNvPr id="7" name="Rettangolo 6"/>
          <p:cNvSpPr/>
          <p:nvPr/>
        </p:nvSpPr>
        <p:spPr>
          <a:xfrm>
            <a:off x="931321" y="6095991"/>
            <a:ext cx="4047068" cy="707886"/>
          </a:xfrm>
          <a:prstGeom prst="rect">
            <a:avLst/>
          </a:prstGeom>
          <a:ln w="28575" cmpd="sng">
            <a:solidFill>
              <a:srgbClr val="008000"/>
            </a:solidFill>
          </a:ln>
        </p:spPr>
        <p:txBody>
          <a:bodyPr wrap="square">
            <a:spAutoFit/>
          </a:bodyPr>
          <a:lstStyle/>
          <a:p>
            <a:r>
              <a:rPr lang="it-IT" sz="2000" dirty="0" smtClean="0"/>
              <a:t>Ambiente silenzioso, analogo a un sistema a bassa T.</a:t>
            </a:r>
          </a:p>
        </p:txBody>
      </p:sp>
      <p:sp>
        <p:nvSpPr>
          <p:cNvPr id="8" name="Rettangolo 7"/>
          <p:cNvSpPr/>
          <p:nvPr/>
        </p:nvSpPr>
        <p:spPr>
          <a:xfrm>
            <a:off x="321727" y="1110013"/>
            <a:ext cx="1778001" cy="1938992"/>
          </a:xfrm>
          <a:prstGeom prst="rect">
            <a:avLst/>
          </a:prstGeom>
          <a:ln w="28575" cmpd="sng">
            <a:solidFill>
              <a:srgbClr val="FF0000"/>
            </a:solidFill>
          </a:ln>
        </p:spPr>
        <p:txBody>
          <a:bodyPr wrap="square">
            <a:spAutoFit/>
          </a:bodyPr>
          <a:lstStyle/>
          <a:p>
            <a:r>
              <a:rPr lang="it-IT" sz="2400" dirty="0" smtClean="0"/>
              <a:t>Lo starnuto</a:t>
            </a:r>
          </a:p>
          <a:p>
            <a:r>
              <a:rPr lang="it-IT" sz="2400" dirty="0" smtClean="0"/>
              <a:t> equivale </a:t>
            </a:r>
          </a:p>
          <a:p>
            <a:r>
              <a:rPr lang="it-IT" sz="2400" dirty="0"/>
              <a:t>a</a:t>
            </a:r>
            <a:r>
              <a:rPr lang="it-IT" sz="2400" dirty="0" smtClean="0"/>
              <a:t> una cessione </a:t>
            </a:r>
          </a:p>
          <a:p>
            <a:r>
              <a:rPr lang="it-IT" sz="2400" dirty="0" smtClean="0"/>
              <a:t>di calore </a:t>
            </a:r>
            <a:r>
              <a:rPr lang="it-IT" sz="2400" dirty="0" err="1" smtClean="0"/>
              <a:t>Q</a:t>
            </a:r>
            <a:r>
              <a:rPr lang="it-IT" sz="2400" dirty="0" smtClean="0"/>
              <a:t>. </a:t>
            </a:r>
            <a:endParaRPr lang="it-IT" sz="2400" dirty="0"/>
          </a:p>
        </p:txBody>
      </p:sp>
      <p:sp>
        <p:nvSpPr>
          <p:cNvPr id="9" name="Rettangolo 8"/>
          <p:cNvSpPr/>
          <p:nvPr/>
        </p:nvSpPr>
        <p:spPr>
          <a:xfrm>
            <a:off x="67730" y="3627716"/>
            <a:ext cx="2743201" cy="2308324"/>
          </a:xfrm>
          <a:prstGeom prst="rect">
            <a:avLst/>
          </a:prstGeom>
          <a:ln w="28575" cmpd="sng">
            <a:noFill/>
          </a:ln>
        </p:spPr>
        <p:txBody>
          <a:bodyPr wrap="square">
            <a:spAutoFit/>
          </a:bodyPr>
          <a:lstStyle/>
          <a:p>
            <a:r>
              <a:rPr lang="it-IT" sz="2400" dirty="0" smtClean="0">
                <a:solidFill>
                  <a:srgbClr val="FF0000"/>
                </a:solidFill>
              </a:rPr>
              <a:t>L’effetto, analogo alla variazione d’entropia ΔS=</a:t>
            </a:r>
            <a:r>
              <a:rPr lang="it-IT" sz="2400" dirty="0" err="1" smtClean="0">
                <a:solidFill>
                  <a:srgbClr val="FF0000"/>
                </a:solidFill>
              </a:rPr>
              <a:t>Q</a:t>
            </a:r>
            <a:r>
              <a:rPr lang="it-IT" sz="2400" dirty="0" smtClean="0">
                <a:solidFill>
                  <a:srgbClr val="FF0000"/>
                </a:solidFill>
              </a:rPr>
              <a:t>/T  è maggiore nell’ambiente a bassa T</a:t>
            </a:r>
            <a:endParaRPr lang="it-IT" sz="2400" dirty="0">
              <a:solidFill>
                <a:srgbClr val="FF0000"/>
              </a:solidFill>
            </a:endParaRPr>
          </a:p>
        </p:txBody>
      </p:sp>
    </p:spTree>
    <p:extLst>
      <p:ext uri="{BB962C8B-B14F-4D97-AF65-F5344CB8AC3E}">
        <p14:creationId xmlns:p14="http://schemas.microsoft.com/office/powerpoint/2010/main" val="2484608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2057" y="101598"/>
            <a:ext cx="9165813"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2800" b="1" spc="-1" dirty="0" smtClean="0">
                <a:solidFill>
                  <a:srgbClr val="333399"/>
                </a:solidFill>
                <a:uFill>
                  <a:solidFill>
                    <a:srgbClr val="FFFFFF"/>
                  </a:solidFill>
                </a:uFill>
                <a:latin typeface="Arial"/>
                <a:ea typeface="DejaVu Sans"/>
              </a:rPr>
              <a:t>Il 2</a:t>
            </a:r>
            <a:r>
              <a:rPr lang="en-US" sz="2800" b="1" spc="-1" baseline="30000" dirty="0">
                <a:solidFill>
                  <a:srgbClr val="333399"/>
                </a:solidFill>
                <a:uFill>
                  <a:solidFill>
                    <a:srgbClr val="FFFFFF"/>
                  </a:solidFill>
                </a:uFill>
                <a:latin typeface="Arial"/>
                <a:ea typeface="DejaVu Sans"/>
              </a:rPr>
              <a:t>o</a:t>
            </a:r>
            <a:r>
              <a:rPr lang="en-US" sz="2800" b="1" spc="-1" dirty="0" smtClean="0">
                <a:solidFill>
                  <a:srgbClr val="333399"/>
                </a:solidFill>
                <a:uFill>
                  <a:solidFill>
                    <a:srgbClr val="FFFFFF"/>
                  </a:solidFill>
                </a:uFill>
                <a:latin typeface="Arial"/>
                <a:ea typeface="DejaVu Sans"/>
              </a:rPr>
              <a:t> principio e </a:t>
            </a:r>
            <a:r>
              <a:rPr lang="en-US" sz="2800" b="1" spc="-1" dirty="0" err="1" smtClean="0">
                <a:solidFill>
                  <a:srgbClr val="333399"/>
                </a:solidFill>
                <a:uFill>
                  <a:solidFill>
                    <a:srgbClr val="FFFFFF"/>
                  </a:solidFill>
                </a:uFill>
                <a:latin typeface="Arial"/>
                <a:ea typeface="DejaVu Sans"/>
              </a:rPr>
              <a:t>il</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rendimento</a:t>
            </a:r>
            <a:r>
              <a:rPr lang="en-US" sz="2800" b="1" spc="-1" dirty="0" smtClean="0">
                <a:solidFill>
                  <a:srgbClr val="333399"/>
                </a:solidFill>
                <a:uFill>
                  <a:solidFill>
                    <a:srgbClr val="FFFFFF"/>
                  </a:solidFill>
                </a:uFill>
                <a:latin typeface="Arial"/>
                <a:ea typeface="DejaVu Sans"/>
              </a:rPr>
              <a:t> di un </a:t>
            </a:r>
            <a:r>
              <a:rPr lang="en-US" sz="2800" b="1" spc="-1" dirty="0" err="1" smtClean="0">
                <a:solidFill>
                  <a:srgbClr val="333399"/>
                </a:solidFill>
                <a:uFill>
                  <a:solidFill>
                    <a:srgbClr val="FFFFFF"/>
                  </a:solidFill>
                </a:uFill>
                <a:latin typeface="Arial"/>
                <a:ea typeface="DejaVu Sans"/>
              </a:rPr>
              <a:t>motore</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reale</a:t>
            </a:r>
            <a:endParaRPr lang="en-US" sz="2800" b="0" strike="noStrike" spc="-1" dirty="0">
              <a:solidFill>
                <a:srgbClr val="000000"/>
              </a:solidFill>
              <a:uFill>
                <a:solidFill>
                  <a:srgbClr val="FFFFFF"/>
                </a:solidFill>
              </a:uFill>
              <a:latin typeface="Arial"/>
            </a:endParaRPr>
          </a:p>
        </p:txBody>
      </p:sp>
      <p:pic>
        <p:nvPicPr>
          <p:cNvPr id="3" name="Immagine 2" descr="b252c90db4cfa3e18ed6a8fd30613efac1dfb21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879" y="821602"/>
            <a:ext cx="2895558" cy="2715179"/>
          </a:xfrm>
          <a:prstGeom prst="rect">
            <a:avLst/>
          </a:prstGeom>
        </p:spPr>
      </p:pic>
      <p:sp>
        <p:nvSpPr>
          <p:cNvPr id="4" name="Rettangolo 3"/>
          <p:cNvSpPr/>
          <p:nvPr/>
        </p:nvSpPr>
        <p:spPr>
          <a:xfrm>
            <a:off x="237065" y="3711610"/>
            <a:ext cx="8991600" cy="1200328"/>
          </a:xfrm>
          <a:prstGeom prst="rect">
            <a:avLst/>
          </a:prstGeom>
        </p:spPr>
        <p:txBody>
          <a:bodyPr wrap="square">
            <a:spAutoFit/>
          </a:bodyPr>
          <a:lstStyle/>
          <a:p>
            <a:r>
              <a:rPr lang="it-IT" sz="2400" dirty="0" smtClean="0"/>
              <a:t>Un’altra conseguenza del secondo principio della termodinamica </a:t>
            </a:r>
          </a:p>
          <a:p>
            <a:r>
              <a:rPr lang="it-IT" sz="2400" b="1" dirty="0">
                <a:solidFill>
                  <a:srgbClr val="3366FF"/>
                </a:solidFill>
              </a:rPr>
              <a:t>ΔS</a:t>
            </a:r>
            <a:r>
              <a:rPr lang="it-IT" sz="2400" b="1" baseline="-25000" dirty="0">
                <a:solidFill>
                  <a:srgbClr val="3366FF"/>
                </a:solidFill>
              </a:rPr>
              <a:t>U </a:t>
            </a:r>
            <a:r>
              <a:rPr lang="it-IT" sz="2400" b="1" dirty="0">
                <a:solidFill>
                  <a:srgbClr val="3366FF"/>
                </a:solidFill>
              </a:rPr>
              <a:t>=</a:t>
            </a:r>
            <a:r>
              <a:rPr lang="it-IT" sz="2400" b="1" baseline="-25000" dirty="0">
                <a:solidFill>
                  <a:srgbClr val="3366FF"/>
                </a:solidFill>
              </a:rPr>
              <a:t> </a:t>
            </a:r>
            <a:r>
              <a:rPr lang="it-IT" sz="2400" b="1" dirty="0">
                <a:solidFill>
                  <a:srgbClr val="3366FF"/>
                </a:solidFill>
              </a:rPr>
              <a:t>0</a:t>
            </a:r>
            <a:r>
              <a:rPr lang="it-IT" sz="2400" dirty="0" smtClean="0"/>
              <a:t>, riguarda il rendimento dei motori reali operanti tra due sorgenti di calore a temperature </a:t>
            </a:r>
            <a:r>
              <a:rPr lang="it-IT" sz="2400" dirty="0" err="1" smtClean="0"/>
              <a:t>T</a:t>
            </a:r>
            <a:r>
              <a:rPr lang="it-IT" sz="2400" baseline="-25000" dirty="0" err="1" smtClean="0"/>
              <a:t>h</a:t>
            </a:r>
            <a:r>
              <a:rPr lang="it-IT" sz="2400" dirty="0" smtClean="0"/>
              <a:t> (calda) e </a:t>
            </a:r>
            <a:r>
              <a:rPr lang="it-IT" sz="2400" dirty="0" err="1" smtClean="0"/>
              <a:t>T</a:t>
            </a:r>
            <a:r>
              <a:rPr lang="it-IT" sz="2400" baseline="-25000" dirty="0" err="1"/>
              <a:t>c</a:t>
            </a:r>
            <a:r>
              <a:rPr lang="it-IT" sz="2400" dirty="0" smtClean="0"/>
              <a:t> (fredda): </a:t>
            </a:r>
          </a:p>
        </p:txBody>
      </p:sp>
      <p:graphicFrame>
        <p:nvGraphicFramePr>
          <p:cNvPr id="5" name="Oggetto 4"/>
          <p:cNvGraphicFramePr>
            <a:graphicFrameLocks noChangeAspect="1"/>
          </p:cNvGraphicFramePr>
          <p:nvPr>
            <p:extLst>
              <p:ext uri="{D42A27DB-BD31-4B8C-83A1-F6EECF244321}">
                <p14:modId xmlns:p14="http://schemas.microsoft.com/office/powerpoint/2010/main" val="1571081031"/>
              </p:ext>
            </p:extLst>
          </p:nvPr>
        </p:nvGraphicFramePr>
        <p:xfrm>
          <a:off x="472784" y="5266270"/>
          <a:ext cx="2671981" cy="1227667"/>
        </p:xfrm>
        <a:graphic>
          <a:graphicData uri="http://schemas.openxmlformats.org/presentationml/2006/ole">
            <mc:AlternateContent xmlns:mc="http://schemas.openxmlformats.org/markup-compatibility/2006">
              <mc:Choice xmlns:v="urn:schemas-microsoft-com:vml" Requires="v">
                <p:oleObj spid="_x0000_s5160" name="Equation" r:id="rId4" imgW="939800" imgH="431800" progId="Equation.3">
                  <p:embed/>
                </p:oleObj>
              </mc:Choice>
              <mc:Fallback>
                <p:oleObj name="Equation" r:id="rId4" imgW="939800" imgH="431800" progId="Equation.3">
                  <p:embed/>
                  <p:pic>
                    <p:nvPicPr>
                      <p:cNvPr id="0" name=""/>
                      <p:cNvPicPr/>
                      <p:nvPr/>
                    </p:nvPicPr>
                    <p:blipFill>
                      <a:blip r:embed="rId5"/>
                      <a:stretch>
                        <a:fillRect/>
                      </a:stretch>
                    </p:blipFill>
                    <p:spPr>
                      <a:xfrm>
                        <a:off x="472784" y="5266270"/>
                        <a:ext cx="2671981" cy="1227667"/>
                      </a:xfrm>
                      <a:prstGeom prst="rect">
                        <a:avLst/>
                      </a:prstGeom>
                      <a:ln w="28575" cmpd="sng">
                        <a:solidFill>
                          <a:srgbClr val="FF0000"/>
                        </a:solidFill>
                      </a:ln>
                    </p:spPr>
                  </p:pic>
                </p:oleObj>
              </mc:Fallback>
            </mc:AlternateContent>
          </a:graphicData>
        </a:graphic>
      </p:graphicFrame>
      <p:sp>
        <p:nvSpPr>
          <p:cNvPr id="7" name="Rettangolo 6"/>
          <p:cNvSpPr/>
          <p:nvPr/>
        </p:nvSpPr>
        <p:spPr>
          <a:xfrm>
            <a:off x="3657610" y="5100119"/>
            <a:ext cx="5249327" cy="1569660"/>
          </a:xfrm>
          <a:prstGeom prst="rect">
            <a:avLst/>
          </a:prstGeom>
          <a:ln w="28575" cmpd="sng">
            <a:solidFill>
              <a:srgbClr val="008000"/>
            </a:solidFill>
          </a:ln>
        </p:spPr>
        <p:txBody>
          <a:bodyPr wrap="square">
            <a:spAutoFit/>
          </a:bodyPr>
          <a:lstStyle/>
          <a:p>
            <a:r>
              <a:rPr lang="it-IT" sz="2400" dirty="0" smtClean="0"/>
              <a:t>Tutte le macchine reali di questo </a:t>
            </a:r>
          </a:p>
          <a:p>
            <a:r>
              <a:rPr lang="it-IT" sz="2400" dirty="0" smtClean="0"/>
              <a:t>tipo hanno </a:t>
            </a:r>
            <a:r>
              <a:rPr lang="it-IT" sz="2400" b="1" dirty="0" smtClean="0">
                <a:solidFill>
                  <a:srgbClr val="0000FF"/>
                </a:solidFill>
              </a:rPr>
              <a:t>un rendimento inferiore </a:t>
            </a:r>
          </a:p>
          <a:p>
            <a:r>
              <a:rPr lang="it-IT" sz="2400" b="1" dirty="0" smtClean="0">
                <a:solidFill>
                  <a:srgbClr val="0000FF"/>
                </a:solidFill>
              </a:rPr>
              <a:t>a quello della macchina reversibile </a:t>
            </a:r>
          </a:p>
          <a:p>
            <a:r>
              <a:rPr lang="it-IT" sz="2400" b="1" dirty="0">
                <a:solidFill>
                  <a:srgbClr val="0000FF"/>
                </a:solidFill>
              </a:rPr>
              <a:t>d</a:t>
            </a:r>
            <a:r>
              <a:rPr lang="it-IT" sz="2400" b="1" dirty="0" smtClean="0">
                <a:solidFill>
                  <a:srgbClr val="0000FF"/>
                </a:solidFill>
              </a:rPr>
              <a:t>i Carnot </a:t>
            </a:r>
            <a:r>
              <a:rPr lang="it-IT" sz="2400" dirty="0" smtClean="0"/>
              <a:t>(a sua volta inferiore a 1).</a:t>
            </a:r>
          </a:p>
        </p:txBody>
      </p:sp>
    </p:spTree>
    <p:extLst>
      <p:ext uri="{BB962C8B-B14F-4D97-AF65-F5344CB8AC3E}">
        <p14:creationId xmlns:p14="http://schemas.microsoft.com/office/powerpoint/2010/main" val="174916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2057" y="101598"/>
            <a:ext cx="9165813"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2800" b="1" spc="-1" dirty="0" smtClean="0">
                <a:solidFill>
                  <a:srgbClr val="333399"/>
                </a:solidFill>
                <a:uFill>
                  <a:solidFill>
                    <a:srgbClr val="FFFFFF"/>
                  </a:solidFill>
                </a:uFill>
                <a:latin typeface="Arial"/>
                <a:ea typeface="DejaVu Sans"/>
              </a:rPr>
              <a:t>Il 2</a:t>
            </a:r>
            <a:r>
              <a:rPr lang="en-US" sz="2800" b="1" spc="-1" baseline="30000" dirty="0">
                <a:solidFill>
                  <a:srgbClr val="333399"/>
                </a:solidFill>
                <a:uFill>
                  <a:solidFill>
                    <a:srgbClr val="FFFFFF"/>
                  </a:solidFill>
                </a:uFill>
                <a:latin typeface="Arial"/>
                <a:ea typeface="DejaVu Sans"/>
              </a:rPr>
              <a:t>o</a:t>
            </a:r>
            <a:r>
              <a:rPr lang="en-US" sz="2800" b="1" spc="-1" dirty="0" smtClean="0">
                <a:solidFill>
                  <a:srgbClr val="333399"/>
                </a:solidFill>
                <a:uFill>
                  <a:solidFill>
                    <a:srgbClr val="FFFFFF"/>
                  </a:solidFill>
                </a:uFill>
                <a:latin typeface="Arial"/>
                <a:ea typeface="DejaVu Sans"/>
              </a:rPr>
              <a:t> principio e </a:t>
            </a:r>
            <a:r>
              <a:rPr lang="en-US" sz="2800" b="1" spc="-1" dirty="0" err="1" smtClean="0">
                <a:solidFill>
                  <a:srgbClr val="333399"/>
                </a:solidFill>
                <a:uFill>
                  <a:solidFill>
                    <a:srgbClr val="FFFFFF"/>
                  </a:solidFill>
                </a:uFill>
                <a:latin typeface="Arial"/>
                <a:ea typeface="DejaVu Sans"/>
              </a:rPr>
              <a:t>il</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degrado</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dell’energia</a:t>
            </a:r>
            <a:r>
              <a:rPr lang="en-US" sz="2800" b="1" spc="-1" dirty="0" smtClean="0">
                <a:solidFill>
                  <a:srgbClr val="333399"/>
                </a:solidFill>
                <a:uFill>
                  <a:solidFill>
                    <a:srgbClr val="FFFFFF"/>
                  </a:solidFill>
                </a:uFill>
                <a:latin typeface="Arial"/>
                <a:ea typeface="DejaVu Sans"/>
              </a:rPr>
              <a:t>.</a:t>
            </a:r>
          </a:p>
        </p:txBody>
      </p:sp>
      <p:sp>
        <p:nvSpPr>
          <p:cNvPr id="4" name="Rettangolo 3"/>
          <p:cNvSpPr/>
          <p:nvPr/>
        </p:nvSpPr>
        <p:spPr>
          <a:xfrm>
            <a:off x="101606" y="1583132"/>
            <a:ext cx="8991600" cy="1938992"/>
          </a:xfrm>
          <a:prstGeom prst="rect">
            <a:avLst/>
          </a:prstGeom>
          <a:ln w="28575" cmpd="sng">
            <a:solidFill>
              <a:srgbClr val="800000"/>
            </a:solidFill>
          </a:ln>
        </p:spPr>
        <p:txBody>
          <a:bodyPr wrap="square">
            <a:spAutoFit/>
          </a:bodyPr>
          <a:lstStyle/>
          <a:p>
            <a:r>
              <a:rPr lang="it-IT" sz="2400" dirty="0" smtClean="0"/>
              <a:t>L</a:t>
            </a:r>
            <a:r>
              <a:rPr lang="it-IT" sz="2400" dirty="0" smtClean="0">
                <a:solidFill>
                  <a:srgbClr val="3366FF"/>
                </a:solidFill>
              </a:rPr>
              <a:t>’ aumento d’entropia </a:t>
            </a:r>
            <a:r>
              <a:rPr lang="it-IT" sz="2400" dirty="0">
                <a:solidFill>
                  <a:srgbClr val="3366FF"/>
                </a:solidFill>
              </a:rPr>
              <a:t>dell'Universo </a:t>
            </a:r>
            <a:r>
              <a:rPr lang="it-IT" sz="2400" dirty="0"/>
              <a:t>costituisce </a:t>
            </a:r>
            <a:r>
              <a:rPr lang="it-IT" sz="2400" dirty="0">
                <a:solidFill>
                  <a:srgbClr val="3366FF"/>
                </a:solidFill>
              </a:rPr>
              <a:t>l'indicatore di </a:t>
            </a:r>
            <a:r>
              <a:rPr lang="it-IT" sz="2400" dirty="0" smtClean="0">
                <a:solidFill>
                  <a:srgbClr val="3366FF"/>
                </a:solidFill>
              </a:rPr>
              <a:t>una trasformazione </a:t>
            </a:r>
            <a:r>
              <a:rPr lang="it-IT" sz="2400" dirty="0">
                <a:solidFill>
                  <a:srgbClr val="3366FF"/>
                </a:solidFill>
              </a:rPr>
              <a:t>spontanea </a:t>
            </a:r>
            <a:r>
              <a:rPr lang="it-IT" sz="2400" dirty="0"/>
              <a:t>(tra tutte quelle possibili, ovvero che </a:t>
            </a:r>
            <a:r>
              <a:rPr lang="it-IT" sz="2400" dirty="0" smtClean="0"/>
              <a:t>conservano l'energia</a:t>
            </a:r>
            <a:r>
              <a:rPr lang="it-IT" sz="2400" dirty="0"/>
              <a:t>), e corrisponde al fatto che </a:t>
            </a:r>
            <a:r>
              <a:rPr lang="it-IT" sz="2400" dirty="0">
                <a:solidFill>
                  <a:srgbClr val="3366FF"/>
                </a:solidFill>
              </a:rPr>
              <a:t>l'energia viene </a:t>
            </a:r>
            <a:r>
              <a:rPr lang="it-IT" sz="2400" dirty="0" smtClean="0">
                <a:solidFill>
                  <a:srgbClr val="3366FF"/>
                </a:solidFill>
              </a:rPr>
              <a:t>progressivamente immagazzinata </a:t>
            </a:r>
            <a:r>
              <a:rPr lang="it-IT" sz="2400" dirty="0">
                <a:solidFill>
                  <a:srgbClr val="3366FF"/>
                </a:solidFill>
              </a:rPr>
              <a:t>a temperature sempre </a:t>
            </a:r>
            <a:r>
              <a:rPr lang="it-IT" sz="2400" dirty="0" err="1">
                <a:solidFill>
                  <a:srgbClr val="3366FF"/>
                </a:solidFill>
              </a:rPr>
              <a:t>piu'</a:t>
            </a:r>
            <a:r>
              <a:rPr lang="it-IT" sz="2400" dirty="0">
                <a:solidFill>
                  <a:srgbClr val="3366FF"/>
                </a:solidFill>
              </a:rPr>
              <a:t> </a:t>
            </a:r>
            <a:r>
              <a:rPr lang="it-IT" sz="2400" dirty="0" smtClean="0">
                <a:solidFill>
                  <a:srgbClr val="3366FF"/>
                </a:solidFill>
              </a:rPr>
              <a:t>basse. </a:t>
            </a:r>
          </a:p>
        </p:txBody>
      </p:sp>
      <p:sp>
        <p:nvSpPr>
          <p:cNvPr id="6" name="Rettangolo 5"/>
          <p:cNvSpPr/>
          <p:nvPr/>
        </p:nvSpPr>
        <p:spPr>
          <a:xfrm>
            <a:off x="152405" y="3674521"/>
            <a:ext cx="8839203" cy="1569660"/>
          </a:xfrm>
          <a:prstGeom prst="rect">
            <a:avLst/>
          </a:prstGeom>
          <a:ln w="28575" cmpd="sng">
            <a:solidFill>
              <a:srgbClr val="FF0000"/>
            </a:solidFill>
          </a:ln>
        </p:spPr>
        <p:txBody>
          <a:bodyPr wrap="square">
            <a:spAutoFit/>
          </a:bodyPr>
          <a:lstStyle/>
          <a:p>
            <a:r>
              <a:rPr lang="it-IT" sz="2400" dirty="0"/>
              <a:t>Cioè </a:t>
            </a:r>
            <a:r>
              <a:rPr lang="it-IT" sz="2400" b="1" dirty="0">
                <a:solidFill>
                  <a:srgbClr val="008000"/>
                </a:solidFill>
              </a:rPr>
              <a:t>la direzione spontanea di una trasformazione è quella che produce una </a:t>
            </a:r>
            <a:r>
              <a:rPr lang="it-IT" sz="2400" b="1" u="sng" dirty="0">
                <a:solidFill>
                  <a:srgbClr val="008000"/>
                </a:solidFill>
              </a:rPr>
              <a:t>riduzione della qualità dell'energia</a:t>
            </a:r>
            <a:r>
              <a:rPr lang="it-IT" sz="2400" b="1" dirty="0">
                <a:solidFill>
                  <a:srgbClr val="008000"/>
                </a:solidFill>
              </a:rPr>
              <a:t>. </a:t>
            </a:r>
            <a:r>
              <a:rPr lang="it-IT" sz="2400" dirty="0"/>
              <a:t>La quantità di energia si conserva, ma globalmente essa diventa meno utilizzabile per fare lavoro. </a:t>
            </a:r>
          </a:p>
        </p:txBody>
      </p:sp>
      <p:sp>
        <p:nvSpPr>
          <p:cNvPr id="8" name="Rettangolo 7"/>
          <p:cNvSpPr/>
          <p:nvPr/>
        </p:nvSpPr>
        <p:spPr>
          <a:xfrm>
            <a:off x="1253067" y="5469466"/>
            <a:ext cx="6299200" cy="1323439"/>
          </a:xfrm>
          <a:prstGeom prst="rect">
            <a:avLst/>
          </a:prstGeom>
          <a:solidFill>
            <a:srgbClr val="CCFFCC"/>
          </a:solidFill>
          <a:ln w="19050" cmpd="sng">
            <a:solidFill>
              <a:srgbClr val="008000"/>
            </a:solidFill>
          </a:ln>
        </p:spPr>
        <p:txBody>
          <a:bodyPr wrap="square">
            <a:spAutoFit/>
          </a:bodyPr>
          <a:lstStyle/>
          <a:p>
            <a:r>
              <a:rPr lang="it-IT" sz="2000" dirty="0"/>
              <a:t>QUESTA E` LA VISIONE "MACROSCOPICA" DELL'ENTROPIA. TUTTAVIA NON ABBIAMO </a:t>
            </a:r>
            <a:r>
              <a:rPr lang="it-IT" sz="2000" dirty="0" smtClean="0"/>
              <a:t>ANCORA DEFINITO </a:t>
            </a:r>
            <a:r>
              <a:rPr lang="it-IT" sz="2000" dirty="0"/>
              <a:t>CHE COSA </a:t>
            </a:r>
            <a:r>
              <a:rPr lang="it-IT" sz="2000" dirty="0" smtClean="0"/>
              <a:t>SIA, </a:t>
            </a:r>
            <a:r>
              <a:rPr lang="it-IT" sz="2000" dirty="0"/>
              <a:t>MA SOLO LA SUA </a:t>
            </a:r>
            <a:r>
              <a:rPr lang="it-IT" sz="2000" dirty="0" smtClean="0"/>
              <a:t>VARIAZIONE !!</a:t>
            </a:r>
            <a:endParaRPr lang="it-IT" sz="2000" dirty="0"/>
          </a:p>
        </p:txBody>
      </p:sp>
      <p:sp>
        <p:nvSpPr>
          <p:cNvPr id="9" name="Rettangolo 8"/>
          <p:cNvSpPr/>
          <p:nvPr/>
        </p:nvSpPr>
        <p:spPr>
          <a:xfrm>
            <a:off x="152400" y="684403"/>
            <a:ext cx="8991600" cy="830997"/>
          </a:xfrm>
          <a:prstGeom prst="rect">
            <a:avLst/>
          </a:prstGeom>
        </p:spPr>
        <p:txBody>
          <a:bodyPr wrap="square">
            <a:spAutoFit/>
          </a:bodyPr>
          <a:lstStyle/>
          <a:p>
            <a:r>
              <a:rPr lang="it-IT" sz="2400" dirty="0" smtClean="0"/>
              <a:t>Riassumendo i vari aspetti del 2° principio: </a:t>
            </a:r>
            <a:endParaRPr lang="it-IT" sz="2400" dirty="0"/>
          </a:p>
          <a:p>
            <a:r>
              <a:rPr lang="it-IT" sz="2400" dirty="0" smtClean="0"/>
              <a:t>            </a:t>
            </a:r>
            <a:r>
              <a:rPr lang="it-IT" sz="2400" b="1" dirty="0" smtClean="0">
                <a:solidFill>
                  <a:srgbClr val="FF0000"/>
                </a:solidFill>
              </a:rPr>
              <a:t>ΔS</a:t>
            </a:r>
            <a:r>
              <a:rPr lang="it-IT" sz="2400" b="1" baseline="-25000" dirty="0" smtClean="0">
                <a:solidFill>
                  <a:srgbClr val="FF0000"/>
                </a:solidFill>
              </a:rPr>
              <a:t>U</a:t>
            </a:r>
            <a:r>
              <a:rPr lang="it-IT" sz="2400" b="1" dirty="0" smtClean="0">
                <a:solidFill>
                  <a:srgbClr val="FF0000"/>
                </a:solidFill>
              </a:rPr>
              <a:t> </a:t>
            </a:r>
            <a:r>
              <a:rPr lang="it-IT" sz="2400" b="1" dirty="0">
                <a:solidFill>
                  <a:srgbClr val="FF0000"/>
                </a:solidFill>
              </a:rPr>
              <a:t>&gt;0</a:t>
            </a:r>
            <a:r>
              <a:rPr lang="it-IT" sz="2400" dirty="0"/>
              <a:t> </a:t>
            </a:r>
            <a:r>
              <a:rPr lang="it-IT" sz="2400" dirty="0">
                <a:solidFill>
                  <a:srgbClr val="FF0000"/>
                </a:solidFill>
              </a:rPr>
              <a:t>per tutti i processi </a:t>
            </a:r>
            <a:r>
              <a:rPr lang="it-IT" sz="2400" dirty="0" smtClean="0">
                <a:solidFill>
                  <a:srgbClr val="FF0000"/>
                </a:solidFill>
              </a:rPr>
              <a:t>spontanei (e irreversibili)</a:t>
            </a:r>
            <a:endParaRPr lang="it-IT" sz="2400" dirty="0">
              <a:solidFill>
                <a:srgbClr val="FF0000"/>
              </a:solidFill>
            </a:endParaRPr>
          </a:p>
        </p:txBody>
      </p:sp>
    </p:spTree>
    <p:extLst>
      <p:ext uri="{BB962C8B-B14F-4D97-AF65-F5344CB8AC3E}">
        <p14:creationId xmlns:p14="http://schemas.microsoft.com/office/powerpoint/2010/main" val="19841302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2057" y="101598"/>
            <a:ext cx="9165813"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2800" b="1" spc="-1" dirty="0" smtClean="0">
                <a:solidFill>
                  <a:srgbClr val="333399"/>
                </a:solidFill>
                <a:uFill>
                  <a:solidFill>
                    <a:srgbClr val="FFFFFF"/>
                  </a:solidFill>
                </a:uFill>
                <a:latin typeface="Arial"/>
                <a:ea typeface="DejaVu Sans"/>
              </a:rPr>
              <a:t>Il </a:t>
            </a:r>
            <a:r>
              <a:rPr lang="en-US" sz="2800" b="1" spc="-1" dirty="0" err="1" smtClean="0">
                <a:solidFill>
                  <a:srgbClr val="333399"/>
                </a:solidFill>
                <a:uFill>
                  <a:solidFill>
                    <a:srgbClr val="FFFFFF"/>
                  </a:solidFill>
                </a:uFill>
                <a:latin typeface="Arial"/>
                <a:ea typeface="DejaVu Sans"/>
              </a:rPr>
              <a:t>significato</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microscopico</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dell’entropia</a:t>
            </a:r>
            <a:endParaRPr lang="en-US" sz="2800" b="1" spc="-1" dirty="0" smtClean="0">
              <a:solidFill>
                <a:srgbClr val="333399"/>
              </a:solidFill>
              <a:uFill>
                <a:solidFill>
                  <a:srgbClr val="FFFFFF"/>
                </a:solidFill>
              </a:uFill>
              <a:latin typeface="Arial"/>
              <a:ea typeface="DejaVu Sans"/>
            </a:endParaRPr>
          </a:p>
        </p:txBody>
      </p:sp>
      <p:sp>
        <p:nvSpPr>
          <p:cNvPr id="9" name="Rettangolo 8"/>
          <p:cNvSpPr/>
          <p:nvPr/>
        </p:nvSpPr>
        <p:spPr>
          <a:xfrm>
            <a:off x="152400" y="684403"/>
            <a:ext cx="8737600" cy="1200328"/>
          </a:xfrm>
          <a:prstGeom prst="rect">
            <a:avLst/>
          </a:prstGeom>
        </p:spPr>
        <p:txBody>
          <a:bodyPr wrap="square">
            <a:spAutoFit/>
          </a:bodyPr>
          <a:lstStyle/>
          <a:p>
            <a:r>
              <a:rPr lang="it-IT" sz="2400" dirty="0" smtClean="0"/>
              <a:t>Consideriamo un recipiente a due scomparti, </a:t>
            </a:r>
            <a:r>
              <a:rPr lang="it-IT" sz="2400" dirty="0" smtClean="0"/>
              <a:t>inizialmente riempito di </a:t>
            </a:r>
            <a:r>
              <a:rPr lang="it-IT" sz="2400" dirty="0" smtClean="0"/>
              <a:t>un gas perfetto </a:t>
            </a:r>
            <a:r>
              <a:rPr lang="it-IT" sz="2400" dirty="0" smtClean="0"/>
              <a:t>solo da una metà. </a:t>
            </a:r>
            <a:r>
              <a:rPr lang="it-IT" sz="2400" dirty="0" smtClean="0"/>
              <a:t>Poi apriamo uno sportello di separazione, e lasciamo il gas libero di espandersi. </a:t>
            </a:r>
            <a:endParaRPr lang="it-IT" sz="2400" dirty="0"/>
          </a:p>
        </p:txBody>
      </p:sp>
      <p:pic>
        <p:nvPicPr>
          <p:cNvPr id="5" name="Immagine 4" descr="d939dc812ac131d7cf778d3a494ded11c70cf5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781" y="2019790"/>
            <a:ext cx="5498592" cy="1548384"/>
          </a:xfrm>
          <a:prstGeom prst="rect">
            <a:avLst/>
          </a:prstGeom>
        </p:spPr>
      </p:pic>
      <p:sp>
        <p:nvSpPr>
          <p:cNvPr id="7" name="Rettangolo 6"/>
          <p:cNvSpPr/>
          <p:nvPr/>
        </p:nvSpPr>
        <p:spPr>
          <a:xfrm>
            <a:off x="3" y="3635906"/>
            <a:ext cx="9651999" cy="1569660"/>
          </a:xfrm>
          <a:prstGeom prst="rect">
            <a:avLst/>
          </a:prstGeom>
        </p:spPr>
        <p:txBody>
          <a:bodyPr wrap="square">
            <a:spAutoFit/>
          </a:bodyPr>
          <a:lstStyle/>
          <a:p>
            <a:r>
              <a:rPr lang="it-IT" sz="2400" dirty="0"/>
              <a:t>Il gas si espanderà fino ad occupare tutto lo spazio </a:t>
            </a:r>
            <a:r>
              <a:rPr lang="it-IT" sz="2400" dirty="0" smtClean="0"/>
              <a:t>disponibile, venendosi così a trovare in uno stato finale </a:t>
            </a:r>
            <a:r>
              <a:rPr lang="it-IT" sz="2400" b="1" dirty="0" smtClean="0">
                <a:solidFill>
                  <a:srgbClr val="FF0000"/>
                </a:solidFill>
              </a:rPr>
              <a:t>“più disordinato”</a:t>
            </a:r>
            <a:r>
              <a:rPr lang="it-IT" sz="2400" dirty="0" smtClean="0"/>
              <a:t>, o </a:t>
            </a:r>
          </a:p>
          <a:p>
            <a:r>
              <a:rPr lang="it-IT" sz="2400" dirty="0" smtClean="0"/>
              <a:t>anche, in cui disponiamo di </a:t>
            </a:r>
            <a:r>
              <a:rPr lang="it-IT" sz="2400" b="1" dirty="0" smtClean="0">
                <a:solidFill>
                  <a:srgbClr val="FF0000"/>
                </a:solidFill>
              </a:rPr>
              <a:t>“meno informazioni” </a:t>
            </a:r>
            <a:r>
              <a:rPr lang="it-IT" sz="2400" dirty="0" smtClean="0"/>
              <a:t>su dove si trova </a:t>
            </a:r>
          </a:p>
          <a:p>
            <a:r>
              <a:rPr lang="it-IT" sz="2400" dirty="0" smtClean="0"/>
              <a:t>una singola molecola).</a:t>
            </a:r>
            <a:endParaRPr lang="it-IT" sz="2400" dirty="0"/>
          </a:p>
        </p:txBody>
      </p:sp>
      <p:sp>
        <p:nvSpPr>
          <p:cNvPr id="10" name="Rettangolo 9"/>
          <p:cNvSpPr/>
          <p:nvPr/>
        </p:nvSpPr>
        <p:spPr>
          <a:xfrm>
            <a:off x="169335" y="5232412"/>
            <a:ext cx="8568267" cy="1200328"/>
          </a:xfrm>
          <a:prstGeom prst="rect">
            <a:avLst/>
          </a:prstGeom>
        </p:spPr>
        <p:txBody>
          <a:bodyPr wrap="square">
            <a:spAutoFit/>
          </a:bodyPr>
          <a:lstStyle/>
          <a:p>
            <a:r>
              <a:rPr lang="it-IT" sz="2400" dirty="0"/>
              <a:t>È un </a:t>
            </a:r>
            <a:r>
              <a:rPr lang="it-IT" sz="2400" b="1" dirty="0">
                <a:solidFill>
                  <a:srgbClr val="FF0000"/>
                </a:solidFill>
              </a:rPr>
              <a:t>processo irreversibile</a:t>
            </a:r>
            <a:r>
              <a:rPr lang="it-IT" sz="2400" dirty="0"/>
              <a:t>, </a:t>
            </a:r>
            <a:r>
              <a:rPr lang="it-IT" sz="2400" dirty="0" smtClean="0"/>
              <a:t>che </a:t>
            </a:r>
            <a:r>
              <a:rPr lang="it-IT" sz="2400" dirty="0"/>
              <a:t>avviene spontaneamente in </a:t>
            </a:r>
          </a:p>
          <a:p>
            <a:r>
              <a:rPr lang="it-IT" sz="2400" dirty="0"/>
              <a:t>una direzione, mentre </a:t>
            </a:r>
            <a:r>
              <a:rPr lang="it-IT" sz="2400" b="1" dirty="0">
                <a:solidFill>
                  <a:srgbClr val="3366FF"/>
                </a:solidFill>
              </a:rPr>
              <a:t>il processo opposto </a:t>
            </a:r>
            <a:r>
              <a:rPr lang="it-IT" sz="2400" dirty="0"/>
              <a:t>(con le molecole che tornano tutte da una parte) </a:t>
            </a:r>
            <a:r>
              <a:rPr lang="it-IT" sz="2400" b="1" dirty="0">
                <a:solidFill>
                  <a:srgbClr val="3366FF"/>
                </a:solidFill>
              </a:rPr>
              <a:t>è </a:t>
            </a:r>
            <a:r>
              <a:rPr lang="it-IT" sz="2400" b="1" dirty="0" smtClean="0">
                <a:solidFill>
                  <a:srgbClr val="3366FF"/>
                </a:solidFill>
              </a:rPr>
              <a:t>praticamente impossibile</a:t>
            </a:r>
            <a:r>
              <a:rPr lang="it-IT" sz="2400" b="1" dirty="0">
                <a:solidFill>
                  <a:srgbClr val="3366FF"/>
                </a:solidFill>
              </a:rPr>
              <a:t>. </a:t>
            </a:r>
          </a:p>
        </p:txBody>
      </p:sp>
    </p:spTree>
    <p:extLst>
      <p:ext uri="{BB962C8B-B14F-4D97-AF65-F5344CB8AC3E}">
        <p14:creationId xmlns:p14="http://schemas.microsoft.com/office/powerpoint/2010/main" val="23375500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2057" y="101598"/>
            <a:ext cx="9165813"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2800" b="1" spc="-1" dirty="0" err="1" smtClean="0">
                <a:solidFill>
                  <a:srgbClr val="333399"/>
                </a:solidFill>
                <a:uFill>
                  <a:solidFill>
                    <a:srgbClr val="FFFFFF"/>
                  </a:solidFill>
                </a:uFill>
                <a:latin typeface="Arial"/>
                <a:ea typeface="DejaVu Sans"/>
              </a:rPr>
              <a:t>L’approccio</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probabilistico</a:t>
            </a:r>
            <a:r>
              <a:rPr lang="en-US" sz="2800" b="1" spc="-1" dirty="0" smtClean="0">
                <a:solidFill>
                  <a:srgbClr val="333399"/>
                </a:solidFill>
                <a:uFill>
                  <a:solidFill>
                    <a:srgbClr val="FFFFFF"/>
                  </a:solidFill>
                </a:uFill>
                <a:latin typeface="Arial"/>
                <a:ea typeface="DejaVu Sans"/>
              </a:rPr>
              <a:t> di Boltzmann</a:t>
            </a:r>
            <a:endParaRPr lang="en-US" sz="2800" b="1" spc="-1" dirty="0" smtClean="0">
              <a:solidFill>
                <a:srgbClr val="333399"/>
              </a:solidFill>
              <a:uFill>
                <a:solidFill>
                  <a:srgbClr val="FFFFFF"/>
                </a:solidFill>
              </a:uFill>
              <a:latin typeface="Arial"/>
              <a:ea typeface="DejaVu Sans"/>
            </a:endParaRPr>
          </a:p>
        </p:txBody>
      </p:sp>
      <p:pic>
        <p:nvPicPr>
          <p:cNvPr id="5" name="Immagine 4" descr="d939dc812ac131d7cf778d3a494ded11c70cf5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843" y="783681"/>
            <a:ext cx="5498592" cy="1548384"/>
          </a:xfrm>
          <a:prstGeom prst="rect">
            <a:avLst/>
          </a:prstGeom>
        </p:spPr>
      </p:pic>
      <p:sp>
        <p:nvSpPr>
          <p:cNvPr id="7" name="Rettangolo 6"/>
          <p:cNvSpPr/>
          <p:nvPr/>
        </p:nvSpPr>
        <p:spPr>
          <a:xfrm>
            <a:off x="16936" y="2264308"/>
            <a:ext cx="9651999" cy="1200328"/>
          </a:xfrm>
          <a:prstGeom prst="rect">
            <a:avLst/>
          </a:prstGeom>
        </p:spPr>
        <p:txBody>
          <a:bodyPr wrap="square">
            <a:spAutoFit/>
          </a:bodyPr>
          <a:lstStyle/>
          <a:p>
            <a:r>
              <a:rPr lang="it-IT" sz="2400" dirty="0"/>
              <a:t>L</a:t>
            </a:r>
            <a:r>
              <a:rPr lang="it-IT" sz="2400" dirty="0" smtClean="0"/>
              <a:t>’entropia dell’universo (che qui coincide con quella del sistema) è aumentata fino a un valore massimo, quando si stabilisce </a:t>
            </a:r>
          </a:p>
          <a:p>
            <a:r>
              <a:rPr lang="it-IT" sz="2400" dirty="0" smtClean="0"/>
              <a:t>l’equilibrio: circa metà delle molecole sono a sinistra, metà a destra. </a:t>
            </a:r>
          </a:p>
        </p:txBody>
      </p:sp>
      <p:sp>
        <p:nvSpPr>
          <p:cNvPr id="6" name="Rettangolo 5"/>
          <p:cNvSpPr/>
          <p:nvPr/>
        </p:nvSpPr>
        <p:spPr>
          <a:xfrm>
            <a:off x="16939" y="3635884"/>
            <a:ext cx="9651999" cy="830997"/>
          </a:xfrm>
          <a:prstGeom prst="rect">
            <a:avLst/>
          </a:prstGeom>
        </p:spPr>
        <p:txBody>
          <a:bodyPr wrap="square">
            <a:spAutoFit/>
          </a:bodyPr>
          <a:lstStyle/>
          <a:p>
            <a:r>
              <a:rPr lang="it-IT" sz="2400" dirty="0" err="1" smtClean="0"/>
              <a:t>Perchè</a:t>
            </a:r>
            <a:r>
              <a:rPr lang="it-IT" sz="2400" dirty="0" smtClean="0"/>
              <a:t>? Perché </a:t>
            </a:r>
            <a:r>
              <a:rPr lang="it-IT" sz="2400" b="1" dirty="0" smtClean="0">
                <a:solidFill>
                  <a:srgbClr val="FF0000"/>
                </a:solidFill>
              </a:rPr>
              <a:t>è la configurazione più probabile</a:t>
            </a:r>
            <a:r>
              <a:rPr lang="it-IT" sz="2400" dirty="0" smtClean="0"/>
              <a:t> per il sistema </a:t>
            </a:r>
          </a:p>
          <a:p>
            <a:r>
              <a:rPr lang="it-IT" sz="2400" dirty="0" smtClean="0"/>
              <a:t>di </a:t>
            </a:r>
            <a:r>
              <a:rPr lang="it-IT" sz="2400" dirty="0" err="1" smtClean="0"/>
              <a:t>N</a:t>
            </a:r>
            <a:r>
              <a:rPr lang="it-IT" sz="2400" dirty="0" smtClean="0"/>
              <a:t> molecole, con </a:t>
            </a:r>
            <a:r>
              <a:rPr lang="it-IT" sz="2400" dirty="0" err="1" smtClean="0"/>
              <a:t>N</a:t>
            </a:r>
            <a:r>
              <a:rPr lang="it-IT" sz="2400" dirty="0" smtClean="0"/>
              <a:t> enorme (dell’ordine del numero di Avogadro).</a:t>
            </a:r>
          </a:p>
        </p:txBody>
      </p:sp>
      <p:sp>
        <p:nvSpPr>
          <p:cNvPr id="8" name="Rettangolo 7"/>
          <p:cNvSpPr/>
          <p:nvPr/>
        </p:nvSpPr>
        <p:spPr>
          <a:xfrm>
            <a:off x="169340" y="4651867"/>
            <a:ext cx="8788394" cy="1569660"/>
          </a:xfrm>
          <a:prstGeom prst="rect">
            <a:avLst/>
          </a:prstGeom>
        </p:spPr>
        <p:txBody>
          <a:bodyPr wrap="square">
            <a:spAutoFit/>
          </a:bodyPr>
          <a:lstStyle/>
          <a:p>
            <a:r>
              <a:rPr lang="it-IT" sz="2400" dirty="0" smtClean="0"/>
              <a:t>La</a:t>
            </a:r>
            <a:r>
              <a:rPr lang="it-IT" sz="2400" b="1" dirty="0" smtClean="0">
                <a:solidFill>
                  <a:srgbClr val="FF0000"/>
                </a:solidFill>
              </a:rPr>
              <a:t> configurazione più probabile</a:t>
            </a:r>
            <a:r>
              <a:rPr lang="it-IT" sz="2400" dirty="0" smtClean="0"/>
              <a:t> è lo stato macroscopico con </a:t>
            </a:r>
          </a:p>
          <a:p>
            <a:r>
              <a:rPr lang="it-IT" sz="2400" dirty="0"/>
              <a:t>d</a:t>
            </a:r>
            <a:r>
              <a:rPr lang="it-IT" sz="2400" dirty="0" smtClean="0"/>
              <a:t>eterminati </a:t>
            </a:r>
            <a:r>
              <a:rPr lang="it-IT" sz="2400" dirty="0" err="1" smtClean="0"/>
              <a:t>p</a:t>
            </a:r>
            <a:r>
              <a:rPr lang="it-IT" sz="2400" dirty="0" smtClean="0"/>
              <a:t>, V, T </a:t>
            </a:r>
            <a:r>
              <a:rPr lang="it-IT" sz="2400" b="1" dirty="0" smtClean="0">
                <a:solidFill>
                  <a:srgbClr val="3366FF"/>
                </a:solidFill>
              </a:rPr>
              <a:t>(MACROSTATO) </a:t>
            </a:r>
            <a:r>
              <a:rPr lang="it-IT" sz="2400" dirty="0" smtClean="0"/>
              <a:t>corrispondente al maggior </a:t>
            </a:r>
            <a:endParaRPr lang="it-IT" sz="2400" dirty="0"/>
          </a:p>
          <a:p>
            <a:r>
              <a:rPr lang="it-IT" sz="2400" dirty="0" smtClean="0"/>
              <a:t>numero di configurazioni microscopiche tra loro equiprobabili  </a:t>
            </a:r>
          </a:p>
          <a:p>
            <a:r>
              <a:rPr lang="it-IT" sz="2400" dirty="0" smtClean="0"/>
              <a:t>di </a:t>
            </a:r>
            <a:r>
              <a:rPr lang="it-IT" sz="2400" dirty="0" err="1" smtClean="0"/>
              <a:t>N</a:t>
            </a:r>
            <a:r>
              <a:rPr lang="it-IT" sz="2400" dirty="0" smtClean="0"/>
              <a:t> molecole tra loro indistinguibili.  </a:t>
            </a:r>
          </a:p>
        </p:txBody>
      </p:sp>
    </p:spTree>
    <p:extLst>
      <p:ext uri="{BB962C8B-B14F-4D97-AF65-F5344CB8AC3E}">
        <p14:creationId xmlns:p14="http://schemas.microsoft.com/office/powerpoint/2010/main" val="30164847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CNX_Chem_16_02_Microsta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710" y="2336784"/>
            <a:ext cx="5943600" cy="2651760"/>
          </a:xfrm>
          <a:prstGeom prst="rect">
            <a:avLst/>
          </a:prstGeom>
        </p:spPr>
      </p:pic>
      <p:sp>
        <p:nvSpPr>
          <p:cNvPr id="2" name="CustomShape 1"/>
          <p:cNvSpPr/>
          <p:nvPr/>
        </p:nvSpPr>
        <p:spPr>
          <a:xfrm>
            <a:off x="12057" y="101598"/>
            <a:ext cx="9165813"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2800" b="1" spc="-1" dirty="0" err="1" smtClean="0">
                <a:solidFill>
                  <a:srgbClr val="333399"/>
                </a:solidFill>
                <a:uFill>
                  <a:solidFill>
                    <a:srgbClr val="FFFFFF"/>
                  </a:solidFill>
                </a:uFill>
                <a:latin typeface="Arial"/>
                <a:ea typeface="DejaVu Sans"/>
              </a:rPr>
              <a:t>L’entropia</a:t>
            </a:r>
            <a:r>
              <a:rPr lang="en-US" sz="2800" b="1" spc="-1" dirty="0" smtClean="0">
                <a:solidFill>
                  <a:srgbClr val="333399"/>
                </a:solidFill>
                <a:uFill>
                  <a:solidFill>
                    <a:srgbClr val="FFFFFF"/>
                  </a:solidFill>
                </a:uFill>
                <a:latin typeface="Arial"/>
                <a:ea typeface="DejaVu Sans"/>
              </a:rPr>
              <a:t> e </a:t>
            </a:r>
            <a:r>
              <a:rPr lang="en-US" sz="2800" b="1" spc="-1" dirty="0" err="1" smtClean="0">
                <a:solidFill>
                  <a:srgbClr val="333399"/>
                </a:solidFill>
                <a:uFill>
                  <a:solidFill>
                    <a:srgbClr val="FFFFFF"/>
                  </a:solidFill>
                </a:uFill>
                <a:latin typeface="Arial"/>
                <a:ea typeface="DejaVu Sans"/>
              </a:rPr>
              <a:t>il</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disordine</a:t>
            </a:r>
            <a:r>
              <a:rPr lang="en-US" sz="2800" b="1" spc="-1" dirty="0" smtClean="0">
                <a:solidFill>
                  <a:srgbClr val="333399"/>
                </a:solidFill>
                <a:uFill>
                  <a:solidFill>
                    <a:srgbClr val="FFFFFF"/>
                  </a:solidFill>
                </a:uFill>
                <a:latin typeface="Arial"/>
                <a:ea typeface="DejaVu Sans"/>
              </a:rPr>
              <a:t>: la formula di Boltzmann</a:t>
            </a:r>
            <a:endParaRPr lang="en-US" sz="2800" b="1" spc="-1" dirty="0" smtClean="0">
              <a:solidFill>
                <a:srgbClr val="333399"/>
              </a:solidFill>
              <a:uFill>
                <a:solidFill>
                  <a:srgbClr val="FFFFFF"/>
                </a:solidFill>
              </a:uFill>
              <a:latin typeface="Arial"/>
              <a:ea typeface="DejaVu Sans"/>
            </a:endParaRPr>
          </a:p>
        </p:txBody>
      </p:sp>
      <p:sp>
        <p:nvSpPr>
          <p:cNvPr id="9" name="Rettangolo 8"/>
          <p:cNvSpPr/>
          <p:nvPr/>
        </p:nvSpPr>
        <p:spPr>
          <a:xfrm>
            <a:off x="152400" y="684403"/>
            <a:ext cx="8991600" cy="1569660"/>
          </a:xfrm>
          <a:prstGeom prst="rect">
            <a:avLst/>
          </a:prstGeom>
        </p:spPr>
        <p:txBody>
          <a:bodyPr wrap="square">
            <a:spAutoFit/>
          </a:bodyPr>
          <a:lstStyle/>
          <a:p>
            <a:r>
              <a:rPr lang="it-IT" sz="2400" dirty="0" smtClean="0"/>
              <a:t>Consideriamo il caso di </a:t>
            </a:r>
            <a:r>
              <a:rPr lang="it-IT" sz="2400" dirty="0" err="1" smtClean="0"/>
              <a:t>N</a:t>
            </a:r>
            <a:r>
              <a:rPr lang="it-IT" sz="2400" dirty="0" smtClean="0"/>
              <a:t>=4 molecole, e contiamo il numero  di </a:t>
            </a:r>
            <a:r>
              <a:rPr lang="it-IT" sz="2400" dirty="0" err="1" smtClean="0"/>
              <a:t>microstati</a:t>
            </a:r>
            <a:r>
              <a:rPr lang="it-IT" sz="2400" dirty="0" smtClean="0"/>
              <a:t> corrispondenti ai 5 </a:t>
            </a:r>
            <a:r>
              <a:rPr lang="it-IT" sz="2400" dirty="0" err="1" smtClean="0"/>
              <a:t>macrostati</a:t>
            </a:r>
            <a:r>
              <a:rPr lang="it-IT" sz="2400" dirty="0" smtClean="0"/>
              <a:t> possibili: (4,0), (3,1), </a:t>
            </a:r>
          </a:p>
          <a:p>
            <a:r>
              <a:rPr lang="it-IT" sz="2400" dirty="0" smtClean="0"/>
              <a:t>(2,2), (1,3) e (0,4), dove i due numeri si riferiscono alle molecole che si trovano nello scomparto di sinistra e di destra. </a:t>
            </a:r>
            <a:r>
              <a:rPr lang="it-IT" sz="2400" dirty="0" smtClean="0"/>
              <a:t> </a:t>
            </a:r>
            <a:endParaRPr lang="it-IT" sz="2400" dirty="0">
              <a:solidFill>
                <a:srgbClr val="FF0000"/>
              </a:solidFill>
            </a:endParaRPr>
          </a:p>
        </p:txBody>
      </p:sp>
      <p:sp>
        <p:nvSpPr>
          <p:cNvPr id="4" name="CasellaDiTesto 3"/>
          <p:cNvSpPr txBox="1"/>
          <p:nvPr/>
        </p:nvSpPr>
        <p:spPr>
          <a:xfrm>
            <a:off x="7569221" y="2336805"/>
            <a:ext cx="355837" cy="461665"/>
          </a:xfrm>
          <a:prstGeom prst="rect">
            <a:avLst/>
          </a:prstGeom>
          <a:noFill/>
        </p:spPr>
        <p:txBody>
          <a:bodyPr wrap="none" rtlCol="0">
            <a:spAutoFit/>
          </a:bodyPr>
          <a:lstStyle/>
          <a:p>
            <a:r>
              <a:rPr lang="it-IT" sz="2400" b="1" dirty="0" smtClean="0">
                <a:solidFill>
                  <a:srgbClr val="FF0000"/>
                </a:solidFill>
              </a:rPr>
              <a:t>1</a:t>
            </a:r>
            <a:endParaRPr lang="it-IT" sz="2400" b="1" dirty="0">
              <a:solidFill>
                <a:srgbClr val="FF0000"/>
              </a:solidFill>
            </a:endParaRPr>
          </a:p>
        </p:txBody>
      </p:sp>
      <p:sp>
        <p:nvSpPr>
          <p:cNvPr id="7" name="CasellaDiTesto 6"/>
          <p:cNvSpPr txBox="1"/>
          <p:nvPr/>
        </p:nvSpPr>
        <p:spPr>
          <a:xfrm>
            <a:off x="7569227" y="2794002"/>
            <a:ext cx="355837" cy="461665"/>
          </a:xfrm>
          <a:prstGeom prst="rect">
            <a:avLst/>
          </a:prstGeom>
          <a:noFill/>
        </p:spPr>
        <p:txBody>
          <a:bodyPr wrap="none" rtlCol="0">
            <a:spAutoFit/>
          </a:bodyPr>
          <a:lstStyle/>
          <a:p>
            <a:r>
              <a:rPr lang="it-IT" sz="2400" b="1" dirty="0">
                <a:solidFill>
                  <a:srgbClr val="FF0000"/>
                </a:solidFill>
              </a:rPr>
              <a:t>4</a:t>
            </a:r>
            <a:endParaRPr lang="it-IT" sz="2400" b="1" dirty="0">
              <a:solidFill>
                <a:srgbClr val="FF0000"/>
              </a:solidFill>
            </a:endParaRPr>
          </a:p>
        </p:txBody>
      </p:sp>
      <p:sp>
        <p:nvSpPr>
          <p:cNvPr id="8" name="CasellaDiTesto 7"/>
          <p:cNvSpPr txBox="1"/>
          <p:nvPr/>
        </p:nvSpPr>
        <p:spPr>
          <a:xfrm>
            <a:off x="7586163" y="3352794"/>
            <a:ext cx="355837" cy="461665"/>
          </a:xfrm>
          <a:prstGeom prst="rect">
            <a:avLst/>
          </a:prstGeom>
          <a:noFill/>
        </p:spPr>
        <p:txBody>
          <a:bodyPr wrap="none" rtlCol="0">
            <a:spAutoFit/>
          </a:bodyPr>
          <a:lstStyle/>
          <a:p>
            <a:r>
              <a:rPr lang="it-IT" sz="2400" b="1" dirty="0">
                <a:solidFill>
                  <a:srgbClr val="FF0000"/>
                </a:solidFill>
              </a:rPr>
              <a:t>6</a:t>
            </a:r>
            <a:endParaRPr lang="it-IT" sz="2400" b="1" dirty="0">
              <a:solidFill>
                <a:srgbClr val="FF0000"/>
              </a:solidFill>
            </a:endParaRPr>
          </a:p>
        </p:txBody>
      </p:sp>
      <p:sp>
        <p:nvSpPr>
          <p:cNvPr id="10" name="CasellaDiTesto 9"/>
          <p:cNvSpPr txBox="1"/>
          <p:nvPr/>
        </p:nvSpPr>
        <p:spPr>
          <a:xfrm>
            <a:off x="7586163" y="3877717"/>
            <a:ext cx="355837" cy="461665"/>
          </a:xfrm>
          <a:prstGeom prst="rect">
            <a:avLst/>
          </a:prstGeom>
          <a:noFill/>
        </p:spPr>
        <p:txBody>
          <a:bodyPr wrap="none" rtlCol="0">
            <a:spAutoFit/>
          </a:bodyPr>
          <a:lstStyle/>
          <a:p>
            <a:r>
              <a:rPr lang="it-IT" sz="2400" b="1" dirty="0">
                <a:solidFill>
                  <a:srgbClr val="FF0000"/>
                </a:solidFill>
              </a:rPr>
              <a:t>4</a:t>
            </a:r>
            <a:endParaRPr lang="it-IT" sz="2400" b="1" dirty="0">
              <a:solidFill>
                <a:srgbClr val="FF0000"/>
              </a:solidFill>
            </a:endParaRPr>
          </a:p>
        </p:txBody>
      </p:sp>
      <p:sp>
        <p:nvSpPr>
          <p:cNvPr id="11" name="CasellaDiTesto 10"/>
          <p:cNvSpPr txBox="1"/>
          <p:nvPr/>
        </p:nvSpPr>
        <p:spPr>
          <a:xfrm>
            <a:off x="7586157" y="4385701"/>
            <a:ext cx="355837" cy="461665"/>
          </a:xfrm>
          <a:prstGeom prst="rect">
            <a:avLst/>
          </a:prstGeom>
          <a:noFill/>
        </p:spPr>
        <p:txBody>
          <a:bodyPr wrap="none" rtlCol="0">
            <a:spAutoFit/>
          </a:bodyPr>
          <a:lstStyle/>
          <a:p>
            <a:r>
              <a:rPr lang="it-IT" sz="2400" b="1" dirty="0" smtClean="0">
                <a:solidFill>
                  <a:srgbClr val="FF0000"/>
                </a:solidFill>
              </a:rPr>
              <a:t>1</a:t>
            </a:r>
            <a:endParaRPr lang="it-IT" sz="2400" b="1" dirty="0">
              <a:solidFill>
                <a:srgbClr val="FF0000"/>
              </a:solidFill>
            </a:endParaRPr>
          </a:p>
        </p:txBody>
      </p:sp>
      <p:sp>
        <p:nvSpPr>
          <p:cNvPr id="12" name="Rettangolo 11"/>
          <p:cNvSpPr/>
          <p:nvPr/>
        </p:nvSpPr>
        <p:spPr>
          <a:xfrm>
            <a:off x="203202" y="4900723"/>
            <a:ext cx="8991600" cy="830997"/>
          </a:xfrm>
          <a:prstGeom prst="rect">
            <a:avLst/>
          </a:prstGeom>
        </p:spPr>
        <p:txBody>
          <a:bodyPr wrap="square">
            <a:spAutoFit/>
          </a:bodyPr>
          <a:lstStyle/>
          <a:p>
            <a:r>
              <a:rPr lang="it-IT" sz="2400" dirty="0" smtClean="0"/>
              <a:t>Il </a:t>
            </a:r>
            <a:r>
              <a:rPr lang="it-IT" sz="2400" dirty="0" err="1" smtClean="0"/>
              <a:t>macrostato</a:t>
            </a:r>
            <a:r>
              <a:rPr lang="it-IT" sz="2400" dirty="0" smtClean="0"/>
              <a:t> di equilibrio, cioè quello di massima entropia, è quello con il maggior numero di </a:t>
            </a:r>
            <a:r>
              <a:rPr lang="it-IT" sz="2400" dirty="0" err="1" smtClean="0"/>
              <a:t>microstati</a:t>
            </a:r>
            <a:r>
              <a:rPr lang="it-IT" sz="2400" dirty="0" smtClean="0"/>
              <a:t>.</a:t>
            </a:r>
            <a:endParaRPr lang="it-IT" sz="2400" dirty="0">
              <a:solidFill>
                <a:srgbClr val="FF0000"/>
              </a:solidFill>
            </a:endParaRPr>
          </a:p>
        </p:txBody>
      </p:sp>
      <p:sp>
        <p:nvSpPr>
          <p:cNvPr id="13" name="Rettangolo 12"/>
          <p:cNvSpPr/>
          <p:nvPr/>
        </p:nvSpPr>
        <p:spPr>
          <a:xfrm>
            <a:off x="101607" y="5747376"/>
            <a:ext cx="8991600" cy="830997"/>
          </a:xfrm>
          <a:prstGeom prst="rect">
            <a:avLst/>
          </a:prstGeom>
          <a:solidFill>
            <a:srgbClr val="C7D6CE"/>
          </a:solidFill>
          <a:ln w="28575" cmpd="sng">
            <a:solidFill>
              <a:srgbClr val="FF0000"/>
            </a:solidFill>
          </a:ln>
        </p:spPr>
        <p:txBody>
          <a:bodyPr wrap="square">
            <a:spAutoFit/>
          </a:bodyPr>
          <a:lstStyle/>
          <a:p>
            <a:r>
              <a:rPr lang="it-IT" sz="2400" dirty="0" smtClean="0"/>
              <a:t>Perciò </a:t>
            </a:r>
            <a:r>
              <a:rPr lang="it-IT" sz="2400" b="1" dirty="0" err="1" smtClean="0">
                <a:solidFill>
                  <a:srgbClr val="3366FF"/>
                </a:solidFill>
              </a:rPr>
              <a:t>Boltzmann</a:t>
            </a:r>
            <a:r>
              <a:rPr lang="it-IT" sz="2400" dirty="0" smtClean="0"/>
              <a:t> ha così definito l’</a:t>
            </a:r>
            <a:r>
              <a:rPr lang="it-IT" sz="2400" b="1" dirty="0" smtClean="0">
                <a:solidFill>
                  <a:srgbClr val="3366FF"/>
                </a:solidFill>
              </a:rPr>
              <a:t>entropia </a:t>
            </a:r>
            <a:r>
              <a:rPr lang="it-IT" sz="2400" b="1" dirty="0" err="1" smtClean="0">
                <a:solidFill>
                  <a:srgbClr val="3366FF"/>
                </a:solidFill>
              </a:rPr>
              <a:t>S</a:t>
            </a:r>
            <a:r>
              <a:rPr lang="it-IT" sz="2400" dirty="0" smtClean="0"/>
              <a:t> di un </a:t>
            </a:r>
            <a:r>
              <a:rPr lang="it-IT" sz="2400" dirty="0" err="1" smtClean="0"/>
              <a:t>macrostato</a:t>
            </a:r>
            <a:r>
              <a:rPr lang="it-IT" sz="2400" dirty="0"/>
              <a:t> </a:t>
            </a:r>
            <a:r>
              <a:rPr lang="it-IT" sz="2400" dirty="0" smtClean="0"/>
              <a:t>in termini del numero </a:t>
            </a:r>
            <a:r>
              <a:rPr lang="it-IT" sz="2400" dirty="0" err="1" smtClean="0"/>
              <a:t>Ω</a:t>
            </a:r>
            <a:r>
              <a:rPr lang="it-IT" sz="2400" dirty="0" smtClean="0"/>
              <a:t> dei suoi </a:t>
            </a:r>
            <a:r>
              <a:rPr lang="it-IT" sz="2400" dirty="0" err="1" smtClean="0"/>
              <a:t>microstati</a:t>
            </a:r>
            <a:r>
              <a:rPr lang="it-IT" sz="2400" dirty="0" smtClean="0"/>
              <a:t>:   </a:t>
            </a:r>
          </a:p>
        </p:txBody>
      </p:sp>
      <p:graphicFrame>
        <p:nvGraphicFramePr>
          <p:cNvPr id="15" name="Oggetto 14"/>
          <p:cNvGraphicFramePr>
            <a:graphicFrameLocks noChangeAspect="1"/>
          </p:cNvGraphicFramePr>
          <p:nvPr>
            <p:extLst>
              <p:ext uri="{D42A27DB-BD31-4B8C-83A1-F6EECF244321}">
                <p14:modId xmlns:p14="http://schemas.microsoft.com/office/powerpoint/2010/main" val="3331841064"/>
              </p:ext>
            </p:extLst>
          </p:nvPr>
        </p:nvGraphicFramePr>
        <p:xfrm>
          <a:off x="6114465" y="6152072"/>
          <a:ext cx="1997075" cy="541338"/>
        </p:xfrm>
        <a:graphic>
          <a:graphicData uri="http://schemas.openxmlformats.org/presentationml/2006/ole">
            <mc:AlternateContent xmlns:mc="http://schemas.openxmlformats.org/markup-compatibility/2006">
              <mc:Choice xmlns:v="urn:schemas-microsoft-com:vml" Requires="v">
                <p:oleObj spid="_x0000_s7190" name="Equation" r:id="rId4" imgW="749300" imgH="203200" progId="Equation.3">
                  <p:embed/>
                </p:oleObj>
              </mc:Choice>
              <mc:Fallback>
                <p:oleObj name="Equation" r:id="rId4" imgW="749300" imgH="203200" progId="Equation.3">
                  <p:embed/>
                  <p:pic>
                    <p:nvPicPr>
                      <p:cNvPr id="0" name=""/>
                      <p:cNvPicPr/>
                      <p:nvPr/>
                    </p:nvPicPr>
                    <p:blipFill>
                      <a:blip r:embed="rId5"/>
                      <a:stretch>
                        <a:fillRect/>
                      </a:stretch>
                    </p:blipFill>
                    <p:spPr>
                      <a:xfrm>
                        <a:off x="6114465" y="6152072"/>
                        <a:ext cx="1997075" cy="541338"/>
                      </a:xfrm>
                      <a:prstGeom prst="rect">
                        <a:avLst/>
                      </a:prstGeom>
                      <a:solidFill>
                        <a:srgbClr val="FFFF66"/>
                      </a:solidFill>
                      <a:ln w="12700" cmpd="sng">
                        <a:solidFill>
                          <a:srgbClr val="008000"/>
                        </a:solidFill>
                      </a:ln>
                    </p:spPr>
                  </p:pic>
                </p:oleObj>
              </mc:Fallback>
            </mc:AlternateContent>
          </a:graphicData>
        </a:graphic>
      </p:graphicFrame>
    </p:spTree>
    <p:extLst>
      <p:ext uri="{BB962C8B-B14F-4D97-AF65-F5344CB8AC3E}">
        <p14:creationId xmlns:p14="http://schemas.microsoft.com/office/powerpoint/2010/main" val="34252926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812786" y="203196"/>
            <a:ext cx="10397066" cy="82973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pc="-1" dirty="0" smtClean="0">
                <a:solidFill>
                  <a:srgbClr val="333399"/>
                </a:solidFill>
                <a:uFill>
                  <a:solidFill>
                    <a:srgbClr val="FFFFFF"/>
                  </a:solidFill>
                </a:uFill>
                <a:latin typeface="Arial"/>
                <a:ea typeface="DejaVu Sans"/>
              </a:rPr>
              <a:t> </a:t>
            </a:r>
            <a:r>
              <a:rPr lang="en-US" sz="2800" b="1" spc="-1" dirty="0" smtClean="0">
                <a:solidFill>
                  <a:srgbClr val="333399"/>
                </a:solidFill>
                <a:uFill>
                  <a:solidFill>
                    <a:srgbClr val="FFFFFF"/>
                  </a:solidFill>
                </a:uFill>
                <a:latin typeface="Arial"/>
                <a:ea typeface="DejaVu Sans"/>
              </a:rPr>
              <a:t>Chi </a:t>
            </a:r>
            <a:r>
              <a:rPr lang="en-US" sz="2800" b="1" spc="-1" dirty="0" err="1" smtClean="0">
                <a:solidFill>
                  <a:srgbClr val="333399"/>
                </a:solidFill>
                <a:uFill>
                  <a:solidFill>
                    <a:srgbClr val="FFFFFF"/>
                  </a:solidFill>
                </a:uFill>
                <a:latin typeface="Arial"/>
                <a:ea typeface="DejaVu Sans"/>
              </a:rPr>
              <a:t>conosce</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il</a:t>
            </a:r>
            <a:r>
              <a:rPr lang="en-US" sz="2800" b="1" spc="-1" dirty="0" smtClean="0">
                <a:solidFill>
                  <a:srgbClr val="333399"/>
                </a:solidFill>
                <a:uFill>
                  <a:solidFill>
                    <a:srgbClr val="FFFFFF"/>
                  </a:solidFill>
                </a:uFill>
                <a:latin typeface="Arial"/>
                <a:ea typeface="DejaVu Sans"/>
              </a:rPr>
              <a:t> 2</a:t>
            </a:r>
            <a:r>
              <a:rPr lang="en-US" sz="2800" b="1" spc="-1" baseline="30000" dirty="0" smtClean="0">
                <a:solidFill>
                  <a:srgbClr val="333399"/>
                </a:solidFill>
                <a:uFill>
                  <a:solidFill>
                    <a:srgbClr val="FFFFFF"/>
                  </a:solidFill>
                </a:uFill>
                <a:latin typeface="Arial"/>
                <a:ea typeface="DejaVu Sans"/>
              </a:rPr>
              <a:t>o</a:t>
            </a:r>
            <a:r>
              <a:rPr lang="en-US" sz="2800" b="1" spc="-1" dirty="0" smtClean="0">
                <a:solidFill>
                  <a:srgbClr val="333399"/>
                </a:solidFill>
                <a:uFill>
                  <a:solidFill>
                    <a:srgbClr val="FFFFFF"/>
                  </a:solidFill>
                </a:uFill>
                <a:latin typeface="Arial"/>
                <a:ea typeface="DejaVu Sans"/>
              </a:rPr>
              <a:t> principio </a:t>
            </a:r>
            <a:r>
              <a:rPr lang="en-US" sz="2800" b="1" spc="-1" dirty="0" err="1" smtClean="0">
                <a:solidFill>
                  <a:srgbClr val="333399"/>
                </a:solidFill>
                <a:uFill>
                  <a:solidFill>
                    <a:srgbClr val="FFFFFF"/>
                  </a:solidFill>
                </a:uFill>
                <a:latin typeface="Arial"/>
                <a:ea typeface="DejaVu Sans"/>
              </a:rPr>
              <a:t>della</a:t>
            </a:r>
            <a:r>
              <a:rPr lang="en-US" sz="2800" b="1" spc="-1" dirty="0" smtClean="0">
                <a:solidFill>
                  <a:srgbClr val="333399"/>
                </a:solidFill>
                <a:uFill>
                  <a:solidFill>
                    <a:srgbClr val="FFFFFF"/>
                  </a:solidFill>
                </a:uFill>
                <a:latin typeface="Arial"/>
                <a:ea typeface="DejaVu Sans"/>
              </a:rPr>
              <a:t> </a:t>
            </a:r>
            <a:r>
              <a:rPr lang="en-US" sz="2800" b="1" spc="-1" dirty="0" err="1">
                <a:solidFill>
                  <a:srgbClr val="333399"/>
                </a:solidFill>
                <a:uFill>
                  <a:solidFill>
                    <a:srgbClr val="FFFFFF"/>
                  </a:solidFill>
                </a:uFill>
                <a:latin typeface="Arial"/>
                <a:ea typeface="DejaVu Sans"/>
              </a:rPr>
              <a:t>t</a:t>
            </a:r>
            <a:r>
              <a:rPr lang="en-US" sz="2800" b="1" spc="-1" dirty="0" err="1" smtClean="0">
                <a:solidFill>
                  <a:srgbClr val="333399"/>
                </a:solidFill>
                <a:uFill>
                  <a:solidFill>
                    <a:srgbClr val="FFFFFF"/>
                  </a:solidFill>
                </a:uFill>
                <a:latin typeface="Arial"/>
                <a:ea typeface="DejaVu Sans"/>
              </a:rPr>
              <a:t>ermodinamica</a:t>
            </a:r>
            <a:r>
              <a:rPr lang="en-US" sz="2800" b="1" spc="-1" dirty="0" smtClean="0">
                <a:solidFill>
                  <a:srgbClr val="333399"/>
                </a:solidFill>
                <a:uFill>
                  <a:solidFill>
                    <a:srgbClr val="FFFFFF"/>
                  </a:solidFill>
                </a:uFill>
                <a:latin typeface="Arial"/>
                <a:ea typeface="DejaVu Sans"/>
              </a:rPr>
              <a:t>?</a:t>
            </a:r>
            <a:endParaRPr lang="en-US" sz="2800" b="0" strike="noStrike" spc="-1" dirty="0">
              <a:solidFill>
                <a:srgbClr val="000000"/>
              </a:solidFill>
              <a:uFill>
                <a:solidFill>
                  <a:srgbClr val="FFFFFF"/>
                </a:solidFill>
              </a:uFill>
              <a:latin typeface="Arial"/>
            </a:endParaRPr>
          </a:p>
        </p:txBody>
      </p:sp>
      <p:pic>
        <p:nvPicPr>
          <p:cNvPr id="3" name="Immagine 2" descr="TheTwoCultu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84925"/>
            <a:ext cx="3001433" cy="4286137"/>
          </a:xfrm>
          <a:prstGeom prst="rect">
            <a:avLst/>
          </a:prstGeom>
        </p:spPr>
      </p:pic>
      <p:sp>
        <p:nvSpPr>
          <p:cNvPr id="4" name="Rettangolo 3"/>
          <p:cNvSpPr/>
          <p:nvPr/>
        </p:nvSpPr>
        <p:spPr>
          <a:xfrm>
            <a:off x="4047067" y="1295953"/>
            <a:ext cx="4822613" cy="4247317"/>
          </a:xfrm>
          <a:prstGeom prst="rect">
            <a:avLst/>
          </a:prstGeom>
        </p:spPr>
        <p:txBody>
          <a:bodyPr wrap="square">
            <a:spAutoFit/>
          </a:bodyPr>
          <a:lstStyle/>
          <a:p>
            <a:r>
              <a:rPr lang="en-US" dirty="0"/>
              <a:t>A good many times I have been present at gatherings of people who, by the standards of the traditional culture, are thought highly educated and who have with considerable gusto been expressing their incredulity at the illiteracy of scientists. </a:t>
            </a:r>
            <a:r>
              <a:rPr lang="en-US" dirty="0">
                <a:solidFill>
                  <a:srgbClr val="3366FF"/>
                </a:solidFill>
              </a:rPr>
              <a:t>Once or twice I have been provoked and have asked the company how many of them could describe the Second Law of Thermodynamics</a:t>
            </a:r>
            <a:r>
              <a:rPr lang="en-US" dirty="0"/>
              <a:t>. </a:t>
            </a:r>
            <a:endParaRPr lang="en-US" dirty="0" smtClean="0"/>
          </a:p>
          <a:p>
            <a:r>
              <a:rPr lang="en-US" dirty="0" smtClean="0"/>
              <a:t>The </a:t>
            </a:r>
            <a:r>
              <a:rPr lang="en-US" dirty="0"/>
              <a:t>response was cold: it was also negative. Yet I was asking something which is the scientific equivalent of</a:t>
            </a:r>
            <a:r>
              <a:rPr lang="en-US" dirty="0">
                <a:solidFill>
                  <a:srgbClr val="FF0000"/>
                </a:solidFill>
              </a:rPr>
              <a:t>: </a:t>
            </a:r>
            <a:r>
              <a:rPr lang="en-US" dirty="0" smtClean="0">
                <a:solidFill>
                  <a:srgbClr val="FF0000"/>
                </a:solidFill>
              </a:rPr>
              <a:t>“Have </a:t>
            </a:r>
            <a:r>
              <a:rPr lang="en-US" dirty="0">
                <a:solidFill>
                  <a:srgbClr val="FF0000"/>
                </a:solidFill>
              </a:rPr>
              <a:t>you read a work of Shakespeare’s</a:t>
            </a:r>
            <a:r>
              <a:rPr lang="en-US" dirty="0" smtClean="0">
                <a:solidFill>
                  <a:srgbClr val="FF0000"/>
                </a:solidFill>
              </a:rPr>
              <a:t>?”</a:t>
            </a:r>
            <a:r>
              <a:rPr lang="en-US" dirty="0" smtClean="0"/>
              <a:t>. </a:t>
            </a:r>
          </a:p>
          <a:p>
            <a:endParaRPr lang="en-US" dirty="0" smtClean="0"/>
          </a:p>
          <a:p>
            <a:r>
              <a:rPr lang="en-US" b="1" i="1" dirty="0" smtClean="0"/>
              <a:t>C. P. Snow, </a:t>
            </a:r>
            <a:r>
              <a:rPr lang="en-US" b="1" i="1" dirty="0" err="1" smtClean="0"/>
              <a:t>Rede</a:t>
            </a:r>
            <a:r>
              <a:rPr lang="en-US" b="1" i="1" dirty="0" smtClean="0"/>
              <a:t> Lecture, 1959</a:t>
            </a:r>
            <a:endParaRPr lang="it-IT" b="1" i="1" dirty="0"/>
          </a:p>
        </p:txBody>
      </p:sp>
    </p:spTree>
    <p:extLst>
      <p:ext uri="{BB962C8B-B14F-4D97-AF65-F5344CB8AC3E}">
        <p14:creationId xmlns:p14="http://schemas.microsoft.com/office/powerpoint/2010/main" val="39069547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2057" y="101598"/>
            <a:ext cx="9165813"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2800" b="1" spc="-1" dirty="0" err="1" smtClean="0">
                <a:solidFill>
                  <a:srgbClr val="333399"/>
                </a:solidFill>
                <a:uFill>
                  <a:solidFill>
                    <a:srgbClr val="FFFFFF"/>
                  </a:solidFill>
                </a:uFill>
                <a:latin typeface="Arial"/>
                <a:ea typeface="DejaVu Sans"/>
              </a:rPr>
              <a:t>Organismi</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viventi</a:t>
            </a:r>
            <a:r>
              <a:rPr lang="en-US" sz="2800" b="1" spc="-1" dirty="0" smtClean="0">
                <a:solidFill>
                  <a:srgbClr val="333399"/>
                </a:solidFill>
                <a:uFill>
                  <a:solidFill>
                    <a:srgbClr val="FFFFFF"/>
                  </a:solidFill>
                </a:uFill>
                <a:latin typeface="Arial"/>
                <a:ea typeface="DejaVu Sans"/>
              </a:rPr>
              <a:t> e </a:t>
            </a:r>
            <a:r>
              <a:rPr lang="en-US" sz="2800" b="1" spc="-1" dirty="0" err="1" smtClean="0">
                <a:solidFill>
                  <a:srgbClr val="333399"/>
                </a:solidFill>
                <a:uFill>
                  <a:solidFill>
                    <a:srgbClr val="FFFFFF"/>
                  </a:solidFill>
                </a:uFill>
                <a:latin typeface="Arial"/>
                <a:ea typeface="DejaVu Sans"/>
              </a:rPr>
              <a:t>società</a:t>
            </a:r>
            <a:endParaRPr lang="en-US" sz="2800" b="1" spc="-1" dirty="0" smtClean="0">
              <a:solidFill>
                <a:srgbClr val="333399"/>
              </a:solidFill>
              <a:uFill>
                <a:solidFill>
                  <a:srgbClr val="FFFFFF"/>
                </a:solidFill>
              </a:uFill>
              <a:latin typeface="Arial"/>
              <a:ea typeface="DejaVu Sans"/>
            </a:endParaRPr>
          </a:p>
        </p:txBody>
      </p:sp>
      <p:sp>
        <p:nvSpPr>
          <p:cNvPr id="3" name="Rettangolo 2"/>
          <p:cNvSpPr/>
          <p:nvPr/>
        </p:nvSpPr>
        <p:spPr>
          <a:xfrm>
            <a:off x="762001" y="3589867"/>
            <a:ext cx="6993466" cy="2677656"/>
          </a:xfrm>
          <a:prstGeom prst="rect">
            <a:avLst/>
          </a:prstGeom>
          <a:ln w="38100" cmpd="sng">
            <a:solidFill>
              <a:srgbClr val="008000"/>
            </a:solidFill>
          </a:ln>
        </p:spPr>
        <p:txBody>
          <a:bodyPr wrap="square">
            <a:spAutoFit/>
          </a:bodyPr>
          <a:lstStyle/>
          <a:p>
            <a:r>
              <a:rPr lang="it-IT" sz="2400" dirty="0" smtClean="0"/>
              <a:t>In tutti i casi, al sistema </a:t>
            </a:r>
            <a:r>
              <a:rPr lang="it-IT" sz="2400" b="1" dirty="0" smtClean="0">
                <a:solidFill>
                  <a:srgbClr val="FF0000"/>
                </a:solidFill>
              </a:rPr>
              <a:t>per </a:t>
            </a:r>
            <a:r>
              <a:rPr lang="it-IT" sz="2400" b="1" dirty="0">
                <a:solidFill>
                  <a:srgbClr val="FF0000"/>
                </a:solidFill>
              </a:rPr>
              <a:t>vivere e crescere </a:t>
            </a:r>
            <a:r>
              <a:rPr lang="it-IT" sz="2400" dirty="0" smtClean="0"/>
              <a:t>servono risorse di </a:t>
            </a:r>
            <a:r>
              <a:rPr lang="it-IT" sz="2400" b="1" dirty="0" smtClean="0">
                <a:solidFill>
                  <a:srgbClr val="3366FF"/>
                </a:solidFill>
              </a:rPr>
              <a:t>cibo</a:t>
            </a:r>
            <a:r>
              <a:rPr lang="it-IT" sz="2400" b="1" dirty="0">
                <a:solidFill>
                  <a:srgbClr val="3366FF"/>
                </a:solidFill>
              </a:rPr>
              <a:t>/energia </a:t>
            </a:r>
            <a:r>
              <a:rPr lang="it-IT" sz="2400" dirty="0" smtClean="0"/>
              <a:t>immesse dall’esterno per </a:t>
            </a:r>
            <a:r>
              <a:rPr lang="it-IT" sz="2400" dirty="0"/>
              <a:t>contrastare il degrado naturale che porterebbe </a:t>
            </a:r>
            <a:r>
              <a:rPr lang="it-IT" sz="2400" dirty="0" smtClean="0"/>
              <a:t>alla “morte” del </a:t>
            </a:r>
            <a:r>
              <a:rPr lang="it-IT" sz="2400" dirty="0"/>
              <a:t>sistema</a:t>
            </a:r>
            <a:r>
              <a:rPr lang="it-IT" sz="2400" dirty="0" smtClean="0"/>
              <a:t>.</a:t>
            </a:r>
          </a:p>
          <a:p>
            <a:r>
              <a:rPr lang="it-IT" sz="2400" dirty="0" smtClean="0"/>
              <a:t> </a:t>
            </a:r>
          </a:p>
          <a:p>
            <a:r>
              <a:rPr lang="it-IT" sz="2400" dirty="0" smtClean="0"/>
              <a:t>Inoltre il </a:t>
            </a:r>
            <a:r>
              <a:rPr lang="it-IT" sz="2400" b="1" dirty="0">
                <a:solidFill>
                  <a:srgbClr val="FF0000"/>
                </a:solidFill>
              </a:rPr>
              <a:t>“metabolismo” </a:t>
            </a:r>
            <a:r>
              <a:rPr lang="it-IT" sz="2400" dirty="0" smtClean="0"/>
              <a:t>di ogni sistema crea </a:t>
            </a:r>
            <a:r>
              <a:rPr lang="it-IT" sz="2400" b="1" dirty="0">
                <a:solidFill>
                  <a:srgbClr val="3366FF"/>
                </a:solidFill>
              </a:rPr>
              <a:t>scorie/rifiuti che </a:t>
            </a:r>
            <a:r>
              <a:rPr lang="it-IT" sz="2400" b="1" dirty="0" smtClean="0">
                <a:solidFill>
                  <a:srgbClr val="3366FF"/>
                </a:solidFill>
              </a:rPr>
              <a:t>inquinano</a:t>
            </a:r>
            <a:r>
              <a:rPr lang="it-IT" sz="2400" dirty="0" smtClean="0"/>
              <a:t>, e vanno rimosse. </a:t>
            </a:r>
            <a:endParaRPr lang="it-IT" sz="2400" dirty="0"/>
          </a:p>
        </p:txBody>
      </p:sp>
      <p:sp>
        <p:nvSpPr>
          <p:cNvPr id="4" name="Rettangolo 3"/>
          <p:cNvSpPr/>
          <p:nvPr/>
        </p:nvSpPr>
        <p:spPr>
          <a:xfrm>
            <a:off x="457199" y="1181881"/>
            <a:ext cx="7653867" cy="1815882"/>
          </a:xfrm>
          <a:prstGeom prst="rect">
            <a:avLst/>
          </a:prstGeom>
          <a:ln w="28575" cmpd="sng">
            <a:solidFill>
              <a:srgbClr val="FF0000"/>
            </a:solidFill>
          </a:ln>
        </p:spPr>
        <p:txBody>
          <a:bodyPr wrap="square">
            <a:spAutoFit/>
          </a:bodyPr>
          <a:lstStyle/>
          <a:p>
            <a:r>
              <a:rPr lang="it-IT" sz="2800" dirty="0" smtClean="0"/>
              <a:t>Vi sono delle analogie tra:</a:t>
            </a:r>
          </a:p>
          <a:p>
            <a:pPr marL="342900" indent="-342900">
              <a:buFont typeface="Wingdings" charset="2"/>
              <a:buChar char="§"/>
            </a:pPr>
            <a:r>
              <a:rPr lang="it-IT" sz="2800" b="1" dirty="0"/>
              <a:t>o</a:t>
            </a:r>
            <a:r>
              <a:rPr lang="it-IT" sz="2800" b="1" dirty="0" smtClean="0"/>
              <a:t>rganismi viventi </a:t>
            </a:r>
            <a:r>
              <a:rPr lang="it-IT" sz="2800" dirty="0" smtClean="0"/>
              <a:t>(cellule, animali, piante)</a:t>
            </a:r>
          </a:p>
          <a:p>
            <a:pPr marL="342900" indent="-342900">
              <a:buFont typeface="Wingdings" charset="2"/>
              <a:buChar char="§"/>
            </a:pPr>
            <a:r>
              <a:rPr lang="it-IT" sz="2800" b="1" dirty="0" smtClean="0"/>
              <a:t>ecosistemi naturali </a:t>
            </a:r>
            <a:r>
              <a:rPr lang="it-IT" sz="2800" dirty="0" smtClean="0"/>
              <a:t>(biosfera)</a:t>
            </a:r>
          </a:p>
          <a:p>
            <a:pPr marL="342900" indent="-342900">
              <a:buFont typeface="Wingdings" charset="2"/>
              <a:buChar char="§"/>
            </a:pPr>
            <a:r>
              <a:rPr lang="it-IT" sz="2800" b="1" dirty="0" smtClean="0"/>
              <a:t>organismi sociali </a:t>
            </a:r>
            <a:r>
              <a:rPr lang="it-IT" sz="2800" dirty="0" smtClean="0"/>
              <a:t>(casa, città, società) </a:t>
            </a:r>
            <a:endParaRPr lang="it-IT" sz="2800" dirty="0"/>
          </a:p>
        </p:txBody>
      </p:sp>
    </p:spTree>
    <p:extLst>
      <p:ext uri="{BB962C8B-B14F-4D97-AF65-F5344CB8AC3E}">
        <p14:creationId xmlns:p14="http://schemas.microsoft.com/office/powerpoint/2010/main" val="679658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2057" y="101598"/>
            <a:ext cx="9165813"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2800" b="1" spc="-1" dirty="0" err="1" smtClean="0">
                <a:solidFill>
                  <a:srgbClr val="333399"/>
                </a:solidFill>
                <a:uFill>
                  <a:solidFill>
                    <a:srgbClr val="FFFFFF"/>
                  </a:solidFill>
                </a:uFill>
                <a:latin typeface="Arial"/>
                <a:ea typeface="DejaVu Sans"/>
              </a:rPr>
              <a:t>Crisi</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energetiche</a:t>
            </a:r>
            <a:r>
              <a:rPr lang="en-US" sz="2800" b="1" spc="-1" dirty="0" smtClean="0">
                <a:solidFill>
                  <a:srgbClr val="333399"/>
                </a:solidFill>
                <a:uFill>
                  <a:solidFill>
                    <a:srgbClr val="FFFFFF"/>
                  </a:solidFill>
                </a:uFill>
                <a:latin typeface="Arial"/>
                <a:ea typeface="DejaVu Sans"/>
              </a:rPr>
              <a:t> e </a:t>
            </a:r>
            <a:r>
              <a:rPr lang="en-US" sz="2800" b="1" spc="-1" dirty="0" err="1" smtClean="0">
                <a:solidFill>
                  <a:srgbClr val="333399"/>
                </a:solidFill>
                <a:uFill>
                  <a:solidFill>
                    <a:srgbClr val="FFFFFF"/>
                  </a:solidFill>
                </a:uFill>
                <a:latin typeface="Arial"/>
                <a:ea typeface="DejaVu Sans"/>
              </a:rPr>
              <a:t>crisi</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d’entropia</a:t>
            </a:r>
            <a:endParaRPr lang="en-US" sz="2800" b="1" spc="-1" dirty="0" smtClean="0">
              <a:solidFill>
                <a:srgbClr val="333399"/>
              </a:solidFill>
              <a:uFill>
                <a:solidFill>
                  <a:srgbClr val="FFFFFF"/>
                </a:solidFill>
              </a:uFill>
              <a:latin typeface="Arial"/>
              <a:ea typeface="DejaVu Sans"/>
            </a:endParaRPr>
          </a:p>
        </p:txBody>
      </p:sp>
      <p:sp>
        <p:nvSpPr>
          <p:cNvPr id="3" name="Rettangolo 2"/>
          <p:cNvSpPr/>
          <p:nvPr/>
        </p:nvSpPr>
        <p:spPr>
          <a:xfrm>
            <a:off x="135483" y="766223"/>
            <a:ext cx="5554117" cy="1938992"/>
          </a:xfrm>
          <a:prstGeom prst="rect">
            <a:avLst/>
          </a:prstGeom>
          <a:ln w="38100" cmpd="sng">
            <a:solidFill>
              <a:srgbClr val="3C8F13"/>
            </a:solidFill>
          </a:ln>
        </p:spPr>
        <p:txBody>
          <a:bodyPr wrap="square">
            <a:spAutoFit/>
          </a:bodyPr>
          <a:lstStyle/>
          <a:p>
            <a:pPr marL="342900" indent="-342900">
              <a:buFont typeface="Wingdings" charset="2"/>
              <a:buChar char="§"/>
            </a:pPr>
            <a:r>
              <a:rPr lang="it-IT" sz="2400" dirty="0" smtClean="0"/>
              <a:t>Se in un sistema </a:t>
            </a:r>
            <a:r>
              <a:rPr lang="it-IT" sz="2400" dirty="0"/>
              <a:t>non si immette </a:t>
            </a:r>
            <a:r>
              <a:rPr lang="it-IT" sz="2400" dirty="0" smtClean="0"/>
              <a:t>cibo</a:t>
            </a:r>
            <a:r>
              <a:rPr lang="it-IT" sz="2400" dirty="0"/>
              <a:t>/</a:t>
            </a:r>
            <a:r>
              <a:rPr lang="it-IT" sz="2400" dirty="0" smtClean="0"/>
              <a:t>energia: “collasso” </a:t>
            </a:r>
            <a:r>
              <a:rPr lang="it-IT" sz="2400" dirty="0"/>
              <a:t>del sistema per </a:t>
            </a:r>
            <a:r>
              <a:rPr lang="it-IT" sz="2400" b="1" dirty="0">
                <a:solidFill>
                  <a:srgbClr val="FF0000"/>
                </a:solidFill>
              </a:rPr>
              <a:t>crisi </a:t>
            </a:r>
            <a:r>
              <a:rPr lang="it-IT" sz="2400" b="1" dirty="0" smtClean="0">
                <a:solidFill>
                  <a:srgbClr val="FF0000"/>
                </a:solidFill>
              </a:rPr>
              <a:t>energetica</a:t>
            </a:r>
          </a:p>
          <a:p>
            <a:pPr marL="342900" indent="-342900">
              <a:buFont typeface="Wingdings" charset="2"/>
              <a:buChar char="§"/>
            </a:pPr>
            <a:r>
              <a:rPr lang="it-IT" sz="2400" dirty="0" smtClean="0"/>
              <a:t>Se </a:t>
            </a:r>
            <a:r>
              <a:rPr lang="it-IT" sz="2400" dirty="0"/>
              <a:t>scorie/rifiuti non vengono smaltiti: il sistema va in </a:t>
            </a:r>
            <a:r>
              <a:rPr lang="it-IT" sz="2400" b="1" dirty="0" smtClean="0">
                <a:solidFill>
                  <a:srgbClr val="FF0000"/>
                </a:solidFill>
              </a:rPr>
              <a:t>crisi d’entropia</a:t>
            </a:r>
          </a:p>
        </p:txBody>
      </p:sp>
      <p:sp>
        <p:nvSpPr>
          <p:cNvPr id="6" name="Rettangolo 5"/>
          <p:cNvSpPr/>
          <p:nvPr/>
        </p:nvSpPr>
        <p:spPr>
          <a:xfrm>
            <a:off x="304812" y="4006964"/>
            <a:ext cx="8432800" cy="2677656"/>
          </a:xfrm>
          <a:prstGeom prst="rect">
            <a:avLst/>
          </a:prstGeom>
          <a:ln w="38100" cmpd="sng">
            <a:solidFill>
              <a:srgbClr val="3C8F13"/>
            </a:solidFill>
          </a:ln>
        </p:spPr>
        <p:txBody>
          <a:bodyPr wrap="square">
            <a:spAutoFit/>
          </a:bodyPr>
          <a:lstStyle/>
          <a:p>
            <a:r>
              <a:rPr lang="it-IT" sz="2400" dirty="0" smtClean="0"/>
              <a:t>Anche il nostro </a:t>
            </a:r>
            <a:r>
              <a:rPr lang="it-IT" sz="2400" dirty="0"/>
              <a:t>pianeta/</a:t>
            </a:r>
            <a:r>
              <a:rPr lang="it-IT" sz="2400" dirty="0" smtClean="0"/>
              <a:t>biosfera</a:t>
            </a:r>
            <a:r>
              <a:rPr lang="it-IT" sz="2400" dirty="0"/>
              <a:t> </a:t>
            </a:r>
            <a:r>
              <a:rPr lang="it-IT" sz="2400" dirty="0" smtClean="0"/>
              <a:t>corre seri </a:t>
            </a:r>
            <a:r>
              <a:rPr lang="it-IT" sz="2400" dirty="0"/>
              <a:t>rischi per la sua crescita e </a:t>
            </a:r>
            <a:r>
              <a:rPr lang="it-IT" sz="2400" dirty="0" smtClean="0"/>
              <a:t>sopravvivenza, derivanti </a:t>
            </a:r>
            <a:r>
              <a:rPr lang="it-IT" sz="2400" dirty="0"/>
              <a:t>dall’esaurirsi delle risorse energetiche o dalla troppa entropia</a:t>
            </a:r>
            <a:r>
              <a:rPr lang="it-IT" sz="2400" dirty="0" smtClean="0"/>
              <a:t>.</a:t>
            </a:r>
          </a:p>
          <a:p>
            <a:r>
              <a:rPr lang="it-IT" sz="2400" dirty="0" smtClean="0"/>
              <a:t> </a:t>
            </a:r>
            <a:endParaRPr lang="it-IT" sz="2400" dirty="0"/>
          </a:p>
          <a:p>
            <a:r>
              <a:rPr lang="it-IT" sz="2400" dirty="0" smtClean="0"/>
              <a:t>La </a:t>
            </a:r>
            <a:r>
              <a:rPr lang="it-IT" sz="2400" dirty="0"/>
              <a:t>pretesa di un modello di crescita illimitata in un pianeta con risorse </a:t>
            </a:r>
            <a:r>
              <a:rPr lang="it-IT" sz="2400" dirty="0" smtClean="0"/>
              <a:t>finite determina </a:t>
            </a:r>
            <a:r>
              <a:rPr lang="it-IT" sz="2400" dirty="0"/>
              <a:t>una </a:t>
            </a:r>
            <a:r>
              <a:rPr lang="it-IT" sz="2400" dirty="0" smtClean="0"/>
              <a:t>situazione</a:t>
            </a:r>
            <a:r>
              <a:rPr lang="it-IT" sz="2400" dirty="0"/>
              <a:t>…</a:t>
            </a:r>
            <a:r>
              <a:rPr lang="it-IT" sz="2400" dirty="0" smtClean="0"/>
              <a:t>.</a:t>
            </a:r>
          </a:p>
          <a:p>
            <a:r>
              <a:rPr lang="it-IT" sz="2400" dirty="0"/>
              <a:t> </a:t>
            </a:r>
            <a:r>
              <a:rPr lang="it-IT" sz="2400" dirty="0" smtClean="0"/>
              <a:t>                    </a:t>
            </a:r>
            <a:r>
              <a:rPr lang="it-IT" sz="2400" b="1" dirty="0" smtClean="0">
                <a:solidFill>
                  <a:srgbClr val="FF0000"/>
                </a:solidFill>
              </a:rPr>
              <a:t>INSOSTENIBILE</a:t>
            </a:r>
            <a:r>
              <a:rPr lang="it-IT" sz="2400" b="1" dirty="0">
                <a:solidFill>
                  <a:srgbClr val="FF0000"/>
                </a:solidFill>
              </a:rPr>
              <a:t>!!!! </a:t>
            </a:r>
          </a:p>
        </p:txBody>
      </p:sp>
      <p:sp>
        <p:nvSpPr>
          <p:cNvPr id="7" name="Rettangolo 6"/>
          <p:cNvSpPr/>
          <p:nvPr/>
        </p:nvSpPr>
        <p:spPr>
          <a:xfrm>
            <a:off x="220129" y="2920905"/>
            <a:ext cx="9076265" cy="830997"/>
          </a:xfrm>
          <a:prstGeom prst="rect">
            <a:avLst/>
          </a:prstGeom>
        </p:spPr>
        <p:txBody>
          <a:bodyPr wrap="square">
            <a:spAutoFit/>
          </a:bodyPr>
          <a:lstStyle/>
          <a:p>
            <a:r>
              <a:rPr lang="it-IT" sz="2400" dirty="0"/>
              <a:t>I</a:t>
            </a:r>
            <a:r>
              <a:rPr lang="it-IT" sz="2400" dirty="0" smtClean="0"/>
              <a:t>l </a:t>
            </a:r>
            <a:r>
              <a:rPr lang="it-IT" sz="2400" dirty="0"/>
              <a:t>degrado </a:t>
            </a:r>
            <a:r>
              <a:rPr lang="it-IT" sz="2400" dirty="0" smtClean="0"/>
              <a:t>progressivo </a:t>
            </a:r>
            <a:r>
              <a:rPr lang="it-IT" sz="2400" dirty="0"/>
              <a:t>di ogni sistema </a:t>
            </a:r>
            <a:endParaRPr lang="it-IT" sz="2400" dirty="0" smtClean="0"/>
          </a:p>
          <a:p>
            <a:r>
              <a:rPr lang="it-IT" sz="2400" dirty="0" smtClean="0"/>
              <a:t>richiede </a:t>
            </a:r>
            <a:r>
              <a:rPr lang="it-IT" sz="2400" dirty="0"/>
              <a:t>manutenzione, altrimenti</a:t>
            </a:r>
            <a:r>
              <a:rPr lang="it-IT" sz="2400" dirty="0" smtClean="0"/>
              <a:t>…</a:t>
            </a:r>
            <a:endParaRPr lang="it-IT" sz="2400" dirty="0"/>
          </a:p>
        </p:txBody>
      </p:sp>
      <p:pic>
        <p:nvPicPr>
          <p:cNvPr id="8" name="Immagine 7" descr="Ponte-Morandi-Genova-1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600" y="2920905"/>
            <a:ext cx="2472267" cy="1007924"/>
          </a:xfrm>
          <a:prstGeom prst="rect">
            <a:avLst/>
          </a:prstGeom>
        </p:spPr>
      </p:pic>
      <p:pic>
        <p:nvPicPr>
          <p:cNvPr id="13" name="Immagine 12" descr="6c86ee2e559df9f954da54f0b0aa9700.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131" y="647692"/>
            <a:ext cx="1935702" cy="1290468"/>
          </a:xfrm>
          <a:prstGeom prst="rect">
            <a:avLst/>
          </a:prstGeom>
        </p:spPr>
      </p:pic>
      <p:pic>
        <p:nvPicPr>
          <p:cNvPr id="9" name="Immagine 8" descr="rifiut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6962638" y="1727194"/>
            <a:ext cx="1924326" cy="1174851"/>
          </a:xfrm>
          <a:prstGeom prst="rect">
            <a:avLst/>
          </a:prstGeom>
        </p:spPr>
      </p:pic>
    </p:spTree>
    <p:extLst>
      <p:ext uri="{BB962C8B-B14F-4D97-AF65-F5344CB8AC3E}">
        <p14:creationId xmlns:p14="http://schemas.microsoft.com/office/powerpoint/2010/main" val="724446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2ndLaw_Muse_wallpap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0955271" cy="6858000"/>
          </a:xfrm>
          <a:prstGeom prst="rect">
            <a:avLst/>
          </a:prstGeom>
        </p:spPr>
      </p:pic>
      <p:sp>
        <p:nvSpPr>
          <p:cNvPr id="2" name="Rettangolo 1"/>
          <p:cNvSpPr/>
          <p:nvPr/>
        </p:nvSpPr>
        <p:spPr>
          <a:xfrm>
            <a:off x="33865" y="0"/>
            <a:ext cx="4893735" cy="4801315"/>
          </a:xfrm>
          <a:prstGeom prst="rect">
            <a:avLst/>
          </a:prstGeom>
          <a:solidFill>
            <a:srgbClr val="C7D6CE"/>
          </a:solidFill>
        </p:spPr>
        <p:txBody>
          <a:bodyPr wrap="square">
            <a:spAutoFit/>
          </a:bodyPr>
          <a:lstStyle/>
          <a:p>
            <a:r>
              <a:rPr lang="en-US" b="1" dirty="0">
                <a:solidFill>
                  <a:srgbClr val="FF0000"/>
                </a:solidFill>
              </a:rPr>
              <a:t>The 2nd Law: Unsustainable</a:t>
            </a:r>
          </a:p>
          <a:p>
            <a:r>
              <a:rPr lang="en-US" b="1" dirty="0" smtClean="0">
                <a:solidFill>
                  <a:srgbClr val="FF0000"/>
                </a:solidFill>
              </a:rPr>
              <a:t>Muse</a:t>
            </a:r>
          </a:p>
          <a:p>
            <a:endParaRPr lang="en-US" b="1" dirty="0"/>
          </a:p>
          <a:p>
            <a:r>
              <a:rPr lang="en-US" b="1" dirty="0">
                <a:solidFill>
                  <a:srgbClr val="FF0000"/>
                </a:solidFill>
              </a:rPr>
              <a:t>All natural and technological processes</a:t>
            </a:r>
          </a:p>
          <a:p>
            <a:r>
              <a:rPr lang="en-US" b="1" dirty="0">
                <a:solidFill>
                  <a:srgbClr val="FF0000"/>
                </a:solidFill>
              </a:rPr>
              <a:t>Proceed in such a way that the availability</a:t>
            </a:r>
          </a:p>
          <a:p>
            <a:r>
              <a:rPr lang="en-US" b="1" dirty="0">
                <a:solidFill>
                  <a:srgbClr val="FF0000"/>
                </a:solidFill>
              </a:rPr>
              <a:t>Of the remaining energy decreases</a:t>
            </a:r>
          </a:p>
          <a:p>
            <a:r>
              <a:rPr lang="en-US" b="1" dirty="0">
                <a:solidFill>
                  <a:srgbClr val="FF0000"/>
                </a:solidFill>
              </a:rPr>
              <a:t>In all energy exchanges, if no energy</a:t>
            </a:r>
          </a:p>
          <a:p>
            <a:r>
              <a:rPr lang="en-US" b="1" dirty="0">
                <a:solidFill>
                  <a:srgbClr val="FF0000"/>
                </a:solidFill>
              </a:rPr>
              <a:t>Enters or leaves an isolated system</a:t>
            </a:r>
          </a:p>
          <a:p>
            <a:r>
              <a:rPr lang="en-US" b="1" dirty="0">
                <a:solidFill>
                  <a:srgbClr val="FF0000"/>
                </a:solidFill>
              </a:rPr>
              <a:t>The entropy of that system increases</a:t>
            </a:r>
          </a:p>
          <a:p>
            <a:r>
              <a:rPr lang="en-US" b="1" dirty="0">
                <a:solidFill>
                  <a:srgbClr val="FF0000"/>
                </a:solidFill>
              </a:rPr>
              <a:t>Energy continuously flows from being</a:t>
            </a:r>
          </a:p>
          <a:p>
            <a:r>
              <a:rPr lang="en-US" b="1" dirty="0">
                <a:solidFill>
                  <a:srgbClr val="FF0000"/>
                </a:solidFill>
              </a:rPr>
              <a:t>Concentrated to becoming dispersed</a:t>
            </a:r>
          </a:p>
          <a:p>
            <a:r>
              <a:rPr lang="en-US" b="1" dirty="0">
                <a:solidFill>
                  <a:srgbClr val="FF0000"/>
                </a:solidFill>
              </a:rPr>
              <a:t>Spread out, wasted and useless</a:t>
            </a:r>
          </a:p>
          <a:p>
            <a:r>
              <a:rPr lang="en-US" b="1" dirty="0">
                <a:solidFill>
                  <a:srgbClr val="FF0000"/>
                </a:solidFill>
              </a:rPr>
              <a:t>New energy cannot be created and high grade</a:t>
            </a:r>
          </a:p>
          <a:p>
            <a:r>
              <a:rPr lang="en-US" b="1" dirty="0">
                <a:solidFill>
                  <a:srgbClr val="FF0000"/>
                </a:solidFill>
              </a:rPr>
              <a:t>Energy is being destroyed</a:t>
            </a:r>
          </a:p>
          <a:p>
            <a:r>
              <a:rPr lang="en-US" b="1" dirty="0">
                <a:solidFill>
                  <a:srgbClr val="FF0000"/>
                </a:solidFill>
              </a:rPr>
              <a:t>An economy based on endless growth is</a:t>
            </a:r>
          </a:p>
          <a:p>
            <a:r>
              <a:rPr lang="en-US" b="1" dirty="0" smtClean="0">
                <a:solidFill>
                  <a:srgbClr val="FF0000"/>
                </a:solidFill>
              </a:rPr>
              <a:t>Unsustainable</a:t>
            </a:r>
            <a:r>
              <a:rPr lang="it-IT" b="1" dirty="0" smtClean="0">
                <a:solidFill>
                  <a:srgbClr val="FF0000"/>
                </a:solidFill>
              </a:rPr>
              <a:t>….</a:t>
            </a:r>
            <a:endParaRPr lang="it-IT" b="1" dirty="0">
              <a:solidFill>
                <a:srgbClr val="FF0000"/>
              </a:solidFill>
            </a:endParaRPr>
          </a:p>
        </p:txBody>
      </p:sp>
    </p:spTree>
    <p:extLst>
      <p:ext uri="{BB962C8B-B14F-4D97-AF65-F5344CB8AC3E}">
        <p14:creationId xmlns:p14="http://schemas.microsoft.com/office/powerpoint/2010/main" val="17561851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CustomShape 1"/>
          <p:cNvSpPr/>
          <p:nvPr/>
        </p:nvSpPr>
        <p:spPr>
          <a:xfrm>
            <a:off x="249120" y="0"/>
            <a:ext cx="8894880" cy="965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2800" b="1" spc="-1" dirty="0" smtClean="0">
                <a:solidFill>
                  <a:srgbClr val="333399"/>
                </a:solidFill>
                <a:uFill>
                  <a:solidFill>
                    <a:srgbClr val="FFFFFF"/>
                  </a:solidFill>
                </a:uFill>
                <a:latin typeface="Arial"/>
                <a:ea typeface="DejaVu Sans"/>
              </a:rPr>
              <a:t>Il </a:t>
            </a:r>
            <a:r>
              <a:rPr lang="en-US" sz="2800" b="1" spc="-1" dirty="0" err="1" smtClean="0">
                <a:solidFill>
                  <a:srgbClr val="333399"/>
                </a:solidFill>
                <a:uFill>
                  <a:solidFill>
                    <a:srgbClr val="FFFFFF"/>
                  </a:solidFill>
                </a:uFill>
                <a:latin typeface="Arial"/>
                <a:ea typeface="DejaVu Sans"/>
              </a:rPr>
              <a:t>saggio</a:t>
            </a:r>
            <a:r>
              <a:rPr lang="en-US" sz="2800" b="1" spc="-1" dirty="0" smtClean="0">
                <a:solidFill>
                  <a:srgbClr val="333399"/>
                </a:solidFill>
                <a:uFill>
                  <a:solidFill>
                    <a:srgbClr val="FFFFFF"/>
                  </a:solidFill>
                </a:uFill>
                <a:latin typeface="Arial"/>
                <a:ea typeface="DejaVu Sans"/>
              </a:rPr>
              <a:t> </a:t>
            </a:r>
            <a:r>
              <a:rPr lang="en-US" sz="2800" b="1" spc="-1" dirty="0" smtClean="0">
                <a:solidFill>
                  <a:srgbClr val="333399"/>
                </a:solidFill>
                <a:uFill>
                  <a:solidFill>
                    <a:srgbClr val="FFFFFF"/>
                  </a:solidFill>
                </a:uFill>
                <a:latin typeface="Arial"/>
                <a:ea typeface="DejaVu Sans"/>
              </a:rPr>
              <a:t>sui </a:t>
            </a:r>
            <a:r>
              <a:rPr lang="en-US" sz="2800" b="1" spc="-1" dirty="0" err="1" smtClean="0">
                <a:solidFill>
                  <a:srgbClr val="333399"/>
                </a:solidFill>
                <a:uFill>
                  <a:solidFill>
                    <a:srgbClr val="FFFFFF"/>
                  </a:solidFill>
                </a:uFill>
                <a:latin typeface="Arial"/>
                <a:ea typeface="DejaVu Sans"/>
              </a:rPr>
              <a:t>principi</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della</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popolazione</a:t>
            </a:r>
            <a:r>
              <a:rPr lang="en-US" sz="2800" b="1" spc="-1" dirty="0" smtClean="0">
                <a:solidFill>
                  <a:srgbClr val="333399"/>
                </a:solidFill>
                <a:uFill>
                  <a:solidFill>
                    <a:srgbClr val="FFFFFF"/>
                  </a:solidFill>
                </a:uFill>
                <a:latin typeface="Arial"/>
                <a:ea typeface="DejaVu Sans"/>
              </a:rPr>
              <a:t> (1796)</a:t>
            </a:r>
            <a:endParaRPr lang="en-US" sz="2800" b="0" strike="noStrike" spc="-1" dirty="0">
              <a:solidFill>
                <a:srgbClr val="000000"/>
              </a:solidFill>
              <a:uFill>
                <a:solidFill>
                  <a:srgbClr val="FFFFFF"/>
                </a:solidFill>
              </a:uFill>
              <a:latin typeface="Arial"/>
            </a:endParaRPr>
          </a:p>
        </p:txBody>
      </p:sp>
      <p:pic>
        <p:nvPicPr>
          <p:cNvPr id="2" name="Immagine 1" descr="fc41c1f606583d34e419589dd12457f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48" y="668233"/>
            <a:ext cx="2365080" cy="2891310"/>
          </a:xfrm>
          <a:prstGeom prst="rect">
            <a:avLst/>
          </a:prstGeom>
        </p:spPr>
      </p:pic>
      <p:pic>
        <p:nvPicPr>
          <p:cNvPr id="3" name="Immagine 2" descr="ep_tpweb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639" y="579960"/>
            <a:ext cx="1708041" cy="2979583"/>
          </a:xfrm>
          <a:prstGeom prst="rect">
            <a:avLst/>
          </a:prstGeom>
        </p:spPr>
      </p:pic>
      <p:pic>
        <p:nvPicPr>
          <p:cNvPr id="4" name="Immagine 3" descr="malthus-ba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28" y="3601694"/>
            <a:ext cx="4222652" cy="3137549"/>
          </a:xfrm>
          <a:prstGeom prst="rect">
            <a:avLst/>
          </a:prstGeom>
        </p:spPr>
      </p:pic>
      <p:pic>
        <p:nvPicPr>
          <p:cNvPr id="5" name="Immagine 4" descr="popo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144" y="3749168"/>
            <a:ext cx="4320000" cy="2868000"/>
          </a:xfrm>
          <a:prstGeom prst="rect">
            <a:avLst/>
          </a:prstGeom>
        </p:spPr>
      </p:pic>
      <p:sp>
        <p:nvSpPr>
          <p:cNvPr id="8" name="Rettangolo 7"/>
          <p:cNvSpPr/>
          <p:nvPr/>
        </p:nvSpPr>
        <p:spPr>
          <a:xfrm>
            <a:off x="5096933" y="599738"/>
            <a:ext cx="3522133" cy="3046988"/>
          </a:xfrm>
          <a:prstGeom prst="rect">
            <a:avLst/>
          </a:prstGeom>
          <a:ln w="38100" cmpd="sng">
            <a:solidFill>
              <a:srgbClr val="FF0000"/>
            </a:solidFill>
          </a:ln>
        </p:spPr>
        <p:txBody>
          <a:bodyPr wrap="square">
            <a:spAutoFit/>
          </a:bodyPr>
          <a:lstStyle/>
          <a:p>
            <a:r>
              <a:rPr lang="it-IT" sz="2400" dirty="0" smtClean="0"/>
              <a:t>Dati i diversi tassi di crescita delle risorse (agricole) e della popolazione, prima o poi avverrà un collasso del sistema economico (dopo circa 200 anni, cioè intorno al 2000!). </a:t>
            </a:r>
            <a:endParaRPr lang="it-IT" sz="2400" dirty="0">
              <a:solidFill>
                <a:srgbClr val="FF0000"/>
              </a:solidFill>
            </a:endParaRPr>
          </a:p>
        </p:txBody>
      </p:sp>
    </p:spTree>
    <p:extLst>
      <p:ext uri="{BB962C8B-B14F-4D97-AF65-F5344CB8AC3E}">
        <p14:creationId xmlns:p14="http://schemas.microsoft.com/office/powerpoint/2010/main" val="75420928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86722" y="79368"/>
            <a:ext cx="9653986" cy="1150854"/>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pc="-1" dirty="0" err="1" smtClean="0">
                <a:solidFill>
                  <a:srgbClr val="333399"/>
                </a:solidFill>
                <a:uFill>
                  <a:solidFill>
                    <a:srgbClr val="FFFFFF"/>
                  </a:solidFill>
                </a:uFill>
                <a:latin typeface="Arial"/>
                <a:ea typeface="DejaVu Sans"/>
              </a:rPr>
              <a:t>Rivoluzione</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industriale</a:t>
            </a:r>
            <a:r>
              <a:rPr lang="en-US" sz="3200" b="1" spc="-1" dirty="0" smtClean="0">
                <a:solidFill>
                  <a:srgbClr val="333399"/>
                </a:solidFill>
                <a:uFill>
                  <a:solidFill>
                    <a:srgbClr val="FFFFFF"/>
                  </a:solidFill>
                </a:uFill>
                <a:latin typeface="Arial"/>
                <a:ea typeface="DejaVu Sans"/>
              </a:rPr>
              <a:t> e </a:t>
            </a:r>
            <a:r>
              <a:rPr lang="en-US" sz="3200" b="1" spc="-1" dirty="0" err="1" smtClean="0">
                <a:solidFill>
                  <a:srgbClr val="333399"/>
                </a:solidFill>
                <a:uFill>
                  <a:solidFill>
                    <a:srgbClr val="FFFFFF"/>
                  </a:solidFill>
                </a:uFill>
                <a:latin typeface="Arial"/>
                <a:ea typeface="DejaVu Sans"/>
              </a:rPr>
              <a:t>emissioni</a:t>
            </a:r>
            <a:r>
              <a:rPr lang="en-US" sz="3200" b="1" spc="-1" dirty="0" smtClean="0">
                <a:solidFill>
                  <a:srgbClr val="333399"/>
                </a:solidFill>
                <a:uFill>
                  <a:solidFill>
                    <a:srgbClr val="FFFFFF"/>
                  </a:solidFill>
                </a:uFill>
                <a:latin typeface="Arial"/>
                <a:ea typeface="DejaVu Sans"/>
              </a:rPr>
              <a:t> di </a:t>
            </a:r>
            <a:r>
              <a:rPr lang="en-US" sz="3200" b="1" spc="-1" dirty="0" err="1" smtClean="0">
                <a:solidFill>
                  <a:srgbClr val="333399"/>
                </a:solidFill>
                <a:uFill>
                  <a:solidFill>
                    <a:srgbClr val="FFFFFF"/>
                  </a:solidFill>
                </a:uFill>
                <a:latin typeface="Arial"/>
                <a:ea typeface="DejaVu Sans"/>
              </a:rPr>
              <a:t>carbonio</a:t>
            </a:r>
            <a:endParaRPr lang="en-US" sz="1800" b="0" strike="noStrike" spc="-1" dirty="0">
              <a:solidFill>
                <a:srgbClr val="000000"/>
              </a:solidFill>
              <a:uFill>
                <a:solidFill>
                  <a:srgbClr val="FFFFFF"/>
                </a:solidFill>
              </a:uFill>
              <a:latin typeface="Arial"/>
            </a:endParaRPr>
          </a:p>
        </p:txBody>
      </p:sp>
      <p:sp>
        <p:nvSpPr>
          <p:cNvPr id="41" name="CustomShape 2"/>
          <p:cNvSpPr/>
          <p:nvPr/>
        </p:nvSpPr>
        <p:spPr>
          <a:xfrm>
            <a:off x="474840" y="665280"/>
            <a:ext cx="8156520" cy="543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800" b="1" strike="noStrike" spc="-1" dirty="0" smtClean="0">
                <a:solidFill>
                  <a:srgbClr val="333399"/>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pic>
        <p:nvPicPr>
          <p:cNvPr id="3" name="Immagine 2" descr="prima-rivoluzione-industrial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45" y="1230222"/>
            <a:ext cx="2953339" cy="1876518"/>
          </a:xfrm>
          <a:prstGeom prst="rect">
            <a:avLst/>
          </a:prstGeom>
        </p:spPr>
      </p:pic>
      <p:pic>
        <p:nvPicPr>
          <p:cNvPr id="5" name="Immagine 4" descr="b3acaac0b1563970aa454728221b85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18" y="3615176"/>
            <a:ext cx="3605047" cy="2045442"/>
          </a:xfrm>
          <a:prstGeom prst="rect">
            <a:avLst/>
          </a:prstGeom>
        </p:spPr>
      </p:pic>
      <p:pic>
        <p:nvPicPr>
          <p:cNvPr id="2" name="Immagine 1" descr="em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1256" y="1100152"/>
            <a:ext cx="5908216" cy="4728295"/>
          </a:xfrm>
          <a:prstGeom prst="rect">
            <a:avLst/>
          </a:prstGeom>
        </p:spPr>
      </p:pic>
    </p:spTree>
    <p:extLst>
      <p:ext uri="{BB962C8B-B14F-4D97-AF65-F5344CB8AC3E}">
        <p14:creationId xmlns:p14="http://schemas.microsoft.com/office/powerpoint/2010/main" val="305884537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0" y="0"/>
            <a:ext cx="914400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trike="noStrike" spc="-1" dirty="0" smtClean="0">
                <a:solidFill>
                  <a:srgbClr val="333399"/>
                </a:solidFill>
                <a:uFill>
                  <a:solidFill>
                    <a:srgbClr val="FFFFFF"/>
                  </a:solidFill>
                </a:uFill>
                <a:latin typeface="Arial"/>
                <a:ea typeface="DejaVu Sans"/>
              </a:rPr>
              <a:t>Limits to Growth (MIT e </a:t>
            </a:r>
            <a:r>
              <a:rPr lang="en-US" sz="3200" b="1" spc="-1" dirty="0" smtClean="0">
                <a:solidFill>
                  <a:srgbClr val="333399"/>
                </a:solidFill>
                <a:uFill>
                  <a:solidFill>
                    <a:srgbClr val="FFFFFF"/>
                  </a:solidFill>
                </a:uFill>
                <a:latin typeface="Arial"/>
                <a:ea typeface="DejaVu Sans"/>
              </a:rPr>
              <a:t>Club di Roma) - 1972</a:t>
            </a:r>
            <a:endParaRPr lang="en-US" sz="1800" b="0" strike="noStrike" spc="-1" dirty="0">
              <a:solidFill>
                <a:srgbClr val="000000"/>
              </a:solidFill>
              <a:uFill>
                <a:solidFill>
                  <a:srgbClr val="FFFFFF"/>
                </a:solidFill>
              </a:uFill>
              <a:latin typeface="Arial"/>
            </a:endParaRPr>
          </a:p>
        </p:txBody>
      </p:sp>
      <p:pic>
        <p:nvPicPr>
          <p:cNvPr id="2" name="Immagine 1" descr="41vozhmkr1L._SX361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69" y="678029"/>
            <a:ext cx="2290685" cy="3148903"/>
          </a:xfrm>
          <a:prstGeom prst="rect">
            <a:avLst/>
          </a:prstGeom>
        </p:spPr>
      </p:pic>
      <p:pic>
        <p:nvPicPr>
          <p:cNvPr id="3" name="Immagine 2" descr="club_of_rom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167" y="1006199"/>
            <a:ext cx="3376549" cy="2380467"/>
          </a:xfrm>
          <a:prstGeom prst="rect">
            <a:avLst/>
          </a:prstGeom>
        </p:spPr>
      </p:pic>
      <p:pic>
        <p:nvPicPr>
          <p:cNvPr id="4" name="Immagine 3" descr="Meadow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82" y="4219930"/>
            <a:ext cx="3385457" cy="2211126"/>
          </a:xfrm>
          <a:prstGeom prst="rect">
            <a:avLst/>
          </a:prstGeom>
        </p:spPr>
      </p:pic>
      <p:pic>
        <p:nvPicPr>
          <p:cNvPr id="8" name="Immagine 7" descr="Limits-to-Growth-Projection-for-Disaster-e1452284894503-300x203.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444" y="3690782"/>
            <a:ext cx="4374979" cy="2960403"/>
          </a:xfrm>
          <a:prstGeom prst="rect">
            <a:avLst/>
          </a:prstGeom>
        </p:spPr>
      </p:pic>
      <p:pic>
        <p:nvPicPr>
          <p:cNvPr id="9" name="Immagine 8" descr="220px-Club_of_Rome_Logo.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604" y="1116893"/>
            <a:ext cx="2357121" cy="2003553"/>
          </a:xfrm>
          <a:prstGeom prst="rect">
            <a:avLst/>
          </a:prstGeom>
        </p:spPr>
      </p:pic>
    </p:spTree>
    <p:extLst>
      <p:ext uri="{BB962C8B-B14F-4D97-AF65-F5344CB8AC3E}">
        <p14:creationId xmlns:p14="http://schemas.microsoft.com/office/powerpoint/2010/main" val="305884537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Limits to </a:t>
            </a:r>
            <a:r>
              <a:rPr lang="en-US" sz="3200" b="1" spc="-1" dirty="0" smtClean="0">
                <a:solidFill>
                  <a:srgbClr val="333399"/>
                </a:solidFill>
                <a:uFill>
                  <a:solidFill>
                    <a:srgbClr val="FFFFFF"/>
                  </a:solidFill>
                </a:uFill>
                <a:latin typeface="Arial"/>
                <a:ea typeface="DejaVu Sans"/>
              </a:rPr>
              <a:t>Growth, 30 </a:t>
            </a:r>
            <a:r>
              <a:rPr lang="en-US" sz="3200" b="1" spc="-1" dirty="0" err="1" smtClean="0">
                <a:solidFill>
                  <a:srgbClr val="333399"/>
                </a:solidFill>
                <a:uFill>
                  <a:solidFill>
                    <a:srgbClr val="FFFFFF"/>
                  </a:solidFill>
                </a:uFill>
                <a:latin typeface="Arial"/>
                <a:ea typeface="DejaVu Sans"/>
              </a:rPr>
              <a:t>anni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dopo</a:t>
            </a:r>
            <a:endParaRPr lang="en-US" sz="1800" b="0" strike="noStrike" spc="-1" dirty="0">
              <a:solidFill>
                <a:srgbClr val="000000"/>
              </a:solidFill>
              <a:uFill>
                <a:solidFill>
                  <a:srgbClr val="FFFFFF"/>
                </a:solidFill>
              </a:uFill>
              <a:latin typeface="Arial"/>
            </a:endParaRPr>
          </a:p>
        </p:txBody>
      </p:sp>
      <p:sp>
        <p:nvSpPr>
          <p:cNvPr id="41" name="CustomShape 2"/>
          <p:cNvSpPr/>
          <p:nvPr/>
        </p:nvSpPr>
        <p:spPr>
          <a:xfrm>
            <a:off x="249120" y="665280"/>
            <a:ext cx="8382240" cy="8079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800" b="1" spc="-1" dirty="0" err="1" smtClean="0">
                <a:solidFill>
                  <a:srgbClr val="333399"/>
                </a:solidFill>
                <a:uFill>
                  <a:solidFill>
                    <a:srgbClr val="FFFFFF"/>
                  </a:solidFill>
                </a:uFill>
                <a:latin typeface="Arial"/>
                <a:ea typeface="DejaVu Sans"/>
              </a:rPr>
              <a:t>Collasso</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previsto</a:t>
            </a:r>
            <a:r>
              <a:rPr lang="en-US" sz="2800" b="1" spc="-1" dirty="0" smtClean="0">
                <a:solidFill>
                  <a:srgbClr val="333399"/>
                </a:solidFill>
                <a:uFill>
                  <a:solidFill>
                    <a:srgbClr val="FFFFFF"/>
                  </a:solidFill>
                </a:uFill>
                <a:latin typeface="Arial"/>
                <a:ea typeface="DejaVu Sans"/>
              </a:rPr>
              <a:t> per </a:t>
            </a:r>
            <a:r>
              <a:rPr lang="en-US" sz="2800" b="1" spc="-1" dirty="0" err="1" smtClean="0">
                <a:solidFill>
                  <a:srgbClr val="333399"/>
                </a:solidFill>
                <a:uFill>
                  <a:solidFill>
                    <a:srgbClr val="FFFFFF"/>
                  </a:solidFill>
                </a:uFill>
                <a:latin typeface="Arial"/>
                <a:ea typeface="DejaVu Sans"/>
              </a:rPr>
              <a:t>esaurimento</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risorse</a:t>
            </a:r>
            <a:r>
              <a:rPr lang="en-US" sz="2800" b="1" spc="-1" dirty="0" smtClean="0">
                <a:solidFill>
                  <a:srgbClr val="333399"/>
                </a:solidFill>
                <a:uFill>
                  <a:solidFill>
                    <a:srgbClr val="FFFFFF"/>
                  </a:solidFill>
                </a:uFill>
                <a:latin typeface="Arial"/>
                <a:ea typeface="DejaVu Sans"/>
              </a:rPr>
              <a:t> come in Malthus (</a:t>
            </a:r>
            <a:r>
              <a:rPr lang="en-US" sz="2800" b="1" spc="-1" dirty="0" err="1" smtClean="0">
                <a:solidFill>
                  <a:srgbClr val="333399"/>
                </a:solidFill>
                <a:uFill>
                  <a:solidFill>
                    <a:srgbClr val="FFFFFF"/>
                  </a:solidFill>
                </a:uFill>
                <a:latin typeface="Arial"/>
                <a:ea typeface="DejaVu Sans"/>
              </a:rPr>
              <a:t>combustibili</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fossili</a:t>
            </a:r>
            <a:r>
              <a:rPr lang="en-US" sz="2800" b="1" spc="-1" dirty="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anziché</a:t>
            </a:r>
            <a:r>
              <a:rPr lang="en-US" sz="2800" b="1" spc="-1" dirty="0" smtClean="0">
                <a:solidFill>
                  <a:srgbClr val="333399"/>
                </a:solidFill>
                <a:uFill>
                  <a:solidFill>
                    <a:srgbClr val="FFFFFF"/>
                  </a:solidFill>
                </a:uFill>
                <a:latin typeface="Arial"/>
                <a:ea typeface="DejaVu Sans"/>
              </a:rPr>
              <a:t> terra)</a:t>
            </a:r>
            <a:endParaRPr lang="en-US" sz="1800" b="0" strike="noStrike" spc="-1" dirty="0">
              <a:solidFill>
                <a:srgbClr val="000000"/>
              </a:solidFill>
              <a:uFill>
                <a:solidFill>
                  <a:srgbClr val="FFFFFF"/>
                </a:solidFill>
              </a:uFill>
              <a:latin typeface="Arial"/>
            </a:endParaRPr>
          </a:p>
        </p:txBody>
      </p:sp>
      <p:pic>
        <p:nvPicPr>
          <p:cNvPr id="2" name="Immagine 1" descr="41K9KtgDhhL._SX330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20" y="2407680"/>
            <a:ext cx="2287052" cy="3437467"/>
          </a:xfrm>
          <a:prstGeom prst="rect">
            <a:avLst/>
          </a:prstGeom>
        </p:spPr>
      </p:pic>
      <p:pic>
        <p:nvPicPr>
          <p:cNvPr id="4" name="Immagine 3" descr="Futurism-Got-Corn-graph-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481" y="1900608"/>
            <a:ext cx="5555199" cy="4550991"/>
          </a:xfrm>
          <a:prstGeom prst="rect">
            <a:avLst/>
          </a:prstGeom>
        </p:spPr>
      </p:pic>
    </p:spTree>
    <p:extLst>
      <p:ext uri="{BB962C8B-B14F-4D97-AF65-F5344CB8AC3E}">
        <p14:creationId xmlns:p14="http://schemas.microsoft.com/office/powerpoint/2010/main" val="305884537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Riscaldamento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globale</a:t>
            </a:r>
            <a:r>
              <a:rPr lang="en-US" sz="3200" b="1" spc="-1" dirty="0" smtClean="0">
                <a:solidFill>
                  <a:srgbClr val="333399"/>
                </a:solidFill>
                <a:uFill>
                  <a:solidFill>
                    <a:srgbClr val="FFFFFF"/>
                  </a:solidFill>
                </a:uFill>
                <a:latin typeface="Arial"/>
                <a:ea typeface="DejaVu Sans"/>
              </a:rPr>
              <a:t> e </a:t>
            </a:r>
            <a:r>
              <a:rPr lang="en-US" sz="3200" b="1" spc="-1" dirty="0" err="1" smtClean="0">
                <a:solidFill>
                  <a:srgbClr val="333399"/>
                </a:solidFill>
                <a:uFill>
                  <a:solidFill>
                    <a:srgbClr val="FFFFFF"/>
                  </a:solidFill>
                </a:uFill>
                <a:latin typeface="Arial"/>
                <a:ea typeface="DejaVu Sans"/>
              </a:rPr>
              <a:t>effetto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serra</a:t>
            </a:r>
            <a:endParaRPr lang="en-US" sz="1800" b="0" strike="noStrike" spc="-1" dirty="0">
              <a:solidFill>
                <a:srgbClr val="000000"/>
              </a:solidFill>
              <a:uFill>
                <a:solidFill>
                  <a:srgbClr val="FFFFFF"/>
                </a:solidFill>
              </a:uFill>
              <a:latin typeface="Arial"/>
            </a:endParaRPr>
          </a:p>
        </p:txBody>
      </p:sp>
      <p:pic>
        <p:nvPicPr>
          <p:cNvPr id="3" name="Immagine 2" descr="06-07_greenhouse_effe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416" y="914396"/>
            <a:ext cx="4104054" cy="3045503"/>
          </a:xfrm>
          <a:prstGeom prst="rect">
            <a:avLst/>
          </a:prstGeom>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 y="694267"/>
            <a:ext cx="5435601" cy="40375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CustomShape 2"/>
          <p:cNvSpPr/>
          <p:nvPr/>
        </p:nvSpPr>
        <p:spPr>
          <a:xfrm>
            <a:off x="69272" y="4543717"/>
            <a:ext cx="8990064" cy="156922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400" b="1" spc="-1" dirty="0" smtClean="0">
                <a:solidFill>
                  <a:srgbClr val="333399"/>
                </a:solidFill>
                <a:uFill>
                  <a:solidFill>
                    <a:srgbClr val="FFFFFF"/>
                  </a:solidFill>
                </a:uFill>
                <a:latin typeface="Arial"/>
                <a:ea typeface="DejaVu Sans"/>
              </a:rPr>
              <a:t>La </a:t>
            </a:r>
            <a:r>
              <a:rPr lang="en-US" sz="2400" b="1" spc="-1" dirty="0" err="1" smtClean="0">
                <a:solidFill>
                  <a:srgbClr val="333399"/>
                </a:solidFill>
                <a:uFill>
                  <a:solidFill>
                    <a:srgbClr val="FFFFFF"/>
                  </a:solidFill>
                </a:uFill>
                <a:latin typeface="Arial"/>
                <a:ea typeface="DejaVu Sans"/>
              </a:rPr>
              <a:t>temperatura</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globale</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è</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aumentata</a:t>
            </a:r>
            <a:r>
              <a:rPr lang="en-US" sz="2400" b="1" spc="-1" dirty="0" smtClean="0">
                <a:solidFill>
                  <a:srgbClr val="333399"/>
                </a:solidFill>
                <a:uFill>
                  <a:solidFill>
                    <a:srgbClr val="FFFFFF"/>
                  </a:solidFill>
                </a:uFill>
                <a:latin typeface="Arial"/>
                <a:ea typeface="DejaVu Sans"/>
              </a:rPr>
              <a:t> di circa 1 </a:t>
            </a:r>
            <a:r>
              <a:rPr lang="en-US" sz="2400" b="1" spc="-1" dirty="0" err="1" smtClean="0">
                <a:solidFill>
                  <a:srgbClr val="333399"/>
                </a:solidFill>
                <a:uFill>
                  <a:solidFill>
                    <a:srgbClr val="FFFFFF"/>
                  </a:solidFill>
                </a:uFill>
                <a:latin typeface="Arial"/>
                <a:ea typeface="DejaVu Sans"/>
              </a:rPr>
              <a:t>grado</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rispetto</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all’era</a:t>
            </a:r>
            <a:r>
              <a:rPr lang="en-US" sz="2400" b="1" spc="-1" dirty="0" smtClean="0">
                <a:solidFill>
                  <a:srgbClr val="333399"/>
                </a:solidFill>
                <a:uFill>
                  <a:solidFill>
                    <a:srgbClr val="FFFFFF"/>
                  </a:solidFill>
                </a:uFill>
                <a:latin typeface="Arial"/>
                <a:ea typeface="DejaVu Sans"/>
              </a:rPr>
              <a:t> pre-</a:t>
            </a:r>
            <a:r>
              <a:rPr lang="en-US" sz="2400" b="1" spc="-1" dirty="0" err="1" smtClean="0">
                <a:solidFill>
                  <a:srgbClr val="333399"/>
                </a:solidFill>
                <a:uFill>
                  <a:solidFill>
                    <a:srgbClr val="FFFFFF"/>
                  </a:solidFill>
                </a:uFill>
                <a:latin typeface="Arial"/>
                <a:ea typeface="DejaVu Sans"/>
              </a:rPr>
              <a:t>industriale</a:t>
            </a:r>
            <a:r>
              <a:rPr lang="en-US" sz="2400" b="1" spc="-1" dirty="0">
                <a:solidFill>
                  <a:srgbClr val="333399"/>
                </a:solidFill>
                <a:uFill>
                  <a:solidFill>
                    <a:srgbClr val="FFFFFF"/>
                  </a:solidFill>
                </a:uFill>
                <a:latin typeface="Arial"/>
                <a:ea typeface="DejaVu Sans"/>
              </a:rPr>
              <a:t> </a:t>
            </a:r>
            <a:r>
              <a:rPr lang="en-US" sz="2400" b="1" spc="-1" dirty="0" smtClean="0">
                <a:solidFill>
                  <a:srgbClr val="333399"/>
                </a:solidFill>
                <a:uFill>
                  <a:solidFill>
                    <a:srgbClr val="FFFFFF"/>
                  </a:solidFill>
                </a:uFill>
                <a:latin typeface="Arial"/>
                <a:ea typeface="DejaVu Sans"/>
              </a:rPr>
              <a:t>(e molto </a:t>
            </a:r>
            <a:r>
              <a:rPr lang="en-US" sz="2400" b="1" spc="-1" dirty="0" err="1" smtClean="0">
                <a:solidFill>
                  <a:srgbClr val="333399"/>
                </a:solidFill>
                <a:uFill>
                  <a:solidFill>
                    <a:srgbClr val="FFFFFF"/>
                  </a:solidFill>
                </a:uFill>
                <a:latin typeface="Arial"/>
                <a:ea typeface="DejaVu Sans"/>
              </a:rPr>
              <a:t>velocemente</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negli</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ultimi</a:t>
            </a:r>
            <a:r>
              <a:rPr lang="en-US" sz="2400" b="1" spc="-1" dirty="0" smtClean="0">
                <a:solidFill>
                  <a:srgbClr val="333399"/>
                </a:solidFill>
                <a:uFill>
                  <a:solidFill>
                    <a:srgbClr val="FFFFFF"/>
                  </a:solidFill>
                </a:uFill>
                <a:latin typeface="Arial"/>
                <a:ea typeface="DejaVu Sans"/>
              </a:rPr>
              <a:t> 30 </a:t>
            </a:r>
            <a:r>
              <a:rPr lang="en-US" sz="2400" b="1" spc="-1" dirty="0" err="1" smtClean="0">
                <a:solidFill>
                  <a:srgbClr val="333399"/>
                </a:solidFill>
                <a:uFill>
                  <a:solidFill>
                    <a:srgbClr val="FFFFFF"/>
                  </a:solidFill>
                </a:uFill>
                <a:latin typeface="Arial"/>
                <a:ea typeface="DejaVu Sans"/>
              </a:rPr>
              <a:t>anni</a:t>
            </a:r>
            <a:r>
              <a:rPr lang="en-US" sz="2400" b="1" spc="-1" dirty="0" smtClean="0">
                <a:solidFill>
                  <a:srgbClr val="333399"/>
                </a:solidFill>
                <a:uFill>
                  <a:solidFill>
                    <a:srgbClr val="FFFFFF"/>
                  </a:solidFill>
                </a:uFill>
                <a:latin typeface="Arial"/>
                <a:ea typeface="DejaVu Sans"/>
              </a:rPr>
              <a:t>)</a:t>
            </a:r>
          </a:p>
          <a:p>
            <a:pPr>
              <a:lnSpc>
                <a:spcPct val="100000"/>
              </a:lnSpc>
            </a:pPr>
            <a:r>
              <a:rPr lang="en-US" sz="2400" b="1" spc="-1" dirty="0" err="1" smtClean="0">
                <a:solidFill>
                  <a:srgbClr val="333399"/>
                </a:solidFill>
                <a:uFill>
                  <a:solidFill>
                    <a:srgbClr val="FFFFFF"/>
                  </a:solidFill>
                </a:uFill>
                <a:latin typeface="Arial"/>
                <a:ea typeface="DejaVu Sans"/>
              </a:rPr>
              <a:t>L’aumento</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è</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spiegato</a:t>
            </a:r>
            <a:r>
              <a:rPr lang="en-US" sz="2400" b="1" spc="-1" dirty="0" smtClean="0">
                <a:solidFill>
                  <a:srgbClr val="333399"/>
                </a:solidFill>
                <a:uFill>
                  <a:solidFill>
                    <a:srgbClr val="FFFFFF"/>
                  </a:solidFill>
                </a:uFill>
                <a:latin typeface="Arial"/>
                <a:ea typeface="DejaVu Sans"/>
              </a:rPr>
              <a:t> con l’ “</a:t>
            </a:r>
            <a:r>
              <a:rPr lang="en-US" sz="2400" b="1" spc="-1" dirty="0" err="1" smtClean="0">
                <a:solidFill>
                  <a:srgbClr val="333399"/>
                </a:solidFill>
                <a:uFill>
                  <a:solidFill>
                    <a:srgbClr val="FFFFFF"/>
                  </a:solidFill>
                </a:uFill>
                <a:latin typeface="Arial"/>
                <a:ea typeface="DejaVu Sans"/>
              </a:rPr>
              <a:t>effetto</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serra</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causato</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dall’aumento</a:t>
            </a:r>
            <a:r>
              <a:rPr lang="en-US" sz="2400" b="1" spc="-1" dirty="0" smtClean="0">
                <a:solidFill>
                  <a:srgbClr val="333399"/>
                </a:solidFill>
                <a:uFill>
                  <a:solidFill>
                    <a:srgbClr val="FFFFFF"/>
                  </a:solidFill>
                </a:uFill>
                <a:latin typeface="Arial"/>
                <a:ea typeface="DejaVu Sans"/>
              </a:rPr>
              <a:t> di </a:t>
            </a:r>
            <a:r>
              <a:rPr lang="en-US" sz="2400" b="1" spc="-1" dirty="0" err="1" smtClean="0">
                <a:solidFill>
                  <a:srgbClr val="333399"/>
                </a:solidFill>
                <a:uFill>
                  <a:solidFill>
                    <a:srgbClr val="FFFFFF"/>
                  </a:solidFill>
                </a:uFill>
                <a:latin typeface="Arial"/>
                <a:ea typeface="DejaVu Sans"/>
              </a:rPr>
              <a:t>concentrazione</a:t>
            </a:r>
            <a:r>
              <a:rPr lang="en-US" sz="2400" b="1" spc="-1" dirty="0" smtClean="0">
                <a:solidFill>
                  <a:srgbClr val="333399"/>
                </a:solidFill>
                <a:uFill>
                  <a:solidFill>
                    <a:srgbClr val="FFFFFF"/>
                  </a:solidFill>
                </a:uFill>
                <a:latin typeface="Arial"/>
                <a:ea typeface="DejaVu Sans"/>
              </a:rPr>
              <a:t> in </a:t>
            </a:r>
            <a:r>
              <a:rPr lang="en-US" sz="2400" b="1" spc="-1" dirty="0" err="1" smtClean="0">
                <a:solidFill>
                  <a:srgbClr val="333399"/>
                </a:solidFill>
                <a:uFill>
                  <a:solidFill>
                    <a:srgbClr val="FFFFFF"/>
                  </a:solidFill>
                </a:uFill>
                <a:latin typeface="Arial"/>
                <a:ea typeface="DejaVu Sans"/>
              </a:rPr>
              <a:t>atmosfera</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dei</a:t>
            </a:r>
            <a:r>
              <a:rPr lang="en-US" sz="2400" b="1" spc="-1" dirty="0" smtClean="0">
                <a:solidFill>
                  <a:srgbClr val="333399"/>
                </a:solidFill>
                <a:uFill>
                  <a:solidFill>
                    <a:srgbClr val="FFFFFF"/>
                  </a:solidFill>
                </a:uFill>
                <a:latin typeface="Arial"/>
                <a:ea typeface="DejaVu Sans"/>
              </a:rPr>
              <a:t> gas-</a:t>
            </a:r>
            <a:r>
              <a:rPr lang="en-US" sz="2400" b="1" spc="-1" dirty="0" err="1" smtClean="0">
                <a:solidFill>
                  <a:srgbClr val="333399"/>
                </a:solidFill>
                <a:uFill>
                  <a:solidFill>
                    <a:srgbClr val="FFFFFF"/>
                  </a:solidFill>
                </a:uFill>
                <a:latin typeface="Arial"/>
                <a:ea typeface="DejaVu Sans"/>
              </a:rPr>
              <a:t>serra</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principalmente</a:t>
            </a:r>
            <a:r>
              <a:rPr lang="en-US" sz="2400" b="1" spc="-1" dirty="0" smtClean="0">
                <a:solidFill>
                  <a:srgbClr val="333399"/>
                </a:solidFill>
                <a:uFill>
                  <a:solidFill>
                    <a:srgbClr val="FFFFFF"/>
                  </a:solidFill>
                </a:uFill>
                <a:latin typeface="Arial"/>
                <a:ea typeface="DejaVu Sans"/>
              </a:rPr>
              <a:t> CO</a:t>
            </a:r>
            <a:r>
              <a:rPr lang="en-US" sz="2400" b="1" spc="-1" baseline="-25000" dirty="0" smtClean="0">
                <a:solidFill>
                  <a:srgbClr val="333399"/>
                </a:solidFill>
                <a:uFill>
                  <a:solidFill>
                    <a:srgbClr val="FFFFFF"/>
                  </a:solidFill>
                </a:uFill>
                <a:latin typeface="Arial"/>
                <a:ea typeface="DejaVu Sans"/>
              </a:rPr>
              <a:t>2</a:t>
            </a:r>
            <a:r>
              <a:rPr lang="en-US" sz="2400" b="1" spc="-1" dirty="0" smtClean="0">
                <a:solidFill>
                  <a:srgbClr val="333399"/>
                </a:solidFill>
                <a:uFill>
                  <a:solidFill>
                    <a:srgbClr val="FFFFFF"/>
                  </a:solidFill>
                </a:uFill>
                <a:latin typeface="Arial"/>
                <a:ea typeface="DejaVu Sans"/>
              </a:rPr>
              <a:t>, ma </a:t>
            </a:r>
            <a:r>
              <a:rPr lang="en-US" sz="2400" b="1" spc="-1" dirty="0" err="1" smtClean="0">
                <a:solidFill>
                  <a:srgbClr val="333399"/>
                </a:solidFill>
                <a:uFill>
                  <a:solidFill>
                    <a:srgbClr val="FFFFFF"/>
                  </a:solidFill>
                </a:uFill>
                <a:latin typeface="Arial"/>
                <a:ea typeface="DejaVu Sans"/>
              </a:rPr>
              <a:t>anche</a:t>
            </a:r>
            <a:r>
              <a:rPr lang="en-US" sz="2400" b="1" spc="-1" dirty="0" smtClean="0">
                <a:solidFill>
                  <a:srgbClr val="333399"/>
                </a:solidFill>
                <a:uFill>
                  <a:solidFill>
                    <a:srgbClr val="FFFFFF"/>
                  </a:solidFill>
                </a:uFill>
                <a:latin typeface="Arial"/>
                <a:ea typeface="DejaVu Sans"/>
              </a:rPr>
              <a:t> CH</a:t>
            </a:r>
            <a:r>
              <a:rPr lang="en-US" sz="2400" b="1" spc="-1" baseline="-25000" dirty="0" smtClean="0">
                <a:solidFill>
                  <a:srgbClr val="333399"/>
                </a:solidFill>
                <a:uFill>
                  <a:solidFill>
                    <a:srgbClr val="FFFFFF"/>
                  </a:solidFill>
                </a:uFill>
                <a:latin typeface="Arial"/>
                <a:ea typeface="DejaVu Sans"/>
              </a:rPr>
              <a:t>4</a:t>
            </a:r>
            <a:r>
              <a:rPr lang="en-US" sz="2400" b="1" spc="-1" dirty="0" smtClean="0">
                <a:solidFill>
                  <a:srgbClr val="333399"/>
                </a:solidFill>
                <a:uFill>
                  <a:solidFill>
                    <a:srgbClr val="FFFFFF"/>
                  </a:solidFill>
                </a:uFill>
                <a:latin typeface="Arial"/>
                <a:ea typeface="DejaVu Sans"/>
              </a:rPr>
              <a:t> e N</a:t>
            </a:r>
            <a:r>
              <a:rPr lang="en-US" sz="2400" b="1" spc="-1" baseline="-25000" dirty="0" smtClean="0">
                <a:solidFill>
                  <a:srgbClr val="333399"/>
                </a:solidFill>
                <a:uFill>
                  <a:solidFill>
                    <a:srgbClr val="FFFFFF"/>
                  </a:solidFill>
                </a:uFill>
                <a:latin typeface="Arial"/>
                <a:ea typeface="DejaVu Sans"/>
              </a:rPr>
              <a:t>2</a:t>
            </a:r>
            <a:r>
              <a:rPr lang="en-US" sz="2400" b="1" spc="-1" dirty="0" smtClean="0">
                <a:solidFill>
                  <a:srgbClr val="333399"/>
                </a:solidFill>
                <a:uFill>
                  <a:solidFill>
                    <a:srgbClr val="FFFFFF"/>
                  </a:solidFill>
                </a:uFill>
                <a:latin typeface="Arial"/>
                <a:ea typeface="DejaVu Sans"/>
              </a:rPr>
              <a:t>O)</a:t>
            </a:r>
          </a:p>
          <a:p>
            <a:pPr>
              <a:lnSpc>
                <a:spcPct val="100000"/>
              </a:lnSpc>
            </a:pPr>
            <a:r>
              <a:rPr lang="en-US" sz="2400" b="1" strike="noStrike" spc="-1" dirty="0" smtClean="0">
                <a:solidFill>
                  <a:srgbClr val="333399"/>
                </a:solidFill>
                <a:uFill>
                  <a:solidFill>
                    <a:srgbClr val="FFFFFF"/>
                  </a:solidFill>
                </a:uFill>
                <a:latin typeface="Arial"/>
                <a:ea typeface="DejaVu Sans"/>
              </a:rPr>
              <a:t> </a:t>
            </a:r>
            <a:endParaRPr lang="en-US" sz="24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08067925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AR5_SYR_Figure_SPM.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4" y="0"/>
            <a:ext cx="4476501" cy="6858000"/>
          </a:xfrm>
          <a:prstGeom prst="rect">
            <a:avLst/>
          </a:prstGeom>
        </p:spPr>
      </p:pic>
      <p:sp>
        <p:nvSpPr>
          <p:cNvPr id="40" name="CustomShape 1"/>
          <p:cNvSpPr/>
          <p:nvPr/>
        </p:nvSpPr>
        <p:spPr>
          <a:xfrm>
            <a:off x="3923650" y="137907"/>
            <a:ext cx="5067947" cy="711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Evidenza</a:t>
            </a:r>
            <a:r>
              <a:rPr lang="en-US" sz="3200" b="1" spc="-1" dirty="0" smtClean="0">
                <a:solidFill>
                  <a:srgbClr val="333399"/>
                </a:solidFill>
                <a:uFill>
                  <a:solidFill>
                    <a:srgbClr val="FFFFFF"/>
                  </a:solidFill>
                </a:uFill>
                <a:latin typeface="Arial"/>
                <a:ea typeface="DejaVu Sans"/>
              </a:rPr>
              <a:t> di </a:t>
            </a:r>
            <a:r>
              <a:rPr lang="en-US" sz="3200" b="1" spc="-1" dirty="0" err="1" smtClean="0">
                <a:solidFill>
                  <a:srgbClr val="333399"/>
                </a:solidFill>
                <a:uFill>
                  <a:solidFill>
                    <a:srgbClr val="FFFFFF"/>
                  </a:solidFill>
                </a:uFill>
                <a:latin typeface="Arial"/>
                <a:ea typeface="DejaVu Sans"/>
              </a:rPr>
              <a:t>correlazione</a:t>
            </a:r>
            <a:endParaRPr lang="en-US" sz="1800" b="0" strike="noStrike" spc="-1" dirty="0">
              <a:solidFill>
                <a:srgbClr val="000000"/>
              </a:solidFill>
              <a:uFill>
                <a:solidFill>
                  <a:srgbClr val="FFFFFF"/>
                </a:solidFill>
              </a:uFill>
              <a:latin typeface="Arial"/>
            </a:endParaRPr>
          </a:p>
        </p:txBody>
      </p:sp>
      <p:sp>
        <p:nvSpPr>
          <p:cNvPr id="41" name="CustomShape 2"/>
          <p:cNvSpPr/>
          <p:nvPr/>
        </p:nvSpPr>
        <p:spPr>
          <a:xfrm>
            <a:off x="4708163" y="1526427"/>
            <a:ext cx="4605161" cy="2740764"/>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800" b="1" strike="noStrike" spc="-1" dirty="0" smtClean="0">
                <a:solidFill>
                  <a:srgbClr val="333399"/>
                </a:solidFill>
                <a:uFill>
                  <a:solidFill>
                    <a:srgbClr val="FFFFFF"/>
                  </a:solidFill>
                </a:uFill>
                <a:latin typeface="Arial"/>
                <a:ea typeface="DejaVu Sans"/>
              </a:rPr>
              <a:t>Il </a:t>
            </a:r>
            <a:r>
              <a:rPr lang="en-US" sz="2800" b="1" strike="noStrike" spc="-1" dirty="0" err="1" smtClean="0">
                <a:solidFill>
                  <a:srgbClr val="333399"/>
                </a:solidFill>
                <a:uFill>
                  <a:solidFill>
                    <a:srgbClr val="FFFFFF"/>
                  </a:solidFill>
                </a:uFill>
                <a:latin typeface="Arial"/>
                <a:ea typeface="DejaVu Sans"/>
              </a:rPr>
              <a:t>brusco</a:t>
            </a:r>
            <a:r>
              <a:rPr lang="en-US" sz="2800" b="1" strike="noStrike" spc="-1" dirty="0" smtClean="0">
                <a:solidFill>
                  <a:srgbClr val="333399"/>
                </a:solidFill>
                <a:uFill>
                  <a:solidFill>
                    <a:srgbClr val="FFFFFF"/>
                  </a:solidFill>
                </a:uFill>
                <a:latin typeface="Arial"/>
                <a:ea typeface="DejaVu Sans"/>
              </a:rPr>
              <a:t> </a:t>
            </a:r>
            <a:r>
              <a:rPr lang="en-US" sz="2800" b="1" strike="noStrike" spc="-1" dirty="0" err="1" smtClean="0">
                <a:solidFill>
                  <a:srgbClr val="333399"/>
                </a:solidFill>
                <a:uFill>
                  <a:solidFill>
                    <a:srgbClr val="FFFFFF"/>
                  </a:solidFill>
                </a:uFill>
                <a:latin typeface="Arial"/>
                <a:ea typeface="DejaVu Sans"/>
              </a:rPr>
              <a:t>aumento</a:t>
            </a:r>
            <a:r>
              <a:rPr lang="en-US" sz="2800" b="1" strike="noStrike" spc="-1" dirty="0" smtClean="0">
                <a:solidFill>
                  <a:srgbClr val="333399"/>
                </a:solidFill>
                <a:uFill>
                  <a:solidFill>
                    <a:srgbClr val="FFFFFF"/>
                  </a:solidFill>
                </a:uFill>
                <a:latin typeface="Arial"/>
                <a:ea typeface="DejaVu Sans"/>
              </a:rPr>
              <a:t> di T </a:t>
            </a:r>
          </a:p>
          <a:p>
            <a:pPr>
              <a:lnSpc>
                <a:spcPct val="100000"/>
              </a:lnSpc>
            </a:pPr>
            <a:r>
              <a:rPr lang="it-IT" sz="2800" b="1" spc="-1" dirty="0" smtClean="0">
                <a:solidFill>
                  <a:srgbClr val="333399"/>
                </a:solidFill>
                <a:uFill>
                  <a:solidFill>
                    <a:srgbClr val="FFFFFF"/>
                  </a:solidFill>
                </a:uFill>
                <a:latin typeface="Arial"/>
                <a:ea typeface="DejaVu Sans"/>
              </a:rPr>
              <a:t>si manifesta qualche anno dopo l’impennata della concentrazione di CO</a:t>
            </a:r>
            <a:r>
              <a:rPr lang="it-IT" sz="2800" b="1" spc="-1" baseline="-25000" dirty="0" smtClean="0">
                <a:solidFill>
                  <a:srgbClr val="333399"/>
                </a:solidFill>
                <a:uFill>
                  <a:solidFill>
                    <a:srgbClr val="FFFFFF"/>
                  </a:solidFill>
                </a:uFill>
                <a:latin typeface="Arial"/>
                <a:ea typeface="DejaVu Sans"/>
              </a:rPr>
              <a:t>2</a:t>
            </a:r>
            <a:r>
              <a:rPr lang="it-IT" sz="2800" b="1" spc="-1" dirty="0" smtClean="0">
                <a:solidFill>
                  <a:srgbClr val="333399"/>
                </a:solidFill>
                <a:uFill>
                  <a:solidFill>
                    <a:srgbClr val="FFFFFF"/>
                  </a:solidFill>
                </a:uFill>
                <a:latin typeface="Arial"/>
                <a:ea typeface="DejaVu Sans"/>
              </a:rPr>
              <a:t>  in atmosfera e delle emissioni di C. </a:t>
            </a:r>
            <a:endParaRPr lang="it-IT" sz="2800" b="1" spc="-1" dirty="0">
              <a:solidFill>
                <a:srgbClr val="333399"/>
              </a:solidFill>
              <a:uFill>
                <a:solidFill>
                  <a:srgbClr val="FFFFFF"/>
                </a:solidFill>
              </a:uFill>
              <a:latin typeface="Arial"/>
              <a:ea typeface="DejaVu Sans"/>
            </a:endParaRPr>
          </a:p>
          <a:p>
            <a:pPr>
              <a:lnSpc>
                <a:spcPct val="100000"/>
              </a:lnSpc>
            </a:pPr>
            <a:r>
              <a:rPr lang="it-IT" sz="2800" b="1" spc="-1" dirty="0" smtClean="0">
                <a:solidFill>
                  <a:srgbClr val="333399"/>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15782827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Ciclo</a:t>
            </a:r>
            <a:r>
              <a:rPr lang="en-US" sz="3200" b="1" spc="-1" dirty="0" smtClean="0">
                <a:solidFill>
                  <a:srgbClr val="333399"/>
                </a:solidFill>
                <a:uFill>
                  <a:solidFill>
                    <a:srgbClr val="FFFFFF"/>
                  </a:solidFill>
                </a:uFill>
                <a:latin typeface="Arial"/>
                <a:ea typeface="DejaVu Sans"/>
              </a:rPr>
              <a:t> del </a:t>
            </a:r>
            <a:r>
              <a:rPr lang="en-US" sz="3200" b="1" spc="-1" dirty="0" err="1" smtClean="0">
                <a:solidFill>
                  <a:srgbClr val="333399"/>
                </a:solidFill>
                <a:uFill>
                  <a:solidFill>
                    <a:srgbClr val="FFFFFF"/>
                  </a:solidFill>
                </a:uFill>
                <a:latin typeface="Arial"/>
                <a:ea typeface="DejaVu Sans"/>
              </a:rPr>
              <a:t>carbonio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nella</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biosfera</a:t>
            </a:r>
            <a:endParaRPr lang="en-US" sz="1800" b="0" strike="noStrike" spc="-1" dirty="0">
              <a:solidFill>
                <a:srgbClr val="000000"/>
              </a:solidFill>
              <a:uFill>
                <a:solidFill>
                  <a:srgbClr val="FFFFFF"/>
                </a:solidFill>
              </a:uFill>
              <a:latin typeface="Arial"/>
            </a:endParaRPr>
          </a:p>
        </p:txBody>
      </p:sp>
      <p:sp>
        <p:nvSpPr>
          <p:cNvPr id="41" name="CustomShape 2"/>
          <p:cNvSpPr/>
          <p:nvPr/>
        </p:nvSpPr>
        <p:spPr>
          <a:xfrm>
            <a:off x="249120" y="812802"/>
            <a:ext cx="8894879" cy="1523999"/>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400" b="1" spc="-1" dirty="0" smtClean="0">
                <a:solidFill>
                  <a:srgbClr val="333399"/>
                </a:solidFill>
                <a:uFill>
                  <a:solidFill>
                    <a:srgbClr val="FFFFFF"/>
                  </a:solidFill>
                </a:uFill>
                <a:latin typeface="Arial"/>
                <a:ea typeface="DejaVu Sans"/>
              </a:rPr>
              <a:t>La </a:t>
            </a:r>
            <a:r>
              <a:rPr lang="en-US" sz="2400" b="1" spc="-1" dirty="0" err="1" smtClean="0">
                <a:solidFill>
                  <a:srgbClr val="333399"/>
                </a:solidFill>
                <a:uFill>
                  <a:solidFill>
                    <a:srgbClr val="FFFFFF"/>
                  </a:solidFill>
                </a:uFill>
                <a:latin typeface="Arial"/>
                <a:ea typeface="DejaVu Sans"/>
              </a:rPr>
              <a:t>reazione</a:t>
            </a:r>
            <a:r>
              <a:rPr lang="en-US" sz="2400" b="1" spc="-1" dirty="0" smtClean="0">
                <a:solidFill>
                  <a:srgbClr val="333399"/>
                </a:solidFill>
                <a:uFill>
                  <a:solidFill>
                    <a:srgbClr val="FFFFFF"/>
                  </a:solidFill>
                </a:uFill>
                <a:latin typeface="Arial"/>
                <a:ea typeface="DejaVu Sans"/>
              </a:rPr>
              <a:t> di </a:t>
            </a:r>
            <a:r>
              <a:rPr lang="en-US" sz="2400" b="1" spc="-1" dirty="0" err="1" smtClean="0">
                <a:solidFill>
                  <a:srgbClr val="333399"/>
                </a:solidFill>
                <a:uFill>
                  <a:solidFill>
                    <a:srgbClr val="FFFFFF"/>
                  </a:solidFill>
                </a:uFill>
                <a:latin typeface="Arial"/>
                <a:ea typeface="DejaVu Sans"/>
              </a:rPr>
              <a:t>fotosintesi</a:t>
            </a:r>
            <a:r>
              <a:rPr lang="en-US" sz="2400" b="1" spc="-1" dirty="0">
                <a:solidFill>
                  <a:srgbClr val="333399"/>
                </a:solidFill>
                <a:uFill>
                  <a:solidFill>
                    <a:srgbClr val="FFFFFF"/>
                  </a:solidFill>
                </a:uFill>
                <a:latin typeface="Arial"/>
                <a:ea typeface="DejaVu Sans"/>
              </a:rPr>
              <a:t> </a:t>
            </a:r>
            <a:endParaRPr lang="en-US" sz="2400" b="1" spc="-1" dirty="0" smtClean="0">
              <a:solidFill>
                <a:srgbClr val="333399"/>
              </a:solidFill>
              <a:uFill>
                <a:solidFill>
                  <a:srgbClr val="FFFFFF"/>
                </a:solidFill>
              </a:uFill>
              <a:latin typeface="Arial"/>
              <a:ea typeface="DejaVu Sans"/>
            </a:endParaRPr>
          </a:p>
          <a:p>
            <a:pPr>
              <a:lnSpc>
                <a:spcPct val="100000"/>
              </a:lnSpc>
            </a:pPr>
            <a:r>
              <a:rPr lang="it-IT" sz="2400" b="1" spc="-1" dirty="0">
                <a:solidFill>
                  <a:srgbClr val="333399"/>
                </a:solidFill>
                <a:uFill>
                  <a:solidFill>
                    <a:srgbClr val="FFFFFF"/>
                  </a:solidFill>
                </a:uFill>
                <a:latin typeface="Arial"/>
                <a:ea typeface="DejaVu Sans"/>
              </a:rPr>
              <a:t>c</a:t>
            </a:r>
            <a:r>
              <a:rPr lang="it-IT" sz="2400" b="1" spc="-1" dirty="0" smtClean="0">
                <a:solidFill>
                  <a:srgbClr val="333399"/>
                </a:solidFill>
                <a:uFill>
                  <a:solidFill>
                    <a:srgbClr val="FFFFFF"/>
                  </a:solidFill>
                </a:uFill>
                <a:latin typeface="Arial"/>
                <a:ea typeface="DejaVu Sans"/>
              </a:rPr>
              <a:t>atturando CO</a:t>
            </a:r>
            <a:r>
              <a:rPr lang="it-IT" sz="2400" b="1" spc="-1" baseline="-25000" dirty="0" smtClean="0">
                <a:solidFill>
                  <a:srgbClr val="333399"/>
                </a:solidFill>
                <a:uFill>
                  <a:solidFill>
                    <a:srgbClr val="FFFFFF"/>
                  </a:solidFill>
                </a:uFill>
                <a:latin typeface="Arial"/>
                <a:ea typeface="DejaVu Sans"/>
              </a:rPr>
              <a:t>2</a:t>
            </a:r>
            <a:r>
              <a:rPr lang="it-IT" sz="2400" b="1" spc="-1" dirty="0" smtClean="0">
                <a:solidFill>
                  <a:srgbClr val="333399"/>
                </a:solidFill>
                <a:uFill>
                  <a:solidFill>
                    <a:srgbClr val="FFFFFF"/>
                  </a:solidFill>
                </a:uFill>
                <a:latin typeface="Arial"/>
                <a:ea typeface="DejaVu Sans"/>
              </a:rPr>
              <a:t> a</a:t>
            </a:r>
            <a:r>
              <a:rPr lang="en-US" sz="2400" b="1" strike="noStrike" spc="-1" dirty="0" err="1" smtClean="0">
                <a:solidFill>
                  <a:srgbClr val="333399"/>
                </a:solidFill>
                <a:uFill>
                  <a:solidFill>
                    <a:srgbClr val="FFFFFF"/>
                  </a:solidFill>
                </a:uFill>
                <a:latin typeface="Arial"/>
                <a:ea typeface="DejaVu Sans"/>
              </a:rPr>
              <a:t>bbassa</a:t>
            </a:r>
            <a:r>
              <a:rPr lang="en-US" sz="2400" b="1" strike="noStrike" spc="-1" dirty="0" smtClean="0">
                <a:solidFill>
                  <a:srgbClr val="333399"/>
                </a:solidFill>
                <a:uFill>
                  <a:solidFill>
                    <a:srgbClr val="FFFFFF"/>
                  </a:solidFill>
                </a:uFill>
                <a:latin typeface="Arial"/>
                <a:ea typeface="DejaVu Sans"/>
              </a:rPr>
              <a:t> </a:t>
            </a:r>
            <a:r>
              <a:rPr lang="en-US" sz="2400" b="1" strike="noStrike" spc="-1" dirty="0" err="1" smtClean="0">
                <a:solidFill>
                  <a:srgbClr val="333399"/>
                </a:solidFill>
                <a:uFill>
                  <a:solidFill>
                    <a:srgbClr val="FFFFFF"/>
                  </a:solidFill>
                </a:uFill>
                <a:latin typeface="Arial"/>
                <a:ea typeface="DejaVu Sans"/>
              </a:rPr>
              <a:t>l’entropia</a:t>
            </a:r>
            <a:r>
              <a:rPr lang="en-US" sz="2400" b="1" strike="noStrike" spc="-1" dirty="0" smtClean="0">
                <a:solidFill>
                  <a:srgbClr val="333399"/>
                </a:solidFill>
                <a:uFill>
                  <a:solidFill>
                    <a:srgbClr val="FFFFFF"/>
                  </a:solidFill>
                </a:uFill>
                <a:latin typeface="Arial"/>
                <a:ea typeface="DejaVu Sans"/>
              </a:rPr>
              <a:t> </a:t>
            </a:r>
            <a:r>
              <a:rPr lang="en-US" sz="2400" b="1" strike="noStrike" spc="-1" dirty="0" err="1" smtClean="0">
                <a:solidFill>
                  <a:srgbClr val="333399"/>
                </a:solidFill>
                <a:uFill>
                  <a:solidFill>
                    <a:srgbClr val="FFFFFF"/>
                  </a:solidFill>
                </a:uFill>
                <a:latin typeface="Arial"/>
                <a:ea typeface="DejaVu Sans"/>
              </a:rPr>
              <a:t>della</a:t>
            </a:r>
            <a:r>
              <a:rPr lang="en-US" sz="2400" b="1" strike="noStrike" spc="-1" dirty="0" smtClean="0">
                <a:solidFill>
                  <a:srgbClr val="333399"/>
                </a:solidFill>
                <a:uFill>
                  <a:solidFill>
                    <a:srgbClr val="FFFFFF"/>
                  </a:solidFill>
                </a:uFill>
                <a:latin typeface="Arial"/>
                <a:ea typeface="DejaVu Sans"/>
              </a:rPr>
              <a:t> </a:t>
            </a:r>
            <a:r>
              <a:rPr lang="en-US" sz="2400" b="1" strike="noStrike" spc="-1" dirty="0" err="1" smtClean="0">
                <a:solidFill>
                  <a:srgbClr val="333399"/>
                </a:solidFill>
                <a:uFill>
                  <a:solidFill>
                    <a:srgbClr val="FFFFFF"/>
                  </a:solidFill>
                </a:uFill>
                <a:latin typeface="Arial"/>
                <a:ea typeface="DejaVu Sans"/>
              </a:rPr>
              <a:t>biosfera</a:t>
            </a:r>
            <a:r>
              <a:rPr lang="en-US" sz="2400" b="1" strike="noStrike" spc="-1" dirty="0" smtClean="0">
                <a:solidFill>
                  <a:srgbClr val="333399"/>
                </a:solidFill>
                <a:uFill>
                  <a:solidFill>
                    <a:srgbClr val="FFFFFF"/>
                  </a:solidFill>
                </a:uFill>
                <a:latin typeface="Arial"/>
                <a:ea typeface="DejaVu Sans"/>
              </a:rPr>
              <a:t> grazie </a:t>
            </a:r>
            <a:r>
              <a:rPr lang="en-US" sz="2400" b="1" strike="noStrike" spc="-1" dirty="0" err="1" smtClean="0">
                <a:solidFill>
                  <a:srgbClr val="333399"/>
                </a:solidFill>
                <a:uFill>
                  <a:solidFill>
                    <a:srgbClr val="FFFFFF"/>
                  </a:solidFill>
                </a:uFill>
                <a:latin typeface="Arial"/>
                <a:ea typeface="DejaVu Sans"/>
              </a:rPr>
              <a:t>all’input</a:t>
            </a:r>
            <a:r>
              <a:rPr lang="en-US" sz="2400" b="1" strike="noStrike" spc="-1" dirty="0" smtClean="0">
                <a:solidFill>
                  <a:srgbClr val="333399"/>
                </a:solidFill>
                <a:uFill>
                  <a:solidFill>
                    <a:srgbClr val="FFFFFF"/>
                  </a:solidFill>
                </a:uFill>
                <a:latin typeface="Arial"/>
                <a:ea typeface="DejaVu Sans"/>
              </a:rPr>
              <a:t>  </a:t>
            </a:r>
            <a:r>
              <a:rPr lang="en-US" sz="2400" b="1" strike="noStrike" spc="-1" dirty="0" err="1" smtClean="0">
                <a:solidFill>
                  <a:srgbClr val="333399"/>
                </a:solidFill>
                <a:uFill>
                  <a:solidFill>
                    <a:srgbClr val="FFFFFF"/>
                  </a:solidFill>
                </a:uFill>
                <a:latin typeface="Arial"/>
                <a:ea typeface="DejaVu Sans"/>
              </a:rPr>
              <a:t>dell’energia</a:t>
            </a:r>
            <a:r>
              <a:rPr lang="en-US" sz="2400" b="1" strike="noStrike" spc="-1" dirty="0" smtClean="0">
                <a:solidFill>
                  <a:srgbClr val="333399"/>
                </a:solidFill>
                <a:uFill>
                  <a:solidFill>
                    <a:srgbClr val="FFFFFF"/>
                  </a:solidFill>
                </a:uFill>
                <a:latin typeface="Arial"/>
                <a:ea typeface="DejaVu Sans"/>
              </a:rPr>
              <a:t> </a:t>
            </a:r>
            <a:r>
              <a:rPr lang="en-US" sz="2400" b="1" strike="noStrike" spc="-1" dirty="0" err="1" smtClean="0">
                <a:solidFill>
                  <a:srgbClr val="333399"/>
                </a:solidFill>
                <a:uFill>
                  <a:solidFill>
                    <a:srgbClr val="FFFFFF"/>
                  </a:solidFill>
                </a:uFill>
                <a:latin typeface="Arial"/>
                <a:ea typeface="DejaVu Sans"/>
              </a:rPr>
              <a:t>solare</a:t>
            </a:r>
            <a:r>
              <a:rPr lang="en-US" sz="2400" b="1" strike="noStrike" spc="-1" dirty="0" smtClean="0">
                <a:solidFill>
                  <a:srgbClr val="333399"/>
                </a:solidFill>
                <a:uFill>
                  <a:solidFill>
                    <a:srgbClr val="FFFFFF"/>
                  </a:solidFill>
                </a:uFill>
                <a:latin typeface="Arial"/>
                <a:ea typeface="DejaVu Sans"/>
              </a:rPr>
              <a:t>.  </a:t>
            </a:r>
          </a:p>
          <a:p>
            <a:pPr>
              <a:lnSpc>
                <a:spcPct val="100000"/>
              </a:lnSpc>
            </a:pPr>
            <a:r>
              <a:rPr lang="en-US" sz="2400" b="1" spc="-1" dirty="0" smtClean="0">
                <a:solidFill>
                  <a:srgbClr val="333399"/>
                </a:solidFill>
                <a:uFill>
                  <a:solidFill>
                    <a:srgbClr val="FFFFFF"/>
                  </a:solidFill>
                </a:uFill>
                <a:latin typeface="Arial"/>
                <a:ea typeface="DejaVu Sans"/>
              </a:rPr>
              <a:t>Ma </a:t>
            </a:r>
            <a:r>
              <a:rPr lang="en-US" sz="2400" b="1" spc="-1" dirty="0" err="1" smtClean="0">
                <a:solidFill>
                  <a:srgbClr val="333399"/>
                </a:solidFill>
                <a:uFill>
                  <a:solidFill>
                    <a:srgbClr val="FFFFFF"/>
                  </a:solidFill>
                </a:uFill>
                <a:latin typeface="Arial"/>
                <a:ea typeface="DejaVu Sans"/>
              </a:rPr>
              <a:t>l’equilibrio</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è</a:t>
            </a:r>
            <a:r>
              <a:rPr lang="en-US" sz="2400" b="1" spc="-1" dirty="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saltato</a:t>
            </a:r>
            <a:r>
              <a:rPr lang="en-US" sz="2400" b="1" spc="-1" dirty="0" smtClean="0">
                <a:solidFill>
                  <a:srgbClr val="333399"/>
                </a:solidFill>
                <a:uFill>
                  <a:solidFill>
                    <a:srgbClr val="FFFFFF"/>
                  </a:solidFill>
                </a:uFill>
                <a:latin typeface="Arial"/>
                <a:ea typeface="DejaVu Sans"/>
              </a:rPr>
              <a:t>: la </a:t>
            </a:r>
            <a:r>
              <a:rPr lang="en-US" sz="2400" b="1" spc="-1" dirty="0" err="1" smtClean="0">
                <a:solidFill>
                  <a:srgbClr val="333399"/>
                </a:solidFill>
                <a:uFill>
                  <a:solidFill>
                    <a:srgbClr val="FFFFFF"/>
                  </a:solidFill>
                </a:uFill>
                <a:latin typeface="Arial"/>
                <a:ea typeface="DejaVu Sans"/>
              </a:rPr>
              <a:t>biosfera</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è</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destabilizzata</a:t>
            </a:r>
            <a:r>
              <a:rPr lang="en-US" sz="2400" b="1" spc="-1" dirty="0" smtClean="0">
                <a:solidFill>
                  <a:srgbClr val="333399"/>
                </a:solidFill>
                <a:uFill>
                  <a:solidFill>
                    <a:srgbClr val="FFFFFF"/>
                  </a:solidFill>
                </a:uFill>
                <a:latin typeface="Arial"/>
                <a:ea typeface="DejaVu Sans"/>
              </a:rPr>
              <a:t>.</a:t>
            </a:r>
            <a:endParaRPr lang="en-US" sz="2400" b="0" strike="noStrike" spc="-1" dirty="0">
              <a:solidFill>
                <a:srgbClr val="000000"/>
              </a:solidFill>
              <a:uFill>
                <a:solidFill>
                  <a:srgbClr val="FFFFFF"/>
                </a:solidFill>
              </a:uFill>
              <a:latin typeface="Arial"/>
            </a:endParaRPr>
          </a:p>
        </p:txBody>
      </p:sp>
      <p:pic>
        <p:nvPicPr>
          <p:cNvPr id="2" name="Immagine 1" descr="Carbon_Cy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840" y="2508514"/>
            <a:ext cx="5853493" cy="4324812"/>
          </a:xfrm>
          <a:prstGeom prst="rect">
            <a:avLst/>
          </a:prstGeom>
        </p:spPr>
      </p:pic>
      <p:graphicFrame>
        <p:nvGraphicFramePr>
          <p:cNvPr id="5" name="Oggetto 4"/>
          <p:cNvGraphicFramePr>
            <a:graphicFrameLocks noChangeAspect="1"/>
          </p:cNvGraphicFramePr>
          <p:nvPr>
            <p:extLst>
              <p:ext uri="{D42A27DB-BD31-4B8C-83A1-F6EECF244321}">
                <p14:modId xmlns:p14="http://schemas.microsoft.com/office/powerpoint/2010/main" val="1430107525"/>
              </p:ext>
            </p:extLst>
          </p:nvPr>
        </p:nvGraphicFramePr>
        <p:xfrm>
          <a:off x="4286226" y="802387"/>
          <a:ext cx="4197350" cy="467087"/>
        </p:xfrm>
        <a:graphic>
          <a:graphicData uri="http://schemas.openxmlformats.org/presentationml/2006/ole">
            <mc:AlternateContent xmlns:mc="http://schemas.openxmlformats.org/markup-compatibility/2006">
              <mc:Choice xmlns:v="urn:schemas-microsoft-com:vml" Requires="v">
                <p:oleObj spid="_x0000_s11276" name="Equation" r:id="rId4" imgW="1943100" imgH="215900" progId="Equation.3">
                  <p:embed/>
                </p:oleObj>
              </mc:Choice>
              <mc:Fallback>
                <p:oleObj name="Equation" r:id="rId4" imgW="1943100" imgH="215900" progId="Equation.3">
                  <p:embed/>
                  <p:pic>
                    <p:nvPicPr>
                      <p:cNvPr id="0" name=""/>
                      <p:cNvPicPr/>
                      <p:nvPr/>
                    </p:nvPicPr>
                    <p:blipFill>
                      <a:blip r:embed="rId5"/>
                      <a:stretch>
                        <a:fillRect/>
                      </a:stretch>
                    </p:blipFill>
                    <p:spPr>
                      <a:xfrm>
                        <a:off x="4286226" y="802387"/>
                        <a:ext cx="4197350" cy="467087"/>
                      </a:xfrm>
                      <a:prstGeom prst="rect">
                        <a:avLst/>
                      </a:prstGeom>
                      <a:solidFill>
                        <a:srgbClr val="FFFF66"/>
                      </a:solidFill>
                      <a:ln w="12700" cmpd="sng">
                        <a:solidFill>
                          <a:srgbClr val="008000"/>
                        </a:solidFill>
                      </a:ln>
                    </p:spPr>
                  </p:pic>
                </p:oleObj>
              </mc:Fallback>
            </mc:AlternateContent>
          </a:graphicData>
        </a:graphic>
      </p:graphicFrame>
    </p:spTree>
    <p:extLst>
      <p:ext uri="{BB962C8B-B14F-4D97-AF65-F5344CB8AC3E}">
        <p14:creationId xmlns:p14="http://schemas.microsoft.com/office/powerpoint/2010/main" val="215782827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79790" y="50799"/>
            <a:ext cx="889488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pc="-1" dirty="0" err="1" smtClean="0">
                <a:solidFill>
                  <a:srgbClr val="000090"/>
                </a:solidFill>
                <a:uFill>
                  <a:solidFill>
                    <a:srgbClr val="FFFFFF"/>
                  </a:solidFill>
                </a:uFill>
                <a:latin typeface="Arial"/>
                <a:ea typeface="DejaVu Sans"/>
              </a:rPr>
              <a:t>Convivere</a:t>
            </a:r>
            <a:r>
              <a:rPr lang="en-US" sz="3200" b="1" spc="-1" dirty="0" smtClean="0">
                <a:solidFill>
                  <a:srgbClr val="000090"/>
                </a:solidFill>
                <a:uFill>
                  <a:solidFill>
                    <a:srgbClr val="FFFFFF"/>
                  </a:solidFill>
                </a:uFill>
                <a:latin typeface="Arial"/>
                <a:ea typeface="DejaVu Sans"/>
              </a:rPr>
              <a:t> (con </a:t>
            </a:r>
            <a:r>
              <a:rPr lang="en-US" sz="3200" b="1" spc="-1" dirty="0" err="1" smtClean="0">
                <a:solidFill>
                  <a:srgbClr val="000090"/>
                </a:solidFill>
                <a:uFill>
                  <a:solidFill>
                    <a:srgbClr val="FFFFFF"/>
                  </a:solidFill>
                </a:uFill>
                <a:latin typeface="Arial"/>
                <a:ea typeface="DejaVu Sans"/>
              </a:rPr>
              <a:t>saggezza</a:t>
            </a:r>
            <a:r>
              <a:rPr lang="en-US" sz="3200" b="1" spc="-1" dirty="0">
                <a:solidFill>
                  <a:srgbClr val="000090"/>
                </a:solidFill>
                <a:uFill>
                  <a:solidFill>
                    <a:srgbClr val="FFFFFF"/>
                  </a:solidFill>
                </a:uFill>
                <a:latin typeface="Arial"/>
                <a:ea typeface="DejaVu Sans"/>
              </a:rPr>
              <a:t>)</a:t>
            </a:r>
            <a:r>
              <a:rPr lang="en-US" sz="3200" b="1" spc="-1" dirty="0" smtClean="0">
                <a:solidFill>
                  <a:srgbClr val="000090"/>
                </a:solidFill>
                <a:uFill>
                  <a:solidFill>
                    <a:srgbClr val="FFFFFF"/>
                  </a:solidFill>
                </a:uFill>
                <a:latin typeface="Arial"/>
                <a:ea typeface="DejaVu Sans"/>
              </a:rPr>
              <a:t> con </a:t>
            </a:r>
            <a:r>
              <a:rPr lang="en-US" sz="3200" b="1" spc="-1" dirty="0" err="1" smtClean="0">
                <a:solidFill>
                  <a:srgbClr val="000090"/>
                </a:solidFill>
                <a:uFill>
                  <a:solidFill>
                    <a:srgbClr val="FFFFFF"/>
                  </a:solidFill>
                </a:uFill>
                <a:latin typeface="Arial"/>
                <a:ea typeface="DejaVu Sans"/>
              </a:rPr>
              <a:t>il</a:t>
            </a:r>
            <a:r>
              <a:rPr lang="en-US" sz="3200" b="1" spc="-1" dirty="0" smtClean="0">
                <a:solidFill>
                  <a:srgbClr val="000090"/>
                </a:solidFill>
                <a:uFill>
                  <a:solidFill>
                    <a:srgbClr val="FFFFFF"/>
                  </a:solidFill>
                </a:uFill>
                <a:latin typeface="Arial"/>
                <a:ea typeface="DejaVu Sans"/>
              </a:rPr>
              <a:t> 2</a:t>
            </a:r>
            <a:r>
              <a:rPr lang="en-US" sz="3200" b="1" spc="-1" baseline="30000" dirty="0" smtClean="0">
                <a:solidFill>
                  <a:srgbClr val="000090"/>
                </a:solidFill>
                <a:uFill>
                  <a:solidFill>
                    <a:srgbClr val="FFFFFF"/>
                  </a:solidFill>
                </a:uFill>
                <a:latin typeface="Arial"/>
                <a:ea typeface="DejaVu Sans"/>
              </a:rPr>
              <a:t>o</a:t>
            </a:r>
            <a:r>
              <a:rPr lang="en-US" sz="3200" b="1" spc="-1" dirty="0" smtClean="0">
                <a:solidFill>
                  <a:srgbClr val="000090"/>
                </a:solidFill>
                <a:uFill>
                  <a:solidFill>
                    <a:srgbClr val="FFFFFF"/>
                  </a:solidFill>
                </a:uFill>
                <a:latin typeface="Arial"/>
                <a:ea typeface="DejaVu Sans"/>
              </a:rPr>
              <a:t> principio</a:t>
            </a:r>
            <a:endParaRPr lang="en-US" sz="1800" b="0" strike="noStrike" spc="-1" dirty="0">
              <a:solidFill>
                <a:srgbClr val="000090"/>
              </a:solidFill>
              <a:uFill>
                <a:solidFill>
                  <a:srgbClr val="FFFFFF"/>
                </a:solidFill>
              </a:uFill>
              <a:latin typeface="Arial"/>
            </a:endParaRPr>
          </a:p>
        </p:txBody>
      </p:sp>
      <p:pic>
        <p:nvPicPr>
          <p:cNvPr id="4" name="Immagine 3" descr="DominicHoward_2ndla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8" y="846659"/>
            <a:ext cx="3901440" cy="5846064"/>
          </a:xfrm>
          <a:prstGeom prst="rect">
            <a:avLst/>
          </a:prstGeom>
        </p:spPr>
      </p:pic>
      <p:pic>
        <p:nvPicPr>
          <p:cNvPr id="5" name="Immagine 4" descr="bigbangtheory_entropy_Am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844" y="775542"/>
            <a:ext cx="5294156" cy="6000044"/>
          </a:xfrm>
          <a:prstGeom prst="rect">
            <a:avLst/>
          </a:prstGeom>
        </p:spPr>
      </p:pic>
      <p:sp>
        <p:nvSpPr>
          <p:cNvPr id="6" name="CustomShape 1"/>
          <p:cNvSpPr/>
          <p:nvPr/>
        </p:nvSpPr>
        <p:spPr>
          <a:xfrm>
            <a:off x="-377401" y="5486393"/>
            <a:ext cx="467848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it-IT" sz="2400" b="1" spc="-1" dirty="0" smtClean="0">
                <a:solidFill>
                  <a:schemeClr val="bg1"/>
                </a:solidFill>
                <a:uFill>
                  <a:solidFill>
                    <a:srgbClr val="FFFFFF"/>
                  </a:solidFill>
                </a:uFill>
                <a:latin typeface="Arial"/>
                <a:ea typeface="DejaVu Sans"/>
              </a:rPr>
              <a:t>D</a:t>
            </a:r>
            <a:r>
              <a:rPr lang="en-US" sz="2400" b="1" spc="-1" dirty="0" err="1" smtClean="0">
                <a:solidFill>
                  <a:schemeClr val="bg1"/>
                </a:solidFill>
                <a:uFill>
                  <a:solidFill>
                    <a:srgbClr val="FFFFFF"/>
                  </a:solidFill>
                </a:uFill>
                <a:latin typeface="Arial"/>
                <a:ea typeface="DejaVu Sans"/>
              </a:rPr>
              <a:t>rummer</a:t>
            </a:r>
            <a:r>
              <a:rPr lang="en-US" sz="2400" b="1" spc="-1" dirty="0" smtClean="0">
                <a:solidFill>
                  <a:schemeClr val="bg1"/>
                </a:solidFill>
                <a:uFill>
                  <a:solidFill>
                    <a:srgbClr val="FFFFFF"/>
                  </a:solidFill>
                </a:uFill>
                <a:latin typeface="Arial"/>
                <a:ea typeface="DejaVu Sans"/>
              </a:rPr>
              <a:t>, rock band Muse </a:t>
            </a:r>
            <a:r>
              <a:rPr lang="en-US" sz="2400" b="1" spc="-1" dirty="0" smtClean="0">
                <a:solidFill>
                  <a:srgbClr val="333399"/>
                </a:solidFill>
                <a:uFill>
                  <a:solidFill>
                    <a:srgbClr val="FFFFFF"/>
                  </a:solidFill>
                </a:uFill>
                <a:latin typeface="Arial"/>
                <a:ea typeface="DejaVu Sans"/>
              </a:rPr>
              <a:t> </a:t>
            </a:r>
            <a:endParaRPr lang="en-US" sz="24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1923132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Riscaldamento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globale</a:t>
            </a:r>
            <a:r>
              <a:rPr lang="en-US" sz="3200" b="1" spc="-1" dirty="0" smtClean="0">
                <a:solidFill>
                  <a:srgbClr val="333399"/>
                </a:solidFill>
                <a:uFill>
                  <a:solidFill>
                    <a:srgbClr val="FFFFFF"/>
                  </a:solidFill>
                </a:uFill>
                <a:latin typeface="Arial"/>
                <a:ea typeface="DejaVu Sans"/>
              </a:rPr>
              <a:t> e </a:t>
            </a:r>
            <a:r>
              <a:rPr lang="en-US" sz="3200" b="1" spc="-1" dirty="0" err="1" smtClean="0">
                <a:solidFill>
                  <a:srgbClr val="333399"/>
                </a:solidFill>
                <a:uFill>
                  <a:solidFill>
                    <a:srgbClr val="FFFFFF"/>
                  </a:solidFill>
                </a:uFill>
                <a:latin typeface="Arial"/>
                <a:ea typeface="DejaVu Sans"/>
              </a:rPr>
              <a:t>cambiamento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climatico</a:t>
            </a:r>
            <a:endParaRPr lang="en-US" sz="1800" b="0" strike="noStrike" spc="-1" dirty="0">
              <a:solidFill>
                <a:srgbClr val="000000"/>
              </a:solidFill>
              <a:uFill>
                <a:solidFill>
                  <a:srgbClr val="FFFFFF"/>
                </a:solidFill>
              </a:uFill>
              <a:latin typeface="Arial"/>
            </a:endParaRPr>
          </a:p>
        </p:txBody>
      </p:sp>
      <p:pic>
        <p:nvPicPr>
          <p:cNvPr id="2" name="Immagine 1" descr="wildfires-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269" y="4197627"/>
            <a:ext cx="3833091" cy="2506252"/>
          </a:xfrm>
          <a:prstGeom prst="rect">
            <a:avLst/>
          </a:prstGeom>
        </p:spPr>
      </p:pic>
      <p:pic>
        <p:nvPicPr>
          <p:cNvPr id="5" name="Immagine 4" descr="18PORTER1-articleLarge-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183" y="1096800"/>
            <a:ext cx="4277617" cy="2851745"/>
          </a:xfrm>
          <a:prstGeom prst="rect">
            <a:avLst/>
          </a:prstGeom>
        </p:spPr>
      </p:pic>
      <p:pic>
        <p:nvPicPr>
          <p:cNvPr id="6" name="Immagine 5" descr="siccit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20" y="1489346"/>
            <a:ext cx="4197033" cy="2459199"/>
          </a:xfrm>
          <a:prstGeom prst="rect">
            <a:avLst/>
          </a:prstGeom>
        </p:spPr>
      </p:pic>
      <p:pic>
        <p:nvPicPr>
          <p:cNvPr id="10" name="Immagine 9" descr="orsobianc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40" y="4197627"/>
            <a:ext cx="3971313" cy="2489060"/>
          </a:xfrm>
          <a:prstGeom prst="rect">
            <a:avLst/>
          </a:prstGeom>
        </p:spPr>
      </p:pic>
    </p:spTree>
    <p:extLst>
      <p:ext uri="{BB962C8B-B14F-4D97-AF65-F5344CB8AC3E}">
        <p14:creationId xmlns:p14="http://schemas.microsoft.com/office/powerpoint/2010/main" val="121316679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Riscaldamento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globale</a:t>
            </a:r>
            <a:r>
              <a:rPr lang="en-US" sz="3200" b="1" spc="-1" dirty="0" smtClean="0">
                <a:solidFill>
                  <a:srgbClr val="333399"/>
                </a:solidFill>
                <a:uFill>
                  <a:solidFill>
                    <a:srgbClr val="FFFFFF"/>
                  </a:solidFill>
                </a:uFill>
                <a:latin typeface="Arial"/>
                <a:ea typeface="DejaVu Sans"/>
              </a:rPr>
              <a:t> </a:t>
            </a:r>
            <a:endParaRPr lang="en-US" sz="3200" b="1" spc="-1" dirty="0" smtClean="0">
              <a:solidFill>
                <a:srgbClr val="333399"/>
              </a:solidFill>
              <a:uFill>
                <a:solidFill>
                  <a:srgbClr val="FFFFFF"/>
                </a:solidFill>
              </a:uFill>
              <a:latin typeface="Arial"/>
              <a:ea typeface="DejaVu Sans"/>
            </a:endParaRPr>
          </a:p>
          <a:p>
            <a:pPr algn="ctr">
              <a:lnSpc>
                <a:spcPct val="100000"/>
              </a:lnSpc>
            </a:pPr>
            <a:r>
              <a:rPr lang="en-US" sz="3200" b="1" spc="-1" dirty="0" smtClean="0">
                <a:solidFill>
                  <a:srgbClr val="333399"/>
                </a:solidFill>
                <a:uFill>
                  <a:solidFill>
                    <a:srgbClr val="FFFFFF"/>
                  </a:solidFill>
                </a:uFill>
                <a:latin typeface="Arial"/>
                <a:ea typeface="DejaVu Sans"/>
              </a:rPr>
              <a:t>e </a:t>
            </a:r>
            <a:r>
              <a:rPr lang="en-US" sz="3200" b="1" spc="-1" dirty="0" err="1" smtClean="0">
                <a:solidFill>
                  <a:srgbClr val="333399"/>
                </a:solidFill>
                <a:uFill>
                  <a:solidFill>
                    <a:srgbClr val="FFFFFF"/>
                  </a:solidFill>
                </a:uFill>
                <a:latin typeface="Arial"/>
                <a:ea typeface="DejaVu Sans"/>
              </a:rPr>
              <a:t>cambiamento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climatico</a:t>
            </a:r>
            <a:endParaRPr lang="en-US" sz="1800" b="0" strike="noStrike" spc="-1" dirty="0">
              <a:solidFill>
                <a:srgbClr val="000000"/>
              </a:solidFill>
              <a:uFill>
                <a:solidFill>
                  <a:srgbClr val="FFFFFF"/>
                </a:solidFill>
              </a:uFill>
              <a:latin typeface="Arial"/>
            </a:endParaRPr>
          </a:p>
        </p:txBody>
      </p:sp>
      <p:pic>
        <p:nvPicPr>
          <p:cNvPr id="3" name="Immagine 2" descr="ALLUVIONE_GREC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20" y="3971635"/>
            <a:ext cx="4308151" cy="2423335"/>
          </a:xfrm>
          <a:prstGeom prst="rect">
            <a:avLst/>
          </a:prstGeom>
        </p:spPr>
      </p:pic>
      <p:pic>
        <p:nvPicPr>
          <p:cNvPr id="4" name="Immagine 3" descr="2565596_1808_tromba_d_aria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846" y="1065520"/>
            <a:ext cx="7399672" cy="2545038"/>
          </a:xfrm>
          <a:prstGeom prst="rect">
            <a:avLst/>
          </a:prstGeom>
        </p:spPr>
      </p:pic>
      <p:pic>
        <p:nvPicPr>
          <p:cNvPr id="8" name="Immagine 7" descr="maltempo-alberi-alpi-disastro-dolomiti-novembre-201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600" y="3805022"/>
            <a:ext cx="3703760" cy="2777820"/>
          </a:xfrm>
          <a:prstGeom prst="rect">
            <a:avLst/>
          </a:prstGeom>
        </p:spPr>
      </p:pic>
    </p:spTree>
    <p:extLst>
      <p:ext uri="{BB962C8B-B14F-4D97-AF65-F5344CB8AC3E}">
        <p14:creationId xmlns:p14="http://schemas.microsoft.com/office/powerpoint/2010/main" val="36299754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355593"/>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pc="-1" dirty="0" err="1" smtClean="0">
                <a:solidFill>
                  <a:srgbClr val="333399"/>
                </a:solidFill>
                <a:uFill>
                  <a:solidFill>
                    <a:srgbClr val="FFFFFF"/>
                  </a:solidFill>
                </a:uFill>
                <a:latin typeface="Arial"/>
                <a:ea typeface="DejaVu Sans"/>
              </a:rPr>
              <a:t>Modelli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climatici</a:t>
            </a:r>
            <a:r>
              <a:rPr lang="en-US" sz="3200" b="1" spc="-1" dirty="0" smtClean="0">
                <a:solidFill>
                  <a:srgbClr val="333399"/>
                </a:solidFill>
                <a:uFill>
                  <a:solidFill>
                    <a:srgbClr val="FFFFFF"/>
                  </a:solidFill>
                </a:uFill>
                <a:latin typeface="Arial"/>
                <a:ea typeface="DejaVu Sans"/>
              </a:rPr>
              <a:t> e influenza </a:t>
            </a:r>
            <a:r>
              <a:rPr lang="en-US" sz="3200" b="1" spc="-1" dirty="0" err="1" smtClean="0">
                <a:solidFill>
                  <a:srgbClr val="333399"/>
                </a:solidFill>
                <a:uFill>
                  <a:solidFill>
                    <a:srgbClr val="FFFFFF"/>
                  </a:solidFill>
                </a:uFill>
                <a:latin typeface="Arial"/>
                <a:ea typeface="DejaVu Sans"/>
              </a:rPr>
              <a:t>dell’Uomo</a:t>
            </a:r>
            <a:endParaRPr lang="en-US" sz="1800" b="0" strike="noStrike" spc="-1" dirty="0">
              <a:solidFill>
                <a:srgbClr val="000000"/>
              </a:solidFill>
              <a:uFill>
                <a:solidFill>
                  <a:srgbClr val="FFFFFF"/>
                </a:solidFill>
              </a:uFill>
              <a:latin typeface="Arial"/>
            </a:endParaRPr>
          </a:p>
        </p:txBody>
      </p:sp>
      <p:pic>
        <p:nvPicPr>
          <p:cNvPr id="2" name="Immagine 1" descr="150636448026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99912"/>
            <a:ext cx="8869680" cy="2423281"/>
          </a:xfrm>
          <a:prstGeom prst="rect">
            <a:avLst/>
          </a:prstGeom>
        </p:spPr>
      </p:pic>
      <p:sp>
        <p:nvSpPr>
          <p:cNvPr id="4" name="CustomShape 2"/>
          <p:cNvSpPr/>
          <p:nvPr/>
        </p:nvSpPr>
        <p:spPr>
          <a:xfrm>
            <a:off x="474839" y="5034081"/>
            <a:ext cx="8394841" cy="124818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800" b="1" spc="-1" dirty="0" err="1" smtClean="0">
                <a:solidFill>
                  <a:srgbClr val="333399"/>
                </a:solidFill>
                <a:uFill>
                  <a:solidFill>
                    <a:srgbClr val="FFFFFF"/>
                  </a:solidFill>
                </a:uFill>
                <a:latin typeface="Arial"/>
                <a:ea typeface="DejaVu Sans"/>
              </a:rPr>
              <a:t>L’effetto</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delle</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emissioni</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dovute</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alle</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attività</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umane</a:t>
            </a:r>
            <a:r>
              <a:rPr lang="en-US" sz="2800" b="1" spc="-1" dirty="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inizia</a:t>
            </a:r>
            <a:r>
              <a:rPr lang="en-US" sz="2800" b="1" spc="-1" dirty="0" smtClean="0">
                <a:solidFill>
                  <a:srgbClr val="333399"/>
                </a:solidFill>
                <a:uFill>
                  <a:solidFill>
                    <a:srgbClr val="FFFFFF"/>
                  </a:solidFill>
                </a:uFill>
                <a:latin typeface="Arial"/>
                <a:ea typeface="DejaVu Sans"/>
              </a:rPr>
              <a:t> a </a:t>
            </a:r>
            <a:r>
              <a:rPr lang="en-US" sz="2800" b="1" spc="-1" dirty="0" err="1" smtClean="0">
                <a:solidFill>
                  <a:srgbClr val="333399"/>
                </a:solidFill>
                <a:uFill>
                  <a:solidFill>
                    <a:srgbClr val="FFFFFF"/>
                  </a:solidFill>
                </a:uFill>
                <a:latin typeface="Arial"/>
                <a:ea typeface="DejaVu Sans"/>
              </a:rPr>
              <a:t>vedersi</a:t>
            </a:r>
            <a:r>
              <a:rPr lang="en-US" sz="2800" b="1" spc="-1" dirty="0" smtClean="0">
                <a:solidFill>
                  <a:srgbClr val="333399"/>
                </a:solidFill>
                <a:uFill>
                  <a:solidFill>
                    <a:srgbClr val="FFFFFF"/>
                  </a:solidFill>
                </a:uFill>
                <a:latin typeface="Arial"/>
                <a:ea typeface="DejaVu Sans"/>
              </a:rPr>
              <a:t> a </a:t>
            </a:r>
            <a:r>
              <a:rPr lang="en-US" sz="2800" b="1" spc="-1" dirty="0" err="1" smtClean="0">
                <a:solidFill>
                  <a:srgbClr val="333399"/>
                </a:solidFill>
                <a:uFill>
                  <a:solidFill>
                    <a:srgbClr val="FFFFFF"/>
                  </a:solidFill>
                </a:uFill>
                <a:latin typeface="Arial"/>
                <a:ea typeface="DejaVu Sans"/>
              </a:rPr>
              <a:t>partire</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dagli</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anni</a:t>
            </a:r>
            <a:r>
              <a:rPr lang="en-US" sz="2800" b="1" spc="-1" dirty="0" smtClean="0">
                <a:solidFill>
                  <a:srgbClr val="333399"/>
                </a:solidFill>
                <a:uFill>
                  <a:solidFill>
                    <a:srgbClr val="FFFFFF"/>
                  </a:solidFill>
                </a:uFill>
                <a:latin typeface="Arial"/>
                <a:ea typeface="DejaVu Sans"/>
              </a:rPr>
              <a:t> ‘80</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23788428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Previsioni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climatiche</a:t>
            </a:r>
            <a:r>
              <a:rPr lang="en-US" sz="3200" b="1" spc="-1" dirty="0" smtClean="0">
                <a:solidFill>
                  <a:srgbClr val="333399"/>
                </a:solidFill>
                <a:uFill>
                  <a:solidFill>
                    <a:srgbClr val="FFFFFF"/>
                  </a:solidFill>
                </a:uFill>
                <a:latin typeface="Arial"/>
                <a:ea typeface="DejaVu Sans"/>
              </a:rPr>
              <a:t> per </a:t>
            </a:r>
            <a:r>
              <a:rPr lang="en-US" sz="3200" b="1" spc="-1" dirty="0" err="1" smtClean="0">
                <a:solidFill>
                  <a:srgbClr val="333399"/>
                </a:solidFill>
                <a:uFill>
                  <a:solidFill>
                    <a:srgbClr val="FFFFFF"/>
                  </a:solidFill>
                </a:uFill>
                <a:latin typeface="Arial"/>
                <a:ea typeface="DejaVu Sans"/>
              </a:rPr>
              <a:t>il</a:t>
            </a:r>
            <a:r>
              <a:rPr lang="en-US" sz="3200" b="1" spc="-1" dirty="0" smtClean="0">
                <a:solidFill>
                  <a:srgbClr val="333399"/>
                </a:solidFill>
                <a:uFill>
                  <a:solidFill>
                    <a:srgbClr val="FFFFFF"/>
                  </a:solidFill>
                </a:uFill>
                <a:latin typeface="Arial"/>
                <a:ea typeface="DejaVu Sans"/>
              </a:rPr>
              <a:t> XXI </a:t>
            </a:r>
            <a:r>
              <a:rPr lang="en-US" sz="3200" b="1" spc="-1" dirty="0" err="1" smtClean="0">
                <a:solidFill>
                  <a:srgbClr val="333399"/>
                </a:solidFill>
                <a:uFill>
                  <a:solidFill>
                    <a:srgbClr val="FFFFFF"/>
                  </a:solidFill>
                </a:uFill>
                <a:latin typeface="Arial"/>
                <a:ea typeface="DejaVu Sans"/>
              </a:rPr>
              <a:t>secolo</a:t>
            </a:r>
            <a:r>
              <a:rPr lang="en-US" sz="3200" b="1" spc="-1" dirty="0" smtClean="0">
                <a:solidFill>
                  <a:srgbClr val="333399"/>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pic>
        <p:nvPicPr>
          <p:cNvPr id="6" name="Immagine 5" descr="co2-global-carbon-emissions-vs-rcp-scenari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395" y="817685"/>
            <a:ext cx="4541515" cy="2772187"/>
          </a:xfrm>
          <a:prstGeom prst="rect">
            <a:avLst/>
          </a:prstGeom>
        </p:spPr>
      </p:pic>
      <p:pic>
        <p:nvPicPr>
          <p:cNvPr id="9" name="Immagine 8" descr="ar5-warming-projections-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032" y="3906332"/>
            <a:ext cx="5159370" cy="2714606"/>
          </a:xfrm>
          <a:prstGeom prst="rect">
            <a:avLst/>
          </a:prstGeom>
        </p:spPr>
      </p:pic>
      <p:sp>
        <p:nvSpPr>
          <p:cNvPr id="2" name="Rettangolo 1"/>
          <p:cNvSpPr/>
          <p:nvPr/>
        </p:nvSpPr>
        <p:spPr>
          <a:xfrm>
            <a:off x="96723" y="1293977"/>
            <a:ext cx="4572000" cy="1200328"/>
          </a:xfrm>
          <a:prstGeom prst="rect">
            <a:avLst/>
          </a:prstGeom>
        </p:spPr>
        <p:txBody>
          <a:bodyPr>
            <a:spAutoFit/>
          </a:bodyPr>
          <a:lstStyle/>
          <a:p>
            <a:pPr>
              <a:lnSpc>
                <a:spcPct val="100000"/>
              </a:lnSpc>
            </a:pPr>
            <a:r>
              <a:rPr lang="en-US" sz="2400" b="1" spc="-1" dirty="0" err="1">
                <a:solidFill>
                  <a:srgbClr val="333399"/>
                </a:solidFill>
                <a:uFill>
                  <a:solidFill>
                    <a:srgbClr val="FFFFFF"/>
                  </a:solidFill>
                </a:uFill>
              </a:rPr>
              <a:t>Previsioni</a:t>
            </a:r>
            <a:r>
              <a:rPr lang="en-US" sz="2400" b="1" spc="-1" dirty="0">
                <a:solidFill>
                  <a:srgbClr val="333399"/>
                </a:solidFill>
                <a:uFill>
                  <a:solidFill>
                    <a:srgbClr val="FFFFFF"/>
                  </a:solidFill>
                </a:uFill>
              </a:rPr>
              <a:t> per </a:t>
            </a:r>
            <a:r>
              <a:rPr lang="en-US" sz="2400" b="1" spc="-1" dirty="0" err="1">
                <a:solidFill>
                  <a:srgbClr val="333399"/>
                </a:solidFill>
                <a:uFill>
                  <a:solidFill>
                    <a:srgbClr val="FFFFFF"/>
                  </a:solidFill>
                </a:uFill>
              </a:rPr>
              <a:t>il</a:t>
            </a:r>
            <a:r>
              <a:rPr lang="en-US" sz="2400" b="1" spc="-1" dirty="0">
                <a:solidFill>
                  <a:srgbClr val="333399"/>
                </a:solidFill>
                <a:uFill>
                  <a:solidFill>
                    <a:srgbClr val="FFFFFF"/>
                  </a:solidFill>
                </a:uFill>
              </a:rPr>
              <a:t> XXI sec in </a:t>
            </a:r>
          </a:p>
          <a:p>
            <a:pPr>
              <a:lnSpc>
                <a:spcPct val="100000"/>
              </a:lnSpc>
            </a:pPr>
            <a:r>
              <a:rPr lang="en-US" sz="2400" b="1" spc="-1" dirty="0">
                <a:solidFill>
                  <a:srgbClr val="333399"/>
                </a:solidFill>
                <a:uFill>
                  <a:solidFill>
                    <a:srgbClr val="FFFFFF"/>
                  </a:solidFill>
                </a:uFill>
              </a:rPr>
              <a:t>4 </a:t>
            </a:r>
            <a:r>
              <a:rPr lang="en-US" sz="2400" b="1" spc="-1" dirty="0" err="1">
                <a:solidFill>
                  <a:srgbClr val="333399"/>
                </a:solidFill>
                <a:uFill>
                  <a:solidFill>
                    <a:srgbClr val="FFFFFF"/>
                  </a:solidFill>
                </a:uFill>
              </a:rPr>
              <a:t>scenari</a:t>
            </a:r>
            <a:r>
              <a:rPr lang="en-US" sz="2400" b="1" spc="-1" dirty="0">
                <a:solidFill>
                  <a:srgbClr val="333399"/>
                </a:solidFill>
                <a:uFill>
                  <a:solidFill>
                    <a:srgbClr val="FFFFFF"/>
                  </a:solidFill>
                </a:uFill>
              </a:rPr>
              <a:t> di </a:t>
            </a:r>
            <a:r>
              <a:rPr lang="en-US" sz="2400" b="1" spc="-1" dirty="0" err="1" smtClean="0">
                <a:solidFill>
                  <a:srgbClr val="333399"/>
                </a:solidFill>
                <a:uFill>
                  <a:solidFill>
                    <a:srgbClr val="FFFFFF"/>
                  </a:solidFill>
                </a:uFill>
              </a:rPr>
              <a:t>riduzione</a:t>
            </a:r>
            <a:r>
              <a:rPr lang="en-US" sz="2400" b="1" spc="-1" dirty="0" smtClean="0">
                <a:solidFill>
                  <a:srgbClr val="333399"/>
                </a:solidFill>
                <a:uFill>
                  <a:solidFill>
                    <a:srgbClr val="FFFFFF"/>
                  </a:solidFill>
                </a:uFill>
              </a:rPr>
              <a:t> </a:t>
            </a:r>
            <a:r>
              <a:rPr lang="en-US" sz="2400" b="1" spc="-1" dirty="0" err="1" smtClean="0">
                <a:solidFill>
                  <a:srgbClr val="333399"/>
                </a:solidFill>
                <a:uFill>
                  <a:solidFill>
                    <a:srgbClr val="FFFFFF"/>
                  </a:solidFill>
                </a:uFill>
              </a:rPr>
              <a:t>delle</a:t>
            </a:r>
            <a:r>
              <a:rPr lang="en-US" sz="2400" b="1" spc="-1" dirty="0" smtClean="0">
                <a:solidFill>
                  <a:srgbClr val="333399"/>
                </a:solidFill>
                <a:uFill>
                  <a:solidFill>
                    <a:srgbClr val="FFFFFF"/>
                  </a:solidFill>
                </a:uFill>
              </a:rPr>
              <a:t> </a:t>
            </a:r>
            <a:r>
              <a:rPr lang="en-US" sz="2400" b="1" spc="-1" dirty="0" err="1" smtClean="0">
                <a:solidFill>
                  <a:srgbClr val="333399"/>
                </a:solidFill>
                <a:uFill>
                  <a:solidFill>
                    <a:srgbClr val="FFFFFF"/>
                  </a:solidFill>
                </a:uFill>
              </a:rPr>
              <a:t>emissioni</a:t>
            </a:r>
            <a:r>
              <a:rPr lang="en-US" sz="2400" b="1" spc="-1" dirty="0" smtClean="0">
                <a:solidFill>
                  <a:srgbClr val="333399"/>
                </a:solidFill>
                <a:uFill>
                  <a:solidFill>
                    <a:srgbClr val="FFFFFF"/>
                  </a:solidFill>
                </a:uFill>
              </a:rPr>
              <a:t> </a:t>
            </a:r>
            <a:r>
              <a:rPr lang="en-US" sz="2400" b="1" spc="-1" dirty="0">
                <a:solidFill>
                  <a:srgbClr val="333399"/>
                </a:solidFill>
                <a:uFill>
                  <a:solidFill>
                    <a:srgbClr val="FFFFFF"/>
                  </a:solidFill>
                </a:uFill>
              </a:rPr>
              <a:t>di C: </a:t>
            </a:r>
          </a:p>
        </p:txBody>
      </p:sp>
      <p:sp>
        <p:nvSpPr>
          <p:cNvPr id="41" name="CustomShape 2"/>
          <p:cNvSpPr/>
          <p:nvPr/>
        </p:nvSpPr>
        <p:spPr>
          <a:xfrm>
            <a:off x="0" y="2566629"/>
            <a:ext cx="4272080" cy="1741692"/>
          </a:xfrm>
          <a:custGeom>
            <a:avLst/>
            <a:gdLst/>
            <a:ahLst/>
            <a:cxnLst/>
            <a:rect l="l" t="t" r="r" b="b"/>
            <a:pathLst>
              <a:path w="21600" h="21600">
                <a:moveTo>
                  <a:pt x="0" y="0"/>
                </a:moveTo>
                <a:lnTo>
                  <a:pt x="21600" y="0"/>
                </a:lnTo>
                <a:lnTo>
                  <a:pt x="21600" y="21600"/>
                </a:lnTo>
                <a:lnTo>
                  <a:pt x="0" y="21600"/>
                </a:lnTo>
                <a:lnTo>
                  <a:pt x="0" y="0"/>
                </a:lnTo>
                <a:close/>
              </a:path>
            </a:pathLst>
          </a:custGeom>
          <a:solidFill>
            <a:srgbClr val="C7D6CE"/>
          </a:solid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endParaRPr lang="en-US" sz="2000" b="1" spc="-1" dirty="0">
              <a:solidFill>
                <a:srgbClr val="333399"/>
              </a:solidFill>
              <a:uFill>
                <a:solidFill>
                  <a:srgbClr val="FFFFFF"/>
                </a:solidFill>
              </a:uFill>
              <a:latin typeface="Arial"/>
              <a:ea typeface="DejaVu Sans"/>
            </a:endParaRPr>
          </a:p>
          <a:p>
            <a:pPr marL="457200" indent="-457200">
              <a:lnSpc>
                <a:spcPct val="100000"/>
              </a:lnSpc>
              <a:buFont typeface="Wingdings" charset="2"/>
              <a:buAutoNum type="arabicPlain"/>
            </a:pPr>
            <a:r>
              <a:rPr lang="it-IT" sz="2000" b="1" strike="noStrike" spc="-1" dirty="0" smtClean="0">
                <a:solidFill>
                  <a:srgbClr val="FF0000"/>
                </a:solidFill>
                <a:uFill>
                  <a:solidFill>
                    <a:srgbClr val="FFFFFF"/>
                  </a:solidFill>
                </a:uFill>
                <a:latin typeface="Arial"/>
                <a:ea typeface="DejaVu Sans"/>
              </a:rPr>
              <a:t>RCP 2.6</a:t>
            </a:r>
            <a:r>
              <a:rPr lang="en-US" sz="2000" b="1" strike="noStrike" spc="-1" dirty="0" smtClean="0">
                <a:solidFill>
                  <a:srgbClr val="FF0000"/>
                </a:solidFill>
                <a:uFill>
                  <a:solidFill>
                    <a:srgbClr val="FFFFFF"/>
                  </a:solidFill>
                </a:uFill>
                <a:latin typeface="Arial"/>
                <a:ea typeface="DejaVu Sans"/>
              </a:rPr>
              <a:t>  </a:t>
            </a:r>
            <a:r>
              <a:rPr lang="en-US" sz="2000" b="1" strike="noStrike" spc="-1" dirty="0" err="1" smtClean="0">
                <a:solidFill>
                  <a:srgbClr val="FF0000"/>
                </a:solidFill>
                <a:uFill>
                  <a:solidFill>
                    <a:srgbClr val="FFFFFF"/>
                  </a:solidFill>
                </a:uFill>
                <a:latin typeface="Arial"/>
                <a:ea typeface="DejaVu Sans"/>
              </a:rPr>
              <a:t>picco</a:t>
            </a:r>
            <a:r>
              <a:rPr lang="en-US" sz="2000" b="1" strike="noStrike" spc="-1" dirty="0" smtClean="0">
                <a:solidFill>
                  <a:srgbClr val="FF0000"/>
                </a:solidFill>
                <a:uFill>
                  <a:solidFill>
                    <a:srgbClr val="FFFFFF"/>
                  </a:solidFill>
                </a:uFill>
                <a:latin typeface="Arial"/>
                <a:ea typeface="DejaVu Sans"/>
              </a:rPr>
              <a:t> </a:t>
            </a:r>
            <a:r>
              <a:rPr lang="en-US" sz="2000" b="1" strike="noStrike" spc="-1" dirty="0" err="1" smtClean="0">
                <a:solidFill>
                  <a:srgbClr val="FF0000"/>
                </a:solidFill>
                <a:uFill>
                  <a:solidFill>
                    <a:srgbClr val="FFFFFF"/>
                  </a:solidFill>
                </a:uFill>
                <a:latin typeface="Arial"/>
                <a:ea typeface="DejaVu Sans"/>
              </a:rPr>
              <a:t>emissioni</a:t>
            </a:r>
            <a:r>
              <a:rPr lang="en-US" sz="2000" b="1" strike="noStrike" spc="-1" dirty="0" smtClean="0">
                <a:solidFill>
                  <a:srgbClr val="FF0000"/>
                </a:solidFill>
                <a:uFill>
                  <a:solidFill>
                    <a:srgbClr val="FFFFFF"/>
                  </a:solidFill>
                </a:uFill>
                <a:latin typeface="Arial"/>
                <a:ea typeface="DejaVu Sans"/>
              </a:rPr>
              <a:t> 2020</a:t>
            </a:r>
            <a:endParaRPr lang="en-US" sz="2000" b="1" spc="-1" dirty="0">
              <a:solidFill>
                <a:srgbClr val="FF0000"/>
              </a:solidFill>
              <a:uFill>
                <a:solidFill>
                  <a:srgbClr val="FFFFFF"/>
                </a:solidFill>
              </a:uFill>
              <a:latin typeface="Arial"/>
              <a:ea typeface="DejaVu Sans"/>
            </a:endParaRPr>
          </a:p>
          <a:p>
            <a:pPr marL="457200" indent="-457200">
              <a:lnSpc>
                <a:spcPct val="100000"/>
              </a:lnSpc>
              <a:buFont typeface="Wingdings" charset="2"/>
              <a:buAutoNum type="arabicPlain"/>
            </a:pPr>
            <a:r>
              <a:rPr lang="en-US" sz="2000" b="1" spc="-1" dirty="0" smtClean="0">
                <a:solidFill>
                  <a:srgbClr val="FF0000"/>
                </a:solidFill>
                <a:uFill>
                  <a:solidFill>
                    <a:srgbClr val="FFFFFF"/>
                  </a:solidFill>
                </a:uFill>
                <a:latin typeface="Arial"/>
                <a:ea typeface="DejaVu Sans"/>
              </a:rPr>
              <a:t>RCP 4.5  </a:t>
            </a:r>
            <a:r>
              <a:rPr lang="en-US" sz="2000" b="1" spc="-1" dirty="0" err="1" smtClean="0">
                <a:solidFill>
                  <a:srgbClr val="FF0000"/>
                </a:solidFill>
                <a:uFill>
                  <a:solidFill>
                    <a:srgbClr val="FFFFFF"/>
                  </a:solidFill>
                </a:uFill>
                <a:latin typeface="Arial"/>
                <a:ea typeface="DejaVu Sans"/>
              </a:rPr>
              <a:t>picco</a:t>
            </a:r>
            <a:r>
              <a:rPr lang="en-US" sz="2000" b="1" spc="-1" dirty="0" smtClean="0">
                <a:solidFill>
                  <a:srgbClr val="FF0000"/>
                </a:solidFill>
                <a:uFill>
                  <a:solidFill>
                    <a:srgbClr val="FFFFFF"/>
                  </a:solidFill>
                </a:uFill>
                <a:latin typeface="Arial"/>
                <a:ea typeface="DejaVu Sans"/>
              </a:rPr>
              <a:t> </a:t>
            </a:r>
            <a:r>
              <a:rPr lang="en-US" sz="2000" b="1" spc="-1" dirty="0" err="1" smtClean="0">
                <a:solidFill>
                  <a:srgbClr val="FF0000"/>
                </a:solidFill>
                <a:uFill>
                  <a:solidFill>
                    <a:srgbClr val="FFFFFF"/>
                  </a:solidFill>
                </a:uFill>
                <a:latin typeface="Arial"/>
                <a:ea typeface="DejaVu Sans"/>
              </a:rPr>
              <a:t>emissioni</a:t>
            </a:r>
            <a:r>
              <a:rPr lang="en-US" sz="2000" b="1" spc="-1" dirty="0" smtClean="0">
                <a:solidFill>
                  <a:srgbClr val="FF0000"/>
                </a:solidFill>
                <a:uFill>
                  <a:solidFill>
                    <a:srgbClr val="FFFFFF"/>
                  </a:solidFill>
                </a:uFill>
                <a:latin typeface="Arial"/>
                <a:ea typeface="DejaVu Sans"/>
              </a:rPr>
              <a:t> 2040</a:t>
            </a:r>
            <a:endParaRPr lang="en-US" sz="2000" b="1" spc="-1" dirty="0">
              <a:solidFill>
                <a:srgbClr val="FF0000"/>
              </a:solidFill>
              <a:uFill>
                <a:solidFill>
                  <a:srgbClr val="FFFFFF"/>
                </a:solidFill>
              </a:uFill>
              <a:latin typeface="Arial"/>
              <a:ea typeface="DejaVu Sans"/>
            </a:endParaRPr>
          </a:p>
          <a:p>
            <a:pPr marL="457200" indent="-457200">
              <a:lnSpc>
                <a:spcPct val="100000"/>
              </a:lnSpc>
              <a:buFont typeface="Wingdings" charset="2"/>
              <a:buAutoNum type="arabicPlain"/>
            </a:pPr>
            <a:r>
              <a:rPr lang="en-US" sz="2000" b="1" strike="noStrike" spc="-1" dirty="0" smtClean="0">
                <a:solidFill>
                  <a:srgbClr val="FF0000"/>
                </a:solidFill>
                <a:uFill>
                  <a:solidFill>
                    <a:srgbClr val="FFFFFF"/>
                  </a:solidFill>
                </a:uFill>
                <a:latin typeface="Arial"/>
                <a:ea typeface="DejaVu Sans"/>
              </a:rPr>
              <a:t>RCP 6     </a:t>
            </a:r>
            <a:r>
              <a:rPr lang="en-US" sz="2000" b="1" strike="noStrike" spc="-1" dirty="0" err="1" smtClean="0">
                <a:solidFill>
                  <a:srgbClr val="FF0000"/>
                </a:solidFill>
                <a:uFill>
                  <a:solidFill>
                    <a:srgbClr val="FFFFFF"/>
                  </a:solidFill>
                </a:uFill>
                <a:latin typeface="Arial"/>
                <a:ea typeface="DejaVu Sans"/>
              </a:rPr>
              <a:t>picco</a:t>
            </a:r>
            <a:r>
              <a:rPr lang="en-US" sz="2000" b="1" strike="noStrike" spc="-1" dirty="0" smtClean="0">
                <a:solidFill>
                  <a:srgbClr val="FF0000"/>
                </a:solidFill>
                <a:uFill>
                  <a:solidFill>
                    <a:srgbClr val="FFFFFF"/>
                  </a:solidFill>
                </a:uFill>
                <a:latin typeface="Arial"/>
                <a:ea typeface="DejaVu Sans"/>
              </a:rPr>
              <a:t> </a:t>
            </a:r>
            <a:r>
              <a:rPr lang="en-US" sz="2000" b="1" strike="noStrike" spc="-1" dirty="0" err="1" smtClean="0">
                <a:solidFill>
                  <a:srgbClr val="FF0000"/>
                </a:solidFill>
                <a:uFill>
                  <a:solidFill>
                    <a:srgbClr val="FFFFFF"/>
                  </a:solidFill>
                </a:uFill>
                <a:latin typeface="Arial"/>
                <a:ea typeface="DejaVu Sans"/>
              </a:rPr>
              <a:t>emissioni</a:t>
            </a:r>
            <a:r>
              <a:rPr lang="en-US" sz="2000" b="1" strike="noStrike" spc="-1" dirty="0" smtClean="0">
                <a:solidFill>
                  <a:srgbClr val="FF0000"/>
                </a:solidFill>
                <a:uFill>
                  <a:solidFill>
                    <a:srgbClr val="FFFFFF"/>
                  </a:solidFill>
                </a:uFill>
                <a:latin typeface="Arial"/>
                <a:ea typeface="DejaVu Sans"/>
              </a:rPr>
              <a:t> 2080</a:t>
            </a:r>
            <a:endParaRPr lang="en-US" sz="2000" b="1" spc="-1" dirty="0">
              <a:solidFill>
                <a:srgbClr val="FF0000"/>
              </a:solidFill>
              <a:uFill>
                <a:solidFill>
                  <a:srgbClr val="FFFFFF"/>
                </a:solidFill>
              </a:uFill>
              <a:latin typeface="Arial"/>
              <a:ea typeface="DejaVu Sans"/>
            </a:endParaRPr>
          </a:p>
          <a:p>
            <a:pPr marL="457200" indent="-457200">
              <a:lnSpc>
                <a:spcPct val="100000"/>
              </a:lnSpc>
              <a:buFont typeface="Wingdings" charset="2"/>
              <a:buAutoNum type="arabicPlain"/>
            </a:pPr>
            <a:r>
              <a:rPr lang="en-US" sz="2000" b="1" spc="-1" dirty="0" smtClean="0">
                <a:solidFill>
                  <a:srgbClr val="FF0000"/>
                </a:solidFill>
                <a:uFill>
                  <a:solidFill>
                    <a:srgbClr val="FFFFFF"/>
                  </a:solidFill>
                </a:uFill>
                <a:latin typeface="Arial"/>
                <a:ea typeface="DejaVu Sans"/>
              </a:rPr>
              <a:t>RCP 8.5   B</a:t>
            </a:r>
            <a:r>
              <a:rPr lang="it-IT" sz="2000" b="1" spc="-1" dirty="0" smtClean="0">
                <a:solidFill>
                  <a:srgbClr val="FF0000"/>
                </a:solidFill>
                <a:uFill>
                  <a:solidFill>
                    <a:srgbClr val="FFFFFF"/>
                  </a:solidFill>
                </a:uFill>
                <a:latin typeface="Arial"/>
                <a:ea typeface="DejaVu Sans"/>
              </a:rPr>
              <a:t>u</a:t>
            </a:r>
            <a:r>
              <a:rPr lang="en-US" sz="2000" b="1" spc="-1" dirty="0" err="1" smtClean="0">
                <a:solidFill>
                  <a:srgbClr val="FF0000"/>
                </a:solidFill>
                <a:uFill>
                  <a:solidFill>
                    <a:srgbClr val="FFFFFF"/>
                  </a:solidFill>
                </a:uFill>
                <a:latin typeface="Arial"/>
                <a:ea typeface="DejaVu Sans"/>
              </a:rPr>
              <a:t>siness</a:t>
            </a:r>
            <a:r>
              <a:rPr lang="en-US" sz="2000" b="1" spc="-1" dirty="0" smtClean="0">
                <a:solidFill>
                  <a:srgbClr val="FF0000"/>
                </a:solidFill>
                <a:uFill>
                  <a:solidFill>
                    <a:srgbClr val="FFFFFF"/>
                  </a:solidFill>
                </a:uFill>
                <a:latin typeface="Arial"/>
                <a:ea typeface="DejaVu Sans"/>
              </a:rPr>
              <a:t> as usual </a:t>
            </a:r>
            <a:endParaRPr lang="en-US" sz="2000" b="1" spc="-1" dirty="0" smtClean="0">
              <a:solidFill>
                <a:srgbClr val="FF0000"/>
              </a:solidFill>
              <a:uFill>
                <a:solidFill>
                  <a:srgbClr val="FFFFFF"/>
                </a:solidFill>
              </a:uFill>
              <a:latin typeface="Arial"/>
              <a:ea typeface="DejaVu Sans"/>
            </a:endParaRPr>
          </a:p>
          <a:p>
            <a:pPr>
              <a:lnSpc>
                <a:spcPct val="100000"/>
              </a:lnSpc>
            </a:pP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36820991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1" y="2150542"/>
            <a:ext cx="3335867" cy="2709334"/>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Impatto</a:t>
            </a:r>
            <a:r>
              <a:rPr lang="en-US" sz="3200" b="1" spc="-1" dirty="0" smtClean="0">
                <a:solidFill>
                  <a:srgbClr val="333399"/>
                </a:solidFill>
                <a:uFill>
                  <a:solidFill>
                    <a:srgbClr val="FFFFFF"/>
                  </a:solidFill>
                </a:uFill>
                <a:latin typeface="Arial"/>
                <a:ea typeface="DejaVu Sans"/>
              </a:rPr>
              <a:t> del </a:t>
            </a:r>
            <a:r>
              <a:rPr lang="en-US" sz="3200" b="1" spc="-1" dirty="0" err="1" smtClean="0">
                <a:solidFill>
                  <a:srgbClr val="333399"/>
                </a:solidFill>
                <a:uFill>
                  <a:solidFill>
                    <a:srgbClr val="FFFFFF"/>
                  </a:solidFill>
                </a:uFill>
                <a:latin typeface="Arial"/>
                <a:ea typeface="DejaVu Sans"/>
              </a:rPr>
              <a:t>riscaldamento</a:t>
            </a:r>
            <a:r>
              <a:rPr lang="en-US" sz="3200" b="1" spc="-1" dirty="0" smtClean="0">
                <a:solidFill>
                  <a:srgbClr val="333399"/>
                </a:solidFill>
                <a:uFill>
                  <a:solidFill>
                    <a:srgbClr val="FFFFFF"/>
                  </a:solidFill>
                </a:uFill>
                <a:latin typeface="Arial"/>
                <a:ea typeface="DejaVu Sans"/>
              </a:rPr>
              <a:t> </a:t>
            </a:r>
          </a:p>
          <a:p>
            <a:pPr algn="ctr">
              <a:lnSpc>
                <a:spcPct val="100000"/>
              </a:lnSpc>
            </a:pPr>
            <a:r>
              <a:rPr lang="en-US" sz="3200" b="1" spc="-1" dirty="0" err="1" smtClean="0">
                <a:solidFill>
                  <a:srgbClr val="333399"/>
                </a:solidFill>
                <a:uFill>
                  <a:solidFill>
                    <a:srgbClr val="FFFFFF"/>
                  </a:solidFill>
                </a:uFill>
                <a:latin typeface="Arial"/>
                <a:ea typeface="DejaVu Sans"/>
              </a:rPr>
              <a:t>sul</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pianeta</a:t>
            </a:r>
            <a:r>
              <a:rPr lang="en-US" sz="3200" b="1"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n</a:t>
            </a:r>
            <a:r>
              <a:rPr lang="it-IT" sz="3200" b="1" spc="-1" dirty="0" smtClean="0">
                <a:solidFill>
                  <a:srgbClr val="333399"/>
                </a:solidFill>
                <a:uFill>
                  <a:solidFill>
                    <a:srgbClr val="FFFFFF"/>
                  </a:solidFill>
                </a:uFill>
                <a:latin typeface="Arial"/>
                <a:ea typeface="DejaVu Sans"/>
              </a:rPr>
              <a:t>ei </a:t>
            </a:r>
            <a:r>
              <a:rPr lang="en-US" sz="3200" b="1" spc="-1" dirty="0" smtClean="0">
                <a:solidFill>
                  <a:srgbClr val="333399"/>
                </a:solidFill>
                <a:uFill>
                  <a:solidFill>
                    <a:srgbClr val="FFFFFF"/>
                  </a:solidFill>
                </a:uFill>
                <a:latin typeface="Arial"/>
                <a:ea typeface="DejaVu Sans"/>
              </a:rPr>
              <a:t>due </a:t>
            </a:r>
            <a:r>
              <a:rPr lang="en-US" sz="3200" b="1" spc="-1" dirty="0" err="1" smtClean="0">
                <a:solidFill>
                  <a:srgbClr val="333399"/>
                </a:solidFill>
                <a:uFill>
                  <a:solidFill>
                    <a:srgbClr val="FFFFFF"/>
                  </a:solidFill>
                </a:uFill>
                <a:latin typeface="Arial"/>
                <a:ea typeface="DejaVu Sans"/>
              </a:rPr>
              <a:t>scenari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estremi</a:t>
            </a:r>
            <a:endParaRPr lang="en-US" sz="3200" b="1" spc="-1" dirty="0" smtClean="0">
              <a:solidFill>
                <a:srgbClr val="333399"/>
              </a:solidFill>
              <a:uFill>
                <a:solidFill>
                  <a:srgbClr val="FFFFFF"/>
                </a:solidFill>
              </a:uFill>
              <a:latin typeface="Arial"/>
              <a:ea typeface="DejaVu Sans"/>
            </a:endParaRPr>
          </a:p>
          <a:p>
            <a:pPr algn="ctr">
              <a:lnSpc>
                <a:spcPct val="100000"/>
              </a:lnSpc>
            </a:pPr>
            <a:endParaRPr lang="en-US" sz="1800" b="0" strike="noStrike" spc="-1" dirty="0">
              <a:solidFill>
                <a:srgbClr val="000000"/>
              </a:solidFill>
              <a:uFill>
                <a:solidFill>
                  <a:srgbClr val="FFFFFF"/>
                </a:solidFill>
              </a:uFill>
              <a:latin typeface="Arial"/>
            </a:endParaRPr>
          </a:p>
        </p:txBody>
      </p:sp>
      <p:pic>
        <p:nvPicPr>
          <p:cNvPr id="2" name="Immagine 1" descr="IPCC_2013_WG1_Fig_SPM_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325" y="0"/>
            <a:ext cx="5141893" cy="6858000"/>
          </a:xfrm>
          <a:prstGeom prst="rect">
            <a:avLst/>
          </a:prstGeom>
        </p:spPr>
      </p:pic>
    </p:spTree>
    <p:extLst>
      <p:ext uri="{BB962C8B-B14F-4D97-AF65-F5344CB8AC3E}">
        <p14:creationId xmlns:p14="http://schemas.microsoft.com/office/powerpoint/2010/main" val="315895717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Il </a:t>
            </a:r>
            <a:r>
              <a:rPr lang="en-US" sz="3200" b="1" spc="-1" dirty="0" err="1" smtClean="0">
                <a:solidFill>
                  <a:srgbClr val="333399"/>
                </a:solidFill>
                <a:uFill>
                  <a:solidFill>
                    <a:srgbClr val="FFFFFF"/>
                  </a:solidFill>
                </a:uFill>
                <a:latin typeface="Arial"/>
                <a:ea typeface="DejaVu Sans"/>
              </a:rPr>
              <a:t>limite</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massimo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dei</a:t>
            </a:r>
            <a:r>
              <a:rPr lang="en-US" sz="3200" b="1" spc="-1" dirty="0" smtClean="0">
                <a:solidFill>
                  <a:srgbClr val="333399"/>
                </a:solidFill>
                <a:uFill>
                  <a:solidFill>
                    <a:srgbClr val="FFFFFF"/>
                  </a:solidFill>
                </a:uFill>
                <a:latin typeface="Arial"/>
                <a:ea typeface="DejaVu Sans"/>
              </a:rPr>
              <a:t> 2 </a:t>
            </a:r>
            <a:r>
              <a:rPr lang="en-US" sz="3200" b="1" spc="-1" dirty="0" err="1" smtClean="0">
                <a:solidFill>
                  <a:srgbClr val="333399"/>
                </a:solidFill>
                <a:uFill>
                  <a:solidFill>
                    <a:srgbClr val="FFFFFF"/>
                  </a:solidFill>
                </a:uFill>
                <a:latin typeface="Arial"/>
                <a:ea typeface="DejaVu Sans"/>
              </a:rPr>
              <a:t>gradi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entro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il</a:t>
            </a:r>
            <a:r>
              <a:rPr lang="en-US" sz="3200" b="1" spc="-1" dirty="0" smtClean="0">
                <a:solidFill>
                  <a:srgbClr val="333399"/>
                </a:solidFill>
                <a:uFill>
                  <a:solidFill>
                    <a:srgbClr val="FFFFFF"/>
                  </a:solidFill>
                </a:uFill>
                <a:latin typeface="Arial"/>
                <a:ea typeface="DejaVu Sans"/>
              </a:rPr>
              <a:t> 2100)</a:t>
            </a:r>
            <a:endParaRPr lang="en-US" sz="1800" b="0" strike="noStrike" spc="-1" dirty="0">
              <a:solidFill>
                <a:srgbClr val="000000"/>
              </a:solidFill>
              <a:uFill>
                <a:solidFill>
                  <a:srgbClr val="FFFFFF"/>
                </a:solidFill>
              </a:uFill>
              <a:latin typeface="Arial"/>
            </a:endParaRPr>
          </a:p>
        </p:txBody>
      </p:sp>
      <p:pic>
        <p:nvPicPr>
          <p:cNvPr id="2" name="Immagine 1" descr="AR5fouremb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20" y="711200"/>
            <a:ext cx="8025146" cy="6018860"/>
          </a:xfrm>
          <a:prstGeom prst="rect">
            <a:avLst/>
          </a:prstGeom>
        </p:spPr>
      </p:pic>
    </p:spTree>
    <p:extLst>
      <p:ext uri="{BB962C8B-B14F-4D97-AF65-F5344CB8AC3E}">
        <p14:creationId xmlns:p14="http://schemas.microsoft.com/office/powerpoint/2010/main" val="271503033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Il </a:t>
            </a:r>
            <a:r>
              <a:rPr lang="en-US" sz="3200" b="1" spc="-1" dirty="0" err="1" smtClean="0">
                <a:solidFill>
                  <a:srgbClr val="333399"/>
                </a:solidFill>
                <a:uFill>
                  <a:solidFill>
                    <a:srgbClr val="FFFFFF"/>
                  </a:solidFill>
                </a:uFill>
                <a:latin typeface="Arial"/>
                <a:ea typeface="DejaVu Sans"/>
              </a:rPr>
              <a:t>limite</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massimo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alle</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emissioni</a:t>
            </a:r>
            <a:r>
              <a:rPr lang="en-US" sz="3200" b="1" spc="-1" dirty="0" smtClean="0">
                <a:solidFill>
                  <a:srgbClr val="333399"/>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pic>
        <p:nvPicPr>
          <p:cNvPr id="2" name="Immagine 1" descr="WGI_AR5_FigSPM-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06" y="762005"/>
            <a:ext cx="7329636" cy="5858933"/>
          </a:xfrm>
          <a:prstGeom prst="rect">
            <a:avLst/>
          </a:prstGeom>
        </p:spPr>
      </p:pic>
      <p:pic>
        <p:nvPicPr>
          <p:cNvPr id="3" name="Immagine 2" descr="AR5_SYR_Figure_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008" y="3196069"/>
            <a:ext cx="4318002" cy="1731519"/>
          </a:xfrm>
          <a:prstGeom prst="rect">
            <a:avLst/>
          </a:prstGeom>
        </p:spPr>
      </p:pic>
      <p:cxnSp>
        <p:nvCxnSpPr>
          <p:cNvPr id="5" name="Connettore 1 4"/>
          <p:cNvCxnSpPr/>
          <p:nvPr/>
        </p:nvCxnSpPr>
        <p:spPr>
          <a:xfrm>
            <a:off x="2839712" y="1320800"/>
            <a:ext cx="0" cy="4707467"/>
          </a:xfrm>
          <a:prstGeom prst="line">
            <a:avLst/>
          </a:prstGeom>
          <a:ln w="38100">
            <a:solidFill>
              <a:srgbClr val="FF0000"/>
            </a:solidFill>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6" name="Connettore 2 5"/>
          <p:cNvCxnSpPr/>
          <p:nvPr/>
        </p:nvCxnSpPr>
        <p:spPr>
          <a:xfrm flipH="1">
            <a:off x="829733" y="3979335"/>
            <a:ext cx="2099734"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811732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Budget restante di </a:t>
            </a:r>
            <a:r>
              <a:rPr lang="en-US" sz="3200" b="1" spc="-1" dirty="0" err="1" smtClean="0">
                <a:solidFill>
                  <a:srgbClr val="333399"/>
                </a:solidFill>
                <a:uFill>
                  <a:solidFill>
                    <a:srgbClr val="FFFFFF"/>
                  </a:solidFill>
                </a:uFill>
                <a:latin typeface="Arial"/>
                <a:ea typeface="DejaVu Sans"/>
              </a:rPr>
              <a:t>carbonio</a:t>
            </a:r>
            <a:r>
              <a:rPr lang="en-US" sz="3200" b="1" spc="-1" dirty="0" smtClean="0">
                <a:solidFill>
                  <a:srgbClr val="333399"/>
                </a:solidFill>
                <a:uFill>
                  <a:solidFill>
                    <a:srgbClr val="FFFFFF"/>
                  </a:solidFill>
                </a:uFill>
                <a:latin typeface="Arial"/>
                <a:ea typeface="DejaVu Sans"/>
              </a:rPr>
              <a:t>?</a:t>
            </a:r>
            <a:endParaRPr lang="en-US" sz="1800" b="0" strike="noStrike" spc="-1" dirty="0">
              <a:solidFill>
                <a:srgbClr val="000000"/>
              </a:solidFill>
              <a:uFill>
                <a:solidFill>
                  <a:srgbClr val="FFFFFF"/>
                </a:solidFill>
              </a:uFill>
              <a:latin typeface="Arial"/>
            </a:endParaRPr>
          </a:p>
        </p:txBody>
      </p:sp>
      <p:sp>
        <p:nvSpPr>
          <p:cNvPr id="41" name="CustomShape 2"/>
          <p:cNvSpPr/>
          <p:nvPr/>
        </p:nvSpPr>
        <p:spPr>
          <a:xfrm>
            <a:off x="474840" y="665280"/>
            <a:ext cx="8156520" cy="543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800" b="1" strike="noStrike" spc="-1">
                <a:solidFill>
                  <a:srgbClr val="333399"/>
                </a:solidFill>
                <a:uFill>
                  <a:solidFill>
                    <a:srgbClr val="FFFFFF"/>
                  </a:solidFill>
                </a:uFill>
                <a:latin typeface="Arial"/>
                <a:ea typeface="DejaVu Sans"/>
              </a:rPr>
              <a:t>Testo…………... </a:t>
            </a:r>
            <a:endParaRPr lang="en-US" sz="1800" b="0" strike="noStrike" spc="-1">
              <a:solidFill>
                <a:srgbClr val="000000"/>
              </a:solidFill>
              <a:uFill>
                <a:solidFill>
                  <a:srgbClr val="FFFFFF"/>
                </a:solidFill>
              </a:uFill>
              <a:latin typeface="Arial"/>
            </a:endParaRPr>
          </a:p>
        </p:txBody>
      </p:sp>
      <p:pic>
        <p:nvPicPr>
          <p:cNvPr id="6" name="Immagine 5" descr="the-challenges-and-opportunities-of-climate-change-an-overview-based-on-the-ipcc-fifth-assessment-report-ar5-21-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47" y="665280"/>
            <a:ext cx="8147613" cy="6117094"/>
          </a:xfrm>
          <a:prstGeom prst="rect">
            <a:avLst/>
          </a:prstGeom>
        </p:spPr>
      </p:pic>
    </p:spTree>
    <p:extLst>
      <p:ext uri="{BB962C8B-B14F-4D97-AF65-F5344CB8AC3E}">
        <p14:creationId xmlns:p14="http://schemas.microsoft.com/office/powerpoint/2010/main" val="210870814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42228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IPCC AR5 2013-2014</a:t>
            </a:r>
            <a:endParaRPr lang="en-US" sz="1800" b="0" strike="noStrike" spc="-1" dirty="0">
              <a:solidFill>
                <a:srgbClr val="000000"/>
              </a:solidFill>
              <a:uFill>
                <a:solidFill>
                  <a:srgbClr val="FFFFFF"/>
                </a:solidFill>
              </a:uFill>
              <a:latin typeface="Arial"/>
            </a:endParaRPr>
          </a:p>
        </p:txBody>
      </p:sp>
      <p:sp>
        <p:nvSpPr>
          <p:cNvPr id="41" name="CustomShape 2"/>
          <p:cNvSpPr/>
          <p:nvPr/>
        </p:nvSpPr>
        <p:spPr>
          <a:xfrm>
            <a:off x="474840" y="665280"/>
            <a:ext cx="8156520" cy="543384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800" b="1" strike="noStrike" spc="-1">
                <a:solidFill>
                  <a:srgbClr val="333399"/>
                </a:solidFill>
                <a:uFill>
                  <a:solidFill>
                    <a:srgbClr val="FFFFFF"/>
                  </a:solidFill>
                </a:uFill>
                <a:latin typeface="Arial"/>
                <a:ea typeface="DejaVu Sans"/>
              </a:rPr>
              <a:t>Testo…………... </a:t>
            </a:r>
            <a:endParaRPr lang="en-US" sz="1800" b="0" strike="noStrike" spc="-1">
              <a:solidFill>
                <a:srgbClr val="000000"/>
              </a:solidFill>
              <a:uFill>
                <a:solidFill>
                  <a:srgbClr val="FFFFFF"/>
                </a:solidFill>
              </a:uFill>
              <a:latin typeface="Arial"/>
            </a:endParaRPr>
          </a:p>
        </p:txBody>
      </p:sp>
      <p:pic>
        <p:nvPicPr>
          <p:cNvPr id="2" name="Immagine 1" descr="15063621217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3" y="453596"/>
            <a:ext cx="8385877" cy="5270024"/>
          </a:xfrm>
          <a:prstGeom prst="rect">
            <a:avLst/>
          </a:prstGeom>
        </p:spPr>
      </p:pic>
      <p:sp>
        <p:nvSpPr>
          <p:cNvPr id="5" name="CustomShape 2"/>
          <p:cNvSpPr/>
          <p:nvPr/>
        </p:nvSpPr>
        <p:spPr>
          <a:xfrm>
            <a:off x="249120" y="5247249"/>
            <a:ext cx="8382240" cy="2046141"/>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marL="342900" indent="-342900">
              <a:lnSpc>
                <a:spcPct val="100000"/>
              </a:lnSpc>
              <a:buFont typeface="Wingdings" charset="2"/>
              <a:buChar char="q"/>
            </a:pPr>
            <a:r>
              <a:rPr lang="en-US" sz="2000" b="1" spc="-1" dirty="0" err="1" smtClean="0">
                <a:solidFill>
                  <a:srgbClr val="333399"/>
                </a:solidFill>
                <a:uFill>
                  <a:solidFill>
                    <a:srgbClr val="FFFFFF"/>
                  </a:solidFill>
                </a:uFill>
                <a:latin typeface="Arial"/>
                <a:ea typeface="DejaVu Sans"/>
              </a:rPr>
              <a:t>L’influenza</a:t>
            </a:r>
            <a:r>
              <a:rPr lang="en-US" sz="2000" b="1" spc="-1" dirty="0" smtClean="0">
                <a:solidFill>
                  <a:srgbClr val="333399"/>
                </a:solidFill>
                <a:uFill>
                  <a:solidFill>
                    <a:srgbClr val="FFFFFF"/>
                  </a:solidFill>
                </a:uFill>
                <a:latin typeface="Arial"/>
                <a:ea typeface="DejaVu Sans"/>
              </a:rPr>
              <a:t> </a:t>
            </a:r>
            <a:r>
              <a:rPr lang="en-US" sz="2000" b="1" spc="-1" dirty="0" err="1" smtClean="0">
                <a:solidFill>
                  <a:srgbClr val="333399"/>
                </a:solidFill>
                <a:uFill>
                  <a:solidFill>
                    <a:srgbClr val="FFFFFF"/>
                  </a:solidFill>
                </a:uFill>
                <a:latin typeface="Arial"/>
                <a:ea typeface="DejaVu Sans"/>
              </a:rPr>
              <a:t>umana</a:t>
            </a:r>
            <a:r>
              <a:rPr lang="en-US" sz="2000" b="1" spc="-1" dirty="0" smtClean="0">
                <a:solidFill>
                  <a:srgbClr val="333399"/>
                </a:solidFill>
                <a:uFill>
                  <a:solidFill>
                    <a:srgbClr val="FFFFFF"/>
                  </a:solidFill>
                </a:uFill>
                <a:latin typeface="Arial"/>
                <a:ea typeface="DejaVu Sans"/>
              </a:rPr>
              <a:t> </a:t>
            </a:r>
            <a:r>
              <a:rPr lang="en-US" sz="2000" b="1" spc="-1" dirty="0" err="1" smtClean="0">
                <a:solidFill>
                  <a:srgbClr val="333399"/>
                </a:solidFill>
                <a:uFill>
                  <a:solidFill>
                    <a:srgbClr val="FFFFFF"/>
                  </a:solidFill>
                </a:uFill>
                <a:latin typeface="Arial"/>
                <a:ea typeface="DejaVu Sans"/>
              </a:rPr>
              <a:t>sul</a:t>
            </a:r>
            <a:r>
              <a:rPr lang="en-US" sz="2000" b="1" spc="-1" dirty="0" smtClean="0">
                <a:solidFill>
                  <a:srgbClr val="333399"/>
                </a:solidFill>
                <a:uFill>
                  <a:solidFill>
                    <a:srgbClr val="FFFFFF"/>
                  </a:solidFill>
                </a:uFill>
                <a:latin typeface="Arial"/>
                <a:ea typeface="DejaVu Sans"/>
              </a:rPr>
              <a:t> </a:t>
            </a:r>
            <a:r>
              <a:rPr lang="en-US" sz="2000" b="1" spc="-1" dirty="0" err="1" smtClean="0">
                <a:solidFill>
                  <a:srgbClr val="333399"/>
                </a:solidFill>
                <a:uFill>
                  <a:solidFill>
                    <a:srgbClr val="FFFFFF"/>
                  </a:solidFill>
                </a:uFill>
                <a:latin typeface="Arial"/>
                <a:ea typeface="DejaVu Sans"/>
              </a:rPr>
              <a:t>clima</a:t>
            </a:r>
            <a:r>
              <a:rPr lang="en-US" sz="2000" b="1" spc="-1" dirty="0" smtClean="0">
                <a:solidFill>
                  <a:srgbClr val="333399"/>
                </a:solidFill>
                <a:uFill>
                  <a:solidFill>
                    <a:srgbClr val="FFFFFF"/>
                  </a:solidFill>
                </a:uFill>
                <a:latin typeface="Arial"/>
                <a:ea typeface="DejaVu Sans"/>
              </a:rPr>
              <a:t> </a:t>
            </a:r>
            <a:r>
              <a:rPr lang="en-US" sz="2000" b="1" spc="-1" dirty="0" err="1" smtClean="0">
                <a:solidFill>
                  <a:srgbClr val="333399"/>
                </a:solidFill>
                <a:uFill>
                  <a:solidFill>
                    <a:srgbClr val="FFFFFF"/>
                  </a:solidFill>
                </a:uFill>
                <a:latin typeface="Arial"/>
                <a:ea typeface="DejaVu Sans"/>
              </a:rPr>
              <a:t>è</a:t>
            </a:r>
            <a:r>
              <a:rPr lang="en-US" sz="2000" b="1" spc="-1" dirty="0" smtClean="0">
                <a:solidFill>
                  <a:srgbClr val="333399"/>
                </a:solidFill>
                <a:uFill>
                  <a:solidFill>
                    <a:srgbClr val="FFFFFF"/>
                  </a:solidFill>
                </a:uFill>
                <a:latin typeface="Arial"/>
                <a:ea typeface="DejaVu Sans"/>
              </a:rPr>
              <a:t> </a:t>
            </a:r>
            <a:r>
              <a:rPr lang="en-US" sz="2000" b="1" spc="-1" dirty="0" err="1" smtClean="0">
                <a:solidFill>
                  <a:srgbClr val="333399"/>
                </a:solidFill>
                <a:uFill>
                  <a:solidFill>
                    <a:srgbClr val="FFFFFF"/>
                  </a:solidFill>
                </a:uFill>
                <a:latin typeface="Arial"/>
                <a:ea typeface="DejaVu Sans"/>
              </a:rPr>
              <a:t>evidente</a:t>
            </a:r>
            <a:endParaRPr lang="en-US" sz="2000" b="1" spc="-1" dirty="0">
              <a:solidFill>
                <a:srgbClr val="333399"/>
              </a:solidFill>
              <a:uFill>
                <a:solidFill>
                  <a:srgbClr val="FFFFFF"/>
                </a:solidFill>
              </a:uFill>
              <a:latin typeface="Arial"/>
              <a:ea typeface="DejaVu Sans"/>
            </a:endParaRPr>
          </a:p>
          <a:p>
            <a:pPr marL="342900" indent="-342900">
              <a:lnSpc>
                <a:spcPct val="100000"/>
              </a:lnSpc>
              <a:buFont typeface="Wingdings" charset="2"/>
              <a:buChar char="q"/>
            </a:pPr>
            <a:r>
              <a:rPr lang="en-US" sz="2000" b="1" strike="noStrike" spc="-1" dirty="0" err="1" smtClean="0">
                <a:solidFill>
                  <a:srgbClr val="333399"/>
                </a:solidFill>
                <a:uFill>
                  <a:solidFill>
                    <a:srgbClr val="FFFFFF"/>
                  </a:solidFill>
                </a:uFill>
                <a:latin typeface="Arial"/>
                <a:ea typeface="DejaVu Sans"/>
              </a:rPr>
              <a:t>Più</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destabilizziamo</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il</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clima</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maggiori</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saranno</a:t>
            </a:r>
            <a:r>
              <a:rPr lang="en-US" sz="2000" b="1" strike="noStrike" spc="-1" dirty="0" smtClean="0">
                <a:solidFill>
                  <a:srgbClr val="333399"/>
                </a:solidFill>
                <a:uFill>
                  <a:solidFill>
                    <a:srgbClr val="FFFFFF"/>
                  </a:solidFill>
                </a:uFill>
                <a:latin typeface="Arial"/>
                <a:ea typeface="DejaVu Sans"/>
              </a:rPr>
              <a:t> </a:t>
            </a:r>
            <a:r>
              <a:rPr lang="it-IT" sz="2000" b="1" strike="noStrike" spc="-1" dirty="0" smtClean="0">
                <a:solidFill>
                  <a:srgbClr val="333399"/>
                </a:solidFill>
                <a:uFill>
                  <a:solidFill>
                    <a:srgbClr val="FFFFFF"/>
                  </a:solidFill>
                </a:uFill>
                <a:latin typeface="Arial"/>
                <a:ea typeface="DejaVu Sans"/>
              </a:rPr>
              <a:t>I</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rischi</a:t>
            </a:r>
            <a:r>
              <a:rPr lang="en-US" sz="2000" b="1" strike="noStrike" spc="-1" dirty="0" smtClean="0">
                <a:solidFill>
                  <a:srgbClr val="333399"/>
                </a:solidFill>
                <a:uFill>
                  <a:solidFill>
                    <a:srgbClr val="FFFFFF"/>
                  </a:solidFill>
                </a:uFill>
                <a:latin typeface="Arial"/>
                <a:ea typeface="DejaVu Sans"/>
              </a:rPr>
              <a:t> di </a:t>
            </a:r>
            <a:r>
              <a:rPr lang="en-US" sz="2000" b="1" strike="noStrike" spc="-1" dirty="0" err="1" smtClean="0">
                <a:solidFill>
                  <a:srgbClr val="333399"/>
                </a:solidFill>
                <a:uFill>
                  <a:solidFill>
                    <a:srgbClr val="FFFFFF"/>
                  </a:solidFill>
                </a:uFill>
                <a:latin typeface="Arial"/>
                <a:ea typeface="DejaVu Sans"/>
              </a:rPr>
              <a:t>impatti</a:t>
            </a:r>
            <a:r>
              <a:rPr lang="en-US" sz="2000" b="1" strike="noStrike" spc="-1" dirty="0" smtClean="0">
                <a:solidFill>
                  <a:srgbClr val="333399"/>
                </a:solidFill>
                <a:uFill>
                  <a:solidFill>
                    <a:srgbClr val="FFFFFF"/>
                  </a:solidFill>
                </a:uFill>
                <a:latin typeface="Arial"/>
                <a:ea typeface="DejaVu Sans"/>
              </a:rPr>
              <a:t> </a:t>
            </a:r>
            <a:r>
              <a:rPr lang="en-US" sz="2000" b="1" spc="-1" dirty="0" err="1" smtClean="0">
                <a:solidFill>
                  <a:srgbClr val="333399"/>
                </a:solidFill>
                <a:uFill>
                  <a:solidFill>
                    <a:srgbClr val="FFFFFF"/>
                  </a:solidFill>
                </a:uFill>
                <a:latin typeface="Arial"/>
                <a:ea typeface="DejaVu Sans"/>
              </a:rPr>
              <a:t>gravi</a:t>
            </a:r>
            <a:r>
              <a:rPr lang="en-US" sz="2000" b="1" spc="-1" dirty="0" smtClean="0">
                <a:solidFill>
                  <a:srgbClr val="333399"/>
                </a:solidFill>
                <a:uFill>
                  <a:solidFill>
                    <a:srgbClr val="FFFFFF"/>
                  </a:solidFill>
                </a:uFill>
                <a:latin typeface="Arial"/>
                <a:ea typeface="DejaVu Sans"/>
              </a:rPr>
              <a:t> e </a:t>
            </a:r>
            <a:r>
              <a:rPr lang="en-US" sz="2000" b="1" spc="-1" dirty="0" err="1" smtClean="0">
                <a:solidFill>
                  <a:srgbClr val="333399"/>
                </a:solidFill>
                <a:uFill>
                  <a:solidFill>
                    <a:srgbClr val="FFFFFF"/>
                  </a:solidFill>
                </a:uFill>
                <a:latin typeface="Arial"/>
                <a:ea typeface="DejaVu Sans"/>
              </a:rPr>
              <a:t>irreversibili</a:t>
            </a:r>
            <a:endParaRPr lang="en-US" sz="2000" b="1" spc="-1" dirty="0" smtClean="0">
              <a:solidFill>
                <a:srgbClr val="333399"/>
              </a:solidFill>
              <a:uFill>
                <a:solidFill>
                  <a:srgbClr val="FFFFFF"/>
                </a:solidFill>
              </a:uFill>
              <a:latin typeface="Arial"/>
              <a:ea typeface="DejaVu Sans"/>
            </a:endParaRPr>
          </a:p>
          <a:p>
            <a:pPr marL="342900" indent="-342900">
              <a:lnSpc>
                <a:spcPct val="100000"/>
              </a:lnSpc>
              <a:buFont typeface="Wingdings" charset="2"/>
              <a:buChar char="q"/>
            </a:pPr>
            <a:r>
              <a:rPr lang="en-US" sz="2000" b="1" strike="noStrike" spc="-1" dirty="0" err="1" smtClean="0">
                <a:solidFill>
                  <a:srgbClr val="333399"/>
                </a:solidFill>
                <a:uFill>
                  <a:solidFill>
                    <a:srgbClr val="FFFFFF"/>
                  </a:solidFill>
                </a:uFill>
                <a:latin typeface="Arial"/>
                <a:ea typeface="DejaVu Sans"/>
              </a:rPr>
              <a:t>Abbiamo</a:t>
            </a:r>
            <a:r>
              <a:rPr lang="en-US" sz="2000" b="1" strike="noStrike" spc="-1" dirty="0" smtClean="0">
                <a:solidFill>
                  <a:srgbClr val="333399"/>
                </a:solidFill>
                <a:uFill>
                  <a:solidFill>
                    <a:srgbClr val="FFFFFF"/>
                  </a:solidFill>
                </a:uFill>
                <a:latin typeface="Arial"/>
                <a:ea typeface="DejaVu Sans"/>
              </a:rPr>
              <a:t> </a:t>
            </a:r>
            <a:r>
              <a:rPr lang="it-IT" sz="2000" b="1" spc="-1" dirty="0">
                <a:solidFill>
                  <a:srgbClr val="333399"/>
                </a:solidFill>
                <a:uFill>
                  <a:solidFill>
                    <a:srgbClr val="FFFFFF"/>
                  </a:solidFill>
                </a:uFill>
                <a:latin typeface="Arial"/>
                <a:ea typeface="DejaVu Sans"/>
              </a:rPr>
              <a:t>i</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mezzi</a:t>
            </a:r>
            <a:r>
              <a:rPr lang="en-US" sz="2000" b="1" strike="noStrike" spc="-1" dirty="0" smtClean="0">
                <a:solidFill>
                  <a:srgbClr val="333399"/>
                </a:solidFill>
                <a:uFill>
                  <a:solidFill>
                    <a:srgbClr val="FFFFFF"/>
                  </a:solidFill>
                </a:uFill>
                <a:latin typeface="Arial"/>
                <a:ea typeface="DejaVu Sans"/>
              </a:rPr>
              <a:t> per </a:t>
            </a:r>
            <a:r>
              <a:rPr lang="en-US" sz="2000" b="1" strike="noStrike" spc="-1" dirty="0" err="1" smtClean="0">
                <a:solidFill>
                  <a:srgbClr val="333399"/>
                </a:solidFill>
                <a:uFill>
                  <a:solidFill>
                    <a:srgbClr val="FFFFFF"/>
                  </a:solidFill>
                </a:uFill>
                <a:latin typeface="Arial"/>
                <a:ea typeface="DejaVu Sans"/>
              </a:rPr>
              <a:t>limitare</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il</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cambiamento</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climatico</a:t>
            </a:r>
            <a:r>
              <a:rPr lang="en-US" sz="2000" b="1" strike="noStrike" spc="-1" dirty="0" smtClean="0">
                <a:solidFill>
                  <a:srgbClr val="333399"/>
                </a:solidFill>
                <a:uFill>
                  <a:solidFill>
                    <a:srgbClr val="FFFFFF"/>
                  </a:solidFill>
                </a:uFill>
                <a:latin typeface="Arial"/>
                <a:ea typeface="DejaVu Sans"/>
              </a:rPr>
              <a:t> e per </a:t>
            </a:r>
            <a:r>
              <a:rPr lang="en-US" sz="2000" b="1" strike="noStrike" spc="-1" dirty="0" err="1" smtClean="0">
                <a:solidFill>
                  <a:srgbClr val="333399"/>
                </a:solidFill>
                <a:uFill>
                  <a:solidFill>
                    <a:srgbClr val="FFFFFF"/>
                  </a:solidFill>
                </a:uFill>
                <a:latin typeface="Arial"/>
                <a:ea typeface="DejaVu Sans"/>
              </a:rPr>
              <a:t>costruire</a:t>
            </a:r>
            <a:r>
              <a:rPr lang="en-US" sz="2000" b="1" strike="noStrike" spc="-1" dirty="0" smtClean="0">
                <a:solidFill>
                  <a:srgbClr val="333399"/>
                </a:solidFill>
                <a:uFill>
                  <a:solidFill>
                    <a:srgbClr val="FFFFFF"/>
                  </a:solidFill>
                </a:uFill>
                <a:latin typeface="Arial"/>
                <a:ea typeface="DejaVu Sans"/>
              </a:rPr>
              <a:t> un </a:t>
            </a:r>
            <a:r>
              <a:rPr lang="en-US" sz="2000" b="1" strike="noStrike" spc="-1" dirty="0" err="1" smtClean="0">
                <a:solidFill>
                  <a:srgbClr val="333399"/>
                </a:solidFill>
                <a:uFill>
                  <a:solidFill>
                    <a:srgbClr val="FFFFFF"/>
                  </a:solidFill>
                </a:uFill>
                <a:latin typeface="Arial"/>
                <a:ea typeface="DejaVu Sans"/>
              </a:rPr>
              <a:t>futuro</a:t>
            </a:r>
            <a:r>
              <a:rPr lang="en-US" sz="2000" b="1" strike="noStrike" spc="-1" dirty="0" smtClean="0">
                <a:solidFill>
                  <a:srgbClr val="333399"/>
                </a:solidFill>
                <a:uFill>
                  <a:solidFill>
                    <a:srgbClr val="FFFFFF"/>
                  </a:solidFill>
                </a:uFill>
                <a:latin typeface="Arial"/>
                <a:ea typeface="DejaVu Sans"/>
              </a:rPr>
              <a:t> in </a:t>
            </a:r>
            <a:r>
              <a:rPr lang="en-US" sz="2000" b="1" strike="noStrike" spc="-1" dirty="0" err="1" smtClean="0">
                <a:solidFill>
                  <a:srgbClr val="333399"/>
                </a:solidFill>
                <a:uFill>
                  <a:solidFill>
                    <a:srgbClr val="FFFFFF"/>
                  </a:solidFill>
                </a:uFill>
                <a:latin typeface="Arial"/>
                <a:ea typeface="DejaVu Sans"/>
              </a:rPr>
              <a:t>modo</a:t>
            </a:r>
            <a:r>
              <a:rPr lang="en-US" sz="2000" b="1" strike="noStrike" spc="-1" dirty="0" smtClean="0">
                <a:solidFill>
                  <a:srgbClr val="333399"/>
                </a:solidFill>
                <a:uFill>
                  <a:solidFill>
                    <a:srgbClr val="FFFFFF"/>
                  </a:solidFill>
                </a:uFill>
                <a:latin typeface="Arial"/>
                <a:ea typeface="DejaVu Sans"/>
              </a:rPr>
              <a:t> </a:t>
            </a:r>
            <a:r>
              <a:rPr lang="en-US" sz="2000" b="1" strike="noStrike" spc="-1" dirty="0" err="1" smtClean="0">
                <a:solidFill>
                  <a:srgbClr val="333399"/>
                </a:solidFill>
                <a:uFill>
                  <a:solidFill>
                    <a:srgbClr val="FFFFFF"/>
                  </a:solidFill>
                </a:uFill>
                <a:latin typeface="Arial"/>
                <a:ea typeface="DejaVu Sans"/>
              </a:rPr>
              <a:t>sostenibile</a:t>
            </a:r>
            <a:r>
              <a:rPr lang="en-US" sz="2000" b="1" strike="noStrike" spc="-1" dirty="0" smtClean="0">
                <a:solidFill>
                  <a:srgbClr val="333399"/>
                </a:solidFill>
                <a:uFill>
                  <a:solidFill>
                    <a:srgbClr val="FFFFFF"/>
                  </a:solidFill>
                </a:uFill>
                <a:latin typeface="Arial"/>
                <a:ea typeface="DejaVu Sans"/>
              </a:rPr>
              <a:t> </a:t>
            </a:r>
            <a:endParaRPr lang="en-US" sz="20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32467790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op-logo-632x36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386" y="3793067"/>
            <a:ext cx="5309480" cy="2982382"/>
          </a:xfrm>
          <a:prstGeom prst="rect">
            <a:avLst/>
          </a:prstGeom>
        </p:spPr>
      </p:pic>
      <p:pic>
        <p:nvPicPr>
          <p:cNvPr id="6" name="Immagine 5" descr="foto-cop21-parigi-2015_1-copi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001" y="152404"/>
            <a:ext cx="6441573" cy="4289014"/>
          </a:xfrm>
          <a:prstGeom prst="rect">
            <a:avLst/>
          </a:prstGeom>
        </p:spPr>
      </p:pic>
      <p:sp>
        <p:nvSpPr>
          <p:cNvPr id="41" name="CustomShape 2"/>
          <p:cNvSpPr/>
          <p:nvPr/>
        </p:nvSpPr>
        <p:spPr>
          <a:xfrm>
            <a:off x="249001" y="5554134"/>
            <a:ext cx="4960760" cy="122131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400" b="1" spc="-1" dirty="0" err="1" smtClean="0">
                <a:solidFill>
                  <a:srgbClr val="333399"/>
                </a:solidFill>
                <a:uFill>
                  <a:solidFill>
                    <a:srgbClr val="FFFFFF"/>
                  </a:solidFill>
                </a:uFill>
                <a:latin typeface="Arial"/>
                <a:ea typeface="DejaVu Sans"/>
              </a:rPr>
              <a:t>Impegni</a:t>
            </a:r>
            <a:r>
              <a:rPr lang="en-US" sz="2400" b="1" spc="-1" dirty="0" smtClean="0">
                <a:solidFill>
                  <a:srgbClr val="333399"/>
                </a:solidFill>
                <a:uFill>
                  <a:solidFill>
                    <a:srgbClr val="FFFFFF"/>
                  </a:solidFill>
                </a:uFill>
                <a:latin typeface="Arial"/>
                <a:ea typeface="DejaVu Sans"/>
              </a:rPr>
              <a:t> per </a:t>
            </a:r>
            <a:r>
              <a:rPr lang="en-US" sz="2400" b="1" spc="-1" dirty="0" err="1" smtClean="0">
                <a:solidFill>
                  <a:srgbClr val="333399"/>
                </a:solidFill>
                <a:uFill>
                  <a:solidFill>
                    <a:srgbClr val="FFFFFF"/>
                  </a:solidFill>
                </a:uFill>
                <a:latin typeface="Arial"/>
                <a:ea typeface="DejaVu Sans"/>
              </a:rPr>
              <a:t>rispettare</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il</a:t>
            </a:r>
            <a:endParaRPr lang="en-US" sz="2400" b="1" spc="-1" dirty="0" smtClean="0">
              <a:solidFill>
                <a:srgbClr val="333399"/>
              </a:solidFill>
              <a:uFill>
                <a:solidFill>
                  <a:srgbClr val="FFFFFF"/>
                </a:solidFill>
              </a:uFill>
              <a:latin typeface="Arial"/>
              <a:ea typeface="DejaVu Sans"/>
            </a:endParaRPr>
          </a:p>
          <a:p>
            <a:pPr>
              <a:lnSpc>
                <a:spcPct val="100000"/>
              </a:lnSpc>
            </a:pPr>
            <a:r>
              <a:rPr lang="it-IT" sz="2400" b="1" spc="-1" dirty="0">
                <a:solidFill>
                  <a:srgbClr val="333399"/>
                </a:solidFill>
                <a:uFill>
                  <a:solidFill>
                    <a:srgbClr val="FFFFFF"/>
                  </a:solidFill>
                </a:uFill>
                <a:latin typeface="Arial"/>
                <a:ea typeface="DejaVu Sans"/>
              </a:rPr>
              <a:t>l</a:t>
            </a:r>
            <a:r>
              <a:rPr lang="en-US" sz="2400" b="1" spc="-1" dirty="0" err="1" smtClean="0">
                <a:solidFill>
                  <a:srgbClr val="333399"/>
                </a:solidFill>
                <a:uFill>
                  <a:solidFill>
                    <a:srgbClr val="FFFFFF"/>
                  </a:solidFill>
                </a:uFill>
                <a:latin typeface="Arial"/>
                <a:ea typeface="DejaVu Sans"/>
              </a:rPr>
              <a:t>imite</a:t>
            </a:r>
            <a:r>
              <a:rPr lang="en-US" sz="2400" b="1" spc="-1" dirty="0" smtClean="0">
                <a:solidFill>
                  <a:srgbClr val="333399"/>
                </a:solidFill>
                <a:uFill>
                  <a:solidFill>
                    <a:srgbClr val="FFFFFF"/>
                  </a:solidFill>
                </a:uFill>
                <a:latin typeface="Arial"/>
                <a:ea typeface="DejaVu Sans"/>
              </a:rPr>
              <a:t> di </a:t>
            </a:r>
            <a:r>
              <a:rPr lang="en-US" sz="2400" b="1" spc="-1" dirty="0" err="1" smtClean="0">
                <a:solidFill>
                  <a:srgbClr val="333399"/>
                </a:solidFill>
                <a:uFill>
                  <a:solidFill>
                    <a:srgbClr val="FFFFFF"/>
                  </a:solidFill>
                </a:uFill>
                <a:latin typeface="Arial"/>
                <a:ea typeface="DejaVu Sans"/>
              </a:rPr>
              <a:t>aumento</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massimo</a:t>
            </a:r>
            <a:r>
              <a:rPr lang="en-US" sz="2400" b="1" spc="-1" dirty="0" smtClean="0">
                <a:solidFill>
                  <a:srgbClr val="333399"/>
                </a:solidFill>
                <a:uFill>
                  <a:solidFill>
                    <a:srgbClr val="FFFFFF"/>
                  </a:solidFill>
                </a:uFill>
                <a:latin typeface="Arial"/>
                <a:ea typeface="DejaVu Sans"/>
              </a:rPr>
              <a:t> </a:t>
            </a:r>
          </a:p>
          <a:p>
            <a:pPr>
              <a:lnSpc>
                <a:spcPct val="100000"/>
              </a:lnSpc>
            </a:pPr>
            <a:r>
              <a:rPr lang="en-US" sz="2400" b="1" spc="-1" dirty="0" smtClean="0">
                <a:solidFill>
                  <a:srgbClr val="333399"/>
                </a:solidFill>
                <a:uFill>
                  <a:solidFill>
                    <a:srgbClr val="FFFFFF"/>
                  </a:solidFill>
                </a:uFill>
                <a:latin typeface="Arial"/>
                <a:ea typeface="DejaVu Sans"/>
              </a:rPr>
              <a:t>di 2 </a:t>
            </a:r>
            <a:r>
              <a:rPr lang="en-US" sz="2400" b="1" spc="-1" dirty="0" err="1" smtClean="0">
                <a:solidFill>
                  <a:srgbClr val="333399"/>
                </a:solidFill>
                <a:uFill>
                  <a:solidFill>
                    <a:srgbClr val="FFFFFF"/>
                  </a:solidFill>
                </a:uFill>
                <a:latin typeface="Arial"/>
                <a:ea typeface="DejaVu Sans"/>
              </a:rPr>
              <a:t>gradi</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entro</a:t>
            </a:r>
            <a:r>
              <a:rPr lang="en-US" sz="2400" b="1" spc="-1" dirty="0" smtClean="0">
                <a:solidFill>
                  <a:srgbClr val="333399"/>
                </a:solidFill>
                <a:uFill>
                  <a:solidFill>
                    <a:srgbClr val="FFFFFF"/>
                  </a:solidFill>
                </a:uFill>
                <a:latin typeface="Arial"/>
                <a:ea typeface="DejaVu Sans"/>
              </a:rPr>
              <a:t> </a:t>
            </a:r>
            <a:r>
              <a:rPr lang="en-US" sz="2400" b="1" spc="-1" dirty="0" err="1" smtClean="0">
                <a:solidFill>
                  <a:srgbClr val="333399"/>
                </a:solidFill>
                <a:uFill>
                  <a:solidFill>
                    <a:srgbClr val="FFFFFF"/>
                  </a:solidFill>
                </a:uFill>
                <a:latin typeface="Arial"/>
                <a:ea typeface="DejaVu Sans"/>
              </a:rPr>
              <a:t>il</a:t>
            </a:r>
            <a:r>
              <a:rPr lang="en-US" sz="2400" b="1" spc="-1" dirty="0" smtClean="0">
                <a:solidFill>
                  <a:srgbClr val="333399"/>
                </a:solidFill>
                <a:uFill>
                  <a:solidFill>
                    <a:srgbClr val="FFFFFF"/>
                  </a:solidFill>
                </a:uFill>
                <a:latin typeface="Arial"/>
                <a:ea typeface="DejaVu Sans"/>
              </a:rPr>
              <a:t> 2100</a:t>
            </a:r>
          </a:p>
        </p:txBody>
      </p:sp>
    </p:spTree>
    <p:extLst>
      <p:ext uri="{BB962C8B-B14F-4D97-AF65-F5344CB8AC3E}">
        <p14:creationId xmlns:p14="http://schemas.microsoft.com/office/powerpoint/2010/main" val="193867705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169333" y="85320"/>
            <a:ext cx="9039013"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Sistemi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termodinamici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Calore</a:t>
            </a:r>
            <a:r>
              <a:rPr lang="en-US" sz="3200" b="1" spc="-1" dirty="0" smtClean="0">
                <a:solidFill>
                  <a:srgbClr val="333399"/>
                </a:solidFill>
                <a:uFill>
                  <a:solidFill>
                    <a:srgbClr val="FFFFFF"/>
                  </a:solidFill>
                </a:uFill>
                <a:latin typeface="Arial"/>
                <a:ea typeface="DejaVu Sans"/>
              </a:rPr>
              <a:t> e </a:t>
            </a:r>
            <a:r>
              <a:rPr lang="en-US" sz="3200" b="1" spc="-1" dirty="0" err="1" smtClean="0">
                <a:solidFill>
                  <a:srgbClr val="333399"/>
                </a:solidFill>
                <a:uFill>
                  <a:solidFill>
                    <a:srgbClr val="FFFFFF"/>
                  </a:solidFill>
                </a:uFill>
                <a:latin typeface="Arial"/>
                <a:ea typeface="DejaVu Sans"/>
              </a:rPr>
              <a:t>temperatura</a:t>
            </a:r>
            <a:endParaRPr lang="en-US" sz="1800" b="0" strike="noStrike" spc="-1" dirty="0">
              <a:solidFill>
                <a:srgbClr val="000000"/>
              </a:solidFill>
              <a:uFill>
                <a:solidFill>
                  <a:srgbClr val="FFFFFF"/>
                </a:solidFill>
              </a:uFill>
              <a:latin typeface="Arial"/>
            </a:endParaRPr>
          </a:p>
        </p:txBody>
      </p:sp>
      <p:sp>
        <p:nvSpPr>
          <p:cNvPr id="3" name="Rettangolo 2"/>
          <p:cNvSpPr/>
          <p:nvPr/>
        </p:nvSpPr>
        <p:spPr>
          <a:xfrm>
            <a:off x="406409" y="813760"/>
            <a:ext cx="7972214" cy="1200328"/>
          </a:xfrm>
          <a:prstGeom prst="rect">
            <a:avLst/>
          </a:prstGeom>
        </p:spPr>
        <p:txBody>
          <a:bodyPr wrap="square">
            <a:spAutoFit/>
          </a:bodyPr>
          <a:lstStyle/>
          <a:p>
            <a:r>
              <a:rPr lang="it-IT" sz="2400" dirty="0" smtClean="0"/>
              <a:t>I </a:t>
            </a:r>
            <a:r>
              <a:rPr lang="it-IT" sz="2400" b="1" dirty="0" smtClean="0"/>
              <a:t>principi della termodinamica </a:t>
            </a:r>
            <a:r>
              <a:rPr lang="it-IT" sz="2400" dirty="0" smtClean="0"/>
              <a:t>descrivono le modalità di trasformazione dell’energia dentro un sistema, e degli scambi d’energia tra un sistema e l’ambiente esterno.</a:t>
            </a:r>
            <a:endParaRPr lang="it-IT" sz="2400" dirty="0"/>
          </a:p>
        </p:txBody>
      </p:sp>
      <p:sp>
        <p:nvSpPr>
          <p:cNvPr id="6" name="Rettangolo 5"/>
          <p:cNvSpPr/>
          <p:nvPr/>
        </p:nvSpPr>
        <p:spPr>
          <a:xfrm>
            <a:off x="389479" y="4321790"/>
            <a:ext cx="7972214" cy="1200328"/>
          </a:xfrm>
          <a:prstGeom prst="rect">
            <a:avLst/>
          </a:prstGeom>
        </p:spPr>
        <p:txBody>
          <a:bodyPr wrap="square">
            <a:spAutoFit/>
          </a:bodyPr>
          <a:lstStyle/>
          <a:p>
            <a:r>
              <a:rPr lang="it-IT" sz="2400" dirty="0" smtClean="0"/>
              <a:t>Come in meccanica, un sistema può scambiare energia compiendo </a:t>
            </a:r>
            <a:r>
              <a:rPr lang="it-IT" sz="2400" b="1" dirty="0" smtClean="0"/>
              <a:t>lavoro</a:t>
            </a:r>
            <a:r>
              <a:rPr lang="it-IT" sz="2400" dirty="0" smtClean="0"/>
              <a:t>, cioè tramite forze che producono un  movimento delle pareti del sistema.    </a:t>
            </a:r>
            <a:endParaRPr lang="it-IT" sz="2400" dirty="0"/>
          </a:p>
        </p:txBody>
      </p:sp>
      <p:sp>
        <p:nvSpPr>
          <p:cNvPr id="5" name="Rettangolo 4"/>
          <p:cNvSpPr/>
          <p:nvPr/>
        </p:nvSpPr>
        <p:spPr>
          <a:xfrm>
            <a:off x="423348" y="5538114"/>
            <a:ext cx="7972214" cy="1200328"/>
          </a:xfrm>
          <a:prstGeom prst="rect">
            <a:avLst/>
          </a:prstGeom>
        </p:spPr>
        <p:txBody>
          <a:bodyPr wrap="square">
            <a:spAutoFit/>
          </a:bodyPr>
          <a:lstStyle/>
          <a:p>
            <a:r>
              <a:rPr lang="it-IT" sz="2400" dirty="0" smtClean="0"/>
              <a:t>Il </a:t>
            </a:r>
            <a:r>
              <a:rPr lang="it-IT" sz="2400" b="1" dirty="0" smtClean="0"/>
              <a:t>calore</a:t>
            </a:r>
            <a:r>
              <a:rPr lang="it-IT" sz="2400" dirty="0" smtClean="0"/>
              <a:t> è un altro modo in cui un sistema può scambiare energia con un altro sistema, se la loro </a:t>
            </a:r>
            <a:r>
              <a:rPr lang="it-IT" sz="2400" b="1" dirty="0" smtClean="0"/>
              <a:t>temperatura</a:t>
            </a:r>
            <a:r>
              <a:rPr lang="it-IT" sz="2400" dirty="0" smtClean="0"/>
              <a:t> </a:t>
            </a:r>
            <a:r>
              <a:rPr lang="it-IT" sz="2400" dirty="0"/>
              <a:t>è</a:t>
            </a:r>
            <a:r>
              <a:rPr lang="it-IT" sz="2400" dirty="0" smtClean="0"/>
              <a:t> differente (altrimenti essi sono in equilibrio termico).     </a:t>
            </a:r>
            <a:endParaRPr lang="it-IT" sz="2400" dirty="0"/>
          </a:p>
        </p:txBody>
      </p:sp>
      <p:pic>
        <p:nvPicPr>
          <p:cNvPr id="2" name="Immagine 1" descr="6cd2e07b661642a30fbc32738039bd5d5d0ccf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180" y="1992713"/>
            <a:ext cx="4840224" cy="2279904"/>
          </a:xfrm>
          <a:prstGeom prst="rect">
            <a:avLst/>
          </a:prstGeom>
        </p:spPr>
      </p:pic>
    </p:spTree>
    <p:extLst>
      <p:ext uri="{BB962C8B-B14F-4D97-AF65-F5344CB8AC3E}">
        <p14:creationId xmlns:p14="http://schemas.microsoft.com/office/powerpoint/2010/main" val="157643575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a:solidFill>
                  <a:srgbClr val="333399"/>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p:txBody>
      </p:sp>
      <p:pic>
        <p:nvPicPr>
          <p:cNvPr id="2" name="Immagine 1" descr="sr15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918" y="-378800"/>
            <a:ext cx="5583936" cy="7221454"/>
          </a:xfrm>
          <a:prstGeom prst="rect">
            <a:avLst/>
          </a:prstGeom>
        </p:spPr>
      </p:pic>
      <p:sp>
        <p:nvSpPr>
          <p:cNvPr id="3" name="CasellaDiTesto 2"/>
          <p:cNvSpPr txBox="1"/>
          <p:nvPr/>
        </p:nvSpPr>
        <p:spPr>
          <a:xfrm>
            <a:off x="164455" y="2980267"/>
            <a:ext cx="1986078" cy="954107"/>
          </a:xfrm>
          <a:prstGeom prst="rect">
            <a:avLst/>
          </a:prstGeom>
          <a:noFill/>
        </p:spPr>
        <p:txBody>
          <a:bodyPr wrap="square" rtlCol="0">
            <a:spAutoFit/>
          </a:bodyPr>
          <a:lstStyle/>
          <a:p>
            <a:r>
              <a:rPr lang="it-IT" sz="2800" dirty="0" smtClean="0"/>
              <a:t>Pubblicato </a:t>
            </a:r>
          </a:p>
          <a:p>
            <a:r>
              <a:rPr lang="it-IT" sz="2800" dirty="0"/>
              <a:t>n</a:t>
            </a:r>
            <a:r>
              <a:rPr lang="it-IT" sz="2800" dirty="0" smtClean="0"/>
              <a:t>el 2018</a:t>
            </a:r>
            <a:endParaRPr lang="it-IT" sz="2800" dirty="0"/>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a:solidFill>
                  <a:srgbClr val="333399"/>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p:txBody>
      </p:sp>
      <p:pic>
        <p:nvPicPr>
          <p:cNvPr id="2" name="Immagine 1" descr="2_vs_1_5_degrees_ES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701297"/>
            <a:ext cx="8951978" cy="5987362"/>
          </a:xfrm>
          <a:prstGeom prst="rect">
            <a:avLst/>
          </a:prstGeom>
        </p:spPr>
      </p:pic>
      <p:sp>
        <p:nvSpPr>
          <p:cNvPr id="4" name="CustomShape 1"/>
          <p:cNvSpPr/>
          <p:nvPr/>
        </p:nvSpPr>
        <p:spPr>
          <a:xfrm>
            <a:off x="401520" y="-1693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Quanto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conta</a:t>
            </a:r>
            <a:r>
              <a:rPr lang="en-US" sz="3200" b="1" spc="-1" dirty="0" smtClean="0">
                <a:solidFill>
                  <a:srgbClr val="333399"/>
                </a:solidFill>
                <a:uFill>
                  <a:solidFill>
                    <a:srgbClr val="FFFFFF"/>
                  </a:solidFill>
                </a:uFill>
                <a:latin typeface="Arial"/>
                <a:ea typeface="DejaVu Sans"/>
              </a:rPr>
              <a:t> mezzo </a:t>
            </a:r>
            <a:r>
              <a:rPr lang="en-US" sz="3200" b="1" spc="-1" dirty="0" err="1" smtClean="0">
                <a:solidFill>
                  <a:srgbClr val="333399"/>
                </a:solidFill>
                <a:uFill>
                  <a:solidFill>
                    <a:srgbClr val="FFFFFF"/>
                  </a:solidFill>
                </a:uFill>
                <a:latin typeface="Arial"/>
                <a:ea typeface="DejaVu Sans"/>
              </a:rPr>
              <a:t>grado</a:t>
            </a:r>
            <a:r>
              <a:rPr lang="en-US" sz="3200" b="1" spc="-1" dirty="0" smtClean="0">
                <a:solidFill>
                  <a:srgbClr val="333399"/>
                </a:solidFill>
                <a:uFill>
                  <a:solidFill>
                    <a:srgbClr val="FFFFFF"/>
                  </a:solidFill>
                </a:uFill>
                <a:latin typeface="Arial"/>
                <a:ea typeface="DejaVu Sans"/>
              </a:rPr>
              <a:t> in </a:t>
            </a:r>
            <a:r>
              <a:rPr lang="en-US" sz="3200" b="1" spc="-1" dirty="0" err="1" smtClean="0">
                <a:solidFill>
                  <a:srgbClr val="333399"/>
                </a:solidFill>
                <a:uFill>
                  <a:solidFill>
                    <a:srgbClr val="FFFFFF"/>
                  </a:solidFill>
                </a:uFill>
                <a:latin typeface="Arial"/>
                <a:ea typeface="DejaVu Sans"/>
              </a:rPr>
              <a:t>più</a:t>
            </a:r>
            <a:r>
              <a:rPr lang="it-IT" sz="3200" b="1" spc="-1" dirty="0" smtClean="0">
                <a:solidFill>
                  <a:srgbClr val="333399"/>
                </a:solidFill>
                <a:uFill>
                  <a:solidFill>
                    <a:srgbClr val="FFFFFF"/>
                  </a:solidFill>
                </a:uFill>
                <a:latin typeface="Arial"/>
                <a:ea typeface="DejaVu Sans"/>
              </a:rPr>
              <a:t>…</a:t>
            </a:r>
            <a:endParaRPr lang="en-US" sz="1800" b="0" strike="noStrike" spc="-1" dirty="0">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greta_thunberg_full_speech_at_un_climate_change_cop24_conference_640_ori_crop_master__0x0_640x3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334" y="3542243"/>
            <a:ext cx="5503332" cy="3095624"/>
          </a:xfrm>
          <a:prstGeom prst="rect">
            <a:avLst/>
          </a:prstGeom>
        </p:spPr>
      </p:pic>
      <p:pic>
        <p:nvPicPr>
          <p:cNvPr id="4" name="Immagine 3" descr="cop24-Polon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33" y="169333"/>
            <a:ext cx="4419600" cy="2946400"/>
          </a:xfrm>
          <a:prstGeom prst="rect">
            <a:avLst/>
          </a:prstGeom>
        </p:spPr>
      </p:pic>
      <p:pic>
        <p:nvPicPr>
          <p:cNvPr id="5" name="Immagine 4" descr="Cop24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9739" y="321727"/>
            <a:ext cx="2878667" cy="2878667"/>
          </a:xfrm>
          <a:prstGeom prst="rect">
            <a:avLst/>
          </a:prstGeom>
        </p:spPr>
      </p:pic>
    </p:spTree>
    <p:extLst>
      <p:ext uri="{BB962C8B-B14F-4D97-AF65-F5344CB8AC3E}">
        <p14:creationId xmlns:p14="http://schemas.microsoft.com/office/powerpoint/2010/main" val="11819174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a:solidFill>
                  <a:srgbClr val="333399"/>
                </a:solidFill>
                <a:uFill>
                  <a:solidFill>
                    <a:srgbClr val="FFFFFF"/>
                  </a:solidFill>
                </a:uFill>
                <a:latin typeface="Arial"/>
                <a:ea typeface="DejaVu Sans"/>
              </a:rPr>
              <a:t> </a:t>
            </a:r>
            <a:endParaRPr lang="en-US" sz="1800" b="0" strike="noStrike" spc="-1">
              <a:solidFill>
                <a:srgbClr val="000000"/>
              </a:solidFill>
              <a:uFill>
                <a:solidFill>
                  <a:srgbClr val="FFFFFF"/>
                </a:solidFill>
              </a:uFill>
              <a:latin typeface="Arial"/>
            </a:endParaRPr>
          </a:p>
        </p:txBody>
      </p:sp>
      <p:pic>
        <p:nvPicPr>
          <p:cNvPr id="3" name="Immagine 2" descr="GretaScioperoStudent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20" y="73004"/>
            <a:ext cx="5728347" cy="3228500"/>
          </a:xfrm>
          <a:prstGeom prst="rect">
            <a:avLst/>
          </a:prstGeom>
        </p:spPr>
      </p:pic>
      <p:pic>
        <p:nvPicPr>
          <p:cNvPr id="4" name="Immagine 3" descr="inde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463" y="393693"/>
            <a:ext cx="2580217" cy="2580217"/>
          </a:xfrm>
          <a:prstGeom prst="rect">
            <a:avLst/>
          </a:prstGeom>
        </p:spPr>
      </p:pic>
      <p:pic>
        <p:nvPicPr>
          <p:cNvPr id="5" name="Immagine 4" descr="104826625-d1ffafde-e23c-4091-99f5-69e7b489dad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0186" y="3657605"/>
            <a:ext cx="4567379" cy="3047998"/>
          </a:xfrm>
          <a:prstGeom prst="rect">
            <a:avLst/>
          </a:prstGeom>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8532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La </a:t>
            </a:r>
            <a:r>
              <a:rPr lang="en-US" sz="3200" b="1" spc="-1" dirty="0" err="1" smtClean="0">
                <a:solidFill>
                  <a:srgbClr val="333399"/>
                </a:solidFill>
                <a:uFill>
                  <a:solidFill>
                    <a:srgbClr val="FFFFFF"/>
                  </a:solidFill>
                </a:uFill>
                <a:latin typeface="Arial"/>
                <a:ea typeface="DejaVu Sans"/>
              </a:rPr>
              <a:t>crisi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dell’acqua</a:t>
            </a:r>
            <a:r>
              <a:rPr lang="en-US" sz="3200" b="1" spc="-1" dirty="0" smtClean="0">
                <a:solidFill>
                  <a:srgbClr val="333399"/>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01" y="1456267"/>
            <a:ext cx="9245636" cy="523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099432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8532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Migrazioni</a:t>
            </a:r>
            <a:endParaRPr lang="en-US" sz="1800" b="0" strike="noStrike" spc="-1" dirty="0">
              <a:solidFill>
                <a:srgbClr val="000000"/>
              </a:solidFill>
              <a:uFill>
                <a:solidFill>
                  <a:srgbClr val="FFFFFF"/>
                </a:solidFill>
              </a:uFill>
              <a:latin typeface="Arial"/>
            </a:endParaRPr>
          </a:p>
        </p:txBody>
      </p:sp>
      <p:sp>
        <p:nvSpPr>
          <p:cNvPr id="4" name="Text Box 2"/>
          <p:cNvSpPr txBox="1">
            <a:spLocks noChangeArrowheads="1"/>
          </p:cNvSpPr>
          <p:nvPr/>
        </p:nvSpPr>
        <p:spPr bwMode="auto">
          <a:xfrm>
            <a:off x="249120" y="711847"/>
            <a:ext cx="8362950" cy="1633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455613" indent="-455613">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rgbClr val="000000"/>
                </a:solidFill>
                <a:latin typeface="Arial" charset="0"/>
                <a:ea typeface="ＭＳ Ｐゴシック" charset="0"/>
                <a:cs typeface="ＭＳ Ｐゴシック" charset="0"/>
              </a:defRPr>
            </a:lvl1pPr>
            <a:lvl2pPr>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rgbClr val="000000"/>
                </a:solidFill>
                <a:latin typeface="Arial" charset="0"/>
                <a:ea typeface="ＭＳ Ｐゴシック" charset="0"/>
                <a:cs typeface="ＭＳ Ｐゴシック" charset="0"/>
              </a:defRPr>
            </a:lvl2pPr>
            <a:lvl3pPr>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rgbClr val="000000"/>
                </a:solidFill>
                <a:latin typeface="Arial" charset="0"/>
                <a:ea typeface="ＭＳ Ｐゴシック" charset="0"/>
                <a:cs typeface="ＭＳ Ｐゴシック" charset="0"/>
              </a:defRPr>
            </a:lvl3pPr>
            <a:lvl4pPr>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rgbClr val="000000"/>
                </a:solidFill>
                <a:latin typeface="Arial" charset="0"/>
                <a:ea typeface="ＭＳ Ｐゴシック" charset="0"/>
                <a:cs typeface="ＭＳ Ｐゴシック" charset="0"/>
              </a:defRPr>
            </a:lvl4pPr>
            <a:lvl5pPr>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rgbClr val="000000"/>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rgbClr val="000000"/>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rgbClr val="000000"/>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rgbClr val="000000"/>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455613" algn="l"/>
                <a:tab pos="1370013" algn="l"/>
                <a:tab pos="2284413" algn="l"/>
                <a:tab pos="3198813" algn="l"/>
                <a:tab pos="4113213" algn="l"/>
                <a:tab pos="5027613" algn="l"/>
                <a:tab pos="5942013" algn="l"/>
                <a:tab pos="6856413" algn="l"/>
                <a:tab pos="7770813" algn="l"/>
                <a:tab pos="8685213" algn="l"/>
                <a:tab pos="9599613" algn="l"/>
                <a:tab pos="10514013" algn="l"/>
              </a:tabLst>
              <a:defRPr sz="2400">
                <a:solidFill>
                  <a:srgbClr val="000000"/>
                </a:solidFill>
                <a:latin typeface="Arial" charset="0"/>
                <a:ea typeface="ＭＳ Ｐゴシック" charset="0"/>
                <a:cs typeface="ＭＳ Ｐゴシック" charset="0"/>
              </a:defRPr>
            </a:lvl9pPr>
          </a:lstStyle>
          <a:p>
            <a:pPr>
              <a:buFont typeface="Wingdings" charset="0"/>
              <a:buChar char=""/>
            </a:pPr>
            <a:r>
              <a:rPr lang="it-IT" sz="2000" dirty="0" smtClean="0">
                <a:cs typeface="Arial" charset="0"/>
              </a:rPr>
              <a:t>166 </a:t>
            </a:r>
            <a:r>
              <a:rPr lang="it-IT" sz="2000" dirty="0">
                <a:cs typeface="Arial" charset="0"/>
              </a:rPr>
              <a:t>milioni di persone si sono spostate nel </a:t>
            </a:r>
            <a:r>
              <a:rPr lang="it-IT" sz="2000" dirty="0" smtClean="0">
                <a:cs typeface="Arial" charset="0"/>
              </a:rPr>
              <a:t>periodo </a:t>
            </a:r>
            <a:r>
              <a:rPr lang="it-IT" sz="2000" dirty="0">
                <a:cs typeface="Arial" charset="0"/>
              </a:rPr>
              <a:t>2008-2013: 90% degli spostamenti sono legati a fattori </a:t>
            </a:r>
            <a:r>
              <a:rPr lang="it-IT" sz="2000" dirty="0" smtClean="0">
                <a:cs typeface="Arial" charset="0"/>
              </a:rPr>
              <a:t>climatici</a:t>
            </a:r>
          </a:p>
          <a:p>
            <a:pPr>
              <a:buFont typeface="Wingdings" charset="0"/>
              <a:buChar char=""/>
            </a:pPr>
            <a:r>
              <a:rPr lang="it-IT" sz="2000" dirty="0" smtClean="0">
                <a:cs typeface="Arial" charset="0"/>
              </a:rPr>
              <a:t>Nei prossimi decenni il </a:t>
            </a:r>
            <a:r>
              <a:rPr lang="it-IT" sz="2000" dirty="0">
                <a:cs typeface="Arial" charset="0"/>
              </a:rPr>
              <a:t>cambiamento climatico porterà ad un flusso straordinario di </a:t>
            </a:r>
            <a:r>
              <a:rPr lang="it-IT" sz="2000" dirty="0" smtClean="0">
                <a:cs typeface="Arial" charset="0"/>
              </a:rPr>
              <a:t>migrazioni (fino a 250 milioni di persone), </a:t>
            </a:r>
            <a:r>
              <a:rPr lang="it-IT" sz="2000" dirty="0">
                <a:cs typeface="Arial" charset="0"/>
              </a:rPr>
              <a:t>che </a:t>
            </a:r>
            <a:r>
              <a:rPr lang="it-IT" sz="2000" dirty="0" smtClean="0">
                <a:cs typeface="Arial" charset="0"/>
              </a:rPr>
              <a:t>si sommeranno </a:t>
            </a:r>
            <a:r>
              <a:rPr lang="it-IT" sz="2000" dirty="0">
                <a:cs typeface="Arial" charset="0"/>
              </a:rPr>
              <a:t>a quelle per motivi economici </a:t>
            </a:r>
            <a:r>
              <a:rPr lang="it-IT" sz="2000" dirty="0" smtClean="0">
                <a:cs typeface="Arial" charset="0"/>
              </a:rPr>
              <a:t>e politici.</a:t>
            </a:r>
            <a:endParaRPr lang="it-IT" sz="2000" dirty="0">
              <a:cs typeface="Arial" charset="0"/>
            </a:endParaRPr>
          </a:p>
        </p:txBody>
      </p:sp>
      <p:pic>
        <p:nvPicPr>
          <p:cNvPr id="2" name="Immagine 1" descr="DataPoints_Migration_GLOBAL.ngsversion.1442536541559.adapt.19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62" y="2446842"/>
            <a:ext cx="7050788" cy="4360356"/>
          </a:xfrm>
          <a:prstGeom prst="rect">
            <a:avLst/>
          </a:prstGeom>
        </p:spPr>
      </p:pic>
    </p:spTree>
    <p:extLst>
      <p:ext uri="{BB962C8B-B14F-4D97-AF65-F5344CB8AC3E}">
        <p14:creationId xmlns:p14="http://schemas.microsoft.com/office/powerpoint/2010/main" val="209079653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8532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Il </a:t>
            </a:r>
            <a:r>
              <a:rPr lang="en-US" sz="3200" b="1" spc="-1" dirty="0" err="1" smtClean="0">
                <a:solidFill>
                  <a:srgbClr val="333399"/>
                </a:solidFill>
                <a:uFill>
                  <a:solidFill>
                    <a:srgbClr val="FFFFFF"/>
                  </a:solidFill>
                </a:uFill>
                <a:latin typeface="Arial"/>
                <a:ea typeface="DejaVu Sans"/>
              </a:rPr>
              <a:t>fattore</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età</a:t>
            </a:r>
            <a:endParaRPr lang="en-US" sz="1800" b="0" strike="noStrike" spc="-1" dirty="0">
              <a:solidFill>
                <a:srgbClr val="000000"/>
              </a:solidFill>
              <a:uFill>
                <a:solidFill>
                  <a:srgbClr val="FFFFFF"/>
                </a:solidFill>
              </a:uFill>
              <a:latin typeface="Arial"/>
            </a:endParaRPr>
          </a:p>
        </p:txBody>
      </p:sp>
      <p:sp>
        <p:nvSpPr>
          <p:cNvPr id="41" name="CustomShape 2"/>
          <p:cNvSpPr/>
          <p:nvPr/>
        </p:nvSpPr>
        <p:spPr>
          <a:xfrm>
            <a:off x="474840" y="665280"/>
            <a:ext cx="7619293" cy="604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800" b="1" strike="noStrike" spc="-1" dirty="0" err="1">
                <a:solidFill>
                  <a:srgbClr val="333399"/>
                </a:solidFill>
                <a:uFill>
                  <a:solidFill>
                    <a:srgbClr val="FFFFFF"/>
                  </a:solidFill>
                </a:uFill>
                <a:latin typeface="Arial"/>
                <a:ea typeface="DejaVu Sans"/>
              </a:rPr>
              <a:t>Testo</a:t>
            </a:r>
            <a:r>
              <a:rPr lang="en-US" sz="2800" b="1" strike="noStrike" spc="-1" dirty="0">
                <a:solidFill>
                  <a:srgbClr val="333399"/>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pic>
        <p:nvPicPr>
          <p:cNvPr id="2" name="Immagine 1" descr="giovane_africa_04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5280"/>
            <a:ext cx="9108817" cy="6175778"/>
          </a:xfrm>
          <a:prstGeom prst="rect">
            <a:avLst/>
          </a:prstGeom>
        </p:spPr>
      </p:pic>
    </p:spTree>
    <p:extLst>
      <p:ext uri="{BB962C8B-B14F-4D97-AF65-F5344CB8AC3E}">
        <p14:creationId xmlns:p14="http://schemas.microsoft.com/office/powerpoint/2010/main" val="138007442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8532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Un </a:t>
            </a:r>
            <a:r>
              <a:rPr lang="en-US" sz="3200" b="1" spc="-1" dirty="0" err="1" smtClean="0">
                <a:solidFill>
                  <a:srgbClr val="333399"/>
                </a:solidFill>
                <a:uFill>
                  <a:solidFill>
                    <a:srgbClr val="FFFFFF"/>
                  </a:solidFill>
                </a:uFill>
                <a:latin typeface="Arial"/>
                <a:ea typeface="DejaVu Sans"/>
              </a:rPr>
              <a:t>mondo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instabile</a:t>
            </a:r>
            <a:r>
              <a:rPr lang="en-US" sz="3200" b="1" spc="-1" dirty="0" smtClean="0">
                <a:solidFill>
                  <a:srgbClr val="333399"/>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sp>
        <p:nvSpPr>
          <p:cNvPr id="41" name="CustomShape 2"/>
          <p:cNvSpPr/>
          <p:nvPr/>
        </p:nvSpPr>
        <p:spPr>
          <a:xfrm>
            <a:off x="474840" y="665280"/>
            <a:ext cx="7619293" cy="604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800" b="1" strike="noStrike" spc="-1" dirty="0" err="1">
                <a:solidFill>
                  <a:srgbClr val="333399"/>
                </a:solidFill>
                <a:uFill>
                  <a:solidFill>
                    <a:srgbClr val="FFFFFF"/>
                  </a:solidFill>
                </a:uFill>
                <a:latin typeface="Arial"/>
                <a:ea typeface="DejaVu Sans"/>
              </a:rPr>
              <a:t>Testo</a:t>
            </a:r>
            <a:r>
              <a:rPr lang="en-US" sz="2800" b="1" strike="noStrike" spc="-1" dirty="0">
                <a:solidFill>
                  <a:srgbClr val="333399"/>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2" y="829728"/>
            <a:ext cx="9127066" cy="60050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234530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100628"/>
            <a:ext cx="8620560" cy="11846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Disoccupazione</a:t>
            </a:r>
            <a:r>
              <a:rPr lang="en-US" sz="2800" b="1" spc="-1" dirty="0" smtClean="0">
                <a:solidFill>
                  <a:srgbClr val="333399"/>
                </a:solidFill>
                <a:uFill>
                  <a:solidFill>
                    <a:srgbClr val="FFFFFF"/>
                  </a:solidFill>
                </a:uFill>
                <a:latin typeface="Arial"/>
                <a:ea typeface="DejaVu Sans"/>
              </a:rPr>
              <a:t> e </a:t>
            </a:r>
            <a:r>
              <a:rPr lang="en-US" sz="2800" b="1" spc="-1" dirty="0" err="1" smtClean="0">
                <a:solidFill>
                  <a:srgbClr val="333399"/>
                </a:solidFill>
                <a:uFill>
                  <a:solidFill>
                    <a:srgbClr val="FFFFFF"/>
                  </a:solidFill>
                </a:uFill>
                <a:latin typeface="Arial"/>
                <a:ea typeface="DejaVu Sans"/>
              </a:rPr>
              <a:t>crescita</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della</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diseguaglianza</a:t>
            </a:r>
            <a:r>
              <a:rPr lang="en-US" sz="2800" b="1" spc="-1" dirty="0" smtClean="0">
                <a:solidFill>
                  <a:srgbClr val="333399"/>
                </a:solidFill>
                <a:uFill>
                  <a:solidFill>
                    <a:srgbClr val="FFFFFF"/>
                  </a:solidFill>
                </a:uFill>
                <a:latin typeface="Arial"/>
                <a:ea typeface="DejaVu Sans"/>
              </a:rPr>
              <a:t> </a:t>
            </a:r>
            <a:r>
              <a:rPr lang="en-US" sz="2800" b="1" spc="-1" dirty="0" err="1" smtClean="0">
                <a:solidFill>
                  <a:srgbClr val="333399"/>
                </a:solidFill>
                <a:uFill>
                  <a:solidFill>
                    <a:srgbClr val="FFFFFF"/>
                  </a:solidFill>
                </a:uFill>
                <a:latin typeface="Arial"/>
                <a:ea typeface="DejaVu Sans"/>
              </a:rPr>
              <a:t>economica</a:t>
            </a:r>
            <a:r>
              <a:rPr lang="en-US" sz="2800" b="1" spc="-1" dirty="0" smtClean="0">
                <a:solidFill>
                  <a:srgbClr val="333399"/>
                </a:solidFill>
                <a:uFill>
                  <a:solidFill>
                    <a:srgbClr val="FFFFFF"/>
                  </a:solidFill>
                </a:uFill>
                <a:latin typeface="Arial"/>
                <a:ea typeface="DejaVu Sans"/>
              </a:rPr>
              <a:t> e </a:t>
            </a:r>
            <a:r>
              <a:rPr lang="en-US" sz="2800" b="1" spc="-1" dirty="0" err="1" smtClean="0">
                <a:solidFill>
                  <a:srgbClr val="333399"/>
                </a:solidFill>
                <a:uFill>
                  <a:solidFill>
                    <a:srgbClr val="FFFFFF"/>
                  </a:solidFill>
                </a:uFill>
                <a:latin typeface="Arial"/>
                <a:ea typeface="DejaVu Sans"/>
              </a:rPr>
              <a:t>sociale</a:t>
            </a:r>
            <a:r>
              <a:rPr lang="en-US" sz="2800" b="1" spc="-1" dirty="0" smtClean="0">
                <a:solidFill>
                  <a:srgbClr val="333399"/>
                </a:solidFill>
                <a:uFill>
                  <a:solidFill>
                    <a:srgbClr val="FFFFFF"/>
                  </a:solidFill>
                </a:uFill>
                <a:latin typeface="Arial"/>
                <a:ea typeface="DejaVu Sans"/>
              </a:rPr>
              <a:t> </a:t>
            </a:r>
            <a:endParaRPr lang="en-US" sz="2800" b="0" strike="noStrike" spc="-1" dirty="0">
              <a:solidFill>
                <a:srgbClr val="000000"/>
              </a:solidFill>
              <a:uFill>
                <a:solidFill>
                  <a:srgbClr val="FFFFFF"/>
                </a:solidFill>
              </a:uFill>
              <a:latin typeface="Arial"/>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 y="863605"/>
            <a:ext cx="9018627" cy="59883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748944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Il </a:t>
            </a:r>
            <a:r>
              <a:rPr lang="en-US" sz="3200" b="1" spc="-1" dirty="0" err="1" smtClean="0">
                <a:solidFill>
                  <a:srgbClr val="333399"/>
                </a:solidFill>
                <a:uFill>
                  <a:solidFill>
                    <a:srgbClr val="FFFFFF"/>
                  </a:solidFill>
                </a:uFill>
                <a:latin typeface="Arial"/>
                <a:ea typeface="DejaVu Sans"/>
              </a:rPr>
              <a:t>sistema</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mondo</a:t>
            </a:r>
            <a:r>
              <a:rPr lang="en-US" sz="3200" b="1" spc="-1" dirty="0" smtClean="0">
                <a:solidFill>
                  <a:srgbClr val="333399"/>
                </a:solidFill>
                <a:uFill>
                  <a:solidFill>
                    <a:srgbClr val="FFFFFF"/>
                  </a:solidFill>
                </a:uFill>
                <a:latin typeface="Arial"/>
                <a:ea typeface="DejaVu Sans"/>
              </a:rPr>
              <a:t>”</a:t>
            </a:r>
            <a:endParaRPr lang="en-US" sz="1800" b="0" strike="noStrike" spc="-1" dirty="0">
              <a:solidFill>
                <a:srgbClr val="000000"/>
              </a:solidFill>
              <a:uFill>
                <a:solidFill>
                  <a:srgbClr val="FFFFFF"/>
                </a:solidFill>
              </a:uFill>
              <a:latin typeface="Arial"/>
            </a:endParaRPr>
          </a:p>
        </p:txBody>
      </p:sp>
      <p:sp>
        <p:nvSpPr>
          <p:cNvPr id="41" name="CustomShape 2"/>
          <p:cNvSpPr/>
          <p:nvPr/>
        </p:nvSpPr>
        <p:spPr>
          <a:xfrm>
            <a:off x="474840" y="665280"/>
            <a:ext cx="7619293" cy="604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2800" b="1" strike="noStrike" spc="-1" dirty="0" err="1">
                <a:solidFill>
                  <a:srgbClr val="333399"/>
                </a:solidFill>
                <a:uFill>
                  <a:solidFill>
                    <a:srgbClr val="FFFFFF"/>
                  </a:solidFill>
                </a:uFill>
                <a:latin typeface="Arial"/>
                <a:ea typeface="DejaVu Sans"/>
              </a:rPr>
              <a:t>Testo</a:t>
            </a:r>
            <a:r>
              <a:rPr lang="en-US" sz="2800" b="1" strike="noStrike" spc="-1" dirty="0">
                <a:solidFill>
                  <a:srgbClr val="333399"/>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760413"/>
            <a:ext cx="9144001" cy="561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48461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8532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Significato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microscopico</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della</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temperatura</a:t>
            </a:r>
            <a:endParaRPr lang="en-US" sz="1800" b="0" strike="noStrike" spc="-1" dirty="0">
              <a:solidFill>
                <a:srgbClr val="000000"/>
              </a:solidFill>
              <a:uFill>
                <a:solidFill>
                  <a:srgbClr val="FFFFFF"/>
                </a:solidFill>
              </a:uFill>
              <a:latin typeface="Arial"/>
            </a:endParaRPr>
          </a:p>
        </p:txBody>
      </p:sp>
      <p:sp>
        <p:nvSpPr>
          <p:cNvPr id="5" name="Rettangolo 4"/>
          <p:cNvSpPr/>
          <p:nvPr/>
        </p:nvSpPr>
        <p:spPr>
          <a:xfrm>
            <a:off x="406408" y="812801"/>
            <a:ext cx="8314257" cy="1938992"/>
          </a:xfrm>
          <a:prstGeom prst="rect">
            <a:avLst/>
          </a:prstGeom>
        </p:spPr>
        <p:txBody>
          <a:bodyPr wrap="square">
            <a:spAutoFit/>
          </a:bodyPr>
          <a:lstStyle/>
          <a:p>
            <a:r>
              <a:rPr lang="it-IT" sz="2400" dirty="0" smtClean="0"/>
              <a:t>La </a:t>
            </a:r>
            <a:r>
              <a:rPr lang="it-IT" sz="2400" b="1" dirty="0" smtClean="0"/>
              <a:t>termodinamica statistica </a:t>
            </a:r>
            <a:r>
              <a:rPr lang="it-IT" sz="2400" dirty="0" smtClean="0"/>
              <a:t>si propone di spiegare le proprietà macroscopiche della materia in termini dei suoi atomi costituenti. Venne introdotta da </a:t>
            </a:r>
            <a:r>
              <a:rPr lang="it-IT" sz="2400" b="1" dirty="0" smtClean="0"/>
              <a:t>Ludwig </a:t>
            </a:r>
            <a:r>
              <a:rPr lang="it-IT" sz="2400" b="1" dirty="0" err="1" smtClean="0"/>
              <a:t>Boltzmann</a:t>
            </a:r>
            <a:r>
              <a:rPr lang="it-IT" sz="2400" b="1" dirty="0" smtClean="0"/>
              <a:t> </a:t>
            </a:r>
            <a:r>
              <a:rPr lang="it-IT" sz="2400" dirty="0" smtClean="0"/>
              <a:t>verso la metà dell’Ottocento, prima che l’idea di atomo di fosse affermata. </a:t>
            </a:r>
            <a:endParaRPr lang="it-IT" sz="2400" dirty="0"/>
          </a:p>
        </p:txBody>
      </p:sp>
      <p:pic>
        <p:nvPicPr>
          <p:cNvPr id="2" name="Immagine 1" descr="aac8f629d7c074ea0d30034d6a869af0f9faf8a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214" y="2470060"/>
            <a:ext cx="3292511" cy="2703409"/>
          </a:xfrm>
          <a:prstGeom prst="rect">
            <a:avLst/>
          </a:prstGeom>
        </p:spPr>
      </p:pic>
      <p:sp>
        <p:nvSpPr>
          <p:cNvPr id="7" name="Rettangolo 6"/>
          <p:cNvSpPr/>
          <p:nvPr/>
        </p:nvSpPr>
        <p:spPr>
          <a:xfrm>
            <a:off x="147522" y="5224268"/>
            <a:ext cx="8861014" cy="1569660"/>
          </a:xfrm>
          <a:prstGeom prst="rect">
            <a:avLst/>
          </a:prstGeom>
        </p:spPr>
        <p:txBody>
          <a:bodyPr wrap="square">
            <a:spAutoFit/>
          </a:bodyPr>
          <a:lstStyle/>
          <a:p>
            <a:r>
              <a:rPr lang="it-IT" sz="2400" dirty="0" smtClean="0"/>
              <a:t>In un gas perfetto, calcolando il comportamento medio di un gran numero di atomi (o molecole) si è ricavata la </a:t>
            </a:r>
            <a:r>
              <a:rPr lang="it-IT" sz="2400" dirty="0" smtClean="0">
                <a:solidFill>
                  <a:srgbClr val="0000FF"/>
                </a:solidFill>
              </a:rPr>
              <a:t>distribuzione delle velocità</a:t>
            </a:r>
            <a:r>
              <a:rPr lang="it-IT" sz="2400" dirty="0" smtClean="0"/>
              <a:t>, che dipende dalla </a:t>
            </a:r>
            <a:r>
              <a:rPr lang="it-IT" sz="2400" b="1" dirty="0" smtClean="0">
                <a:solidFill>
                  <a:srgbClr val="0000FF"/>
                </a:solidFill>
              </a:rPr>
              <a:t>temperatura.</a:t>
            </a:r>
          </a:p>
          <a:p>
            <a:r>
              <a:rPr lang="it-IT" sz="2400" b="1" dirty="0" smtClean="0">
                <a:solidFill>
                  <a:srgbClr val="FF0000"/>
                </a:solidFill>
              </a:rPr>
              <a:t>A temperature più alte, cresce il moto di agitazione termica</a:t>
            </a:r>
            <a:r>
              <a:rPr lang="it-IT" sz="2400" dirty="0" smtClean="0"/>
              <a:t>.  </a:t>
            </a:r>
            <a:endParaRPr lang="it-IT" sz="2400" dirty="0"/>
          </a:p>
        </p:txBody>
      </p:sp>
      <p:sp>
        <p:nvSpPr>
          <p:cNvPr id="8" name="Rettangolo 7"/>
          <p:cNvSpPr/>
          <p:nvPr/>
        </p:nvSpPr>
        <p:spPr>
          <a:xfrm>
            <a:off x="130586" y="3530928"/>
            <a:ext cx="2917414" cy="830997"/>
          </a:xfrm>
          <a:prstGeom prst="rect">
            <a:avLst/>
          </a:prstGeom>
        </p:spPr>
        <p:txBody>
          <a:bodyPr wrap="square">
            <a:spAutoFit/>
          </a:bodyPr>
          <a:lstStyle/>
          <a:p>
            <a:r>
              <a:rPr lang="it-IT" sz="2400" dirty="0" smtClean="0">
                <a:solidFill>
                  <a:srgbClr val="0000FF"/>
                </a:solidFill>
              </a:rPr>
              <a:t>Distribuzione di </a:t>
            </a:r>
          </a:p>
          <a:p>
            <a:r>
              <a:rPr lang="it-IT" sz="2400" dirty="0" smtClean="0">
                <a:solidFill>
                  <a:srgbClr val="0000FF"/>
                </a:solidFill>
              </a:rPr>
              <a:t>Maxwell-</a:t>
            </a:r>
            <a:r>
              <a:rPr lang="it-IT" sz="2400" dirty="0" err="1" smtClean="0">
                <a:solidFill>
                  <a:srgbClr val="0000FF"/>
                </a:solidFill>
              </a:rPr>
              <a:t>Boltzmann</a:t>
            </a:r>
            <a:endParaRPr lang="it-IT" sz="2400" dirty="0">
              <a:solidFill>
                <a:srgbClr val="0000FF"/>
              </a:solidFill>
            </a:endParaRPr>
          </a:p>
        </p:txBody>
      </p:sp>
      <p:graphicFrame>
        <p:nvGraphicFramePr>
          <p:cNvPr id="9" name="Oggetto 8"/>
          <p:cNvGraphicFramePr>
            <a:graphicFrameLocks noChangeAspect="1"/>
          </p:cNvGraphicFramePr>
          <p:nvPr>
            <p:extLst>
              <p:ext uri="{D42A27DB-BD31-4B8C-83A1-F6EECF244321}">
                <p14:modId xmlns:p14="http://schemas.microsoft.com/office/powerpoint/2010/main" val="3594819921"/>
              </p:ext>
            </p:extLst>
          </p:nvPr>
        </p:nvGraphicFramePr>
        <p:xfrm>
          <a:off x="6909855" y="2746380"/>
          <a:ext cx="1827213" cy="641350"/>
        </p:xfrm>
        <a:graphic>
          <a:graphicData uri="http://schemas.openxmlformats.org/presentationml/2006/ole">
            <mc:AlternateContent xmlns:mc="http://schemas.openxmlformats.org/markup-compatibility/2006">
              <mc:Choice xmlns:v="urn:schemas-microsoft-com:vml" Requires="v">
                <p:oleObj spid="_x0000_s1132" name="Equation" r:id="rId4" imgW="685800" imgH="241300" progId="Equation.3">
                  <p:embed/>
                </p:oleObj>
              </mc:Choice>
              <mc:Fallback>
                <p:oleObj name="Equation" r:id="rId4" imgW="685800" imgH="241300" progId="Equation.3">
                  <p:embed/>
                  <p:pic>
                    <p:nvPicPr>
                      <p:cNvPr id="0" name=""/>
                      <p:cNvPicPr/>
                      <p:nvPr/>
                    </p:nvPicPr>
                    <p:blipFill>
                      <a:blip r:embed="rId5"/>
                      <a:stretch>
                        <a:fillRect/>
                      </a:stretch>
                    </p:blipFill>
                    <p:spPr>
                      <a:xfrm>
                        <a:off x="6909855" y="2746380"/>
                        <a:ext cx="1827213" cy="641350"/>
                      </a:xfrm>
                      <a:prstGeom prst="rect">
                        <a:avLst/>
                      </a:prstGeom>
                      <a:solidFill>
                        <a:srgbClr val="FFFF66"/>
                      </a:solidFill>
                      <a:ln w="12700" cmpd="sng">
                        <a:solidFill>
                          <a:srgbClr val="008000"/>
                        </a:solidFill>
                      </a:ln>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194950092"/>
              </p:ext>
            </p:extLst>
          </p:nvPr>
        </p:nvGraphicFramePr>
        <p:xfrm>
          <a:off x="6639986" y="3700258"/>
          <a:ext cx="2368550" cy="1049338"/>
        </p:xfrm>
        <a:graphic>
          <a:graphicData uri="http://schemas.openxmlformats.org/presentationml/2006/ole">
            <mc:AlternateContent xmlns:mc="http://schemas.openxmlformats.org/markup-compatibility/2006">
              <mc:Choice xmlns:v="urn:schemas-microsoft-com:vml" Requires="v">
                <p:oleObj spid="_x0000_s1133" name="Equation" r:id="rId6" imgW="889000" imgH="393700" progId="Equation.3">
                  <p:embed/>
                </p:oleObj>
              </mc:Choice>
              <mc:Fallback>
                <p:oleObj name="Equation" r:id="rId6" imgW="889000" imgH="393700" progId="Equation.3">
                  <p:embed/>
                  <p:pic>
                    <p:nvPicPr>
                      <p:cNvPr id="0" name=""/>
                      <p:cNvPicPr/>
                      <p:nvPr/>
                    </p:nvPicPr>
                    <p:blipFill>
                      <a:blip r:embed="rId7"/>
                      <a:stretch>
                        <a:fillRect/>
                      </a:stretch>
                    </p:blipFill>
                    <p:spPr>
                      <a:xfrm>
                        <a:off x="6639986" y="3700258"/>
                        <a:ext cx="2368550" cy="1049338"/>
                      </a:xfrm>
                      <a:prstGeom prst="rect">
                        <a:avLst/>
                      </a:prstGeom>
                      <a:solidFill>
                        <a:srgbClr val="FFFF66"/>
                      </a:solidFill>
                      <a:ln w="12700" cmpd="sng">
                        <a:solidFill>
                          <a:srgbClr val="008000"/>
                        </a:solidFill>
                      </a:ln>
                    </p:spPr>
                  </p:pic>
                </p:oleObj>
              </mc:Fallback>
            </mc:AlternateContent>
          </a:graphicData>
        </a:graphic>
      </p:graphicFrame>
    </p:spTree>
    <p:extLst>
      <p:ext uri="{BB962C8B-B14F-4D97-AF65-F5344CB8AC3E}">
        <p14:creationId xmlns:p14="http://schemas.microsoft.com/office/powerpoint/2010/main" val="2259050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92737" y="34520"/>
            <a:ext cx="9639947" cy="101534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pc="-1" dirty="0" err="1" smtClean="0">
                <a:solidFill>
                  <a:srgbClr val="333399"/>
                </a:solidFill>
                <a:uFill>
                  <a:solidFill>
                    <a:srgbClr val="FFFFFF"/>
                  </a:solidFill>
                </a:uFill>
                <a:latin typeface="Arial"/>
                <a:ea typeface="DejaVu Sans"/>
              </a:rPr>
              <a:t>L’attuale</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modello</a:t>
            </a:r>
            <a:r>
              <a:rPr lang="en-US" sz="3200" b="1" spc="-1" dirty="0" smtClean="0">
                <a:solidFill>
                  <a:srgbClr val="333399"/>
                </a:solidFill>
                <a:uFill>
                  <a:solidFill>
                    <a:srgbClr val="FFFFFF"/>
                  </a:solidFill>
                </a:uFill>
                <a:latin typeface="Arial"/>
                <a:ea typeface="DejaVu Sans"/>
              </a:rPr>
              <a:t> di </a:t>
            </a:r>
            <a:r>
              <a:rPr lang="en-US" sz="3200" b="1" spc="-1" dirty="0" err="1" smtClean="0">
                <a:solidFill>
                  <a:srgbClr val="333399"/>
                </a:solidFill>
                <a:uFill>
                  <a:solidFill>
                    <a:srgbClr val="FFFFFF"/>
                  </a:solidFill>
                </a:uFill>
                <a:latin typeface="Arial"/>
                <a:ea typeface="DejaVu Sans"/>
              </a:rPr>
              <a:t>sviluppo</a:t>
            </a:r>
            <a:r>
              <a:rPr lang="en-US" sz="3200" b="1" spc="-1" dirty="0">
                <a:solidFill>
                  <a:srgbClr val="333399"/>
                </a:solidFill>
                <a:uFill>
                  <a:solidFill>
                    <a:srgbClr val="FFFFFF"/>
                  </a:solidFill>
                </a:uFill>
                <a:latin typeface="Arial"/>
                <a:ea typeface="DejaVu Sans"/>
              </a:rPr>
              <a:t> </a:t>
            </a:r>
            <a:r>
              <a:rPr lang="en-US" sz="3200" b="1" spc="-1" dirty="0" smtClean="0">
                <a:solidFill>
                  <a:srgbClr val="333399"/>
                </a:solidFill>
                <a:uFill>
                  <a:solidFill>
                    <a:srgbClr val="FFFFFF"/>
                  </a:solidFill>
                </a:uFill>
                <a:latin typeface="Arial"/>
                <a:ea typeface="DejaVu Sans"/>
              </a:rPr>
              <a:t>non </a:t>
            </a:r>
            <a:r>
              <a:rPr lang="en-US" sz="3200" b="1" spc="-1" dirty="0" err="1" smtClean="0">
                <a:solidFill>
                  <a:srgbClr val="333399"/>
                </a:solidFill>
                <a:uFill>
                  <a:solidFill>
                    <a:srgbClr val="FFFFFF"/>
                  </a:solidFill>
                </a:uFill>
                <a:latin typeface="Arial"/>
                <a:ea typeface="DejaVu Sans"/>
              </a:rPr>
              <a:t>è</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sostenibile</a:t>
            </a:r>
            <a:endParaRPr lang="en-US" sz="1800" b="0" strike="noStrike" spc="-1" dirty="0">
              <a:solidFill>
                <a:srgbClr val="000000"/>
              </a:solidFill>
              <a:uFill>
                <a:solidFill>
                  <a:srgbClr val="FFFFFF"/>
                </a:solidFill>
              </a:uFill>
              <a:latin typeface="Arial"/>
            </a:endParaRPr>
          </a:p>
        </p:txBody>
      </p:sp>
      <p:sp>
        <p:nvSpPr>
          <p:cNvPr id="5" name="Text Box 1"/>
          <p:cNvSpPr txBox="1">
            <a:spLocks noChangeArrowheads="1"/>
          </p:cNvSpPr>
          <p:nvPr/>
        </p:nvSpPr>
        <p:spPr bwMode="auto">
          <a:xfrm>
            <a:off x="90085" y="851542"/>
            <a:ext cx="8618855" cy="3330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rgbClr val="000000"/>
                </a:solidFill>
                <a:latin typeface="Arial" charset="0"/>
                <a:ea typeface="ＭＳ Ｐゴシック" charset="0"/>
                <a:cs typeface="ＭＳ Ｐゴシック" charset="0"/>
              </a:defRPr>
            </a:lvl1pPr>
            <a:lvl2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rgbClr val="000000"/>
                </a:solidFill>
                <a:latin typeface="Arial" charset="0"/>
                <a:ea typeface="ＭＳ Ｐゴシック" charset="0"/>
                <a:cs typeface="ＭＳ Ｐゴシック" charset="0"/>
              </a:defRPr>
            </a:lvl2pPr>
            <a:lvl3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rgbClr val="000000"/>
                </a:solidFill>
                <a:latin typeface="Arial" charset="0"/>
                <a:ea typeface="ＭＳ Ｐゴシック" charset="0"/>
                <a:cs typeface="ＭＳ Ｐゴシック" charset="0"/>
              </a:defRPr>
            </a:lvl3pPr>
            <a:lvl4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rgbClr val="000000"/>
                </a:solidFill>
                <a:latin typeface="Arial" charset="0"/>
                <a:ea typeface="ＭＳ Ｐゴシック" charset="0"/>
                <a:cs typeface="ＭＳ Ｐゴシック" charset="0"/>
              </a:defRPr>
            </a:lvl4pPr>
            <a:lvl5pPr>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rgbClr val="000000"/>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rgbClr val="000000"/>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rgbClr val="000000"/>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rgbClr val="000000"/>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569913" algn="l"/>
                <a:tab pos="1484313" algn="l"/>
                <a:tab pos="2398713" algn="l"/>
                <a:tab pos="3313113" algn="l"/>
                <a:tab pos="4227513" algn="l"/>
                <a:tab pos="5141913" algn="l"/>
                <a:tab pos="6056313" algn="l"/>
                <a:tab pos="6970713" algn="l"/>
                <a:tab pos="7885113" algn="l"/>
                <a:tab pos="8799513" algn="l"/>
                <a:tab pos="9713913" algn="l"/>
              </a:tabLst>
              <a:defRPr sz="2400">
                <a:solidFill>
                  <a:srgbClr val="000000"/>
                </a:solidFill>
                <a:latin typeface="Arial" charset="0"/>
                <a:ea typeface="ＭＳ Ｐゴシック" charset="0"/>
                <a:cs typeface="ＭＳ Ｐゴシック" charset="0"/>
              </a:defRPr>
            </a:lvl9pPr>
          </a:lstStyle>
          <a:p>
            <a:pPr algn="just" eaLnBrk="1" hangingPunct="1">
              <a:spcBef>
                <a:spcPts val="525"/>
              </a:spcBef>
              <a:buClrTx/>
              <a:buFontTx/>
              <a:buNone/>
            </a:pPr>
            <a:r>
              <a:rPr lang="en-US" dirty="0" err="1" smtClean="0">
                <a:latin typeface="Calibri"/>
                <a:cs typeface="Calibri"/>
              </a:rPr>
              <a:t>Siamo</a:t>
            </a:r>
            <a:r>
              <a:rPr lang="en-US" dirty="0" smtClean="0">
                <a:latin typeface="Calibri"/>
                <a:cs typeface="Calibri"/>
              </a:rPr>
              <a:t> </a:t>
            </a:r>
            <a:r>
              <a:rPr lang="en-US" dirty="0">
                <a:latin typeface="Calibri"/>
                <a:cs typeface="Calibri"/>
              </a:rPr>
              <a:t>ad un </a:t>
            </a:r>
            <a:r>
              <a:rPr lang="en-US" dirty="0" err="1">
                <a:latin typeface="Calibri"/>
                <a:cs typeface="Calibri"/>
              </a:rPr>
              <a:t>bivio</a:t>
            </a:r>
            <a:r>
              <a:rPr lang="en-US" dirty="0">
                <a:latin typeface="Calibri"/>
                <a:cs typeface="Calibri"/>
              </a:rPr>
              <a:t> </a:t>
            </a:r>
            <a:r>
              <a:rPr lang="en-US" dirty="0" err="1">
                <a:latin typeface="Calibri"/>
                <a:cs typeface="Calibri"/>
              </a:rPr>
              <a:t>storico</a:t>
            </a:r>
            <a:r>
              <a:rPr lang="en-US" dirty="0">
                <a:latin typeface="Calibri"/>
                <a:cs typeface="Calibri"/>
              </a:rPr>
              <a:t> e la </a:t>
            </a:r>
            <a:r>
              <a:rPr lang="en-US" dirty="0" err="1">
                <a:latin typeface="Calibri"/>
                <a:cs typeface="Calibri"/>
              </a:rPr>
              <a:t>direzione</a:t>
            </a:r>
            <a:r>
              <a:rPr lang="en-US" dirty="0">
                <a:latin typeface="Calibri"/>
                <a:cs typeface="Calibri"/>
              </a:rPr>
              <a:t> </a:t>
            </a:r>
            <a:r>
              <a:rPr lang="en-US" dirty="0" err="1">
                <a:latin typeface="Calibri"/>
                <a:cs typeface="Calibri"/>
              </a:rPr>
              <a:t>che</a:t>
            </a:r>
            <a:r>
              <a:rPr lang="en-US" dirty="0">
                <a:latin typeface="Calibri"/>
                <a:cs typeface="Calibri"/>
              </a:rPr>
              <a:t> </a:t>
            </a:r>
            <a:r>
              <a:rPr lang="en-US" dirty="0" err="1">
                <a:latin typeface="Calibri"/>
                <a:cs typeface="Calibri"/>
              </a:rPr>
              <a:t>prenderemo</a:t>
            </a:r>
            <a:r>
              <a:rPr lang="en-US" dirty="0">
                <a:latin typeface="Calibri"/>
                <a:cs typeface="Calibri"/>
              </a:rPr>
              <a:t> </a:t>
            </a:r>
            <a:r>
              <a:rPr lang="en-US" dirty="0" err="1">
                <a:latin typeface="Calibri"/>
                <a:cs typeface="Calibri"/>
              </a:rPr>
              <a:t>determinerà</a:t>
            </a:r>
            <a:r>
              <a:rPr lang="en-US" dirty="0">
                <a:latin typeface="Calibri"/>
                <a:cs typeface="Calibri"/>
              </a:rPr>
              <a:t> </a:t>
            </a:r>
            <a:r>
              <a:rPr lang="en-US" dirty="0" err="1">
                <a:latin typeface="Calibri"/>
                <a:cs typeface="Calibri"/>
              </a:rPr>
              <a:t>il</a:t>
            </a:r>
            <a:r>
              <a:rPr lang="en-US" dirty="0">
                <a:latin typeface="Calibri"/>
                <a:cs typeface="Calibri"/>
              </a:rPr>
              <a:t> </a:t>
            </a:r>
            <a:r>
              <a:rPr lang="en-US" dirty="0" err="1">
                <a:latin typeface="Calibri"/>
                <a:cs typeface="Calibri"/>
              </a:rPr>
              <a:t>successo</a:t>
            </a:r>
            <a:r>
              <a:rPr lang="en-US" dirty="0">
                <a:latin typeface="Calibri"/>
                <a:cs typeface="Calibri"/>
              </a:rPr>
              <a:t> o </a:t>
            </a:r>
            <a:r>
              <a:rPr lang="en-US" dirty="0" err="1">
                <a:latin typeface="Calibri"/>
                <a:cs typeface="Calibri"/>
              </a:rPr>
              <a:t>il</a:t>
            </a:r>
            <a:r>
              <a:rPr lang="en-US" dirty="0">
                <a:latin typeface="Calibri"/>
                <a:cs typeface="Calibri"/>
              </a:rPr>
              <a:t> </a:t>
            </a:r>
            <a:r>
              <a:rPr lang="en-US" dirty="0" err="1">
                <a:latin typeface="Calibri"/>
                <a:cs typeface="Calibri"/>
              </a:rPr>
              <a:t>fallimento</a:t>
            </a:r>
            <a:r>
              <a:rPr lang="en-US" dirty="0">
                <a:latin typeface="Calibri"/>
                <a:cs typeface="Calibri"/>
              </a:rPr>
              <a:t>. Con </a:t>
            </a:r>
            <a:r>
              <a:rPr lang="en-US" dirty="0" err="1">
                <a:latin typeface="Calibri"/>
                <a:cs typeface="Calibri"/>
              </a:rPr>
              <a:t>un’economia</a:t>
            </a:r>
            <a:r>
              <a:rPr lang="en-US" dirty="0">
                <a:latin typeface="Calibri"/>
                <a:cs typeface="Calibri"/>
              </a:rPr>
              <a:t> </a:t>
            </a:r>
            <a:r>
              <a:rPr lang="en-US" dirty="0" err="1">
                <a:latin typeface="Calibri"/>
                <a:cs typeface="Calibri"/>
              </a:rPr>
              <a:t>globalizzata</a:t>
            </a:r>
            <a:r>
              <a:rPr lang="en-US" dirty="0">
                <a:latin typeface="Calibri"/>
                <a:cs typeface="Calibri"/>
              </a:rPr>
              <a:t> e </a:t>
            </a:r>
            <a:r>
              <a:rPr lang="en-US" dirty="0" err="1">
                <a:latin typeface="Calibri"/>
                <a:cs typeface="Calibri"/>
              </a:rPr>
              <a:t>tecnologie</a:t>
            </a:r>
            <a:r>
              <a:rPr lang="en-US" dirty="0">
                <a:latin typeface="Calibri"/>
                <a:cs typeface="Calibri"/>
              </a:rPr>
              <a:t> </a:t>
            </a:r>
            <a:r>
              <a:rPr lang="en-US" dirty="0" err="1">
                <a:latin typeface="Calibri"/>
                <a:cs typeface="Calibri"/>
              </a:rPr>
              <a:t>sofisticate</a:t>
            </a:r>
            <a:r>
              <a:rPr lang="en-US" dirty="0">
                <a:latin typeface="Calibri"/>
                <a:cs typeface="Calibri"/>
              </a:rPr>
              <a:t> </a:t>
            </a:r>
            <a:r>
              <a:rPr lang="en-US" dirty="0" err="1">
                <a:latin typeface="Calibri"/>
                <a:cs typeface="Calibri"/>
              </a:rPr>
              <a:t>possiamo</a:t>
            </a:r>
            <a:r>
              <a:rPr lang="en-US" dirty="0">
                <a:latin typeface="Calibri"/>
                <a:cs typeface="Calibri"/>
              </a:rPr>
              <a:t> </a:t>
            </a:r>
            <a:r>
              <a:rPr lang="en-US" dirty="0" err="1">
                <a:latin typeface="Calibri"/>
                <a:cs typeface="Calibri"/>
              </a:rPr>
              <a:t>decidere</a:t>
            </a:r>
            <a:r>
              <a:rPr lang="en-US" dirty="0">
                <a:latin typeface="Calibri"/>
                <a:cs typeface="Calibri"/>
              </a:rPr>
              <a:t> di </a:t>
            </a:r>
            <a:r>
              <a:rPr lang="en-US" dirty="0" err="1">
                <a:latin typeface="Calibri"/>
                <a:cs typeface="Calibri"/>
              </a:rPr>
              <a:t>chiudere</a:t>
            </a:r>
            <a:r>
              <a:rPr lang="en-US" dirty="0">
                <a:latin typeface="Calibri"/>
                <a:cs typeface="Calibri"/>
              </a:rPr>
              <a:t> </a:t>
            </a:r>
            <a:r>
              <a:rPr lang="en-US" dirty="0" err="1">
                <a:latin typeface="Calibri"/>
                <a:cs typeface="Calibri"/>
              </a:rPr>
              <a:t>l’epoca</a:t>
            </a:r>
            <a:r>
              <a:rPr lang="en-US" dirty="0">
                <a:latin typeface="Calibri"/>
                <a:cs typeface="Calibri"/>
              </a:rPr>
              <a:t> </a:t>
            </a:r>
            <a:r>
              <a:rPr lang="en-US" dirty="0" err="1">
                <a:latin typeface="Calibri"/>
                <a:cs typeface="Calibri"/>
              </a:rPr>
              <a:t>della</a:t>
            </a:r>
            <a:r>
              <a:rPr lang="en-US" dirty="0">
                <a:latin typeface="Calibri"/>
                <a:cs typeface="Calibri"/>
              </a:rPr>
              <a:t> </a:t>
            </a:r>
            <a:r>
              <a:rPr lang="en-US" dirty="0" err="1">
                <a:latin typeface="Calibri"/>
                <a:cs typeface="Calibri"/>
              </a:rPr>
              <a:t>povertà</a:t>
            </a:r>
            <a:r>
              <a:rPr lang="en-US" dirty="0">
                <a:latin typeface="Calibri"/>
                <a:cs typeface="Calibri"/>
              </a:rPr>
              <a:t> </a:t>
            </a:r>
            <a:r>
              <a:rPr lang="en-US" dirty="0" err="1">
                <a:latin typeface="Calibri"/>
                <a:cs typeface="Calibri"/>
              </a:rPr>
              <a:t>estrema</a:t>
            </a:r>
            <a:r>
              <a:rPr lang="en-US" dirty="0">
                <a:latin typeface="Calibri"/>
                <a:cs typeface="Calibri"/>
              </a:rPr>
              <a:t> e </a:t>
            </a:r>
            <a:r>
              <a:rPr lang="en-US" dirty="0" err="1">
                <a:latin typeface="Calibri"/>
                <a:cs typeface="Calibri"/>
              </a:rPr>
              <a:t>della</a:t>
            </a:r>
            <a:r>
              <a:rPr lang="en-US" dirty="0">
                <a:latin typeface="Calibri"/>
                <a:cs typeface="Calibri"/>
              </a:rPr>
              <a:t> fame. O </a:t>
            </a:r>
            <a:r>
              <a:rPr lang="en-US" dirty="0" err="1">
                <a:latin typeface="Calibri"/>
                <a:cs typeface="Calibri"/>
              </a:rPr>
              <a:t>possiamo</a:t>
            </a:r>
            <a:r>
              <a:rPr lang="en-US" dirty="0">
                <a:latin typeface="Calibri"/>
                <a:cs typeface="Calibri"/>
              </a:rPr>
              <a:t> </a:t>
            </a:r>
            <a:r>
              <a:rPr lang="en-US" dirty="0" err="1">
                <a:latin typeface="Calibri"/>
                <a:cs typeface="Calibri"/>
              </a:rPr>
              <a:t>continuare</a:t>
            </a:r>
            <a:r>
              <a:rPr lang="en-US" dirty="0">
                <a:latin typeface="Calibri"/>
                <a:cs typeface="Calibri"/>
              </a:rPr>
              <a:t> a </a:t>
            </a:r>
            <a:r>
              <a:rPr lang="en-US" dirty="0" err="1">
                <a:solidFill>
                  <a:srgbClr val="FF0000"/>
                </a:solidFill>
                <a:latin typeface="Calibri"/>
                <a:cs typeface="Calibri"/>
              </a:rPr>
              <a:t>degradare</a:t>
            </a:r>
            <a:r>
              <a:rPr lang="en-US" dirty="0">
                <a:solidFill>
                  <a:srgbClr val="FF0000"/>
                </a:solidFill>
                <a:latin typeface="Calibri"/>
                <a:cs typeface="Calibri"/>
              </a:rPr>
              <a:t> </a:t>
            </a:r>
            <a:r>
              <a:rPr lang="en-US" dirty="0" err="1">
                <a:solidFill>
                  <a:srgbClr val="FF0000"/>
                </a:solidFill>
                <a:latin typeface="Calibri"/>
                <a:cs typeface="Calibri"/>
              </a:rPr>
              <a:t>il</a:t>
            </a:r>
            <a:r>
              <a:rPr lang="en-US" dirty="0">
                <a:solidFill>
                  <a:srgbClr val="FF0000"/>
                </a:solidFill>
                <a:latin typeface="Calibri"/>
                <a:cs typeface="Calibri"/>
              </a:rPr>
              <a:t> </a:t>
            </a:r>
            <a:r>
              <a:rPr lang="en-US" dirty="0" err="1">
                <a:solidFill>
                  <a:srgbClr val="FF0000"/>
                </a:solidFill>
                <a:latin typeface="Calibri"/>
                <a:cs typeface="Calibri"/>
              </a:rPr>
              <a:t>nostro</a:t>
            </a:r>
            <a:r>
              <a:rPr lang="en-US" dirty="0">
                <a:solidFill>
                  <a:srgbClr val="FF0000"/>
                </a:solidFill>
                <a:latin typeface="Calibri"/>
                <a:cs typeface="Calibri"/>
              </a:rPr>
              <a:t> </a:t>
            </a:r>
            <a:r>
              <a:rPr lang="en-US" dirty="0" err="1">
                <a:solidFill>
                  <a:srgbClr val="FF0000"/>
                </a:solidFill>
                <a:latin typeface="Calibri"/>
                <a:cs typeface="Calibri"/>
              </a:rPr>
              <a:t>pianeta</a:t>
            </a:r>
            <a:r>
              <a:rPr lang="en-US" dirty="0">
                <a:solidFill>
                  <a:srgbClr val="FF0000"/>
                </a:solidFill>
                <a:latin typeface="Calibri"/>
                <a:cs typeface="Calibri"/>
              </a:rPr>
              <a:t> </a:t>
            </a:r>
            <a:r>
              <a:rPr lang="en-US" dirty="0">
                <a:latin typeface="Calibri"/>
                <a:cs typeface="Calibri"/>
              </a:rPr>
              <a:t>e </a:t>
            </a:r>
            <a:r>
              <a:rPr lang="en-US" dirty="0" err="1">
                <a:latin typeface="Calibri"/>
                <a:cs typeface="Calibri"/>
              </a:rPr>
              <a:t>accettare</a:t>
            </a:r>
            <a:r>
              <a:rPr lang="en-US" dirty="0">
                <a:latin typeface="Calibri"/>
                <a:cs typeface="Calibri"/>
              </a:rPr>
              <a:t> </a:t>
            </a:r>
            <a:r>
              <a:rPr lang="en-US" dirty="0" err="1">
                <a:solidFill>
                  <a:srgbClr val="FF0000"/>
                </a:solidFill>
                <a:latin typeface="Calibri"/>
                <a:cs typeface="Calibri"/>
              </a:rPr>
              <a:t>intollerabili</a:t>
            </a:r>
            <a:r>
              <a:rPr lang="en-US" dirty="0">
                <a:solidFill>
                  <a:srgbClr val="FF0000"/>
                </a:solidFill>
                <a:latin typeface="Calibri"/>
                <a:cs typeface="Calibri"/>
              </a:rPr>
              <a:t> </a:t>
            </a:r>
            <a:r>
              <a:rPr lang="en-US" dirty="0" err="1">
                <a:solidFill>
                  <a:srgbClr val="FF0000"/>
                </a:solidFill>
                <a:latin typeface="Calibri"/>
                <a:cs typeface="Calibri"/>
              </a:rPr>
              <a:t>diseguaglianze</a:t>
            </a:r>
            <a:r>
              <a:rPr lang="en-US" dirty="0">
                <a:solidFill>
                  <a:srgbClr val="FF0000"/>
                </a:solidFill>
                <a:latin typeface="Calibri"/>
                <a:cs typeface="Calibri"/>
              </a:rPr>
              <a:t> </a:t>
            </a:r>
            <a:r>
              <a:rPr lang="en-US" dirty="0" err="1">
                <a:latin typeface="Calibri"/>
                <a:cs typeface="Calibri"/>
              </a:rPr>
              <a:t>che</a:t>
            </a:r>
            <a:r>
              <a:rPr lang="en-US" dirty="0">
                <a:latin typeface="Calibri"/>
                <a:cs typeface="Calibri"/>
              </a:rPr>
              <a:t> </a:t>
            </a:r>
            <a:r>
              <a:rPr lang="en-US" dirty="0" err="1">
                <a:latin typeface="Calibri"/>
                <a:cs typeface="Calibri"/>
              </a:rPr>
              <a:t>generano</a:t>
            </a:r>
            <a:r>
              <a:rPr lang="en-US" dirty="0">
                <a:latin typeface="Calibri"/>
                <a:cs typeface="Calibri"/>
              </a:rPr>
              <a:t> </a:t>
            </a:r>
            <a:r>
              <a:rPr lang="en-US" dirty="0" err="1">
                <a:latin typeface="Calibri"/>
                <a:cs typeface="Calibri"/>
              </a:rPr>
              <a:t>l’amarezza</a:t>
            </a:r>
            <a:r>
              <a:rPr lang="en-US" dirty="0">
                <a:latin typeface="Calibri"/>
                <a:cs typeface="Calibri"/>
              </a:rPr>
              <a:t> e la </a:t>
            </a:r>
            <a:r>
              <a:rPr lang="en-US" dirty="0" err="1">
                <a:latin typeface="Calibri"/>
                <a:cs typeface="Calibri"/>
              </a:rPr>
              <a:t>disperaz</a:t>
            </a:r>
            <a:r>
              <a:rPr lang="en-US" dirty="0" err="1">
                <a:latin typeface="Trebuchet MS" charset="0"/>
              </a:rPr>
              <a:t>ione</a:t>
            </a:r>
            <a:r>
              <a:rPr lang="en-US" dirty="0">
                <a:latin typeface="Trebuchet MS" charset="0"/>
              </a:rPr>
              <a:t>. La nostra </a:t>
            </a:r>
            <a:r>
              <a:rPr lang="en-US" dirty="0" err="1">
                <a:latin typeface="Trebuchet MS" charset="0"/>
              </a:rPr>
              <a:t>ambizione</a:t>
            </a:r>
            <a:r>
              <a:rPr lang="en-US" dirty="0">
                <a:latin typeface="Trebuchet MS" charset="0"/>
              </a:rPr>
              <a:t> </a:t>
            </a:r>
            <a:r>
              <a:rPr lang="en-US" dirty="0" err="1">
                <a:latin typeface="Trebuchet MS" charset="0"/>
              </a:rPr>
              <a:t>è</a:t>
            </a:r>
            <a:r>
              <a:rPr lang="en-US" dirty="0">
                <a:latin typeface="Trebuchet MS" charset="0"/>
              </a:rPr>
              <a:t> di </a:t>
            </a:r>
            <a:r>
              <a:rPr lang="en-US" dirty="0" err="1">
                <a:latin typeface="Trebuchet MS" charset="0"/>
              </a:rPr>
              <a:t>raggiungere</a:t>
            </a:r>
            <a:r>
              <a:rPr lang="en-US" dirty="0">
                <a:latin typeface="Trebuchet MS" charset="0"/>
              </a:rPr>
              <a:t> lo </a:t>
            </a:r>
            <a:r>
              <a:rPr lang="en-US" dirty="0" err="1">
                <a:latin typeface="Trebuchet MS" charset="0"/>
              </a:rPr>
              <a:t>sviluppo</a:t>
            </a:r>
            <a:r>
              <a:rPr lang="en-US" dirty="0">
                <a:latin typeface="Trebuchet MS" charset="0"/>
              </a:rPr>
              <a:t> </a:t>
            </a:r>
            <a:r>
              <a:rPr lang="en-US" dirty="0" err="1">
                <a:latin typeface="Trebuchet MS" charset="0"/>
              </a:rPr>
              <a:t>sostenibile</a:t>
            </a:r>
            <a:r>
              <a:rPr lang="en-US" dirty="0">
                <a:latin typeface="Trebuchet MS" charset="0"/>
              </a:rPr>
              <a:t> per </a:t>
            </a:r>
            <a:r>
              <a:rPr lang="en-US" dirty="0" err="1" smtClean="0">
                <a:latin typeface="Trebuchet MS" charset="0"/>
              </a:rPr>
              <a:t>tutti</a:t>
            </a:r>
            <a:r>
              <a:rPr lang="en-US" dirty="0" smtClean="0">
                <a:latin typeface="Trebuchet MS" charset="0"/>
              </a:rPr>
              <a:t>.</a:t>
            </a:r>
            <a:endParaRPr lang="en-US" dirty="0">
              <a:latin typeface="Trebuchet MS" charset="0"/>
            </a:endParaRPr>
          </a:p>
          <a:p>
            <a:pPr algn="just" eaLnBrk="1" hangingPunct="1">
              <a:spcBef>
                <a:spcPts val="525"/>
              </a:spcBef>
              <a:buClrTx/>
              <a:buFontTx/>
              <a:buNone/>
            </a:pPr>
            <a:r>
              <a:rPr lang="en-US" sz="2000" b="1" i="1" dirty="0" smtClean="0">
                <a:latin typeface="Trebuchet MS" charset="0"/>
              </a:rPr>
              <a:t>    Ban </a:t>
            </a:r>
            <a:r>
              <a:rPr lang="en-US" sz="2000" b="1" i="1" dirty="0">
                <a:latin typeface="Trebuchet MS" charset="0"/>
              </a:rPr>
              <a:t>Ki-moon, </a:t>
            </a:r>
            <a:r>
              <a:rPr lang="en-US" sz="2000" b="1" i="1" dirty="0" err="1">
                <a:latin typeface="Trebuchet MS" charset="0"/>
              </a:rPr>
              <a:t>Segretario</a:t>
            </a:r>
            <a:r>
              <a:rPr lang="en-US" sz="2000" b="1" i="1" dirty="0">
                <a:latin typeface="Trebuchet MS" charset="0"/>
              </a:rPr>
              <a:t> </a:t>
            </a:r>
            <a:r>
              <a:rPr lang="en-US" sz="2000" b="1" i="1" dirty="0" err="1">
                <a:latin typeface="Trebuchet MS" charset="0"/>
              </a:rPr>
              <a:t>Generale</a:t>
            </a:r>
            <a:r>
              <a:rPr lang="en-US" sz="2000" b="1" i="1" dirty="0">
                <a:latin typeface="Trebuchet MS" charset="0"/>
              </a:rPr>
              <a:t> </a:t>
            </a:r>
            <a:r>
              <a:rPr lang="en-US" sz="2000" b="1" i="1" dirty="0" err="1">
                <a:latin typeface="Trebuchet MS" charset="0"/>
              </a:rPr>
              <a:t>dell’ONU</a:t>
            </a:r>
            <a:r>
              <a:rPr lang="en-US" sz="2000" b="1" i="1" dirty="0">
                <a:latin typeface="Trebuchet MS" charset="0"/>
              </a:rPr>
              <a:t> </a:t>
            </a:r>
            <a:r>
              <a:rPr lang="en-US" sz="2000" b="1" i="1" dirty="0" smtClean="0">
                <a:latin typeface="Trebuchet MS" charset="0"/>
              </a:rPr>
              <a:t> </a:t>
            </a:r>
            <a:endParaRPr lang="en-US" sz="2000" b="1" i="1" dirty="0">
              <a:latin typeface="Trebuchet MS" charset="0"/>
            </a:endParaRPr>
          </a:p>
        </p:txBody>
      </p:sp>
      <p:sp>
        <p:nvSpPr>
          <p:cNvPr id="7" name="Text Box 4"/>
          <p:cNvSpPr txBox="1">
            <a:spLocks noChangeArrowheads="1"/>
          </p:cNvSpPr>
          <p:nvPr/>
        </p:nvSpPr>
        <p:spPr bwMode="auto">
          <a:xfrm>
            <a:off x="79790" y="4182512"/>
            <a:ext cx="8739091" cy="235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charset="0"/>
                <a:ea typeface="ＭＳ Ｐゴシック" charset="0"/>
                <a:cs typeface="ＭＳ Ｐゴシック"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charset="0"/>
                <a:ea typeface="ＭＳ Ｐゴシック" charset="0"/>
                <a:cs typeface="ＭＳ Ｐゴシック"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charset="0"/>
                <a:ea typeface="ＭＳ Ｐゴシック" charset="0"/>
                <a:cs typeface="ＭＳ Ｐゴシック"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charset="0"/>
                <a:ea typeface="ＭＳ Ｐゴシック" charset="0"/>
                <a:cs typeface="ＭＳ Ｐゴシック"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charset="0"/>
                <a:ea typeface="ＭＳ Ｐゴシック" charset="0"/>
                <a:cs typeface="ＭＳ Ｐゴシック" charset="0"/>
              </a:defRPr>
            </a:lvl9pPr>
          </a:lstStyle>
          <a:p>
            <a:pPr marL="0" indent="0">
              <a:spcBef>
                <a:spcPts val="500"/>
              </a:spcBef>
            </a:pPr>
            <a:r>
              <a:rPr lang="it-IT" dirty="0" smtClean="0">
                <a:solidFill>
                  <a:srgbClr val="FF0000"/>
                </a:solidFill>
                <a:latin typeface="Calibri" charset="0"/>
              </a:rPr>
              <a:t>Non </a:t>
            </a:r>
            <a:r>
              <a:rPr lang="it-IT" dirty="0">
                <a:solidFill>
                  <a:srgbClr val="FF0000"/>
                </a:solidFill>
                <a:latin typeface="Calibri" charset="0"/>
              </a:rPr>
              <a:t>ci sono due crisi separate, una ambientale e un’altra sociale, bensì una sola e complessa crisi socio-ambientale</a:t>
            </a:r>
            <a:r>
              <a:rPr lang="it-IT" dirty="0">
                <a:latin typeface="Calibri" charset="0"/>
              </a:rPr>
              <a:t>. Le direttrici per </a:t>
            </a:r>
            <a:r>
              <a:rPr lang="it-IT" dirty="0" smtClean="0">
                <a:latin typeface="Calibri" charset="0"/>
              </a:rPr>
              <a:t>la soluzione </a:t>
            </a:r>
            <a:r>
              <a:rPr lang="it-IT" dirty="0">
                <a:latin typeface="Calibri" charset="0"/>
              </a:rPr>
              <a:t>richiedono un approccio integrale per combattere la </a:t>
            </a:r>
            <a:r>
              <a:rPr lang="it-IT" dirty="0" smtClean="0">
                <a:latin typeface="Calibri" charset="0"/>
              </a:rPr>
              <a:t>povertà</a:t>
            </a:r>
            <a:r>
              <a:rPr lang="it-IT" dirty="0">
                <a:latin typeface="Calibri" charset="0"/>
              </a:rPr>
              <a:t>, per restituire la dignità agli esclusi e </a:t>
            </a:r>
            <a:r>
              <a:rPr lang="it-IT" dirty="0" smtClean="0">
                <a:latin typeface="Calibri" charset="0"/>
              </a:rPr>
              <a:t>nello </a:t>
            </a:r>
            <a:r>
              <a:rPr lang="it-IT" dirty="0">
                <a:latin typeface="Calibri" charset="0"/>
              </a:rPr>
              <a:t>stesso tempo per prendersi cura della </a:t>
            </a:r>
            <a:r>
              <a:rPr lang="it-IT" dirty="0" smtClean="0">
                <a:latin typeface="Calibri" charset="0"/>
              </a:rPr>
              <a:t>natura.</a:t>
            </a:r>
            <a:r>
              <a:rPr lang="en-US" b="1" i="1" dirty="0" smtClean="0">
                <a:latin typeface="Trebuchet MS" charset="0"/>
              </a:rPr>
              <a:t> </a:t>
            </a:r>
          </a:p>
          <a:p>
            <a:pPr marL="0" indent="0">
              <a:spcBef>
                <a:spcPts val="500"/>
              </a:spcBef>
            </a:pPr>
            <a:r>
              <a:rPr lang="en-US" sz="2000" b="1" i="1" dirty="0" smtClean="0">
                <a:latin typeface="Trebuchet MS" charset="0"/>
              </a:rPr>
              <a:t>   Papa Francesco, </a:t>
            </a:r>
            <a:r>
              <a:rPr lang="en-US" sz="2000" b="1" i="1" dirty="0" err="1" smtClean="0">
                <a:latin typeface="Trebuchet MS" charset="0"/>
              </a:rPr>
              <a:t>enciclica</a:t>
            </a:r>
            <a:r>
              <a:rPr lang="en-US" sz="2000" b="1" i="1" dirty="0" smtClean="0">
                <a:latin typeface="Trebuchet MS" charset="0"/>
              </a:rPr>
              <a:t> “</a:t>
            </a:r>
            <a:r>
              <a:rPr lang="en-US" sz="2000" b="1" i="1" dirty="0" err="1" smtClean="0">
                <a:latin typeface="Trebuchet MS" charset="0"/>
              </a:rPr>
              <a:t>Laudato</a:t>
            </a:r>
            <a:r>
              <a:rPr lang="en-US" sz="2000" b="1" i="1" dirty="0" smtClean="0">
                <a:latin typeface="Trebuchet MS" charset="0"/>
              </a:rPr>
              <a:t> </a:t>
            </a:r>
            <a:r>
              <a:rPr lang="en-US" sz="2000" b="1" i="1" dirty="0" err="1" smtClean="0">
                <a:latin typeface="Trebuchet MS" charset="0"/>
              </a:rPr>
              <a:t>sì</a:t>
            </a:r>
            <a:r>
              <a:rPr lang="en-US" sz="2000" b="1" i="1" dirty="0" smtClean="0">
                <a:latin typeface="Trebuchet MS" charset="0"/>
              </a:rPr>
              <a:t>” </a:t>
            </a:r>
            <a:endParaRPr lang="en-US" sz="2000" b="1" i="1" dirty="0">
              <a:latin typeface="Trebuchet MS" charset="0"/>
            </a:endParaRPr>
          </a:p>
          <a:p>
            <a:pPr marL="0" indent="0">
              <a:spcBef>
                <a:spcPts val="500"/>
              </a:spcBef>
            </a:pPr>
            <a:endParaRPr lang="it-IT" dirty="0" smtClean="0">
              <a:latin typeface="Calibri" charset="0"/>
            </a:endParaRPr>
          </a:p>
          <a:p>
            <a:pPr marL="0" indent="0">
              <a:spcBef>
                <a:spcPts val="500"/>
              </a:spcBef>
            </a:pPr>
            <a:endParaRPr lang="it-IT" dirty="0">
              <a:latin typeface="Calibri"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296" y="5691186"/>
            <a:ext cx="1246187" cy="114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Immagine 2" descr="H.E. Ban Ki-moon_Profile Phot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7551" y="3145271"/>
            <a:ext cx="1433522" cy="1102143"/>
          </a:xfrm>
          <a:prstGeom prst="rect">
            <a:avLst/>
          </a:prstGeom>
        </p:spPr>
      </p:pic>
    </p:spTree>
    <p:extLst>
      <p:ext uri="{BB962C8B-B14F-4D97-AF65-F5344CB8AC3E}">
        <p14:creationId xmlns:p14="http://schemas.microsoft.com/office/powerpoint/2010/main" val="309118710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33866"/>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L’Agenda</a:t>
            </a:r>
            <a:r>
              <a:rPr lang="en-US" sz="3200" b="1" spc="-1" dirty="0" smtClean="0">
                <a:solidFill>
                  <a:srgbClr val="333399"/>
                </a:solidFill>
                <a:uFill>
                  <a:solidFill>
                    <a:srgbClr val="FFFFFF"/>
                  </a:solidFill>
                </a:uFill>
                <a:latin typeface="Arial"/>
                <a:ea typeface="DejaVu Sans"/>
              </a:rPr>
              <a:t> 2030 </a:t>
            </a:r>
            <a:r>
              <a:rPr lang="en-US" sz="3200" b="1" spc="-1" dirty="0" err="1" smtClean="0">
                <a:solidFill>
                  <a:srgbClr val="333399"/>
                </a:solidFill>
                <a:uFill>
                  <a:solidFill>
                    <a:srgbClr val="FFFFFF"/>
                  </a:solidFill>
                </a:uFill>
                <a:latin typeface="Arial"/>
                <a:ea typeface="DejaVu Sans"/>
              </a:rPr>
              <a:t>dell’ONU</a:t>
            </a:r>
            <a:endParaRPr lang="en-US" sz="1800" b="0" strike="noStrike" spc="-1" dirty="0">
              <a:solidFill>
                <a:srgbClr val="000000"/>
              </a:solidFill>
              <a:uFill>
                <a:solidFill>
                  <a:srgbClr val="FFFFFF"/>
                </a:solidFill>
              </a:uFill>
              <a:latin typeface="Arial"/>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20" y="1370257"/>
            <a:ext cx="8173116" cy="545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2"/>
          <p:cNvSpPr txBox="1">
            <a:spLocks noChangeArrowheads="1"/>
          </p:cNvSpPr>
          <p:nvPr/>
        </p:nvSpPr>
        <p:spPr bwMode="auto">
          <a:xfrm>
            <a:off x="5655719" y="757644"/>
            <a:ext cx="270933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ＭＳ Ｐゴシック" charset="0"/>
                <a:cs typeface="ＭＳ Ｐゴシック" charset="0"/>
              </a:defRPr>
            </a:lvl9pPr>
          </a:lstStyle>
          <a:p>
            <a:pPr>
              <a:buClr>
                <a:srgbClr val="D81826"/>
              </a:buClr>
            </a:pPr>
            <a:r>
              <a:rPr lang="it-IT" dirty="0" smtClean="0">
                <a:solidFill>
                  <a:srgbClr val="D81826"/>
                </a:solidFill>
                <a:latin typeface="Trebuchet MS" charset="0"/>
                <a:cs typeface="Trebuchet MS" charset="0"/>
              </a:rPr>
              <a:t>17 obiettivi  (SDG)</a:t>
            </a:r>
            <a:endParaRPr lang="it-IT" dirty="0">
              <a:solidFill>
                <a:srgbClr val="D81826"/>
              </a:solidFill>
              <a:latin typeface="Trebuchet MS" charset="0"/>
              <a:cs typeface="Trebuchet MS" charset="0"/>
            </a:endParaRPr>
          </a:p>
        </p:txBody>
      </p:sp>
      <p:pic>
        <p:nvPicPr>
          <p:cNvPr id="2" name="Immagine 1" descr="E_SDG_logo_with_UN_Emblem_horizontal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203"/>
            <a:ext cx="4673600" cy="763995"/>
          </a:xfrm>
          <a:prstGeom prst="rect">
            <a:avLst/>
          </a:prstGeom>
        </p:spPr>
      </p:pic>
    </p:spTree>
    <p:extLst>
      <p:ext uri="{BB962C8B-B14F-4D97-AF65-F5344CB8AC3E}">
        <p14:creationId xmlns:p14="http://schemas.microsoft.com/office/powerpoint/2010/main" val="169251295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burri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 y="-203201"/>
            <a:ext cx="9163119" cy="7387765"/>
          </a:xfrm>
          <a:prstGeom prst="rect">
            <a:avLst/>
          </a:prstGeom>
        </p:spPr>
      </p:pic>
      <p:sp>
        <p:nvSpPr>
          <p:cNvPr id="2" name="CustomShape 1"/>
          <p:cNvSpPr/>
          <p:nvPr/>
        </p:nvSpPr>
        <p:spPr>
          <a:xfrm>
            <a:off x="503115" y="3387272"/>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FFFF66"/>
                </a:solidFill>
                <a:uFill>
                  <a:solidFill>
                    <a:srgbClr val="FFFFFF"/>
                  </a:solidFill>
                </a:uFill>
                <a:latin typeface="Arial"/>
                <a:ea typeface="DejaVu Sans"/>
              </a:rPr>
              <a:t>END</a:t>
            </a:r>
            <a:endParaRPr lang="en-US" sz="1800" b="0" strike="noStrike" spc="-1" dirty="0">
              <a:solidFill>
                <a:srgbClr val="FFFF66"/>
              </a:solidFill>
              <a:uFill>
                <a:solidFill>
                  <a:srgbClr val="FFFFFF"/>
                </a:solidFill>
              </a:uFill>
              <a:latin typeface="Arial"/>
            </a:endParaRPr>
          </a:p>
        </p:txBody>
      </p:sp>
    </p:spTree>
    <p:extLst>
      <p:ext uri="{BB962C8B-B14F-4D97-AF65-F5344CB8AC3E}">
        <p14:creationId xmlns:p14="http://schemas.microsoft.com/office/powerpoint/2010/main" val="39977838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85320"/>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en-US" sz="3200" b="1" spc="-1" dirty="0" smtClean="0">
                <a:solidFill>
                  <a:srgbClr val="000090"/>
                </a:solidFill>
                <a:uFill>
                  <a:solidFill>
                    <a:srgbClr val="FFFFFF"/>
                  </a:solidFill>
                </a:uFill>
                <a:latin typeface="Arial"/>
                <a:ea typeface="DejaVu Sans"/>
              </a:rPr>
              <a:t>Il primo principio </a:t>
            </a:r>
            <a:r>
              <a:rPr lang="en-US" sz="3200" b="1" spc="-1" dirty="0" err="1" smtClean="0">
                <a:solidFill>
                  <a:srgbClr val="000090"/>
                </a:solidFill>
                <a:uFill>
                  <a:solidFill>
                    <a:srgbClr val="FFFFFF"/>
                  </a:solidFill>
                </a:uFill>
                <a:latin typeface="Arial"/>
                <a:ea typeface="DejaVu Sans"/>
              </a:rPr>
              <a:t>della</a:t>
            </a:r>
            <a:r>
              <a:rPr lang="en-US" sz="3200" b="1" spc="-1" dirty="0" smtClean="0">
                <a:solidFill>
                  <a:srgbClr val="000090"/>
                </a:solidFill>
                <a:uFill>
                  <a:solidFill>
                    <a:srgbClr val="FFFFFF"/>
                  </a:solidFill>
                </a:uFill>
                <a:latin typeface="Arial"/>
                <a:ea typeface="DejaVu Sans"/>
              </a:rPr>
              <a:t> </a:t>
            </a:r>
            <a:r>
              <a:rPr lang="en-US" sz="3200" b="1" spc="-1" dirty="0" err="1" smtClean="0">
                <a:solidFill>
                  <a:srgbClr val="000090"/>
                </a:solidFill>
                <a:uFill>
                  <a:solidFill>
                    <a:srgbClr val="FFFFFF"/>
                  </a:solidFill>
                </a:uFill>
                <a:latin typeface="Arial"/>
                <a:ea typeface="DejaVu Sans"/>
              </a:rPr>
              <a:t>termodinamica</a:t>
            </a:r>
            <a:endParaRPr lang="en-US" sz="1800" b="0" strike="noStrike" spc="-1" dirty="0">
              <a:solidFill>
                <a:srgbClr val="000090"/>
              </a:solidFill>
              <a:uFill>
                <a:solidFill>
                  <a:srgbClr val="FFFFFF"/>
                </a:solidFill>
              </a:uFill>
              <a:latin typeface="Arial"/>
            </a:endParaRPr>
          </a:p>
        </p:txBody>
      </p:sp>
      <p:sp>
        <p:nvSpPr>
          <p:cNvPr id="4" name="Rettangolo 3"/>
          <p:cNvSpPr/>
          <p:nvPr/>
        </p:nvSpPr>
        <p:spPr>
          <a:xfrm>
            <a:off x="401517" y="831648"/>
            <a:ext cx="8463271" cy="2677656"/>
          </a:xfrm>
          <a:prstGeom prst="rect">
            <a:avLst/>
          </a:prstGeom>
        </p:spPr>
        <p:txBody>
          <a:bodyPr wrap="square">
            <a:spAutoFit/>
          </a:bodyPr>
          <a:lstStyle/>
          <a:p>
            <a:r>
              <a:rPr lang="it-IT" sz="2400" dirty="0" smtClean="0"/>
              <a:t>Il </a:t>
            </a:r>
            <a:r>
              <a:rPr lang="it-IT" sz="2400" b="1" dirty="0" smtClean="0"/>
              <a:t>primo principio della termodinamica </a:t>
            </a:r>
            <a:r>
              <a:rPr lang="it-IT" sz="2400" dirty="0" smtClean="0"/>
              <a:t>è una formulazione del </a:t>
            </a:r>
            <a:r>
              <a:rPr lang="it-IT" sz="2400" b="1" dirty="0" smtClean="0">
                <a:solidFill>
                  <a:srgbClr val="FF0000"/>
                </a:solidFill>
              </a:rPr>
              <a:t>principio di conservazione dell’energia </a:t>
            </a:r>
            <a:r>
              <a:rPr lang="it-IT" sz="2400" dirty="0" smtClean="0"/>
              <a:t>che include gli scambi di calore. </a:t>
            </a:r>
            <a:r>
              <a:rPr lang="it-IT" sz="2400" dirty="0"/>
              <a:t>L</a:t>
            </a:r>
            <a:r>
              <a:rPr lang="it-IT" sz="2400" dirty="0" smtClean="0"/>
              <a:t>’esperimento di Joule ha consentito di stabilire che </a:t>
            </a:r>
            <a:r>
              <a:rPr lang="it-IT" sz="2400" b="1" dirty="0" smtClean="0"/>
              <a:t>lavoro e calore sono metodi equivalenti </a:t>
            </a:r>
            <a:r>
              <a:rPr lang="it-IT" sz="2400" dirty="0" smtClean="0"/>
              <a:t>per aumentare/diminuire l’energia di un sistema.  </a:t>
            </a:r>
          </a:p>
          <a:p>
            <a:r>
              <a:rPr lang="it-IT" sz="2400" dirty="0" smtClean="0"/>
              <a:t>Si definisce allora una </a:t>
            </a:r>
            <a:r>
              <a:rPr lang="it-IT" sz="2400" b="1" dirty="0" smtClean="0"/>
              <a:t>funzione di stato energia interna U</a:t>
            </a:r>
            <a:r>
              <a:rPr lang="it-IT" sz="2400" dirty="0" smtClean="0"/>
              <a:t>, la cui variazione è: </a:t>
            </a:r>
            <a:endParaRPr lang="it-IT" sz="2400" dirty="0"/>
          </a:p>
        </p:txBody>
      </p:sp>
      <p:sp>
        <p:nvSpPr>
          <p:cNvPr id="2" name="Rettangolo 1"/>
          <p:cNvSpPr/>
          <p:nvPr/>
        </p:nvSpPr>
        <p:spPr>
          <a:xfrm>
            <a:off x="3666067" y="3329380"/>
            <a:ext cx="2082800" cy="523220"/>
          </a:xfrm>
          <a:prstGeom prst="rect">
            <a:avLst/>
          </a:prstGeom>
          <a:ln w="38100" cmpd="sng">
            <a:solidFill>
              <a:srgbClr val="FF6600"/>
            </a:solidFill>
          </a:ln>
        </p:spPr>
        <p:txBody>
          <a:bodyPr wrap="square">
            <a:spAutoFit/>
          </a:bodyPr>
          <a:lstStyle/>
          <a:p>
            <a:r>
              <a:rPr lang="it-IT" sz="2800" b="1" dirty="0" smtClean="0"/>
              <a:t>ΔU = </a:t>
            </a:r>
            <a:r>
              <a:rPr lang="it-IT" sz="2800" b="1" dirty="0" err="1" smtClean="0"/>
              <a:t>Q</a:t>
            </a:r>
            <a:r>
              <a:rPr lang="it-IT" sz="2800" b="1" baseline="-25000" dirty="0" smtClean="0"/>
              <a:t> </a:t>
            </a:r>
            <a:r>
              <a:rPr lang="it-IT" sz="2800" b="1" dirty="0" smtClean="0"/>
              <a:t> - L </a:t>
            </a:r>
            <a:endParaRPr lang="it-IT" sz="2800" dirty="0"/>
          </a:p>
        </p:txBody>
      </p:sp>
      <p:sp>
        <p:nvSpPr>
          <p:cNvPr id="3" name="Rettangolo 2"/>
          <p:cNvSpPr/>
          <p:nvPr/>
        </p:nvSpPr>
        <p:spPr>
          <a:xfrm>
            <a:off x="401517" y="5046133"/>
            <a:ext cx="8610612" cy="1569660"/>
          </a:xfrm>
          <a:prstGeom prst="rect">
            <a:avLst/>
          </a:prstGeom>
          <a:ln w="28575" cmpd="sng">
            <a:solidFill>
              <a:srgbClr val="008000"/>
            </a:solidFill>
          </a:ln>
        </p:spPr>
        <p:txBody>
          <a:bodyPr wrap="square">
            <a:spAutoFit/>
          </a:bodyPr>
          <a:lstStyle/>
          <a:p>
            <a:r>
              <a:rPr lang="it-IT" sz="2400" b="1" dirty="0" smtClean="0"/>
              <a:t>U è una funzione </a:t>
            </a:r>
            <a:r>
              <a:rPr lang="it-IT" sz="2400" b="1" dirty="0"/>
              <a:t>di </a:t>
            </a:r>
            <a:r>
              <a:rPr lang="it-IT" sz="2400" b="1" dirty="0" smtClean="0"/>
              <a:t>stato</a:t>
            </a:r>
            <a:r>
              <a:rPr lang="it-IT" sz="2400" dirty="0" smtClean="0"/>
              <a:t>, perché la sua variazione dipende solo dallo stato iniziale e da quello finale, indipendentemente dalla trasformazione eseguita. Invece </a:t>
            </a:r>
            <a:r>
              <a:rPr lang="it-IT" sz="2400" dirty="0" err="1" smtClean="0"/>
              <a:t>Q</a:t>
            </a:r>
            <a:r>
              <a:rPr lang="it-IT" sz="2400" dirty="0"/>
              <a:t> </a:t>
            </a:r>
            <a:r>
              <a:rPr lang="it-IT" sz="2400" dirty="0" smtClean="0"/>
              <a:t>e L </a:t>
            </a:r>
            <a:r>
              <a:rPr lang="it-IT" sz="2400" dirty="0"/>
              <a:t>dipendono dalla </a:t>
            </a:r>
            <a:r>
              <a:rPr lang="it-IT" sz="2400" dirty="0" smtClean="0"/>
              <a:t>trasformazione. </a:t>
            </a:r>
            <a:endParaRPr lang="it-IT" sz="2400" dirty="0"/>
          </a:p>
        </p:txBody>
      </p:sp>
      <p:sp>
        <p:nvSpPr>
          <p:cNvPr id="7" name="Rettangolo 6"/>
          <p:cNvSpPr/>
          <p:nvPr/>
        </p:nvSpPr>
        <p:spPr>
          <a:xfrm>
            <a:off x="249121" y="4106597"/>
            <a:ext cx="8722158" cy="523220"/>
          </a:xfrm>
          <a:prstGeom prst="rect">
            <a:avLst/>
          </a:prstGeom>
          <a:ln w="38100" cmpd="sng">
            <a:solidFill>
              <a:srgbClr val="FF0000"/>
            </a:solidFill>
          </a:ln>
        </p:spPr>
        <p:txBody>
          <a:bodyPr wrap="square">
            <a:spAutoFit/>
          </a:bodyPr>
          <a:lstStyle/>
          <a:p>
            <a:r>
              <a:rPr lang="it-IT" sz="2800" b="1" dirty="0"/>
              <a:t>S</a:t>
            </a:r>
            <a:r>
              <a:rPr lang="it-IT" sz="2800" b="1" dirty="0" smtClean="0"/>
              <a:t>istema isolato (</a:t>
            </a:r>
            <a:r>
              <a:rPr lang="it-IT" sz="2800" b="1" dirty="0" err="1" smtClean="0"/>
              <a:t>Q</a:t>
            </a:r>
            <a:r>
              <a:rPr lang="it-IT" sz="2800" b="1" dirty="0" smtClean="0"/>
              <a:t>=0;L=0)     ΔU=0  cioè U=</a:t>
            </a:r>
            <a:r>
              <a:rPr lang="it-IT" sz="2800" b="1" dirty="0" err="1" smtClean="0"/>
              <a:t>cost</a:t>
            </a:r>
            <a:r>
              <a:rPr lang="it-IT" sz="2800" b="1" dirty="0" smtClean="0"/>
              <a:t> </a:t>
            </a:r>
            <a:endParaRPr lang="it-IT" sz="2800" dirty="0"/>
          </a:p>
        </p:txBody>
      </p:sp>
      <p:sp>
        <p:nvSpPr>
          <p:cNvPr id="8" name="Rettangolo 7"/>
          <p:cNvSpPr/>
          <p:nvPr/>
        </p:nvSpPr>
        <p:spPr>
          <a:xfrm>
            <a:off x="6460015" y="3346316"/>
            <a:ext cx="2082800" cy="523220"/>
          </a:xfrm>
          <a:prstGeom prst="rect">
            <a:avLst/>
          </a:prstGeom>
          <a:solidFill>
            <a:srgbClr val="FFFF00"/>
          </a:solidFill>
          <a:ln w="9525" cmpd="sng">
            <a:solidFill>
              <a:srgbClr val="3366FF"/>
            </a:solidFill>
          </a:ln>
        </p:spPr>
        <p:txBody>
          <a:bodyPr wrap="square">
            <a:spAutoFit/>
          </a:bodyPr>
          <a:lstStyle/>
          <a:p>
            <a:r>
              <a:rPr lang="it-IT" sz="2800" b="1" dirty="0"/>
              <a:t> </a:t>
            </a:r>
            <a:r>
              <a:rPr lang="it-IT" sz="2800" b="1" dirty="0" smtClean="0">
                <a:solidFill>
                  <a:srgbClr val="FF0000"/>
                </a:solidFill>
              </a:rPr>
              <a:t>I principio </a:t>
            </a:r>
            <a:endParaRPr lang="it-IT" sz="2800" dirty="0">
              <a:solidFill>
                <a:srgbClr val="FF0000"/>
              </a:solidFill>
            </a:endParaRPr>
          </a:p>
        </p:txBody>
      </p:sp>
    </p:spTree>
    <p:extLst>
      <p:ext uri="{BB962C8B-B14F-4D97-AF65-F5344CB8AC3E}">
        <p14:creationId xmlns:p14="http://schemas.microsoft.com/office/powerpoint/2010/main" val="96510451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stomShape 1"/>
          <p:cNvSpPr/>
          <p:nvPr/>
        </p:nvSpPr>
        <p:spPr>
          <a:xfrm>
            <a:off x="249120" y="17588"/>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trike="noStrike" spc="-1" dirty="0">
                <a:solidFill>
                  <a:srgbClr val="333399"/>
                </a:solidFill>
                <a:uFill>
                  <a:solidFill>
                    <a:srgbClr val="FFFFFF"/>
                  </a:solidFill>
                </a:uFill>
                <a:latin typeface="Arial"/>
                <a:ea typeface="DejaVu Sans"/>
              </a:rPr>
              <a:t> </a:t>
            </a:r>
            <a:r>
              <a:rPr lang="it-IT" sz="3200" b="1" spc="-1" dirty="0" smtClean="0">
                <a:solidFill>
                  <a:srgbClr val="333399"/>
                </a:solidFill>
                <a:uFill>
                  <a:solidFill>
                    <a:srgbClr val="FFFFFF"/>
                  </a:solidFill>
                </a:uFill>
                <a:latin typeface="Arial"/>
                <a:ea typeface="DejaVu Sans"/>
              </a:rPr>
              <a:t>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processi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irreversibili</a:t>
            </a:r>
            <a:endParaRPr lang="en-US" sz="1800" b="0" strike="noStrike" spc="-1" dirty="0">
              <a:solidFill>
                <a:srgbClr val="000000"/>
              </a:solidFill>
              <a:uFill>
                <a:solidFill>
                  <a:srgbClr val="FFFFFF"/>
                </a:solidFill>
              </a:uFill>
              <a:latin typeface="Arial"/>
            </a:endParaRPr>
          </a:p>
        </p:txBody>
      </p:sp>
      <p:sp>
        <p:nvSpPr>
          <p:cNvPr id="4" name="Rettangolo 3"/>
          <p:cNvSpPr/>
          <p:nvPr/>
        </p:nvSpPr>
        <p:spPr>
          <a:xfrm>
            <a:off x="186263" y="661363"/>
            <a:ext cx="8869680" cy="830997"/>
          </a:xfrm>
          <a:prstGeom prst="rect">
            <a:avLst/>
          </a:prstGeom>
        </p:spPr>
        <p:txBody>
          <a:bodyPr wrap="square">
            <a:spAutoFit/>
          </a:bodyPr>
          <a:lstStyle/>
          <a:p>
            <a:r>
              <a:rPr lang="it-IT" sz="2400" dirty="0" smtClean="0"/>
              <a:t>Sono </a:t>
            </a:r>
            <a:r>
              <a:rPr lang="it-IT" sz="2400" b="1" dirty="0"/>
              <a:t>possibili in base </a:t>
            </a:r>
            <a:r>
              <a:rPr lang="it-IT" sz="2400" b="1" dirty="0" smtClean="0"/>
              <a:t>al primo principio </a:t>
            </a:r>
            <a:r>
              <a:rPr lang="it-IT" sz="2400" dirty="0"/>
              <a:t>solo i processi per i quali </a:t>
            </a:r>
            <a:r>
              <a:rPr lang="it-IT" sz="2400" dirty="0" smtClean="0"/>
              <a:t>l’energia </a:t>
            </a:r>
            <a:r>
              <a:rPr lang="it-IT" sz="2400" dirty="0"/>
              <a:t>totale </a:t>
            </a:r>
            <a:r>
              <a:rPr lang="it-IT" sz="2400" dirty="0" smtClean="0"/>
              <a:t>(</a:t>
            </a:r>
            <a:r>
              <a:rPr lang="it-IT" sz="2400" dirty="0" err="1"/>
              <a:t>sistema+ambiente</a:t>
            </a:r>
            <a:r>
              <a:rPr lang="it-IT" sz="2400" dirty="0"/>
              <a:t> esterno) è </a:t>
            </a:r>
            <a:r>
              <a:rPr lang="it-IT" sz="2400" dirty="0" smtClean="0"/>
              <a:t>conservata. </a:t>
            </a:r>
            <a:endParaRPr lang="it-IT" sz="2400" dirty="0"/>
          </a:p>
        </p:txBody>
      </p:sp>
      <p:sp>
        <p:nvSpPr>
          <p:cNvPr id="6" name="Rettangolo 5"/>
          <p:cNvSpPr/>
          <p:nvPr/>
        </p:nvSpPr>
        <p:spPr>
          <a:xfrm>
            <a:off x="440267" y="5639714"/>
            <a:ext cx="8229600" cy="1200328"/>
          </a:xfrm>
          <a:prstGeom prst="rect">
            <a:avLst/>
          </a:prstGeom>
        </p:spPr>
        <p:txBody>
          <a:bodyPr wrap="square">
            <a:spAutoFit/>
          </a:bodyPr>
          <a:lstStyle/>
          <a:p>
            <a:r>
              <a:rPr lang="it-IT" sz="2400" b="1" dirty="0" smtClean="0"/>
              <a:t>Quali </a:t>
            </a:r>
            <a:r>
              <a:rPr lang="it-IT" sz="2400" b="1" dirty="0"/>
              <a:t>processi possono avvenire spontaneamente in un verso, e quali </a:t>
            </a:r>
            <a:r>
              <a:rPr lang="it-IT" sz="2400" b="1" dirty="0" smtClean="0"/>
              <a:t>no</a:t>
            </a:r>
            <a:r>
              <a:rPr lang="it-IT" sz="2400" dirty="0" smtClean="0"/>
              <a:t>? </a:t>
            </a:r>
            <a:r>
              <a:rPr lang="it-IT" sz="2400" b="1" dirty="0" smtClean="0">
                <a:solidFill>
                  <a:srgbClr val="FF0000"/>
                </a:solidFill>
              </a:rPr>
              <a:t>La risposta viene </a:t>
            </a:r>
            <a:r>
              <a:rPr lang="it-IT" sz="2400" b="1" dirty="0">
                <a:solidFill>
                  <a:srgbClr val="FF0000"/>
                </a:solidFill>
              </a:rPr>
              <a:t>dal Secondo Principio della Termodinamica.</a:t>
            </a:r>
          </a:p>
        </p:txBody>
      </p:sp>
      <p:pic>
        <p:nvPicPr>
          <p:cNvPr id="8" name="Immagine 7" descr="ice-cream-cone-1274894_960_7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93" y="4286316"/>
            <a:ext cx="2030096" cy="1353397"/>
          </a:xfrm>
          <a:prstGeom prst="rect">
            <a:avLst/>
          </a:prstGeom>
        </p:spPr>
      </p:pic>
      <p:pic>
        <p:nvPicPr>
          <p:cNvPr id="7" name="Immagine 6" descr="tinta-morada-agua_1112-8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624" y="4100839"/>
            <a:ext cx="1471837" cy="1577640"/>
          </a:xfrm>
          <a:prstGeom prst="rect">
            <a:avLst/>
          </a:prstGeom>
        </p:spPr>
      </p:pic>
      <p:sp>
        <p:nvSpPr>
          <p:cNvPr id="2" name="Rettangolo 1"/>
          <p:cNvSpPr/>
          <p:nvPr/>
        </p:nvSpPr>
        <p:spPr>
          <a:xfrm>
            <a:off x="282986" y="1608661"/>
            <a:ext cx="8420747" cy="2677656"/>
          </a:xfrm>
          <a:prstGeom prst="rect">
            <a:avLst/>
          </a:prstGeom>
        </p:spPr>
        <p:txBody>
          <a:bodyPr wrap="square">
            <a:spAutoFit/>
          </a:bodyPr>
          <a:lstStyle/>
          <a:p>
            <a:r>
              <a:rPr lang="it-IT" sz="2400" dirty="0" smtClean="0"/>
              <a:t>La </a:t>
            </a:r>
            <a:r>
              <a:rPr lang="it-IT" sz="2400" dirty="0"/>
              <a:t>Natura però manifesta delle </a:t>
            </a:r>
            <a:r>
              <a:rPr lang="it-IT" sz="2400" b="1" dirty="0" smtClean="0">
                <a:solidFill>
                  <a:srgbClr val="FF0000"/>
                </a:solidFill>
              </a:rPr>
              <a:t>asimmetrie</a:t>
            </a:r>
            <a:r>
              <a:rPr lang="it-IT" sz="2400" dirty="0" smtClean="0"/>
              <a:t>: </a:t>
            </a:r>
            <a:r>
              <a:rPr lang="it-IT" sz="2400" dirty="0" smtClean="0">
                <a:solidFill>
                  <a:srgbClr val="0000FF"/>
                </a:solidFill>
              </a:rPr>
              <a:t>alcuni </a:t>
            </a:r>
            <a:r>
              <a:rPr lang="it-IT" sz="2400" dirty="0">
                <a:solidFill>
                  <a:srgbClr val="0000FF"/>
                </a:solidFill>
              </a:rPr>
              <a:t>processi si svolgono spontaneamente </a:t>
            </a:r>
            <a:r>
              <a:rPr lang="it-IT" sz="2400" dirty="0" smtClean="0">
                <a:solidFill>
                  <a:srgbClr val="0000FF"/>
                </a:solidFill>
              </a:rPr>
              <a:t>solo in una direzione. </a:t>
            </a:r>
            <a:r>
              <a:rPr lang="it-IT" sz="2400" dirty="0" smtClean="0"/>
              <a:t>I </a:t>
            </a:r>
            <a:r>
              <a:rPr lang="it-IT" sz="2400" dirty="0"/>
              <a:t>processi inversi, </a:t>
            </a:r>
            <a:r>
              <a:rPr lang="it-IT" sz="2400" dirty="0" smtClean="0"/>
              <a:t>che sarebbero ammissibili </a:t>
            </a:r>
            <a:r>
              <a:rPr lang="it-IT" sz="2400" dirty="0"/>
              <a:t>in base al </a:t>
            </a:r>
            <a:r>
              <a:rPr lang="it-IT" sz="2400" dirty="0" smtClean="0"/>
              <a:t>primo </a:t>
            </a:r>
            <a:r>
              <a:rPr lang="it-IT" sz="2400" dirty="0"/>
              <a:t>principio, non sono mai osservati, </a:t>
            </a:r>
            <a:r>
              <a:rPr lang="it-IT" sz="2400" dirty="0" smtClean="0"/>
              <a:t>a meno di non intervenire con un’azione dall’esterno (tuttavia </a:t>
            </a:r>
            <a:r>
              <a:rPr lang="it-IT" sz="2400" dirty="0"/>
              <a:t>non </a:t>
            </a:r>
            <a:r>
              <a:rPr lang="it-IT" sz="2400" dirty="0" smtClean="0"/>
              <a:t>si riuscirà mai a riportare nelle stesse condizioni sia il </a:t>
            </a:r>
            <a:r>
              <a:rPr lang="it-IT" sz="2400" dirty="0"/>
              <a:t>sistema </a:t>
            </a:r>
            <a:r>
              <a:rPr lang="it-IT" sz="2400" dirty="0" smtClean="0"/>
              <a:t>sia  l’ambiente).</a:t>
            </a:r>
          </a:p>
          <a:p>
            <a:r>
              <a:rPr lang="it-IT" sz="2400" dirty="0" smtClean="0"/>
              <a:t> Si </a:t>
            </a:r>
            <a:r>
              <a:rPr lang="it-IT" sz="2400" dirty="0"/>
              <a:t>parla </a:t>
            </a:r>
            <a:r>
              <a:rPr lang="it-IT" sz="2400" dirty="0" smtClean="0"/>
              <a:t>allora di </a:t>
            </a:r>
            <a:r>
              <a:rPr lang="it-IT" sz="2400" b="1" dirty="0">
                <a:solidFill>
                  <a:srgbClr val="FF0000"/>
                </a:solidFill>
              </a:rPr>
              <a:t>processi irreversibili</a:t>
            </a:r>
            <a:r>
              <a:rPr lang="it-IT" sz="2400" dirty="0"/>
              <a:t>. </a:t>
            </a:r>
            <a:endParaRPr lang="it-IT" sz="2400" dirty="0" smtClean="0"/>
          </a:p>
        </p:txBody>
      </p:sp>
      <p:pic>
        <p:nvPicPr>
          <p:cNvPr id="10" name="Immagine 9" descr="d939dc812ac131d7cf778d3a494ded11c70cf55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8170" y="4583302"/>
            <a:ext cx="3460496" cy="974463"/>
          </a:xfrm>
          <a:prstGeom prst="rect">
            <a:avLst/>
          </a:prstGeom>
        </p:spPr>
      </p:pic>
    </p:spTree>
    <p:extLst>
      <p:ext uri="{BB962C8B-B14F-4D97-AF65-F5344CB8AC3E}">
        <p14:creationId xmlns:p14="http://schemas.microsoft.com/office/powerpoint/2010/main" val="371031294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13656" y="-84665"/>
            <a:ext cx="8620560"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pc="-1" dirty="0" smtClean="0">
                <a:solidFill>
                  <a:srgbClr val="333399"/>
                </a:solidFill>
                <a:uFill>
                  <a:solidFill>
                    <a:srgbClr val="FFFFFF"/>
                  </a:solidFill>
                </a:uFill>
                <a:latin typeface="Arial"/>
                <a:ea typeface="DejaVu Sans"/>
              </a:rPr>
              <a:t>2</a:t>
            </a:r>
            <a:r>
              <a:rPr lang="en-US" sz="3200" b="1" spc="-1" baseline="30000" dirty="0" smtClean="0">
                <a:solidFill>
                  <a:srgbClr val="333399"/>
                </a:solidFill>
                <a:uFill>
                  <a:solidFill>
                    <a:srgbClr val="FFFFFF"/>
                  </a:solidFill>
                </a:uFill>
                <a:latin typeface="Arial"/>
                <a:ea typeface="DejaVu Sans"/>
              </a:rPr>
              <a:t>o</a:t>
            </a:r>
            <a:r>
              <a:rPr lang="en-US" sz="3200" b="1" spc="-1" dirty="0" smtClean="0">
                <a:solidFill>
                  <a:srgbClr val="333399"/>
                </a:solidFill>
                <a:uFill>
                  <a:solidFill>
                    <a:srgbClr val="FFFFFF"/>
                  </a:solidFill>
                </a:uFill>
                <a:latin typeface="Arial"/>
                <a:ea typeface="DejaVu Sans"/>
              </a:rPr>
              <a:t> principio: </a:t>
            </a:r>
            <a:r>
              <a:rPr lang="en-US" sz="3200" b="1" spc="-1" dirty="0" err="1" smtClean="0">
                <a:solidFill>
                  <a:srgbClr val="333399"/>
                </a:solidFill>
                <a:uFill>
                  <a:solidFill>
                    <a:srgbClr val="FFFFFF"/>
                  </a:solidFill>
                </a:uFill>
                <a:latin typeface="Arial"/>
                <a:ea typeface="DejaVu Sans"/>
              </a:rPr>
              <a:t>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postulati</a:t>
            </a:r>
            <a:r>
              <a:rPr lang="en-US" sz="3200" b="1" spc="-1" dirty="0" smtClean="0">
                <a:solidFill>
                  <a:srgbClr val="333399"/>
                </a:solidFill>
                <a:uFill>
                  <a:solidFill>
                    <a:srgbClr val="FFFFFF"/>
                  </a:solidFill>
                </a:uFill>
                <a:latin typeface="Arial"/>
                <a:ea typeface="DejaVu Sans"/>
              </a:rPr>
              <a:t> di Kelvin e </a:t>
            </a:r>
            <a:r>
              <a:rPr lang="en-US" sz="3200" b="1" spc="-1" dirty="0" err="1" smtClean="0">
                <a:solidFill>
                  <a:srgbClr val="333399"/>
                </a:solidFill>
                <a:uFill>
                  <a:solidFill>
                    <a:srgbClr val="FFFFFF"/>
                  </a:solidFill>
                </a:uFill>
                <a:latin typeface="Arial"/>
                <a:ea typeface="DejaVu Sans"/>
              </a:rPr>
              <a:t>Clausius</a:t>
            </a:r>
            <a:endParaRPr lang="en-US" sz="1800" b="0" strike="noStrike" spc="-1" dirty="0">
              <a:solidFill>
                <a:srgbClr val="000000"/>
              </a:solidFill>
              <a:uFill>
                <a:solidFill>
                  <a:srgbClr val="FFFFFF"/>
                </a:solidFill>
              </a:uFill>
              <a:latin typeface="Arial"/>
            </a:endParaRPr>
          </a:p>
        </p:txBody>
      </p:sp>
      <p:pic>
        <p:nvPicPr>
          <p:cNvPr id="3" name="Immagine 2" descr="CNX_UPhysics_21_04_Kelv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597" y="525356"/>
            <a:ext cx="6654805" cy="2956674"/>
          </a:xfrm>
          <a:prstGeom prst="rect">
            <a:avLst/>
          </a:prstGeom>
        </p:spPr>
      </p:pic>
      <p:sp>
        <p:nvSpPr>
          <p:cNvPr id="4" name="Rettangolo 3"/>
          <p:cNvSpPr/>
          <p:nvPr/>
        </p:nvSpPr>
        <p:spPr>
          <a:xfrm>
            <a:off x="220137" y="3470673"/>
            <a:ext cx="8128000" cy="2308324"/>
          </a:xfrm>
          <a:prstGeom prst="rect">
            <a:avLst/>
          </a:prstGeom>
        </p:spPr>
        <p:txBody>
          <a:bodyPr wrap="square">
            <a:spAutoFit/>
          </a:bodyPr>
          <a:lstStyle/>
          <a:p>
            <a:pPr marL="342900" indent="-342900">
              <a:buAutoNum type="alphaLcParenBoth"/>
            </a:pPr>
            <a:r>
              <a:rPr lang="it-IT" sz="2400" dirty="0" smtClean="0"/>
              <a:t> </a:t>
            </a:r>
            <a:r>
              <a:rPr lang="it-IT" sz="2000" b="1" dirty="0" smtClean="0"/>
              <a:t>Postulato di Kelvin</a:t>
            </a:r>
            <a:r>
              <a:rPr lang="it-IT" sz="2000" dirty="0" smtClean="0"/>
              <a:t> Non </a:t>
            </a:r>
            <a:r>
              <a:rPr lang="it-IT" sz="2000" dirty="0"/>
              <a:t>esiste un motore ciclico perfetto (con efficienza 100%), cioè in grado di convertire interamente in lavoro il calore assorbito da una sola </a:t>
            </a:r>
            <a:r>
              <a:rPr lang="it-IT" sz="2000" dirty="0" smtClean="0"/>
              <a:t>sorgente.</a:t>
            </a:r>
          </a:p>
          <a:p>
            <a:pPr marL="342900" indent="-342900">
              <a:buAutoNum type="alphaLcParenBoth"/>
            </a:pPr>
            <a:r>
              <a:rPr lang="it-IT" sz="2000" b="1" dirty="0" smtClean="0"/>
              <a:t> Postulato di </a:t>
            </a:r>
            <a:r>
              <a:rPr lang="it-IT" sz="2000" b="1" dirty="0" err="1" smtClean="0"/>
              <a:t>Clausius</a:t>
            </a:r>
            <a:r>
              <a:rPr lang="it-IT" sz="2000" b="1" dirty="0" smtClean="0"/>
              <a:t> </a:t>
            </a:r>
            <a:r>
              <a:rPr lang="it-IT" sz="2000" dirty="0" smtClean="0"/>
              <a:t> </a:t>
            </a:r>
            <a:r>
              <a:rPr lang="it-IT" sz="2000" dirty="0"/>
              <a:t>Il calore non scorre mai spontaneamente da un oggetto freddo a uno caldo. Cioè non è possibile costruire un frigorifero perfetto, che funzioni senza un input di energia dall’esterno. </a:t>
            </a:r>
          </a:p>
        </p:txBody>
      </p:sp>
      <p:sp>
        <p:nvSpPr>
          <p:cNvPr id="5" name="Rettangolo 4"/>
          <p:cNvSpPr/>
          <p:nvPr/>
        </p:nvSpPr>
        <p:spPr>
          <a:xfrm>
            <a:off x="338665" y="5827116"/>
            <a:ext cx="8297333" cy="1015663"/>
          </a:xfrm>
          <a:prstGeom prst="rect">
            <a:avLst/>
          </a:prstGeom>
        </p:spPr>
        <p:txBody>
          <a:bodyPr wrap="square">
            <a:spAutoFit/>
          </a:bodyPr>
          <a:lstStyle/>
          <a:p>
            <a:r>
              <a:rPr lang="it-IT" sz="2000" dirty="0" smtClean="0"/>
              <a:t>I due enunciati di Kelvin e di </a:t>
            </a:r>
            <a:r>
              <a:rPr lang="it-IT" sz="2000" dirty="0" err="1" smtClean="0"/>
              <a:t>Clausius</a:t>
            </a:r>
            <a:r>
              <a:rPr lang="it-IT" sz="2000" dirty="0" smtClean="0"/>
              <a:t> del Secondo </a:t>
            </a:r>
            <a:r>
              <a:rPr lang="it-IT" sz="2000" dirty="0"/>
              <a:t>P</a:t>
            </a:r>
            <a:r>
              <a:rPr lang="it-IT" sz="2000" dirty="0" smtClean="0"/>
              <a:t>rincipio della Termodinamica sono </a:t>
            </a:r>
            <a:r>
              <a:rPr lang="it-IT" sz="2000" b="1" dirty="0" smtClean="0"/>
              <a:t>logicamente equivalenti </a:t>
            </a:r>
            <a:r>
              <a:rPr lang="it-IT" sz="2000" dirty="0" smtClean="0"/>
              <a:t>(la dimostrazione è reperibile su qualunque libro di testo).  </a:t>
            </a:r>
            <a:endParaRPr lang="it-IT" sz="2000" dirty="0"/>
          </a:p>
        </p:txBody>
      </p:sp>
    </p:spTree>
    <p:extLst>
      <p:ext uri="{BB962C8B-B14F-4D97-AF65-F5344CB8AC3E}">
        <p14:creationId xmlns:p14="http://schemas.microsoft.com/office/powerpoint/2010/main" val="13113401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p:cNvSpPr/>
          <p:nvPr/>
        </p:nvSpPr>
        <p:spPr>
          <a:xfrm>
            <a:off x="12057" y="101598"/>
            <a:ext cx="9165813" cy="579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US" sz="3200" b="1" spc="-1" dirty="0" smtClean="0">
                <a:solidFill>
                  <a:srgbClr val="333399"/>
                </a:solidFill>
                <a:uFill>
                  <a:solidFill>
                    <a:srgbClr val="FFFFFF"/>
                  </a:solidFill>
                </a:uFill>
                <a:latin typeface="Arial"/>
                <a:ea typeface="DejaVu Sans"/>
              </a:rPr>
              <a:t>I </a:t>
            </a:r>
            <a:r>
              <a:rPr lang="en-US" sz="3200" b="1" spc="-1" dirty="0" err="1" smtClean="0">
                <a:solidFill>
                  <a:srgbClr val="333399"/>
                </a:solidFill>
                <a:uFill>
                  <a:solidFill>
                    <a:srgbClr val="FFFFFF"/>
                  </a:solidFill>
                </a:uFill>
                <a:latin typeface="Arial"/>
                <a:ea typeface="DejaVu Sans"/>
              </a:rPr>
              <a:t>processi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spontanei</a:t>
            </a:r>
            <a:r>
              <a:rPr lang="en-US" sz="3200" b="1" spc="-1" dirty="0" smtClean="0">
                <a:solidFill>
                  <a:srgbClr val="333399"/>
                </a:solidFill>
                <a:uFill>
                  <a:solidFill>
                    <a:srgbClr val="FFFFFF"/>
                  </a:solidFill>
                </a:uFill>
                <a:latin typeface="Arial"/>
                <a:ea typeface="DejaVu Sans"/>
              </a:rPr>
              <a:t> </a:t>
            </a:r>
            <a:r>
              <a:rPr lang="en-US" sz="3200" b="1" spc="-1" dirty="0" err="1" smtClean="0">
                <a:solidFill>
                  <a:srgbClr val="333399"/>
                </a:solidFill>
                <a:uFill>
                  <a:solidFill>
                    <a:srgbClr val="FFFFFF"/>
                  </a:solidFill>
                </a:uFill>
                <a:latin typeface="Arial"/>
                <a:ea typeface="DejaVu Sans"/>
              </a:rPr>
              <a:t>ammessi</a:t>
            </a:r>
            <a:r>
              <a:rPr lang="en-US" sz="3200" b="1" spc="-1" dirty="0" smtClean="0">
                <a:solidFill>
                  <a:srgbClr val="333399"/>
                </a:solidFill>
                <a:uFill>
                  <a:solidFill>
                    <a:srgbClr val="FFFFFF"/>
                  </a:solidFill>
                </a:uFill>
                <a:latin typeface="Arial"/>
                <a:ea typeface="DejaVu Sans"/>
              </a:rPr>
              <a:t> dal 2’ principio</a:t>
            </a:r>
            <a:endParaRPr lang="en-US" sz="1800" b="0" strike="noStrike" spc="-1" dirty="0">
              <a:solidFill>
                <a:srgbClr val="000000"/>
              </a:solidFill>
              <a:uFill>
                <a:solidFill>
                  <a:srgbClr val="FFFFFF"/>
                </a:solidFill>
              </a:uFill>
              <a:latin typeface="Arial"/>
            </a:endParaRPr>
          </a:p>
        </p:txBody>
      </p:sp>
      <p:pic>
        <p:nvPicPr>
          <p:cNvPr id="3" name="Immagine 2" descr="figure-16-03-0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862" y="798356"/>
            <a:ext cx="4064000" cy="3215342"/>
          </a:xfrm>
          <a:prstGeom prst="rect">
            <a:avLst/>
          </a:prstGeom>
        </p:spPr>
      </p:pic>
      <p:sp>
        <p:nvSpPr>
          <p:cNvPr id="4" name="Rettangolo 3"/>
          <p:cNvSpPr/>
          <p:nvPr/>
        </p:nvSpPr>
        <p:spPr>
          <a:xfrm>
            <a:off x="355601" y="4060622"/>
            <a:ext cx="8652932" cy="2677656"/>
          </a:xfrm>
          <a:prstGeom prst="rect">
            <a:avLst/>
          </a:prstGeom>
        </p:spPr>
        <p:txBody>
          <a:bodyPr wrap="square">
            <a:spAutoFit/>
          </a:bodyPr>
          <a:lstStyle/>
          <a:p>
            <a:pPr marL="342900" indent="-342900">
              <a:buAutoNum type="alphaLcParenBoth"/>
            </a:pPr>
            <a:r>
              <a:rPr lang="it-IT" sz="2400" dirty="0"/>
              <a:t> </a:t>
            </a:r>
            <a:r>
              <a:rPr lang="it-IT" sz="2400" dirty="0" smtClean="0"/>
              <a:t>Il </a:t>
            </a:r>
            <a:r>
              <a:rPr lang="it-IT" sz="2400" b="1" dirty="0">
                <a:solidFill>
                  <a:srgbClr val="3366FF"/>
                </a:solidFill>
              </a:rPr>
              <a:t>calore</a:t>
            </a:r>
            <a:r>
              <a:rPr lang="it-IT" sz="2400" dirty="0"/>
              <a:t> passa </a:t>
            </a:r>
            <a:r>
              <a:rPr lang="it-IT" sz="2400" b="1" dirty="0"/>
              <a:t>spontaneamente</a:t>
            </a:r>
            <a:r>
              <a:rPr lang="it-IT" sz="2400" dirty="0"/>
              <a:t> da un oggetto caldo a </a:t>
            </a:r>
            <a:r>
              <a:rPr lang="it-IT" sz="2400" dirty="0" smtClean="0"/>
              <a:t>uno più freddo</a:t>
            </a:r>
            <a:endParaRPr lang="it-IT" sz="2400" dirty="0"/>
          </a:p>
          <a:p>
            <a:pPr marL="342900" indent="-342900">
              <a:buAutoNum type="alphaLcParenBoth"/>
            </a:pPr>
            <a:r>
              <a:rPr lang="it-IT" sz="2400" dirty="0"/>
              <a:t> </a:t>
            </a:r>
            <a:r>
              <a:rPr lang="it-IT" sz="2400" dirty="0" smtClean="0"/>
              <a:t>Un </a:t>
            </a:r>
            <a:r>
              <a:rPr lang="it-IT" sz="2400" b="1" dirty="0">
                <a:solidFill>
                  <a:srgbClr val="3366FF"/>
                </a:solidFill>
              </a:rPr>
              <a:t>motore </a:t>
            </a:r>
            <a:r>
              <a:rPr lang="it-IT" sz="2400" b="1" dirty="0" smtClean="0">
                <a:solidFill>
                  <a:srgbClr val="3366FF"/>
                </a:solidFill>
              </a:rPr>
              <a:t>termico</a:t>
            </a:r>
            <a:r>
              <a:rPr lang="it-IT" sz="2400" dirty="0" smtClean="0"/>
              <a:t> </a:t>
            </a:r>
            <a:r>
              <a:rPr lang="it-IT" sz="2400" dirty="0"/>
              <a:t>funziona solo grazie al </a:t>
            </a:r>
            <a:r>
              <a:rPr lang="it-IT" sz="2400" dirty="0" smtClean="0"/>
              <a:t>trasferimento  </a:t>
            </a:r>
            <a:r>
              <a:rPr lang="it-IT" sz="2400" b="1" dirty="0" smtClean="0"/>
              <a:t>spontaneo</a:t>
            </a:r>
            <a:r>
              <a:rPr lang="it-IT" sz="2400" dirty="0" smtClean="0"/>
              <a:t> </a:t>
            </a:r>
            <a:r>
              <a:rPr lang="it-IT" sz="2400" dirty="0"/>
              <a:t>di calore da una sorgente calda ad una fredda. S</a:t>
            </a:r>
            <a:r>
              <a:rPr lang="it-IT" sz="2400" dirty="0" smtClean="0"/>
              <a:t>olo una </a:t>
            </a:r>
            <a:r>
              <a:rPr lang="it-IT" sz="2400" dirty="0"/>
              <a:t>parte del calore assorbito </a:t>
            </a:r>
            <a:r>
              <a:rPr lang="it-IT" sz="2400" dirty="0" smtClean="0"/>
              <a:t>viene </a:t>
            </a:r>
            <a:r>
              <a:rPr lang="it-IT" sz="2400" dirty="0"/>
              <a:t>convertita in lavoro </a:t>
            </a:r>
            <a:r>
              <a:rPr lang="it-IT" sz="2400" dirty="0" smtClean="0"/>
              <a:t>esterno. </a:t>
            </a:r>
            <a:r>
              <a:rPr lang="it-IT" sz="2400" dirty="0"/>
              <a:t>I</a:t>
            </a:r>
            <a:r>
              <a:rPr lang="it-IT" sz="2400" dirty="0" smtClean="0"/>
              <a:t>l </a:t>
            </a:r>
            <a:r>
              <a:rPr lang="it-IT" sz="2400" dirty="0"/>
              <a:t>resto viene disperso come calore ceduto alla </a:t>
            </a:r>
            <a:r>
              <a:rPr lang="it-IT" sz="2400" dirty="0" smtClean="0"/>
              <a:t>sorgente </a:t>
            </a:r>
            <a:r>
              <a:rPr lang="it-IT" sz="2400" dirty="0"/>
              <a:t>fredda. </a:t>
            </a:r>
          </a:p>
        </p:txBody>
      </p:sp>
    </p:spTree>
    <p:extLst>
      <p:ext uri="{BB962C8B-B14F-4D97-AF65-F5344CB8AC3E}">
        <p14:creationId xmlns:p14="http://schemas.microsoft.com/office/powerpoint/2010/main" val="14345837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2504</TotalTime>
  <Words>2562</Words>
  <Application>Microsoft Macintosh PowerPoint</Application>
  <PresentationFormat>Presentazione su schermo (4:3)</PresentationFormat>
  <Paragraphs>211</Paragraphs>
  <Slides>52</Slides>
  <Notes>0</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52</vt:i4>
      </vt:variant>
    </vt:vector>
  </HeadingPairs>
  <TitlesOfParts>
    <vt:vector size="55" baseType="lpstr">
      <vt:lpstr>Office Theme</vt:lpstr>
      <vt:lpstr>Equation</vt:lpstr>
      <vt:lpstr>Microsoft Equation</vt:lpstr>
      <vt:lpstr>Un mondo in crisi d’entropia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Sue Willis</dc:creator>
  <dc:description/>
  <cp:lastModifiedBy>Marco Monteno</cp:lastModifiedBy>
  <cp:revision>193</cp:revision>
  <dcterms:created xsi:type="dcterms:W3CDTF">2005-07-26T00:56:48Z</dcterms:created>
  <dcterms:modified xsi:type="dcterms:W3CDTF">2019-03-19T09:27:54Z</dcterms:modified>
  <dc:language>en-US</dc:language>
</cp:coreProperties>
</file>