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61" r:id="rId5"/>
    <p:sldId id="259" r:id="rId6"/>
    <p:sldId id="262" r:id="rId7"/>
    <p:sldId id="272" r:id="rId8"/>
    <p:sldId id="263" r:id="rId9"/>
    <p:sldId id="264" r:id="rId10"/>
    <p:sldId id="265" r:id="rId11"/>
    <p:sldId id="266" r:id="rId12"/>
    <p:sldId id="273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90" r:id="rId21"/>
    <p:sldId id="291" r:id="rId22"/>
    <p:sldId id="283" r:id="rId23"/>
    <p:sldId id="289" r:id="rId24"/>
    <p:sldId id="294" r:id="rId25"/>
    <p:sldId id="278" r:id="rId26"/>
    <p:sldId id="285" r:id="rId27"/>
    <p:sldId id="296" r:id="rId28"/>
    <p:sldId id="280" r:id="rId29"/>
    <p:sldId id="301" r:id="rId30"/>
    <p:sldId id="279" r:id="rId31"/>
    <p:sldId id="281" r:id="rId32"/>
    <p:sldId id="284" r:id="rId33"/>
    <p:sldId id="300" r:id="rId34"/>
    <p:sldId id="282" r:id="rId35"/>
    <p:sldId id="287" r:id="rId36"/>
    <p:sldId id="303" r:id="rId37"/>
    <p:sldId id="29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C00"/>
    <a:srgbClr val="EEEE98"/>
    <a:srgbClr val="BCEAEE"/>
    <a:srgbClr val="222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960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E78A3-DF37-824B-B405-DF4241C80084}" type="datetimeFigureOut">
              <a:rPr lang="en-US" smtClean="0"/>
              <a:t>18/3/19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F45E6-328E-124F-AAE3-A9D4F01AE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8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_TORINO_LOGO_SIGLA_invertit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81" y="6301317"/>
            <a:ext cx="1173279" cy="54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&amp;S_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317" y="6301317"/>
            <a:ext cx="556683" cy="5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19/3/2019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Piergiorgio Cerello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1707855" y="4191297"/>
            <a:ext cx="386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9AC00"/>
                </a:solidFill>
                <a:latin typeface="Frutiger 55 Roman"/>
                <a:cs typeface="Frutiger 55 Roman"/>
              </a:rPr>
              <a:t>@</a:t>
            </a:r>
            <a:r>
              <a:rPr lang="en-US" sz="2400" dirty="0" err="1">
                <a:solidFill>
                  <a:srgbClr val="F9AC00"/>
                </a:solidFill>
                <a:latin typeface="Frutiger 55 Roman"/>
                <a:cs typeface="Frutiger 55 Roman"/>
              </a:rPr>
              <a:t>artandscienceacrossitaly</a:t>
            </a:r>
            <a:endParaRPr lang="en-US" sz="2400" dirty="0">
              <a:solidFill>
                <a:srgbClr val="F9AC00"/>
              </a:solidFill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utiger 55 Roman"/>
          <a:ea typeface="+mj-ea"/>
          <a:cs typeface="Frutiger 55 Roma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Frutiger 55 Roman"/>
          <a:ea typeface="+mn-ea"/>
          <a:cs typeface="Frutiger 55 Roman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Frutiger 55 Roman"/>
          <a:ea typeface="+mn-ea"/>
          <a:cs typeface="Frutiger 55 Roman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Frutiger 55 Roman"/>
          <a:ea typeface="+mn-ea"/>
          <a:cs typeface="Frutiger 55 Roman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Frutiger 55 Roman"/>
          <a:ea typeface="+mn-ea"/>
          <a:cs typeface="Frutiger 55 Roman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Frutiger 55 Roman"/>
          <a:ea typeface="+mn-ea"/>
          <a:cs typeface="Frutiger 55 Roman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TORINO_LOGO_SIGLA_inverti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50" y="6078536"/>
            <a:ext cx="1199542" cy="557435"/>
          </a:xfrm>
          <a:prstGeom prst="rect">
            <a:avLst/>
          </a:prstGeom>
        </p:spPr>
      </p:pic>
      <p:pic>
        <p:nvPicPr>
          <p:cNvPr id="8" name="Picture 7" descr="Screenshot 2019-02-18 at 15.37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79" y="794540"/>
            <a:ext cx="3973912" cy="5634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791" y="2537932"/>
            <a:ext cx="4539522" cy="1470025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9AC00"/>
                </a:solidFill>
              </a:rPr>
              <a:t>Drawing with </a:t>
            </a:r>
            <a:br>
              <a:rPr lang="en-US" sz="4800" dirty="0" smtClean="0">
                <a:solidFill>
                  <a:srgbClr val="F9AC00"/>
                </a:solidFill>
              </a:rPr>
            </a:br>
            <a:r>
              <a:rPr lang="en-US" sz="4800" dirty="0" smtClean="0">
                <a:solidFill>
                  <a:srgbClr val="F9AC00"/>
                </a:solidFill>
              </a:rPr>
              <a:t>Antimatter</a:t>
            </a:r>
            <a:endParaRPr lang="en-US" sz="4800" dirty="0">
              <a:solidFill>
                <a:srgbClr val="F9AC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551" y="4973209"/>
            <a:ext cx="4610762" cy="12519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9AC00"/>
                </a:solidFill>
              </a:rPr>
              <a:t>Piergiorgio Cerello</a:t>
            </a:r>
          </a:p>
          <a:p>
            <a:r>
              <a:rPr lang="en-US" sz="2800" dirty="0" smtClean="0">
                <a:solidFill>
                  <a:srgbClr val="F9AC00"/>
                </a:solidFill>
              </a:rPr>
              <a:t>INFN - Torino</a:t>
            </a:r>
          </a:p>
        </p:txBody>
      </p:sp>
      <p:pic>
        <p:nvPicPr>
          <p:cNvPr id="9" name="Picture 8" descr="A&amp;S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7"/>
            <a:ext cx="1815368" cy="18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8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Computed Tomography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abdo-ct-no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4" y="1858663"/>
            <a:ext cx="4623382" cy="449215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74630" y="1954452"/>
            <a:ext cx="349591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Hounsfield</a:t>
            </a:r>
          </a:p>
          <a:p>
            <a:endParaRPr lang="en-US" dirty="0"/>
          </a:p>
          <a:p>
            <a:r>
              <a:rPr lang="en-US" dirty="0" smtClean="0"/>
              <a:t>From 2D to 3D</a:t>
            </a:r>
          </a:p>
          <a:p>
            <a:endParaRPr lang="en-US" dirty="0"/>
          </a:p>
          <a:p>
            <a:r>
              <a:rPr lang="en-US" dirty="0" smtClean="0"/>
              <a:t>Computing power</a:t>
            </a:r>
          </a:p>
          <a:p>
            <a:endParaRPr lang="en-US" dirty="0"/>
          </a:p>
          <a:p>
            <a:r>
              <a:rPr lang="en-US" dirty="0" smtClean="0"/>
              <a:t>Speed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Computed Tomography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30663" y="1275671"/>
            <a:ext cx="7663445" cy="10204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Morphological imaging</a:t>
            </a:r>
            <a:endParaRPr lang="en-US" sz="4400" dirty="0"/>
          </a:p>
        </p:txBody>
      </p:sp>
      <p:pic>
        <p:nvPicPr>
          <p:cNvPr id="6" name="Picture 5" descr="abdo-ct-no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82" y="2126774"/>
            <a:ext cx="4623382" cy="44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5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4316" y="4514850"/>
            <a:ext cx="65470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Antimatter</a:t>
            </a:r>
            <a:endParaRPr lang="en-US" sz="9600" dirty="0">
              <a:solidFill>
                <a:srgbClr val="F9AC00"/>
              </a:solidFill>
              <a:latin typeface="Frutiger 55 Roman"/>
              <a:cs typeface="Frutiger 55 Roman"/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25" y="959556"/>
            <a:ext cx="5215404" cy="35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950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Antimatter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1328" y="3553375"/>
            <a:ext cx="5511800" cy="2553131"/>
          </a:xfrm>
        </p:spPr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Dirac, 1928</a:t>
            </a:r>
          </a:p>
          <a:p>
            <a:endParaRPr lang="en-US" dirty="0">
              <a:solidFill>
                <a:srgbClr val="F9AC00"/>
              </a:solidFill>
            </a:endParaRPr>
          </a:p>
          <a:p>
            <a:r>
              <a:rPr lang="en-US" dirty="0" smtClean="0">
                <a:solidFill>
                  <a:srgbClr val="F9AC00"/>
                </a:solidFill>
              </a:rPr>
              <a:t>Solutions with negative energy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440px-Dirac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1417638"/>
            <a:ext cx="3175000" cy="4683125"/>
          </a:xfrm>
          <a:prstGeom prst="rect">
            <a:avLst/>
          </a:prstGeom>
        </p:spPr>
      </p:pic>
      <p:pic>
        <p:nvPicPr>
          <p:cNvPr id="6" name="Picture 5" descr="Screenshot 2019-02-14 at 10.13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9" y="1417638"/>
            <a:ext cx="5407672" cy="12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Antimatter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4 at 10.15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0" y="1674076"/>
            <a:ext cx="4767417" cy="470397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28857" y="2496070"/>
            <a:ext cx="3815143" cy="328170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Anderson, 1932</a:t>
            </a:r>
          </a:p>
          <a:p>
            <a:endParaRPr lang="en-US" dirty="0">
              <a:solidFill>
                <a:srgbClr val="F9AC00"/>
              </a:solidFill>
            </a:endParaRPr>
          </a:p>
          <a:p>
            <a:r>
              <a:rPr lang="en-US" dirty="0">
                <a:solidFill>
                  <a:srgbClr val="F9AC00"/>
                </a:solidFill>
              </a:rPr>
              <a:t>t</a:t>
            </a:r>
            <a:r>
              <a:rPr lang="en-US" dirty="0" smtClean="0">
                <a:solidFill>
                  <a:srgbClr val="F9AC00"/>
                </a:solidFill>
              </a:rPr>
              <a:t>he positron (e</a:t>
            </a:r>
            <a:r>
              <a:rPr lang="en-US" baseline="30000" dirty="0" smtClean="0">
                <a:solidFill>
                  <a:srgbClr val="F9AC00"/>
                </a:solidFill>
              </a:rPr>
              <a:t>+</a:t>
            </a:r>
            <a:r>
              <a:rPr lang="en-US" dirty="0" smtClean="0">
                <a:solidFill>
                  <a:srgbClr val="F9AC00"/>
                </a:solidFill>
              </a:rPr>
              <a:t>)</a:t>
            </a:r>
          </a:p>
          <a:p>
            <a:endParaRPr lang="en-US" dirty="0">
              <a:solidFill>
                <a:srgbClr val="F9AC00"/>
              </a:solidFill>
            </a:endParaRPr>
          </a:p>
          <a:p>
            <a:r>
              <a:rPr lang="en-US" dirty="0" err="1" smtClean="0">
                <a:solidFill>
                  <a:srgbClr val="F9AC00"/>
                </a:solidFill>
              </a:rPr>
              <a:t>e</a:t>
            </a:r>
            <a:r>
              <a:rPr lang="en-US" baseline="30000" dirty="0" err="1" smtClean="0">
                <a:solidFill>
                  <a:srgbClr val="F9AC00"/>
                </a:solidFill>
              </a:rPr>
              <a:t>+</a:t>
            </a:r>
            <a:r>
              <a:rPr lang="en-US" dirty="0" err="1" smtClean="0">
                <a:solidFill>
                  <a:srgbClr val="F9AC00"/>
                </a:solidFill>
              </a:rPr>
              <a:t>e</a:t>
            </a:r>
            <a:r>
              <a:rPr lang="en-US" baseline="30000" dirty="0" smtClean="0">
                <a:solidFill>
                  <a:srgbClr val="F9AC00"/>
                </a:solidFill>
              </a:rPr>
              <a:t>-</a:t>
            </a:r>
            <a:r>
              <a:rPr lang="en-US" dirty="0" smtClean="0">
                <a:solidFill>
                  <a:srgbClr val="F9AC00"/>
                </a:solidFill>
              </a:rPr>
              <a:t> annihilation</a:t>
            </a:r>
            <a:endParaRPr lang="en-US" dirty="0">
              <a:solidFill>
                <a:srgbClr val="F9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72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The </a:t>
            </a:r>
            <a:r>
              <a:rPr lang="en-US" dirty="0" smtClean="0">
                <a:solidFill>
                  <a:srgbClr val="F9AC00"/>
                </a:solidFill>
                <a:latin typeface="Lucida Grande"/>
                <a:ea typeface="Lucida Grande"/>
                <a:cs typeface="Lucida Grande"/>
              </a:rPr>
              <a:t>β </a:t>
            </a:r>
            <a:r>
              <a:rPr lang="en-US" dirty="0" smtClean="0">
                <a:solidFill>
                  <a:srgbClr val="F9AC00"/>
                </a:solidFill>
              </a:rPr>
              <a:t>decay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6" name="Picture 5" descr="Screenshot 2019-02-14 at 20.5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06" y="2349798"/>
            <a:ext cx="6706266" cy="3816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8722" y="1232718"/>
            <a:ext cx="7157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9AC00"/>
                </a:solidFill>
                <a:latin typeface="Frutiger 55 Roman"/>
                <a:cs typeface="Frutiger 55 Roman"/>
              </a:rPr>
              <a:t>n</a:t>
            </a:r>
            <a:r>
              <a:rPr lang="en-US" sz="48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             p   +  e</a:t>
            </a:r>
            <a:r>
              <a:rPr lang="en-US" sz="4800" baseline="300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+</a:t>
            </a:r>
            <a:r>
              <a:rPr lang="en-US" sz="48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   +  ν</a:t>
            </a:r>
            <a:r>
              <a:rPr lang="en-US" sz="4800" baseline="-250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e</a:t>
            </a:r>
            <a:r>
              <a:rPr lang="en-US" sz="48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     </a:t>
            </a:r>
            <a:endParaRPr lang="en-US" sz="4800" dirty="0">
              <a:solidFill>
                <a:srgbClr val="F9AC00"/>
              </a:solidFill>
              <a:latin typeface="Frutiger 55 Roman"/>
              <a:cs typeface="Frutiger 55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580028" y="1417638"/>
            <a:ext cx="391838" cy="0"/>
          </a:xfrm>
          <a:prstGeom prst="line">
            <a:avLst/>
          </a:prstGeom>
          <a:ln w="28575" cmpd="sng">
            <a:solidFill>
              <a:srgbClr val="F9A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351025" y="1702257"/>
            <a:ext cx="1297117" cy="13510"/>
          </a:xfrm>
          <a:prstGeom prst="straightConnector1">
            <a:avLst/>
          </a:prstGeom>
          <a:ln w="38100" cmpd="sng">
            <a:solidFill>
              <a:srgbClr val="F9A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2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9AC00"/>
                </a:solidFill>
              </a:rPr>
              <a:t>e</a:t>
            </a:r>
            <a:r>
              <a:rPr lang="en-US" baseline="30000" dirty="0" smtClean="0">
                <a:solidFill>
                  <a:srgbClr val="F9AC00"/>
                </a:solidFill>
              </a:rPr>
              <a:t>+</a:t>
            </a:r>
            <a:r>
              <a:rPr lang="en-US" dirty="0" smtClean="0">
                <a:solidFill>
                  <a:srgbClr val="F9AC00"/>
                </a:solidFill>
              </a:rPr>
              <a:t>e</a:t>
            </a:r>
            <a:r>
              <a:rPr lang="en-US" baseline="30000" dirty="0">
                <a:solidFill>
                  <a:srgbClr val="F9AC00"/>
                </a:solidFill>
              </a:rPr>
              <a:t>-</a:t>
            </a:r>
            <a:r>
              <a:rPr lang="en-US" dirty="0" smtClean="0">
                <a:solidFill>
                  <a:srgbClr val="F9AC00"/>
                </a:solidFill>
              </a:rPr>
              <a:t> annihilation at rest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4 at 21.0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1571537"/>
            <a:ext cx="65786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3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2083" y="2601720"/>
            <a:ext cx="33990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F9AC00"/>
                </a:solidFill>
                <a:latin typeface="Frutiger 55 Roman"/>
                <a:cs typeface="Frutiger 55 Roman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9824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8066" y="2079324"/>
            <a:ext cx="5451183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4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Functional </a:t>
            </a:r>
          </a:p>
          <a:p>
            <a:pPr algn="ctr"/>
            <a:r>
              <a:rPr lang="en-US" sz="84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Imaging!</a:t>
            </a:r>
            <a:endParaRPr lang="en-US" sz="8400" dirty="0">
              <a:solidFill>
                <a:srgbClr val="F9AC00"/>
              </a:solidFill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18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Positron Emission Tomography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5" name="Picture 4" descr="Screenshot 2019-02-15 at 11.16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8" y="1563982"/>
            <a:ext cx="8522465" cy="44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Roentgen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56" y="1600200"/>
            <a:ext cx="4297053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F9AC00"/>
              </a:solidFill>
            </a:endParaRPr>
          </a:p>
          <a:p>
            <a:r>
              <a:rPr lang="en-US" dirty="0" smtClean="0">
                <a:solidFill>
                  <a:srgbClr val="F9AC00"/>
                </a:solidFill>
              </a:rPr>
              <a:t>1895</a:t>
            </a:r>
          </a:p>
          <a:p>
            <a:endParaRPr lang="en-US" dirty="0">
              <a:solidFill>
                <a:srgbClr val="F9AC00"/>
              </a:solidFill>
            </a:endParaRPr>
          </a:p>
          <a:p>
            <a:r>
              <a:rPr lang="en-US" dirty="0" smtClean="0">
                <a:solidFill>
                  <a:srgbClr val="F9AC00"/>
                </a:solidFill>
              </a:rPr>
              <a:t>X-rays</a:t>
            </a:r>
          </a:p>
          <a:p>
            <a:endParaRPr lang="en-US" dirty="0" smtClean="0">
              <a:solidFill>
                <a:srgbClr val="F9AC00"/>
              </a:solidFill>
            </a:endParaRPr>
          </a:p>
          <a:p>
            <a:r>
              <a:rPr lang="en-US" dirty="0" smtClean="0">
                <a:solidFill>
                  <a:srgbClr val="F9AC00"/>
                </a:solidFill>
              </a:rPr>
              <a:t>Radiography</a:t>
            </a:r>
          </a:p>
          <a:p>
            <a:endParaRPr lang="en-US" dirty="0">
              <a:solidFill>
                <a:srgbClr val="F9AC00"/>
              </a:solidFill>
            </a:endParaRPr>
          </a:p>
          <a:p>
            <a:r>
              <a:rPr lang="en-US" dirty="0" smtClean="0">
                <a:solidFill>
                  <a:srgbClr val="F9AC00"/>
                </a:solidFill>
              </a:rPr>
              <a:t>Looking through matter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Roent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42" y="1377107"/>
            <a:ext cx="3278044" cy="51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4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The Cyclotron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8 at 15.1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47" y="1417638"/>
            <a:ext cx="6926375" cy="460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The Radiotracer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5" name="Picture 4" descr="Screenshot 2019-02-18 at 15.18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85" y="3826590"/>
            <a:ext cx="3188745" cy="2251102"/>
          </a:xfrm>
          <a:prstGeom prst="rect">
            <a:avLst/>
          </a:prstGeom>
        </p:spPr>
      </p:pic>
      <p:pic>
        <p:nvPicPr>
          <p:cNvPr id="6" name="Picture 5" descr="Screenshot 2019-02-18 at 15.19.5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39" y="3826590"/>
            <a:ext cx="4189857" cy="2241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91439" y="1390611"/>
            <a:ext cx="4189857" cy="2241000"/>
            <a:chOff x="4734655" y="1585590"/>
            <a:chExt cx="4189857" cy="2241000"/>
          </a:xfrm>
        </p:grpSpPr>
        <p:pic>
          <p:nvPicPr>
            <p:cNvPr id="7" name="Picture 6" descr="Screenshot 2019-02-18 at 15.19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655" y="1585590"/>
              <a:ext cx="4189857" cy="2241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615975" y="2879290"/>
              <a:ext cx="699225" cy="6651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0185" y="1390612"/>
            <a:ext cx="3188745" cy="2251102"/>
            <a:chOff x="1" y="1585591"/>
            <a:chExt cx="3188745" cy="2251102"/>
          </a:xfrm>
        </p:grpSpPr>
        <p:pic>
          <p:nvPicPr>
            <p:cNvPr id="9" name="Picture 8" descr="Screenshot 2019-02-18 at 15.18.2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85591"/>
              <a:ext cx="3188745" cy="225110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8000000">
              <a:off x="1885838" y="2962823"/>
              <a:ext cx="658367" cy="6924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61325" y="3235293"/>
            <a:ext cx="165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Frutiger 55 Roman"/>
                <a:cs typeface="Frutiger 55 Roman"/>
              </a:rPr>
              <a:t>Deoxyglucose</a:t>
            </a:r>
            <a:endParaRPr lang="en-US" dirty="0">
              <a:solidFill>
                <a:schemeClr val="bg1"/>
              </a:solidFill>
              <a:latin typeface="Frutiger 55 Roman"/>
              <a:cs typeface="Frutiger 55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3725" y="5713233"/>
            <a:ext cx="210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utiger 55 Roman"/>
                <a:cs typeface="Frutiger 55 Roman"/>
              </a:rPr>
              <a:t>18F-Deoxyglucose</a:t>
            </a:r>
            <a:endParaRPr lang="en-US" dirty="0">
              <a:solidFill>
                <a:schemeClr val="bg1"/>
              </a:solidFill>
              <a:latin typeface="Frutiger 55 Roman"/>
              <a:cs typeface="Frutiger 55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5431" y="323529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utiger 55 Roman"/>
                <a:cs typeface="Frutiger 55 Roman"/>
              </a:rPr>
              <a:t>L-DOPA</a:t>
            </a:r>
            <a:endParaRPr lang="en-US" dirty="0">
              <a:solidFill>
                <a:schemeClr val="bg1"/>
              </a:solidFill>
              <a:latin typeface="Frutiger 55 Roman"/>
              <a:cs typeface="Frutiger 55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6488" y="5735392"/>
            <a:ext cx="14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utiger 55 Roman"/>
                <a:cs typeface="Frutiger 55 Roman"/>
              </a:rPr>
              <a:t>18F-L-DOPA</a:t>
            </a:r>
            <a:endParaRPr lang="en-US" dirty="0">
              <a:solidFill>
                <a:schemeClr val="bg1"/>
              </a:solidFill>
              <a:latin typeface="Frutiger 55 Roman"/>
              <a:cs typeface="Frutiger 55 Roman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24351" y="5178521"/>
            <a:ext cx="556249" cy="566799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515735" y="5369785"/>
            <a:ext cx="556249" cy="566799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6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PET detectors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Screenshot 2019-02-15 at 10.37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76" y="1417640"/>
            <a:ext cx="5310846" cy="4710800"/>
          </a:xfrm>
          <a:prstGeom prst="rect">
            <a:avLst/>
          </a:prstGeom>
        </p:spPr>
      </p:pic>
      <p:pic>
        <p:nvPicPr>
          <p:cNvPr id="5" name="Picture 4" descr="Screenshot 2019-02-15 at 11.13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3" y="1417639"/>
            <a:ext cx="2348493" cy="2355400"/>
          </a:xfrm>
          <a:prstGeom prst="rect">
            <a:avLst/>
          </a:prstGeom>
        </p:spPr>
      </p:pic>
      <p:pic>
        <p:nvPicPr>
          <p:cNvPr id="6" name="Picture 5" descr="Screenshot 2019-02-15 at 11.13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3" y="3773039"/>
            <a:ext cx="2348493" cy="235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PET detectors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5 at 10.4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86" y="1379157"/>
            <a:ext cx="4462760" cy="526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PET Phantom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Screenshot 2019-02-25 at 17.4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0" y="2472325"/>
            <a:ext cx="8630340" cy="26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The brain in the early times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5 at 10.0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46" y="1646074"/>
            <a:ext cx="4473018" cy="4957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9420" y="1439289"/>
            <a:ext cx="4823654" cy="228436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9-02-25 at 17.2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0" y="1715766"/>
            <a:ext cx="8268346" cy="42183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Brain </a:t>
            </a:r>
            <a:r>
              <a:rPr lang="en-US" dirty="0" smtClean="0">
                <a:solidFill>
                  <a:srgbClr val="F9AC00"/>
                </a:solidFill>
              </a:rPr>
              <a:t>Views</a:t>
            </a:r>
            <a:endParaRPr lang="en-US" dirty="0">
              <a:solidFill>
                <a:srgbClr val="F9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2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Brain PET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3-01 at 12.47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36" y="1417638"/>
            <a:ext cx="7130319" cy="47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Normal Brain Activity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5 at 10.2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04" y="1295400"/>
            <a:ext cx="7673295" cy="49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Brain at Work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Screenshot 2019-03-18 at 23.3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" y="1236134"/>
            <a:ext cx="7755467" cy="51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The Electromagnetic Spectrum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18" name="Picture 17" descr="electromagnetic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145152"/>
            <a:ext cx="8269111" cy="36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3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9-02-15 at 10.16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01" y="1377108"/>
            <a:ext cx="7159853" cy="4874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8667" y="3189114"/>
            <a:ext cx="6420555" cy="33866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26441" y="3189113"/>
            <a:ext cx="651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utiger 55 Roman"/>
                <a:cs typeface="Frutiger 55 Roman"/>
              </a:rPr>
              <a:t>Smoker            Alcoholic            Obese             Cocaine           </a:t>
            </a:r>
            <a:endParaRPr lang="en-US" b="1" dirty="0">
              <a:latin typeface="Frutiger 55 Roman"/>
              <a:cs typeface="Frutiger 55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Health Issues</a:t>
            </a:r>
            <a:endParaRPr lang="en-US" dirty="0">
              <a:solidFill>
                <a:srgbClr val="F9A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5779" y="5856794"/>
            <a:ext cx="6420555" cy="33866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13553" y="5856793"/>
            <a:ext cx="662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Frutiger 55 Roman"/>
                <a:cs typeface="Frutiger 55 Roman"/>
              </a:rPr>
              <a:t>Non-Smoker        Normal            </a:t>
            </a:r>
            <a:r>
              <a:rPr lang="en-US" b="1" dirty="0">
                <a:latin typeface="Frutiger 55 Roman"/>
                <a:cs typeface="Frutiger 55 Roman"/>
              </a:rPr>
              <a:t>Normal </a:t>
            </a:r>
            <a:r>
              <a:rPr lang="en-US" b="1" dirty="0" smtClean="0">
                <a:latin typeface="Frutiger 55 Roman"/>
                <a:cs typeface="Frutiger 55 Roman"/>
              </a:rPr>
              <a:t>            Normal         </a:t>
            </a:r>
            <a:endParaRPr lang="en-US" b="1" dirty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Normal vs. Cocaine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5 at 10.2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5" y="1539227"/>
            <a:ext cx="8037228" cy="47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Brain Status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25 at 17.24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7" y="1355384"/>
            <a:ext cx="8227404" cy="46422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6111" y="1355384"/>
            <a:ext cx="8043610" cy="53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21916" y="1417638"/>
            <a:ext cx="1611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Frutiger 55 Roman"/>
                <a:cs typeface="Frutiger 55 Roman"/>
              </a:rPr>
              <a:t>Vegetative</a:t>
            </a:r>
            <a:endParaRPr lang="en-US" sz="2200" dirty="0">
              <a:latin typeface="Frutiger 55 Roman"/>
              <a:cs typeface="Frutiger 55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583" y="1417638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Frutiger 55 Roman"/>
                <a:cs typeface="Frutiger 55 Roman"/>
              </a:rPr>
              <a:t>Minimally Conscious</a:t>
            </a:r>
            <a:endParaRPr lang="en-US" sz="2200" dirty="0">
              <a:latin typeface="Frutiger 55 Roman"/>
              <a:cs typeface="Frutiger 55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27234" y="1417638"/>
            <a:ext cx="2159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Frutiger 55 Roman"/>
                <a:cs typeface="Frutiger 55 Roman"/>
              </a:rPr>
              <a:t>Fully Conscious</a:t>
            </a:r>
            <a:endParaRPr lang="en-US" sz="2200" dirty="0">
              <a:latin typeface="Frutiger 55 Roman"/>
              <a:cs typeface="Frutiger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252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PET/CT </a:t>
            </a:r>
            <a:r>
              <a:rPr lang="mr-IN" dirty="0" smtClean="0">
                <a:solidFill>
                  <a:srgbClr val="F9AC00"/>
                </a:solidFill>
              </a:rPr>
              <a:t>–</a:t>
            </a:r>
            <a:r>
              <a:rPr lang="en-US" dirty="0" smtClean="0">
                <a:solidFill>
                  <a:srgbClr val="F9AC00"/>
                </a:solidFill>
              </a:rPr>
              <a:t> Hybrid Imaging 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5" name="Picture 4" descr="DavidTowns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5" y="1304749"/>
            <a:ext cx="2338211" cy="3117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2048" y="1304749"/>
            <a:ext cx="23904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David </a:t>
            </a:r>
          </a:p>
          <a:p>
            <a:r>
              <a:rPr lang="en-US" sz="3600" dirty="0" smtClean="0">
                <a:solidFill>
                  <a:srgbClr val="F9AC00"/>
                </a:solidFill>
                <a:latin typeface="Frutiger 55 Roman"/>
                <a:cs typeface="Frutiger 55 Roman"/>
              </a:rPr>
              <a:t>Townsend</a:t>
            </a:r>
            <a:endParaRPr lang="en-US" sz="3600" dirty="0">
              <a:latin typeface="Frutiger 55 Roman"/>
              <a:cs typeface="Frutiger 55 Roman"/>
            </a:endParaRPr>
          </a:p>
        </p:txBody>
      </p:sp>
      <p:pic>
        <p:nvPicPr>
          <p:cNvPr id="6" name="Picture 5" descr="Whole-body-positron-emission-tomography-computerised-tomography-scan-of-a-patient-wi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47" y="1304749"/>
            <a:ext cx="3580722" cy="4783666"/>
          </a:xfrm>
          <a:prstGeom prst="rect">
            <a:avLst/>
          </a:prstGeom>
        </p:spPr>
      </p:pic>
      <p:pic>
        <p:nvPicPr>
          <p:cNvPr id="4" name="Picture 3" descr="Pet_CT_Combination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5" y="4757390"/>
            <a:ext cx="5569655" cy="18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AC00"/>
                </a:solidFill>
              </a:rPr>
              <a:t>Full-body PET</a:t>
            </a:r>
          </a:p>
        </p:txBody>
      </p:sp>
      <p:pic>
        <p:nvPicPr>
          <p:cNvPr id="3" name="Picture 2" descr="rotp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794" y="1579757"/>
            <a:ext cx="2137221" cy="49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Brain </a:t>
            </a:r>
            <a:r>
              <a:rPr lang="en-US" dirty="0" err="1" smtClean="0">
                <a:solidFill>
                  <a:srgbClr val="F9AC00"/>
                </a:solidFill>
              </a:rPr>
              <a:t>colours</a:t>
            </a:r>
            <a:endParaRPr lang="en-US" dirty="0">
              <a:solidFill>
                <a:srgbClr val="F9AC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62927" y="1417638"/>
            <a:ext cx="6033288" cy="4892524"/>
            <a:chOff x="1762927" y="1417638"/>
            <a:chExt cx="6033288" cy="4892524"/>
          </a:xfrm>
        </p:grpSpPr>
        <p:pic>
          <p:nvPicPr>
            <p:cNvPr id="3" name="Picture 2" descr="Screenshot 2019-02-25 at 17.30.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231" y="1417638"/>
              <a:ext cx="5935984" cy="487208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62927" y="6264443"/>
              <a:ext cx="603328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252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9AC00"/>
                </a:solidFill>
              </a:rPr>
              <a:t>Full-body PET</a:t>
            </a:r>
          </a:p>
        </p:txBody>
      </p:sp>
      <p:pic>
        <p:nvPicPr>
          <p:cNvPr id="6" name="Picture 5" descr="Screenshot 2019-02-18 at 15.3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9204" y="3071207"/>
            <a:ext cx="2688112" cy="3811228"/>
          </a:xfrm>
          <a:prstGeom prst="rect">
            <a:avLst/>
          </a:prstGeom>
        </p:spPr>
      </p:pic>
      <p:pic>
        <p:nvPicPr>
          <p:cNvPr id="3" name="Picture 2" descr="Screenshot 2019-02-18 at 15.4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327" y="3004228"/>
            <a:ext cx="2280754" cy="3835658"/>
          </a:xfrm>
          <a:prstGeom prst="rect">
            <a:avLst/>
          </a:prstGeom>
        </p:spPr>
      </p:pic>
      <p:pic>
        <p:nvPicPr>
          <p:cNvPr id="7" name="Picture 6" descr="Screenshot 2019-02-18 at 15.37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3693" y="508692"/>
            <a:ext cx="2799736" cy="3969488"/>
          </a:xfrm>
          <a:prstGeom prst="rect">
            <a:avLst/>
          </a:prstGeom>
        </p:spPr>
      </p:pic>
      <p:pic>
        <p:nvPicPr>
          <p:cNvPr id="8" name="Picture 7" descr="Screenshot 2019-02-18 at 15.38.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8938" y="645162"/>
            <a:ext cx="2686848" cy="3809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7080" y="6174057"/>
            <a:ext cx="3837453" cy="146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9-03-01 at 13.02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96" y="2244849"/>
            <a:ext cx="4265004" cy="4043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What have we learnt?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Screenshot 2019-03-01 at 13.0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10" y="2018695"/>
            <a:ext cx="4421796" cy="4269724"/>
          </a:xfrm>
          <a:prstGeom prst="rect">
            <a:avLst/>
          </a:prstGeom>
        </p:spPr>
      </p:pic>
      <p:pic>
        <p:nvPicPr>
          <p:cNvPr id="6" name="Picture 5" descr="Screenshot 2019-03-01 at 13.04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96" y="2167881"/>
            <a:ext cx="4034100" cy="40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The photon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Screenshot 2019-02-13 at 15.1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67" y="1812441"/>
            <a:ext cx="6332666" cy="40430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39873" y="1812441"/>
            <a:ext cx="262832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rutiger 55 Roman"/>
                <a:ea typeface="+mj-ea"/>
                <a:cs typeface="Frutiger 55 Roman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E = </a:t>
            </a:r>
            <a:r>
              <a:rPr lang="en-US" sz="4800" dirty="0" err="1" smtClean="0">
                <a:solidFill>
                  <a:schemeClr val="bg1"/>
                </a:solidFill>
              </a:rPr>
              <a:t>h</a:t>
            </a:r>
            <a:r>
              <a:rPr lang="en-US" sz="4800" dirty="0" err="1" smtClean="0">
                <a:solidFill>
                  <a:schemeClr val="bg1"/>
                </a:solidFill>
                <a:ea typeface="Lucida Grande"/>
              </a:rPr>
              <a:t>ν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9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Photons through matter</a:t>
            </a:r>
            <a:endParaRPr lang="en-US" dirty="0">
              <a:solidFill>
                <a:srgbClr val="F9AC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3009" y="1674856"/>
            <a:ext cx="7143813" cy="4404669"/>
            <a:chOff x="344909" y="1376226"/>
            <a:chExt cx="8376389" cy="5256376"/>
          </a:xfrm>
        </p:grpSpPr>
        <p:pic>
          <p:nvPicPr>
            <p:cNvPr id="9" name="Picture 8" descr="LambertBe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09" y="1376226"/>
              <a:ext cx="8376389" cy="525637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397224" y="1391168"/>
              <a:ext cx="2309132" cy="28584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573701" y="3877191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660066"/>
                </a:solidFill>
                <a:latin typeface="Arial"/>
                <a:cs typeface="Arial"/>
              </a:rPr>
              <a:t>I(z) = I(0) </a:t>
            </a:r>
            <a:r>
              <a:rPr lang="en-US" sz="3600" b="1" dirty="0" err="1">
                <a:solidFill>
                  <a:srgbClr val="660066"/>
                </a:solidFill>
                <a:latin typeface="Arial"/>
                <a:cs typeface="Arial"/>
              </a:rPr>
              <a:t>exp</a:t>
            </a:r>
            <a:r>
              <a:rPr lang="en-US" sz="3600" b="1" dirty="0">
                <a:solidFill>
                  <a:srgbClr val="660066"/>
                </a:solidFill>
                <a:latin typeface="Arial"/>
                <a:cs typeface="Arial"/>
              </a:rPr>
              <a:t>(-</a:t>
            </a:r>
            <a:r>
              <a:rPr lang="en-US" sz="3600" b="1" dirty="0">
                <a:solidFill>
                  <a:srgbClr val="660066"/>
                </a:solidFill>
                <a:latin typeface="Arial"/>
                <a:ea typeface="Lucida Grande"/>
                <a:cs typeface="Arial"/>
              </a:rPr>
              <a:t>μ(</a:t>
            </a:r>
            <a:r>
              <a:rPr lang="en-US" sz="3600" b="1" dirty="0" err="1">
                <a:solidFill>
                  <a:srgbClr val="660066"/>
                </a:solidFill>
                <a:latin typeface="Arial"/>
                <a:ea typeface="Lucida Grande"/>
                <a:cs typeface="Arial"/>
              </a:rPr>
              <a:t>ρ</a:t>
            </a:r>
            <a:r>
              <a:rPr lang="en-US" sz="3600" b="1" dirty="0">
                <a:solidFill>
                  <a:srgbClr val="660066"/>
                </a:solidFill>
                <a:latin typeface="Arial"/>
                <a:ea typeface="Lucida Grande"/>
                <a:cs typeface="Arial"/>
              </a:rPr>
              <a:t>)</a:t>
            </a:r>
            <a:r>
              <a:rPr lang="en-US" sz="3600" b="1" dirty="0">
                <a:solidFill>
                  <a:srgbClr val="660066"/>
                </a:solidFill>
                <a:latin typeface="Arial"/>
                <a:cs typeface="Arial"/>
              </a:rPr>
              <a:t>z)</a:t>
            </a:r>
          </a:p>
          <a:p>
            <a:pPr algn="just" eaLnBrk="0" hangingPunct="0">
              <a:lnSpc>
                <a:spcPct val="150000"/>
              </a:lnSpc>
              <a:defRPr/>
            </a:pPr>
            <a:r>
              <a:rPr lang="en-US" sz="3600" b="1" dirty="0" err="1" smtClean="0">
                <a:solidFill>
                  <a:srgbClr val="660066"/>
                </a:solidFill>
                <a:latin typeface="Arial"/>
                <a:cs typeface="Arial"/>
              </a:rPr>
              <a:t>ρ</a:t>
            </a:r>
            <a:r>
              <a:rPr lang="en-US" sz="3600" b="1" dirty="0" smtClean="0">
                <a:solidFill>
                  <a:srgbClr val="660066"/>
                </a:solidFill>
                <a:latin typeface="Arial"/>
                <a:cs typeface="Arial"/>
              </a:rPr>
              <a:t> </a:t>
            </a:r>
            <a:r>
              <a:rPr lang="en-US" sz="3600" b="1" dirty="0">
                <a:solidFill>
                  <a:srgbClr val="660066"/>
                </a:solidFill>
                <a:latin typeface="Arial"/>
                <a:cs typeface="Arial"/>
              </a:rPr>
              <a:t>= </a:t>
            </a:r>
            <a:r>
              <a:rPr lang="en-US" sz="3600" b="1" dirty="0" err="1">
                <a:solidFill>
                  <a:srgbClr val="660066"/>
                </a:solidFill>
                <a:latin typeface="Arial"/>
                <a:cs typeface="Arial"/>
              </a:rPr>
              <a:t>ρ</a:t>
            </a:r>
            <a:r>
              <a:rPr lang="en-US" sz="3600" b="1" dirty="0">
                <a:solidFill>
                  <a:srgbClr val="660066"/>
                </a:solidFill>
                <a:latin typeface="Arial"/>
                <a:cs typeface="Arial"/>
              </a:rPr>
              <a:t>(z)</a:t>
            </a:r>
            <a:endParaRPr lang="en-US" sz="3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06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X-ray tubes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5" name="Picture 4" descr="rotating-anode-x-ray-tube-250x25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7" y="1417638"/>
            <a:ext cx="5062605" cy="506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5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9-02-14 at 21.3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6" y="1417637"/>
            <a:ext cx="6297330" cy="4752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X-ray detectors</a:t>
            </a:r>
            <a:endParaRPr lang="en-US" dirty="0">
              <a:solidFill>
                <a:srgbClr val="F9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AC00"/>
                </a:solidFill>
              </a:rPr>
              <a:t>Radiography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4" name="Picture 3" descr="Screenshot 2019-02-13 at 15.29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15" y="1327844"/>
            <a:ext cx="3029361" cy="4919238"/>
          </a:xfrm>
          <a:prstGeom prst="rect">
            <a:avLst/>
          </a:prstGeom>
        </p:spPr>
      </p:pic>
      <p:pic>
        <p:nvPicPr>
          <p:cNvPr id="6" name="Picture 5" descr="Roentg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7" y="1327844"/>
            <a:ext cx="3136905" cy="49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3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9AC00"/>
                </a:solidFill>
              </a:rPr>
              <a:t>Computed Tomography</a:t>
            </a:r>
            <a:endParaRPr lang="en-US" dirty="0">
              <a:solidFill>
                <a:srgbClr val="F9AC00"/>
              </a:solidFill>
            </a:endParaRPr>
          </a:p>
        </p:txBody>
      </p:sp>
      <p:pic>
        <p:nvPicPr>
          <p:cNvPr id="3" name="Picture 2" descr="X0000_Toshiba_Aquilion ONE ViSION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65" y="1523999"/>
            <a:ext cx="6717674" cy="447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27023</TotalTime>
  <Words>209</Words>
  <Application>Microsoft Macintosh PowerPoint</Application>
  <PresentationFormat>On-screen Show (4:3)</PresentationFormat>
  <Paragraphs>79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 Black </vt:lpstr>
      <vt:lpstr>Drawing with  Antimatter</vt:lpstr>
      <vt:lpstr>Roentgen</vt:lpstr>
      <vt:lpstr>The Electromagnetic Spectrum</vt:lpstr>
      <vt:lpstr>The photon</vt:lpstr>
      <vt:lpstr>Photons through matter</vt:lpstr>
      <vt:lpstr>X-ray tubes</vt:lpstr>
      <vt:lpstr>X-ray detectors</vt:lpstr>
      <vt:lpstr>Radiography</vt:lpstr>
      <vt:lpstr>Computed Tomography</vt:lpstr>
      <vt:lpstr>Computed Tomography</vt:lpstr>
      <vt:lpstr>Computed Tomography</vt:lpstr>
      <vt:lpstr>PowerPoint Presentation</vt:lpstr>
      <vt:lpstr>Antimatter</vt:lpstr>
      <vt:lpstr>Antimatter</vt:lpstr>
      <vt:lpstr>The β decay</vt:lpstr>
      <vt:lpstr>e+e- annihilation at rest</vt:lpstr>
      <vt:lpstr>PowerPoint Presentation</vt:lpstr>
      <vt:lpstr>PowerPoint Presentation</vt:lpstr>
      <vt:lpstr>Positron Emission Tomography</vt:lpstr>
      <vt:lpstr>The Cyclotron</vt:lpstr>
      <vt:lpstr>The Radiotracer</vt:lpstr>
      <vt:lpstr>PET detectors</vt:lpstr>
      <vt:lpstr>PET detectors</vt:lpstr>
      <vt:lpstr>PET Phantom</vt:lpstr>
      <vt:lpstr>The brain in the early times</vt:lpstr>
      <vt:lpstr>Brain Views</vt:lpstr>
      <vt:lpstr>Brain PET</vt:lpstr>
      <vt:lpstr>Normal Brain Activity</vt:lpstr>
      <vt:lpstr>Brain at Work</vt:lpstr>
      <vt:lpstr>Health Issues</vt:lpstr>
      <vt:lpstr>Normal vs. Cocaine</vt:lpstr>
      <vt:lpstr>Brain Status</vt:lpstr>
      <vt:lpstr>PET/CT – Hybrid Imaging </vt:lpstr>
      <vt:lpstr>Full-body PET</vt:lpstr>
      <vt:lpstr>Brain colours</vt:lpstr>
      <vt:lpstr>Full-body PET</vt:lpstr>
      <vt:lpstr>What have we learnt?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Piergiorgio Cerello</dc:creator>
  <cp:lastModifiedBy>Piergiorgio Cerello</cp:lastModifiedBy>
  <cp:revision>170</cp:revision>
  <dcterms:created xsi:type="dcterms:W3CDTF">2019-02-13T10:08:54Z</dcterms:created>
  <dcterms:modified xsi:type="dcterms:W3CDTF">2019-03-18T22:52:59Z</dcterms:modified>
</cp:coreProperties>
</file>