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1" r:id="rId3"/>
    <p:sldId id="296" r:id="rId4"/>
    <p:sldId id="289" r:id="rId5"/>
    <p:sldId id="294" r:id="rId6"/>
    <p:sldId id="258" r:id="rId7"/>
    <p:sldId id="259" r:id="rId8"/>
    <p:sldId id="273" r:id="rId9"/>
    <p:sldId id="275" r:id="rId10"/>
    <p:sldId id="276" r:id="rId11"/>
    <p:sldId id="290" r:id="rId12"/>
    <p:sldId id="293" r:id="rId13"/>
    <p:sldId id="292" r:id="rId14"/>
    <p:sldId id="300" r:id="rId15"/>
    <p:sldId id="264" r:id="rId16"/>
    <p:sldId id="302" r:id="rId17"/>
    <p:sldId id="282" r:id="rId18"/>
    <p:sldId id="285" r:id="rId19"/>
    <p:sldId id="287" r:id="rId20"/>
    <p:sldId id="279" r:id="rId21"/>
    <p:sldId id="265" r:id="rId22"/>
    <p:sldId id="283" r:id="rId23"/>
    <p:sldId id="284" r:id="rId24"/>
    <p:sldId id="274" r:id="rId25"/>
    <p:sldId id="295" r:id="rId26"/>
    <p:sldId id="303" r:id="rId27"/>
  </p:sldIdLst>
  <p:sldSz cx="12192000" cy="6858000"/>
  <p:notesSz cx="6858000" cy="9144000"/>
  <p:custDataLst>
    <p:tags r:id="rId30"/>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8C7"/>
    <a:srgbClr val="F5F5F5"/>
    <a:srgbClr val="FF3525"/>
    <a:srgbClr val="FCF885"/>
    <a:srgbClr val="FAFBFB"/>
    <a:srgbClr val="FDF830"/>
    <a:srgbClr val="C33FC4"/>
    <a:srgbClr val="405FA0"/>
    <a:srgbClr val="B0B2B7"/>
    <a:srgbClr val="B0A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3"/>
    <p:restoredTop sz="92586"/>
  </p:normalViewPr>
  <p:slideViewPr>
    <p:cSldViewPr snapToGrid="0" snapToObjects="1">
      <p:cViewPr>
        <p:scale>
          <a:sx n="93" d="100"/>
          <a:sy n="93" d="100"/>
        </p:scale>
        <p:origin x="-1016" y="-584"/>
      </p:cViewPr>
      <p:guideLst>
        <p:guide orient="horz" pos="2160"/>
        <p:guide pos="3840"/>
      </p:guideLst>
    </p:cSldViewPr>
  </p:slideViewPr>
  <p:outlineViewPr>
    <p:cViewPr>
      <p:scale>
        <a:sx n="33" d="100"/>
        <a:sy n="33" d="100"/>
      </p:scale>
      <p:origin x="0" y="-30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tags" Target="tags/tag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567C1-9460-F142-8324-ACCAFC020527}"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it-IT"/>
        </a:p>
      </dgm:t>
    </dgm:pt>
    <dgm:pt modelId="{57DDBF5C-D689-3F45-ADAB-93D73CA0A025}">
      <dgm:prSet phldrT="[Testo]" custT="1"/>
      <dgm:spPr/>
      <dgm:t>
        <a:bodyPr/>
        <a:lstStyle/>
        <a:p>
          <a:r>
            <a:rPr lang="it-IT" sz="1600" dirty="0"/>
            <a:t>Allontanamento di rifiuti</a:t>
          </a:r>
        </a:p>
      </dgm:t>
    </dgm:pt>
    <dgm:pt modelId="{245DFC61-9D81-094C-AA21-1EE868C46CB3}" type="parTrans" cxnId="{8BF6D20B-4A89-C642-8335-A649AB0B2DB9}">
      <dgm:prSet/>
      <dgm:spPr/>
      <dgm:t>
        <a:bodyPr/>
        <a:lstStyle/>
        <a:p>
          <a:endParaRPr lang="it-IT" sz="2800"/>
        </a:p>
      </dgm:t>
    </dgm:pt>
    <dgm:pt modelId="{D59D2CA0-8C8B-7D4F-8080-AE544761A800}" type="sibTrans" cxnId="{8BF6D20B-4A89-C642-8335-A649AB0B2DB9}">
      <dgm:prSet/>
      <dgm:spPr/>
      <dgm:t>
        <a:bodyPr/>
        <a:lstStyle/>
        <a:p>
          <a:endParaRPr lang="it-IT" sz="2800"/>
        </a:p>
      </dgm:t>
    </dgm:pt>
    <dgm:pt modelId="{C4E982B1-713E-344D-8F04-3FB2E0F05F7A}">
      <dgm:prSet phldrT="[Testo]" custT="1"/>
      <dgm:spPr/>
      <dgm:t>
        <a:bodyPr/>
        <a:lstStyle/>
        <a:p>
          <a:r>
            <a:rPr lang="it-IT" sz="1600" dirty="0"/>
            <a:t>T</a:t>
          </a:r>
          <a:r>
            <a:rPr lang="it-IT" sz="1600" baseline="-25000" dirty="0"/>
            <a:t>1/2</a:t>
          </a:r>
          <a:r>
            <a:rPr lang="it-IT" sz="1600" dirty="0"/>
            <a:t> &lt; 75 gg</a:t>
          </a:r>
        </a:p>
        <a:p>
          <a:r>
            <a:rPr lang="it-IT" sz="1600" dirty="0" err="1"/>
            <a:t>Bq</a:t>
          </a:r>
          <a:r>
            <a:rPr lang="it-IT" sz="1600" dirty="0"/>
            <a:t>/g ≤ art. 1</a:t>
          </a:r>
        </a:p>
      </dgm:t>
    </dgm:pt>
    <dgm:pt modelId="{3B6B94AD-99D2-6943-9E5C-5681A80E4CD7}" type="parTrans" cxnId="{89DC03A7-1603-A449-8F03-E4B5BB75F0C2}">
      <dgm:prSet/>
      <dgm:spPr/>
      <dgm:t>
        <a:bodyPr/>
        <a:lstStyle/>
        <a:p>
          <a:endParaRPr lang="it-IT" sz="2800"/>
        </a:p>
      </dgm:t>
    </dgm:pt>
    <dgm:pt modelId="{A31BF6AD-82A8-0D4F-9CE4-47C50564E661}" type="sibTrans" cxnId="{89DC03A7-1603-A449-8F03-E4B5BB75F0C2}">
      <dgm:prSet/>
      <dgm:spPr/>
      <dgm:t>
        <a:bodyPr/>
        <a:lstStyle/>
        <a:p>
          <a:endParaRPr lang="it-IT" sz="2800"/>
        </a:p>
      </dgm:t>
    </dgm:pt>
    <dgm:pt modelId="{61540177-F36B-AA44-8D3F-0216D74B1227}">
      <dgm:prSet phldrT="[Testo]" custT="1"/>
      <dgm:spPr/>
      <dgm:t>
        <a:bodyPr/>
        <a:lstStyle/>
        <a:p>
          <a:r>
            <a:rPr lang="it-IT" sz="1600" dirty="0"/>
            <a:t>Se proviene da capi IV, VI o VII è soggetto a prescrizioni nell’atto autorizzativo</a:t>
          </a:r>
        </a:p>
      </dgm:t>
    </dgm:pt>
    <dgm:pt modelId="{FDABF903-0C06-084C-A182-48CA38BD34DF}" type="parTrans" cxnId="{FD913629-D8FA-DA42-B17F-7B2846555B6F}">
      <dgm:prSet/>
      <dgm:spPr/>
      <dgm:t>
        <a:bodyPr/>
        <a:lstStyle/>
        <a:p>
          <a:endParaRPr lang="it-IT" sz="2800"/>
        </a:p>
      </dgm:t>
    </dgm:pt>
    <dgm:pt modelId="{ACF32A6F-A77A-2D48-885C-BD3108D71F5B}" type="sibTrans" cxnId="{FD913629-D8FA-DA42-B17F-7B2846555B6F}">
      <dgm:prSet/>
      <dgm:spPr/>
      <dgm:t>
        <a:bodyPr/>
        <a:lstStyle/>
        <a:p>
          <a:endParaRPr lang="it-IT" sz="2800"/>
        </a:p>
      </dgm:t>
    </dgm:pt>
    <dgm:pt modelId="{AED8CA1B-0828-9047-8FAB-46FAAF483E66}">
      <dgm:prSet phldrT="[Testo]" custT="1"/>
      <dgm:spPr/>
      <dgm:t>
        <a:bodyPr/>
        <a:lstStyle/>
        <a:p>
          <a:r>
            <a:rPr lang="it-IT" sz="1400" dirty="0"/>
            <a:t>Registrazione </a:t>
          </a:r>
          <a:r>
            <a:rPr lang="it-IT" sz="1400" dirty="0" smtClean="0"/>
            <a:t>e </a:t>
          </a:r>
          <a:r>
            <a:rPr lang="it-IT" sz="1400" dirty="0"/>
            <a:t>trasmissione dati su richiesta (se pratica soggetta a comunicazione preventiva ex. Art. 22)</a:t>
          </a:r>
        </a:p>
      </dgm:t>
    </dgm:pt>
    <dgm:pt modelId="{FC31606C-5D7A-404D-A865-E42F1C3E536E}" type="parTrans" cxnId="{04EE7E29-AF49-FE46-AE63-8D3334DDAC9F}">
      <dgm:prSet/>
      <dgm:spPr/>
      <dgm:t>
        <a:bodyPr/>
        <a:lstStyle/>
        <a:p>
          <a:endParaRPr lang="it-IT" sz="2800"/>
        </a:p>
      </dgm:t>
    </dgm:pt>
    <dgm:pt modelId="{9A11ACF9-80E0-514F-8F45-5ACC4432156E}" type="sibTrans" cxnId="{04EE7E29-AF49-FE46-AE63-8D3334DDAC9F}">
      <dgm:prSet/>
      <dgm:spPr/>
      <dgm:t>
        <a:bodyPr/>
        <a:lstStyle/>
        <a:p>
          <a:endParaRPr lang="it-IT" sz="2800"/>
        </a:p>
      </dgm:t>
    </dgm:pt>
    <dgm:pt modelId="{9FCFD00F-5A38-974E-8576-301336B7DFE4}">
      <dgm:prSet phldrT="[Testo]" custT="1"/>
      <dgm:spPr/>
      <dgm:t>
        <a:bodyPr/>
        <a:lstStyle/>
        <a:p>
          <a:r>
            <a:rPr lang="it-IT" sz="1400" dirty="0"/>
            <a:t>Livelli di allontanamento debbono soddisfare i criteri dell’art. I (non rilevanza radiologica)</a:t>
          </a:r>
        </a:p>
      </dgm:t>
    </dgm:pt>
    <dgm:pt modelId="{2C2EC639-BFA7-9348-9F83-F0F2A58C1ABF}" type="parTrans" cxnId="{0E18C11D-2B75-B841-B701-C3EF606DC5FC}">
      <dgm:prSet/>
      <dgm:spPr/>
      <dgm:t>
        <a:bodyPr/>
        <a:lstStyle/>
        <a:p>
          <a:endParaRPr lang="it-IT" sz="2800"/>
        </a:p>
      </dgm:t>
    </dgm:pt>
    <dgm:pt modelId="{96F025F7-9598-784B-965C-FDDB241FF142}" type="sibTrans" cxnId="{0E18C11D-2B75-B841-B701-C3EF606DC5FC}">
      <dgm:prSet/>
      <dgm:spPr/>
      <dgm:t>
        <a:bodyPr/>
        <a:lstStyle/>
        <a:p>
          <a:endParaRPr lang="it-IT" sz="2800"/>
        </a:p>
      </dgm:t>
    </dgm:pt>
    <dgm:pt modelId="{26F2BA04-3460-6941-B6FB-9B2A969BA85B}">
      <dgm:prSet phldrT="[Testo]" custT="1"/>
      <dgm:spPr/>
      <dgm:t>
        <a:bodyPr/>
        <a:lstStyle/>
        <a:p>
          <a:r>
            <a:rPr lang="it-IT" sz="1600" dirty="0"/>
            <a:t>T</a:t>
          </a:r>
          <a:r>
            <a:rPr lang="it-IT" sz="1600" baseline="-25000" dirty="0"/>
            <a:t>1/2</a:t>
          </a:r>
          <a:r>
            <a:rPr lang="it-IT" sz="1600" dirty="0"/>
            <a:t> ≥ 75 gg</a:t>
          </a:r>
        </a:p>
        <a:p>
          <a:r>
            <a:rPr lang="it-IT" sz="1600" dirty="0" err="1"/>
            <a:t>Bq</a:t>
          </a:r>
          <a:r>
            <a:rPr lang="it-IT" sz="1600" dirty="0"/>
            <a:t>/g &gt; art. 1</a:t>
          </a:r>
        </a:p>
      </dgm:t>
    </dgm:pt>
    <dgm:pt modelId="{092609A4-AABC-E94C-BB38-1651CB6D7270}" type="sibTrans" cxnId="{868E95EC-CDCB-B347-B50F-CD9B0965928A}">
      <dgm:prSet/>
      <dgm:spPr/>
      <dgm:t>
        <a:bodyPr/>
        <a:lstStyle/>
        <a:p>
          <a:endParaRPr lang="it-IT" sz="2800"/>
        </a:p>
      </dgm:t>
    </dgm:pt>
    <dgm:pt modelId="{E41A4145-D0DA-0B49-AD6B-CD6039805843}" type="parTrans" cxnId="{868E95EC-CDCB-B347-B50F-CD9B0965928A}">
      <dgm:prSet/>
      <dgm:spPr/>
      <dgm:t>
        <a:bodyPr/>
        <a:lstStyle/>
        <a:p>
          <a:endParaRPr lang="it-IT" sz="2800"/>
        </a:p>
      </dgm:t>
    </dgm:pt>
    <dgm:pt modelId="{49E4C7CF-EF69-824B-8EB6-6913E0D156A2}">
      <dgm:prSet phldrT="[Testo]" custT="1"/>
      <dgm:spPr/>
      <dgm:t>
        <a:bodyPr/>
        <a:lstStyle/>
        <a:p>
          <a:r>
            <a:rPr lang="it-IT" sz="1600" dirty="0"/>
            <a:t>Comunque soggetto ad autorizzazione</a:t>
          </a:r>
        </a:p>
      </dgm:t>
    </dgm:pt>
    <dgm:pt modelId="{EE83FE24-3E5F-584E-8521-857DADCEC100}" type="sibTrans" cxnId="{08124D60-9563-0946-8D05-D5B950466E4E}">
      <dgm:prSet/>
      <dgm:spPr/>
      <dgm:t>
        <a:bodyPr/>
        <a:lstStyle/>
        <a:p>
          <a:endParaRPr lang="it-IT" sz="2800"/>
        </a:p>
      </dgm:t>
    </dgm:pt>
    <dgm:pt modelId="{0A92DDF1-39CA-AA4C-8024-819309AEF21C}" type="parTrans" cxnId="{08124D60-9563-0946-8D05-D5B950466E4E}">
      <dgm:prSet/>
      <dgm:spPr/>
      <dgm:t>
        <a:bodyPr/>
        <a:lstStyle/>
        <a:p>
          <a:endParaRPr lang="it-IT" sz="2800"/>
        </a:p>
      </dgm:t>
    </dgm:pt>
    <dgm:pt modelId="{2177FFF6-B80E-C044-B39D-B19CF57101EA}">
      <dgm:prSet phldrT="[Testo]" custT="1"/>
      <dgm:spPr/>
      <dgm:t>
        <a:bodyPr/>
        <a:lstStyle/>
        <a:p>
          <a:r>
            <a:rPr lang="it-IT" sz="1400" dirty="0"/>
            <a:t>Esenzione se fuori capi IV, VI, VII e art. </a:t>
          </a:r>
          <a:r>
            <a:rPr lang="it-IT" sz="1400" dirty="0" smtClean="0"/>
            <a:t>22 ma sempre registrazione e trasmissione dati </a:t>
          </a:r>
          <a:endParaRPr lang="it-IT" sz="1400" dirty="0"/>
        </a:p>
      </dgm:t>
    </dgm:pt>
    <dgm:pt modelId="{092E7136-9F32-A14F-BC51-7744945ACA74}" type="parTrans" cxnId="{A94892B4-38AC-B14C-A7C1-D7328D518198}">
      <dgm:prSet/>
      <dgm:spPr/>
      <dgm:t>
        <a:bodyPr/>
        <a:lstStyle/>
        <a:p>
          <a:endParaRPr lang="it-IT"/>
        </a:p>
      </dgm:t>
    </dgm:pt>
    <dgm:pt modelId="{3DCA0E72-A10B-F342-8801-A464F38C57AD}" type="sibTrans" cxnId="{A94892B4-38AC-B14C-A7C1-D7328D518198}">
      <dgm:prSet/>
      <dgm:spPr/>
      <dgm:t>
        <a:bodyPr/>
        <a:lstStyle/>
        <a:p>
          <a:endParaRPr lang="it-IT"/>
        </a:p>
      </dgm:t>
    </dgm:pt>
    <dgm:pt modelId="{4E5B90C2-861E-9A4E-8210-FC5ED49B5F9F}" type="pres">
      <dgm:prSet presAssocID="{F63567C1-9460-F142-8324-ACCAFC020527}" presName="hierChild1" presStyleCnt="0">
        <dgm:presLayoutVars>
          <dgm:chPref val="1"/>
          <dgm:dir/>
          <dgm:animOne val="branch"/>
          <dgm:animLvl val="lvl"/>
          <dgm:resizeHandles/>
        </dgm:presLayoutVars>
      </dgm:prSet>
      <dgm:spPr/>
      <dgm:t>
        <a:bodyPr/>
        <a:lstStyle/>
        <a:p>
          <a:endParaRPr lang="it-IT"/>
        </a:p>
      </dgm:t>
    </dgm:pt>
    <dgm:pt modelId="{62C66E28-54C8-CE4E-9A6F-CFA005FCEBE2}" type="pres">
      <dgm:prSet presAssocID="{57DDBF5C-D689-3F45-ADAB-93D73CA0A025}" presName="hierRoot1" presStyleCnt="0"/>
      <dgm:spPr/>
    </dgm:pt>
    <dgm:pt modelId="{7FC32797-BE91-D147-8BC4-312EC2C9ECF1}" type="pres">
      <dgm:prSet presAssocID="{57DDBF5C-D689-3F45-ADAB-93D73CA0A025}" presName="composite" presStyleCnt="0"/>
      <dgm:spPr/>
    </dgm:pt>
    <dgm:pt modelId="{B6E397BC-4663-9C45-9D51-B121B066E96C}" type="pres">
      <dgm:prSet presAssocID="{57DDBF5C-D689-3F45-ADAB-93D73CA0A025}" presName="background" presStyleLbl="node0" presStyleIdx="0" presStyleCnt="1"/>
      <dgm:spPr/>
    </dgm:pt>
    <dgm:pt modelId="{3EBA0694-E3B8-2046-9F34-C79BEDBF727A}" type="pres">
      <dgm:prSet presAssocID="{57DDBF5C-D689-3F45-ADAB-93D73CA0A025}" presName="text" presStyleLbl="fgAcc0" presStyleIdx="0" presStyleCnt="1" custLinFactNeighborX="-3774" custLinFactNeighborY="-1486">
        <dgm:presLayoutVars>
          <dgm:chPref val="3"/>
        </dgm:presLayoutVars>
      </dgm:prSet>
      <dgm:spPr/>
      <dgm:t>
        <a:bodyPr/>
        <a:lstStyle/>
        <a:p>
          <a:endParaRPr lang="it-IT"/>
        </a:p>
      </dgm:t>
    </dgm:pt>
    <dgm:pt modelId="{9E134335-0741-9C45-864C-3AC8F73504C6}" type="pres">
      <dgm:prSet presAssocID="{57DDBF5C-D689-3F45-ADAB-93D73CA0A025}" presName="hierChild2" presStyleCnt="0"/>
      <dgm:spPr/>
    </dgm:pt>
    <dgm:pt modelId="{5238020E-F48B-8944-B421-B150C793C920}" type="pres">
      <dgm:prSet presAssocID="{3B6B94AD-99D2-6943-9E5C-5681A80E4CD7}" presName="Name10" presStyleLbl="parChTrans1D2" presStyleIdx="0" presStyleCnt="2"/>
      <dgm:spPr/>
      <dgm:t>
        <a:bodyPr/>
        <a:lstStyle/>
        <a:p>
          <a:endParaRPr lang="it-IT"/>
        </a:p>
      </dgm:t>
    </dgm:pt>
    <dgm:pt modelId="{67A7C91F-9948-1F48-8704-CE54161E01D9}" type="pres">
      <dgm:prSet presAssocID="{C4E982B1-713E-344D-8F04-3FB2E0F05F7A}" presName="hierRoot2" presStyleCnt="0"/>
      <dgm:spPr/>
    </dgm:pt>
    <dgm:pt modelId="{12DBF23B-CEFD-2540-85D3-683CB6FE104B}" type="pres">
      <dgm:prSet presAssocID="{C4E982B1-713E-344D-8F04-3FB2E0F05F7A}" presName="composite2" presStyleCnt="0"/>
      <dgm:spPr/>
    </dgm:pt>
    <dgm:pt modelId="{F74B51F0-747D-1740-8928-6E0B040856FE}" type="pres">
      <dgm:prSet presAssocID="{C4E982B1-713E-344D-8F04-3FB2E0F05F7A}" presName="background2" presStyleLbl="node2" presStyleIdx="0" presStyleCnt="2"/>
      <dgm:spPr/>
    </dgm:pt>
    <dgm:pt modelId="{452003C8-2157-DD48-89AB-964F40D011C8}" type="pres">
      <dgm:prSet presAssocID="{C4E982B1-713E-344D-8F04-3FB2E0F05F7A}" presName="text2" presStyleLbl="fgAcc2" presStyleIdx="0" presStyleCnt="2">
        <dgm:presLayoutVars>
          <dgm:chPref val="3"/>
        </dgm:presLayoutVars>
      </dgm:prSet>
      <dgm:spPr/>
      <dgm:t>
        <a:bodyPr/>
        <a:lstStyle/>
        <a:p>
          <a:endParaRPr lang="it-IT"/>
        </a:p>
      </dgm:t>
    </dgm:pt>
    <dgm:pt modelId="{48C2EFB8-6892-E242-821A-EF736D205B58}" type="pres">
      <dgm:prSet presAssocID="{C4E982B1-713E-344D-8F04-3FB2E0F05F7A}" presName="hierChild3" presStyleCnt="0"/>
      <dgm:spPr/>
    </dgm:pt>
    <dgm:pt modelId="{4BA7C732-0BDB-1A43-B966-3CFC7601B7F2}" type="pres">
      <dgm:prSet presAssocID="{FDABF903-0C06-084C-A182-48CA38BD34DF}" presName="Name17" presStyleLbl="parChTrans1D3" presStyleIdx="0" presStyleCnt="5"/>
      <dgm:spPr/>
      <dgm:t>
        <a:bodyPr/>
        <a:lstStyle/>
        <a:p>
          <a:endParaRPr lang="it-IT"/>
        </a:p>
      </dgm:t>
    </dgm:pt>
    <dgm:pt modelId="{9DC54391-1681-244A-BCB6-037DD4CA58ED}" type="pres">
      <dgm:prSet presAssocID="{61540177-F36B-AA44-8D3F-0216D74B1227}" presName="hierRoot3" presStyleCnt="0"/>
      <dgm:spPr/>
    </dgm:pt>
    <dgm:pt modelId="{39FE9328-E48C-8240-8AE9-ACECEEDF0D7F}" type="pres">
      <dgm:prSet presAssocID="{61540177-F36B-AA44-8D3F-0216D74B1227}" presName="composite3" presStyleCnt="0"/>
      <dgm:spPr/>
    </dgm:pt>
    <dgm:pt modelId="{67AAD5DC-6980-6A46-9EB3-AA284169432C}" type="pres">
      <dgm:prSet presAssocID="{61540177-F36B-AA44-8D3F-0216D74B1227}" presName="background3" presStyleLbl="node3" presStyleIdx="0" presStyleCnt="5"/>
      <dgm:spPr/>
    </dgm:pt>
    <dgm:pt modelId="{84FEB501-A9B0-B142-A1F5-70991DD32306}" type="pres">
      <dgm:prSet presAssocID="{61540177-F36B-AA44-8D3F-0216D74B1227}" presName="text3" presStyleLbl="fgAcc3" presStyleIdx="0" presStyleCnt="5">
        <dgm:presLayoutVars>
          <dgm:chPref val="3"/>
        </dgm:presLayoutVars>
      </dgm:prSet>
      <dgm:spPr/>
      <dgm:t>
        <a:bodyPr/>
        <a:lstStyle/>
        <a:p>
          <a:endParaRPr lang="it-IT"/>
        </a:p>
      </dgm:t>
    </dgm:pt>
    <dgm:pt modelId="{47E746FE-30FB-A443-B6F7-9B66FDC8560A}" type="pres">
      <dgm:prSet presAssocID="{61540177-F36B-AA44-8D3F-0216D74B1227}" presName="hierChild4" presStyleCnt="0"/>
      <dgm:spPr/>
    </dgm:pt>
    <dgm:pt modelId="{680097E7-19B8-D14D-A6A9-BC3019305FD5}" type="pres">
      <dgm:prSet presAssocID="{FC31606C-5D7A-404D-A865-E42F1C3E536E}" presName="Name17" presStyleLbl="parChTrans1D3" presStyleIdx="1" presStyleCnt="5"/>
      <dgm:spPr/>
      <dgm:t>
        <a:bodyPr/>
        <a:lstStyle/>
        <a:p>
          <a:endParaRPr lang="it-IT"/>
        </a:p>
      </dgm:t>
    </dgm:pt>
    <dgm:pt modelId="{E68D3F20-5D12-114E-8636-B2C689E6E1FF}" type="pres">
      <dgm:prSet presAssocID="{AED8CA1B-0828-9047-8FAB-46FAAF483E66}" presName="hierRoot3" presStyleCnt="0"/>
      <dgm:spPr/>
    </dgm:pt>
    <dgm:pt modelId="{CA367332-8495-FE46-9796-B1D3E59AEB33}" type="pres">
      <dgm:prSet presAssocID="{AED8CA1B-0828-9047-8FAB-46FAAF483E66}" presName="composite3" presStyleCnt="0"/>
      <dgm:spPr/>
    </dgm:pt>
    <dgm:pt modelId="{5A334317-9893-3942-9CAB-1E8B26033A90}" type="pres">
      <dgm:prSet presAssocID="{AED8CA1B-0828-9047-8FAB-46FAAF483E66}" presName="background3" presStyleLbl="node3" presStyleIdx="1" presStyleCnt="5"/>
      <dgm:spPr/>
    </dgm:pt>
    <dgm:pt modelId="{3CC024DA-5B1A-5248-9F21-AED4F93EA6A6}" type="pres">
      <dgm:prSet presAssocID="{AED8CA1B-0828-9047-8FAB-46FAAF483E66}" presName="text3" presStyleLbl="fgAcc3" presStyleIdx="1" presStyleCnt="5">
        <dgm:presLayoutVars>
          <dgm:chPref val="3"/>
        </dgm:presLayoutVars>
      </dgm:prSet>
      <dgm:spPr/>
      <dgm:t>
        <a:bodyPr/>
        <a:lstStyle/>
        <a:p>
          <a:endParaRPr lang="it-IT"/>
        </a:p>
      </dgm:t>
    </dgm:pt>
    <dgm:pt modelId="{E8A89736-780B-6E41-B8FE-931A78AA5742}" type="pres">
      <dgm:prSet presAssocID="{AED8CA1B-0828-9047-8FAB-46FAAF483E66}" presName="hierChild4" presStyleCnt="0"/>
      <dgm:spPr/>
    </dgm:pt>
    <dgm:pt modelId="{488C267F-C05A-1741-8C69-E4CC97C5FB60}" type="pres">
      <dgm:prSet presAssocID="{092E7136-9F32-A14F-BC51-7744945ACA74}" presName="Name17" presStyleLbl="parChTrans1D3" presStyleIdx="2" presStyleCnt="5"/>
      <dgm:spPr/>
      <dgm:t>
        <a:bodyPr/>
        <a:lstStyle/>
        <a:p>
          <a:endParaRPr lang="it-IT"/>
        </a:p>
      </dgm:t>
    </dgm:pt>
    <dgm:pt modelId="{17822D6E-3F13-6E49-914B-9D21180924E9}" type="pres">
      <dgm:prSet presAssocID="{2177FFF6-B80E-C044-B39D-B19CF57101EA}" presName="hierRoot3" presStyleCnt="0"/>
      <dgm:spPr/>
    </dgm:pt>
    <dgm:pt modelId="{CA5E493D-5AF4-AB4A-8BF2-E5AE86A82A06}" type="pres">
      <dgm:prSet presAssocID="{2177FFF6-B80E-C044-B39D-B19CF57101EA}" presName="composite3" presStyleCnt="0"/>
      <dgm:spPr/>
    </dgm:pt>
    <dgm:pt modelId="{FEE0F496-988D-A746-9AE5-9EC056B2D0E1}" type="pres">
      <dgm:prSet presAssocID="{2177FFF6-B80E-C044-B39D-B19CF57101EA}" presName="background3" presStyleLbl="node3" presStyleIdx="2" presStyleCnt="5"/>
      <dgm:spPr/>
    </dgm:pt>
    <dgm:pt modelId="{46B2F706-F91E-1E43-BA96-35B434D6E910}" type="pres">
      <dgm:prSet presAssocID="{2177FFF6-B80E-C044-B39D-B19CF57101EA}" presName="text3" presStyleLbl="fgAcc3" presStyleIdx="2" presStyleCnt="5">
        <dgm:presLayoutVars>
          <dgm:chPref val="3"/>
        </dgm:presLayoutVars>
      </dgm:prSet>
      <dgm:spPr/>
      <dgm:t>
        <a:bodyPr/>
        <a:lstStyle/>
        <a:p>
          <a:endParaRPr lang="it-IT"/>
        </a:p>
      </dgm:t>
    </dgm:pt>
    <dgm:pt modelId="{A45C8E03-7418-6A4D-9081-B743A6D08F1F}" type="pres">
      <dgm:prSet presAssocID="{2177FFF6-B80E-C044-B39D-B19CF57101EA}" presName="hierChild4" presStyleCnt="0"/>
      <dgm:spPr/>
    </dgm:pt>
    <dgm:pt modelId="{4C57FA40-379B-2144-AEF0-D70BE76929F8}" type="pres">
      <dgm:prSet presAssocID="{E41A4145-D0DA-0B49-AD6B-CD6039805843}" presName="Name10" presStyleLbl="parChTrans1D2" presStyleIdx="1" presStyleCnt="2"/>
      <dgm:spPr/>
      <dgm:t>
        <a:bodyPr/>
        <a:lstStyle/>
        <a:p>
          <a:endParaRPr lang="it-IT"/>
        </a:p>
      </dgm:t>
    </dgm:pt>
    <dgm:pt modelId="{078477B1-50F0-5D43-939E-EBB7833890AD}" type="pres">
      <dgm:prSet presAssocID="{26F2BA04-3460-6941-B6FB-9B2A969BA85B}" presName="hierRoot2" presStyleCnt="0"/>
      <dgm:spPr/>
    </dgm:pt>
    <dgm:pt modelId="{D55111D9-2C7C-124B-B0A9-84ECA0E56619}" type="pres">
      <dgm:prSet presAssocID="{26F2BA04-3460-6941-B6FB-9B2A969BA85B}" presName="composite2" presStyleCnt="0"/>
      <dgm:spPr/>
    </dgm:pt>
    <dgm:pt modelId="{1FF9A17E-1E95-F14F-9A74-78792F583844}" type="pres">
      <dgm:prSet presAssocID="{26F2BA04-3460-6941-B6FB-9B2A969BA85B}" presName="background2" presStyleLbl="node2" presStyleIdx="1" presStyleCnt="2"/>
      <dgm:spPr/>
    </dgm:pt>
    <dgm:pt modelId="{B5A742C8-393D-2C43-A3A0-4E5A268B861D}" type="pres">
      <dgm:prSet presAssocID="{26F2BA04-3460-6941-B6FB-9B2A969BA85B}" presName="text2" presStyleLbl="fgAcc2" presStyleIdx="1" presStyleCnt="2">
        <dgm:presLayoutVars>
          <dgm:chPref val="3"/>
        </dgm:presLayoutVars>
      </dgm:prSet>
      <dgm:spPr/>
      <dgm:t>
        <a:bodyPr/>
        <a:lstStyle/>
        <a:p>
          <a:endParaRPr lang="it-IT"/>
        </a:p>
      </dgm:t>
    </dgm:pt>
    <dgm:pt modelId="{23D8CA82-D779-994D-B209-1C074A4F6F18}" type="pres">
      <dgm:prSet presAssocID="{26F2BA04-3460-6941-B6FB-9B2A969BA85B}" presName="hierChild3" presStyleCnt="0"/>
      <dgm:spPr/>
    </dgm:pt>
    <dgm:pt modelId="{6A132C8C-9124-AB40-B6E9-5D71F5F983EB}" type="pres">
      <dgm:prSet presAssocID="{0A92DDF1-39CA-AA4C-8024-819309AEF21C}" presName="Name17" presStyleLbl="parChTrans1D3" presStyleIdx="3" presStyleCnt="5"/>
      <dgm:spPr/>
      <dgm:t>
        <a:bodyPr/>
        <a:lstStyle/>
        <a:p>
          <a:endParaRPr lang="it-IT"/>
        </a:p>
      </dgm:t>
    </dgm:pt>
    <dgm:pt modelId="{7E13B7FD-670F-0740-840E-0FF52B90291C}" type="pres">
      <dgm:prSet presAssocID="{49E4C7CF-EF69-824B-8EB6-6913E0D156A2}" presName="hierRoot3" presStyleCnt="0"/>
      <dgm:spPr/>
    </dgm:pt>
    <dgm:pt modelId="{B875A41F-22CB-524E-BEEB-B38DE9955DDC}" type="pres">
      <dgm:prSet presAssocID="{49E4C7CF-EF69-824B-8EB6-6913E0D156A2}" presName="composite3" presStyleCnt="0"/>
      <dgm:spPr/>
    </dgm:pt>
    <dgm:pt modelId="{5A4A1ECD-6CF6-104E-A1D0-EB074897FF91}" type="pres">
      <dgm:prSet presAssocID="{49E4C7CF-EF69-824B-8EB6-6913E0D156A2}" presName="background3" presStyleLbl="node3" presStyleIdx="3" presStyleCnt="5"/>
      <dgm:spPr/>
    </dgm:pt>
    <dgm:pt modelId="{C173FC75-F74A-1D43-B288-AF2898256572}" type="pres">
      <dgm:prSet presAssocID="{49E4C7CF-EF69-824B-8EB6-6913E0D156A2}" presName="text3" presStyleLbl="fgAcc3" presStyleIdx="3" presStyleCnt="5" custLinFactNeighborX="60386" custLinFactNeighborY="-19317">
        <dgm:presLayoutVars>
          <dgm:chPref val="3"/>
        </dgm:presLayoutVars>
      </dgm:prSet>
      <dgm:spPr/>
      <dgm:t>
        <a:bodyPr/>
        <a:lstStyle/>
        <a:p>
          <a:endParaRPr lang="it-IT"/>
        </a:p>
      </dgm:t>
    </dgm:pt>
    <dgm:pt modelId="{EB953747-32AA-B34A-95A0-9AC934D484FE}" type="pres">
      <dgm:prSet presAssocID="{49E4C7CF-EF69-824B-8EB6-6913E0D156A2}" presName="hierChild4" presStyleCnt="0"/>
      <dgm:spPr/>
    </dgm:pt>
    <dgm:pt modelId="{700FFD26-7A66-664A-BDF2-CEC809FD4DF4}" type="pres">
      <dgm:prSet presAssocID="{2C2EC639-BFA7-9348-9F83-F0F2A58C1ABF}" presName="Name17" presStyleLbl="parChTrans1D3" presStyleIdx="4" presStyleCnt="5"/>
      <dgm:spPr/>
      <dgm:t>
        <a:bodyPr/>
        <a:lstStyle/>
        <a:p>
          <a:endParaRPr lang="it-IT"/>
        </a:p>
      </dgm:t>
    </dgm:pt>
    <dgm:pt modelId="{6B352716-59C4-1D4F-9DBB-1F15558B71AF}" type="pres">
      <dgm:prSet presAssocID="{9FCFD00F-5A38-974E-8576-301336B7DFE4}" presName="hierRoot3" presStyleCnt="0"/>
      <dgm:spPr/>
    </dgm:pt>
    <dgm:pt modelId="{66FD0DCE-CA1E-BE4B-8DCA-976EF7CDAB7C}" type="pres">
      <dgm:prSet presAssocID="{9FCFD00F-5A38-974E-8576-301336B7DFE4}" presName="composite3" presStyleCnt="0"/>
      <dgm:spPr/>
    </dgm:pt>
    <dgm:pt modelId="{A0B928FB-B5B0-C745-AF92-69D272F37E4E}" type="pres">
      <dgm:prSet presAssocID="{9FCFD00F-5A38-974E-8576-301336B7DFE4}" presName="background3" presStyleLbl="node3" presStyleIdx="4" presStyleCnt="5"/>
      <dgm:spPr/>
    </dgm:pt>
    <dgm:pt modelId="{79DD30E6-F238-054B-A428-39E5AE909045}" type="pres">
      <dgm:prSet presAssocID="{9FCFD00F-5A38-974E-8576-301336B7DFE4}" presName="text3" presStyleLbl="fgAcc3" presStyleIdx="4" presStyleCnt="5" custLinFactY="54832" custLinFactNeighborX="-61329" custLinFactNeighborY="100000">
        <dgm:presLayoutVars>
          <dgm:chPref val="3"/>
        </dgm:presLayoutVars>
      </dgm:prSet>
      <dgm:spPr/>
      <dgm:t>
        <a:bodyPr/>
        <a:lstStyle/>
        <a:p>
          <a:endParaRPr lang="it-IT"/>
        </a:p>
      </dgm:t>
    </dgm:pt>
    <dgm:pt modelId="{EC5FC404-29BC-254C-BE23-A0257EB6A868}" type="pres">
      <dgm:prSet presAssocID="{9FCFD00F-5A38-974E-8576-301336B7DFE4}" presName="hierChild4" presStyleCnt="0"/>
      <dgm:spPr/>
    </dgm:pt>
  </dgm:ptLst>
  <dgm:cxnLst>
    <dgm:cxn modelId="{600835CC-D840-BF48-8828-09662871DA6A}" type="presOf" srcId="{AED8CA1B-0828-9047-8FAB-46FAAF483E66}" destId="{3CC024DA-5B1A-5248-9F21-AED4F93EA6A6}" srcOrd="0" destOrd="0" presId="urn:microsoft.com/office/officeart/2005/8/layout/hierarchy1"/>
    <dgm:cxn modelId="{FD913629-D8FA-DA42-B17F-7B2846555B6F}" srcId="{C4E982B1-713E-344D-8F04-3FB2E0F05F7A}" destId="{61540177-F36B-AA44-8D3F-0216D74B1227}" srcOrd="0" destOrd="0" parTransId="{FDABF903-0C06-084C-A182-48CA38BD34DF}" sibTransId="{ACF32A6F-A77A-2D48-885C-BD3108D71F5B}"/>
    <dgm:cxn modelId="{04EE7E29-AF49-FE46-AE63-8D3334DDAC9F}" srcId="{C4E982B1-713E-344D-8F04-3FB2E0F05F7A}" destId="{AED8CA1B-0828-9047-8FAB-46FAAF483E66}" srcOrd="1" destOrd="0" parTransId="{FC31606C-5D7A-404D-A865-E42F1C3E536E}" sibTransId="{9A11ACF9-80E0-514F-8F45-5ACC4432156E}"/>
    <dgm:cxn modelId="{08124D60-9563-0946-8D05-D5B950466E4E}" srcId="{26F2BA04-3460-6941-B6FB-9B2A969BA85B}" destId="{49E4C7CF-EF69-824B-8EB6-6913E0D156A2}" srcOrd="0" destOrd="0" parTransId="{0A92DDF1-39CA-AA4C-8024-819309AEF21C}" sibTransId="{EE83FE24-3E5F-584E-8521-857DADCEC100}"/>
    <dgm:cxn modelId="{8BF6D20B-4A89-C642-8335-A649AB0B2DB9}" srcId="{F63567C1-9460-F142-8324-ACCAFC020527}" destId="{57DDBF5C-D689-3F45-ADAB-93D73CA0A025}" srcOrd="0" destOrd="0" parTransId="{245DFC61-9D81-094C-AA21-1EE868C46CB3}" sibTransId="{D59D2CA0-8C8B-7D4F-8080-AE544761A800}"/>
    <dgm:cxn modelId="{EADF7E80-8C8A-DD47-ADFE-9F90FA6C7AD1}" type="presOf" srcId="{F63567C1-9460-F142-8324-ACCAFC020527}" destId="{4E5B90C2-861E-9A4E-8210-FC5ED49B5F9F}" srcOrd="0" destOrd="0" presId="urn:microsoft.com/office/officeart/2005/8/layout/hierarchy1"/>
    <dgm:cxn modelId="{BF74CC8A-F903-FC45-B9C8-65B811E8BC81}" type="presOf" srcId="{9FCFD00F-5A38-974E-8576-301336B7DFE4}" destId="{79DD30E6-F238-054B-A428-39E5AE909045}" srcOrd="0" destOrd="0" presId="urn:microsoft.com/office/officeart/2005/8/layout/hierarchy1"/>
    <dgm:cxn modelId="{1EF5FABC-4D8F-D34B-97BA-15B602B90698}" type="presOf" srcId="{57DDBF5C-D689-3F45-ADAB-93D73CA0A025}" destId="{3EBA0694-E3B8-2046-9F34-C79BEDBF727A}" srcOrd="0" destOrd="0" presId="urn:microsoft.com/office/officeart/2005/8/layout/hierarchy1"/>
    <dgm:cxn modelId="{091F3C02-E401-F343-A7A0-4000E27CE9A2}" type="presOf" srcId="{C4E982B1-713E-344D-8F04-3FB2E0F05F7A}" destId="{452003C8-2157-DD48-89AB-964F40D011C8}" srcOrd="0" destOrd="0" presId="urn:microsoft.com/office/officeart/2005/8/layout/hierarchy1"/>
    <dgm:cxn modelId="{ED305151-3DBB-B84A-A404-4E39C89EEA67}" type="presOf" srcId="{FC31606C-5D7A-404D-A865-E42F1C3E536E}" destId="{680097E7-19B8-D14D-A6A9-BC3019305FD5}" srcOrd="0" destOrd="0" presId="urn:microsoft.com/office/officeart/2005/8/layout/hierarchy1"/>
    <dgm:cxn modelId="{0E18C11D-2B75-B841-B701-C3EF606DC5FC}" srcId="{26F2BA04-3460-6941-B6FB-9B2A969BA85B}" destId="{9FCFD00F-5A38-974E-8576-301336B7DFE4}" srcOrd="1" destOrd="0" parTransId="{2C2EC639-BFA7-9348-9F83-F0F2A58C1ABF}" sibTransId="{96F025F7-9598-784B-965C-FDDB241FF142}"/>
    <dgm:cxn modelId="{6CE669DC-9C83-B64D-BFBE-D79715894A76}" type="presOf" srcId="{61540177-F36B-AA44-8D3F-0216D74B1227}" destId="{84FEB501-A9B0-B142-A1F5-70991DD32306}" srcOrd="0" destOrd="0" presId="urn:microsoft.com/office/officeart/2005/8/layout/hierarchy1"/>
    <dgm:cxn modelId="{A94892B4-38AC-B14C-A7C1-D7328D518198}" srcId="{C4E982B1-713E-344D-8F04-3FB2E0F05F7A}" destId="{2177FFF6-B80E-C044-B39D-B19CF57101EA}" srcOrd="2" destOrd="0" parTransId="{092E7136-9F32-A14F-BC51-7744945ACA74}" sibTransId="{3DCA0E72-A10B-F342-8801-A464F38C57AD}"/>
    <dgm:cxn modelId="{25C5ACD9-75F2-1C49-AB68-5C94449D8C98}" type="presOf" srcId="{0A92DDF1-39CA-AA4C-8024-819309AEF21C}" destId="{6A132C8C-9124-AB40-B6E9-5D71F5F983EB}" srcOrd="0" destOrd="0" presId="urn:microsoft.com/office/officeart/2005/8/layout/hierarchy1"/>
    <dgm:cxn modelId="{CD752E8A-3A43-C24C-BADA-D782D811629E}" type="presOf" srcId="{26F2BA04-3460-6941-B6FB-9B2A969BA85B}" destId="{B5A742C8-393D-2C43-A3A0-4E5A268B861D}" srcOrd="0" destOrd="0" presId="urn:microsoft.com/office/officeart/2005/8/layout/hierarchy1"/>
    <dgm:cxn modelId="{FDF98CA1-7A46-D54D-88E1-6C62C3E40ED7}" type="presOf" srcId="{49E4C7CF-EF69-824B-8EB6-6913E0D156A2}" destId="{C173FC75-F74A-1D43-B288-AF2898256572}" srcOrd="0" destOrd="0" presId="urn:microsoft.com/office/officeart/2005/8/layout/hierarchy1"/>
    <dgm:cxn modelId="{2B22B08A-A58F-C642-BEAB-512F0D7D3617}" type="presOf" srcId="{FDABF903-0C06-084C-A182-48CA38BD34DF}" destId="{4BA7C732-0BDB-1A43-B966-3CFC7601B7F2}" srcOrd="0" destOrd="0" presId="urn:microsoft.com/office/officeart/2005/8/layout/hierarchy1"/>
    <dgm:cxn modelId="{5C857082-5A8E-CC46-BD49-0033E12CA293}" type="presOf" srcId="{3B6B94AD-99D2-6943-9E5C-5681A80E4CD7}" destId="{5238020E-F48B-8944-B421-B150C793C920}" srcOrd="0" destOrd="0" presId="urn:microsoft.com/office/officeart/2005/8/layout/hierarchy1"/>
    <dgm:cxn modelId="{00A35509-CAEB-2248-91C5-A21E5F3FA808}" type="presOf" srcId="{E41A4145-D0DA-0B49-AD6B-CD6039805843}" destId="{4C57FA40-379B-2144-AEF0-D70BE76929F8}" srcOrd="0" destOrd="0" presId="urn:microsoft.com/office/officeart/2005/8/layout/hierarchy1"/>
    <dgm:cxn modelId="{C441BD8F-EC6F-5E4E-B196-591BB52EE365}" type="presOf" srcId="{092E7136-9F32-A14F-BC51-7744945ACA74}" destId="{488C267F-C05A-1741-8C69-E4CC97C5FB60}" srcOrd="0" destOrd="0" presId="urn:microsoft.com/office/officeart/2005/8/layout/hierarchy1"/>
    <dgm:cxn modelId="{888566E3-C88A-C34C-B862-7647C0694214}" type="presOf" srcId="{2177FFF6-B80E-C044-B39D-B19CF57101EA}" destId="{46B2F706-F91E-1E43-BA96-35B434D6E910}" srcOrd="0" destOrd="0" presId="urn:microsoft.com/office/officeart/2005/8/layout/hierarchy1"/>
    <dgm:cxn modelId="{868E95EC-CDCB-B347-B50F-CD9B0965928A}" srcId="{57DDBF5C-D689-3F45-ADAB-93D73CA0A025}" destId="{26F2BA04-3460-6941-B6FB-9B2A969BA85B}" srcOrd="1" destOrd="0" parTransId="{E41A4145-D0DA-0B49-AD6B-CD6039805843}" sibTransId="{092609A4-AABC-E94C-BB38-1651CB6D7270}"/>
    <dgm:cxn modelId="{C5DBC515-3074-3849-AEB4-FC6B575A6D82}" type="presOf" srcId="{2C2EC639-BFA7-9348-9F83-F0F2A58C1ABF}" destId="{700FFD26-7A66-664A-BDF2-CEC809FD4DF4}" srcOrd="0" destOrd="0" presId="urn:microsoft.com/office/officeart/2005/8/layout/hierarchy1"/>
    <dgm:cxn modelId="{89DC03A7-1603-A449-8F03-E4B5BB75F0C2}" srcId="{57DDBF5C-D689-3F45-ADAB-93D73CA0A025}" destId="{C4E982B1-713E-344D-8F04-3FB2E0F05F7A}" srcOrd="0" destOrd="0" parTransId="{3B6B94AD-99D2-6943-9E5C-5681A80E4CD7}" sibTransId="{A31BF6AD-82A8-0D4F-9CE4-47C50564E661}"/>
    <dgm:cxn modelId="{8E6E649D-979A-B64F-BF8B-148F9BFAF954}" type="presParOf" srcId="{4E5B90C2-861E-9A4E-8210-FC5ED49B5F9F}" destId="{62C66E28-54C8-CE4E-9A6F-CFA005FCEBE2}" srcOrd="0" destOrd="0" presId="urn:microsoft.com/office/officeart/2005/8/layout/hierarchy1"/>
    <dgm:cxn modelId="{9B219E16-B968-E141-B200-9D31CFF15F5C}" type="presParOf" srcId="{62C66E28-54C8-CE4E-9A6F-CFA005FCEBE2}" destId="{7FC32797-BE91-D147-8BC4-312EC2C9ECF1}" srcOrd="0" destOrd="0" presId="urn:microsoft.com/office/officeart/2005/8/layout/hierarchy1"/>
    <dgm:cxn modelId="{07635735-4730-8548-B938-29DB46CC87D2}" type="presParOf" srcId="{7FC32797-BE91-D147-8BC4-312EC2C9ECF1}" destId="{B6E397BC-4663-9C45-9D51-B121B066E96C}" srcOrd="0" destOrd="0" presId="urn:microsoft.com/office/officeart/2005/8/layout/hierarchy1"/>
    <dgm:cxn modelId="{683FF329-3B00-7141-94F9-D14B30907AB0}" type="presParOf" srcId="{7FC32797-BE91-D147-8BC4-312EC2C9ECF1}" destId="{3EBA0694-E3B8-2046-9F34-C79BEDBF727A}" srcOrd="1" destOrd="0" presId="urn:microsoft.com/office/officeart/2005/8/layout/hierarchy1"/>
    <dgm:cxn modelId="{929B76E8-17E2-E645-B601-E88E7C07B423}" type="presParOf" srcId="{62C66E28-54C8-CE4E-9A6F-CFA005FCEBE2}" destId="{9E134335-0741-9C45-864C-3AC8F73504C6}" srcOrd="1" destOrd="0" presId="urn:microsoft.com/office/officeart/2005/8/layout/hierarchy1"/>
    <dgm:cxn modelId="{B1290BCE-C5E0-2C4A-AF0A-EA273BA023D6}" type="presParOf" srcId="{9E134335-0741-9C45-864C-3AC8F73504C6}" destId="{5238020E-F48B-8944-B421-B150C793C920}" srcOrd="0" destOrd="0" presId="urn:microsoft.com/office/officeart/2005/8/layout/hierarchy1"/>
    <dgm:cxn modelId="{C509ECFC-0122-0B47-ABBD-A3C449BE26E8}" type="presParOf" srcId="{9E134335-0741-9C45-864C-3AC8F73504C6}" destId="{67A7C91F-9948-1F48-8704-CE54161E01D9}" srcOrd="1" destOrd="0" presId="urn:microsoft.com/office/officeart/2005/8/layout/hierarchy1"/>
    <dgm:cxn modelId="{687CF6B0-768A-044A-941F-AC80F58646B0}" type="presParOf" srcId="{67A7C91F-9948-1F48-8704-CE54161E01D9}" destId="{12DBF23B-CEFD-2540-85D3-683CB6FE104B}" srcOrd="0" destOrd="0" presId="urn:microsoft.com/office/officeart/2005/8/layout/hierarchy1"/>
    <dgm:cxn modelId="{8163D197-39D0-2640-A6E8-6D8C26D0882D}" type="presParOf" srcId="{12DBF23B-CEFD-2540-85D3-683CB6FE104B}" destId="{F74B51F0-747D-1740-8928-6E0B040856FE}" srcOrd="0" destOrd="0" presId="urn:microsoft.com/office/officeart/2005/8/layout/hierarchy1"/>
    <dgm:cxn modelId="{CF3F40E4-6B93-D645-B940-035EA4F5DF9A}" type="presParOf" srcId="{12DBF23B-CEFD-2540-85D3-683CB6FE104B}" destId="{452003C8-2157-DD48-89AB-964F40D011C8}" srcOrd="1" destOrd="0" presId="urn:microsoft.com/office/officeart/2005/8/layout/hierarchy1"/>
    <dgm:cxn modelId="{EB8BFA34-882D-094D-BA32-F32A27F21583}" type="presParOf" srcId="{67A7C91F-9948-1F48-8704-CE54161E01D9}" destId="{48C2EFB8-6892-E242-821A-EF736D205B58}" srcOrd="1" destOrd="0" presId="urn:microsoft.com/office/officeart/2005/8/layout/hierarchy1"/>
    <dgm:cxn modelId="{26CAAB1D-D856-E84E-8476-2FBF178F3E64}" type="presParOf" srcId="{48C2EFB8-6892-E242-821A-EF736D205B58}" destId="{4BA7C732-0BDB-1A43-B966-3CFC7601B7F2}" srcOrd="0" destOrd="0" presId="urn:microsoft.com/office/officeart/2005/8/layout/hierarchy1"/>
    <dgm:cxn modelId="{C948B16A-0F85-4346-81AF-2C731A799C1C}" type="presParOf" srcId="{48C2EFB8-6892-E242-821A-EF736D205B58}" destId="{9DC54391-1681-244A-BCB6-037DD4CA58ED}" srcOrd="1" destOrd="0" presId="urn:microsoft.com/office/officeart/2005/8/layout/hierarchy1"/>
    <dgm:cxn modelId="{4D83AE25-2962-9D44-98F0-B8CEB0BAD7F7}" type="presParOf" srcId="{9DC54391-1681-244A-BCB6-037DD4CA58ED}" destId="{39FE9328-E48C-8240-8AE9-ACECEEDF0D7F}" srcOrd="0" destOrd="0" presId="urn:microsoft.com/office/officeart/2005/8/layout/hierarchy1"/>
    <dgm:cxn modelId="{EB6D3F18-6E18-C744-BB47-A81C50E36363}" type="presParOf" srcId="{39FE9328-E48C-8240-8AE9-ACECEEDF0D7F}" destId="{67AAD5DC-6980-6A46-9EB3-AA284169432C}" srcOrd="0" destOrd="0" presId="urn:microsoft.com/office/officeart/2005/8/layout/hierarchy1"/>
    <dgm:cxn modelId="{E67FBFC7-0883-F24E-BB6A-945872EF9126}" type="presParOf" srcId="{39FE9328-E48C-8240-8AE9-ACECEEDF0D7F}" destId="{84FEB501-A9B0-B142-A1F5-70991DD32306}" srcOrd="1" destOrd="0" presId="urn:microsoft.com/office/officeart/2005/8/layout/hierarchy1"/>
    <dgm:cxn modelId="{E81A4450-2A0C-4A4A-949B-AA3CDDAC5EAC}" type="presParOf" srcId="{9DC54391-1681-244A-BCB6-037DD4CA58ED}" destId="{47E746FE-30FB-A443-B6F7-9B66FDC8560A}" srcOrd="1" destOrd="0" presId="urn:microsoft.com/office/officeart/2005/8/layout/hierarchy1"/>
    <dgm:cxn modelId="{99520B53-5D18-1849-B9D2-DFD2C72088EE}" type="presParOf" srcId="{48C2EFB8-6892-E242-821A-EF736D205B58}" destId="{680097E7-19B8-D14D-A6A9-BC3019305FD5}" srcOrd="2" destOrd="0" presId="urn:microsoft.com/office/officeart/2005/8/layout/hierarchy1"/>
    <dgm:cxn modelId="{B9837516-ADB2-F84E-B6A6-05D933867DA7}" type="presParOf" srcId="{48C2EFB8-6892-E242-821A-EF736D205B58}" destId="{E68D3F20-5D12-114E-8636-B2C689E6E1FF}" srcOrd="3" destOrd="0" presId="urn:microsoft.com/office/officeart/2005/8/layout/hierarchy1"/>
    <dgm:cxn modelId="{E5D7642F-5253-8049-A662-8C3E72B7E8D1}" type="presParOf" srcId="{E68D3F20-5D12-114E-8636-B2C689E6E1FF}" destId="{CA367332-8495-FE46-9796-B1D3E59AEB33}" srcOrd="0" destOrd="0" presId="urn:microsoft.com/office/officeart/2005/8/layout/hierarchy1"/>
    <dgm:cxn modelId="{3865276C-3110-124A-8D72-DE46D6FD8BDD}" type="presParOf" srcId="{CA367332-8495-FE46-9796-B1D3E59AEB33}" destId="{5A334317-9893-3942-9CAB-1E8B26033A90}" srcOrd="0" destOrd="0" presId="urn:microsoft.com/office/officeart/2005/8/layout/hierarchy1"/>
    <dgm:cxn modelId="{CA4A540A-A226-4E4A-B90A-0CA0CC341692}" type="presParOf" srcId="{CA367332-8495-FE46-9796-B1D3E59AEB33}" destId="{3CC024DA-5B1A-5248-9F21-AED4F93EA6A6}" srcOrd="1" destOrd="0" presId="urn:microsoft.com/office/officeart/2005/8/layout/hierarchy1"/>
    <dgm:cxn modelId="{093634DF-E463-CD4C-9BD9-A7E01075DE8A}" type="presParOf" srcId="{E68D3F20-5D12-114E-8636-B2C689E6E1FF}" destId="{E8A89736-780B-6E41-B8FE-931A78AA5742}" srcOrd="1" destOrd="0" presId="urn:microsoft.com/office/officeart/2005/8/layout/hierarchy1"/>
    <dgm:cxn modelId="{5439E430-EB2B-1642-83C0-1BC12986EFCA}" type="presParOf" srcId="{48C2EFB8-6892-E242-821A-EF736D205B58}" destId="{488C267F-C05A-1741-8C69-E4CC97C5FB60}" srcOrd="4" destOrd="0" presId="urn:microsoft.com/office/officeart/2005/8/layout/hierarchy1"/>
    <dgm:cxn modelId="{D1F4E5CF-6057-CE42-89BD-B2AB1EA4943F}" type="presParOf" srcId="{48C2EFB8-6892-E242-821A-EF736D205B58}" destId="{17822D6E-3F13-6E49-914B-9D21180924E9}" srcOrd="5" destOrd="0" presId="urn:microsoft.com/office/officeart/2005/8/layout/hierarchy1"/>
    <dgm:cxn modelId="{E15DB5FA-867D-8843-BF14-E4F4C5A32F70}" type="presParOf" srcId="{17822D6E-3F13-6E49-914B-9D21180924E9}" destId="{CA5E493D-5AF4-AB4A-8BF2-E5AE86A82A06}" srcOrd="0" destOrd="0" presId="urn:microsoft.com/office/officeart/2005/8/layout/hierarchy1"/>
    <dgm:cxn modelId="{6F75824C-7151-2841-9F5D-40AF5F7F8D51}" type="presParOf" srcId="{CA5E493D-5AF4-AB4A-8BF2-E5AE86A82A06}" destId="{FEE0F496-988D-A746-9AE5-9EC056B2D0E1}" srcOrd="0" destOrd="0" presId="urn:microsoft.com/office/officeart/2005/8/layout/hierarchy1"/>
    <dgm:cxn modelId="{D4209148-4FEA-0D49-8B7B-BC44402135C0}" type="presParOf" srcId="{CA5E493D-5AF4-AB4A-8BF2-E5AE86A82A06}" destId="{46B2F706-F91E-1E43-BA96-35B434D6E910}" srcOrd="1" destOrd="0" presId="urn:microsoft.com/office/officeart/2005/8/layout/hierarchy1"/>
    <dgm:cxn modelId="{49D3D74F-AD89-6641-A325-0EB03DF505D8}" type="presParOf" srcId="{17822D6E-3F13-6E49-914B-9D21180924E9}" destId="{A45C8E03-7418-6A4D-9081-B743A6D08F1F}" srcOrd="1" destOrd="0" presId="urn:microsoft.com/office/officeart/2005/8/layout/hierarchy1"/>
    <dgm:cxn modelId="{ADEE3185-4313-2544-A478-FB8DD0A1D67A}" type="presParOf" srcId="{9E134335-0741-9C45-864C-3AC8F73504C6}" destId="{4C57FA40-379B-2144-AEF0-D70BE76929F8}" srcOrd="2" destOrd="0" presId="urn:microsoft.com/office/officeart/2005/8/layout/hierarchy1"/>
    <dgm:cxn modelId="{19543463-FF50-5F4B-B625-FEC3B9DEF5DF}" type="presParOf" srcId="{9E134335-0741-9C45-864C-3AC8F73504C6}" destId="{078477B1-50F0-5D43-939E-EBB7833890AD}" srcOrd="3" destOrd="0" presId="urn:microsoft.com/office/officeart/2005/8/layout/hierarchy1"/>
    <dgm:cxn modelId="{FAB6659E-A9AF-454F-B960-7D33C11AC674}" type="presParOf" srcId="{078477B1-50F0-5D43-939E-EBB7833890AD}" destId="{D55111D9-2C7C-124B-B0A9-84ECA0E56619}" srcOrd="0" destOrd="0" presId="urn:microsoft.com/office/officeart/2005/8/layout/hierarchy1"/>
    <dgm:cxn modelId="{546F5D92-818C-CD43-BD61-403787A974CF}" type="presParOf" srcId="{D55111D9-2C7C-124B-B0A9-84ECA0E56619}" destId="{1FF9A17E-1E95-F14F-9A74-78792F583844}" srcOrd="0" destOrd="0" presId="urn:microsoft.com/office/officeart/2005/8/layout/hierarchy1"/>
    <dgm:cxn modelId="{48F5EE4D-A7D2-3A45-A88E-62785979A42C}" type="presParOf" srcId="{D55111D9-2C7C-124B-B0A9-84ECA0E56619}" destId="{B5A742C8-393D-2C43-A3A0-4E5A268B861D}" srcOrd="1" destOrd="0" presId="urn:microsoft.com/office/officeart/2005/8/layout/hierarchy1"/>
    <dgm:cxn modelId="{08C58AE3-B162-3442-A36C-DE64AF9EA126}" type="presParOf" srcId="{078477B1-50F0-5D43-939E-EBB7833890AD}" destId="{23D8CA82-D779-994D-B209-1C074A4F6F18}" srcOrd="1" destOrd="0" presId="urn:microsoft.com/office/officeart/2005/8/layout/hierarchy1"/>
    <dgm:cxn modelId="{FE2EF6C7-C917-EA4E-9956-BE1C0AC37E41}" type="presParOf" srcId="{23D8CA82-D779-994D-B209-1C074A4F6F18}" destId="{6A132C8C-9124-AB40-B6E9-5D71F5F983EB}" srcOrd="0" destOrd="0" presId="urn:microsoft.com/office/officeart/2005/8/layout/hierarchy1"/>
    <dgm:cxn modelId="{C0955780-EF3F-B546-AC75-EC1629DEEE8A}" type="presParOf" srcId="{23D8CA82-D779-994D-B209-1C074A4F6F18}" destId="{7E13B7FD-670F-0740-840E-0FF52B90291C}" srcOrd="1" destOrd="0" presId="urn:microsoft.com/office/officeart/2005/8/layout/hierarchy1"/>
    <dgm:cxn modelId="{3B7E9D1D-036B-9C4D-B7CF-B89B369EE78C}" type="presParOf" srcId="{7E13B7FD-670F-0740-840E-0FF52B90291C}" destId="{B875A41F-22CB-524E-BEEB-B38DE9955DDC}" srcOrd="0" destOrd="0" presId="urn:microsoft.com/office/officeart/2005/8/layout/hierarchy1"/>
    <dgm:cxn modelId="{4F21CB5B-E0C7-3F48-96B4-71FD33C38CE9}" type="presParOf" srcId="{B875A41F-22CB-524E-BEEB-B38DE9955DDC}" destId="{5A4A1ECD-6CF6-104E-A1D0-EB074897FF91}" srcOrd="0" destOrd="0" presId="urn:microsoft.com/office/officeart/2005/8/layout/hierarchy1"/>
    <dgm:cxn modelId="{6CFDED4F-53CF-6E42-88EE-CBE5D2C210BE}" type="presParOf" srcId="{B875A41F-22CB-524E-BEEB-B38DE9955DDC}" destId="{C173FC75-F74A-1D43-B288-AF2898256572}" srcOrd="1" destOrd="0" presId="urn:microsoft.com/office/officeart/2005/8/layout/hierarchy1"/>
    <dgm:cxn modelId="{C5C4181A-EC64-2A44-B0F1-F97523CFFF20}" type="presParOf" srcId="{7E13B7FD-670F-0740-840E-0FF52B90291C}" destId="{EB953747-32AA-B34A-95A0-9AC934D484FE}" srcOrd="1" destOrd="0" presId="urn:microsoft.com/office/officeart/2005/8/layout/hierarchy1"/>
    <dgm:cxn modelId="{D229A52B-7FFA-BD40-A007-C3BCBFF6F245}" type="presParOf" srcId="{23D8CA82-D779-994D-B209-1C074A4F6F18}" destId="{700FFD26-7A66-664A-BDF2-CEC809FD4DF4}" srcOrd="2" destOrd="0" presId="urn:microsoft.com/office/officeart/2005/8/layout/hierarchy1"/>
    <dgm:cxn modelId="{88306582-9CEB-9240-B845-ADF61C360B92}" type="presParOf" srcId="{23D8CA82-D779-994D-B209-1C074A4F6F18}" destId="{6B352716-59C4-1D4F-9DBB-1F15558B71AF}" srcOrd="3" destOrd="0" presId="urn:microsoft.com/office/officeart/2005/8/layout/hierarchy1"/>
    <dgm:cxn modelId="{77A7F5CA-E3CA-694D-9A86-8A15662E1EEF}" type="presParOf" srcId="{6B352716-59C4-1D4F-9DBB-1F15558B71AF}" destId="{66FD0DCE-CA1E-BE4B-8DCA-976EF7CDAB7C}" srcOrd="0" destOrd="0" presId="urn:microsoft.com/office/officeart/2005/8/layout/hierarchy1"/>
    <dgm:cxn modelId="{2A0D8F21-8770-6C4C-B49A-4D5653078329}" type="presParOf" srcId="{66FD0DCE-CA1E-BE4B-8DCA-976EF7CDAB7C}" destId="{A0B928FB-B5B0-C745-AF92-69D272F37E4E}" srcOrd="0" destOrd="0" presId="urn:microsoft.com/office/officeart/2005/8/layout/hierarchy1"/>
    <dgm:cxn modelId="{86ED425A-4913-D04C-A0C9-88F8DCE177F0}" type="presParOf" srcId="{66FD0DCE-CA1E-BE4B-8DCA-976EF7CDAB7C}" destId="{79DD30E6-F238-054B-A428-39E5AE909045}" srcOrd="1" destOrd="0" presId="urn:microsoft.com/office/officeart/2005/8/layout/hierarchy1"/>
    <dgm:cxn modelId="{66A8ED62-F383-B74E-B1CB-8354E6FEF657}" type="presParOf" srcId="{6B352716-59C4-1D4F-9DBB-1F15558B71AF}" destId="{EC5FC404-29BC-254C-BE23-A0257EB6A86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FFD26-7A66-664A-BDF2-CEC809FD4DF4}">
      <dsp:nvSpPr>
        <dsp:cNvPr id="0" name=""/>
        <dsp:cNvSpPr/>
      </dsp:nvSpPr>
      <dsp:spPr>
        <a:xfrm>
          <a:off x="9083694" y="4415294"/>
          <a:ext cx="91440" cy="1988504"/>
        </a:xfrm>
        <a:custGeom>
          <a:avLst/>
          <a:gdLst/>
          <a:ahLst/>
          <a:cxnLst/>
          <a:rect l="0" t="0" r="0" b="0"/>
          <a:pathLst>
            <a:path>
              <a:moveTo>
                <a:pt x="49883" y="0"/>
              </a:moveTo>
              <a:lnTo>
                <a:pt x="49883" y="1811484"/>
              </a:lnTo>
              <a:lnTo>
                <a:pt x="45720" y="1811484"/>
              </a:lnTo>
              <a:lnTo>
                <a:pt x="45720" y="19885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132C8C-9124-AB40-B6E9-5D71F5F983EB}">
      <dsp:nvSpPr>
        <dsp:cNvPr id="0" name=""/>
        <dsp:cNvSpPr/>
      </dsp:nvSpPr>
      <dsp:spPr>
        <a:xfrm>
          <a:off x="9074002" y="4415294"/>
          <a:ext cx="91440" cy="321349"/>
        </a:xfrm>
        <a:custGeom>
          <a:avLst/>
          <a:gdLst/>
          <a:ahLst/>
          <a:cxnLst/>
          <a:rect l="0" t="0" r="0" b="0"/>
          <a:pathLst>
            <a:path>
              <a:moveTo>
                <a:pt x="59575" y="0"/>
              </a:moveTo>
              <a:lnTo>
                <a:pt x="59575" y="144329"/>
              </a:lnTo>
              <a:lnTo>
                <a:pt x="45720" y="144329"/>
              </a:lnTo>
              <a:lnTo>
                <a:pt x="45720" y="3213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57FA40-379B-2144-AEF0-D70BE76929F8}">
      <dsp:nvSpPr>
        <dsp:cNvPr id="0" name=""/>
        <dsp:cNvSpPr/>
      </dsp:nvSpPr>
      <dsp:spPr>
        <a:xfrm>
          <a:off x="6142095" y="2628126"/>
          <a:ext cx="2991482" cy="573772"/>
        </a:xfrm>
        <a:custGeom>
          <a:avLst/>
          <a:gdLst/>
          <a:ahLst/>
          <a:cxnLst/>
          <a:rect l="0" t="0" r="0" b="0"/>
          <a:pathLst>
            <a:path>
              <a:moveTo>
                <a:pt x="0" y="0"/>
              </a:moveTo>
              <a:lnTo>
                <a:pt x="0" y="396752"/>
              </a:lnTo>
              <a:lnTo>
                <a:pt x="2991482" y="396752"/>
              </a:lnTo>
              <a:lnTo>
                <a:pt x="2991482" y="5737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C267F-C05A-1741-8C69-E4CC97C5FB60}">
      <dsp:nvSpPr>
        <dsp:cNvPr id="0" name=""/>
        <dsp:cNvSpPr/>
      </dsp:nvSpPr>
      <dsp:spPr>
        <a:xfrm>
          <a:off x="3294844" y="4415294"/>
          <a:ext cx="2335493" cy="555741"/>
        </a:xfrm>
        <a:custGeom>
          <a:avLst/>
          <a:gdLst/>
          <a:ahLst/>
          <a:cxnLst/>
          <a:rect l="0" t="0" r="0" b="0"/>
          <a:pathLst>
            <a:path>
              <a:moveTo>
                <a:pt x="0" y="0"/>
              </a:moveTo>
              <a:lnTo>
                <a:pt x="0" y="378721"/>
              </a:lnTo>
              <a:lnTo>
                <a:pt x="2335493" y="378721"/>
              </a:lnTo>
              <a:lnTo>
                <a:pt x="2335493" y="555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097E7-19B8-D14D-A6A9-BC3019305FD5}">
      <dsp:nvSpPr>
        <dsp:cNvPr id="0" name=""/>
        <dsp:cNvSpPr/>
      </dsp:nvSpPr>
      <dsp:spPr>
        <a:xfrm>
          <a:off x="3249124" y="4415294"/>
          <a:ext cx="91440" cy="555741"/>
        </a:xfrm>
        <a:custGeom>
          <a:avLst/>
          <a:gdLst/>
          <a:ahLst/>
          <a:cxnLst/>
          <a:rect l="0" t="0" r="0" b="0"/>
          <a:pathLst>
            <a:path>
              <a:moveTo>
                <a:pt x="45720" y="0"/>
              </a:moveTo>
              <a:lnTo>
                <a:pt x="45720" y="555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A7C732-0BDB-1A43-B966-3CFC7601B7F2}">
      <dsp:nvSpPr>
        <dsp:cNvPr id="0" name=""/>
        <dsp:cNvSpPr/>
      </dsp:nvSpPr>
      <dsp:spPr>
        <a:xfrm>
          <a:off x="959350" y="4415294"/>
          <a:ext cx="2335493" cy="555741"/>
        </a:xfrm>
        <a:custGeom>
          <a:avLst/>
          <a:gdLst/>
          <a:ahLst/>
          <a:cxnLst/>
          <a:rect l="0" t="0" r="0" b="0"/>
          <a:pathLst>
            <a:path>
              <a:moveTo>
                <a:pt x="2335493" y="0"/>
              </a:moveTo>
              <a:lnTo>
                <a:pt x="2335493" y="378721"/>
              </a:lnTo>
              <a:lnTo>
                <a:pt x="0" y="378721"/>
              </a:lnTo>
              <a:lnTo>
                <a:pt x="0" y="5557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8020E-F48B-8944-B421-B150C793C920}">
      <dsp:nvSpPr>
        <dsp:cNvPr id="0" name=""/>
        <dsp:cNvSpPr/>
      </dsp:nvSpPr>
      <dsp:spPr>
        <a:xfrm>
          <a:off x="3294844" y="2628126"/>
          <a:ext cx="2847251" cy="573772"/>
        </a:xfrm>
        <a:custGeom>
          <a:avLst/>
          <a:gdLst/>
          <a:ahLst/>
          <a:cxnLst/>
          <a:rect l="0" t="0" r="0" b="0"/>
          <a:pathLst>
            <a:path>
              <a:moveTo>
                <a:pt x="2847251" y="0"/>
              </a:moveTo>
              <a:lnTo>
                <a:pt x="2847251" y="396752"/>
              </a:lnTo>
              <a:lnTo>
                <a:pt x="0" y="396752"/>
              </a:lnTo>
              <a:lnTo>
                <a:pt x="0" y="5737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397BC-4663-9C45-9D51-B121B066E96C}">
      <dsp:nvSpPr>
        <dsp:cNvPr id="0" name=""/>
        <dsp:cNvSpPr/>
      </dsp:nvSpPr>
      <dsp:spPr>
        <a:xfrm>
          <a:off x="5186666" y="1414731"/>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A0694-E3B8-2046-9F34-C79BEDBF727A}">
      <dsp:nvSpPr>
        <dsp:cNvPr id="0" name=""/>
        <dsp:cNvSpPr/>
      </dsp:nvSpPr>
      <dsp:spPr>
        <a:xfrm>
          <a:off x="5398983" y="1616433"/>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Allontanamento di rifiuti</a:t>
          </a:r>
        </a:p>
      </dsp:txBody>
      <dsp:txXfrm>
        <a:off x="5434522" y="1651972"/>
        <a:ext cx="1839780" cy="1142317"/>
      </dsp:txXfrm>
    </dsp:sp>
    <dsp:sp modelId="{F74B51F0-747D-1740-8928-6E0B040856FE}">
      <dsp:nvSpPr>
        <dsp:cNvPr id="0" name=""/>
        <dsp:cNvSpPr/>
      </dsp:nvSpPr>
      <dsp:spPr>
        <a:xfrm>
          <a:off x="2339414" y="3201899"/>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003C8-2157-DD48-89AB-964F40D011C8}">
      <dsp:nvSpPr>
        <dsp:cNvPr id="0" name=""/>
        <dsp:cNvSpPr/>
      </dsp:nvSpPr>
      <dsp:spPr>
        <a:xfrm>
          <a:off x="2551732" y="3403600"/>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T</a:t>
          </a:r>
          <a:r>
            <a:rPr lang="it-IT" sz="1600" kern="1200" baseline="-25000" dirty="0"/>
            <a:t>1/2</a:t>
          </a:r>
          <a:r>
            <a:rPr lang="it-IT" sz="1600" kern="1200" dirty="0"/>
            <a:t> &lt; 75 gg</a:t>
          </a:r>
        </a:p>
        <a:p>
          <a:pPr lvl="0" algn="ctr" defTabSz="711200">
            <a:lnSpc>
              <a:spcPct val="90000"/>
            </a:lnSpc>
            <a:spcBef>
              <a:spcPct val="0"/>
            </a:spcBef>
            <a:spcAft>
              <a:spcPct val="35000"/>
            </a:spcAft>
          </a:pPr>
          <a:r>
            <a:rPr lang="it-IT" sz="1600" kern="1200" dirty="0" err="1"/>
            <a:t>Bq</a:t>
          </a:r>
          <a:r>
            <a:rPr lang="it-IT" sz="1600" kern="1200" dirty="0"/>
            <a:t>/g ≤ art. 1</a:t>
          </a:r>
        </a:p>
      </dsp:txBody>
      <dsp:txXfrm>
        <a:off x="2587271" y="3439139"/>
        <a:ext cx="1839780" cy="1142317"/>
      </dsp:txXfrm>
    </dsp:sp>
    <dsp:sp modelId="{67AAD5DC-6980-6A46-9EB3-AA284169432C}">
      <dsp:nvSpPr>
        <dsp:cNvPr id="0" name=""/>
        <dsp:cNvSpPr/>
      </dsp:nvSpPr>
      <dsp:spPr>
        <a:xfrm>
          <a:off x="3921" y="4971035"/>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B501-A9B0-B142-A1F5-70991DD32306}">
      <dsp:nvSpPr>
        <dsp:cNvPr id="0" name=""/>
        <dsp:cNvSpPr/>
      </dsp:nvSpPr>
      <dsp:spPr>
        <a:xfrm>
          <a:off x="216239" y="5172737"/>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Se proviene da capi IV, VI o VII è soggetto a prescrizioni nell’atto autorizzativo</a:t>
          </a:r>
        </a:p>
      </dsp:txBody>
      <dsp:txXfrm>
        <a:off x="251778" y="5208276"/>
        <a:ext cx="1839780" cy="1142317"/>
      </dsp:txXfrm>
    </dsp:sp>
    <dsp:sp modelId="{5A334317-9893-3942-9CAB-1E8B26033A90}">
      <dsp:nvSpPr>
        <dsp:cNvPr id="0" name=""/>
        <dsp:cNvSpPr/>
      </dsp:nvSpPr>
      <dsp:spPr>
        <a:xfrm>
          <a:off x="2339414" y="4971035"/>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024DA-5B1A-5248-9F21-AED4F93EA6A6}">
      <dsp:nvSpPr>
        <dsp:cNvPr id="0" name=""/>
        <dsp:cNvSpPr/>
      </dsp:nvSpPr>
      <dsp:spPr>
        <a:xfrm>
          <a:off x="2551732" y="5172737"/>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a:t>Registrazione </a:t>
          </a:r>
          <a:r>
            <a:rPr lang="it-IT" sz="1400" kern="1200" dirty="0" smtClean="0"/>
            <a:t>e </a:t>
          </a:r>
          <a:r>
            <a:rPr lang="it-IT" sz="1400" kern="1200" dirty="0"/>
            <a:t>trasmissione dati su richiesta (se pratica soggetta a comunicazione preventiva ex. Art. 22)</a:t>
          </a:r>
        </a:p>
      </dsp:txBody>
      <dsp:txXfrm>
        <a:off x="2587271" y="5208276"/>
        <a:ext cx="1839780" cy="1142317"/>
      </dsp:txXfrm>
    </dsp:sp>
    <dsp:sp modelId="{FEE0F496-988D-A746-9AE5-9EC056B2D0E1}">
      <dsp:nvSpPr>
        <dsp:cNvPr id="0" name=""/>
        <dsp:cNvSpPr/>
      </dsp:nvSpPr>
      <dsp:spPr>
        <a:xfrm>
          <a:off x="4674908" y="4971035"/>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B2F706-F91E-1E43-BA96-35B434D6E910}">
      <dsp:nvSpPr>
        <dsp:cNvPr id="0" name=""/>
        <dsp:cNvSpPr/>
      </dsp:nvSpPr>
      <dsp:spPr>
        <a:xfrm>
          <a:off x="4887226" y="5172737"/>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a:t>Esenzione se fuori capi IV, VI, VII e art. </a:t>
          </a:r>
          <a:r>
            <a:rPr lang="it-IT" sz="1400" kern="1200" dirty="0" smtClean="0"/>
            <a:t>22 ma sempre registrazione e trasmissione dati </a:t>
          </a:r>
          <a:endParaRPr lang="it-IT" sz="1400" kern="1200" dirty="0"/>
        </a:p>
      </dsp:txBody>
      <dsp:txXfrm>
        <a:off x="4922765" y="5208276"/>
        <a:ext cx="1839780" cy="1142317"/>
      </dsp:txXfrm>
    </dsp:sp>
    <dsp:sp modelId="{1FF9A17E-1E95-F14F-9A74-78792F583844}">
      <dsp:nvSpPr>
        <dsp:cNvPr id="0" name=""/>
        <dsp:cNvSpPr/>
      </dsp:nvSpPr>
      <dsp:spPr>
        <a:xfrm>
          <a:off x="8178148" y="3201899"/>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742C8-393D-2C43-A3A0-4E5A268B861D}">
      <dsp:nvSpPr>
        <dsp:cNvPr id="0" name=""/>
        <dsp:cNvSpPr/>
      </dsp:nvSpPr>
      <dsp:spPr>
        <a:xfrm>
          <a:off x="8390466" y="3403600"/>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T</a:t>
          </a:r>
          <a:r>
            <a:rPr lang="it-IT" sz="1600" kern="1200" baseline="-25000" dirty="0"/>
            <a:t>1/2</a:t>
          </a:r>
          <a:r>
            <a:rPr lang="it-IT" sz="1600" kern="1200" dirty="0"/>
            <a:t> ≥ 75 gg</a:t>
          </a:r>
        </a:p>
        <a:p>
          <a:pPr lvl="0" algn="ctr" defTabSz="711200">
            <a:lnSpc>
              <a:spcPct val="90000"/>
            </a:lnSpc>
            <a:spcBef>
              <a:spcPct val="0"/>
            </a:spcBef>
            <a:spcAft>
              <a:spcPct val="35000"/>
            </a:spcAft>
          </a:pPr>
          <a:r>
            <a:rPr lang="it-IT" sz="1600" kern="1200" dirty="0" err="1"/>
            <a:t>Bq</a:t>
          </a:r>
          <a:r>
            <a:rPr lang="it-IT" sz="1600" kern="1200" dirty="0"/>
            <a:t>/g &gt; art. 1</a:t>
          </a:r>
        </a:p>
      </dsp:txBody>
      <dsp:txXfrm>
        <a:off x="8426005" y="3439139"/>
        <a:ext cx="1839780" cy="1142317"/>
      </dsp:txXfrm>
    </dsp:sp>
    <dsp:sp modelId="{5A4A1ECD-6CF6-104E-A1D0-EB074897FF91}">
      <dsp:nvSpPr>
        <dsp:cNvPr id="0" name=""/>
        <dsp:cNvSpPr/>
      </dsp:nvSpPr>
      <dsp:spPr>
        <a:xfrm>
          <a:off x="8164292" y="4736643"/>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3FC75-F74A-1D43-B288-AF2898256572}">
      <dsp:nvSpPr>
        <dsp:cNvPr id="0" name=""/>
        <dsp:cNvSpPr/>
      </dsp:nvSpPr>
      <dsp:spPr>
        <a:xfrm>
          <a:off x="8376610" y="4938345"/>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Comunque soggetto ad autorizzazione</a:t>
          </a:r>
        </a:p>
      </dsp:txBody>
      <dsp:txXfrm>
        <a:off x="8412149" y="4973884"/>
        <a:ext cx="1839780" cy="1142317"/>
      </dsp:txXfrm>
    </dsp:sp>
    <dsp:sp modelId="{A0B928FB-B5B0-C745-AF92-69D272F37E4E}">
      <dsp:nvSpPr>
        <dsp:cNvPr id="0" name=""/>
        <dsp:cNvSpPr/>
      </dsp:nvSpPr>
      <dsp:spPr>
        <a:xfrm>
          <a:off x="8173985" y="6403798"/>
          <a:ext cx="1910858" cy="1213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DD30E6-F238-054B-A428-39E5AE909045}">
      <dsp:nvSpPr>
        <dsp:cNvPr id="0" name=""/>
        <dsp:cNvSpPr/>
      </dsp:nvSpPr>
      <dsp:spPr>
        <a:xfrm>
          <a:off x="8386302" y="6605499"/>
          <a:ext cx="1910858" cy="1213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t-IT" sz="1400" kern="1200" dirty="0"/>
            <a:t>Livelli di allontanamento debbono soddisfare i criteri dell’art. I (non rilevanza radiologica)</a:t>
          </a:r>
        </a:p>
      </dsp:txBody>
      <dsp:txXfrm>
        <a:off x="8421841" y="6641038"/>
        <a:ext cx="1839780" cy="11423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CFB1D-7973-624E-89F0-7BEEF2A7C5BB}" type="datetimeFigureOut">
              <a:rPr lang="it-IT" smtClean="0"/>
              <a:t>12/04/19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115C9-9C08-0646-8CC9-D309EA7B9622}" type="slidenum">
              <a:rPr lang="it-IT" smtClean="0"/>
              <a:t>‹n.›</a:t>
            </a:fld>
            <a:endParaRPr lang="it-IT"/>
          </a:p>
        </p:txBody>
      </p:sp>
    </p:spTree>
    <p:extLst>
      <p:ext uri="{BB962C8B-B14F-4D97-AF65-F5344CB8AC3E}">
        <p14:creationId xmlns:p14="http://schemas.microsoft.com/office/powerpoint/2010/main" val="7158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A6ECC29-5E78-EE4F-927A-1FE7A955B15D}" type="slidenum">
              <a:rPr lang="it-IT" smtClean="0"/>
              <a:t>22</a:t>
            </a:fld>
            <a:endParaRPr lang="it-IT"/>
          </a:p>
        </p:txBody>
      </p:sp>
    </p:spTree>
    <p:extLst>
      <p:ext uri="{BB962C8B-B14F-4D97-AF65-F5344CB8AC3E}">
        <p14:creationId xmlns:p14="http://schemas.microsoft.com/office/powerpoint/2010/main" val="191324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701E2DC-21C5-024C-8D1A-1BCAA91000D4}" type="datetime1">
              <a:rPr lang="it-IT" smtClean="0"/>
              <a:t>12/04/19</a:t>
            </a:fld>
            <a:endParaRPr lang="it-IT"/>
          </a:p>
        </p:txBody>
      </p:sp>
      <p:sp>
        <p:nvSpPr>
          <p:cNvPr id="5" name="Segnaposto piè di pagina 4"/>
          <p:cNvSpPr>
            <a:spLocks noGrp="1"/>
          </p:cNvSpPr>
          <p:nvPr>
            <p:ph type="ftr" sz="quarter" idx="11"/>
          </p:nvPr>
        </p:nvSpPr>
        <p:spPr/>
        <p:txBody>
          <a:bodyPr/>
          <a:lstStyle/>
          <a:p>
            <a:r>
              <a:rPr lang="it-IT"/>
              <a:t>Radiation Protection</a:t>
            </a:r>
          </a:p>
        </p:txBody>
      </p:sp>
      <p:sp>
        <p:nvSpPr>
          <p:cNvPr id="6" name="Segnaposto numero diapositiva 5"/>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146787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DD43BC1-6A52-F840-A92F-69EAD2184170}" type="datetime1">
              <a:rPr lang="it-IT" smtClean="0"/>
              <a:t>12/04/19</a:t>
            </a:fld>
            <a:endParaRPr lang="it-IT"/>
          </a:p>
        </p:txBody>
      </p:sp>
      <p:sp>
        <p:nvSpPr>
          <p:cNvPr id="5" name="Segnaposto piè di pagina 4"/>
          <p:cNvSpPr>
            <a:spLocks noGrp="1"/>
          </p:cNvSpPr>
          <p:nvPr>
            <p:ph type="ftr" sz="quarter" idx="11"/>
          </p:nvPr>
        </p:nvSpPr>
        <p:spPr/>
        <p:txBody>
          <a:bodyPr/>
          <a:lstStyle/>
          <a:p>
            <a:r>
              <a:rPr lang="it-IT"/>
              <a:t>Radiation Protection</a:t>
            </a:r>
          </a:p>
        </p:txBody>
      </p:sp>
      <p:sp>
        <p:nvSpPr>
          <p:cNvPr id="6" name="Segnaposto numero diapositiva 5"/>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183701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1C99D16-A2D3-8544-B325-25B2E3F8B0A4}" type="datetime1">
              <a:rPr lang="it-IT" smtClean="0"/>
              <a:t>12/04/19</a:t>
            </a:fld>
            <a:endParaRPr lang="it-IT"/>
          </a:p>
        </p:txBody>
      </p:sp>
      <p:sp>
        <p:nvSpPr>
          <p:cNvPr id="5" name="Segnaposto piè di pagina 4"/>
          <p:cNvSpPr>
            <a:spLocks noGrp="1"/>
          </p:cNvSpPr>
          <p:nvPr>
            <p:ph type="ftr" sz="quarter" idx="11"/>
          </p:nvPr>
        </p:nvSpPr>
        <p:spPr/>
        <p:txBody>
          <a:bodyPr/>
          <a:lstStyle/>
          <a:p>
            <a:r>
              <a:rPr lang="it-IT"/>
              <a:t>Radiation Protection</a:t>
            </a:r>
          </a:p>
        </p:txBody>
      </p:sp>
      <p:sp>
        <p:nvSpPr>
          <p:cNvPr id="6" name="Segnaposto numero diapositiva 5"/>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32607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19007" y="284480"/>
            <a:ext cx="8866632" cy="758257"/>
          </a:xfrm>
        </p:spPr>
        <p:txBody>
          <a:bodyPr anchor="t">
            <a:normAutofit/>
          </a:bodyPr>
          <a:lstStyle>
            <a:lvl1pPr>
              <a:defRPr sz="3600" b="0" i="0">
                <a:latin typeface="Helvetica Neue Thin" charset="0"/>
                <a:ea typeface="Helvetica Neue Thin" charset="0"/>
                <a:cs typeface="Helvetica Neue Thin" charset="0"/>
              </a:defRPr>
            </a:lvl1pPr>
          </a:lstStyle>
          <a:p>
            <a:r>
              <a:rPr lang="it-IT"/>
              <a:t>Fare clic per modificare stile</a:t>
            </a:r>
          </a:p>
        </p:txBody>
      </p:sp>
      <p:sp>
        <p:nvSpPr>
          <p:cNvPr id="3" name="Segnaposto contenuto 2"/>
          <p:cNvSpPr>
            <a:spLocks noGrp="1"/>
          </p:cNvSpPr>
          <p:nvPr>
            <p:ph idx="1"/>
          </p:nvPr>
        </p:nvSpPr>
        <p:spPr>
          <a:xfrm>
            <a:off x="727026" y="1363579"/>
            <a:ext cx="8869680" cy="480297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FCD9C71E-BEED-E540-A562-39731D7A5DAE}" type="datetime1">
              <a:rPr lang="it-IT" smtClean="0"/>
              <a:t>12/04/19</a:t>
            </a:fld>
            <a:endParaRPr lang="it-IT"/>
          </a:p>
        </p:txBody>
      </p:sp>
      <p:sp>
        <p:nvSpPr>
          <p:cNvPr id="5" name="Segnaposto piè di pagina 4"/>
          <p:cNvSpPr>
            <a:spLocks noGrp="1"/>
          </p:cNvSpPr>
          <p:nvPr>
            <p:ph type="ftr" sz="quarter" idx="11"/>
          </p:nvPr>
        </p:nvSpPr>
        <p:spPr/>
        <p:txBody>
          <a:bodyPr/>
          <a:lstStyle/>
          <a:p>
            <a:r>
              <a:rPr lang="it-IT"/>
              <a:t>Radiation Protection</a:t>
            </a:r>
          </a:p>
        </p:txBody>
      </p:sp>
      <p:sp>
        <p:nvSpPr>
          <p:cNvPr id="6" name="Segnaposto numero diapositiva 5"/>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27873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F335ED85-280F-7944-83EF-D04F605B9BA8}" type="datetime1">
              <a:rPr lang="it-IT" smtClean="0"/>
              <a:t>12/04/19</a:t>
            </a:fld>
            <a:endParaRPr lang="it-IT"/>
          </a:p>
        </p:txBody>
      </p:sp>
      <p:sp>
        <p:nvSpPr>
          <p:cNvPr id="5" name="Segnaposto piè di pagina 4"/>
          <p:cNvSpPr>
            <a:spLocks noGrp="1"/>
          </p:cNvSpPr>
          <p:nvPr>
            <p:ph type="ftr" sz="quarter" idx="11"/>
          </p:nvPr>
        </p:nvSpPr>
        <p:spPr/>
        <p:txBody>
          <a:bodyPr/>
          <a:lstStyle/>
          <a:p>
            <a:r>
              <a:rPr lang="it-IT"/>
              <a:t>Radiation Protection</a:t>
            </a:r>
          </a:p>
        </p:txBody>
      </p:sp>
      <p:sp>
        <p:nvSpPr>
          <p:cNvPr id="6" name="Segnaposto numero diapositiva 5"/>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105568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36CD640-2B6C-7646-879D-1B75E7A74C46}" type="datetime1">
              <a:rPr lang="it-IT" smtClean="0"/>
              <a:t>12/04/19</a:t>
            </a:fld>
            <a:endParaRPr lang="it-IT"/>
          </a:p>
        </p:txBody>
      </p:sp>
      <p:sp>
        <p:nvSpPr>
          <p:cNvPr id="6" name="Segnaposto piè di pagina 5"/>
          <p:cNvSpPr>
            <a:spLocks noGrp="1"/>
          </p:cNvSpPr>
          <p:nvPr>
            <p:ph type="ftr" sz="quarter" idx="11"/>
          </p:nvPr>
        </p:nvSpPr>
        <p:spPr/>
        <p:txBody>
          <a:bodyPr/>
          <a:lstStyle/>
          <a:p>
            <a:r>
              <a:rPr lang="it-IT"/>
              <a:t>Radiation Protection</a:t>
            </a:r>
          </a:p>
        </p:txBody>
      </p:sp>
      <p:sp>
        <p:nvSpPr>
          <p:cNvPr id="7" name="Segnaposto numero diapositiva 6"/>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319734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stile</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97E3C997-442A-0E48-8CD8-B3A32731A1D8}" type="datetime1">
              <a:rPr lang="it-IT" smtClean="0"/>
              <a:t>12/04/19</a:t>
            </a:fld>
            <a:endParaRPr lang="it-IT"/>
          </a:p>
        </p:txBody>
      </p:sp>
      <p:sp>
        <p:nvSpPr>
          <p:cNvPr id="8" name="Segnaposto piè di pagina 7"/>
          <p:cNvSpPr>
            <a:spLocks noGrp="1"/>
          </p:cNvSpPr>
          <p:nvPr>
            <p:ph type="ftr" sz="quarter" idx="11"/>
          </p:nvPr>
        </p:nvSpPr>
        <p:spPr/>
        <p:txBody>
          <a:bodyPr/>
          <a:lstStyle/>
          <a:p>
            <a:r>
              <a:rPr lang="it-IT"/>
              <a:t>Radiation Protection</a:t>
            </a:r>
          </a:p>
        </p:txBody>
      </p:sp>
      <p:sp>
        <p:nvSpPr>
          <p:cNvPr id="9" name="Segnaposto numero diapositiva 8"/>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77019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0E354B76-E369-024C-A4EE-43B1FC599687}" type="datetime1">
              <a:rPr lang="it-IT" smtClean="0"/>
              <a:t>12/04/19</a:t>
            </a:fld>
            <a:endParaRPr lang="it-IT"/>
          </a:p>
        </p:txBody>
      </p:sp>
      <p:sp>
        <p:nvSpPr>
          <p:cNvPr id="4" name="Segnaposto piè di pagina 3"/>
          <p:cNvSpPr>
            <a:spLocks noGrp="1"/>
          </p:cNvSpPr>
          <p:nvPr>
            <p:ph type="ftr" sz="quarter" idx="11"/>
          </p:nvPr>
        </p:nvSpPr>
        <p:spPr/>
        <p:txBody>
          <a:bodyPr/>
          <a:lstStyle/>
          <a:p>
            <a:r>
              <a:rPr lang="it-IT"/>
              <a:t>Radiation Protection</a:t>
            </a:r>
          </a:p>
        </p:txBody>
      </p:sp>
      <p:sp>
        <p:nvSpPr>
          <p:cNvPr id="5" name="Segnaposto numero diapositiva 4"/>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17744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FBD31C-25F9-704A-AD8B-1D4514D7D250}" type="datetime1">
              <a:rPr lang="it-IT" smtClean="0"/>
              <a:t>12/04/19</a:t>
            </a:fld>
            <a:endParaRPr lang="it-IT"/>
          </a:p>
        </p:txBody>
      </p:sp>
      <p:sp>
        <p:nvSpPr>
          <p:cNvPr id="3" name="Segnaposto piè di pagina 2"/>
          <p:cNvSpPr>
            <a:spLocks noGrp="1"/>
          </p:cNvSpPr>
          <p:nvPr>
            <p:ph type="ftr" sz="quarter" idx="11"/>
          </p:nvPr>
        </p:nvSpPr>
        <p:spPr/>
        <p:txBody>
          <a:bodyPr/>
          <a:lstStyle/>
          <a:p>
            <a:r>
              <a:rPr lang="it-IT"/>
              <a:t>Radiation Protection</a:t>
            </a:r>
          </a:p>
        </p:txBody>
      </p:sp>
      <p:sp>
        <p:nvSpPr>
          <p:cNvPr id="4" name="Segnaposto numero diapositiva 3"/>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50395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A1E9E0C-EC2F-5F46-A91B-AB54CC572D4B}" type="datetime1">
              <a:rPr lang="it-IT" smtClean="0"/>
              <a:t>12/04/19</a:t>
            </a:fld>
            <a:endParaRPr lang="it-IT"/>
          </a:p>
        </p:txBody>
      </p:sp>
      <p:sp>
        <p:nvSpPr>
          <p:cNvPr id="6" name="Segnaposto piè di pagina 5"/>
          <p:cNvSpPr>
            <a:spLocks noGrp="1"/>
          </p:cNvSpPr>
          <p:nvPr>
            <p:ph type="ftr" sz="quarter" idx="11"/>
          </p:nvPr>
        </p:nvSpPr>
        <p:spPr/>
        <p:txBody>
          <a:bodyPr/>
          <a:lstStyle/>
          <a:p>
            <a:r>
              <a:rPr lang="it-IT"/>
              <a:t>Radiation Protection</a:t>
            </a:r>
          </a:p>
        </p:txBody>
      </p:sp>
      <p:sp>
        <p:nvSpPr>
          <p:cNvPr id="7" name="Segnaposto numero diapositiva 6"/>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265323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4E2FA91-7BA5-7648-889A-B09D189DA264}" type="datetime1">
              <a:rPr lang="it-IT" smtClean="0"/>
              <a:t>12/04/19</a:t>
            </a:fld>
            <a:endParaRPr lang="it-IT"/>
          </a:p>
        </p:txBody>
      </p:sp>
      <p:sp>
        <p:nvSpPr>
          <p:cNvPr id="6" name="Segnaposto piè di pagina 5"/>
          <p:cNvSpPr>
            <a:spLocks noGrp="1"/>
          </p:cNvSpPr>
          <p:nvPr>
            <p:ph type="ftr" sz="quarter" idx="11"/>
          </p:nvPr>
        </p:nvSpPr>
        <p:spPr/>
        <p:txBody>
          <a:bodyPr/>
          <a:lstStyle/>
          <a:p>
            <a:r>
              <a:rPr lang="it-IT"/>
              <a:t>Radiation Protection</a:t>
            </a:r>
          </a:p>
        </p:txBody>
      </p:sp>
      <p:sp>
        <p:nvSpPr>
          <p:cNvPr id="7" name="Segnaposto numero diapositiva 6"/>
          <p:cNvSpPr>
            <a:spLocks noGrp="1"/>
          </p:cNvSpPr>
          <p:nvPr>
            <p:ph type="sldNum" sz="quarter" idx="12"/>
          </p:nvPr>
        </p:nvSpPr>
        <p:spPr/>
        <p:txBody>
          <a:bodyPr/>
          <a:lstStyle/>
          <a:p>
            <a:fld id="{CB875EF2-FF5F-E642-A6F0-412BB3B4980E}" type="slidenum">
              <a:rPr lang="it-IT" smtClean="0"/>
              <a:t>‹n.›</a:t>
            </a:fld>
            <a:endParaRPr lang="it-IT"/>
          </a:p>
        </p:txBody>
      </p:sp>
    </p:spTree>
    <p:extLst>
      <p:ext uri="{BB962C8B-B14F-4D97-AF65-F5344CB8AC3E}">
        <p14:creationId xmlns:p14="http://schemas.microsoft.com/office/powerpoint/2010/main" val="1117357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609344" y="365125"/>
            <a:ext cx="8866632" cy="1325563"/>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1609344" y="1825625"/>
            <a:ext cx="886968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1609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B1C36-BCAA-8646-9CA4-A92F82F9A6E7}" type="datetime1">
              <a:rPr lang="it-IT" smtClean="0"/>
              <a:t>12/04/19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Radiation Protection</a:t>
            </a:r>
          </a:p>
        </p:txBody>
      </p:sp>
      <p:sp>
        <p:nvSpPr>
          <p:cNvPr id="6" name="Segnaposto numero diapositiva 5"/>
          <p:cNvSpPr>
            <a:spLocks noGrp="1"/>
          </p:cNvSpPr>
          <p:nvPr>
            <p:ph type="sldNum" sz="quarter" idx="4"/>
          </p:nvPr>
        </p:nvSpPr>
        <p:spPr>
          <a:xfrm>
            <a:off x="7732776" y="63667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75EF2-FF5F-E642-A6F0-412BB3B4980E}" type="slidenum">
              <a:rPr lang="it-IT" smtClean="0"/>
              <a:t>‹n.›</a:t>
            </a:fld>
            <a:endParaRPr lang="it-IT"/>
          </a:p>
        </p:txBody>
      </p:sp>
    </p:spTree>
    <p:extLst>
      <p:ext uri="{BB962C8B-B14F-4D97-AF65-F5344CB8AC3E}">
        <p14:creationId xmlns:p14="http://schemas.microsoft.com/office/powerpoint/2010/main" val="75729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slide" Target="slide8.xml"/></Relationships>
</file>

<file path=ppt/slides/_rels/slide14.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e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6.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jpg"/><Relationship Id="rId5" Type="http://schemas.openxmlformats.org/officeDocument/2006/relationships/image" Target="../media/image13.tiff"/><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slide" Target="slide13.xml"/><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0D33F2A-458C-4F4C-A748-7B3D564769F1}"/>
              </a:ext>
            </a:extLst>
          </p:cNvPr>
          <p:cNvSpPr>
            <a:spLocks noGrp="1"/>
          </p:cNvSpPr>
          <p:nvPr>
            <p:ph type="ctrTitle"/>
          </p:nvPr>
        </p:nvSpPr>
        <p:spPr>
          <a:xfrm>
            <a:off x="0" y="1617035"/>
            <a:ext cx="12192000" cy="2387600"/>
          </a:xfrm>
          <a:solidFill>
            <a:srgbClr val="0070C0"/>
          </a:solidFill>
        </p:spPr>
        <p:txBody>
          <a:bodyPr lIns="1080000" rIns="1080000" anchor="ctr">
            <a:normAutofit/>
          </a:bodyPr>
          <a:lstStyle/>
          <a:p>
            <a:r>
              <a:rPr lang="it-IT" sz="4800" dirty="0">
                <a:solidFill>
                  <a:schemeClr val="bg1"/>
                </a:solidFill>
                <a:latin typeface="Helvetica Neue LT Com 35 Thin" panose="020B0403020202020204" pitchFamily="34" charset="77"/>
              </a:rPr>
              <a:t>Linee guida per i materiali irraggiati presso i </a:t>
            </a:r>
            <a:r>
              <a:rPr lang="it-IT" sz="4800" dirty="0" smtClean="0">
                <a:solidFill>
                  <a:schemeClr val="bg1"/>
                </a:solidFill>
                <a:latin typeface="Helvetica Neue LT Com 35 Thin" panose="020B0403020202020204" pitchFamily="34" charset="77"/>
              </a:rPr>
              <a:t>Laboratori </a:t>
            </a:r>
            <a:r>
              <a:rPr lang="it-IT" sz="4800" dirty="0">
                <a:solidFill>
                  <a:schemeClr val="bg1"/>
                </a:solidFill>
                <a:latin typeface="Helvetica Neue LT Com 35 Thin" panose="020B0403020202020204" pitchFamily="34" charset="77"/>
              </a:rPr>
              <a:t>INFN</a:t>
            </a:r>
          </a:p>
        </p:txBody>
      </p:sp>
      <p:sp>
        <p:nvSpPr>
          <p:cNvPr id="3" name="Sottotitolo 2">
            <a:extLst>
              <a:ext uri="{FF2B5EF4-FFF2-40B4-BE49-F238E27FC236}">
                <a16:creationId xmlns:a16="http://schemas.microsoft.com/office/drawing/2014/main" xmlns="" id="{F0DB2CB4-C09C-C741-9905-73F8B3EDA142}"/>
              </a:ext>
            </a:extLst>
          </p:cNvPr>
          <p:cNvSpPr>
            <a:spLocks noGrp="1"/>
          </p:cNvSpPr>
          <p:nvPr>
            <p:ph type="subTitle" idx="1"/>
          </p:nvPr>
        </p:nvSpPr>
        <p:spPr>
          <a:xfrm>
            <a:off x="1524000" y="4831228"/>
            <a:ext cx="9144000" cy="1655762"/>
          </a:xfrm>
        </p:spPr>
        <p:txBody>
          <a:bodyPr/>
          <a:lstStyle/>
          <a:p>
            <a:r>
              <a:rPr lang="it-IT" dirty="0" smtClean="0"/>
              <a:t>D. Zafiropoulos </a:t>
            </a:r>
            <a:r>
              <a:rPr lang="mr-IN" dirty="0" smtClean="0"/>
              <a:t>–</a:t>
            </a:r>
            <a:r>
              <a:rPr lang="it-IT" dirty="0" smtClean="0"/>
              <a:t> L. </a:t>
            </a:r>
            <a:r>
              <a:rPr lang="it-IT" dirty="0" err="1" smtClean="0"/>
              <a:t>Sarchiapone</a:t>
            </a:r>
            <a:endParaRPr lang="it-IT" dirty="0"/>
          </a:p>
          <a:p>
            <a:r>
              <a:rPr lang="it-IT" dirty="0"/>
              <a:t>Laboratori Nazionali di Legnaro - INFN</a:t>
            </a:r>
          </a:p>
        </p:txBody>
      </p:sp>
      <p:pic>
        <p:nvPicPr>
          <p:cNvPr id="6" name="Immagine 5">
            <a:extLst>
              <a:ext uri="{FF2B5EF4-FFF2-40B4-BE49-F238E27FC236}">
                <a16:creationId xmlns:a16="http://schemas.microsoft.com/office/drawing/2014/main" xmlns="" id="{8F7256F6-155C-2D4A-9067-BD64E4EB3192}"/>
              </a:ext>
            </a:extLst>
          </p:cNvPr>
          <p:cNvPicPr>
            <a:picLocks noChangeAspect="1"/>
          </p:cNvPicPr>
          <p:nvPr/>
        </p:nvPicPr>
        <p:blipFill>
          <a:blip r:embed="rId3"/>
          <a:stretch>
            <a:fillRect/>
          </a:stretch>
        </p:blipFill>
        <p:spPr>
          <a:xfrm>
            <a:off x="-139693" y="-32067"/>
            <a:ext cx="2511425" cy="1468867"/>
          </a:xfrm>
          <a:prstGeom prst="rect">
            <a:avLst/>
          </a:prstGeom>
        </p:spPr>
      </p:pic>
    </p:spTree>
    <p:custDataLst>
      <p:tags r:id="rId1"/>
    </p:custDataLst>
    <p:extLst>
      <p:ext uri="{BB962C8B-B14F-4D97-AF65-F5344CB8AC3E}">
        <p14:creationId xmlns:p14="http://schemas.microsoft.com/office/powerpoint/2010/main" val="7600825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C16D1F-EE60-5B4C-BDE5-139F3B53F35D}"/>
              </a:ext>
            </a:extLst>
          </p:cNvPr>
          <p:cNvSpPr>
            <a:spLocks noGrp="1"/>
          </p:cNvSpPr>
          <p:nvPr>
            <p:ph type="title"/>
          </p:nvPr>
        </p:nvSpPr>
        <p:spPr/>
        <p:txBody>
          <a:bodyPr anchor="ctr"/>
          <a:lstStyle/>
          <a:p>
            <a:r>
              <a:rPr lang="it-IT" dirty="0"/>
              <a:t>D. </a:t>
            </a:r>
            <a:r>
              <a:rPr lang="it-IT" dirty="0" err="1"/>
              <a:t>Lgs</a:t>
            </a:r>
            <a:r>
              <a:rPr lang="it-IT" dirty="0"/>
              <a:t>. 230/95</a:t>
            </a:r>
          </a:p>
        </p:txBody>
      </p:sp>
      <p:sp>
        <p:nvSpPr>
          <p:cNvPr id="5" name="Segnaposto numero diapositiva 4">
            <a:extLst>
              <a:ext uri="{FF2B5EF4-FFF2-40B4-BE49-F238E27FC236}">
                <a16:creationId xmlns:a16="http://schemas.microsoft.com/office/drawing/2014/main" xmlns="" id="{E905EF90-F426-CA4B-A22F-76C4EF2632E0}"/>
              </a:ext>
            </a:extLst>
          </p:cNvPr>
          <p:cNvSpPr>
            <a:spLocks noGrp="1"/>
          </p:cNvSpPr>
          <p:nvPr>
            <p:ph type="sldNum" sz="quarter" idx="12"/>
          </p:nvPr>
        </p:nvSpPr>
        <p:spPr/>
        <p:txBody>
          <a:bodyPr/>
          <a:lstStyle/>
          <a:p>
            <a:fld id="{CB875EF2-FF5F-E642-A6F0-412BB3B4980E}" type="slidenum">
              <a:rPr lang="it-IT" smtClean="0"/>
              <a:t>10</a:t>
            </a:fld>
            <a:endParaRPr lang="it-IT"/>
          </a:p>
        </p:txBody>
      </p:sp>
      <p:pic>
        <p:nvPicPr>
          <p:cNvPr id="2050" name="Picture 2" descr="http://www.terredimontechiarugolo.it/terredimontechiarugolo/wp-content/uploads/2015/08/054623050-1ea6811c-d706-48bc-a51e-f854155439ab.jpg">
            <a:extLst>
              <a:ext uri="{FF2B5EF4-FFF2-40B4-BE49-F238E27FC236}">
                <a16:creationId xmlns:a16="http://schemas.microsoft.com/office/drawing/2014/main" xmlns="" id="{9564A26D-5306-8942-866E-FA8D978FF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
          <a:stretch/>
        </p:blipFill>
        <p:spPr bwMode="auto">
          <a:xfrm>
            <a:off x="9030984" y="3277489"/>
            <a:ext cx="2739775" cy="263472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E6DF0FC9-E7B1-7D42-901B-A60758AEB31D}"/>
              </a:ext>
            </a:extLst>
          </p:cNvPr>
          <p:cNvSpPr>
            <a:spLocks noGrp="1"/>
          </p:cNvSpPr>
          <p:nvPr>
            <p:ph idx="1"/>
          </p:nvPr>
        </p:nvSpPr>
        <p:spPr>
          <a:xfrm>
            <a:off x="887448" y="1209987"/>
            <a:ext cx="10727035" cy="2067502"/>
          </a:xfrm>
        </p:spPr>
        <p:txBody>
          <a:bodyPr>
            <a:normAutofit/>
          </a:bodyPr>
          <a:lstStyle/>
          <a:p>
            <a:pPr marL="0" indent="0" algn="ctr">
              <a:buNone/>
            </a:pPr>
            <a:r>
              <a:rPr lang="it-IT" sz="2400" b="1" dirty="0"/>
              <a:t>CAPO XII – Disposizioni transitorie e finali</a:t>
            </a:r>
          </a:p>
          <a:p>
            <a:pPr marL="0" indent="0" algn="ctr">
              <a:buNone/>
            </a:pPr>
            <a:r>
              <a:rPr lang="it-IT" sz="2400" dirty="0"/>
              <a:t>Articolo 154</a:t>
            </a:r>
          </a:p>
          <a:p>
            <a:pPr marL="0" indent="0" algn="ctr">
              <a:buNone/>
            </a:pPr>
            <a:r>
              <a:rPr lang="it-IT" sz="2400" dirty="0"/>
              <a:t>Rifiuti con altre caratteristiche di pericolosità. Radionuclidi a vita breve.</a:t>
            </a:r>
          </a:p>
        </p:txBody>
      </p:sp>
      <p:sp>
        <p:nvSpPr>
          <p:cNvPr id="8" name="Segnaposto contenuto 2">
            <a:extLst>
              <a:ext uri="{FF2B5EF4-FFF2-40B4-BE49-F238E27FC236}">
                <a16:creationId xmlns:a16="http://schemas.microsoft.com/office/drawing/2014/main" xmlns="" id="{E2E876EB-A502-6F47-8A8D-70DD293DF65C}"/>
              </a:ext>
            </a:extLst>
          </p:cNvPr>
          <p:cNvSpPr txBox="1">
            <a:spLocks/>
          </p:cNvSpPr>
          <p:nvPr/>
        </p:nvSpPr>
        <p:spPr>
          <a:xfrm>
            <a:off x="552368" y="3047999"/>
            <a:ext cx="8324504" cy="3513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10000"/>
              </a:lnSpc>
              <a:buFont typeface="Arial"/>
              <a:buNone/>
            </a:pPr>
            <a:r>
              <a:rPr lang="it-IT" sz="1800" b="1" u="sng" dirty="0"/>
              <a:t>3 bis. </a:t>
            </a:r>
            <a:r>
              <a:rPr lang="it-IT" sz="1800" dirty="0"/>
              <a:t>Fuori dei casi di cui al comma 2, l'allontanamento da installazioni soggette ad autorizzazioni di cui ai capi IV, VI e VII di materiali contenenti sostanze radioattive, destinati ad essere smaltiti, riciclati o riutilizzati in installazioni, ambienti o, comunque, nell'ambito di attività ai quali </a:t>
            </a:r>
            <a:r>
              <a:rPr lang="it-IT" sz="1800" b="1" u="sng" dirty="0"/>
              <a:t>non si applichino le norme del presente decreto, è soggetto ad apposite prescrizioni da prevedere nei provvedimenti autorizzativi di cui ai predetti capi</a:t>
            </a:r>
            <a:r>
              <a:rPr lang="it-IT" sz="1800" dirty="0"/>
              <a:t>. I livelli di allontanamento da installazioni di cui ai capi IV, VI e VII di materiali, destinati ad essere smaltiti, riciclati o riutilizzati in installazioni, ambienti o, comunque, nell'ambito di attività ai quali non si applichino le norme del presente decreto debbono soddisfare ai criteri fissati con il decreto di cui all'articolo 1, comma 2, ed a tal fine tengono conto delle direttive, delle raccomandazioni e degli orientamenti tecnici forniti dall'Unione europea.</a:t>
            </a:r>
          </a:p>
        </p:txBody>
      </p:sp>
    </p:spTree>
    <p:custDataLst>
      <p:tags r:id="rId1"/>
    </p:custDataLst>
    <p:extLst>
      <p:ext uri="{BB962C8B-B14F-4D97-AF65-F5344CB8AC3E}">
        <p14:creationId xmlns:p14="http://schemas.microsoft.com/office/powerpoint/2010/main" val="40085839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F02A3C-575C-D040-A477-BF20A7AF8682}"/>
              </a:ext>
            </a:extLst>
          </p:cNvPr>
          <p:cNvSpPr>
            <a:spLocks noGrp="1"/>
          </p:cNvSpPr>
          <p:nvPr>
            <p:ph type="title"/>
          </p:nvPr>
        </p:nvSpPr>
        <p:spPr/>
        <p:txBody>
          <a:bodyPr/>
          <a:lstStyle/>
          <a:p>
            <a:r>
              <a:rPr lang="it-IT" dirty="0"/>
              <a:t>Solidi</a:t>
            </a:r>
          </a:p>
        </p:txBody>
      </p:sp>
      <p:graphicFrame>
        <p:nvGraphicFramePr>
          <p:cNvPr id="6" name="Diagramma 5">
            <a:extLst>
              <a:ext uri="{FF2B5EF4-FFF2-40B4-BE49-F238E27FC236}">
                <a16:creationId xmlns:a16="http://schemas.microsoft.com/office/drawing/2014/main" xmlns="" id="{97733B85-CCC0-5341-8A3B-80488D670961}"/>
              </a:ext>
            </a:extLst>
          </p:cNvPr>
          <p:cNvGraphicFramePr/>
          <p:nvPr>
            <p:extLst>
              <p:ext uri="{D42A27DB-BD31-4B8C-83A1-F6EECF244321}">
                <p14:modId xmlns:p14="http://schemas.microsoft.com/office/powerpoint/2010/main" val="2198974414"/>
              </p:ext>
            </p:extLst>
          </p:nvPr>
        </p:nvGraphicFramePr>
        <p:xfrm>
          <a:off x="719007" y="-960895"/>
          <a:ext cx="11472993" cy="781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xmlns="" id="{1008D021-D0E5-4641-B58C-41B82D28AE8F}"/>
              </a:ext>
            </a:extLst>
          </p:cNvPr>
          <p:cNvSpPr txBox="1"/>
          <p:nvPr/>
        </p:nvSpPr>
        <p:spPr>
          <a:xfrm>
            <a:off x="1923183" y="5647224"/>
            <a:ext cx="4928461" cy="1200329"/>
          </a:xfrm>
          <a:prstGeom prst="rect">
            <a:avLst/>
          </a:prstGeom>
          <a:noFill/>
        </p:spPr>
        <p:txBody>
          <a:bodyPr wrap="square" rtlCol="0">
            <a:spAutoFit/>
          </a:bodyPr>
          <a:lstStyle/>
          <a:p>
            <a:r>
              <a:rPr lang="it-IT" dirty="0"/>
              <a:t>Allegato IX: Determinazione ai sensi dell’art.27, comma 2 del presente decreto (</a:t>
            </a:r>
            <a:r>
              <a:rPr lang="it-IT" i="1" dirty="0"/>
              <a:t>230/95 e </a:t>
            </a:r>
            <a:r>
              <a:rPr lang="it-IT" i="1" dirty="0" err="1"/>
              <a:t>s.m.i</a:t>
            </a:r>
            <a:r>
              <a:rPr lang="it-IT" dirty="0" err="1"/>
              <a:t>.</a:t>
            </a:r>
            <a:r>
              <a:rPr lang="it-IT" dirty="0"/>
              <a:t>), delle condizioni per la classificazione in categoria A e B […].   </a:t>
            </a:r>
          </a:p>
        </p:txBody>
      </p:sp>
    </p:spTree>
    <p:custDataLst>
      <p:tags r:id="rId1"/>
    </p:custDataLst>
    <p:extLst>
      <p:ext uri="{BB962C8B-B14F-4D97-AF65-F5344CB8AC3E}">
        <p14:creationId xmlns:p14="http://schemas.microsoft.com/office/powerpoint/2010/main" val="3590242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180DE94-0F1E-AF4C-8FB6-7CBA1B924C6E}"/>
              </a:ext>
            </a:extLst>
          </p:cNvPr>
          <p:cNvSpPr>
            <a:spLocks noGrp="1"/>
          </p:cNvSpPr>
          <p:nvPr>
            <p:ph type="title"/>
          </p:nvPr>
        </p:nvSpPr>
        <p:spPr/>
        <p:txBody>
          <a:bodyPr>
            <a:noAutofit/>
          </a:bodyPr>
          <a:lstStyle/>
          <a:p>
            <a:r>
              <a:rPr lang="it-IT" sz="2400" dirty="0"/>
              <a:t>Allegato IX</a:t>
            </a:r>
            <a:br>
              <a:rPr lang="it-IT" sz="2400" dirty="0"/>
            </a:br>
            <a:r>
              <a:rPr lang="it-IT" sz="2400" dirty="0"/>
              <a:t/>
            </a:r>
            <a:br>
              <a:rPr lang="it-IT" sz="2400" dirty="0"/>
            </a:br>
            <a:r>
              <a:rPr lang="it-IT" sz="2400" dirty="0"/>
              <a:t>par. 4. Istanza per il rilascio del nulla osta all’impiego</a:t>
            </a:r>
          </a:p>
        </p:txBody>
      </p:sp>
      <p:sp>
        <p:nvSpPr>
          <p:cNvPr id="3" name="Segnaposto contenuto 2">
            <a:extLst>
              <a:ext uri="{FF2B5EF4-FFF2-40B4-BE49-F238E27FC236}">
                <a16:creationId xmlns:a16="http://schemas.microsoft.com/office/drawing/2014/main" xmlns="" id="{A38A2464-1E6B-0A47-A381-7C49A6B7472E}"/>
              </a:ext>
            </a:extLst>
          </p:cNvPr>
          <p:cNvSpPr>
            <a:spLocks noGrp="1"/>
          </p:cNvSpPr>
          <p:nvPr>
            <p:ph idx="1"/>
          </p:nvPr>
        </p:nvSpPr>
        <p:spPr/>
        <p:txBody>
          <a:bodyPr>
            <a:normAutofit/>
          </a:bodyPr>
          <a:lstStyle/>
          <a:p>
            <a:pPr marL="581025" indent="-581025">
              <a:buNone/>
            </a:pPr>
            <a:r>
              <a:rPr lang="it-IT" sz="2200" dirty="0"/>
              <a:t>4.3   La domanda deve contenere: modalità di produzione ed eventuale smaltimento di rifiuti, con indicazione dell’applicabilità o meno delle previsioni di cui al comma 2 dell’art.154 del presente decreto.</a:t>
            </a:r>
          </a:p>
          <a:p>
            <a:pPr marL="581025" indent="-581025">
              <a:buNone/>
            </a:pPr>
            <a:r>
              <a:rPr lang="it-IT" sz="2200" dirty="0"/>
              <a:t>4.4   Per la relazione dell’EQ: produzione e modalità di gestione dei rifiuti radioattivi e dei materiali di riciclo o riutilizzati</a:t>
            </a:r>
          </a:p>
          <a:p>
            <a:pPr marL="581025" indent="-581025">
              <a:buNone/>
            </a:pPr>
            <a:endParaRPr lang="it-IT" sz="2200" dirty="0"/>
          </a:p>
          <a:p>
            <a:pPr marL="581025" indent="-581025">
              <a:buNone/>
            </a:pPr>
            <a:r>
              <a:rPr lang="it-IT" sz="2600" dirty="0">
                <a:latin typeface="Helvetica Neue Thin" charset="0"/>
                <a:ea typeface="Helvetica Neue Thin" charset="0"/>
              </a:rPr>
              <a:t>par. 5. Disposizioni per il rilascio del nulla osta</a:t>
            </a:r>
          </a:p>
          <a:p>
            <a:pPr marL="0" indent="0">
              <a:buNone/>
            </a:pPr>
            <a:r>
              <a:rPr lang="it-IT" sz="2200" dirty="0"/>
              <a:t>5.3   Nel nullaosta sono inserite specifiche prescrizioni tecniche relative:</a:t>
            </a:r>
          </a:p>
          <a:p>
            <a:pPr marL="514350" indent="-514350">
              <a:buFont typeface="+mj-lt"/>
              <a:buAutoNum type="alphaLcParenR"/>
            </a:pPr>
            <a:r>
              <a:rPr lang="it-IT" sz="2200" dirty="0"/>
              <a:t>Se del caso, alle fasi di costruzione, di prova e di esercizio, alla gestione dei rifiuti radioattivi […]</a:t>
            </a:r>
          </a:p>
          <a:p>
            <a:pPr marL="534988" indent="-534988">
              <a:buNone/>
            </a:pPr>
            <a:r>
              <a:rPr lang="it-IT" sz="2200" dirty="0"/>
              <a:t>c)    all’eventuale smaltimento di materie radioattive nell’ambiente, nel rispetto dei criteri stabiliti con i decreti di cui all’articolo 1, comma 2</a:t>
            </a:r>
          </a:p>
          <a:p>
            <a:pPr marL="514350" indent="-514350">
              <a:buFont typeface="+mj-lt"/>
              <a:buAutoNum type="alphaLcParenR"/>
            </a:pPr>
            <a:endParaRPr lang="it-IT" dirty="0"/>
          </a:p>
        </p:txBody>
      </p:sp>
    </p:spTree>
    <p:custDataLst>
      <p:tags r:id="rId1"/>
    </p:custDataLst>
    <p:extLst>
      <p:ext uri="{BB962C8B-B14F-4D97-AF65-F5344CB8AC3E}">
        <p14:creationId xmlns:p14="http://schemas.microsoft.com/office/powerpoint/2010/main" val="21018503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F02A3C-575C-D040-A477-BF20A7AF8682}"/>
              </a:ext>
            </a:extLst>
          </p:cNvPr>
          <p:cNvSpPr>
            <a:spLocks noGrp="1"/>
          </p:cNvSpPr>
          <p:nvPr>
            <p:ph type="title"/>
          </p:nvPr>
        </p:nvSpPr>
        <p:spPr/>
        <p:txBody>
          <a:bodyPr/>
          <a:lstStyle/>
          <a:p>
            <a:r>
              <a:rPr lang="it-IT" dirty="0"/>
              <a:t>Liquidi o aeriformi (effluenti)</a:t>
            </a:r>
          </a:p>
        </p:txBody>
      </p:sp>
      <p:sp>
        <p:nvSpPr>
          <p:cNvPr id="3" name="CasellaDiTesto 2">
            <a:extLst>
              <a:ext uri="{FF2B5EF4-FFF2-40B4-BE49-F238E27FC236}">
                <a16:creationId xmlns:a16="http://schemas.microsoft.com/office/drawing/2014/main" xmlns="" id="{19455BD5-8EA2-554D-B4CC-30E5D75011F1}"/>
              </a:ext>
            </a:extLst>
          </p:cNvPr>
          <p:cNvSpPr txBox="1"/>
          <p:nvPr/>
        </p:nvSpPr>
        <p:spPr>
          <a:xfrm>
            <a:off x="719007" y="1379349"/>
            <a:ext cx="10641251" cy="1938992"/>
          </a:xfrm>
          <a:prstGeom prst="rect">
            <a:avLst/>
          </a:prstGeom>
          <a:noFill/>
        </p:spPr>
        <p:txBody>
          <a:bodyPr wrap="square" rtlCol="0">
            <a:spAutoFit/>
          </a:bodyPr>
          <a:lstStyle/>
          <a:p>
            <a:r>
              <a:rPr lang="it-IT" sz="2400" dirty="0"/>
              <a:t>Restano validi i concetti generali relativi ai rifiuti solidi (schema riassuntivo precedente)</a:t>
            </a:r>
          </a:p>
          <a:p>
            <a:r>
              <a:rPr lang="it-IT" sz="2400" dirty="0"/>
              <a:t>CRITICITA’: art. 103 del D. </a:t>
            </a:r>
            <a:r>
              <a:rPr lang="it-IT" sz="2400" dirty="0" err="1"/>
              <a:t>Lgs</a:t>
            </a:r>
            <a:r>
              <a:rPr lang="it-IT" sz="2400" dirty="0"/>
              <a:t>. 230/95</a:t>
            </a:r>
          </a:p>
          <a:p>
            <a:r>
              <a:rPr lang="it-IT" sz="2400" dirty="0"/>
              <a:t>	- stima dell’impegno di dose</a:t>
            </a:r>
          </a:p>
          <a:p>
            <a:r>
              <a:rPr lang="it-IT" sz="2400" dirty="0"/>
              <a:t>	- mezzi di rilevamento</a:t>
            </a:r>
          </a:p>
        </p:txBody>
      </p:sp>
      <p:sp>
        <p:nvSpPr>
          <p:cNvPr id="4" name="Indietro o precedente 3">
            <a:hlinkClick r:id="rId3" action="ppaction://hlinksldjump" highlightClick="1"/>
            <a:extLst>
              <a:ext uri="{FF2B5EF4-FFF2-40B4-BE49-F238E27FC236}">
                <a16:creationId xmlns:a16="http://schemas.microsoft.com/office/drawing/2014/main" xmlns="" id="{E459B050-4150-E545-BFDF-FA3A8155551C}"/>
              </a:ext>
            </a:extLst>
          </p:cNvPr>
          <p:cNvSpPr/>
          <p:nvPr/>
        </p:nvSpPr>
        <p:spPr>
          <a:xfrm>
            <a:off x="6039632" y="2154264"/>
            <a:ext cx="557938" cy="425414"/>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5" name="CasellaDiTesto 4">
            <a:extLst>
              <a:ext uri="{FF2B5EF4-FFF2-40B4-BE49-F238E27FC236}">
                <a16:creationId xmlns:a16="http://schemas.microsoft.com/office/drawing/2014/main" xmlns="" id="{4B66666A-80E1-D148-A934-13E9107DEC7F}"/>
              </a:ext>
            </a:extLst>
          </p:cNvPr>
          <p:cNvSpPr txBox="1"/>
          <p:nvPr/>
        </p:nvSpPr>
        <p:spPr>
          <a:xfrm>
            <a:off x="557939" y="3687673"/>
            <a:ext cx="11344759" cy="2677656"/>
          </a:xfrm>
          <a:prstGeom prst="rect">
            <a:avLst/>
          </a:prstGeom>
          <a:noFill/>
        </p:spPr>
        <p:txBody>
          <a:bodyPr wrap="square" rtlCol="0">
            <a:spAutoFit/>
          </a:bodyPr>
          <a:lstStyle/>
          <a:p>
            <a:r>
              <a:rPr lang="it-IT" sz="2400" dirty="0"/>
              <a:t>Per </a:t>
            </a:r>
            <a:r>
              <a:rPr lang="it-IT" sz="2400" dirty="0" smtClean="0"/>
              <a:t>l’esercizio, la disattivazione e lo </a:t>
            </a:r>
            <a:r>
              <a:rPr lang="it-IT" sz="2400" dirty="0"/>
              <a:t>smantellamento di impianti si parla di formule di scarico:</a:t>
            </a:r>
          </a:p>
          <a:p>
            <a:r>
              <a:rPr lang="it-IT" sz="2400" dirty="0"/>
              <a:t>Le </a:t>
            </a:r>
            <a:r>
              <a:rPr lang="it-IT" sz="2400" b="1" dirty="0"/>
              <a:t>formule di scarico</a:t>
            </a:r>
            <a:r>
              <a:rPr lang="it-IT" sz="2400" dirty="0"/>
              <a:t> stabiliscono la quantità di radioattività che un dato impianto è autorizzato a rilasciare all’esterno in un anno solare sulla base di prescrizioni impartite dall’Autorità di Controllo. […] </a:t>
            </a:r>
            <a:br>
              <a:rPr lang="it-IT" sz="2400" dirty="0"/>
            </a:br>
            <a:r>
              <a:rPr lang="it-IT" sz="2400" dirty="0"/>
              <a:t>La quantità di effluenti liquidi e aeriformi consentita allo scarico è fissata in modo tale da comportare una </a:t>
            </a:r>
            <a:r>
              <a:rPr lang="it-IT" sz="2400" u="sng" dirty="0"/>
              <a:t>dose efficace alla popolazione priva di rilevanza radiologica</a:t>
            </a:r>
            <a:r>
              <a:rPr lang="it-IT" sz="2400" dirty="0"/>
              <a:t>. </a:t>
            </a:r>
          </a:p>
        </p:txBody>
      </p:sp>
    </p:spTree>
    <p:custDataLst>
      <p:tags r:id="rId1"/>
    </p:custDataLst>
    <p:extLst>
      <p:ext uri="{BB962C8B-B14F-4D97-AF65-F5344CB8AC3E}">
        <p14:creationId xmlns:p14="http://schemas.microsoft.com/office/powerpoint/2010/main" val="6468852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19455BD5-8EA2-554D-B4CC-30E5D75011F1}"/>
              </a:ext>
            </a:extLst>
          </p:cNvPr>
          <p:cNvSpPr txBox="1"/>
          <p:nvPr/>
        </p:nvSpPr>
        <p:spPr>
          <a:xfrm>
            <a:off x="133380" y="845092"/>
            <a:ext cx="5332471" cy="4893647"/>
          </a:xfrm>
          <a:prstGeom prst="rect">
            <a:avLst/>
          </a:prstGeom>
          <a:noFill/>
        </p:spPr>
        <p:txBody>
          <a:bodyPr wrap="square" rtlCol="0">
            <a:spAutoFit/>
          </a:bodyPr>
          <a:lstStyle/>
          <a:p>
            <a:pPr algn="just"/>
            <a:r>
              <a:rPr lang="it-IT" sz="2400" dirty="0"/>
              <a:t>La formula di scarico viene determinata sulla base di diversi fattori: la tipologia di attività dell’impianto, il valore del fondo di radioattività naturale (la quantità di radiazioni ionizzanti dovuta a cause naturali, osservabile e rilevabile ovunque sulla Terra), le vie critiche di esposizione (le vie di ritorno all’uomo della radioattività scaricata, come ad esempio l’ingestione del pesce di fiume o di vegetali coltivati nelle aree limitrofe e che entrano nella catena alimentare). </a:t>
            </a:r>
            <a:br>
              <a:rPr lang="it-IT" sz="2400" dirty="0"/>
            </a:br>
            <a:endParaRPr lang="it-IT"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368" y="842484"/>
            <a:ext cx="6529632" cy="4897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950416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7696C99-6A8E-2E44-AD16-128C71F06610}"/>
              </a:ext>
            </a:extLst>
          </p:cNvPr>
          <p:cNvSpPr>
            <a:spLocks noGrp="1"/>
          </p:cNvSpPr>
          <p:nvPr>
            <p:ph type="title"/>
          </p:nvPr>
        </p:nvSpPr>
        <p:spPr>
          <a:xfrm>
            <a:off x="1363496" y="4529791"/>
            <a:ext cx="8866632" cy="1325563"/>
          </a:xfrm>
          <a:solidFill>
            <a:schemeClr val="bg1">
              <a:lumMod val="75000"/>
            </a:schemeClr>
          </a:solidFill>
        </p:spPr>
        <p:txBody>
          <a:bodyPr>
            <a:noAutofit/>
          </a:bodyPr>
          <a:lstStyle/>
          <a:p>
            <a:pPr algn="ctr"/>
            <a:r>
              <a:rPr lang="it-IT" sz="2400" dirty="0">
                <a:latin typeface="+mj-lt"/>
                <a:ea typeface="Apple Color Emoji" pitchFamily="2" charset="0"/>
              </a:rPr>
              <a:t>Procedure operative in atto presso il </a:t>
            </a:r>
            <a:r>
              <a:rPr lang="it-IT" sz="2400" dirty="0" smtClean="0">
                <a:latin typeface="+mj-lt"/>
                <a:ea typeface="Apple Color Emoji" pitchFamily="2" charset="0"/>
              </a:rPr>
              <a:t>Servizio </a:t>
            </a:r>
            <a:r>
              <a:rPr lang="it-IT" sz="2400" dirty="0">
                <a:latin typeface="+mj-lt"/>
                <a:ea typeface="Apple Color Emoji" pitchFamily="2" charset="0"/>
              </a:rPr>
              <a:t>di </a:t>
            </a:r>
            <a:r>
              <a:rPr lang="it-IT" sz="2400" dirty="0" smtClean="0">
                <a:latin typeface="+mj-lt"/>
                <a:ea typeface="Apple Color Emoji" pitchFamily="2" charset="0"/>
              </a:rPr>
              <a:t>Radioprotezione </a:t>
            </a:r>
            <a:r>
              <a:rPr lang="it-IT" sz="2400" dirty="0">
                <a:latin typeface="+mj-lt"/>
                <a:ea typeface="Apple Color Emoji" pitchFamily="2" charset="0"/>
              </a:rPr>
              <a:t>dei LNL sul controllo di materiali attivati – presenza di radioattività in aria, acqua, polvere e terreno</a:t>
            </a:r>
          </a:p>
        </p:txBody>
      </p:sp>
      <p:sp>
        <p:nvSpPr>
          <p:cNvPr id="10" name="CasellaDiTesto 9">
            <a:extLst>
              <a:ext uri="{FF2B5EF4-FFF2-40B4-BE49-F238E27FC236}">
                <a16:creationId xmlns:a16="http://schemas.microsoft.com/office/drawing/2014/main" xmlns="" id="{736D2E24-6AEC-4842-ACD3-F5E19E136257}"/>
              </a:ext>
            </a:extLst>
          </p:cNvPr>
          <p:cNvSpPr txBox="1"/>
          <p:nvPr/>
        </p:nvSpPr>
        <p:spPr>
          <a:xfrm>
            <a:off x="1347538" y="1345600"/>
            <a:ext cx="8882590" cy="1938992"/>
          </a:xfrm>
          <a:prstGeom prst="rect">
            <a:avLst/>
          </a:prstGeom>
          <a:noFill/>
          <a:ln>
            <a:solidFill>
              <a:schemeClr val="tx1"/>
            </a:solidFill>
          </a:ln>
        </p:spPr>
        <p:txBody>
          <a:bodyPr wrap="square" rtlCol="0">
            <a:spAutoFit/>
          </a:bodyPr>
          <a:lstStyle/>
          <a:p>
            <a:pPr algn="just"/>
            <a:r>
              <a:rPr lang="it-IT" sz="2000" dirty="0"/>
              <a:t>PRESCRIZIONE</a:t>
            </a:r>
          </a:p>
          <a:p>
            <a:pPr algn="just"/>
            <a:r>
              <a:rPr lang="it-IT" sz="2000" dirty="0"/>
              <a:t>Tutti i materiali che sono stati sotto fascio, nelle camere di reazione, nelle vicinanze delle linee di fascio nelle sale sperimentali ove è presente una componente neutronica importante, ovvero tutti i materiali dei quali non si possa escludere una attivazione, NON possono in nessun modo essere allontanati dai LNL previo controllo del Servizio di Radioprotezione. </a:t>
            </a:r>
          </a:p>
        </p:txBody>
      </p:sp>
      <p:sp>
        <p:nvSpPr>
          <p:cNvPr id="11" name="Titolo 1">
            <a:extLst>
              <a:ext uri="{FF2B5EF4-FFF2-40B4-BE49-F238E27FC236}">
                <a16:creationId xmlns:a16="http://schemas.microsoft.com/office/drawing/2014/main" xmlns="" id="{00467390-D884-1F46-9964-B6D2BCC18930}"/>
              </a:ext>
            </a:extLst>
          </p:cNvPr>
          <p:cNvSpPr txBox="1">
            <a:spLocks/>
          </p:cNvSpPr>
          <p:nvPr/>
        </p:nvSpPr>
        <p:spPr>
          <a:xfrm>
            <a:off x="719007" y="284480"/>
            <a:ext cx="10181874" cy="7582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chemeClr val="tx1"/>
                </a:solidFill>
                <a:latin typeface="Helvetica Neue Thin" charset="0"/>
                <a:ea typeface="Helvetica Neue Thin" charset="0"/>
                <a:cs typeface="Helvetica Neue Thin" charset="0"/>
              </a:defRPr>
            </a:lvl1pPr>
          </a:lstStyle>
          <a:p>
            <a:r>
              <a:rPr lang="it-IT" dirty="0"/>
              <a:t>Gestione dei materiali irraggiati nei </a:t>
            </a:r>
            <a:r>
              <a:rPr lang="it-IT" dirty="0" err="1" smtClean="0"/>
              <a:t>LaboratoriNL</a:t>
            </a:r>
            <a:endParaRPr lang="it-IT" dirty="0"/>
          </a:p>
        </p:txBody>
      </p:sp>
      <p:sp>
        <p:nvSpPr>
          <p:cNvPr id="12" name="Freccia giù 11">
            <a:extLst>
              <a:ext uri="{FF2B5EF4-FFF2-40B4-BE49-F238E27FC236}">
                <a16:creationId xmlns:a16="http://schemas.microsoft.com/office/drawing/2014/main" xmlns="" id="{04164072-307E-E14A-8D28-E86EB5542355}"/>
              </a:ext>
            </a:extLst>
          </p:cNvPr>
          <p:cNvSpPr/>
          <p:nvPr/>
        </p:nvSpPr>
        <p:spPr>
          <a:xfrm>
            <a:off x="5633583" y="3284592"/>
            <a:ext cx="636510" cy="1245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17642889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75474981-F96C-FC4F-8878-DC7C176FC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88" t="48987" r="8014" b="33136"/>
          <a:stretch/>
        </p:blipFill>
        <p:spPr>
          <a:xfrm>
            <a:off x="5427695" y="517573"/>
            <a:ext cx="6656729" cy="21180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magine 8">
            <a:extLst>
              <a:ext uri="{FF2B5EF4-FFF2-40B4-BE49-F238E27FC236}">
                <a16:creationId xmlns:a16="http://schemas.microsoft.com/office/drawing/2014/main" xmlns="" id="{A5405372-BFDE-8F4C-AA1D-C1DA93ABC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0449">
            <a:off x="632242" y="461721"/>
            <a:ext cx="4249215" cy="5665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magine 9">
            <a:extLst>
              <a:ext uri="{FF2B5EF4-FFF2-40B4-BE49-F238E27FC236}">
                <a16:creationId xmlns:a16="http://schemas.microsoft.com/office/drawing/2014/main" xmlns="" id="{81E6637E-94B8-D94A-9249-8E3C50152045}"/>
              </a:ext>
            </a:extLst>
          </p:cNvPr>
          <p:cNvPicPr/>
          <p:nvPr/>
        </p:nvPicPr>
        <p:blipFill rotWithShape="1">
          <a:blip r:embed="rId5" cstate="print">
            <a:extLst>
              <a:ext uri="{28A0092B-C50C-407E-A947-70E740481C1C}">
                <a14:useLocalDpi xmlns:a14="http://schemas.microsoft.com/office/drawing/2010/main"/>
              </a:ext>
            </a:extLst>
          </a:blip>
          <a:srcRect l="6418" t="38960" b="44500"/>
          <a:stretch/>
        </p:blipFill>
        <p:spPr bwMode="auto">
          <a:xfrm>
            <a:off x="5535271" y="3294531"/>
            <a:ext cx="6589494" cy="2487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 name="Trapezio 10">
            <a:extLst>
              <a:ext uri="{FF2B5EF4-FFF2-40B4-BE49-F238E27FC236}">
                <a16:creationId xmlns:a16="http://schemas.microsoft.com/office/drawing/2014/main" xmlns="" id="{84F7CB06-8D13-2C45-A7A7-864BD7B28040}"/>
              </a:ext>
            </a:extLst>
          </p:cNvPr>
          <p:cNvSpPr/>
          <p:nvPr/>
        </p:nvSpPr>
        <p:spPr>
          <a:xfrm>
            <a:off x="6010836" y="4733365"/>
            <a:ext cx="363070" cy="1035423"/>
          </a:xfrm>
          <a:prstGeom prst="trapezoid">
            <a:avLst/>
          </a:prstGeom>
          <a:pattFill prst="horzBrick">
            <a:fgClr>
              <a:schemeClr val="bg1"/>
            </a:fgClr>
            <a:bgClr>
              <a:schemeClr val="accent2">
                <a:lumMod val="50000"/>
              </a:schemeClr>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CasellaDiTesto 11">
            <a:extLst>
              <a:ext uri="{FF2B5EF4-FFF2-40B4-BE49-F238E27FC236}">
                <a16:creationId xmlns:a16="http://schemas.microsoft.com/office/drawing/2014/main" xmlns="" id="{387F0F1C-1DA7-1946-97F7-4221C3218D1B}"/>
              </a:ext>
            </a:extLst>
          </p:cNvPr>
          <p:cNvSpPr txBox="1"/>
          <p:nvPr/>
        </p:nvSpPr>
        <p:spPr>
          <a:xfrm>
            <a:off x="5476784" y="517573"/>
            <a:ext cx="3245658" cy="523220"/>
          </a:xfrm>
          <a:prstGeom prst="rect">
            <a:avLst/>
          </a:prstGeom>
          <a:noFill/>
        </p:spPr>
        <p:txBody>
          <a:bodyPr wrap="square" rtlCol="0">
            <a:spAutoFit/>
          </a:bodyPr>
          <a:lstStyle/>
          <a:p>
            <a:r>
              <a:rPr lang="it-IT" sz="2800" dirty="0">
                <a:solidFill>
                  <a:prstClr val="white"/>
                </a:solidFill>
              </a:rPr>
              <a:t>Solido</a:t>
            </a:r>
          </a:p>
        </p:txBody>
      </p:sp>
      <p:sp>
        <p:nvSpPr>
          <p:cNvPr id="13" name="CasellaDiTesto 12">
            <a:extLst>
              <a:ext uri="{FF2B5EF4-FFF2-40B4-BE49-F238E27FC236}">
                <a16:creationId xmlns:a16="http://schemas.microsoft.com/office/drawing/2014/main" xmlns="" id="{36B5D3D5-8054-AA4E-A23C-414B7D0DFE7D}"/>
              </a:ext>
            </a:extLst>
          </p:cNvPr>
          <p:cNvSpPr txBox="1"/>
          <p:nvPr/>
        </p:nvSpPr>
        <p:spPr>
          <a:xfrm rot="20993193">
            <a:off x="1073921" y="634355"/>
            <a:ext cx="3245658" cy="523220"/>
          </a:xfrm>
          <a:prstGeom prst="rect">
            <a:avLst/>
          </a:prstGeom>
          <a:noFill/>
        </p:spPr>
        <p:txBody>
          <a:bodyPr wrap="square" rtlCol="0">
            <a:spAutoFit/>
          </a:bodyPr>
          <a:lstStyle/>
          <a:p>
            <a:r>
              <a:rPr lang="it-IT" sz="2800" dirty="0">
                <a:solidFill>
                  <a:srgbClr val="E7E6E6">
                    <a:lumMod val="25000"/>
                  </a:srgbClr>
                </a:solidFill>
              </a:rPr>
              <a:t>Liquido</a:t>
            </a:r>
          </a:p>
        </p:txBody>
      </p:sp>
      <p:sp>
        <p:nvSpPr>
          <p:cNvPr id="14" name="CasellaDiTesto 13">
            <a:extLst>
              <a:ext uri="{FF2B5EF4-FFF2-40B4-BE49-F238E27FC236}">
                <a16:creationId xmlns:a16="http://schemas.microsoft.com/office/drawing/2014/main" xmlns="" id="{561E8C1E-EC8A-CC41-82ED-7BCA5C74C270}"/>
              </a:ext>
            </a:extLst>
          </p:cNvPr>
          <p:cNvSpPr txBox="1"/>
          <p:nvPr/>
        </p:nvSpPr>
        <p:spPr>
          <a:xfrm>
            <a:off x="5564587" y="3229118"/>
            <a:ext cx="3245658" cy="523220"/>
          </a:xfrm>
          <a:prstGeom prst="rect">
            <a:avLst/>
          </a:prstGeom>
          <a:noFill/>
        </p:spPr>
        <p:txBody>
          <a:bodyPr wrap="square" rtlCol="0">
            <a:spAutoFit/>
          </a:bodyPr>
          <a:lstStyle/>
          <a:p>
            <a:r>
              <a:rPr lang="it-IT" sz="2800" dirty="0">
                <a:solidFill>
                  <a:srgbClr val="E7E6E6">
                    <a:lumMod val="25000"/>
                  </a:srgbClr>
                </a:solidFill>
              </a:rPr>
              <a:t>Aeriforme</a:t>
            </a:r>
          </a:p>
        </p:txBody>
      </p:sp>
    </p:spTree>
    <p:custDataLst>
      <p:tags r:id="rId1"/>
    </p:custDataLst>
    <p:extLst>
      <p:ext uri="{BB962C8B-B14F-4D97-AF65-F5344CB8AC3E}">
        <p14:creationId xmlns:p14="http://schemas.microsoft.com/office/powerpoint/2010/main" val="34960445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xmlns="" id="{8375A9A1-879A-CD4E-A237-4C5D57759FF6}"/>
              </a:ext>
            </a:extLst>
          </p:cNvPr>
          <p:cNvSpPr txBox="1"/>
          <p:nvPr/>
        </p:nvSpPr>
        <p:spPr>
          <a:xfrm>
            <a:off x="1042737" y="1379621"/>
            <a:ext cx="10379242" cy="3785652"/>
          </a:xfrm>
          <a:prstGeom prst="rect">
            <a:avLst/>
          </a:prstGeom>
          <a:noFill/>
        </p:spPr>
        <p:txBody>
          <a:bodyPr wrap="square" rtlCol="0">
            <a:spAutoFit/>
          </a:bodyPr>
          <a:lstStyle/>
          <a:p>
            <a:r>
              <a:rPr lang="it-IT" sz="2000" dirty="0"/>
              <a:t>I materiali possono essere rimossi dalle linee di fascio o dalle sale sperimentali per vari motivi: </a:t>
            </a:r>
          </a:p>
          <a:p>
            <a:pPr marL="342900" indent="-342900">
              <a:buFont typeface="Arial" panose="020B0604020202020204" pitchFamily="34" charset="0"/>
              <a:buChar char="•"/>
            </a:pPr>
            <a:r>
              <a:rPr lang="it-IT" sz="2000" dirty="0"/>
              <a:t>sostituzione, </a:t>
            </a:r>
          </a:p>
          <a:p>
            <a:pPr marL="342900" indent="-342900">
              <a:buFont typeface="Arial" panose="020B0604020202020204" pitchFamily="34" charset="0"/>
              <a:buChar char="•"/>
            </a:pPr>
            <a:r>
              <a:rPr lang="it-IT" sz="2000" dirty="0"/>
              <a:t>manutenzione, </a:t>
            </a:r>
          </a:p>
          <a:p>
            <a:pPr marL="342900" indent="-342900">
              <a:buFont typeface="Arial" panose="020B0604020202020204" pitchFamily="34" charset="0"/>
              <a:buChar char="•"/>
            </a:pPr>
            <a:r>
              <a:rPr lang="it-IT" sz="2000" dirty="0"/>
              <a:t>sospensione temporanea dell’utilizzo (bersagli)  </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r>
              <a:rPr lang="it-IT" sz="2000" dirty="0"/>
              <a:t>Parti attivate </a:t>
            </a:r>
            <a:r>
              <a:rPr lang="it-IT" sz="2000" dirty="0" smtClean="0"/>
              <a:t>(di norma, non </a:t>
            </a:r>
            <a:r>
              <a:rPr lang="it-IT" sz="2000" dirty="0"/>
              <a:t>contaminate!!) temporaneamente rimosse vengono custodite presso casseforti nelle sale sperimentali o nel deposito sorgenti LNL.</a:t>
            </a:r>
          </a:p>
          <a:p>
            <a:endParaRPr lang="it-IT" sz="2000" dirty="0"/>
          </a:p>
          <a:p>
            <a:r>
              <a:rPr lang="it-IT" sz="2000" dirty="0"/>
              <a:t>Parti definitivamente rimosse (stripper, bersagli sottili, porta-bersagli) custoditi nel deposito sorgenti in attesa di ritiro da parte di ditta autorizzata</a:t>
            </a:r>
          </a:p>
          <a:p>
            <a:endParaRPr lang="it-IT" sz="2000" dirty="0"/>
          </a:p>
        </p:txBody>
      </p:sp>
      <p:sp>
        <p:nvSpPr>
          <p:cNvPr id="4" name="Titolo 1">
            <a:extLst>
              <a:ext uri="{FF2B5EF4-FFF2-40B4-BE49-F238E27FC236}">
                <a16:creationId xmlns:a16="http://schemas.microsoft.com/office/drawing/2014/main" xmlns="" id="{00467390-D884-1F46-9964-B6D2BCC18930}"/>
              </a:ext>
            </a:extLst>
          </p:cNvPr>
          <p:cNvSpPr txBox="1">
            <a:spLocks/>
          </p:cNvSpPr>
          <p:nvPr/>
        </p:nvSpPr>
        <p:spPr>
          <a:xfrm>
            <a:off x="1141421" y="284480"/>
            <a:ext cx="10181874" cy="7582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chemeClr val="tx1"/>
                </a:solidFill>
                <a:latin typeface="Helvetica Neue Thin" charset="0"/>
                <a:ea typeface="Helvetica Neue Thin" charset="0"/>
                <a:cs typeface="Helvetica Neue Thin" charset="0"/>
              </a:defRPr>
            </a:lvl1pPr>
          </a:lstStyle>
          <a:p>
            <a:r>
              <a:rPr lang="it-IT" dirty="0"/>
              <a:t>Gestione dei materiali irraggiati nei </a:t>
            </a:r>
            <a:r>
              <a:rPr lang="it-IT" dirty="0" smtClean="0"/>
              <a:t>LNL</a:t>
            </a:r>
            <a:endParaRPr lang="it-IT" dirty="0"/>
          </a:p>
        </p:txBody>
      </p:sp>
    </p:spTree>
    <p:custDataLst>
      <p:tags r:id="rId1"/>
    </p:custDataLst>
    <p:extLst>
      <p:ext uri="{BB962C8B-B14F-4D97-AF65-F5344CB8AC3E}">
        <p14:creationId xmlns:p14="http://schemas.microsoft.com/office/powerpoint/2010/main" val="25486159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A02DE5B-C28F-CC48-9FA9-F7ABFB3FDA5E}"/>
              </a:ext>
            </a:extLst>
          </p:cNvPr>
          <p:cNvSpPr>
            <a:spLocks noGrp="1"/>
          </p:cNvSpPr>
          <p:nvPr>
            <p:ph type="title"/>
          </p:nvPr>
        </p:nvSpPr>
        <p:spPr/>
        <p:txBody>
          <a:bodyPr/>
          <a:lstStyle/>
          <a:p>
            <a:r>
              <a:rPr lang="it-IT" dirty="0"/>
              <a:t>Procedure adottate presso i LNL </a:t>
            </a:r>
          </a:p>
        </p:txBody>
      </p:sp>
      <p:sp>
        <p:nvSpPr>
          <p:cNvPr id="3" name="Segnaposto contenuto 2">
            <a:extLst>
              <a:ext uri="{FF2B5EF4-FFF2-40B4-BE49-F238E27FC236}">
                <a16:creationId xmlns:a16="http://schemas.microsoft.com/office/drawing/2014/main" xmlns="" id="{F15472EA-A799-0D49-BDA7-633B2DD01F2B}"/>
              </a:ext>
            </a:extLst>
          </p:cNvPr>
          <p:cNvSpPr>
            <a:spLocks noGrp="1"/>
          </p:cNvSpPr>
          <p:nvPr>
            <p:ph idx="1"/>
          </p:nvPr>
        </p:nvSpPr>
        <p:spPr>
          <a:xfrm>
            <a:off x="484139" y="1053151"/>
            <a:ext cx="11464974" cy="1779671"/>
          </a:xfrm>
        </p:spPr>
        <p:txBody>
          <a:bodyPr>
            <a:normAutofit/>
          </a:bodyPr>
          <a:lstStyle/>
          <a:p>
            <a:r>
              <a:rPr lang="it-IT" sz="2000" dirty="0"/>
              <a:t>L’operatore misura con opportuno rivelatore il rateo di equivalente di dose ambientale beta-gamma a contatto con la superficie esterna dell’oggetto </a:t>
            </a:r>
          </a:p>
          <a:p>
            <a:r>
              <a:rPr lang="it-IT" sz="2000" dirty="0"/>
              <a:t>Si effettua una misura spettrometrica sull’oggetto per identificare i radionuclidi gamma-emittenti</a:t>
            </a:r>
          </a:p>
        </p:txBody>
      </p:sp>
      <p:pic>
        <p:nvPicPr>
          <p:cNvPr id="6" name="Immagine 5">
            <a:extLst>
              <a:ext uri="{FF2B5EF4-FFF2-40B4-BE49-F238E27FC236}">
                <a16:creationId xmlns:a16="http://schemas.microsoft.com/office/drawing/2014/main" xmlns="" id="{7E7146BA-A8F2-664E-9830-18944D0BB4EB}"/>
              </a:ext>
            </a:extLst>
          </p:cNvPr>
          <p:cNvPicPr>
            <a:picLocks noChangeAspect="1"/>
          </p:cNvPicPr>
          <p:nvPr/>
        </p:nvPicPr>
        <p:blipFill>
          <a:blip r:embed="rId3"/>
          <a:stretch>
            <a:fillRect/>
          </a:stretch>
        </p:blipFill>
        <p:spPr>
          <a:xfrm>
            <a:off x="0" y="2372852"/>
            <a:ext cx="5980196" cy="4485148"/>
          </a:xfrm>
          <a:prstGeom prst="rect">
            <a:avLst/>
          </a:prstGeom>
        </p:spPr>
      </p:pic>
      <p:grpSp>
        <p:nvGrpSpPr>
          <p:cNvPr id="7" name="Gruppo 6">
            <a:extLst>
              <a:ext uri="{FF2B5EF4-FFF2-40B4-BE49-F238E27FC236}">
                <a16:creationId xmlns:a16="http://schemas.microsoft.com/office/drawing/2014/main" xmlns="" id="{BE1A51FD-A4FC-EB4B-AC61-F583DE0ED8D7}"/>
              </a:ext>
            </a:extLst>
          </p:cNvPr>
          <p:cNvGrpSpPr/>
          <p:nvPr/>
        </p:nvGrpSpPr>
        <p:grpSpPr>
          <a:xfrm>
            <a:off x="0" y="2401300"/>
            <a:ext cx="2914650" cy="1513475"/>
            <a:chOff x="788354" y="2056083"/>
            <a:chExt cx="4542954" cy="2993402"/>
          </a:xfrm>
        </p:grpSpPr>
        <p:sp>
          <p:nvSpPr>
            <p:cNvPr id="8" name="Angolo ripiegato 7">
              <a:extLst>
                <a:ext uri="{FF2B5EF4-FFF2-40B4-BE49-F238E27FC236}">
                  <a16:creationId xmlns:a16="http://schemas.microsoft.com/office/drawing/2014/main" xmlns="" id="{E0A49596-98B9-C54A-AE44-5CBF54A628DF}"/>
                </a:ext>
              </a:extLst>
            </p:cNvPr>
            <p:cNvSpPr/>
            <p:nvPr/>
          </p:nvSpPr>
          <p:spPr>
            <a:xfrm>
              <a:off x="1239866" y="2056083"/>
              <a:ext cx="3734714" cy="2993402"/>
            </a:xfrm>
            <a:prstGeom prst="foldedCorner">
              <a:avLst>
                <a:gd name="adj" fmla="val 17453"/>
              </a:avLst>
            </a:prstGeom>
            <a:pattFill prst="smGrid">
              <a:fgClr>
                <a:schemeClr val="bg1">
                  <a:lumMod val="85000"/>
                </a:schemeClr>
              </a:fgClr>
              <a:bgClr>
                <a:prstClr val="white"/>
              </a:bgClr>
            </a:pattFill>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it-IT" sz="1600" dirty="0">
                  <a:solidFill>
                    <a:srgbClr val="000000"/>
                  </a:solidFill>
                  <a:latin typeface="Comic Sans MS" panose="030F0902030302020204" pitchFamily="66" charset="0"/>
                  <a:cs typeface="Noteworthy Light"/>
                </a:rPr>
                <a:t>In laboratorio per parti di piccole dimensioni </a:t>
              </a:r>
            </a:p>
          </p:txBody>
        </p:sp>
        <p:sp>
          <p:nvSpPr>
            <p:cNvPr id="9" name="Rettangolo 8">
              <a:extLst>
                <a:ext uri="{FF2B5EF4-FFF2-40B4-BE49-F238E27FC236}">
                  <a16:creationId xmlns:a16="http://schemas.microsoft.com/office/drawing/2014/main" xmlns="" id="{9A3ACFFC-69D4-DD4F-8F64-94B9B7AE02A0}"/>
                </a:ext>
              </a:extLst>
            </p:cNvPr>
            <p:cNvSpPr/>
            <p:nvPr/>
          </p:nvSpPr>
          <p:spPr>
            <a:xfrm rot="19433166">
              <a:off x="788354" y="2194377"/>
              <a:ext cx="1392209" cy="366412"/>
            </a:xfrm>
            <a:prstGeom prst="rect">
              <a:avLst/>
            </a:prstGeom>
            <a:solidFill>
              <a:srgbClr val="FF00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a:latin typeface="Comic Sans MS" panose="030F0902030302020204" pitchFamily="66" charset="0"/>
                <a:cs typeface="Noteworthy Light"/>
              </a:endParaRPr>
            </a:p>
          </p:txBody>
        </p:sp>
        <p:sp>
          <p:nvSpPr>
            <p:cNvPr id="10" name="Rettangolo 9">
              <a:extLst>
                <a:ext uri="{FF2B5EF4-FFF2-40B4-BE49-F238E27FC236}">
                  <a16:creationId xmlns:a16="http://schemas.microsoft.com/office/drawing/2014/main" xmlns="" id="{B40A9341-7794-7846-AC65-E5936667DC7E}"/>
                </a:ext>
              </a:extLst>
            </p:cNvPr>
            <p:cNvSpPr/>
            <p:nvPr/>
          </p:nvSpPr>
          <p:spPr>
            <a:xfrm rot="2457481">
              <a:off x="3939099" y="2158004"/>
              <a:ext cx="1392209" cy="366412"/>
            </a:xfrm>
            <a:prstGeom prst="rect">
              <a:avLst/>
            </a:prstGeom>
            <a:solidFill>
              <a:srgbClr val="FF00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a:latin typeface="Comic Sans MS" panose="030F0902030302020204" pitchFamily="66" charset="0"/>
                <a:cs typeface="Noteworthy Light"/>
              </a:endParaRPr>
            </a:p>
          </p:txBody>
        </p:sp>
      </p:grpSp>
      <p:pic>
        <p:nvPicPr>
          <p:cNvPr id="11" name="Immagine 10">
            <a:extLst>
              <a:ext uri="{FF2B5EF4-FFF2-40B4-BE49-F238E27FC236}">
                <a16:creationId xmlns:a16="http://schemas.microsoft.com/office/drawing/2014/main" xmlns="" id="{B3B8CD7D-51E8-B743-8A95-C442F7C383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2" t="13167" r="7676"/>
          <a:stretch/>
        </p:blipFill>
        <p:spPr>
          <a:xfrm>
            <a:off x="5980196" y="2761726"/>
            <a:ext cx="6208298" cy="4096276"/>
          </a:xfrm>
          <a:prstGeom prst="rect">
            <a:avLst/>
          </a:prstGeom>
        </p:spPr>
      </p:pic>
      <p:grpSp>
        <p:nvGrpSpPr>
          <p:cNvPr id="12" name="Gruppo 11">
            <a:extLst>
              <a:ext uri="{FF2B5EF4-FFF2-40B4-BE49-F238E27FC236}">
                <a16:creationId xmlns:a16="http://schemas.microsoft.com/office/drawing/2014/main" xmlns="" id="{94FAA98C-0A50-B549-9CB1-DCE1F4A4F486}"/>
              </a:ext>
            </a:extLst>
          </p:cNvPr>
          <p:cNvGrpSpPr/>
          <p:nvPr/>
        </p:nvGrpSpPr>
        <p:grpSpPr>
          <a:xfrm>
            <a:off x="10407088" y="2600211"/>
            <a:ext cx="1781406" cy="915301"/>
            <a:chOff x="5594923" y="889196"/>
            <a:chExt cx="2958235" cy="1577606"/>
          </a:xfrm>
        </p:grpSpPr>
        <p:sp>
          <p:nvSpPr>
            <p:cNvPr id="13" name="Rettangolo 12">
              <a:extLst>
                <a:ext uri="{FF2B5EF4-FFF2-40B4-BE49-F238E27FC236}">
                  <a16:creationId xmlns:a16="http://schemas.microsoft.com/office/drawing/2014/main" xmlns="" id="{C7471878-5338-1546-B682-618B5EE3F0AC}"/>
                </a:ext>
              </a:extLst>
            </p:cNvPr>
            <p:cNvSpPr/>
            <p:nvPr/>
          </p:nvSpPr>
          <p:spPr>
            <a:xfrm>
              <a:off x="5594923" y="1326189"/>
              <a:ext cx="2958235" cy="1140613"/>
            </a:xfrm>
            <a:prstGeom prst="rect">
              <a:avLst/>
            </a:prstGeom>
            <a:pattFill prst="smGrid">
              <a:fgClr>
                <a:schemeClr val="bg1">
                  <a:lumMod val="85000"/>
                </a:schemeClr>
              </a:fgClr>
              <a:bgClr>
                <a:prstClr val="white"/>
              </a:bgClr>
            </a:pattFill>
            <a:ln>
              <a:solidFill>
                <a:schemeClr val="bg1">
                  <a:lumMod val="7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a:solidFill>
                    <a:srgbClr val="000000"/>
                  </a:solidFill>
                  <a:latin typeface="Comic Sans MS" panose="030F0902030302020204" pitchFamily="66" charset="0"/>
                  <a:ea typeface="Noteworthy Light" charset="0"/>
                  <a:cs typeface="Noteworthy Light" charset="0"/>
                </a:rPr>
                <a:t>In-situ</a:t>
              </a:r>
            </a:p>
          </p:txBody>
        </p:sp>
        <p:sp>
          <p:nvSpPr>
            <p:cNvPr id="14" name="Rettangolo 13">
              <a:extLst>
                <a:ext uri="{FF2B5EF4-FFF2-40B4-BE49-F238E27FC236}">
                  <a16:creationId xmlns:a16="http://schemas.microsoft.com/office/drawing/2014/main" xmlns="" id="{B5A2FB2A-BC2C-344C-A7E4-6274A89D8C6C}"/>
                </a:ext>
              </a:extLst>
            </p:cNvPr>
            <p:cNvSpPr/>
            <p:nvPr/>
          </p:nvSpPr>
          <p:spPr>
            <a:xfrm>
              <a:off x="6784647" y="889196"/>
              <a:ext cx="401934" cy="907345"/>
            </a:xfrm>
            <a:prstGeom prst="rect">
              <a:avLst/>
            </a:prstGeom>
            <a:solidFill>
              <a:srgbClr val="00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a:latin typeface="Comic Sans MS" panose="030F0902030302020204" pitchFamily="66" charset="0"/>
                <a:ea typeface="Noteworthy Light" charset="0"/>
                <a:cs typeface="Noteworthy Light" charset="0"/>
              </a:endParaRPr>
            </a:p>
          </p:txBody>
        </p:sp>
      </p:grpSp>
    </p:spTree>
    <p:custDataLst>
      <p:tags r:id="rId1"/>
    </p:custDataLst>
    <p:extLst>
      <p:ext uri="{BB962C8B-B14F-4D97-AF65-F5344CB8AC3E}">
        <p14:creationId xmlns:p14="http://schemas.microsoft.com/office/powerpoint/2010/main" val="34875126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A02DE5B-C28F-CC48-9FA9-F7ABFB3FDA5E}"/>
              </a:ext>
            </a:extLst>
          </p:cNvPr>
          <p:cNvSpPr>
            <a:spLocks noGrp="1"/>
          </p:cNvSpPr>
          <p:nvPr>
            <p:ph type="title"/>
          </p:nvPr>
        </p:nvSpPr>
        <p:spPr/>
        <p:txBody>
          <a:bodyPr/>
          <a:lstStyle/>
          <a:p>
            <a:r>
              <a:rPr lang="it-IT" dirty="0"/>
              <a:t>Procedure adottate presso i LNL </a:t>
            </a:r>
          </a:p>
        </p:txBody>
      </p:sp>
      <p:sp>
        <p:nvSpPr>
          <p:cNvPr id="3" name="Segnaposto contenuto 2">
            <a:extLst>
              <a:ext uri="{FF2B5EF4-FFF2-40B4-BE49-F238E27FC236}">
                <a16:creationId xmlns:a16="http://schemas.microsoft.com/office/drawing/2014/main" xmlns="" id="{F15472EA-A799-0D49-BDA7-633B2DD01F2B}"/>
              </a:ext>
            </a:extLst>
          </p:cNvPr>
          <p:cNvSpPr>
            <a:spLocks noGrp="1"/>
          </p:cNvSpPr>
          <p:nvPr>
            <p:ph idx="1"/>
          </p:nvPr>
        </p:nvSpPr>
        <p:spPr>
          <a:xfrm>
            <a:off x="1014413" y="1053151"/>
            <a:ext cx="9929812" cy="2018662"/>
          </a:xfrm>
        </p:spPr>
        <p:txBody>
          <a:bodyPr>
            <a:normAutofit/>
          </a:bodyPr>
          <a:lstStyle/>
          <a:p>
            <a:pPr marL="0" indent="0">
              <a:buNone/>
            </a:pPr>
            <a:r>
              <a:rPr lang="it-IT" sz="2000" dirty="0"/>
              <a:t>Il risultato che si ottiene in termini di concentrazione in </a:t>
            </a:r>
            <a:r>
              <a:rPr lang="it-IT" sz="2000" dirty="0" err="1"/>
              <a:t>Bq</a:t>
            </a:r>
            <a:r>
              <a:rPr lang="it-IT" sz="2000" dirty="0"/>
              <a:t>/g su tutti i radionuclidi presenti permette, ove le concentrazioni siano inferiori a quanto riportato nella pubblicazione 122 della EE «</a:t>
            </a:r>
            <a:r>
              <a:rPr lang="it-IT" sz="2000" dirty="0" err="1"/>
              <a:t>Guidance</a:t>
            </a:r>
            <a:r>
              <a:rPr lang="it-IT" sz="2000" dirty="0"/>
              <a:t> on General Clearance </a:t>
            </a:r>
            <a:r>
              <a:rPr lang="it-IT" sz="2000" dirty="0" err="1"/>
              <a:t>Levels</a:t>
            </a:r>
            <a:r>
              <a:rPr lang="it-IT" sz="2000" dirty="0"/>
              <a:t> for </a:t>
            </a:r>
            <a:r>
              <a:rPr lang="it-IT" sz="2000" dirty="0" err="1"/>
              <a:t>Practices</a:t>
            </a:r>
            <a:r>
              <a:rPr lang="it-IT" sz="2000" dirty="0"/>
              <a:t>» e nel rispetto di quanto disposto dal </a:t>
            </a:r>
            <a:r>
              <a:rPr lang="it-IT" sz="2000" dirty="0" err="1"/>
              <a:t>D.Lgs.</a:t>
            </a:r>
            <a:r>
              <a:rPr lang="it-IT" sz="2000" dirty="0"/>
              <a:t> 230/95 e </a:t>
            </a:r>
            <a:r>
              <a:rPr lang="it-IT" sz="2000" dirty="0" err="1"/>
              <a:t>s.m.i.</a:t>
            </a:r>
            <a:r>
              <a:rPr lang="it-IT" sz="2000" dirty="0"/>
              <a:t>, di poter considerare ogni successiva azione priva di vincoli radiologici.</a:t>
            </a:r>
          </a:p>
        </p:txBody>
      </p:sp>
      <p:graphicFrame>
        <p:nvGraphicFramePr>
          <p:cNvPr id="4" name="Tabella 3">
            <a:extLst>
              <a:ext uri="{FF2B5EF4-FFF2-40B4-BE49-F238E27FC236}">
                <a16:creationId xmlns:a16="http://schemas.microsoft.com/office/drawing/2014/main" xmlns="" id="{17E9AE5A-2EE1-0045-A86A-F6B59936B071}"/>
              </a:ext>
            </a:extLst>
          </p:cNvPr>
          <p:cNvGraphicFramePr>
            <a:graphicFrameLocks noGrp="1"/>
          </p:cNvGraphicFramePr>
          <p:nvPr>
            <p:extLst>
              <p:ext uri="{D42A27DB-BD31-4B8C-83A1-F6EECF244321}">
                <p14:modId xmlns:p14="http://schemas.microsoft.com/office/powerpoint/2010/main" val="1421311036"/>
              </p:ext>
            </p:extLst>
          </p:nvPr>
        </p:nvGraphicFramePr>
        <p:xfrm>
          <a:off x="2001044" y="2619903"/>
          <a:ext cx="6757194" cy="3876039"/>
        </p:xfrm>
        <a:graphic>
          <a:graphicData uri="http://schemas.openxmlformats.org/drawingml/2006/table">
            <a:tbl>
              <a:tblPr firstRow="1" bandRow="1">
                <a:tableStyleId>{F5AB1C69-6EDB-4FF4-983F-18BD219EF322}</a:tableStyleId>
              </a:tblPr>
              <a:tblGrid>
                <a:gridCol w="2252398">
                  <a:extLst>
                    <a:ext uri="{9D8B030D-6E8A-4147-A177-3AD203B41FA5}">
                      <a16:colId xmlns:a16="http://schemas.microsoft.com/office/drawing/2014/main" xmlns="" val="1230491754"/>
                    </a:ext>
                  </a:extLst>
                </a:gridCol>
                <a:gridCol w="2252398">
                  <a:extLst>
                    <a:ext uri="{9D8B030D-6E8A-4147-A177-3AD203B41FA5}">
                      <a16:colId xmlns:a16="http://schemas.microsoft.com/office/drawing/2014/main" xmlns="" val="2106093921"/>
                    </a:ext>
                  </a:extLst>
                </a:gridCol>
                <a:gridCol w="2252398">
                  <a:extLst>
                    <a:ext uri="{9D8B030D-6E8A-4147-A177-3AD203B41FA5}">
                      <a16:colId xmlns:a16="http://schemas.microsoft.com/office/drawing/2014/main" xmlns="" val="57731549"/>
                    </a:ext>
                  </a:extLst>
                </a:gridCol>
              </a:tblGrid>
              <a:tr h="56896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Radionuclide</a:t>
                      </a:r>
                    </a:p>
                  </a:txBody>
                  <a:tcPr anchor="ctr"/>
                </a:tc>
                <a:tc>
                  <a:txBody>
                    <a:bodyPr/>
                    <a:lstStyle/>
                    <a:p>
                      <a:pPr algn="ctr"/>
                      <a:r>
                        <a:rPr lang="it-IT" dirty="0"/>
                        <a:t>Art. 1 D. </a:t>
                      </a:r>
                      <a:r>
                        <a:rPr lang="it-IT" dirty="0" err="1"/>
                        <a:t>Lgs</a:t>
                      </a:r>
                      <a:r>
                        <a:rPr lang="it-IT" dirty="0"/>
                        <a:t> 230/95 e </a:t>
                      </a:r>
                      <a:r>
                        <a:rPr lang="it-IT" dirty="0" err="1"/>
                        <a:t>s.m.i</a:t>
                      </a:r>
                      <a:r>
                        <a:rPr lang="it-IT" dirty="0" err="1" smtClean="0"/>
                        <a:t>.</a:t>
                      </a:r>
                      <a:r>
                        <a:rPr lang="it-IT" dirty="0" smtClean="0"/>
                        <a:t> – Tab.1,</a:t>
                      </a:r>
                      <a:r>
                        <a:rPr lang="it-IT" baseline="0" dirty="0" smtClean="0"/>
                        <a:t> </a:t>
                      </a:r>
                      <a:r>
                        <a:rPr lang="it-IT" baseline="0" dirty="0" err="1" smtClean="0"/>
                        <a:t>All.I</a:t>
                      </a:r>
                      <a:endParaRPr lang="it-IT" dirty="0"/>
                    </a:p>
                  </a:txBody>
                  <a:tcPr anchor="ctr"/>
                </a:tc>
                <a:tc>
                  <a:txBody>
                    <a:bodyPr/>
                    <a:lstStyle/>
                    <a:p>
                      <a:pPr algn="ctr"/>
                      <a:r>
                        <a:rPr lang="it-IT" dirty="0" err="1"/>
                        <a:t>Rounded</a:t>
                      </a:r>
                      <a:r>
                        <a:rPr lang="it-IT" dirty="0"/>
                        <a:t> general clearance </a:t>
                      </a:r>
                      <a:r>
                        <a:rPr lang="it-IT" dirty="0" err="1"/>
                        <a:t>level</a:t>
                      </a:r>
                      <a:r>
                        <a:rPr lang="it-IT" dirty="0"/>
                        <a:t> pub. 122</a:t>
                      </a:r>
                    </a:p>
                  </a:txBody>
                  <a:tcPr anchor="ctr"/>
                </a:tc>
                <a:extLst>
                  <a:ext uri="{0D108BD9-81ED-4DB2-BD59-A6C34878D82A}">
                    <a16:rowId xmlns:a16="http://schemas.microsoft.com/office/drawing/2014/main" xmlns="" val="2046321715"/>
                  </a:ext>
                </a:extLst>
              </a:tr>
              <a:tr h="320040">
                <a:tc vMerge="1">
                  <a:txBody>
                    <a:bodyPr/>
                    <a:lstStyle/>
                    <a:p>
                      <a:endParaRPr lang="it-IT"/>
                    </a:p>
                  </a:txBody>
                  <a:tcPr/>
                </a:tc>
                <a:tc>
                  <a:txBody>
                    <a:bodyPr/>
                    <a:lstStyle/>
                    <a:p>
                      <a:pPr algn="ctr"/>
                      <a:r>
                        <a:rPr lang="it-IT" dirty="0" err="1"/>
                        <a:t>Bq</a:t>
                      </a:r>
                      <a:endParaRPr lang="it-IT" dirty="0"/>
                    </a:p>
                  </a:txBody>
                  <a:tcPr/>
                </a:tc>
                <a:tc>
                  <a:txBody>
                    <a:bodyPr/>
                    <a:lstStyle/>
                    <a:p>
                      <a:pPr algn="ctr"/>
                      <a:r>
                        <a:rPr lang="it-IT" dirty="0" err="1"/>
                        <a:t>Bq</a:t>
                      </a:r>
                      <a:r>
                        <a:rPr lang="it-IT" dirty="0"/>
                        <a:t>/g</a:t>
                      </a:r>
                    </a:p>
                  </a:txBody>
                  <a:tcPr/>
                </a:tc>
                <a:extLst>
                  <a:ext uri="{0D108BD9-81ED-4DB2-BD59-A6C34878D82A}">
                    <a16:rowId xmlns:a16="http://schemas.microsoft.com/office/drawing/2014/main" xmlns="" val="4212244937"/>
                  </a:ext>
                </a:extLst>
              </a:tr>
              <a:tr h="370840">
                <a:tc>
                  <a:txBody>
                    <a:bodyPr/>
                    <a:lstStyle/>
                    <a:p>
                      <a:r>
                        <a:rPr lang="it-IT" dirty="0"/>
                        <a:t>H-3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5⋅10</a:t>
                      </a:r>
                      <a:r>
                        <a:rPr lang="it-IT" baseline="30000" dirty="0"/>
                        <a:t>6</a:t>
                      </a:r>
                    </a:p>
                  </a:txBody>
                  <a:tcPr/>
                </a:tc>
                <a:tc>
                  <a:txBody>
                    <a:bodyPr/>
                    <a:lstStyle/>
                    <a:p>
                      <a:pPr algn="ctr"/>
                      <a:r>
                        <a:rPr lang="it-IT" dirty="0"/>
                        <a:t>100</a:t>
                      </a:r>
                    </a:p>
                  </a:txBody>
                  <a:tcPr/>
                </a:tc>
                <a:extLst>
                  <a:ext uri="{0D108BD9-81ED-4DB2-BD59-A6C34878D82A}">
                    <a16:rowId xmlns:a16="http://schemas.microsoft.com/office/drawing/2014/main" xmlns="" val="255304976"/>
                  </a:ext>
                </a:extLst>
              </a:tr>
              <a:tr h="370840">
                <a:tc>
                  <a:txBody>
                    <a:bodyPr/>
                    <a:lstStyle/>
                    <a:p>
                      <a:r>
                        <a:rPr lang="it-IT" dirty="0"/>
                        <a:t>Na-22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5⋅10</a:t>
                      </a:r>
                      <a:r>
                        <a:rPr lang="it-IT" baseline="30000" dirty="0"/>
                        <a:t>5</a:t>
                      </a:r>
                    </a:p>
                  </a:txBody>
                  <a:tcPr/>
                </a:tc>
                <a:tc>
                  <a:txBody>
                    <a:bodyPr/>
                    <a:lstStyle/>
                    <a:p>
                      <a:pPr algn="ctr"/>
                      <a:r>
                        <a:rPr lang="it-IT" dirty="0"/>
                        <a:t>0,1</a:t>
                      </a:r>
                    </a:p>
                  </a:txBody>
                  <a:tcPr/>
                </a:tc>
                <a:extLst>
                  <a:ext uri="{0D108BD9-81ED-4DB2-BD59-A6C34878D82A}">
                    <a16:rowId xmlns:a16="http://schemas.microsoft.com/office/drawing/2014/main" xmlns="" val="743047316"/>
                  </a:ext>
                </a:extLst>
              </a:tr>
              <a:tr h="370840">
                <a:tc>
                  <a:txBody>
                    <a:bodyPr/>
                    <a:lstStyle/>
                    <a:p>
                      <a:r>
                        <a:rPr lang="it-IT" dirty="0"/>
                        <a:t>Mn-54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5⋅10</a:t>
                      </a:r>
                      <a:r>
                        <a:rPr lang="it-IT" baseline="30000" dirty="0"/>
                        <a:t>5</a:t>
                      </a:r>
                    </a:p>
                  </a:txBody>
                  <a:tcPr/>
                </a:tc>
                <a:tc>
                  <a:txBody>
                    <a:bodyPr/>
                    <a:lstStyle/>
                    <a:p>
                      <a:pPr algn="ctr"/>
                      <a:r>
                        <a:rPr lang="it-IT" dirty="0"/>
                        <a:t>0,1</a:t>
                      </a:r>
                    </a:p>
                  </a:txBody>
                  <a:tcPr/>
                </a:tc>
                <a:extLst>
                  <a:ext uri="{0D108BD9-81ED-4DB2-BD59-A6C34878D82A}">
                    <a16:rowId xmlns:a16="http://schemas.microsoft.com/office/drawing/2014/main" xmlns="" val="1710401853"/>
                  </a:ext>
                </a:extLst>
              </a:tr>
              <a:tr h="370840">
                <a:tc>
                  <a:txBody>
                    <a:bodyPr/>
                    <a:lstStyle/>
                    <a:p>
                      <a:r>
                        <a:rPr lang="it-IT" dirty="0"/>
                        <a:t>Fe-55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5⋅10</a:t>
                      </a:r>
                      <a:r>
                        <a:rPr lang="it-IT" baseline="30000" dirty="0"/>
                        <a:t>5</a:t>
                      </a:r>
                    </a:p>
                  </a:txBody>
                  <a:tcPr/>
                </a:tc>
                <a:tc>
                  <a:txBody>
                    <a:bodyPr/>
                    <a:lstStyle/>
                    <a:p>
                      <a:pPr algn="ctr"/>
                      <a:r>
                        <a:rPr lang="it-IT" dirty="0"/>
                        <a:t>100</a:t>
                      </a:r>
                    </a:p>
                  </a:txBody>
                  <a:tcPr/>
                </a:tc>
                <a:extLst>
                  <a:ext uri="{0D108BD9-81ED-4DB2-BD59-A6C34878D82A}">
                    <a16:rowId xmlns:a16="http://schemas.microsoft.com/office/drawing/2014/main" xmlns="" val="3581109539"/>
                  </a:ext>
                </a:extLst>
              </a:tr>
              <a:tr h="370840">
                <a:tc>
                  <a:txBody>
                    <a:bodyPr/>
                    <a:lstStyle/>
                    <a:p>
                      <a:r>
                        <a:rPr lang="it-IT" dirty="0"/>
                        <a:t>Co-60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5⋅10</a:t>
                      </a:r>
                      <a:r>
                        <a:rPr lang="it-IT" baseline="30000" dirty="0"/>
                        <a:t>4</a:t>
                      </a:r>
                    </a:p>
                  </a:txBody>
                  <a:tcPr/>
                </a:tc>
                <a:tc>
                  <a:txBody>
                    <a:bodyPr/>
                    <a:lstStyle/>
                    <a:p>
                      <a:pPr algn="ctr"/>
                      <a:r>
                        <a:rPr lang="it-IT" dirty="0"/>
                        <a:t>0,1</a:t>
                      </a:r>
                    </a:p>
                  </a:txBody>
                  <a:tcPr/>
                </a:tc>
                <a:extLst>
                  <a:ext uri="{0D108BD9-81ED-4DB2-BD59-A6C34878D82A}">
                    <a16:rowId xmlns:a16="http://schemas.microsoft.com/office/drawing/2014/main" xmlns="" val="2142641544"/>
                  </a:ext>
                </a:extLst>
              </a:tr>
              <a:tr h="370840">
                <a:tc>
                  <a:txBody>
                    <a:bodyPr/>
                    <a:lstStyle/>
                    <a:p>
                      <a:r>
                        <a:rPr lang="it-IT" dirty="0"/>
                        <a:t>Cs-137+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1⋅10</a:t>
                      </a:r>
                      <a:r>
                        <a:rPr lang="it-IT" baseline="30000" dirty="0"/>
                        <a:t>4</a:t>
                      </a:r>
                    </a:p>
                  </a:txBody>
                  <a:tcPr/>
                </a:tc>
                <a:tc>
                  <a:txBody>
                    <a:bodyPr/>
                    <a:lstStyle/>
                    <a:p>
                      <a:pPr algn="ctr"/>
                      <a:r>
                        <a:rPr lang="it-IT" dirty="0"/>
                        <a:t>1</a:t>
                      </a:r>
                    </a:p>
                  </a:txBody>
                  <a:tcPr/>
                </a:tc>
                <a:extLst>
                  <a:ext uri="{0D108BD9-81ED-4DB2-BD59-A6C34878D82A}">
                    <a16:rowId xmlns:a16="http://schemas.microsoft.com/office/drawing/2014/main" xmlns="" val="1847656436"/>
                  </a:ext>
                </a:extLst>
              </a:tr>
              <a:tr h="370840">
                <a:tc>
                  <a:txBody>
                    <a:bodyPr/>
                    <a:lstStyle/>
                    <a:p>
                      <a:r>
                        <a:rPr lang="it-IT" dirty="0"/>
                        <a:t>U-238+</a:t>
                      </a:r>
                    </a:p>
                  </a:txBody>
                  <a:tcPr/>
                </a:tc>
                <a:tc>
                  <a:txBody>
                    <a:bodyPr/>
                    <a:lstStyle/>
                    <a:p>
                      <a:pPr algn="ctr"/>
                      <a:r>
                        <a:rPr lang="it-IT" dirty="0"/>
                        <a:t>1⋅10</a:t>
                      </a:r>
                      <a:r>
                        <a:rPr lang="it-IT" baseline="30000" dirty="0"/>
                        <a:t>4</a:t>
                      </a:r>
                    </a:p>
                  </a:txBody>
                  <a:tcPr/>
                </a:tc>
                <a:tc>
                  <a:txBody>
                    <a:bodyPr/>
                    <a:lstStyle/>
                    <a:p>
                      <a:pPr algn="ctr"/>
                      <a:r>
                        <a:rPr lang="it-IT" dirty="0"/>
                        <a:t>1</a:t>
                      </a:r>
                    </a:p>
                  </a:txBody>
                  <a:tcPr/>
                </a:tc>
                <a:extLst>
                  <a:ext uri="{0D108BD9-81ED-4DB2-BD59-A6C34878D82A}">
                    <a16:rowId xmlns:a16="http://schemas.microsoft.com/office/drawing/2014/main" xmlns="" val="2731648079"/>
                  </a:ext>
                </a:extLst>
              </a:tr>
            </a:tbl>
          </a:graphicData>
        </a:graphic>
      </p:graphicFrame>
      <p:sp>
        <p:nvSpPr>
          <p:cNvPr id="5" name="CasellaDiTesto 4">
            <a:extLst>
              <a:ext uri="{FF2B5EF4-FFF2-40B4-BE49-F238E27FC236}">
                <a16:creationId xmlns:a16="http://schemas.microsoft.com/office/drawing/2014/main" xmlns="" id="{04CFD921-B754-614D-B9C4-B6AB303AB3B1}"/>
              </a:ext>
            </a:extLst>
          </p:cNvPr>
          <p:cNvSpPr txBox="1"/>
          <p:nvPr/>
        </p:nvSpPr>
        <p:spPr>
          <a:xfrm>
            <a:off x="8872538" y="3800475"/>
            <a:ext cx="3319462" cy="923330"/>
          </a:xfrm>
          <a:prstGeom prst="rect">
            <a:avLst/>
          </a:prstGeom>
          <a:noFill/>
        </p:spPr>
        <p:txBody>
          <a:bodyPr wrap="square" rtlCol="0">
            <a:spAutoFit/>
          </a:bodyPr>
          <a:lstStyle/>
          <a:p>
            <a:r>
              <a:rPr lang="it-IT" dirty="0"/>
              <a:t>100 </a:t>
            </a:r>
            <a:r>
              <a:rPr lang="it-IT" dirty="0" err="1"/>
              <a:t>Bq</a:t>
            </a:r>
            <a:r>
              <a:rPr lang="it-IT" dirty="0"/>
              <a:t>/l </a:t>
            </a:r>
            <a:r>
              <a:rPr lang="it-IT" dirty="0" err="1"/>
              <a:t>D.Lgs.</a:t>
            </a:r>
            <a:r>
              <a:rPr lang="it-IT" dirty="0"/>
              <a:t> 28/2016  D.M. 2 Agosto 2017 – Acque destinate al consumo umano</a:t>
            </a:r>
          </a:p>
        </p:txBody>
      </p:sp>
      <p:cxnSp>
        <p:nvCxnSpPr>
          <p:cNvPr id="16" name="Connettore 2 15">
            <a:extLst>
              <a:ext uri="{FF2B5EF4-FFF2-40B4-BE49-F238E27FC236}">
                <a16:creationId xmlns:a16="http://schemas.microsoft.com/office/drawing/2014/main" xmlns="" id="{4F5ECA5A-6AC4-324A-8B62-4EEB18C7E387}"/>
              </a:ext>
            </a:extLst>
          </p:cNvPr>
          <p:cNvCxnSpPr/>
          <p:nvPr/>
        </p:nvCxnSpPr>
        <p:spPr>
          <a:xfrm flipH="1">
            <a:off x="8101013" y="4029075"/>
            <a:ext cx="6572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xmlns="" id="{32BBC2A4-AEA4-3E49-A84C-3567CE8F5C15}"/>
              </a:ext>
            </a:extLst>
          </p:cNvPr>
          <p:cNvSpPr/>
          <p:nvPr/>
        </p:nvSpPr>
        <p:spPr>
          <a:xfrm>
            <a:off x="2001044" y="3900488"/>
            <a:ext cx="6099969" cy="385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4174456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2F79B8E-15CA-9644-AD37-8CCD1E70CA56}"/>
              </a:ext>
            </a:extLst>
          </p:cNvPr>
          <p:cNvSpPr>
            <a:spLocks noGrp="1"/>
          </p:cNvSpPr>
          <p:nvPr>
            <p:ph type="title"/>
          </p:nvPr>
        </p:nvSpPr>
        <p:spPr>
          <a:xfrm>
            <a:off x="719007" y="284480"/>
            <a:ext cx="10952436" cy="758257"/>
          </a:xfrm>
        </p:spPr>
        <p:txBody>
          <a:bodyPr/>
          <a:lstStyle/>
          <a:p>
            <a:pPr algn="ctr"/>
            <a:r>
              <a:rPr lang="it-IT" dirty="0"/>
              <a:t>Passato-presente e futuro del </a:t>
            </a:r>
            <a:r>
              <a:rPr lang="it-IT" dirty="0" smtClean="0"/>
              <a:t>materiale irraggiato</a:t>
            </a:r>
            <a:endParaRPr lang="it-IT" dirty="0"/>
          </a:p>
        </p:txBody>
      </p:sp>
      <p:sp>
        <p:nvSpPr>
          <p:cNvPr id="3" name="Segnaposto contenuto 2">
            <a:extLst>
              <a:ext uri="{FF2B5EF4-FFF2-40B4-BE49-F238E27FC236}">
                <a16:creationId xmlns:a16="http://schemas.microsoft.com/office/drawing/2014/main" xmlns="" id="{C8B9BFCE-49B9-3243-80CC-061F0F239C10}"/>
              </a:ext>
            </a:extLst>
          </p:cNvPr>
          <p:cNvSpPr>
            <a:spLocks noGrp="1"/>
          </p:cNvSpPr>
          <p:nvPr>
            <p:ph idx="1"/>
          </p:nvPr>
        </p:nvSpPr>
        <p:spPr>
          <a:xfrm>
            <a:off x="727026" y="1363579"/>
            <a:ext cx="9406230" cy="5108680"/>
          </a:xfrm>
        </p:spPr>
        <p:txBody>
          <a:bodyPr>
            <a:normAutofit/>
          </a:bodyPr>
          <a:lstStyle/>
          <a:p>
            <a:pPr marL="514350" indent="-514350" algn="just">
              <a:buFont typeface="+mj-lt"/>
              <a:buAutoNum type="arabicPeriod"/>
            </a:pPr>
            <a:r>
              <a:rPr lang="it-IT" dirty="0"/>
              <a:t>Da dove arriva il materiale da gestire? Ovvero di quale autorizzazione è dotata la pratica che lo ha prodotto (con autorizzazione si intende sia il tipo di nulla osta sia l’atto autorizzativo in sé, incluse eventuali prescrizioni in merito allo scarico)? In quale forma fisica si trova</a:t>
            </a:r>
            <a:r>
              <a:rPr lang="it-IT" dirty="0" smtClean="0"/>
              <a:t>?</a:t>
            </a:r>
            <a:endParaRPr lang="it-IT" dirty="0"/>
          </a:p>
          <a:p>
            <a:pPr marL="514350" indent="-514350" algn="just">
              <a:buFont typeface="+mj-lt"/>
              <a:buAutoNum type="arabicPeriod"/>
            </a:pPr>
            <a:r>
              <a:rPr lang="it-IT" dirty="0"/>
              <a:t>Quali radionuclidi contiene? Caratterizzazione</a:t>
            </a:r>
          </a:p>
          <a:p>
            <a:pPr marL="514350" indent="-514350" algn="just">
              <a:buFont typeface="+mj-lt"/>
              <a:buAutoNum type="arabicPeriod"/>
            </a:pPr>
            <a:r>
              <a:rPr lang="it-IT" dirty="0"/>
              <a:t>Cosa devo fare con il materiale? </a:t>
            </a:r>
          </a:p>
          <a:p>
            <a:pPr marL="971550" lvl="1" indent="-514350" algn="just">
              <a:buFont typeface="+mj-lt"/>
              <a:buAutoNum type="alphaLcParenR"/>
            </a:pPr>
            <a:r>
              <a:rPr lang="it-IT" dirty="0"/>
              <a:t>Riciclo-riutilizzo (installazioni </a:t>
            </a:r>
            <a:r>
              <a:rPr lang="it-IT" u="sng" dirty="0"/>
              <a:t>non</a:t>
            </a:r>
            <a:r>
              <a:rPr lang="it-IT" dirty="0"/>
              <a:t> dotate di autorizzazione)</a:t>
            </a:r>
          </a:p>
          <a:p>
            <a:pPr marL="971550" lvl="1" indent="-514350" algn="just">
              <a:buFont typeface="+mj-lt"/>
              <a:buAutoNum type="alphaLcParenR"/>
            </a:pPr>
            <a:r>
              <a:rPr lang="it-IT" dirty="0"/>
              <a:t>Gestione come rifiuto (smaltimento o conferimento ad installazioni </a:t>
            </a:r>
            <a:r>
              <a:rPr lang="it-IT" u="sng" dirty="0"/>
              <a:t>non</a:t>
            </a:r>
            <a:r>
              <a:rPr lang="it-IT" dirty="0"/>
              <a:t> dotate di autorizzazione)</a:t>
            </a:r>
          </a:p>
          <a:p>
            <a:pPr marL="971550" lvl="1" indent="-514350" algn="just">
              <a:buFont typeface="+mj-lt"/>
              <a:buAutoNum type="alphaLcParenR"/>
            </a:pPr>
            <a:r>
              <a:rPr lang="it-IT" dirty="0" smtClean="0"/>
              <a:t>Allontanamento</a:t>
            </a:r>
            <a:endParaRPr lang="it-IT" dirty="0"/>
          </a:p>
        </p:txBody>
      </p:sp>
      <p:sp>
        <p:nvSpPr>
          <p:cNvPr id="5" name="Segnaposto numero diapositiva 4">
            <a:extLst>
              <a:ext uri="{FF2B5EF4-FFF2-40B4-BE49-F238E27FC236}">
                <a16:creationId xmlns:a16="http://schemas.microsoft.com/office/drawing/2014/main" xmlns="" id="{739E4B67-12D2-0D41-BDF4-1DE7CE8C2859}"/>
              </a:ext>
            </a:extLst>
          </p:cNvPr>
          <p:cNvSpPr>
            <a:spLocks noGrp="1"/>
          </p:cNvSpPr>
          <p:nvPr>
            <p:ph type="sldNum" sz="quarter" idx="12"/>
          </p:nvPr>
        </p:nvSpPr>
        <p:spPr/>
        <p:txBody>
          <a:bodyPr/>
          <a:lstStyle/>
          <a:p>
            <a:fld id="{CB875EF2-FF5F-E642-A6F0-412BB3B4980E}" type="slidenum">
              <a:rPr lang="it-IT" smtClean="0"/>
              <a:t>2</a:t>
            </a:fld>
            <a:endParaRPr lang="it-IT"/>
          </a:p>
        </p:txBody>
      </p:sp>
    </p:spTree>
    <p:custDataLst>
      <p:tags r:id="rId1"/>
    </p:custDataLst>
    <p:extLst>
      <p:ext uri="{BB962C8B-B14F-4D97-AF65-F5344CB8AC3E}">
        <p14:creationId xmlns:p14="http://schemas.microsoft.com/office/powerpoint/2010/main" val="28289887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58224E-8C48-574F-A715-ECB5855797EB}"/>
              </a:ext>
            </a:extLst>
          </p:cNvPr>
          <p:cNvSpPr>
            <a:spLocks noGrp="1"/>
          </p:cNvSpPr>
          <p:nvPr>
            <p:ph type="title"/>
          </p:nvPr>
        </p:nvSpPr>
        <p:spPr>
          <a:xfrm>
            <a:off x="0" y="2899343"/>
            <a:ext cx="12192000" cy="758257"/>
          </a:xfrm>
          <a:solidFill>
            <a:srgbClr val="0070C0"/>
          </a:solidFill>
        </p:spPr>
        <p:txBody>
          <a:bodyPr>
            <a:normAutofit/>
          </a:bodyPr>
          <a:lstStyle/>
          <a:p>
            <a:pPr algn="ctr"/>
            <a:r>
              <a:rPr lang="it-IT" dirty="0">
                <a:solidFill>
                  <a:schemeClr val="bg1"/>
                </a:solidFill>
              </a:rPr>
              <a:t>Alcune informazioni sugli effluenti (liquidi e aeriformi)</a:t>
            </a:r>
          </a:p>
        </p:txBody>
      </p:sp>
    </p:spTree>
    <p:custDataLst>
      <p:tags r:id="rId1"/>
    </p:custDataLst>
    <p:extLst>
      <p:ext uri="{BB962C8B-B14F-4D97-AF65-F5344CB8AC3E}">
        <p14:creationId xmlns:p14="http://schemas.microsoft.com/office/powerpoint/2010/main" val="644933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xmlns="" id="{7CEFC4E6-608A-7B4D-90D4-625EA63442BC}"/>
              </a:ext>
            </a:extLst>
          </p:cNvPr>
          <p:cNvSpPr>
            <a:spLocks noGrp="1"/>
          </p:cNvSpPr>
          <p:nvPr>
            <p:ph type="sldNum" sz="quarter" idx="12"/>
          </p:nvPr>
        </p:nvSpPr>
        <p:spPr/>
        <p:txBody>
          <a:bodyPr/>
          <a:lstStyle/>
          <a:p>
            <a:fld id="{CB875EF2-FF5F-E642-A6F0-412BB3B4980E}" type="slidenum">
              <a:rPr lang="it-IT" smtClean="0"/>
              <a:t>21</a:t>
            </a:fld>
            <a:endParaRPr lang="it-IT"/>
          </a:p>
        </p:txBody>
      </p:sp>
      <p:sp>
        <p:nvSpPr>
          <p:cNvPr id="7" name="CasellaDiTesto 6">
            <a:extLst>
              <a:ext uri="{FF2B5EF4-FFF2-40B4-BE49-F238E27FC236}">
                <a16:creationId xmlns:a16="http://schemas.microsoft.com/office/drawing/2014/main" xmlns="" id="{D610A799-E6B6-3543-8068-A417B28C7B99}"/>
              </a:ext>
            </a:extLst>
          </p:cNvPr>
          <p:cNvSpPr txBox="1"/>
          <p:nvPr/>
        </p:nvSpPr>
        <p:spPr>
          <a:xfrm>
            <a:off x="866274" y="1219200"/>
            <a:ext cx="9609702" cy="369332"/>
          </a:xfrm>
          <a:prstGeom prst="rect">
            <a:avLst/>
          </a:prstGeom>
          <a:noFill/>
        </p:spPr>
        <p:txBody>
          <a:bodyPr wrap="square" rtlCol="0">
            <a:spAutoFit/>
          </a:bodyPr>
          <a:lstStyle/>
          <a:p>
            <a:r>
              <a:rPr lang="it-IT" dirty="0"/>
              <a:t>Attivazione dell’aria in presenza di campi neutronici intensi: produzione di O–15, N-13, C-11, Ar-41</a:t>
            </a:r>
          </a:p>
        </p:txBody>
      </p:sp>
      <p:pic>
        <p:nvPicPr>
          <p:cNvPr id="9" name="Immagine 8" descr="spextum.eps">
            <a:extLst>
              <a:ext uri="{FF2B5EF4-FFF2-40B4-BE49-F238E27FC236}">
                <a16:creationId xmlns:a16="http://schemas.microsoft.com/office/drawing/2014/main" xmlns="" id="{79EB04C7-B466-CB45-BF25-0AAC8AE3B99B}"/>
              </a:ext>
            </a:extLst>
          </p:cNvPr>
          <p:cNvPicPr>
            <a:picLocks noChangeAspect="1"/>
          </p:cNvPicPr>
          <p:nvPr/>
        </p:nvPicPr>
        <p:blipFill>
          <a:blip r:embed="rId3" cstate="print"/>
          <a:stretch>
            <a:fillRect/>
          </a:stretch>
        </p:blipFill>
        <p:spPr>
          <a:xfrm>
            <a:off x="2797841" y="1834508"/>
            <a:ext cx="4598318" cy="4286280"/>
          </a:xfrm>
          <a:prstGeom prst="rect">
            <a:avLst/>
          </a:prstGeom>
        </p:spPr>
      </p:pic>
      <p:sp>
        <p:nvSpPr>
          <p:cNvPr id="17" name="CasellaDiTesto 16">
            <a:extLst>
              <a:ext uri="{FF2B5EF4-FFF2-40B4-BE49-F238E27FC236}">
                <a16:creationId xmlns:a16="http://schemas.microsoft.com/office/drawing/2014/main" xmlns="" id="{8706466A-16F1-2E41-A232-92390E5284B0}"/>
              </a:ext>
            </a:extLst>
          </p:cNvPr>
          <p:cNvSpPr txBox="1"/>
          <p:nvPr/>
        </p:nvSpPr>
        <p:spPr>
          <a:xfrm>
            <a:off x="3895697" y="2048822"/>
            <a:ext cx="1643074" cy="369332"/>
          </a:xfrm>
          <a:prstGeom prst="rect">
            <a:avLst/>
          </a:prstGeom>
          <a:noFill/>
        </p:spPr>
        <p:txBody>
          <a:bodyPr wrap="square" rtlCol="0">
            <a:spAutoFit/>
          </a:bodyPr>
          <a:lstStyle/>
          <a:p>
            <a:r>
              <a:rPr lang="en-GB" b="1" dirty="0"/>
              <a:t>Target: UC</a:t>
            </a:r>
            <a:r>
              <a:rPr lang="en-GB" b="1" baseline="-25000" dirty="0"/>
              <a:t>2</a:t>
            </a:r>
          </a:p>
        </p:txBody>
      </p:sp>
      <p:grpSp>
        <p:nvGrpSpPr>
          <p:cNvPr id="22" name="Gruppo 21">
            <a:extLst>
              <a:ext uri="{FF2B5EF4-FFF2-40B4-BE49-F238E27FC236}">
                <a16:creationId xmlns:a16="http://schemas.microsoft.com/office/drawing/2014/main" xmlns="" id="{F584B8BC-5D5F-D045-B152-CC981504A152}"/>
              </a:ext>
            </a:extLst>
          </p:cNvPr>
          <p:cNvGrpSpPr/>
          <p:nvPr/>
        </p:nvGrpSpPr>
        <p:grpSpPr>
          <a:xfrm>
            <a:off x="7324721" y="1905970"/>
            <a:ext cx="2071702" cy="3857628"/>
            <a:chOff x="5810248" y="2143140"/>
            <a:chExt cx="2071702" cy="3857628"/>
          </a:xfrm>
        </p:grpSpPr>
        <p:pic>
          <p:nvPicPr>
            <p:cNvPr id="11" name="Immagine 10" descr="cross.eps">
              <a:extLst>
                <a:ext uri="{FF2B5EF4-FFF2-40B4-BE49-F238E27FC236}">
                  <a16:creationId xmlns:a16="http://schemas.microsoft.com/office/drawing/2014/main" xmlns="" id="{77D14092-9D42-DB40-B350-8561F2E7A67E}"/>
                </a:ext>
              </a:extLst>
            </p:cNvPr>
            <p:cNvPicPr>
              <a:picLocks noChangeAspect="1"/>
            </p:cNvPicPr>
            <p:nvPr/>
          </p:nvPicPr>
          <p:blipFill>
            <a:blip r:embed="rId4" cstate="print"/>
            <a:stretch>
              <a:fillRect/>
            </a:stretch>
          </p:blipFill>
          <p:spPr>
            <a:xfrm>
              <a:off x="6654032" y="2143140"/>
              <a:ext cx="1227918" cy="3857628"/>
            </a:xfrm>
            <a:prstGeom prst="rect">
              <a:avLst/>
            </a:prstGeom>
          </p:spPr>
        </p:pic>
        <p:sp>
          <p:nvSpPr>
            <p:cNvPr id="16" name="Freccia a destra 25">
              <a:extLst>
                <a:ext uri="{FF2B5EF4-FFF2-40B4-BE49-F238E27FC236}">
                  <a16:creationId xmlns:a16="http://schemas.microsoft.com/office/drawing/2014/main" xmlns="" id="{DDDAE1FB-A80D-5842-B222-927920A1A8A3}"/>
                </a:ext>
              </a:extLst>
            </p:cNvPr>
            <p:cNvSpPr/>
            <p:nvPr/>
          </p:nvSpPr>
          <p:spPr>
            <a:xfrm>
              <a:off x="5810248" y="3786190"/>
              <a:ext cx="1000132" cy="642942"/>
            </a:xfrm>
            <a:prstGeom prst="rightArrow">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dirty="0">
                  <a:solidFill>
                    <a:schemeClr val="bg2">
                      <a:lumMod val="75000"/>
                    </a:schemeClr>
                  </a:solidFill>
                  <a:effectLst>
                    <a:outerShdw blurRad="38100" dist="38100" dir="2700000" algn="tl">
                      <a:srgbClr val="000000">
                        <a:alpha val="43137"/>
                      </a:srgbClr>
                    </a:outerShdw>
                  </a:effectLst>
                </a:rPr>
                <a:t>Cross-sec</a:t>
              </a:r>
            </a:p>
          </p:txBody>
        </p:sp>
        <p:sp>
          <p:nvSpPr>
            <p:cNvPr id="18" name="CasellaDiTesto 17">
              <a:extLst>
                <a:ext uri="{FF2B5EF4-FFF2-40B4-BE49-F238E27FC236}">
                  <a16:creationId xmlns:a16="http://schemas.microsoft.com/office/drawing/2014/main" xmlns="" id="{590E7E51-7806-0447-B37F-7F649927DE0F}"/>
                </a:ext>
              </a:extLst>
            </p:cNvPr>
            <p:cNvSpPr txBox="1"/>
            <p:nvPr/>
          </p:nvSpPr>
          <p:spPr>
            <a:xfrm>
              <a:off x="7453857" y="5192788"/>
              <a:ext cx="234653" cy="138499"/>
            </a:xfrm>
            <a:prstGeom prst="rect">
              <a:avLst/>
            </a:prstGeom>
            <a:solidFill>
              <a:schemeClr val="bg1"/>
            </a:solidFill>
          </p:spPr>
          <p:txBody>
            <a:bodyPr wrap="square" lIns="0" tIns="0" rIns="0" bIns="0" rtlCol="0">
              <a:spAutoFit/>
            </a:bodyPr>
            <a:lstStyle/>
            <a:p>
              <a:r>
                <a:rPr lang="it-IT" sz="900" baseline="30000" dirty="0"/>
                <a:t>15</a:t>
              </a:r>
              <a:r>
                <a:rPr lang="it-IT" sz="900" dirty="0"/>
                <a:t>O</a:t>
              </a:r>
            </a:p>
          </p:txBody>
        </p:sp>
        <p:sp>
          <p:nvSpPr>
            <p:cNvPr id="19" name="CasellaDiTesto 18">
              <a:extLst>
                <a:ext uri="{FF2B5EF4-FFF2-40B4-BE49-F238E27FC236}">
                  <a16:creationId xmlns:a16="http://schemas.microsoft.com/office/drawing/2014/main" xmlns="" id="{156EEB41-9497-F34D-BD01-2676D5759BED}"/>
                </a:ext>
              </a:extLst>
            </p:cNvPr>
            <p:cNvSpPr txBox="1"/>
            <p:nvPr/>
          </p:nvSpPr>
          <p:spPr>
            <a:xfrm>
              <a:off x="7453857" y="4214901"/>
              <a:ext cx="234653" cy="138499"/>
            </a:xfrm>
            <a:prstGeom prst="rect">
              <a:avLst/>
            </a:prstGeom>
            <a:solidFill>
              <a:schemeClr val="bg1"/>
            </a:solidFill>
          </p:spPr>
          <p:txBody>
            <a:bodyPr wrap="square" lIns="0" tIns="0" rIns="0" bIns="0" rtlCol="0">
              <a:spAutoFit/>
            </a:bodyPr>
            <a:lstStyle/>
            <a:p>
              <a:r>
                <a:rPr lang="it-IT" sz="900" baseline="30000" dirty="0"/>
                <a:t>13</a:t>
              </a:r>
              <a:r>
                <a:rPr lang="it-IT" sz="900" dirty="0"/>
                <a:t>N</a:t>
              </a:r>
            </a:p>
          </p:txBody>
        </p:sp>
        <p:sp>
          <p:nvSpPr>
            <p:cNvPr id="20" name="CasellaDiTesto 19">
              <a:extLst>
                <a:ext uri="{FF2B5EF4-FFF2-40B4-BE49-F238E27FC236}">
                  <a16:creationId xmlns:a16="http://schemas.microsoft.com/office/drawing/2014/main" xmlns="" id="{66343A1A-4DB6-4343-A4C6-A89DAE6D1484}"/>
                </a:ext>
              </a:extLst>
            </p:cNvPr>
            <p:cNvSpPr txBox="1"/>
            <p:nvPr/>
          </p:nvSpPr>
          <p:spPr>
            <a:xfrm>
              <a:off x="7407480" y="3272383"/>
              <a:ext cx="264254" cy="138499"/>
            </a:xfrm>
            <a:prstGeom prst="rect">
              <a:avLst/>
            </a:prstGeom>
            <a:solidFill>
              <a:schemeClr val="bg1"/>
            </a:solidFill>
          </p:spPr>
          <p:txBody>
            <a:bodyPr wrap="square" lIns="0" tIns="0" rIns="0" bIns="0" rtlCol="0">
              <a:spAutoFit/>
            </a:bodyPr>
            <a:lstStyle/>
            <a:p>
              <a:r>
                <a:rPr lang="it-IT" sz="900" baseline="30000" dirty="0"/>
                <a:t>41</a:t>
              </a:r>
              <a:r>
                <a:rPr lang="it-IT" sz="900" dirty="0"/>
                <a:t>Ar</a:t>
              </a:r>
            </a:p>
          </p:txBody>
        </p:sp>
        <p:sp>
          <p:nvSpPr>
            <p:cNvPr id="21" name="CasellaDiTesto 20">
              <a:extLst>
                <a:ext uri="{FF2B5EF4-FFF2-40B4-BE49-F238E27FC236}">
                  <a16:creationId xmlns:a16="http://schemas.microsoft.com/office/drawing/2014/main" xmlns="" id="{83A5FC21-08FF-E749-966B-62E6609A989A}"/>
                </a:ext>
              </a:extLst>
            </p:cNvPr>
            <p:cNvSpPr txBox="1"/>
            <p:nvPr/>
          </p:nvSpPr>
          <p:spPr>
            <a:xfrm>
              <a:off x="7453857" y="2289421"/>
              <a:ext cx="234653" cy="138499"/>
            </a:xfrm>
            <a:prstGeom prst="rect">
              <a:avLst/>
            </a:prstGeom>
            <a:solidFill>
              <a:schemeClr val="bg1"/>
            </a:solidFill>
          </p:spPr>
          <p:txBody>
            <a:bodyPr wrap="square" lIns="0" tIns="0" rIns="0" bIns="0" rtlCol="0">
              <a:spAutoFit/>
            </a:bodyPr>
            <a:lstStyle/>
            <a:p>
              <a:r>
                <a:rPr lang="it-IT" sz="900" baseline="30000" dirty="0"/>
                <a:t>11</a:t>
              </a:r>
              <a:r>
                <a:rPr lang="it-IT" sz="900" dirty="0"/>
                <a:t>C</a:t>
              </a:r>
            </a:p>
          </p:txBody>
        </p:sp>
      </p:grpSp>
      <p:sp>
        <p:nvSpPr>
          <p:cNvPr id="14" name="Titolo 1">
            <a:extLst>
              <a:ext uri="{FF2B5EF4-FFF2-40B4-BE49-F238E27FC236}">
                <a16:creationId xmlns:a16="http://schemas.microsoft.com/office/drawing/2014/main" xmlns="" id="{00467390-D884-1F46-9964-B6D2BCC18930}"/>
              </a:ext>
            </a:extLst>
          </p:cNvPr>
          <p:cNvSpPr txBox="1">
            <a:spLocks/>
          </p:cNvSpPr>
          <p:nvPr/>
        </p:nvSpPr>
        <p:spPr>
          <a:xfrm>
            <a:off x="719007" y="284480"/>
            <a:ext cx="10181874" cy="7582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chemeClr val="tx1"/>
                </a:solidFill>
                <a:latin typeface="Helvetica Neue Thin" charset="0"/>
                <a:ea typeface="Helvetica Neue Thin" charset="0"/>
                <a:cs typeface="Helvetica Neue Thin" charset="0"/>
              </a:defRPr>
            </a:lvl1pPr>
          </a:lstStyle>
          <a:p>
            <a:r>
              <a:rPr lang="it-IT" dirty="0"/>
              <a:t>Gestione dei materiali irraggiati nei </a:t>
            </a:r>
            <a:r>
              <a:rPr lang="it-IT" dirty="0" err="1" smtClean="0"/>
              <a:t>LaboratoriNL</a:t>
            </a:r>
            <a:endParaRPr lang="it-IT" dirty="0"/>
          </a:p>
        </p:txBody>
      </p:sp>
    </p:spTree>
    <p:custDataLst>
      <p:tags r:id="rId1"/>
    </p:custDataLst>
    <p:extLst>
      <p:ext uri="{BB962C8B-B14F-4D97-AF65-F5344CB8AC3E}">
        <p14:creationId xmlns:p14="http://schemas.microsoft.com/office/powerpoint/2010/main" val="4620369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Attivazione dell’aria</a:t>
            </a: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1" y="2691002"/>
            <a:ext cx="4800000" cy="3600000"/>
          </a:xfrm>
          <a:prstGeom prst="rect">
            <a:avLst/>
          </a:prstGeom>
        </p:spPr>
      </p:pic>
      <p:pic>
        <p:nvPicPr>
          <p:cNvPr id="17" name="Immagine 16"/>
          <p:cNvPicPr>
            <a:picLocks noChangeAspect="1"/>
          </p:cNvPicPr>
          <p:nvPr/>
        </p:nvPicPr>
        <p:blipFill rotWithShape="1">
          <a:blip r:embed="rId5"/>
          <a:srcRect l="19428" t="23750" r="-521" b="15625"/>
          <a:stretch/>
        </p:blipFill>
        <p:spPr>
          <a:xfrm>
            <a:off x="4819651" y="806824"/>
            <a:ext cx="7415213" cy="4157664"/>
          </a:xfrm>
          <a:prstGeom prst="rect">
            <a:avLst/>
          </a:prstGeom>
        </p:spPr>
      </p:pic>
      <p:sp>
        <p:nvSpPr>
          <p:cNvPr id="18" name="CasellaDiTesto 17"/>
          <p:cNvSpPr txBox="1"/>
          <p:nvPr/>
        </p:nvSpPr>
        <p:spPr>
          <a:xfrm>
            <a:off x="207817" y="914400"/>
            <a:ext cx="4507058" cy="1477328"/>
          </a:xfrm>
          <a:prstGeom prst="rect">
            <a:avLst/>
          </a:prstGeom>
          <a:noFill/>
        </p:spPr>
        <p:txBody>
          <a:bodyPr wrap="square" rtlCol="0">
            <a:spAutoFit/>
          </a:bodyPr>
          <a:lstStyle/>
          <a:p>
            <a:r>
              <a:rPr lang="it-IT" dirty="0">
                <a:latin typeface="Helvetica Neue Light" charset="0"/>
                <a:ea typeface="Helvetica Neue Light" charset="0"/>
                <a:cs typeface="Helvetica Neue Light" charset="0"/>
              </a:rPr>
              <a:t>Campionamento continuo dell’aria e analisi spettrometrica.</a:t>
            </a:r>
          </a:p>
          <a:p>
            <a:r>
              <a:rPr lang="it-IT" dirty="0">
                <a:latin typeface="Helvetica Neue Light" charset="0"/>
                <a:ea typeface="Helvetica Neue Light" charset="0"/>
                <a:cs typeface="Helvetica Neue Light" charset="0"/>
              </a:rPr>
              <a:t>Prodotti dell’attivazione diretta dell’aria rivelati, </a:t>
            </a:r>
            <a:r>
              <a:rPr lang="it-IT" dirty="0">
                <a:latin typeface="Symbol" charset="2"/>
                <a:ea typeface="Symbol" charset="2"/>
                <a:cs typeface="Symbol" charset="2"/>
              </a:rPr>
              <a:t>b</a:t>
            </a:r>
            <a:r>
              <a:rPr lang="it-IT" dirty="0">
                <a:latin typeface="Helvetica Neue Light" charset="0"/>
                <a:ea typeface="Helvetica Neue Light" charset="0"/>
                <a:cs typeface="Helvetica Neue Light" charset="0"/>
              </a:rPr>
              <a:t>+ (511 </a:t>
            </a:r>
            <a:r>
              <a:rPr lang="it-IT" dirty="0" err="1">
                <a:latin typeface="Helvetica Neue Light" charset="0"/>
                <a:ea typeface="Helvetica Neue Light" charset="0"/>
                <a:cs typeface="Helvetica Neue Light" charset="0"/>
              </a:rPr>
              <a:t>keV</a:t>
            </a:r>
            <a:r>
              <a:rPr lang="it-IT" dirty="0">
                <a:latin typeface="Helvetica Neue Light" charset="0"/>
                <a:ea typeface="Helvetica Neue Light" charset="0"/>
                <a:cs typeface="Helvetica Neue Light" charset="0"/>
              </a:rPr>
              <a:t>), </a:t>
            </a:r>
            <a:r>
              <a:rPr lang="it-IT" baseline="30000" dirty="0">
                <a:latin typeface="Helvetica Neue Light" charset="0"/>
                <a:ea typeface="Helvetica Neue Light" charset="0"/>
                <a:cs typeface="Helvetica Neue Light" charset="0"/>
              </a:rPr>
              <a:t>41</a:t>
            </a:r>
            <a:r>
              <a:rPr lang="it-IT" dirty="0">
                <a:latin typeface="Helvetica Neue Light" charset="0"/>
                <a:ea typeface="Helvetica Neue Light" charset="0"/>
                <a:cs typeface="Helvetica Neue Light" charset="0"/>
              </a:rPr>
              <a:t>Ar (1293.64 </a:t>
            </a:r>
            <a:r>
              <a:rPr lang="it-IT" dirty="0" err="1">
                <a:latin typeface="Helvetica Neue Light" charset="0"/>
                <a:ea typeface="Helvetica Neue Light" charset="0"/>
                <a:cs typeface="Helvetica Neue Light" charset="0"/>
              </a:rPr>
              <a:t>keV</a:t>
            </a:r>
            <a:r>
              <a:rPr lang="it-IT" dirty="0">
                <a:latin typeface="Helvetica Neue Light" charset="0"/>
                <a:ea typeface="Helvetica Neue Light" charset="0"/>
                <a:cs typeface="Helvetica Neue Light" charset="0"/>
              </a:rPr>
              <a:t>)</a:t>
            </a:r>
          </a:p>
          <a:p>
            <a:r>
              <a:rPr lang="it-IT" dirty="0" smtClean="0">
                <a:latin typeface="Helvetica Neue Light" charset="0"/>
                <a:ea typeface="Helvetica Neue Light" charset="0"/>
                <a:cs typeface="Helvetica Neue Light" charset="0"/>
              </a:rPr>
              <a:t>Sensitività, </a:t>
            </a:r>
            <a:r>
              <a:rPr lang="it-IT" dirty="0" err="1">
                <a:latin typeface="Helvetica Neue Light" charset="0"/>
                <a:ea typeface="Helvetica Neue Light" charset="0"/>
                <a:cs typeface="Helvetica Neue Light" charset="0"/>
              </a:rPr>
              <a:t>fz</a:t>
            </a:r>
            <a:r>
              <a:rPr lang="it-IT" dirty="0">
                <a:latin typeface="Helvetica Neue Light" charset="0"/>
                <a:ea typeface="Helvetica Neue Light" charset="0"/>
                <a:cs typeface="Helvetica Neue Light" charset="0"/>
              </a:rPr>
              <a:t>(</a:t>
            </a:r>
            <a:r>
              <a:rPr lang="it-IT" dirty="0" err="1">
                <a:latin typeface="Helvetica Neue Light" charset="0"/>
                <a:ea typeface="Helvetica Neue Light" charset="0"/>
                <a:cs typeface="Helvetica Neue Light" charset="0"/>
              </a:rPr>
              <a:t>t</a:t>
            </a:r>
            <a:r>
              <a:rPr lang="it-IT" baseline="-25000" dirty="0" err="1">
                <a:latin typeface="Helvetica Neue Light" charset="0"/>
                <a:ea typeface="Helvetica Neue Light" charset="0"/>
                <a:cs typeface="Helvetica Neue Light" charset="0"/>
              </a:rPr>
              <a:t>campionamento</a:t>
            </a:r>
            <a:r>
              <a:rPr lang="it-IT" dirty="0">
                <a:latin typeface="Helvetica Neue Light" charset="0"/>
                <a:ea typeface="Helvetica Neue Light" charset="0"/>
                <a:cs typeface="Helvetica Neue Light" charset="0"/>
              </a:rPr>
              <a:t>): 0.1-0.5 </a:t>
            </a:r>
            <a:r>
              <a:rPr lang="it-IT" dirty="0" err="1">
                <a:latin typeface="Helvetica Neue Light" charset="0"/>
                <a:ea typeface="Helvetica Neue Light" charset="0"/>
                <a:cs typeface="Helvetica Neue Light" charset="0"/>
              </a:rPr>
              <a:t>Bq</a:t>
            </a:r>
            <a:r>
              <a:rPr lang="it-IT" dirty="0">
                <a:latin typeface="Helvetica Neue Light" charset="0"/>
                <a:ea typeface="Helvetica Neue Light" charset="0"/>
                <a:cs typeface="Helvetica Neue Light" charset="0"/>
              </a:rPr>
              <a:t>/</a:t>
            </a:r>
            <a:r>
              <a:rPr lang="it-IT" dirty="0" err="1">
                <a:latin typeface="Helvetica Neue Light" charset="0"/>
                <a:ea typeface="Helvetica Neue Light" charset="0"/>
                <a:cs typeface="Helvetica Neue Light" charset="0"/>
              </a:rPr>
              <a:t>g</a:t>
            </a:r>
            <a:r>
              <a:rPr lang="it-IT" baseline="-25000" dirty="0" err="1">
                <a:latin typeface="Helvetica Neue Light" charset="0"/>
                <a:ea typeface="Helvetica Neue Light" charset="0"/>
                <a:cs typeface="Helvetica Neue Light" charset="0"/>
              </a:rPr>
              <a:t>air</a:t>
            </a:r>
            <a:endParaRPr lang="it-IT" baseline="-25000" dirty="0">
              <a:latin typeface="Helvetica Neue Light" charset="0"/>
              <a:ea typeface="Helvetica Neue Light" charset="0"/>
              <a:cs typeface="Helvetica Neue Light" charset="0"/>
            </a:endParaRPr>
          </a:p>
        </p:txBody>
      </p:sp>
      <p:sp>
        <p:nvSpPr>
          <p:cNvPr id="25" name="Figura a mano libera 24"/>
          <p:cNvSpPr/>
          <p:nvPr/>
        </p:nvSpPr>
        <p:spPr>
          <a:xfrm>
            <a:off x="1971675" y="1613647"/>
            <a:ext cx="6672263" cy="1744895"/>
          </a:xfrm>
          <a:custGeom>
            <a:avLst/>
            <a:gdLst>
              <a:gd name="connsiteX0" fmla="*/ 6672263 w 6672263"/>
              <a:gd name="connsiteY0" fmla="*/ 0 h 1286854"/>
              <a:gd name="connsiteX1" fmla="*/ 5829300 w 6672263"/>
              <a:gd name="connsiteY1" fmla="*/ 1285875 h 1286854"/>
              <a:gd name="connsiteX2" fmla="*/ 2900363 w 6672263"/>
              <a:gd name="connsiteY2" fmla="*/ 228600 h 1286854"/>
              <a:gd name="connsiteX3" fmla="*/ 771525 w 6672263"/>
              <a:gd name="connsiteY3" fmla="*/ 1228725 h 1286854"/>
              <a:gd name="connsiteX4" fmla="*/ 0 w 6672263"/>
              <a:gd name="connsiteY4" fmla="*/ 985837 h 128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263" h="1286854">
                <a:moveTo>
                  <a:pt x="6672263" y="0"/>
                </a:moveTo>
                <a:cubicBezTo>
                  <a:pt x="6565106" y="623887"/>
                  <a:pt x="6457950" y="1247775"/>
                  <a:pt x="5829300" y="1285875"/>
                </a:cubicBezTo>
                <a:cubicBezTo>
                  <a:pt x="5200650" y="1323975"/>
                  <a:pt x="3743325" y="238125"/>
                  <a:pt x="2900363" y="228600"/>
                </a:cubicBezTo>
                <a:cubicBezTo>
                  <a:pt x="2057401" y="219075"/>
                  <a:pt x="1254919" y="1102519"/>
                  <a:pt x="771525" y="1228725"/>
                </a:cubicBezTo>
                <a:cubicBezTo>
                  <a:pt x="288131" y="1354931"/>
                  <a:pt x="352425" y="1035843"/>
                  <a:pt x="0" y="985837"/>
                </a:cubicBezTo>
              </a:path>
            </a:pathLst>
          </a:custGeom>
          <a:noFill/>
          <a:ln w="7620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piè di pagina 2"/>
          <p:cNvSpPr>
            <a:spLocks noGrp="1"/>
          </p:cNvSpPr>
          <p:nvPr>
            <p:ph type="ftr" sz="quarter" idx="11"/>
          </p:nvPr>
        </p:nvSpPr>
        <p:spPr/>
        <p:txBody>
          <a:bodyPr/>
          <a:lstStyle/>
          <a:p>
            <a:pPr algn="l"/>
            <a:r>
              <a:rPr lang="it-IT" sz="1600">
                <a:solidFill>
                  <a:schemeClr val="bg1"/>
                </a:solidFill>
              </a:rPr>
              <a:t>Convegno Nazionale AIRP 2017, L. Sarchiapone </a:t>
            </a:r>
            <a:endParaRPr lang="it-IT" dirty="0">
              <a:solidFill>
                <a:srgbClr val="8E385C"/>
              </a:solidFill>
            </a:endParaRPr>
          </a:p>
        </p:txBody>
      </p:sp>
      <p:sp>
        <p:nvSpPr>
          <p:cNvPr id="4" name="Segnaposto numero diapositiva 3"/>
          <p:cNvSpPr>
            <a:spLocks noGrp="1"/>
          </p:cNvSpPr>
          <p:nvPr>
            <p:ph type="sldNum" sz="quarter" idx="12"/>
          </p:nvPr>
        </p:nvSpPr>
        <p:spPr/>
        <p:txBody>
          <a:bodyPr/>
          <a:lstStyle/>
          <a:p>
            <a:r>
              <a:rPr lang="it-IT"/>
              <a:t> </a:t>
            </a:r>
            <a:fld id="{892E6B1D-6A8B-CD43-846B-DCF4FBF49132}" type="slidenum">
              <a:rPr lang="it-IT" smtClean="0"/>
              <a:pPr/>
              <a:t>22</a:t>
            </a:fld>
            <a:r>
              <a:rPr lang="it-IT"/>
              <a:t> &gt; 20</a:t>
            </a:r>
            <a:endParaRPr lang="it-IT" dirty="0"/>
          </a:p>
        </p:txBody>
      </p:sp>
      <p:sp>
        <p:nvSpPr>
          <p:cNvPr id="5" name="CasellaDiTesto 4"/>
          <p:cNvSpPr txBox="1"/>
          <p:nvPr/>
        </p:nvSpPr>
        <p:spPr>
          <a:xfrm>
            <a:off x="4944533" y="5061584"/>
            <a:ext cx="7290331" cy="1477328"/>
          </a:xfrm>
          <a:prstGeom prst="rect">
            <a:avLst/>
          </a:prstGeom>
          <a:noFill/>
        </p:spPr>
        <p:txBody>
          <a:bodyPr wrap="square" rtlCol="0">
            <a:spAutoFit/>
          </a:bodyPr>
          <a:lstStyle/>
          <a:p>
            <a:r>
              <a:rPr lang="it-IT" dirty="0">
                <a:solidFill>
                  <a:schemeClr val="bg1"/>
                </a:solidFill>
                <a:latin typeface="Helvetica Neue" charset="0"/>
                <a:ea typeface="Helvetica Neue" charset="0"/>
                <a:cs typeface="Helvetica Neue" charset="0"/>
              </a:rPr>
              <a:t>Due strumenti presenti sul sito:</a:t>
            </a:r>
          </a:p>
          <a:p>
            <a:pPr marL="285750" indent="-285750">
              <a:buFont typeface="Arial" charset="0"/>
              <a:buChar char="•"/>
            </a:pPr>
            <a:r>
              <a:rPr lang="it-IT" dirty="0">
                <a:solidFill>
                  <a:schemeClr val="bg1"/>
                </a:solidFill>
                <a:latin typeface="Helvetica Neue" charset="0"/>
                <a:ea typeface="Helvetica Neue" charset="0"/>
                <a:cs typeface="Helvetica Neue" charset="0"/>
              </a:rPr>
              <a:t>Uno misura l’emissione in ambiente dell’aria proveniente dall’installazione</a:t>
            </a:r>
          </a:p>
          <a:p>
            <a:pPr marL="285750" indent="-285750">
              <a:buFont typeface="Arial" charset="0"/>
              <a:buChar char="•"/>
            </a:pPr>
            <a:r>
              <a:rPr lang="it-IT" dirty="0">
                <a:solidFill>
                  <a:schemeClr val="bg1"/>
                </a:solidFill>
                <a:latin typeface="Helvetica Neue" charset="0"/>
                <a:ea typeface="Helvetica Neue" charset="0"/>
                <a:cs typeface="Helvetica Neue" charset="0"/>
              </a:rPr>
              <a:t>Uno campiona all’interno del bunker di irraggiamento di alta potenza</a:t>
            </a:r>
          </a:p>
        </p:txBody>
      </p:sp>
    </p:spTree>
    <p:custDataLst>
      <p:tags r:id="rId1"/>
    </p:custDataLst>
    <p:extLst>
      <p:ext uri="{BB962C8B-B14F-4D97-AF65-F5344CB8AC3E}">
        <p14:creationId xmlns:p14="http://schemas.microsoft.com/office/powerpoint/2010/main" val="31618282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xmlns="" id="{E34B5091-292D-F740-959A-C09B57C1E573}"/>
              </a:ext>
            </a:extLst>
          </p:cNvPr>
          <p:cNvSpPr>
            <a:spLocks noGrp="1"/>
          </p:cNvSpPr>
          <p:nvPr>
            <p:ph type="sldNum" sz="quarter" idx="12"/>
          </p:nvPr>
        </p:nvSpPr>
        <p:spPr/>
        <p:txBody>
          <a:bodyPr/>
          <a:lstStyle/>
          <a:p>
            <a:fld id="{CB875EF2-FF5F-E642-A6F0-412BB3B4980E}" type="slidenum">
              <a:rPr lang="it-IT" smtClean="0"/>
              <a:t>23</a:t>
            </a:fld>
            <a:endParaRPr lang="it-IT"/>
          </a:p>
        </p:txBody>
      </p:sp>
      <p:pic>
        <p:nvPicPr>
          <p:cNvPr id="6" name="Segnaposto contenuto 5">
            <a:extLst>
              <a:ext uri="{FF2B5EF4-FFF2-40B4-BE49-F238E27FC236}">
                <a16:creationId xmlns:a16="http://schemas.microsoft.com/office/drawing/2014/main" xmlns="" id="{083D948B-5B64-424F-AEED-0FA9E4D3C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955" y="1017588"/>
            <a:ext cx="8755303" cy="5159375"/>
          </a:xfrm>
          <a:prstGeom prst="rect">
            <a:avLst/>
          </a:prstGeom>
        </p:spPr>
      </p:pic>
      <p:sp>
        <p:nvSpPr>
          <p:cNvPr id="7" name="CasellaDiTesto 6">
            <a:extLst>
              <a:ext uri="{FF2B5EF4-FFF2-40B4-BE49-F238E27FC236}">
                <a16:creationId xmlns:a16="http://schemas.microsoft.com/office/drawing/2014/main" xmlns="" id="{DDE90069-82AA-8742-AF38-C34C1662E2ED}"/>
              </a:ext>
            </a:extLst>
          </p:cNvPr>
          <p:cNvSpPr txBox="1"/>
          <p:nvPr/>
        </p:nvSpPr>
        <p:spPr>
          <a:xfrm>
            <a:off x="7825791" y="5666492"/>
            <a:ext cx="3329572" cy="1200329"/>
          </a:xfrm>
          <a:prstGeom prst="rect">
            <a:avLst/>
          </a:prstGeom>
          <a:solidFill>
            <a:schemeClr val="bg1"/>
          </a:solidFill>
          <a:ln>
            <a:solidFill>
              <a:schemeClr val="tx1"/>
            </a:solidFill>
          </a:ln>
        </p:spPr>
        <p:txBody>
          <a:bodyPr wrap="square" rtlCol="0">
            <a:spAutoFit/>
          </a:bodyPr>
          <a:lstStyle/>
          <a:p>
            <a:r>
              <a:rPr lang="it-IT" dirty="0"/>
              <a:t>Irraggiamento continuo in piena potenza, 70 </a:t>
            </a:r>
            <a:r>
              <a:rPr lang="it-IT" dirty="0" err="1"/>
              <a:t>MeV</a:t>
            </a:r>
            <a:r>
              <a:rPr lang="it-IT" dirty="0"/>
              <a:t> e 500 </a:t>
            </a:r>
            <a:r>
              <a:rPr lang="it-IT" dirty="0" err="1"/>
              <a:t>microA</a:t>
            </a:r>
            <a:r>
              <a:rPr lang="it-IT" dirty="0"/>
              <a:t>, su BD schermato in un bunker di circa 180 m</a:t>
            </a:r>
            <a:r>
              <a:rPr lang="it-IT" baseline="30000" dirty="0"/>
              <a:t>3</a:t>
            </a:r>
            <a:r>
              <a:rPr lang="it-IT" dirty="0"/>
              <a:t>.</a:t>
            </a:r>
          </a:p>
        </p:txBody>
      </p:sp>
      <p:sp>
        <p:nvSpPr>
          <p:cNvPr id="8" name="Rettangolo 7">
            <a:extLst>
              <a:ext uri="{FF2B5EF4-FFF2-40B4-BE49-F238E27FC236}">
                <a16:creationId xmlns:a16="http://schemas.microsoft.com/office/drawing/2014/main" xmlns="" id="{B6219523-4A4E-6846-A7A6-8A6FD4B98A19}"/>
              </a:ext>
            </a:extLst>
          </p:cNvPr>
          <p:cNvSpPr/>
          <p:nvPr/>
        </p:nvSpPr>
        <p:spPr>
          <a:xfrm>
            <a:off x="85719" y="1900234"/>
            <a:ext cx="12106281" cy="428625"/>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Un limite di 1 </a:t>
            </a:r>
            <a:r>
              <a:rPr lang="it-IT" dirty="0" err="1"/>
              <a:t>Bq</a:t>
            </a:r>
            <a:r>
              <a:rPr lang="it-IT" dirty="0"/>
              <a:t>/g sul release garantisce il rispetto della non rilevanza radiologica per i componenti dell’aria attivati dai neutroni </a:t>
            </a:r>
          </a:p>
        </p:txBody>
      </p:sp>
      <p:cxnSp>
        <p:nvCxnSpPr>
          <p:cNvPr id="10" name="Connettore 1 9">
            <a:extLst>
              <a:ext uri="{FF2B5EF4-FFF2-40B4-BE49-F238E27FC236}">
                <a16:creationId xmlns:a16="http://schemas.microsoft.com/office/drawing/2014/main" xmlns="" id="{123FF827-46B3-CF48-8706-848B576969D9}"/>
              </a:ext>
            </a:extLst>
          </p:cNvPr>
          <p:cNvCxnSpPr/>
          <p:nvPr/>
        </p:nvCxnSpPr>
        <p:spPr>
          <a:xfrm>
            <a:off x="2471738" y="2428875"/>
            <a:ext cx="76581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95926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2BBE346-014D-2742-863D-FF55A1FE9153}"/>
              </a:ext>
            </a:extLst>
          </p:cNvPr>
          <p:cNvSpPr>
            <a:spLocks noGrp="1"/>
          </p:cNvSpPr>
          <p:nvPr>
            <p:ph type="title"/>
          </p:nvPr>
        </p:nvSpPr>
        <p:spPr>
          <a:xfrm>
            <a:off x="1838890" y="86078"/>
            <a:ext cx="8866632" cy="758257"/>
          </a:xfrm>
        </p:spPr>
        <p:txBody>
          <a:bodyPr/>
          <a:lstStyle/>
          <a:p>
            <a:pPr algn="ctr"/>
            <a:r>
              <a:rPr lang="it-IT" dirty="0"/>
              <a:t>Materiali irraggiati per/da altre sedi INFN</a:t>
            </a:r>
          </a:p>
        </p:txBody>
      </p:sp>
      <p:sp>
        <p:nvSpPr>
          <p:cNvPr id="3" name="Segnaposto contenuto 2">
            <a:extLst>
              <a:ext uri="{FF2B5EF4-FFF2-40B4-BE49-F238E27FC236}">
                <a16:creationId xmlns:a16="http://schemas.microsoft.com/office/drawing/2014/main" xmlns="" id="{2D589CC3-A4BD-D143-B4F0-90F13DFEFCE6}"/>
              </a:ext>
            </a:extLst>
          </p:cNvPr>
          <p:cNvSpPr>
            <a:spLocks noGrp="1"/>
          </p:cNvSpPr>
          <p:nvPr>
            <p:ph idx="1"/>
          </p:nvPr>
        </p:nvSpPr>
        <p:spPr>
          <a:xfrm>
            <a:off x="277401" y="647276"/>
            <a:ext cx="11794733" cy="6123394"/>
          </a:xfrm>
        </p:spPr>
        <p:txBody>
          <a:bodyPr>
            <a:normAutofit fontScale="25000" lnSpcReduction="20000"/>
          </a:bodyPr>
          <a:lstStyle/>
          <a:p>
            <a:pPr marL="0" indent="0">
              <a:buNone/>
            </a:pPr>
            <a:endParaRPr lang="it-IT" dirty="0" smtClean="0"/>
          </a:p>
          <a:p>
            <a:pPr marL="0" indent="0">
              <a:lnSpc>
                <a:spcPct val="170000"/>
              </a:lnSpc>
              <a:spcBef>
                <a:spcPts val="0"/>
              </a:spcBef>
              <a:buNone/>
            </a:pPr>
            <a:r>
              <a:rPr lang="it-IT" sz="6800" dirty="0"/>
              <a:t>O</a:t>
            </a:r>
            <a:r>
              <a:rPr lang="it-IT" sz="6800" dirty="0" smtClean="0"/>
              <a:t>gni Struttura </a:t>
            </a:r>
            <a:r>
              <a:rPr lang="it-IT" sz="6800" dirty="0"/>
              <a:t>INFN ha </a:t>
            </a:r>
            <a:r>
              <a:rPr lang="it-IT" sz="6800" u="sng" dirty="0"/>
              <a:t>proprie </a:t>
            </a:r>
            <a:r>
              <a:rPr lang="it-IT" sz="6800" dirty="0"/>
              <a:t>autorizzazioni in riferimento alle specifiche pratiche che intende svolgere.</a:t>
            </a:r>
          </a:p>
          <a:p>
            <a:pPr marL="0" indent="0">
              <a:lnSpc>
                <a:spcPct val="170000"/>
              </a:lnSpc>
              <a:spcBef>
                <a:spcPts val="0"/>
              </a:spcBef>
              <a:buNone/>
            </a:pPr>
            <a:r>
              <a:rPr lang="it-IT" sz="6800" dirty="0" smtClean="0"/>
              <a:t>Le singole Strutture si configurano come Datore di Lavoro.</a:t>
            </a:r>
            <a:endParaRPr lang="it-IT" sz="6800" dirty="0"/>
          </a:p>
          <a:p>
            <a:pPr marL="0" indent="0">
              <a:lnSpc>
                <a:spcPct val="170000"/>
              </a:lnSpc>
              <a:spcBef>
                <a:spcPts val="0"/>
              </a:spcBef>
              <a:buNone/>
            </a:pPr>
            <a:r>
              <a:rPr lang="it-IT" sz="6800" dirty="0"/>
              <a:t>S</a:t>
            </a:r>
            <a:r>
              <a:rPr lang="it-IT" sz="6800" dirty="0" smtClean="0"/>
              <a:t>i </a:t>
            </a:r>
            <a:r>
              <a:rPr lang="it-IT" sz="6800" dirty="0"/>
              <a:t>può generalizzare una procedura per quanto riguarda il trasferimento di materiale irraggiato da una </a:t>
            </a:r>
            <a:r>
              <a:rPr lang="it-IT" sz="6800" dirty="0" smtClean="0"/>
              <a:t>Struttura all’altra per motivi di ricerca.</a:t>
            </a:r>
            <a:endParaRPr lang="it-IT" sz="6800" dirty="0"/>
          </a:p>
          <a:p>
            <a:pPr marL="0" indent="0" algn="just">
              <a:lnSpc>
                <a:spcPct val="170000"/>
              </a:lnSpc>
              <a:spcBef>
                <a:spcPts val="0"/>
              </a:spcBef>
              <a:buNone/>
            </a:pPr>
            <a:r>
              <a:rPr lang="it-IT" sz="6800" dirty="0" smtClean="0"/>
              <a:t>ASSUNZIONI:</a:t>
            </a:r>
            <a:endParaRPr lang="it-IT" sz="6800" dirty="0"/>
          </a:p>
          <a:p>
            <a:pPr marL="0" indent="0" algn="just">
              <a:lnSpc>
                <a:spcPct val="170000"/>
              </a:lnSpc>
              <a:spcBef>
                <a:spcPts val="0"/>
              </a:spcBef>
              <a:buNone/>
            </a:pPr>
            <a:r>
              <a:rPr lang="it-IT" sz="6800" dirty="0"/>
              <a:t>1. </a:t>
            </a:r>
            <a:r>
              <a:rPr lang="it-IT" sz="6800" dirty="0" smtClean="0"/>
              <a:t>La sede </a:t>
            </a:r>
            <a:r>
              <a:rPr lang="it-IT" sz="6800" dirty="0"/>
              <a:t>di provenienza del materiale ha ottemperato tutti gli adempimenti per la detenzione/produzione del materiale in oggetto</a:t>
            </a:r>
          </a:p>
          <a:p>
            <a:pPr marL="0" indent="0" algn="just">
              <a:lnSpc>
                <a:spcPct val="170000"/>
              </a:lnSpc>
              <a:spcBef>
                <a:spcPts val="0"/>
              </a:spcBef>
              <a:buNone/>
            </a:pPr>
            <a:r>
              <a:rPr lang="it-IT" sz="6800" dirty="0"/>
              <a:t>2. La sede di provenienza </a:t>
            </a:r>
            <a:r>
              <a:rPr lang="it-IT" sz="6800" dirty="0" smtClean="0"/>
              <a:t>deve certificare </a:t>
            </a:r>
            <a:r>
              <a:rPr lang="it-IT" sz="6800" dirty="0"/>
              <a:t>il tipo e la quantità di radionuclidi contenuti nel </a:t>
            </a:r>
            <a:r>
              <a:rPr lang="it-IT" sz="6800" dirty="0" smtClean="0"/>
              <a:t>materiale e tale certificato accompagna la spedizione. Si suggerisce che la sede di provenienza riporti nel Registro di Radioprotezione l’operazione.</a:t>
            </a:r>
            <a:endParaRPr lang="it-IT" sz="6800" dirty="0"/>
          </a:p>
          <a:p>
            <a:pPr marL="0" indent="0" algn="just">
              <a:lnSpc>
                <a:spcPct val="170000"/>
              </a:lnSpc>
              <a:spcBef>
                <a:spcPts val="0"/>
              </a:spcBef>
              <a:buNone/>
            </a:pPr>
            <a:r>
              <a:rPr lang="it-IT" sz="6800" dirty="0"/>
              <a:t>3. La sede di destinazione possiede le autorizzazioni necessarie per la detenzione del </a:t>
            </a:r>
            <a:r>
              <a:rPr lang="it-IT" sz="6800" dirty="0" smtClean="0"/>
              <a:t>materiale. Si </a:t>
            </a:r>
            <a:r>
              <a:rPr lang="it-IT" sz="6800" dirty="0"/>
              <a:t>suggerisce che la sede di </a:t>
            </a:r>
            <a:r>
              <a:rPr lang="it-IT" sz="6800" dirty="0" smtClean="0"/>
              <a:t>destinazione </a:t>
            </a:r>
            <a:r>
              <a:rPr lang="it-IT" sz="6800" dirty="0"/>
              <a:t>riporti nel Registro di Radioprotezione l’operazione.</a:t>
            </a:r>
          </a:p>
          <a:p>
            <a:pPr marL="0" indent="0" algn="just">
              <a:lnSpc>
                <a:spcPct val="170000"/>
              </a:lnSpc>
              <a:spcBef>
                <a:spcPts val="0"/>
              </a:spcBef>
              <a:buNone/>
            </a:pPr>
            <a:r>
              <a:rPr lang="it-IT" sz="6800" dirty="0" smtClean="0"/>
              <a:t>4. In assenza di autorizzazioni di cui al Capo VI, si deve procedere alla comunicazione preventiva come se fosse una sorgente radioattiva.</a:t>
            </a:r>
          </a:p>
          <a:p>
            <a:pPr marL="0" indent="0" algn="just">
              <a:lnSpc>
                <a:spcPct val="170000"/>
              </a:lnSpc>
              <a:spcBef>
                <a:spcPts val="0"/>
              </a:spcBef>
              <a:buNone/>
            </a:pPr>
            <a:endParaRPr lang="it-IT" sz="7600" dirty="0" smtClean="0"/>
          </a:p>
          <a:p>
            <a:pPr marL="0" indent="0" algn="just">
              <a:lnSpc>
                <a:spcPct val="170000"/>
              </a:lnSpc>
              <a:spcBef>
                <a:spcPts val="0"/>
              </a:spcBef>
              <a:buNone/>
            </a:pPr>
            <a:r>
              <a:rPr lang="it-IT" sz="6800" dirty="0" smtClean="0"/>
              <a:t>Trattandosi </a:t>
            </a:r>
            <a:r>
              <a:rPr lang="it-IT" sz="6800" dirty="0"/>
              <a:t>di trasferimento da una sede all’altra con attraversamento di suolo pubblico ci sono adempimenti da ottemperare secondo il regolamento del trasporto su strada (ADR</a:t>
            </a:r>
            <a:r>
              <a:rPr lang="it-IT" sz="6800" dirty="0" smtClean="0"/>
              <a:t>). </a:t>
            </a:r>
            <a:endParaRPr lang="it-IT" sz="6800" dirty="0"/>
          </a:p>
        </p:txBody>
      </p:sp>
    </p:spTree>
    <p:custDataLst>
      <p:tags r:id="rId1"/>
    </p:custDataLst>
    <p:extLst>
      <p:ext uri="{BB962C8B-B14F-4D97-AF65-F5344CB8AC3E}">
        <p14:creationId xmlns:p14="http://schemas.microsoft.com/office/powerpoint/2010/main" val="20737172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0969246-B81D-CB47-9CD0-8AD07C84624D}"/>
              </a:ext>
            </a:extLst>
          </p:cNvPr>
          <p:cNvSpPr>
            <a:spLocks noGrp="1"/>
          </p:cNvSpPr>
          <p:nvPr>
            <p:ph type="title"/>
          </p:nvPr>
        </p:nvSpPr>
        <p:spPr>
          <a:xfrm>
            <a:off x="719006" y="284480"/>
            <a:ext cx="10623663" cy="855951"/>
          </a:xfrm>
        </p:spPr>
        <p:txBody>
          <a:bodyPr>
            <a:normAutofit/>
          </a:bodyPr>
          <a:lstStyle/>
          <a:p>
            <a:pPr algn="ctr"/>
            <a:r>
              <a:rPr lang="it-IT" dirty="0"/>
              <a:t>Materiali irraggiati per/da altre sedi INFN: casi particolari</a:t>
            </a:r>
          </a:p>
        </p:txBody>
      </p:sp>
      <p:sp>
        <p:nvSpPr>
          <p:cNvPr id="3" name="Segnaposto contenuto 2">
            <a:extLst>
              <a:ext uri="{FF2B5EF4-FFF2-40B4-BE49-F238E27FC236}">
                <a16:creationId xmlns:a16="http://schemas.microsoft.com/office/drawing/2014/main" xmlns="" id="{B567AF82-A3B6-3543-BBA1-97B5A3CE9796}"/>
              </a:ext>
            </a:extLst>
          </p:cNvPr>
          <p:cNvSpPr>
            <a:spLocks noGrp="1"/>
          </p:cNvSpPr>
          <p:nvPr>
            <p:ph idx="1"/>
          </p:nvPr>
        </p:nvSpPr>
        <p:spPr>
          <a:xfrm>
            <a:off x="400692" y="1140431"/>
            <a:ext cx="11363218" cy="5026118"/>
          </a:xfrm>
        </p:spPr>
        <p:txBody>
          <a:bodyPr>
            <a:normAutofit/>
          </a:bodyPr>
          <a:lstStyle/>
          <a:p>
            <a:r>
              <a:rPr lang="it-IT" sz="2000" dirty="0" smtClean="0"/>
              <a:t>Il materiale di interesse è stato </a:t>
            </a:r>
            <a:r>
              <a:rPr lang="it-IT" sz="2000" dirty="0"/>
              <a:t>irraggiato presso un acceleratore per eseguire un test di </a:t>
            </a:r>
            <a:r>
              <a:rPr lang="it-IT" sz="2000" dirty="0" smtClean="0"/>
              <a:t>danneggiamento e si vuole trasferire fuori della Struttura INFN. Cosa si fa?</a:t>
            </a:r>
            <a:endParaRPr lang="it-IT" sz="2000" dirty="0"/>
          </a:p>
          <a:p>
            <a:pPr marL="0" indent="0">
              <a:buNone/>
            </a:pPr>
            <a:r>
              <a:rPr lang="it-IT" dirty="0" smtClean="0"/>
              <a:t>	</a:t>
            </a:r>
            <a:r>
              <a:rPr lang="it-IT" sz="2000" dirty="0" smtClean="0"/>
              <a:t>a) esame di spettrometria gamma del pezzo</a:t>
            </a:r>
          </a:p>
          <a:p>
            <a:pPr marL="0" indent="0">
              <a:buNone/>
            </a:pPr>
            <a:r>
              <a:rPr lang="it-IT" sz="2000" dirty="0"/>
              <a:t>	</a:t>
            </a:r>
            <a:r>
              <a:rPr lang="it-IT" sz="2000" dirty="0" smtClean="0"/>
              <a:t>b) sulla base del risultato verificare se tutti i radionuclidi soddisfano i criteri ex art.154 comma 2</a:t>
            </a:r>
          </a:p>
          <a:p>
            <a:pPr marL="0" indent="0">
              <a:buNone/>
            </a:pPr>
            <a:r>
              <a:rPr lang="it-IT" sz="2000" dirty="0"/>
              <a:t>		</a:t>
            </a:r>
            <a:endParaRPr lang="it-IT" dirty="0"/>
          </a:p>
          <a:p>
            <a:r>
              <a:rPr lang="it-IT" sz="2000" dirty="0"/>
              <a:t>Voglio utilizzare la mia catena spettrometrica per caratterizzare un campione prodotto presso un ciclotrone ospedaliero </a:t>
            </a:r>
          </a:p>
          <a:p>
            <a:pPr marL="0" indent="0" algn="ctr">
              <a:buNone/>
            </a:pPr>
            <a:r>
              <a:rPr lang="it-IT" sz="2400" dirty="0">
                <a:solidFill>
                  <a:srgbClr val="FF0000"/>
                </a:solidFill>
              </a:rPr>
              <a:t>La mia sede deve essere autorizzata a detenere il radionuclide contenuto nel campione, nelle quantità dichiarate e </a:t>
            </a:r>
            <a:r>
              <a:rPr lang="it-IT" sz="2400" dirty="0" smtClean="0">
                <a:solidFill>
                  <a:srgbClr val="FF0000"/>
                </a:solidFill>
              </a:rPr>
              <a:t>possibilmente, anche se costa, utilizzate un vettore </a:t>
            </a:r>
            <a:r>
              <a:rPr lang="it-IT" sz="2400" dirty="0">
                <a:solidFill>
                  <a:srgbClr val="FF0000"/>
                </a:solidFill>
              </a:rPr>
              <a:t>autorizzato</a:t>
            </a:r>
          </a:p>
        </p:txBody>
      </p:sp>
    </p:spTree>
    <p:custDataLst>
      <p:tags r:id="rId1"/>
    </p:custDataLst>
    <p:extLst>
      <p:ext uri="{BB962C8B-B14F-4D97-AF65-F5344CB8AC3E}">
        <p14:creationId xmlns:p14="http://schemas.microsoft.com/office/powerpoint/2010/main" val="30131804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2939" y="3002683"/>
            <a:ext cx="8153037" cy="707886"/>
          </a:xfrm>
          <a:prstGeom prst="rect">
            <a:avLst/>
          </a:prstGeom>
          <a:noFill/>
        </p:spPr>
        <p:txBody>
          <a:bodyPr wrap="square" rtlCol="0">
            <a:spAutoFit/>
          </a:bodyPr>
          <a:lstStyle/>
          <a:p>
            <a:r>
              <a:rPr lang="it-IT" sz="4000" dirty="0" smtClean="0"/>
              <a:t>GRAZIE PER L’ATTENZIONE</a:t>
            </a:r>
            <a:endParaRPr lang="it-IT" sz="4000" dirty="0"/>
          </a:p>
        </p:txBody>
      </p:sp>
    </p:spTree>
    <p:extLst>
      <p:ext uri="{BB962C8B-B14F-4D97-AF65-F5344CB8AC3E}">
        <p14:creationId xmlns:p14="http://schemas.microsoft.com/office/powerpoint/2010/main" val="59384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99843" y="75802"/>
            <a:ext cx="8866632" cy="660742"/>
          </a:xfrm>
        </p:spPr>
        <p:txBody>
          <a:bodyPr>
            <a:normAutofit/>
          </a:bodyPr>
          <a:lstStyle/>
          <a:p>
            <a:pPr algn="ctr"/>
            <a:r>
              <a:rPr lang="it-IT" sz="3200" dirty="0" smtClean="0"/>
              <a:t>Definizioni e </a:t>
            </a:r>
            <a:r>
              <a:rPr lang="it-IT" sz="3200" dirty="0" err="1" smtClean="0"/>
              <a:t>reminder</a:t>
            </a:r>
            <a:r>
              <a:rPr lang="it-IT" sz="3200" dirty="0" smtClean="0"/>
              <a:t> Normativi</a:t>
            </a:r>
            <a:endParaRPr lang="it-IT" sz="3200" dirty="0"/>
          </a:p>
        </p:txBody>
      </p:sp>
      <p:sp>
        <p:nvSpPr>
          <p:cNvPr id="3" name="Segnaposto contenuto 2"/>
          <p:cNvSpPr>
            <a:spLocks noGrp="1"/>
          </p:cNvSpPr>
          <p:nvPr>
            <p:ph idx="1"/>
          </p:nvPr>
        </p:nvSpPr>
        <p:spPr>
          <a:xfrm>
            <a:off x="727026" y="750013"/>
            <a:ext cx="11262916" cy="5506949"/>
          </a:xfrm>
        </p:spPr>
        <p:txBody>
          <a:bodyPr>
            <a:normAutofit fontScale="85000" lnSpcReduction="20000"/>
          </a:bodyPr>
          <a:lstStyle/>
          <a:p>
            <a:pPr marL="0" indent="0" algn="just">
              <a:buNone/>
            </a:pPr>
            <a:endParaRPr lang="it-IT" sz="2000" dirty="0" smtClean="0"/>
          </a:p>
          <a:p>
            <a:pPr algn="just"/>
            <a:r>
              <a:rPr lang="it-IT" sz="2000" i="1" u="sng" dirty="0" err="1"/>
              <a:t>D.Lgs.</a:t>
            </a:r>
            <a:r>
              <a:rPr lang="it-IT" sz="2000" i="1" u="sng" dirty="0"/>
              <a:t> </a:t>
            </a:r>
            <a:r>
              <a:rPr lang="it-IT" sz="2000" i="1" u="sng" dirty="0" smtClean="0"/>
              <a:t>230/95 e </a:t>
            </a:r>
            <a:r>
              <a:rPr lang="it-IT" sz="2000" i="1" u="sng" dirty="0" err="1" smtClean="0"/>
              <a:t>smi</a:t>
            </a:r>
            <a:endParaRPr lang="it-IT" sz="2000" dirty="0"/>
          </a:p>
          <a:p>
            <a:pPr algn="just"/>
            <a:r>
              <a:rPr lang="it-IT" sz="2000" dirty="0" smtClean="0"/>
              <a:t>g</a:t>
            </a:r>
            <a:r>
              <a:rPr lang="it-IT" sz="2000" dirty="0"/>
              <a:t>) riciclo: la cessione deliberata di materiali a soggetti al di fuori dell'esercizio di pratiche di cui ai capi IV, </a:t>
            </a:r>
            <a:r>
              <a:rPr lang="it-IT" sz="2000" dirty="0" smtClean="0"/>
              <a:t>VI e </a:t>
            </a:r>
            <a:r>
              <a:rPr lang="it-IT" sz="2000" dirty="0"/>
              <a:t>VII, al fine del reimpiego dei materiali stessi attraverso lavorazioni;</a:t>
            </a:r>
          </a:p>
          <a:p>
            <a:pPr algn="just"/>
            <a:r>
              <a:rPr lang="it-IT" sz="2000" dirty="0"/>
              <a:t>h) riutilizzazione: la cessione deliberata di materiali ai soggetti di cui alla lettera g) al fine del loro </a:t>
            </a:r>
            <a:r>
              <a:rPr lang="it-IT" sz="2000" dirty="0" smtClean="0"/>
              <a:t>reimpiego diretto</a:t>
            </a:r>
            <a:r>
              <a:rPr lang="it-IT" sz="2000" dirty="0"/>
              <a:t>, senza </a:t>
            </a:r>
            <a:r>
              <a:rPr lang="it-IT" sz="2000" dirty="0" smtClean="0"/>
              <a:t>lavorazioni;</a:t>
            </a:r>
          </a:p>
          <a:p>
            <a:pPr algn="just"/>
            <a:r>
              <a:rPr lang="it-IT" sz="2000" dirty="0" smtClean="0"/>
              <a:t>rifiuti </a:t>
            </a:r>
            <a:r>
              <a:rPr lang="it-IT" sz="2000" dirty="0"/>
              <a:t>radioattivi: qualsiasi materia radioattiva, ancorché contenuta in apparecchiature o dispositivi in genere, di cui non è previsto il riciclo o la riutilizzazione</a:t>
            </a:r>
            <a:r>
              <a:rPr lang="it-IT" sz="2000" dirty="0" smtClean="0"/>
              <a:t>; </a:t>
            </a:r>
            <a:r>
              <a:rPr lang="it-IT" sz="2000" b="1" u="sng" dirty="0" smtClean="0">
                <a:effectLst>
                  <a:outerShdw blurRad="38100" dist="38100" dir="2700000" algn="tl">
                    <a:srgbClr val="000000">
                      <a:alpha val="43137"/>
                    </a:srgbClr>
                  </a:outerShdw>
                </a:effectLst>
              </a:rPr>
              <a:t>MA</a:t>
            </a:r>
            <a:endParaRPr lang="it-IT" sz="2000" b="1" u="sng" dirty="0">
              <a:effectLst>
                <a:outerShdw blurRad="38100" dist="38100" dir="2700000" algn="tl">
                  <a:srgbClr val="000000">
                    <a:alpha val="43137"/>
                  </a:srgbClr>
                </a:outerShdw>
              </a:effectLst>
            </a:endParaRPr>
          </a:p>
          <a:p>
            <a:r>
              <a:rPr lang="it-IT" sz="2000" i="1" u="sng" dirty="0" err="1" smtClean="0"/>
              <a:t>D.Lgs.</a:t>
            </a:r>
            <a:r>
              <a:rPr lang="it-IT" sz="2000" i="1" u="sng" dirty="0" smtClean="0"/>
              <a:t> 4/3/2014 n.45</a:t>
            </a:r>
          </a:p>
          <a:p>
            <a:pPr marL="0" indent="0">
              <a:buNone/>
            </a:pPr>
            <a:r>
              <a:rPr lang="it-IT" sz="2000" b="1" i="1" u="sng" dirty="0" smtClean="0"/>
              <a:t>rifiuti </a:t>
            </a:r>
            <a:r>
              <a:rPr lang="it-IT" sz="2000" b="1" i="1" u="sng" dirty="0"/>
              <a:t>radioattivi</a:t>
            </a:r>
            <a:r>
              <a:rPr lang="it-IT" sz="2000" dirty="0"/>
              <a:t>: qualsiasi materia radioattiva, </a:t>
            </a:r>
            <a:r>
              <a:rPr lang="it-IT" sz="2000" dirty="0" smtClean="0"/>
              <a:t>…ancorché </a:t>
            </a:r>
            <a:r>
              <a:rPr lang="it-IT" sz="2000" dirty="0"/>
              <a:t>contenuta in </a:t>
            </a:r>
            <a:r>
              <a:rPr lang="it-IT" sz="2000" dirty="0" smtClean="0"/>
              <a:t>	apparecchiature </a:t>
            </a:r>
            <a:r>
              <a:rPr lang="it-IT" sz="2000" dirty="0"/>
              <a:t>o dispositivi in genere, di cui </a:t>
            </a:r>
            <a:r>
              <a:rPr lang="it-IT" sz="2000" dirty="0" smtClean="0"/>
              <a:t>nessun riciclo </a:t>
            </a:r>
            <a:r>
              <a:rPr lang="it-IT" sz="2000" dirty="0"/>
              <a:t>o </a:t>
            </a:r>
            <a:r>
              <a:rPr lang="it-IT" sz="2000" dirty="0" smtClean="0"/>
              <a:t>utilizzo ulteriore è previsto </a:t>
            </a:r>
            <a:r>
              <a:rPr lang="it-IT" sz="2000" b="1" dirty="0" smtClean="0"/>
              <a:t>o preso in considerazione dall’autorità di regolamentazione competente</a:t>
            </a:r>
            <a:r>
              <a:rPr lang="it-IT" sz="2000" dirty="0" smtClean="0"/>
              <a:t>…</a:t>
            </a:r>
            <a:r>
              <a:rPr lang="it-IT" sz="2000" b="1" dirty="0" smtClean="0"/>
              <a:t>o da persona la cui decisione sia accettata dall’autorità…</a:t>
            </a:r>
          </a:p>
          <a:p>
            <a:pPr marL="0" indent="0">
              <a:buNone/>
            </a:pPr>
            <a:endParaRPr lang="it-IT" sz="2000" b="1" dirty="0" smtClean="0"/>
          </a:p>
          <a:p>
            <a:r>
              <a:rPr lang="it-IT" sz="2100" i="1" u="sng" dirty="0"/>
              <a:t>Decreto 7 Agosto </a:t>
            </a:r>
            <a:r>
              <a:rPr lang="it-IT" sz="2100" i="1" u="sng" dirty="0" smtClean="0"/>
              <a:t>2015 – Classificazione dei rifiuti radioattivi</a:t>
            </a:r>
            <a:endParaRPr lang="it-IT" sz="2100" i="1" u="sng" dirty="0"/>
          </a:p>
          <a:p>
            <a:pPr marL="0" indent="0">
              <a:buNone/>
            </a:pPr>
            <a:r>
              <a:rPr lang="it-IT" sz="2000" dirty="0"/>
              <a:t>Art. 2, comma 3 </a:t>
            </a:r>
          </a:p>
          <a:p>
            <a:pPr marL="0" indent="0">
              <a:buNone/>
            </a:pPr>
            <a:r>
              <a:rPr lang="it-IT" sz="2000" dirty="0"/>
              <a:t>La presente classificazione si riferisce </a:t>
            </a:r>
            <a:r>
              <a:rPr lang="it-IT" sz="2000" b="1" dirty="0"/>
              <a:t>ai rifiuti radioattivi solidi condizionati</a:t>
            </a:r>
            <a:r>
              <a:rPr lang="it-IT" sz="2000" dirty="0"/>
              <a:t>; all’atto della generazione, i rifiuti radioattivi solidi e liquidi sono preliminarmente classificati in relazione alla tipologia di condizionamento per essi prevista nel rispetto dell’obiettivo di minimizzazione dei volumi finali dei rifiuti condizionati prodotti.</a:t>
            </a:r>
          </a:p>
          <a:p>
            <a:pPr marL="0" indent="0">
              <a:buNone/>
            </a:pPr>
            <a:r>
              <a:rPr lang="it-IT" sz="2000" dirty="0"/>
              <a:t>Comma 5</a:t>
            </a:r>
          </a:p>
          <a:p>
            <a:pPr marL="0" indent="0">
              <a:buNone/>
            </a:pPr>
            <a:r>
              <a:rPr lang="it-IT" sz="2000" dirty="0"/>
              <a:t>Il presente decreto </a:t>
            </a:r>
            <a:r>
              <a:rPr lang="it-IT" sz="2000" b="1" dirty="0"/>
              <a:t>non si applica ai rifiuti radioattivi aeriformi e liquidi</a:t>
            </a:r>
            <a:r>
              <a:rPr lang="it-IT" sz="2000" dirty="0"/>
              <a:t> per i quali è previsto lo smaltimento nell’ambiente sotto forma di effluenti, né ai residui contenenti radionuclidi di origine naturale […].</a:t>
            </a:r>
          </a:p>
          <a:p>
            <a:pPr marL="0" indent="0" algn="just">
              <a:buNone/>
            </a:pPr>
            <a:endParaRPr lang="it-IT" sz="2000" dirty="0"/>
          </a:p>
        </p:txBody>
      </p:sp>
      <p:sp>
        <p:nvSpPr>
          <p:cNvPr id="5" name="Segnaposto numero diapositiva 4"/>
          <p:cNvSpPr>
            <a:spLocks noGrp="1"/>
          </p:cNvSpPr>
          <p:nvPr>
            <p:ph type="sldNum" sz="quarter" idx="12"/>
          </p:nvPr>
        </p:nvSpPr>
        <p:spPr/>
        <p:txBody>
          <a:bodyPr/>
          <a:lstStyle/>
          <a:p>
            <a:fld id="{CB875EF2-FF5F-E642-A6F0-412BB3B4980E}" type="slidenum">
              <a:rPr lang="it-IT" smtClean="0"/>
              <a:t>3</a:t>
            </a:fld>
            <a:endParaRPr lang="it-IT"/>
          </a:p>
        </p:txBody>
      </p:sp>
    </p:spTree>
    <p:custDataLst>
      <p:tags r:id="rId1"/>
    </p:custDataLst>
    <p:extLst>
      <p:ext uri="{BB962C8B-B14F-4D97-AF65-F5344CB8AC3E}">
        <p14:creationId xmlns:p14="http://schemas.microsoft.com/office/powerpoint/2010/main" val="8271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D64817B-0CE3-0F4A-A0EB-89E5967725D9}"/>
              </a:ext>
            </a:extLst>
          </p:cNvPr>
          <p:cNvSpPr txBox="1">
            <a:spLocks/>
          </p:cNvSpPr>
          <p:nvPr/>
        </p:nvSpPr>
        <p:spPr>
          <a:xfrm>
            <a:off x="605990" y="1294543"/>
            <a:ext cx="11245685" cy="4222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it-IT" dirty="0"/>
          </a:p>
          <a:p>
            <a:pPr marL="0" indent="0">
              <a:buFont typeface="Arial"/>
              <a:buNone/>
            </a:pPr>
            <a:endParaRPr lang="it-IT" dirty="0"/>
          </a:p>
          <a:p>
            <a:pPr marL="0" indent="0">
              <a:buNone/>
            </a:pPr>
            <a:r>
              <a:rPr lang="it-IT" sz="2400" u="sng" dirty="0"/>
              <a:t>Direttiva 59/2013 EURATOM</a:t>
            </a:r>
          </a:p>
          <a:p>
            <a:pPr marL="0" indent="0">
              <a:buNone/>
            </a:pPr>
            <a:r>
              <a:rPr lang="it-IT" sz="2400" dirty="0"/>
              <a:t/>
            </a:r>
            <a:br>
              <a:rPr lang="it-IT" sz="2400" dirty="0"/>
            </a:br>
            <a:r>
              <a:rPr lang="it-IT" sz="2400" dirty="0"/>
              <a:t>"rifiuti radioattivi": qualsiasi materiale radioattivo in forma gassosa, liquida o solida per il quale lo Stato membro o una persona giuridica o fisica </a:t>
            </a:r>
            <a:r>
              <a:rPr lang="it-IT" sz="2400" b="1" dirty="0"/>
              <a:t>la cui decisione è accettata dallo Stato membro</a:t>
            </a:r>
            <a:r>
              <a:rPr lang="it-IT" sz="2400" dirty="0"/>
              <a:t> non preveda o prenda in considerazione un ulteriore uso e che sia regolamentato a titolo di rifiuto radioattivo da un'autorità di regolamentazione competente conformemente al quadro legislativo e regolamentare dello Stato membro; </a:t>
            </a:r>
          </a:p>
          <a:p>
            <a:pPr marL="0" indent="0">
              <a:buNone/>
            </a:pPr>
            <a:r>
              <a:rPr lang="it-IT" sz="2400" dirty="0" smtClean="0"/>
              <a:t>(vedi </a:t>
            </a:r>
            <a:r>
              <a:rPr lang="it-IT" sz="2400" i="1" dirty="0" smtClean="0"/>
              <a:t>Tabella </a:t>
            </a:r>
            <a:r>
              <a:rPr lang="it-IT" sz="2400" i="1" dirty="0"/>
              <a:t>A esplicitamente riferita a solidi, tabella B non fa differenza</a:t>
            </a:r>
            <a:r>
              <a:rPr lang="it-IT" sz="2400" dirty="0"/>
              <a:t>)</a:t>
            </a:r>
          </a:p>
        </p:txBody>
      </p:sp>
      <p:sp>
        <p:nvSpPr>
          <p:cNvPr id="6" name="Titolo 1"/>
          <p:cNvSpPr>
            <a:spLocks noGrp="1"/>
          </p:cNvSpPr>
          <p:nvPr>
            <p:ph type="title"/>
          </p:nvPr>
        </p:nvSpPr>
        <p:spPr>
          <a:xfrm>
            <a:off x="1499843" y="176512"/>
            <a:ext cx="8866632" cy="660742"/>
          </a:xfrm>
        </p:spPr>
        <p:txBody>
          <a:bodyPr>
            <a:normAutofit/>
          </a:bodyPr>
          <a:lstStyle/>
          <a:p>
            <a:pPr algn="ctr"/>
            <a:r>
              <a:rPr lang="it-IT" sz="3200" dirty="0" smtClean="0"/>
              <a:t>Definizioni e </a:t>
            </a:r>
            <a:r>
              <a:rPr lang="it-IT" sz="3200" dirty="0" err="1" smtClean="0"/>
              <a:t>reminder</a:t>
            </a:r>
            <a:r>
              <a:rPr lang="it-IT" sz="3200" dirty="0" smtClean="0"/>
              <a:t> Normativi</a:t>
            </a:r>
            <a:endParaRPr lang="it-IT" sz="3200" dirty="0"/>
          </a:p>
        </p:txBody>
      </p:sp>
    </p:spTree>
    <p:custDataLst>
      <p:tags r:id="rId1"/>
    </p:custDataLst>
    <p:extLst>
      <p:ext uri="{BB962C8B-B14F-4D97-AF65-F5344CB8AC3E}">
        <p14:creationId xmlns:p14="http://schemas.microsoft.com/office/powerpoint/2010/main" val="34464545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0632F690-E24F-0F4B-8961-45999884D568}"/>
              </a:ext>
            </a:extLst>
          </p:cNvPr>
          <p:cNvSpPr>
            <a:spLocks noGrp="1"/>
          </p:cNvSpPr>
          <p:nvPr>
            <p:ph idx="1"/>
          </p:nvPr>
        </p:nvSpPr>
        <p:spPr>
          <a:xfrm>
            <a:off x="215757" y="449451"/>
            <a:ext cx="4821193" cy="5717098"/>
          </a:xfrm>
        </p:spPr>
        <p:txBody>
          <a:bodyPr>
            <a:normAutofit/>
          </a:bodyPr>
          <a:lstStyle/>
          <a:p>
            <a:pPr marL="0" indent="0" algn="just">
              <a:lnSpc>
                <a:spcPct val="100000"/>
              </a:lnSpc>
              <a:buNone/>
            </a:pPr>
            <a:r>
              <a:rPr lang="it-IT" sz="2400" b="1" dirty="0"/>
              <a:t>Se decido di tenere il materiale nella mia installazione e lo considero un rifiuto</a:t>
            </a:r>
            <a:r>
              <a:rPr lang="it-IT" sz="2400" dirty="0"/>
              <a:t>, classificazione ai sensi del Decreto 7 Agosto 2015: </a:t>
            </a:r>
            <a:r>
              <a:rPr lang="it-IT" sz="2400" b="1" dirty="0"/>
              <a:t>come ne devo disporre</a:t>
            </a:r>
            <a:r>
              <a:rPr lang="it-IT" sz="2400" dirty="0"/>
              <a:t>?</a:t>
            </a:r>
          </a:p>
          <a:p>
            <a:pPr marL="0" indent="0">
              <a:lnSpc>
                <a:spcPct val="100000"/>
              </a:lnSpc>
              <a:buNone/>
            </a:pPr>
            <a:endParaRPr lang="it-IT" sz="2400" dirty="0" smtClean="0"/>
          </a:p>
          <a:p>
            <a:pPr marL="0" indent="0">
              <a:lnSpc>
                <a:spcPct val="100000"/>
              </a:lnSpc>
              <a:buNone/>
            </a:pPr>
            <a:endParaRPr lang="it-IT" sz="2400" dirty="0" smtClean="0"/>
          </a:p>
          <a:p>
            <a:pPr marL="0" indent="0">
              <a:lnSpc>
                <a:spcPct val="100000"/>
              </a:lnSpc>
              <a:buNone/>
            </a:pPr>
            <a:r>
              <a:rPr lang="it-IT" sz="2400" dirty="0" smtClean="0"/>
              <a:t>ATTENZIONE </a:t>
            </a:r>
            <a:r>
              <a:rPr lang="it-IT" sz="2400" dirty="0"/>
              <a:t>alla locuzione «deposito di stoccaggio temporaneo» </a:t>
            </a:r>
            <a:r>
              <a:rPr lang="it-IT" sz="2400" dirty="0" smtClean="0"/>
              <a:t>in quanto ha una sua configurazione legislativa</a:t>
            </a:r>
            <a:endParaRPr lang="it-IT" sz="2400" dirty="0"/>
          </a:p>
          <a:p>
            <a:pPr marL="0" indent="0">
              <a:lnSpc>
                <a:spcPct val="100000"/>
              </a:lnSpc>
              <a:buNone/>
            </a:pPr>
            <a:endParaRPr lang="it-IT" sz="2400" dirty="0" smtClean="0"/>
          </a:p>
        </p:txBody>
      </p:sp>
      <p:sp>
        <p:nvSpPr>
          <p:cNvPr id="4" name="Segnaposto piè di pagina 3">
            <a:extLst>
              <a:ext uri="{FF2B5EF4-FFF2-40B4-BE49-F238E27FC236}">
                <a16:creationId xmlns:a16="http://schemas.microsoft.com/office/drawing/2014/main" xmlns="" id="{FE8E9492-7903-CD40-A794-D1C94DD6CEE3}"/>
              </a:ext>
            </a:extLst>
          </p:cNvPr>
          <p:cNvSpPr>
            <a:spLocks noGrp="1"/>
          </p:cNvSpPr>
          <p:nvPr>
            <p:ph type="ftr" sz="quarter" idx="11"/>
          </p:nvPr>
        </p:nvSpPr>
        <p:spPr/>
        <p:txBody>
          <a:bodyPr/>
          <a:lstStyle/>
          <a:p>
            <a:r>
              <a:rPr lang="it-IT"/>
              <a:t>Radiation Protection</a:t>
            </a:r>
          </a:p>
        </p:txBody>
      </p:sp>
      <p:sp>
        <p:nvSpPr>
          <p:cNvPr id="5" name="Segnaposto numero diapositiva 4">
            <a:extLst>
              <a:ext uri="{FF2B5EF4-FFF2-40B4-BE49-F238E27FC236}">
                <a16:creationId xmlns:a16="http://schemas.microsoft.com/office/drawing/2014/main" xmlns="" id="{66979809-B423-6D40-BED5-E9C964F383CF}"/>
              </a:ext>
            </a:extLst>
          </p:cNvPr>
          <p:cNvSpPr>
            <a:spLocks noGrp="1"/>
          </p:cNvSpPr>
          <p:nvPr>
            <p:ph type="sldNum" sz="quarter" idx="12"/>
          </p:nvPr>
        </p:nvSpPr>
        <p:spPr/>
        <p:txBody>
          <a:bodyPr/>
          <a:lstStyle/>
          <a:p>
            <a:fld id="{CB875EF2-FF5F-E642-A6F0-412BB3B4980E}" type="slidenum">
              <a:rPr lang="it-IT" smtClean="0"/>
              <a:t>5</a:t>
            </a:fld>
            <a:endParaRPr lang="it-IT"/>
          </a:p>
        </p:txBody>
      </p:sp>
      <p:pic>
        <p:nvPicPr>
          <p:cNvPr id="6" name="Immagine 5">
            <a:extLst>
              <a:ext uri="{FF2B5EF4-FFF2-40B4-BE49-F238E27FC236}">
                <a16:creationId xmlns:a16="http://schemas.microsoft.com/office/drawing/2014/main" xmlns="" id="{2084B31B-3FD0-1C47-91D8-5E2688D502AA}"/>
              </a:ext>
            </a:extLst>
          </p:cNvPr>
          <p:cNvPicPr>
            <a:picLocks noChangeAspect="1"/>
          </p:cNvPicPr>
          <p:nvPr/>
        </p:nvPicPr>
        <p:blipFill>
          <a:blip r:embed="rId3"/>
          <a:stretch>
            <a:fillRect/>
          </a:stretch>
        </p:blipFill>
        <p:spPr>
          <a:xfrm>
            <a:off x="5443526" y="0"/>
            <a:ext cx="6748474" cy="6858000"/>
          </a:xfrm>
          <a:prstGeom prst="rect">
            <a:avLst/>
          </a:prstGeom>
        </p:spPr>
      </p:pic>
      <p:cxnSp>
        <p:nvCxnSpPr>
          <p:cNvPr id="8" name="Connettore 2 7">
            <a:extLst>
              <a:ext uri="{FF2B5EF4-FFF2-40B4-BE49-F238E27FC236}">
                <a16:creationId xmlns:a16="http://schemas.microsoft.com/office/drawing/2014/main" xmlns="" id="{1861EC9F-7EE7-4244-A1FE-B65F85014397}"/>
              </a:ext>
            </a:extLst>
          </p:cNvPr>
          <p:cNvCxnSpPr>
            <a:cxnSpLocks/>
          </p:cNvCxnSpPr>
          <p:nvPr/>
        </p:nvCxnSpPr>
        <p:spPr>
          <a:xfrm flipV="1">
            <a:off x="2116476" y="1332854"/>
            <a:ext cx="8577355" cy="1749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0825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xmlns="" id="{BB7693AF-D006-F345-8AD0-A8BB98B81542}"/>
              </a:ext>
            </a:extLst>
          </p:cNvPr>
          <p:cNvSpPr/>
          <p:nvPr/>
        </p:nvSpPr>
        <p:spPr>
          <a:xfrm>
            <a:off x="-2" y="-4385"/>
            <a:ext cx="12192000" cy="1042737"/>
          </a:xfrm>
          <a:prstGeom prst="rect">
            <a:avLst/>
          </a:prstGeom>
          <a:solidFill>
            <a:srgbClr val="237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xmlns="" id="{5D6753E6-9C67-B540-A498-217B26063DE2}"/>
              </a:ext>
            </a:extLst>
          </p:cNvPr>
          <p:cNvSpPr>
            <a:spLocks noGrp="1"/>
          </p:cNvSpPr>
          <p:nvPr>
            <p:ph type="title"/>
          </p:nvPr>
        </p:nvSpPr>
        <p:spPr/>
        <p:txBody>
          <a:bodyPr/>
          <a:lstStyle/>
          <a:p>
            <a:r>
              <a:rPr lang="it-IT" dirty="0">
                <a:solidFill>
                  <a:schemeClr val="bg1"/>
                </a:solidFill>
              </a:rPr>
              <a:t>Riferimenti normativi</a:t>
            </a:r>
          </a:p>
        </p:txBody>
      </p:sp>
      <p:sp>
        <p:nvSpPr>
          <p:cNvPr id="3" name="Segnaposto contenuto 2">
            <a:extLst>
              <a:ext uri="{FF2B5EF4-FFF2-40B4-BE49-F238E27FC236}">
                <a16:creationId xmlns:a16="http://schemas.microsoft.com/office/drawing/2014/main" xmlns="" id="{89660111-6928-1E49-A146-137CCEF1EB8E}"/>
              </a:ext>
            </a:extLst>
          </p:cNvPr>
          <p:cNvSpPr>
            <a:spLocks noGrp="1"/>
          </p:cNvSpPr>
          <p:nvPr>
            <p:ph idx="1"/>
          </p:nvPr>
        </p:nvSpPr>
        <p:spPr>
          <a:xfrm>
            <a:off x="1609344" y="1313002"/>
            <a:ext cx="8869680" cy="2810543"/>
          </a:xfrm>
        </p:spPr>
        <p:txBody>
          <a:bodyPr>
            <a:normAutofit fontScale="92500" lnSpcReduction="10000"/>
          </a:bodyPr>
          <a:lstStyle/>
          <a:p>
            <a:r>
              <a:rPr lang="it-IT" dirty="0"/>
              <a:t>D. </a:t>
            </a:r>
            <a:r>
              <a:rPr lang="it-IT" dirty="0" err="1"/>
              <a:t>Lgs</a:t>
            </a:r>
            <a:r>
              <a:rPr lang="it-IT" dirty="0"/>
              <a:t>. 230/95 e </a:t>
            </a:r>
            <a:r>
              <a:rPr lang="it-IT" dirty="0" err="1"/>
              <a:t>s.m.i.</a:t>
            </a:r>
            <a:endParaRPr lang="it-IT" dirty="0"/>
          </a:p>
          <a:p>
            <a:r>
              <a:rPr lang="it-IT" dirty="0"/>
              <a:t>Decreto 4 Marzo 2014, n. 45 «Attuazione della direttiva 2011/70/EURATOM, che istituisce un quadro comunitario per la gestione responsabile e sicura del combustibile nucleare esaurito e dei rifiuti radioattivi»</a:t>
            </a:r>
          </a:p>
          <a:p>
            <a:r>
              <a:rPr lang="it-IT" dirty="0" smtClean="0"/>
              <a:t>Decreto </a:t>
            </a:r>
            <a:r>
              <a:rPr lang="it-IT" dirty="0"/>
              <a:t>7 Agosto 2015 «Classificazione dei rifiuti radioattivi, ai sensi dell’art. 5 del decreto legislativo 4 marzo 2014, n. 45»</a:t>
            </a:r>
          </a:p>
          <a:p>
            <a:endParaRPr lang="it-IT" dirty="0"/>
          </a:p>
        </p:txBody>
      </p:sp>
      <p:sp>
        <p:nvSpPr>
          <p:cNvPr id="6" name="CasellaDiTesto 5">
            <a:extLst>
              <a:ext uri="{FF2B5EF4-FFF2-40B4-BE49-F238E27FC236}">
                <a16:creationId xmlns:a16="http://schemas.microsoft.com/office/drawing/2014/main" xmlns="" id="{EE6A0504-1682-9A47-840C-49FEF11487AE}"/>
              </a:ext>
            </a:extLst>
          </p:cNvPr>
          <p:cNvSpPr txBox="1"/>
          <p:nvPr/>
        </p:nvSpPr>
        <p:spPr>
          <a:xfrm>
            <a:off x="1020462" y="4626595"/>
            <a:ext cx="8373979" cy="2308324"/>
          </a:xfrm>
          <a:prstGeom prst="rect">
            <a:avLst/>
          </a:prstGeom>
          <a:noFill/>
        </p:spPr>
        <p:txBody>
          <a:bodyPr wrap="square" rtlCol="0">
            <a:spAutoFit/>
          </a:bodyPr>
          <a:lstStyle/>
          <a:p>
            <a:pPr algn="ctr"/>
            <a:r>
              <a:rPr lang="it-IT" dirty="0"/>
              <a:t>Art. 5</a:t>
            </a:r>
          </a:p>
          <a:p>
            <a:pPr algn="ctr"/>
            <a:r>
              <a:rPr lang="it-IT" dirty="0"/>
              <a:t>Classificazione dei rifiuti radioattivi</a:t>
            </a:r>
          </a:p>
          <a:p>
            <a:pPr algn="ctr"/>
            <a:r>
              <a:rPr lang="it-IT" dirty="0"/>
              <a:t>1. Il Ministro dell'ambiente e della tutela del territorio e del mare e il Ministro dello sviluppo economico, su proposta dell'autorità di regolamentazione competente, adottano con decreto interministeriale, entro 180 giorni dall'entrata in vigore del presente decreto, la classificazione dei rifiuti radioattivi, anche in relazione agli standard internazionali, tenendo conto delle loro proprietà e delle specifiche tipologie.</a:t>
            </a:r>
          </a:p>
          <a:p>
            <a:pPr algn="ctr"/>
            <a:endParaRPr lang="it-IT" dirty="0"/>
          </a:p>
        </p:txBody>
      </p:sp>
      <p:sp>
        <p:nvSpPr>
          <p:cNvPr id="4" name="Rettangolo 3">
            <a:extLst>
              <a:ext uri="{FF2B5EF4-FFF2-40B4-BE49-F238E27FC236}">
                <a16:creationId xmlns:a16="http://schemas.microsoft.com/office/drawing/2014/main" xmlns="" id="{1C9081EC-51CD-D943-A3C4-E44DC5DDE735}"/>
              </a:ext>
            </a:extLst>
          </p:cNvPr>
          <p:cNvSpPr/>
          <p:nvPr/>
        </p:nvSpPr>
        <p:spPr>
          <a:xfrm>
            <a:off x="2966851" y="3458391"/>
            <a:ext cx="3014284" cy="3719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llout con freccia in su 4">
            <a:extLst>
              <a:ext uri="{FF2B5EF4-FFF2-40B4-BE49-F238E27FC236}">
                <a16:creationId xmlns:a16="http://schemas.microsoft.com/office/drawing/2014/main" xmlns="" id="{E7FACD01-E69F-2741-9D37-22D58FBCE489}"/>
              </a:ext>
            </a:extLst>
          </p:cNvPr>
          <p:cNvSpPr/>
          <p:nvPr/>
        </p:nvSpPr>
        <p:spPr>
          <a:xfrm>
            <a:off x="1015714" y="3748424"/>
            <a:ext cx="8378727" cy="3036290"/>
          </a:xfrm>
          <a:prstGeom prst="upArrowCallout">
            <a:avLst>
              <a:gd name="adj1" fmla="val 56780"/>
              <a:gd name="adj2" fmla="val 5509"/>
              <a:gd name="adj3" fmla="val 35814"/>
              <a:gd name="adj4" fmla="val 6497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Risultati immagini per bandiere italiana e europea">
            <a:extLst>
              <a:ext uri="{FF2B5EF4-FFF2-40B4-BE49-F238E27FC236}">
                <a16:creationId xmlns:a16="http://schemas.microsoft.com/office/drawing/2014/main" xmlns="" id="{D8F12C91-B4AD-584E-BF25-4845E26F8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2834" y="1"/>
            <a:ext cx="1529166" cy="10179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7833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C16D1F-EE60-5B4C-BDE5-139F3B53F35D}"/>
              </a:ext>
            </a:extLst>
          </p:cNvPr>
          <p:cNvSpPr>
            <a:spLocks noGrp="1"/>
          </p:cNvSpPr>
          <p:nvPr>
            <p:ph type="title"/>
          </p:nvPr>
        </p:nvSpPr>
        <p:spPr/>
        <p:txBody>
          <a:bodyPr anchor="ctr"/>
          <a:lstStyle/>
          <a:p>
            <a:r>
              <a:rPr lang="it-IT" dirty="0"/>
              <a:t>D. </a:t>
            </a:r>
            <a:r>
              <a:rPr lang="it-IT" dirty="0" err="1"/>
              <a:t>Lgs</a:t>
            </a:r>
            <a:r>
              <a:rPr lang="it-IT" dirty="0"/>
              <a:t>. 230/95</a:t>
            </a:r>
          </a:p>
        </p:txBody>
      </p:sp>
      <p:sp>
        <p:nvSpPr>
          <p:cNvPr id="5" name="Segnaposto numero diapositiva 4">
            <a:extLst>
              <a:ext uri="{FF2B5EF4-FFF2-40B4-BE49-F238E27FC236}">
                <a16:creationId xmlns:a16="http://schemas.microsoft.com/office/drawing/2014/main" xmlns="" id="{E905EF90-F426-CA4B-A22F-76C4EF2632E0}"/>
              </a:ext>
            </a:extLst>
          </p:cNvPr>
          <p:cNvSpPr>
            <a:spLocks noGrp="1"/>
          </p:cNvSpPr>
          <p:nvPr>
            <p:ph type="sldNum" sz="quarter" idx="12"/>
          </p:nvPr>
        </p:nvSpPr>
        <p:spPr/>
        <p:txBody>
          <a:bodyPr/>
          <a:lstStyle/>
          <a:p>
            <a:fld id="{CB875EF2-FF5F-E642-A6F0-412BB3B4980E}" type="slidenum">
              <a:rPr lang="it-IT" smtClean="0"/>
              <a:t>7</a:t>
            </a:fld>
            <a:endParaRPr lang="it-IT"/>
          </a:p>
        </p:txBody>
      </p:sp>
      <p:pic>
        <p:nvPicPr>
          <p:cNvPr id="2050" name="Picture 2" descr="http://www.terredimontechiarugolo.it/terredimontechiarugolo/wp-content/uploads/2015/08/054623050-1ea6811c-d706-48bc-a51e-f854155439ab.jpg">
            <a:extLst>
              <a:ext uri="{FF2B5EF4-FFF2-40B4-BE49-F238E27FC236}">
                <a16:creationId xmlns:a16="http://schemas.microsoft.com/office/drawing/2014/main" xmlns="" id="{9564A26D-5306-8942-866E-FA8D978FF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
          <a:stretch/>
        </p:blipFill>
        <p:spPr bwMode="auto">
          <a:xfrm>
            <a:off x="8956980" y="2827298"/>
            <a:ext cx="2606361" cy="250642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E6DF0FC9-E7B1-7D42-901B-A60758AEB31D}"/>
              </a:ext>
            </a:extLst>
          </p:cNvPr>
          <p:cNvSpPr>
            <a:spLocks noGrp="1"/>
          </p:cNvSpPr>
          <p:nvPr>
            <p:ph idx="1"/>
          </p:nvPr>
        </p:nvSpPr>
        <p:spPr>
          <a:xfrm>
            <a:off x="1609344" y="1135819"/>
            <a:ext cx="8869680" cy="2067502"/>
          </a:xfrm>
        </p:spPr>
        <p:txBody>
          <a:bodyPr>
            <a:normAutofit/>
          </a:bodyPr>
          <a:lstStyle/>
          <a:p>
            <a:pPr marL="0" indent="0" algn="ctr">
              <a:buNone/>
            </a:pPr>
            <a:r>
              <a:rPr lang="it-IT" sz="2400" b="1" dirty="0"/>
              <a:t>CAPO VI – Regime autorizzativo per le installazioni e particolari disposizioni per i rifiuti radioattivi</a:t>
            </a:r>
          </a:p>
          <a:p>
            <a:pPr marL="0" indent="0" algn="ctr">
              <a:buNone/>
            </a:pPr>
            <a:r>
              <a:rPr lang="it-IT" sz="2400" dirty="0"/>
              <a:t>Articolo 30</a:t>
            </a:r>
          </a:p>
          <a:p>
            <a:pPr marL="0" indent="0" algn="ctr">
              <a:buNone/>
            </a:pPr>
            <a:r>
              <a:rPr lang="it-IT" sz="2400" dirty="0"/>
              <a:t>Particolari disposizioni per l’allontanamento dei rifiuti</a:t>
            </a:r>
          </a:p>
        </p:txBody>
      </p:sp>
      <p:sp>
        <p:nvSpPr>
          <p:cNvPr id="9" name="CasellaDiTesto 8">
            <a:extLst>
              <a:ext uri="{FF2B5EF4-FFF2-40B4-BE49-F238E27FC236}">
                <a16:creationId xmlns:a16="http://schemas.microsoft.com/office/drawing/2014/main" xmlns="" id="{7D8BC9A0-70EC-5A4E-9660-9E41288A58D2}"/>
              </a:ext>
            </a:extLst>
          </p:cNvPr>
          <p:cNvSpPr txBox="1"/>
          <p:nvPr/>
        </p:nvSpPr>
        <p:spPr>
          <a:xfrm>
            <a:off x="637953" y="2827298"/>
            <a:ext cx="7814931" cy="3139321"/>
          </a:xfrm>
          <a:prstGeom prst="rect">
            <a:avLst/>
          </a:prstGeom>
          <a:noFill/>
        </p:spPr>
        <p:txBody>
          <a:bodyPr wrap="square" rtlCol="0">
            <a:spAutoFit/>
          </a:bodyPr>
          <a:lstStyle/>
          <a:p>
            <a:endParaRPr lang="it-IT" dirty="0"/>
          </a:p>
          <a:p>
            <a:pPr marL="342900" indent="-342900">
              <a:buFont typeface="+mj-lt"/>
              <a:buAutoNum type="arabicPeriod"/>
            </a:pPr>
            <a:r>
              <a:rPr lang="it-IT" dirty="0"/>
              <a:t>L’allontanamento di materiali […] se non è disciplinato dai rispettivi provvedimenti autorizzativi, è comunque soggetto ad autorizzazione quando detti rifiuti o materiali contengano radionuclidi con tempi di dimezzamento fisico maggiore o uguale a settantacinque giorni o in concentrazione superiore ai valori determinati ai sensi dell’articolo 1.</a:t>
            </a:r>
          </a:p>
          <a:p>
            <a:pPr marL="342900" indent="-342900">
              <a:buFont typeface="+mj-lt"/>
              <a:buAutoNum type="arabicPeriod"/>
            </a:pPr>
            <a:r>
              <a:rPr lang="it-IT" dirty="0"/>
              <a:t>[…] sono stabilite le autorità competenti per il rilascio dell’autorizzazione nonché le modalità per il rilascio medesimo […] .</a:t>
            </a:r>
          </a:p>
          <a:p>
            <a:pPr marL="342900" indent="-342900">
              <a:buFont typeface="+mj-lt"/>
              <a:buAutoNum type="arabicPeriod"/>
            </a:pPr>
            <a:r>
              <a:rPr lang="it-IT" dirty="0"/>
              <a:t>Nell’autorizzazione possono essere stabilite particolari prescrizioni, anche in relazione ad altre caratteristiche di pericolosità dei rifiuti, diverse da quelle di natura radiologica.</a:t>
            </a:r>
          </a:p>
        </p:txBody>
      </p:sp>
    </p:spTree>
    <p:custDataLst>
      <p:tags r:id="rId1"/>
    </p:custDataLst>
    <p:extLst>
      <p:ext uri="{BB962C8B-B14F-4D97-AF65-F5344CB8AC3E}">
        <p14:creationId xmlns:p14="http://schemas.microsoft.com/office/powerpoint/2010/main" val="30743727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C16D1F-EE60-5B4C-BDE5-139F3B53F35D}"/>
              </a:ext>
            </a:extLst>
          </p:cNvPr>
          <p:cNvSpPr>
            <a:spLocks noGrp="1"/>
          </p:cNvSpPr>
          <p:nvPr>
            <p:ph type="title"/>
          </p:nvPr>
        </p:nvSpPr>
        <p:spPr/>
        <p:txBody>
          <a:bodyPr anchor="ctr"/>
          <a:lstStyle/>
          <a:p>
            <a:r>
              <a:rPr lang="it-IT" dirty="0"/>
              <a:t>D. </a:t>
            </a:r>
            <a:r>
              <a:rPr lang="it-IT" dirty="0" err="1"/>
              <a:t>Lgs</a:t>
            </a:r>
            <a:r>
              <a:rPr lang="it-IT" dirty="0"/>
              <a:t>. 230/95</a:t>
            </a:r>
          </a:p>
        </p:txBody>
      </p:sp>
      <p:sp>
        <p:nvSpPr>
          <p:cNvPr id="5" name="Segnaposto numero diapositiva 4">
            <a:extLst>
              <a:ext uri="{FF2B5EF4-FFF2-40B4-BE49-F238E27FC236}">
                <a16:creationId xmlns:a16="http://schemas.microsoft.com/office/drawing/2014/main" xmlns="" id="{E905EF90-F426-CA4B-A22F-76C4EF2632E0}"/>
              </a:ext>
            </a:extLst>
          </p:cNvPr>
          <p:cNvSpPr>
            <a:spLocks noGrp="1"/>
          </p:cNvSpPr>
          <p:nvPr>
            <p:ph type="sldNum" sz="quarter" idx="12"/>
          </p:nvPr>
        </p:nvSpPr>
        <p:spPr/>
        <p:txBody>
          <a:bodyPr/>
          <a:lstStyle/>
          <a:p>
            <a:fld id="{CB875EF2-FF5F-E642-A6F0-412BB3B4980E}" type="slidenum">
              <a:rPr lang="it-IT" smtClean="0"/>
              <a:t>8</a:t>
            </a:fld>
            <a:endParaRPr lang="it-IT"/>
          </a:p>
        </p:txBody>
      </p:sp>
      <p:pic>
        <p:nvPicPr>
          <p:cNvPr id="2050" name="Picture 2" descr="http://www.terredimontechiarugolo.it/terredimontechiarugolo/wp-content/uploads/2015/08/054623050-1ea6811c-d706-48bc-a51e-f854155439ab.jpg">
            <a:extLst>
              <a:ext uri="{FF2B5EF4-FFF2-40B4-BE49-F238E27FC236}">
                <a16:creationId xmlns:a16="http://schemas.microsoft.com/office/drawing/2014/main" xmlns="" id="{9564A26D-5306-8942-866E-FA8D978FF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
          <a:stretch/>
        </p:blipFill>
        <p:spPr bwMode="auto">
          <a:xfrm>
            <a:off x="8906138" y="3277488"/>
            <a:ext cx="2708345" cy="2604499"/>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E6DF0FC9-E7B1-7D42-901B-A60758AEB31D}"/>
              </a:ext>
            </a:extLst>
          </p:cNvPr>
          <p:cNvSpPr>
            <a:spLocks noGrp="1"/>
          </p:cNvSpPr>
          <p:nvPr>
            <p:ph idx="1"/>
          </p:nvPr>
        </p:nvSpPr>
        <p:spPr>
          <a:xfrm>
            <a:off x="887448" y="1209987"/>
            <a:ext cx="10727035" cy="2067502"/>
          </a:xfrm>
        </p:spPr>
        <p:txBody>
          <a:bodyPr>
            <a:normAutofit/>
          </a:bodyPr>
          <a:lstStyle/>
          <a:p>
            <a:pPr marL="0" indent="0" algn="ctr">
              <a:buNone/>
            </a:pPr>
            <a:r>
              <a:rPr lang="it-IT" sz="2400" b="1" dirty="0"/>
              <a:t>CAPO IX – Protezione Sanitaria della popolazione</a:t>
            </a:r>
          </a:p>
          <a:p>
            <a:pPr marL="0" indent="0" algn="ctr">
              <a:buNone/>
            </a:pPr>
            <a:r>
              <a:rPr lang="it-IT" sz="2400" dirty="0"/>
              <a:t>Sezione I – Protezione generale della popolazione</a:t>
            </a:r>
          </a:p>
          <a:p>
            <a:pPr marL="0" indent="0" algn="ctr">
              <a:buNone/>
            </a:pPr>
            <a:r>
              <a:rPr lang="it-IT" sz="2400" dirty="0"/>
              <a:t>Articolo 103</a:t>
            </a:r>
          </a:p>
          <a:p>
            <a:pPr marL="0" indent="0" algn="ctr">
              <a:buNone/>
            </a:pPr>
            <a:r>
              <a:rPr lang="it-IT" sz="2400" dirty="0"/>
              <a:t>Norme generali e operative di sorveglianza</a:t>
            </a:r>
          </a:p>
        </p:txBody>
      </p:sp>
      <p:sp>
        <p:nvSpPr>
          <p:cNvPr id="9" name="CasellaDiTesto 8">
            <a:extLst>
              <a:ext uri="{FF2B5EF4-FFF2-40B4-BE49-F238E27FC236}">
                <a16:creationId xmlns:a16="http://schemas.microsoft.com/office/drawing/2014/main" xmlns="" id="{7D8BC9A0-70EC-5A4E-9660-9E41288A58D2}"/>
              </a:ext>
            </a:extLst>
          </p:cNvPr>
          <p:cNvSpPr txBox="1"/>
          <p:nvPr/>
        </p:nvSpPr>
        <p:spPr>
          <a:xfrm>
            <a:off x="887447" y="3277488"/>
            <a:ext cx="7518615" cy="3416320"/>
          </a:xfrm>
          <a:prstGeom prst="rect">
            <a:avLst/>
          </a:prstGeom>
          <a:noFill/>
        </p:spPr>
        <p:txBody>
          <a:bodyPr wrap="square" rtlCol="0">
            <a:spAutoFit/>
          </a:bodyPr>
          <a:lstStyle/>
          <a:p>
            <a:r>
              <a:rPr lang="it-IT" dirty="0"/>
              <a:t>[…] e) valutazione delle contaminazioni radioattive e delle dosi connesse, con indicazione della natura, dello stato fisico e chimico delle materie radioattive e della loro concentrazione nelle matrici ambientali.</a:t>
            </a:r>
          </a:p>
          <a:p>
            <a:r>
              <a:rPr lang="it-IT" dirty="0"/>
              <a:t>3. In particolare, le valutazioni di cui al comma 2, lettera e) devono comportare:</a:t>
            </a:r>
          </a:p>
          <a:p>
            <a:endParaRPr lang="it-IT" dirty="0"/>
          </a:p>
          <a:p>
            <a:pPr marL="457200" indent="-457200">
              <a:buAutoNum type="alphaLcParenR"/>
            </a:pPr>
            <a:r>
              <a:rPr lang="it-IT" dirty="0"/>
              <a:t>la stima dell'impegno di dose relativo allo smaltimento nell'ambiente dei rifiuti radioattivi, solidi, liquidi o aeriformi nell'ambiente;</a:t>
            </a:r>
          </a:p>
          <a:p>
            <a:pPr marL="457200" indent="-457200">
              <a:buAutoNum type="alphaLcParenR"/>
            </a:pPr>
            <a:r>
              <a:rPr lang="it-IT" dirty="0"/>
              <a:t>La predisposizione degli opportuni mezzi di rilevamento e sorveglianza, atti a consentire la verifica del rispetto dei livelli di smaltimento […], delle eventuali prescrizioni autorizzative o dei livelli di esenzione di cui all’articolo 30;</a:t>
            </a:r>
          </a:p>
          <a:p>
            <a:pPr marL="457200" indent="-457200">
              <a:buAutoNum type="alphaLcParenR"/>
            </a:pPr>
            <a:r>
              <a:rPr lang="it-IT" dirty="0"/>
              <a:t>La registrazione dei rilevamenti di cui alla lettera b).</a:t>
            </a:r>
          </a:p>
        </p:txBody>
      </p:sp>
      <p:sp>
        <p:nvSpPr>
          <p:cNvPr id="10" name="Indietro o precedente 9">
            <a:hlinkClick r:id="rId4" action="ppaction://hlinksldjump" highlightClick="1"/>
            <a:extLst>
              <a:ext uri="{FF2B5EF4-FFF2-40B4-BE49-F238E27FC236}">
                <a16:creationId xmlns:a16="http://schemas.microsoft.com/office/drawing/2014/main" xmlns="" id="{A9316CFB-C3F4-7D44-A4C2-7925EA5B8FFA}"/>
              </a:ext>
            </a:extLst>
          </p:cNvPr>
          <p:cNvSpPr/>
          <p:nvPr/>
        </p:nvSpPr>
        <p:spPr>
          <a:xfrm>
            <a:off x="-15367" y="6365700"/>
            <a:ext cx="805912" cy="491236"/>
          </a:xfrm>
          <a:prstGeom prst="actionButtonBackPrevio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1769343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7C16D1F-EE60-5B4C-BDE5-139F3B53F35D}"/>
              </a:ext>
            </a:extLst>
          </p:cNvPr>
          <p:cNvSpPr>
            <a:spLocks noGrp="1"/>
          </p:cNvSpPr>
          <p:nvPr>
            <p:ph type="title"/>
          </p:nvPr>
        </p:nvSpPr>
        <p:spPr/>
        <p:txBody>
          <a:bodyPr anchor="ctr"/>
          <a:lstStyle/>
          <a:p>
            <a:r>
              <a:rPr lang="it-IT" dirty="0"/>
              <a:t>D. </a:t>
            </a:r>
            <a:r>
              <a:rPr lang="it-IT" dirty="0" err="1"/>
              <a:t>Lgs</a:t>
            </a:r>
            <a:r>
              <a:rPr lang="it-IT" dirty="0"/>
              <a:t>. 230/95</a:t>
            </a:r>
          </a:p>
        </p:txBody>
      </p:sp>
      <p:sp>
        <p:nvSpPr>
          <p:cNvPr id="5" name="Segnaposto numero diapositiva 4">
            <a:extLst>
              <a:ext uri="{FF2B5EF4-FFF2-40B4-BE49-F238E27FC236}">
                <a16:creationId xmlns:a16="http://schemas.microsoft.com/office/drawing/2014/main" xmlns="" id="{E905EF90-F426-CA4B-A22F-76C4EF2632E0}"/>
              </a:ext>
            </a:extLst>
          </p:cNvPr>
          <p:cNvSpPr>
            <a:spLocks noGrp="1"/>
          </p:cNvSpPr>
          <p:nvPr>
            <p:ph type="sldNum" sz="quarter" idx="12"/>
          </p:nvPr>
        </p:nvSpPr>
        <p:spPr/>
        <p:txBody>
          <a:bodyPr/>
          <a:lstStyle/>
          <a:p>
            <a:fld id="{CB875EF2-FF5F-E642-A6F0-412BB3B4980E}" type="slidenum">
              <a:rPr lang="it-IT" smtClean="0"/>
              <a:t>9</a:t>
            </a:fld>
            <a:endParaRPr lang="it-IT"/>
          </a:p>
        </p:txBody>
      </p:sp>
      <p:pic>
        <p:nvPicPr>
          <p:cNvPr id="2050" name="Picture 2" descr="http://www.terredimontechiarugolo.it/terredimontechiarugolo/wp-content/uploads/2015/08/054623050-1ea6811c-d706-48bc-a51e-f854155439ab.jpg">
            <a:extLst>
              <a:ext uri="{FF2B5EF4-FFF2-40B4-BE49-F238E27FC236}">
                <a16:creationId xmlns:a16="http://schemas.microsoft.com/office/drawing/2014/main" xmlns="" id="{9564A26D-5306-8942-866E-FA8D978FF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9"/>
          <a:stretch/>
        </p:blipFill>
        <p:spPr bwMode="auto">
          <a:xfrm>
            <a:off x="9390579" y="2969861"/>
            <a:ext cx="2472647" cy="2377838"/>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E6DF0FC9-E7B1-7D42-901B-A60758AEB31D}"/>
              </a:ext>
            </a:extLst>
          </p:cNvPr>
          <p:cNvSpPr>
            <a:spLocks noGrp="1"/>
          </p:cNvSpPr>
          <p:nvPr>
            <p:ph idx="1"/>
          </p:nvPr>
        </p:nvSpPr>
        <p:spPr>
          <a:xfrm>
            <a:off x="887448" y="1209987"/>
            <a:ext cx="10727035" cy="2067502"/>
          </a:xfrm>
        </p:spPr>
        <p:txBody>
          <a:bodyPr>
            <a:normAutofit/>
          </a:bodyPr>
          <a:lstStyle/>
          <a:p>
            <a:pPr marL="0" indent="0" algn="ctr">
              <a:buNone/>
            </a:pPr>
            <a:r>
              <a:rPr lang="it-IT" sz="2400" b="1" dirty="0"/>
              <a:t>CAPO XII – Disposizioni transitorie e finali</a:t>
            </a:r>
          </a:p>
          <a:p>
            <a:pPr marL="0" indent="0" algn="ctr">
              <a:buNone/>
            </a:pPr>
            <a:r>
              <a:rPr lang="it-IT" sz="2400" dirty="0"/>
              <a:t>Articolo 154</a:t>
            </a:r>
          </a:p>
          <a:p>
            <a:pPr marL="0" indent="0" algn="ctr">
              <a:buNone/>
            </a:pPr>
            <a:r>
              <a:rPr lang="it-IT" sz="2400" dirty="0"/>
              <a:t>Rifiuti con altre caratteristiche di pericolosità. Radionuclidi a vita breve.</a:t>
            </a:r>
          </a:p>
        </p:txBody>
      </p:sp>
      <p:sp>
        <p:nvSpPr>
          <p:cNvPr id="9" name="CasellaDiTesto 8">
            <a:extLst>
              <a:ext uri="{FF2B5EF4-FFF2-40B4-BE49-F238E27FC236}">
                <a16:creationId xmlns:a16="http://schemas.microsoft.com/office/drawing/2014/main" xmlns="" id="{7D8BC9A0-70EC-5A4E-9660-9E41288A58D2}"/>
              </a:ext>
            </a:extLst>
          </p:cNvPr>
          <p:cNvSpPr txBox="1"/>
          <p:nvPr/>
        </p:nvSpPr>
        <p:spPr>
          <a:xfrm>
            <a:off x="887447" y="2619760"/>
            <a:ext cx="8194908" cy="4247317"/>
          </a:xfrm>
          <a:prstGeom prst="rect">
            <a:avLst/>
          </a:prstGeom>
          <a:noFill/>
        </p:spPr>
        <p:txBody>
          <a:bodyPr wrap="square" rtlCol="0">
            <a:spAutoFit/>
          </a:bodyPr>
          <a:lstStyle/>
          <a:p>
            <a:pPr algn="just"/>
            <a:r>
              <a:rPr lang="it-IT" dirty="0"/>
              <a:t>2. </a:t>
            </a:r>
            <a:r>
              <a:rPr lang="it-IT" b="1" dirty="0"/>
              <a:t>Le norme del presente decreto non si applicano allo smaltimento di rifiuti radioattivi nell’ambiente […] quando detti rifiuti o materiali contengano solo radionuclidi con tempi di dimezzamento fisico inferiore a settantacinque giorni o in concentrazione non superiore ai valori determinati ai sensi dell’articolo 1</a:t>
            </a:r>
            <a:r>
              <a:rPr lang="it-IT" dirty="0"/>
              <a:t>, sempre che lo smaltimento avvenga nel rispetto delle disposizioni del decreto legislativo 5 febbraio 1997, n.22, e successive modificazioni</a:t>
            </a:r>
            <a:r>
              <a:rPr lang="it-IT" dirty="0" smtClean="0"/>
              <a:t>.</a:t>
            </a:r>
          </a:p>
          <a:p>
            <a:pPr algn="just"/>
            <a:endParaRPr lang="it-IT" dirty="0"/>
          </a:p>
          <a:p>
            <a:pPr algn="just"/>
            <a:r>
              <a:rPr lang="it-IT" b="1" u="sng" dirty="0" smtClean="0"/>
              <a:t>Da ricordare</a:t>
            </a:r>
            <a:endParaRPr lang="it-IT" b="1" u="sng" dirty="0"/>
          </a:p>
          <a:p>
            <a:endParaRPr lang="it-IT" dirty="0"/>
          </a:p>
          <a:p>
            <a:r>
              <a:rPr lang="it-IT" dirty="0"/>
              <a:t>3. I dati relativi ad ogni smaltimento o ad ogni conferimento di rifiuti a terzi, e ad ogni altro allontanamento di materiali, effettuati ai sensi delle disposizioni di cui al comma 2, che dimostrino il rispetto delle condizioni ivi stabilite, </a:t>
            </a:r>
            <a:r>
              <a:rPr lang="it-IT" b="1" u="sng" dirty="0"/>
              <a:t>debbono essere registrati</a:t>
            </a:r>
            <a:r>
              <a:rPr lang="it-IT" dirty="0"/>
              <a:t> e trasmessi, su richiesta, all’Agenzia regionale o della provincia </a:t>
            </a:r>
            <a:r>
              <a:rPr lang="it-IT" dirty="0" smtClean="0"/>
              <a:t>autonoma…</a:t>
            </a:r>
          </a:p>
          <a:p>
            <a:endParaRPr lang="it-IT" dirty="0"/>
          </a:p>
          <a:p>
            <a:r>
              <a:rPr lang="it-IT" dirty="0">
                <a:sym typeface="Wingdings" pitchFamily="2" charset="2"/>
              </a:rPr>
              <a:t> Segue 3. bis</a:t>
            </a:r>
            <a:endParaRPr lang="it-IT" dirty="0"/>
          </a:p>
        </p:txBody>
      </p:sp>
    </p:spTree>
    <p:custDataLst>
      <p:tags r:id="rId1"/>
    </p:custDataLst>
    <p:extLst>
      <p:ext uri="{BB962C8B-B14F-4D97-AF65-F5344CB8AC3E}">
        <p14:creationId xmlns:p14="http://schemas.microsoft.com/office/powerpoint/2010/main" val="185771885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31116</TotalTime>
  <Words>2344</Words>
  <Application>Microsoft Macintosh PowerPoint</Application>
  <PresentationFormat>Personalizzato</PresentationFormat>
  <Paragraphs>206</Paragraphs>
  <Slides>26</Slides>
  <Notes>1</Notes>
  <HiddenSlides>0</HiddenSlides>
  <MMClips>0</MMClips>
  <ScaleCrop>false</ScaleCrop>
  <HeadingPairs>
    <vt:vector size="4" baseType="variant">
      <vt:variant>
        <vt:lpstr>Tema</vt:lpstr>
      </vt:variant>
      <vt:variant>
        <vt:i4>1</vt:i4>
      </vt:variant>
      <vt:variant>
        <vt:lpstr>Titoli diapositive</vt:lpstr>
      </vt:variant>
      <vt:variant>
        <vt:i4>26</vt:i4>
      </vt:variant>
    </vt:vector>
  </HeadingPairs>
  <TitlesOfParts>
    <vt:vector size="27" baseType="lpstr">
      <vt:lpstr>Tema di Office</vt:lpstr>
      <vt:lpstr>Linee guida per i materiali irraggiati presso i Laboratori INFN</vt:lpstr>
      <vt:lpstr>Passato-presente e futuro del materiale irraggiato</vt:lpstr>
      <vt:lpstr>Definizioni e reminder Normativi</vt:lpstr>
      <vt:lpstr>Definizioni e reminder Normativi</vt:lpstr>
      <vt:lpstr>Presentazione di PowerPoint</vt:lpstr>
      <vt:lpstr>Riferimenti normativi</vt:lpstr>
      <vt:lpstr>D. Lgs. 230/95</vt:lpstr>
      <vt:lpstr>D. Lgs. 230/95</vt:lpstr>
      <vt:lpstr>D. Lgs. 230/95</vt:lpstr>
      <vt:lpstr>D. Lgs. 230/95</vt:lpstr>
      <vt:lpstr>Solidi</vt:lpstr>
      <vt:lpstr>Allegato IX  par. 4. Istanza per il rilascio del nulla osta all’impiego</vt:lpstr>
      <vt:lpstr>Liquidi o aeriformi (effluenti)</vt:lpstr>
      <vt:lpstr>Presentazione di PowerPoint</vt:lpstr>
      <vt:lpstr>Procedure operative in atto presso il Servizio di Radioprotezione dei LNL sul controllo di materiali attivati – presenza di radioattività in aria, acqua, polvere e terreno</vt:lpstr>
      <vt:lpstr>Presentazione di PowerPoint</vt:lpstr>
      <vt:lpstr>Presentazione di PowerPoint</vt:lpstr>
      <vt:lpstr>Procedure adottate presso i LNL </vt:lpstr>
      <vt:lpstr>Procedure adottate presso i LNL </vt:lpstr>
      <vt:lpstr>Alcune informazioni sugli effluenti (liquidi e aeriformi)</vt:lpstr>
      <vt:lpstr>Presentazione di PowerPoint</vt:lpstr>
      <vt:lpstr>Attivazione dell’aria</vt:lpstr>
      <vt:lpstr>Presentazione di PowerPoint</vt:lpstr>
      <vt:lpstr>Materiali irraggiati per/da altre sedi INFN</vt:lpstr>
      <vt:lpstr>Materiali irraggiati per/da altre sedi INFN: casi particolari</vt:lpstr>
      <vt:lpstr>Presentazione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Utente di Microsoft Office</dc:creator>
  <cp:keywords/>
  <dc:description/>
  <cp:lastModifiedBy>Demetre Zafiropoulos</cp:lastModifiedBy>
  <cp:revision>306</cp:revision>
  <dcterms:created xsi:type="dcterms:W3CDTF">2017-11-14T15:23:25Z</dcterms:created>
  <dcterms:modified xsi:type="dcterms:W3CDTF">2019-04-12T06:04:39Z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0EFE5F22-4539-4FFC-8C28-1EC8C55A5571</vt:lpwstr>
  </property>
  <property fmtid="{D5CDD505-2E9C-101B-9397-08002B2CF9AE}" pid="3" name="ArticulatePath">
    <vt:lpwstr>Zaf_12Aprile2019</vt:lpwstr>
  </property>
</Properties>
</file>