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68580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Raleway SemiBold"/>
      <p:regular r:id="rId49"/>
      <p:bold r:id="rId50"/>
      <p:italic r:id="rId51"/>
      <p:boldItalic r:id="rId52"/>
    </p:embeddedFont>
    <p:embeddedFont>
      <p:font typeface="Muli"/>
      <p:regular r:id="rId53"/>
      <p:bold r:id="rId54"/>
      <p:italic r:id="rId55"/>
      <p:boldItalic r:id="rId56"/>
    </p:embeddedFont>
    <p:embeddedFont>
      <p:font typeface="Bangers"/>
      <p:regular r:id="rId57"/>
    </p:embeddedFont>
    <p:embeddedFont>
      <p:font typeface="Raleway ExtraBold"/>
      <p:bold r:id="rId58"/>
      <p:boldItalic r:id="rId59"/>
    </p:embeddedFont>
    <p:embeddedFont>
      <p:font typeface="Proxima Nova"/>
      <p:regular r:id="rId60"/>
      <p:bold r:id="rId61"/>
      <p:italic r:id="rId62"/>
      <p:boldItalic r:id="rId63"/>
    </p:embeddedFont>
    <p:embeddedFont>
      <p:font typeface="Pangolin"/>
      <p:regular r:id="rId64"/>
    </p:embeddedFont>
    <p:embeddedFont>
      <p:font typeface="Lato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9AA0A6"/>
          </p15:clr>
        </p15:guide>
        <p15:guide id="2" orient="horz" pos="64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F475CF4-A850-4EAB-9FE2-80863EE01BA7}">
  <a:tblStyle styleId="{8F475CF4-A850-4EAB-9FE2-80863EE01B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64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RalewaySemiBol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ProximaNova-italic.fntdata"/><Relationship Id="rId61" Type="http://schemas.openxmlformats.org/officeDocument/2006/relationships/font" Target="fonts/ProximaNova-bold.fntdata"/><Relationship Id="rId20" Type="http://schemas.openxmlformats.org/officeDocument/2006/relationships/slide" Target="slides/slide14.xml"/><Relationship Id="rId64" Type="http://schemas.openxmlformats.org/officeDocument/2006/relationships/font" Target="fonts/Pangolin-regular.fntdata"/><Relationship Id="rId63" Type="http://schemas.openxmlformats.org/officeDocument/2006/relationships/font" Target="fonts/ProximaNova-boldItalic.fntdata"/><Relationship Id="rId22" Type="http://schemas.openxmlformats.org/officeDocument/2006/relationships/slide" Target="slides/slide16.xml"/><Relationship Id="rId66" Type="http://schemas.openxmlformats.org/officeDocument/2006/relationships/font" Target="fonts/Lato-bold.fntdata"/><Relationship Id="rId21" Type="http://schemas.openxmlformats.org/officeDocument/2006/relationships/slide" Target="slides/slide15.xml"/><Relationship Id="rId65" Type="http://schemas.openxmlformats.org/officeDocument/2006/relationships/font" Target="fonts/Lato-regular.fntdata"/><Relationship Id="rId24" Type="http://schemas.openxmlformats.org/officeDocument/2006/relationships/slide" Target="slides/slide18.xml"/><Relationship Id="rId68" Type="http://schemas.openxmlformats.org/officeDocument/2006/relationships/font" Target="fonts/Lato-boldItalic.fntdata"/><Relationship Id="rId23" Type="http://schemas.openxmlformats.org/officeDocument/2006/relationships/slide" Target="slides/slide17.xml"/><Relationship Id="rId67" Type="http://schemas.openxmlformats.org/officeDocument/2006/relationships/font" Target="fonts/Lato-italic.fntdata"/><Relationship Id="rId60" Type="http://schemas.openxmlformats.org/officeDocument/2006/relationships/font" Target="fonts/ProximaNova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alewaySemiBold-italic.fntdata"/><Relationship Id="rId50" Type="http://schemas.openxmlformats.org/officeDocument/2006/relationships/font" Target="fonts/RalewaySemiBold-bold.fntdata"/><Relationship Id="rId53" Type="http://schemas.openxmlformats.org/officeDocument/2006/relationships/font" Target="fonts/Muli-regular.fntdata"/><Relationship Id="rId52" Type="http://schemas.openxmlformats.org/officeDocument/2006/relationships/font" Target="fonts/RalewaySemiBold-boldItalic.fntdata"/><Relationship Id="rId11" Type="http://schemas.openxmlformats.org/officeDocument/2006/relationships/slide" Target="slides/slide5.xml"/><Relationship Id="rId55" Type="http://schemas.openxmlformats.org/officeDocument/2006/relationships/font" Target="fonts/Muli-italic.fntdata"/><Relationship Id="rId10" Type="http://schemas.openxmlformats.org/officeDocument/2006/relationships/slide" Target="slides/slide4.xml"/><Relationship Id="rId54" Type="http://schemas.openxmlformats.org/officeDocument/2006/relationships/font" Target="fonts/Muli-bold.fntdata"/><Relationship Id="rId13" Type="http://schemas.openxmlformats.org/officeDocument/2006/relationships/slide" Target="slides/slide7.xml"/><Relationship Id="rId57" Type="http://schemas.openxmlformats.org/officeDocument/2006/relationships/font" Target="fonts/Bangers-regular.fntdata"/><Relationship Id="rId12" Type="http://schemas.openxmlformats.org/officeDocument/2006/relationships/slide" Target="slides/slide6.xml"/><Relationship Id="rId56" Type="http://schemas.openxmlformats.org/officeDocument/2006/relationships/font" Target="fonts/Muli-boldItalic.fntdata"/><Relationship Id="rId15" Type="http://schemas.openxmlformats.org/officeDocument/2006/relationships/slide" Target="slides/slide9.xml"/><Relationship Id="rId59" Type="http://schemas.openxmlformats.org/officeDocument/2006/relationships/font" Target="fonts/RalewayExtraBold-boldItalic.fntdata"/><Relationship Id="rId14" Type="http://schemas.openxmlformats.org/officeDocument/2006/relationships/slide" Target="slides/slide8.xml"/><Relationship Id="rId58" Type="http://schemas.openxmlformats.org/officeDocument/2006/relationships/font" Target="fonts/RalewayExtraBold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94c955970_0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94c95597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94c955970_0_1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94c955970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94c955970_0_3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94c955970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94c955970_0_3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94c955970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94c955970_0_4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94c955970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952f6b772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952f6b77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952f6b772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952f6b77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94c955970_0_4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94c955970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94c955970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94c95597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952f6b772_0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952f6b772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94aafdf86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94aafdf8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952f6b772_0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952f6b77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952f6b772_0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952f6b772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952f6b772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952f6b772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94c955970_0_4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94c955970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9567c824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9567c82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9567c824f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9567c824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9567c824f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9567c824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9567c824f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59567c824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9567c824f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59567c824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9567c824f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59567c824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94aafdf86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94aafdf8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9567c824f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9567c824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9567c824f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59567c824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94c955970_0_3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94c955970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594aafdf86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594aafdf8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94aafdf86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94aafdf8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594c955970_0_1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594c955970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5952f6b772_0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5952f6b77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94c955970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94c955970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9567c824f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59567c824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94c955970_0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94c95597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94c955970_0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94c955970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952f6b772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952f6b77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94c955970_0_1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94c955970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94c955970_0_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94c955970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94c955970_0_2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94c955970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these results have been compared with the default LUT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TRiP98 TPS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Comparison between the biological dose and survival obtained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using the new tables and the default system’s tables.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 background">
  <p:cSld name="BLANK_1">
    <p:bg>
      <p:bgPr>
        <a:solidFill>
          <a:srgbClr val="2185C5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3047704" y="5323800"/>
            <a:ext cx="3047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5323800"/>
            <a:ext cx="3047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97ABBC"/>
                </a:solidFill>
              </a:rPr>
              <a:t>“</a:t>
            </a:r>
            <a:endParaRPr b="1" sz="9600">
              <a:solidFill>
                <a:srgbClr val="97ABBC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4" name="Google Shape;34;p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3" name="Google Shape;43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893700" y="1600200"/>
            <a:ext cx="23712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3386404" y="1600200"/>
            <a:ext cx="23712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5879107" y="1600200"/>
            <a:ext cx="23712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3" name="Google Shape;53;p7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0" name="Google Shape;60;p8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idx="1" type="body"/>
          </p:nvPr>
        </p:nvSpPr>
        <p:spPr>
          <a:xfrm>
            <a:off x="893700" y="6199950"/>
            <a:ext cx="6462600" cy="4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185C5"/>
                </a:solidFill>
              </a:defRPr>
            </a:lvl1pPr>
            <a:lvl2pPr lvl="1">
              <a:buNone/>
              <a:defRPr>
                <a:solidFill>
                  <a:srgbClr val="2185C5"/>
                </a:solidFill>
              </a:defRPr>
            </a:lvl2pPr>
            <a:lvl3pPr lvl="2">
              <a:buNone/>
              <a:defRPr>
                <a:solidFill>
                  <a:srgbClr val="2185C5"/>
                </a:solidFill>
              </a:defRPr>
            </a:lvl3pPr>
            <a:lvl4pPr lvl="3">
              <a:buNone/>
              <a:defRPr>
                <a:solidFill>
                  <a:srgbClr val="2185C5"/>
                </a:solidFill>
              </a:defRPr>
            </a:lvl4pPr>
            <a:lvl5pPr lvl="4">
              <a:buNone/>
              <a:defRPr>
                <a:solidFill>
                  <a:srgbClr val="2185C5"/>
                </a:solidFill>
              </a:defRPr>
            </a:lvl5pPr>
            <a:lvl6pPr lvl="5">
              <a:buNone/>
              <a:defRPr>
                <a:solidFill>
                  <a:srgbClr val="2185C5"/>
                </a:solidFill>
              </a:defRPr>
            </a:lvl6pPr>
            <a:lvl7pPr lvl="6">
              <a:buNone/>
              <a:defRPr>
                <a:solidFill>
                  <a:srgbClr val="2185C5"/>
                </a:solidFill>
              </a:defRPr>
            </a:lvl7pPr>
            <a:lvl8pPr lvl="7">
              <a:buNone/>
              <a:defRPr>
                <a:solidFill>
                  <a:srgbClr val="2185C5"/>
                </a:solidFill>
              </a:defRPr>
            </a:lvl8pPr>
            <a:lvl9pPr lvl="8">
              <a:buNone/>
              <a:defRPr>
                <a:solidFill>
                  <a:srgbClr val="2185C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3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ctrTitle"/>
          </p:nvPr>
        </p:nvSpPr>
        <p:spPr>
          <a:xfrm>
            <a:off x="340425" y="3632846"/>
            <a:ext cx="52167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A. </a:t>
            </a:r>
            <a:r>
              <a:rPr b="1" lang="en" sz="3000"/>
              <a:t>Embriaco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n" sz="2400">
                <a:latin typeface="Lato"/>
                <a:ea typeface="Lato"/>
                <a:cs typeface="Lato"/>
                <a:sym typeface="Lato"/>
              </a:rPr>
              <a:t>OOT Collaboration Meeting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5-7 June 2019 - CNAO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" name="Google Shape;8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1600"/>
            <a:ext cx="561975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0800" y="5153025"/>
            <a:ext cx="2510800" cy="14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type="ctrTitle"/>
          </p:nvPr>
        </p:nvSpPr>
        <p:spPr>
          <a:xfrm>
            <a:off x="685800" y="1300077"/>
            <a:ext cx="7772400" cy="27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rgbClr val="7ECEF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FLUKA Simulation for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Fragmentation</a:t>
            </a:r>
            <a:endParaRPr/>
          </a:p>
        </p:txBody>
      </p:sp>
      <p:sp>
        <p:nvSpPr>
          <p:cNvPr id="184" name="Google Shape;184;p21"/>
          <p:cNvSpPr txBox="1"/>
          <p:nvPr>
            <p:ph idx="12" type="sldNum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type="title"/>
          </p:nvPr>
        </p:nvSpPr>
        <p:spPr>
          <a:xfrm>
            <a:off x="360300" y="46050"/>
            <a:ext cx="86691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Waiting for FOOT experimental data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90" name="Google Shape;190;p22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22"/>
          <p:cNvSpPr txBox="1"/>
          <p:nvPr/>
        </p:nvSpPr>
        <p:spPr>
          <a:xfrm>
            <a:off x="376800" y="1011250"/>
            <a:ext cx="82587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Target fragmentation has been studied using</a:t>
            </a:r>
            <a:r>
              <a:rPr b="1" lang="en" sz="2400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en" sz="24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FLUKA MC code</a:t>
            </a:r>
            <a:r>
              <a:rPr lang="en" sz="2400">
                <a:latin typeface="Lato"/>
                <a:ea typeface="Lato"/>
                <a:cs typeface="Lato"/>
                <a:sym typeface="Lato"/>
              </a:rPr>
              <a:t>.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2" name="Google Shape;192;p22"/>
          <p:cNvPicPr preferRelativeResize="0"/>
          <p:nvPr/>
        </p:nvPicPr>
        <p:blipFill rotWithShape="1">
          <a:blip r:embed="rId3">
            <a:alphaModFix/>
          </a:blip>
          <a:srcRect b="31280" l="4887" r="59824" t="33827"/>
          <a:stretch/>
        </p:blipFill>
        <p:spPr>
          <a:xfrm>
            <a:off x="531750" y="2730700"/>
            <a:ext cx="6381499" cy="354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 rotWithShape="1">
          <a:blip r:embed="rId4">
            <a:alphaModFix/>
          </a:blip>
          <a:srcRect b="17731" l="0" r="0" t="30975"/>
          <a:stretch/>
        </p:blipFill>
        <p:spPr>
          <a:xfrm>
            <a:off x="5768200" y="2046475"/>
            <a:ext cx="334874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 txBox="1"/>
          <p:nvPr/>
        </p:nvSpPr>
        <p:spPr>
          <a:xfrm>
            <a:off x="388225" y="3077425"/>
            <a:ext cx="4376100" cy="15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Fragments characterization:</a:t>
            </a:r>
            <a:endParaRPr b="1" sz="220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Clr>
                <a:srgbClr val="F20253"/>
              </a:buClr>
              <a:buSzPts val="2200"/>
              <a:buFont typeface="Lato"/>
              <a:buChar char="●"/>
            </a:pPr>
            <a:r>
              <a:rPr b="1" lang="en" sz="22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Energy &amp; angular spectra</a:t>
            </a:r>
            <a:endParaRPr b="1" sz="220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20253"/>
              </a:buClr>
              <a:buSzPts val="2200"/>
              <a:buFont typeface="Lato"/>
              <a:buChar char="●"/>
            </a:pPr>
            <a:r>
              <a:rPr b="1" lang="en" sz="22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Fragments fluence </a:t>
            </a:r>
            <a:endParaRPr b="1" sz="220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971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>
            <p:ph type="title"/>
          </p:nvPr>
        </p:nvSpPr>
        <p:spPr>
          <a:xfrm>
            <a:off x="360300" y="46050"/>
            <a:ext cx="831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Energy and Angular spectra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00" name="Google Shape;200;p23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3"/>
          <p:cNvSpPr txBox="1"/>
          <p:nvPr/>
        </p:nvSpPr>
        <p:spPr>
          <a:xfrm>
            <a:off x="311700" y="1330050"/>
            <a:ext cx="8520600" cy="3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energy and angular distribution of main fragments produced by proton beam in water have been simulated with FLUKA.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2" name="Google Shape;202;p23"/>
          <p:cNvCxnSpPr/>
          <p:nvPr/>
        </p:nvCxnSpPr>
        <p:spPr>
          <a:xfrm>
            <a:off x="869432" y="4615136"/>
            <a:ext cx="1183800" cy="234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3" name="Google Shape;203;p23"/>
          <p:cNvSpPr txBox="1"/>
          <p:nvPr/>
        </p:nvSpPr>
        <p:spPr>
          <a:xfrm>
            <a:off x="496400" y="4271516"/>
            <a:ext cx="275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p</a:t>
            </a:r>
            <a:endParaRPr i="0" sz="1400" u="none" cap="none" strike="noStrike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4" name="Google Shape;204;p23"/>
          <p:cNvCxnSpPr/>
          <p:nvPr/>
        </p:nvCxnSpPr>
        <p:spPr>
          <a:xfrm flipH="1" rot="10800000">
            <a:off x="2521023" y="3989936"/>
            <a:ext cx="1036200" cy="62520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5" name="Google Shape;205;p23"/>
          <p:cNvCxnSpPr/>
          <p:nvPr/>
        </p:nvCxnSpPr>
        <p:spPr>
          <a:xfrm>
            <a:off x="2521023" y="4615136"/>
            <a:ext cx="443400" cy="936600"/>
          </a:xfrm>
          <a:prstGeom prst="straightConnector1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6" name="Google Shape;206;p23"/>
          <p:cNvCxnSpPr/>
          <p:nvPr/>
        </p:nvCxnSpPr>
        <p:spPr>
          <a:xfrm>
            <a:off x="2521023" y="4615136"/>
            <a:ext cx="890100" cy="532200"/>
          </a:xfrm>
          <a:prstGeom prst="straightConnector1">
            <a:avLst/>
          </a:prstGeom>
          <a:noFill/>
          <a:ln cap="flat" cmpd="sng" w="38100">
            <a:solidFill>
              <a:srgbClr val="45818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7" name="Google Shape;207;p23"/>
          <p:cNvCxnSpPr/>
          <p:nvPr/>
        </p:nvCxnSpPr>
        <p:spPr>
          <a:xfrm flipH="1" rot="10800000">
            <a:off x="2520868" y="3808847"/>
            <a:ext cx="517800" cy="8064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8" name="Google Shape;208;p23"/>
          <p:cNvSpPr txBox="1"/>
          <p:nvPr/>
        </p:nvSpPr>
        <p:spPr>
          <a:xfrm>
            <a:off x="4063900" y="3410475"/>
            <a:ext cx="48447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energy and angular distribution of main fragments produced by proton beam in water have been analyzed, considering  initial kinetic energy </a:t>
            </a:r>
            <a:r>
              <a:rPr b="1" lang="en" sz="22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Ep=50, 100, 150, 200 and 250 MeV.</a:t>
            </a:r>
            <a:r>
              <a:rPr lang="en" sz="22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endParaRPr sz="220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57A7B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23"/>
          <p:cNvSpPr txBox="1"/>
          <p:nvPr/>
        </p:nvSpPr>
        <p:spPr>
          <a:xfrm>
            <a:off x="1832454" y="4850086"/>
            <a:ext cx="10362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A81BA"/>
                </a:solidFill>
                <a:latin typeface="Muli"/>
                <a:ea typeface="Muli"/>
                <a:cs typeface="Muli"/>
                <a:sym typeface="Muli"/>
              </a:rPr>
              <a:t>100 μm</a:t>
            </a:r>
            <a:endParaRPr b="1">
              <a:solidFill>
                <a:srgbClr val="3A81B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380700" y="2215600"/>
            <a:ext cx="3454500" cy="12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9715"/>
                </a:solidFill>
                <a:latin typeface="Raleway"/>
                <a:ea typeface="Raleway"/>
                <a:cs typeface="Raleway"/>
                <a:sym typeface="Raleway"/>
              </a:rPr>
              <a:t>Simulation setup</a:t>
            </a:r>
            <a:endParaRPr b="1" i="1" sz="2400">
              <a:solidFill>
                <a:srgbClr val="FF97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p beam on water target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23"/>
          <p:cNvSpPr/>
          <p:nvPr/>
        </p:nvSpPr>
        <p:spPr>
          <a:xfrm>
            <a:off x="2051019" y="4396759"/>
            <a:ext cx="443400" cy="477300"/>
          </a:xfrm>
          <a:prstGeom prst="ellipse">
            <a:avLst/>
          </a:prstGeom>
          <a:solidFill>
            <a:srgbClr val="3A81BA"/>
          </a:solidFill>
          <a:ln cap="flat" cmpd="sng" w="9525">
            <a:solidFill>
              <a:srgbClr val="3A81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3"/>
          <p:cNvSpPr txBox="1"/>
          <p:nvPr/>
        </p:nvSpPr>
        <p:spPr>
          <a:xfrm>
            <a:off x="1593608" y="4850086"/>
            <a:ext cx="5178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A81BA"/>
                </a:solidFill>
                <a:latin typeface="Proxima Nova"/>
                <a:ea typeface="Proxima Nova"/>
                <a:cs typeface="Proxima Nova"/>
                <a:sym typeface="Proxima Nova"/>
              </a:rPr>
              <a:t>R=</a:t>
            </a:r>
            <a:endParaRPr b="1">
              <a:solidFill>
                <a:srgbClr val="3A81B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>
            <p:ph type="title"/>
          </p:nvPr>
        </p:nvSpPr>
        <p:spPr>
          <a:xfrm>
            <a:off x="360300" y="46050"/>
            <a:ext cx="831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Energy distribution of fragments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18" name="Google Shape;218;p24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24"/>
          <p:cNvSpPr txBox="1"/>
          <p:nvPr/>
        </p:nvSpPr>
        <p:spPr>
          <a:xfrm>
            <a:off x="311700" y="1330050"/>
            <a:ext cx="8520600" cy="3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Production CS of inelastic interaction induced by proton beam of 200 MeV in water.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0" name="Google Shape;220;p24"/>
          <p:cNvPicPr preferRelativeResize="0"/>
          <p:nvPr/>
        </p:nvPicPr>
        <p:blipFill rotWithShape="1">
          <a:blip r:embed="rId3">
            <a:alphaModFix/>
          </a:blip>
          <a:srcRect b="0" l="0" r="7732" t="7175"/>
          <a:stretch/>
        </p:blipFill>
        <p:spPr>
          <a:xfrm>
            <a:off x="457200" y="2257325"/>
            <a:ext cx="5344676" cy="34831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1" name="Google Shape;221;p24"/>
          <p:cNvGraphicFramePr/>
          <p:nvPr/>
        </p:nvGraphicFramePr>
        <p:xfrm>
          <a:off x="6024300" y="23236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{8F475CF4-A850-4EAB-9FE2-80863EE01BA7}</a:tableStyleId>
              </a:tblPr>
              <a:tblGrid>
                <a:gridCol w="865150"/>
                <a:gridCol w="865150"/>
                <a:gridCol w="865150"/>
              </a:tblGrid>
              <a:tr h="633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baseline="-25000" lang="en">
                          <a:solidFill>
                            <a:srgbClr val="000000"/>
                          </a:solidFill>
                        </a:rPr>
                        <a:t>MAX</a:t>
                      </a:r>
                      <a:endParaRPr baseline="-250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(MeV/u)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r>
                        <a:rPr baseline="-25000" lang="en"/>
                        <a:t>mean</a:t>
                      </a:r>
                      <a:endParaRPr baseline="-25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(MeV/u)</a:t>
                      </a:r>
                      <a:endParaRPr baseline="-25000"/>
                    </a:p>
                  </a:txBody>
                  <a:tcPr marT="91425" marB="91425" marR="91425" marL="91425"/>
                </a:tc>
              </a:tr>
              <a:tr h="41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/>
                        <a:t>1</a:t>
                      </a: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65.4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1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/>
                        <a:t>2</a:t>
                      </a: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16.7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1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/>
                        <a:t>3</a:t>
                      </a: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1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/>
                        <a:t>4</a:t>
                      </a:r>
                      <a:r>
                        <a:rPr lang="en"/>
                        <a:t>He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1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/>
                        <a:t>12</a:t>
                      </a: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1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/>
                        <a:t>16</a:t>
                      </a:r>
                      <a:r>
                        <a:rPr lang="en"/>
                        <a:t>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/>
          <p:nvPr>
            <p:ph type="title"/>
          </p:nvPr>
        </p:nvSpPr>
        <p:spPr>
          <a:xfrm>
            <a:off x="360300" y="46050"/>
            <a:ext cx="831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Angular distribution of fragments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7" name="Google Shape;227;p25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25"/>
          <p:cNvSpPr txBox="1"/>
          <p:nvPr/>
        </p:nvSpPr>
        <p:spPr>
          <a:xfrm>
            <a:off x="311700" y="1101450"/>
            <a:ext cx="86658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Production CS of inelastic interaction induced by proton beam of 200 MeV in water.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9" name="Google Shape;229;p25"/>
          <p:cNvPicPr preferRelativeResize="0"/>
          <p:nvPr/>
        </p:nvPicPr>
        <p:blipFill rotWithShape="1">
          <a:blip r:embed="rId3">
            <a:alphaModFix/>
          </a:blip>
          <a:srcRect b="0" l="0" r="6533" t="6803"/>
          <a:stretch/>
        </p:blipFill>
        <p:spPr>
          <a:xfrm>
            <a:off x="38100" y="2105475"/>
            <a:ext cx="5330925" cy="324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5"/>
          <p:cNvSpPr txBox="1"/>
          <p:nvPr/>
        </p:nvSpPr>
        <p:spPr>
          <a:xfrm>
            <a:off x="3373125" y="2203750"/>
            <a:ext cx="15201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3000">
                <a:solidFill>
                  <a:srgbClr val="F20253"/>
                </a:solidFill>
                <a:latin typeface="Pangolin"/>
                <a:ea typeface="Pangolin"/>
                <a:cs typeface="Pangolin"/>
                <a:sym typeface="Pangolin"/>
              </a:rPr>
              <a:t>1</a:t>
            </a:r>
            <a:r>
              <a:rPr b="1" lang="en" sz="3000">
                <a:solidFill>
                  <a:srgbClr val="F20253"/>
                </a:solidFill>
                <a:latin typeface="Pangolin"/>
                <a:ea typeface="Pangolin"/>
                <a:cs typeface="Pangolin"/>
                <a:sym typeface="Pangolin"/>
              </a:rPr>
              <a:t>H</a:t>
            </a:r>
            <a:endParaRPr b="1" sz="3000">
              <a:solidFill>
                <a:srgbClr val="F20253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/>
          <p:nvPr>
            <p:ph type="title"/>
          </p:nvPr>
        </p:nvSpPr>
        <p:spPr>
          <a:xfrm>
            <a:off x="360300" y="46050"/>
            <a:ext cx="831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Angular distribution of fragments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36" name="Google Shape;236;p26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26"/>
          <p:cNvSpPr txBox="1"/>
          <p:nvPr/>
        </p:nvSpPr>
        <p:spPr>
          <a:xfrm>
            <a:off x="311700" y="1101450"/>
            <a:ext cx="86658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Production CS of inelastic interaction induced by proton beam of 200 MeV in water.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8" name="Google Shape;238;p26"/>
          <p:cNvPicPr preferRelativeResize="0"/>
          <p:nvPr/>
        </p:nvPicPr>
        <p:blipFill rotWithShape="1">
          <a:blip r:embed="rId3">
            <a:alphaModFix/>
          </a:blip>
          <a:srcRect b="0" l="0" r="6533" t="6803"/>
          <a:stretch/>
        </p:blipFill>
        <p:spPr>
          <a:xfrm>
            <a:off x="38100" y="2105475"/>
            <a:ext cx="5330925" cy="324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 txBox="1"/>
          <p:nvPr/>
        </p:nvSpPr>
        <p:spPr>
          <a:xfrm>
            <a:off x="3373125" y="2203750"/>
            <a:ext cx="15201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3000">
                <a:solidFill>
                  <a:srgbClr val="F20253"/>
                </a:solidFill>
                <a:latin typeface="Pangolin"/>
                <a:ea typeface="Pangolin"/>
                <a:cs typeface="Pangolin"/>
                <a:sym typeface="Pangolin"/>
              </a:rPr>
              <a:t>1</a:t>
            </a:r>
            <a:r>
              <a:rPr b="1" lang="en" sz="3000">
                <a:solidFill>
                  <a:srgbClr val="F20253"/>
                </a:solidFill>
                <a:latin typeface="Pangolin"/>
                <a:ea typeface="Pangolin"/>
                <a:cs typeface="Pangolin"/>
                <a:sym typeface="Pangolin"/>
              </a:rPr>
              <a:t>H</a:t>
            </a:r>
            <a:endParaRPr b="1" sz="3000">
              <a:solidFill>
                <a:srgbClr val="F20253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5303725" y="2163400"/>
            <a:ext cx="34851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The emission of Hydrogen fragments is focused forward.</a:t>
            </a:r>
            <a:endParaRPr b="1" sz="200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1" name="Google Shape;241;p26"/>
          <p:cNvPicPr preferRelativeResize="0"/>
          <p:nvPr/>
        </p:nvPicPr>
        <p:blipFill rotWithShape="1">
          <a:blip r:embed="rId4">
            <a:alphaModFix/>
          </a:blip>
          <a:srcRect b="0" l="0" r="6533" t="7484"/>
          <a:stretch/>
        </p:blipFill>
        <p:spPr>
          <a:xfrm>
            <a:off x="3822300" y="3458150"/>
            <a:ext cx="5330925" cy="321928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6"/>
          <p:cNvSpPr txBox="1"/>
          <p:nvPr/>
        </p:nvSpPr>
        <p:spPr>
          <a:xfrm>
            <a:off x="7106925" y="3575350"/>
            <a:ext cx="15201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3000">
                <a:solidFill>
                  <a:srgbClr val="F20253"/>
                </a:solidFill>
                <a:latin typeface="Pangolin"/>
                <a:ea typeface="Pangolin"/>
                <a:cs typeface="Pangolin"/>
                <a:sym typeface="Pangolin"/>
              </a:rPr>
              <a:t>2</a:t>
            </a:r>
            <a:r>
              <a:rPr b="1" lang="en" sz="3000">
                <a:solidFill>
                  <a:srgbClr val="F20253"/>
                </a:solidFill>
                <a:latin typeface="Pangolin"/>
                <a:ea typeface="Pangolin"/>
                <a:cs typeface="Pangolin"/>
                <a:sym typeface="Pangolin"/>
              </a:rPr>
              <a:t>H</a:t>
            </a:r>
            <a:endParaRPr b="1" sz="3000">
              <a:solidFill>
                <a:srgbClr val="F20253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type="title"/>
          </p:nvPr>
        </p:nvSpPr>
        <p:spPr>
          <a:xfrm>
            <a:off x="360300" y="46050"/>
            <a:ext cx="831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Angular distribution of fragments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48" name="Google Shape;248;p27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27"/>
          <p:cNvSpPr txBox="1"/>
          <p:nvPr/>
        </p:nvSpPr>
        <p:spPr>
          <a:xfrm>
            <a:off x="311700" y="1101450"/>
            <a:ext cx="86658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Production CS of inelastic interaction induced by proton beam of 200 MeV in water.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0" name="Google Shape;250;p27"/>
          <p:cNvPicPr preferRelativeResize="0"/>
          <p:nvPr/>
        </p:nvPicPr>
        <p:blipFill rotWithShape="1">
          <a:blip r:embed="rId3">
            <a:alphaModFix/>
          </a:blip>
          <a:srcRect b="0" l="2287" r="6943" t="6985"/>
          <a:stretch/>
        </p:blipFill>
        <p:spPr>
          <a:xfrm>
            <a:off x="144875" y="2094650"/>
            <a:ext cx="5196375" cy="32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7"/>
          <p:cNvSpPr txBox="1"/>
          <p:nvPr/>
        </p:nvSpPr>
        <p:spPr>
          <a:xfrm>
            <a:off x="3373125" y="2203750"/>
            <a:ext cx="15201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3000">
                <a:solidFill>
                  <a:srgbClr val="F20253"/>
                </a:solidFill>
                <a:latin typeface="Pangolin"/>
                <a:ea typeface="Pangolin"/>
                <a:cs typeface="Pangolin"/>
                <a:sym typeface="Pangolin"/>
              </a:rPr>
              <a:t>4</a:t>
            </a:r>
            <a:r>
              <a:rPr b="1" lang="en" sz="3000">
                <a:solidFill>
                  <a:srgbClr val="F20253"/>
                </a:solidFill>
                <a:latin typeface="Pangolin"/>
                <a:ea typeface="Pangolin"/>
                <a:cs typeface="Pangolin"/>
                <a:sym typeface="Pangolin"/>
              </a:rPr>
              <a:t>He</a:t>
            </a:r>
            <a:endParaRPr b="1" sz="3000">
              <a:solidFill>
                <a:srgbClr val="F20253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/>
          <p:nvPr>
            <p:ph type="title"/>
          </p:nvPr>
        </p:nvSpPr>
        <p:spPr>
          <a:xfrm>
            <a:off x="360300" y="46050"/>
            <a:ext cx="831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Angular distribution of fragments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57" name="Google Shape;257;p28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p28"/>
          <p:cNvSpPr txBox="1"/>
          <p:nvPr/>
        </p:nvSpPr>
        <p:spPr>
          <a:xfrm>
            <a:off x="311700" y="1101450"/>
            <a:ext cx="86658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Production CS of inelastic interaction induced by proton beam of 200 MeV in water.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9" name="Google Shape;259;p28"/>
          <p:cNvPicPr preferRelativeResize="0"/>
          <p:nvPr/>
        </p:nvPicPr>
        <p:blipFill rotWithShape="1">
          <a:blip r:embed="rId3">
            <a:alphaModFix/>
          </a:blip>
          <a:srcRect b="0" l="2287" r="6943" t="6985"/>
          <a:stretch/>
        </p:blipFill>
        <p:spPr>
          <a:xfrm>
            <a:off x="144875" y="2094650"/>
            <a:ext cx="5196375" cy="32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8"/>
          <p:cNvPicPr preferRelativeResize="0"/>
          <p:nvPr/>
        </p:nvPicPr>
        <p:blipFill rotWithShape="1">
          <a:blip r:embed="rId4">
            <a:alphaModFix/>
          </a:blip>
          <a:srcRect b="-1098" l="0" r="7149" t="8745"/>
          <a:stretch/>
        </p:blipFill>
        <p:spPr>
          <a:xfrm>
            <a:off x="3919425" y="3571709"/>
            <a:ext cx="5196375" cy="315300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8"/>
          <p:cNvSpPr txBox="1"/>
          <p:nvPr/>
        </p:nvSpPr>
        <p:spPr>
          <a:xfrm>
            <a:off x="3373125" y="2203750"/>
            <a:ext cx="15201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3000">
                <a:solidFill>
                  <a:srgbClr val="F20253"/>
                </a:solidFill>
                <a:latin typeface="Pangolin"/>
                <a:ea typeface="Pangolin"/>
                <a:cs typeface="Pangolin"/>
                <a:sym typeface="Pangolin"/>
              </a:rPr>
              <a:t>4</a:t>
            </a:r>
            <a:r>
              <a:rPr b="1" lang="en" sz="3000">
                <a:solidFill>
                  <a:srgbClr val="F20253"/>
                </a:solidFill>
                <a:latin typeface="Pangolin"/>
                <a:ea typeface="Pangolin"/>
                <a:cs typeface="Pangolin"/>
                <a:sym typeface="Pangolin"/>
              </a:rPr>
              <a:t>He</a:t>
            </a:r>
            <a:endParaRPr b="1" sz="3000">
              <a:solidFill>
                <a:srgbClr val="F20253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7184675" y="3613600"/>
            <a:ext cx="15201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3000">
                <a:solidFill>
                  <a:srgbClr val="F20253"/>
                </a:solidFill>
                <a:latin typeface="Pangolin"/>
                <a:ea typeface="Pangolin"/>
                <a:cs typeface="Pangolin"/>
                <a:sym typeface="Pangolin"/>
              </a:rPr>
              <a:t>12</a:t>
            </a:r>
            <a:r>
              <a:rPr b="1" lang="en" sz="3000">
                <a:solidFill>
                  <a:srgbClr val="F20253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b="1" sz="3000">
              <a:solidFill>
                <a:srgbClr val="F20253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5250775" y="2203750"/>
            <a:ext cx="37785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20253"/>
                </a:solidFill>
                <a:latin typeface="Proxima Nova"/>
                <a:ea typeface="Proxima Nova"/>
                <a:cs typeface="Proxima Nova"/>
                <a:sym typeface="Proxima Nova"/>
              </a:rPr>
              <a:t>For heavy fragments, the angular distribution present a mean value of 60 degree.</a:t>
            </a:r>
            <a:endParaRPr b="1" sz="2000">
              <a:solidFill>
                <a:srgbClr val="F2025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50" y="3646950"/>
            <a:ext cx="4542123" cy="225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9"/>
          <p:cNvPicPr preferRelativeResize="0"/>
          <p:nvPr/>
        </p:nvPicPr>
        <p:blipFill rotWithShape="1">
          <a:blip r:embed="rId4">
            <a:alphaModFix/>
          </a:blip>
          <a:srcRect b="11684" l="10490" r="0" t="0"/>
          <a:stretch/>
        </p:blipFill>
        <p:spPr>
          <a:xfrm>
            <a:off x="4837375" y="2271925"/>
            <a:ext cx="4313675" cy="41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9"/>
          <p:cNvSpPr txBox="1"/>
          <p:nvPr>
            <p:ph type="title"/>
          </p:nvPr>
        </p:nvSpPr>
        <p:spPr>
          <a:xfrm>
            <a:off x="360300" y="460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Fragments Fluence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71" name="Google Shape;271;p29"/>
          <p:cNvSpPr txBox="1"/>
          <p:nvPr>
            <p:ph idx="1" type="body"/>
          </p:nvPr>
        </p:nvSpPr>
        <p:spPr>
          <a:xfrm>
            <a:off x="360300" y="1221850"/>
            <a:ext cx="82362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To include the impact of fragmentation in the TPS (TRIP98) and estimate the biological effect of fragments, their production in water  has been calculated  with FLUKA.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</p:txBody>
      </p:sp>
      <p:sp>
        <p:nvSpPr>
          <p:cNvPr id="272" name="Google Shape;272;p29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3" name="Google Shape;273;p29"/>
          <p:cNvCxnSpPr/>
          <p:nvPr/>
        </p:nvCxnSpPr>
        <p:spPr>
          <a:xfrm flipH="1" rot="10800000">
            <a:off x="586450" y="2879425"/>
            <a:ext cx="504900" cy="8400"/>
          </a:xfrm>
          <a:prstGeom prst="straightConnector1">
            <a:avLst/>
          </a:prstGeom>
          <a:noFill/>
          <a:ln cap="flat" cmpd="sng" w="38100">
            <a:solidFill>
              <a:srgbClr val="F2025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29"/>
          <p:cNvCxnSpPr/>
          <p:nvPr/>
        </p:nvCxnSpPr>
        <p:spPr>
          <a:xfrm flipH="1" rot="10800000">
            <a:off x="596647" y="2411425"/>
            <a:ext cx="3600" cy="476400"/>
          </a:xfrm>
          <a:prstGeom prst="straightConnector1">
            <a:avLst/>
          </a:prstGeom>
          <a:noFill/>
          <a:ln cap="flat" cmpd="sng" w="38100">
            <a:solidFill>
              <a:srgbClr val="F2025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5" name="Google Shape;275;p29"/>
          <p:cNvSpPr txBox="1"/>
          <p:nvPr/>
        </p:nvSpPr>
        <p:spPr>
          <a:xfrm>
            <a:off x="1001925" y="2653400"/>
            <a:ext cx="4213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FF9715"/>
                </a:solidFill>
                <a:latin typeface="Lato"/>
                <a:ea typeface="Lato"/>
                <a:cs typeface="Lato"/>
                <a:sym typeface="Lato"/>
              </a:rPr>
              <a:t>Fragments fluence as a function of energy evaluated at different depth</a:t>
            </a:r>
            <a:endParaRPr b="1" sz="2000">
              <a:solidFill>
                <a:srgbClr val="FF971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6" name="Google Shape;27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605" y="5043134"/>
            <a:ext cx="449998" cy="62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748" y="5043134"/>
            <a:ext cx="449998" cy="62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7939" y="5043134"/>
            <a:ext cx="449998" cy="62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2225" y="5043134"/>
            <a:ext cx="449998" cy="62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3654" y="5043134"/>
            <a:ext cx="449998" cy="62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0797" y="5043134"/>
            <a:ext cx="449998" cy="62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6988" y="5043134"/>
            <a:ext cx="449998" cy="62809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9"/>
          <p:cNvSpPr txBox="1"/>
          <p:nvPr/>
        </p:nvSpPr>
        <p:spPr>
          <a:xfrm>
            <a:off x="5452952" y="3070950"/>
            <a:ext cx="3150000" cy="21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Source: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               proton beam E=150 MeV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Geometry &amp; Material:                     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parallelepiped of  WATER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Scored quantity:                                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Fluence of charged particles as a function of energy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Statistics: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10</a:t>
            </a:r>
            <a:r>
              <a:rPr baseline="30000"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primaries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/>
          <p:nvPr>
            <p:ph type="title"/>
          </p:nvPr>
        </p:nvSpPr>
        <p:spPr>
          <a:xfrm>
            <a:off x="360300" y="579450"/>
            <a:ext cx="30303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                    </a:t>
            </a: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Fragments Fluence 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89" name="Google Shape;289;p30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0" name="Google Shape;2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654" y="89975"/>
            <a:ext cx="3886794" cy="184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0"/>
          <p:cNvSpPr txBox="1"/>
          <p:nvPr/>
        </p:nvSpPr>
        <p:spPr>
          <a:xfrm>
            <a:off x="235500" y="1312975"/>
            <a:ext cx="8225700" cy="25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2" name="Google Shape;29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1113" y="1282901"/>
            <a:ext cx="385073" cy="51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900" y="1948500"/>
            <a:ext cx="7362105" cy="476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idx="4294967295" type="ctrTitle"/>
          </p:nvPr>
        </p:nvSpPr>
        <p:spPr>
          <a:xfrm>
            <a:off x="916025" y="968125"/>
            <a:ext cx="55611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7ECEFD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MoVe-IT</a:t>
            </a:r>
            <a:endParaRPr sz="6000">
              <a:solidFill>
                <a:srgbClr val="7ECEFD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96" name="Google Shape;96;p13"/>
          <p:cNvSpPr txBox="1"/>
          <p:nvPr>
            <p:ph idx="4294967295" type="subTitle"/>
          </p:nvPr>
        </p:nvSpPr>
        <p:spPr>
          <a:xfrm>
            <a:off x="916025" y="2338950"/>
            <a:ext cx="83190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</a:rPr>
              <a:t>Mo</a:t>
            </a:r>
            <a:r>
              <a:rPr lang="en" sz="4800">
                <a:solidFill>
                  <a:srgbClr val="FFFFFF"/>
                </a:solidFill>
              </a:rPr>
              <a:t>deling and</a:t>
            </a:r>
            <a:r>
              <a:rPr b="1" lang="en" sz="4800">
                <a:solidFill>
                  <a:srgbClr val="FFFFFF"/>
                </a:solidFill>
              </a:rPr>
              <a:t> Ve</a:t>
            </a:r>
            <a:r>
              <a:rPr lang="en" sz="4800">
                <a:solidFill>
                  <a:srgbClr val="FFFFFF"/>
                </a:solidFill>
              </a:rPr>
              <a:t>rification </a:t>
            </a:r>
            <a:endParaRPr sz="4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for</a:t>
            </a:r>
            <a:r>
              <a:rPr b="1" lang="en" sz="4800">
                <a:solidFill>
                  <a:srgbClr val="FFFFFF"/>
                </a:solidFill>
              </a:rPr>
              <a:t> I</a:t>
            </a:r>
            <a:r>
              <a:rPr lang="en" sz="4800">
                <a:solidFill>
                  <a:srgbClr val="FFFFFF"/>
                </a:solidFill>
              </a:rPr>
              <a:t>on beam</a:t>
            </a:r>
            <a:r>
              <a:rPr b="1" lang="en" sz="4800">
                <a:solidFill>
                  <a:srgbClr val="FFFFFF"/>
                </a:solidFill>
              </a:rPr>
              <a:t> T</a:t>
            </a:r>
            <a:r>
              <a:rPr lang="en" sz="4800">
                <a:solidFill>
                  <a:srgbClr val="FFFFFF"/>
                </a:solidFill>
              </a:rPr>
              <a:t>reatment planning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/>
          <p:nvPr>
            <p:ph type="title"/>
          </p:nvPr>
        </p:nvSpPr>
        <p:spPr>
          <a:xfrm>
            <a:off x="360300" y="579450"/>
            <a:ext cx="25305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Fragments Fluence 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99" name="Google Shape;299;p31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31"/>
          <p:cNvSpPr txBox="1"/>
          <p:nvPr/>
        </p:nvSpPr>
        <p:spPr>
          <a:xfrm>
            <a:off x="235500" y="1312975"/>
            <a:ext cx="8225700" cy="25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1" name="Google Shape;3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99" y="2209954"/>
            <a:ext cx="6958475" cy="450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0800" y="16400"/>
            <a:ext cx="6634201" cy="4297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2"/>
          <p:cNvSpPr txBox="1"/>
          <p:nvPr>
            <p:ph type="title"/>
          </p:nvPr>
        </p:nvSpPr>
        <p:spPr>
          <a:xfrm>
            <a:off x="360300" y="579450"/>
            <a:ext cx="30303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                    Fragments Fluence 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08" name="Google Shape;308;p32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9" name="Google Shape;30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654" y="89975"/>
            <a:ext cx="3886794" cy="184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2"/>
          <p:cNvSpPr txBox="1"/>
          <p:nvPr/>
        </p:nvSpPr>
        <p:spPr>
          <a:xfrm>
            <a:off x="235500" y="1312975"/>
            <a:ext cx="8225700" cy="25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1" name="Google Shape;31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2313" y="1282901"/>
            <a:ext cx="385073" cy="51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031825"/>
            <a:ext cx="7233470" cy="468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"/>
          <p:cNvSpPr txBox="1"/>
          <p:nvPr>
            <p:ph type="title"/>
          </p:nvPr>
        </p:nvSpPr>
        <p:spPr>
          <a:xfrm>
            <a:off x="360300" y="579450"/>
            <a:ext cx="30303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                    Fragments Fluence 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18" name="Google Shape;318;p33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9" name="Google Shape;3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31825"/>
            <a:ext cx="7233470" cy="468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6225" y="10300"/>
            <a:ext cx="6558774" cy="42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"/>
          <p:cNvSpPr txBox="1"/>
          <p:nvPr>
            <p:ph type="title"/>
          </p:nvPr>
        </p:nvSpPr>
        <p:spPr>
          <a:xfrm>
            <a:off x="360300" y="460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Ongoing studies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26" name="Google Shape;326;p34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 txBox="1"/>
          <p:nvPr/>
        </p:nvSpPr>
        <p:spPr>
          <a:xfrm>
            <a:off x="235500" y="1312975"/>
            <a:ext cx="8225700" cy="25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2400"/>
              <a:buFont typeface="Lato"/>
              <a:buChar char="●"/>
            </a:pPr>
            <a:r>
              <a:rPr lang="en" sz="240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" sz="240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reation of</a:t>
            </a:r>
            <a:r>
              <a:rPr b="1" lang="en" sz="240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en" sz="240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fragments fluence  database (</a:t>
            </a:r>
            <a:r>
              <a:rPr b="1" lang="en" sz="240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b="1" baseline="-25000" lang="en" sz="240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k</a:t>
            </a:r>
            <a:r>
              <a:rPr b="1" lang="en" sz="240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, E</a:t>
            </a:r>
            <a:r>
              <a:rPr b="1" baseline="-25000" lang="en" sz="240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b="1" lang="en" sz="240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 , A, Z, z</a:t>
            </a:r>
            <a:r>
              <a:rPr b="1" baseline="-25000" lang="en" sz="240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depth</a:t>
            </a:r>
            <a:r>
              <a:rPr lang="en" sz="240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2400">
              <a:solidFill>
                <a:srgbClr val="2185C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2400"/>
              <a:buFont typeface="Lato"/>
              <a:buChar char="●"/>
            </a:pPr>
            <a:r>
              <a:rPr lang="en" sz="240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Results validation with different MC simulations (FLUKA, GEANT4, TOPAS)</a:t>
            </a:r>
            <a:endParaRPr sz="2400">
              <a:solidFill>
                <a:srgbClr val="2185C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9715"/>
              </a:buClr>
              <a:buSzPts val="2400"/>
              <a:buFont typeface="Lato"/>
              <a:buChar char="●"/>
            </a:pPr>
            <a:r>
              <a:rPr lang="en" sz="2400">
                <a:solidFill>
                  <a:srgbClr val="FF9715"/>
                </a:solidFill>
                <a:latin typeface="Lato"/>
                <a:ea typeface="Lato"/>
                <a:cs typeface="Lato"/>
                <a:sym typeface="Lato"/>
              </a:rPr>
              <a:t>Description and modellization of each secondary particle contribution to RBE</a:t>
            </a:r>
            <a:endParaRPr sz="2400">
              <a:solidFill>
                <a:srgbClr val="FF971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20253"/>
              </a:buClr>
              <a:buSzPts val="2400"/>
              <a:buFont typeface="Lato"/>
              <a:buChar char="●"/>
            </a:pPr>
            <a:r>
              <a:rPr lang="en" sz="24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Biological dose evaluation of SOPB with TRIP98, starting from MC databases, for two water boxes at two depths (entrance channel and distal depth)</a:t>
            </a:r>
            <a:endParaRPr sz="240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8" name="Google Shape;328;p34"/>
          <p:cNvSpPr txBox="1"/>
          <p:nvPr/>
        </p:nvSpPr>
        <p:spPr>
          <a:xfrm>
            <a:off x="1066025" y="5416825"/>
            <a:ext cx="758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2185C5"/>
                </a:solidFill>
                <a:latin typeface="Bangers"/>
                <a:ea typeface="Bangers"/>
                <a:cs typeface="Bangers"/>
                <a:sym typeface="Bangers"/>
              </a:rPr>
              <a:t>WAITING FOR FOOT EXPERIMENTAL DATA</a:t>
            </a:r>
            <a:endParaRPr sz="4000">
              <a:solidFill>
                <a:srgbClr val="2185C5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329" name="Google Shape;32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4998325"/>
            <a:ext cx="1608375" cy="16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5"/>
          <p:cNvPicPr preferRelativeResize="0"/>
          <p:nvPr/>
        </p:nvPicPr>
        <p:blipFill rotWithShape="1">
          <a:blip r:embed="rId3">
            <a:alphaModFix/>
          </a:blip>
          <a:srcRect b="7337" l="11747" r="4877" t="21970"/>
          <a:stretch/>
        </p:blipFill>
        <p:spPr>
          <a:xfrm>
            <a:off x="254975" y="887925"/>
            <a:ext cx="6259200" cy="298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5"/>
          <p:cNvPicPr preferRelativeResize="0"/>
          <p:nvPr/>
        </p:nvPicPr>
        <p:blipFill rotWithShape="1">
          <a:blip r:embed="rId4">
            <a:alphaModFix/>
          </a:blip>
          <a:srcRect b="7062" l="11504" r="5486" t="21742"/>
          <a:stretch/>
        </p:blipFill>
        <p:spPr>
          <a:xfrm>
            <a:off x="151000" y="3674997"/>
            <a:ext cx="6363173" cy="307017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5"/>
          <p:cNvSpPr txBox="1"/>
          <p:nvPr>
            <p:ph type="title"/>
          </p:nvPr>
        </p:nvSpPr>
        <p:spPr>
          <a:xfrm>
            <a:off x="360300" y="-334950"/>
            <a:ext cx="86691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Fragments Range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37" name="Google Shape;337;p35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35"/>
          <p:cNvSpPr txBox="1"/>
          <p:nvPr/>
        </p:nvSpPr>
        <p:spPr>
          <a:xfrm>
            <a:off x="5965350" y="129100"/>
            <a:ext cx="30540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715"/>
                </a:solidFill>
                <a:latin typeface="Lato"/>
                <a:ea typeface="Lato"/>
                <a:cs typeface="Lato"/>
                <a:sym typeface="Lato"/>
              </a:rPr>
              <a:t>Courtesy of A. Attili</a:t>
            </a:r>
            <a:endParaRPr b="1" sz="2400">
              <a:solidFill>
                <a:srgbClr val="FF971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6"/>
          <p:cNvPicPr preferRelativeResize="0"/>
          <p:nvPr/>
        </p:nvPicPr>
        <p:blipFill rotWithShape="1">
          <a:blip r:embed="rId3">
            <a:alphaModFix/>
          </a:blip>
          <a:srcRect b="5006" l="11117" r="47890" t="20494"/>
          <a:stretch/>
        </p:blipFill>
        <p:spPr>
          <a:xfrm>
            <a:off x="3531275" y="1028700"/>
            <a:ext cx="5506550" cy="56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6"/>
          <p:cNvSpPr txBox="1"/>
          <p:nvPr>
            <p:ph type="title"/>
          </p:nvPr>
        </p:nvSpPr>
        <p:spPr>
          <a:xfrm>
            <a:off x="360300" y="-334950"/>
            <a:ext cx="86691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Fragments Range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45" name="Google Shape;345;p36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6" name="Google Shape;346;p36"/>
          <p:cNvSpPr txBox="1"/>
          <p:nvPr/>
        </p:nvSpPr>
        <p:spPr>
          <a:xfrm>
            <a:off x="427225" y="1425425"/>
            <a:ext cx="3106200" cy="41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SRIM evaluation of projected range as a function of energy: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Low Z fragments</a:t>
            </a:r>
            <a:endParaRPr b="1" sz="2400">
              <a:solidFill>
                <a:srgbClr val="2185C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R&gt; cell nucleus</a:t>
            </a:r>
            <a:endParaRPr b="1" sz="2400">
              <a:solidFill>
                <a:srgbClr val="2185C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Heavier fragments</a:t>
            </a:r>
            <a:endParaRPr b="1" sz="240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R&lt; cell nucleus </a:t>
            </a:r>
            <a:endParaRPr b="1" sz="240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Colocalization effects</a:t>
            </a:r>
            <a:endParaRPr b="1" sz="240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" name="Google Shape;347;p36"/>
          <p:cNvSpPr txBox="1"/>
          <p:nvPr/>
        </p:nvSpPr>
        <p:spPr>
          <a:xfrm>
            <a:off x="5965350" y="129100"/>
            <a:ext cx="30540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715"/>
                </a:solidFill>
                <a:latin typeface="Lato"/>
                <a:ea typeface="Lato"/>
                <a:cs typeface="Lato"/>
                <a:sym typeface="Lato"/>
              </a:rPr>
              <a:t>Courtesy of A. Attili</a:t>
            </a:r>
            <a:endParaRPr b="1" sz="2400">
              <a:solidFill>
                <a:srgbClr val="FF971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/>
          <p:nvPr>
            <p:ph type="title"/>
          </p:nvPr>
        </p:nvSpPr>
        <p:spPr>
          <a:xfrm>
            <a:off x="360300" y="46050"/>
            <a:ext cx="86691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Biological dose and RBE comparison: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53" name="Google Shape;353;p37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" name="Google Shape;354;p37"/>
          <p:cNvSpPr txBox="1"/>
          <p:nvPr/>
        </p:nvSpPr>
        <p:spPr>
          <a:xfrm>
            <a:off x="427225" y="2035025"/>
            <a:ext cx="8053500" cy="41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Default TRiP98 data vs new TOPAS-base data.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Tissue comparison: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Synthetic tissues obtained from LEM-IV model and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characterized by α/β = 2Gy to represent respectively a normal tissue and a general tumor one.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Particles contribution comparison: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 only primaries (Z=1 primary)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 only protons (primary and secondaries) (Z=1 )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 All produced fragments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" name="Google Shape;355;p37"/>
          <p:cNvSpPr txBox="1"/>
          <p:nvPr/>
        </p:nvSpPr>
        <p:spPr>
          <a:xfrm>
            <a:off x="4931550" y="1424500"/>
            <a:ext cx="40878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715"/>
                </a:solidFill>
                <a:latin typeface="Lato"/>
                <a:ea typeface="Lato"/>
                <a:cs typeface="Lato"/>
                <a:sym typeface="Lato"/>
              </a:rPr>
              <a:t>Courtesy of E. Bellinzona</a:t>
            </a:r>
            <a:endParaRPr b="1" sz="2400">
              <a:solidFill>
                <a:srgbClr val="FF971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 txBox="1"/>
          <p:nvPr>
            <p:ph type="title"/>
          </p:nvPr>
        </p:nvSpPr>
        <p:spPr>
          <a:xfrm>
            <a:off x="360300" y="46050"/>
            <a:ext cx="86691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Biological dose and RBE comparison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61" name="Google Shape;361;p38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38"/>
          <p:cNvSpPr txBox="1"/>
          <p:nvPr/>
        </p:nvSpPr>
        <p:spPr>
          <a:xfrm>
            <a:off x="4931550" y="1424500"/>
            <a:ext cx="40878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715"/>
                </a:solidFill>
                <a:latin typeface="Lato"/>
                <a:ea typeface="Lato"/>
                <a:cs typeface="Lato"/>
                <a:sym typeface="Lato"/>
              </a:rPr>
              <a:t>Courtesy of E. Bellinzona</a:t>
            </a:r>
            <a:endParaRPr b="1" sz="2400">
              <a:solidFill>
                <a:srgbClr val="FF971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3" name="Google Shape;363;p38"/>
          <p:cNvPicPr preferRelativeResize="0"/>
          <p:nvPr/>
        </p:nvPicPr>
        <p:blipFill rotWithShape="1">
          <a:blip r:embed="rId3">
            <a:alphaModFix/>
          </a:blip>
          <a:srcRect b="7815" l="28734" r="18647" t="26512"/>
          <a:stretch/>
        </p:blipFill>
        <p:spPr>
          <a:xfrm>
            <a:off x="517325" y="2036575"/>
            <a:ext cx="6164050" cy="432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0648" y="2335600"/>
            <a:ext cx="2547152" cy="254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9"/>
          <p:cNvSpPr txBox="1"/>
          <p:nvPr>
            <p:ph type="title"/>
          </p:nvPr>
        </p:nvSpPr>
        <p:spPr>
          <a:xfrm>
            <a:off x="360300" y="46050"/>
            <a:ext cx="86691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Biological dose and RBE comparison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70" name="Google Shape;370;p39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39"/>
          <p:cNvSpPr txBox="1"/>
          <p:nvPr/>
        </p:nvSpPr>
        <p:spPr>
          <a:xfrm>
            <a:off x="4931550" y="1424500"/>
            <a:ext cx="40878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715"/>
                </a:solidFill>
                <a:latin typeface="Lato"/>
                <a:ea typeface="Lato"/>
                <a:cs typeface="Lato"/>
                <a:sym typeface="Lato"/>
              </a:rPr>
              <a:t>Courtesy of E. Bellinzona</a:t>
            </a:r>
            <a:endParaRPr b="1" sz="2400">
              <a:solidFill>
                <a:srgbClr val="FF971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2" name="Google Shape;372;p39"/>
          <p:cNvPicPr preferRelativeResize="0"/>
          <p:nvPr/>
        </p:nvPicPr>
        <p:blipFill rotWithShape="1">
          <a:blip r:embed="rId3">
            <a:alphaModFix/>
          </a:blip>
          <a:srcRect b="8247" l="29338" r="18891" t="25776"/>
          <a:stretch/>
        </p:blipFill>
        <p:spPr>
          <a:xfrm>
            <a:off x="620294" y="1994300"/>
            <a:ext cx="6037181" cy="432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0648" y="2335600"/>
            <a:ext cx="2547152" cy="254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"/>
          <p:cNvSpPr txBox="1"/>
          <p:nvPr>
            <p:ph type="title"/>
          </p:nvPr>
        </p:nvSpPr>
        <p:spPr>
          <a:xfrm>
            <a:off x="360300" y="46050"/>
            <a:ext cx="86691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Biological dose and RBE comparison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79" name="Google Shape;379;p40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40"/>
          <p:cNvSpPr txBox="1"/>
          <p:nvPr/>
        </p:nvSpPr>
        <p:spPr>
          <a:xfrm>
            <a:off x="4931550" y="1424500"/>
            <a:ext cx="40878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715"/>
                </a:solidFill>
                <a:latin typeface="Lato"/>
                <a:ea typeface="Lato"/>
                <a:cs typeface="Lato"/>
                <a:sym typeface="Lato"/>
              </a:rPr>
              <a:t>Courtesy of E. Bellinzona</a:t>
            </a:r>
            <a:endParaRPr b="1" sz="2400">
              <a:solidFill>
                <a:srgbClr val="FF971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1" name="Google Shape;381;p40"/>
          <p:cNvPicPr preferRelativeResize="0"/>
          <p:nvPr/>
        </p:nvPicPr>
        <p:blipFill rotWithShape="1">
          <a:blip r:embed="rId3">
            <a:alphaModFix/>
          </a:blip>
          <a:srcRect b="8518" l="29337" r="19498" t="27243"/>
          <a:stretch/>
        </p:blipFill>
        <p:spPr>
          <a:xfrm>
            <a:off x="548975" y="2073350"/>
            <a:ext cx="6127786" cy="432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6848" y="2335600"/>
            <a:ext cx="2547152" cy="254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360300" y="460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MoVe-IT project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360300" y="1221850"/>
            <a:ext cx="82362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9715"/>
                </a:solidFill>
              </a:rPr>
              <a:t>The main effects that will be explored in MoVe-IT project are:</a:t>
            </a:r>
            <a:endParaRPr b="1" sz="2200">
              <a:solidFill>
                <a:srgbClr val="FF9715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9715"/>
              </a:buClr>
              <a:buSzPts val="2200"/>
              <a:buChar char="▷"/>
            </a:pPr>
            <a:r>
              <a:rPr b="1" lang="en" sz="2200">
                <a:solidFill>
                  <a:srgbClr val="FF9715"/>
                </a:solidFill>
              </a:rPr>
              <a:t>biological impact of target nuclei fragmentation</a:t>
            </a:r>
            <a:endParaRPr b="1" sz="2200">
              <a:solidFill>
                <a:srgbClr val="FF9715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715"/>
              </a:buClr>
              <a:buSzPts val="2200"/>
              <a:buChar char="▷"/>
            </a:pPr>
            <a:r>
              <a:rPr b="1" lang="en" sz="2200">
                <a:solidFill>
                  <a:srgbClr val="FF9715"/>
                </a:solidFill>
              </a:rPr>
              <a:t>relative biological effectiveness (RBE)</a:t>
            </a:r>
            <a:endParaRPr b="1" sz="2200">
              <a:solidFill>
                <a:srgbClr val="FF9715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715"/>
              </a:buClr>
              <a:buSzPts val="2200"/>
              <a:buChar char="▷"/>
            </a:pPr>
            <a:r>
              <a:rPr b="1" lang="en" sz="2200">
                <a:solidFill>
                  <a:srgbClr val="FF9715"/>
                </a:solidFill>
              </a:rPr>
              <a:t>intra-tumor heterogeneity</a:t>
            </a:r>
            <a:endParaRPr b="1" sz="2200">
              <a:solidFill>
                <a:srgbClr val="FF9715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971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The radiobiological implementation in research treatment planning system  will be coupled with design of patented tools for in-vitro and in-vivo irradiation, the development and update of the 3 complementary Italian facilities for experiments on therapeutic ion beams, and advanced models for related risk estimation (NTCP) and tumor control assessment (TCP).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 </a:t>
            </a:r>
            <a:endParaRPr sz="2200"/>
          </a:p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1"/>
          <p:cNvSpPr txBox="1"/>
          <p:nvPr>
            <p:ph type="title"/>
          </p:nvPr>
        </p:nvSpPr>
        <p:spPr>
          <a:xfrm>
            <a:off x="360300" y="46050"/>
            <a:ext cx="86691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Fragment impact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88" name="Google Shape;388;p41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" name="Google Shape;389;p41"/>
          <p:cNvSpPr txBox="1"/>
          <p:nvPr/>
        </p:nvSpPr>
        <p:spPr>
          <a:xfrm>
            <a:off x="4931550" y="1424500"/>
            <a:ext cx="40878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715"/>
                </a:solidFill>
                <a:latin typeface="Lato"/>
                <a:ea typeface="Lato"/>
                <a:cs typeface="Lato"/>
                <a:sym typeface="Lato"/>
              </a:rPr>
              <a:t>Courtesy of E. Bellinzona</a:t>
            </a:r>
            <a:endParaRPr b="1" sz="2400">
              <a:solidFill>
                <a:srgbClr val="FF971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0" name="Google Shape;390;p41"/>
          <p:cNvSpPr txBox="1"/>
          <p:nvPr/>
        </p:nvSpPr>
        <p:spPr>
          <a:xfrm>
            <a:off x="427225" y="2035025"/>
            <a:ext cx="8053500" cy="41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The fluence contribution of single fragments has been enhanched to analyse the dependence of species contribution on the RBE and further, on the biological dose.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The fluence of the listed ions have been increased of factors 10,50,100,1000: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He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C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O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All particles Z&gt;2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2"/>
          <p:cNvSpPr txBox="1"/>
          <p:nvPr>
            <p:ph type="title"/>
          </p:nvPr>
        </p:nvSpPr>
        <p:spPr>
          <a:xfrm>
            <a:off x="360300" y="46050"/>
            <a:ext cx="86691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Fragment impact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96" name="Google Shape;396;p42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7" name="Google Shape;397;p42"/>
          <p:cNvSpPr txBox="1"/>
          <p:nvPr/>
        </p:nvSpPr>
        <p:spPr>
          <a:xfrm>
            <a:off x="4931550" y="1424500"/>
            <a:ext cx="40878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715"/>
                </a:solidFill>
                <a:latin typeface="Lato"/>
                <a:ea typeface="Lato"/>
                <a:cs typeface="Lato"/>
                <a:sym typeface="Lato"/>
              </a:rPr>
              <a:t>Courtesy of E. Bellinzona</a:t>
            </a:r>
            <a:endParaRPr b="1" sz="2400">
              <a:solidFill>
                <a:srgbClr val="FF971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8" name="Google Shape;398;p42"/>
          <p:cNvPicPr preferRelativeResize="0"/>
          <p:nvPr/>
        </p:nvPicPr>
        <p:blipFill rotWithShape="1">
          <a:blip r:embed="rId3">
            <a:alphaModFix/>
          </a:blip>
          <a:srcRect b="10581" l="31314" r="21374" t="28742"/>
          <a:stretch/>
        </p:blipFill>
        <p:spPr>
          <a:xfrm>
            <a:off x="441750" y="2022700"/>
            <a:ext cx="5850298" cy="42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4448" y="2335600"/>
            <a:ext cx="2547152" cy="254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3"/>
          <p:cNvSpPr txBox="1"/>
          <p:nvPr>
            <p:ph idx="1" type="body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20253"/>
                </a:solidFill>
              </a:rPr>
              <a:t>You can find me at:</a:t>
            </a:r>
            <a:endParaRPr sz="2400">
              <a:solidFill>
                <a:srgbClr val="F20253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20253"/>
                </a:solidFill>
              </a:rPr>
              <a:t>alessia.embriaco@mi.infn.it</a:t>
            </a:r>
            <a:endParaRPr sz="2400">
              <a:solidFill>
                <a:srgbClr val="F20253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05" name="Google Shape;405;p43"/>
          <p:cNvSpPr txBox="1"/>
          <p:nvPr>
            <p:ph idx="12" type="sldNum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7ABBC"/>
                </a:solidFill>
              </a:rPr>
              <a:t>‹#›</a:t>
            </a:fld>
            <a:endParaRPr>
              <a:solidFill>
                <a:srgbClr val="97ABBC"/>
              </a:solidFill>
            </a:endParaRPr>
          </a:p>
        </p:txBody>
      </p:sp>
      <p:pic>
        <p:nvPicPr>
          <p:cNvPr id="406" name="Google Shape;406;p43"/>
          <p:cNvPicPr preferRelativeResize="0"/>
          <p:nvPr/>
        </p:nvPicPr>
        <p:blipFill rotWithShape="1">
          <a:blip r:embed="rId3">
            <a:alphaModFix/>
          </a:blip>
          <a:srcRect b="14214" l="0" r="0" t="0"/>
          <a:stretch/>
        </p:blipFill>
        <p:spPr>
          <a:xfrm>
            <a:off x="152400" y="2667000"/>
            <a:ext cx="8839200" cy="315952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3"/>
          <p:cNvSpPr/>
          <p:nvPr/>
        </p:nvSpPr>
        <p:spPr>
          <a:xfrm>
            <a:off x="3973650" y="1828325"/>
            <a:ext cx="1277100" cy="612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4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rgbClr val="7ECEF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</a:t>
            </a:r>
            <a:endParaRPr/>
          </a:p>
        </p:txBody>
      </p:sp>
      <p:sp>
        <p:nvSpPr>
          <p:cNvPr id="413" name="Google Shape;413;p44"/>
          <p:cNvSpPr txBox="1"/>
          <p:nvPr>
            <p:ph idx="12" type="sldNum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5"/>
          <p:cNvSpPr txBox="1"/>
          <p:nvPr>
            <p:ph type="title"/>
          </p:nvPr>
        </p:nvSpPr>
        <p:spPr>
          <a:xfrm>
            <a:off x="360300" y="460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MoVe-IT project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419" name="Google Shape;419;p45"/>
          <p:cNvSpPr txBox="1"/>
          <p:nvPr>
            <p:ph idx="1" type="body"/>
          </p:nvPr>
        </p:nvSpPr>
        <p:spPr>
          <a:xfrm>
            <a:off x="360300" y="1221850"/>
            <a:ext cx="82362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Advancing Particle Therapy requires models for biologically optimized treatment planning systems (TPS) in ion beam therapy and dedicated devices for plan verification, allowing validation accounting for a wide range of complex physical and biological effects.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715"/>
                </a:solidFill>
              </a:rPr>
              <a:t>The main effects that will be explored and implemented in MoVe-IT are:</a:t>
            </a:r>
            <a:endParaRPr b="1" sz="1800">
              <a:solidFill>
                <a:srgbClr val="FF9715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9715"/>
              </a:buClr>
              <a:buSzPts val="1800"/>
              <a:buChar char="▷"/>
            </a:pPr>
            <a:r>
              <a:rPr b="1" lang="en" sz="1800">
                <a:solidFill>
                  <a:srgbClr val="FF9715"/>
                </a:solidFill>
              </a:rPr>
              <a:t>biological impact of target nuclei fragmentation</a:t>
            </a:r>
            <a:endParaRPr b="1" sz="1800">
              <a:solidFill>
                <a:srgbClr val="FF9715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715"/>
              </a:buClr>
              <a:buSzPts val="1800"/>
              <a:buChar char="▷"/>
            </a:pPr>
            <a:r>
              <a:rPr b="1" lang="en" sz="1800">
                <a:solidFill>
                  <a:srgbClr val="FF9715"/>
                </a:solidFill>
              </a:rPr>
              <a:t> relative biological effectiveness (RBE)</a:t>
            </a:r>
            <a:endParaRPr b="1" sz="1800">
              <a:solidFill>
                <a:srgbClr val="FF9715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715"/>
              </a:buClr>
              <a:buSzPts val="1800"/>
              <a:buChar char="▷"/>
            </a:pPr>
            <a:r>
              <a:rPr b="1" lang="en" sz="1800">
                <a:solidFill>
                  <a:srgbClr val="FF9715"/>
                </a:solidFill>
              </a:rPr>
              <a:t>intra-tumor heterogeneity</a:t>
            </a:r>
            <a:endParaRPr b="1" sz="1800">
              <a:solidFill>
                <a:srgbClr val="FF971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The radiobiological implementation in research treatment planning system (TPS) will be coupled with design of patented tools for in-vitro and in-vivo irradiation, the development and update of the 3 complementary Italian facilities for experiments on therapeutic ion beams, and advanced models for related risk estimation (NTCP) and tumor control assessment (TCP).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</p:txBody>
      </p:sp>
      <p:sp>
        <p:nvSpPr>
          <p:cNvPr id="420" name="Google Shape;420;p45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6"/>
          <p:cNvSpPr txBox="1"/>
          <p:nvPr>
            <p:ph type="title"/>
          </p:nvPr>
        </p:nvSpPr>
        <p:spPr>
          <a:xfrm>
            <a:off x="360300" y="460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MoVe-IT project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426" name="Google Shape;426;p46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7" name="Google Shape;42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46250"/>
            <a:ext cx="8839200" cy="363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7"/>
          <p:cNvSpPr txBox="1"/>
          <p:nvPr>
            <p:ph type="title"/>
          </p:nvPr>
        </p:nvSpPr>
        <p:spPr>
          <a:xfrm>
            <a:off x="360300" y="460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MoVe-IT: WP Structure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433" name="Google Shape;433;p47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4" name="Google Shape;434;p47"/>
          <p:cNvPicPr preferRelativeResize="0"/>
          <p:nvPr/>
        </p:nvPicPr>
        <p:blipFill rotWithShape="1">
          <a:blip r:embed="rId3">
            <a:alphaModFix/>
          </a:blip>
          <a:srcRect b="9049" l="12622" r="12734" t="18265"/>
          <a:stretch/>
        </p:blipFill>
        <p:spPr>
          <a:xfrm>
            <a:off x="359650" y="1453500"/>
            <a:ext cx="8442706" cy="4624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008521"/>
            <a:ext cx="8991601" cy="543185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8"/>
          <p:cNvSpPr txBox="1"/>
          <p:nvPr>
            <p:ph type="title"/>
          </p:nvPr>
        </p:nvSpPr>
        <p:spPr>
          <a:xfrm>
            <a:off x="360300" y="460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MoVe-IT project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441" name="Google Shape;441;p48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9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7" name="Google Shape;447;p49"/>
          <p:cNvSpPr txBox="1"/>
          <p:nvPr/>
        </p:nvSpPr>
        <p:spPr>
          <a:xfrm>
            <a:off x="311700" y="1330050"/>
            <a:ext cx="8520600" cy="3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Production CS of inelastic interaction induced by proton beam of 100 MeV in water.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8" name="Google Shape;448;p49"/>
          <p:cNvPicPr preferRelativeResize="0"/>
          <p:nvPr/>
        </p:nvPicPr>
        <p:blipFill rotWithShape="1">
          <a:blip r:embed="rId3">
            <a:alphaModFix/>
          </a:blip>
          <a:srcRect b="0" l="0" r="6620" t="8088"/>
          <a:stretch/>
        </p:blipFill>
        <p:spPr>
          <a:xfrm>
            <a:off x="391875" y="2399825"/>
            <a:ext cx="5482899" cy="349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9" name="Google Shape;449;p49"/>
          <p:cNvGraphicFramePr/>
          <p:nvPr/>
        </p:nvGraphicFramePr>
        <p:xfrm>
          <a:off x="6176700" y="24760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{8F475CF4-A850-4EAB-9FE2-80863EE01BA7}</a:tableStyleId>
              </a:tblPr>
              <a:tblGrid>
                <a:gridCol w="865150"/>
                <a:gridCol w="865150"/>
                <a:gridCol w="865150"/>
              </a:tblGrid>
              <a:tr h="633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baseline="-25000" lang="en">
                          <a:solidFill>
                            <a:srgbClr val="000000"/>
                          </a:solidFill>
                        </a:rPr>
                        <a:t>MAX</a:t>
                      </a:r>
                      <a:endParaRPr baseline="-250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(MeV/u)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r>
                        <a:rPr baseline="-25000" lang="en"/>
                        <a:t>mean</a:t>
                      </a:r>
                      <a:endParaRPr baseline="-25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(MeV/u)</a:t>
                      </a:r>
                      <a:endParaRPr baseline="-25000"/>
                    </a:p>
                  </a:txBody>
                  <a:tcPr marT="91425" marB="91425" marR="91425" marL="91425"/>
                </a:tc>
              </a:tr>
              <a:tr h="41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/>
                        <a:t>1</a:t>
                      </a: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32.2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1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/>
                        <a:t>2</a:t>
                      </a: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12.6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1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/>
                        <a:t>3</a:t>
                      </a: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1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/>
                        <a:t>4</a:t>
                      </a:r>
                      <a:r>
                        <a:rPr lang="en"/>
                        <a:t>He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1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/>
                        <a:t>12</a:t>
                      </a: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1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/>
                        <a:t>16</a:t>
                      </a:r>
                      <a:r>
                        <a:rPr lang="en"/>
                        <a:t>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50" name="Google Shape;450;p49"/>
          <p:cNvSpPr txBox="1"/>
          <p:nvPr>
            <p:ph type="title"/>
          </p:nvPr>
        </p:nvSpPr>
        <p:spPr>
          <a:xfrm>
            <a:off x="360300" y="46050"/>
            <a:ext cx="831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Energy distribution of fragments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360300" y="460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MoVe-IT project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b="7912" l="12783" r="12939" t="18546"/>
          <a:stretch/>
        </p:blipFill>
        <p:spPr>
          <a:xfrm>
            <a:off x="419250" y="1314675"/>
            <a:ext cx="8468851" cy="47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>
            <a:off x="4723325" y="2883425"/>
            <a:ext cx="819000" cy="305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b="12145" l="13025" r="13217" t="1161"/>
          <a:stretch/>
        </p:blipFill>
        <p:spPr>
          <a:xfrm>
            <a:off x="8175" y="-10950"/>
            <a:ext cx="9144000" cy="604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7"/>
          <p:cNvGrpSpPr/>
          <p:nvPr/>
        </p:nvGrpSpPr>
        <p:grpSpPr>
          <a:xfrm>
            <a:off x="5860917" y="3202818"/>
            <a:ext cx="3305700" cy="3483050"/>
            <a:chOff x="5860917" y="1189775"/>
            <a:chExt cx="3305700" cy="3483050"/>
          </a:xfrm>
        </p:grpSpPr>
        <p:sp>
          <p:nvSpPr>
            <p:cNvPr id="124" name="Google Shape;124;p17"/>
            <p:cNvSpPr/>
            <p:nvPr/>
          </p:nvSpPr>
          <p:spPr>
            <a:xfrm>
              <a:off x="58609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F20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   Biological dose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5" name="Google Shape;125;p17"/>
            <p:cNvSpPr txBox="1"/>
            <p:nvPr/>
          </p:nvSpPr>
          <p:spPr>
            <a:xfrm>
              <a:off x="63956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20253"/>
                  </a:solidFill>
                  <a:latin typeface="Lato"/>
                  <a:ea typeface="Lato"/>
                  <a:cs typeface="Lato"/>
                  <a:sym typeface="Lato"/>
                </a:rPr>
                <a:t>import the results in TRiP98 TPS and test the biological dose </a:t>
              </a:r>
              <a:r>
                <a:rPr lang="en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differences respect to the default calculations</a:t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6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6" name="Google Shape;126;p17"/>
          <p:cNvGrpSpPr/>
          <p:nvPr/>
        </p:nvGrpSpPr>
        <p:grpSpPr>
          <a:xfrm>
            <a:off x="-228600" y="3203032"/>
            <a:ext cx="3546900" cy="3482843"/>
            <a:chOff x="0" y="1189989"/>
            <a:chExt cx="3546900" cy="3482843"/>
          </a:xfrm>
        </p:grpSpPr>
        <p:sp>
          <p:nvSpPr>
            <p:cNvPr id="127" name="Google Shape;127;p17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2185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Fragments fluence </a:t>
              </a:r>
              <a:endPara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8" name="Google Shape;128;p17"/>
            <p:cNvSpPr txBox="1"/>
            <p:nvPr/>
          </p:nvSpPr>
          <p:spPr>
            <a:xfrm>
              <a:off x="655349" y="2057132"/>
              <a:ext cx="23466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20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describe the physical dose including the contribution of </a:t>
              </a:r>
              <a:r>
                <a:rPr lang="en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each </a:t>
              </a:r>
              <a:r>
                <a:rPr b="1" lang="en" sz="1800">
                  <a:solidFill>
                    <a:srgbClr val="2185C5"/>
                  </a:solidFill>
                  <a:latin typeface="Lato"/>
                  <a:ea typeface="Lato"/>
                  <a:cs typeface="Lato"/>
                  <a:sym typeface="Lato"/>
                </a:rPr>
                <a:t>single fragment produced by a proton in water</a:t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9" name="Google Shape;129;p17"/>
          <p:cNvGrpSpPr/>
          <p:nvPr/>
        </p:nvGrpSpPr>
        <p:grpSpPr>
          <a:xfrm>
            <a:off x="2944204" y="3202818"/>
            <a:ext cx="3305700" cy="3483057"/>
            <a:chOff x="2944204" y="1189775"/>
            <a:chExt cx="3305700" cy="3483057"/>
          </a:xfrm>
        </p:grpSpPr>
        <p:sp>
          <p:nvSpPr>
            <p:cNvPr id="130" name="Google Shape;130;p17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FF97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RBE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3402750" y="2057132"/>
              <a:ext cx="24243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evaluate the total RBE by using a </a:t>
              </a:r>
              <a:r>
                <a:rPr b="1" lang="en" sz="1800">
                  <a:solidFill>
                    <a:srgbClr val="FF9715"/>
                  </a:solidFill>
                  <a:latin typeface="Lato"/>
                  <a:ea typeface="Lato"/>
                  <a:cs typeface="Lato"/>
                  <a:sym typeface="Lato"/>
                </a:rPr>
                <a:t>mixed field approach</a:t>
              </a:r>
              <a:r>
                <a:rPr lang="en" sz="18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to weights all the single fragments contributions</a:t>
              </a:r>
              <a:endPara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6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17"/>
          <p:cNvSpPr txBox="1"/>
          <p:nvPr>
            <p:ph idx="4294967295" type="body"/>
          </p:nvPr>
        </p:nvSpPr>
        <p:spPr>
          <a:xfrm>
            <a:off x="360300" y="1221850"/>
            <a:ext cx="8236200" cy="1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In order to describe </a:t>
            </a:r>
            <a:r>
              <a:rPr lang="en" sz="2400">
                <a:solidFill>
                  <a:schemeClr val="dk1"/>
                </a:solidFill>
              </a:rPr>
              <a:t>the target fragmentation  and estimate the biological effect of fragments,</a:t>
            </a:r>
            <a:r>
              <a:rPr lang="en" sz="2400">
                <a:solidFill>
                  <a:srgbClr val="000000"/>
                </a:solidFill>
              </a:rPr>
              <a:t> </a:t>
            </a:r>
            <a:r>
              <a:rPr b="1" lang="en" sz="2400">
                <a:solidFill>
                  <a:srgbClr val="F20253"/>
                </a:solidFill>
              </a:rPr>
              <a:t>MoVe IT propose an approach based on a RBE modellization:</a:t>
            </a:r>
            <a:endParaRPr b="1" sz="2400">
              <a:solidFill>
                <a:srgbClr val="F2025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</p:txBody>
      </p:sp>
      <p:sp>
        <p:nvSpPr>
          <p:cNvPr id="134" name="Google Shape;134;p17"/>
          <p:cNvSpPr txBox="1"/>
          <p:nvPr>
            <p:ph type="title"/>
          </p:nvPr>
        </p:nvSpPr>
        <p:spPr>
          <a:xfrm>
            <a:off x="360300" y="460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Target fragmentation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675" y="3339250"/>
            <a:ext cx="2769950" cy="320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18"/>
          <p:cNvSpPr txBox="1"/>
          <p:nvPr>
            <p:ph idx="4294967295" type="body"/>
          </p:nvPr>
        </p:nvSpPr>
        <p:spPr>
          <a:xfrm>
            <a:off x="360300" y="917050"/>
            <a:ext cx="8236200" cy="1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fluence spectra have been obtained performing Monte Carlo simulations as separate single beams, scoring the fluence of all the produced particles.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</p:txBody>
      </p:sp>
      <p:sp>
        <p:nvSpPr>
          <p:cNvPr id="142" name="Google Shape;142;p18"/>
          <p:cNvSpPr txBox="1"/>
          <p:nvPr>
            <p:ph type="title"/>
          </p:nvPr>
        </p:nvSpPr>
        <p:spPr>
          <a:xfrm>
            <a:off x="360300" y="460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85C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Fragments Fluence</a:t>
            </a:r>
            <a:endParaRPr>
              <a:solidFill>
                <a:srgbClr val="2185C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498350" y="5819425"/>
            <a:ext cx="53307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Fluence of main fragments produced by proton beam of 150 MeV after 2 cm in water.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000" y="2189275"/>
            <a:ext cx="5604274" cy="3630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5944675" y="2460450"/>
            <a:ext cx="31236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Fluence Database </a:t>
            </a:r>
            <a:endParaRPr b="1" sz="180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(E</a:t>
            </a:r>
            <a:r>
              <a:rPr b="1" baseline="-25000" lang="en" sz="18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k</a:t>
            </a:r>
            <a:r>
              <a:rPr b="1" lang="en" sz="18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, E</a:t>
            </a:r>
            <a:r>
              <a:rPr b="1" baseline="-25000" lang="en" sz="18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b="1" lang="en" sz="18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 ,  A, Z, z</a:t>
            </a:r>
            <a:r>
              <a:rPr b="1" baseline="-25000" lang="en" sz="18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depth</a:t>
            </a:r>
            <a:r>
              <a:rPr b="1" lang="en" sz="180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b="1" sz="180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19"/>
          <p:cNvSpPr txBox="1"/>
          <p:nvPr>
            <p:ph idx="4294967295" type="body"/>
          </p:nvPr>
        </p:nvSpPr>
        <p:spPr>
          <a:xfrm>
            <a:off x="360300" y="1221850"/>
            <a:ext cx="8236200" cy="1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Primary proton’s fragments are considered as secondary particles; each single spectra of those fragments is evaluated separately, considering its impact on the RBE.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 total RBE is evaluated by using</a:t>
            </a:r>
            <a:r>
              <a:rPr b="1" lang="en" sz="1800">
                <a:solidFill>
                  <a:srgbClr val="FF9715"/>
                </a:solidFill>
              </a:rPr>
              <a:t> </a:t>
            </a:r>
            <a:r>
              <a:rPr b="1" lang="en" sz="1800">
                <a:solidFill>
                  <a:srgbClr val="FF9715"/>
                </a:solidFill>
              </a:rPr>
              <a:t>Zeide</a:t>
            </a:r>
            <a:r>
              <a:rPr b="1" lang="en" sz="1800">
                <a:solidFill>
                  <a:srgbClr val="FF9715"/>
                </a:solidFill>
              </a:rPr>
              <a:t>r &amp; Rossi formula for mixed field irradiation </a:t>
            </a:r>
            <a:r>
              <a:rPr lang="en" sz="1800">
                <a:solidFill>
                  <a:schemeClr val="dk1"/>
                </a:solidFill>
              </a:rPr>
              <a:t>and </a:t>
            </a:r>
            <a:r>
              <a:rPr b="1" lang="en" sz="1800">
                <a:solidFill>
                  <a:srgbClr val="FF9715"/>
                </a:solidFill>
              </a:rPr>
              <a:t>LEM IV model:</a:t>
            </a:r>
            <a:endParaRPr b="1" sz="1800">
              <a:solidFill>
                <a:srgbClr val="FF971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971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971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</p:txBody>
      </p:sp>
      <p:sp>
        <p:nvSpPr>
          <p:cNvPr id="152" name="Google Shape;152;p19"/>
          <p:cNvSpPr txBox="1"/>
          <p:nvPr>
            <p:ph type="title"/>
          </p:nvPr>
        </p:nvSpPr>
        <p:spPr>
          <a:xfrm>
            <a:off x="360300" y="460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715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The mixed field model</a:t>
            </a:r>
            <a:endParaRPr>
              <a:solidFill>
                <a:srgbClr val="FF9715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b="39558" l="16463" r="64017" t="33740"/>
          <a:stretch/>
        </p:blipFill>
        <p:spPr>
          <a:xfrm>
            <a:off x="516900" y="3261625"/>
            <a:ext cx="3824798" cy="294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b="21485" l="21233" r="52057" t="64459"/>
          <a:stretch/>
        </p:blipFill>
        <p:spPr>
          <a:xfrm>
            <a:off x="4778850" y="2916574"/>
            <a:ext cx="3631406" cy="10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5">
            <a:alphaModFix/>
          </a:blip>
          <a:srcRect b="19510" l="19860" r="48789" t="40369"/>
          <a:stretch/>
        </p:blipFill>
        <p:spPr>
          <a:xfrm>
            <a:off x="4764450" y="3751225"/>
            <a:ext cx="3722002" cy="267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 rot="-3280229">
            <a:off x="3874564" y="3874513"/>
            <a:ext cx="1564645" cy="1561647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7800" lvl="0" marL="177800" rtl="0" algn="ctr">
              <a:spcBef>
                <a:spcPts val="0"/>
              </a:spcBef>
              <a:spcAft>
                <a:spcPts val="0"/>
              </a:spcAft>
              <a:buFont typeface="Georgia"/>
              <a:buNone/>
            </a:pPr>
            <a:r>
              <a:t/>
            </a:r>
            <a:endParaRPr/>
          </a:p>
        </p:txBody>
      </p:sp>
      <p:grpSp>
        <p:nvGrpSpPr>
          <p:cNvPr id="161" name="Google Shape;161;p20"/>
          <p:cNvGrpSpPr/>
          <p:nvPr/>
        </p:nvGrpSpPr>
        <p:grpSpPr>
          <a:xfrm rot="10800000">
            <a:off x="1573638" y="1535850"/>
            <a:ext cx="3497780" cy="3899635"/>
            <a:chOff x="4184863" y="1520198"/>
            <a:chExt cx="2958454" cy="3298347"/>
          </a:xfrm>
        </p:grpSpPr>
        <p:sp>
          <p:nvSpPr>
            <p:cNvPr id="162" name="Google Shape;162;p20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CFE2F3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3" name="Google Shape;163;p20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7ECEFD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64" name="Google Shape;164;p20"/>
          <p:cNvGrpSpPr/>
          <p:nvPr/>
        </p:nvGrpSpPr>
        <p:grpSpPr>
          <a:xfrm rot="10800000">
            <a:off x="2746490" y="3506699"/>
            <a:ext cx="3893996" cy="3810453"/>
            <a:chOff x="2857731" y="-71332"/>
            <a:chExt cx="3293577" cy="3222916"/>
          </a:xfrm>
        </p:grpSpPr>
        <p:sp>
          <p:nvSpPr>
            <p:cNvPr id="165" name="Google Shape;165;p20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F20253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6" name="Google Shape;166;p20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F20253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67" name="Google Shape;167;p20"/>
          <p:cNvGrpSpPr/>
          <p:nvPr/>
        </p:nvGrpSpPr>
        <p:grpSpPr>
          <a:xfrm rot="10800000">
            <a:off x="3653300" y="1549560"/>
            <a:ext cx="4048707" cy="3691470"/>
            <a:chOff x="1959887" y="1684671"/>
            <a:chExt cx="3424433" cy="3122279"/>
          </a:xfrm>
        </p:grpSpPr>
        <p:sp>
          <p:nvSpPr>
            <p:cNvPr id="168" name="Google Shape;168;p20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9" name="Google Shape;169;p20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FF9715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70" name="Google Shape;170;p20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3578150" y="4909350"/>
            <a:ext cx="20919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BIOLOGICAL DOSE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 rot="2398764">
            <a:off x="5406528" y="3157156"/>
            <a:ext cx="1873739" cy="683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MIXED FIELD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 rot="-2694663">
            <a:off x="2203486" y="2691298"/>
            <a:ext cx="2732688" cy="13633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FRAGMENTS FLUENCE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3578150" y="3690150"/>
            <a:ext cx="20919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TPS</a:t>
            </a:r>
            <a:endParaRPr b="1"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20"/>
          <p:cNvSpPr/>
          <p:nvPr/>
        </p:nvSpPr>
        <p:spPr>
          <a:xfrm flipH="1">
            <a:off x="225425" y="335500"/>
            <a:ext cx="3302100" cy="2421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7ECEFD"/>
          </a:solidFill>
          <a:ln cap="flat" cmpd="sng" w="9525">
            <a:solidFill>
              <a:srgbClr val="7ECEF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 b="0" l="0" r="9008" t="8037"/>
          <a:stretch/>
        </p:blipFill>
        <p:spPr>
          <a:xfrm>
            <a:off x="396275" y="579351"/>
            <a:ext cx="2947685" cy="19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/>
          <p:nvPr/>
        </p:nvSpPr>
        <p:spPr>
          <a:xfrm>
            <a:off x="5711825" y="335500"/>
            <a:ext cx="3302100" cy="2421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9715"/>
          </a:solidFill>
          <a:ln cap="flat" cmpd="sng" w="9525">
            <a:solidFill>
              <a:srgbClr val="FF97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0"/>
          <p:cNvPicPr preferRelativeResize="0"/>
          <p:nvPr/>
        </p:nvPicPr>
        <p:blipFill rotWithShape="1">
          <a:blip r:embed="rId4">
            <a:alphaModFix/>
          </a:blip>
          <a:srcRect b="39558" l="16463" r="64017" t="33740"/>
          <a:stretch/>
        </p:blipFill>
        <p:spPr>
          <a:xfrm>
            <a:off x="6151075" y="585936"/>
            <a:ext cx="2507698" cy="192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