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media/image5.jpg" ContentType="image/jpeg"/>
  <Override PartName="/ppt/media/image6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7" r:id="rId4"/>
    <p:sldId id="259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0000FF"/>
    <a:srgbClr val="003399"/>
    <a:srgbClr val="00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3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5DA8E-C853-47AD-8294-033C4C946EA4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C1FDF-D387-4D04-B61D-0864552C1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57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9C92D-CFEB-4826-8E8D-A29C4D00E425}" type="datetime1">
              <a:rPr lang="en-US" smtClean="0"/>
              <a:t>6/6/2019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80FB-C1DD-42A6-88C9-22FDAF76E92F}" type="datetime1">
              <a:rPr lang="en-US" smtClean="0"/>
              <a:t>6/6/2019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BBCE6-992E-49F0-8DAC-4C09C7DBAB38}" type="datetime1">
              <a:rPr lang="en-US" smtClean="0"/>
              <a:t>6/6/2019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7109-E652-40AC-BA14-97C196F695DC}" type="datetime1">
              <a:rPr lang="en-US" smtClean="0"/>
              <a:t>6/6/2019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15611" y="1113641"/>
            <a:ext cx="650240" cy="12065"/>
          </a:xfrm>
          <a:custGeom>
            <a:avLst/>
            <a:gdLst/>
            <a:ahLst/>
            <a:cxnLst/>
            <a:rect l="l" t="t" r="r" b="b"/>
            <a:pathLst>
              <a:path w="650239" h="12065">
                <a:moveTo>
                  <a:pt x="0" y="11861"/>
                </a:moveTo>
                <a:lnTo>
                  <a:pt x="649643" y="0"/>
                </a:lnTo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134712" y="1027319"/>
            <a:ext cx="175895" cy="173990"/>
          </a:xfrm>
          <a:custGeom>
            <a:avLst/>
            <a:gdLst/>
            <a:ahLst/>
            <a:cxnLst/>
            <a:rect l="l" t="t" r="r" b="b"/>
            <a:pathLst>
              <a:path w="175895" h="173990">
                <a:moveTo>
                  <a:pt x="0" y="0"/>
                </a:moveTo>
                <a:lnTo>
                  <a:pt x="3175" y="173710"/>
                </a:lnTo>
                <a:lnTo>
                  <a:pt x="175285" y="8368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11193" y="1110996"/>
            <a:ext cx="650240" cy="12065"/>
          </a:xfrm>
          <a:custGeom>
            <a:avLst/>
            <a:gdLst/>
            <a:ahLst/>
            <a:cxnLst/>
            <a:rect l="l" t="t" r="r" b="b"/>
            <a:pathLst>
              <a:path w="650239" h="12065">
                <a:moveTo>
                  <a:pt x="649643" y="0"/>
                </a:moveTo>
                <a:lnTo>
                  <a:pt x="0" y="11861"/>
                </a:lnTo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66437" y="1035469"/>
            <a:ext cx="175895" cy="173990"/>
          </a:xfrm>
          <a:custGeom>
            <a:avLst/>
            <a:gdLst/>
            <a:ahLst/>
            <a:cxnLst/>
            <a:rect l="l" t="t" r="r" b="b"/>
            <a:pathLst>
              <a:path w="175894" h="173990">
                <a:moveTo>
                  <a:pt x="172123" y="0"/>
                </a:moveTo>
                <a:lnTo>
                  <a:pt x="0" y="90030"/>
                </a:lnTo>
                <a:lnTo>
                  <a:pt x="175298" y="173710"/>
                </a:lnTo>
                <a:lnTo>
                  <a:pt x="17212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458717" y="46482"/>
            <a:ext cx="4088891" cy="461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3335-F7FB-48CA-82C4-EDA9101B03A8}" type="datetime1">
              <a:rPr lang="en-US" smtClean="0"/>
              <a:t>6/6/2019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35273" y="58673"/>
            <a:ext cx="5521452" cy="462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9FE8-AB3A-4CCB-8D65-015E4C018F48}" type="datetime1">
              <a:rPr lang="en-US" smtClean="0"/>
              <a:t>6/6/2019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9"/>
          <p:cNvSpPr>
            <a:spLocks noGrp="1"/>
          </p:cNvSpPr>
          <p:nvPr>
            <p:ph type="sldNum" sz="quarter" idx="7"/>
          </p:nvPr>
        </p:nvSpPr>
        <p:spPr>
          <a:xfrm>
            <a:off x="11362770" y="6345324"/>
            <a:ext cx="441960" cy="289687"/>
          </a:xfrm>
        </p:spPr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object 25"/>
          <p:cNvSpPr txBox="1"/>
          <p:nvPr/>
        </p:nvSpPr>
        <p:spPr>
          <a:xfrm>
            <a:off x="10520829" y="1988840"/>
            <a:ext cx="1671171" cy="962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  <a:buClr>
                <a:srgbClr val="0033CC"/>
              </a:buClr>
              <a:buSzPct val="70000"/>
            </a:pPr>
            <a:r>
              <a:rPr lang="en-US" sz="2000" b="1" spc="-5" dirty="0" smtClean="0">
                <a:solidFill>
                  <a:srgbClr val="FF0000"/>
                </a:solidFill>
                <a:latin typeface="Calibri"/>
                <a:cs typeface="Calibri"/>
              </a:rPr>
              <a:t>2019</a:t>
            </a:r>
          </a:p>
          <a:p>
            <a:pPr marL="355600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b="1" spc="-5" dirty="0" smtClean="0">
                <a:latin typeface="Calibri"/>
                <a:cs typeface="Calibri"/>
              </a:rPr>
              <a:t>Talks:   18</a:t>
            </a:r>
          </a:p>
          <a:p>
            <a:pPr marL="355600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b="1" spc="-5" dirty="0" smtClean="0">
                <a:latin typeface="Calibri"/>
                <a:cs typeface="Calibri"/>
              </a:rPr>
              <a:t>Posters: </a:t>
            </a:r>
            <a:r>
              <a:rPr lang="en-US" sz="2000" b="1" spc="-5" dirty="0">
                <a:latin typeface="Calibri"/>
                <a:cs typeface="Calibri"/>
              </a:rPr>
              <a:t>2</a:t>
            </a:r>
            <a:endParaRPr lang="en-US" sz="2000" b="1" spc="-5" dirty="0" smtClean="0">
              <a:latin typeface="Calibri"/>
              <a:cs typeface="Calibri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594519"/>
              </p:ext>
            </p:extLst>
          </p:nvPr>
        </p:nvGraphicFramePr>
        <p:xfrm>
          <a:off x="47328" y="649939"/>
          <a:ext cx="10189131" cy="6285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0997">
                  <a:extLst>
                    <a:ext uri="{9D8B030D-6E8A-4147-A177-3AD203B41FA5}">
                      <a16:colId xmlns:a16="http://schemas.microsoft.com/office/drawing/2014/main" val="557862454"/>
                    </a:ext>
                  </a:extLst>
                </a:gridCol>
                <a:gridCol w="1893599">
                  <a:extLst>
                    <a:ext uri="{9D8B030D-6E8A-4147-A177-3AD203B41FA5}">
                      <a16:colId xmlns:a16="http://schemas.microsoft.com/office/drawing/2014/main" val="3887186531"/>
                    </a:ext>
                  </a:extLst>
                </a:gridCol>
                <a:gridCol w="1054305">
                  <a:extLst>
                    <a:ext uri="{9D8B030D-6E8A-4147-A177-3AD203B41FA5}">
                      <a16:colId xmlns:a16="http://schemas.microsoft.com/office/drawing/2014/main" val="3133766190"/>
                    </a:ext>
                  </a:extLst>
                </a:gridCol>
                <a:gridCol w="817903">
                  <a:extLst>
                    <a:ext uri="{9D8B030D-6E8A-4147-A177-3AD203B41FA5}">
                      <a16:colId xmlns:a16="http://schemas.microsoft.com/office/drawing/2014/main" val="2984834203"/>
                    </a:ext>
                  </a:extLst>
                </a:gridCol>
                <a:gridCol w="1385882">
                  <a:extLst>
                    <a:ext uri="{9D8B030D-6E8A-4147-A177-3AD203B41FA5}">
                      <a16:colId xmlns:a16="http://schemas.microsoft.com/office/drawing/2014/main" val="1554097423"/>
                    </a:ext>
                  </a:extLst>
                </a:gridCol>
                <a:gridCol w="1566445">
                  <a:extLst>
                    <a:ext uri="{9D8B030D-6E8A-4147-A177-3AD203B41FA5}">
                      <a16:colId xmlns:a16="http://schemas.microsoft.com/office/drawing/2014/main" val="4043578441"/>
                    </a:ext>
                  </a:extLst>
                </a:gridCol>
              </a:tblGrid>
              <a:tr h="2919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Conference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Where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when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who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Sez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1165999894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Bormio 2019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Bormio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1/19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talk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rgbClr val="FF0000"/>
                          </a:solidFill>
                          <a:effectLst/>
                        </a:rPr>
                        <a:t>Franchini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790468287"/>
                  </a:ext>
                </a:extLst>
              </a:tr>
              <a:tr h="2919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15</a:t>
                      </a:r>
                      <a:r>
                        <a:rPr lang="en-GB" sz="1800" baseline="30000" dirty="0">
                          <a:effectLst/>
                        </a:rPr>
                        <a:t>th</a:t>
                      </a:r>
                      <a:r>
                        <a:rPr lang="en-GB" sz="1800" dirty="0">
                          <a:effectLst/>
                        </a:rPr>
                        <a:t> Vienna </a:t>
                      </a:r>
                      <a:r>
                        <a:rPr lang="en-GB" sz="1800" dirty="0" err="1">
                          <a:effectLst/>
                        </a:rPr>
                        <a:t>Conf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Instr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(VCI)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Vienna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2/19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 ”  “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rgbClr val="FF0000"/>
                          </a:solidFill>
                          <a:effectLst/>
                        </a:rPr>
                        <a:t>Aafke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FF0000"/>
                          </a:solidFill>
                          <a:effectLst/>
                        </a:rPr>
                        <a:t>Kraan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2279664370"/>
                  </a:ext>
                </a:extLst>
              </a:tr>
              <a:tr h="2919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15</a:t>
                      </a:r>
                      <a:r>
                        <a:rPr lang="en-GB" sz="1800" baseline="30000" dirty="0">
                          <a:effectLst/>
                        </a:rPr>
                        <a:t>th</a:t>
                      </a:r>
                      <a:r>
                        <a:rPr lang="en-GB" sz="1800" dirty="0">
                          <a:effectLst/>
                        </a:rPr>
                        <a:t> Vienna </a:t>
                      </a:r>
                      <a:r>
                        <a:rPr lang="en-GB" sz="1800" dirty="0" err="1" smtClean="0">
                          <a:effectLst/>
                        </a:rPr>
                        <a:t>Conf</a:t>
                      </a:r>
                      <a:r>
                        <a:rPr lang="en-GB" sz="1800" baseline="0" dirty="0" smtClean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Instr</a:t>
                      </a:r>
                      <a:r>
                        <a:rPr lang="en-GB" sz="1800" dirty="0" smtClean="0">
                          <a:effectLst/>
                        </a:rPr>
                        <a:t> (VCI)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Vienna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2/19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 ”  “</a:t>
                      </a:r>
                      <a:endParaRPr lang="en-US" sz="16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</a:rPr>
                        <a:t>Cerello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820078616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Detector school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rgbClr val="FF0000"/>
                          </a:solidFill>
                          <a:effectLst/>
                        </a:rPr>
                        <a:t>Padova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4/19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</a:rPr>
                        <a:t>Poster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</a:rPr>
                        <a:t>Silvestre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4161815677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IFAE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Napoli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4/19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</a:rPr>
                        <a:t>Poster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</a:rPr>
                        <a:t>Silvestre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3191356136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r>
                        <a:rPr lang="en-GB" sz="1800" baseline="30000" dirty="0">
                          <a:effectLst/>
                        </a:rPr>
                        <a:t>st</a:t>
                      </a:r>
                      <a:r>
                        <a:rPr lang="en-GB" sz="1800" dirty="0">
                          <a:effectLst/>
                        </a:rPr>
                        <a:t> Biophysics </a:t>
                      </a:r>
                      <a:r>
                        <a:rPr lang="en-GB" sz="1800" dirty="0" err="1">
                          <a:effectLst/>
                        </a:rPr>
                        <a:t>Coll</a:t>
                      </a:r>
                      <a:r>
                        <a:rPr lang="en-GB" sz="1800" dirty="0">
                          <a:effectLst/>
                        </a:rPr>
                        <a:t> Meeting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Darmstadt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5/19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talk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rgbClr val="FF0000"/>
                          </a:solidFill>
                          <a:effectLst/>
                        </a:rPr>
                        <a:t>Battistoni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3141708405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r>
                        <a:rPr lang="en-GB" sz="1800" baseline="30000" dirty="0">
                          <a:effectLst/>
                        </a:rPr>
                        <a:t>st</a:t>
                      </a:r>
                      <a:r>
                        <a:rPr lang="en-GB" sz="1800" dirty="0">
                          <a:effectLst/>
                        </a:rPr>
                        <a:t> Biophysics </a:t>
                      </a:r>
                      <a:r>
                        <a:rPr lang="en-GB" sz="1800" dirty="0" err="1">
                          <a:effectLst/>
                        </a:rPr>
                        <a:t>Coll</a:t>
                      </a:r>
                      <a:r>
                        <a:rPr lang="en-GB" sz="1800" dirty="0">
                          <a:effectLst/>
                        </a:rPr>
                        <a:t> Meeting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</a:rPr>
                        <a:t>Darmstadt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5/19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 ”  “</a:t>
                      </a:r>
                      <a:endParaRPr lang="en-US" sz="16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</a:rPr>
                        <a:t>Patera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Roma1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2887644660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FAIRness</a:t>
                      </a:r>
                      <a:r>
                        <a:rPr lang="en-GB" sz="1800" dirty="0">
                          <a:effectLst/>
                        </a:rPr>
                        <a:t> 2019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</a:rPr>
                        <a:t>Genova 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5/19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 ”  “</a:t>
                      </a:r>
                      <a:endParaRPr lang="en-US" sz="16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  <a:effectLst/>
                        </a:rPr>
                        <a:t>Ridolfi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3874540556"/>
                  </a:ext>
                </a:extLst>
              </a:tr>
              <a:tr h="2919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CRETE19 </a:t>
                      </a:r>
                      <a:r>
                        <a:rPr lang="en-GB" sz="1800" dirty="0" err="1">
                          <a:effectLst/>
                        </a:rPr>
                        <a:t>Int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Conf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Appl</a:t>
                      </a:r>
                      <a:r>
                        <a:rPr lang="en-GB" sz="1800" dirty="0" smtClean="0">
                          <a:effectLst/>
                        </a:rPr>
                        <a:t>  </a:t>
                      </a:r>
                      <a:r>
                        <a:rPr lang="en-GB" sz="1800" dirty="0" err="1" smtClean="0">
                          <a:effectLst/>
                        </a:rPr>
                        <a:t>Nucl</a:t>
                      </a:r>
                      <a:r>
                        <a:rPr lang="en-GB" sz="1800" dirty="0" smtClean="0">
                          <a:effectLst/>
                        </a:rPr>
                        <a:t> Tech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Crete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6/19 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 ”  “</a:t>
                      </a:r>
                      <a:endParaRPr lang="en-US" sz="16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rgbClr val="FF0000"/>
                          </a:solidFill>
                          <a:effectLst/>
                        </a:rPr>
                        <a:t>Mengarelli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2335942430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PTCOG58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Manchester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6/19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 ”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Finck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1656525671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RAD 2019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Montenegro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6/19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 ”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</a:rPr>
                        <a:t>Bartosik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967861289"/>
                  </a:ext>
                </a:extLst>
              </a:tr>
              <a:tr h="2919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Nucleus 2019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Dubna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 </a:t>
                      </a:r>
                      <a:r>
                        <a:rPr lang="en-US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Scavarda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1834184738"/>
                  </a:ext>
                </a:extLst>
              </a:tr>
              <a:tr h="2919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African Nuclear </a:t>
                      </a:r>
                      <a:r>
                        <a:rPr lang="en-GB" sz="1800" dirty="0" err="1" smtClean="0">
                          <a:effectLst/>
                        </a:rPr>
                        <a:t>Phys</a:t>
                      </a:r>
                      <a:r>
                        <a:rPr lang="en-GB" sz="1800" baseline="0" dirty="0" smtClean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Conf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ANPC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Kruger Park </a:t>
                      </a:r>
                      <a:r>
                        <a:rPr lang="en-GB" sz="1600" b="1" dirty="0" smtClean="0">
                          <a:effectLst/>
                        </a:rPr>
                        <a:t>S. </a:t>
                      </a:r>
                      <a:r>
                        <a:rPr lang="en-GB" sz="1600" b="1" dirty="0">
                          <a:effectLst/>
                        </a:rPr>
                        <a:t>Africa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7/19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 ”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</a:rPr>
                        <a:t>Cerello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3534999329"/>
                  </a:ext>
                </a:extLst>
              </a:tr>
              <a:tr h="2919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INPC 2019 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Int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Nucl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Phys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Conf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Glasgow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7/19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 ” 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Traini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4243318374"/>
                  </a:ext>
                </a:extLst>
              </a:tr>
              <a:tr h="2919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36</a:t>
                      </a:r>
                      <a:r>
                        <a:rPr lang="en-GB" sz="1800" baseline="30000" dirty="0">
                          <a:effectLst/>
                        </a:rPr>
                        <a:t>th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Masurian</a:t>
                      </a:r>
                      <a:r>
                        <a:rPr lang="en-GB" sz="1800" dirty="0">
                          <a:effectLst/>
                        </a:rPr>
                        <a:t> Lakes </a:t>
                      </a:r>
                      <a:r>
                        <a:rPr lang="en-GB" sz="1800" dirty="0" err="1" smtClean="0">
                          <a:effectLst/>
                        </a:rPr>
                        <a:t>Conf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on </a:t>
                      </a:r>
                      <a:r>
                        <a:rPr lang="en-GB" sz="1800" dirty="0" err="1" smtClean="0">
                          <a:effectLst/>
                        </a:rPr>
                        <a:t>Phys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Poland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9/19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 ”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P. </a:t>
                      </a:r>
                      <a:r>
                        <a:rPr lang="it-IT" sz="1600" b="1" dirty="0" err="1">
                          <a:effectLst/>
                        </a:rPr>
                        <a:t>Carra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1143266875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SIF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Aquila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</a:rPr>
                        <a:t>9/19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 ”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Spiriti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Lnf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3801873519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SIF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Aquila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</a:rPr>
                        <a:t>9/19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 ”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 err="1">
                          <a:effectLst/>
                        </a:rPr>
                        <a:t>Ubezio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3068148913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SIF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Aquila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</a:rPr>
                        <a:t>9/19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 ”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 err="1" smtClean="0">
                          <a:effectLst/>
                        </a:rPr>
                        <a:t>Scavarda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4244588599"/>
                  </a:ext>
                </a:extLst>
              </a:tr>
              <a:tr h="145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PTCOG North America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Miami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10/19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”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Galati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2396762330"/>
                  </a:ext>
                </a:extLst>
              </a:tr>
              <a:tr h="2919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NSS/MIC-IEEE </a:t>
                      </a:r>
                      <a:r>
                        <a:rPr lang="en-GB" sz="1800" dirty="0" err="1">
                          <a:effectLst/>
                        </a:rPr>
                        <a:t>Nucl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Sci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&amp; </a:t>
                      </a:r>
                      <a:r>
                        <a:rPr lang="en-GB" sz="1800" dirty="0" smtClean="0">
                          <a:effectLst/>
                        </a:rPr>
                        <a:t>Med</a:t>
                      </a:r>
                      <a:r>
                        <a:rPr lang="en-GB" sz="1800" baseline="0" dirty="0" smtClean="0">
                          <a:effectLst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</a:rPr>
                        <a:t>Imag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</a:rPr>
                        <a:t>Manchester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10/19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”  “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</a:rPr>
                        <a:t>Morrocchi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1891866327"/>
                  </a:ext>
                </a:extLst>
              </a:tr>
              <a:tr h="2919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ICRA2019 </a:t>
                      </a:r>
                      <a:r>
                        <a:rPr lang="en-GB" sz="1800" dirty="0" err="1">
                          <a:effectLst/>
                        </a:rPr>
                        <a:t>Int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Conf</a:t>
                      </a:r>
                      <a:r>
                        <a:rPr lang="en-GB" sz="1800" dirty="0">
                          <a:effectLst/>
                        </a:rPr>
                        <a:t> on </a:t>
                      </a:r>
                      <a:r>
                        <a:rPr lang="en-GB" sz="1800" dirty="0" smtClean="0">
                          <a:effectLst/>
                        </a:rPr>
                        <a:t>Rad </a:t>
                      </a:r>
                      <a:r>
                        <a:rPr lang="en-GB" sz="1800" dirty="0">
                          <a:effectLst/>
                        </a:rPr>
                        <a:t>&amp; </a:t>
                      </a:r>
                      <a:r>
                        <a:rPr lang="en-GB" sz="1800" dirty="0" err="1" smtClean="0">
                          <a:effectLst/>
                        </a:rPr>
                        <a:t>Appl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Alger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10/19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r>
                        <a:rPr lang="en-GB" sz="1600" b="1" dirty="0" smtClean="0">
                          <a:effectLst/>
                        </a:rPr>
                        <a:t> </a:t>
                      </a:r>
                      <a:endParaRPr lang="en-US" sz="16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15" marR="55815" marT="0" marB="0"/>
                </a:tc>
                <a:extLst>
                  <a:ext uri="{0D108BD9-81ED-4DB2-BD59-A6C34878D82A}">
                    <a16:rowId xmlns:a16="http://schemas.microsoft.com/office/drawing/2014/main" val="399854408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483640" y="3378370"/>
            <a:ext cx="166103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spc="-5" dirty="0" smtClean="0">
                <a:solidFill>
                  <a:srgbClr val="FF0000"/>
                </a:solidFill>
                <a:cs typeface="Calibri"/>
              </a:rPr>
              <a:t>2018</a:t>
            </a:r>
          </a:p>
          <a:p>
            <a:pPr marL="342900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b="1" spc="-5" dirty="0" smtClean="0">
                <a:cs typeface="Calibri"/>
              </a:rPr>
              <a:t>Talk:      12</a:t>
            </a:r>
          </a:p>
          <a:p>
            <a:pPr marL="342900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b="1" spc="-5" dirty="0" smtClean="0">
                <a:cs typeface="Calibri"/>
              </a:rPr>
              <a:t>Poster:    7</a:t>
            </a:r>
          </a:p>
          <a:p>
            <a:pPr marL="342900" indent="-342900">
              <a:buClr>
                <a:srgbClr val="0000FF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000" b="1" spc="-5" dirty="0" smtClean="0">
                <a:cs typeface="Calibri"/>
              </a:rPr>
              <a:t>Seminar: 1</a:t>
            </a:r>
            <a:endParaRPr lang="en-US" sz="2000" b="1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503712" y="8620"/>
            <a:ext cx="4788532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Editorial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board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: 2019 report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4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4295800" y="90421"/>
            <a:ext cx="2844316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Paper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object 25"/>
          <p:cNvSpPr txBox="1"/>
          <p:nvPr/>
        </p:nvSpPr>
        <p:spPr>
          <a:xfrm>
            <a:off x="223900" y="368660"/>
            <a:ext cx="11632740" cy="63049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  <a:buClr>
                <a:srgbClr val="0033CC"/>
              </a:buClr>
              <a:buSzPct val="70000"/>
            </a:pPr>
            <a:endParaRPr lang="en-US" sz="2400" b="1" spc="-5" dirty="0">
              <a:latin typeface="Calibri"/>
              <a:cs typeface="Calibri"/>
            </a:endParaRPr>
          </a:p>
          <a:p>
            <a:pPr marL="812800" lvl="1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b="1" spc="-5" dirty="0" smtClean="0">
                <a:solidFill>
                  <a:srgbClr val="FF0000"/>
                </a:solidFill>
                <a:latin typeface="Calibri"/>
                <a:cs typeface="Calibri"/>
              </a:rPr>
              <a:t>Published</a:t>
            </a:r>
          </a:p>
          <a:p>
            <a:pPr marL="1270000" lvl="2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spc="-5" dirty="0" smtClean="0">
                <a:latin typeface="Calibri"/>
                <a:cs typeface="Calibri"/>
              </a:rPr>
              <a:t>NIMA 916 (2019) 116-124 “ </a:t>
            </a:r>
            <a:r>
              <a:rPr lang="en-US" sz="2200" i="1" spc="-5" dirty="0" smtClean="0">
                <a:solidFill>
                  <a:srgbClr val="0000FF"/>
                </a:solidFill>
                <a:latin typeface="Calibri"/>
                <a:cs typeface="Calibri"/>
              </a:rPr>
              <a:t>Development and characterization of a </a:t>
            </a:r>
            <a:r>
              <a:rPr lang="el-GR" sz="2200" i="1" spc="-5" dirty="0" smtClean="0">
                <a:solidFill>
                  <a:srgbClr val="0000FF"/>
                </a:solidFill>
                <a:latin typeface="Calibri"/>
                <a:cs typeface="Calibri"/>
              </a:rPr>
              <a:t>Δ</a:t>
            </a:r>
            <a:r>
              <a:rPr lang="en-US" sz="2200" i="1" spc="-5" dirty="0" smtClean="0">
                <a:solidFill>
                  <a:srgbClr val="0000FF"/>
                </a:solidFill>
                <a:latin typeface="Calibri"/>
                <a:cs typeface="Calibri"/>
              </a:rPr>
              <a:t>E-TOF detector prototype for the FOOT experiment</a:t>
            </a:r>
            <a:r>
              <a:rPr lang="en-US" sz="2200" spc="-5" dirty="0" smtClean="0">
                <a:latin typeface="Calibri"/>
                <a:cs typeface="Calibri"/>
              </a:rPr>
              <a:t>”</a:t>
            </a:r>
          </a:p>
          <a:p>
            <a:pPr marL="1270000" lvl="2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spc="-5" dirty="0" smtClean="0">
                <a:cs typeface="Calibri"/>
              </a:rPr>
              <a:t>Open </a:t>
            </a:r>
            <a:r>
              <a:rPr lang="en-US" sz="2200" spc="-5" dirty="0">
                <a:cs typeface="Calibri"/>
              </a:rPr>
              <a:t>Phys. 2019; 17:233–240 </a:t>
            </a:r>
            <a:r>
              <a:rPr lang="en-US" sz="2200" spc="-5" dirty="0" smtClean="0">
                <a:cs typeface="Calibri"/>
              </a:rPr>
              <a:t>“</a:t>
            </a:r>
            <a:r>
              <a:rPr lang="en-US" sz="2200" i="1" spc="-5" dirty="0">
                <a:solidFill>
                  <a:srgbClr val="0000FF"/>
                </a:solidFill>
                <a:cs typeface="Calibri"/>
              </a:rPr>
              <a:t>Ion charge separation with new generation </a:t>
            </a:r>
            <a:r>
              <a:rPr lang="en-US" sz="2200" i="1" spc="-5" dirty="0" smtClean="0">
                <a:solidFill>
                  <a:srgbClr val="0000FF"/>
                </a:solidFill>
                <a:cs typeface="Calibri"/>
              </a:rPr>
              <a:t>of nuclear </a:t>
            </a:r>
            <a:r>
              <a:rPr lang="en-US" sz="2200" i="1" spc="-5" dirty="0">
                <a:solidFill>
                  <a:srgbClr val="0000FF"/>
                </a:solidFill>
                <a:cs typeface="Calibri"/>
              </a:rPr>
              <a:t>emulsion </a:t>
            </a:r>
            <a:r>
              <a:rPr lang="en-US" sz="2200" i="1" spc="-5" dirty="0" smtClean="0">
                <a:solidFill>
                  <a:srgbClr val="0000FF"/>
                </a:solidFill>
                <a:cs typeface="Calibri"/>
              </a:rPr>
              <a:t>films</a:t>
            </a:r>
            <a:r>
              <a:rPr lang="en-US" sz="2200" i="1" spc="-5" dirty="0" smtClean="0">
                <a:cs typeface="Calibri"/>
              </a:rPr>
              <a:t>”</a:t>
            </a:r>
            <a:endParaRPr lang="en-US" sz="2200" i="1" spc="-5" dirty="0" smtClean="0">
              <a:latin typeface="Calibri"/>
              <a:cs typeface="Calibri"/>
            </a:endParaRPr>
          </a:p>
          <a:p>
            <a:pPr marL="355600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endParaRPr lang="en-US" sz="2200" spc="-5" dirty="0" smtClean="0">
              <a:latin typeface="Calibri"/>
              <a:cs typeface="Calibri"/>
            </a:endParaRPr>
          </a:p>
          <a:p>
            <a:pPr marL="812800" lvl="1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b="1" spc="-5" dirty="0" smtClean="0">
                <a:solidFill>
                  <a:srgbClr val="FF0000"/>
                </a:solidFill>
                <a:latin typeface="Calibri"/>
                <a:cs typeface="Calibri"/>
              </a:rPr>
              <a:t>Submitted:</a:t>
            </a:r>
          </a:p>
          <a:p>
            <a:pPr marL="1270000" lvl="2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spc="-5" dirty="0">
                <a:cs typeface="Calibri"/>
              </a:rPr>
              <a:t> special issue on Particle Therapy on IEEE Transactions on Radiations &amp; Plasma Medical </a:t>
            </a:r>
            <a:r>
              <a:rPr lang="en-US" sz="2200" spc="-5" dirty="0" smtClean="0">
                <a:cs typeface="Calibri"/>
              </a:rPr>
              <a:t>Science (TRPMS): </a:t>
            </a:r>
            <a:r>
              <a:rPr lang="en-US" sz="2200" i="1" spc="-5" dirty="0">
                <a:solidFill>
                  <a:srgbClr val="0000FF"/>
                </a:solidFill>
                <a:cs typeface="Calibri"/>
              </a:rPr>
              <a:t>Differential Cross Section Production of Proton </a:t>
            </a:r>
            <a:r>
              <a:rPr lang="en-US" sz="2200" i="1" spc="-5" dirty="0" smtClean="0">
                <a:solidFill>
                  <a:srgbClr val="0000FF"/>
                </a:solidFill>
                <a:cs typeface="Calibri"/>
              </a:rPr>
              <a:t>and Deuterons </a:t>
            </a:r>
            <a:r>
              <a:rPr lang="en-US" sz="2200" i="1" spc="-5" dirty="0">
                <a:solidFill>
                  <a:srgbClr val="0000FF"/>
                </a:solidFill>
                <a:cs typeface="Calibri"/>
              </a:rPr>
              <a:t>from Carbon Ion Beam on C, O and </a:t>
            </a:r>
            <a:r>
              <a:rPr lang="en-US" sz="2200" i="1" spc="-5" dirty="0" smtClean="0">
                <a:solidFill>
                  <a:srgbClr val="0000FF"/>
                </a:solidFill>
                <a:cs typeface="Calibri"/>
              </a:rPr>
              <a:t>H target compounds</a:t>
            </a:r>
          </a:p>
          <a:p>
            <a:pPr marL="1270000" lvl="2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dirty="0"/>
              <a:t>Physics in Medicine and Biology: “</a:t>
            </a:r>
            <a:r>
              <a:rPr lang="en-US" sz="2200" i="1" spc="-5" dirty="0">
                <a:solidFill>
                  <a:srgbClr val="0000FF"/>
                </a:solidFill>
                <a:cs typeface="Calibri"/>
              </a:rPr>
              <a:t>Charge identification of nuclear </a:t>
            </a:r>
            <a:endParaRPr lang="en-US" sz="2200" i="1" spc="-5" dirty="0" smtClean="0">
              <a:solidFill>
                <a:srgbClr val="0000FF"/>
              </a:solidFill>
              <a:cs typeface="Calibri"/>
            </a:endParaRPr>
          </a:p>
          <a:p>
            <a:pPr marL="927100" lvl="2">
              <a:spcBef>
                <a:spcPts val="105"/>
              </a:spcBef>
              <a:buClr>
                <a:srgbClr val="0033CC"/>
              </a:buClr>
              <a:buSzPct val="70000"/>
            </a:pPr>
            <a:r>
              <a:rPr lang="en-US" sz="2200" i="1" spc="-5" dirty="0" smtClean="0">
                <a:solidFill>
                  <a:srgbClr val="0000FF"/>
                </a:solidFill>
                <a:cs typeface="Calibri"/>
              </a:rPr>
              <a:t>fragments </a:t>
            </a:r>
            <a:r>
              <a:rPr lang="en-US" sz="2200" i="1" spc="-5" dirty="0">
                <a:solidFill>
                  <a:srgbClr val="0000FF"/>
                </a:solidFill>
                <a:cs typeface="Calibri"/>
              </a:rPr>
              <a:t>in particle therapy</a:t>
            </a:r>
            <a:r>
              <a:rPr lang="en-US" sz="2200" spc="-5" dirty="0">
                <a:cs typeface="Calibri"/>
              </a:rPr>
              <a:t>” (signed by Pisa </a:t>
            </a:r>
            <a:r>
              <a:rPr lang="en-US" sz="2200" spc="-5" dirty="0" smtClean="0">
                <a:cs typeface="Calibri"/>
              </a:rPr>
              <a:t>Group)</a:t>
            </a:r>
            <a:endParaRPr lang="en-US" sz="2200" i="1" spc="-5" dirty="0" smtClean="0">
              <a:solidFill>
                <a:srgbClr val="0000FF"/>
              </a:solidFill>
              <a:cs typeface="Calibri"/>
            </a:endParaRPr>
          </a:p>
          <a:p>
            <a:pPr marL="1270000" lvl="2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spc="-5" dirty="0" smtClean="0">
                <a:cs typeface="Calibri"/>
              </a:rPr>
              <a:t>Proceedings of various conferences</a:t>
            </a:r>
          </a:p>
          <a:p>
            <a:pPr marL="1270000" lvl="2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endParaRPr lang="en-US" sz="2200" i="1" spc="-5" dirty="0" smtClean="0">
              <a:solidFill>
                <a:srgbClr val="0000FF"/>
              </a:solidFill>
              <a:cs typeface="Calibri"/>
            </a:endParaRPr>
          </a:p>
          <a:p>
            <a:pPr marL="812800" lvl="1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b="1" spc="-5" dirty="0" smtClean="0">
                <a:solidFill>
                  <a:srgbClr val="FF0000"/>
                </a:solidFill>
                <a:cs typeface="Calibri"/>
              </a:rPr>
              <a:t>Preparation</a:t>
            </a:r>
            <a:endParaRPr lang="en-US" sz="2200" b="1" spc="-5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00" lvl="2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spc="-5" dirty="0" smtClean="0">
                <a:latin typeface="Calibri"/>
                <a:cs typeface="Calibri"/>
              </a:rPr>
              <a:t>Technical paper on MSD: test beam at Trento in </a:t>
            </a:r>
            <a:r>
              <a:rPr lang="en-US" sz="2200" spc="-5" dirty="0" err="1" smtClean="0">
                <a:latin typeface="Calibri"/>
                <a:cs typeface="Calibri"/>
              </a:rPr>
              <a:t>july</a:t>
            </a:r>
            <a:r>
              <a:rPr lang="en-US" sz="2200" spc="-5" dirty="0" smtClean="0">
                <a:latin typeface="Calibri"/>
                <a:cs typeface="Calibri"/>
              </a:rPr>
              <a:t> 2017</a:t>
            </a:r>
          </a:p>
          <a:p>
            <a:pPr marL="1270000" lvl="2" indent="-342900">
              <a:spcBef>
                <a:spcPts val="105"/>
              </a:spcBef>
              <a:buClr>
                <a:srgbClr val="0033CC"/>
              </a:buClr>
              <a:buSzPct val="70000"/>
              <a:buFont typeface="Wingdings" panose="05000000000000000000" pitchFamily="2" charset="2"/>
              <a:buChar char="q"/>
            </a:pPr>
            <a:r>
              <a:rPr lang="en-US" sz="2200" spc="-5" dirty="0" smtClean="0">
                <a:latin typeface="Calibri"/>
                <a:cs typeface="Calibri"/>
              </a:rPr>
              <a:t>General FOOT paper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7"/>
          </p:nvPr>
        </p:nvSpPr>
        <p:spPr>
          <a:xfrm>
            <a:off x="11362770" y="6345324"/>
            <a:ext cx="441960" cy="289687"/>
          </a:xfrm>
        </p:spPr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1598" y="4257092"/>
            <a:ext cx="2575844" cy="1786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4"/>
          <p:cNvSpPr/>
          <p:nvPr/>
        </p:nvSpPr>
        <p:spPr>
          <a:xfrm>
            <a:off x="377102" y="1198871"/>
            <a:ext cx="2939266" cy="53984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7"/>
          </p:nvPr>
        </p:nvSpPr>
        <p:spPr>
          <a:xfrm>
            <a:off x="5638364" y="6330179"/>
            <a:ext cx="441960" cy="289687"/>
          </a:xfrm>
        </p:spPr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4118053" y="85360"/>
            <a:ext cx="3886200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Editorial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400" b="1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board</a:t>
            </a: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report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6863" y="1468911"/>
            <a:ext cx="1944216" cy="320993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bject 25"/>
          <p:cNvSpPr txBox="1"/>
          <p:nvPr/>
        </p:nvSpPr>
        <p:spPr>
          <a:xfrm>
            <a:off x="2423592" y="1430898"/>
            <a:ext cx="1240532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b="1" spc="-5" dirty="0" smtClean="0">
                <a:solidFill>
                  <a:srgbClr val="33CC33"/>
                </a:solidFill>
                <a:latin typeface="Calibri"/>
                <a:cs typeface="Calibri"/>
              </a:rPr>
              <a:t>Vincenzo</a:t>
            </a:r>
            <a:endParaRPr sz="2000" b="1" dirty="0">
              <a:solidFill>
                <a:srgbClr val="33CC33"/>
              </a:solidFill>
              <a:latin typeface="Calibri"/>
              <a:cs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3352" y="5980083"/>
            <a:ext cx="2493348" cy="319647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bject 25"/>
          <p:cNvSpPr txBox="1"/>
          <p:nvPr/>
        </p:nvSpPr>
        <p:spPr>
          <a:xfrm>
            <a:off x="3181949" y="5954193"/>
            <a:ext cx="1240532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b="1" spc="-5" dirty="0" smtClean="0">
                <a:solidFill>
                  <a:srgbClr val="33CC33"/>
                </a:solidFill>
                <a:latin typeface="Calibri"/>
                <a:cs typeface="Calibri"/>
              </a:rPr>
              <a:t>Perugia</a:t>
            </a:r>
            <a:endParaRPr sz="2000" b="1" dirty="0">
              <a:solidFill>
                <a:srgbClr val="33CC33"/>
              </a:solidFill>
              <a:latin typeface="Calibri"/>
              <a:cs typeface="Calibri"/>
            </a:endParaRPr>
          </a:p>
        </p:txBody>
      </p:sp>
      <p:sp>
        <p:nvSpPr>
          <p:cNvPr id="14" name="object 5"/>
          <p:cNvSpPr/>
          <p:nvPr/>
        </p:nvSpPr>
        <p:spPr>
          <a:xfrm>
            <a:off x="4167156" y="1596668"/>
            <a:ext cx="3543576" cy="35193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6"/>
          <p:cNvSpPr txBox="1"/>
          <p:nvPr/>
        </p:nvSpPr>
        <p:spPr>
          <a:xfrm>
            <a:off x="3779401" y="798462"/>
            <a:ext cx="4601845" cy="3340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5" dirty="0">
                <a:latin typeface="Calibri"/>
                <a:cs typeface="Calibri"/>
              </a:rPr>
              <a:t>All </a:t>
            </a:r>
            <a:r>
              <a:rPr sz="2000" b="1" spc="-15" dirty="0">
                <a:latin typeface="Calibri"/>
                <a:cs typeface="Calibri"/>
              </a:rPr>
              <a:t>the </a:t>
            </a:r>
            <a:r>
              <a:rPr sz="2000" b="1" spc="30" dirty="0">
                <a:latin typeface="Calibri"/>
                <a:cs typeface="Calibri"/>
              </a:rPr>
              <a:t>files </a:t>
            </a:r>
            <a:r>
              <a:rPr sz="2000" b="1" spc="10" dirty="0">
                <a:latin typeface="Calibri"/>
                <a:cs typeface="Calibri"/>
              </a:rPr>
              <a:t>are </a:t>
            </a:r>
            <a:r>
              <a:rPr sz="2000" b="1" spc="20" dirty="0">
                <a:latin typeface="Calibri"/>
                <a:cs typeface="Calibri"/>
              </a:rPr>
              <a:t>in </a:t>
            </a:r>
            <a:r>
              <a:rPr sz="2000" b="1" dirty="0">
                <a:latin typeface="Calibri"/>
                <a:cs typeface="Calibri"/>
              </a:rPr>
              <a:t>baltig </a:t>
            </a:r>
            <a:r>
              <a:rPr sz="2000" b="1" spc="-15" dirty="0">
                <a:latin typeface="Calibri"/>
                <a:cs typeface="Calibri"/>
              </a:rPr>
              <a:t>(thanks </a:t>
            </a:r>
            <a:r>
              <a:rPr sz="2000" b="1" spc="-5" dirty="0">
                <a:latin typeface="Calibri"/>
                <a:cs typeface="Calibri"/>
              </a:rPr>
              <a:t>to</a:t>
            </a:r>
            <a:r>
              <a:rPr sz="2000" b="1" spc="135" dirty="0">
                <a:latin typeface="Calibri"/>
                <a:cs typeface="Calibri"/>
              </a:rPr>
              <a:t> </a:t>
            </a:r>
            <a:r>
              <a:rPr sz="2000" b="1" spc="20" dirty="0">
                <a:latin typeface="Calibri"/>
                <a:cs typeface="Calibri"/>
              </a:rPr>
              <a:t>Alessio)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6" name="object 7"/>
          <p:cNvSpPr/>
          <p:nvPr/>
        </p:nvSpPr>
        <p:spPr>
          <a:xfrm>
            <a:off x="227348" y="3756406"/>
            <a:ext cx="2390775" cy="257175"/>
          </a:xfrm>
          <a:custGeom>
            <a:avLst/>
            <a:gdLst/>
            <a:ahLst/>
            <a:cxnLst/>
            <a:rect l="l" t="t" r="r" b="b"/>
            <a:pathLst>
              <a:path w="2390775" h="257175">
                <a:moveTo>
                  <a:pt x="0" y="0"/>
                </a:moveTo>
                <a:lnTo>
                  <a:pt x="2390775" y="0"/>
                </a:lnTo>
                <a:lnTo>
                  <a:pt x="2390775" y="257175"/>
                </a:lnTo>
                <a:lnTo>
                  <a:pt x="0" y="257175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8"/>
          <p:cNvSpPr/>
          <p:nvPr/>
        </p:nvSpPr>
        <p:spPr>
          <a:xfrm>
            <a:off x="227348" y="3756406"/>
            <a:ext cx="2390775" cy="257175"/>
          </a:xfrm>
          <a:custGeom>
            <a:avLst/>
            <a:gdLst/>
            <a:ahLst/>
            <a:cxnLst/>
            <a:rect l="l" t="t" r="r" b="b"/>
            <a:pathLst>
              <a:path w="2390775" h="257175">
                <a:moveTo>
                  <a:pt x="0" y="0"/>
                </a:moveTo>
                <a:lnTo>
                  <a:pt x="2390775" y="0"/>
                </a:lnTo>
                <a:lnTo>
                  <a:pt x="2390775" y="257175"/>
                </a:lnTo>
                <a:lnTo>
                  <a:pt x="0" y="257175"/>
                </a:lnTo>
                <a:lnTo>
                  <a:pt x="0" y="0"/>
                </a:lnTo>
                <a:close/>
              </a:path>
            </a:pathLst>
          </a:custGeom>
          <a:ln w="9537">
            <a:solidFill>
              <a:srgbClr val="41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9"/>
          <p:cNvSpPr/>
          <p:nvPr/>
        </p:nvSpPr>
        <p:spPr>
          <a:xfrm>
            <a:off x="246398" y="3356356"/>
            <a:ext cx="2390775" cy="266700"/>
          </a:xfrm>
          <a:custGeom>
            <a:avLst/>
            <a:gdLst/>
            <a:ahLst/>
            <a:cxnLst/>
            <a:rect l="l" t="t" r="r" b="b"/>
            <a:pathLst>
              <a:path w="2390775" h="266700">
                <a:moveTo>
                  <a:pt x="0" y="0"/>
                </a:moveTo>
                <a:lnTo>
                  <a:pt x="2390775" y="0"/>
                </a:lnTo>
                <a:lnTo>
                  <a:pt x="2390775" y="266700"/>
                </a:lnTo>
                <a:lnTo>
                  <a:pt x="0" y="2667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0"/>
          <p:cNvSpPr/>
          <p:nvPr/>
        </p:nvSpPr>
        <p:spPr>
          <a:xfrm>
            <a:off x="246398" y="3356356"/>
            <a:ext cx="2390775" cy="266700"/>
          </a:xfrm>
          <a:custGeom>
            <a:avLst/>
            <a:gdLst/>
            <a:ahLst/>
            <a:cxnLst/>
            <a:rect l="l" t="t" r="r" b="b"/>
            <a:pathLst>
              <a:path w="2390775" h="266700">
                <a:moveTo>
                  <a:pt x="0" y="0"/>
                </a:moveTo>
                <a:lnTo>
                  <a:pt x="2390775" y="0"/>
                </a:lnTo>
                <a:lnTo>
                  <a:pt x="2390775" y="266700"/>
                </a:lnTo>
                <a:lnTo>
                  <a:pt x="0" y="266700"/>
                </a:lnTo>
                <a:lnTo>
                  <a:pt x="0" y="0"/>
                </a:lnTo>
                <a:close/>
              </a:path>
            </a:pathLst>
          </a:custGeom>
          <a:ln w="9537">
            <a:solidFill>
              <a:srgbClr val="41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1"/>
          <p:cNvSpPr/>
          <p:nvPr/>
        </p:nvSpPr>
        <p:spPr>
          <a:xfrm>
            <a:off x="4043772" y="3018343"/>
            <a:ext cx="2390775" cy="266700"/>
          </a:xfrm>
          <a:custGeom>
            <a:avLst/>
            <a:gdLst/>
            <a:ahLst/>
            <a:cxnLst/>
            <a:rect l="l" t="t" r="r" b="b"/>
            <a:pathLst>
              <a:path w="2390775" h="266700">
                <a:moveTo>
                  <a:pt x="0" y="0"/>
                </a:moveTo>
                <a:lnTo>
                  <a:pt x="2390775" y="0"/>
                </a:lnTo>
                <a:lnTo>
                  <a:pt x="2390775" y="266700"/>
                </a:lnTo>
                <a:lnTo>
                  <a:pt x="0" y="2667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2"/>
          <p:cNvSpPr/>
          <p:nvPr/>
        </p:nvSpPr>
        <p:spPr>
          <a:xfrm>
            <a:off x="4043772" y="3018343"/>
            <a:ext cx="2390775" cy="266700"/>
          </a:xfrm>
          <a:custGeom>
            <a:avLst/>
            <a:gdLst/>
            <a:ahLst/>
            <a:cxnLst/>
            <a:rect l="l" t="t" r="r" b="b"/>
            <a:pathLst>
              <a:path w="2390775" h="266700">
                <a:moveTo>
                  <a:pt x="0" y="0"/>
                </a:moveTo>
                <a:lnTo>
                  <a:pt x="2390775" y="0"/>
                </a:lnTo>
                <a:lnTo>
                  <a:pt x="2390775" y="266700"/>
                </a:lnTo>
                <a:lnTo>
                  <a:pt x="0" y="266700"/>
                </a:lnTo>
                <a:lnTo>
                  <a:pt x="0" y="0"/>
                </a:lnTo>
                <a:close/>
              </a:path>
            </a:pathLst>
          </a:custGeom>
          <a:ln w="9537">
            <a:solidFill>
              <a:srgbClr val="41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3"/>
          <p:cNvSpPr/>
          <p:nvPr/>
        </p:nvSpPr>
        <p:spPr>
          <a:xfrm>
            <a:off x="4043772" y="1503868"/>
            <a:ext cx="2390775" cy="266700"/>
          </a:xfrm>
          <a:custGeom>
            <a:avLst/>
            <a:gdLst/>
            <a:ahLst/>
            <a:cxnLst/>
            <a:rect l="l" t="t" r="r" b="b"/>
            <a:pathLst>
              <a:path w="2390775" h="266700">
                <a:moveTo>
                  <a:pt x="0" y="0"/>
                </a:moveTo>
                <a:lnTo>
                  <a:pt x="2390775" y="0"/>
                </a:lnTo>
                <a:lnTo>
                  <a:pt x="2390775" y="266700"/>
                </a:lnTo>
                <a:lnTo>
                  <a:pt x="0" y="2667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4"/>
          <p:cNvSpPr/>
          <p:nvPr/>
        </p:nvSpPr>
        <p:spPr>
          <a:xfrm>
            <a:off x="4043772" y="1503868"/>
            <a:ext cx="2390775" cy="266700"/>
          </a:xfrm>
          <a:custGeom>
            <a:avLst/>
            <a:gdLst/>
            <a:ahLst/>
            <a:cxnLst/>
            <a:rect l="l" t="t" r="r" b="b"/>
            <a:pathLst>
              <a:path w="2390775" h="266700">
                <a:moveTo>
                  <a:pt x="0" y="0"/>
                </a:moveTo>
                <a:lnTo>
                  <a:pt x="2390775" y="0"/>
                </a:lnTo>
                <a:lnTo>
                  <a:pt x="2390775" y="266700"/>
                </a:lnTo>
                <a:lnTo>
                  <a:pt x="0" y="266700"/>
                </a:lnTo>
                <a:lnTo>
                  <a:pt x="0" y="0"/>
                </a:lnTo>
                <a:close/>
              </a:path>
            </a:pathLst>
          </a:custGeom>
          <a:ln w="9537">
            <a:solidFill>
              <a:srgbClr val="41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5"/>
          <p:cNvSpPr/>
          <p:nvPr/>
        </p:nvSpPr>
        <p:spPr>
          <a:xfrm>
            <a:off x="4062822" y="2256343"/>
            <a:ext cx="3771900" cy="285750"/>
          </a:xfrm>
          <a:custGeom>
            <a:avLst/>
            <a:gdLst/>
            <a:ahLst/>
            <a:cxnLst/>
            <a:rect l="l" t="t" r="r" b="b"/>
            <a:pathLst>
              <a:path w="3771900" h="285750">
                <a:moveTo>
                  <a:pt x="0" y="0"/>
                </a:moveTo>
                <a:lnTo>
                  <a:pt x="3771900" y="0"/>
                </a:lnTo>
                <a:lnTo>
                  <a:pt x="3771900" y="285750"/>
                </a:lnTo>
                <a:lnTo>
                  <a:pt x="0" y="2857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16"/>
          <p:cNvSpPr/>
          <p:nvPr/>
        </p:nvSpPr>
        <p:spPr>
          <a:xfrm>
            <a:off x="4062822" y="2256343"/>
            <a:ext cx="3771900" cy="285750"/>
          </a:xfrm>
          <a:custGeom>
            <a:avLst/>
            <a:gdLst/>
            <a:ahLst/>
            <a:cxnLst/>
            <a:rect l="l" t="t" r="r" b="b"/>
            <a:pathLst>
              <a:path w="3771900" h="285750">
                <a:moveTo>
                  <a:pt x="0" y="0"/>
                </a:moveTo>
                <a:lnTo>
                  <a:pt x="3771900" y="0"/>
                </a:lnTo>
                <a:lnTo>
                  <a:pt x="3771900" y="285750"/>
                </a:lnTo>
                <a:lnTo>
                  <a:pt x="0" y="285750"/>
                </a:lnTo>
                <a:lnTo>
                  <a:pt x="0" y="0"/>
                </a:lnTo>
                <a:close/>
              </a:path>
            </a:pathLst>
          </a:custGeom>
          <a:ln w="9537">
            <a:solidFill>
              <a:srgbClr val="41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7"/>
          <p:cNvSpPr txBox="1"/>
          <p:nvPr/>
        </p:nvSpPr>
        <p:spPr>
          <a:xfrm>
            <a:off x="8523614" y="2262212"/>
            <a:ext cx="3668386" cy="3853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48895">
              <a:lnSpc>
                <a:spcPct val="100000"/>
              </a:lnSpc>
              <a:spcBef>
                <a:spcPts val="125"/>
              </a:spcBef>
            </a:pPr>
            <a:r>
              <a:rPr lang="en-US" sz="2400" b="1" spc="10" dirty="0" smtClean="0">
                <a:solidFill>
                  <a:srgbClr val="FF0000"/>
                </a:solidFill>
                <a:latin typeface="Calibri"/>
                <a:cs typeface="Calibri"/>
              </a:rPr>
              <a:t>Hoping to finish in 2019</a:t>
            </a:r>
            <a:endParaRPr sz="24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56" r="10724" b="13775"/>
          <a:stretch/>
        </p:blipFill>
        <p:spPr>
          <a:xfrm>
            <a:off x="7314571" y="4347584"/>
            <a:ext cx="2689941" cy="211384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0040897" y="3372340"/>
            <a:ext cx="2074827" cy="2074827"/>
            <a:chOff x="9849328" y="4689141"/>
            <a:chExt cx="2074827" cy="207482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49328" y="4689141"/>
              <a:ext cx="2074827" cy="2074827"/>
            </a:xfrm>
            <a:prstGeom prst="rect">
              <a:avLst/>
            </a:prstGeom>
          </p:spPr>
        </p:pic>
        <p:sp>
          <p:nvSpPr>
            <p:cNvPr id="27" name="object 17"/>
            <p:cNvSpPr txBox="1"/>
            <p:nvPr/>
          </p:nvSpPr>
          <p:spPr>
            <a:xfrm>
              <a:off x="9948428" y="6309320"/>
              <a:ext cx="1855522" cy="385362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15875" rIns="0" bIns="0" rtlCol="0">
              <a:spAutoFit/>
            </a:bodyPr>
            <a:lstStyle/>
            <a:p>
              <a:pPr marR="48895">
                <a:lnSpc>
                  <a:spcPct val="100000"/>
                </a:lnSpc>
                <a:spcBef>
                  <a:spcPts val="125"/>
                </a:spcBef>
              </a:pPr>
              <a:r>
                <a:rPr lang="en-US" sz="2400" b="1" spc="10" dirty="0" smtClean="0">
                  <a:solidFill>
                    <a:srgbClr val="FF0000"/>
                  </a:solidFill>
                  <a:latin typeface="Calibri"/>
                  <a:cs typeface="Calibri"/>
                </a:rPr>
                <a:t>NO! </a:t>
              </a:r>
              <a:r>
                <a:rPr lang="en-US" sz="2400" b="1" spc="10" dirty="0">
                  <a:solidFill>
                    <a:srgbClr val="FF0000"/>
                  </a:solidFill>
                  <a:latin typeface="Calibri"/>
                  <a:cs typeface="Calibri"/>
                </a:rPr>
                <a:t>w</a:t>
              </a:r>
              <a:r>
                <a:rPr lang="en-US" sz="2400" b="1" spc="10" dirty="0" smtClean="0">
                  <a:solidFill>
                    <a:srgbClr val="FF0000"/>
                  </a:solidFill>
                  <a:latin typeface="Calibri"/>
                  <a:cs typeface="Calibri"/>
                </a:rPr>
                <a:t>e must</a:t>
              </a:r>
              <a:endParaRPr sz="2400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4079775" y="2605298"/>
            <a:ext cx="2794607" cy="289142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bject 25"/>
          <p:cNvSpPr txBox="1"/>
          <p:nvPr/>
        </p:nvSpPr>
        <p:spPr>
          <a:xfrm>
            <a:off x="7231732" y="2579407"/>
            <a:ext cx="1240532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b="1" spc="-5" dirty="0" smtClean="0">
                <a:solidFill>
                  <a:srgbClr val="33CC33"/>
                </a:solidFill>
                <a:latin typeface="Calibri"/>
                <a:cs typeface="Calibri"/>
              </a:rPr>
              <a:t>Napoli</a:t>
            </a:r>
            <a:endParaRPr sz="2000" b="1" dirty="0">
              <a:solidFill>
                <a:srgbClr val="33CC33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673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9"/>
          <p:cNvSpPr>
            <a:spLocks noGrp="1"/>
          </p:cNvSpPr>
          <p:nvPr>
            <p:ph type="sldNum" sz="quarter" idx="7"/>
          </p:nvPr>
        </p:nvSpPr>
        <p:spPr>
          <a:xfrm>
            <a:off x="11362770" y="6345324"/>
            <a:ext cx="441960" cy="289687"/>
          </a:xfrm>
        </p:spPr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1797527" y="152636"/>
            <a:ext cx="3132348" cy="461665"/>
          </a:xfrm>
          <a:prstGeom prst="rect">
            <a:avLst/>
          </a:prstGeom>
          <a:gradFill flip="none" rotWithShape="1">
            <a:gsLst>
              <a:gs pos="31000">
                <a:srgbClr val="FFFFCC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FOOT Collaboration</a:t>
            </a:r>
            <a:endParaRPr lang="it-IT" altLang="it-IT" sz="24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793895"/>
              </p:ext>
            </p:extLst>
          </p:nvPr>
        </p:nvGraphicFramePr>
        <p:xfrm>
          <a:off x="5735960" y="262111"/>
          <a:ext cx="2812414" cy="6370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1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1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5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550" b="1" spc="10" dirty="0">
                          <a:latin typeface="Calibri"/>
                          <a:cs typeface="Calibri"/>
                        </a:rPr>
                        <a:t>Aachen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3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550" b="1" spc="-15" dirty="0">
                          <a:latin typeface="Calibri"/>
                          <a:cs typeface="Calibri"/>
                        </a:rPr>
                        <a:t>Bari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1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Bologna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550" b="1" spc="35" dirty="0">
                          <a:latin typeface="Calibri"/>
                          <a:cs typeface="Calibri"/>
                        </a:rPr>
                        <a:t>11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20" dirty="0">
                          <a:latin typeface="Calibri"/>
                          <a:cs typeface="Calibri"/>
                        </a:rPr>
                        <a:t>CNAO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3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5" dirty="0">
                          <a:latin typeface="Calibri"/>
                          <a:cs typeface="Calibri"/>
                        </a:rPr>
                        <a:t>Frascati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1550" b="1" dirty="0" smtClean="0">
                          <a:latin typeface="Calibri"/>
                          <a:cs typeface="Calibri"/>
                        </a:rPr>
                        <a:t>6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15" dirty="0">
                          <a:latin typeface="Calibri"/>
                          <a:cs typeface="Calibri"/>
                        </a:rPr>
                        <a:t>Gran</a:t>
                      </a:r>
                      <a:r>
                        <a:rPr sz="155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50" b="1" spc="-15" dirty="0">
                          <a:latin typeface="Calibri"/>
                          <a:cs typeface="Calibri"/>
                        </a:rPr>
                        <a:t>Sasso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1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GSI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3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5" dirty="0">
                          <a:latin typeface="Calibri"/>
                          <a:cs typeface="Calibri"/>
                        </a:rPr>
                        <a:t>Havana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1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10" dirty="0">
                          <a:latin typeface="Calibri"/>
                          <a:cs typeface="Calibri"/>
                        </a:rPr>
                        <a:t>Milano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5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5" dirty="0">
                          <a:latin typeface="Calibri"/>
                          <a:cs typeface="Calibri"/>
                        </a:rPr>
                        <a:t>Nagoya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1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8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5" dirty="0">
                          <a:latin typeface="Calibri"/>
                          <a:cs typeface="Calibri"/>
                        </a:rPr>
                        <a:t>Napoli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7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Perugia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8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15" dirty="0">
                          <a:latin typeface="Calibri"/>
                          <a:cs typeface="Calibri"/>
                        </a:rPr>
                        <a:t>Pisa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35" dirty="0">
                          <a:latin typeface="Calibri"/>
                          <a:cs typeface="Calibri"/>
                        </a:rPr>
                        <a:t>17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5" dirty="0">
                          <a:latin typeface="Calibri"/>
                          <a:cs typeface="Calibri"/>
                        </a:rPr>
                        <a:t>Roma</a:t>
                      </a:r>
                      <a:r>
                        <a:rPr sz="155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50" b="1" spc="10" dirty="0">
                          <a:latin typeface="Calibri"/>
                          <a:cs typeface="Calibri"/>
                        </a:rPr>
                        <a:t>1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35" dirty="0">
                          <a:latin typeface="Calibri"/>
                          <a:cs typeface="Calibri"/>
                        </a:rPr>
                        <a:t>11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5" dirty="0">
                          <a:latin typeface="Calibri"/>
                          <a:cs typeface="Calibri"/>
                        </a:rPr>
                        <a:t>Roma</a:t>
                      </a:r>
                      <a:r>
                        <a:rPr sz="155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50" b="1" spc="10" dirty="0">
                          <a:latin typeface="Calibri"/>
                          <a:cs typeface="Calibri"/>
                        </a:rPr>
                        <a:t>2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2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15" dirty="0">
                          <a:latin typeface="Calibri"/>
                          <a:cs typeface="Calibri"/>
                        </a:rPr>
                        <a:t>Strasbourg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3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15" dirty="0">
                          <a:latin typeface="Calibri"/>
                          <a:cs typeface="Calibri"/>
                        </a:rPr>
                        <a:t>Torino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35" dirty="0">
                          <a:latin typeface="Calibri"/>
                          <a:cs typeface="Calibri"/>
                        </a:rPr>
                        <a:t>12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528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5" dirty="0">
                          <a:latin typeface="Calibri"/>
                          <a:cs typeface="Calibri"/>
                        </a:rPr>
                        <a:t>Trento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dirty="0">
                          <a:latin typeface="Calibri"/>
                          <a:cs typeface="Calibri"/>
                        </a:rPr>
                        <a:t>6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0" name="object 5"/>
          <p:cNvSpPr txBox="1"/>
          <p:nvPr/>
        </p:nvSpPr>
        <p:spPr>
          <a:xfrm>
            <a:off x="807191" y="2163841"/>
            <a:ext cx="2556510" cy="3340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5" dirty="0">
                <a:latin typeface="Calibri"/>
                <a:cs typeface="Calibri"/>
              </a:rPr>
              <a:t>Number </a:t>
            </a:r>
            <a:r>
              <a:rPr sz="2000" b="1" spc="25" dirty="0">
                <a:latin typeface="Calibri"/>
                <a:cs typeface="Calibri"/>
              </a:rPr>
              <a:t>of </a:t>
            </a:r>
            <a:r>
              <a:rPr sz="2000" b="1" dirty="0">
                <a:latin typeface="Calibri"/>
                <a:cs typeface="Calibri"/>
              </a:rPr>
              <a:t>authors:</a:t>
            </a:r>
            <a:r>
              <a:rPr sz="2000" b="1" spc="-275" dirty="0">
                <a:latin typeface="Calibri"/>
                <a:cs typeface="Calibri"/>
              </a:rPr>
              <a:t> </a:t>
            </a:r>
            <a:r>
              <a:rPr sz="2000" b="1" spc="25" dirty="0" smtClean="0">
                <a:latin typeface="Calibri"/>
                <a:cs typeface="Calibri"/>
              </a:rPr>
              <a:t>10</a:t>
            </a:r>
            <a:r>
              <a:rPr lang="en-US" sz="2000" b="1" spc="25" dirty="0" smtClean="0">
                <a:latin typeface="Calibri"/>
                <a:cs typeface="Calibri"/>
              </a:rPr>
              <a:t>1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73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</TotalTime>
  <Words>400</Words>
  <Application>Microsoft Office PowerPoint</Application>
  <PresentationFormat>Widescreen</PresentationFormat>
  <Paragraphs>205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spighi</dc:creator>
  <cp:lastModifiedBy>Roberto Spighi</cp:lastModifiedBy>
  <cp:revision>94</cp:revision>
  <dcterms:created xsi:type="dcterms:W3CDTF">2019-05-27T08:35:31Z</dcterms:created>
  <dcterms:modified xsi:type="dcterms:W3CDTF">2019-06-06T13:46:19Z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2019-05-16T00:00:00Z</vt:filetime>
  </property>
  <property fmtid="{D5CDD505-2E9C-101B-9397-08002B2CF9AE}" pid="3" name="Creator">
    <vt:lpwstr>Acrobat PDFMaker 11 per PowerPoint</vt:lpwstr>
  </property>
  <property fmtid="{D5CDD505-2E9C-101B-9397-08002B2CF9AE}" pid="4" name="LastSaved">
    <vt:filetime>2019-05-27T00:00:00Z</vt:filetime>
  </property>
</Properties>
</file>