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256" r:id="rId2"/>
    <p:sldId id="291" r:id="rId3"/>
    <p:sldId id="310" r:id="rId4"/>
    <p:sldId id="311" r:id="rId5"/>
    <p:sldId id="312" r:id="rId6"/>
    <p:sldId id="313" r:id="rId7"/>
    <p:sldId id="314" r:id="rId8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 scaleToFitPaper="1"/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63" d="100"/>
          <a:sy n="63" d="100"/>
        </p:scale>
        <p:origin x="-2184" y="104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6" name="Shape 126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61675783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>
            <a:spLocks noGrp="1"/>
          </p:cNvSpPr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>
            <a:spLocks noGrp="1"/>
          </p:cNvSpPr>
          <p:nvPr>
            <p:ph type="pic" sz="half" idx="13"/>
          </p:nvPr>
        </p:nvSpPr>
        <p:spPr>
          <a:xfrm>
            <a:off x="6718300" y="635000"/>
            <a:ext cx="5334000" cy="8216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itle Text"/>
          <p:cNvSpPr txBox="1"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4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>
            <a:spLocks noGrp="1"/>
          </p:cNvSpPr>
          <p:nvPr>
            <p:ph type="pic" sz="half" idx="13"/>
          </p:nvPr>
        </p:nvSpPr>
        <p:spPr>
          <a:xfrm>
            <a:off x="6718300" y="25908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7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>
            <a:spLocks noGrp="1"/>
          </p:cNvSpPr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Image"/>
          <p:cNvSpPr>
            <a:spLocks noGrp="1"/>
          </p:cNvSpPr>
          <p:nvPr>
            <p:ph type="pic" sz="quarter" idx="14"/>
          </p:nvPr>
        </p:nvSpPr>
        <p:spPr>
          <a:xfrm>
            <a:off x="6718300" y="8890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Image"/>
          <p:cNvSpPr>
            <a:spLocks noGrp="1"/>
          </p:cNvSpPr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>
            <a:spLocks noGrp="1"/>
          </p:cNvSpPr>
          <p:nvPr>
            <p:ph type="body" sz="quarter" idx="13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400" i="1"/>
            </a:lvl1pPr>
          </a:lstStyle>
          <a:p>
            <a:r>
              <a:t>–Johnny Appleseed</a:t>
            </a:r>
          </a:p>
        </p:txBody>
      </p:sp>
      <p:sp>
        <p:nvSpPr>
          <p:cNvPr id="94" name="“Type a quote here.”"/>
          <p:cNvSpPr txBox="1">
            <a:spLocks noGrp="1"/>
          </p:cNvSpPr>
          <p:nvPr>
            <p:ph type="body" sz="quarter" idx="14"/>
          </p:nvPr>
        </p:nvSpPr>
        <p:spPr>
          <a:xfrm>
            <a:off x="1270000" y="4267112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“Type a quote here.” </a:t>
            </a:r>
          </a:p>
        </p:txBody>
      </p:sp>
      <p:sp>
        <p:nvSpPr>
          <p:cNvPr id="9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6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5" name="Next steps"/>
          <p:cNvSpPr txBox="1"/>
          <p:nvPr userDrawn="1"/>
        </p:nvSpPr>
        <p:spPr>
          <a:xfrm>
            <a:off x="10366466" y="706523"/>
            <a:ext cx="102592" cy="533479"/>
          </a:xfrm>
          <a:prstGeom prst="rect">
            <a:avLst/>
          </a:prstGeom>
          <a:ln w="12700">
            <a:miter lim="400000"/>
          </a:ln>
          <a:effectLst>
            <a:outerShdw blurRad="635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 b="0">
                <a:latin typeface="Avenir Next"/>
                <a:ea typeface="Avenir Next"/>
                <a:cs typeface="Avenir Next"/>
                <a:sym typeface="Avenir Next"/>
              </a:defRPr>
            </a:lvl1pPr>
          </a:lstStyle>
          <a:p>
            <a:endParaRPr lang="en-US" dirty="0"/>
          </a:p>
        </p:txBody>
      </p:sp>
      <p:pic>
        <p:nvPicPr>
          <p:cNvPr id="6" name="FOOTlogo.png" descr="FOOTlogo.png"/>
          <p:cNvPicPr>
            <a:picLocks noChangeAspect="1"/>
          </p:cNvPicPr>
          <p:nvPr userDrawn="1"/>
        </p:nvPicPr>
        <p:blipFill>
          <a:blip r:embed="rId13">
            <a:extLst/>
          </a:blip>
          <a:stretch>
            <a:fillRect/>
          </a:stretch>
        </p:blipFill>
        <p:spPr>
          <a:xfrm>
            <a:off x="12177071" y="176896"/>
            <a:ext cx="566319" cy="561581"/>
          </a:xfrm>
          <a:prstGeom prst="rect">
            <a:avLst/>
          </a:prstGeom>
          <a:ln w="12700">
            <a:miter lim="400000"/>
          </a:ln>
          <a:effectLst>
            <a:outerShdw blurRad="63500" dist="25400" dir="5400000" rotWithShape="0">
              <a:srgbClr val="000000">
                <a:alpha val="50000"/>
              </a:srgbClr>
            </a:outerShdw>
          </a:effectLst>
        </p:spPr>
      </p:pic>
      <p:sp>
        <p:nvSpPr>
          <p:cNvPr id="7" name="Rounded Rectangle"/>
          <p:cNvSpPr/>
          <p:nvPr userDrawn="1"/>
        </p:nvSpPr>
        <p:spPr>
          <a:xfrm>
            <a:off x="2493574" y="1202117"/>
            <a:ext cx="9895286" cy="72001"/>
          </a:xfrm>
          <a:prstGeom prst="roundRect">
            <a:avLst>
              <a:gd name="adj" fmla="val 50000"/>
            </a:avLst>
          </a:prstGeom>
          <a:gradFill>
            <a:gsLst>
              <a:gs pos="11245">
                <a:srgbClr val="FFFFFF"/>
              </a:gs>
              <a:gs pos="61363">
                <a:srgbClr val="7FBADC"/>
              </a:gs>
              <a:gs pos="82165">
                <a:schemeClr val="accent1">
                  <a:lumOff val="-13575"/>
                </a:schemeClr>
              </a:gs>
            </a:gsLst>
            <a:lin ang="21143094"/>
          </a:gra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8" name="Proton beam"/>
          <p:cNvSpPr txBox="1"/>
          <p:nvPr userDrawn="1"/>
        </p:nvSpPr>
        <p:spPr>
          <a:xfrm>
            <a:off x="295916" y="9161482"/>
            <a:ext cx="11756383" cy="4719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>
              <a:defRPr b="0">
                <a:latin typeface="Avenir Next"/>
                <a:ea typeface="Avenir Next"/>
                <a:cs typeface="Avenir Next"/>
                <a:sym typeface="Avenir Next"/>
              </a:defRPr>
            </a:lvl1pPr>
          </a:lstStyle>
          <a:p>
            <a:r>
              <a:rPr lang="en-US" dirty="0" smtClean="0"/>
              <a:t>FOOT Collaboration Meeting                                              June 2019, Pavia</a:t>
            </a:r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xmlns:p14="http://schemas.microsoft.com/office/powerpoint/2010/main"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lide Number"/>
          <p:cNvSpPr txBox="1">
            <a:spLocks noGrp="1"/>
          </p:cNvSpPr>
          <p:nvPr>
            <p:ph type="sldNum" sz="quarter" idx="4294967295"/>
          </p:nvPr>
        </p:nvSpPr>
        <p:spPr>
          <a:xfrm>
            <a:off x="6385373" y="9296400"/>
            <a:ext cx="227280" cy="337006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defRPr b="1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fld id="{86CB4B4D-7CA3-9044-876B-883B54F8677D}" type="slidenum">
              <a:t>1</a:t>
            </a:fld>
            <a:endParaRPr/>
          </a:p>
        </p:txBody>
      </p:sp>
      <p:sp>
        <p:nvSpPr>
          <p:cNvPr id="145" name="FOOT calorimeter"/>
          <p:cNvSpPr txBox="1"/>
          <p:nvPr/>
        </p:nvSpPr>
        <p:spPr>
          <a:xfrm>
            <a:off x="9000657" y="679807"/>
            <a:ext cx="3044090" cy="584201"/>
          </a:xfrm>
          <a:prstGeom prst="rect">
            <a:avLst/>
          </a:prstGeom>
          <a:ln w="12700">
            <a:miter lim="400000"/>
          </a:ln>
          <a:effectLst>
            <a:outerShdw blurRad="635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 b="0">
                <a:latin typeface="Avenir Next"/>
                <a:ea typeface="Avenir Next"/>
                <a:cs typeface="Avenir Next"/>
                <a:sym typeface="Avenir Next"/>
              </a:defRPr>
            </a:lvl1pPr>
          </a:lstStyle>
          <a:p>
            <a:r>
              <a:t>FOOT calorimeter</a:t>
            </a:r>
          </a:p>
        </p:txBody>
      </p:sp>
      <p:pic>
        <p:nvPicPr>
          <p:cNvPr id="146" name="FOOTlogo.png" descr="FOOTlogo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2177071" y="176896"/>
            <a:ext cx="566319" cy="561581"/>
          </a:xfrm>
          <a:prstGeom prst="rect">
            <a:avLst/>
          </a:prstGeom>
          <a:ln w="12700">
            <a:miter lim="400000"/>
          </a:ln>
          <a:effectLst>
            <a:outerShdw blurRad="63500" dist="25400" dir="5400000" rotWithShape="0">
              <a:srgbClr val="000000">
                <a:alpha val="50000"/>
              </a:srgbClr>
            </a:outerShdw>
          </a:effectLst>
        </p:spPr>
      </p:pic>
      <p:sp>
        <p:nvSpPr>
          <p:cNvPr id="147" name="Rounded Rectangle"/>
          <p:cNvSpPr/>
          <p:nvPr/>
        </p:nvSpPr>
        <p:spPr>
          <a:xfrm>
            <a:off x="2493574" y="1202117"/>
            <a:ext cx="9895286" cy="72001"/>
          </a:xfrm>
          <a:prstGeom prst="roundRect">
            <a:avLst>
              <a:gd name="adj" fmla="val 50000"/>
            </a:avLst>
          </a:prstGeom>
          <a:gradFill>
            <a:gsLst>
              <a:gs pos="11245">
                <a:srgbClr val="FFFFFF"/>
              </a:gs>
              <a:gs pos="61363">
                <a:srgbClr val="7FBADC"/>
              </a:gs>
              <a:gs pos="82165">
                <a:schemeClr val="accent1">
                  <a:lumOff val="-13575"/>
                </a:schemeClr>
              </a:gs>
            </a:gsLst>
            <a:lin ang="21143094"/>
          </a:gra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22" name="Proton beam"/>
          <p:cNvSpPr txBox="1"/>
          <p:nvPr/>
        </p:nvSpPr>
        <p:spPr>
          <a:xfrm>
            <a:off x="9049137" y="1307198"/>
            <a:ext cx="2919158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>
                <a:latin typeface="Avenir Next"/>
                <a:ea typeface="Avenir Next"/>
                <a:cs typeface="Avenir Next"/>
                <a:sym typeface="Avenir Next"/>
              </a:defRPr>
            </a:lvl1pPr>
          </a:lstStyle>
          <a:p>
            <a:r>
              <a:rPr lang="en-US" sz="3600" dirty="0" smtClean="0"/>
              <a:t>Status Report</a:t>
            </a:r>
            <a:endParaRPr sz="3600" dirty="0"/>
          </a:p>
        </p:txBody>
      </p:sp>
      <p:sp>
        <p:nvSpPr>
          <p:cNvPr id="23" name="Proton beam"/>
          <p:cNvSpPr txBox="1"/>
          <p:nvPr/>
        </p:nvSpPr>
        <p:spPr>
          <a:xfrm>
            <a:off x="1928323" y="2544155"/>
            <a:ext cx="3342507" cy="28725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>
                <a:latin typeface="Avenir Next"/>
                <a:ea typeface="Avenir Next"/>
                <a:cs typeface="Avenir Next"/>
                <a:sym typeface="Avenir Next"/>
              </a:defRPr>
            </a:lvl1pPr>
          </a:lstStyle>
          <a:p>
            <a:pPr algn="l"/>
            <a:r>
              <a:rPr lang="en-US" sz="3600" b="1" dirty="0" smtClean="0"/>
              <a:t>Crystals</a:t>
            </a:r>
          </a:p>
          <a:p>
            <a:pPr algn="l"/>
            <a:r>
              <a:rPr lang="en-US" sz="3600" b="1" dirty="0" err="1" smtClean="0"/>
              <a:t>Photodetector</a:t>
            </a:r>
            <a:endParaRPr lang="en-US" sz="3600" b="1" dirty="0" smtClean="0"/>
          </a:p>
          <a:p>
            <a:pPr algn="l"/>
            <a:r>
              <a:rPr lang="en-US" sz="3600" b="1" dirty="0" smtClean="0"/>
              <a:t>Readout</a:t>
            </a:r>
          </a:p>
          <a:p>
            <a:pPr algn="l"/>
            <a:r>
              <a:rPr lang="en-US" sz="3600" b="1" dirty="0" smtClean="0"/>
              <a:t>DAQ</a:t>
            </a:r>
          </a:p>
          <a:p>
            <a:pPr algn="l"/>
            <a:r>
              <a:rPr lang="en-US" sz="3600" b="1" dirty="0" smtClean="0"/>
              <a:t>Mechanics</a:t>
            </a:r>
            <a:endParaRPr sz="3600" b="1" dirty="0"/>
          </a:p>
        </p:txBody>
      </p:sp>
      <p:sp>
        <p:nvSpPr>
          <p:cNvPr id="24" name="Proton beam"/>
          <p:cNvSpPr txBox="1"/>
          <p:nvPr/>
        </p:nvSpPr>
        <p:spPr>
          <a:xfrm>
            <a:off x="9844104" y="4253298"/>
            <a:ext cx="2544756" cy="41652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>
                <a:latin typeface="Avenir Next"/>
                <a:ea typeface="Avenir Next"/>
                <a:cs typeface="Avenir Next"/>
                <a:sym typeface="Avenir Next"/>
              </a:defRPr>
            </a:lvl1pPr>
          </a:lstStyle>
          <a:p>
            <a:pPr algn="l"/>
            <a:r>
              <a:rPr lang="en-US" dirty="0" smtClean="0"/>
              <a:t>Contributions by:</a:t>
            </a:r>
          </a:p>
          <a:p>
            <a:pPr algn="l"/>
            <a:endParaRPr lang="en-US" dirty="0" smtClean="0"/>
          </a:p>
          <a:p>
            <a:pPr algn="l"/>
            <a:r>
              <a:rPr lang="en-US" dirty="0" smtClean="0"/>
              <a:t>S. </a:t>
            </a:r>
            <a:r>
              <a:rPr lang="en-US" dirty="0" err="1" smtClean="0"/>
              <a:t>Argiro</a:t>
            </a:r>
            <a:r>
              <a:rPr lang="en-US" dirty="0" smtClean="0"/>
              <a:t>’</a:t>
            </a:r>
          </a:p>
          <a:p>
            <a:pPr algn="l"/>
            <a:r>
              <a:rPr lang="en-US" dirty="0" smtClean="0"/>
              <a:t>R. </a:t>
            </a:r>
            <a:r>
              <a:rPr lang="en-US" dirty="0" err="1" smtClean="0"/>
              <a:t>Arteche</a:t>
            </a:r>
            <a:r>
              <a:rPr lang="en-US" dirty="0" smtClean="0"/>
              <a:t> Diaz</a:t>
            </a:r>
            <a:endParaRPr lang="en-US" dirty="0"/>
          </a:p>
          <a:p>
            <a:pPr algn="l"/>
            <a:r>
              <a:rPr lang="en-US" dirty="0" smtClean="0"/>
              <a:t>N. </a:t>
            </a:r>
            <a:r>
              <a:rPr lang="en-US" dirty="0" err="1" smtClean="0"/>
              <a:t>Bartosik</a:t>
            </a:r>
            <a:endParaRPr lang="en-US" dirty="0" smtClean="0"/>
          </a:p>
          <a:p>
            <a:pPr algn="l"/>
            <a:r>
              <a:rPr lang="en-US" dirty="0" smtClean="0"/>
              <a:t>G. </a:t>
            </a:r>
            <a:r>
              <a:rPr lang="en-US" dirty="0" err="1" smtClean="0"/>
              <a:t>Giraudo</a:t>
            </a:r>
            <a:endParaRPr lang="en-US" dirty="0" smtClean="0"/>
          </a:p>
          <a:p>
            <a:pPr algn="l"/>
            <a:r>
              <a:rPr lang="en-US" dirty="0" smtClean="0"/>
              <a:t>N. </a:t>
            </a:r>
            <a:r>
              <a:rPr lang="en-US" dirty="0" err="1" smtClean="0"/>
              <a:t>Pastrone</a:t>
            </a:r>
            <a:endParaRPr lang="en-US" dirty="0" smtClean="0"/>
          </a:p>
          <a:p>
            <a:pPr algn="l"/>
            <a:r>
              <a:rPr lang="en-US" dirty="0" smtClean="0"/>
              <a:t>L. </a:t>
            </a:r>
            <a:r>
              <a:rPr lang="en-US" dirty="0" err="1" smtClean="0"/>
              <a:t>Ramello</a:t>
            </a:r>
            <a:endParaRPr lang="en-US" dirty="0" smtClean="0"/>
          </a:p>
          <a:p>
            <a:pPr algn="l"/>
            <a:r>
              <a:rPr lang="en-US" dirty="0" smtClean="0"/>
              <a:t>M. </a:t>
            </a:r>
            <a:r>
              <a:rPr lang="en-US" dirty="0" err="1" smtClean="0"/>
              <a:t>Rolo</a:t>
            </a:r>
            <a:endParaRPr lang="en-US" dirty="0" smtClean="0"/>
          </a:p>
          <a:p>
            <a:pPr algn="l"/>
            <a:r>
              <a:rPr lang="en-US" dirty="0" smtClean="0"/>
              <a:t>L. </a:t>
            </a:r>
            <a:r>
              <a:rPr lang="en-US" dirty="0" err="1" smtClean="0"/>
              <a:t>Scavarda</a:t>
            </a:r>
            <a:endParaRPr lang="en-US" dirty="0" smtClean="0"/>
          </a:p>
          <a:p>
            <a:pPr algn="l"/>
            <a:endParaRPr dirty="0"/>
          </a:p>
        </p:txBody>
      </p:sp>
      <p:sp>
        <p:nvSpPr>
          <p:cNvPr id="27" name="Proton beam"/>
          <p:cNvSpPr txBox="1"/>
          <p:nvPr/>
        </p:nvSpPr>
        <p:spPr>
          <a:xfrm>
            <a:off x="721034" y="6646032"/>
            <a:ext cx="2779280" cy="4719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>
                <a:latin typeface="Avenir Next"/>
                <a:ea typeface="Avenir Next"/>
                <a:cs typeface="Avenir Next"/>
                <a:sym typeface="Avenir Next"/>
              </a:defRPr>
            </a:lvl1pPr>
          </a:lstStyle>
          <a:p>
            <a:r>
              <a:rPr lang="en-US" dirty="0" smtClean="0"/>
              <a:t>Piergiorgio Cerello</a:t>
            </a:r>
            <a:endParaRPr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800+ BGO crystals extracted from the L3 detector…"/>
          <p:cNvSpPr txBox="1"/>
          <p:nvPr/>
        </p:nvSpPr>
        <p:spPr>
          <a:xfrm>
            <a:off x="510402" y="1774968"/>
            <a:ext cx="12088707" cy="52450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50800" tIns="50800" rIns="50800" bIns="50800">
            <a:spAutoFit/>
          </a:bodyPr>
          <a:lstStyle/>
          <a:p>
            <a:pPr algn="l">
              <a:spcBef>
                <a:spcPts val="1500"/>
              </a:spcBef>
              <a:defRPr sz="3000"/>
            </a:pPr>
            <a:r>
              <a:rPr dirty="0" smtClean="0">
                <a:solidFill>
                  <a:schemeClr val="accent1"/>
                </a:solidFill>
              </a:rPr>
              <a:t>BGO crystals</a:t>
            </a:r>
            <a:r>
              <a:rPr lang="en-US" dirty="0" smtClean="0">
                <a:solidFill>
                  <a:schemeClr val="accent1"/>
                </a:solidFill>
              </a:rPr>
              <a:t>: to do list</a:t>
            </a:r>
            <a:endParaRPr lang="en-US" dirty="0"/>
          </a:p>
          <a:p>
            <a:pPr marL="342900" indent="-342900" algn="l">
              <a:spcBef>
                <a:spcPts val="1500"/>
              </a:spcBef>
              <a:buFont typeface="Arial"/>
              <a:buChar char="•"/>
              <a:defRPr sz="2500"/>
            </a:pPr>
            <a:r>
              <a:rPr lang="en-US" dirty="0">
                <a:solidFill>
                  <a:srgbClr val="800000"/>
                </a:solidFill>
              </a:rPr>
              <a:t>Crystal size m</a:t>
            </a:r>
            <a:r>
              <a:rPr lang="en-US" dirty="0" smtClean="0">
                <a:solidFill>
                  <a:srgbClr val="800000"/>
                </a:solidFill>
              </a:rPr>
              <a:t>easurement</a:t>
            </a:r>
            <a:endParaRPr lang="en-US" dirty="0">
              <a:solidFill>
                <a:srgbClr val="800000"/>
              </a:solidFill>
            </a:endParaRPr>
          </a:p>
          <a:p>
            <a:pPr marL="342900" indent="-342900" algn="l">
              <a:spcBef>
                <a:spcPts val="1500"/>
              </a:spcBef>
              <a:buFont typeface="Arial"/>
              <a:buChar char="•"/>
              <a:defRPr sz="2500"/>
            </a:pPr>
            <a:r>
              <a:rPr lang="en-US" dirty="0" smtClean="0">
                <a:solidFill>
                  <a:srgbClr val="800000"/>
                </a:solidFill>
              </a:rPr>
              <a:t>Crystal painting vs. wrapping</a:t>
            </a:r>
          </a:p>
          <a:p>
            <a:pPr algn="l">
              <a:spcBef>
                <a:spcPts val="500"/>
              </a:spcBef>
              <a:defRPr sz="2500"/>
            </a:pPr>
            <a:r>
              <a:rPr lang="en-US" dirty="0" smtClean="0">
                <a:solidFill>
                  <a:srgbClr val="800000"/>
                </a:solidFill>
              </a:rPr>
              <a:t>	</a:t>
            </a:r>
            <a:r>
              <a:rPr lang="en-US" dirty="0">
                <a:solidFill>
                  <a:srgbClr val="800000"/>
                </a:solidFill>
              </a:rPr>
              <a:t>	</a:t>
            </a:r>
            <a:r>
              <a:rPr lang="en-US" dirty="0" smtClean="0">
                <a:solidFill>
                  <a:srgbClr val="800000"/>
                </a:solidFill>
              </a:rPr>
              <a:t>reflective paint available @ LNF</a:t>
            </a:r>
          </a:p>
          <a:p>
            <a:pPr algn="l">
              <a:spcBef>
                <a:spcPts val="500"/>
              </a:spcBef>
              <a:defRPr sz="2500"/>
            </a:pPr>
            <a:r>
              <a:rPr lang="en-US" dirty="0">
                <a:solidFill>
                  <a:srgbClr val="800000"/>
                </a:solidFill>
              </a:rPr>
              <a:t>	</a:t>
            </a:r>
            <a:r>
              <a:rPr lang="en-US" dirty="0" smtClean="0">
                <a:solidFill>
                  <a:srgbClr val="800000"/>
                </a:solidFill>
              </a:rPr>
              <a:t>	offer for painting 320 crystals (</a:t>
            </a:r>
            <a:r>
              <a:rPr lang="en-US" dirty="0" err="1" smtClean="0">
                <a:solidFill>
                  <a:srgbClr val="800000"/>
                </a:solidFill>
              </a:rPr>
              <a:t>Gestione</a:t>
            </a:r>
            <a:r>
              <a:rPr lang="en-US" dirty="0" smtClean="0">
                <a:solidFill>
                  <a:srgbClr val="800000"/>
                </a:solidFill>
              </a:rPr>
              <a:t> Silo): 36 </a:t>
            </a:r>
            <a:r>
              <a:rPr lang="en-US" dirty="0" err="1" smtClean="0">
                <a:solidFill>
                  <a:srgbClr val="800000"/>
                </a:solidFill>
              </a:rPr>
              <a:t>kE</a:t>
            </a:r>
            <a:endParaRPr lang="en-US" dirty="0">
              <a:solidFill>
                <a:srgbClr val="800000"/>
              </a:solidFill>
            </a:endParaRPr>
          </a:p>
          <a:p>
            <a:pPr marL="342900" indent="-342900" algn="l">
              <a:spcBef>
                <a:spcPts val="500"/>
              </a:spcBef>
              <a:buFont typeface="Arial"/>
              <a:buChar char="•"/>
              <a:defRPr sz="2500"/>
            </a:pPr>
            <a:r>
              <a:rPr lang="en-US" dirty="0" err="1" smtClean="0">
                <a:solidFill>
                  <a:srgbClr val="800000"/>
                </a:solidFill>
              </a:rPr>
              <a:t>SiPM</a:t>
            </a:r>
            <a:r>
              <a:rPr lang="en-US" dirty="0" smtClean="0">
                <a:solidFill>
                  <a:srgbClr val="800000"/>
                </a:solidFill>
              </a:rPr>
              <a:t> pairing </a:t>
            </a:r>
            <a:r>
              <a:rPr lang="en-US" dirty="0" smtClean="0">
                <a:solidFill>
                  <a:srgbClr val="800000"/>
                </a:solidFill>
              </a:rPr>
              <a:t>(commercial glue)</a:t>
            </a:r>
          </a:p>
          <a:p>
            <a:pPr marL="342900" indent="-342900" algn="l">
              <a:spcBef>
                <a:spcPts val="500"/>
              </a:spcBef>
              <a:buFont typeface="Arial"/>
              <a:buChar char="•"/>
              <a:defRPr sz="2500"/>
            </a:pPr>
            <a:endParaRPr lang="en-US" dirty="0">
              <a:solidFill>
                <a:srgbClr val="800000"/>
              </a:solidFill>
            </a:endParaRPr>
          </a:p>
          <a:p>
            <a:pPr marL="342900" indent="-342900" algn="l">
              <a:spcBef>
                <a:spcPts val="500"/>
              </a:spcBef>
              <a:buFont typeface="Arial"/>
              <a:buChar char="•"/>
              <a:defRPr sz="2500"/>
            </a:pPr>
            <a:r>
              <a:rPr lang="en-US" dirty="0" smtClean="0">
                <a:solidFill>
                  <a:srgbClr val="800000"/>
                </a:solidFill>
              </a:rPr>
              <a:t>Plan</a:t>
            </a:r>
          </a:p>
          <a:p>
            <a:pPr marL="342900" lvl="4" indent="-342900" algn="l">
              <a:spcBef>
                <a:spcPts val="500"/>
              </a:spcBef>
              <a:buFont typeface="Wingdings" charset="2"/>
              <a:buChar char="ü"/>
              <a:defRPr sz="2500"/>
            </a:pPr>
            <a:r>
              <a:rPr lang="en-US" dirty="0" smtClean="0">
                <a:solidFill>
                  <a:srgbClr val="000090"/>
                </a:solidFill>
              </a:rPr>
              <a:t>C</a:t>
            </a:r>
            <a:r>
              <a:rPr lang="en-US" dirty="0" smtClean="0">
                <a:solidFill>
                  <a:srgbClr val="000090"/>
                </a:solidFill>
              </a:rPr>
              <a:t>rystals measurements, </a:t>
            </a:r>
            <a:r>
              <a:rPr lang="en-US" dirty="0" err="1" smtClean="0">
                <a:solidFill>
                  <a:srgbClr val="000090"/>
                </a:solidFill>
              </a:rPr>
              <a:t>glueing</a:t>
            </a:r>
            <a:r>
              <a:rPr lang="en-US" dirty="0" smtClean="0">
                <a:solidFill>
                  <a:srgbClr val="000090"/>
                </a:solidFill>
              </a:rPr>
              <a:t> and wrapping at CERN, then transport to Torino for assembly </a:t>
            </a:r>
            <a:r>
              <a:rPr lang="mr-IN" dirty="0" smtClean="0">
                <a:solidFill>
                  <a:srgbClr val="000090"/>
                </a:solidFill>
              </a:rPr>
              <a:t>–</a:t>
            </a:r>
            <a:r>
              <a:rPr lang="en-US" dirty="0" smtClean="0">
                <a:solidFill>
                  <a:srgbClr val="000090"/>
                </a:solidFill>
              </a:rPr>
              <a:t> CERN availability to be verified</a:t>
            </a:r>
          </a:p>
          <a:p>
            <a:pPr marL="342900" lvl="4" indent="-342900" algn="l">
              <a:spcBef>
                <a:spcPts val="500"/>
              </a:spcBef>
              <a:buFont typeface="Wingdings" charset="2"/>
              <a:buChar char="ü"/>
              <a:defRPr sz="2500"/>
            </a:pPr>
            <a:r>
              <a:rPr lang="en-US" dirty="0" smtClean="0">
                <a:solidFill>
                  <a:srgbClr val="000090"/>
                </a:solidFill>
              </a:rPr>
              <a:t>Open issue: wrapping vs. painting</a:t>
            </a:r>
            <a:endParaRPr dirty="0">
              <a:solidFill>
                <a:srgbClr val="000090"/>
              </a:solidFill>
            </a:endParaRPr>
          </a:p>
        </p:txBody>
      </p:sp>
      <p:sp>
        <p:nvSpPr>
          <p:cNvPr id="135" name="Crystal dimensions:…"/>
          <p:cNvSpPr txBox="1"/>
          <p:nvPr/>
        </p:nvSpPr>
        <p:spPr>
          <a:xfrm>
            <a:off x="629657" y="6553084"/>
            <a:ext cx="102592" cy="4873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spcBef>
                <a:spcPts val="500"/>
              </a:spcBef>
              <a:defRPr sz="2500"/>
            </a:pPr>
            <a:endParaRPr dirty="0"/>
          </a:p>
        </p:txBody>
      </p:sp>
      <p:sp>
        <p:nvSpPr>
          <p:cNvPr id="12" name="Next steps"/>
          <p:cNvSpPr txBox="1"/>
          <p:nvPr/>
        </p:nvSpPr>
        <p:spPr>
          <a:xfrm>
            <a:off x="9275987" y="706523"/>
            <a:ext cx="2283557" cy="533479"/>
          </a:xfrm>
          <a:prstGeom prst="rect">
            <a:avLst/>
          </a:prstGeom>
          <a:ln w="12700">
            <a:miter lim="400000"/>
          </a:ln>
          <a:effectLst>
            <a:outerShdw blurRad="635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 b="0">
                <a:latin typeface="Avenir Next"/>
                <a:ea typeface="Avenir Next"/>
                <a:cs typeface="Avenir Next"/>
                <a:sym typeface="Avenir Next"/>
              </a:defRPr>
            </a:lvl1pPr>
          </a:lstStyle>
          <a:p>
            <a:r>
              <a:rPr lang="en-US" dirty="0" smtClean="0"/>
              <a:t>BGO Crystals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4595619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800+ BGO crystals extracted from the L3 detector…"/>
          <p:cNvSpPr txBox="1"/>
          <p:nvPr/>
        </p:nvSpPr>
        <p:spPr>
          <a:xfrm>
            <a:off x="510402" y="1774968"/>
            <a:ext cx="12088707" cy="40267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50800" tIns="50800" rIns="50800" bIns="50800">
            <a:spAutoFit/>
          </a:bodyPr>
          <a:lstStyle/>
          <a:p>
            <a:pPr algn="l">
              <a:spcBef>
                <a:spcPts val="1500"/>
              </a:spcBef>
              <a:defRPr sz="3000"/>
            </a:pPr>
            <a:r>
              <a:rPr lang="en-US" dirty="0" err="1" smtClean="0">
                <a:solidFill>
                  <a:schemeClr val="accent1"/>
                </a:solidFill>
              </a:rPr>
              <a:t>SiPM</a:t>
            </a:r>
            <a:r>
              <a:rPr lang="en-US" dirty="0" smtClean="0">
                <a:solidFill>
                  <a:schemeClr val="accent1"/>
                </a:solidFill>
              </a:rPr>
              <a:t> tiles: to do list</a:t>
            </a:r>
            <a:endParaRPr lang="en-US" dirty="0"/>
          </a:p>
          <a:p>
            <a:pPr marL="342900" indent="-342900" algn="l">
              <a:spcBef>
                <a:spcPts val="1500"/>
              </a:spcBef>
              <a:buFont typeface="Arial"/>
              <a:buChar char="•"/>
              <a:defRPr sz="2500"/>
            </a:pPr>
            <a:r>
              <a:rPr lang="en-US" dirty="0" smtClean="0">
                <a:solidFill>
                  <a:srgbClr val="800000"/>
                </a:solidFill>
              </a:rPr>
              <a:t>C</a:t>
            </a:r>
            <a:r>
              <a:rPr lang="en-US" dirty="0" smtClean="0">
                <a:solidFill>
                  <a:srgbClr val="800000"/>
                </a:solidFill>
              </a:rPr>
              <a:t>onnector defined</a:t>
            </a:r>
            <a:endParaRPr lang="en-US" dirty="0" smtClean="0">
              <a:solidFill>
                <a:srgbClr val="800000"/>
              </a:solidFill>
            </a:endParaRPr>
          </a:p>
          <a:p>
            <a:pPr marL="342900" indent="-342900" algn="l">
              <a:spcBef>
                <a:spcPts val="1500"/>
              </a:spcBef>
              <a:buFont typeface="Arial"/>
              <a:buChar char="•"/>
              <a:defRPr sz="2500"/>
            </a:pPr>
            <a:r>
              <a:rPr lang="en-US" dirty="0" smtClean="0">
                <a:solidFill>
                  <a:srgbClr val="800000"/>
                </a:solidFill>
              </a:rPr>
              <a:t>S</a:t>
            </a:r>
            <a:r>
              <a:rPr lang="en-US" dirty="0" smtClean="0">
                <a:solidFill>
                  <a:srgbClr val="800000"/>
                </a:solidFill>
              </a:rPr>
              <a:t>ize defined: 25x25 mm2</a:t>
            </a:r>
          </a:p>
          <a:p>
            <a:pPr marL="342900" indent="-342900" algn="l">
              <a:spcBef>
                <a:spcPts val="1500"/>
              </a:spcBef>
              <a:buFont typeface="Arial"/>
              <a:buChar char="•"/>
              <a:defRPr sz="2500"/>
            </a:pPr>
            <a:r>
              <a:rPr lang="en-US" dirty="0" err="1" smtClean="0">
                <a:solidFill>
                  <a:srgbClr val="800000"/>
                </a:solidFill>
              </a:rPr>
              <a:t>Micropitch</a:t>
            </a:r>
            <a:r>
              <a:rPr lang="en-US" dirty="0" smtClean="0">
                <a:solidFill>
                  <a:srgbClr val="800000"/>
                </a:solidFill>
              </a:rPr>
              <a:t> defined: 15 um</a:t>
            </a:r>
            <a:endParaRPr lang="en-US" dirty="0" smtClean="0">
              <a:solidFill>
                <a:srgbClr val="800000"/>
              </a:solidFill>
            </a:endParaRPr>
          </a:p>
          <a:p>
            <a:pPr marL="342900" indent="-342900" algn="l">
              <a:spcBef>
                <a:spcPts val="1500"/>
              </a:spcBef>
              <a:buFont typeface="Arial"/>
              <a:buChar char="•"/>
              <a:defRPr sz="2500"/>
            </a:pPr>
            <a:r>
              <a:rPr lang="en-US" dirty="0">
                <a:solidFill>
                  <a:srgbClr val="000090"/>
                </a:solidFill>
              </a:rPr>
              <a:t>E</a:t>
            </a:r>
            <a:r>
              <a:rPr lang="en-US" dirty="0" smtClean="0">
                <a:solidFill>
                  <a:srgbClr val="000090"/>
                </a:solidFill>
              </a:rPr>
              <a:t>xtra </a:t>
            </a:r>
            <a:r>
              <a:rPr lang="en-US" dirty="0" smtClean="0">
                <a:solidFill>
                  <a:srgbClr val="000090"/>
                </a:solidFill>
              </a:rPr>
              <a:t>money for second silicon batch: 22 </a:t>
            </a:r>
            <a:r>
              <a:rPr lang="en-US" dirty="0" err="1" smtClean="0">
                <a:solidFill>
                  <a:srgbClr val="000090"/>
                </a:solidFill>
              </a:rPr>
              <a:t>kE</a:t>
            </a:r>
            <a:r>
              <a:rPr lang="en-US" dirty="0" smtClean="0">
                <a:solidFill>
                  <a:srgbClr val="000090"/>
                </a:solidFill>
              </a:rPr>
              <a:t> (need green light from referees)</a:t>
            </a:r>
            <a:endParaRPr lang="en-US" dirty="0" smtClean="0">
              <a:solidFill>
                <a:srgbClr val="000090"/>
              </a:solidFill>
            </a:endParaRPr>
          </a:p>
          <a:p>
            <a:pPr marL="342900" indent="-342900" algn="l">
              <a:spcBef>
                <a:spcPts val="1500"/>
              </a:spcBef>
              <a:buFont typeface="Arial"/>
              <a:buChar char="•"/>
              <a:defRPr sz="2500"/>
            </a:pPr>
            <a:r>
              <a:rPr lang="en-US" dirty="0" smtClean="0">
                <a:solidFill>
                  <a:srgbClr val="800000"/>
                </a:solidFill>
              </a:rPr>
              <a:t>Batch for test module being packaged (</a:t>
            </a:r>
            <a:r>
              <a:rPr lang="en-US" dirty="0" smtClean="0">
                <a:solidFill>
                  <a:srgbClr val="800000"/>
                </a:solidFill>
              </a:rPr>
              <a:t>silicon already available)</a:t>
            </a:r>
          </a:p>
          <a:p>
            <a:pPr marL="342900" indent="-342900" algn="l">
              <a:spcBef>
                <a:spcPts val="1500"/>
              </a:spcBef>
              <a:buFont typeface="Arial"/>
              <a:buChar char="•"/>
              <a:defRPr sz="2500"/>
            </a:pPr>
            <a:r>
              <a:rPr lang="en-US" dirty="0" smtClean="0">
                <a:solidFill>
                  <a:srgbClr val="800000"/>
                </a:solidFill>
              </a:rPr>
              <a:t>Start </a:t>
            </a:r>
            <a:r>
              <a:rPr lang="en-US" dirty="0" smtClean="0">
                <a:solidFill>
                  <a:srgbClr val="800000"/>
                </a:solidFill>
              </a:rPr>
              <a:t>tile production </a:t>
            </a:r>
            <a:r>
              <a:rPr lang="en-US" dirty="0" smtClean="0">
                <a:solidFill>
                  <a:srgbClr val="800000"/>
                </a:solidFill>
              </a:rPr>
              <a:t>for whole calorimeter (</a:t>
            </a:r>
            <a:r>
              <a:rPr lang="en-US" dirty="0" smtClean="0">
                <a:solidFill>
                  <a:srgbClr val="800000"/>
                </a:solidFill>
              </a:rPr>
              <a:t>September 2019)</a:t>
            </a:r>
          </a:p>
        </p:txBody>
      </p:sp>
      <p:sp>
        <p:nvSpPr>
          <p:cNvPr id="135" name="Crystal dimensions:…"/>
          <p:cNvSpPr txBox="1"/>
          <p:nvPr/>
        </p:nvSpPr>
        <p:spPr>
          <a:xfrm>
            <a:off x="629657" y="6553084"/>
            <a:ext cx="102592" cy="4873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spcBef>
                <a:spcPts val="500"/>
              </a:spcBef>
              <a:defRPr sz="2500"/>
            </a:pPr>
            <a:endParaRPr dirty="0"/>
          </a:p>
        </p:txBody>
      </p:sp>
      <p:sp>
        <p:nvSpPr>
          <p:cNvPr id="12" name="Next steps"/>
          <p:cNvSpPr txBox="1"/>
          <p:nvPr/>
        </p:nvSpPr>
        <p:spPr>
          <a:xfrm>
            <a:off x="9582808" y="706523"/>
            <a:ext cx="1669919" cy="533479"/>
          </a:xfrm>
          <a:prstGeom prst="rect">
            <a:avLst/>
          </a:prstGeom>
          <a:ln w="12700">
            <a:miter lim="400000"/>
          </a:ln>
          <a:effectLst>
            <a:outerShdw blurRad="635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 b="0">
                <a:latin typeface="Avenir Next"/>
                <a:ea typeface="Avenir Next"/>
                <a:cs typeface="Avenir Next"/>
                <a:sym typeface="Avenir Next"/>
              </a:defRPr>
            </a:lvl1pPr>
          </a:lstStyle>
          <a:p>
            <a:r>
              <a:rPr lang="en-US" dirty="0" err="1" smtClean="0"/>
              <a:t>SiPM</a:t>
            </a:r>
            <a:r>
              <a:rPr lang="en-US" dirty="0" smtClean="0"/>
              <a:t> tiles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7603099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800+ BGO crystals extracted from the L3 detector…"/>
          <p:cNvSpPr txBox="1"/>
          <p:nvPr/>
        </p:nvSpPr>
        <p:spPr>
          <a:xfrm>
            <a:off x="510402" y="1774968"/>
            <a:ext cx="12088707" cy="40267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50800" tIns="50800" rIns="50800" bIns="50800">
            <a:spAutoFit/>
          </a:bodyPr>
          <a:lstStyle/>
          <a:p>
            <a:pPr algn="l">
              <a:spcBef>
                <a:spcPts val="1500"/>
              </a:spcBef>
              <a:defRPr sz="3000"/>
            </a:pPr>
            <a:r>
              <a:rPr lang="en-US" dirty="0" err="1" smtClean="0">
                <a:solidFill>
                  <a:schemeClr val="accent1"/>
                </a:solidFill>
              </a:rPr>
              <a:t>SiPM</a:t>
            </a:r>
            <a:r>
              <a:rPr lang="en-US" dirty="0" smtClean="0">
                <a:solidFill>
                  <a:schemeClr val="accent1"/>
                </a:solidFill>
              </a:rPr>
              <a:t> readout: to do list</a:t>
            </a:r>
            <a:endParaRPr lang="en-US" dirty="0"/>
          </a:p>
          <a:p>
            <a:pPr marL="342900" indent="-342900" algn="l">
              <a:spcBef>
                <a:spcPts val="1500"/>
              </a:spcBef>
              <a:buFont typeface="Arial"/>
              <a:buChar char="•"/>
              <a:defRPr sz="2500"/>
            </a:pPr>
            <a:r>
              <a:rPr lang="en-US" dirty="0" smtClean="0">
                <a:solidFill>
                  <a:srgbClr val="800000"/>
                </a:solidFill>
              </a:rPr>
              <a:t>Define amplification </a:t>
            </a:r>
            <a:r>
              <a:rPr lang="en-US" dirty="0" smtClean="0">
                <a:solidFill>
                  <a:srgbClr val="800000"/>
                </a:solidFill>
              </a:rPr>
              <a:t>circuit </a:t>
            </a:r>
            <a:r>
              <a:rPr lang="mr-IN" dirty="0" smtClean="0">
                <a:solidFill>
                  <a:srgbClr val="000090"/>
                </a:solidFill>
              </a:rPr>
              <a:t>–</a:t>
            </a:r>
            <a:r>
              <a:rPr lang="en-US" dirty="0" smtClean="0">
                <a:solidFill>
                  <a:srgbClr val="000090"/>
                </a:solidFill>
              </a:rPr>
              <a:t> double exit with different gains?</a:t>
            </a:r>
            <a:endParaRPr lang="en-US" dirty="0" smtClean="0">
              <a:solidFill>
                <a:srgbClr val="000090"/>
              </a:solidFill>
            </a:endParaRPr>
          </a:p>
          <a:p>
            <a:pPr marL="342900" indent="-342900" algn="l">
              <a:spcBef>
                <a:spcPts val="1500"/>
              </a:spcBef>
              <a:buFont typeface="Arial"/>
              <a:buChar char="•"/>
              <a:defRPr sz="2500"/>
            </a:pPr>
            <a:r>
              <a:rPr lang="en-US" dirty="0" smtClean="0">
                <a:solidFill>
                  <a:srgbClr val="800000"/>
                </a:solidFill>
              </a:rPr>
              <a:t>Design readout board (1 or 2 / crystal</a:t>
            </a:r>
            <a:r>
              <a:rPr lang="en-US" dirty="0" smtClean="0">
                <a:solidFill>
                  <a:srgbClr val="800000"/>
                </a:solidFill>
              </a:rPr>
              <a:t>) </a:t>
            </a:r>
            <a:r>
              <a:rPr lang="mr-IN" dirty="0" smtClean="0">
                <a:solidFill>
                  <a:srgbClr val="000090"/>
                </a:solidFill>
              </a:rPr>
              <a:t>–</a:t>
            </a:r>
            <a:r>
              <a:rPr lang="en-US" dirty="0" smtClean="0">
                <a:solidFill>
                  <a:srgbClr val="000090"/>
                </a:solidFill>
              </a:rPr>
              <a:t> started</a:t>
            </a:r>
            <a:endParaRPr lang="en-US" dirty="0" smtClean="0">
              <a:solidFill>
                <a:srgbClr val="000090"/>
              </a:solidFill>
            </a:endParaRPr>
          </a:p>
          <a:p>
            <a:pPr marL="342900" indent="-342900" algn="l">
              <a:spcBef>
                <a:spcPts val="1500"/>
              </a:spcBef>
              <a:buFont typeface="Arial"/>
              <a:buChar char="•"/>
              <a:defRPr sz="2500"/>
            </a:pPr>
            <a:r>
              <a:rPr lang="en-US" dirty="0" smtClean="0">
                <a:solidFill>
                  <a:srgbClr val="800000"/>
                </a:solidFill>
              </a:rPr>
              <a:t>V1742 </a:t>
            </a:r>
            <a:r>
              <a:rPr lang="en-US" dirty="0" smtClean="0">
                <a:solidFill>
                  <a:srgbClr val="800000"/>
                </a:solidFill>
              </a:rPr>
              <a:t>digitizers</a:t>
            </a:r>
          </a:p>
          <a:p>
            <a:pPr lvl="2" indent="0" algn="l">
              <a:spcBef>
                <a:spcPts val="1500"/>
              </a:spcBef>
              <a:defRPr sz="2500"/>
            </a:pPr>
            <a:r>
              <a:rPr lang="en-US" dirty="0" smtClean="0">
                <a:solidFill>
                  <a:srgbClr val="800000"/>
                </a:solidFill>
              </a:rPr>
              <a:t>		approximate cost (320 channels): </a:t>
            </a:r>
            <a:r>
              <a:rPr lang="en-US" dirty="0" smtClean="0">
                <a:solidFill>
                  <a:srgbClr val="800000"/>
                </a:solidFill>
              </a:rPr>
              <a:t>8x </a:t>
            </a:r>
            <a:r>
              <a:rPr lang="en-US" dirty="0" smtClean="0">
                <a:solidFill>
                  <a:srgbClr val="800000"/>
                </a:solidFill>
              </a:rPr>
              <a:t>V1742:  </a:t>
            </a:r>
            <a:r>
              <a:rPr lang="en-US" dirty="0" smtClean="0">
                <a:solidFill>
                  <a:srgbClr val="800000"/>
                </a:solidFill>
              </a:rPr>
              <a:t>104 </a:t>
            </a:r>
            <a:r>
              <a:rPr lang="en-US" dirty="0" err="1" smtClean="0">
                <a:solidFill>
                  <a:srgbClr val="800000"/>
                </a:solidFill>
              </a:rPr>
              <a:t>kE</a:t>
            </a:r>
            <a:endParaRPr lang="en-US" dirty="0">
              <a:solidFill>
                <a:srgbClr val="800000"/>
              </a:solidFill>
            </a:endParaRPr>
          </a:p>
          <a:p>
            <a:pPr marL="342900" lvl="2" indent="-342900" algn="l">
              <a:spcBef>
                <a:spcPts val="1500"/>
              </a:spcBef>
              <a:buFont typeface="Arial"/>
              <a:buChar char="•"/>
              <a:defRPr sz="2500"/>
            </a:pPr>
            <a:r>
              <a:rPr lang="en-US" dirty="0" smtClean="0">
                <a:solidFill>
                  <a:srgbClr val="000090"/>
                </a:solidFill>
              </a:rPr>
              <a:t>Define power supplies</a:t>
            </a:r>
          </a:p>
          <a:p>
            <a:pPr marL="342900" lvl="2" indent="-342900" algn="l">
              <a:spcBef>
                <a:spcPts val="1500"/>
              </a:spcBef>
              <a:buFont typeface="Arial"/>
              <a:buChar char="•"/>
              <a:defRPr sz="2500"/>
            </a:pPr>
            <a:r>
              <a:rPr lang="en-US" dirty="0" smtClean="0">
                <a:solidFill>
                  <a:srgbClr val="000090"/>
                </a:solidFill>
              </a:rPr>
              <a:t>Evaluate QDC option to replace V1742</a:t>
            </a:r>
            <a:endParaRPr lang="en-US" dirty="0" smtClean="0">
              <a:solidFill>
                <a:srgbClr val="000090"/>
              </a:solidFill>
            </a:endParaRPr>
          </a:p>
        </p:txBody>
      </p:sp>
      <p:sp>
        <p:nvSpPr>
          <p:cNvPr id="135" name="Crystal dimensions:…"/>
          <p:cNvSpPr txBox="1"/>
          <p:nvPr/>
        </p:nvSpPr>
        <p:spPr>
          <a:xfrm>
            <a:off x="629657" y="6553084"/>
            <a:ext cx="102592" cy="4873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spcBef>
                <a:spcPts val="500"/>
              </a:spcBef>
              <a:defRPr sz="2500"/>
            </a:pPr>
            <a:endParaRPr dirty="0"/>
          </a:p>
        </p:txBody>
      </p:sp>
      <p:sp>
        <p:nvSpPr>
          <p:cNvPr id="12" name="Next steps"/>
          <p:cNvSpPr txBox="1"/>
          <p:nvPr/>
        </p:nvSpPr>
        <p:spPr>
          <a:xfrm>
            <a:off x="9263607" y="706523"/>
            <a:ext cx="2308324" cy="533479"/>
          </a:xfrm>
          <a:prstGeom prst="rect">
            <a:avLst/>
          </a:prstGeom>
          <a:ln w="12700">
            <a:miter lim="400000"/>
          </a:ln>
          <a:effectLst>
            <a:outerShdw blurRad="635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 b="0">
                <a:latin typeface="Avenir Next"/>
                <a:ea typeface="Avenir Next"/>
                <a:cs typeface="Avenir Next"/>
                <a:sym typeface="Avenir Next"/>
              </a:defRPr>
            </a:lvl1pPr>
          </a:lstStyle>
          <a:p>
            <a:r>
              <a:rPr lang="en-US" dirty="0" err="1" smtClean="0"/>
              <a:t>SiPM</a:t>
            </a:r>
            <a:r>
              <a:rPr lang="en-US" dirty="0" smtClean="0"/>
              <a:t> readout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946760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800+ BGO crystals extracted from the L3 detector…"/>
          <p:cNvSpPr txBox="1"/>
          <p:nvPr/>
        </p:nvSpPr>
        <p:spPr>
          <a:xfrm>
            <a:off x="510402" y="1774968"/>
            <a:ext cx="12088707" cy="65274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50800" tIns="50800" rIns="50800" bIns="50800">
            <a:spAutoFit/>
          </a:bodyPr>
          <a:lstStyle/>
          <a:p>
            <a:pPr algn="l">
              <a:spcBef>
                <a:spcPts val="1500"/>
              </a:spcBef>
              <a:defRPr sz="3000"/>
            </a:pPr>
            <a:r>
              <a:rPr lang="en-US" dirty="0" smtClean="0">
                <a:solidFill>
                  <a:schemeClr val="accent1"/>
                </a:solidFill>
              </a:rPr>
              <a:t>Calorimeter DAQ: to do list</a:t>
            </a:r>
            <a:endParaRPr lang="en-US" dirty="0"/>
          </a:p>
          <a:p>
            <a:pPr marL="342900" indent="-342900" algn="l">
              <a:spcBef>
                <a:spcPts val="1500"/>
              </a:spcBef>
              <a:buFont typeface="Arial"/>
              <a:buChar char="•"/>
              <a:defRPr sz="2500"/>
            </a:pPr>
            <a:r>
              <a:rPr lang="en-US" dirty="0" smtClean="0">
                <a:solidFill>
                  <a:srgbClr val="800000"/>
                </a:solidFill>
              </a:rPr>
              <a:t>Assumptions: must store </a:t>
            </a:r>
            <a:r>
              <a:rPr lang="en-US" dirty="0" smtClean="0">
                <a:solidFill>
                  <a:srgbClr val="800000"/>
                </a:solidFill>
              </a:rPr>
              <a:t>data for all crystals </a:t>
            </a:r>
            <a:r>
              <a:rPr lang="en-US" dirty="0" err="1" smtClean="0">
                <a:solidFill>
                  <a:srgbClr val="800000"/>
                </a:solidFill>
              </a:rPr>
              <a:t>neighbouring</a:t>
            </a:r>
            <a:r>
              <a:rPr lang="en-US" dirty="0" smtClean="0">
                <a:solidFill>
                  <a:srgbClr val="800000"/>
                </a:solidFill>
              </a:rPr>
              <a:t> a </a:t>
            </a:r>
            <a:r>
              <a:rPr lang="en-US" dirty="0" smtClean="0">
                <a:solidFill>
                  <a:srgbClr val="800000"/>
                </a:solidFill>
              </a:rPr>
              <a:t>triggered one</a:t>
            </a:r>
            <a:endParaRPr lang="en-US" dirty="0" smtClean="0">
              <a:solidFill>
                <a:srgbClr val="800000"/>
              </a:solidFill>
            </a:endParaRPr>
          </a:p>
          <a:p>
            <a:pPr marL="342900" indent="-342900" algn="l">
              <a:spcBef>
                <a:spcPts val="1500"/>
              </a:spcBef>
              <a:buFont typeface="Arial"/>
              <a:buChar char="•"/>
              <a:defRPr sz="2500"/>
            </a:pPr>
            <a:r>
              <a:rPr lang="en-US" dirty="0" smtClean="0">
                <a:solidFill>
                  <a:srgbClr val="800000"/>
                </a:solidFill>
              </a:rPr>
              <a:t>Data size</a:t>
            </a:r>
          </a:p>
          <a:p>
            <a:pPr lvl="1" indent="0" algn="l">
              <a:spcBef>
                <a:spcPts val="1500"/>
              </a:spcBef>
              <a:defRPr sz="2500"/>
            </a:pPr>
            <a:r>
              <a:rPr lang="en-US" dirty="0" smtClean="0">
                <a:solidFill>
                  <a:srgbClr val="800000"/>
                </a:solidFill>
              </a:rPr>
              <a:t>	Average Occupancy: </a:t>
            </a:r>
            <a:r>
              <a:rPr lang="en-US" dirty="0" smtClean="0">
                <a:solidFill>
                  <a:srgbClr val="800000"/>
                </a:solidFill>
              </a:rPr>
              <a:t>3 </a:t>
            </a:r>
            <a:r>
              <a:rPr lang="en-US" dirty="0" smtClean="0">
                <a:solidFill>
                  <a:srgbClr val="000090"/>
                </a:solidFill>
              </a:rPr>
              <a:t>(?) </a:t>
            </a:r>
            <a:r>
              <a:rPr lang="en-US" dirty="0" smtClean="0">
                <a:solidFill>
                  <a:srgbClr val="800000"/>
                </a:solidFill>
              </a:rPr>
              <a:t>fragments/event, </a:t>
            </a:r>
            <a:r>
              <a:rPr lang="en-US" dirty="0" smtClean="0">
                <a:solidFill>
                  <a:srgbClr val="800000"/>
                </a:solidFill>
              </a:rPr>
              <a:t>21-27 </a:t>
            </a:r>
            <a:r>
              <a:rPr lang="en-US" dirty="0" smtClean="0">
                <a:solidFill>
                  <a:srgbClr val="800000"/>
                </a:solidFill>
              </a:rPr>
              <a:t>channels/event</a:t>
            </a:r>
          </a:p>
          <a:p>
            <a:pPr lvl="1" indent="0" algn="l">
              <a:spcBef>
                <a:spcPts val="1500"/>
              </a:spcBef>
              <a:defRPr sz="2500"/>
            </a:pPr>
            <a:r>
              <a:rPr lang="en-US" dirty="0" smtClean="0">
                <a:solidFill>
                  <a:srgbClr val="800000"/>
                </a:solidFill>
              </a:rPr>
              <a:t>	Trigger </a:t>
            </a:r>
            <a:r>
              <a:rPr lang="en-US" dirty="0">
                <a:solidFill>
                  <a:srgbClr val="800000"/>
                </a:solidFill>
              </a:rPr>
              <a:t>rate: 1 kHz </a:t>
            </a:r>
            <a:endParaRPr lang="en-US" dirty="0" smtClean="0">
              <a:solidFill>
                <a:srgbClr val="800000"/>
              </a:solidFill>
            </a:endParaRPr>
          </a:p>
          <a:p>
            <a:pPr lvl="1" indent="0" algn="l">
              <a:spcBef>
                <a:spcPts val="1500"/>
              </a:spcBef>
              <a:defRPr sz="2500"/>
            </a:pPr>
            <a:r>
              <a:rPr lang="en-US" dirty="0" smtClean="0">
                <a:solidFill>
                  <a:srgbClr val="800000"/>
                </a:solidFill>
              </a:rPr>
              <a:t>	V1742: 1000 samples / channel, 12 bits/sample</a:t>
            </a:r>
          </a:p>
          <a:p>
            <a:pPr lvl="1" indent="0" algn="l">
              <a:spcBef>
                <a:spcPts val="1500"/>
              </a:spcBef>
              <a:defRPr sz="2500"/>
            </a:pPr>
            <a:r>
              <a:rPr lang="en-US" dirty="0">
                <a:solidFill>
                  <a:srgbClr val="800000"/>
                </a:solidFill>
              </a:rPr>
              <a:t>	</a:t>
            </a:r>
            <a:r>
              <a:rPr lang="en-US" dirty="0" smtClean="0">
                <a:solidFill>
                  <a:srgbClr val="800000"/>
                </a:solidFill>
              </a:rPr>
              <a:t>			320 </a:t>
            </a:r>
            <a:r>
              <a:rPr lang="en-US" dirty="0" err="1" smtClean="0">
                <a:solidFill>
                  <a:srgbClr val="800000"/>
                </a:solidFill>
              </a:rPr>
              <a:t>kbits</a:t>
            </a:r>
            <a:r>
              <a:rPr lang="en-US" dirty="0" smtClean="0">
                <a:solidFill>
                  <a:srgbClr val="800000"/>
                </a:solidFill>
              </a:rPr>
              <a:t> / event, 320 </a:t>
            </a:r>
            <a:r>
              <a:rPr lang="en-US" dirty="0" err="1" smtClean="0">
                <a:solidFill>
                  <a:srgbClr val="800000"/>
                </a:solidFill>
              </a:rPr>
              <a:t>Mbits</a:t>
            </a:r>
            <a:r>
              <a:rPr lang="en-US" dirty="0" smtClean="0">
                <a:solidFill>
                  <a:srgbClr val="800000"/>
                </a:solidFill>
              </a:rPr>
              <a:t>/s</a:t>
            </a:r>
            <a:endParaRPr lang="en-US" dirty="0">
              <a:solidFill>
                <a:srgbClr val="800000"/>
              </a:solidFill>
            </a:endParaRPr>
          </a:p>
          <a:p>
            <a:pPr marL="342900" lvl="1" indent="-342900" algn="l">
              <a:spcBef>
                <a:spcPts val="1500"/>
              </a:spcBef>
              <a:buFont typeface="Arial"/>
              <a:buChar char="•"/>
              <a:defRPr sz="2500"/>
            </a:pPr>
            <a:r>
              <a:rPr lang="en-US" dirty="0" smtClean="0">
                <a:solidFill>
                  <a:srgbClr val="800000"/>
                </a:solidFill>
              </a:rPr>
              <a:t>Concept: DAQ PC receives data from digitizers via optical fiber and </a:t>
            </a:r>
            <a:r>
              <a:rPr lang="en-US" dirty="0">
                <a:solidFill>
                  <a:srgbClr val="800000"/>
                </a:solidFill>
              </a:rPr>
              <a:t>CAEN PCI </a:t>
            </a:r>
            <a:r>
              <a:rPr lang="en-US" dirty="0" smtClean="0">
                <a:solidFill>
                  <a:srgbClr val="800000"/>
                </a:solidFill>
              </a:rPr>
              <a:t>board, performs zero-suppression and signal analysis, feeds common DAQ system</a:t>
            </a:r>
          </a:p>
          <a:p>
            <a:pPr lvl="2" indent="0" algn="l">
              <a:spcBef>
                <a:spcPts val="1500"/>
              </a:spcBef>
              <a:defRPr sz="2500"/>
            </a:pPr>
            <a:r>
              <a:rPr lang="en-US" dirty="0" smtClean="0">
                <a:solidFill>
                  <a:srgbClr val="800000"/>
                </a:solidFill>
              </a:rPr>
              <a:t>				PCI board + 5(10) optical fibers: 2.3 (2.7) </a:t>
            </a:r>
            <a:r>
              <a:rPr lang="en-US" dirty="0" err="1" smtClean="0">
                <a:solidFill>
                  <a:srgbClr val="800000"/>
                </a:solidFill>
              </a:rPr>
              <a:t>kE</a:t>
            </a:r>
            <a:r>
              <a:rPr lang="en-US" dirty="0" smtClean="0">
                <a:solidFill>
                  <a:srgbClr val="800000"/>
                </a:solidFill>
              </a:rPr>
              <a:t> </a:t>
            </a:r>
            <a:r>
              <a:rPr lang="en-US" dirty="0" smtClean="0">
                <a:solidFill>
                  <a:srgbClr val="000090"/>
                </a:solidFill>
              </a:rPr>
              <a:t>- ordered</a:t>
            </a:r>
            <a:endParaRPr lang="en-US" dirty="0" smtClean="0">
              <a:solidFill>
                <a:srgbClr val="000090"/>
              </a:solidFill>
            </a:endParaRPr>
          </a:p>
          <a:p>
            <a:pPr lvl="2" indent="0" algn="l">
              <a:spcBef>
                <a:spcPts val="1500"/>
              </a:spcBef>
              <a:defRPr sz="2500"/>
            </a:pPr>
            <a:r>
              <a:rPr lang="en-US" dirty="0">
                <a:solidFill>
                  <a:srgbClr val="800000"/>
                </a:solidFill>
              </a:rPr>
              <a:t>	</a:t>
            </a:r>
            <a:r>
              <a:rPr lang="en-US" dirty="0" smtClean="0">
                <a:solidFill>
                  <a:srgbClr val="800000"/>
                </a:solidFill>
              </a:rPr>
              <a:t>			DAQ Server: 10 </a:t>
            </a:r>
            <a:r>
              <a:rPr lang="en-US" dirty="0" err="1" smtClean="0">
                <a:solidFill>
                  <a:srgbClr val="800000"/>
                </a:solidFill>
              </a:rPr>
              <a:t>kE</a:t>
            </a:r>
            <a:r>
              <a:rPr lang="en-US" dirty="0" smtClean="0">
                <a:solidFill>
                  <a:srgbClr val="800000"/>
                </a:solidFill>
              </a:rPr>
              <a:t> </a:t>
            </a:r>
          </a:p>
        </p:txBody>
      </p:sp>
      <p:sp>
        <p:nvSpPr>
          <p:cNvPr id="135" name="Crystal dimensions:…"/>
          <p:cNvSpPr txBox="1"/>
          <p:nvPr/>
        </p:nvSpPr>
        <p:spPr>
          <a:xfrm>
            <a:off x="629657" y="6553084"/>
            <a:ext cx="102592" cy="4873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spcBef>
                <a:spcPts val="500"/>
              </a:spcBef>
              <a:defRPr sz="2500"/>
            </a:pPr>
            <a:endParaRPr dirty="0"/>
          </a:p>
        </p:txBody>
      </p:sp>
      <p:sp>
        <p:nvSpPr>
          <p:cNvPr id="12" name="Next steps"/>
          <p:cNvSpPr txBox="1"/>
          <p:nvPr/>
        </p:nvSpPr>
        <p:spPr>
          <a:xfrm>
            <a:off x="9949693" y="706523"/>
            <a:ext cx="936154" cy="533479"/>
          </a:xfrm>
          <a:prstGeom prst="rect">
            <a:avLst/>
          </a:prstGeom>
          <a:ln w="12700">
            <a:miter lim="400000"/>
          </a:ln>
          <a:effectLst>
            <a:outerShdw blurRad="635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 b="0">
                <a:latin typeface="Avenir Next"/>
                <a:ea typeface="Avenir Next"/>
                <a:cs typeface="Avenir Next"/>
                <a:sym typeface="Avenir Next"/>
              </a:defRPr>
            </a:lvl1pPr>
          </a:lstStyle>
          <a:p>
            <a:r>
              <a:rPr lang="en-US" dirty="0" smtClean="0"/>
              <a:t>DAQ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9758707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800+ BGO crystals extracted from the L3 detector…"/>
          <p:cNvSpPr txBox="1"/>
          <p:nvPr/>
        </p:nvSpPr>
        <p:spPr>
          <a:xfrm>
            <a:off x="510402" y="1774968"/>
            <a:ext cx="12088707" cy="67197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50800" tIns="50800" rIns="50800" bIns="50800">
            <a:spAutoFit/>
          </a:bodyPr>
          <a:lstStyle/>
          <a:p>
            <a:pPr algn="l">
              <a:spcBef>
                <a:spcPts val="1500"/>
              </a:spcBef>
              <a:defRPr sz="3000"/>
            </a:pPr>
            <a:r>
              <a:rPr lang="en-US" dirty="0" smtClean="0">
                <a:solidFill>
                  <a:schemeClr val="accent1"/>
                </a:solidFill>
              </a:rPr>
              <a:t>Mechanics: to do list</a:t>
            </a:r>
            <a:endParaRPr lang="en-US" dirty="0"/>
          </a:p>
          <a:p>
            <a:pPr marL="342900" indent="-342900" algn="l">
              <a:spcBef>
                <a:spcPts val="1500"/>
              </a:spcBef>
              <a:buFont typeface="Arial"/>
              <a:buChar char="•"/>
              <a:defRPr sz="2500"/>
            </a:pPr>
            <a:r>
              <a:rPr lang="en-US" dirty="0" smtClean="0">
                <a:solidFill>
                  <a:srgbClr val="800000"/>
                </a:solidFill>
              </a:rPr>
              <a:t>Requirements</a:t>
            </a:r>
          </a:p>
          <a:p>
            <a:pPr lvl="1" indent="0" algn="l">
              <a:spcBef>
                <a:spcPts val="1500"/>
              </a:spcBef>
              <a:defRPr sz="2500"/>
            </a:pPr>
            <a:r>
              <a:rPr lang="en-US" dirty="0">
                <a:solidFill>
                  <a:srgbClr val="800000"/>
                </a:solidFill>
              </a:rPr>
              <a:t>	</a:t>
            </a:r>
            <a:r>
              <a:rPr lang="en-US" dirty="0" smtClean="0">
                <a:solidFill>
                  <a:srgbClr val="800000"/>
                </a:solidFill>
              </a:rPr>
              <a:t>nothing but crystals and air in the first 12 cm</a:t>
            </a:r>
          </a:p>
          <a:p>
            <a:pPr lvl="1" indent="0" algn="l">
              <a:spcBef>
                <a:spcPts val="1500"/>
              </a:spcBef>
              <a:defRPr sz="2500"/>
            </a:pPr>
            <a:r>
              <a:rPr lang="en-US" dirty="0">
                <a:solidFill>
                  <a:srgbClr val="800000"/>
                </a:solidFill>
              </a:rPr>
              <a:t>	</a:t>
            </a:r>
            <a:r>
              <a:rPr lang="en-US" dirty="0" smtClean="0">
                <a:solidFill>
                  <a:srgbClr val="800000"/>
                </a:solidFill>
              </a:rPr>
              <a:t>minimize air gaps, no long gaps in any direction</a:t>
            </a:r>
          </a:p>
          <a:p>
            <a:pPr lvl="1" indent="0" algn="l">
              <a:spcBef>
                <a:spcPts val="1500"/>
              </a:spcBef>
              <a:defRPr sz="2500"/>
            </a:pPr>
            <a:r>
              <a:rPr lang="en-US" dirty="0">
                <a:solidFill>
                  <a:srgbClr val="800000"/>
                </a:solidFill>
              </a:rPr>
              <a:t>	</a:t>
            </a:r>
            <a:r>
              <a:rPr lang="en-US" dirty="0" smtClean="0">
                <a:solidFill>
                  <a:srgbClr val="800000"/>
                </a:solidFill>
              </a:rPr>
              <a:t>thermal stability</a:t>
            </a:r>
          </a:p>
          <a:p>
            <a:pPr lvl="1" indent="0" algn="l">
              <a:spcBef>
                <a:spcPts val="1500"/>
              </a:spcBef>
              <a:defRPr sz="2500"/>
            </a:pPr>
            <a:r>
              <a:rPr lang="en-US" dirty="0">
                <a:solidFill>
                  <a:srgbClr val="800000"/>
                </a:solidFill>
              </a:rPr>
              <a:t>	</a:t>
            </a:r>
            <a:r>
              <a:rPr lang="en-US" dirty="0" smtClean="0">
                <a:solidFill>
                  <a:srgbClr val="800000"/>
                </a:solidFill>
              </a:rPr>
              <a:t>dark environment</a:t>
            </a:r>
          </a:p>
          <a:p>
            <a:pPr lvl="1" indent="0" algn="l">
              <a:spcBef>
                <a:spcPts val="1500"/>
              </a:spcBef>
              <a:defRPr sz="2500"/>
            </a:pPr>
            <a:endParaRPr lang="en-US" dirty="0">
              <a:solidFill>
                <a:srgbClr val="800000"/>
              </a:solidFill>
            </a:endParaRPr>
          </a:p>
          <a:p>
            <a:pPr marL="342900" lvl="1" indent="-342900" algn="l">
              <a:spcBef>
                <a:spcPts val="1500"/>
              </a:spcBef>
              <a:buFont typeface="Arial"/>
              <a:buChar char="•"/>
              <a:defRPr sz="2500"/>
            </a:pPr>
            <a:r>
              <a:rPr lang="en-US" dirty="0" smtClean="0">
                <a:solidFill>
                  <a:srgbClr val="800000"/>
                </a:solidFill>
              </a:rPr>
              <a:t>Concept</a:t>
            </a:r>
          </a:p>
          <a:p>
            <a:pPr lvl="1" indent="0" algn="l">
              <a:spcBef>
                <a:spcPts val="1500"/>
              </a:spcBef>
              <a:defRPr sz="2500"/>
            </a:pPr>
            <a:r>
              <a:rPr lang="en-US" dirty="0">
                <a:solidFill>
                  <a:srgbClr val="800000"/>
                </a:solidFill>
              </a:rPr>
              <a:t>	</a:t>
            </a:r>
            <a:r>
              <a:rPr lang="en-US" dirty="0" smtClean="0">
                <a:solidFill>
                  <a:srgbClr val="800000"/>
                </a:solidFill>
              </a:rPr>
              <a:t>Crystal holding from the back</a:t>
            </a:r>
          </a:p>
          <a:p>
            <a:pPr lvl="1" indent="0" algn="l">
              <a:spcBef>
                <a:spcPts val="1500"/>
              </a:spcBef>
              <a:defRPr sz="2500"/>
            </a:pPr>
            <a:r>
              <a:rPr lang="en-US" dirty="0">
                <a:solidFill>
                  <a:srgbClr val="800000"/>
                </a:solidFill>
              </a:rPr>
              <a:t>	</a:t>
            </a:r>
            <a:r>
              <a:rPr lang="en-US" dirty="0" smtClean="0">
                <a:solidFill>
                  <a:srgbClr val="800000"/>
                </a:solidFill>
              </a:rPr>
              <a:t>Crystal horizontal ‘strips’ mounted one on top of the other vs. 3x3 modules</a:t>
            </a:r>
          </a:p>
          <a:p>
            <a:pPr lvl="1" indent="0" algn="l">
              <a:spcBef>
                <a:spcPts val="1500"/>
              </a:spcBef>
              <a:defRPr sz="2500"/>
            </a:pPr>
            <a:r>
              <a:rPr lang="en-US" dirty="0">
                <a:solidFill>
                  <a:srgbClr val="800000"/>
                </a:solidFill>
              </a:rPr>
              <a:t>	</a:t>
            </a:r>
            <a:r>
              <a:rPr lang="en-US" dirty="0" smtClean="0">
                <a:solidFill>
                  <a:srgbClr val="800000"/>
                </a:solidFill>
              </a:rPr>
              <a:t>Structural holder (front side as thin as possible, back side also patch panel 	for readout)</a:t>
            </a:r>
          </a:p>
        </p:txBody>
      </p:sp>
      <p:sp>
        <p:nvSpPr>
          <p:cNvPr id="135" name="Crystal dimensions:…"/>
          <p:cNvSpPr txBox="1"/>
          <p:nvPr/>
        </p:nvSpPr>
        <p:spPr>
          <a:xfrm>
            <a:off x="629657" y="6553084"/>
            <a:ext cx="102592" cy="4873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spcBef>
                <a:spcPts val="500"/>
              </a:spcBef>
              <a:defRPr sz="2500"/>
            </a:pPr>
            <a:endParaRPr dirty="0"/>
          </a:p>
        </p:txBody>
      </p:sp>
      <p:sp>
        <p:nvSpPr>
          <p:cNvPr id="12" name="Next steps"/>
          <p:cNvSpPr txBox="1"/>
          <p:nvPr/>
        </p:nvSpPr>
        <p:spPr>
          <a:xfrm>
            <a:off x="9495733" y="706523"/>
            <a:ext cx="1844075" cy="533479"/>
          </a:xfrm>
          <a:prstGeom prst="rect">
            <a:avLst/>
          </a:prstGeom>
          <a:ln w="12700">
            <a:miter lim="400000"/>
          </a:ln>
          <a:effectLst>
            <a:outerShdw blurRad="635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 b="0">
                <a:latin typeface="Avenir Next"/>
                <a:ea typeface="Avenir Next"/>
                <a:cs typeface="Avenir Next"/>
                <a:sym typeface="Avenir Next"/>
              </a:defRPr>
            </a:lvl1pPr>
          </a:lstStyle>
          <a:p>
            <a:r>
              <a:rPr lang="en-US" dirty="0" smtClean="0"/>
              <a:t>Mechanics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8604920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800+ BGO crystals extracted from the L3 detector…"/>
          <p:cNvSpPr txBox="1"/>
          <p:nvPr/>
        </p:nvSpPr>
        <p:spPr>
          <a:xfrm>
            <a:off x="510402" y="1774968"/>
            <a:ext cx="12088707" cy="5642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50800" tIns="50800" rIns="50800" bIns="50800">
            <a:spAutoFit/>
          </a:bodyPr>
          <a:lstStyle/>
          <a:p>
            <a:pPr algn="l">
              <a:spcBef>
                <a:spcPts val="1500"/>
              </a:spcBef>
              <a:defRPr sz="3000"/>
            </a:pPr>
            <a:r>
              <a:rPr lang="en-US" dirty="0" smtClean="0">
                <a:solidFill>
                  <a:schemeClr val="accent1"/>
                </a:solidFill>
              </a:rPr>
              <a:t>Mechanics: to do </a:t>
            </a:r>
            <a:r>
              <a:rPr lang="en-US" dirty="0" smtClean="0">
                <a:solidFill>
                  <a:schemeClr val="accent1"/>
                </a:solidFill>
              </a:rPr>
              <a:t>list</a:t>
            </a:r>
            <a:endParaRPr lang="en-US" dirty="0"/>
          </a:p>
        </p:txBody>
      </p:sp>
      <p:sp>
        <p:nvSpPr>
          <p:cNvPr id="135" name="Crystal dimensions:…"/>
          <p:cNvSpPr txBox="1"/>
          <p:nvPr/>
        </p:nvSpPr>
        <p:spPr>
          <a:xfrm>
            <a:off x="629657" y="6553084"/>
            <a:ext cx="102592" cy="4873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spcBef>
                <a:spcPts val="500"/>
              </a:spcBef>
              <a:defRPr sz="2500"/>
            </a:pPr>
            <a:endParaRPr dirty="0"/>
          </a:p>
        </p:txBody>
      </p:sp>
      <p:sp>
        <p:nvSpPr>
          <p:cNvPr id="12" name="Next steps"/>
          <p:cNvSpPr txBox="1"/>
          <p:nvPr/>
        </p:nvSpPr>
        <p:spPr>
          <a:xfrm>
            <a:off x="9495733" y="706523"/>
            <a:ext cx="1844075" cy="533479"/>
          </a:xfrm>
          <a:prstGeom prst="rect">
            <a:avLst/>
          </a:prstGeom>
          <a:ln w="12700">
            <a:miter lim="400000"/>
          </a:ln>
          <a:effectLst>
            <a:outerShdw blurRad="635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 b="0">
                <a:latin typeface="Avenir Next"/>
                <a:ea typeface="Avenir Next"/>
                <a:cs typeface="Avenir Next"/>
                <a:sym typeface="Avenir Next"/>
              </a:defRPr>
            </a:lvl1pPr>
          </a:lstStyle>
          <a:p>
            <a:r>
              <a:rPr lang="en-US" dirty="0" smtClean="0"/>
              <a:t>Mechanics</a:t>
            </a:r>
            <a:endParaRPr lang="en-US" dirty="0"/>
          </a:p>
        </p:txBody>
      </p:sp>
      <p:pic>
        <p:nvPicPr>
          <p:cNvPr id="2" name="Picture 1" descr="Screenshot 2019-05-30 at 09.39.49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402" y="2339225"/>
            <a:ext cx="8115300" cy="6438900"/>
          </a:xfrm>
          <a:prstGeom prst="rect">
            <a:avLst/>
          </a:prstGeom>
        </p:spPr>
      </p:pic>
      <p:pic>
        <p:nvPicPr>
          <p:cNvPr id="4" name="Picture 3" descr="Screenshot 2019-05-30 at 09.41.43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6974" y="3528503"/>
            <a:ext cx="4072197" cy="4072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3409083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13175</TotalTime>
  <Words>180</Words>
  <Application>Microsoft Macintosh PowerPoint</Application>
  <PresentationFormat>Custom</PresentationFormat>
  <Paragraphs>71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White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Piergiorgio Cerello</cp:lastModifiedBy>
  <cp:revision>191</cp:revision>
  <cp:lastPrinted>2018-06-03T22:13:19Z</cp:lastPrinted>
  <dcterms:modified xsi:type="dcterms:W3CDTF">2019-06-05T16:22:58Z</dcterms:modified>
</cp:coreProperties>
</file>