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91" r:id="rId3"/>
    <p:sldId id="310" r:id="rId4"/>
    <p:sldId id="311" r:id="rId5"/>
    <p:sldId id="312" r:id="rId6"/>
    <p:sldId id="313" r:id="rId7"/>
    <p:sldId id="314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2184" y="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16757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Next steps"/>
          <p:cNvSpPr txBox="1"/>
          <p:nvPr userDrawn="1"/>
        </p:nvSpPr>
        <p:spPr>
          <a:xfrm>
            <a:off x="10366466" y="706523"/>
            <a:ext cx="102592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endParaRPr lang="en-US" dirty="0"/>
          </a:p>
        </p:txBody>
      </p:sp>
      <p:pic>
        <p:nvPicPr>
          <p:cNvPr id="6" name="FOOTlogo.png" descr="FOOTlogo.png"/>
          <p:cNvPicPr>
            <a:picLocks noChangeAspect="1"/>
          </p:cNvPicPr>
          <p:nvPr userDrawn="1"/>
        </p:nvPicPr>
        <p:blipFill>
          <a:blip r:embed="rId13">
            <a:extLst/>
          </a:blip>
          <a:stretch>
            <a:fillRect/>
          </a:stretch>
        </p:blipFill>
        <p:spPr>
          <a:xfrm>
            <a:off x="12177071" y="176896"/>
            <a:ext cx="566319" cy="56158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7" name="Rounded Rectangle"/>
          <p:cNvSpPr/>
          <p:nvPr userDrawn="1"/>
        </p:nvSpPr>
        <p:spPr>
          <a:xfrm>
            <a:off x="2493574" y="1202117"/>
            <a:ext cx="9895286" cy="72001"/>
          </a:xfrm>
          <a:prstGeom prst="roundRect">
            <a:avLst>
              <a:gd name="adj" fmla="val 50000"/>
            </a:avLst>
          </a:prstGeom>
          <a:gradFill>
            <a:gsLst>
              <a:gs pos="11245">
                <a:srgbClr val="FFFFFF"/>
              </a:gs>
              <a:gs pos="61363">
                <a:srgbClr val="7FBADC"/>
              </a:gs>
              <a:gs pos="82165">
                <a:schemeClr val="accent1">
                  <a:lumOff val="-13575"/>
                </a:schemeClr>
              </a:gs>
            </a:gsLst>
            <a:lin ang="21143094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Proton beam"/>
          <p:cNvSpPr txBox="1"/>
          <p:nvPr userDrawn="1"/>
        </p:nvSpPr>
        <p:spPr>
          <a:xfrm>
            <a:off x="295916" y="9161482"/>
            <a:ext cx="11756383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FOOT Collaboration Meeting                                              June 2019, Pavia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385373" y="9296400"/>
            <a:ext cx="227280" cy="33700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45" name="FOOT calorimeter"/>
          <p:cNvSpPr txBox="1"/>
          <p:nvPr/>
        </p:nvSpPr>
        <p:spPr>
          <a:xfrm>
            <a:off x="9000657" y="679807"/>
            <a:ext cx="3044090" cy="58420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t>FOOT calorimeter</a:t>
            </a:r>
          </a:p>
        </p:txBody>
      </p:sp>
      <p:pic>
        <p:nvPicPr>
          <p:cNvPr id="146" name="FOOTlogo.png" descr="FOOT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77071" y="176896"/>
            <a:ext cx="566319" cy="56158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147" name="Rounded Rectangle"/>
          <p:cNvSpPr/>
          <p:nvPr/>
        </p:nvSpPr>
        <p:spPr>
          <a:xfrm>
            <a:off x="2493574" y="1202117"/>
            <a:ext cx="9895286" cy="72001"/>
          </a:xfrm>
          <a:prstGeom prst="roundRect">
            <a:avLst>
              <a:gd name="adj" fmla="val 50000"/>
            </a:avLst>
          </a:prstGeom>
          <a:gradFill>
            <a:gsLst>
              <a:gs pos="11245">
                <a:srgbClr val="FFFFFF"/>
              </a:gs>
              <a:gs pos="61363">
                <a:srgbClr val="7FBADC"/>
              </a:gs>
              <a:gs pos="82165">
                <a:schemeClr val="accent1">
                  <a:lumOff val="-13575"/>
                </a:schemeClr>
              </a:gs>
            </a:gsLst>
            <a:lin ang="21143094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Proton beam"/>
          <p:cNvSpPr txBox="1"/>
          <p:nvPr/>
        </p:nvSpPr>
        <p:spPr>
          <a:xfrm>
            <a:off x="9049137" y="1307198"/>
            <a:ext cx="291915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sz="3600" dirty="0" smtClean="0"/>
              <a:t>Status Report</a:t>
            </a:r>
            <a:endParaRPr sz="3600" dirty="0"/>
          </a:p>
        </p:txBody>
      </p:sp>
      <p:sp>
        <p:nvSpPr>
          <p:cNvPr id="23" name="Proton beam"/>
          <p:cNvSpPr txBox="1"/>
          <p:nvPr/>
        </p:nvSpPr>
        <p:spPr>
          <a:xfrm>
            <a:off x="1928323" y="2544155"/>
            <a:ext cx="3342507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 algn="l"/>
            <a:r>
              <a:rPr lang="en-US" sz="3600" b="1" dirty="0" smtClean="0"/>
              <a:t>Crystals</a:t>
            </a:r>
          </a:p>
          <a:p>
            <a:pPr algn="l"/>
            <a:r>
              <a:rPr lang="en-US" sz="3600" b="1" dirty="0" err="1" smtClean="0"/>
              <a:t>Photodetector</a:t>
            </a:r>
            <a:endParaRPr lang="en-US" sz="3600" b="1" dirty="0" smtClean="0"/>
          </a:p>
          <a:p>
            <a:pPr algn="l"/>
            <a:r>
              <a:rPr lang="en-US" sz="3600" b="1" dirty="0" smtClean="0"/>
              <a:t>Readout</a:t>
            </a:r>
          </a:p>
          <a:p>
            <a:pPr algn="l"/>
            <a:r>
              <a:rPr lang="en-US" sz="3600" b="1" dirty="0" smtClean="0"/>
              <a:t>DAQ</a:t>
            </a:r>
          </a:p>
          <a:p>
            <a:pPr algn="l"/>
            <a:r>
              <a:rPr lang="en-US" sz="3600" b="1" dirty="0" smtClean="0"/>
              <a:t>Mechanics</a:t>
            </a:r>
            <a:endParaRPr sz="3600" b="1" dirty="0"/>
          </a:p>
        </p:txBody>
      </p:sp>
      <p:sp>
        <p:nvSpPr>
          <p:cNvPr id="24" name="Proton beam"/>
          <p:cNvSpPr txBox="1"/>
          <p:nvPr/>
        </p:nvSpPr>
        <p:spPr>
          <a:xfrm>
            <a:off x="9844104" y="4253298"/>
            <a:ext cx="2544756" cy="4165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 algn="l"/>
            <a:r>
              <a:rPr lang="en-US" dirty="0" smtClean="0"/>
              <a:t>Contributions by: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S. </a:t>
            </a:r>
            <a:r>
              <a:rPr lang="en-US" dirty="0" err="1" smtClean="0"/>
              <a:t>Argiro</a:t>
            </a:r>
            <a:r>
              <a:rPr lang="en-US" dirty="0" smtClean="0"/>
              <a:t>’</a:t>
            </a:r>
          </a:p>
          <a:p>
            <a:pPr algn="l"/>
            <a:r>
              <a:rPr lang="en-US" dirty="0" smtClean="0"/>
              <a:t>R. </a:t>
            </a:r>
            <a:r>
              <a:rPr lang="en-US" dirty="0" err="1" smtClean="0"/>
              <a:t>Arteche</a:t>
            </a:r>
            <a:r>
              <a:rPr lang="en-US" dirty="0" smtClean="0"/>
              <a:t> Diaz</a:t>
            </a:r>
            <a:endParaRPr lang="en-US" dirty="0"/>
          </a:p>
          <a:p>
            <a:pPr algn="l"/>
            <a:r>
              <a:rPr lang="en-US" dirty="0" smtClean="0"/>
              <a:t>N. </a:t>
            </a:r>
            <a:r>
              <a:rPr lang="en-US" dirty="0" err="1" smtClean="0"/>
              <a:t>Bartosik</a:t>
            </a:r>
            <a:endParaRPr lang="en-US" dirty="0" smtClean="0"/>
          </a:p>
          <a:p>
            <a:pPr algn="l"/>
            <a:r>
              <a:rPr lang="en-US" dirty="0" smtClean="0"/>
              <a:t>G. </a:t>
            </a:r>
            <a:r>
              <a:rPr lang="en-US" dirty="0" err="1" smtClean="0"/>
              <a:t>Giraudo</a:t>
            </a:r>
            <a:endParaRPr lang="en-US" dirty="0" smtClean="0"/>
          </a:p>
          <a:p>
            <a:pPr algn="l"/>
            <a:r>
              <a:rPr lang="en-US" dirty="0" smtClean="0"/>
              <a:t>N. </a:t>
            </a:r>
            <a:r>
              <a:rPr lang="en-US" dirty="0" err="1" smtClean="0"/>
              <a:t>Pastrone</a:t>
            </a:r>
            <a:endParaRPr lang="en-US" dirty="0" smtClean="0"/>
          </a:p>
          <a:p>
            <a:pPr algn="l"/>
            <a:r>
              <a:rPr lang="en-US" dirty="0" smtClean="0"/>
              <a:t>L. </a:t>
            </a:r>
            <a:r>
              <a:rPr lang="en-US" dirty="0" err="1" smtClean="0"/>
              <a:t>Ramello</a:t>
            </a:r>
            <a:endParaRPr lang="en-US" dirty="0" smtClean="0"/>
          </a:p>
          <a:p>
            <a:pPr algn="l"/>
            <a:r>
              <a:rPr lang="en-US" dirty="0" smtClean="0"/>
              <a:t>M. </a:t>
            </a:r>
            <a:r>
              <a:rPr lang="en-US" dirty="0" err="1" smtClean="0"/>
              <a:t>Rolo</a:t>
            </a:r>
            <a:endParaRPr lang="en-US" dirty="0" smtClean="0"/>
          </a:p>
          <a:p>
            <a:pPr algn="l"/>
            <a:r>
              <a:rPr lang="en-US" dirty="0" smtClean="0"/>
              <a:t>L. </a:t>
            </a:r>
            <a:r>
              <a:rPr lang="en-US" dirty="0" err="1" smtClean="0"/>
              <a:t>Scavarda</a:t>
            </a:r>
            <a:endParaRPr lang="en-US" dirty="0" smtClean="0"/>
          </a:p>
          <a:p>
            <a:pPr algn="l"/>
            <a:endParaRPr dirty="0"/>
          </a:p>
        </p:txBody>
      </p:sp>
      <p:sp>
        <p:nvSpPr>
          <p:cNvPr id="27" name="Proton beam"/>
          <p:cNvSpPr txBox="1"/>
          <p:nvPr/>
        </p:nvSpPr>
        <p:spPr>
          <a:xfrm>
            <a:off x="721034" y="6646032"/>
            <a:ext cx="277928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Piergiorgio Cerello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5245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dirty="0" smtClean="0">
                <a:solidFill>
                  <a:schemeClr val="accent1"/>
                </a:solidFill>
              </a:rPr>
              <a:t>BGO crystals</a:t>
            </a:r>
            <a:r>
              <a:rPr lang="en-US" dirty="0" smtClean="0">
                <a:solidFill>
                  <a:schemeClr val="accent1"/>
                </a:solidFill>
              </a:rPr>
              <a:t>: to do list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rgbClr val="800000"/>
                </a:solidFill>
              </a:rPr>
              <a:t>Crystal size m</a:t>
            </a:r>
            <a:r>
              <a:rPr lang="en-US" dirty="0" smtClean="0">
                <a:solidFill>
                  <a:srgbClr val="800000"/>
                </a:solidFill>
              </a:rPr>
              <a:t>easurement</a:t>
            </a:r>
            <a:endParaRPr lang="en-US" dirty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Crystal painting vs. wrapping</a:t>
            </a:r>
          </a:p>
          <a:p>
            <a:pPr algn="l">
              <a:spcBef>
                <a:spcPts val="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</a:t>
            </a: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reflective paint available @ LNF</a:t>
            </a:r>
          </a:p>
          <a:p>
            <a:pPr algn="l">
              <a:spcBef>
                <a:spcPts val="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	offer for painting 320 crystals (</a:t>
            </a:r>
            <a:r>
              <a:rPr lang="en-US" dirty="0" err="1" smtClean="0">
                <a:solidFill>
                  <a:srgbClr val="800000"/>
                </a:solidFill>
              </a:rPr>
              <a:t>Gestione</a:t>
            </a:r>
            <a:r>
              <a:rPr lang="en-US" dirty="0" smtClean="0">
                <a:solidFill>
                  <a:srgbClr val="800000"/>
                </a:solidFill>
              </a:rPr>
              <a:t> Silo): 36 </a:t>
            </a:r>
            <a:r>
              <a:rPr lang="en-US" dirty="0" err="1" smtClean="0">
                <a:solidFill>
                  <a:srgbClr val="800000"/>
                </a:solidFill>
              </a:rPr>
              <a:t>kE</a:t>
            </a:r>
            <a:endParaRPr lang="en-US" dirty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500"/>
              </a:spcBef>
              <a:buFont typeface="Arial"/>
              <a:buChar char="•"/>
              <a:defRPr sz="2500"/>
            </a:pPr>
            <a:r>
              <a:rPr lang="en-US" dirty="0" err="1" smtClean="0">
                <a:solidFill>
                  <a:srgbClr val="800000"/>
                </a:solidFill>
              </a:rPr>
              <a:t>SiPM</a:t>
            </a:r>
            <a:r>
              <a:rPr lang="en-US" dirty="0" smtClean="0">
                <a:solidFill>
                  <a:srgbClr val="800000"/>
                </a:solidFill>
              </a:rPr>
              <a:t> pairing </a:t>
            </a:r>
            <a:r>
              <a:rPr lang="en-US" dirty="0" smtClean="0">
                <a:solidFill>
                  <a:srgbClr val="800000"/>
                </a:solidFill>
              </a:rPr>
              <a:t>(commercial glue)</a:t>
            </a:r>
          </a:p>
          <a:p>
            <a:pPr marL="342900" indent="-342900" algn="l">
              <a:spcBef>
                <a:spcPts val="500"/>
              </a:spcBef>
              <a:buFont typeface="Arial"/>
              <a:buChar char="•"/>
              <a:defRPr sz="2500"/>
            </a:pPr>
            <a:endParaRPr lang="en-US" dirty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Plan</a:t>
            </a:r>
          </a:p>
          <a:p>
            <a:pPr marL="342900" lvl="4" indent="-342900" algn="l">
              <a:spcBef>
                <a:spcPts val="500"/>
              </a:spcBef>
              <a:buFont typeface="Wingdings" charset="2"/>
              <a:buChar char="ü"/>
              <a:defRPr sz="2500"/>
            </a:pPr>
            <a:r>
              <a:rPr lang="en-US" dirty="0" smtClean="0">
                <a:solidFill>
                  <a:srgbClr val="000090"/>
                </a:solidFill>
              </a:rPr>
              <a:t>C</a:t>
            </a:r>
            <a:r>
              <a:rPr lang="en-US" dirty="0" smtClean="0">
                <a:solidFill>
                  <a:srgbClr val="000090"/>
                </a:solidFill>
              </a:rPr>
              <a:t>rystals measurements, </a:t>
            </a:r>
            <a:r>
              <a:rPr lang="en-US" dirty="0" err="1" smtClean="0">
                <a:solidFill>
                  <a:srgbClr val="000090"/>
                </a:solidFill>
              </a:rPr>
              <a:t>glueing</a:t>
            </a:r>
            <a:r>
              <a:rPr lang="en-US" dirty="0" smtClean="0">
                <a:solidFill>
                  <a:srgbClr val="000090"/>
                </a:solidFill>
              </a:rPr>
              <a:t> and wrapping at CERN, then transport to Torino for assembly </a:t>
            </a:r>
            <a:r>
              <a:rPr lang="mr-IN" dirty="0" smtClean="0">
                <a:solidFill>
                  <a:srgbClr val="000090"/>
                </a:solidFill>
              </a:rPr>
              <a:t>–</a:t>
            </a:r>
            <a:r>
              <a:rPr lang="en-US" dirty="0" smtClean="0">
                <a:solidFill>
                  <a:srgbClr val="000090"/>
                </a:solidFill>
              </a:rPr>
              <a:t> CERN availability to be verified</a:t>
            </a:r>
          </a:p>
          <a:p>
            <a:pPr marL="342900" lvl="4" indent="-342900" algn="l">
              <a:spcBef>
                <a:spcPts val="500"/>
              </a:spcBef>
              <a:buFont typeface="Wingdings" charset="2"/>
              <a:buChar char="ü"/>
              <a:defRPr sz="2500"/>
            </a:pPr>
            <a:r>
              <a:rPr lang="en-US" dirty="0" smtClean="0">
                <a:solidFill>
                  <a:srgbClr val="000090"/>
                </a:solidFill>
              </a:rPr>
              <a:t>Open issue: wrapping vs. painting</a:t>
            </a:r>
            <a:endParaRPr dirty="0">
              <a:solidFill>
                <a:srgbClr val="000090"/>
              </a:solidFill>
            </a:endParaRP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275987" y="706523"/>
            <a:ext cx="2283557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BGO Crystals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956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4026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 err="1" smtClean="0">
                <a:solidFill>
                  <a:schemeClr val="accent1"/>
                </a:solidFill>
              </a:rPr>
              <a:t>SiPM</a:t>
            </a:r>
            <a:r>
              <a:rPr lang="en-US" dirty="0" smtClean="0">
                <a:solidFill>
                  <a:schemeClr val="accent1"/>
                </a:solidFill>
              </a:rPr>
              <a:t> tiles: to do list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C</a:t>
            </a:r>
            <a:r>
              <a:rPr lang="en-US" dirty="0" smtClean="0">
                <a:solidFill>
                  <a:srgbClr val="800000"/>
                </a:solidFill>
              </a:rPr>
              <a:t>onnector defined</a:t>
            </a:r>
            <a:endParaRPr lang="en-US" dirty="0" smtClean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S</a:t>
            </a:r>
            <a:r>
              <a:rPr lang="en-US" dirty="0" smtClean="0">
                <a:solidFill>
                  <a:srgbClr val="800000"/>
                </a:solidFill>
              </a:rPr>
              <a:t>ize defined: 25x25 mm2</a:t>
            </a: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err="1" smtClean="0">
                <a:solidFill>
                  <a:srgbClr val="800000"/>
                </a:solidFill>
              </a:rPr>
              <a:t>Micropitch</a:t>
            </a:r>
            <a:r>
              <a:rPr lang="en-US" dirty="0" smtClean="0">
                <a:solidFill>
                  <a:srgbClr val="800000"/>
                </a:solidFill>
              </a:rPr>
              <a:t> defined: 15 um</a:t>
            </a:r>
            <a:endParaRPr lang="en-US" dirty="0" smtClean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rgbClr val="000090"/>
                </a:solidFill>
              </a:rPr>
              <a:t>E</a:t>
            </a:r>
            <a:r>
              <a:rPr lang="en-US" dirty="0" smtClean="0">
                <a:solidFill>
                  <a:srgbClr val="000090"/>
                </a:solidFill>
              </a:rPr>
              <a:t>xtra </a:t>
            </a:r>
            <a:r>
              <a:rPr lang="en-US" dirty="0" smtClean="0">
                <a:solidFill>
                  <a:srgbClr val="000090"/>
                </a:solidFill>
              </a:rPr>
              <a:t>money for second silicon batch: 22 </a:t>
            </a:r>
            <a:r>
              <a:rPr lang="en-US" dirty="0" err="1" smtClean="0">
                <a:solidFill>
                  <a:srgbClr val="000090"/>
                </a:solidFill>
              </a:rPr>
              <a:t>kE</a:t>
            </a:r>
            <a:r>
              <a:rPr lang="en-US" dirty="0" smtClean="0">
                <a:solidFill>
                  <a:srgbClr val="000090"/>
                </a:solidFill>
              </a:rPr>
              <a:t> (need green light from referees)</a:t>
            </a:r>
            <a:endParaRPr lang="en-US" dirty="0" smtClean="0">
              <a:solidFill>
                <a:srgbClr val="00009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Batch for test module being packaged (</a:t>
            </a:r>
            <a:r>
              <a:rPr lang="en-US" dirty="0" smtClean="0">
                <a:solidFill>
                  <a:srgbClr val="800000"/>
                </a:solidFill>
              </a:rPr>
              <a:t>silicon already available)</a:t>
            </a: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Start </a:t>
            </a:r>
            <a:r>
              <a:rPr lang="en-US" dirty="0" smtClean="0">
                <a:solidFill>
                  <a:srgbClr val="800000"/>
                </a:solidFill>
              </a:rPr>
              <a:t>tile production </a:t>
            </a:r>
            <a:r>
              <a:rPr lang="en-US" dirty="0" smtClean="0">
                <a:solidFill>
                  <a:srgbClr val="800000"/>
                </a:solidFill>
              </a:rPr>
              <a:t>for whole calorimeter (</a:t>
            </a:r>
            <a:r>
              <a:rPr lang="en-US" dirty="0" smtClean="0">
                <a:solidFill>
                  <a:srgbClr val="800000"/>
                </a:solidFill>
              </a:rPr>
              <a:t>September 2019)</a:t>
            </a: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582808" y="706523"/>
            <a:ext cx="1669919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err="1" smtClean="0"/>
              <a:t>SiPM</a:t>
            </a:r>
            <a:r>
              <a:rPr lang="en-US" dirty="0" smtClean="0"/>
              <a:t> tiles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030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4026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 err="1" smtClean="0">
                <a:solidFill>
                  <a:schemeClr val="accent1"/>
                </a:solidFill>
              </a:rPr>
              <a:t>SiPM</a:t>
            </a:r>
            <a:r>
              <a:rPr lang="en-US" dirty="0" smtClean="0">
                <a:solidFill>
                  <a:schemeClr val="accent1"/>
                </a:solidFill>
              </a:rPr>
              <a:t> readout: to do list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Define amplification </a:t>
            </a:r>
            <a:r>
              <a:rPr lang="en-US" dirty="0" smtClean="0">
                <a:solidFill>
                  <a:srgbClr val="800000"/>
                </a:solidFill>
              </a:rPr>
              <a:t>circuit </a:t>
            </a:r>
            <a:r>
              <a:rPr lang="mr-IN" dirty="0" smtClean="0">
                <a:solidFill>
                  <a:srgbClr val="000090"/>
                </a:solidFill>
              </a:rPr>
              <a:t>–</a:t>
            </a:r>
            <a:r>
              <a:rPr lang="en-US" dirty="0" smtClean="0">
                <a:solidFill>
                  <a:srgbClr val="000090"/>
                </a:solidFill>
              </a:rPr>
              <a:t> double exit with different gains?</a:t>
            </a:r>
            <a:endParaRPr lang="en-US" dirty="0" smtClean="0">
              <a:solidFill>
                <a:srgbClr val="00009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Design readout board (1 or 2 / crystal</a:t>
            </a:r>
            <a:r>
              <a:rPr lang="en-US" dirty="0" smtClean="0">
                <a:solidFill>
                  <a:srgbClr val="800000"/>
                </a:solidFill>
              </a:rPr>
              <a:t>) </a:t>
            </a:r>
            <a:r>
              <a:rPr lang="mr-IN" dirty="0" smtClean="0">
                <a:solidFill>
                  <a:srgbClr val="000090"/>
                </a:solidFill>
              </a:rPr>
              <a:t>–</a:t>
            </a:r>
            <a:r>
              <a:rPr lang="en-US" dirty="0" smtClean="0">
                <a:solidFill>
                  <a:srgbClr val="000090"/>
                </a:solidFill>
              </a:rPr>
              <a:t> started</a:t>
            </a:r>
            <a:endParaRPr lang="en-US" dirty="0" smtClean="0">
              <a:solidFill>
                <a:srgbClr val="00009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V1742 </a:t>
            </a:r>
            <a:r>
              <a:rPr lang="en-US" dirty="0" smtClean="0">
                <a:solidFill>
                  <a:srgbClr val="800000"/>
                </a:solidFill>
              </a:rPr>
              <a:t>digitizers</a:t>
            </a:r>
          </a:p>
          <a:p>
            <a:pPr lvl="2" indent="0" algn="l">
              <a:spcBef>
                <a:spcPts val="1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	approximate cost (320 channels): </a:t>
            </a:r>
            <a:r>
              <a:rPr lang="en-US" dirty="0" smtClean="0">
                <a:solidFill>
                  <a:srgbClr val="800000"/>
                </a:solidFill>
              </a:rPr>
              <a:t>8x </a:t>
            </a:r>
            <a:r>
              <a:rPr lang="en-US" dirty="0" smtClean="0">
                <a:solidFill>
                  <a:srgbClr val="800000"/>
                </a:solidFill>
              </a:rPr>
              <a:t>V1742:  </a:t>
            </a:r>
            <a:r>
              <a:rPr lang="en-US" dirty="0" smtClean="0">
                <a:solidFill>
                  <a:srgbClr val="800000"/>
                </a:solidFill>
              </a:rPr>
              <a:t>104 </a:t>
            </a:r>
            <a:r>
              <a:rPr lang="en-US" dirty="0" err="1" smtClean="0">
                <a:solidFill>
                  <a:srgbClr val="800000"/>
                </a:solidFill>
              </a:rPr>
              <a:t>kE</a:t>
            </a:r>
            <a:endParaRPr lang="en-US" dirty="0">
              <a:solidFill>
                <a:srgbClr val="800000"/>
              </a:solidFill>
            </a:endParaRPr>
          </a:p>
          <a:p>
            <a:pPr marL="342900" lvl="2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000090"/>
                </a:solidFill>
              </a:rPr>
              <a:t>Define power supplies</a:t>
            </a:r>
          </a:p>
          <a:p>
            <a:pPr marL="342900" lvl="2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000090"/>
                </a:solidFill>
              </a:rPr>
              <a:t>Evaluate QDC option to replace V1742</a:t>
            </a:r>
            <a:endParaRPr lang="en-US" dirty="0" smtClean="0">
              <a:solidFill>
                <a:srgbClr val="000090"/>
              </a:solidFill>
            </a:endParaRP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263607" y="706523"/>
            <a:ext cx="2308324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err="1" smtClean="0"/>
              <a:t>SiPM</a:t>
            </a:r>
            <a:r>
              <a:rPr lang="en-US" dirty="0" smtClean="0"/>
              <a:t> readout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67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652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 smtClean="0">
                <a:solidFill>
                  <a:schemeClr val="accent1"/>
                </a:solidFill>
              </a:rPr>
              <a:t>Calorimeter DAQ: to do list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Assumptions: must store </a:t>
            </a:r>
            <a:r>
              <a:rPr lang="en-US" dirty="0" smtClean="0">
                <a:solidFill>
                  <a:srgbClr val="800000"/>
                </a:solidFill>
              </a:rPr>
              <a:t>data for all crystals </a:t>
            </a:r>
            <a:r>
              <a:rPr lang="en-US" dirty="0" err="1" smtClean="0">
                <a:solidFill>
                  <a:srgbClr val="800000"/>
                </a:solidFill>
              </a:rPr>
              <a:t>neighbouring</a:t>
            </a:r>
            <a:r>
              <a:rPr lang="en-US" dirty="0" smtClean="0">
                <a:solidFill>
                  <a:srgbClr val="800000"/>
                </a:solidFill>
              </a:rPr>
              <a:t> a </a:t>
            </a:r>
            <a:r>
              <a:rPr lang="en-US" dirty="0" smtClean="0">
                <a:solidFill>
                  <a:srgbClr val="800000"/>
                </a:solidFill>
              </a:rPr>
              <a:t>triggered one</a:t>
            </a:r>
            <a:endParaRPr lang="en-US" dirty="0" smtClean="0">
              <a:solidFill>
                <a:srgbClr val="800000"/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Data size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Average Occupancy: </a:t>
            </a:r>
            <a:r>
              <a:rPr lang="en-US" dirty="0" smtClean="0">
                <a:solidFill>
                  <a:srgbClr val="800000"/>
                </a:solidFill>
              </a:rPr>
              <a:t>3 </a:t>
            </a:r>
            <a:r>
              <a:rPr lang="en-US" dirty="0" smtClean="0">
                <a:solidFill>
                  <a:srgbClr val="000090"/>
                </a:solidFill>
              </a:rPr>
              <a:t>(?) </a:t>
            </a:r>
            <a:r>
              <a:rPr lang="en-US" dirty="0" smtClean="0">
                <a:solidFill>
                  <a:srgbClr val="800000"/>
                </a:solidFill>
              </a:rPr>
              <a:t>fragments/event, </a:t>
            </a:r>
            <a:r>
              <a:rPr lang="en-US" dirty="0" smtClean="0">
                <a:solidFill>
                  <a:srgbClr val="800000"/>
                </a:solidFill>
              </a:rPr>
              <a:t>21-27 </a:t>
            </a:r>
            <a:r>
              <a:rPr lang="en-US" dirty="0" smtClean="0">
                <a:solidFill>
                  <a:srgbClr val="800000"/>
                </a:solidFill>
              </a:rPr>
              <a:t>channels/event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Trigger </a:t>
            </a:r>
            <a:r>
              <a:rPr lang="en-US" dirty="0">
                <a:solidFill>
                  <a:srgbClr val="800000"/>
                </a:solidFill>
              </a:rPr>
              <a:t>rate: 1 kHz </a:t>
            </a:r>
            <a:endParaRPr lang="en-US" dirty="0" smtClean="0">
              <a:solidFill>
                <a:srgbClr val="800000"/>
              </a:solidFill>
            </a:endParaRP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V1742: 1000 samples / channel, 12 bits/sample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			320 </a:t>
            </a:r>
            <a:r>
              <a:rPr lang="en-US" dirty="0" err="1" smtClean="0">
                <a:solidFill>
                  <a:srgbClr val="800000"/>
                </a:solidFill>
              </a:rPr>
              <a:t>kbits</a:t>
            </a:r>
            <a:r>
              <a:rPr lang="en-US" dirty="0" smtClean="0">
                <a:solidFill>
                  <a:srgbClr val="800000"/>
                </a:solidFill>
              </a:rPr>
              <a:t> / event, 320 </a:t>
            </a:r>
            <a:r>
              <a:rPr lang="en-US" dirty="0" err="1" smtClean="0">
                <a:solidFill>
                  <a:srgbClr val="800000"/>
                </a:solidFill>
              </a:rPr>
              <a:t>Mbits</a:t>
            </a:r>
            <a:r>
              <a:rPr lang="en-US" dirty="0" smtClean="0">
                <a:solidFill>
                  <a:srgbClr val="800000"/>
                </a:solidFill>
              </a:rPr>
              <a:t>/s</a:t>
            </a:r>
            <a:endParaRPr lang="en-US" dirty="0">
              <a:solidFill>
                <a:srgbClr val="800000"/>
              </a:solidFill>
            </a:endParaRPr>
          </a:p>
          <a:p>
            <a:pPr marL="342900" lvl="1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Concept: DAQ PC receives data from digitizers via optical fiber and </a:t>
            </a:r>
            <a:r>
              <a:rPr lang="en-US" dirty="0">
                <a:solidFill>
                  <a:srgbClr val="800000"/>
                </a:solidFill>
              </a:rPr>
              <a:t>CAEN PCI </a:t>
            </a:r>
            <a:r>
              <a:rPr lang="en-US" dirty="0" smtClean="0">
                <a:solidFill>
                  <a:srgbClr val="800000"/>
                </a:solidFill>
              </a:rPr>
              <a:t>board, performs zero-suppression and signal analysis, feeds common DAQ system</a:t>
            </a:r>
          </a:p>
          <a:p>
            <a:pPr lvl="2" indent="0" algn="l">
              <a:spcBef>
                <a:spcPts val="1500"/>
              </a:spcBef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				PCI board + 5(10) optical fibers: 2.3 (2.7) </a:t>
            </a:r>
            <a:r>
              <a:rPr lang="en-US" dirty="0" err="1" smtClean="0">
                <a:solidFill>
                  <a:srgbClr val="800000"/>
                </a:solidFill>
              </a:rPr>
              <a:t>kE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- ordered</a:t>
            </a:r>
            <a:endParaRPr lang="en-US" dirty="0" smtClean="0">
              <a:solidFill>
                <a:srgbClr val="000090"/>
              </a:solidFill>
            </a:endParaRPr>
          </a:p>
          <a:p>
            <a:pPr lvl="2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			DAQ Server: 10 </a:t>
            </a:r>
            <a:r>
              <a:rPr lang="en-US" dirty="0" err="1" smtClean="0">
                <a:solidFill>
                  <a:srgbClr val="800000"/>
                </a:solidFill>
              </a:rPr>
              <a:t>kE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949693" y="706523"/>
            <a:ext cx="936154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DAQ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7587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6719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 smtClean="0">
                <a:solidFill>
                  <a:schemeClr val="accent1"/>
                </a:solidFill>
              </a:rPr>
              <a:t>Mechanics: to do list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Requirements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nothing but crystals and air in the first 12 cm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minimize air gaps, no long gaps in any direction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thermal stability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dark environment</a:t>
            </a:r>
          </a:p>
          <a:p>
            <a:pPr lvl="1" indent="0" algn="l">
              <a:spcBef>
                <a:spcPts val="1500"/>
              </a:spcBef>
              <a:defRPr sz="2500"/>
            </a:pPr>
            <a:endParaRPr lang="en-US" dirty="0">
              <a:solidFill>
                <a:srgbClr val="800000"/>
              </a:solidFill>
            </a:endParaRPr>
          </a:p>
          <a:p>
            <a:pPr marL="342900" lvl="1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 smtClean="0">
                <a:solidFill>
                  <a:srgbClr val="800000"/>
                </a:solidFill>
              </a:rPr>
              <a:t>Concept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Crystal holding from the back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Crystal horizontal ‘strips’ mounted one on top of the other vs. 3x3 modules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Structural holder (front side as thin as possible, back side also patch panel 	for readout)</a:t>
            </a: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495733" y="706523"/>
            <a:ext cx="1844075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Mechanics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049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 smtClean="0">
                <a:solidFill>
                  <a:schemeClr val="accent1"/>
                </a:solidFill>
              </a:rPr>
              <a:t>Mechanics: to do </a:t>
            </a:r>
            <a:r>
              <a:rPr lang="en-US" dirty="0" smtClean="0">
                <a:solidFill>
                  <a:schemeClr val="accent1"/>
                </a:solidFill>
              </a:rPr>
              <a:t>list</a:t>
            </a:r>
            <a:endParaRPr lang="en-US" dirty="0"/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495733" y="706523"/>
            <a:ext cx="1844075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 smtClean="0"/>
              <a:t>Mechanics</a:t>
            </a:r>
            <a:endParaRPr lang="en-US" dirty="0"/>
          </a:p>
        </p:txBody>
      </p:sp>
      <p:pic>
        <p:nvPicPr>
          <p:cNvPr id="2" name="Picture 1" descr="Screenshot 2019-05-30 at 09.39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02" y="2339225"/>
            <a:ext cx="8115300" cy="6438900"/>
          </a:xfrm>
          <a:prstGeom prst="rect">
            <a:avLst/>
          </a:prstGeom>
        </p:spPr>
      </p:pic>
      <p:pic>
        <p:nvPicPr>
          <p:cNvPr id="4" name="Picture 3" descr="Screenshot 2019-05-30 at 09.41.4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974" y="3528503"/>
            <a:ext cx="4072197" cy="407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090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13175</TotalTime>
  <Words>180</Words>
  <Application>Microsoft Macintosh PowerPoint</Application>
  <PresentationFormat>Custom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Piergiorgio Cerello</cp:lastModifiedBy>
  <cp:revision>191</cp:revision>
  <cp:lastPrinted>2018-06-03T22:13:19Z</cp:lastPrinted>
  <dcterms:modified xsi:type="dcterms:W3CDTF">2019-06-05T16:22:58Z</dcterms:modified>
</cp:coreProperties>
</file>