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couples-&gt;Draw("s.eX:s.eY", "TMath::Abs(eX-62000)&lt;797&amp;&amp;TMath::Abs(eY-48000)&lt;590&amp;&amp;Theta()&lt;0.04", "COLZ")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couples-&gt;Draw("s.eX:s.eY", "TMath::Abs(eX-68000)&lt;797&amp;&amp;TMath::Abs(eY-51000)&lt;590&amp;&amp;Theta()&lt;0.04", "COLZ")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couples-&gt;Draw("s.eVolume:Theta()&gt;&gt;h(200,0,1,200,1500,14000)", "", "COLZ")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The Emulsion Cloud Chamber detector is made of three sections:</a:t>
            </a:r>
          </a:p>
          <a:p>
            <a:pPr>
              <a:lnSpc>
                <a:spcPct val="117999"/>
              </a:lnSpc>
            </a:pPr>
            <a:r>
              <a:t>SECTION 1: alternated layers of emulsion films and target (C/C2H4)</a:t>
            </a:r>
          </a:p>
          <a:p>
            <a:pPr>
              <a:lnSpc>
                <a:spcPct val="117999"/>
              </a:lnSpc>
            </a:pPr>
            <a:r>
              <a:t>Vertex detector</a:t>
            </a:r>
          </a:p>
          <a:p>
            <a:pPr>
              <a:lnSpc>
                <a:spcPct val="117999"/>
              </a:lnSpc>
            </a:pPr>
            <a:r>
              <a:t>Tracking of all charged particles </a:t>
            </a:r>
          </a:p>
          <a:p>
            <a:pPr>
              <a:lnSpc>
                <a:spcPct val="117999"/>
              </a:lnSpc>
            </a:pPr>
            <a:r>
              <a:t>SECTION 2: emulsion films only </a:t>
            </a:r>
          </a:p>
          <a:p>
            <a:pPr>
              <a:lnSpc>
                <a:spcPct val="117999"/>
              </a:lnSpc>
            </a:pPr>
            <a:r>
              <a:t>Charge identification for low Z fragments</a:t>
            </a:r>
          </a:p>
          <a:p>
            <a:pPr>
              <a:lnSpc>
                <a:spcPct val="117999"/>
              </a:lnSpc>
            </a:pPr>
            <a:r>
              <a:t>SECTION 3,4,5: alternated layers of emulsion films and passive material</a:t>
            </a:r>
          </a:p>
          <a:p>
            <a:pPr>
              <a:lnSpc>
                <a:spcPct val="117999"/>
              </a:lnSpc>
            </a:pPr>
            <a:r>
              <a:t>Momentum measurement by range and Multiple Coulomb Scattering (MCS)</a:t>
            </a:r>
          </a:p>
          <a:p>
            <a:pPr>
              <a:lnSpc>
                <a:spcPct val="117999"/>
              </a:lnSpc>
            </a:pPr>
            <a:r>
              <a:t>Isotopic identification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Linea" descr="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73" y="745433"/>
            <a:ext cx="11938205" cy="101601"/>
          </a:xfrm>
          <a:prstGeom prst="rect">
            <a:avLst/>
          </a:prstGeom>
        </p:spPr>
      </p:pic>
      <p:sp>
        <p:nvSpPr>
          <p:cNvPr id="112" name="Titolo Testo"/>
          <p:cNvSpPr txBox="1"/>
          <p:nvPr>
            <p:ph type="title"/>
          </p:nvPr>
        </p:nvSpPr>
        <p:spPr>
          <a:xfrm>
            <a:off x="406229" y="0"/>
            <a:ext cx="11099801" cy="850900"/>
          </a:xfrm>
          <a:prstGeom prst="rect">
            <a:avLst/>
          </a:prstGeom>
        </p:spPr>
        <p:txBody>
          <a:bodyPr/>
          <a:lstStyle>
            <a:lvl1pPr algn="l">
              <a:defRPr cap="small" sz="4500">
                <a:solidFill>
                  <a:schemeClr val="accent5">
                    <a:lumOff val="-29866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13" name="Numero diapositiva"/>
          <p:cNvSpPr txBox="1"/>
          <p:nvPr>
            <p:ph type="sldNum" sz="quarter" idx="2"/>
          </p:nvPr>
        </p:nvSpPr>
        <p:spPr>
          <a:xfrm>
            <a:off x="12664541" y="9429294"/>
            <a:ext cx="340260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Corpo livello uno…"/>
          <p:cNvSpPr txBox="1"/>
          <p:nvPr>
            <p:ph type="body" idx="1"/>
          </p:nvPr>
        </p:nvSpPr>
        <p:spPr>
          <a:xfrm>
            <a:off x="406229" y="1303866"/>
            <a:ext cx="12192343" cy="7931284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  <a:lvl2pPr>
              <a:defRPr>
                <a:latin typeface="Palatino"/>
                <a:ea typeface="Palatino"/>
                <a:cs typeface="Palatino"/>
                <a:sym typeface="Palatino"/>
              </a:defRPr>
            </a:lvl2pPr>
            <a:lvl3pPr>
              <a:defRPr>
                <a:latin typeface="Palatino"/>
                <a:ea typeface="Palatino"/>
                <a:cs typeface="Palatino"/>
                <a:sym typeface="Palatino"/>
              </a:defRPr>
            </a:lvl3pPr>
            <a:lvl4pPr>
              <a:defRPr>
                <a:latin typeface="Palatino"/>
                <a:ea typeface="Palatino"/>
                <a:cs typeface="Palatino"/>
                <a:sym typeface="Palatino"/>
              </a:defRPr>
            </a:lvl4pPr>
            <a:lvl5pPr>
              <a:defRPr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olo Testo"/>
          <p:cNvSpPr txBox="1"/>
          <p:nvPr>
            <p:ph type="title"/>
          </p:nvPr>
        </p:nvSpPr>
        <p:spPr>
          <a:xfrm>
            <a:off x="952500" y="254000"/>
            <a:ext cx="11099800" cy="120971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olo Testo"/>
          <p:cNvSpPr txBox="1"/>
          <p:nvPr>
            <p:ph type="title"/>
          </p:nvPr>
        </p:nvSpPr>
        <p:spPr>
          <a:xfrm>
            <a:off x="952500" y="254000"/>
            <a:ext cx="11099800" cy="10795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0" r="37278" b="0"/>
          <a:stretch>
            <a:fillRect/>
          </a:stretch>
        </p:blipFill>
        <p:spPr>
          <a:xfrm>
            <a:off x="10713460" y="159839"/>
            <a:ext cx="2265840" cy="203205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Nuclear emulsions:…"/>
          <p:cNvSpPr txBox="1"/>
          <p:nvPr/>
        </p:nvSpPr>
        <p:spPr>
          <a:xfrm>
            <a:off x="682399" y="3085853"/>
            <a:ext cx="1189334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Nuclear emulsions: </a:t>
            </a:r>
          </a:p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status of the analysis</a:t>
            </a:r>
          </a:p>
        </p:txBody>
      </p:sp>
      <p:sp>
        <p:nvSpPr>
          <p:cNvPr id="157" name="A. Alexandrov, G. De Lellis, A. Di Crescenzo, G. Galati,  A. Iuliano, A. Lauria, M. C. Montesi, A. Pastore, V. Tioukov"/>
          <p:cNvSpPr txBox="1"/>
          <p:nvPr/>
        </p:nvSpPr>
        <p:spPr>
          <a:xfrm>
            <a:off x="555729" y="6593956"/>
            <a:ext cx="11893342" cy="97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29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A. Alexandrov, G. De Lellis, A. Di Crescenzo, </a:t>
            </a:r>
            <a:r>
              <a:rPr u="sng"/>
              <a:t>G. Galati</a:t>
            </a:r>
            <a:r>
              <a:t>, </a:t>
            </a:r>
            <a:br/>
            <a:r>
              <a:t>A. Iuliano, A. Lauria, M. C. Montesi, A. Pastore, V. Tioukov</a:t>
            </a:r>
          </a:p>
        </p:txBody>
      </p:sp>
      <p:sp>
        <p:nvSpPr>
          <p:cNvPr id="158" name="Università di Napoli “Federico II”, INFN Napoli, INFN Bari"/>
          <p:cNvSpPr txBox="1"/>
          <p:nvPr/>
        </p:nvSpPr>
        <p:spPr>
          <a:xfrm>
            <a:off x="555729" y="7909262"/>
            <a:ext cx="118933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i="1" sz="29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Università di Napoli “Federico II”, INFN Napoli, INFN Bari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xygen Cou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Counting</a:t>
            </a:r>
          </a:p>
        </p:txBody>
      </p:sp>
      <p:sp>
        <p:nvSpPr>
          <p:cNvPr id="2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" name="Beam: 19375 Oxygen ions…"/>
          <p:cNvSpPr txBox="1"/>
          <p:nvPr>
            <p:ph type="body" sz="quarter" idx="1"/>
          </p:nvPr>
        </p:nvSpPr>
        <p:spPr>
          <a:xfrm>
            <a:off x="148483" y="1304732"/>
            <a:ext cx="11776749" cy="1727213"/>
          </a:xfrm>
          <a:prstGeom prst="rect">
            <a:avLst/>
          </a:prstGeom>
        </p:spPr>
        <p:txBody>
          <a:bodyPr/>
          <a:lstStyle/>
          <a:p>
            <a:pPr marL="435609" indent="-435609" defTabSz="572516">
              <a:spcBef>
                <a:spcPts val="4100"/>
              </a:spcBef>
              <a:defRPr sz="3136"/>
            </a:pPr>
            <a:r>
              <a:t>Beam: </a:t>
            </a:r>
            <a:r>
              <a:rPr b="1"/>
              <a:t>19375</a:t>
            </a:r>
            <a:r>
              <a:t> Oxygen ions</a:t>
            </a:r>
          </a:p>
          <a:p>
            <a:pPr marL="435609" indent="-435609" defTabSz="572516">
              <a:spcBef>
                <a:spcPts val="4100"/>
              </a:spcBef>
              <a:defRPr sz="3136"/>
            </a:pPr>
            <a:r>
              <a:t>Reconstructed base tracks with θ&lt;0.04 rad rad on Plate 1: </a:t>
            </a:r>
            <a:r>
              <a:rPr b="1"/>
              <a:t>18778</a:t>
            </a:r>
          </a:p>
        </p:txBody>
      </p:sp>
      <p:pic>
        <p:nvPicPr>
          <p:cNvPr id="222" name="Schermata 2019-06-03 alle 11.15.31.png" descr="Schermata 2019-06-03 alle 11.15.31.png"/>
          <p:cNvPicPr>
            <a:picLocks noChangeAspect="1"/>
          </p:cNvPicPr>
          <p:nvPr/>
        </p:nvPicPr>
        <p:blipFill>
          <a:blip r:embed="rId2">
            <a:extLst/>
          </a:blip>
          <a:srcRect l="0" t="1133" r="0" b="0"/>
          <a:stretch>
            <a:fillRect/>
          </a:stretch>
        </p:blipFill>
        <p:spPr>
          <a:xfrm>
            <a:off x="3222730" y="3489643"/>
            <a:ext cx="8960426" cy="593222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Efficiency ~ 97%"/>
          <p:cNvSpPr txBox="1"/>
          <p:nvPr/>
        </p:nvSpPr>
        <p:spPr>
          <a:xfrm>
            <a:off x="-1" y="3720788"/>
            <a:ext cx="3340205" cy="273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spcBef>
                <a:spcPts val="4200"/>
              </a:spcBef>
              <a:defRPr b="1" sz="3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Efficiency ~ 97%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MicroTrac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MicroTracks</a:t>
            </a:r>
          </a:p>
        </p:txBody>
      </p:sp>
      <p:sp>
        <p:nvSpPr>
          <p:cNvPr id="22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7" name="TX_TY_pl30.png" descr="TX_TY_pl30.png"/>
          <p:cNvPicPr>
            <a:picLocks noChangeAspect="1"/>
          </p:cNvPicPr>
          <p:nvPr/>
        </p:nvPicPr>
        <p:blipFill>
          <a:blip r:embed="rId2">
            <a:extLst/>
          </a:blip>
          <a:srcRect l="0" t="0" r="50000" b="0"/>
          <a:stretch>
            <a:fillRect/>
          </a:stretch>
        </p:blipFill>
        <p:spPr>
          <a:xfrm>
            <a:off x="6489191" y="6611666"/>
            <a:ext cx="6332680" cy="258844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PLATE 1"/>
          <p:cNvSpPr txBox="1"/>
          <p:nvPr/>
        </p:nvSpPr>
        <p:spPr>
          <a:xfrm>
            <a:off x="406229" y="1004383"/>
            <a:ext cx="524720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PLATE 1</a:t>
            </a:r>
          </a:p>
        </p:txBody>
      </p:sp>
      <p:sp>
        <p:nvSpPr>
          <p:cNvPr id="229" name="PLATE 30"/>
          <p:cNvSpPr txBox="1"/>
          <p:nvPr/>
        </p:nvSpPr>
        <p:spPr>
          <a:xfrm>
            <a:off x="7203292" y="1004383"/>
            <a:ext cx="52472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PLATE 30</a:t>
            </a:r>
          </a:p>
        </p:txBody>
      </p:sp>
      <p:pic>
        <p:nvPicPr>
          <p:cNvPr id="230" name="Schermata 2019-06-03 alle 18.33.41.png" descr="Schermata 2019-06-03 alle 18.33.41.png"/>
          <p:cNvPicPr>
            <a:picLocks noChangeAspect="0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0" y="2431752"/>
            <a:ext cx="6332964" cy="310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TX_TY_pl2.png" descr="TX_TY_pl2.png"/>
          <p:cNvPicPr>
            <a:picLocks noChangeAspect="1"/>
          </p:cNvPicPr>
          <p:nvPr/>
        </p:nvPicPr>
        <p:blipFill>
          <a:blip r:embed="rId4">
            <a:extLst/>
          </a:blip>
          <a:srcRect l="0" t="0" r="50000" b="0"/>
          <a:stretch>
            <a:fillRect/>
          </a:stretch>
        </p:blipFill>
        <p:spPr>
          <a:xfrm>
            <a:off x="-12973" y="6609643"/>
            <a:ext cx="6231620" cy="259246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X - Y microtrack distributions"/>
          <p:cNvSpPr txBox="1"/>
          <p:nvPr/>
        </p:nvSpPr>
        <p:spPr>
          <a:xfrm>
            <a:off x="4440973" y="1855283"/>
            <a:ext cx="433603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X - Y microtrack distributions</a:t>
            </a:r>
          </a:p>
        </p:txBody>
      </p:sp>
      <p:sp>
        <p:nvSpPr>
          <p:cNvPr id="233" name="Slope X microtrack distributions"/>
          <p:cNvSpPr txBox="1"/>
          <p:nvPr/>
        </p:nvSpPr>
        <p:spPr>
          <a:xfrm>
            <a:off x="4440973" y="5937957"/>
            <a:ext cx="471881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Slope X microtrack distributions</a:t>
            </a:r>
          </a:p>
        </p:txBody>
      </p:sp>
      <p:pic>
        <p:nvPicPr>
          <p:cNvPr id="234" name="Schermata 2019-06-03 alle 18.36.13.png" descr="Schermata 2019-06-03 alle 18.36.13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9" y="2431733"/>
            <a:ext cx="6306121" cy="3109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hermata 2019-06-01 alle 21.18.31.png" descr="Schermata 2019-06-01 alle 21.18.31.png"/>
          <p:cNvPicPr>
            <a:picLocks noChangeAspect="0"/>
          </p:cNvPicPr>
          <p:nvPr/>
        </p:nvPicPr>
        <p:blipFill>
          <a:blip r:embed="rId3">
            <a:extLst/>
          </a:blip>
          <a:srcRect l="0" t="6545" r="0" b="0"/>
          <a:stretch>
            <a:fillRect/>
          </a:stretch>
        </p:blipFill>
        <p:spPr>
          <a:xfrm>
            <a:off x="387591" y="1697933"/>
            <a:ext cx="12604623" cy="597432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ignal vs Cosmic Rays Sepa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Signal vs Cosmic Rays Separation</a:t>
            </a:r>
          </a:p>
        </p:txBody>
      </p:sp>
      <p:sp>
        <p:nvSpPr>
          <p:cNvPr id="23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9" name="Cosmic Rays"/>
          <p:cNvSpPr txBox="1"/>
          <p:nvPr/>
        </p:nvSpPr>
        <p:spPr>
          <a:xfrm>
            <a:off x="5551248" y="6161845"/>
            <a:ext cx="227731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700">
                <a:solidFill>
                  <a:srgbClr val="FFFFFF"/>
                </a:solidFill>
              </a:defRPr>
            </a:lvl1pPr>
          </a:lstStyle>
          <a:p>
            <a:pPr/>
            <a:r>
              <a:t>Cosmic Rays</a:t>
            </a:r>
          </a:p>
        </p:txBody>
      </p:sp>
      <p:sp>
        <p:nvSpPr>
          <p:cNvPr id="240" name="Signal"/>
          <p:cNvSpPr txBox="1"/>
          <p:nvPr/>
        </p:nvSpPr>
        <p:spPr>
          <a:xfrm>
            <a:off x="214004" y="7672092"/>
            <a:ext cx="120060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Signal</a:t>
            </a:r>
          </a:p>
        </p:txBody>
      </p:sp>
      <p:sp>
        <p:nvSpPr>
          <p:cNvPr id="241" name="Linea"/>
          <p:cNvSpPr/>
          <p:nvPr/>
        </p:nvSpPr>
        <p:spPr>
          <a:xfrm flipH="1">
            <a:off x="905470" y="6437079"/>
            <a:ext cx="485219" cy="1360207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2" name="Angle (rad)"/>
          <p:cNvSpPr txBox="1"/>
          <p:nvPr/>
        </p:nvSpPr>
        <p:spPr>
          <a:xfrm>
            <a:off x="10667257" y="7524235"/>
            <a:ext cx="167754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Angle (rad)</a:t>
            </a:r>
          </a:p>
        </p:txBody>
      </p:sp>
      <p:sp>
        <p:nvSpPr>
          <p:cNvPr id="243" name="Volume"/>
          <p:cNvSpPr txBox="1"/>
          <p:nvPr/>
        </p:nvSpPr>
        <p:spPr>
          <a:xfrm rot="16200000">
            <a:off x="-151746" y="2520843"/>
            <a:ext cx="111595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Volume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ll Oxygen Verti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Oxygen Vertices</a:t>
            </a:r>
          </a:p>
        </p:txBody>
      </p:sp>
      <p:sp>
        <p:nvSpPr>
          <p:cNvPr id="24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9" name="Schermata 2019-06-03 alle 17.55.26.png" descr="Schermata 2019-06-03 alle 17.55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97849"/>
            <a:ext cx="13004800" cy="6157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Vertexing - 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Vertexing - Example</a:t>
            </a:r>
          </a:p>
        </p:txBody>
      </p:sp>
      <p:sp>
        <p:nvSpPr>
          <p:cNvPr id="25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Schermata 2019-06-03 alle 17.56.11.png" descr="Schermata 2019-06-03 alle 17.56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39995"/>
            <a:ext cx="13004800" cy="567361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Linea"/>
          <p:cNvSpPr/>
          <p:nvPr/>
        </p:nvSpPr>
        <p:spPr>
          <a:xfrm>
            <a:off x="209700" y="7240845"/>
            <a:ext cx="11492858" cy="1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3 cm"/>
          <p:cNvSpPr txBox="1"/>
          <p:nvPr/>
        </p:nvSpPr>
        <p:spPr>
          <a:xfrm>
            <a:off x="5574176" y="7324665"/>
            <a:ext cx="76390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3 cm</a:t>
            </a:r>
          </a:p>
        </p:txBody>
      </p:sp>
      <p:sp>
        <p:nvSpPr>
          <p:cNvPr id="256" name="470 μm"/>
          <p:cNvSpPr txBox="1"/>
          <p:nvPr/>
        </p:nvSpPr>
        <p:spPr>
          <a:xfrm rot="16200000">
            <a:off x="12046102" y="4660899"/>
            <a:ext cx="115031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470 μm</a:t>
            </a:r>
          </a:p>
        </p:txBody>
      </p:sp>
      <p:sp>
        <p:nvSpPr>
          <p:cNvPr id="257" name="Linea"/>
          <p:cNvSpPr/>
          <p:nvPr/>
        </p:nvSpPr>
        <p:spPr>
          <a:xfrm flipV="1">
            <a:off x="12321539" y="2488253"/>
            <a:ext cx="1" cy="4670678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26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1" name="MonteCarlo Simulation was converted into the raw data files format and underwent the tracking reconstruction…"/>
          <p:cNvSpPr txBox="1"/>
          <p:nvPr>
            <p:ph type="body" idx="1"/>
          </p:nvPr>
        </p:nvSpPr>
        <p:spPr>
          <a:xfrm>
            <a:off x="406229" y="1204682"/>
            <a:ext cx="12192342" cy="6543526"/>
          </a:xfrm>
          <a:prstGeom prst="rect">
            <a:avLst/>
          </a:prstGeom>
        </p:spPr>
        <p:txBody>
          <a:bodyPr/>
          <a:lstStyle/>
          <a:p>
            <a:pPr/>
            <a:r>
              <a:t>MonteCarlo Simulation was converted into the raw data files format and underwent the tracking reconstruction</a:t>
            </a:r>
          </a:p>
          <a:p>
            <a:pPr/>
            <a:r>
              <a:rPr b="1"/>
              <a:t>Flat</a:t>
            </a:r>
            <a:r>
              <a:t> efficiency was set at 94%</a:t>
            </a:r>
          </a:p>
          <a:p>
            <a:pPr/>
            <a:r>
              <a:t>4 mrad smearing was applied on angles</a:t>
            </a:r>
          </a:p>
          <a:p>
            <a:pPr/>
            <a:r>
              <a:t>No misalignment was simulated </a:t>
            </a:r>
          </a:p>
          <a:p>
            <a:pPr/>
            <a:r>
              <a:t>No cosmic rays or background were simulated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264" name="Numero diapositiva"/>
          <p:cNvSpPr txBox="1"/>
          <p:nvPr>
            <p:ph type="sldNum" sz="quarter" idx="2"/>
          </p:nvPr>
        </p:nvSpPr>
        <p:spPr>
          <a:xfrm>
            <a:off x="-12973" y="9429294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Selection: incoming particle with θ&lt;0.04 rad…"/>
          <p:cNvSpPr txBox="1"/>
          <p:nvPr/>
        </p:nvSpPr>
        <p:spPr>
          <a:xfrm>
            <a:off x="191381" y="7730769"/>
            <a:ext cx="607893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  <a:r>
              <a:t>MC normalized to data</a:t>
            </a:r>
          </a:p>
        </p:txBody>
      </p:sp>
      <p:pic>
        <p:nvPicPr>
          <p:cNvPr id="266" name="c_n.pdf" descr="c_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56" y="847033"/>
            <a:ext cx="6869129" cy="5451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c_impactparameter.pdf" descr="c_impactparamete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2084" y="4301911"/>
            <a:ext cx="6869129" cy="5451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c_probability.pdf" descr="c_probabilit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56" y="847033"/>
            <a:ext cx="6779456" cy="538052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271" name="Numero diapositiva"/>
          <p:cNvSpPr txBox="1"/>
          <p:nvPr>
            <p:ph type="sldNum" sz="quarter" idx="2"/>
          </p:nvPr>
        </p:nvSpPr>
        <p:spPr>
          <a:xfrm>
            <a:off x="-12973" y="9429294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2" name="Selection: incoming particle with θ&lt;0.04 rad…"/>
          <p:cNvSpPr txBox="1"/>
          <p:nvPr/>
        </p:nvSpPr>
        <p:spPr>
          <a:xfrm>
            <a:off x="191381" y="7730769"/>
            <a:ext cx="607893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  <a:r>
              <a:t>MC normalized to data</a:t>
            </a:r>
          </a:p>
        </p:txBody>
      </p:sp>
      <p:pic>
        <p:nvPicPr>
          <p:cNvPr id="273" name="c_maxaperture.pdf" descr="c_maxapertur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3631" y="4136472"/>
            <a:ext cx="7077582" cy="5617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276" name="Numero diapositiva"/>
          <p:cNvSpPr txBox="1"/>
          <p:nvPr>
            <p:ph type="sldNum" sz="quarter" idx="2"/>
          </p:nvPr>
        </p:nvSpPr>
        <p:spPr>
          <a:xfrm>
            <a:off x="-1" y="9429294"/>
            <a:ext cx="34026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7" name="Selection: incoming particle with θ&lt;0.04 rad…"/>
          <p:cNvSpPr txBox="1"/>
          <p:nvPr/>
        </p:nvSpPr>
        <p:spPr>
          <a:xfrm>
            <a:off x="191381" y="7730769"/>
            <a:ext cx="607893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  <a:r>
              <a:t>MC normalized to data</a:t>
            </a:r>
          </a:p>
        </p:txBody>
      </p:sp>
      <p:pic>
        <p:nvPicPr>
          <p:cNvPr id="278" name="c_OxyTheta.pdf" descr="c_OxyThet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29" y="796233"/>
            <a:ext cx="6639916" cy="5269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c_Theta.pdf" descr="c_Thet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0312" y="4038600"/>
            <a:ext cx="72009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2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3" name="Selection: incoming particle with θ&lt;0.04 rad…"/>
          <p:cNvSpPr txBox="1"/>
          <p:nvPr/>
        </p:nvSpPr>
        <p:spPr>
          <a:xfrm>
            <a:off x="191381" y="7730769"/>
            <a:ext cx="607893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  <a:r>
              <a:t>MC normalized to data</a:t>
            </a:r>
          </a:p>
        </p:txBody>
      </p:sp>
      <p:pic>
        <p:nvPicPr>
          <p:cNvPr id="284" name="c_nseg.pdf" descr="c_nse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81" y="847033"/>
            <a:ext cx="7200901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nalysis On-Go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Analysis On-Going</a:t>
            </a:r>
          </a:p>
        </p:txBody>
      </p:sp>
      <p:sp>
        <p:nvSpPr>
          <p:cNvPr id="161" name="Numero diapositiva"/>
          <p:cNvSpPr txBox="1"/>
          <p:nvPr>
            <p:ph type="sldNum" sz="quarter" idx="2"/>
          </p:nvPr>
        </p:nvSpPr>
        <p:spPr>
          <a:xfrm>
            <a:off x="178949" y="9252595"/>
            <a:ext cx="227281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Schermata 2019-05-31 alle 14.06.30.png" descr="Schermata 2019-05-31 alle 14.06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2105" y="4425212"/>
            <a:ext cx="7372696" cy="5328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Gruppo"/>
          <p:cNvGrpSpPr/>
          <p:nvPr/>
        </p:nvGrpSpPr>
        <p:grpSpPr>
          <a:xfrm>
            <a:off x="217049" y="943484"/>
            <a:ext cx="6799531" cy="3934613"/>
            <a:chOff x="-136753" y="0"/>
            <a:chExt cx="6799529" cy="3934611"/>
          </a:xfrm>
        </p:grpSpPr>
        <p:graphicFrame>
          <p:nvGraphicFramePr>
            <p:cNvPr id="163" name="Gruppo"/>
            <p:cNvGraphicFramePr/>
            <p:nvPr/>
          </p:nvGraphicFramePr>
          <p:xfrm>
            <a:off x="-136754" y="21715"/>
            <a:ext cx="6799530" cy="3912897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1" rtl="0">
                  <a:tableStyleId>{4C3C2611-4C71-4FC5-86AE-919BDF0F9419}</a:tableStyleId>
                </a:tblPr>
                <a:tblGrid>
                  <a:gridCol w="2723391"/>
                  <a:gridCol w="2019018"/>
                  <a:gridCol w="2019018"/>
                </a:tblGrid>
                <a:tr h="1591299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3000"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38100">
                        <a:solidFill>
                          <a:srgbClr val="164F86"/>
                        </a:solidFill>
                        <a:miter lim="400000"/>
                      </a:lnR>
                      <a:lnB w="381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 200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 400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</a:tr>
                <a:tr h="1141748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Carbon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GSI1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GSI3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  <a:tr h="1141748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Polyethylene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GSI2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4">
                          <a:hueOff val="366961"/>
                          <a:satOff val="4172"/>
                          <a:lumOff val="11129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GSI4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164" name="Target"/>
            <p:cNvSpPr txBox="1"/>
            <p:nvPr/>
          </p:nvSpPr>
          <p:spPr>
            <a:xfrm>
              <a:off x="0" y="1110174"/>
              <a:ext cx="2565615" cy="48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solidFill>
                    <a:schemeClr val="accent1">
                      <a:lumOff val="-13575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Target</a:t>
              </a:r>
            </a:p>
          </p:txBody>
        </p:sp>
        <p:sp>
          <p:nvSpPr>
            <p:cNvPr id="165" name="Beam"/>
            <p:cNvSpPr txBox="1"/>
            <p:nvPr/>
          </p:nvSpPr>
          <p:spPr>
            <a:xfrm rot="16200000">
              <a:off x="1505137" y="548475"/>
              <a:ext cx="1608954" cy="512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Beam</a:t>
              </a:r>
            </a:p>
          </p:txBody>
        </p:sp>
      </p:grpSp>
      <p:sp>
        <p:nvSpPr>
          <p:cNvPr id="167" name="Rettangolo"/>
          <p:cNvSpPr/>
          <p:nvPr/>
        </p:nvSpPr>
        <p:spPr>
          <a:xfrm>
            <a:off x="7056752" y="8773721"/>
            <a:ext cx="1913999" cy="115380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  <a:alpha val="31635"/>
            </a:schemeClr>
          </a:solidFill>
          <a:ln w="63500">
            <a:solidFill>
              <a:schemeClr val="accent4">
                <a:alpha val="3163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Steps</a:t>
            </a:r>
          </a:p>
        </p:txBody>
      </p:sp>
      <p:sp>
        <p:nvSpPr>
          <p:cNvPr id="28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8" name="Improve tracking efficienc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Improve tracking efficiency</a:t>
            </a:r>
          </a:p>
          <a:p>
            <a:pPr/>
            <a:r>
              <a:t>Vertices manual check and one by one analysis to better understand interactions characteristics and validate the analysis</a:t>
            </a:r>
          </a:p>
          <a:p>
            <a:pPr/>
            <a:r>
              <a:t>Continue emulsion scanning and microscope tuning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Back Up Slides"/>
          <p:cNvSpPr txBox="1"/>
          <p:nvPr/>
        </p:nvSpPr>
        <p:spPr>
          <a:xfrm>
            <a:off x="682399" y="3543053"/>
            <a:ext cx="1189334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Back 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Emulsion spectrometer design"/>
          <p:cNvSpPr txBox="1"/>
          <p:nvPr/>
        </p:nvSpPr>
        <p:spPr>
          <a:xfrm>
            <a:off x="381000" y="24199"/>
            <a:ext cx="95154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cap="small" sz="45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Emulsion spectrometer design</a:t>
            </a:r>
          </a:p>
        </p:txBody>
      </p:sp>
      <p:sp>
        <p:nvSpPr>
          <p:cNvPr id="293" name="Numero diapositiva"/>
          <p:cNvSpPr txBox="1"/>
          <p:nvPr>
            <p:ph type="sldNum" sz="quarter" idx="4294967295"/>
          </p:nvPr>
        </p:nvSpPr>
        <p:spPr>
          <a:xfrm>
            <a:off x="12411974" y="9336127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Gruppo"/>
          <p:cNvGrpSpPr/>
          <p:nvPr/>
        </p:nvGrpSpPr>
        <p:grpSpPr>
          <a:xfrm>
            <a:off x="-24454" y="923626"/>
            <a:ext cx="12695071" cy="8792625"/>
            <a:chOff x="0" y="0"/>
            <a:chExt cx="12695070" cy="8792623"/>
          </a:xfrm>
        </p:grpSpPr>
        <p:pic>
          <p:nvPicPr>
            <p:cNvPr id="295" name="1_B.PNG" descr="1_B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554" t="26355" r="17358" b="15976"/>
            <a:stretch>
              <a:fillRect/>
            </a:stretch>
          </p:blipFill>
          <p:spPr>
            <a:xfrm>
              <a:off x="1975592" y="2621950"/>
              <a:ext cx="10041380" cy="4574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Linea" descr="Line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 rot="4547999">
              <a:off x="4446026" y="5399454"/>
              <a:ext cx="276843" cy="3068413"/>
            </a:xfrm>
            <a:prstGeom prst="rect">
              <a:avLst/>
            </a:prstGeom>
            <a:effectLst/>
          </p:spPr>
        </p:pic>
        <p:sp>
          <p:nvSpPr>
            <p:cNvPr id="298" name="Vertexing…"/>
            <p:cNvSpPr txBox="1"/>
            <p:nvPr/>
          </p:nvSpPr>
          <p:spPr>
            <a:xfrm>
              <a:off x="2717032" y="7212520"/>
              <a:ext cx="3146406" cy="1580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Vertexing</a:t>
              </a:r>
            </a:p>
            <a:p>
              <a:pPr algn="ctr" defTabSz="1300480">
                <a:spcBef>
                  <a:spcPts val="300"/>
                </a:spcBef>
                <a:defRPr sz="24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alternated layers of emulsions and target (C or C</a:t>
              </a:r>
              <a:r>
                <a:rPr baseline="-5999"/>
                <a:t>2</a:t>
              </a:r>
              <a:r>
                <a:t>H</a:t>
              </a:r>
              <a:r>
                <a:rPr baseline="-5999"/>
                <a:t>4</a:t>
              </a:r>
              <a:r>
                <a:t>)</a:t>
              </a:r>
            </a:p>
          </p:txBody>
        </p:sp>
        <p:sp>
          <p:nvSpPr>
            <p:cNvPr id="299" name="Charge identification…"/>
            <p:cNvSpPr txBox="1"/>
            <p:nvPr/>
          </p:nvSpPr>
          <p:spPr>
            <a:xfrm>
              <a:off x="5762916" y="6412928"/>
              <a:ext cx="2152682" cy="2039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Charge identification</a:t>
              </a:r>
            </a:p>
            <a:p>
              <a:pPr algn="ctr" defTabSz="1300480">
                <a:spcBef>
                  <a:spcPts val="300"/>
                </a:spcBef>
                <a:defRPr sz="24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only emulsion layers</a:t>
              </a:r>
            </a:p>
          </p:txBody>
        </p:sp>
        <p:sp>
          <p:nvSpPr>
            <p:cNvPr id="300" name="Momentum measurement…"/>
            <p:cNvSpPr txBox="1"/>
            <p:nvPr/>
          </p:nvSpPr>
          <p:spPr>
            <a:xfrm>
              <a:off x="8366213" y="6489128"/>
              <a:ext cx="4328858" cy="2200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Momentum measurement</a:t>
              </a:r>
            </a:p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isotope identification</a:t>
              </a:r>
            </a:p>
            <a:p>
              <a:pPr algn="ctr" defTabSz="1300480">
                <a:spcBef>
                  <a:spcPts val="300"/>
                </a:spcBef>
                <a:defRPr sz="24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alternated layers of emulsions and passive material (plastic, tungsten and lead)</a:t>
              </a:r>
            </a:p>
          </p:txBody>
        </p:sp>
        <p:sp>
          <p:nvSpPr>
            <p:cNvPr id="301" name="Freccia"/>
            <p:cNvSpPr/>
            <p:nvPr/>
          </p:nvSpPr>
          <p:spPr>
            <a:xfrm>
              <a:off x="173627" y="4838351"/>
              <a:ext cx="1098072" cy="682499"/>
            </a:xfrm>
            <a:prstGeom prst="rightArrow">
              <a:avLst>
                <a:gd name="adj1" fmla="val 43506"/>
                <a:gd name="adj2" fmla="val 75016"/>
              </a:avLst>
            </a:prstGeom>
            <a:gradFill flip="none" rotWithShape="1">
              <a:gsLst>
                <a:gs pos="0">
                  <a:srgbClr val="A6AAA9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2" name="beam"/>
            <p:cNvSpPr txBox="1"/>
            <p:nvPr/>
          </p:nvSpPr>
          <p:spPr>
            <a:xfrm>
              <a:off x="0" y="4298046"/>
              <a:ext cx="1194250" cy="461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415431">
                <a:defRPr b="1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beam</a:t>
              </a:r>
            </a:p>
          </p:txBody>
        </p:sp>
        <p:pic>
          <p:nvPicPr>
            <p:cNvPr id="303" name="Linea" descr="Linea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flipH="1" rot="4547999">
              <a:off x="6737304" y="5980850"/>
              <a:ext cx="245781" cy="1103899"/>
            </a:xfrm>
            <a:prstGeom prst="rect">
              <a:avLst/>
            </a:prstGeom>
            <a:effectLst/>
          </p:spPr>
        </p:pic>
        <p:pic>
          <p:nvPicPr>
            <p:cNvPr id="305" name="Linea" descr="Linea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flipH="1" rot="4727999">
              <a:off x="9567287" y="4420606"/>
              <a:ext cx="319130" cy="3750939"/>
            </a:xfrm>
            <a:prstGeom prst="rect">
              <a:avLst/>
            </a:prstGeom>
            <a:effectLst/>
          </p:spPr>
        </p:pic>
        <p:sp>
          <p:nvSpPr>
            <p:cNvPr id="307" name="10 cm"/>
            <p:cNvSpPr txBox="1"/>
            <p:nvPr/>
          </p:nvSpPr>
          <p:spPr>
            <a:xfrm rot="5181575">
              <a:off x="1329640" y="4370150"/>
              <a:ext cx="952652" cy="371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415431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 cm</a:t>
              </a:r>
            </a:p>
          </p:txBody>
        </p:sp>
        <p:sp>
          <p:nvSpPr>
            <p:cNvPr id="308" name="12 cm"/>
            <p:cNvSpPr txBox="1"/>
            <p:nvPr/>
          </p:nvSpPr>
          <p:spPr>
            <a:xfrm rot="3483422">
              <a:off x="1867755" y="6327206"/>
              <a:ext cx="952652" cy="371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415431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12 cm</a:t>
              </a:r>
            </a:p>
          </p:txBody>
        </p:sp>
        <p:sp>
          <p:nvSpPr>
            <p:cNvPr id="309" name="Linea"/>
            <p:cNvSpPr/>
            <p:nvPr/>
          </p:nvSpPr>
          <p:spPr>
            <a:xfrm flipH="1" flipV="1">
              <a:off x="2075753" y="5713848"/>
              <a:ext cx="899751" cy="14463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0" name="Linea"/>
            <p:cNvSpPr/>
            <p:nvPr/>
          </p:nvSpPr>
          <p:spPr>
            <a:xfrm flipH="1" flipV="1">
              <a:off x="1925086" y="3549608"/>
              <a:ext cx="147124" cy="211736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1" name="Freccia"/>
            <p:cNvSpPr/>
            <p:nvPr/>
          </p:nvSpPr>
          <p:spPr>
            <a:xfrm rot="16200000">
              <a:off x="2158815" y="2629004"/>
              <a:ext cx="566525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2" name="Ovale"/>
            <p:cNvSpPr/>
            <p:nvPr/>
          </p:nvSpPr>
          <p:spPr>
            <a:xfrm>
              <a:off x="2112928" y="3152784"/>
              <a:ext cx="658300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13" name="Screen Shot 2018-10-26 at 11.14.06.png" descr="Screen Shot 2018-10-26 at 11.14.0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74355" y="1669599"/>
              <a:ext cx="1379589" cy="890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C (C4H4) layer…"/>
            <p:cNvSpPr txBox="1"/>
            <p:nvPr/>
          </p:nvSpPr>
          <p:spPr>
            <a:xfrm>
              <a:off x="869466" y="423201"/>
              <a:ext cx="2125939" cy="792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C (C</a:t>
              </a:r>
              <a:r>
                <a:rPr baseline="-5999"/>
                <a:t>4</a:t>
              </a:r>
              <a:r>
                <a:t>H</a:t>
              </a:r>
              <a:r>
                <a:rPr baseline="-5999"/>
                <a:t>4</a:t>
              </a:r>
              <a:r>
                <a:t>) layer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(2000) μm</a:t>
              </a:r>
            </a:p>
          </p:txBody>
        </p:sp>
        <p:sp>
          <p:nvSpPr>
            <p:cNvPr id="315" name="Linea"/>
            <p:cNvSpPr/>
            <p:nvPr/>
          </p:nvSpPr>
          <p:spPr>
            <a:xfrm>
              <a:off x="1667826" y="117710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6" name="Linea"/>
            <p:cNvSpPr/>
            <p:nvPr/>
          </p:nvSpPr>
          <p:spPr>
            <a:xfrm>
              <a:off x="1256039" y="1416417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7" name="Linea"/>
            <p:cNvSpPr/>
            <p:nvPr/>
          </p:nvSpPr>
          <p:spPr>
            <a:xfrm flipH="1">
              <a:off x="1936250" y="1416417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8" name="Linea"/>
            <p:cNvSpPr/>
            <p:nvPr/>
          </p:nvSpPr>
          <p:spPr>
            <a:xfrm>
              <a:off x="1930097" y="117710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9" name="Rettangolo"/>
            <p:cNvSpPr/>
            <p:nvPr/>
          </p:nvSpPr>
          <p:spPr>
            <a:xfrm>
              <a:off x="1007810" y="472411"/>
              <a:ext cx="1851582" cy="20839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0" name="Freccia"/>
            <p:cNvSpPr/>
            <p:nvPr/>
          </p:nvSpPr>
          <p:spPr>
            <a:xfrm rot="16200000">
              <a:off x="5043408" y="2205802"/>
              <a:ext cx="566524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1" name="Ovale"/>
            <p:cNvSpPr/>
            <p:nvPr/>
          </p:nvSpPr>
          <p:spPr>
            <a:xfrm>
              <a:off x="4997520" y="2729582"/>
              <a:ext cx="658299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2" name="Emulsion film…"/>
            <p:cNvSpPr txBox="1"/>
            <p:nvPr/>
          </p:nvSpPr>
          <p:spPr>
            <a:xfrm>
              <a:off x="3602267" y="0"/>
              <a:ext cx="1871324" cy="792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Emulsion film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300 μm</a:t>
              </a:r>
            </a:p>
          </p:txBody>
        </p:sp>
        <p:sp>
          <p:nvSpPr>
            <p:cNvPr id="323" name="Linea"/>
            <p:cNvSpPr/>
            <p:nvPr/>
          </p:nvSpPr>
          <p:spPr>
            <a:xfrm>
              <a:off x="4290234" y="753901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4" name="Linea"/>
            <p:cNvSpPr/>
            <p:nvPr/>
          </p:nvSpPr>
          <p:spPr>
            <a:xfrm>
              <a:off x="3878447" y="993215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5" name="Linea"/>
            <p:cNvSpPr/>
            <p:nvPr/>
          </p:nvSpPr>
          <p:spPr>
            <a:xfrm flipH="1">
              <a:off x="4390367" y="997444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6" name="Linea"/>
            <p:cNvSpPr/>
            <p:nvPr/>
          </p:nvSpPr>
          <p:spPr>
            <a:xfrm>
              <a:off x="4383355" y="753901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7" name="Rettangolo"/>
            <p:cNvSpPr/>
            <p:nvPr/>
          </p:nvSpPr>
          <p:spPr>
            <a:xfrm>
              <a:off x="3613304" y="49210"/>
              <a:ext cx="1851581" cy="208392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8" name="Freccia"/>
            <p:cNvSpPr/>
            <p:nvPr/>
          </p:nvSpPr>
          <p:spPr>
            <a:xfrm rot="16200000">
              <a:off x="6426793" y="2198288"/>
              <a:ext cx="566525" cy="478013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9" name="Polyethylene…"/>
            <p:cNvSpPr txBox="1"/>
            <p:nvPr/>
          </p:nvSpPr>
          <p:spPr>
            <a:xfrm>
              <a:off x="5518585" y="7330"/>
              <a:ext cx="1808527" cy="792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Polyethylene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μm</a:t>
              </a:r>
            </a:p>
          </p:txBody>
        </p:sp>
        <p:sp>
          <p:nvSpPr>
            <p:cNvPr id="330" name="Linea"/>
            <p:cNvSpPr/>
            <p:nvPr/>
          </p:nvSpPr>
          <p:spPr>
            <a:xfrm>
              <a:off x="6115951" y="718944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1" name="Linea"/>
            <p:cNvSpPr/>
            <p:nvPr/>
          </p:nvSpPr>
          <p:spPr>
            <a:xfrm>
              <a:off x="5704164" y="966716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2" name="Linea"/>
            <p:cNvSpPr/>
            <p:nvPr/>
          </p:nvSpPr>
          <p:spPr>
            <a:xfrm flipH="1">
              <a:off x="6325172" y="966716"/>
              <a:ext cx="40485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3" name="Linea"/>
            <p:cNvSpPr/>
            <p:nvPr/>
          </p:nvSpPr>
          <p:spPr>
            <a:xfrm>
              <a:off x="6319020" y="727401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4" name="Rettangolo"/>
            <p:cNvSpPr/>
            <p:nvPr/>
          </p:nvSpPr>
          <p:spPr>
            <a:xfrm>
              <a:off x="5633544" y="86103"/>
              <a:ext cx="1607816" cy="202677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5" name="Ovale"/>
            <p:cNvSpPr/>
            <p:nvPr/>
          </p:nvSpPr>
          <p:spPr>
            <a:xfrm>
              <a:off x="6380906" y="2728694"/>
              <a:ext cx="658299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36" name="Screen Shot 2018-10-26 at 11.33.28.png" descr="Screen Shot 2018-10-26 at 11.33.28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855363" y="1217876"/>
              <a:ext cx="1378579" cy="88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Freccia"/>
            <p:cNvSpPr/>
            <p:nvPr/>
          </p:nvSpPr>
          <p:spPr>
            <a:xfrm rot="16200000">
              <a:off x="7670216" y="2183917"/>
              <a:ext cx="566524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8" name="Tungsten…"/>
            <p:cNvSpPr txBox="1"/>
            <p:nvPr/>
          </p:nvSpPr>
          <p:spPr>
            <a:xfrm>
              <a:off x="7399708" y="8457"/>
              <a:ext cx="1354104" cy="792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Tungsten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500 μm</a:t>
              </a:r>
            </a:p>
          </p:txBody>
        </p:sp>
        <p:sp>
          <p:nvSpPr>
            <p:cNvPr id="339" name="Linea"/>
            <p:cNvSpPr/>
            <p:nvPr/>
          </p:nvSpPr>
          <p:spPr>
            <a:xfrm>
              <a:off x="7882188" y="730587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0" name="Linea"/>
            <p:cNvSpPr/>
            <p:nvPr/>
          </p:nvSpPr>
          <p:spPr>
            <a:xfrm>
              <a:off x="7470401" y="978360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1" name="Linea"/>
            <p:cNvSpPr/>
            <p:nvPr/>
          </p:nvSpPr>
          <p:spPr>
            <a:xfrm flipH="1">
              <a:off x="8006834" y="978360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2" name="Linea"/>
            <p:cNvSpPr/>
            <p:nvPr/>
          </p:nvSpPr>
          <p:spPr>
            <a:xfrm>
              <a:off x="8000681" y="739045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3" name="Rettangolo"/>
            <p:cNvSpPr/>
            <p:nvPr/>
          </p:nvSpPr>
          <p:spPr>
            <a:xfrm>
              <a:off x="7299842" y="84456"/>
              <a:ext cx="1606932" cy="202980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4" name="Ovale"/>
            <p:cNvSpPr/>
            <p:nvPr/>
          </p:nvSpPr>
          <p:spPr>
            <a:xfrm>
              <a:off x="11201411" y="3113647"/>
              <a:ext cx="658300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5" name="Freccia"/>
            <p:cNvSpPr/>
            <p:nvPr/>
          </p:nvSpPr>
          <p:spPr>
            <a:xfrm rot="16200000">
              <a:off x="11255757" y="2603631"/>
              <a:ext cx="566524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6" name="Tungsten…"/>
            <p:cNvSpPr txBox="1"/>
            <p:nvPr/>
          </p:nvSpPr>
          <p:spPr>
            <a:xfrm>
              <a:off x="9047760" y="28633"/>
              <a:ext cx="1354105" cy="792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Tungsten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900 μm</a:t>
              </a:r>
            </a:p>
          </p:txBody>
        </p:sp>
        <p:sp>
          <p:nvSpPr>
            <p:cNvPr id="347" name="Linea"/>
            <p:cNvSpPr/>
            <p:nvPr/>
          </p:nvSpPr>
          <p:spPr>
            <a:xfrm>
              <a:off x="9534728" y="74967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8" name="Linea"/>
            <p:cNvSpPr/>
            <p:nvPr/>
          </p:nvSpPr>
          <p:spPr>
            <a:xfrm>
              <a:off x="9122941" y="1004933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9" name="Linea"/>
            <p:cNvSpPr/>
            <p:nvPr/>
          </p:nvSpPr>
          <p:spPr>
            <a:xfrm flipH="1">
              <a:off x="9759729" y="1004933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0" name="Linea"/>
            <p:cNvSpPr/>
            <p:nvPr/>
          </p:nvSpPr>
          <p:spPr>
            <a:xfrm>
              <a:off x="9761419" y="74967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1" name="Rettangolo"/>
            <p:cNvSpPr/>
            <p:nvPr/>
          </p:nvSpPr>
          <p:spPr>
            <a:xfrm>
              <a:off x="8984660" y="79786"/>
              <a:ext cx="1606932" cy="202980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2" name="Ovale"/>
            <p:cNvSpPr/>
            <p:nvPr/>
          </p:nvSpPr>
          <p:spPr>
            <a:xfrm>
              <a:off x="7624328" y="2714322"/>
              <a:ext cx="658300" cy="64778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3" name="Ovale"/>
            <p:cNvSpPr/>
            <p:nvPr/>
          </p:nvSpPr>
          <p:spPr>
            <a:xfrm>
              <a:off x="8845769" y="2702213"/>
              <a:ext cx="658299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4" name="Freccia"/>
            <p:cNvSpPr/>
            <p:nvPr/>
          </p:nvSpPr>
          <p:spPr>
            <a:xfrm rot="16200000">
              <a:off x="8880705" y="2172916"/>
              <a:ext cx="566525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5" name="Lead…"/>
            <p:cNvSpPr txBox="1"/>
            <p:nvPr/>
          </p:nvSpPr>
          <p:spPr>
            <a:xfrm>
              <a:off x="11117392" y="448574"/>
              <a:ext cx="1221660" cy="792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Lead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μm</a:t>
              </a:r>
            </a:p>
          </p:txBody>
        </p:sp>
        <p:sp>
          <p:nvSpPr>
            <p:cNvPr id="356" name="Linea"/>
            <p:cNvSpPr/>
            <p:nvPr/>
          </p:nvSpPr>
          <p:spPr>
            <a:xfrm>
              <a:off x="11539162" y="1190439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" name="Linea"/>
            <p:cNvSpPr/>
            <p:nvPr/>
          </p:nvSpPr>
          <p:spPr>
            <a:xfrm>
              <a:off x="11127375" y="1429753"/>
              <a:ext cx="40485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8" name="Linea"/>
            <p:cNvSpPr/>
            <p:nvPr/>
          </p:nvSpPr>
          <p:spPr>
            <a:xfrm flipH="1">
              <a:off x="11790671" y="1429753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" name="Linea"/>
            <p:cNvSpPr/>
            <p:nvPr/>
          </p:nvSpPr>
          <p:spPr>
            <a:xfrm>
              <a:off x="11784519" y="1190439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" name="Rettangolo"/>
            <p:cNvSpPr/>
            <p:nvPr/>
          </p:nvSpPr>
          <p:spPr>
            <a:xfrm>
              <a:off x="10921435" y="511120"/>
              <a:ext cx="1606932" cy="202980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61" name="Screen Shot 2018-10-26 at 11.50.20.png" descr="Screen Shot 2018-10-26 at 11.50.20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509302" y="1226333"/>
              <a:ext cx="1378578" cy="88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Screen Shot 2018-10-26 at 11.53.07.png" descr="Screen Shot 2018-10-26 at 11.53.07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202681" y="1232742"/>
              <a:ext cx="1378579" cy="88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Screen Shot 2018-10-26 at 11.55.54.png" descr="Screen Shot 2018-10-26 at 11.55.54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133833" y="1650744"/>
              <a:ext cx="1378579" cy="88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Screen Shot 2018-10-26 at 17.59.28.png" descr="Screen Shot 2018-10-26 at 17.59.28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082902" y="1235251"/>
              <a:ext cx="1378578" cy="88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etector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 Structure</a:t>
            </a:r>
          </a:p>
        </p:txBody>
      </p:sp>
      <p:sp>
        <p:nvSpPr>
          <p:cNvPr id="370" name="Numero diapositiva"/>
          <p:cNvSpPr txBox="1"/>
          <p:nvPr>
            <p:ph type="sldNum" sz="quarter" idx="2"/>
          </p:nvPr>
        </p:nvSpPr>
        <p:spPr>
          <a:xfrm>
            <a:off x="122460" y="9271737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77" name="Gruppo"/>
          <p:cNvGrpSpPr/>
          <p:nvPr/>
        </p:nvGrpSpPr>
        <p:grpSpPr>
          <a:xfrm>
            <a:off x="387179" y="5856492"/>
            <a:ext cx="4452138" cy="1149110"/>
            <a:chOff x="0" y="0"/>
            <a:chExt cx="4452137" cy="1149109"/>
          </a:xfrm>
        </p:grpSpPr>
        <p:sp>
          <p:nvSpPr>
            <p:cNvPr id="371" name="S1"/>
            <p:cNvSpPr/>
            <p:nvPr/>
          </p:nvSpPr>
          <p:spPr>
            <a:xfrm>
              <a:off x="0" y="0"/>
              <a:ext cx="1516267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372" name="S2"/>
            <p:cNvSpPr/>
            <p:nvPr/>
          </p:nvSpPr>
          <p:spPr>
            <a:xfrm>
              <a:off x="1516265" y="0"/>
              <a:ext cx="340388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73" name="S3"/>
            <p:cNvSpPr/>
            <p:nvPr/>
          </p:nvSpPr>
          <p:spPr>
            <a:xfrm>
              <a:off x="185665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74" name="S5"/>
            <p:cNvSpPr/>
            <p:nvPr/>
          </p:nvSpPr>
          <p:spPr>
            <a:xfrm>
              <a:off x="2695311" y="0"/>
              <a:ext cx="719453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75" name="S4"/>
            <p:cNvSpPr/>
            <p:nvPr/>
          </p:nvSpPr>
          <p:spPr>
            <a:xfrm>
              <a:off x="237496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76" name="S6"/>
            <p:cNvSpPr/>
            <p:nvPr/>
          </p:nvSpPr>
          <p:spPr>
            <a:xfrm>
              <a:off x="3414764" y="0"/>
              <a:ext cx="1037374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pSp>
        <p:nvGrpSpPr>
          <p:cNvPr id="384" name="Gruppo"/>
          <p:cNvGrpSpPr/>
          <p:nvPr/>
        </p:nvGrpSpPr>
        <p:grpSpPr>
          <a:xfrm>
            <a:off x="7129595" y="5822815"/>
            <a:ext cx="5488027" cy="1149111"/>
            <a:chOff x="0" y="0"/>
            <a:chExt cx="5488026" cy="1149109"/>
          </a:xfrm>
        </p:grpSpPr>
        <p:sp>
          <p:nvSpPr>
            <p:cNvPr id="378" name="S1"/>
            <p:cNvSpPr/>
            <p:nvPr/>
          </p:nvSpPr>
          <p:spPr>
            <a:xfrm>
              <a:off x="0" y="0"/>
              <a:ext cx="1516267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379" name="S2"/>
            <p:cNvSpPr/>
            <p:nvPr/>
          </p:nvSpPr>
          <p:spPr>
            <a:xfrm>
              <a:off x="1516265" y="0"/>
              <a:ext cx="340388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80" name="S3"/>
            <p:cNvSpPr/>
            <p:nvPr/>
          </p:nvSpPr>
          <p:spPr>
            <a:xfrm>
              <a:off x="185665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81" name="S5"/>
            <p:cNvSpPr/>
            <p:nvPr/>
          </p:nvSpPr>
          <p:spPr>
            <a:xfrm>
              <a:off x="269531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82" name="S4"/>
            <p:cNvSpPr/>
            <p:nvPr/>
          </p:nvSpPr>
          <p:spPr>
            <a:xfrm>
              <a:off x="237496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83" name="S6"/>
            <p:cNvSpPr/>
            <p:nvPr/>
          </p:nvSpPr>
          <p:spPr>
            <a:xfrm>
              <a:off x="3414764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aphicFrame>
        <p:nvGraphicFramePr>
          <p:cNvPr id="385" name="Tabella"/>
          <p:cNvGraphicFramePr/>
          <p:nvPr/>
        </p:nvGraphicFramePr>
        <p:xfrm>
          <a:off x="406229" y="925730"/>
          <a:ext cx="12230443" cy="503648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190915"/>
                <a:gridCol w="5459028"/>
                <a:gridCol w="5542398"/>
              </a:tblGrid>
              <a:tr h="908278"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36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164F86"/>
                      </a:solidFill>
                      <a:miter lim="400000"/>
                    </a:lnR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Oxygen 200 MeV/n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Oxygen 400 MeV/n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5E5E5E"/>
                          </a:solidFill>
                        </a:rPr>
                        <a:t>C (30x1mm) / C2H4 (30x2mm) + 29 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S2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9BA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</a:rPr>
                        <a:t>Emu (36)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chemeClr val="accent3"/>
                          </a:solidFill>
                        </a:rPr>
                        <a:t>Polyethylene (10x1mm)+10emu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19A3F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28A5F9"/>
                          </a:solidFill>
                        </a:rPr>
                        <a:t>W (10x0.5mm)+10emu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EB261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EB261F"/>
                          </a:solidFill>
                        </a:rPr>
                        <a:t>W (15x0.9mm)+15emu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9417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941751"/>
                          </a:solidFill>
                        </a:rPr>
                        <a:t>Pb (20x1mm)+20emu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941751"/>
                          </a:solidFill>
                        </a:rPr>
                        <a:t>Pb (40x1mm)+40emu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392" name="Gruppo"/>
          <p:cNvGrpSpPr/>
          <p:nvPr/>
        </p:nvGrpSpPr>
        <p:grpSpPr>
          <a:xfrm>
            <a:off x="5882914" y="8284780"/>
            <a:ext cx="6951757" cy="1149111"/>
            <a:chOff x="0" y="0"/>
            <a:chExt cx="6951755" cy="1149109"/>
          </a:xfrm>
        </p:grpSpPr>
        <p:sp>
          <p:nvSpPr>
            <p:cNvPr id="386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387" name="S2"/>
            <p:cNvSpPr/>
            <p:nvPr/>
          </p:nvSpPr>
          <p:spPr>
            <a:xfrm>
              <a:off x="2979995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88" name="S3"/>
            <p:cNvSpPr/>
            <p:nvPr/>
          </p:nvSpPr>
          <p:spPr>
            <a:xfrm>
              <a:off x="332038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89" name="S5"/>
            <p:cNvSpPr/>
            <p:nvPr/>
          </p:nvSpPr>
          <p:spPr>
            <a:xfrm>
              <a:off x="415904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90" name="S4"/>
            <p:cNvSpPr/>
            <p:nvPr/>
          </p:nvSpPr>
          <p:spPr>
            <a:xfrm>
              <a:off x="383869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91" name="S6"/>
            <p:cNvSpPr/>
            <p:nvPr/>
          </p:nvSpPr>
          <p:spPr>
            <a:xfrm>
              <a:off x="4878493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pSp>
        <p:nvGrpSpPr>
          <p:cNvPr id="399" name="Gruppo"/>
          <p:cNvGrpSpPr/>
          <p:nvPr/>
        </p:nvGrpSpPr>
        <p:grpSpPr>
          <a:xfrm>
            <a:off x="387179" y="7098925"/>
            <a:ext cx="5967072" cy="1149111"/>
            <a:chOff x="0" y="0"/>
            <a:chExt cx="5967071" cy="1149109"/>
          </a:xfrm>
        </p:grpSpPr>
        <p:sp>
          <p:nvSpPr>
            <p:cNvPr id="393" name="S2"/>
            <p:cNvSpPr/>
            <p:nvPr/>
          </p:nvSpPr>
          <p:spPr>
            <a:xfrm>
              <a:off x="3031200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94" name="S3"/>
            <p:cNvSpPr/>
            <p:nvPr/>
          </p:nvSpPr>
          <p:spPr>
            <a:xfrm>
              <a:off x="3371586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95" name="S5"/>
            <p:cNvSpPr/>
            <p:nvPr/>
          </p:nvSpPr>
          <p:spPr>
            <a:xfrm>
              <a:off x="4210245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96" name="S4"/>
            <p:cNvSpPr/>
            <p:nvPr/>
          </p:nvSpPr>
          <p:spPr>
            <a:xfrm>
              <a:off x="3889902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97" name="S6"/>
            <p:cNvSpPr/>
            <p:nvPr/>
          </p:nvSpPr>
          <p:spPr>
            <a:xfrm>
              <a:off x="4929697" y="0"/>
              <a:ext cx="1037375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  <p:sp>
          <p:nvSpPr>
            <p:cNvPr id="398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402" name="Numero diapositiva"/>
          <p:cNvSpPr txBox="1"/>
          <p:nvPr>
            <p:ph type="sldNum" sz="quarter" idx="2"/>
          </p:nvPr>
        </p:nvSpPr>
        <p:spPr>
          <a:xfrm>
            <a:off x="-12973" y="9429294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3" name="Selection: incoming particle with θ&lt;0.04 rad…"/>
          <p:cNvSpPr txBox="1"/>
          <p:nvPr/>
        </p:nvSpPr>
        <p:spPr>
          <a:xfrm>
            <a:off x="157156" y="8388594"/>
            <a:ext cx="607893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</p:txBody>
      </p:sp>
      <p:pic>
        <p:nvPicPr>
          <p:cNvPr id="404" name="c_n.pdf" descr="c_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99" y="885133"/>
            <a:ext cx="6969043" cy="5530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c_impactparameter.pdf" descr="c_impactparamete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9" y="4222796"/>
            <a:ext cx="6968814" cy="5530805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RAW Data = Data before replacing fragmented…"/>
          <p:cNvSpPr txBox="1"/>
          <p:nvPr/>
        </p:nvSpPr>
        <p:spPr>
          <a:xfrm>
            <a:off x="6502399" y="1717375"/>
            <a:ext cx="625243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RAW Data = Data before replacing fragmented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oxygens with a single segment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409" name="Numero diapositiva"/>
          <p:cNvSpPr txBox="1"/>
          <p:nvPr>
            <p:ph type="sldNum" sz="quarter" idx="2"/>
          </p:nvPr>
        </p:nvSpPr>
        <p:spPr>
          <a:xfrm>
            <a:off x="-12973" y="9429294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c_probability.pdf" descr="c_probabilit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27" y="847033"/>
            <a:ext cx="6826902" cy="5418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c_maxaperture.pdf" descr="c_maxapertur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9" y="4222796"/>
            <a:ext cx="6968814" cy="5530804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RAW Data = Data before replacing fragmented…"/>
          <p:cNvSpPr txBox="1"/>
          <p:nvPr/>
        </p:nvSpPr>
        <p:spPr>
          <a:xfrm>
            <a:off x="6502400" y="1717375"/>
            <a:ext cx="625243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RAW Data = Data before replacing fragmented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oxygens with a single segment</a:t>
            </a:r>
          </a:p>
        </p:txBody>
      </p:sp>
      <p:sp>
        <p:nvSpPr>
          <p:cNvPr id="413" name="Selection: incoming particle with θ&lt;0.04 rad…"/>
          <p:cNvSpPr txBox="1"/>
          <p:nvPr/>
        </p:nvSpPr>
        <p:spPr>
          <a:xfrm>
            <a:off x="157156" y="8388594"/>
            <a:ext cx="607893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c_OxyTheta.pdf" descr="c_OxyThet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27" y="847033"/>
            <a:ext cx="6954694" cy="551959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417" name="Numero diapositiva"/>
          <p:cNvSpPr txBox="1"/>
          <p:nvPr>
            <p:ph type="sldNum" sz="quarter" idx="2"/>
          </p:nvPr>
        </p:nvSpPr>
        <p:spPr>
          <a:xfrm>
            <a:off x="-1" y="9429294"/>
            <a:ext cx="34026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8" name="c_Theta.pdf" descr="c_Thet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6519" y="4071849"/>
            <a:ext cx="6954694" cy="5519599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AW Data = Data before replacing fragmented…"/>
          <p:cNvSpPr txBox="1"/>
          <p:nvPr/>
        </p:nvSpPr>
        <p:spPr>
          <a:xfrm>
            <a:off x="6502400" y="1717375"/>
            <a:ext cx="625243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RAW Data = Data before replacing fragmented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oxygens with a single segment</a:t>
            </a:r>
          </a:p>
        </p:txBody>
      </p:sp>
      <p:sp>
        <p:nvSpPr>
          <p:cNvPr id="420" name="Selection: incoming particle with θ&lt;0.04 rad…"/>
          <p:cNvSpPr txBox="1"/>
          <p:nvPr/>
        </p:nvSpPr>
        <p:spPr>
          <a:xfrm>
            <a:off x="157156" y="8388594"/>
            <a:ext cx="607893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omparison with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Simulation</a:t>
            </a:r>
          </a:p>
        </p:txBody>
      </p:sp>
      <p:sp>
        <p:nvSpPr>
          <p:cNvPr id="4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4" name="c_nseg.pdf" descr="c_nse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56" y="909929"/>
            <a:ext cx="7050321" cy="5595493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RAW Data = Data before replacing fragmented…"/>
          <p:cNvSpPr txBox="1"/>
          <p:nvPr/>
        </p:nvSpPr>
        <p:spPr>
          <a:xfrm>
            <a:off x="6502400" y="1717375"/>
            <a:ext cx="625243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RAW Data = Data before replacing fragmented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oxygens with a single segment</a:t>
            </a:r>
          </a:p>
        </p:txBody>
      </p:sp>
      <p:sp>
        <p:nvSpPr>
          <p:cNvPr id="426" name="Selection: incoming particle with θ&lt;0.04 rad…"/>
          <p:cNvSpPr txBox="1"/>
          <p:nvPr/>
        </p:nvSpPr>
        <p:spPr>
          <a:xfrm>
            <a:off x="157156" y="8388594"/>
            <a:ext cx="607893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Selection: incoming particle with θ&lt;0.04 rad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Vertex probability&gt;0.5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xy2.gif" descr="oxy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591"/>
            <a:ext cx="13004800" cy="96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Linea"/>
          <p:cNvSpPr/>
          <p:nvPr/>
        </p:nvSpPr>
        <p:spPr>
          <a:xfrm>
            <a:off x="-1905" y="9616189"/>
            <a:ext cx="13008611" cy="1"/>
          </a:xfrm>
          <a:prstGeom prst="lin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797 μm"/>
          <p:cNvSpPr txBox="1"/>
          <p:nvPr/>
        </p:nvSpPr>
        <p:spPr>
          <a:xfrm>
            <a:off x="5927242" y="9100568"/>
            <a:ext cx="115031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797 μm</a:t>
            </a:r>
          </a:p>
        </p:txBody>
      </p:sp>
      <p:sp>
        <p:nvSpPr>
          <p:cNvPr id="172" name="590 μm"/>
          <p:cNvSpPr txBox="1"/>
          <p:nvPr/>
        </p:nvSpPr>
        <p:spPr>
          <a:xfrm rot="16200000">
            <a:off x="12046102" y="4660899"/>
            <a:ext cx="115031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590 μm</a:t>
            </a:r>
          </a:p>
        </p:txBody>
      </p:sp>
      <p:sp>
        <p:nvSpPr>
          <p:cNvPr id="173" name="Linea"/>
          <p:cNvSpPr/>
          <p:nvPr/>
        </p:nvSpPr>
        <p:spPr>
          <a:xfrm flipV="1">
            <a:off x="12920980" y="51685"/>
            <a:ext cx="1" cy="9566410"/>
          </a:xfrm>
          <a:prstGeom prst="lin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fficiency Plate by Plate (All Track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Efficiency Plate by Plate (All Tracks)</a:t>
            </a:r>
          </a:p>
        </p:txBody>
      </p:sp>
      <p:sp>
        <p:nvSpPr>
          <p:cNvPr id="176" name="Numero diapositiva"/>
          <p:cNvSpPr txBox="1"/>
          <p:nvPr>
            <p:ph type="sldNum" sz="quarter" idx="2"/>
          </p:nvPr>
        </p:nvSpPr>
        <p:spPr>
          <a:xfrm>
            <a:off x="25989" y="9429294"/>
            <a:ext cx="227281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77" name="Tabella"/>
          <p:cNvGraphicFramePr/>
          <p:nvPr/>
        </p:nvGraphicFramePr>
        <p:xfrm>
          <a:off x="5380416" y="840683"/>
          <a:ext cx="3688277" cy="891926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225192"/>
                <a:gridCol w="1225192"/>
                <a:gridCol w="1225192"/>
              </a:tblGrid>
              <a:tr h="556660"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Plate Id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 all tracks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 Oxy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86.8%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86.6%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94.0%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98.0%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99.8%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72.2%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22.9%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96.4%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99.6%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92.9%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93.5%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93.4%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93.3%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91.2%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91.8%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91.8%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92.1%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92.4%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89.8%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89.7%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88.8%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78" name="Tabella"/>
          <p:cNvGraphicFramePr/>
          <p:nvPr/>
        </p:nvGraphicFramePr>
        <p:xfrm>
          <a:off x="9172454" y="847033"/>
          <a:ext cx="3688277" cy="891926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225192"/>
                <a:gridCol w="1225192"/>
                <a:gridCol w="1225192"/>
              </a:tblGrid>
              <a:tr h="556660"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Plate Id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 all tracks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 Oxy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91.2%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89.9%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85.0%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93.5%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92.9%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94.8%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94.2%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89.5%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77.2%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93.1%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94.0%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93.9%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92.5%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95.6%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94.5%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93.7%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94.8%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97.3%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98.8%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5666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Helvetica Neue"/>
                        </a:rPr>
                        <a:t>100.0%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79" name="text_Eff_plate_=.pdf" descr="text_Eff_plate_=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589" y="1116515"/>
            <a:ext cx="5117315" cy="69358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Mean Efficiency all = 94%…"/>
          <p:cNvSpPr txBox="1"/>
          <p:nvPr>
            <p:ph type="body" sz="half" idx="1"/>
          </p:nvPr>
        </p:nvSpPr>
        <p:spPr>
          <a:xfrm>
            <a:off x="-151050" y="2802921"/>
            <a:ext cx="5674593" cy="6387669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>
                <a:solidFill>
                  <a:schemeClr val="accent5">
                    <a:lumOff val="-29866"/>
                  </a:schemeClr>
                </a:solidFill>
              </a:defRPr>
            </a:pPr>
            <a:r>
              <a:t>Mean Efficiency all = 94%</a:t>
            </a:r>
          </a:p>
          <a:p>
            <a:pPr marL="0" indent="0" algn="ctr">
              <a:buSzTx/>
              <a:buNone/>
              <a:defRPr b="1">
                <a:solidFill>
                  <a:schemeClr val="accent5">
                    <a:lumOff val="-29866"/>
                  </a:schemeClr>
                </a:solidFill>
              </a:defRPr>
            </a:pPr>
            <a:r>
              <a:t>Mean Efficiency Oxy = 91%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rack Efficiency by Ang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Track Efficiency by Angle</a:t>
            </a:r>
          </a:p>
        </p:txBody>
      </p:sp>
      <p:sp>
        <p:nvSpPr>
          <p:cNvPr id="183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4" name="To be improved…"/>
          <p:cNvSpPr txBox="1"/>
          <p:nvPr/>
        </p:nvSpPr>
        <p:spPr>
          <a:xfrm>
            <a:off x="6083706" y="8485207"/>
            <a:ext cx="384498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pPr/>
            <a:r>
              <a:t>To be improved… </a:t>
            </a:r>
          </a:p>
        </p:txBody>
      </p:sp>
      <p:grpSp>
        <p:nvGrpSpPr>
          <p:cNvPr id="191" name="Gruppo"/>
          <p:cNvGrpSpPr/>
          <p:nvPr/>
        </p:nvGrpSpPr>
        <p:grpSpPr>
          <a:xfrm>
            <a:off x="190329" y="1236326"/>
            <a:ext cx="12504909" cy="7344132"/>
            <a:chOff x="0" y="0"/>
            <a:chExt cx="12504908" cy="7344131"/>
          </a:xfrm>
        </p:grpSpPr>
        <p:pic>
          <p:nvPicPr>
            <p:cNvPr id="185" name="Schermata 2019-05-31 alle 14.53.31.png" descr="Schermata 2019-05-31 alle 14.53.3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19233" y="0"/>
              <a:ext cx="12385676" cy="6859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Signal Region"/>
            <p:cNvSpPr txBox="1"/>
            <p:nvPr/>
          </p:nvSpPr>
          <p:spPr>
            <a:xfrm>
              <a:off x="826775" y="6404331"/>
              <a:ext cx="1333742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2900"/>
              </a:pPr>
              <a:r>
                <a:t>Signal</a:t>
              </a:r>
              <a:br/>
              <a:r>
                <a:t>Region</a:t>
              </a:r>
            </a:p>
          </p:txBody>
        </p:sp>
        <p:sp>
          <p:nvSpPr>
            <p:cNvPr id="187" name="Angle (rad)"/>
            <p:cNvSpPr txBox="1"/>
            <p:nvPr/>
          </p:nvSpPr>
          <p:spPr>
            <a:xfrm>
              <a:off x="10057359" y="6442431"/>
              <a:ext cx="167754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Angle (rad)</a:t>
              </a:r>
            </a:p>
          </p:txBody>
        </p:sp>
        <p:sp>
          <p:nvSpPr>
            <p:cNvPr id="188" name="Efficiency"/>
            <p:cNvSpPr txBox="1"/>
            <p:nvPr/>
          </p:nvSpPr>
          <p:spPr>
            <a:xfrm rot="16200000">
              <a:off x="-499936" y="1126656"/>
              <a:ext cx="1431672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Efficiency</a:t>
              </a:r>
            </a:p>
          </p:txBody>
        </p:sp>
        <p:pic>
          <p:nvPicPr>
            <p:cNvPr id="189" name="frac_N_seg_-2_N_.pdf" descr="frac_N_seg_-2_N_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54889" y="3068658"/>
              <a:ext cx="4330701" cy="1143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Rettangolo"/>
            <p:cNvSpPr/>
            <p:nvPr/>
          </p:nvSpPr>
          <p:spPr>
            <a:xfrm>
              <a:off x="1493645" y="0"/>
              <a:ext cx="8799464" cy="622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Oxygen Cou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Counting</a:t>
            </a:r>
          </a:p>
        </p:txBody>
      </p:sp>
      <p:sp>
        <p:nvSpPr>
          <p:cNvPr id="194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5" name="deltaray.gif" descr="deltara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5935" y="1082726"/>
            <a:ext cx="8712930" cy="8508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Oxygen Cou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Counting</a:t>
            </a:r>
          </a:p>
        </p:txBody>
      </p:sp>
      <p:sp>
        <p:nvSpPr>
          <p:cNvPr id="198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9" name="Our scanning software is not optimized for such ionizing particles…"/>
          <p:cNvSpPr txBox="1"/>
          <p:nvPr>
            <p:ph type="body" sz="half" idx="1"/>
          </p:nvPr>
        </p:nvSpPr>
        <p:spPr>
          <a:xfrm>
            <a:off x="10916" y="569305"/>
            <a:ext cx="12993884" cy="2368930"/>
          </a:xfrm>
          <a:prstGeom prst="rect">
            <a:avLst/>
          </a:prstGeom>
        </p:spPr>
        <p:txBody>
          <a:bodyPr/>
          <a:lstStyle/>
          <a:p>
            <a:pPr marL="395604" indent="-395604" defTabSz="519937">
              <a:lnSpc>
                <a:spcPct val="90000"/>
              </a:lnSpc>
              <a:spcBef>
                <a:spcPts val="400"/>
              </a:spcBef>
              <a:defRPr sz="2848"/>
            </a:pPr>
            <a:r>
              <a:t>Our scanning software is not optimized for such ionizing particles </a:t>
            </a:r>
          </a:p>
          <a:p>
            <a:pPr marL="395604" indent="-395604" defTabSz="519937">
              <a:lnSpc>
                <a:spcPct val="90000"/>
              </a:lnSpc>
              <a:spcBef>
                <a:spcPts val="400"/>
              </a:spcBef>
              <a:defRPr sz="2848"/>
            </a:pPr>
            <a:r>
              <a:t>The grains along the oxygen trajectory are not separated and on a straight line</a:t>
            </a:r>
          </a:p>
          <a:p>
            <a:pPr marL="395604" indent="-395604" defTabSz="519937">
              <a:lnSpc>
                <a:spcPct val="90000"/>
              </a:lnSpc>
              <a:spcBef>
                <a:spcPts val="400"/>
              </a:spcBef>
              <a:defRPr sz="2848"/>
            </a:pPr>
            <a:r>
              <a:t>Oxygen grains created by the same particle are associated with close segments</a:t>
            </a:r>
          </a:p>
        </p:txBody>
      </p:sp>
      <p:pic>
        <p:nvPicPr>
          <p:cNvPr id="200" name="2019-06-03_11-07-07.png" descr="2019-06-03_11-07-07.png"/>
          <p:cNvPicPr>
            <a:picLocks noChangeAspect="1"/>
          </p:cNvPicPr>
          <p:nvPr/>
        </p:nvPicPr>
        <p:blipFill>
          <a:blip r:embed="rId2">
            <a:extLst/>
          </a:blip>
          <a:srcRect l="20197" t="5226" r="7923" b="0"/>
          <a:stretch>
            <a:fillRect/>
          </a:stretch>
        </p:blipFill>
        <p:spPr>
          <a:xfrm>
            <a:off x="2370397" y="2517155"/>
            <a:ext cx="10132231" cy="7236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Oxygen Cou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Counting</a:t>
            </a:r>
          </a:p>
        </p:txBody>
      </p:sp>
      <p:sp>
        <p:nvSpPr>
          <p:cNvPr id="203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4" name="Segments with  ΔRxy&lt;1.5 μm &amp;&amp; Δθ&lt;0.04 rad are replaced by a single segment that combines properly all the information"/>
          <p:cNvSpPr txBox="1"/>
          <p:nvPr>
            <p:ph type="body" idx="1"/>
          </p:nvPr>
        </p:nvSpPr>
        <p:spPr>
          <a:xfrm>
            <a:off x="5579033" y="1303866"/>
            <a:ext cx="7019539" cy="7931284"/>
          </a:xfrm>
          <a:prstGeom prst="rect">
            <a:avLst/>
          </a:prstGeom>
        </p:spPr>
        <p:txBody>
          <a:bodyPr/>
          <a:lstStyle/>
          <a:p>
            <a:pPr/>
            <a:r>
              <a:t>Segments with </a:t>
            </a:r>
            <a:br/>
            <a:r>
              <a:t>ΔR</a:t>
            </a:r>
            <a:r>
              <a:rPr baseline="-5999"/>
              <a:t>xy</a:t>
            </a:r>
            <a:r>
              <a:t>&lt;1.5 μm &amp;&amp; Δθ&lt;0.04 rad are replaced by a single segment that combines properly all the information</a:t>
            </a:r>
          </a:p>
        </p:txBody>
      </p:sp>
      <p:pic>
        <p:nvPicPr>
          <p:cNvPr id="205" name="Schermata 2019-06-01 alle 13.17.41.png" descr="Schermata 2019-06-01 alle 13.17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0" y="5269507"/>
            <a:ext cx="5473300" cy="4321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chermata 2019-06-01 alle 13.17.04.png" descr="Schermata 2019-06-01 alle 13.17.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732" y="847033"/>
            <a:ext cx="5322237" cy="4198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Oxygen Coun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Counting</a:t>
            </a:r>
          </a:p>
        </p:txBody>
      </p:sp>
      <p:sp>
        <p:nvSpPr>
          <p:cNvPr id="211" name="Numero diapositiva"/>
          <p:cNvSpPr txBox="1"/>
          <p:nvPr>
            <p:ph type="sldNum" sz="quarter" idx="2"/>
          </p:nvPr>
        </p:nvSpPr>
        <p:spPr>
          <a:xfrm>
            <a:off x="43516" y="9429294"/>
            <a:ext cx="227281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Schermata 2019-06-01 alle 18.33.25.png" descr="Schermata 2019-06-01 alle 18.33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73" y="1040191"/>
            <a:ext cx="6515374" cy="4635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hermata 2019-06-01 alle 18.31.24.png" descr="Schermata 2019-06-01 alle 18.31.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427" y="4770306"/>
            <a:ext cx="6515373" cy="4983295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Before"/>
          <p:cNvSpPr txBox="1"/>
          <p:nvPr/>
        </p:nvSpPr>
        <p:spPr>
          <a:xfrm>
            <a:off x="7114565" y="1221648"/>
            <a:ext cx="164174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Before</a:t>
            </a:r>
          </a:p>
        </p:txBody>
      </p:sp>
      <p:sp>
        <p:nvSpPr>
          <p:cNvPr id="215" name="After"/>
          <p:cNvSpPr txBox="1"/>
          <p:nvPr/>
        </p:nvSpPr>
        <p:spPr>
          <a:xfrm>
            <a:off x="4829793" y="7610073"/>
            <a:ext cx="164174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After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B51700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