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57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28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4844F-7B18-C44A-8CA2-41348765571B}" type="datetimeFigureOut">
              <a:rPr lang="en-US" smtClean="0"/>
              <a:t>01/06/19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C300B-5833-4A49-8539-C9B6A383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0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E1FE4-CA8A-C14F-8102-EA1617D6024F}" type="datetimeFigureOut">
              <a:rPr lang="en-US" smtClean="0"/>
              <a:t>01/06/19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72465-DA4D-5D45-8CC3-4C28FE46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69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1AB4-F762-5E40-AA43-06AB36F4ADE4}" type="datetime1">
              <a:rPr lang="en-US" smtClean="0"/>
              <a:t>01/06/19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E30-9E6A-E544-BDF5-B786251CDD98}" type="datetime1">
              <a:rPr lang="en-US" smtClean="0"/>
              <a:t>01/06/19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241-EBDD-9F41-819D-984C75CF126C}" type="datetime1">
              <a:rPr lang="en-US" smtClean="0"/>
              <a:t>01/06/19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B148-29B6-3D40-95B1-E72ECB7EF312}" type="datetime1">
              <a:rPr lang="en-US" smtClean="0"/>
              <a:t>01/06/19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DF8-84F5-5D43-B019-050CE0E11F75}" type="datetime1">
              <a:rPr lang="en-US" smtClean="0"/>
              <a:t>01/06/19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7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93B6-A4A9-234A-930C-A0ADA4C85E3B}" type="datetime1">
              <a:rPr lang="en-US" smtClean="0"/>
              <a:t>01/06/19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CD7E-D594-3F4A-8257-BB811441A5A0}" type="datetime1">
              <a:rPr lang="en-US" smtClean="0"/>
              <a:t>01/06/19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8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4CB-D08C-EA40-96CC-003C00B9DC23}" type="datetime1">
              <a:rPr lang="en-US" smtClean="0"/>
              <a:t>01/06/19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DE01-1997-A34D-A9DF-BB563DF781E2}" type="datetime1">
              <a:rPr lang="en-US" smtClean="0"/>
              <a:t>01/06/19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A27-C269-634F-B016-3C6B0B25A6CD}" type="datetime1">
              <a:rPr lang="en-US" smtClean="0"/>
              <a:t>01/06/19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44FA-7BEE-2744-9ED2-01D3C2927E1F}" type="datetime1">
              <a:rPr lang="en-US" smtClean="0"/>
              <a:t>01/06/19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1A9F-86BF-DA40-8EEA-F5E6C8C6FC80}" type="datetime1">
              <a:rPr lang="en-US" smtClean="0"/>
              <a:t>01/06/19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85604-C494-EC48-A02A-C2961385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7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118" y="2503954"/>
            <a:ext cx="8740588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FOOT data </a:t>
            </a:r>
            <a:r>
              <a:rPr lang="en-US" sz="5400" dirty="0" err="1" smtClean="0"/>
              <a:t>taking@GSI</a:t>
            </a:r>
            <a:r>
              <a:rPr lang="en-US" sz="5400" dirty="0" smtClean="0"/>
              <a:t>:</a:t>
            </a:r>
            <a:r>
              <a:rPr lang="en-US" sz="5400" dirty="0"/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 quick overview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375647" y="6394824"/>
            <a:ext cx="410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FOOT Collaboration Meeting – Pavia 2019</a:t>
            </a:r>
            <a:endParaRPr lang="en-US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8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bbd0bd51f2_start-finis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r="31765" b="28432"/>
          <a:stretch/>
        </p:blipFill>
        <p:spPr>
          <a:xfrm>
            <a:off x="2060862" y="956235"/>
            <a:ext cx="4766235" cy="1972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0862" y="447956"/>
            <a:ext cx="1373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April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3152" y="433015"/>
            <a:ext cx="1555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April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883" y="3291256"/>
            <a:ext cx="8516470" cy="2792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3200" dirty="0" smtClean="0"/>
              <a:t>IBER beam time 2019 ESA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3200" dirty="0" smtClean="0"/>
              <a:t>Expected 16 hours beam time</a:t>
            </a:r>
            <a:r>
              <a:rPr lang="en-US" sz="3200" dirty="0"/>
              <a:t> </a:t>
            </a:r>
            <a:r>
              <a:rPr lang="en-US" sz="3200" dirty="0" smtClean="0"/>
              <a:t>(parasitic beam)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3200" dirty="0" smtClean="0"/>
              <a:t>Oxygen beam (200 and 400 MeV/u), Cave A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3200" dirty="0" smtClean="0"/>
              <a:t>Two setups: Emulsions + Electronic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3200" dirty="0" smtClean="0"/>
              <a:t>Overall 32 people joined the test beam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3200" y="1658468"/>
            <a:ext cx="977153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83765" y="433015"/>
            <a:ext cx="5946588" cy="249545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7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4236" y="209176"/>
            <a:ext cx="8830235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Organization &amp; Logistic: how to bother your colleagues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Practical Organization started in January 2019: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Dosimeter requests at GSI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Accommodation information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GSI accounts IT Department</a:t>
            </a:r>
          </a:p>
          <a:p>
            <a:pPr lvl="1"/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Since February: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Skype calls for run organization every 2 weeks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Parallel Skype calls with </a:t>
            </a:r>
            <a:r>
              <a:rPr lang="en-US" sz="2400" dirty="0" err="1" smtClean="0"/>
              <a:t>Uli</a:t>
            </a:r>
            <a:r>
              <a:rPr lang="en-US" sz="2400" dirty="0" smtClean="0"/>
              <a:t> </a:t>
            </a:r>
            <a:r>
              <a:rPr lang="en-US" sz="2400" dirty="0" err="1" smtClean="0"/>
              <a:t>Weber@GSI</a:t>
            </a:r>
            <a:endParaRPr lang="en-US" sz="2400" dirty="0"/>
          </a:p>
          <a:p>
            <a:pPr marL="800100" lvl="1" indent="-342900">
              <a:buFont typeface="Wingdings" charset="2"/>
              <a:buChar char="§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Main concerns from GSI: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Number of people involved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Material to bring in Cave A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Special needs (e.g. gas flux for beam monitor)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Beam time schedule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67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3382" y="172580"/>
            <a:ext cx="28210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Emulsion Setup</a:t>
            </a:r>
            <a:endParaRPr lang="en-US" sz="3200" b="1" dirty="0"/>
          </a:p>
        </p:txBody>
      </p:sp>
      <p:pic>
        <p:nvPicPr>
          <p:cNvPr id="7" name="Picture 6" descr="DVR_IP PTZ Camera_main_20190405234253_@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88" y="1086035"/>
            <a:ext cx="4527176" cy="2546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3448" y="1106318"/>
            <a:ext cx="451223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On-line monitoring: SC + BM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4 emulsions chambers exposed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200 MeV/u and 400 MeV/u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Scanned field (2.5 cm x 2.5 cm)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Overall </a:t>
            </a:r>
            <a:r>
              <a:rPr lang="en-US" sz="2400" dirty="0" err="1" smtClean="0"/>
              <a:t>fluence</a:t>
            </a:r>
            <a:r>
              <a:rPr lang="en-US" sz="2400" dirty="0" smtClean="0"/>
              <a:t> 14-19 x 10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ions</a:t>
            </a:r>
            <a:endParaRPr lang="en-US" sz="2400" dirty="0"/>
          </a:p>
        </p:txBody>
      </p:sp>
      <p:sp>
        <p:nvSpPr>
          <p:cNvPr id="9" name="Textfeld 3"/>
          <p:cNvSpPr txBox="1"/>
          <p:nvPr/>
        </p:nvSpPr>
        <p:spPr>
          <a:xfrm>
            <a:off x="3575142" y="4476168"/>
            <a:ext cx="2849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position in the middle</a:t>
            </a:r>
          </a:p>
          <a:p>
            <a:pPr algn="ctr"/>
            <a:r>
              <a:rPr lang="en-US" dirty="0" smtClean="0"/>
              <a:t>1 mm grid in x/y</a:t>
            </a:r>
          </a:p>
          <a:p>
            <a:pPr algn="ctr"/>
            <a:r>
              <a:rPr lang="en-US" dirty="0" smtClean="0"/>
              <a:t>-12 … +12 mm  size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4128" r="4783" b="7047"/>
          <a:stretch/>
        </p:blipFill>
        <p:spPr bwMode="auto">
          <a:xfrm>
            <a:off x="59766" y="3632572"/>
            <a:ext cx="3570942" cy="311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4272" b="4853"/>
          <a:stretch/>
        </p:blipFill>
        <p:spPr bwMode="auto">
          <a:xfrm>
            <a:off x="6184154" y="3781982"/>
            <a:ext cx="3005444" cy="300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barack-obama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r="19444"/>
          <a:stretch/>
        </p:blipFill>
        <p:spPr>
          <a:xfrm>
            <a:off x="29884" y="3767041"/>
            <a:ext cx="3669464" cy="28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3170" y="157639"/>
            <a:ext cx="2941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Electronic Setup</a:t>
            </a:r>
            <a:endParaRPr lang="en-US" sz="3200" b="1" dirty="0"/>
          </a:p>
        </p:txBody>
      </p:sp>
      <p:pic>
        <p:nvPicPr>
          <p:cNvPr id="6" name="Picture 5" descr="IMG_20190407_1640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8" b="17430"/>
          <a:stretch/>
        </p:blipFill>
        <p:spPr>
          <a:xfrm>
            <a:off x="209177" y="1060825"/>
            <a:ext cx="4960470" cy="2496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474" y="1329764"/>
            <a:ext cx="2864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Setup@April</a:t>
            </a:r>
            <a:r>
              <a:rPr lang="en-US" sz="2400" b="1" dirty="0" smtClean="0"/>
              <a:t> 2019: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SC+BM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VTX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TOF Wall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Calorimeter Crystal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647" y="4078941"/>
            <a:ext cx="52808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Goal:</a:t>
            </a:r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To test integration if sub-detectors in global DAQ</a:t>
            </a:r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To test sub-detector performances on Oxygen beam</a:t>
            </a:r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To take at least some data with target (C/C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9" name="Picture 8" descr="68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04" y="4078941"/>
            <a:ext cx="3406588" cy="2603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37" y="4081931"/>
            <a:ext cx="52808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Goal:</a:t>
            </a:r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To test integration if sub-detectors in global DAQ</a:t>
            </a:r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To test sub-detector performances on Oxygen beam</a:t>
            </a:r>
          </a:p>
          <a:p>
            <a:pPr marL="285750" indent="-285750" algn="just">
              <a:buFontTx/>
              <a:buChar char="-"/>
            </a:pPr>
            <a:r>
              <a:rPr lang="en-US" sz="2400" strike="sngStrike" dirty="0" smtClean="0"/>
              <a:t>To take at least some data with target (C/C</a:t>
            </a:r>
            <a:r>
              <a:rPr lang="en-US" sz="2400" strike="sngStrike" baseline="-25000" dirty="0" smtClean="0"/>
              <a:t>2</a:t>
            </a:r>
            <a:r>
              <a:rPr lang="en-US" sz="2400" strike="sngStrike" dirty="0" smtClean="0"/>
              <a:t>H</a:t>
            </a:r>
            <a:r>
              <a:rPr lang="en-US" sz="2400" strike="sngStrike" baseline="-25000" dirty="0" smtClean="0"/>
              <a:t>4</a:t>
            </a:r>
            <a:r>
              <a:rPr lang="en-US" sz="2400" strike="sngStrike" dirty="0" smtClean="0"/>
              <a:t>)</a:t>
            </a:r>
            <a:endParaRPr lang="en-US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152031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56051" y="202461"/>
            <a:ext cx="514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Cave A control room and surroundings</a:t>
            </a:r>
            <a:endParaRPr lang="en-US" sz="2400" b="1" dirty="0"/>
          </a:p>
        </p:txBody>
      </p:sp>
      <p:pic>
        <p:nvPicPr>
          <p:cNvPr id="6" name="Picture 5" descr="20190405_175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85" y="3910973"/>
            <a:ext cx="3741588" cy="2810502"/>
          </a:xfrm>
          <a:prstGeom prst="rect">
            <a:avLst/>
          </a:prstGeom>
        </p:spPr>
      </p:pic>
      <p:pic>
        <p:nvPicPr>
          <p:cNvPr id="7" name="Picture 6" descr="20190405_1750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81" y="911414"/>
            <a:ext cx="3568692" cy="2674468"/>
          </a:xfrm>
          <a:prstGeom prst="rect">
            <a:avLst/>
          </a:prstGeom>
        </p:spPr>
      </p:pic>
      <p:pic>
        <p:nvPicPr>
          <p:cNvPr id="9" name="Picture 8" descr="IMG_20190405_1041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5" y="1045882"/>
            <a:ext cx="3381471" cy="2539999"/>
          </a:xfrm>
          <a:prstGeom prst="rect">
            <a:avLst/>
          </a:prstGeom>
        </p:spPr>
      </p:pic>
      <p:pic>
        <p:nvPicPr>
          <p:cNvPr id="10" name="Picture 9" descr="IMG_20190405_1043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" y="3839883"/>
            <a:ext cx="3842122" cy="28815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294" y="5526180"/>
            <a:ext cx="8710706" cy="1200328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Too many persons involved?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Most likely not</a:t>
            </a:r>
            <a:r>
              <a:rPr lang="mr-IN" sz="2400" dirty="0" smtClean="0"/>
              <a:t>…</a:t>
            </a:r>
            <a:r>
              <a:rPr lang="it-IT" sz="2400" dirty="0" err="1" smtClean="0"/>
              <a:t>but</a:t>
            </a:r>
            <a:r>
              <a:rPr lang="it-IT" sz="2400" dirty="0" smtClean="0"/>
              <a:t> </a:t>
            </a:r>
            <a:r>
              <a:rPr lang="it-IT" sz="2400" dirty="0" err="1" smtClean="0"/>
              <a:t>dedicated</a:t>
            </a:r>
            <a:r>
              <a:rPr lang="it-IT" sz="2400" dirty="0" smtClean="0"/>
              <a:t> </a:t>
            </a:r>
            <a:r>
              <a:rPr lang="it-IT" sz="2400" dirty="0" err="1" smtClean="0"/>
              <a:t>space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so </a:t>
            </a:r>
            <a:r>
              <a:rPr lang="it-IT" sz="2400" dirty="0" err="1" smtClean="0"/>
              <a:t>comfortable</a:t>
            </a: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going</a:t>
            </a:r>
            <a:r>
              <a:rPr lang="it-IT" sz="2400" dirty="0" smtClean="0"/>
              <a:t> to </a:t>
            </a:r>
            <a:r>
              <a:rPr lang="it-IT" sz="2400" dirty="0" err="1" smtClean="0"/>
              <a:t>improve</a:t>
            </a:r>
            <a:r>
              <a:rPr lang="it-IT" sz="2400" dirty="0" smtClean="0"/>
              <a:t> in </a:t>
            </a:r>
            <a:r>
              <a:rPr lang="it-IT" sz="2400" dirty="0" err="1" smtClean="0"/>
              <a:t>near</a:t>
            </a:r>
            <a:r>
              <a:rPr lang="it-IT" sz="2400" dirty="0" smtClean="0"/>
              <a:t> future (Cave M?)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966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5604-C494-EC48-A02A-C296138535D4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IMG_848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/>
          <a:stretch/>
        </p:blipFill>
        <p:spPr>
          <a:xfrm>
            <a:off x="5154706" y="3481294"/>
            <a:ext cx="3914586" cy="3122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2858" y="-36595"/>
            <a:ext cx="5969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The Day After: few considerations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3564" y="437497"/>
            <a:ext cx="8945846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First meeting “on the field” for large part of the collaboration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We </a:t>
            </a:r>
            <a:r>
              <a:rPr lang="en-US" sz="2400" dirty="0" smtClean="0"/>
              <a:t>managed to quickly set-up the FOOT “workplace”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Lessons Learned: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Beam tuning delicate process (focus on 1-2 energies)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Open/close the cave during weekend is an issue</a:t>
            </a:r>
            <a:endParaRPr lang="en-US" sz="2000" dirty="0" smtClean="0"/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We had to cut the last part of our program (3-4 hours)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Was the </a:t>
            </a:r>
            <a:r>
              <a:rPr lang="en-US" sz="2400" dirty="0" err="1" smtClean="0"/>
              <a:t>Elog</a:t>
            </a:r>
            <a:r>
              <a:rPr lang="en-US" sz="2400" dirty="0" smtClean="0"/>
              <a:t> detailed enough?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587" y="3483552"/>
            <a:ext cx="4875802" cy="3182410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We could have the chance to get beam in Spring 2020 (Helium?)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Our current budget is 16-20 hours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Logistic might be more complicated (additional detectors)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/>
              <a:t>We could “deserve” to run as Main Users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519" t="21351" r="6304" b="7313"/>
          <a:stretch/>
        </p:blipFill>
        <p:spPr>
          <a:xfrm>
            <a:off x="5154706" y="3197410"/>
            <a:ext cx="3914586" cy="35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7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7803</TotalTime>
  <Words>434</Words>
  <Application>Microsoft Macintosh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FOOT data taking@GSI:  a quick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Multi-Field Optimization</dc:title>
  <dc:creator>Francesco</dc:creator>
  <cp:lastModifiedBy>Francesco</cp:lastModifiedBy>
  <cp:revision>34</cp:revision>
  <dcterms:created xsi:type="dcterms:W3CDTF">2018-06-17T09:15:06Z</dcterms:created>
  <dcterms:modified xsi:type="dcterms:W3CDTF">2019-06-01T13:21:38Z</dcterms:modified>
</cp:coreProperties>
</file>