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5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7" r:id="rId2"/>
    <p:sldMasterId id="2147483815" r:id="rId3"/>
    <p:sldMasterId id="2147483837" r:id="rId4"/>
    <p:sldMasterId id="2147483848" r:id="rId5"/>
    <p:sldMasterId id="2147483860" r:id="rId6"/>
    <p:sldMasterId id="2147483871" r:id="rId7"/>
    <p:sldMasterId id="2147483883" r:id="rId8"/>
    <p:sldMasterId id="2147483895" r:id="rId9"/>
  </p:sldMasterIdLst>
  <p:notesMasterIdLst>
    <p:notesMasterId r:id="rId54"/>
  </p:notesMasterIdLst>
  <p:sldIdLst>
    <p:sldId id="489" r:id="rId10"/>
    <p:sldId id="571" r:id="rId11"/>
    <p:sldId id="593" r:id="rId12"/>
    <p:sldId id="623" r:id="rId13"/>
    <p:sldId id="624" r:id="rId14"/>
    <p:sldId id="706" r:id="rId15"/>
    <p:sldId id="748" r:id="rId16"/>
    <p:sldId id="707" r:id="rId17"/>
    <p:sldId id="749" r:id="rId18"/>
    <p:sldId id="708" r:id="rId19"/>
    <p:sldId id="709" r:id="rId20"/>
    <p:sldId id="754" r:id="rId21"/>
    <p:sldId id="711" r:id="rId22"/>
    <p:sldId id="739" r:id="rId23"/>
    <p:sldId id="729" r:id="rId24"/>
    <p:sldId id="727" r:id="rId25"/>
    <p:sldId id="736" r:id="rId26"/>
    <p:sldId id="730" r:id="rId27"/>
    <p:sldId id="731" r:id="rId28"/>
    <p:sldId id="740" r:id="rId29"/>
    <p:sldId id="742" r:id="rId30"/>
    <p:sldId id="743" r:id="rId31"/>
    <p:sldId id="744" r:id="rId32"/>
    <p:sldId id="745" r:id="rId33"/>
    <p:sldId id="746" r:id="rId34"/>
    <p:sldId id="751" r:id="rId35"/>
    <p:sldId id="738" r:id="rId36"/>
    <p:sldId id="741" r:id="rId37"/>
    <p:sldId id="735" r:id="rId38"/>
    <p:sldId id="737" r:id="rId39"/>
    <p:sldId id="756" r:id="rId40"/>
    <p:sldId id="753" r:id="rId41"/>
    <p:sldId id="772" r:id="rId42"/>
    <p:sldId id="771" r:id="rId43"/>
    <p:sldId id="777" r:id="rId44"/>
    <p:sldId id="761" r:id="rId45"/>
    <p:sldId id="762" r:id="rId46"/>
    <p:sldId id="763" r:id="rId47"/>
    <p:sldId id="765" r:id="rId48"/>
    <p:sldId id="766" r:id="rId49"/>
    <p:sldId id="767" r:id="rId50"/>
    <p:sldId id="768" r:id="rId51"/>
    <p:sldId id="769" r:id="rId52"/>
    <p:sldId id="770" r:id="rId53"/>
  </p:sldIdLst>
  <p:sldSz cx="9144000" cy="6858000" type="screen4x3"/>
  <p:notesSz cx="6858000" cy="9144000"/>
  <p:defaultTextStyle>
    <a:defPPr>
      <a:defRPr lang="en-US"/>
    </a:defPPr>
    <a:lvl1pPr marL="0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4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0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2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59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2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4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9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6"/>
    </p:cViewPr>
  </p:sorterViewPr>
  <p:notesViewPr>
    <p:cSldViewPr snapToGrid="0" snapToObjects="1">
      <p:cViewPr varScale="1">
        <p:scale>
          <a:sx n="73" d="100"/>
          <a:sy n="7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2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2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174672489082969"/>
          <c:y val="0.0358744394618834"/>
          <c:w val="0.965065502183406"/>
          <c:h val="0.928251121076233"/>
        </c:manualLayout>
      </c:layout>
      <c:scatterChart>
        <c:scatterStyle val="smoothMarker"/>
        <c:varyColors val="0"/>
        <c:ser>
          <c:idx val="0"/>
          <c:order val="0"/>
          <c:spPr>
            <a:ln w="32604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Sheet1!$A$1:$A$40</c:f>
              <c:numCache>
                <c:formatCode>General</c:formatCode>
                <c:ptCount val="40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1.0</c:v>
                </c:pt>
                <c:pt idx="21">
                  <c:v>1.05</c:v>
                </c:pt>
                <c:pt idx="22">
                  <c:v>1.1</c:v>
                </c:pt>
                <c:pt idx="23">
                  <c:v>1.15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Sheet1!$B$1:$B$40</c:f>
              <c:numCache>
                <c:formatCode>General</c:formatCode>
                <c:ptCount val="40"/>
                <c:pt idx="0">
                  <c:v>0.0</c:v>
                </c:pt>
                <c:pt idx="1">
                  <c:v>0.02</c:v>
                </c:pt>
                <c:pt idx="2">
                  <c:v>0.08</c:v>
                </c:pt>
                <c:pt idx="3">
                  <c:v>0.18</c:v>
                </c:pt>
                <c:pt idx="4">
                  <c:v>0.32</c:v>
                </c:pt>
                <c:pt idx="5">
                  <c:v>0.5</c:v>
                </c:pt>
                <c:pt idx="6">
                  <c:v>0.72</c:v>
                </c:pt>
                <c:pt idx="7">
                  <c:v>0.98</c:v>
                </c:pt>
                <c:pt idx="8">
                  <c:v>1.28</c:v>
                </c:pt>
                <c:pt idx="9">
                  <c:v>1.62</c:v>
                </c:pt>
                <c:pt idx="10">
                  <c:v>2.0</c:v>
                </c:pt>
                <c:pt idx="11">
                  <c:v>2.42</c:v>
                </c:pt>
                <c:pt idx="12">
                  <c:v>2.88</c:v>
                </c:pt>
                <c:pt idx="13">
                  <c:v>3.38</c:v>
                </c:pt>
                <c:pt idx="14">
                  <c:v>3.919999999999999</c:v>
                </c:pt>
                <c:pt idx="15">
                  <c:v>4.5</c:v>
                </c:pt>
                <c:pt idx="16">
                  <c:v>5.119999999999997</c:v>
                </c:pt>
                <c:pt idx="17">
                  <c:v>5.78</c:v>
                </c:pt>
                <c:pt idx="18">
                  <c:v>6.48</c:v>
                </c:pt>
                <c:pt idx="19">
                  <c:v>7.22</c:v>
                </c:pt>
                <c:pt idx="20">
                  <c:v>8.0</c:v>
                </c:pt>
                <c:pt idx="21">
                  <c:v>8.82</c:v>
                </c:pt>
                <c:pt idx="22">
                  <c:v>9.680000000000001</c:v>
                </c:pt>
                <c:pt idx="23">
                  <c:v>10.58</c:v>
                </c:pt>
                <c:pt idx="24">
                  <c:v>11.52</c:v>
                </c:pt>
                <c:pt idx="25">
                  <c:v>12.5</c:v>
                </c:pt>
                <c:pt idx="26">
                  <c:v>13.52</c:v>
                </c:pt>
                <c:pt idx="27">
                  <c:v>14.58</c:v>
                </c:pt>
                <c:pt idx="28">
                  <c:v>15.68</c:v>
                </c:pt>
                <c:pt idx="29">
                  <c:v>16.82</c:v>
                </c:pt>
                <c:pt idx="30">
                  <c:v>18.0</c:v>
                </c:pt>
                <c:pt idx="31">
                  <c:v>19.22</c:v>
                </c:pt>
                <c:pt idx="32">
                  <c:v>20.48</c:v>
                </c:pt>
                <c:pt idx="33">
                  <c:v>21.78</c:v>
                </c:pt>
                <c:pt idx="34">
                  <c:v>23.12</c:v>
                </c:pt>
                <c:pt idx="35">
                  <c:v>24.5</c:v>
                </c:pt>
                <c:pt idx="36">
                  <c:v>25.92</c:v>
                </c:pt>
                <c:pt idx="37">
                  <c:v>27.38</c:v>
                </c:pt>
                <c:pt idx="38">
                  <c:v>28.88</c:v>
                </c:pt>
                <c:pt idx="39">
                  <c:v>30.42</c:v>
                </c:pt>
              </c:numCache>
            </c:numRef>
          </c:yVal>
          <c:smooth val="1"/>
        </c:ser>
        <c:ser>
          <c:idx val="1"/>
          <c:order val="1"/>
          <c:spPr>
            <a:ln w="32604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Sheet1!$A$1:$A$40</c:f>
              <c:numCache>
                <c:formatCode>General</c:formatCode>
                <c:ptCount val="40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1.0</c:v>
                </c:pt>
                <c:pt idx="21">
                  <c:v>1.05</c:v>
                </c:pt>
                <c:pt idx="22">
                  <c:v>1.1</c:v>
                </c:pt>
                <c:pt idx="23">
                  <c:v>1.15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Sheet1!$C$1:$C$40</c:f>
              <c:numCache>
                <c:formatCode>General</c:formatCode>
                <c:ptCount val="40"/>
                <c:pt idx="0">
                  <c:v>0.0</c:v>
                </c:pt>
                <c:pt idx="1">
                  <c:v>-0.0124875</c:v>
                </c:pt>
                <c:pt idx="2">
                  <c:v>-0.0498</c:v>
                </c:pt>
                <c:pt idx="3">
                  <c:v>-0.1114875</c:v>
                </c:pt>
                <c:pt idx="4">
                  <c:v>-0.1968</c:v>
                </c:pt>
                <c:pt idx="5">
                  <c:v>-0.3046875</c:v>
                </c:pt>
                <c:pt idx="6">
                  <c:v>-0.4338</c:v>
                </c:pt>
                <c:pt idx="7">
                  <c:v>-0.5824875</c:v>
                </c:pt>
                <c:pt idx="8">
                  <c:v>-0.7488</c:v>
                </c:pt>
                <c:pt idx="9">
                  <c:v>-0.9304875</c:v>
                </c:pt>
                <c:pt idx="10">
                  <c:v>-1.125</c:v>
                </c:pt>
                <c:pt idx="11">
                  <c:v>-1.3294875</c:v>
                </c:pt>
                <c:pt idx="12">
                  <c:v>-1.5408</c:v>
                </c:pt>
                <c:pt idx="13">
                  <c:v>-1.7554875</c:v>
                </c:pt>
                <c:pt idx="14">
                  <c:v>-1.9698</c:v>
                </c:pt>
                <c:pt idx="15">
                  <c:v>-2.1796875</c:v>
                </c:pt>
                <c:pt idx="16">
                  <c:v>-2.3808</c:v>
                </c:pt>
                <c:pt idx="17">
                  <c:v>-2.5684875</c:v>
                </c:pt>
                <c:pt idx="18">
                  <c:v>-2.7378</c:v>
                </c:pt>
                <c:pt idx="19">
                  <c:v>-2.8834875</c:v>
                </c:pt>
                <c:pt idx="20">
                  <c:v>-3.0</c:v>
                </c:pt>
                <c:pt idx="21">
                  <c:v>-3.0814875</c:v>
                </c:pt>
                <c:pt idx="22">
                  <c:v>-3.1218</c:v>
                </c:pt>
                <c:pt idx="23">
                  <c:v>-3.1144875</c:v>
                </c:pt>
                <c:pt idx="24">
                  <c:v>-3.0528</c:v>
                </c:pt>
                <c:pt idx="25">
                  <c:v>-2.9296875</c:v>
                </c:pt>
                <c:pt idx="26">
                  <c:v>-2.7378</c:v>
                </c:pt>
                <c:pt idx="27">
                  <c:v>-2.469487499999999</c:v>
                </c:pt>
                <c:pt idx="28">
                  <c:v>-2.1168</c:v>
                </c:pt>
                <c:pt idx="29">
                  <c:v>-1.6714875</c:v>
                </c:pt>
                <c:pt idx="30">
                  <c:v>-1.125</c:v>
                </c:pt>
                <c:pt idx="31">
                  <c:v>-0.468487499999998</c:v>
                </c:pt>
                <c:pt idx="32">
                  <c:v>0.307200000000003</c:v>
                </c:pt>
                <c:pt idx="33">
                  <c:v>1.211512499999998</c:v>
                </c:pt>
                <c:pt idx="34">
                  <c:v>2.254199999999997</c:v>
                </c:pt>
                <c:pt idx="35">
                  <c:v>3.4453125</c:v>
                </c:pt>
                <c:pt idx="36">
                  <c:v>4.795200000000001</c:v>
                </c:pt>
                <c:pt idx="37">
                  <c:v>6.314512499999974</c:v>
                </c:pt>
                <c:pt idx="38">
                  <c:v>8.014200000000001</c:v>
                </c:pt>
                <c:pt idx="39">
                  <c:v>9.9055125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655528"/>
        <c:axId val="2104652216"/>
      </c:scatterChart>
      <c:valAx>
        <c:axId val="2104655528"/>
        <c:scaling>
          <c:orientation val="minMax"/>
          <c:max val="2.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2604">
            <a:solidFill>
              <a:srgbClr val="000000"/>
            </a:solidFill>
            <a:prstDash val="solid"/>
          </a:ln>
        </c:spPr>
        <c:crossAx val="2104652216"/>
        <c:crosses val="autoZero"/>
        <c:crossBetween val="midCat"/>
      </c:valAx>
      <c:valAx>
        <c:axId val="2104652216"/>
        <c:scaling>
          <c:orientation val="minMax"/>
          <c:max val="15.0"/>
        </c:scaling>
        <c:delete val="0"/>
        <c:axPos val="l"/>
        <c:majorGridlines>
          <c:spPr>
            <a:ln w="2717">
              <a:solidFill>
                <a:srgbClr val="FFF58C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 w="32604">
            <a:solidFill>
              <a:srgbClr val="000000"/>
            </a:solidFill>
            <a:prstDash val="solid"/>
          </a:ln>
        </c:spPr>
        <c:crossAx val="2104655528"/>
        <c:crosses val="autoZero"/>
        <c:crossBetween val="midCat"/>
      </c:valAx>
      <c:spPr>
        <a:solidFill>
          <a:srgbClr val="FFF58C"/>
        </a:solidFill>
        <a:ln w="1086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6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174672489082969"/>
          <c:y val="0.0358744394618834"/>
          <c:w val="0.965065502183406"/>
          <c:h val="0.928251121076233"/>
        </c:manualLayout>
      </c:layout>
      <c:scatterChart>
        <c:scatterStyle val="smoothMarker"/>
        <c:varyColors val="0"/>
        <c:ser>
          <c:idx val="0"/>
          <c:order val="0"/>
          <c:spPr>
            <a:ln w="32604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Sheet1!$A$1:$A$40</c:f>
              <c:numCache>
                <c:formatCode>General</c:formatCode>
                <c:ptCount val="40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1.0</c:v>
                </c:pt>
                <c:pt idx="21">
                  <c:v>1.05</c:v>
                </c:pt>
                <c:pt idx="22">
                  <c:v>1.1</c:v>
                </c:pt>
                <c:pt idx="23">
                  <c:v>1.15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Sheet1!$B$1:$B$40</c:f>
              <c:numCache>
                <c:formatCode>General</c:formatCode>
                <c:ptCount val="40"/>
                <c:pt idx="0">
                  <c:v>0.0</c:v>
                </c:pt>
                <c:pt idx="1">
                  <c:v>0.02</c:v>
                </c:pt>
                <c:pt idx="2">
                  <c:v>0.08</c:v>
                </c:pt>
                <c:pt idx="3">
                  <c:v>0.18</c:v>
                </c:pt>
                <c:pt idx="4">
                  <c:v>0.32</c:v>
                </c:pt>
                <c:pt idx="5">
                  <c:v>0.5</c:v>
                </c:pt>
                <c:pt idx="6">
                  <c:v>0.72</c:v>
                </c:pt>
                <c:pt idx="7">
                  <c:v>0.98</c:v>
                </c:pt>
                <c:pt idx="8">
                  <c:v>1.28</c:v>
                </c:pt>
                <c:pt idx="9">
                  <c:v>1.62</c:v>
                </c:pt>
                <c:pt idx="10">
                  <c:v>2.0</c:v>
                </c:pt>
                <c:pt idx="11">
                  <c:v>2.42</c:v>
                </c:pt>
                <c:pt idx="12">
                  <c:v>2.88</c:v>
                </c:pt>
                <c:pt idx="13">
                  <c:v>3.38</c:v>
                </c:pt>
                <c:pt idx="14">
                  <c:v>3.919999999999999</c:v>
                </c:pt>
                <c:pt idx="15">
                  <c:v>4.5</c:v>
                </c:pt>
                <c:pt idx="16">
                  <c:v>5.119999999999997</c:v>
                </c:pt>
                <c:pt idx="17">
                  <c:v>5.78</c:v>
                </c:pt>
                <c:pt idx="18">
                  <c:v>6.48</c:v>
                </c:pt>
                <c:pt idx="19">
                  <c:v>7.22</c:v>
                </c:pt>
                <c:pt idx="20">
                  <c:v>8.0</c:v>
                </c:pt>
                <c:pt idx="21">
                  <c:v>8.82</c:v>
                </c:pt>
                <c:pt idx="22">
                  <c:v>9.680000000000001</c:v>
                </c:pt>
                <c:pt idx="23">
                  <c:v>10.58</c:v>
                </c:pt>
                <c:pt idx="24">
                  <c:v>11.52</c:v>
                </c:pt>
                <c:pt idx="25">
                  <c:v>12.5</c:v>
                </c:pt>
                <c:pt idx="26">
                  <c:v>13.52</c:v>
                </c:pt>
                <c:pt idx="27">
                  <c:v>14.58</c:v>
                </c:pt>
                <c:pt idx="28">
                  <c:v>15.68</c:v>
                </c:pt>
                <c:pt idx="29">
                  <c:v>16.82</c:v>
                </c:pt>
                <c:pt idx="30">
                  <c:v>18.0</c:v>
                </c:pt>
                <c:pt idx="31">
                  <c:v>19.22</c:v>
                </c:pt>
                <c:pt idx="32">
                  <c:v>20.48</c:v>
                </c:pt>
                <c:pt idx="33">
                  <c:v>21.78</c:v>
                </c:pt>
                <c:pt idx="34">
                  <c:v>23.12</c:v>
                </c:pt>
                <c:pt idx="35">
                  <c:v>24.5</c:v>
                </c:pt>
                <c:pt idx="36">
                  <c:v>25.92</c:v>
                </c:pt>
                <c:pt idx="37">
                  <c:v>27.38</c:v>
                </c:pt>
                <c:pt idx="38">
                  <c:v>28.88</c:v>
                </c:pt>
                <c:pt idx="39">
                  <c:v>30.42</c:v>
                </c:pt>
              </c:numCache>
            </c:numRef>
          </c:yVal>
          <c:smooth val="1"/>
        </c:ser>
        <c:ser>
          <c:idx val="1"/>
          <c:order val="1"/>
          <c:spPr>
            <a:ln w="32604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Sheet1!$A$1:$A$40</c:f>
              <c:numCache>
                <c:formatCode>General</c:formatCode>
                <c:ptCount val="40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1.0</c:v>
                </c:pt>
                <c:pt idx="21">
                  <c:v>1.05</c:v>
                </c:pt>
                <c:pt idx="22">
                  <c:v>1.1</c:v>
                </c:pt>
                <c:pt idx="23">
                  <c:v>1.15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</c:numCache>
            </c:numRef>
          </c:xVal>
          <c:yVal>
            <c:numRef>
              <c:f>Sheet1!$C$1:$C$40</c:f>
              <c:numCache>
                <c:formatCode>General</c:formatCode>
                <c:ptCount val="40"/>
                <c:pt idx="0">
                  <c:v>0.0</c:v>
                </c:pt>
                <c:pt idx="1">
                  <c:v>-0.0124875</c:v>
                </c:pt>
                <c:pt idx="2">
                  <c:v>-0.0498</c:v>
                </c:pt>
                <c:pt idx="3">
                  <c:v>-0.1114875</c:v>
                </c:pt>
                <c:pt idx="4">
                  <c:v>-0.1968</c:v>
                </c:pt>
                <c:pt idx="5">
                  <c:v>-0.3046875</c:v>
                </c:pt>
                <c:pt idx="6">
                  <c:v>-0.4338</c:v>
                </c:pt>
                <c:pt idx="7">
                  <c:v>-0.5824875</c:v>
                </c:pt>
                <c:pt idx="8">
                  <c:v>-0.7488</c:v>
                </c:pt>
                <c:pt idx="9">
                  <c:v>-0.9304875</c:v>
                </c:pt>
                <c:pt idx="10">
                  <c:v>-1.125</c:v>
                </c:pt>
                <c:pt idx="11">
                  <c:v>-1.3294875</c:v>
                </c:pt>
                <c:pt idx="12">
                  <c:v>-1.5408</c:v>
                </c:pt>
                <c:pt idx="13">
                  <c:v>-1.7554875</c:v>
                </c:pt>
                <c:pt idx="14">
                  <c:v>-1.9698</c:v>
                </c:pt>
                <c:pt idx="15">
                  <c:v>-2.1796875</c:v>
                </c:pt>
                <c:pt idx="16">
                  <c:v>-2.3808</c:v>
                </c:pt>
                <c:pt idx="17">
                  <c:v>-2.5684875</c:v>
                </c:pt>
                <c:pt idx="18">
                  <c:v>-2.7378</c:v>
                </c:pt>
                <c:pt idx="19">
                  <c:v>-2.8834875</c:v>
                </c:pt>
                <c:pt idx="20">
                  <c:v>-3.0</c:v>
                </c:pt>
                <c:pt idx="21">
                  <c:v>-3.0814875</c:v>
                </c:pt>
                <c:pt idx="22">
                  <c:v>-3.1218</c:v>
                </c:pt>
                <c:pt idx="23">
                  <c:v>-3.1144875</c:v>
                </c:pt>
                <c:pt idx="24">
                  <c:v>-3.0528</c:v>
                </c:pt>
                <c:pt idx="25">
                  <c:v>-2.9296875</c:v>
                </c:pt>
                <c:pt idx="26">
                  <c:v>-2.7378</c:v>
                </c:pt>
                <c:pt idx="27">
                  <c:v>-2.469487499999999</c:v>
                </c:pt>
                <c:pt idx="28">
                  <c:v>-2.1168</c:v>
                </c:pt>
                <c:pt idx="29">
                  <c:v>-1.6714875</c:v>
                </c:pt>
                <c:pt idx="30">
                  <c:v>-1.125</c:v>
                </c:pt>
                <c:pt idx="31">
                  <c:v>-0.468487499999998</c:v>
                </c:pt>
                <c:pt idx="32">
                  <c:v>0.307200000000003</c:v>
                </c:pt>
                <c:pt idx="33">
                  <c:v>1.211512499999998</c:v>
                </c:pt>
                <c:pt idx="34">
                  <c:v>2.254199999999997</c:v>
                </c:pt>
                <c:pt idx="35">
                  <c:v>3.4453125</c:v>
                </c:pt>
                <c:pt idx="36">
                  <c:v>4.795200000000001</c:v>
                </c:pt>
                <c:pt idx="37">
                  <c:v>6.314512499999974</c:v>
                </c:pt>
                <c:pt idx="38">
                  <c:v>8.014200000000001</c:v>
                </c:pt>
                <c:pt idx="39">
                  <c:v>9.9055125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929048"/>
        <c:axId val="2126932248"/>
      </c:scatterChart>
      <c:valAx>
        <c:axId val="2126929048"/>
        <c:scaling>
          <c:orientation val="minMax"/>
          <c:max val="2.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2604">
            <a:solidFill>
              <a:srgbClr val="000000"/>
            </a:solidFill>
            <a:prstDash val="solid"/>
          </a:ln>
        </c:spPr>
        <c:crossAx val="2126932248"/>
        <c:crosses val="autoZero"/>
        <c:crossBetween val="midCat"/>
      </c:valAx>
      <c:valAx>
        <c:axId val="2126932248"/>
        <c:scaling>
          <c:orientation val="minMax"/>
          <c:max val="15.0"/>
        </c:scaling>
        <c:delete val="0"/>
        <c:axPos val="l"/>
        <c:majorGridlines>
          <c:spPr>
            <a:ln w="2717">
              <a:solidFill>
                <a:srgbClr val="FFF58C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 w="32604">
            <a:solidFill>
              <a:srgbClr val="000000"/>
            </a:solidFill>
            <a:prstDash val="solid"/>
          </a:ln>
        </c:spPr>
        <c:crossAx val="2126929048"/>
        <c:crosses val="autoZero"/>
        <c:crossBetween val="midCat"/>
      </c:valAx>
      <c:spPr>
        <a:solidFill>
          <a:srgbClr val="FFF58C"/>
        </a:solidFill>
        <a:ln w="1086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6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6" Type="http://schemas.openxmlformats.org/officeDocument/2006/relationships/image" Target="../media/image88.emf"/><Relationship Id="rId7" Type="http://schemas.openxmlformats.org/officeDocument/2006/relationships/image" Target="../media/image89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Relationship Id="rId2" Type="http://schemas.openxmlformats.org/officeDocument/2006/relationships/image" Target="../media/image10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1" Type="http://schemas.openxmlformats.org/officeDocument/2006/relationships/image" Target="../media/image107.wmf"/><Relationship Id="rId2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Relationship Id="rId2" Type="http://schemas.openxmlformats.org/officeDocument/2006/relationships/image" Target="../media/image113.emf"/><Relationship Id="rId3" Type="http://schemas.openxmlformats.org/officeDocument/2006/relationships/image" Target="../media/image1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Relationship Id="rId2" Type="http://schemas.openxmlformats.org/officeDocument/2006/relationships/image" Target="../media/image118.emf"/><Relationship Id="rId3" Type="http://schemas.openxmlformats.org/officeDocument/2006/relationships/image" Target="../media/image1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4" Type="http://schemas.openxmlformats.org/officeDocument/2006/relationships/image" Target="../media/image128.emf"/><Relationship Id="rId1" Type="http://schemas.openxmlformats.org/officeDocument/2006/relationships/image" Target="../media/image125.emf"/><Relationship Id="rId2" Type="http://schemas.openxmlformats.org/officeDocument/2006/relationships/image" Target="../media/image1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Relationship Id="rId2" Type="http://schemas.openxmlformats.org/officeDocument/2006/relationships/image" Target="../media/image133.emf"/><Relationship Id="rId3" Type="http://schemas.openxmlformats.org/officeDocument/2006/relationships/image" Target="../media/image1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Relationship Id="rId2" Type="http://schemas.openxmlformats.org/officeDocument/2006/relationships/image" Target="../media/image138.wmf"/><Relationship Id="rId3" Type="http://schemas.openxmlformats.org/officeDocument/2006/relationships/image" Target="../media/image1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Relationship Id="rId2" Type="http://schemas.openxmlformats.org/officeDocument/2006/relationships/image" Target="../media/image1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Relationship Id="rId2" Type="http://schemas.openxmlformats.org/officeDocument/2006/relationships/image" Target="../media/image14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4" Type="http://schemas.openxmlformats.org/officeDocument/2006/relationships/image" Target="../media/image149.emf"/><Relationship Id="rId5" Type="http://schemas.openxmlformats.org/officeDocument/2006/relationships/image" Target="../media/image150.emf"/><Relationship Id="rId1" Type="http://schemas.openxmlformats.org/officeDocument/2006/relationships/image" Target="../media/image146.emf"/><Relationship Id="rId2" Type="http://schemas.openxmlformats.org/officeDocument/2006/relationships/image" Target="../media/image14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Relationship Id="rId2" Type="http://schemas.openxmlformats.org/officeDocument/2006/relationships/image" Target="../media/image15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emf"/><Relationship Id="rId5" Type="http://schemas.openxmlformats.org/officeDocument/2006/relationships/image" Target="../media/image28.e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EA41A-460B-F74C-8DE5-D2ED33C52288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9B86A-D14F-5946-8909-D491596F4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4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0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2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59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2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4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9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52A13F-7344-FC41-AC4B-6C0DE250C853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79450"/>
            <a:ext cx="4530725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96622-D7DF-944B-A3AF-5C2917ED7DC4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0725" cy="33988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76BCC-E002-134D-A084-F80570639D7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885" y="679994"/>
            <a:ext cx="4490717" cy="3398439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203" y="4379463"/>
            <a:ext cx="5043538" cy="4078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E3115-D144-0B47-A40D-58DC90F2E7AE}" type="slidenum">
              <a:rPr lang="en-US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061" y="679243"/>
            <a:ext cx="4506774" cy="3399331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926DA-F798-3B48-BE7E-4991353B15AC}" type="slidenum">
              <a:rPr lang="en-US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0725" cy="33988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9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940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398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45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9DD6900A-2964-4741-90A5-407D1DA54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EB5BFA5E-4426-3C45-8365-4FD3C650F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B6699010-1F33-EB45-A160-6CB8D5CF3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28624D26-3250-D44A-9ED0-BC882F348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32" y="1320801"/>
            <a:ext cx="7864475" cy="345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455" tIns="45229" rIns="90455" bIns="45229">
            <a:spAutoFit/>
          </a:bodyPr>
          <a:lstStyle/>
          <a:p>
            <a:pPr defTabSz="45241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455" tIns="45229" rIns="90455" bIns="45229">
            <a:spAutoFit/>
          </a:bodyPr>
          <a:lstStyle/>
          <a:p>
            <a:pPr defTabSz="452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33206BDB-2D43-1346-AE5C-848C8B71E8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407032" y="6356357"/>
            <a:ext cx="2974975" cy="365125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14 March 2012, SAC - 01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7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92" tIns="45646" rIns="91292" bIns="4564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92" tIns="45646" rIns="91292" bIns="4564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90"/>
            <a:ext cx="8991600" cy="4863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2" y="6356357"/>
            <a:ext cx="28987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NSAC LRP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356357"/>
            <a:ext cx="609600" cy="365125"/>
          </a:xfrm>
        </p:spPr>
        <p:txBody>
          <a:bodyPr tIns="0" bIns="45658"/>
          <a:lstStyle>
            <a:lvl1pPr defTabSz="455330">
              <a:defRPr/>
            </a:lvl1pPr>
          </a:lstStyle>
          <a:p>
            <a:r>
              <a:rPr lang="en-US"/>
              <a:t>, Slide </a:t>
            </a:r>
            <a:fld id="{6108BEEF-7FFF-774A-BDE7-E4BB21BD7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FR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588128"/>
            <a:ext cx="228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92082" y="5867400"/>
            <a:ext cx="9051925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270" tIns="45136" rIns="90270" bIns="45136" anchor="ctr"/>
          <a:lstStyle/>
          <a:p>
            <a:pPr defTabSz="451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2082" y="6477000"/>
            <a:ext cx="9051925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270" tIns="45136" rIns="90270" bIns="45136" anchor="ctr"/>
          <a:lstStyle/>
          <a:p>
            <a:pPr defTabSz="451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8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7"/>
            <a:ext cx="9144000" cy="1006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70" tIns="45136" rIns="90270" bIns="45136" anchor="ctr"/>
          <a:lstStyle/>
          <a:p>
            <a:pPr algn="ctr" defTabSz="451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9932" y="1320800"/>
            <a:ext cx="7864475" cy="328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188" tIns="45097" rIns="90188" bIns="45097">
            <a:spAutoFit/>
          </a:bodyPr>
          <a:lstStyle/>
          <a:p>
            <a:pPr defTabSz="45108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14800" y="3009900"/>
            <a:ext cx="91440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188" tIns="45097" rIns="90188" bIns="45097">
            <a:spAutoFit/>
          </a:bodyPr>
          <a:lstStyle/>
          <a:p>
            <a:pPr defTabSz="451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19067" y="5880108"/>
            <a:ext cx="8358187" cy="584200"/>
          </a:xfrm>
        </p:spPr>
        <p:txBody>
          <a:bodyPr anchor="ctr"/>
          <a:lstStyle>
            <a:lvl1pPr marL="1354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371975" y="6516688"/>
            <a:ext cx="3954463" cy="341312"/>
          </a:xfrm>
        </p:spPr>
        <p:txBody>
          <a:bodyPr tIns="45523" bIns="45523"/>
          <a:lstStyle>
            <a:lvl1pPr algn="r" defTabSz="4514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/>
              <a:t>C.K. Gelbke, NSCL &amp; FRIB, September 2012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10575" y="6516688"/>
            <a:ext cx="725488" cy="341312"/>
          </a:xfrm>
        </p:spPr>
        <p:txBody>
          <a:bodyPr tIns="45523" bIns="45523"/>
          <a:lstStyle>
            <a:lvl1pPr algn="ctr">
              <a:defRPr/>
            </a:lvl1pPr>
          </a:lstStyle>
          <a:p>
            <a:fld id="{0FF2B4F9-B408-9544-AE76-54B239146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2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"/>
            <a:ext cx="9144000" cy="1006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32" y="1320801"/>
            <a:ext cx="7864475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200" y="6475420"/>
            <a:ext cx="4152900" cy="363537"/>
          </a:xfrm>
        </p:spPr>
        <p:txBody>
          <a:bodyPr tIns="45674" bIns="45674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Zakopane August 2014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467475"/>
            <a:ext cx="762000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A8016194-0351-E146-92B8-BFC28300F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377" tIns="43188" rIns="86377" bIns="43188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148394"/>
            <a:ext cx="6096000" cy="1143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31888" indent="0" algn="ctr">
              <a:buNone/>
              <a:defRPr/>
            </a:lvl2pPr>
            <a:lvl3pPr marL="863776" indent="0" algn="ctr">
              <a:buNone/>
              <a:defRPr/>
            </a:lvl3pPr>
            <a:lvl4pPr marL="1295662" indent="0" algn="ctr">
              <a:buNone/>
              <a:defRPr/>
            </a:lvl4pPr>
            <a:lvl5pPr marL="1727552" indent="0" algn="ctr">
              <a:buNone/>
              <a:defRPr/>
            </a:lvl5pPr>
            <a:lvl6pPr marL="2159441" indent="0" algn="ctr">
              <a:buNone/>
              <a:defRPr/>
            </a:lvl6pPr>
            <a:lvl7pPr marL="2591326" indent="0" algn="ctr">
              <a:buNone/>
              <a:defRPr/>
            </a:lvl7pPr>
            <a:lvl8pPr marL="3023214" indent="0" algn="ctr">
              <a:buNone/>
              <a:defRPr/>
            </a:lvl8pPr>
            <a:lvl9pPr marL="34551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2219710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16" tIns="22407" rIns="56016" bIns="22407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1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R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7" y="6588453"/>
            <a:ext cx="229663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 sz="11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4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S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192" y="6588453"/>
            <a:ext cx="170158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38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026" name="Picture 2" descr="http://people.sc.fsu.edu/~jburkardt/vt2/miniconference_2009/utk_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21" y="6588453"/>
            <a:ext cx="386355" cy="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A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 descr="logo-ANL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1" y="6588453"/>
            <a:ext cx="564776" cy="219456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99" y="6587798"/>
            <a:ext cx="231668" cy="2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3187" y="6588085"/>
            <a:ext cx="17070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0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2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0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4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9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15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9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9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84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7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4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74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2" y="1320106"/>
            <a:ext cx="7864929" cy="345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55" tIns="45278" rIns="90555" bIns="45278">
            <a:spAutoFit/>
          </a:bodyPr>
          <a:lstStyle/>
          <a:p>
            <a:pPr defTabSz="4568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368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55" tIns="45278" rIns="90555" bIns="45278">
            <a:spAutoFit/>
          </a:bodyPr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7"/>
            <a:ext cx="2514298" cy="145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09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ヒラギノ角ゴ Pro W3"/>
              </a:rPr>
              <a:t>A. Gade, </a:t>
            </a:r>
            <a:fld id="{58887C3C-49B1-4C25-BCBF-EC4A62B682E4}" type="datetime1">
              <a:rPr lang="en-US" sz="10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ヒラギノ角ゴ Pro W3"/>
              </a:rPr>
              <a:pPr algn="r" defTabSz="812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10/5/17</a:t>
            </a:fld>
            <a:r>
              <a:rPr lang="en-US" sz="10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ヒラギノ角ゴ Pro W3"/>
              </a:rPr>
              <a:t>, </a:t>
            </a:r>
            <a:r>
              <a:rPr lang="en-US" sz="10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ヒラギノ角ゴ Pro W3"/>
              </a:rPr>
              <a:t>Slide </a:t>
            </a:r>
            <a:fld id="{97F26045-EFAF-4618-8EDF-874E6A216DC5}" type="slidenum">
              <a:rPr lang="en-US" sz="10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ヒラギノ角ゴ Pro W3"/>
              </a:rPr>
              <a:pPr algn="r" defTabSz="812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ヒラギノ角ゴ Pro W3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294994"/>
            <a:ext cx="8273143" cy="4863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5" y="1067100"/>
            <a:ext cx="8227786" cy="5027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4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2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132582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8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4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12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132582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6710" indent="0" algn="ctr">
              <a:buNone/>
              <a:defRPr/>
            </a:lvl2pPr>
            <a:lvl3pPr marL="913423" indent="0" algn="ctr">
              <a:buNone/>
              <a:defRPr/>
            </a:lvl3pPr>
            <a:lvl4pPr marL="1370130" indent="0" algn="ctr">
              <a:buNone/>
              <a:defRPr/>
            </a:lvl4pPr>
            <a:lvl5pPr marL="1826844" indent="0" algn="ctr">
              <a:buNone/>
              <a:defRPr/>
            </a:lvl5pPr>
            <a:lvl6pPr marL="2283557" indent="0" algn="ctr">
              <a:buNone/>
              <a:defRPr/>
            </a:lvl6pPr>
            <a:lvl7pPr marL="2740269" indent="0" algn="ctr">
              <a:buNone/>
              <a:defRPr/>
            </a:lvl7pPr>
            <a:lvl8pPr marL="3196979" indent="0" algn="ctr">
              <a:buNone/>
              <a:defRPr/>
            </a:lvl8pPr>
            <a:lvl9pPr marL="36536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6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7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603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9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7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4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36" y="6094521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8"/>
            <a:ext cx="9144000" cy="245252"/>
          </a:xfrm>
          <a:prstGeom prst="rect">
            <a:avLst/>
          </a:prstGeom>
          <a:noFill/>
        </p:spPr>
        <p:txBody>
          <a:bodyPr lIns="86439" tIns="43219" rIns="86439" bIns="43219"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100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9138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33" y="6400803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6"/>
            <a:ext cx="1871663" cy="3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9" tIns="43219" rIns="86439" bIns="4321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Michigan State University</a:t>
            </a:r>
          </a:p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4884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583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5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3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/>
              <a:ea typeface="Arial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Arial"/>
              </a:rPr>
              <a:t>, Slide </a:t>
            </a:r>
            <a:fld id="{CF988859-7953-4624-98C4-717249B46A15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187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9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41" y="1320811"/>
            <a:ext cx="7864475" cy="51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8" tIns="45335" rIns="90668" bIns="45335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7"/>
            <a:ext cx="9144000" cy="55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8" tIns="45335" rIns="90668" bIns="45335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B81414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91"/>
            <a:ext cx="8991600" cy="48633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3" y="6356366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66"/>
            <a:ext cx="609600" cy="365125"/>
          </a:xfrm>
          <a:prstGeom prst="rect">
            <a:avLst/>
          </a:prstGeom>
        </p:spPr>
        <p:txBody>
          <a:bodyPr vert="horz" lIns="0" tIns="0" rIns="0" bIns="43188" rtlCol="0" anchor="b"/>
          <a:lstStyle>
            <a:lvl1pPr algn="r" defTabSz="453481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609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6460"/>
            <a:ext cx="9144000" cy="36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39" tIns="43219" rIns="86439" bIns="43219" rtlCol="0" anchor="ctr"/>
          <a:lstStyle/>
          <a:p>
            <a:pPr algn="ctr" defTabSz="913830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72837" y="6436834"/>
            <a:ext cx="4152926" cy="364628"/>
          </a:xfrm>
        </p:spPr>
        <p:txBody>
          <a:bodyPr/>
          <a:lstStyle/>
          <a:p>
            <a:pPr defTabSz="452937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154" y="6436834"/>
            <a:ext cx="762000" cy="364628"/>
          </a:xfrm>
        </p:spPr>
        <p:txBody>
          <a:bodyPr/>
          <a:lstStyle/>
          <a:p>
            <a:pPr defTabSz="452937">
              <a:defRPr/>
            </a:pPr>
            <a:fld id="{D30A2C6D-39BC-4576-856C-8743CF76CCF1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defTabSz="452937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60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39" tIns="43219" rIns="86439" bIns="43219" rtlCol="0" anchor="ctr"/>
          <a:lstStyle/>
          <a:p>
            <a:pPr algn="ctr" defTabSz="913830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91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39" tIns="43219" rIns="86439" bIns="43219" rtlCol="0" anchor="ctr"/>
          <a:lstStyle/>
          <a:p>
            <a:pPr algn="ctr" defTabSz="913830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7" y="1320114"/>
            <a:ext cx="7864929" cy="51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9" tIns="45339" rIns="90679" bIns="45339">
            <a:spAutoFit/>
          </a:bodyPr>
          <a:lstStyle/>
          <a:p>
            <a:pPr defTabSz="45352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4"/>
            <a:ext cx="9144000" cy="5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9" tIns="45339" rIns="90679" bIns="45339">
            <a:spAutoFit/>
          </a:bodyPr>
          <a:lstStyle/>
          <a:p>
            <a:pPr defTabSz="4535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3204" rIns="0" bIns="4320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BCDB990A-6268-4898-A641-7F04AAB15E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8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5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93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4F88C639-55E7-4D97-AC8D-4B42A67367B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76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6873" indent="0" algn="ctr">
              <a:buNone/>
              <a:defRPr/>
            </a:lvl2pPr>
            <a:lvl3pPr marL="913749" indent="0" algn="ctr">
              <a:buNone/>
              <a:defRPr/>
            </a:lvl3pPr>
            <a:lvl4pPr marL="1370620" indent="0" algn="ctr">
              <a:buNone/>
              <a:defRPr/>
            </a:lvl4pPr>
            <a:lvl5pPr marL="1827496" indent="0" algn="ctr">
              <a:buNone/>
              <a:defRPr/>
            </a:lvl5pPr>
            <a:lvl6pPr marL="2284371" indent="0" algn="ctr">
              <a:buNone/>
              <a:defRPr/>
            </a:lvl6pPr>
            <a:lvl7pPr marL="2741248" indent="0" algn="ctr">
              <a:buNone/>
              <a:defRPr/>
            </a:lvl7pPr>
            <a:lvl8pPr marL="3198119" indent="0" algn="ctr">
              <a:buNone/>
              <a:defRPr/>
            </a:lvl8pPr>
            <a:lvl9pPr marL="365499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8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4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599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73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4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8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32" y="6094517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8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8"/>
            <a:ext cx="9144000" cy="245252"/>
          </a:xfrm>
          <a:prstGeom prst="rect">
            <a:avLst/>
          </a:prstGeom>
          <a:noFill/>
        </p:spPr>
        <p:txBody>
          <a:bodyPr lIns="86470" tIns="43235" rIns="86470" bIns="43235"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100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914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9" y="6400803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5"/>
            <a:ext cx="1871663" cy="3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0" tIns="43235" rIns="86470" bIns="43235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Michigan State University</a:t>
            </a:r>
          </a:p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4884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60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1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9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/>
              <a:ea typeface="Arial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Arial"/>
              </a:rPr>
              <a:t>, Slide </a:t>
            </a:r>
            <a:fld id="{CF988859-7953-4624-98C4-717249B46A15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66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5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7" y="1320807"/>
            <a:ext cx="7864475" cy="51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00" tIns="45351" rIns="90700" bIns="45351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7"/>
            <a:ext cx="9144000" cy="55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00" tIns="45351" rIns="90700" bIns="45351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B81414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87"/>
            <a:ext cx="8991600" cy="48633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3" y="6356362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62"/>
            <a:ext cx="609600" cy="365125"/>
          </a:xfrm>
          <a:prstGeom prst="rect">
            <a:avLst/>
          </a:prstGeom>
        </p:spPr>
        <p:txBody>
          <a:bodyPr vert="horz" lIns="0" tIns="0" rIns="0" bIns="43204" rtlCol="0" anchor="b"/>
          <a:lstStyle>
            <a:lvl1pPr algn="r" defTabSz="45364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366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6456"/>
            <a:ext cx="9144000" cy="36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 defTabSz="91415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72837" y="6436830"/>
            <a:ext cx="4152926" cy="364628"/>
          </a:xfrm>
        </p:spPr>
        <p:txBody>
          <a:bodyPr/>
          <a:lstStyle/>
          <a:p>
            <a:pPr defTabSz="453098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154" y="6436830"/>
            <a:ext cx="762000" cy="364628"/>
          </a:xfrm>
        </p:spPr>
        <p:txBody>
          <a:bodyPr/>
          <a:lstStyle/>
          <a:p>
            <a:pPr defTabSz="453098">
              <a:defRPr/>
            </a:pPr>
            <a:fld id="{D30A2C6D-39BC-4576-856C-8743CF76CCF1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defTabSz="453098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60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 defTabSz="91415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80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 defTabSz="91415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3" y="1320113"/>
            <a:ext cx="7864929" cy="51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1" tIns="45355" rIns="90711" bIns="45355">
            <a:spAutoFit/>
          </a:bodyPr>
          <a:lstStyle/>
          <a:p>
            <a:pPr defTabSz="4536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0"/>
            <a:ext cx="9144000" cy="5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1" tIns="45355" rIns="90711" bIns="45355">
            <a:spAutoFit/>
          </a:bodyPr>
          <a:lstStyle/>
          <a:p>
            <a:pPr defTabSz="4536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3219" rIns="0" bIns="43219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BCDB990A-6268-4898-A641-7F04AAB15E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7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3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1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9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4F88C639-55E7-4D97-AC8D-4B42A67367B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64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2" indent="0" algn="ctr">
              <a:buNone/>
              <a:defRPr/>
            </a:lvl3pPr>
            <a:lvl4pPr marL="1370864" indent="0" algn="ctr">
              <a:buNone/>
              <a:defRPr/>
            </a:lvl4pPr>
            <a:lvl5pPr marL="1827822" indent="0" algn="ctr">
              <a:buNone/>
              <a:defRPr/>
            </a:lvl5pPr>
            <a:lvl6pPr marL="2284778" indent="0" algn="ctr">
              <a:buNone/>
              <a:defRPr/>
            </a:lvl6pPr>
            <a:lvl7pPr marL="2741736" indent="0" algn="ctr">
              <a:buNone/>
              <a:defRPr/>
            </a:lvl7pPr>
            <a:lvl8pPr marL="3198689" indent="0" algn="ctr">
              <a:buNone/>
              <a:defRPr/>
            </a:lvl8pPr>
            <a:lvl9pPr marL="36556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2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59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2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0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30" y="6094515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84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8"/>
            <a:ext cx="9144000" cy="245252"/>
          </a:xfrm>
          <a:prstGeom prst="rect">
            <a:avLst/>
          </a:prstGeom>
          <a:noFill/>
        </p:spPr>
        <p:txBody>
          <a:bodyPr lIns="86486" tIns="43243" rIns="86486" bIns="43243"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100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91431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7" y="6400802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4"/>
            <a:ext cx="1871663" cy="33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Michigan State University</a:t>
            </a:r>
          </a:p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84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574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1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7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/>
              <a:ea typeface="Arial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Arial"/>
              </a:rPr>
              <a:t>, Slide </a:t>
            </a:r>
            <a:fld id="{CF988859-7953-4624-98C4-717249B46A15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703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5" y="1320805"/>
            <a:ext cx="7864475" cy="51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7" tIns="45359" rIns="90717" bIns="45359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7"/>
            <a:ext cx="9144000" cy="55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7" tIns="45359" rIns="90717" bIns="45359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B81414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85"/>
            <a:ext cx="8991600" cy="48633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3" y="635636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60"/>
            <a:ext cx="609600" cy="365125"/>
          </a:xfrm>
          <a:prstGeom prst="rect">
            <a:avLst/>
          </a:prstGeom>
        </p:spPr>
        <p:txBody>
          <a:bodyPr vert="horz" lIns="0" tIns="0" rIns="0" bIns="43212" rtlCol="0" anchor="b"/>
          <a:lstStyle>
            <a:lvl1pPr algn="r" defTabSz="4537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71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6454"/>
            <a:ext cx="9144000" cy="36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86" tIns="43243" rIns="86486" bIns="43243" rtlCol="0" anchor="ctr"/>
          <a:lstStyle/>
          <a:p>
            <a:pPr algn="ctr" defTabSz="91431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72837" y="6436828"/>
            <a:ext cx="4152926" cy="364628"/>
          </a:xfrm>
        </p:spPr>
        <p:txBody>
          <a:bodyPr/>
          <a:lstStyle/>
          <a:p>
            <a:pPr defTabSz="453179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154" y="6436828"/>
            <a:ext cx="762000" cy="364628"/>
          </a:xfrm>
        </p:spPr>
        <p:txBody>
          <a:bodyPr/>
          <a:lstStyle/>
          <a:p>
            <a:pPr defTabSz="453179">
              <a:defRPr/>
            </a:pPr>
            <a:fld id="{D30A2C6D-39BC-4576-856C-8743CF76CCF1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defTabSz="453179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60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86" tIns="43243" rIns="86486" bIns="43243" rtlCol="0" anchor="ctr"/>
          <a:lstStyle/>
          <a:p>
            <a:pPr algn="ctr" defTabSz="91431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5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86" tIns="43243" rIns="86486" bIns="43243" rtlCol="0" anchor="ctr"/>
          <a:lstStyle/>
          <a:p>
            <a:pPr algn="ctr" defTabSz="91431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1" y="1320111"/>
            <a:ext cx="7864929" cy="51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27" tIns="45363" rIns="90727" bIns="45363">
            <a:spAutoFit/>
          </a:bodyPr>
          <a:lstStyle/>
          <a:p>
            <a:pPr defTabSz="45376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8"/>
            <a:ext cx="9144000" cy="5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27" tIns="45363" rIns="90727" bIns="45363">
            <a:spAutoFit/>
          </a:bodyPr>
          <a:lstStyle/>
          <a:p>
            <a:pPr defTabSz="4537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3227" rIns="0" bIns="43227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BCDB990A-6268-4898-A641-7F04AAB15E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1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6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1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7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4F88C639-55E7-4D97-AC8D-4B42A67367B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2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344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661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287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789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702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029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900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342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52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971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054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9A42F-5DC1-AC47-BBB9-45F465219B26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06091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2AC4-B0A8-494D-B9D5-D528688F51EC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7526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27BC8-8B32-D444-BBA4-7B49612D775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23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9583D-8648-FD4F-AD74-2D2BFDCF7CA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4852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323C6-48E9-6945-AF39-83E85322606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0124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E21A3-2407-6C4C-A5F1-C2FFFA94778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8058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22474-7D30-A045-9494-88FAA2096F45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34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0132-E957-5B46-9053-588C3570CD8B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855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9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60B4-1640-4C4F-9C54-7BEB91F2E5C6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3244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D901C-D2B9-D448-882A-23D062EF42F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4340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8E47E-5097-4C43-B8BD-470174A7A31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13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0" y="228600"/>
            <a:ext cx="9144000" cy="6627813"/>
            <a:chOff x="0" y="144"/>
            <a:chExt cx="5760" cy="4175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0" y="144"/>
              <a:ext cx="1536" cy="41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1488" y="144"/>
              <a:ext cx="4272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440" y="4032"/>
              <a:ext cx="4320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7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0" y="6627813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+mn-lt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627813"/>
            <a:ext cx="2895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latin typeface="+mn-lt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7813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sng"/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4A1AB20A-8319-2045-9F8C-C82F183FDC31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Aft>
                  <a:spcPct val="0"/>
                </a:spcAft>
              </a:pPr>
              <a:t>‹#›</a:t>
            </a:fld>
            <a:endParaRPr lang="en-US" u="none" smtClean="0">
              <a:solidFill>
                <a:srgbClr val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800225" y="6642100"/>
            <a:ext cx="1524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93700" y="6637338"/>
            <a:ext cx="1524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276600" y="533400"/>
            <a:ext cx="586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7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38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303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07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6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69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11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4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7" indent="-342687" algn="l" defTabSz="45691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7" indent="-285572" algn="l" defTabSz="45691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6" indent="-228458" algn="l" defTabSz="4569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3" indent="-228458" algn="l" defTabSz="4569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8" indent="-228458" algn="l" defTabSz="4569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7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1" tIns="22417" rIns="56041" bIns="2241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7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200" y="6356357"/>
            <a:ext cx="4241800" cy="365125"/>
          </a:xfrm>
          <a:prstGeom prst="rect">
            <a:avLst/>
          </a:prstGeom>
        </p:spPr>
        <p:txBody>
          <a:bodyPr lIns="0" tIns="45683" rIns="0" bIns="45683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357"/>
            <a:ext cx="762000" cy="365125"/>
          </a:xfrm>
          <a:prstGeom prst="rect">
            <a:avLst/>
          </a:prstGeom>
        </p:spPr>
        <p:txBody>
          <a:bodyPr vert="horz" wrap="square" lIns="0" tIns="45683" rIns="0" bIns="45683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000">
                <a:solidFill>
                  <a:srgbClr val="06430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t>, Slide </a:t>
            </a:r>
            <a:fld id="{04987761-1FBB-9E4D-A03F-148EF499DECE}" type="slidenum"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dt="0"/>
  <p:txStyles>
    <p:titleStyle>
      <a:lvl1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751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505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252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007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79276" indent="-179276" algn="l" defTabSz="802777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charset="0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1724" indent="-150719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0179" indent="-160237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6621" indent="-133267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/>
        </a:defRPr>
      </a:lvl4pPr>
      <a:lvl5pPr marL="1001088" indent="-179276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/>
        </a:defRPr>
      </a:lvl5pPr>
      <a:lvl6pPr marL="2221907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8660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5414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2165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5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2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05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31" tIns="22413" rIns="56031" bIns="2241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5" y="1067102"/>
            <a:ext cx="8992810" cy="47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356450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68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A. Gade, FRIB NuSpIn 2016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674" rIns="0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defTabSz="456832" fontAlgn="base">
              <a:spcBef>
                <a:spcPct val="0"/>
              </a:spcBef>
              <a:spcAft>
                <a:spcPct val="0"/>
              </a:spcAft>
              <a:defRPr/>
            </a:pPr>
            <a:fld id="{D30A2C6D-39BC-4576-856C-8743CF76CCF1}" type="slidenum">
              <a:rPr lang="en-US" smtClean="0">
                <a:latin typeface="Arial" pitchFamily="34" charset="0"/>
              </a:rPr>
              <a:pPr defTabSz="4568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</p:sldLayoutIdLst>
  <p:hf hdr="0" dt="0"/>
  <p:txStyles>
    <p:titleStyle>
      <a:lvl1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669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341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008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6681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034" indent="-180034" algn="l" defTabSz="80265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067" indent="-151528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107" indent="-160531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7635" indent="-133524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188" indent="-180034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1511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8182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4854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1525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9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1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8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81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53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4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95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66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41" tIns="22417" rIns="56041" bIns="224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16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6" y="6356450"/>
            <a:ext cx="3483429" cy="364628"/>
          </a:xfrm>
          <a:prstGeom prst="rect">
            <a:avLst/>
          </a:prstGeom>
        </p:spPr>
        <p:txBody>
          <a:bodyPr vert="horz" lIns="86439" tIns="43219" rIns="86439" bIns="432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86439" tIns="43219" rIns="86439" bIns="432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</a:pPr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pPr defTabSz="9138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4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hf hdr="0" dt="0"/>
  <p:txStyles>
    <p:titleStyle>
      <a:lvl1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751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505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252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007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562" indent="-169562" algn="l" defTabSz="80579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4666" indent="-169562" algn="l" defTabSz="80579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39769" indent="-169562" algn="l" defTabSz="80579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54457" indent="-226584" algn="l" defTabSz="8057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63142" indent="-148554" algn="l" defTabSz="8057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21907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8660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5414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2165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5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2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61" tIns="22425" rIns="56061" bIns="2242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12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6" y="6356450"/>
            <a:ext cx="3483429" cy="364628"/>
          </a:xfrm>
          <a:prstGeom prst="rect">
            <a:avLst/>
          </a:prstGeom>
        </p:spPr>
        <p:txBody>
          <a:bodyPr vert="horz" lIns="86470" tIns="43235" rIns="86470" bIns="432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86470" tIns="43235" rIns="86470" bIns="432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</a:pPr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pPr defTabSz="91415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</p:sldLayoutIdLst>
  <p:hf hdr="0" dt="0"/>
  <p:txStyles>
    <p:titleStyle>
      <a:lvl1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914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830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742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659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23" indent="-169623" algn="l" defTabSz="806083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4828" indent="-169623" algn="l" defTabSz="80608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40033" indent="-169623" algn="l" defTabSz="806083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54904" indent="-226665" algn="l" defTabSz="80608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63771" indent="-148607" algn="l" defTabSz="80608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22699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9616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6533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3446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1" tIns="22429" rIns="56071" bIns="2242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10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4" y="6356450"/>
            <a:ext cx="3483429" cy="364628"/>
          </a:xfrm>
          <a:prstGeom prst="rect">
            <a:avLst/>
          </a:prstGeom>
        </p:spPr>
        <p:txBody>
          <a:bodyPr vert="horz" lIns="86486" tIns="43243" rIns="86486" bIns="432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86486" tIns="43243" rIns="86486" bIns="432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</a:pPr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pPr defTabSz="9143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4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</p:sldLayoutIdLst>
  <p:hf hdr="0" dt="0"/>
  <p:txStyles>
    <p:titleStyle>
      <a:lvl1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996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993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987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985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53" indent="-169653" algn="l" defTabSz="806226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4910" indent="-169653" algn="l" defTabSz="806226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40165" indent="-169653" algn="l" defTabSz="806226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55128" indent="-226705" algn="l" defTabSz="80622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64086" indent="-148633" algn="l" defTabSz="80622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23096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094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092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087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5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56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7" indent="-342687" algn="l" defTabSz="45691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7" indent="-285572" algn="l" defTabSz="45691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6" indent="-228458" algn="l" defTabSz="4569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3" indent="-228458" algn="l" defTabSz="4569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8" indent="-228458" algn="l" defTabSz="4569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1B5EEB0-6693-2C4D-962D-6F346B40B906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54.emf"/><Relationship Id="rId7" Type="http://schemas.openxmlformats.org/officeDocument/2006/relationships/image" Target="../media/image5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8.emf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6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7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6.xml"/><Relationship Id="rId3" Type="http://schemas.openxmlformats.org/officeDocument/2006/relationships/notesSlide" Target="../notesSlides/notesSlide1.xml"/><Relationship Id="rId4" Type="http://schemas.openxmlformats.org/officeDocument/2006/relationships/chart" Target="../charts/chart2.xml"/><Relationship Id="rId5" Type="http://schemas.openxmlformats.org/officeDocument/2006/relationships/oleObject" Target="../embeddings/oleObject26.bin"/><Relationship Id="rId6" Type="http://schemas.openxmlformats.org/officeDocument/2006/relationships/image" Target="../media/image71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72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7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2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87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88.emf"/><Relationship Id="rId16" Type="http://schemas.openxmlformats.org/officeDocument/2006/relationships/oleObject" Target="../embeddings/oleObject37.bin"/><Relationship Id="rId17" Type="http://schemas.openxmlformats.org/officeDocument/2006/relationships/image" Target="../media/image8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7.xml"/><Relationship Id="rId3" Type="http://schemas.openxmlformats.org/officeDocument/2006/relationships/image" Target="../media/image90.pn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83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84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85.emf"/><Relationship Id="rId10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20" Type="http://schemas.openxmlformats.org/officeDocument/2006/relationships/image" Target="../media/image99.emf"/><Relationship Id="rId10" Type="http://schemas.openxmlformats.org/officeDocument/2006/relationships/image" Target="../media/image94.emf"/><Relationship Id="rId11" Type="http://schemas.openxmlformats.org/officeDocument/2006/relationships/oleObject" Target="../embeddings/oleObject42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97.e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98.emf"/><Relationship Id="rId19" Type="http://schemas.openxmlformats.org/officeDocument/2006/relationships/oleObject" Target="../embeddings/oleObject4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7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9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100.wmf"/><Relationship Id="rId6" Type="http://schemas.openxmlformats.org/officeDocument/2006/relationships/image" Target="../media/image102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103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104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11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7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107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108.w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109.w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1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12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113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11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8.e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oleObject" Target="../embeddings/oleObject58.bin"/><Relationship Id="rId5" Type="http://schemas.openxmlformats.org/officeDocument/2006/relationships/image" Target="../media/image117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118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1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21.wmf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emf"/><Relationship Id="rId12" Type="http://schemas.openxmlformats.org/officeDocument/2006/relationships/image" Target="../media/image129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7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125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126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127.emf"/><Relationship Id="rId9" Type="http://schemas.openxmlformats.org/officeDocument/2006/relationships/image" Target="../media/image120.png"/><Relationship Id="rId10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oleObject" Target="../embeddings/oleObject66.bin"/><Relationship Id="rId6" Type="http://schemas.openxmlformats.org/officeDocument/2006/relationships/image" Target="../media/image12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132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133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13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137.w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138.wmf"/><Relationship Id="rId8" Type="http://schemas.openxmlformats.org/officeDocument/2006/relationships/oleObject" Target="../embeddings/oleObject72.bin"/><Relationship Id="rId9" Type="http://schemas.openxmlformats.org/officeDocument/2006/relationships/image" Target="../media/image13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oleObject" Target="../embeddings/oleObject73.bin"/><Relationship Id="rId5" Type="http://schemas.openxmlformats.org/officeDocument/2006/relationships/image" Target="../media/image141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14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144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14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8.emf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149.emf"/><Relationship Id="rId14" Type="http://schemas.openxmlformats.org/officeDocument/2006/relationships/oleObject" Target="../embeddings/oleObject81.bin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150.emf"/><Relationship Id="rId17" Type="http://schemas.openxmlformats.org/officeDocument/2006/relationships/image" Target="../media/image154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6.xml"/><Relationship Id="rId3" Type="http://schemas.openxmlformats.org/officeDocument/2006/relationships/image" Target="../media/image151.png"/><Relationship Id="rId4" Type="http://schemas.openxmlformats.org/officeDocument/2006/relationships/image" Target="../media/image152.emf"/><Relationship Id="rId5" Type="http://schemas.openxmlformats.org/officeDocument/2006/relationships/image" Target="../media/image153.e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146.e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147.emf"/><Relationship Id="rId10" Type="http://schemas.openxmlformats.org/officeDocument/2006/relationships/oleObject" Target="../embeddings/oleObject7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158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159.emf"/><Relationship Id="rId8" Type="http://schemas.openxmlformats.org/officeDocument/2006/relationships/image" Target="../media/image161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35.emf"/><Relationship Id="rId5" Type="http://schemas.openxmlformats.org/officeDocument/2006/relationships/image" Target="../media/image40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37.emf"/><Relationship Id="rId1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44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49.w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5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95004" y="1229985"/>
            <a:ext cx="5181600" cy="147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Augusto O. </a:t>
            </a:r>
            <a:r>
              <a:rPr lang="en-US" sz="1800" b="1" i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Macchiavelli</a:t>
            </a: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Nuclear Science Division                           Lawrence Berkeley National </a:t>
            </a:r>
            <a:r>
              <a:rPr lang="en-US" sz="1800" b="1" i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Laboratory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aom@lbl.gov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0285" y="420730"/>
            <a:ext cx="831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Aspects of Pairing in Nuclei</a:t>
            </a:r>
            <a:endParaRPr lang="en-US" sz="2800" b="1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8788" y="5471646"/>
            <a:ext cx="6805467" cy="1067339"/>
            <a:chOff x="1237864" y="5499465"/>
            <a:chExt cx="6805467" cy="10673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7864" y="5499465"/>
              <a:ext cx="6664357" cy="10673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95439" y="6179189"/>
              <a:ext cx="5447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-107" charset="0"/>
                  <a:ea typeface="+mn-ea"/>
                  <a:cs typeface="+mn-cs"/>
                </a:rPr>
                <a:t>Work supported under contract number DE-AC02-05CH11231.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01" y="3246764"/>
            <a:ext cx="6762459" cy="119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704" y="3246765"/>
            <a:ext cx="1262153" cy="119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19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AOM.NS-X300-1\Desktop\si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6898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52600" y="5715000"/>
            <a:ext cx="6248400" cy="6096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5800" y="5410200"/>
            <a:ext cx="10668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88953"/>
              </p:ext>
            </p:extLst>
          </p:nvPr>
        </p:nvGraphicFramePr>
        <p:xfrm>
          <a:off x="2438400" y="381000"/>
          <a:ext cx="4419600" cy="45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6" name="Equation" r:id="rId4" imgW="1701800" imgH="203200" progId="Equation.3">
                  <p:embed/>
                </p:oleObj>
              </mc:Choice>
              <mc:Fallback>
                <p:oleObj name="Equation" r:id="rId4" imgW="170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"/>
                        <a:ext cx="4419600" cy="451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953000" y="0"/>
            <a:ext cx="2133600" cy="1219200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5" y="455911"/>
            <a:ext cx="8407032" cy="5654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97" y="503412"/>
            <a:ext cx="1168400" cy="2616200"/>
          </a:xfrm>
          <a:prstGeom prst="rect">
            <a:avLst/>
          </a:prstGeom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375197"/>
              </p:ext>
            </p:extLst>
          </p:nvPr>
        </p:nvGraphicFramePr>
        <p:xfrm>
          <a:off x="2343957" y="543337"/>
          <a:ext cx="999154" cy="7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1" name="Equation" r:id="rId5" imgW="571500" imgH="431800" progId="Equation.3">
                  <p:embed/>
                </p:oleObj>
              </mc:Choice>
              <mc:Fallback>
                <p:oleObj name="Equation" r:id="rId5" imgW="57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957" y="543337"/>
                        <a:ext cx="999154" cy="716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76800" y="4114800"/>
            <a:ext cx="351179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Major ingredient is  </a:t>
            </a:r>
            <a:r>
              <a:rPr lang="en-US" sz="2400" dirty="0" err="1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V</a:t>
            </a:r>
            <a:r>
              <a:rPr lang="en-US" sz="2400" baseline="-25000" dirty="0" err="1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pn</a:t>
            </a:r>
            <a:endParaRPr lang="en-US" sz="2400" baseline="-250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  <a:p>
            <a:endParaRPr lang="en-US" sz="3200" baseline="-250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  <a:p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Scaling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of nuclei properties with 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N</a:t>
            </a:r>
            <a:r>
              <a:rPr lang="en-US" sz="2400" baseline="-25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n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N</a:t>
            </a:r>
            <a:r>
              <a:rPr lang="en-US" sz="2400" baseline="-25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endParaRPr lang="en-US" sz="24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  <a:p>
            <a:endParaRPr lang="en-US" sz="2400" baseline="-250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62201" y="2430386"/>
            <a:ext cx="1175826" cy="9878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7443" y="3461714"/>
            <a:ext cx="611170" cy="86594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74544" y="6010357"/>
            <a:ext cx="3586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I. </a:t>
            </a:r>
            <a:r>
              <a:rPr lang="tr-TR" sz="1600" dirty="0" err="1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Hamamoto</a:t>
            </a:r>
            <a:r>
              <a:rPr lang="tr-TR" sz="16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Nucl</a:t>
            </a:r>
            <a:r>
              <a:rPr lang="tr-TR" sz="16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. </a:t>
            </a:r>
            <a:r>
              <a:rPr lang="tr-TR" sz="1600" dirty="0" err="1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Phys</a:t>
            </a:r>
            <a:r>
              <a:rPr lang="tr-TR" sz="16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. 73 (1965) 225.</a:t>
            </a:r>
            <a:endParaRPr lang="en-US" sz="1600" dirty="0">
              <a:solidFill>
                <a:prstClr val="black"/>
              </a:solidFill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4544" y="6361390"/>
            <a:ext cx="3473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R. Casten, Phys. Lett. 152B (1985) 145.</a:t>
            </a:r>
            <a:endParaRPr lang="en-US" sz="1600" dirty="0">
              <a:solidFill>
                <a:prstClr val="black"/>
              </a:solidFill>
              <a:latin typeface="Times New Roman" pitchFamily="-107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52400"/>
            <a:ext cx="4998339" cy="362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648200"/>
            <a:ext cx="4252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Federman</a:t>
            </a:r>
            <a:r>
              <a:rPr lang="en-US" sz="1400" dirty="0" smtClean="0"/>
              <a:t>, </a:t>
            </a:r>
            <a:r>
              <a:rPr lang="en-US" sz="1400" dirty="0" err="1" smtClean="0"/>
              <a:t>Pittel</a:t>
            </a:r>
            <a:r>
              <a:rPr lang="en-US" sz="1400" dirty="0" smtClean="0"/>
              <a:t>, Phys</a:t>
            </a:r>
            <a:r>
              <a:rPr lang="en-US" sz="1400" dirty="0"/>
              <a:t>. Rev. C 20, 820–829 (1979)</a:t>
            </a:r>
          </a:p>
        </p:txBody>
      </p:sp>
    </p:spTree>
    <p:extLst>
      <p:ext uri="{BB962C8B-B14F-4D97-AF65-F5344CB8AC3E}">
        <p14:creationId xmlns:p14="http://schemas.microsoft.com/office/powerpoint/2010/main" val="374423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44" y="2801726"/>
            <a:ext cx="4536808" cy="371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02" y="723913"/>
            <a:ext cx="5376509" cy="1185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339" y="975583"/>
            <a:ext cx="2328263" cy="982494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59722"/>
              </p:ext>
            </p:extLst>
          </p:nvPr>
        </p:nvGraphicFramePr>
        <p:xfrm>
          <a:off x="8066659" y="1288493"/>
          <a:ext cx="2794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8" name="Equation" r:id="rId6" imgW="114300" imgH="139700" progId="Equation.3">
                  <p:embed/>
                </p:oleObj>
              </mc:Choice>
              <mc:Fallback>
                <p:oleObj name="Equation" r:id="rId6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659" y="1288493"/>
                        <a:ext cx="279400" cy="300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6364" y="174330"/>
            <a:ext cx="3810129" cy="4616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E2  Transition Probabilities</a:t>
            </a:r>
            <a:endParaRPr lang="en-US" sz="2400" dirty="0"/>
          </a:p>
        </p:txBody>
      </p:sp>
      <p:sp>
        <p:nvSpPr>
          <p:cNvPr id="3" name="Left Brace 2"/>
          <p:cNvSpPr/>
          <p:nvPr/>
        </p:nvSpPr>
        <p:spPr>
          <a:xfrm>
            <a:off x="5852160" y="773721"/>
            <a:ext cx="261179" cy="1293330"/>
          </a:xfrm>
          <a:prstGeom prst="lef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3" y="2116859"/>
            <a:ext cx="3885397" cy="63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8703" y="2191571"/>
            <a:ext cx="1807479" cy="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1600200"/>
            <a:ext cx="6744213" cy="3452542"/>
            <a:chOff x="-63" y="1536"/>
            <a:chExt cx="3327" cy="146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432" y="1536"/>
            <a:ext cx="2448" cy="1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720" y="1728"/>
              <a:ext cx="10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>
                  <a:solidFill>
                    <a:sysClr val="windowText" lastClr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vibrations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208" y="1728"/>
              <a:ext cx="10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>
                  <a:solidFill>
                    <a:sysClr val="windowText" lastClr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rotations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-63" y="1795"/>
              <a:ext cx="527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smtClean="0">
                  <a:solidFill>
                    <a:sysClr val="windowText" lastClr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V(</a:t>
              </a:r>
              <a:r>
                <a:rPr lang="en-US" sz="3200" kern="0" dirty="0" smtClean="0">
                  <a:solidFill>
                    <a:sysClr val="windowText" lastClr="000000"/>
                  </a:solidFill>
                  <a:latin typeface="Symbol" pitchFamily="-112" charset="2"/>
                  <a:ea typeface="Arial" pitchFamily="-112" charset="0"/>
                  <a:cs typeface="Arial" pitchFamily="-112" charset="0"/>
                </a:rPr>
                <a:t>b</a:t>
              </a:r>
              <a:r>
                <a:rPr lang="en-US" sz="3200" b="1" kern="0" dirty="0" smtClean="0">
                  <a:solidFill>
                    <a:sysClr val="windowText" lastClr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)</a:t>
              </a:r>
              <a:endParaRPr lang="en-US" sz="3200" b="1" kern="0" dirty="0">
                <a:solidFill>
                  <a:sysClr val="windowText" lastClr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456" y="2632"/>
              <a:ext cx="3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err="1">
                  <a:solidFill>
                    <a:sysClr val="windowText" lastClr="000000"/>
                  </a:solidFill>
                  <a:latin typeface="Symbol" pitchFamily="-112" charset="2"/>
                  <a:ea typeface="Arial" pitchFamily="-112" charset="0"/>
                  <a:cs typeface="Arial" pitchFamily="-112" charset="0"/>
                </a:rPr>
                <a:t>b</a:t>
              </a:r>
              <a:endParaRPr lang="en-US" sz="3200" kern="0" baseline="-25000" dirty="0">
                <a:solidFill>
                  <a:sysClr val="windowText" lastClr="000000"/>
                </a:solidFill>
                <a:latin typeface="Symbol" pitchFamily="-112" charset="2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824" y="2592"/>
              <a:ext cx="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876800" y="4572000"/>
            <a:ext cx="608135" cy="5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ysClr val="windowText" lastClr="000000"/>
                </a:solidFill>
                <a:latin typeface="Symbol" pitchFamily="-112" charset="2"/>
                <a:ea typeface="Arial" pitchFamily="-112" charset="0"/>
                <a:cs typeface="Arial" pitchFamily="-112" charset="0"/>
              </a:rPr>
              <a:t>b</a:t>
            </a:r>
            <a:r>
              <a:rPr lang="en-US" sz="3200" kern="0" baseline="-25000" dirty="0" smtClean="0">
                <a:solidFill>
                  <a:sysClr val="windowText" lastClr="000000"/>
                </a:solidFill>
                <a:latin typeface="Symbol" pitchFamily="-112" charset="2"/>
                <a:ea typeface="Arial" pitchFamily="-112" charset="0"/>
                <a:cs typeface="Arial" pitchFamily="-112" charset="0"/>
              </a:rPr>
              <a:t>0</a:t>
            </a:r>
            <a:endParaRPr lang="en-US" sz="3200" kern="0" baseline="-25000" dirty="0">
              <a:solidFill>
                <a:sysClr val="windowText" lastClr="000000"/>
              </a:solidFill>
              <a:latin typeface="Symbol" pitchFamily="-112" charset="2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8200" y="2514600"/>
            <a:ext cx="2057400" cy="1447800"/>
          </a:xfrm>
          <a:prstGeom prst="straightConnector1">
            <a:avLst/>
          </a:prstGeom>
          <a:ln w="57150" cmpd="sng">
            <a:solidFill>
              <a:schemeClr val="accent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4F81BD"/>
                </a:solidFill>
                <a:latin typeface="Arial" charset="0"/>
                <a:cs typeface="ＭＳ Ｐゴシック" charset="0"/>
              </a:rPr>
              <a:t>N</a:t>
            </a:r>
            <a:endParaRPr lang="en-US" b="1" dirty="0">
              <a:solidFill>
                <a:srgbClr val="4F81BD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057400" y="228600"/>
            <a:ext cx="1409700" cy="1339850"/>
            <a:chOff x="1178" y="0"/>
            <a:chExt cx="1458" cy="1573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0"/>
              <a:ext cx="1458" cy="1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6" name="Arc 6"/>
            <p:cNvSpPr>
              <a:spLocks/>
            </p:cNvSpPr>
            <p:nvPr/>
          </p:nvSpPr>
          <p:spPr bwMode="auto">
            <a:xfrm rot="-3104532">
              <a:off x="1800" y="-12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7" name="Arc 7"/>
            <p:cNvSpPr>
              <a:spLocks/>
            </p:cNvSpPr>
            <p:nvPr/>
          </p:nvSpPr>
          <p:spPr bwMode="auto">
            <a:xfrm rot="7668868">
              <a:off x="1798" y="1092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" name="Arc 8"/>
            <p:cNvSpPr>
              <a:spLocks/>
            </p:cNvSpPr>
            <p:nvPr/>
          </p:nvSpPr>
          <p:spPr bwMode="auto">
            <a:xfrm rot="-3122584">
              <a:off x="1803" y="45"/>
              <a:ext cx="288" cy="3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958"/>
                <a:gd name="T2" fmla="*/ 21597 w 21600"/>
                <a:gd name="T3" fmla="*/ 21958 h 21958"/>
                <a:gd name="T4" fmla="*/ 0 w 21600"/>
                <a:gd name="T5" fmla="*/ 21600 h 2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8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19"/>
                    <a:pt x="21599" y="21838"/>
                    <a:pt x="21597" y="21958"/>
                  </a:cubicBezTo>
                </a:path>
                <a:path w="21600" h="21958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19"/>
                    <a:pt x="21599" y="21838"/>
                    <a:pt x="21597" y="219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" name="Arc 9"/>
            <p:cNvSpPr>
              <a:spLocks/>
            </p:cNvSpPr>
            <p:nvPr/>
          </p:nvSpPr>
          <p:spPr bwMode="auto">
            <a:xfrm rot="7646617">
              <a:off x="1800" y="1020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5562600" y="5105400"/>
            <a:ext cx="1587500" cy="1485900"/>
            <a:chOff x="4232" y="1152"/>
            <a:chExt cx="1000" cy="936"/>
          </a:xfrm>
        </p:grpSpPr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3" y="1239"/>
              <a:ext cx="698" cy="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4752" y="1152"/>
              <a:ext cx="0" cy="60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10533354">
              <a:off x="4625" y="1311"/>
              <a:ext cx="223" cy="151"/>
            </a:xfrm>
            <a:prstGeom prst="curvedRightArrow">
              <a:avLst>
                <a:gd name="adj1" fmla="val 20000"/>
                <a:gd name="adj2" fmla="val 40000"/>
                <a:gd name="adj3" fmla="val 49227"/>
              </a:avLst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6324600" y="304800"/>
            <a:ext cx="1714500" cy="1287463"/>
            <a:chOff x="2604" y="113"/>
            <a:chExt cx="1572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113"/>
              <a:ext cx="1440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Arc 12"/>
            <p:cNvSpPr>
              <a:spLocks/>
            </p:cNvSpPr>
            <p:nvPr/>
          </p:nvSpPr>
          <p:spPr bwMode="auto">
            <a:xfrm rot="-16941605">
              <a:off x="3780" y="828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7" name="Arc 13"/>
            <p:cNvSpPr>
              <a:spLocks/>
            </p:cNvSpPr>
            <p:nvPr/>
          </p:nvSpPr>
          <p:spPr bwMode="auto">
            <a:xfrm rot="-17049613">
              <a:off x="3852" y="888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8" name="Arc 14"/>
            <p:cNvSpPr>
              <a:spLocks/>
            </p:cNvSpPr>
            <p:nvPr/>
          </p:nvSpPr>
          <p:spPr bwMode="auto">
            <a:xfrm rot="-6318673">
              <a:off x="2640" y="204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" name="Arc 15"/>
            <p:cNvSpPr>
              <a:spLocks/>
            </p:cNvSpPr>
            <p:nvPr/>
          </p:nvSpPr>
          <p:spPr bwMode="auto">
            <a:xfrm rot="-5923891">
              <a:off x="2736" y="240"/>
              <a:ext cx="28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aphicFrame>
        <p:nvGraphicFramePr>
          <p:cNvPr id="3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97638"/>
              </p:ext>
            </p:extLst>
          </p:nvPr>
        </p:nvGraphicFramePr>
        <p:xfrm>
          <a:off x="3733800" y="457200"/>
          <a:ext cx="152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1" name="Equation" r:id="rId7" imgW="634680" imgH="228600" progId="Equation.3">
                  <p:embed/>
                </p:oleObj>
              </mc:Choice>
              <mc:Fallback>
                <p:oleObj name="Equation" r:id="rId7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152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5587"/>
              </p:ext>
            </p:extLst>
          </p:nvPr>
        </p:nvGraphicFramePr>
        <p:xfrm>
          <a:off x="3352800" y="5562600"/>
          <a:ext cx="20431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2" name="Equation" r:id="rId9" imgW="850680" imgH="228600" progId="Equation.3">
                  <p:embed/>
                </p:oleObj>
              </mc:Choice>
              <mc:Fallback>
                <p:oleObj name="Equation" r:id="rId9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0431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3598863" y="609600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i="1">
                <a:solidFill>
                  <a:srgbClr val="FF0000"/>
                </a:solidFill>
                <a:latin typeface="Times New Roman" charset="0"/>
                <a:cs typeface="Arial" charset="0"/>
              </a:rPr>
              <a:t>R</a:t>
            </a:r>
            <a:r>
              <a:rPr lang="en-GB" sz="2400" b="1" baseline="-25000">
                <a:solidFill>
                  <a:srgbClr val="FF0000"/>
                </a:solidFill>
                <a:latin typeface="Times New Roman" charset="0"/>
                <a:cs typeface="Arial" charset="0"/>
              </a:rPr>
              <a:t>4/2</a:t>
            </a:r>
            <a:r>
              <a:rPr lang="en-GB" sz="2400" b="1">
                <a:solidFill>
                  <a:srgbClr val="FF0000"/>
                </a:solidFill>
                <a:latin typeface="Times New Roman" charset="0"/>
                <a:cs typeface="Arial" charset="0"/>
              </a:rPr>
              <a:t>= 3.33</a:t>
            </a:r>
            <a:endParaRPr lang="en-US" sz="2400" b="1">
              <a:solidFill>
                <a:srgbClr val="FF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3751263" y="990600"/>
            <a:ext cx="143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i="1">
                <a:solidFill>
                  <a:srgbClr val="FF0000"/>
                </a:solidFill>
                <a:latin typeface="Times New Roman" charset="0"/>
                <a:cs typeface="Arial" charset="0"/>
              </a:rPr>
              <a:t>R</a:t>
            </a:r>
            <a:r>
              <a:rPr lang="en-GB" sz="2400" b="1" baseline="-25000">
                <a:solidFill>
                  <a:srgbClr val="FF0000"/>
                </a:solidFill>
                <a:latin typeface="Times New Roman" charset="0"/>
                <a:cs typeface="Arial" charset="0"/>
              </a:rPr>
              <a:t>4/2</a:t>
            </a:r>
            <a:r>
              <a:rPr lang="en-GB" sz="2400" b="1">
                <a:solidFill>
                  <a:srgbClr val="FF0000"/>
                </a:solidFill>
                <a:latin typeface="Times New Roman" charset="0"/>
                <a:cs typeface="Arial" charset="0"/>
              </a:rPr>
              <a:t>= ~2.0</a:t>
            </a:r>
            <a:endParaRPr lang="en-US" sz="2400" b="1">
              <a:solidFill>
                <a:srgbClr val="FF0000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6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16000"/>
            <a:ext cx="6477000" cy="271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90663" y="152400"/>
            <a:ext cx="64484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Critical-Point Descriptions of Shape Transitions</a:t>
            </a: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219200" y="533400"/>
            <a:ext cx="6732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</a:rPr>
              <a:t>F. Iachello, Phys. Rev. Lett. 85 (2000) 3580, Phys. Rev. Lett. 87 (2001) 052502.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47800" y="3967163"/>
          <a:ext cx="62484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1" name="Equation" r:id="rId4" imgW="3696096" imgH="1117997" progId="Equation.3">
                  <p:embed/>
                </p:oleObj>
              </mc:Choice>
              <mc:Fallback>
                <p:oleObj name="Equation" r:id="rId4" imgW="3696096" imgH="1117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7163"/>
                        <a:ext cx="62484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Group 22"/>
          <p:cNvGraphicFramePr>
            <a:graphicFrameLocks noGrp="1"/>
          </p:cNvGraphicFramePr>
          <p:nvPr/>
        </p:nvGraphicFramePr>
        <p:xfrm>
          <a:off x="3862388" y="4548188"/>
          <a:ext cx="1470660" cy="2193925"/>
        </p:xfrm>
        <a:graphic>
          <a:graphicData uri="http://schemas.openxmlformats.org/drawingml/2006/table">
            <a:tbl>
              <a:tblPr/>
              <a:tblGrid>
                <a:gridCol w="1054100"/>
                <a:gridCol w="208280"/>
                <a:gridCol w="208280"/>
              </a:tblGrid>
              <a:tr h="1333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8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1219200" y="6172200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Solve using an approximation to the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</a:rPr>
              <a:t>true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smtClean="0">
                <a:solidFill>
                  <a:srgbClr val="000000"/>
                </a:solidFill>
              </a:rPr>
              <a:t> potential V(</a:t>
            </a:r>
            <a:r>
              <a:rPr lang="en-US" smtClean="0">
                <a:solidFill>
                  <a:srgbClr val="000000"/>
                </a:solidFill>
                <a:latin typeface="Symbol" charset="0"/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,</a:t>
            </a:r>
            <a:r>
              <a:rPr lang="en-US" smtClean="0">
                <a:solidFill>
                  <a:srgbClr val="000000"/>
                </a:solidFill>
                <a:latin typeface="Symbol" charset="0"/>
              </a:rPr>
              <a:t>g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655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ChangeArrowheads="1"/>
          </p:cNvSpPr>
          <p:nvPr/>
        </p:nvSpPr>
        <p:spPr bwMode="auto">
          <a:xfrm>
            <a:off x="1676400" y="1066800"/>
            <a:ext cx="6248400" cy="579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21923" name="Group 3"/>
          <p:cNvGrpSpPr>
            <a:grpSpLocks/>
          </p:cNvGrpSpPr>
          <p:nvPr/>
        </p:nvGrpSpPr>
        <p:grpSpPr bwMode="auto">
          <a:xfrm>
            <a:off x="1828800" y="1143000"/>
            <a:ext cx="6019800" cy="5562600"/>
            <a:chOff x="1152" y="624"/>
            <a:chExt cx="3792" cy="3504"/>
          </a:xfrm>
        </p:grpSpPr>
        <p:sp>
          <p:nvSpPr>
            <p:cNvPr id="721924" name="Text Box 4"/>
            <p:cNvSpPr txBox="1">
              <a:spLocks noChangeArrowheads="1"/>
            </p:cNvSpPr>
            <p:nvPr/>
          </p:nvSpPr>
          <p:spPr bwMode="auto">
            <a:xfrm>
              <a:off x="1553" y="652"/>
              <a:ext cx="10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Shape Transitions</a:t>
              </a:r>
            </a:p>
          </p:txBody>
        </p:sp>
        <p:sp>
          <p:nvSpPr>
            <p:cNvPr id="721925" name="Text Box 5"/>
            <p:cNvSpPr txBox="1">
              <a:spLocks noChangeArrowheads="1"/>
            </p:cNvSpPr>
            <p:nvPr/>
          </p:nvSpPr>
          <p:spPr bwMode="auto">
            <a:xfrm>
              <a:off x="3366" y="652"/>
              <a:ext cx="10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Pairing Transitions</a:t>
              </a:r>
            </a:p>
          </p:txBody>
        </p:sp>
        <p:sp>
          <p:nvSpPr>
            <p:cNvPr id="721926" name="Text Box 6"/>
            <p:cNvSpPr txBox="1">
              <a:spLocks noChangeArrowheads="1"/>
            </p:cNvSpPr>
            <p:nvPr/>
          </p:nvSpPr>
          <p:spPr bwMode="auto">
            <a:xfrm>
              <a:off x="1440" y="1048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Monotype Corsiva" charset="0"/>
                </a:rPr>
                <a:t>R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sz="2000">
                  <a:solidFill>
                    <a:srgbClr val="000000"/>
                  </a:solidFill>
                  <a:latin typeface="Symbol" charset="0"/>
                </a:rPr>
                <a:t>q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)=exp(</a:t>
              </a:r>
              <a:r>
                <a:rPr lang="en-US" sz="2000">
                  <a:solidFill>
                    <a:srgbClr val="000000"/>
                  </a:solidFill>
                  <a:latin typeface="Symbol" charset="0"/>
                </a:rPr>
                <a:t>-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iI</a:t>
              </a:r>
              <a:r>
                <a:rPr lang="en-US" sz="2000">
                  <a:solidFill>
                    <a:srgbClr val="000000"/>
                  </a:solidFill>
                  <a:latin typeface="Symbol" charset="0"/>
                </a:rPr>
                <a:t>q)</a:t>
              </a:r>
            </a:p>
          </p:txBody>
        </p:sp>
        <p:sp>
          <p:nvSpPr>
            <p:cNvPr id="721927" name="Text Box 7"/>
            <p:cNvSpPr txBox="1">
              <a:spLocks noChangeArrowheads="1"/>
            </p:cNvSpPr>
            <p:nvPr/>
          </p:nvSpPr>
          <p:spPr bwMode="auto">
            <a:xfrm>
              <a:off x="3354" y="1048"/>
              <a:ext cx="11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Monotype Corsiva" charset="0"/>
                </a:rPr>
                <a:t>G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sz="2000">
                  <a:solidFill>
                    <a:srgbClr val="000000"/>
                  </a:solidFill>
                  <a:latin typeface="Symbol" charset="0"/>
                </a:rPr>
                <a:t>f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)=exp(</a:t>
              </a:r>
              <a:r>
                <a:rPr lang="en-US" sz="2000">
                  <a:solidFill>
                    <a:srgbClr val="000000"/>
                  </a:solidFill>
                  <a:latin typeface="Symbol" charset="0"/>
                </a:rPr>
                <a:t>-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i</a:t>
              </a:r>
              <a:r>
                <a:rPr lang="en-US" sz="2000">
                  <a:solidFill>
                    <a:srgbClr val="000000"/>
                  </a:solidFill>
                  <a:latin typeface="Monotype Corsiva" charset="0"/>
                </a:rPr>
                <a:t>N</a:t>
              </a:r>
              <a:r>
                <a:rPr lang="en-US" sz="2000">
                  <a:solidFill>
                    <a:srgbClr val="000000"/>
                  </a:solidFill>
                  <a:latin typeface="Symbol" charset="0"/>
                </a:rPr>
                <a:t>f</a:t>
              </a: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 sz="2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721928" name="Text Box 8"/>
            <p:cNvSpPr txBox="1">
              <a:spLocks noChangeArrowheads="1"/>
            </p:cNvSpPr>
            <p:nvPr/>
          </p:nvSpPr>
          <p:spPr bwMode="auto">
            <a:xfrm>
              <a:off x="1349" y="1440"/>
              <a:ext cx="12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Angular Momentum, I</a:t>
              </a:r>
            </a:p>
          </p:txBody>
        </p:sp>
        <p:sp>
          <p:nvSpPr>
            <p:cNvPr id="721929" name="Text Box 9"/>
            <p:cNvSpPr txBox="1">
              <a:spLocks noChangeArrowheads="1"/>
            </p:cNvSpPr>
            <p:nvPr/>
          </p:nvSpPr>
          <p:spPr bwMode="auto">
            <a:xfrm>
              <a:off x="3398" y="1440"/>
              <a:ext cx="11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Particle Number, </a:t>
              </a:r>
              <a:r>
                <a:rPr lang="en-US" sz="1600">
                  <a:solidFill>
                    <a:srgbClr val="000000"/>
                  </a:solidFill>
                  <a:latin typeface="Monotype Corsiva" charset="0"/>
                </a:rPr>
                <a:t>N</a:t>
              </a:r>
            </a:p>
          </p:txBody>
        </p:sp>
        <p:sp>
          <p:nvSpPr>
            <p:cNvPr id="721930" name="Rectangle 10"/>
            <p:cNvSpPr>
              <a:spLocks noChangeArrowheads="1"/>
            </p:cNvSpPr>
            <p:nvPr/>
          </p:nvSpPr>
          <p:spPr bwMode="auto">
            <a:xfrm>
              <a:off x="1152" y="624"/>
              <a:ext cx="3792" cy="3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21931" name="Freeform 11"/>
            <p:cNvSpPr>
              <a:spLocks/>
            </p:cNvSpPr>
            <p:nvPr/>
          </p:nvSpPr>
          <p:spPr bwMode="auto">
            <a:xfrm>
              <a:off x="2976" y="624"/>
              <a:ext cx="1" cy="3501"/>
            </a:xfrm>
            <a:custGeom>
              <a:avLst/>
              <a:gdLst>
                <a:gd name="T0" fmla="*/ 0 w 1"/>
                <a:gd name="T1" fmla="*/ 0 h 3501"/>
                <a:gd name="T2" fmla="*/ 0 w 1"/>
                <a:gd name="T3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501">
                  <a:moveTo>
                    <a:pt x="0" y="0"/>
                  </a:moveTo>
                  <a:lnTo>
                    <a:pt x="0" y="350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21932" name="Group 12"/>
            <p:cNvGrpSpPr>
              <a:grpSpLocks/>
            </p:cNvGrpSpPr>
            <p:nvPr/>
          </p:nvGrpSpPr>
          <p:grpSpPr bwMode="auto">
            <a:xfrm>
              <a:off x="1355" y="1776"/>
              <a:ext cx="1381" cy="1392"/>
              <a:chOff x="1392" y="1632"/>
              <a:chExt cx="1381" cy="1392"/>
            </a:xfrm>
          </p:grpSpPr>
          <p:sp>
            <p:nvSpPr>
              <p:cNvPr id="721933" name="Oval 13"/>
              <p:cNvSpPr>
                <a:spLocks noChangeArrowheads="1"/>
              </p:cNvSpPr>
              <p:nvPr/>
            </p:nvSpPr>
            <p:spPr bwMode="auto">
              <a:xfrm rot="-1578061">
                <a:off x="1632" y="2448"/>
                <a:ext cx="624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34" name="Line 14"/>
              <p:cNvSpPr>
                <a:spLocks noChangeShapeType="1"/>
              </p:cNvSpPr>
              <p:nvPr/>
            </p:nvSpPr>
            <p:spPr bwMode="auto">
              <a:xfrm flipV="1">
                <a:off x="1392" y="2256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35" name="Freeform 15"/>
              <p:cNvSpPr>
                <a:spLocks/>
              </p:cNvSpPr>
              <p:nvPr/>
            </p:nvSpPr>
            <p:spPr bwMode="auto">
              <a:xfrm>
                <a:off x="1968" y="2256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192 w 288"/>
                  <a:gd name="T3" fmla="*/ 48 h 144"/>
                  <a:gd name="T4" fmla="*/ 288 w 28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cubicBezTo>
                      <a:pt x="72" y="12"/>
                      <a:pt x="144" y="24"/>
                      <a:pt x="192" y="48"/>
                    </a:cubicBezTo>
                    <a:cubicBezTo>
                      <a:pt x="240" y="72"/>
                      <a:pt x="272" y="128"/>
                      <a:pt x="288" y="144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36" name="Text Box 16"/>
              <p:cNvSpPr txBox="1">
                <a:spLocks noChangeArrowheads="1"/>
              </p:cNvSpPr>
              <p:nvPr/>
            </p:nvSpPr>
            <p:spPr bwMode="auto">
              <a:xfrm>
                <a:off x="2102" y="2093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000" i="1">
                    <a:solidFill>
                      <a:srgbClr val="000000"/>
                    </a:solidFill>
                    <a:latin typeface="Symbol" charset="0"/>
                    <a:cs typeface="Times New Roman" charset="0"/>
                  </a:rPr>
                  <a:t>q</a:t>
                </a:r>
                <a:endParaRPr lang="el-GR" sz="2000" i="1">
                  <a:solidFill>
                    <a:srgbClr val="00000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721937" name="Line 17"/>
              <p:cNvSpPr>
                <a:spLocks noChangeShapeType="1"/>
              </p:cNvSpPr>
              <p:nvPr/>
            </p:nvSpPr>
            <p:spPr bwMode="auto">
              <a:xfrm flipV="1">
                <a:off x="1968" y="172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38" name="Arc 18"/>
              <p:cNvSpPr>
                <a:spLocks/>
              </p:cNvSpPr>
              <p:nvPr/>
            </p:nvSpPr>
            <p:spPr bwMode="auto">
              <a:xfrm>
                <a:off x="2160" y="1872"/>
                <a:ext cx="336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39" name="Text Box 19"/>
              <p:cNvSpPr txBox="1">
                <a:spLocks noChangeArrowheads="1"/>
              </p:cNvSpPr>
              <p:nvPr/>
            </p:nvSpPr>
            <p:spPr bwMode="auto">
              <a:xfrm>
                <a:off x="2304" y="1671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  <a:latin typeface="Monotype Corsiva" charset="0"/>
                  </a:rPr>
                  <a:t>R</a:t>
                </a:r>
                <a:r>
                  <a:rPr lang="en-US" sz="240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Symbol" charset="0"/>
                  </a:rPr>
                  <a:t>q</a:t>
                </a:r>
                <a:r>
                  <a:rPr lang="en-US" sz="240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721940" name="Text Box 20"/>
              <p:cNvSpPr txBox="1">
                <a:spLocks noChangeArrowheads="1"/>
              </p:cNvSpPr>
              <p:nvPr/>
            </p:nvSpPr>
            <p:spPr bwMode="auto">
              <a:xfrm>
                <a:off x="1763" y="163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  <a:latin typeface="Times New Roman" charset="0"/>
                  </a:rPr>
                  <a:t>Z</a:t>
                </a:r>
              </a:p>
            </p:txBody>
          </p:sp>
          <p:sp>
            <p:nvSpPr>
              <p:cNvPr id="721941" name="Text Box 21"/>
              <p:cNvSpPr txBox="1">
                <a:spLocks noChangeArrowheads="1"/>
              </p:cNvSpPr>
              <p:nvPr/>
            </p:nvSpPr>
            <p:spPr bwMode="auto">
              <a:xfrm>
                <a:off x="2534" y="2265"/>
                <a:ext cx="2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  <a:latin typeface="Times New Roman" charset="0"/>
                  </a:rPr>
                  <a:t>Z</a:t>
                </a:r>
                <a:r>
                  <a:rPr lang="en-US" sz="2000" i="1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'</a:t>
                </a:r>
              </a:p>
            </p:txBody>
          </p:sp>
        </p:grpSp>
        <p:grpSp>
          <p:nvGrpSpPr>
            <p:cNvPr id="721942" name="Group 22"/>
            <p:cNvGrpSpPr>
              <a:grpSpLocks/>
            </p:cNvGrpSpPr>
            <p:nvPr/>
          </p:nvGrpSpPr>
          <p:grpSpPr bwMode="auto">
            <a:xfrm>
              <a:off x="3371" y="1728"/>
              <a:ext cx="1381" cy="1392"/>
              <a:chOff x="3083" y="1728"/>
              <a:chExt cx="1381" cy="1392"/>
            </a:xfrm>
          </p:grpSpPr>
          <p:sp>
            <p:nvSpPr>
              <p:cNvPr id="721943" name="Line 23"/>
              <p:cNvSpPr>
                <a:spLocks noChangeShapeType="1"/>
              </p:cNvSpPr>
              <p:nvPr/>
            </p:nvSpPr>
            <p:spPr bwMode="auto">
              <a:xfrm flipV="1">
                <a:off x="3083" y="2352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44" name="Freeform 24"/>
              <p:cNvSpPr>
                <a:spLocks/>
              </p:cNvSpPr>
              <p:nvPr/>
            </p:nvSpPr>
            <p:spPr bwMode="auto">
              <a:xfrm>
                <a:off x="3659" y="2352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192 w 288"/>
                  <a:gd name="T3" fmla="*/ 48 h 144"/>
                  <a:gd name="T4" fmla="*/ 288 w 28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cubicBezTo>
                      <a:pt x="72" y="12"/>
                      <a:pt x="144" y="24"/>
                      <a:pt x="192" y="48"/>
                    </a:cubicBezTo>
                    <a:cubicBezTo>
                      <a:pt x="240" y="72"/>
                      <a:pt x="272" y="128"/>
                      <a:pt x="288" y="144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45" name="Text Box 25"/>
              <p:cNvSpPr txBox="1">
                <a:spLocks noChangeArrowheads="1"/>
              </p:cNvSpPr>
              <p:nvPr/>
            </p:nvSpPr>
            <p:spPr bwMode="auto">
              <a:xfrm>
                <a:off x="3793" y="216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Symbol" charset="0"/>
                    <a:cs typeface="Times New Roman" charset="0"/>
                  </a:rPr>
                  <a:t>f</a:t>
                </a:r>
                <a:endParaRPr lang="el-GR" sz="2000">
                  <a:solidFill>
                    <a:srgbClr val="000000"/>
                  </a:solidFill>
                  <a:latin typeface="Symbol" charset="0"/>
                  <a:cs typeface="Times New Roman" charset="0"/>
                </a:endParaRPr>
              </a:p>
            </p:txBody>
          </p:sp>
          <p:sp>
            <p:nvSpPr>
              <p:cNvPr id="721946" name="Line 26"/>
              <p:cNvSpPr>
                <a:spLocks noChangeShapeType="1"/>
              </p:cNvSpPr>
              <p:nvPr/>
            </p:nvSpPr>
            <p:spPr bwMode="auto">
              <a:xfrm flipV="1">
                <a:off x="3659" y="182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47" name="Arc 27"/>
              <p:cNvSpPr>
                <a:spLocks/>
              </p:cNvSpPr>
              <p:nvPr/>
            </p:nvSpPr>
            <p:spPr bwMode="auto">
              <a:xfrm>
                <a:off x="3851" y="1968"/>
                <a:ext cx="336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721948" name="Text Box 28"/>
              <p:cNvSpPr txBox="1">
                <a:spLocks noChangeArrowheads="1"/>
              </p:cNvSpPr>
              <p:nvPr/>
            </p:nvSpPr>
            <p:spPr bwMode="auto">
              <a:xfrm>
                <a:off x="3995" y="1791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Monotype Corsiva" charset="0"/>
                  </a:rPr>
                  <a:t>G</a:t>
                </a:r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r>
                  <a:rPr lang="en-US" sz="2000">
                    <a:solidFill>
                      <a:srgbClr val="000000"/>
                    </a:solidFill>
                    <a:latin typeface="Symbol" charset="0"/>
                  </a:rPr>
                  <a:t>f</a:t>
                </a:r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721949" name="Text Box 29"/>
              <p:cNvSpPr txBox="1">
                <a:spLocks noChangeArrowheads="1"/>
              </p:cNvSpPr>
              <p:nvPr/>
            </p:nvSpPr>
            <p:spPr bwMode="auto">
              <a:xfrm>
                <a:off x="3454" y="1728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  <a:latin typeface="Times New Roman" charset="0"/>
                  </a:rPr>
                  <a:t>Z</a:t>
                </a:r>
              </a:p>
            </p:txBody>
          </p:sp>
          <p:sp>
            <p:nvSpPr>
              <p:cNvPr id="721950" name="Text Box 30"/>
              <p:cNvSpPr txBox="1">
                <a:spLocks noChangeArrowheads="1"/>
              </p:cNvSpPr>
              <p:nvPr/>
            </p:nvSpPr>
            <p:spPr bwMode="auto">
              <a:xfrm>
                <a:off x="4225" y="2361"/>
                <a:ext cx="2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  <a:latin typeface="Times New Roman" charset="0"/>
                  </a:rPr>
                  <a:t>Z</a:t>
                </a:r>
                <a:r>
                  <a:rPr lang="en-US" sz="2000" i="1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'</a:t>
                </a:r>
              </a:p>
            </p:txBody>
          </p:sp>
        </p:grpSp>
        <p:sp>
          <p:nvSpPr>
            <p:cNvPr id="721951" name="Text Box 31"/>
            <p:cNvSpPr txBox="1">
              <a:spLocks noChangeArrowheads="1"/>
            </p:cNvSpPr>
            <p:nvPr/>
          </p:nvSpPr>
          <p:spPr bwMode="auto">
            <a:xfrm>
              <a:off x="1440" y="3292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ymbol" charset="0"/>
                </a:rPr>
                <a:t>b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, </a:t>
              </a:r>
              <a:r>
                <a:rPr lang="en-US" sz="1600">
                  <a:solidFill>
                    <a:srgbClr val="000000"/>
                  </a:solidFill>
                  <a:latin typeface="Symbol" charset="0"/>
                </a:rPr>
                <a:t>g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, Euler angles </a:t>
              </a:r>
              <a:r>
                <a:rPr lang="en-US" sz="1600">
                  <a:solidFill>
                    <a:srgbClr val="000000"/>
                  </a:solidFill>
                  <a:latin typeface="Symbol" charset="0"/>
                </a:rPr>
                <a:t>q</a:t>
              </a:r>
            </a:p>
          </p:txBody>
        </p:sp>
        <p:sp>
          <p:nvSpPr>
            <p:cNvPr id="721952" name="Text Box 32"/>
            <p:cNvSpPr txBox="1">
              <a:spLocks noChangeArrowheads="1"/>
            </p:cNvSpPr>
            <p:nvPr/>
          </p:nvSpPr>
          <p:spPr bwMode="auto">
            <a:xfrm>
              <a:off x="3336" y="3183"/>
              <a:ext cx="11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Pair deformation, </a:t>
              </a:r>
              <a:r>
                <a:rPr lang="en-US" sz="1600">
                  <a:solidFill>
                    <a:srgbClr val="000000"/>
                  </a:solidFill>
                  <a:latin typeface="Symbol" charset="0"/>
                </a:rPr>
                <a:t>a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Gauge angle, </a:t>
              </a:r>
              <a:r>
                <a:rPr lang="en-US" sz="1600">
                  <a:solidFill>
                    <a:srgbClr val="000000"/>
                  </a:solidFill>
                  <a:latin typeface="Symbol" charset="0"/>
                </a:rPr>
                <a:t>f</a:t>
              </a:r>
            </a:p>
          </p:txBody>
        </p:sp>
        <p:sp>
          <p:nvSpPr>
            <p:cNvPr id="721953" name="Text Box 33"/>
            <p:cNvSpPr txBox="1">
              <a:spLocks noChangeArrowheads="1"/>
            </p:cNvSpPr>
            <p:nvPr/>
          </p:nvSpPr>
          <p:spPr bwMode="auto">
            <a:xfrm>
              <a:off x="1194" y="3580"/>
              <a:ext cx="17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Violation of spherical symmetry</a:t>
              </a:r>
            </a:p>
          </p:txBody>
        </p:sp>
        <p:sp>
          <p:nvSpPr>
            <p:cNvPr id="721954" name="Line 34"/>
            <p:cNvSpPr>
              <a:spLocks noChangeShapeType="1"/>
            </p:cNvSpPr>
            <p:nvPr/>
          </p:nvSpPr>
          <p:spPr bwMode="auto">
            <a:xfrm>
              <a:off x="1152" y="912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21955" name="Text Box 35"/>
            <p:cNvSpPr txBox="1">
              <a:spLocks noChangeArrowheads="1"/>
            </p:cNvSpPr>
            <p:nvPr/>
          </p:nvSpPr>
          <p:spPr bwMode="auto">
            <a:xfrm>
              <a:off x="3168" y="3591"/>
              <a:ext cx="15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Violation of particle number</a:t>
              </a:r>
            </a:p>
          </p:txBody>
        </p:sp>
        <p:sp>
          <p:nvSpPr>
            <p:cNvPr id="721956" name="Text Box 36"/>
            <p:cNvSpPr txBox="1">
              <a:spLocks noChangeArrowheads="1"/>
            </p:cNvSpPr>
            <p:nvPr/>
          </p:nvSpPr>
          <p:spPr bwMode="auto">
            <a:xfrm>
              <a:off x="1536" y="3868"/>
              <a:ext cx="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Physical space</a:t>
              </a:r>
            </a:p>
          </p:txBody>
        </p:sp>
        <p:sp>
          <p:nvSpPr>
            <p:cNvPr id="721957" name="Text Box 37"/>
            <p:cNvSpPr txBox="1">
              <a:spLocks noChangeArrowheads="1"/>
            </p:cNvSpPr>
            <p:nvPr/>
          </p:nvSpPr>
          <p:spPr bwMode="auto">
            <a:xfrm>
              <a:off x="3264" y="3868"/>
              <a:ext cx="1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Abstract </a:t>
              </a:r>
              <a:r>
                <a:rPr lang="ja-JP" altLang="en-US" sz="1600">
                  <a:solidFill>
                    <a:srgbClr val="000000"/>
                  </a:solidFill>
                  <a:latin typeface="Arial"/>
                  <a:ea typeface="ＭＳ Ｐゴシック"/>
                </a:rPr>
                <a:t>“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gauge</a:t>
              </a:r>
              <a:r>
                <a:rPr lang="ja-JP" altLang="en-US" sz="1600">
                  <a:solidFill>
                    <a:srgbClr val="000000"/>
                  </a:solidFill>
                  <a:latin typeface="Arial"/>
                  <a:ea typeface="ＭＳ Ｐゴシック"/>
                </a:rPr>
                <a:t>”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 space</a:t>
              </a:r>
            </a:p>
          </p:txBody>
        </p:sp>
      </p:grpSp>
      <p:sp>
        <p:nvSpPr>
          <p:cNvPr id="721958" name="Text Box 38"/>
          <p:cNvSpPr txBox="1">
            <a:spLocks noChangeArrowheads="1"/>
          </p:cNvSpPr>
          <p:nvPr/>
        </p:nvSpPr>
        <p:spPr bwMode="auto">
          <a:xfrm>
            <a:off x="609600" y="152400"/>
            <a:ext cx="799623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5050"/>
                </a:solidFill>
                <a:latin typeface="Times New Roman" charset="0"/>
              </a:rPr>
              <a:t>The Analogy of the Collective Model for Shapes and Pairing</a:t>
            </a:r>
            <a:endParaRPr lang="en-US" sz="2400" u="sng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1959" name="Text Box 39"/>
          <p:cNvSpPr txBox="1">
            <a:spLocks noChangeArrowheads="1"/>
          </p:cNvSpPr>
          <p:nvPr/>
        </p:nvSpPr>
        <p:spPr bwMode="auto">
          <a:xfrm>
            <a:off x="1447800" y="609600"/>
            <a:ext cx="648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(R.A. Broglia, O. Hansen, C. Riedel, Adv. Nucl. Phys. 6 (1973) 287)</a:t>
            </a:r>
          </a:p>
        </p:txBody>
      </p:sp>
    </p:spTree>
    <p:extLst>
      <p:ext uri="{BB962C8B-B14F-4D97-AF65-F5344CB8AC3E}">
        <p14:creationId xmlns:p14="http://schemas.microsoft.com/office/powerpoint/2010/main" val="254501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632325" y="381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130675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990600" y="586898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endParaRPr lang="en-US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2057400" y="6400800"/>
            <a:ext cx="417513" cy="153988"/>
          </a:xfrm>
          <a:custGeom>
            <a:avLst/>
            <a:gdLst>
              <a:gd name="T0" fmla="*/ 2147483647 w 526"/>
              <a:gd name="T1" fmla="*/ 2147483647 h 194"/>
              <a:gd name="T2" fmla="*/ 2147483647 w 526"/>
              <a:gd name="T3" fmla="*/ 2147483647 h 194"/>
              <a:gd name="T4" fmla="*/ 2147483647 w 526"/>
              <a:gd name="T5" fmla="*/ 2147483647 h 194"/>
              <a:gd name="T6" fmla="*/ 2147483647 w 526"/>
              <a:gd name="T7" fmla="*/ 2147483647 h 194"/>
              <a:gd name="T8" fmla="*/ 2147483647 w 526"/>
              <a:gd name="T9" fmla="*/ 2147483647 h 194"/>
              <a:gd name="T10" fmla="*/ 2147483647 w 526"/>
              <a:gd name="T11" fmla="*/ 2147483647 h 194"/>
              <a:gd name="T12" fmla="*/ 2147483647 w 526"/>
              <a:gd name="T13" fmla="*/ 2147483647 h 194"/>
              <a:gd name="T14" fmla="*/ 2147483647 w 526"/>
              <a:gd name="T15" fmla="*/ 2147483647 h 194"/>
              <a:gd name="T16" fmla="*/ 2147483647 w 526"/>
              <a:gd name="T17" fmla="*/ 2147483647 h 194"/>
              <a:gd name="T18" fmla="*/ 2147483647 w 526"/>
              <a:gd name="T19" fmla="*/ 2147483647 h 194"/>
              <a:gd name="T20" fmla="*/ 2147483647 w 526"/>
              <a:gd name="T21" fmla="*/ 2147483647 h 194"/>
              <a:gd name="T22" fmla="*/ 2147483647 w 526"/>
              <a:gd name="T23" fmla="*/ 2147483647 h 194"/>
              <a:gd name="T24" fmla="*/ 2147483647 w 526"/>
              <a:gd name="T25" fmla="*/ 2147483647 h 194"/>
              <a:gd name="T26" fmla="*/ 2147483647 w 526"/>
              <a:gd name="T27" fmla="*/ 2147483647 h 194"/>
              <a:gd name="T28" fmla="*/ 2147483647 w 526"/>
              <a:gd name="T29" fmla="*/ 2147483647 h 194"/>
              <a:gd name="T30" fmla="*/ 0 w 526"/>
              <a:gd name="T31" fmla="*/ 2147483647 h 194"/>
              <a:gd name="T32" fmla="*/ 2147483647 w 526"/>
              <a:gd name="T33" fmla="*/ 2147483647 h 194"/>
              <a:gd name="T34" fmla="*/ 2147483647 w 526"/>
              <a:gd name="T35" fmla="*/ 0 h 194"/>
              <a:gd name="T36" fmla="*/ 2147483647 w 526"/>
              <a:gd name="T37" fmla="*/ 2147483647 h 194"/>
              <a:gd name="T38" fmla="*/ 2147483647 w 526"/>
              <a:gd name="T39" fmla="*/ 2147483647 h 1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6"/>
              <a:gd name="T61" fmla="*/ 0 h 194"/>
              <a:gd name="T62" fmla="*/ 526 w 526"/>
              <a:gd name="T63" fmla="*/ 194 h 1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6" h="194">
                <a:moveTo>
                  <a:pt x="526" y="69"/>
                </a:moveTo>
                <a:lnTo>
                  <a:pt x="411" y="84"/>
                </a:lnTo>
                <a:lnTo>
                  <a:pt x="126" y="172"/>
                </a:lnTo>
                <a:lnTo>
                  <a:pt x="123" y="172"/>
                </a:lnTo>
                <a:lnTo>
                  <a:pt x="111" y="176"/>
                </a:lnTo>
                <a:lnTo>
                  <a:pt x="96" y="180"/>
                </a:lnTo>
                <a:lnTo>
                  <a:pt x="78" y="184"/>
                </a:lnTo>
                <a:lnTo>
                  <a:pt x="61" y="188"/>
                </a:lnTo>
                <a:lnTo>
                  <a:pt x="48" y="192"/>
                </a:lnTo>
                <a:lnTo>
                  <a:pt x="40" y="194"/>
                </a:lnTo>
                <a:lnTo>
                  <a:pt x="38" y="194"/>
                </a:lnTo>
                <a:lnTo>
                  <a:pt x="44" y="180"/>
                </a:lnTo>
                <a:lnTo>
                  <a:pt x="48" y="157"/>
                </a:lnTo>
                <a:lnTo>
                  <a:pt x="48" y="134"/>
                </a:lnTo>
                <a:lnTo>
                  <a:pt x="48" y="122"/>
                </a:lnTo>
                <a:lnTo>
                  <a:pt x="0" y="65"/>
                </a:lnTo>
                <a:lnTo>
                  <a:pt x="378" y="26"/>
                </a:lnTo>
                <a:lnTo>
                  <a:pt x="503" y="0"/>
                </a:lnTo>
                <a:lnTo>
                  <a:pt x="520" y="21"/>
                </a:lnTo>
                <a:lnTo>
                  <a:pt x="526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09700" y="762000"/>
            <a:ext cx="6324600" cy="3759750"/>
            <a:chOff x="144" y="1536"/>
            <a:chExt cx="3120" cy="159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432" y="1536"/>
            <a:ext cx="2448" cy="14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720" y="1728"/>
              <a:ext cx="10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vibrations</a:t>
              </a: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2208" y="1728"/>
              <a:ext cx="10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rotations</a:t>
              </a: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144" y="1795"/>
              <a:ext cx="105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-112" charset="0"/>
                  <a:ea typeface="Arial" pitchFamily="-112" charset="0"/>
                  <a:cs typeface="Arial" pitchFamily="-112" charset="0"/>
                </a:rPr>
                <a:t>V</a:t>
              </a:r>
              <a:endParaRPr lang="en-US" sz="3200" b="1" dirty="0">
                <a:solidFill>
                  <a:srgbClr val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1680" y="2880"/>
              <a:ext cx="625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Symbol" pitchFamily="-112" charset="2"/>
                  <a:ea typeface="Arial" pitchFamily="-112" charset="0"/>
                  <a:cs typeface="Arial" pitchFamily="-112" charset="0"/>
                </a:rPr>
                <a:t>a</a:t>
              </a:r>
              <a:r>
                <a:rPr lang="en-US" sz="3200" baseline="-25000" dirty="0">
                  <a:solidFill>
                    <a:srgbClr val="000000"/>
                  </a:solidFill>
                  <a:latin typeface="Symbol" pitchFamily="-112" charset="2"/>
                  <a:ea typeface="Arial" pitchFamily="-112" charset="0"/>
                  <a:cs typeface="Arial" pitchFamily="-112" charset="0"/>
                </a:rPr>
                <a:t>0</a:t>
              </a:r>
              <a:r>
                <a:rPr lang="en-US" sz="3200" dirty="0">
                  <a:solidFill>
                    <a:srgbClr val="000000"/>
                  </a:solidFill>
                  <a:latin typeface="Symbol" pitchFamily="-112" charset="2"/>
                  <a:ea typeface="Arial" pitchFamily="-112" charset="0"/>
                  <a:cs typeface="Arial" pitchFamily="-112" charset="0"/>
                </a:rPr>
                <a:t>~ </a:t>
              </a:r>
              <a:r>
                <a:rPr lang="en-US" sz="3200" dirty="0" smtClean="0">
                  <a:solidFill>
                    <a:srgbClr val="000000"/>
                  </a:solidFill>
                  <a:latin typeface="Symbol" charset="2"/>
                  <a:ea typeface="Arial" pitchFamily="-112" charset="0"/>
                  <a:cs typeface="Symbol" charset="2"/>
                </a:rPr>
                <a:t>W</a:t>
              </a:r>
              <a:endParaRPr lang="en-US" sz="3200" baseline="-25000" dirty="0">
                <a:solidFill>
                  <a:srgbClr val="000000"/>
                </a:solidFill>
                <a:latin typeface="Symbol" pitchFamily="-112" charset="2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113" name="Line 16"/>
            <p:cNvSpPr>
              <a:spLocks noChangeShapeType="1"/>
            </p:cNvSpPr>
            <p:nvPr/>
          </p:nvSpPr>
          <p:spPr bwMode="auto">
            <a:xfrm>
              <a:off x="1824" y="259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grpSp>
        <p:nvGrpSpPr>
          <p:cNvPr id="122889" name="Group 17"/>
          <p:cNvGrpSpPr>
            <a:grpSpLocks/>
          </p:cNvGrpSpPr>
          <p:nvPr/>
        </p:nvGrpSpPr>
        <p:grpSpPr bwMode="auto">
          <a:xfrm>
            <a:off x="5562600" y="4800600"/>
            <a:ext cx="2667000" cy="685800"/>
            <a:chOff x="3200" y="2034"/>
            <a:chExt cx="2698" cy="868"/>
          </a:xfrm>
        </p:grpSpPr>
        <p:graphicFrame>
          <p:nvGraphicFramePr>
            <p:cNvPr id="122882" name="Object 2"/>
            <p:cNvGraphicFramePr>
              <a:graphicFrameLocks noChangeAspect="1"/>
            </p:cNvGraphicFramePr>
            <p:nvPr/>
          </p:nvGraphicFramePr>
          <p:xfrm>
            <a:off x="3200" y="2034"/>
            <a:ext cx="2698" cy="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16" name="Equation" r:id="rId5" imgW="1143000" imgH="368300" progId="Equation.3">
                    <p:embed/>
                  </p:oleObj>
                </mc:Choice>
                <mc:Fallback>
                  <p:oleObj name="Equation" r:id="rId5" imgW="1143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" y="2034"/>
                          <a:ext cx="2698" cy="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892" name="Line 19"/>
            <p:cNvSpPr>
              <a:spLocks noChangeShapeType="1"/>
            </p:cNvSpPr>
            <p:nvPr/>
          </p:nvSpPr>
          <p:spPr bwMode="auto">
            <a:xfrm>
              <a:off x="5088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122890" name="TextBox 20"/>
          <p:cNvSpPr txBox="1">
            <a:spLocks noChangeArrowheads="1"/>
          </p:cNvSpPr>
          <p:nvPr/>
        </p:nvSpPr>
        <p:spPr bwMode="auto">
          <a:xfrm>
            <a:off x="609600" y="49530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Deformation of the pair-field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00400" y="228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 dirty="0">
                <a:solidFill>
                  <a:srgbClr val="B92D00"/>
                </a:solidFill>
              </a:rPr>
              <a:t>“</a:t>
            </a:r>
            <a:r>
              <a:rPr lang="en-US" sz="1800" b="1" dirty="0">
                <a:solidFill>
                  <a:srgbClr val="B92D00"/>
                </a:solidFill>
              </a:rPr>
              <a:t>Control </a:t>
            </a:r>
            <a:r>
              <a:rPr lang="en-US" sz="1800" b="1" dirty="0" smtClean="0">
                <a:solidFill>
                  <a:srgbClr val="B92D00"/>
                </a:solidFill>
              </a:rPr>
              <a:t>parameter  X</a:t>
            </a:r>
            <a:r>
              <a:rPr lang="ja-JP" altLang="en-US" sz="1800" b="1" dirty="0" smtClean="0">
                <a:solidFill>
                  <a:srgbClr val="B92D00"/>
                </a:solidFill>
              </a:rPr>
              <a:t>”</a:t>
            </a:r>
            <a:endParaRPr lang="en-US" sz="1800" dirty="0">
              <a:solidFill>
                <a:srgbClr val="B92D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36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X&gt;1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2057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X&lt;1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3199"/>
              </p:ext>
            </p:extLst>
          </p:nvPr>
        </p:nvGraphicFramePr>
        <p:xfrm>
          <a:off x="2354263" y="5910263"/>
          <a:ext cx="15970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7" name="Equation" r:id="rId7" imgW="469900" imgH="228600" progId="Equation.3">
                  <p:embed/>
                </p:oleObj>
              </mc:Choice>
              <mc:Fallback>
                <p:oleObj name="Equation" r:id="rId7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910263"/>
                        <a:ext cx="15970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072021" y="59329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38363"/>
              </p:ext>
            </p:extLst>
          </p:nvPr>
        </p:nvGraphicFramePr>
        <p:xfrm>
          <a:off x="4551363" y="5926138"/>
          <a:ext cx="34893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8" name="Equation" r:id="rId9" imgW="1028700" imgH="215900" progId="Equation.3">
                  <p:embed/>
                </p:oleObj>
              </mc:Choice>
              <mc:Fallback>
                <p:oleObj name="Equation" r:id="rId9" imgW="1028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5926138"/>
                        <a:ext cx="34893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670021"/>
              </p:ext>
            </p:extLst>
          </p:nvPr>
        </p:nvGraphicFramePr>
        <p:xfrm>
          <a:off x="6513512" y="212968"/>
          <a:ext cx="24415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9" name="Equation" r:id="rId11" imgW="800100" imgH="177800" progId="Equation.3">
                  <p:embed/>
                </p:oleObj>
              </mc:Choice>
              <mc:Fallback>
                <p:oleObj name="Equation" r:id="rId11" imgW="800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2" y="212968"/>
                        <a:ext cx="2441575" cy="546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17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324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340475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05200" y="533400"/>
            <a:ext cx="2514599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3366FF"/>
                </a:solidFill>
                <a:latin typeface="Arial"/>
                <a:ea typeface="ＭＳ Ｐゴシック"/>
              </a:rPr>
              <a:t>“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Realistic</a:t>
            </a:r>
            <a:r>
              <a:rPr lang="ja-JP" altLang="en-US" dirty="0">
                <a:solidFill>
                  <a:srgbClr val="3366FF"/>
                </a:solidFill>
                <a:latin typeface="Arial"/>
                <a:ea typeface="ＭＳ Ｐゴシック"/>
              </a:rPr>
              <a:t>”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Calibri"/>
              </a:rPr>
              <a:t>potentials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9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914400"/>
            <a:ext cx="65246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2743200" y="0"/>
            <a:ext cx="37973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Pair-Vibrational Structures</a:t>
            </a:r>
            <a:endParaRPr lang="en-US" sz="2400" u="sng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57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(Nobel Lecture, Ben R. Mottelson, 1975 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Elementary Modes of Excitation in the Nucleus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730250" y="4724400"/>
            <a:ext cx="75584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Near closed shell nuclei (like </a:t>
            </a:r>
            <a:r>
              <a:rPr lang="en-US" sz="20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208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Pb) no static deformation of pair field.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Corresponds to the 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normal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nuclear limit.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Fluctuations give rise to a vibrational-like excitation spectrum.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Large </a:t>
            </a:r>
            <a:r>
              <a:rPr lang="en-US" sz="2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anharmonicities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in spectrum must be accounted for.</a:t>
            </a: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152400" y="5486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</a:t>
            </a: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762000" y="5638800"/>
            <a:ext cx="6629400" cy="4572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551034" cy="51054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30480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CC3300"/>
                </a:solidFill>
              </a:rPr>
              <a:t>Pair-Rotational Structures</a:t>
            </a:r>
            <a:endParaRPr lang="en-US" sz="1800" u="sng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6248400"/>
            <a:ext cx="7315200" cy="535363"/>
            <a:chOff x="304800" y="226637"/>
            <a:chExt cx="7315200" cy="5353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28600"/>
              <a:ext cx="4419600" cy="4297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26637"/>
              <a:ext cx="3048000" cy="5353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3581400" y="5029200"/>
            <a:ext cx="2286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5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802337" y="1427831"/>
            <a:ext cx="7543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		</a:t>
            </a:r>
            <a:endParaRPr lang="en-US" dirty="0" smtClean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Pairing plus </a:t>
            </a:r>
            <a:r>
              <a:rPr lang="en-US" dirty="0" err="1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Quadrupole</a:t>
            </a: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101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Shape and pairing phase transitions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Rotational motion and pairing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9120" y="381000"/>
            <a:ext cx="1781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Lecture </a:t>
            </a:r>
            <a:r>
              <a:rPr lang="en-US" sz="2800" b="1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II </a:t>
            </a:r>
            <a:endParaRPr lang="en-US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7724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423988" y="228600"/>
            <a:ext cx="64484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3333CC"/>
                </a:solidFill>
                <a:latin typeface="Times New Roman" charset="0"/>
                <a:cs typeface="+mn-cs"/>
              </a:rPr>
              <a:t>Critical-Point Descriptions of Shape Transitions</a:t>
            </a:r>
            <a:endParaRPr lang="en-US" sz="2400" u="sng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1281113" y="762000"/>
            <a:ext cx="6732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+mn-cs"/>
              </a:rPr>
              <a:t>F. Iachello, Phys. Rev. Lett. 85 (2000) 3580, Phys. Rev. Lett. 87 (2001) 052502.</a:t>
            </a:r>
          </a:p>
        </p:txBody>
      </p:sp>
      <p:graphicFrame>
        <p:nvGraphicFramePr>
          <p:cNvPr id="649221" name="Object 5"/>
          <p:cNvGraphicFramePr>
            <a:graphicFrameLocks noChangeAspect="1"/>
          </p:cNvGraphicFramePr>
          <p:nvPr/>
        </p:nvGraphicFramePr>
        <p:xfrm>
          <a:off x="1725613" y="4648200"/>
          <a:ext cx="58435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5" name="Equation" r:id="rId5" imgW="3035696" imgH="482997" progId="Equation.3">
                  <p:embed/>
                </p:oleObj>
              </mc:Choice>
              <mc:Fallback>
                <p:oleObj name="Equation" r:id="rId5" imgW="3035696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4648200"/>
                        <a:ext cx="5843587" cy="9286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2" name="Text Box 6"/>
          <p:cNvSpPr txBox="1">
            <a:spLocks noChangeArrowheads="1"/>
          </p:cNvSpPr>
          <p:nvPr/>
        </p:nvSpPr>
        <p:spPr bwMode="auto">
          <a:xfrm>
            <a:off x="2243138" y="3657600"/>
            <a:ext cx="48101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3333CC"/>
                </a:solidFill>
                <a:latin typeface="Times New Roman" charset="0"/>
                <a:cs typeface="+mn-cs"/>
              </a:rPr>
              <a:t>The Collective Pairing Hamiltonian</a:t>
            </a:r>
            <a:endParaRPr lang="en-US" sz="2400" u="sng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649223" name="Text Box 7"/>
          <p:cNvSpPr txBox="1">
            <a:spLocks noChangeArrowheads="1"/>
          </p:cNvSpPr>
          <p:nvPr/>
        </p:nvSpPr>
        <p:spPr bwMode="auto">
          <a:xfrm>
            <a:off x="917575" y="4114800"/>
            <a:ext cx="746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imes New Roman" charset="0"/>
                <a:cs typeface="+mn-cs"/>
              </a:rPr>
              <a:t>D.R. B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ès, R.A. Broglia, R.P.J. Perazzo, K. Kumar, Nucl. Phys. A 143 (1970) 1.</a:t>
            </a:r>
          </a:p>
        </p:txBody>
      </p:sp>
      <p:sp>
        <p:nvSpPr>
          <p:cNvPr id="649224" name="Text Box 8"/>
          <p:cNvSpPr txBox="1">
            <a:spLocks noChangeArrowheads="1"/>
          </p:cNvSpPr>
          <p:nvPr/>
        </p:nvSpPr>
        <p:spPr bwMode="auto">
          <a:xfrm>
            <a:off x="201613" y="5638800"/>
            <a:ext cx="8891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0000"/>
                </a:solidFill>
                <a:latin typeface="Symbol" charset="0"/>
                <a:cs typeface="+mn-cs"/>
              </a:rPr>
              <a:t>a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 is the deformation of the pair field (can be related to the gap parameter, </a:t>
            </a:r>
            <a:r>
              <a:rPr lang="en-US" sz="2000" smtClean="0">
                <a:solidFill>
                  <a:srgbClr val="000000"/>
                </a:solidFill>
                <a:latin typeface="Symbol" charset="0"/>
                <a:cs typeface="+mn-cs"/>
              </a:rPr>
              <a:t>D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).</a:t>
            </a:r>
          </a:p>
          <a:p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 is a mass parameter.    </a:t>
            </a:r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M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=(A-A</a:t>
            </a:r>
            <a:r>
              <a:rPr lang="en-US" sz="2000" baseline="-25000" smtClean="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) (number of particles, A, relative to reference, A</a:t>
            </a:r>
            <a:r>
              <a:rPr lang="en-US" sz="2000" baseline="-25000" smtClean="0">
                <a:solidFill>
                  <a:srgbClr val="000000"/>
                </a:solidFill>
                <a:latin typeface="Times New Roman" charset="0"/>
                <a:cs typeface="+mn-cs"/>
              </a:rPr>
              <a:t>0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).</a:t>
            </a:r>
          </a:p>
          <a:p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V(</a:t>
            </a:r>
            <a:r>
              <a:rPr lang="en-US" sz="2000" i="1" smtClean="0">
                <a:solidFill>
                  <a:srgbClr val="000000"/>
                </a:solidFill>
                <a:latin typeface="Symbol" charset="0"/>
                <a:cs typeface="+mn-cs"/>
              </a:rPr>
              <a:t>a</a:t>
            </a:r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)</a:t>
            </a:r>
            <a:r>
              <a:rPr lang="en-US" sz="2000" smtClean="0">
                <a:solidFill>
                  <a:srgbClr val="000000"/>
                </a:solidFill>
                <a:latin typeface="Times New Roman" charset="0"/>
                <a:cs typeface="+mn-cs"/>
              </a:rPr>
              <a:t> is the potential.</a:t>
            </a:r>
          </a:p>
        </p:txBody>
      </p:sp>
      <p:sp>
        <p:nvSpPr>
          <p:cNvPr id="649225" name="AutoShape 9"/>
          <p:cNvSpPr>
            <a:spLocks noChangeArrowheads="1"/>
          </p:cNvSpPr>
          <p:nvPr/>
        </p:nvSpPr>
        <p:spPr bwMode="auto">
          <a:xfrm>
            <a:off x="304800" y="2995613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649226" name="AutoShape 10"/>
          <p:cNvSpPr>
            <a:spLocks noChangeArrowheads="1"/>
          </p:cNvSpPr>
          <p:nvPr/>
        </p:nvSpPr>
        <p:spPr bwMode="auto">
          <a:xfrm flipV="1">
            <a:off x="381000" y="1600200"/>
            <a:ext cx="685800" cy="9620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97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3241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25650" y="728663"/>
          <a:ext cx="49847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99" name="Equation" r:id="rId4" imgW="2349896" imgH="482997" progId="Equation.3">
                  <p:embed/>
                </p:oleObj>
              </mc:Choice>
              <mc:Fallback>
                <p:oleObj name="Equation" r:id="rId4" imgW="2349896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728663"/>
                        <a:ext cx="49847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133600" y="133350"/>
            <a:ext cx="43418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Approximations to the potential</a:t>
            </a:r>
            <a:endParaRPr lang="en-US" i="1" u="sng" smtClean="0">
              <a:solidFill>
                <a:srgbClr val="000000"/>
              </a:solidFill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2320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Vibrational Limit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</a:rPr>
              <a:t>Normal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06413" y="3470275"/>
            <a:ext cx="2312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Transitional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</a:rPr>
              <a:t>Critical-Point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457200" y="4892675"/>
            <a:ext cx="272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Rotational Limit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</a:rPr>
              <a:t>Superconducting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281351"/>
              </p:ext>
            </p:extLst>
          </p:nvPr>
        </p:nvGraphicFramePr>
        <p:xfrm>
          <a:off x="6311900" y="1905000"/>
          <a:ext cx="1460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0" name="Equation" r:id="rId6" imgW="622427" imgH="228898" progId="Equation.3">
                  <p:embed/>
                </p:oleObj>
              </mc:Choice>
              <mc:Fallback>
                <p:oleObj name="Equation" r:id="rId6" imgW="622427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1905000"/>
                        <a:ext cx="1460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6" name="Group 13"/>
          <p:cNvGrpSpPr>
            <a:grpSpLocks/>
          </p:cNvGrpSpPr>
          <p:nvPr/>
        </p:nvGrpSpPr>
        <p:grpSpPr bwMode="auto">
          <a:xfrm>
            <a:off x="6248400" y="3429000"/>
            <a:ext cx="2146300" cy="1066800"/>
            <a:chOff x="3976" y="2208"/>
            <a:chExt cx="680" cy="288"/>
          </a:xfrm>
        </p:grpSpPr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3976" y="2224"/>
            <a:ext cx="3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01" name="Equation" r:id="rId8" imgW="622427" imgH="432009" progId="Equation.3">
                    <p:embed/>
                  </p:oleObj>
                </mc:Choice>
                <mc:Fallback>
                  <p:oleObj name="Equation" r:id="rId8" imgW="622427" imgH="4320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" y="2224"/>
                          <a:ext cx="39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6"/>
            <p:cNvGraphicFramePr>
              <a:graphicFrameLocks noChangeAspect="1"/>
            </p:cNvGraphicFramePr>
            <p:nvPr/>
          </p:nvGraphicFramePr>
          <p:xfrm>
            <a:off x="4368" y="2208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02" name="Equation" r:id="rId10" imgW="457597" imgH="457597" progId="Equation.3">
                    <p:embed/>
                  </p:oleObj>
                </mc:Choice>
                <mc:Fallback>
                  <p:oleObj name="Equation" r:id="rId10" imgW="457597" imgH="4575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208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324600" y="5016500"/>
          <a:ext cx="15621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3" name="Equation" r:id="rId12" imgW="648097" imgH="241697" progId="Equation.3">
                  <p:embed/>
                </p:oleObj>
              </mc:Choice>
              <mc:Fallback>
                <p:oleObj name="Equation" r:id="rId12" imgW="648097" imgH="2416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16500"/>
                        <a:ext cx="15621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05277"/>
              </p:ext>
            </p:extLst>
          </p:nvPr>
        </p:nvGraphicFramePr>
        <p:xfrm>
          <a:off x="6248400" y="2514600"/>
          <a:ext cx="2019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4" name="Equation" r:id="rId14" imgW="800497" imgH="228997" progId="Equation.3">
                  <p:embed/>
                </p:oleObj>
              </mc:Choice>
              <mc:Fallback>
                <p:oleObj name="Equation" r:id="rId14" imgW="800497" imgH="228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20193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66894"/>
              </p:ext>
            </p:extLst>
          </p:nvPr>
        </p:nvGraphicFramePr>
        <p:xfrm>
          <a:off x="6248400" y="5486400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5" name="Equation" r:id="rId16" imgW="863622" imgH="254287" progId="Equation.3">
                  <p:embed/>
                </p:oleObj>
              </mc:Choice>
              <mc:Fallback>
                <p:oleObj name="Equation" r:id="rId16" imgW="863622" imgH="2542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486400"/>
                        <a:ext cx="2590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20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3048000" y="228600"/>
            <a:ext cx="2560638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The Critical-Point</a:t>
            </a: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9228" name="Group 6"/>
          <p:cNvGrpSpPr>
            <a:grpSpLocks/>
          </p:cNvGrpSpPr>
          <p:nvPr/>
        </p:nvGrpSpPr>
        <p:grpSpPr bwMode="auto">
          <a:xfrm>
            <a:off x="3429000" y="1066800"/>
            <a:ext cx="1981200" cy="914400"/>
            <a:chOff x="3976" y="2208"/>
            <a:chExt cx="680" cy="288"/>
          </a:xfrm>
        </p:grpSpPr>
        <p:graphicFrame>
          <p:nvGraphicFramePr>
            <p:cNvPr id="9225" name="Object 9"/>
            <p:cNvGraphicFramePr>
              <a:graphicFrameLocks noChangeAspect="1"/>
            </p:cNvGraphicFramePr>
            <p:nvPr/>
          </p:nvGraphicFramePr>
          <p:xfrm>
            <a:off x="3976" y="2224"/>
            <a:ext cx="3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83" name="Equation" r:id="rId3" imgW="622427" imgH="432009" progId="Equation.3">
                    <p:embed/>
                  </p:oleObj>
                </mc:Choice>
                <mc:Fallback>
                  <p:oleObj name="Equation" r:id="rId3" imgW="622427" imgH="4320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" y="2224"/>
                          <a:ext cx="39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10"/>
            <p:cNvGraphicFramePr>
              <a:graphicFrameLocks noChangeAspect="1"/>
            </p:cNvGraphicFramePr>
            <p:nvPr/>
          </p:nvGraphicFramePr>
          <p:xfrm>
            <a:off x="4368" y="2208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84" name="Equation" r:id="rId5" imgW="457597" imgH="457597" progId="Equation.3">
                    <p:embed/>
                  </p:oleObj>
                </mc:Choice>
                <mc:Fallback>
                  <p:oleObj name="Equation" r:id="rId5" imgW="457597" imgH="4575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208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393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One obtains a Bessel equation:</a:t>
            </a:r>
          </a:p>
        </p:txBody>
      </p:sp>
      <p:grpSp>
        <p:nvGrpSpPr>
          <p:cNvPr id="9230" name="Group 15"/>
          <p:cNvGrpSpPr>
            <a:grpSpLocks/>
          </p:cNvGrpSpPr>
          <p:nvPr/>
        </p:nvGrpSpPr>
        <p:grpSpPr bwMode="auto">
          <a:xfrm>
            <a:off x="1219200" y="2438400"/>
            <a:ext cx="7315200" cy="955675"/>
            <a:chOff x="816" y="2016"/>
            <a:chExt cx="4608" cy="602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816" y="2016"/>
            <a:ext cx="2312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85" name="Equation" r:id="rId7" imgW="1854596" imgH="482997" progId="Equation.3">
                    <p:embed/>
                  </p:oleObj>
                </mc:Choice>
                <mc:Fallback>
                  <p:oleObj name="Equation" r:id="rId7" imgW="1854596" imgH="4829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016"/>
                          <a:ext cx="2312" cy="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45" name="Group 13"/>
            <p:cNvGrpSpPr>
              <a:grpSpLocks/>
            </p:cNvGrpSpPr>
            <p:nvPr/>
          </p:nvGrpSpPr>
          <p:grpSpPr bwMode="auto">
            <a:xfrm>
              <a:off x="4176" y="2115"/>
              <a:ext cx="1248" cy="315"/>
              <a:chOff x="3604" y="2229"/>
              <a:chExt cx="668" cy="128"/>
            </a:xfrm>
          </p:grpSpPr>
          <p:graphicFrame>
            <p:nvGraphicFramePr>
              <p:cNvPr id="9223" name="Object 7"/>
              <p:cNvGraphicFramePr>
                <a:graphicFrameLocks noChangeAspect="1"/>
              </p:cNvGraphicFramePr>
              <p:nvPr/>
            </p:nvGraphicFramePr>
            <p:xfrm>
              <a:off x="3604" y="2240"/>
              <a:ext cx="288" cy="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6" name="Equation" r:id="rId9" imgW="457398" imgH="178120" progId="Equation.3">
                      <p:embed/>
                    </p:oleObj>
                  </mc:Choice>
                  <mc:Fallback>
                    <p:oleObj name="Equation" r:id="rId9" imgW="457398" imgH="1781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4" y="2240"/>
                            <a:ext cx="288" cy="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4" name="Object 8"/>
              <p:cNvGraphicFramePr>
                <a:graphicFrameLocks noChangeAspect="1"/>
              </p:cNvGraphicFramePr>
              <p:nvPr/>
            </p:nvGraphicFramePr>
            <p:xfrm>
              <a:off x="3960" y="2229"/>
              <a:ext cx="312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7" name="Equation" r:id="rId11" imgW="495267" imgH="203420" progId="Equation.3">
                      <p:embed/>
                    </p:oleObj>
                  </mc:Choice>
                  <mc:Fallback>
                    <p:oleObj name="Equation" r:id="rId11" imgW="495267" imgH="2034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0" y="2229"/>
                            <a:ext cx="312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46" name="Text Box 14"/>
            <p:cNvSpPr txBox="1">
              <a:spLocks noChangeArrowheads="1"/>
            </p:cNvSpPr>
            <p:nvPr/>
          </p:nvSpPr>
          <p:spPr bwMode="auto">
            <a:xfrm>
              <a:off x="3495" y="2151"/>
              <a:ext cx="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where,</a:t>
              </a:r>
            </a:p>
          </p:txBody>
        </p:sp>
      </p:grpSp>
      <p:grpSp>
        <p:nvGrpSpPr>
          <p:cNvPr id="9231" name="Group 22"/>
          <p:cNvGrpSpPr>
            <a:grpSpLocks/>
          </p:cNvGrpSpPr>
          <p:nvPr/>
        </p:nvGrpSpPr>
        <p:grpSpPr bwMode="auto">
          <a:xfrm>
            <a:off x="517525" y="3505200"/>
            <a:ext cx="7966075" cy="533400"/>
            <a:chOff x="326" y="2592"/>
            <a:chExt cx="5018" cy="336"/>
          </a:xfrm>
        </p:grpSpPr>
        <p:grpSp>
          <p:nvGrpSpPr>
            <p:cNvPr id="9242" name="Group 18"/>
            <p:cNvGrpSpPr>
              <a:grpSpLocks/>
            </p:cNvGrpSpPr>
            <p:nvPr/>
          </p:nvGrpSpPr>
          <p:grpSpPr bwMode="auto">
            <a:xfrm>
              <a:off x="326" y="2602"/>
              <a:ext cx="2614" cy="326"/>
              <a:chOff x="326" y="2458"/>
              <a:chExt cx="2614" cy="326"/>
            </a:xfrm>
          </p:grpSpPr>
          <p:sp>
            <p:nvSpPr>
              <p:cNvPr id="9244" name="Text Box 16"/>
              <p:cNvSpPr txBox="1">
                <a:spLocks noChangeArrowheads="1"/>
              </p:cNvSpPr>
              <p:nvPr/>
            </p:nvSpPr>
            <p:spPr bwMode="auto">
              <a:xfrm>
                <a:off x="326" y="2474"/>
                <a:ext cx="16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mtClean="0">
                    <a:solidFill>
                      <a:srgbClr val="000000"/>
                    </a:solidFill>
                  </a:rPr>
                  <a:t>Boundary condition</a:t>
                </a:r>
              </a:p>
            </p:txBody>
          </p:sp>
          <p:graphicFrame>
            <p:nvGraphicFramePr>
              <p:cNvPr id="9221" name="Object 5"/>
              <p:cNvGraphicFramePr>
                <a:graphicFrameLocks noChangeAspect="1"/>
              </p:cNvGraphicFramePr>
              <p:nvPr/>
            </p:nvGraphicFramePr>
            <p:xfrm>
              <a:off x="2016" y="2458"/>
              <a:ext cx="924" cy="3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88" name="Equation" r:id="rId13" imgW="648097" imgH="228997" progId="Equation.3">
                      <p:embed/>
                    </p:oleObj>
                  </mc:Choice>
                  <mc:Fallback>
                    <p:oleObj name="Equation" r:id="rId13" imgW="648097" imgH="22899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2458"/>
                            <a:ext cx="924" cy="3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43" name="Text Box 19"/>
            <p:cNvSpPr txBox="1">
              <a:spLocks noChangeArrowheads="1"/>
            </p:cNvSpPr>
            <p:nvPr/>
          </p:nvSpPr>
          <p:spPr bwMode="auto">
            <a:xfrm>
              <a:off x="2976" y="2592"/>
              <a:ext cx="2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determines eigenenfunctions:</a:t>
              </a:r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19400" y="4114800"/>
          <a:ext cx="32004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89" name="Equation" r:id="rId15" imgW="1358707" imgH="241592" progId="Equation.3">
                  <p:embed/>
                </p:oleObj>
              </mc:Choice>
              <mc:Fallback>
                <p:oleObj name="Equation" r:id="rId15" imgW="1358707" imgH="2415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14800"/>
                        <a:ext cx="32004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21"/>
          <p:cNvSpPr txBox="1">
            <a:spLocks noChangeArrowheads="1"/>
          </p:cNvSpPr>
          <p:nvPr/>
        </p:nvSpPr>
        <p:spPr bwMode="auto">
          <a:xfrm>
            <a:off x="593725" y="650875"/>
            <a:ext cx="682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Use infinite square-well as approximation to potential:</a:t>
            </a:r>
          </a:p>
        </p:txBody>
      </p:sp>
      <p:grpSp>
        <p:nvGrpSpPr>
          <p:cNvPr id="9233" name="Group 27"/>
          <p:cNvGrpSpPr>
            <a:grpSpLocks/>
          </p:cNvGrpSpPr>
          <p:nvPr/>
        </p:nvGrpSpPr>
        <p:grpSpPr bwMode="auto">
          <a:xfrm>
            <a:off x="517525" y="5105400"/>
            <a:ext cx="6873875" cy="962025"/>
            <a:chOff x="326" y="2946"/>
            <a:chExt cx="4330" cy="606"/>
          </a:xfrm>
        </p:grpSpPr>
        <p:sp>
          <p:nvSpPr>
            <p:cNvPr id="9240" name="Text Box 23"/>
            <p:cNvSpPr txBox="1">
              <a:spLocks noChangeArrowheads="1"/>
            </p:cNvSpPr>
            <p:nvPr/>
          </p:nvSpPr>
          <p:spPr bwMode="auto">
            <a:xfrm>
              <a:off x="326" y="3098"/>
              <a:ext cx="23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000000"/>
                  </a:solidFill>
                </a:rPr>
                <a:t>With associated eigenvalues:</a:t>
              </a:r>
            </a:p>
          </p:txBody>
        </p:sp>
        <p:grpSp>
          <p:nvGrpSpPr>
            <p:cNvPr id="9241" name="Group 26"/>
            <p:cNvGrpSpPr>
              <a:grpSpLocks/>
            </p:cNvGrpSpPr>
            <p:nvPr/>
          </p:nvGrpSpPr>
          <p:grpSpPr bwMode="auto">
            <a:xfrm>
              <a:off x="2976" y="2946"/>
              <a:ext cx="1680" cy="606"/>
              <a:chOff x="1584" y="3426"/>
              <a:chExt cx="1008" cy="288"/>
            </a:xfrm>
          </p:grpSpPr>
          <p:graphicFrame>
            <p:nvGraphicFramePr>
              <p:cNvPr id="9219" name="Object 3"/>
              <p:cNvGraphicFramePr>
                <a:graphicFrameLocks noChangeAspect="1"/>
              </p:cNvGraphicFramePr>
              <p:nvPr/>
            </p:nvGraphicFramePr>
            <p:xfrm>
              <a:off x="1584" y="3488"/>
              <a:ext cx="480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90" name="Equation" r:id="rId17" imgW="762066" imgH="254287" progId="Equation.3">
                      <p:embed/>
                    </p:oleObj>
                  </mc:Choice>
                  <mc:Fallback>
                    <p:oleObj name="Equation" r:id="rId17" imgW="762066" imgH="25428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3488"/>
                            <a:ext cx="480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0" name="Object 4"/>
              <p:cNvGraphicFramePr>
                <a:graphicFrameLocks noChangeAspect="1"/>
              </p:cNvGraphicFramePr>
              <p:nvPr/>
            </p:nvGraphicFramePr>
            <p:xfrm>
              <a:off x="2120" y="3426"/>
              <a:ext cx="472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91" name="Equation" r:id="rId19" imgW="749697" imgH="457597" progId="Equation.3">
                      <p:embed/>
                    </p:oleObj>
                  </mc:Choice>
                  <mc:Fallback>
                    <p:oleObj name="Equation" r:id="rId19" imgW="749697" imgH="45759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0" y="3426"/>
                            <a:ext cx="472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234" name="Text Box 28"/>
          <p:cNvSpPr txBox="1">
            <a:spLocks noChangeArrowheads="1"/>
          </p:cNvSpPr>
          <p:nvPr/>
        </p:nvSpPr>
        <p:spPr bwMode="auto">
          <a:xfrm>
            <a:off x="2019300" y="487680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Normalization constant</a:t>
            </a:r>
          </a:p>
        </p:txBody>
      </p:sp>
      <p:sp>
        <p:nvSpPr>
          <p:cNvPr id="9235" name="Text Box 29"/>
          <p:cNvSpPr txBox="1">
            <a:spLocks noChangeArrowheads="1"/>
          </p:cNvSpPr>
          <p:nvPr/>
        </p:nvSpPr>
        <p:spPr bwMode="auto">
          <a:xfrm>
            <a:off x="5683250" y="4838700"/>
            <a:ext cx="307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Bessel function of integer order</a:t>
            </a:r>
          </a:p>
        </p:txBody>
      </p:sp>
      <p:sp>
        <p:nvSpPr>
          <p:cNvPr id="9236" name="Line 30"/>
          <p:cNvSpPr>
            <a:spLocks noChangeShapeType="1"/>
          </p:cNvSpPr>
          <p:nvPr/>
        </p:nvSpPr>
        <p:spPr bwMode="auto">
          <a:xfrm flipV="1">
            <a:off x="4267200" y="4648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237" name="Line 31"/>
          <p:cNvSpPr>
            <a:spLocks noChangeShapeType="1"/>
          </p:cNvSpPr>
          <p:nvPr/>
        </p:nvSpPr>
        <p:spPr bwMode="auto">
          <a:xfrm flipH="1" flipV="1">
            <a:off x="54864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238" name="Rectangle 32"/>
          <p:cNvSpPr>
            <a:spLocks noChangeArrowheads="1"/>
          </p:cNvSpPr>
          <p:nvPr/>
        </p:nvSpPr>
        <p:spPr bwMode="auto">
          <a:xfrm>
            <a:off x="4495800" y="5181600"/>
            <a:ext cx="3048000" cy="838200"/>
          </a:xfrm>
          <a:prstGeom prst="rect">
            <a:avLst/>
          </a:prstGeom>
          <a:noFill/>
          <a:ln w="57150" cmpd="sng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239" name="Text Box 33"/>
          <p:cNvSpPr txBox="1">
            <a:spLocks noChangeArrowheads="1"/>
          </p:cNvSpPr>
          <p:nvPr/>
        </p:nvSpPr>
        <p:spPr bwMode="auto">
          <a:xfrm>
            <a:off x="520700" y="6172200"/>
            <a:ext cx="691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Where</a:t>
            </a:r>
            <a:r>
              <a:rPr lang="en-US" i="1" smtClean="0">
                <a:solidFill>
                  <a:srgbClr val="000000"/>
                </a:solidFill>
              </a:rPr>
              <a:t> x</a:t>
            </a:r>
            <a:r>
              <a:rPr lang="en-US" i="1" baseline="-25000" smtClean="0">
                <a:solidFill>
                  <a:srgbClr val="000000"/>
                </a:solidFill>
                <a:latin typeface="Symbol" charset="0"/>
              </a:rPr>
              <a:t>x</a:t>
            </a:r>
            <a:r>
              <a:rPr lang="en-US" i="1" baseline="-25000" smtClean="0">
                <a:solidFill>
                  <a:srgbClr val="000000"/>
                </a:solidFill>
              </a:rPr>
              <a:t>,M</a:t>
            </a:r>
            <a:r>
              <a:rPr lang="en-US" smtClean="0">
                <a:solidFill>
                  <a:srgbClr val="000000"/>
                </a:solidFill>
              </a:rPr>
              <a:t> is the </a:t>
            </a:r>
            <a:r>
              <a:rPr lang="en-US" i="1" smtClean="0">
                <a:solidFill>
                  <a:srgbClr val="000000"/>
                </a:solidFill>
                <a:latin typeface="Symbol" charset="0"/>
              </a:rPr>
              <a:t>x</a:t>
            </a:r>
            <a:r>
              <a:rPr lang="en-US" baseline="30000" smtClean="0">
                <a:solidFill>
                  <a:srgbClr val="000000"/>
                </a:solidFill>
              </a:rPr>
              <a:t>th</a:t>
            </a:r>
            <a:r>
              <a:rPr lang="en-US" smtClean="0">
                <a:solidFill>
                  <a:srgbClr val="000000"/>
                </a:solidFill>
              </a:rPr>
              <a:t> zero of the Bessel function </a:t>
            </a:r>
            <a:r>
              <a:rPr lang="en-US" i="1" smtClean="0">
                <a:solidFill>
                  <a:srgbClr val="000000"/>
                </a:solidFill>
              </a:rPr>
              <a:t>J</a:t>
            </a:r>
            <a:r>
              <a:rPr lang="en-US" i="1" baseline="-25000" smtClean="0">
                <a:solidFill>
                  <a:srgbClr val="000000"/>
                </a:solidFill>
              </a:rPr>
              <a:t>M/2</a:t>
            </a:r>
            <a:r>
              <a:rPr lang="en-US" i="1" smtClean="0">
                <a:solidFill>
                  <a:srgbClr val="000000"/>
                </a:solidFill>
              </a:rPr>
              <a:t>(z).</a:t>
            </a:r>
          </a:p>
        </p:txBody>
      </p:sp>
    </p:spTree>
    <p:extLst>
      <p:ext uri="{BB962C8B-B14F-4D97-AF65-F5344CB8AC3E}">
        <p14:creationId xmlns:p14="http://schemas.microsoft.com/office/powerpoint/2010/main" val="177331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42735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3333CC"/>
                </a:solidFill>
              </a:rPr>
              <a:t>The Reduced Energy Spectrum</a:t>
            </a:r>
            <a:endParaRPr lang="en-US" u="sng" smtClean="0">
              <a:solidFill>
                <a:srgbClr val="00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35063"/>
            <a:ext cx="45053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19138" y="685800"/>
            <a:ext cx="7281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Normalizing energies of excited states to that of the first excited state: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295400" y="1530350"/>
          <a:ext cx="23622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7" name="Equation" r:id="rId4" imgW="1002960" imgH="482400" progId="Equation.3">
                  <p:embed/>
                </p:oleObj>
              </mc:Choice>
              <mc:Fallback>
                <p:oleObj name="Equation" r:id="rId4" imgW="1002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30350"/>
                        <a:ext cx="23622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09900"/>
            <a:ext cx="4038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4825" y="4708525"/>
            <a:ext cx="84947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Symbol" charset="0"/>
              </a:rPr>
              <a:t>x</a:t>
            </a:r>
            <a:r>
              <a:rPr lang="en-US" sz="2000" smtClean="0">
                <a:solidFill>
                  <a:srgbClr val="000000"/>
                </a:solidFill>
              </a:rPr>
              <a:t>=1 sequence of states correspond empirically to the sequence formed by the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0</a:t>
            </a:r>
            <a:r>
              <a:rPr lang="en-US" sz="2000" baseline="30000" smtClean="0">
                <a:solidFill>
                  <a:srgbClr val="000000"/>
                </a:solidFill>
              </a:rPr>
              <a:t>+</a:t>
            </a:r>
            <a:r>
              <a:rPr lang="en-US" sz="2000" smtClean="0">
                <a:solidFill>
                  <a:srgbClr val="000000"/>
                </a:solidFill>
              </a:rPr>
              <a:t> ground-states of neighboring even-even nuclei along isotopic or isotonic chain.</a:t>
            </a:r>
          </a:p>
          <a:p>
            <a:pPr eaLnBrk="1" hangingPunct="1"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Symbol" charset="0"/>
              </a:rPr>
              <a:t>x</a:t>
            </a:r>
            <a:r>
              <a:rPr lang="en-US" sz="2000" smtClean="0">
                <a:solidFill>
                  <a:srgbClr val="000000"/>
                </a:solidFill>
              </a:rPr>
              <a:t>=1 sequence of states follows behavior between the linear dependence of a </a:t>
            </a:r>
          </a:p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harmonic vibrator and the parabolic dependence of a deformed rotor, as expected.</a:t>
            </a:r>
          </a:p>
          <a:p>
            <a:pPr eaLnBrk="1" hangingPunct="1"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Symbol" charset="0"/>
              </a:rPr>
              <a:t>x</a:t>
            </a:r>
            <a:r>
              <a:rPr lang="en-US" sz="2000" smtClean="0">
                <a:solidFill>
                  <a:srgbClr val="000000"/>
                </a:solidFill>
              </a:rPr>
              <a:t>&gt;1 correspond to excited 0</a:t>
            </a:r>
            <a:r>
              <a:rPr lang="en-US" sz="2000" baseline="30000" smtClean="0">
                <a:solidFill>
                  <a:srgbClr val="000000"/>
                </a:solidFill>
              </a:rPr>
              <a:t>+</a:t>
            </a:r>
            <a:r>
              <a:rPr lang="en-US" sz="2000" smtClean="0">
                <a:solidFill>
                  <a:srgbClr val="000000"/>
                </a:solidFill>
              </a:rPr>
              <a:t> states formed from pair excitations.</a:t>
            </a:r>
          </a:p>
        </p:txBody>
      </p:sp>
    </p:spTree>
    <p:extLst>
      <p:ext uri="{BB962C8B-B14F-4D97-AF65-F5344CB8AC3E}">
        <p14:creationId xmlns:p14="http://schemas.microsoft.com/office/powerpoint/2010/main" val="213937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2895600" y="76200"/>
            <a:ext cx="3149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3333CC"/>
                </a:solidFill>
              </a:rPr>
              <a:t>Comparison with Data</a:t>
            </a:r>
            <a:endParaRPr lang="en-US" u="sng" smtClean="0">
              <a:solidFill>
                <a:srgbClr val="000000"/>
              </a:solidFill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912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746125" y="495300"/>
            <a:ext cx="427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Empirical neutron pairing energy defined as: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5054600" y="511175"/>
          <a:ext cx="3479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1" name="Equation" r:id="rId4" imgW="2082600" imgH="241200" progId="Equation.3">
                  <p:embed/>
                </p:oleObj>
              </mc:Choice>
              <mc:Fallback>
                <p:oleObj name="Equation" r:id="rId4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11175"/>
                        <a:ext cx="34798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6"/>
          <p:cNvGrpSpPr>
            <a:grpSpLocks/>
          </p:cNvGrpSpPr>
          <p:nvPr/>
        </p:nvGrpSpPr>
        <p:grpSpPr bwMode="auto">
          <a:xfrm>
            <a:off x="762000" y="896938"/>
            <a:ext cx="7918450" cy="627062"/>
            <a:chOff x="480" y="613"/>
            <a:chExt cx="4988" cy="395"/>
          </a:xfrm>
        </p:grpSpPr>
        <p:graphicFrame>
          <p:nvGraphicFramePr>
            <p:cNvPr id="11267" name="Object 7"/>
            <p:cNvGraphicFramePr>
              <a:graphicFrameLocks noChangeAspect="1"/>
            </p:cNvGraphicFramePr>
            <p:nvPr/>
          </p:nvGraphicFramePr>
          <p:xfrm>
            <a:off x="528" y="613"/>
            <a:ext cx="86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22" name="Equation" r:id="rId6" imgW="787320" imgH="228600" progId="Equation.3">
                    <p:embed/>
                  </p:oleObj>
                </mc:Choice>
                <mc:Fallback>
                  <p:oleObj name="Equation" r:id="rId6" imgW="787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613"/>
                          <a:ext cx="864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1348" y="624"/>
              <a:ext cx="41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is difference in mass excess between isotope of mass A and reference</a:t>
              </a:r>
              <a:endParaRPr lang="en-US" sz="1800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480" y="777"/>
              <a:ext cx="39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nucleus of mass A</a:t>
              </a:r>
              <a:r>
                <a:rPr lang="en-US" sz="1800" baseline="-25000" smtClean="0">
                  <a:solidFill>
                    <a:srgbClr val="000000"/>
                  </a:solidFill>
                </a:rPr>
                <a:t>0</a:t>
              </a:r>
              <a:r>
                <a:rPr lang="en-US" sz="1800" smtClean="0">
                  <a:solidFill>
                    <a:srgbClr val="000000"/>
                  </a:solidFill>
                </a:rPr>
                <a:t> (G. Audi et al., Nucl. Phys. A 729 (2003) 337)</a:t>
              </a:r>
            </a:p>
          </p:txBody>
        </p:sp>
      </p:grp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609600" y="6096000"/>
            <a:ext cx="826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Only a few nucleons outside of the closed shell are required for a static pair deformation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(</a:t>
            </a:r>
            <a:r>
              <a:rPr lang="ja-JP" altLang="en-US" sz="1800" smtClean="0">
                <a:solidFill>
                  <a:srgbClr val="000000"/>
                </a:solidFill>
              </a:rPr>
              <a:t>“</a:t>
            </a:r>
            <a:r>
              <a:rPr lang="en-US" sz="1800" smtClean="0">
                <a:solidFill>
                  <a:srgbClr val="000000"/>
                </a:solidFill>
              </a:rPr>
              <a:t>superconductivity</a:t>
            </a:r>
            <a:r>
              <a:rPr lang="ja-JP" altLang="en-US" sz="1800" smtClean="0">
                <a:solidFill>
                  <a:srgbClr val="000000"/>
                </a:solidFill>
              </a:rPr>
              <a:t>”</a:t>
            </a:r>
            <a:r>
              <a:rPr lang="en-US" sz="1800" smtClean="0">
                <a:solidFill>
                  <a:srgbClr val="000000"/>
                </a:solidFill>
              </a:rPr>
              <a:t>) and pair rotational sequences develop.</a:t>
            </a:r>
          </a:p>
        </p:txBody>
      </p:sp>
    </p:spTree>
    <p:extLst>
      <p:ext uri="{BB962C8B-B14F-4D97-AF65-F5344CB8AC3E}">
        <p14:creationId xmlns:p14="http://schemas.microsoft.com/office/powerpoint/2010/main" val="63011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685800"/>
            <a:ext cx="6438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6390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mtClean="0">
                <a:solidFill>
                  <a:srgbClr val="3333CC"/>
                </a:solidFill>
              </a:rPr>
              <a:t>“</a:t>
            </a:r>
            <a:r>
              <a:rPr lang="en-US" smtClean="0">
                <a:solidFill>
                  <a:srgbClr val="3333CC"/>
                </a:solidFill>
              </a:rPr>
              <a:t>Pair-Vibrational</a:t>
            </a:r>
            <a:r>
              <a:rPr lang="ja-JP" altLang="en-US" smtClean="0">
                <a:solidFill>
                  <a:srgbClr val="3333CC"/>
                </a:solidFill>
              </a:rPr>
              <a:t>”</a:t>
            </a:r>
            <a:r>
              <a:rPr lang="en-US" smtClean="0">
                <a:solidFill>
                  <a:srgbClr val="3333CC"/>
                </a:solidFill>
              </a:rPr>
              <a:t> Structures Near Doubly Magic Nuclei</a:t>
            </a: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87256" y="5706070"/>
            <a:ext cx="76995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 General feature that all pairing sequences based on doubly magic nuclei display 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</a:rPr>
              <a:t>large </a:t>
            </a:r>
            <a:r>
              <a:rPr lang="en-US" sz="1800" dirty="0" err="1" smtClean="0">
                <a:solidFill>
                  <a:srgbClr val="000000"/>
                </a:solidFill>
              </a:rPr>
              <a:t>anharmonicities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→ much closer to </a:t>
            </a:r>
            <a:r>
              <a:rPr lang="ja-JP" altLang="en-US" sz="1800" dirty="0" smtClean="0">
                <a:solidFill>
                  <a:srgbClr val="000000"/>
                </a:solidFill>
                <a:cs typeface="Times New Roman" charset="0"/>
              </a:rPr>
              <a:t>“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critical-point</a:t>
            </a:r>
            <a:r>
              <a:rPr lang="ja-JP" altLang="en-US" sz="1800" dirty="0" smtClean="0">
                <a:solidFill>
                  <a:srgbClr val="000000"/>
                </a:solidFill>
                <a:cs typeface="Times New Roman" charset="0"/>
              </a:rPr>
              <a:t>”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description.</a:t>
            </a:r>
          </a:p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Flat-bottomed potential may provide better description of these sequences.</a:t>
            </a:r>
          </a:p>
        </p:txBody>
      </p:sp>
    </p:spTree>
    <p:extLst>
      <p:ext uri="{BB962C8B-B14F-4D97-AF65-F5344CB8AC3E}">
        <p14:creationId xmlns:p14="http://schemas.microsoft.com/office/powerpoint/2010/main" val="153029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5029200" y="1447800"/>
          <a:ext cx="17033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2" name="Equation" r:id="rId3" imgW="558800" imgH="165100" progId="Equation.3">
                  <p:embed/>
                </p:oleObj>
              </mc:Choice>
              <mc:Fallback>
                <p:oleObj name="Equation" r:id="rId3" imgW="558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703388" cy="5064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5029200" y="2209800"/>
          <a:ext cx="1936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3" name="Equation" r:id="rId5" imgW="635000" imgH="139700" progId="Equation.3">
                  <p:embed/>
                </p:oleObj>
              </mc:Choice>
              <mc:Fallback>
                <p:oleObj name="Equation" r:id="rId5" imgW="635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1936750" cy="428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4"/>
          <p:cNvGraphicFramePr>
            <a:graphicFrameLocks noChangeAspect="1"/>
          </p:cNvGraphicFramePr>
          <p:nvPr/>
        </p:nvGraphicFramePr>
        <p:xfrm>
          <a:off x="5029200" y="2922588"/>
          <a:ext cx="2284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4" name="Equation" r:id="rId7" imgW="749300" imgH="165100" progId="Equation.3">
                  <p:embed/>
                </p:oleObj>
              </mc:Choice>
              <mc:Fallback>
                <p:oleObj name="Equation" r:id="rId7" imgW="749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22588"/>
                        <a:ext cx="2284413" cy="5064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Group 4"/>
          <p:cNvGrpSpPr>
            <a:grpSpLocks/>
          </p:cNvGrpSpPr>
          <p:nvPr/>
        </p:nvGrpSpPr>
        <p:grpSpPr bwMode="auto">
          <a:xfrm>
            <a:off x="2895600" y="4876800"/>
            <a:ext cx="2911475" cy="485775"/>
            <a:chOff x="4572000" y="5029200"/>
            <a:chExt cx="2911475" cy="485775"/>
          </a:xfrm>
        </p:grpSpPr>
        <p:sp>
          <p:nvSpPr>
            <p:cNvPr id="12297" name="AutoShape 15"/>
            <p:cNvSpPr>
              <a:spLocks noChangeArrowheads="1"/>
            </p:cNvSpPr>
            <p:nvPr/>
          </p:nvSpPr>
          <p:spPr bwMode="auto">
            <a:xfrm>
              <a:off x="4572000" y="50292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12294" name="Object 16"/>
            <p:cNvGraphicFramePr>
              <a:graphicFrameLocks noChangeAspect="1"/>
            </p:cNvGraphicFramePr>
            <p:nvPr/>
          </p:nvGraphicFramePr>
          <p:xfrm>
            <a:off x="6477000" y="5105400"/>
            <a:ext cx="10064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325" name="Equation" r:id="rId9" imgW="330200" imgH="127000" progId="Equation.3">
                    <p:embed/>
                  </p:oleObj>
                </mc:Choice>
                <mc:Fallback>
                  <p:oleObj name="Equation" r:id="rId9" imgW="3302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5105400"/>
                          <a:ext cx="1006475" cy="390525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2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42830"/>
              </p:ext>
            </p:extLst>
          </p:nvPr>
        </p:nvGraphicFramePr>
        <p:xfrm>
          <a:off x="1118597" y="1523786"/>
          <a:ext cx="2324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6" name="Equation" r:id="rId11" imgW="762000" imgH="139700" progId="Equation.3">
                  <p:embed/>
                </p:oleObj>
              </mc:Choice>
              <mc:Fallback>
                <p:oleObj name="Equation" r:id="rId11" imgW="762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597" y="1523786"/>
                        <a:ext cx="2324100" cy="428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52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426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comment on anharmonicities</a:t>
            </a: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From Bohr &amp; Mottelson Vol. II  pag. 646</a:t>
            </a:r>
          </a:p>
        </p:txBody>
      </p:sp>
      <p:graphicFrame>
        <p:nvGraphicFramePr>
          <p:cNvPr id="498692" name="Object 4"/>
          <p:cNvGraphicFramePr>
            <a:graphicFrameLocks noChangeAspect="1"/>
          </p:cNvGraphicFramePr>
          <p:nvPr/>
        </p:nvGraphicFramePr>
        <p:xfrm>
          <a:off x="5562600" y="2362200"/>
          <a:ext cx="2076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7" name="Equation" r:id="rId4" imgW="876300" imgH="177800" progId="Equation.3">
                  <p:embed/>
                </p:oleObj>
              </mc:Choice>
              <mc:Fallback>
                <p:oleObj name="Equation" r:id="rId4" imgW="876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2076450" cy="4254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3" name="Object 5"/>
          <p:cNvGraphicFramePr>
            <a:graphicFrameLocks noChangeAspect="1"/>
          </p:cNvGraphicFramePr>
          <p:nvPr/>
        </p:nvGraphicFramePr>
        <p:xfrm>
          <a:off x="990600" y="2133600"/>
          <a:ext cx="36433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8" name="Equation" r:id="rId6" imgW="1536700" imgH="368300" progId="Equation.3">
                  <p:embed/>
                </p:oleObj>
              </mc:Choice>
              <mc:Fallback>
                <p:oleObj name="Equation" r:id="rId6" imgW="153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3643313" cy="8794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1905000" y="3733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Our simple estimate is </a:t>
            </a:r>
          </a:p>
        </p:txBody>
      </p:sp>
      <p:graphicFrame>
        <p:nvGraphicFramePr>
          <p:cNvPr id="498695" name="Object 7"/>
          <p:cNvGraphicFramePr>
            <a:graphicFrameLocks noChangeAspect="1"/>
          </p:cNvGraphicFramePr>
          <p:nvPr/>
        </p:nvGraphicFramePr>
        <p:xfrm>
          <a:off x="2362200" y="4953000"/>
          <a:ext cx="4365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9" name="Equation" r:id="rId8" imgW="1841500" imgH="177800" progId="Equation.3">
                  <p:embed/>
                </p:oleObj>
              </mc:Choice>
              <mc:Fallback>
                <p:oleObj name="Equation" r:id="rId8" imgW="1841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365625" cy="42386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43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066800" y="685533"/>
            <a:ext cx="6894513" cy="3267342"/>
            <a:chOff x="352" y="459"/>
            <a:chExt cx="5230" cy="2504"/>
          </a:xfrm>
        </p:grpSpPr>
        <p:sp>
          <p:nvSpPr>
            <p:cNvPr id="29708" name="AutoShape 3"/>
            <p:cNvSpPr>
              <a:spLocks noChangeArrowheads="1"/>
            </p:cNvSpPr>
            <p:nvPr/>
          </p:nvSpPr>
          <p:spPr bwMode="auto">
            <a:xfrm>
              <a:off x="1008" y="1008"/>
              <a:ext cx="1680" cy="144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09" name="AutoShape 4"/>
            <p:cNvSpPr>
              <a:spLocks noChangeArrowheads="1"/>
            </p:cNvSpPr>
            <p:nvPr/>
          </p:nvSpPr>
          <p:spPr bwMode="auto">
            <a:xfrm>
              <a:off x="3600" y="1008"/>
              <a:ext cx="1680" cy="144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0" name="Oval 5"/>
            <p:cNvSpPr>
              <a:spLocks noChangeArrowheads="1"/>
            </p:cNvSpPr>
            <p:nvPr/>
          </p:nvSpPr>
          <p:spPr bwMode="auto">
            <a:xfrm>
              <a:off x="1797" y="9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1" name="Oval 6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2" name="Oval 7"/>
            <p:cNvSpPr>
              <a:spLocks noChangeArrowheads="1"/>
            </p:cNvSpPr>
            <p:nvPr/>
          </p:nvSpPr>
          <p:spPr bwMode="auto">
            <a:xfrm>
              <a:off x="2640" y="238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3" name="Oval 8"/>
            <p:cNvSpPr>
              <a:spLocks noChangeArrowheads="1"/>
            </p:cNvSpPr>
            <p:nvPr/>
          </p:nvSpPr>
          <p:spPr bwMode="auto">
            <a:xfrm>
              <a:off x="4395" y="98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4" name="Oval 9"/>
            <p:cNvSpPr>
              <a:spLocks noChangeArrowheads="1"/>
            </p:cNvSpPr>
            <p:nvPr/>
          </p:nvSpPr>
          <p:spPr bwMode="auto">
            <a:xfrm>
              <a:off x="3552" y="2400"/>
              <a:ext cx="96" cy="9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5" name="Oval 10"/>
            <p:cNvSpPr>
              <a:spLocks noChangeArrowheads="1"/>
            </p:cNvSpPr>
            <p:nvPr/>
          </p:nvSpPr>
          <p:spPr bwMode="auto">
            <a:xfrm>
              <a:off x="5232" y="240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16" name="Text Box 11"/>
            <p:cNvSpPr txBox="1">
              <a:spLocks noChangeArrowheads="1"/>
            </p:cNvSpPr>
            <p:nvPr/>
          </p:nvSpPr>
          <p:spPr bwMode="auto">
            <a:xfrm>
              <a:off x="1384" y="459"/>
              <a:ext cx="901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Symmetric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Rotor</a:t>
              </a:r>
            </a:p>
          </p:txBody>
        </p:sp>
        <p:sp>
          <p:nvSpPr>
            <p:cNvPr id="29717" name="Text Box 12"/>
            <p:cNvSpPr txBox="1">
              <a:spLocks noChangeArrowheads="1"/>
            </p:cNvSpPr>
            <p:nvPr/>
          </p:nvSpPr>
          <p:spPr bwMode="auto">
            <a:xfrm>
              <a:off x="352" y="2471"/>
              <a:ext cx="833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smtClean="0">
                  <a:solidFill>
                    <a:srgbClr val="000000"/>
                  </a:solidFill>
                </a:rPr>
                <a:t>Harmonic</a:t>
              </a:r>
            </a:p>
            <a:p>
              <a:pPr algn="ctr" eaLnBrk="1" hangingPunct="1"/>
              <a:r>
                <a:rPr lang="en-US" sz="1800" smtClean="0">
                  <a:solidFill>
                    <a:srgbClr val="000000"/>
                  </a:solidFill>
                </a:rPr>
                <a:t>Vibrator</a:t>
              </a:r>
            </a:p>
          </p:txBody>
        </p:sp>
        <p:sp>
          <p:nvSpPr>
            <p:cNvPr id="29718" name="Text Box 13"/>
            <p:cNvSpPr txBox="1">
              <a:spLocks noChangeArrowheads="1"/>
            </p:cNvSpPr>
            <p:nvPr/>
          </p:nvSpPr>
          <p:spPr bwMode="auto">
            <a:xfrm>
              <a:off x="2514" y="2448"/>
              <a:ext cx="55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  <a:latin typeface="Symbol" charset="0"/>
                </a:rPr>
                <a:t>g</a:t>
              </a:r>
              <a:r>
                <a:rPr lang="en-US" sz="1800" smtClean="0">
                  <a:solidFill>
                    <a:srgbClr val="000000"/>
                  </a:solidFill>
                </a:rPr>
                <a:t>-Soft</a:t>
              </a:r>
            </a:p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Rotor</a:t>
              </a:r>
            </a:p>
          </p:txBody>
        </p:sp>
        <p:sp>
          <p:nvSpPr>
            <p:cNvPr id="29719" name="Text Box 14"/>
            <p:cNvSpPr txBox="1">
              <a:spLocks noChangeArrowheads="1"/>
            </p:cNvSpPr>
            <p:nvPr/>
          </p:nvSpPr>
          <p:spPr bwMode="auto">
            <a:xfrm>
              <a:off x="4236" y="728"/>
              <a:ext cx="56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SU(3)</a:t>
              </a:r>
            </a:p>
          </p:txBody>
        </p:sp>
        <p:sp>
          <p:nvSpPr>
            <p:cNvPr id="29720" name="Text Box 15"/>
            <p:cNvSpPr txBox="1">
              <a:spLocks noChangeArrowheads="1"/>
            </p:cNvSpPr>
            <p:nvPr/>
          </p:nvSpPr>
          <p:spPr bwMode="auto">
            <a:xfrm>
              <a:off x="3404" y="2475"/>
              <a:ext cx="46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U(5)</a:t>
              </a:r>
            </a:p>
          </p:txBody>
        </p:sp>
        <p:sp>
          <p:nvSpPr>
            <p:cNvPr id="29721" name="Text Box 16"/>
            <p:cNvSpPr txBox="1">
              <a:spLocks noChangeArrowheads="1"/>
            </p:cNvSpPr>
            <p:nvPr/>
          </p:nvSpPr>
          <p:spPr bwMode="auto">
            <a:xfrm>
              <a:off x="5115" y="2467"/>
              <a:ext cx="46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O(6)</a:t>
              </a:r>
            </a:p>
          </p:txBody>
        </p:sp>
        <p:sp>
          <p:nvSpPr>
            <p:cNvPr id="29722" name="Line 17"/>
            <p:cNvSpPr>
              <a:spLocks noChangeShapeType="1"/>
            </p:cNvSpPr>
            <p:nvPr/>
          </p:nvSpPr>
          <p:spPr bwMode="auto">
            <a:xfrm>
              <a:off x="2928" y="168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23" name="Oval 18"/>
            <p:cNvSpPr>
              <a:spLocks noChangeArrowheads="1"/>
            </p:cNvSpPr>
            <p:nvPr/>
          </p:nvSpPr>
          <p:spPr bwMode="auto">
            <a:xfrm>
              <a:off x="3996" y="1632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24" name="Oval 19"/>
            <p:cNvSpPr>
              <a:spLocks noChangeArrowheads="1"/>
            </p:cNvSpPr>
            <p:nvPr/>
          </p:nvSpPr>
          <p:spPr bwMode="auto">
            <a:xfrm>
              <a:off x="4416" y="2400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smtClean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9725" name="Text Box 20"/>
            <p:cNvSpPr txBox="1">
              <a:spLocks noChangeArrowheads="1"/>
            </p:cNvSpPr>
            <p:nvPr/>
          </p:nvSpPr>
          <p:spPr bwMode="auto">
            <a:xfrm>
              <a:off x="3733" y="1416"/>
              <a:ext cx="46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X(5)</a:t>
              </a:r>
            </a:p>
          </p:txBody>
        </p:sp>
        <p:sp>
          <p:nvSpPr>
            <p:cNvPr id="29726" name="Text Box 21"/>
            <p:cNvSpPr txBox="1">
              <a:spLocks noChangeArrowheads="1"/>
            </p:cNvSpPr>
            <p:nvPr/>
          </p:nvSpPr>
          <p:spPr bwMode="auto">
            <a:xfrm>
              <a:off x="4289" y="2467"/>
              <a:ext cx="44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E(5)</a:t>
              </a:r>
            </a:p>
          </p:txBody>
        </p:sp>
      </p:grp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609600" y="228600"/>
            <a:ext cx="78724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3333CC"/>
                </a:solidFill>
              </a:rPr>
              <a:t>Solutions of the Bohr Hamiltonian and the Casten Triangle</a:t>
            </a: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609600" y="4114800"/>
            <a:ext cx="8153400" cy="1006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Following Iachello (Phys. Rev. Lett. 87 (2001) 052502), the square-well approximation of the transition from U(n) to SO(n+1), with n</a:t>
            </a:r>
            <a:r>
              <a:rPr lang="en-US" sz="2000" smtClean="0">
                <a:solidFill>
                  <a:srgbClr val="000000"/>
                </a:solidFill>
                <a:cs typeface="Times New Roman" charset="0"/>
              </a:rPr>
              <a:t>≥2, has an E(n) Euclidean group dynamic symmetry.</a:t>
            </a: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533400" y="5410200"/>
            <a:ext cx="83058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For the pairing phase transition n=2 ( gauge angle, </a:t>
            </a:r>
            <a:r>
              <a:rPr lang="en-US" sz="2000" smtClean="0">
                <a:solidFill>
                  <a:srgbClr val="000000"/>
                </a:solidFill>
                <a:latin typeface="Symbol" charset="0"/>
              </a:rPr>
              <a:t>f</a:t>
            </a:r>
            <a:r>
              <a:rPr lang="en-US" sz="2000" smtClean="0">
                <a:solidFill>
                  <a:srgbClr val="000000"/>
                </a:solidFill>
              </a:rPr>
              <a:t>, and pair deformation, </a:t>
            </a:r>
            <a:r>
              <a:rPr lang="en-US" sz="2000" smtClean="0">
                <a:solidFill>
                  <a:srgbClr val="000000"/>
                </a:solidFill>
                <a:latin typeface="Symbol" charset="0"/>
              </a:rPr>
              <a:t>a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  <a:endParaRPr lang="en-US" sz="2000" smtClean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9702" name="AutoShape 25"/>
          <p:cNvSpPr>
            <a:spLocks noChangeArrowheads="1"/>
          </p:cNvSpPr>
          <p:nvPr/>
        </p:nvSpPr>
        <p:spPr bwMode="auto">
          <a:xfrm>
            <a:off x="1066800" y="617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3" name="Line 26"/>
          <p:cNvSpPr>
            <a:spLocks noChangeShapeType="1"/>
          </p:cNvSpPr>
          <p:nvPr/>
        </p:nvSpPr>
        <p:spPr bwMode="auto">
          <a:xfrm>
            <a:off x="2514600" y="632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4" name="Oval 27"/>
          <p:cNvSpPr>
            <a:spLocks noChangeArrowheads="1"/>
          </p:cNvSpPr>
          <p:nvPr/>
        </p:nvSpPr>
        <p:spPr bwMode="auto">
          <a:xfrm>
            <a:off x="2362200" y="6248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5" name="Oval 28"/>
          <p:cNvSpPr>
            <a:spLocks noChangeArrowheads="1"/>
          </p:cNvSpPr>
          <p:nvPr/>
        </p:nvSpPr>
        <p:spPr bwMode="auto">
          <a:xfrm>
            <a:off x="3810000" y="6248400"/>
            <a:ext cx="152400" cy="152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6" name="Oval 29"/>
          <p:cNvSpPr>
            <a:spLocks noChangeArrowheads="1"/>
          </p:cNvSpPr>
          <p:nvPr/>
        </p:nvSpPr>
        <p:spPr bwMode="auto">
          <a:xfrm>
            <a:off x="5257800" y="6248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7" name="Text Box 30"/>
          <p:cNvSpPr txBox="1">
            <a:spLocks noChangeArrowheads="1"/>
          </p:cNvSpPr>
          <p:nvPr/>
        </p:nvSpPr>
        <p:spPr bwMode="auto">
          <a:xfrm>
            <a:off x="2057400" y="638492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</a:rPr>
              <a:t>U(2)                 E(2)	   SO(3)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6096000"/>
            <a:ext cx="228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CMFK SEGMENT 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28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65474"/>
            <a:ext cx="6143222" cy="40386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10712" y="485268"/>
            <a:ext cx="19431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C0504D"/>
                </a:solidFill>
                <a:latin typeface="Times New Roman" charset="0"/>
              </a:rPr>
              <a:t> </a:t>
            </a:r>
            <a:r>
              <a:rPr lang="en-US" sz="2400" b="1" dirty="0">
                <a:solidFill>
                  <a:srgbClr val="C0504D"/>
                </a:solidFill>
                <a:latin typeface="Times New Roman" charset="0"/>
              </a:rPr>
              <a:t>Two j-shells</a:t>
            </a:r>
            <a:endParaRPr lang="en-US" sz="2400" u="sng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832073" y="1556980"/>
            <a:ext cx="1745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charset="0"/>
              </a:rPr>
              <a:t>Potentials</a:t>
            </a:r>
            <a:endParaRPr lang="en-US" sz="2400" b="1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3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744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4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58975" y="3905766"/>
            <a:ext cx="5791200" cy="1321057"/>
            <a:chOff x="3780468" y="3777343"/>
            <a:chExt cx="5791200" cy="1321057"/>
          </a:xfrm>
        </p:grpSpPr>
        <p:graphicFrame>
          <p:nvGraphicFramePr>
            <p:cNvPr id="604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407108"/>
                </p:ext>
              </p:extLst>
            </p:nvPr>
          </p:nvGraphicFramePr>
          <p:xfrm>
            <a:off x="3877987" y="3777343"/>
            <a:ext cx="5089764" cy="52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66" name="Equation" r:id="rId5" imgW="1701800" imgH="203200" progId="Equation.3">
                    <p:embed/>
                  </p:oleObj>
                </mc:Choice>
                <mc:Fallback>
                  <p:oleObj name="Equation" r:id="rId5" imgW="1701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987" y="3777343"/>
                          <a:ext cx="5089764" cy="52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>
            <a:xfrm rot="5400000">
              <a:off x="7688178" y="3970356"/>
              <a:ext cx="228600" cy="10668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6010320" y="3947024"/>
              <a:ext cx="304800" cy="12192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0422" name="TextBox 9"/>
            <p:cNvSpPr txBox="1">
              <a:spLocks noChangeArrowheads="1"/>
            </p:cNvSpPr>
            <p:nvPr/>
          </p:nvSpPr>
          <p:spPr bwMode="auto">
            <a:xfrm>
              <a:off x="3780468" y="4728512"/>
              <a:ext cx="5791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Short-range (Pairing )  +    long-range (Quadrupole)</a:t>
              </a:r>
            </a:p>
          </p:txBody>
        </p: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" y="228600"/>
            <a:ext cx="3717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89687"/>
              </p:ext>
            </p:extLst>
          </p:nvPr>
        </p:nvGraphicFramePr>
        <p:xfrm>
          <a:off x="3711762" y="5806048"/>
          <a:ext cx="4984003" cy="93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7" name="Equation" r:id="rId8" imgW="2146300" imgH="469900" progId="Equation.3">
                  <p:embed/>
                </p:oleObj>
              </mc:Choice>
              <mc:Fallback>
                <p:oleObj name="Equation" r:id="rId8" imgW="214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762" y="5806048"/>
                        <a:ext cx="4984003" cy="933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7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810" name="Group 2"/>
          <p:cNvGrpSpPr>
            <a:grpSpLocks/>
          </p:cNvGrpSpPr>
          <p:nvPr/>
        </p:nvGrpSpPr>
        <p:grpSpPr bwMode="auto">
          <a:xfrm>
            <a:off x="1143000" y="213519"/>
            <a:ext cx="6781800" cy="6234112"/>
            <a:chOff x="816" y="-50"/>
            <a:chExt cx="4272" cy="3927"/>
          </a:xfrm>
        </p:grpSpPr>
        <p:pic>
          <p:nvPicPr>
            <p:cNvPr id="50381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76"/>
              <a:ext cx="4272" cy="3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03812" name="Text Box 4"/>
            <p:cNvSpPr txBox="1">
              <a:spLocks noChangeArrowheads="1"/>
            </p:cNvSpPr>
            <p:nvPr/>
          </p:nvSpPr>
          <p:spPr bwMode="auto">
            <a:xfrm>
              <a:off x="2464" y="-50"/>
              <a:ext cx="1224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C0504D"/>
                  </a:solidFill>
                  <a:latin typeface="Times New Roman" charset="0"/>
                </a:rPr>
                <a:t> </a:t>
              </a:r>
              <a:r>
                <a:rPr lang="en-US" sz="2400" b="1" dirty="0">
                  <a:solidFill>
                    <a:srgbClr val="C0504D"/>
                  </a:solidFill>
                  <a:latin typeface="Times New Roman" charset="0"/>
                </a:rPr>
                <a:t>Two j-shells</a:t>
              </a:r>
              <a:endParaRPr lang="en-US" sz="2400" u="sng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03813" name="Oval 5"/>
            <p:cNvSpPr>
              <a:spLocks noChangeArrowheads="1"/>
            </p:cNvSpPr>
            <p:nvPr/>
          </p:nvSpPr>
          <p:spPr bwMode="auto">
            <a:xfrm>
              <a:off x="2256" y="2976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814" name="Oval 6"/>
            <p:cNvSpPr>
              <a:spLocks noChangeArrowheads="1"/>
            </p:cNvSpPr>
            <p:nvPr/>
          </p:nvSpPr>
          <p:spPr bwMode="auto">
            <a:xfrm>
              <a:off x="2832" y="2688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815" name="Oval 7"/>
            <p:cNvSpPr>
              <a:spLocks noChangeArrowheads="1"/>
            </p:cNvSpPr>
            <p:nvPr/>
          </p:nvSpPr>
          <p:spPr bwMode="auto">
            <a:xfrm>
              <a:off x="3408" y="2352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816" name="Oval 8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817" name="Oval 9"/>
            <p:cNvSpPr>
              <a:spLocks noChangeArrowheads="1"/>
            </p:cNvSpPr>
            <p:nvPr/>
          </p:nvSpPr>
          <p:spPr bwMode="auto">
            <a:xfrm>
              <a:off x="4560" y="1440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3821" name="Group 13"/>
          <p:cNvGrpSpPr>
            <a:grpSpLocks/>
          </p:cNvGrpSpPr>
          <p:nvPr/>
        </p:nvGrpSpPr>
        <p:grpSpPr bwMode="auto">
          <a:xfrm>
            <a:off x="3429000" y="1384338"/>
            <a:ext cx="3200400" cy="3886200"/>
            <a:chOff x="2160" y="672"/>
            <a:chExt cx="2016" cy="2448"/>
          </a:xfrm>
        </p:grpSpPr>
        <p:sp>
          <p:nvSpPr>
            <p:cNvPr id="503818" name="Text Box 10"/>
            <p:cNvSpPr txBox="1">
              <a:spLocks noChangeArrowheads="1"/>
            </p:cNvSpPr>
            <p:nvPr/>
          </p:nvSpPr>
          <p:spPr bwMode="auto">
            <a:xfrm>
              <a:off x="2640" y="672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Times New Roman" charset="0"/>
                </a:rPr>
                <a:t>Energies</a:t>
              </a:r>
            </a:p>
          </p:txBody>
        </p:sp>
        <p:sp>
          <p:nvSpPr>
            <p:cNvPr id="503819" name="Text Box 11"/>
            <p:cNvSpPr txBox="1">
              <a:spLocks noChangeArrowheads="1"/>
            </p:cNvSpPr>
            <p:nvPr/>
          </p:nvSpPr>
          <p:spPr bwMode="auto">
            <a:xfrm>
              <a:off x="3552" y="2928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charset="0"/>
                </a:rPr>
                <a:t>X~0</a:t>
              </a:r>
              <a:endParaRPr lang="en-US" sz="2400" b="1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03820" name="Text Box 12"/>
            <p:cNvSpPr txBox="1">
              <a:spLocks noChangeArrowheads="1"/>
            </p:cNvSpPr>
            <p:nvPr/>
          </p:nvSpPr>
          <p:spPr bwMode="auto">
            <a:xfrm>
              <a:off x="2160" y="177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imes New Roman" charset="0"/>
                </a:rPr>
                <a:t>X</a:t>
              </a:r>
              <a:r>
                <a:rPr lang="en-US" sz="1400" b="1" dirty="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</a:t>
              </a:r>
              <a:r>
                <a:rPr lang="en-US" sz="2000" b="1" dirty="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</a:t>
              </a:r>
              <a:endParaRPr lang="en-US" sz="2400" b="1" dirty="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63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801" y="1320302"/>
            <a:ext cx="8665882" cy="2306299"/>
            <a:chOff x="478118" y="1436286"/>
            <a:chExt cx="8665882" cy="2306299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478118" y="2265688"/>
              <a:ext cx="866588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sz="1600" b="1" dirty="0">
                  <a:solidFill>
                    <a:prstClr val="black"/>
                  </a:solidFill>
                  <a:latin typeface="Arial"/>
                  <a:cs typeface="Arial"/>
                </a:rPr>
                <a:t>The </a:t>
              </a:r>
              <a:r>
                <a:rPr lang="de-DE" sz="1600" b="1" dirty="0" err="1">
                  <a:solidFill>
                    <a:prstClr val="black"/>
                  </a:solidFill>
                  <a:latin typeface="Arial"/>
                  <a:cs typeface="Arial"/>
                </a:rPr>
                <a:t>nucleons</a:t>
              </a:r>
              <a:r>
                <a:rPr lang="de-DE" sz="16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de-DE" sz="1600" b="1" dirty="0" err="1">
                  <a:solidFill>
                    <a:prstClr val="black"/>
                  </a:solidFill>
                  <a:latin typeface="Arial"/>
                  <a:cs typeface="Arial"/>
                </a:rPr>
                <a:t>move</a:t>
              </a:r>
              <a:r>
                <a:rPr lang="de-DE" sz="16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independently</a:t>
              </a:r>
              <a:r>
                <a:rPr lang="de-DE" sz="16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endParaRPr lang="de-DE" sz="1600" b="1" dirty="0" smtClean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eaLnBrk="1" hangingPunct="1"/>
              <a:r>
                <a:rPr lang="de-DE" sz="1600" b="1" dirty="0" smtClean="0">
                  <a:solidFill>
                    <a:prstClr val="black"/>
                  </a:solidFill>
                  <a:latin typeface="Arial"/>
                  <a:cs typeface="Arial"/>
                </a:rPr>
                <a:t>in </a:t>
              </a:r>
              <a:r>
                <a:rPr lang="de-DE" sz="16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the</a:t>
              </a:r>
              <a:r>
                <a:rPr lang="de-DE" sz="16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deformed</a:t>
              </a:r>
              <a:r>
                <a:rPr lang="de-DE" sz="16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potential</a:t>
              </a:r>
            </a:p>
            <a:p>
              <a:pPr eaLnBrk="1" hangingPunct="1"/>
              <a:r>
                <a:rPr lang="de-DE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        </a:t>
              </a:r>
              <a:r>
                <a:rPr lang="de-DE" sz="1600" dirty="0" smtClean="0">
                  <a:solidFill>
                    <a:srgbClr val="008000"/>
                  </a:solidFill>
                  <a:latin typeface="Arial"/>
                  <a:cs typeface="Arial"/>
                </a:rPr>
                <a:t>(</a:t>
              </a:r>
              <a:r>
                <a:rPr lang="de-DE" sz="1600" dirty="0" err="1">
                  <a:solidFill>
                    <a:srgbClr val="008000"/>
                  </a:solidFill>
                  <a:latin typeface="Arial"/>
                  <a:cs typeface="Arial"/>
                </a:rPr>
                <a:t>intrinsic</a:t>
              </a:r>
              <a:r>
                <a:rPr lang="de-DE" sz="160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lang="de-DE" sz="1600" dirty="0" err="1">
                  <a:solidFill>
                    <a:srgbClr val="008000"/>
                  </a:solidFill>
                  <a:latin typeface="Arial"/>
                  <a:cs typeface="Arial"/>
                </a:rPr>
                <a:t>degrees</a:t>
              </a:r>
              <a:r>
                <a:rPr lang="de-DE" sz="160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lang="de-DE" sz="1600" dirty="0" err="1">
                  <a:solidFill>
                    <a:srgbClr val="008000"/>
                  </a:solidFill>
                  <a:latin typeface="Arial"/>
                  <a:cs typeface="Arial"/>
                </a:rPr>
                <a:t>of</a:t>
              </a:r>
              <a:r>
                <a:rPr lang="de-DE" sz="1600" dirty="0"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lang="de-DE" sz="1600" dirty="0" err="1">
                  <a:solidFill>
                    <a:srgbClr val="008000"/>
                  </a:solidFill>
                  <a:latin typeface="Arial"/>
                  <a:cs typeface="Arial"/>
                </a:rPr>
                <a:t>freedom</a:t>
              </a:r>
              <a:r>
                <a:rPr lang="de-DE" sz="1600" dirty="0">
                  <a:solidFill>
                    <a:srgbClr val="008000"/>
                  </a:solidFill>
                  <a:latin typeface="Arial"/>
                  <a:cs typeface="Arial"/>
                </a:rPr>
                <a:t>)</a:t>
              </a:r>
              <a:endParaRPr lang="en-US" sz="160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78118" y="1436286"/>
              <a:ext cx="6048720" cy="2306299"/>
              <a:chOff x="750502" y="1436286"/>
              <a:chExt cx="6048720" cy="2306299"/>
            </a:xfrm>
          </p:grpSpPr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750502" y="1436286"/>
                <a:ext cx="3462919" cy="58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 sz="16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The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nucleus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rotates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as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 a </a:t>
                </a:r>
                <a:r>
                  <a:rPr lang="de-DE" sz="1600" b="1" dirty="0" err="1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whole</a:t>
                </a:r>
                <a:r>
                  <a:rPr lang="de-DE" sz="1600" b="1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eaLnBrk="1" hangingPunct="1"/>
                <a:r>
                  <a:rPr lang="de-DE" sz="16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	</a:t>
                </a:r>
                <a:r>
                  <a:rPr lang="de-DE" sz="1600" dirty="0" smtClean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(</a:t>
                </a:r>
                <a:r>
                  <a:rPr lang="de-DE" sz="1600" dirty="0" err="1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collective</a:t>
                </a:r>
                <a:r>
                  <a:rPr lang="de-DE" sz="1600" dirty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e-DE" sz="1600" dirty="0" err="1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degrees</a:t>
                </a:r>
                <a:r>
                  <a:rPr lang="de-DE" sz="1600" dirty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e-DE" sz="1600" dirty="0" err="1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of</a:t>
                </a:r>
                <a:r>
                  <a:rPr lang="de-DE" sz="1600" dirty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e-DE" sz="1600" dirty="0" err="1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freedom</a:t>
                </a:r>
                <a:r>
                  <a:rPr lang="de-DE" sz="1600" dirty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)</a:t>
                </a:r>
                <a:endParaRPr lang="en-US" sz="1600" dirty="0">
                  <a:solidFill>
                    <a:srgbClr val="008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750502" y="3157809"/>
                <a:ext cx="6048720" cy="58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The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nucleonic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motion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is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much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faster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 smtClean="0">
                    <a:solidFill>
                      <a:prstClr val="black"/>
                    </a:solidFill>
                    <a:latin typeface="Arial"/>
                    <a:cs typeface="Arial"/>
                  </a:rPr>
                  <a:t>than</a:t>
                </a:r>
                <a:r>
                  <a:rPr lang="de-DE" sz="1600" b="1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the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b="1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rotation</a:t>
                </a:r>
                <a:r>
                  <a:rPr lang="de-DE" sz="16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e-DE" sz="1600" dirty="0" smtClean="0"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	</a:t>
                </a:r>
                <a:r>
                  <a:rPr lang="de-DE" sz="1600" dirty="0" smtClean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(</a:t>
                </a:r>
                <a:r>
                  <a:rPr lang="de-DE" sz="1600" dirty="0" err="1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adiabatic</a:t>
                </a:r>
                <a:r>
                  <a:rPr lang="de-DE" sz="1600" dirty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e-DE" sz="1600" dirty="0" err="1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approximation</a:t>
                </a:r>
                <a:r>
                  <a:rPr lang="de-DE" sz="1600" dirty="0">
                    <a:solidFill>
                      <a:srgbClr val="008000"/>
                    </a:solidFill>
                    <a:latin typeface="Arial"/>
                    <a:ea typeface="+mn-ea"/>
                    <a:cs typeface="Arial"/>
                  </a:rPr>
                  <a:t>)</a:t>
                </a:r>
                <a:endParaRPr lang="en-US" sz="1600" dirty="0">
                  <a:solidFill>
                    <a:srgbClr val="008000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867400" y="1305779"/>
            <a:ext cx="3505200" cy="2743200"/>
            <a:chOff x="1676400" y="1828800"/>
            <a:chExt cx="3733800" cy="3038475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1676400" y="1828800"/>
              <a:ext cx="2362200" cy="3038475"/>
              <a:chOff x="1752600" y="1828800"/>
              <a:chExt cx="2362200" cy="3038475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2590800"/>
                <a:ext cx="2333625" cy="2276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1906225" y="3351588"/>
                <a:ext cx="2132912" cy="169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133083" y="3047356"/>
                <a:ext cx="1981890" cy="1524512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2"/>
              <p:cNvSpPr txBox="1">
                <a:spLocks noChangeArrowheads="1"/>
              </p:cNvSpPr>
              <p:nvPr/>
            </p:nvSpPr>
            <p:spPr bwMode="auto">
              <a:xfrm>
                <a:off x="2362200" y="1828800"/>
                <a:ext cx="14478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prstClr val="black"/>
                    </a:solidFill>
                  </a:rPr>
                  <a:t>Lab</a:t>
                </a:r>
              </a:p>
            </p:txBody>
          </p:sp>
        </p:grp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962400" y="2590800"/>
              <a:ext cx="1447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prstClr val="black"/>
                  </a:solidFill>
                </a:rPr>
                <a:t>Intrinsic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007" y="4143235"/>
            <a:ext cx="8086619" cy="2185136"/>
            <a:chOff x="589336" y="4302589"/>
            <a:chExt cx="8086619" cy="2185136"/>
          </a:xfrm>
        </p:grpSpPr>
        <p:graphicFrame>
          <p:nvGraphicFramePr>
            <p:cNvPr id="1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284943"/>
                </p:ext>
              </p:extLst>
            </p:nvPr>
          </p:nvGraphicFramePr>
          <p:xfrm>
            <a:off x="589336" y="4302589"/>
            <a:ext cx="5237162" cy="890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0" name="Equation" r:id="rId4" imgW="2616200" imgH="444500" progId="Equation.3">
                    <p:embed/>
                  </p:oleObj>
                </mc:Choice>
                <mc:Fallback>
                  <p:oleObj name="Equation" r:id="rId4" imgW="26162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336" y="4302589"/>
                          <a:ext cx="5237162" cy="890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009568"/>
                </p:ext>
              </p:extLst>
            </p:nvPr>
          </p:nvGraphicFramePr>
          <p:xfrm>
            <a:off x="5396180" y="5515439"/>
            <a:ext cx="3279775" cy="814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1" name="Equation" r:id="rId6" imgW="1638300" imgH="406400" progId="Equation.3">
                    <p:embed/>
                  </p:oleObj>
                </mc:Choice>
                <mc:Fallback>
                  <p:oleObj name="Equation" r:id="rId6" imgW="16383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6180" y="5515439"/>
                          <a:ext cx="3279775" cy="814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8141"/>
                </p:ext>
              </p:extLst>
            </p:nvPr>
          </p:nvGraphicFramePr>
          <p:xfrm>
            <a:off x="599696" y="5565387"/>
            <a:ext cx="3736975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2" name="Equation" r:id="rId8" imgW="1854200" imgH="457200" progId="Equation.3">
                    <p:embed/>
                  </p:oleObj>
                </mc:Choice>
                <mc:Fallback>
                  <p:oleObj name="Equation" r:id="rId8" imgW="1854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696" y="5565387"/>
                          <a:ext cx="3736975" cy="922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" name="Straight Arrow Connector 5"/>
          <p:cNvCxnSpPr/>
          <p:nvPr/>
        </p:nvCxnSpPr>
        <p:spPr>
          <a:xfrm flipV="1">
            <a:off x="7010400" y="1400460"/>
            <a:ext cx="762000" cy="1828800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98837" y="11356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105400" cy="6096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Calibri" charset="0"/>
              </a:rPr>
              <a:t>Nuclear Rotation</a:t>
            </a:r>
            <a:endParaRPr lang="en-US" sz="3200" dirty="0">
              <a:solidFill>
                <a:srgbClr val="00206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5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105400" cy="6096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2060"/>
                </a:solidFill>
                <a:latin typeface="Calibri" charset="0"/>
              </a:rPr>
              <a:t>Nilsson Diagram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1143000"/>
            <a:ext cx="4822825" cy="5181600"/>
          </a:xfrm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38124" y="2062167"/>
            <a:ext cx="32482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charset="0"/>
              </a:rPr>
              <a:t>Each spherical level labeled</a:t>
            </a:r>
          </a:p>
          <a:p>
            <a:pPr eaLnBrk="1" hangingPunct="1"/>
            <a:r>
              <a:rPr lang="en-US" sz="1800" dirty="0" smtClean="0">
                <a:solidFill>
                  <a:prstClr val="black"/>
                </a:solidFill>
                <a:latin typeface="Calibri" charset="0"/>
              </a:rPr>
              <a:t>  by N</a:t>
            </a: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, j, l 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</a:rPr>
              <a:t> at </a:t>
            </a:r>
            <a:r>
              <a:rPr lang="en-US" sz="1800" dirty="0" smtClean="0">
                <a:solidFill>
                  <a:prstClr val="black"/>
                </a:solidFill>
                <a:latin typeface="Symbol" charset="0"/>
              </a:rPr>
              <a:t>e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</a:rPr>
              <a:t>=0, is split into</a:t>
            </a:r>
          </a:p>
          <a:p>
            <a:pPr eaLnBrk="1" hangingPunct="1"/>
            <a:r>
              <a:rPr lang="en-US" sz="1800" dirty="0" smtClean="0">
                <a:solidFill>
                  <a:prstClr val="black"/>
                </a:solidFill>
                <a:latin typeface="Calibri" charset="0"/>
              </a:rPr>
              <a:t>  (2j+1)/2 levels with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35796"/>
              </p:ext>
            </p:extLst>
          </p:nvPr>
        </p:nvGraphicFramePr>
        <p:xfrm>
          <a:off x="432010" y="3371284"/>
          <a:ext cx="21590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4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10" y="3371284"/>
                        <a:ext cx="21590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6472963"/>
            <a:ext cx="25146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</a:rPr>
              <a:t>Deformed </a:t>
            </a:r>
            <a:r>
              <a:rPr lang="en-US" sz="1800" dirty="0">
                <a:solidFill>
                  <a:srgbClr val="000000"/>
                </a:solidFill>
              </a:rPr>
              <a:t>Mean Field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14400"/>
            <a:ext cx="2514600" cy="189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10" y="152400"/>
            <a:ext cx="1153113" cy="166560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8124" y="4474251"/>
            <a:ext cx="3044423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charset="0"/>
              </a:rPr>
              <a:t> Nilsson levels are labeled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eaLnBrk="1" hangingPunct="1"/>
            <a:endParaRPr lang="en-US" sz="2000" dirty="0">
              <a:solidFill>
                <a:prstClr val="black"/>
              </a:solidFill>
              <a:latin typeface="Calibri" charset="0"/>
            </a:endParaRPr>
          </a:p>
          <a:p>
            <a:pPr eaLnBrk="1" hangingPunct="1"/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   </a:t>
            </a:r>
            <a:r>
              <a:rPr lang="en-US" sz="2000" dirty="0">
                <a:solidFill>
                  <a:prstClr val="black"/>
                </a:solidFill>
                <a:latin typeface="Calibri" charset="0"/>
              </a:rPr>
              <a:t>[Nn</a:t>
            </a:r>
            <a:r>
              <a:rPr lang="en-US" sz="2000" baseline="-25000" dirty="0">
                <a:solidFill>
                  <a:prstClr val="black"/>
                </a:solidFill>
                <a:latin typeface="Calibri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Symbol" charset="0"/>
              </a:rPr>
              <a:t>L</a:t>
            </a:r>
            <a:r>
              <a:rPr lang="en-US" sz="2000" dirty="0">
                <a:solidFill>
                  <a:prstClr val="black"/>
                </a:solidFill>
                <a:latin typeface="Calibri" charset="0"/>
              </a:rPr>
              <a:t>]</a:t>
            </a:r>
            <a:r>
              <a:rPr lang="en-US" sz="2000" dirty="0" err="1">
                <a:solidFill>
                  <a:prstClr val="black"/>
                </a:solidFill>
                <a:latin typeface="Symbol" charset="0"/>
              </a:rPr>
              <a:t>W</a:t>
            </a:r>
            <a:r>
              <a:rPr lang="en-US" sz="2000" baseline="30000" dirty="0" err="1">
                <a:solidFill>
                  <a:prstClr val="black"/>
                </a:solidFill>
                <a:latin typeface="Symbol" charset="0"/>
              </a:rPr>
              <a:t>p</a:t>
            </a:r>
            <a:endParaRPr lang="en-US" sz="2000" baseline="30000" dirty="0">
              <a:solidFill>
                <a:prstClr val="black"/>
              </a:solidFill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23536"/>
              </p:ext>
            </p:extLst>
          </p:nvPr>
        </p:nvGraphicFramePr>
        <p:xfrm>
          <a:off x="4465234" y="2248125"/>
          <a:ext cx="41608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9" name="Equation" r:id="rId3" imgW="1981200" imgH="444500" progId="Equation.3">
                  <p:embed/>
                </p:oleObj>
              </mc:Choice>
              <mc:Fallback>
                <p:oleObj name="Equation" r:id="rId3" imgW="198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234" y="2248125"/>
                        <a:ext cx="41608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4860925" y="3305175"/>
          <a:ext cx="3155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0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305175"/>
                        <a:ext cx="3155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685800" y="4343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Correlated two particle states have much less angular momentum than the corresponding free particle motion    </a:t>
            </a:r>
            <a:r>
              <a:rPr lang="en-US" sz="1800" b="1">
                <a:solidFill>
                  <a:srgbClr val="FF0000"/>
                </a:solidFill>
                <a:latin typeface="Wingdings" charset="0"/>
                <a:cs typeface="Wingdings" charset="0"/>
              </a:rPr>
              <a:t></a:t>
            </a:r>
            <a:r>
              <a:rPr lang="en-US" sz="1800" b="1">
                <a:solidFill>
                  <a:srgbClr val="FF0000"/>
                </a:solidFill>
              </a:rPr>
              <a:t>   quasi-particles</a:t>
            </a:r>
          </a:p>
        </p:txBody>
      </p:sp>
      <p:graphicFrame>
        <p:nvGraphicFramePr>
          <p:cNvPr id="73733" name="Object 4"/>
          <p:cNvGraphicFramePr>
            <a:graphicFrameLocks noChangeAspect="1"/>
          </p:cNvGraphicFramePr>
          <p:nvPr/>
        </p:nvGraphicFramePr>
        <p:xfrm>
          <a:off x="1882775" y="5451475"/>
          <a:ext cx="5732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1" name="Equation" r:id="rId7" imgW="2667000" imgH="457200" progId="Equation.3">
                  <p:embed/>
                </p:oleObj>
              </mc:Choice>
              <mc:Fallback>
                <p:oleObj name="Equation" r:id="rId7" imgW="266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5451475"/>
                        <a:ext cx="573246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4" name="Group 17"/>
          <p:cNvGrpSpPr>
            <a:grpSpLocks/>
          </p:cNvGrpSpPr>
          <p:nvPr/>
        </p:nvGrpSpPr>
        <p:grpSpPr bwMode="auto">
          <a:xfrm>
            <a:off x="609600" y="1066800"/>
            <a:ext cx="3505200" cy="2743200"/>
            <a:chOff x="1676400" y="1828800"/>
            <a:chExt cx="3733800" cy="3038475"/>
          </a:xfrm>
        </p:grpSpPr>
        <p:grpSp>
          <p:nvGrpSpPr>
            <p:cNvPr id="73739" name="Group 16"/>
            <p:cNvGrpSpPr>
              <a:grpSpLocks/>
            </p:cNvGrpSpPr>
            <p:nvPr/>
          </p:nvGrpSpPr>
          <p:grpSpPr bwMode="auto">
            <a:xfrm>
              <a:off x="1676400" y="1828800"/>
              <a:ext cx="2362200" cy="3038475"/>
              <a:chOff x="1752600" y="1828800"/>
              <a:chExt cx="2362200" cy="3038475"/>
            </a:xfrm>
          </p:grpSpPr>
          <p:pic>
            <p:nvPicPr>
              <p:cNvPr id="73741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2590800"/>
                <a:ext cx="2333625" cy="2276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1906225" y="3351588"/>
                <a:ext cx="2132912" cy="169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133083" y="3047356"/>
                <a:ext cx="1981890" cy="1524512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744" name="TextBox 12"/>
              <p:cNvSpPr txBox="1">
                <a:spLocks noChangeArrowheads="1"/>
              </p:cNvSpPr>
              <p:nvPr/>
            </p:nvSpPr>
            <p:spPr bwMode="auto">
              <a:xfrm>
                <a:off x="2362200" y="1828800"/>
                <a:ext cx="14478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Lab</a:t>
                </a:r>
              </a:p>
            </p:txBody>
          </p:sp>
        </p:grpSp>
        <p:sp>
          <p:nvSpPr>
            <p:cNvPr id="73740" name="TextBox 13"/>
            <p:cNvSpPr txBox="1">
              <a:spLocks noChangeArrowheads="1"/>
            </p:cNvSpPr>
            <p:nvPr/>
          </p:nvSpPr>
          <p:spPr bwMode="auto">
            <a:xfrm>
              <a:off x="3962400" y="2590800"/>
              <a:ext cx="1447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Intrinsic</a:t>
              </a:r>
            </a:p>
          </p:txBody>
        </p:sp>
      </p:grpSp>
      <p:graphicFrame>
        <p:nvGraphicFramePr>
          <p:cNvPr id="737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86126"/>
              </p:ext>
            </p:extLst>
          </p:nvPr>
        </p:nvGraphicFramePr>
        <p:xfrm>
          <a:off x="5669366" y="1334567"/>
          <a:ext cx="164306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2" name="Equation" r:id="rId10" imgW="939800" imgH="393700" progId="Equation.3">
                  <p:embed/>
                </p:oleObj>
              </mc:Choice>
              <mc:Fallback>
                <p:oleObj name="Equation" r:id="rId10" imgW="939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366" y="1334567"/>
                        <a:ext cx="1643063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352800" y="6324600"/>
            <a:ext cx="1371600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6172200"/>
            <a:ext cx="2590800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5776" y="62233"/>
            <a:ext cx="5788024" cy="10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5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34" y="217172"/>
            <a:ext cx="4980561" cy="6330427"/>
          </a:xfrm>
        </p:spPr>
      </p:pic>
      <p:sp>
        <p:nvSpPr>
          <p:cNvPr id="3" name="Rectangle 2"/>
          <p:cNvSpPr/>
          <p:nvPr/>
        </p:nvSpPr>
        <p:spPr>
          <a:xfrm>
            <a:off x="174320" y="5840040"/>
            <a:ext cx="2789114" cy="7969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3925" y="336208"/>
            <a:ext cx="2599168" cy="484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86004" y="2988507"/>
            <a:ext cx="2266157" cy="0"/>
          </a:xfrm>
          <a:prstGeom prst="line">
            <a:avLst/>
          </a:prstGeom>
          <a:ln w="3810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57991" y="3200192"/>
            <a:ext cx="0" cy="44827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86655" y="2751915"/>
            <a:ext cx="0" cy="44827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98328" y="2206998"/>
            <a:ext cx="0" cy="44827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89178"/>
              </p:ext>
            </p:extLst>
          </p:nvPr>
        </p:nvGraphicFramePr>
        <p:xfrm>
          <a:off x="4681728" y="6006263"/>
          <a:ext cx="4059158" cy="61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4" name="Equation" r:id="rId5" imgW="2667000" imgH="457200" progId="Equation.3">
                  <p:embed/>
                </p:oleObj>
              </mc:Choice>
              <mc:Fallback>
                <p:oleObj name="Equation" r:id="rId5" imgW="266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728" y="6006263"/>
                        <a:ext cx="4059158" cy="618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90681" y="5690615"/>
            <a:ext cx="1232689" cy="1070881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10800000" flipH="1">
            <a:off x="8087091" y="4731802"/>
            <a:ext cx="469993" cy="118295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4008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Box 4"/>
          <p:cNvSpPr txBox="1">
            <a:spLocks noChangeArrowheads="1"/>
          </p:cNvSpPr>
          <p:nvPr/>
        </p:nvSpPr>
        <p:spPr bwMode="auto">
          <a:xfrm>
            <a:off x="5334000" y="5181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Irrotational flow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88681"/>
              </p:ext>
            </p:extLst>
          </p:nvPr>
        </p:nvGraphicFramePr>
        <p:xfrm>
          <a:off x="1521426" y="838200"/>
          <a:ext cx="2852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8" name="Equation" r:id="rId4" imgW="1206500" imgH="508000" progId="Equation.3">
                  <p:embed/>
                </p:oleObj>
              </mc:Choice>
              <mc:Fallback>
                <p:oleObj name="Equation" r:id="rId4" imgW="1206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426" y="838200"/>
                        <a:ext cx="2852738" cy="10668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19812"/>
              </p:ext>
            </p:extLst>
          </p:nvPr>
        </p:nvGraphicFramePr>
        <p:xfrm>
          <a:off x="5432251" y="1000125"/>
          <a:ext cx="14525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9" name="Equation" r:id="rId6" imgW="596900" imgH="431800" progId="Equation.3">
                  <p:embed/>
                </p:oleObj>
              </mc:Choice>
              <mc:Fallback>
                <p:oleObj name="Equation" r:id="rId6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251" y="1000125"/>
                        <a:ext cx="1452562" cy="7667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462925"/>
              </p:ext>
            </p:extLst>
          </p:nvPr>
        </p:nvGraphicFramePr>
        <p:xfrm>
          <a:off x="7525543" y="4296012"/>
          <a:ext cx="6461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0" name="Equation" r:id="rId8" imgW="292100" imgH="203200" progId="Equation.3">
                  <p:embed/>
                </p:oleObj>
              </mc:Choice>
              <mc:Fallback>
                <p:oleObj name="Equation" r:id="rId8" imgW="29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543" y="4296012"/>
                        <a:ext cx="646113" cy="42703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65635" y="225109"/>
            <a:ext cx="390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A. B. </a:t>
            </a:r>
            <a:r>
              <a:rPr lang="nl-NL" dirty="0" err="1"/>
              <a:t>Migdal</a:t>
            </a:r>
            <a:r>
              <a:rPr lang="nl-NL" dirty="0"/>
              <a:t>, </a:t>
            </a:r>
            <a:r>
              <a:rPr lang="nl-NL" dirty="0" err="1"/>
              <a:t>Nucl</a:t>
            </a:r>
            <a:r>
              <a:rPr lang="nl-NL" dirty="0"/>
              <a:t>. </a:t>
            </a:r>
            <a:r>
              <a:rPr lang="nl-NL" dirty="0" err="1"/>
              <a:t>Phys</a:t>
            </a:r>
            <a:r>
              <a:rPr lang="nl-NL" dirty="0"/>
              <a:t>. 13 655, (1959).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1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382000" cy="46196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/>
                </a:solidFill>
                <a:latin typeface="Arial Unicode MS" pitchFamily="34" charset="-128"/>
                <a:ea typeface="+mn-ea"/>
                <a:cs typeface="Arial" pitchFamily="34" charset="0"/>
              </a:rPr>
              <a:t>Pair gaps from rotational properties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5334000" y="3276600"/>
            <a:ext cx="11430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 charset="0"/>
              </a:rPr>
              <a:t>12 A</a:t>
            </a:r>
            <a:r>
              <a:rPr lang="en-US" sz="1800" baseline="30000">
                <a:latin typeface="Calibri" charset="0"/>
              </a:rPr>
              <a:t>-1/2</a:t>
            </a:r>
          </a:p>
        </p:txBody>
      </p:sp>
    </p:spTree>
    <p:extLst>
      <p:ext uri="{BB962C8B-B14F-4D97-AF65-F5344CB8AC3E}">
        <p14:creationId xmlns:p14="http://schemas.microsoft.com/office/powerpoint/2010/main" val="294767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389563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209800" y="381000"/>
            <a:ext cx="5105400" cy="46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Quenching of Pairing correlations?</a:t>
            </a: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1676400" y="4724400"/>
          <a:ext cx="609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6" name="Equation" r:id="rId4" imgW="330200" imgH="419100" progId="Equation.3">
                  <p:embed/>
                </p:oleObj>
              </mc:Choice>
              <mc:Fallback>
                <p:oleObj name="Equation" r:id="rId4" imgW="33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609600" cy="77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6470650" y="3078163"/>
          <a:ext cx="1079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7" name="Equation" r:id="rId6" imgW="583947" imgH="469696" progId="Equation.3">
                  <p:embed/>
                </p:oleObj>
              </mc:Choice>
              <mc:Fallback>
                <p:oleObj name="Equation" r:id="rId6" imgW="583947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078163"/>
                        <a:ext cx="10795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711827"/>
              </p:ext>
            </p:extLst>
          </p:nvPr>
        </p:nvGraphicFramePr>
        <p:xfrm>
          <a:off x="3335338" y="5129213"/>
          <a:ext cx="1266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8" name="Equation" r:id="rId8" imgW="685800" imgH="609600" progId="Equation.3">
                  <p:embed/>
                </p:oleObj>
              </mc:Choice>
              <mc:Fallback>
                <p:oleObj name="Equation" r:id="rId8" imgW="685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5129213"/>
                        <a:ext cx="1266825" cy="1120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35338" y="6387550"/>
            <a:ext cx="5547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B. R. </a:t>
            </a:r>
            <a:r>
              <a:rPr lang="en-US" sz="1600" dirty="0" smtClean="0"/>
              <a:t>Mottelson </a:t>
            </a:r>
            <a:r>
              <a:rPr lang="en-US" sz="1600" dirty="0"/>
              <a:t>and J. G. </a:t>
            </a:r>
            <a:r>
              <a:rPr lang="en-US" sz="1600" dirty="0" err="1"/>
              <a:t>Valatin</a:t>
            </a:r>
            <a:r>
              <a:rPr lang="en-US" sz="1600" dirty="0"/>
              <a:t>, </a:t>
            </a:r>
            <a:r>
              <a:rPr lang="hu-HU" sz="1600" dirty="0" smtClean="0"/>
              <a:t>Phys</a:t>
            </a:r>
            <a:r>
              <a:rPr lang="hu-HU" sz="1600" dirty="0"/>
              <a:t>. Rev. Lett. 5, </a:t>
            </a:r>
            <a:r>
              <a:rPr lang="hu-HU" sz="1600" dirty="0" smtClean="0"/>
              <a:t>511 </a:t>
            </a:r>
            <a:r>
              <a:rPr lang="hu-HU" sz="1600" dirty="0"/>
              <a:t>(1960).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617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09800"/>
            <a:ext cx="5281155" cy="3644900"/>
          </a:xfrm>
          <a:prstGeom prst="rect">
            <a:avLst/>
          </a:prstGeom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 rot="16994614">
            <a:off x="6786234" y="4059336"/>
            <a:ext cx="1524453" cy="1607721"/>
            <a:chOff x="1200" y="1439"/>
            <a:chExt cx="827" cy="85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rot="-819879">
              <a:off x="1227" y="1439"/>
              <a:ext cx="800" cy="829"/>
              <a:chOff x="657" y="1652"/>
              <a:chExt cx="964" cy="1016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 rot="16497774">
                <a:off x="332" y="1977"/>
                <a:ext cx="1016" cy="365"/>
              </a:xfrm>
              <a:prstGeom prst="ellipse">
                <a:avLst/>
              </a:prstGeom>
              <a:noFill/>
              <a:ln w="57150">
                <a:solidFill>
                  <a:srgbClr val="17375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863" y="2128"/>
                <a:ext cx="758" cy="278"/>
              </a:xfrm>
              <a:prstGeom prst="line">
                <a:avLst/>
              </a:prstGeom>
              <a:noFill/>
              <a:ln w="57150">
                <a:solidFill>
                  <a:schemeClr val="tx2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Oval 7"/>
            <p:cNvSpPr>
              <a:spLocks noChangeArrowheads="1"/>
            </p:cNvSpPr>
            <p:nvPr/>
          </p:nvSpPr>
          <p:spPr bwMode="auto">
            <a:xfrm rot="3044033" flipV="1">
              <a:off x="955" y="1710"/>
              <a:ext cx="829" cy="34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rot="896574" flipV="1">
              <a:off x="1458" y="1448"/>
              <a:ext cx="429" cy="487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 flipV="1">
              <a:off x="1229" y="2056"/>
              <a:ext cx="101" cy="184"/>
            </a:xfrm>
            <a:prstGeom prst="line">
              <a:avLst/>
            </a:prstGeom>
            <a:noFill/>
            <a:ln w="57150">
              <a:solidFill>
                <a:srgbClr val="17375E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1561" y="2214"/>
              <a:ext cx="144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981200" y="1828800"/>
            <a:ext cx="1371600" cy="2286000"/>
            <a:chOff x="4416" y="1259"/>
            <a:chExt cx="915" cy="1510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416" y="1966"/>
              <a:ext cx="915" cy="803"/>
              <a:chOff x="288" y="1992"/>
              <a:chExt cx="1104" cy="984"/>
            </a:xfrm>
          </p:grpSpPr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288" y="1992"/>
                <a:ext cx="1104" cy="33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864" y="2352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 flipV="1">
              <a:off x="4416" y="1259"/>
              <a:ext cx="915" cy="901"/>
              <a:chOff x="288" y="1992"/>
              <a:chExt cx="1104" cy="984"/>
            </a:xfrm>
          </p:grpSpPr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288" y="1992"/>
                <a:ext cx="1104" cy="33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864" y="2352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4893" y="1770"/>
              <a:ext cx="0" cy="2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4992" y="2208"/>
              <a:ext cx="144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4656" y="2160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199783" y="388437"/>
            <a:ext cx="33528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Coriolis</a:t>
            </a:r>
            <a:r>
              <a:rPr lang="en-US" sz="2400" dirty="0">
                <a:solidFill>
                  <a:srgbClr val="0000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effects 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561450" y="381000"/>
            <a:ext cx="18288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/>
              <a:t>j</a:t>
            </a:r>
            <a:r>
              <a:rPr lang="en-US" sz="3600" b="1" dirty="0" err="1" smtClean="0">
                <a:latin typeface="Symbol" charset="0"/>
              </a:rPr>
              <a:t>I</a:t>
            </a:r>
            <a:r>
              <a:rPr lang="en-US" sz="3600" b="1" dirty="0" smtClean="0">
                <a:latin typeface="Symbol" charset="0"/>
              </a:rPr>
              <a:t>/</a:t>
            </a:r>
            <a:r>
              <a:rPr lang="en-US" sz="3600" b="1" dirty="0" smtClean="0">
                <a:latin typeface="Apple Chancery"/>
                <a:cs typeface="Apple Chancery"/>
              </a:rPr>
              <a:t>J</a:t>
            </a:r>
            <a:r>
              <a:rPr lang="en-US" sz="3600" b="1" dirty="0" smtClean="0">
                <a:latin typeface="Symbol" charset="0"/>
              </a:rPr>
              <a:t> </a:t>
            </a:r>
            <a:r>
              <a:rPr lang="en-US" sz="3600" b="1" dirty="0">
                <a:latin typeface="Symbol" charset="0"/>
              </a:rPr>
              <a:t>~ 2D</a:t>
            </a: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907851"/>
              </p:ext>
            </p:extLst>
          </p:nvPr>
        </p:nvGraphicFramePr>
        <p:xfrm>
          <a:off x="674688" y="5748338"/>
          <a:ext cx="6794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1" name="Equation" r:id="rId4" imgW="368300" imgH="406400" progId="Equation.3">
                  <p:embed/>
                </p:oleObj>
              </mc:Choice>
              <mc:Fallback>
                <p:oleObj name="Equation" r:id="rId4" imgW="368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5748338"/>
                        <a:ext cx="679450" cy="747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46092"/>
              </p:ext>
            </p:extLst>
          </p:nvPr>
        </p:nvGraphicFramePr>
        <p:xfrm>
          <a:off x="6900334" y="2133600"/>
          <a:ext cx="18748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2" name="Equation" r:id="rId6" imgW="1016000" imgH="406400" progId="Equation.3">
                  <p:embed/>
                </p:oleObj>
              </mc:Choice>
              <mc:Fallback>
                <p:oleObj name="Equation" r:id="rId6" imgW="1016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334" y="2133600"/>
                        <a:ext cx="1874838" cy="747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7463605" y="3265498"/>
            <a:ext cx="0" cy="2044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0" y="59436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1415" y="3071827"/>
            <a:ext cx="19583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E(MeV)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7463" y="3265498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6183" y="6359099"/>
            <a:ext cx="5201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F. S. Stephens and R. S. Simon,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Phys</a:t>
            </a:r>
            <a:r>
              <a:rPr lang="en-US" sz="1600" dirty="0"/>
              <a:t>. </a:t>
            </a:r>
            <a:r>
              <a:rPr lang="en-US" sz="1600" dirty="0" smtClean="0"/>
              <a:t>A183,257 </a:t>
            </a:r>
            <a:r>
              <a:rPr lang="en-US" sz="1600" dirty="0"/>
              <a:t>(1972).</a:t>
            </a:r>
          </a:p>
        </p:txBody>
      </p:sp>
    </p:spTree>
    <p:extLst>
      <p:ext uri="{BB962C8B-B14F-4D97-AF65-F5344CB8AC3E}">
        <p14:creationId xmlns:p14="http://schemas.microsoft.com/office/powerpoint/2010/main" val="187606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Cranking Analysis Dictionary:</a:t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tx2"/>
                </a:solidFill>
              </a:rPr>
              <a:t>Angular momentum and moments </a:t>
            </a:r>
            <a:r>
              <a:rPr lang="en-US" sz="2800" dirty="0">
                <a:solidFill>
                  <a:schemeClr val="tx2"/>
                </a:solidFill>
              </a:rPr>
              <a:t>of inertia </a:t>
            </a:r>
            <a:r>
              <a:rPr lang="en-US" sz="2800" dirty="0" smtClean="0">
                <a:solidFill>
                  <a:schemeClr val="tx2"/>
                </a:solidFill>
              </a:rPr>
              <a:t>as </a:t>
            </a:r>
            <a:r>
              <a:rPr lang="en-US" sz="2800" dirty="0">
                <a:solidFill>
                  <a:schemeClr val="tx2"/>
                </a:solidFill>
              </a:rPr>
              <a:t>functions of the </a:t>
            </a:r>
            <a:r>
              <a:rPr lang="en-US" sz="2800" dirty="0" smtClean="0">
                <a:solidFill>
                  <a:schemeClr val="tx2"/>
                </a:solidFill>
              </a:rPr>
              <a:t>rotational frequency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87389"/>
              </p:ext>
            </p:extLst>
          </p:nvPr>
        </p:nvGraphicFramePr>
        <p:xfrm>
          <a:off x="1447800" y="1752600"/>
          <a:ext cx="6629400" cy="375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3" name="Equation" r:id="rId3" imgW="2870200" imgH="1625600" progId="Equation.3">
                  <p:embed/>
                </p:oleObj>
              </mc:Choice>
              <mc:Fallback>
                <p:oleObj name="Equation" r:id="rId3" imgW="2870200" imgH="16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6629400" cy="3753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29378"/>
              </p:ext>
            </p:extLst>
          </p:nvPr>
        </p:nvGraphicFramePr>
        <p:xfrm>
          <a:off x="1524000" y="5410200"/>
          <a:ext cx="624363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4" name="Equation" r:id="rId5" imgW="2413000" imgH="736600" progId="Equation.3">
                  <p:embed/>
                </p:oleObj>
              </mc:Choice>
              <mc:Fallback>
                <p:oleObj name="Equation" r:id="rId5" imgW="24130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6243638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89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OM.NS-X300-1\Desktop\si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35814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304800"/>
            <a:ext cx="5791200" cy="6858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en-GB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pairing coupling scheme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5611813" y="2209800"/>
          <a:ext cx="3532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9" name="Equation" r:id="rId4" imgW="1130300" imgH="228600" progId="Equation.3">
                  <p:embed/>
                </p:oleObj>
              </mc:Choice>
              <mc:Fallback>
                <p:oleObj name="Equation" r:id="rId4" imgW="113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2209800"/>
                        <a:ext cx="35321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Box 15"/>
          <p:cNvSpPr txBox="1">
            <a:spLocks noChangeArrowheads="1"/>
          </p:cNvSpPr>
          <p:nvPr/>
        </p:nvSpPr>
        <p:spPr bwMode="auto">
          <a:xfrm>
            <a:off x="4800600" y="3352800"/>
            <a:ext cx="5334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Brush Script MT" charset="0"/>
              </a:rPr>
              <a:t>1/l</a:t>
            </a:r>
          </a:p>
        </p:txBody>
      </p:sp>
      <p:sp>
        <p:nvSpPr>
          <p:cNvPr id="62469" name="TextBox 16"/>
          <p:cNvSpPr txBox="1">
            <a:spLocks noChangeArrowheads="1"/>
          </p:cNvSpPr>
          <p:nvPr/>
        </p:nvSpPr>
        <p:spPr bwMode="auto">
          <a:xfrm>
            <a:off x="5715000" y="2971800"/>
            <a:ext cx="3200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Correlations within a distance </a:t>
            </a:r>
          </a:p>
          <a:p>
            <a:pPr eaLnBrk="1" hangingPunct="1"/>
            <a:r>
              <a:rPr lang="en-US" sz="1800"/>
              <a:t> </a:t>
            </a:r>
            <a:r>
              <a:rPr lang="en-US" sz="3200">
                <a:latin typeface="Brush Script MT" charset="0"/>
              </a:rPr>
              <a:t>r ≤ R/</a:t>
            </a:r>
            <a:r>
              <a:rPr lang="en-US" sz="3200" i="1">
                <a:latin typeface="Brush Script MT" charset="0"/>
              </a:rPr>
              <a:t>l</a:t>
            </a:r>
          </a:p>
        </p:txBody>
      </p:sp>
      <p:grpSp>
        <p:nvGrpSpPr>
          <p:cNvPr id="62470" name="Group 21"/>
          <p:cNvGrpSpPr>
            <a:grpSpLocks/>
          </p:cNvGrpSpPr>
          <p:nvPr/>
        </p:nvGrpSpPr>
        <p:grpSpPr bwMode="auto">
          <a:xfrm>
            <a:off x="457200" y="1143000"/>
            <a:ext cx="1447800" cy="2971800"/>
            <a:chOff x="1066800" y="1905000"/>
            <a:chExt cx="1528763" cy="3124200"/>
          </a:xfrm>
        </p:grpSpPr>
        <p:grpSp>
          <p:nvGrpSpPr>
            <p:cNvPr id="62483" name="Group 39"/>
            <p:cNvGrpSpPr>
              <a:grpSpLocks/>
            </p:cNvGrpSpPr>
            <p:nvPr/>
          </p:nvGrpSpPr>
          <p:grpSpPr bwMode="auto">
            <a:xfrm>
              <a:off x="1143000" y="2105025"/>
              <a:ext cx="1452563" cy="2924175"/>
              <a:chOff x="1680" y="912"/>
              <a:chExt cx="1104" cy="2256"/>
            </a:xfrm>
          </p:grpSpPr>
          <p:grpSp>
            <p:nvGrpSpPr>
              <p:cNvPr id="62487" name="Group 21"/>
              <p:cNvGrpSpPr>
                <a:grpSpLocks/>
              </p:cNvGrpSpPr>
              <p:nvPr/>
            </p:nvGrpSpPr>
            <p:grpSpPr bwMode="auto">
              <a:xfrm>
                <a:off x="1680" y="1968"/>
                <a:ext cx="1104" cy="984"/>
                <a:chOff x="288" y="1992"/>
                <a:chExt cx="1104" cy="984"/>
              </a:xfrm>
            </p:grpSpPr>
            <p:sp>
              <p:nvSpPr>
                <p:cNvPr id="62494" name="Oval 22"/>
                <p:cNvSpPr>
                  <a:spLocks noChangeArrowheads="1"/>
                </p:cNvSpPr>
                <p:nvPr/>
              </p:nvSpPr>
              <p:spPr bwMode="auto">
                <a:xfrm>
                  <a:off x="288" y="1992"/>
                  <a:ext cx="1104" cy="336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5" name="Line 23"/>
                <p:cNvSpPr>
                  <a:spLocks noChangeShapeType="1"/>
                </p:cNvSpPr>
                <p:nvPr/>
              </p:nvSpPr>
              <p:spPr bwMode="auto">
                <a:xfrm>
                  <a:off x="864" y="2352"/>
                  <a:ext cx="0" cy="62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88" name="Group 18"/>
              <p:cNvGrpSpPr>
                <a:grpSpLocks/>
              </p:cNvGrpSpPr>
              <p:nvPr/>
            </p:nvGrpSpPr>
            <p:grpSpPr bwMode="auto">
              <a:xfrm flipV="1">
                <a:off x="1680" y="1152"/>
                <a:ext cx="1104" cy="1104"/>
                <a:chOff x="288" y="1992"/>
                <a:chExt cx="1104" cy="984"/>
              </a:xfrm>
            </p:grpSpPr>
            <p:sp>
              <p:nvSpPr>
                <p:cNvPr id="62492" name="Oval 19"/>
                <p:cNvSpPr>
                  <a:spLocks noChangeArrowheads="1"/>
                </p:cNvSpPr>
                <p:nvPr/>
              </p:nvSpPr>
              <p:spPr bwMode="auto">
                <a:xfrm>
                  <a:off x="288" y="1992"/>
                  <a:ext cx="1104" cy="33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3" name="Line 20"/>
                <p:cNvSpPr>
                  <a:spLocks noChangeShapeType="1"/>
                </p:cNvSpPr>
                <p:nvPr/>
              </p:nvSpPr>
              <p:spPr bwMode="auto">
                <a:xfrm>
                  <a:off x="864" y="2352"/>
                  <a:ext cx="0" cy="62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89" name="Line 31"/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0" name="Line 35"/>
              <p:cNvSpPr>
                <a:spLocks noChangeShapeType="1"/>
              </p:cNvSpPr>
              <p:nvPr/>
            </p:nvSpPr>
            <p:spPr bwMode="auto">
              <a:xfrm flipV="1">
                <a:off x="2256" y="9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1" name="Line 38"/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84" name="TextBox 17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457200" cy="61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l</a:t>
              </a:r>
            </a:p>
          </p:txBody>
        </p:sp>
        <p:sp>
          <p:nvSpPr>
            <p:cNvPr id="62485" name="TextBox 18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81000" cy="61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s</a:t>
              </a:r>
            </a:p>
          </p:txBody>
        </p:sp>
        <p:sp>
          <p:nvSpPr>
            <p:cNvPr id="62486" name="TextBox 19"/>
            <p:cNvSpPr txBox="1">
              <a:spLocks noChangeArrowheads="1"/>
            </p:cNvSpPr>
            <p:nvPr/>
          </p:nvSpPr>
          <p:spPr bwMode="auto">
            <a:xfrm>
              <a:off x="1066800" y="2209800"/>
              <a:ext cx="381000" cy="61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j</a:t>
              </a:r>
            </a:p>
          </p:txBody>
        </p:sp>
      </p:grpSp>
      <p:sp>
        <p:nvSpPr>
          <p:cNvPr id="62471" name="TextBox 19"/>
          <p:cNvSpPr txBox="1">
            <a:spLocks noChangeArrowheads="1"/>
          </p:cNvSpPr>
          <p:nvPr/>
        </p:nvSpPr>
        <p:spPr bwMode="auto">
          <a:xfrm>
            <a:off x="5486400" y="16764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Wave function is</a:t>
            </a:r>
          </a:p>
        </p:txBody>
      </p:sp>
      <p:sp>
        <p:nvSpPr>
          <p:cNvPr id="62472" name="TextBox 27"/>
          <p:cNvSpPr txBox="1">
            <a:spLocks noChangeArrowheads="1"/>
          </p:cNvSpPr>
          <p:nvPr/>
        </p:nvSpPr>
        <p:spPr bwMode="auto">
          <a:xfrm>
            <a:off x="2743200" y="11430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Short range force favors 0</a:t>
            </a:r>
            <a:r>
              <a:rPr lang="en-US" sz="1800" baseline="30000"/>
              <a:t>+</a:t>
            </a:r>
            <a:r>
              <a:rPr lang="en-US" sz="1800"/>
              <a:t> pairs</a:t>
            </a:r>
          </a:p>
        </p:txBody>
      </p:sp>
      <p:grpSp>
        <p:nvGrpSpPr>
          <p:cNvPr id="62473" name="Group 33"/>
          <p:cNvGrpSpPr>
            <a:grpSpLocks/>
          </p:cNvGrpSpPr>
          <p:nvPr/>
        </p:nvGrpSpPr>
        <p:grpSpPr bwMode="auto">
          <a:xfrm>
            <a:off x="417513" y="4267200"/>
            <a:ext cx="2097087" cy="2335213"/>
            <a:chOff x="1026815" y="838200"/>
            <a:chExt cx="2097385" cy="2335094"/>
          </a:xfrm>
        </p:grpSpPr>
        <p:grpSp>
          <p:nvGrpSpPr>
            <p:cNvPr id="62475" name="Group 24"/>
            <p:cNvGrpSpPr>
              <a:grpSpLocks/>
            </p:cNvGrpSpPr>
            <p:nvPr/>
          </p:nvGrpSpPr>
          <p:grpSpPr bwMode="auto">
            <a:xfrm>
              <a:off x="1026815" y="1143000"/>
              <a:ext cx="1492548" cy="2030294"/>
              <a:chOff x="1026815" y="1143000"/>
              <a:chExt cx="1492548" cy="2030294"/>
            </a:xfrm>
          </p:grpSpPr>
          <p:sp>
            <p:nvSpPr>
              <p:cNvPr id="62478" name="Oval 22"/>
              <p:cNvSpPr>
                <a:spLocks noChangeArrowheads="1"/>
              </p:cNvSpPr>
              <p:nvPr/>
            </p:nvSpPr>
            <p:spPr bwMode="auto">
              <a:xfrm rot="-1259575">
                <a:off x="1066800" y="1953531"/>
                <a:ext cx="1452563" cy="43551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9" name="Line 23"/>
              <p:cNvSpPr>
                <a:spLocks noChangeShapeType="1"/>
              </p:cNvSpPr>
              <p:nvPr/>
            </p:nvSpPr>
            <p:spPr bwMode="auto">
              <a:xfrm rot="20340425" flipH="1">
                <a:off x="1906467" y="2139153"/>
                <a:ext cx="47341" cy="103414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Oval 19"/>
              <p:cNvSpPr>
                <a:spLocks noChangeArrowheads="1"/>
              </p:cNvSpPr>
              <p:nvPr/>
            </p:nvSpPr>
            <p:spPr bwMode="auto">
              <a:xfrm rot="1457215" flipV="1">
                <a:off x="1026815" y="1984896"/>
                <a:ext cx="1452563" cy="488627"/>
              </a:xfrm>
              <a:prstGeom prst="ellipse">
                <a:avLst/>
              </a:prstGeom>
              <a:solidFill>
                <a:srgbClr val="92D050">
                  <a:alpha val="0"/>
                </a:srgbClr>
              </a:solidFill>
              <a:ln w="571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1" name="Line 20"/>
              <p:cNvSpPr>
                <a:spLocks noChangeShapeType="1"/>
              </p:cNvSpPr>
              <p:nvPr/>
            </p:nvSpPr>
            <p:spPr bwMode="auto">
              <a:xfrm rot="1457215" flipH="1" flipV="1">
                <a:off x="1940220" y="1143000"/>
                <a:ext cx="45719" cy="1078081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20"/>
              <p:cNvSpPr>
                <a:spLocks noChangeShapeType="1"/>
              </p:cNvSpPr>
              <p:nvPr/>
            </p:nvSpPr>
            <p:spPr bwMode="auto">
              <a:xfrm rot="1457215" flipV="1">
                <a:off x="1790082" y="2038455"/>
                <a:ext cx="721561" cy="337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6" name="TextBox 25"/>
            <p:cNvSpPr txBox="1">
              <a:spLocks noChangeArrowheads="1"/>
            </p:cNvSpPr>
            <p:nvPr/>
          </p:nvSpPr>
          <p:spPr bwMode="auto">
            <a:xfrm>
              <a:off x="1447800" y="838200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j</a:t>
              </a:r>
            </a:p>
          </p:txBody>
        </p:sp>
        <p:sp>
          <p:nvSpPr>
            <p:cNvPr id="62477" name="TextBox 26"/>
            <p:cNvSpPr txBox="1">
              <a:spLocks noChangeArrowheads="1"/>
            </p:cNvSpPr>
            <p:nvPr/>
          </p:nvSpPr>
          <p:spPr bwMode="auto">
            <a:xfrm>
              <a:off x="2743200" y="1905000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Lucida Calligraphy" charset="0"/>
                </a:rPr>
                <a:t>I</a:t>
              </a:r>
            </a:p>
          </p:txBody>
        </p:sp>
      </p:grpSp>
      <p:sp>
        <p:nvSpPr>
          <p:cNvPr id="62474" name="TextBox 22"/>
          <p:cNvSpPr txBox="1">
            <a:spLocks noChangeArrowheads="1"/>
          </p:cNvSpPr>
          <p:nvPr/>
        </p:nvSpPr>
        <p:spPr bwMode="auto">
          <a:xfrm>
            <a:off x="3581400" y="53340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</a:t>
            </a:r>
            <a:r>
              <a:rPr lang="en-US" b="1">
                <a:latin typeface="Lucida Handwriting" charset="0"/>
              </a:rPr>
              <a:t>I</a:t>
            </a:r>
            <a:r>
              <a:rPr lang="en-US" b="1">
                <a:latin typeface="Brush Script MT" charset="0"/>
              </a:rPr>
              <a:t> ≠ 0  </a:t>
            </a:r>
            <a:r>
              <a:rPr lang="en-US" sz="1800"/>
              <a:t> the distance is ≈ </a:t>
            </a:r>
            <a:r>
              <a:rPr lang="en-US" b="1">
                <a:latin typeface="Lucida Handwriting" charset="0"/>
              </a:rPr>
              <a:t>I</a:t>
            </a:r>
            <a:r>
              <a:rPr lang="en-US" sz="2800" b="1">
                <a:latin typeface="Brush Script MT" charset="0"/>
              </a:rPr>
              <a:t>R/l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4416297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62000"/>
            <a:ext cx="4064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86200"/>
            <a:ext cx="4064000" cy="24384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09763"/>
              </p:ext>
            </p:extLst>
          </p:nvPr>
        </p:nvGraphicFramePr>
        <p:xfrm>
          <a:off x="4724400" y="228600"/>
          <a:ext cx="1200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3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228600"/>
                        <a:ext cx="12001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98607"/>
              </p:ext>
            </p:extLst>
          </p:nvPr>
        </p:nvGraphicFramePr>
        <p:xfrm>
          <a:off x="7391400" y="4648200"/>
          <a:ext cx="1174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4" name="Equation" r:id="rId8" imgW="469900" imgH="228600" progId="Equation.3">
                  <p:embed/>
                </p:oleObj>
              </mc:Choice>
              <mc:Fallback>
                <p:oleObj name="Equation" r:id="rId8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1400" y="4648200"/>
                        <a:ext cx="1174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49209"/>
              </p:ext>
            </p:extLst>
          </p:nvPr>
        </p:nvGraphicFramePr>
        <p:xfrm>
          <a:off x="6019800" y="3657600"/>
          <a:ext cx="1174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5" name="Equation" r:id="rId10" imgW="469900" imgH="228600" progId="Equation.3">
                  <p:embed/>
                </p:oleObj>
              </mc:Choice>
              <mc:Fallback>
                <p:oleObj name="Equation" r:id="rId10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800" y="3657600"/>
                        <a:ext cx="1174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990600"/>
            <a:ext cx="1028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E(I)</a:t>
            </a:r>
            <a:endParaRPr lang="en-US" sz="3200" dirty="0">
              <a:latin typeface="Times"/>
              <a:cs typeface="Time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878526"/>
              </p:ext>
            </p:extLst>
          </p:nvPr>
        </p:nvGraphicFramePr>
        <p:xfrm>
          <a:off x="7877175" y="3206750"/>
          <a:ext cx="533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6" name="Equation" r:id="rId12" imgW="203200" imgH="139700" progId="Equation.3">
                  <p:embed/>
                </p:oleObj>
              </mc:Choice>
              <mc:Fallback>
                <p:oleObj name="Equation" r:id="rId12" imgW="2032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77175" y="3206750"/>
                        <a:ext cx="53340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94196"/>
              </p:ext>
            </p:extLst>
          </p:nvPr>
        </p:nvGraphicFramePr>
        <p:xfrm>
          <a:off x="8001000" y="6324600"/>
          <a:ext cx="533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7" name="Equation" r:id="rId14" imgW="203200" imgH="139700" progId="Equation.3">
                  <p:embed/>
                </p:oleObj>
              </mc:Choice>
              <mc:Fallback>
                <p:oleObj name="Equation" r:id="rId14" imgW="2032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01000" y="6324600"/>
                        <a:ext cx="53340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79632"/>
              </p:ext>
            </p:extLst>
          </p:nvPr>
        </p:nvGraphicFramePr>
        <p:xfrm>
          <a:off x="3200400" y="4724400"/>
          <a:ext cx="6334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8" name="Equation" r:id="rId15" imgW="241300" imgH="152400" progId="Equation.3">
                  <p:embed/>
                </p:oleObj>
              </mc:Choice>
              <mc:Fallback>
                <p:oleObj name="Equation" r:id="rId15" imgW="2413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0400" y="4724400"/>
                        <a:ext cx="6334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0600" y="762000"/>
            <a:ext cx="4064000" cy="2438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5965598"/>
            <a:ext cx="1752600" cy="369332"/>
          </a:xfrm>
          <a:prstGeom prst="rect">
            <a:avLst/>
          </a:prstGeom>
          <a:solidFill>
            <a:srgbClr val="FFE8C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Problem 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0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6" y="1108075"/>
            <a:ext cx="8229600" cy="501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6578" y="223730"/>
            <a:ext cx="7171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1600" dirty="0" smtClean="0"/>
              <a:t>Johnson</a:t>
            </a:r>
            <a:r>
              <a:rPr lang="en-US" sz="1600" dirty="0"/>
              <a:t>, H. </a:t>
            </a:r>
            <a:r>
              <a:rPr lang="en-US" sz="1600" dirty="0" err="1" smtClean="0"/>
              <a:t>Ryde</a:t>
            </a:r>
            <a:r>
              <a:rPr lang="en-US" sz="1600" dirty="0" smtClean="0"/>
              <a:t>, </a:t>
            </a:r>
            <a:r>
              <a:rPr lang="en-US" sz="1600" dirty="0"/>
              <a:t>and J. </a:t>
            </a:r>
            <a:r>
              <a:rPr lang="en-US" sz="1600" dirty="0" err="1" smtClean="0"/>
              <a:t>Sztarkier</a:t>
            </a:r>
            <a:r>
              <a:rPr lang="en-US" sz="1600" dirty="0" smtClean="0"/>
              <a:t>, </a:t>
            </a:r>
            <a:r>
              <a:rPr lang="en-US" sz="1600" dirty="0"/>
              <a:t>Phys. </a:t>
            </a:r>
            <a:r>
              <a:rPr lang="en-US" sz="1600" dirty="0" err="1"/>
              <a:t>Lett</a:t>
            </a:r>
            <a:r>
              <a:rPr lang="en-US" sz="1600" dirty="0"/>
              <a:t>. B34, 605{608 (1971).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299" y="512476"/>
            <a:ext cx="8370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H. </a:t>
            </a:r>
            <a:r>
              <a:rPr lang="en-US" sz="1600" dirty="0" err="1"/>
              <a:t>Beuscher</a:t>
            </a:r>
            <a:r>
              <a:rPr lang="en-US" sz="1600" dirty="0"/>
              <a:t>, W. F. Davidson, R. M. Lieder, C. Mayer-</a:t>
            </a:r>
            <a:r>
              <a:rPr lang="en-US" sz="1600" dirty="0" err="1" smtClean="0"/>
              <a:t>Boricke</a:t>
            </a:r>
            <a:r>
              <a:rPr lang="en-US" sz="1600" dirty="0" smtClean="0"/>
              <a:t>, </a:t>
            </a:r>
            <a:r>
              <a:rPr lang="en-US" sz="1600" dirty="0"/>
              <a:t>Phys. </a:t>
            </a:r>
            <a:r>
              <a:rPr lang="en-US" sz="1600" dirty="0" err="1"/>
              <a:t>Lett</a:t>
            </a:r>
            <a:r>
              <a:rPr lang="en-US" sz="1600" dirty="0"/>
              <a:t>. B40, 442-</a:t>
            </a:r>
            <a:r>
              <a:rPr lang="en-US" sz="1600" dirty="0" smtClean="0"/>
              <a:t>447 (</a:t>
            </a:r>
            <a:r>
              <a:rPr lang="en-US" sz="1600" dirty="0"/>
              <a:t>1972).</a:t>
            </a:r>
          </a:p>
        </p:txBody>
      </p:sp>
    </p:spTree>
    <p:extLst>
      <p:ext uri="{BB962C8B-B14F-4D97-AF65-F5344CB8AC3E}">
        <p14:creationId xmlns:p14="http://schemas.microsoft.com/office/powerpoint/2010/main" val="860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502883" cy="57655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2133600"/>
            <a:ext cx="1600200" cy="2514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1447800"/>
            <a:ext cx="1600200" cy="2514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4572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Backbending</a:t>
            </a:r>
            <a:r>
              <a:rPr lang="en-US" dirty="0" smtClean="0"/>
              <a:t> (alignment) ….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71030" y="6298974"/>
            <a:ext cx="507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I.Y. Lee, </a:t>
            </a:r>
            <a:r>
              <a:rPr lang="hu-HU" i="1" dirty="0" smtClean="0"/>
              <a:t>et al</a:t>
            </a:r>
            <a:r>
              <a:rPr lang="hu-HU" dirty="0" smtClean="0"/>
              <a:t>.,  Phys</a:t>
            </a:r>
            <a:r>
              <a:rPr lang="hu-HU" dirty="0"/>
              <a:t>. Rev. Lett. 38, 1454{1457 (1977)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-22726"/>
            <a:ext cx="3733800" cy="644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482180" y="4484373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10780" y="4484373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34580" y="4255773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63180" y="4331973"/>
            <a:ext cx="0" cy="544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1558380" y="2392941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86980" y="2392941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10780" y="2164341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39380" y="2240541"/>
            <a:ext cx="0" cy="544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rved Right Arrow 18"/>
          <p:cNvSpPr/>
          <p:nvPr/>
        </p:nvSpPr>
        <p:spPr>
          <a:xfrm rot="11079266" flipH="1">
            <a:off x="573831" y="2283297"/>
            <a:ext cx="744576" cy="241487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39780" y="152400"/>
            <a:ext cx="3733800" cy="6446259"/>
            <a:chOff x="2286000" y="0"/>
            <a:chExt cx="3733800" cy="64462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6000" y="0"/>
              <a:ext cx="3733800" cy="644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3048000" y="3505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ea typeface="Arial" charset="0"/>
                <a:cs typeface="Arial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200400" y="3276600"/>
              <a:ext cx="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3124200" y="22860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ea typeface="Arial" charset="0"/>
                <a:cs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276600" y="2057400"/>
              <a:ext cx="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52400" y="3581400"/>
            <a:ext cx="3657600" cy="3048000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95800" y="3581400"/>
            <a:ext cx="3657600" cy="3048000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Zapf Dingbats"/>
                <a:ea typeface="Zapf Dingbats"/>
                <a:cs typeface="Zapf Dingbats"/>
              </a:rPr>
              <a:t>✖</a:t>
            </a:r>
            <a:endParaRPr lang="en-US" dirty="0"/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4068137" y="167827"/>
            <a:ext cx="1524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Blocking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867400" y="46482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096000" y="46482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019800" y="44196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248400" y="4495800"/>
            <a:ext cx="0" cy="544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rved Right Arrow 38"/>
          <p:cNvSpPr/>
          <p:nvPr/>
        </p:nvSpPr>
        <p:spPr>
          <a:xfrm rot="11079266" flipH="1">
            <a:off x="4440151" y="2464628"/>
            <a:ext cx="744576" cy="241487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64904" y="3244334"/>
            <a:ext cx="61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220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822" y="839819"/>
            <a:ext cx="5029454" cy="468254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28038" y="1331366"/>
            <a:ext cx="152400" cy="359967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579390"/>
              </p:ext>
            </p:extLst>
          </p:nvPr>
        </p:nvGraphicFramePr>
        <p:xfrm>
          <a:off x="7117975" y="4080800"/>
          <a:ext cx="763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7" name="Equation" r:id="rId4" imgW="342751" imgH="241195" progId="Equation.3">
                  <p:embed/>
                </p:oleObj>
              </mc:Choice>
              <mc:Fallback>
                <p:oleObj name="Equation" r:id="rId4" imgW="34275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975" y="4080800"/>
                        <a:ext cx="763588" cy="533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46757"/>
              </p:ext>
            </p:extLst>
          </p:nvPr>
        </p:nvGraphicFramePr>
        <p:xfrm>
          <a:off x="5150002" y="5833667"/>
          <a:ext cx="2603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8" name="Equation" r:id="rId6" imgW="863600" imgH="215900" progId="Equation.3">
                  <p:embed/>
                </p:oleObj>
              </mc:Choice>
              <mc:Fallback>
                <p:oleObj name="Equation" r:id="rId6" imgW="863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002" y="5833667"/>
                        <a:ext cx="2603500" cy="647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99622" y="136973"/>
            <a:ext cx="2415573" cy="5232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High-K Isomers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07" y="1449207"/>
            <a:ext cx="3510404" cy="3247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807" y="5720685"/>
            <a:ext cx="41872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G. D. </a:t>
            </a:r>
            <a:r>
              <a:rPr lang="en-US" sz="1600" dirty="0" err="1"/>
              <a:t>Dracoulis</a:t>
            </a:r>
            <a:r>
              <a:rPr lang="en-US" sz="1600" dirty="0"/>
              <a:t>, F. G. </a:t>
            </a:r>
            <a:r>
              <a:rPr lang="en-US" sz="1600" dirty="0" err="1"/>
              <a:t>Kondev</a:t>
            </a:r>
            <a:r>
              <a:rPr lang="en-US" sz="1600" dirty="0"/>
              <a:t> and P. M. Walker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Phys</a:t>
            </a:r>
            <a:r>
              <a:rPr lang="en-US" sz="1600" dirty="0"/>
              <a:t>. </a:t>
            </a:r>
            <a:r>
              <a:rPr lang="en-US" sz="1600" dirty="0" err="1"/>
              <a:t>Lett</a:t>
            </a:r>
            <a:r>
              <a:rPr lang="en-US" sz="1600" dirty="0"/>
              <a:t>. B419, </a:t>
            </a:r>
            <a:r>
              <a:rPr lang="en-US" sz="1600" dirty="0" smtClean="0"/>
              <a:t>713 </a:t>
            </a:r>
            <a:r>
              <a:rPr lang="en-US" sz="1600" dirty="0"/>
              <a:t>(1997).</a:t>
            </a:r>
          </a:p>
        </p:txBody>
      </p:sp>
    </p:spTree>
    <p:extLst>
      <p:ext uri="{BB962C8B-B14F-4D97-AF65-F5344CB8AC3E}">
        <p14:creationId xmlns:p14="http://schemas.microsoft.com/office/powerpoint/2010/main" val="292604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532271"/>
              </p:ext>
            </p:extLst>
          </p:nvPr>
        </p:nvGraphicFramePr>
        <p:xfrm>
          <a:off x="2566988" y="5791200"/>
          <a:ext cx="41386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7" name="Equation" r:id="rId3" imgW="1676400" imgH="368300" progId="Equation.3">
                  <p:embed/>
                </p:oleObj>
              </mc:Choice>
              <mc:Fallback>
                <p:oleObj name="Equation" r:id="rId3" imgW="1676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791200"/>
                        <a:ext cx="4138612" cy="909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648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aphicFrame>
        <p:nvGraphicFramePr>
          <p:cNvPr id="634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33770"/>
              </p:ext>
            </p:extLst>
          </p:nvPr>
        </p:nvGraphicFramePr>
        <p:xfrm>
          <a:off x="5791200" y="3871912"/>
          <a:ext cx="2438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8" name="Equation" r:id="rId6" imgW="1079500" imgH="330200" progId="Equation.3">
                  <p:embed/>
                </p:oleObj>
              </mc:Choice>
              <mc:Fallback>
                <p:oleObj name="Equation" r:id="rId6" imgW="1079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71912"/>
                        <a:ext cx="24384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31563"/>
              </p:ext>
            </p:extLst>
          </p:nvPr>
        </p:nvGraphicFramePr>
        <p:xfrm>
          <a:off x="2362200" y="5105400"/>
          <a:ext cx="5130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9" name="Equation" r:id="rId8" imgW="2616200" imgH="203200" progId="Equation.3">
                  <p:embed/>
                </p:oleObj>
              </mc:Choice>
              <mc:Fallback>
                <p:oleObj name="Equation" r:id="rId8" imgW="261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05400"/>
                        <a:ext cx="5130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581400" cy="10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806"/>
              </p:ext>
            </p:extLst>
          </p:nvPr>
        </p:nvGraphicFramePr>
        <p:xfrm>
          <a:off x="6096001" y="381000"/>
          <a:ext cx="2514600" cy="57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0" name="Equation" r:id="rId11" imgW="977900" imgH="203200" progId="Equation.3">
                  <p:embed/>
                </p:oleObj>
              </mc:Choice>
              <mc:Fallback>
                <p:oleObj name="Equation" r:id="rId11" imgW="97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81000"/>
                        <a:ext cx="2514600" cy="579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248400" y="1295400"/>
            <a:ext cx="2057400" cy="990600"/>
            <a:chOff x="576" y="810"/>
            <a:chExt cx="1403" cy="49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576" y="1296"/>
              <a:ext cx="1403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455457"/>
                </p:ext>
              </p:extLst>
            </p:nvPr>
          </p:nvGraphicFramePr>
          <p:xfrm>
            <a:off x="1303" y="810"/>
            <a:ext cx="590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11" name="Equation" r:id="rId13" imgW="368300" imgH="228600" progId="Equation.3">
                    <p:embed/>
                  </p:oleObj>
                </mc:Choice>
                <mc:Fallback>
                  <p:oleObj name="Equation" r:id="rId13" imgW="368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" y="810"/>
                          <a:ext cx="590" cy="36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Oval 1"/>
          <p:cNvSpPr/>
          <p:nvPr/>
        </p:nvSpPr>
        <p:spPr>
          <a:xfrm>
            <a:off x="3200400" y="304800"/>
            <a:ext cx="1295400" cy="762000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48200" y="685800"/>
            <a:ext cx="1219200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6477000" y="213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05600" y="213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9400" y="19050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0" y="1981200"/>
            <a:ext cx="0" cy="544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6515100" y="2171701"/>
            <a:ext cx="381000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533400"/>
            <a:ext cx="5791200" cy="6858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en-GB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aligned coupling scheme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438400" y="1676400"/>
          <a:ext cx="15811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3" imgW="380835" imgH="241195" progId="Equation.3">
                  <p:embed/>
                </p:oleObj>
              </mc:Choice>
              <mc:Fallback>
                <p:oleObj name="Equation" r:id="rId3" imgW="38083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15811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59" name="Group 21"/>
          <p:cNvGrpSpPr>
            <a:grpSpLocks/>
          </p:cNvGrpSpPr>
          <p:nvPr/>
        </p:nvGrpSpPr>
        <p:grpSpPr bwMode="auto">
          <a:xfrm rot="876793">
            <a:off x="1376363" y="2370138"/>
            <a:ext cx="1452562" cy="1427162"/>
            <a:chOff x="1295400" y="4038600"/>
            <a:chExt cx="1452563" cy="1427838"/>
          </a:xfrm>
        </p:grpSpPr>
        <p:sp>
          <p:nvSpPr>
            <p:cNvPr id="70670" name="Oval 22"/>
            <p:cNvSpPr>
              <a:spLocks noChangeArrowheads="1"/>
            </p:cNvSpPr>
            <p:nvPr/>
          </p:nvSpPr>
          <p:spPr bwMode="auto">
            <a:xfrm rot="10800000">
              <a:off x="1295400" y="5030923"/>
              <a:ext cx="1452563" cy="435515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Line 23"/>
            <p:cNvSpPr>
              <a:spLocks noChangeShapeType="1"/>
            </p:cNvSpPr>
            <p:nvPr/>
          </p:nvSpPr>
          <p:spPr bwMode="auto">
            <a:xfrm rot="10800000">
              <a:off x="1944385" y="4038600"/>
              <a:ext cx="45719" cy="96121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 rot="20011068">
            <a:off x="1077124" y="2383312"/>
            <a:ext cx="1452563" cy="1413398"/>
            <a:chOff x="1179400" y="3732274"/>
            <a:chExt cx="1452563" cy="1413398"/>
          </a:xfrm>
          <a:solidFill>
            <a:srgbClr val="0070C0">
              <a:alpha val="99000"/>
            </a:srgbClr>
          </a:solidFill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 rot="782572" flipV="1">
              <a:off x="1179400" y="4657045"/>
              <a:ext cx="1452563" cy="488627"/>
            </a:xfrm>
            <a:prstGeom prst="ellipse">
              <a:avLst/>
            </a:prstGeom>
            <a:solidFill>
              <a:srgbClr val="0070C0">
                <a:alpha val="83000"/>
              </a:srgbClr>
            </a:solidFill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rot="782572" flipV="1">
              <a:off x="2027900" y="3732274"/>
              <a:ext cx="45719" cy="1162893"/>
            </a:xfrm>
            <a:prstGeom prst="line">
              <a:avLst/>
            </a:prstGeom>
            <a:grpFill/>
            <a:ln w="5715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0661" name="TextBox 16"/>
          <p:cNvSpPr txBox="1">
            <a:spLocks noChangeArrowheads="1"/>
          </p:cNvSpPr>
          <p:nvPr/>
        </p:nvSpPr>
        <p:spPr bwMode="auto">
          <a:xfrm>
            <a:off x="5334000" y="327660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Small compared to the range of the  P</a:t>
            </a:r>
            <a:r>
              <a:rPr lang="en-US" sz="1800" baseline="-25000" dirty="0"/>
              <a:t>2</a:t>
            </a:r>
            <a:r>
              <a:rPr lang="en-US" sz="1800" dirty="0"/>
              <a:t> term </a:t>
            </a:r>
            <a:r>
              <a:rPr lang="en-US" sz="1800" dirty="0" smtClean="0"/>
              <a:t>~ 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dirty="0" smtClean="0"/>
              <a:t>/</a:t>
            </a:r>
            <a:r>
              <a:rPr lang="en-US" sz="1800" dirty="0"/>
              <a:t>2</a:t>
            </a:r>
            <a:endParaRPr lang="en-US" sz="3200" i="1" dirty="0">
              <a:latin typeface="Brush Script MT" charset="0"/>
            </a:endParaRPr>
          </a:p>
        </p:txBody>
      </p:sp>
      <p:sp>
        <p:nvSpPr>
          <p:cNvPr id="70662" name="TextBox 19"/>
          <p:cNvSpPr txBox="1">
            <a:spLocks noChangeArrowheads="1"/>
          </p:cNvSpPr>
          <p:nvPr/>
        </p:nvSpPr>
        <p:spPr bwMode="auto">
          <a:xfrm>
            <a:off x="1066800" y="22098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Brush Script MT" charset="0"/>
              </a:rPr>
              <a:t>j</a:t>
            </a: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>
            <a:off x="2819400" y="3200400"/>
            <a:ext cx="304800" cy="685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0664" name="Object 3"/>
          <p:cNvGraphicFramePr>
            <a:graphicFrameLocks noChangeAspect="1"/>
          </p:cNvGraphicFramePr>
          <p:nvPr/>
        </p:nvGraphicFramePr>
        <p:xfrm>
          <a:off x="3429000" y="3265488"/>
          <a:ext cx="16002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5" imgW="583947" imgH="444307" progId="Equation.3">
                  <p:embed/>
                </p:oleObj>
              </mc:Choice>
              <mc:Fallback>
                <p:oleObj name="Equation" r:id="rId5" imgW="58394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65488"/>
                        <a:ext cx="16002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4"/>
          <p:cNvGraphicFramePr>
            <a:graphicFrameLocks noChangeAspect="1"/>
          </p:cNvGraphicFramePr>
          <p:nvPr/>
        </p:nvGraphicFramePr>
        <p:xfrm>
          <a:off x="1360488" y="4572000"/>
          <a:ext cx="688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7" imgW="2730500" imgH="254000" progId="Equation.3">
                  <p:embed/>
                </p:oleObj>
              </mc:Choice>
              <mc:Fallback>
                <p:oleObj name="Equation" r:id="rId7" imgW="2730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572000"/>
                        <a:ext cx="688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08685"/>
              </p:ext>
            </p:extLst>
          </p:nvPr>
        </p:nvGraphicFramePr>
        <p:xfrm>
          <a:off x="3643313" y="5444760"/>
          <a:ext cx="23209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9" imgW="1066800" imgH="406400" progId="Equation.3">
                  <p:embed/>
                </p:oleObj>
              </mc:Choice>
              <mc:Fallback>
                <p:oleObj name="Equation" r:id="rId9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5444760"/>
                        <a:ext cx="2320925" cy="885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10800000" flipV="1">
            <a:off x="5638800" y="1828800"/>
            <a:ext cx="1066800" cy="990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59679"/>
              </p:ext>
            </p:extLst>
          </p:nvPr>
        </p:nvGraphicFramePr>
        <p:xfrm>
          <a:off x="4419600" y="2057400"/>
          <a:ext cx="4419600" cy="45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1" imgW="1701800" imgH="203200" progId="Equation.3">
                  <p:embed/>
                </p:oleObj>
              </mc:Choice>
              <mc:Fallback>
                <p:oleObj name="Equation" r:id="rId11" imgW="170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419600" cy="451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69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" r="2472"/>
          <a:stretch/>
        </p:blipFill>
        <p:spPr>
          <a:xfrm>
            <a:off x="276368" y="1813319"/>
            <a:ext cx="8766091" cy="283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40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Users\AOM.NS-X300-1\Desktop\si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6880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685800" y="1524000"/>
          <a:ext cx="19097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2" name="Equation" r:id="rId4" imgW="1091726" imgH="418918" progId="Equation.3">
                  <p:embed/>
                </p:oleObj>
              </mc:Choice>
              <mc:Fallback>
                <p:oleObj name="Equation" r:id="rId4" imgW="109172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1909763" cy="735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2"/>
          <p:cNvGraphicFramePr>
            <a:graphicFrameLocks noChangeAspect="1"/>
          </p:cNvGraphicFramePr>
          <p:nvPr/>
        </p:nvGraphicFramePr>
        <p:xfrm>
          <a:off x="762000" y="609600"/>
          <a:ext cx="17319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3" name="Equation" r:id="rId6" imgW="990170" imgH="393529" progId="Equation.3">
                  <p:embed/>
                </p:oleObj>
              </mc:Choice>
              <mc:Fallback>
                <p:oleObj name="Equation" r:id="rId6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1731963" cy="690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>
            <a:spLocks/>
          </p:cNvSpPr>
          <p:nvPr/>
        </p:nvSpPr>
        <p:spPr bwMode="auto">
          <a:xfrm>
            <a:off x="2971800" y="762000"/>
            <a:ext cx="228600" cy="1371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3736975" y="989013"/>
          <a:ext cx="14208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4" name="Equation" r:id="rId8" imgW="812447" imgH="482391" progId="Equation.3">
                  <p:embed/>
                </p:oleObj>
              </mc:Choice>
              <mc:Fallback>
                <p:oleObj name="Equation" r:id="rId8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989013"/>
                        <a:ext cx="14208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6553200" y="990600"/>
          <a:ext cx="9540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5" name="Equation" r:id="rId10" imgW="545863" imgH="482391" progId="Equation.3">
                  <p:embed/>
                </p:oleObj>
              </mc:Choice>
              <mc:Fallback>
                <p:oleObj name="Equation" r:id="rId10" imgW="54586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990600"/>
                        <a:ext cx="9540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5486400" y="121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</a:t>
            </a:r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6705600" y="609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</a:t>
            </a:r>
          </a:p>
        </p:txBody>
      </p:sp>
      <p:sp>
        <p:nvSpPr>
          <p:cNvPr id="71689" name="TextBox 9"/>
          <p:cNvSpPr txBox="1">
            <a:spLocks noChangeArrowheads="1"/>
          </p:cNvSpPr>
          <p:nvPr/>
        </p:nvSpPr>
        <p:spPr bwMode="auto">
          <a:xfrm>
            <a:off x="4114800" y="624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N*</a:t>
            </a:r>
          </a:p>
        </p:txBody>
      </p:sp>
    </p:spTree>
    <p:extLst>
      <p:ext uri="{BB962C8B-B14F-4D97-AF65-F5344CB8AC3E}">
        <p14:creationId xmlns:p14="http://schemas.microsoft.com/office/powerpoint/2010/main" val="421043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00" y="1310912"/>
            <a:ext cx="4431362" cy="486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9034" y="481863"/>
            <a:ext cx="5246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M. Baranger and Krishna Kumar,  Nulc. Phys. </a:t>
            </a:r>
            <a:r>
              <a:rPr lang="hu-HU" sz="1600" b="1" dirty="0" smtClean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62</a:t>
            </a:r>
            <a:r>
              <a:rPr lang="hu-HU" sz="1600" dirty="0" smtClean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 </a:t>
            </a:r>
            <a:r>
              <a:rPr lang="hu-HU" sz="1600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(</a:t>
            </a:r>
            <a:r>
              <a:rPr lang="hu-HU" sz="1600" dirty="0" smtClean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1965) 113.</a:t>
            </a:r>
            <a:endParaRPr lang="en-US" sz="1600" dirty="0">
              <a:solidFill>
                <a:prstClr val="black"/>
              </a:solidFill>
              <a:latin typeface="Times New Roman" pitchFamily="-107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7460" y="2388393"/>
            <a:ext cx="1615170" cy="237458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8535" y="1753329"/>
            <a:ext cx="2263998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Quadrupole</a:t>
            </a:r>
            <a:r>
              <a:rPr lang="en-US" dirty="0" smtClean="0"/>
              <a:t>/Pairing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8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RIB Powerpoint Template.potx" id="{8D2D533D-7911-46FE-8CBB-A31EDE121182}" vid="{9A8DB6F5-D562-4A1F-89B3-F417DF9189B5}"/>
    </a:ext>
  </a:extLst>
</a:theme>
</file>

<file path=ppt/theme/theme3.xml><?xml version="1.0" encoding="utf-8"?>
<a:theme xmlns:a="http://schemas.openxmlformats.org/drawingml/2006/main" name="NSAC20120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ReactionsM">
  <a:themeElements>
    <a:clrScheme name="Reactions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CC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B92D00"/>
      </a:accent6>
      <a:hlink>
        <a:srgbClr val="CCCC00"/>
      </a:hlink>
      <a:folHlink>
        <a:srgbClr val="B2B2B2"/>
      </a:folHlink>
    </a:clrScheme>
    <a:fontScheme name="ReactionsM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eactions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2D00"/>
        </a:accent6>
        <a:hlink>
          <a:srgbClr val="CC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7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actionsM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eactionsM 1">
    <a:dk1>
      <a:srgbClr val="000000"/>
    </a:dk1>
    <a:lt1>
      <a:srgbClr val="FFFFFF"/>
    </a:lt1>
    <a:dk2>
      <a:srgbClr val="000000"/>
    </a:dk2>
    <a:lt2>
      <a:srgbClr val="969696"/>
    </a:lt2>
    <a:accent1>
      <a:srgbClr val="FFFFCC"/>
    </a:accent1>
    <a:accent2>
      <a:srgbClr val="CC3300"/>
    </a:accent2>
    <a:accent3>
      <a:srgbClr val="FFFFFF"/>
    </a:accent3>
    <a:accent4>
      <a:srgbClr val="000000"/>
    </a:accent4>
    <a:accent5>
      <a:srgbClr val="FFFFE2"/>
    </a:accent5>
    <a:accent6>
      <a:srgbClr val="B92D00"/>
    </a:accent6>
    <a:hlink>
      <a:srgbClr val="CCCC00"/>
    </a:hlink>
    <a:folHlink>
      <a:srgbClr val="B2B2B2"/>
    </a:folHlink>
  </a:clrScheme>
  <a:fontScheme name="ReactionsM">
    <a:majorFont>
      <a:latin typeface="Arial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11706</TotalTime>
  <Words>1387</Words>
  <Application>Microsoft Macintosh PowerPoint</Application>
  <PresentationFormat>On-screen Show (4:3)</PresentationFormat>
  <Paragraphs>216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Office Theme</vt:lpstr>
      <vt:lpstr>1_FRIB3</vt:lpstr>
      <vt:lpstr>NSAC201209</vt:lpstr>
      <vt:lpstr>10_CKG FRIB no-line h</vt:lpstr>
      <vt:lpstr>11_CKG FRIB no-line h</vt:lpstr>
      <vt:lpstr>12_CKG FRIB no-line h</vt:lpstr>
      <vt:lpstr>1_Office Theme</vt:lpstr>
      <vt:lpstr>1_Default Design</vt:lpstr>
      <vt:lpstr>ReactionsM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Rotation</vt:lpstr>
      <vt:lpstr>Nilsson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Cranking Analysis Dictionary: Angular momentum and moments of inertia as functions of the rotational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AOM</dc:creator>
  <cp:lastModifiedBy>AOM</cp:lastModifiedBy>
  <cp:revision>291</cp:revision>
  <cp:lastPrinted>2015-08-06T13:31:48Z</cp:lastPrinted>
  <dcterms:created xsi:type="dcterms:W3CDTF">2015-03-30T18:53:18Z</dcterms:created>
  <dcterms:modified xsi:type="dcterms:W3CDTF">2017-10-05T08:22:18Z</dcterms:modified>
</cp:coreProperties>
</file>