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dib" ContentType="image/pn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sldIdLst>
    <p:sldId id="256" r:id="rId2"/>
    <p:sldId id="257" r:id="rId3"/>
    <p:sldId id="279" r:id="rId4"/>
    <p:sldId id="283" r:id="rId5"/>
    <p:sldId id="284" r:id="rId6"/>
    <p:sldId id="282" r:id="rId7"/>
    <p:sldId id="277" r:id="rId8"/>
    <p:sldId id="287" r:id="rId9"/>
    <p:sldId id="288" r:id="rId10"/>
    <p:sldId id="280" r:id="rId11"/>
    <p:sldId id="273" r:id="rId12"/>
    <p:sldId id="278" r:id="rId13"/>
    <p:sldId id="274" r:id="rId14"/>
    <p:sldId id="359" r:id="rId15"/>
    <p:sldId id="272" r:id="rId16"/>
    <p:sldId id="360" r:id="rId17"/>
    <p:sldId id="361" r:id="rId18"/>
    <p:sldId id="316" r:id="rId19"/>
    <p:sldId id="317" r:id="rId20"/>
    <p:sldId id="333" r:id="rId21"/>
    <p:sldId id="364" r:id="rId22"/>
    <p:sldId id="365" r:id="rId23"/>
    <p:sldId id="321" r:id="rId24"/>
    <p:sldId id="335" r:id="rId25"/>
    <p:sldId id="336" r:id="rId26"/>
    <p:sldId id="325" r:id="rId27"/>
    <p:sldId id="340" r:id="rId28"/>
    <p:sldId id="339" r:id="rId29"/>
    <p:sldId id="363" r:id="rId30"/>
    <p:sldId id="337" r:id="rId31"/>
    <p:sldId id="344" r:id="rId32"/>
    <p:sldId id="356" r:id="rId33"/>
    <p:sldId id="332" r:id="rId34"/>
    <p:sldId id="330" r:id="rId35"/>
    <p:sldId id="346" r:id="rId36"/>
    <p:sldId id="349" r:id="rId37"/>
    <p:sldId id="270" r:id="rId38"/>
    <p:sldId id="347" r:id="rId39"/>
    <p:sldId id="358" r:id="rId40"/>
    <p:sldId id="355" r:id="rId41"/>
    <p:sldId id="269" r:id="rId42"/>
    <p:sldId id="275" r:id="rId43"/>
    <p:sldId id="362" r:id="rId44"/>
    <p:sldId id="348" r:id="rId45"/>
    <p:sldId id="345" r:id="rId46"/>
    <p:sldId id="331" r:id="rId47"/>
    <p:sldId id="329" r:id="rId48"/>
    <p:sldId id="318" r:id="rId49"/>
    <p:sldId id="322" r:id="rId50"/>
    <p:sldId id="341" r:id="rId51"/>
    <p:sldId id="286" r:id="rId52"/>
    <p:sldId id="289" r:id="rId53"/>
    <p:sldId id="2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8B8"/>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9" autoAdjust="0"/>
    <p:restoredTop sz="94660"/>
  </p:normalViewPr>
  <p:slideViewPr>
    <p:cSldViewPr snapToGrid="0" showGuides="1">
      <p:cViewPr>
        <p:scale>
          <a:sx n="70" d="100"/>
          <a:sy n="70" d="100"/>
        </p:scale>
        <p:origin x="32" y="-296"/>
      </p:cViewPr>
      <p:guideLst>
        <p:guide orient="horz" pos="2205"/>
        <p:guide pos="3840"/>
      </p:guideLst>
    </p:cSldViewPr>
  </p:slideViewPr>
  <p:notesTextViewPr>
    <p:cViewPr>
      <p:scale>
        <a:sx n="1" d="1"/>
        <a:sy n="1" d="1"/>
      </p:scale>
      <p:origin x="0" y="0"/>
    </p:cViewPr>
  </p:notesTextViewPr>
  <p:notesViewPr>
    <p:cSldViewPr snapToGrid="0">
      <p:cViewPr varScale="1">
        <p:scale>
          <a:sx n="52" d="100"/>
          <a:sy n="52" d="100"/>
        </p:scale>
        <p:origin x="194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0E714-CA63-4F6A-AFBE-40BDE0618A2B}" type="datetimeFigureOut">
              <a:rPr lang="en-US" smtClean="0"/>
              <a:t>10/1/2019</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C3BD-20E6-403F-A25D-EB25D3E61E58}" type="slidenum">
              <a:rPr lang="en-US" smtClean="0"/>
              <a:t>‹N›</a:t>
            </a:fld>
            <a:endParaRPr lang="en-US"/>
          </a:p>
        </p:txBody>
      </p:sp>
    </p:spTree>
    <p:extLst>
      <p:ext uri="{BB962C8B-B14F-4D97-AF65-F5344CB8AC3E}">
        <p14:creationId xmlns:p14="http://schemas.microsoft.com/office/powerpoint/2010/main" val="209678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B684C3BD-20E6-403F-A25D-EB25D3E61E58}" type="slidenum">
              <a:rPr lang="en-US" smtClean="0"/>
              <a:t>1</a:t>
            </a:fld>
            <a:endParaRPr lang="en-US"/>
          </a:p>
        </p:txBody>
      </p:sp>
    </p:spTree>
    <p:extLst>
      <p:ext uri="{BB962C8B-B14F-4D97-AF65-F5344CB8AC3E}">
        <p14:creationId xmlns:p14="http://schemas.microsoft.com/office/powerpoint/2010/main" val="100748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10</a:t>
            </a:fld>
            <a:endParaRPr lang="en-US"/>
          </a:p>
        </p:txBody>
      </p:sp>
    </p:spTree>
    <p:extLst>
      <p:ext uri="{BB962C8B-B14F-4D97-AF65-F5344CB8AC3E}">
        <p14:creationId xmlns:p14="http://schemas.microsoft.com/office/powerpoint/2010/main" val="7389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12</a:t>
            </a:fld>
            <a:endParaRPr lang="en-US"/>
          </a:p>
        </p:txBody>
      </p:sp>
    </p:spTree>
    <p:extLst>
      <p:ext uri="{BB962C8B-B14F-4D97-AF65-F5344CB8AC3E}">
        <p14:creationId xmlns:p14="http://schemas.microsoft.com/office/powerpoint/2010/main" val="337855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Let us now go and look at an example of the angular</a:t>
            </a:r>
            <a:r>
              <a:rPr lang="en-US" baseline="0" dirty="0" smtClean="0"/>
              <a:t> distributions in the Laboratory frame: and here we start observing something particular:  </a:t>
            </a:r>
            <a:r>
              <a:rPr lang="en-US" baseline="0" dirty="0" err="1" smtClean="0"/>
              <a:t>lpha</a:t>
            </a:r>
            <a:r>
              <a:rPr lang="en-US" baseline="0" dirty="0" smtClean="0"/>
              <a:t> particles are reasonably reproduced in the angular region between 29 and 150° while there is a huge overproduction at small angles (between 8 and 18)</a:t>
            </a:r>
          </a:p>
          <a:p>
            <a:r>
              <a:rPr lang="en-US" baseline="0" dirty="0" smtClean="0"/>
              <a:t>A different behavior is observed for protons, which seem reasonably described in the forward region, whilst an experimental underproduction is observed at larger angles. By comparing both the three experimental data at 7 MeV/n and the two systems at the same E*  the observed trend seem reasonable as a function of the growing V_CN</a:t>
            </a:r>
            <a:endParaRPr lang="en-US"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4C3BD-20E6-403F-A25D-EB25D3E61E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83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aseline="0" dirty="0" smtClean="0"/>
              <a:t>The behavior is similar for all reactions at large angles and for protons in the whole angular range, while a quite strong trend is observed for alphas at small angles: the major difference is observed for the lowest excitation energy and if looking at the two reactions with the same excitation energy the effect seem larger for the 16O induced reaction.</a:t>
            </a:r>
            <a:endParaRPr lang="en-US" dirty="0" smtClean="0"/>
          </a:p>
          <a:p>
            <a:endParaRPr lang="en-US" dirty="0" smtClean="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4C3BD-20E6-403F-A25D-EB25D3E61E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254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809AEB6-017A-4D04-95EE-F71528F5F636}" type="slidenum">
              <a:rPr lang="en-US" smtClean="0"/>
              <a:t>40</a:t>
            </a:fld>
            <a:endParaRPr lang="en-US"/>
          </a:p>
        </p:txBody>
      </p:sp>
    </p:spTree>
    <p:extLst>
      <p:ext uri="{BB962C8B-B14F-4D97-AF65-F5344CB8AC3E}">
        <p14:creationId xmlns:p14="http://schemas.microsoft.com/office/powerpoint/2010/main" val="348223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43</a:t>
            </a:fld>
            <a:endParaRPr lang="en-US"/>
          </a:p>
        </p:txBody>
      </p:sp>
    </p:spTree>
    <p:extLst>
      <p:ext uri="{BB962C8B-B14F-4D97-AF65-F5344CB8AC3E}">
        <p14:creationId xmlns:p14="http://schemas.microsoft.com/office/powerpoint/2010/main" val="4198295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51</a:t>
            </a:fld>
            <a:endParaRPr lang="en-US"/>
          </a:p>
        </p:txBody>
      </p:sp>
    </p:spTree>
    <p:extLst>
      <p:ext uri="{BB962C8B-B14F-4D97-AF65-F5344CB8AC3E}">
        <p14:creationId xmlns:p14="http://schemas.microsoft.com/office/powerpoint/2010/main" val="420372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52</a:t>
            </a:fld>
            <a:endParaRPr lang="en-US"/>
          </a:p>
        </p:txBody>
      </p:sp>
    </p:spTree>
    <p:extLst>
      <p:ext uri="{BB962C8B-B14F-4D97-AF65-F5344CB8AC3E}">
        <p14:creationId xmlns:p14="http://schemas.microsoft.com/office/powerpoint/2010/main" val="71749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2</a:t>
            </a:fld>
            <a:endParaRPr lang="en-US"/>
          </a:p>
        </p:txBody>
      </p:sp>
    </p:spTree>
    <p:extLst>
      <p:ext uri="{BB962C8B-B14F-4D97-AF65-F5344CB8AC3E}">
        <p14:creationId xmlns:p14="http://schemas.microsoft.com/office/powerpoint/2010/main" val="6894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3</a:t>
            </a:fld>
            <a:endParaRPr lang="en-US"/>
          </a:p>
        </p:txBody>
      </p:sp>
    </p:spTree>
    <p:extLst>
      <p:ext uri="{BB962C8B-B14F-4D97-AF65-F5344CB8AC3E}">
        <p14:creationId xmlns:p14="http://schemas.microsoft.com/office/powerpoint/2010/main" val="395015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4</a:t>
            </a:fld>
            <a:endParaRPr lang="en-US"/>
          </a:p>
        </p:txBody>
      </p:sp>
    </p:spTree>
    <p:extLst>
      <p:ext uri="{BB962C8B-B14F-4D97-AF65-F5344CB8AC3E}">
        <p14:creationId xmlns:p14="http://schemas.microsoft.com/office/powerpoint/2010/main" val="387629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5</a:t>
            </a:fld>
            <a:endParaRPr lang="en-US"/>
          </a:p>
        </p:txBody>
      </p:sp>
    </p:spTree>
    <p:extLst>
      <p:ext uri="{BB962C8B-B14F-4D97-AF65-F5344CB8AC3E}">
        <p14:creationId xmlns:p14="http://schemas.microsoft.com/office/powerpoint/2010/main" val="211403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6</a:t>
            </a:fld>
            <a:endParaRPr lang="en-US"/>
          </a:p>
        </p:txBody>
      </p:sp>
    </p:spTree>
    <p:extLst>
      <p:ext uri="{BB962C8B-B14F-4D97-AF65-F5344CB8AC3E}">
        <p14:creationId xmlns:p14="http://schemas.microsoft.com/office/powerpoint/2010/main" val="34012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7</a:t>
            </a:fld>
            <a:endParaRPr lang="en-US"/>
          </a:p>
        </p:txBody>
      </p:sp>
    </p:spTree>
    <p:extLst>
      <p:ext uri="{BB962C8B-B14F-4D97-AF65-F5344CB8AC3E}">
        <p14:creationId xmlns:p14="http://schemas.microsoft.com/office/powerpoint/2010/main" val="15351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8</a:t>
            </a:fld>
            <a:endParaRPr lang="en-US"/>
          </a:p>
        </p:txBody>
      </p:sp>
    </p:spTree>
    <p:extLst>
      <p:ext uri="{BB962C8B-B14F-4D97-AF65-F5344CB8AC3E}">
        <p14:creationId xmlns:p14="http://schemas.microsoft.com/office/powerpoint/2010/main" val="13299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B684C3BD-20E6-403F-A25D-EB25D3E61E58}" type="slidenum">
              <a:rPr lang="en-US" smtClean="0"/>
              <a:t>9</a:t>
            </a:fld>
            <a:endParaRPr lang="en-US"/>
          </a:p>
        </p:txBody>
      </p:sp>
    </p:spTree>
    <p:extLst>
      <p:ext uri="{BB962C8B-B14F-4D97-AF65-F5344CB8AC3E}">
        <p14:creationId xmlns:p14="http://schemas.microsoft.com/office/powerpoint/2010/main" val="2862036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AE9173D-F0D0-4E12-86BF-A95CA7C822FD}" type="datetime1">
              <a:rPr lang="en-US" smtClean="0"/>
              <a:t>10/1/2019</a:t>
            </a:fld>
            <a:endParaRPr lang="en-US"/>
          </a:p>
        </p:txBody>
      </p:sp>
      <p:sp>
        <p:nvSpPr>
          <p:cNvPr id="5" name="Segnaposto piè di pagina 4"/>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307558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0A66FDA-812A-4B65-A688-97823943B13A}" type="datetime1">
              <a:rPr lang="en-US" smtClean="0"/>
              <a:t>10/1/2019</a:t>
            </a:fld>
            <a:endParaRPr lang="en-US"/>
          </a:p>
        </p:txBody>
      </p:sp>
      <p:sp>
        <p:nvSpPr>
          <p:cNvPr id="5" name="Segnaposto piè di pagina 4"/>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278617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C3305272-282F-40D6-B650-635A88D9D587}" type="datetime1">
              <a:rPr lang="en-US" smtClean="0"/>
              <a:t>10/1/2019</a:t>
            </a:fld>
            <a:endParaRPr lang="en-US"/>
          </a:p>
        </p:txBody>
      </p:sp>
      <p:sp>
        <p:nvSpPr>
          <p:cNvPr id="5" name="Segnaposto piè di pagina 4"/>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105288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119B7-2636-48BC-A474-CE807365E3C1}" type="datetime1">
              <a:rPr lang="en-US" smtClean="0"/>
              <a:t>10/1/2019</a:t>
            </a:fld>
            <a:endParaRPr lang="en-US"/>
          </a:p>
        </p:txBody>
      </p:sp>
      <p:sp>
        <p:nvSpPr>
          <p:cNvPr id="5" name="Segnaposto piè di pagina 4"/>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1836815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1BFCE48-5283-4F0D-84B0-EEBCDB73B9E4}" type="datetime1">
              <a:rPr lang="en-US" smtClean="0"/>
              <a:t>10/1/2019</a:t>
            </a:fld>
            <a:endParaRPr lang="en-US"/>
          </a:p>
        </p:txBody>
      </p:sp>
      <p:sp>
        <p:nvSpPr>
          <p:cNvPr id="5" name="Segnaposto piè di pagina 4"/>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42300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9F7DFF6-5217-481F-B6FE-3E48358C02C6}" type="datetime1">
              <a:rPr lang="en-US" smtClean="0"/>
              <a:t>10/1/2019</a:t>
            </a:fld>
            <a:endParaRPr lang="en-US"/>
          </a:p>
        </p:txBody>
      </p:sp>
      <p:sp>
        <p:nvSpPr>
          <p:cNvPr id="6" name="Segnaposto piè di pagina 5"/>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7" name="Segnaposto numero diapositiva 6"/>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162432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C287327-382D-4495-874E-860C0ED4E296}" type="datetime1">
              <a:rPr lang="en-US" smtClean="0"/>
              <a:t>10/1/2019</a:t>
            </a:fld>
            <a:endParaRPr lang="en-US"/>
          </a:p>
        </p:txBody>
      </p:sp>
      <p:sp>
        <p:nvSpPr>
          <p:cNvPr id="8" name="Segnaposto piè di pagina 7"/>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9" name="Segnaposto numero diapositiva 8"/>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211675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ABA77D1A-BAAE-4BEE-A604-99CB5EBD8501}" type="datetime1">
              <a:rPr lang="en-US" smtClean="0"/>
              <a:t>10/1/2019</a:t>
            </a:fld>
            <a:endParaRPr lang="en-US"/>
          </a:p>
        </p:txBody>
      </p:sp>
      <p:sp>
        <p:nvSpPr>
          <p:cNvPr id="4" name="Segnaposto piè di pagina 3"/>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5" name="Segnaposto numero diapositiva 4"/>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374977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C1EEF6B-5363-4AF6-974F-AB29498333B0}" type="datetime1">
              <a:rPr lang="en-US" smtClean="0"/>
              <a:t>10/1/2019</a:t>
            </a:fld>
            <a:endParaRPr lang="en-US"/>
          </a:p>
        </p:txBody>
      </p:sp>
      <p:sp>
        <p:nvSpPr>
          <p:cNvPr id="3" name="Segnaposto piè di pagina 2"/>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4" name="Segnaposto numero diapositiva 3"/>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256690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D987A3E-9B6C-47D2-BCC3-603299FEE450}" type="datetime1">
              <a:rPr lang="en-US" smtClean="0"/>
              <a:t>10/1/2019</a:t>
            </a:fld>
            <a:endParaRPr lang="en-US"/>
          </a:p>
        </p:txBody>
      </p:sp>
      <p:sp>
        <p:nvSpPr>
          <p:cNvPr id="6" name="Segnaposto piè di pagina 5"/>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7" name="Segnaposto numero diapositiva 6"/>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415522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DDC2AB0-D34F-4B6F-880A-D9C5E4848FDD}" type="datetime1">
              <a:rPr lang="en-US" smtClean="0"/>
              <a:t>10/1/2019</a:t>
            </a:fld>
            <a:endParaRPr lang="en-US"/>
          </a:p>
        </p:txBody>
      </p:sp>
      <p:sp>
        <p:nvSpPr>
          <p:cNvPr id="6" name="Segnaposto piè di pagina 5"/>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7" name="Segnaposto numero diapositiva 6"/>
          <p:cNvSpPr>
            <a:spLocks noGrp="1"/>
          </p:cNvSpPr>
          <p:nvPr>
            <p:ph type="sldNum" sz="quarter" idx="12"/>
          </p:nvPr>
        </p:nvSpPr>
        <p:spPr/>
        <p:txBody>
          <a:bodyPr/>
          <a:lstStyle/>
          <a:p>
            <a:fld id="{7F3E3AFC-C3F0-4658-9A99-690BE021286A}" type="slidenum">
              <a:rPr lang="en-US" smtClean="0"/>
              <a:t>‹N›</a:t>
            </a:fld>
            <a:endParaRPr lang="en-US"/>
          </a:p>
        </p:txBody>
      </p:sp>
    </p:spTree>
    <p:extLst>
      <p:ext uri="{BB962C8B-B14F-4D97-AF65-F5344CB8AC3E}">
        <p14:creationId xmlns:p14="http://schemas.microsoft.com/office/powerpoint/2010/main" val="384188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A6918-842E-4A68-9378-FDB0D1CB9045}" type="datetime1">
              <a:rPr lang="en-US" smtClean="0"/>
              <a:t>10/1/2019</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F.G. Selected Topics in Nuclear and Atomic Physics 2019 Fiera di Primiero -  30 September - 4 October 2019 </a:t>
            </a:r>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E3AFC-C3F0-4658-9A99-690BE021286A}" type="slidenum">
              <a:rPr lang="en-US" smtClean="0"/>
              <a:t>‹N›</a:t>
            </a:fld>
            <a:endParaRPr lang="en-US"/>
          </a:p>
        </p:txBody>
      </p:sp>
    </p:spTree>
    <p:extLst>
      <p:ext uri="{BB962C8B-B14F-4D97-AF65-F5344CB8AC3E}">
        <p14:creationId xmlns:p14="http://schemas.microsoft.com/office/powerpoint/2010/main" val="296954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jpg"/><Relationship Id="rId7"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png"/><Relationship Id="rId10" Type="http://schemas.openxmlformats.org/officeDocument/2006/relationships/image" Target="../media/image45.wmf"/><Relationship Id="rId4" Type="http://schemas.openxmlformats.org/officeDocument/2006/relationships/image" Target="../media/image3.png"/><Relationship Id="rId9"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emf"/><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9.wmf"/><Relationship Id="rId4" Type="http://schemas.openxmlformats.org/officeDocument/2006/relationships/image" Target="../media/image48.wmf"/></Relationships>
</file>

<file path=ppt/slides/_rels/slide12.xml.rels><?xml version="1.0" encoding="UTF-8" standalone="yes"?>
<Relationships xmlns="http://schemas.openxmlformats.org/package/2006/relationships"><Relationship Id="rId8" Type="http://schemas.openxmlformats.org/officeDocument/2006/relationships/image" Target="../media/image52.wmf"/><Relationship Id="rId18" Type="http://schemas.openxmlformats.org/officeDocument/2006/relationships/image" Target="../media/image59.png"/><Relationship Id="rId3" Type="http://schemas.openxmlformats.org/officeDocument/2006/relationships/image" Target="../media/image1.jpg"/><Relationship Id="rId21" Type="http://schemas.openxmlformats.org/officeDocument/2006/relationships/image" Target="../media/image62.png"/><Relationship Id="rId7" Type="http://schemas.openxmlformats.org/officeDocument/2006/relationships/image" Target="../media/image51.png"/><Relationship Id="rId17"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wmf"/><Relationship Id="rId5" Type="http://schemas.openxmlformats.org/officeDocument/2006/relationships/image" Target="../media/image4.png"/><Relationship Id="rId15" Type="http://schemas.openxmlformats.org/officeDocument/2006/relationships/image" Target="../media/image56.png"/><Relationship Id="rId10" Type="http://schemas.openxmlformats.org/officeDocument/2006/relationships/image" Target="../media/image54.png"/><Relationship Id="rId19"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80.png"/><Relationship Id="rId14" Type="http://schemas.openxmlformats.org/officeDocument/2006/relationships/image" Target="../media/image130.png"/><Relationship Id="rId22"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1.png"/><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90.png"/><Relationship Id="rId12"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5.dib"/><Relationship Id="rId11" Type="http://schemas.openxmlformats.org/officeDocument/2006/relationships/image" Target="../media/image68.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image" Target="../media/image700.png"/><Relationship Id="rId10" Type="http://schemas.openxmlformats.org/officeDocument/2006/relationships/image" Target="../media/image3.png"/><Relationship Id="rId4" Type="http://schemas.openxmlformats.org/officeDocument/2006/relationships/image" Target="../media/image76.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png"/><Relationship Id="rId7"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4.pn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9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4.png"/><Relationship Id="rId9"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7.png"/><Relationship Id="rId4" Type="http://schemas.openxmlformats.org/officeDocument/2006/relationships/image" Target="../media/image95.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jpg"/><Relationship Id="rId7"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4.png"/><Relationship Id="rId10" Type="http://schemas.openxmlformats.org/officeDocument/2006/relationships/image" Target="../media/image93.png"/><Relationship Id="rId4" Type="http://schemas.openxmlformats.org/officeDocument/2006/relationships/image" Target="../media/image3.png"/><Relationship Id="rId9"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jpg"/><Relationship Id="rId7"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9.png"/></Relationships>
</file>

<file path=ppt/slides/_rels/slide2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png"/><Relationship Id="rId7" Type="http://schemas.openxmlformats.org/officeDocument/2006/relationships/image" Target="../media/image1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png"/><Relationship Id="rId7" Type="http://schemas.openxmlformats.org/officeDocument/2006/relationships/image" Target="../media/image13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41.png"/><Relationship Id="rId10" Type="http://schemas.openxmlformats.org/officeDocument/2006/relationships/image" Target="../media/image135.png"/><Relationship Id="rId4" Type="http://schemas.openxmlformats.org/officeDocument/2006/relationships/image" Target="../media/image4.png"/><Relationship Id="rId9" Type="http://schemas.openxmlformats.org/officeDocument/2006/relationships/image" Target="../media/image134.png"/></Relationships>
</file>

<file path=ppt/slides/_rels/slide33.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3.png"/><Relationship Id="rId7" Type="http://schemas.openxmlformats.org/officeDocument/2006/relationships/image" Target="../media/image13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36.emf"/><Relationship Id="rId4" Type="http://schemas.openxmlformats.org/officeDocument/2006/relationships/image" Target="../media/image4.png"/><Relationship Id="rId9" Type="http://schemas.openxmlformats.org/officeDocument/2006/relationships/image" Target="../media/image138.png"/></Relationships>
</file>

<file path=ppt/slides/_rels/slide3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3.png"/><Relationship Id="rId7" Type="http://schemas.openxmlformats.org/officeDocument/2006/relationships/image" Target="../media/image13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9.emf"/><Relationship Id="rId5" Type="http://schemas.openxmlformats.org/officeDocument/2006/relationships/image" Target="../media/image136.em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3.png"/><Relationship Id="rId7" Type="http://schemas.openxmlformats.org/officeDocument/2006/relationships/image" Target="../media/image16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4.png"/><Relationship Id="rId9" Type="http://schemas.openxmlformats.org/officeDocument/2006/relationships/image" Target="../media/image169.png"/></Relationships>
</file>

<file path=ppt/slides/_rels/slide37.xml.rels><?xml version="1.0" encoding="UTF-8" standalone="yes"?>
<Relationships xmlns="http://schemas.openxmlformats.org/package/2006/relationships"><Relationship Id="rId13" Type="http://schemas.openxmlformats.org/officeDocument/2006/relationships/image" Target="../media/image560.png"/><Relationship Id="rId3" Type="http://schemas.openxmlformats.org/officeDocument/2006/relationships/image" Target="../media/image146.emf"/><Relationship Id="rId7" Type="http://schemas.openxmlformats.org/officeDocument/2006/relationships/image" Target="../media/image149.png"/><Relationship Id="rId12" Type="http://schemas.openxmlformats.org/officeDocument/2006/relationships/image" Target="../media/image55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540.png"/><Relationship Id="rId5" Type="http://schemas.openxmlformats.org/officeDocument/2006/relationships/image" Target="../media/image14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3.png"/><Relationship Id="rId7" Type="http://schemas.openxmlformats.org/officeDocument/2006/relationships/image" Target="../media/image16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8.png"/><Relationship Id="rId10" Type="http://schemas.openxmlformats.org/officeDocument/2006/relationships/image" Target="../media/image155.png"/><Relationship Id="rId4" Type="http://schemas.openxmlformats.org/officeDocument/2006/relationships/image" Target="../media/image4.png"/><Relationship Id="rId9"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hyperlink" Target="https://pixabay.com/en/emoticon-smile-symbol-avatar-emoji-1610228/" TargetMode="External"/><Relationship Id="rId13" Type="http://schemas.microsoft.com/office/2007/relationships/hdphoto" Target="../media/hdphoto3.wdp"/><Relationship Id="rId3" Type="http://schemas.openxmlformats.org/officeDocument/2006/relationships/image" Target="../media/image630.png"/><Relationship Id="rId7" Type="http://schemas.openxmlformats.org/officeDocument/2006/relationships/image" Target="../media/image157.png"/><Relationship Id="rId12" Type="http://schemas.openxmlformats.org/officeDocument/2006/relationships/image" Target="../media/image161.png"/><Relationship Id="rId17" Type="http://schemas.openxmlformats.org/officeDocument/2006/relationships/image" Target="../media/image163.png"/><Relationship Id="rId2" Type="http://schemas.openxmlformats.org/officeDocument/2006/relationships/notesSlide" Target="../notesSlides/notesSlide14.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hyperlink" Target="https://seremailragno.com/2016/12/30/lista-emoticon-facebook/" TargetMode="External"/><Relationship Id="rId11" Type="http://schemas.openxmlformats.org/officeDocument/2006/relationships/image" Target="../media/image670.png"/><Relationship Id="rId5" Type="http://schemas.microsoft.com/office/2007/relationships/hdphoto" Target="../media/hdphoto2.wdp"/><Relationship Id="rId15" Type="http://schemas.openxmlformats.org/officeDocument/2006/relationships/image" Target="../media/image162.png"/><Relationship Id="rId10" Type="http://schemas.openxmlformats.org/officeDocument/2006/relationships/hyperlink" Target="https://pixabay.com/fr/%C3%A9motic%C3%B4ne-emoji-dessin-anim%C3%A9-1628080/" TargetMode="External"/><Relationship Id="rId4" Type="http://schemas.openxmlformats.org/officeDocument/2006/relationships/image" Target="../media/image156.png"/><Relationship Id="rId9" Type="http://schemas.openxmlformats.org/officeDocument/2006/relationships/image" Target="../media/image159.png"/><Relationship Id="rId14" Type="http://schemas.openxmlformats.org/officeDocument/2006/relationships/hyperlink" Target="https://www.flickr.com/photos/totoffff/1541669405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6.emf"/></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jpg"/><Relationship Id="rId7" Type="http://schemas.openxmlformats.org/officeDocument/2006/relationships/image" Target="../media/image15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5.png"/></Relationships>
</file>

<file path=ppt/slides/_rels/slide44.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image" Target="../media/image3.png"/><Relationship Id="rId7" Type="http://schemas.openxmlformats.org/officeDocument/2006/relationships/image" Target="../media/image172.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3.png"/><Relationship Id="rId7" Type="http://schemas.openxmlformats.org/officeDocument/2006/relationships/image" Target="../media/image17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4.png"/><Relationship Id="rId9" Type="http://schemas.openxmlformats.org/officeDocument/2006/relationships/image" Target="../media/image17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3.png"/><Relationship Id="rId7" Type="http://schemas.openxmlformats.org/officeDocument/2006/relationships/image" Target="../media/image18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8.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9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28.emf"/><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7.png"/><Relationship Id="rId9" Type="http://schemas.microsoft.com/office/2007/relationships/hdphoto" Target="../media/hdphoto1.wdp"/><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17000" b="-17000"/>
          </a:stretch>
        </a:blipFill>
        <a:effectLst/>
      </p:bgPr>
    </p:bg>
    <p:spTree>
      <p:nvGrpSpPr>
        <p:cNvPr id="1" name=""/>
        <p:cNvGrpSpPr/>
        <p:nvPr/>
      </p:nvGrpSpPr>
      <p:grpSpPr>
        <a:xfrm>
          <a:off x="0" y="0"/>
          <a:ext cx="0" cy="0"/>
          <a:chOff x="0" y="0"/>
          <a:chExt cx="0" cy="0"/>
        </a:xfrm>
      </p:grpSpPr>
      <p:sp>
        <p:nvSpPr>
          <p:cNvPr id="10" name="Rettangolo 9"/>
          <p:cNvSpPr/>
          <p:nvPr/>
        </p:nvSpPr>
        <p:spPr>
          <a:xfrm>
            <a:off x="2427524" y="1888242"/>
            <a:ext cx="8016815" cy="1323439"/>
          </a:xfrm>
          <a:prstGeom prst="rect">
            <a:avLst/>
          </a:prstGeom>
        </p:spPr>
        <p:txBody>
          <a:bodyPr wrap="square">
            <a:spAutoFit/>
          </a:bodyPr>
          <a:lstStyle/>
          <a:p>
            <a:pPr algn="ctr"/>
            <a:r>
              <a:rPr lang="en-US" sz="4000" dirty="0" smtClean="0">
                <a:solidFill>
                  <a:srgbClr val="1508B8"/>
                </a:solidFill>
              </a:rPr>
              <a:t>Nuclear Reactions: a tool to study nuclear matter </a:t>
            </a:r>
            <a:endParaRPr lang="en-US" sz="4000" dirty="0">
              <a:solidFill>
                <a:srgbClr val="1508B8"/>
              </a:solidFill>
            </a:endParaRPr>
          </a:p>
        </p:txBody>
      </p:sp>
      <p:sp>
        <p:nvSpPr>
          <p:cNvPr id="11" name="CasellaDiTesto 10"/>
          <p:cNvSpPr txBox="1"/>
          <p:nvPr/>
        </p:nvSpPr>
        <p:spPr>
          <a:xfrm>
            <a:off x="3984875" y="3536950"/>
            <a:ext cx="4222245" cy="892552"/>
          </a:xfrm>
          <a:prstGeom prst="rect">
            <a:avLst/>
          </a:prstGeom>
          <a:noFill/>
        </p:spPr>
        <p:txBody>
          <a:bodyPr wrap="none" rtlCol="0">
            <a:spAutoFit/>
          </a:bodyPr>
          <a:lstStyle/>
          <a:p>
            <a:pPr algn="ctr"/>
            <a:r>
              <a:rPr lang="en-US" sz="2800" b="1" dirty="0" err="1" smtClean="0"/>
              <a:t>Fabiana</a:t>
            </a:r>
            <a:r>
              <a:rPr lang="en-US" sz="2800" b="1" dirty="0" smtClean="0"/>
              <a:t> </a:t>
            </a:r>
            <a:r>
              <a:rPr lang="en-US" sz="2800" b="1" dirty="0" err="1" smtClean="0"/>
              <a:t>Gramegna</a:t>
            </a:r>
            <a:endParaRPr lang="en-US" sz="2800" b="1" dirty="0" smtClean="0"/>
          </a:p>
          <a:p>
            <a:pPr algn="ctr"/>
            <a:r>
              <a:rPr lang="en-US" sz="2400" b="1" dirty="0" err="1" smtClean="0"/>
              <a:t>Laboratori</a:t>
            </a:r>
            <a:r>
              <a:rPr lang="en-US" sz="2400" b="1" dirty="0" smtClean="0"/>
              <a:t> </a:t>
            </a:r>
            <a:r>
              <a:rPr lang="en-US" sz="2400" b="1" dirty="0" err="1" smtClean="0"/>
              <a:t>Nazionali</a:t>
            </a:r>
            <a:r>
              <a:rPr lang="en-US" sz="2400" b="1" dirty="0" smtClean="0"/>
              <a:t> di </a:t>
            </a:r>
            <a:r>
              <a:rPr lang="en-US" sz="2400" b="1" dirty="0" err="1" smtClean="0"/>
              <a:t>Legnaro</a:t>
            </a:r>
            <a:r>
              <a:rPr lang="en-US" sz="2400" b="1" dirty="0" smtClean="0"/>
              <a:t> </a:t>
            </a:r>
            <a:endParaRPr lang="en-US" sz="2400" b="1" dirty="0"/>
          </a:p>
        </p:txBody>
      </p:sp>
      <p:sp>
        <p:nvSpPr>
          <p:cNvPr id="5" name="Rettangolo 4"/>
          <p:cNvSpPr/>
          <p:nvPr/>
        </p:nvSpPr>
        <p:spPr>
          <a:xfrm>
            <a:off x="2427524" y="5705812"/>
            <a:ext cx="7676882" cy="1015663"/>
          </a:xfrm>
          <a:prstGeom prst="rect">
            <a:avLst/>
          </a:prstGeom>
        </p:spPr>
        <p:txBody>
          <a:bodyPr wrap="square">
            <a:spAutoFit/>
          </a:bodyPr>
          <a:lstStyle/>
          <a:p>
            <a:pPr algn="ctr"/>
            <a:r>
              <a:rPr lang="en-US" sz="2400" b="1" dirty="0" smtClean="0">
                <a:solidFill>
                  <a:srgbClr val="1508B8"/>
                </a:solidFill>
              </a:rPr>
              <a:t>Selected Topics in Nuclear and Atomic Physics 2019</a:t>
            </a:r>
          </a:p>
          <a:p>
            <a:pPr algn="ctr"/>
            <a:r>
              <a:rPr lang="en-US" dirty="0" smtClean="0"/>
              <a:t>30 September - 4 </a:t>
            </a:r>
            <a:r>
              <a:rPr lang="en-US" dirty="0"/>
              <a:t>October 2019 </a:t>
            </a:r>
          </a:p>
          <a:p>
            <a:pPr algn="ctr"/>
            <a:r>
              <a:rPr lang="en-US" dirty="0"/>
              <a:t>Fiera di </a:t>
            </a:r>
            <a:r>
              <a:rPr lang="en-US" dirty="0" err="1"/>
              <a:t>Primiero</a:t>
            </a:r>
            <a:r>
              <a:rPr lang="en-US" dirty="0"/>
              <a:t> (TN</a:t>
            </a:r>
            <a:r>
              <a:rPr lang="en-US" dirty="0" smtClean="0"/>
              <a:t>)</a:t>
            </a:r>
            <a:endParaRPr lang="en-US"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25"/>
            <a:ext cx="1850416" cy="1794904"/>
          </a:xfrm>
          <a:prstGeom prst="rect">
            <a:avLst/>
          </a:prstGeom>
        </p:spPr>
      </p:pic>
      <p:pic>
        <p:nvPicPr>
          <p:cNvPr id="7" name="Immagine 6"/>
          <p:cNvPicPr>
            <a:picLocks noChangeAspect="1"/>
          </p:cNvPicPr>
          <p:nvPr/>
        </p:nvPicPr>
        <p:blipFill>
          <a:blip r:embed="rId5"/>
          <a:stretch>
            <a:fillRect/>
          </a:stretch>
        </p:blipFill>
        <p:spPr>
          <a:xfrm>
            <a:off x="10594782" y="34625"/>
            <a:ext cx="1518036" cy="963251"/>
          </a:xfrm>
          <a:prstGeom prst="rect">
            <a:avLst/>
          </a:prstGeom>
        </p:spPr>
      </p:pic>
    </p:spTree>
    <p:extLst>
      <p:ext uri="{BB962C8B-B14F-4D97-AF65-F5344CB8AC3E}">
        <p14:creationId xmlns:p14="http://schemas.microsoft.com/office/powerpoint/2010/main" val="2662817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3398537" y="6465679"/>
            <a:ext cx="4052304" cy="27947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10</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7" name="Rettangolo 6"/>
          <p:cNvSpPr/>
          <p:nvPr/>
        </p:nvSpPr>
        <p:spPr>
          <a:xfrm>
            <a:off x="3052145" y="66816"/>
            <a:ext cx="5589969" cy="400110"/>
          </a:xfrm>
          <a:prstGeom prst="rect">
            <a:avLst/>
          </a:prstGeom>
        </p:spPr>
        <p:txBody>
          <a:bodyPr wrap="square">
            <a:spAutoFit/>
          </a:bodyPr>
          <a:lstStyle/>
          <a:p>
            <a:r>
              <a:rPr lang="en-US" sz="2000" dirty="0" smtClean="0">
                <a:solidFill>
                  <a:srgbClr val="1508B8"/>
                </a:solidFill>
              </a:rPr>
              <a:t>Nuclear Reactions: </a:t>
            </a:r>
            <a:r>
              <a:rPr lang="it-IT" sz="2000" dirty="0" smtClean="0">
                <a:solidFill>
                  <a:srgbClr val="1508B8"/>
                </a:solidFill>
              </a:rPr>
              <a:t>the</a:t>
            </a:r>
            <a:r>
              <a:rPr lang="it-IT" sz="2000" baseline="30000" dirty="0" smtClean="0">
                <a:solidFill>
                  <a:srgbClr val="1508B8"/>
                </a:solidFill>
              </a:rPr>
              <a:t> </a:t>
            </a:r>
            <a:r>
              <a:rPr lang="it-IT" sz="2000" baseline="30000" dirty="0">
                <a:solidFill>
                  <a:srgbClr val="1508B8"/>
                </a:solidFill>
              </a:rPr>
              <a:t>12</a:t>
            </a:r>
            <a:r>
              <a:rPr lang="it-IT" sz="2000" dirty="0">
                <a:solidFill>
                  <a:srgbClr val="1508B8"/>
                </a:solidFill>
              </a:rPr>
              <a:t>C+</a:t>
            </a:r>
            <a:r>
              <a:rPr lang="it-IT" sz="2000" baseline="30000" dirty="0">
                <a:solidFill>
                  <a:srgbClr val="1508B8"/>
                </a:solidFill>
              </a:rPr>
              <a:t>12</a:t>
            </a:r>
            <a:r>
              <a:rPr lang="it-IT" sz="2000" dirty="0">
                <a:solidFill>
                  <a:srgbClr val="1508B8"/>
                </a:solidFill>
              </a:rPr>
              <a:t>C </a:t>
            </a:r>
            <a:r>
              <a:rPr lang="it-IT" sz="2000" dirty="0" err="1">
                <a:solidFill>
                  <a:srgbClr val="1508B8"/>
                </a:solidFill>
              </a:rPr>
              <a:t>reaction</a:t>
            </a:r>
            <a:r>
              <a:rPr lang="it-IT" sz="2000" dirty="0">
                <a:solidFill>
                  <a:srgbClr val="1508B8"/>
                </a:solidFill>
              </a:rPr>
              <a:t> @ 95 </a:t>
            </a:r>
            <a:r>
              <a:rPr lang="it-IT" sz="2000" dirty="0" err="1">
                <a:solidFill>
                  <a:srgbClr val="1508B8"/>
                </a:solidFill>
              </a:rPr>
              <a:t>MeV</a:t>
            </a:r>
            <a:endParaRPr lang="en-ZA"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3"/>
          <p:cNvSpPr/>
          <p:nvPr/>
        </p:nvSpPr>
        <p:spPr>
          <a:xfrm>
            <a:off x="6145846" y="708894"/>
            <a:ext cx="6015900" cy="2696123"/>
          </a:xfrm>
          <a:prstGeom prst="rect">
            <a:avLst/>
          </a:prstGeom>
        </p:spPr>
        <p:txBody>
          <a:bodyPr wrap="square">
            <a:spAutoFit/>
          </a:bodyPr>
          <a:lstStyle/>
          <a:p>
            <a:r>
              <a:rPr lang="it-IT" sz="1560" b="1" i="1" dirty="0" err="1">
                <a:solidFill>
                  <a:srgbClr val="000000"/>
                </a:solidFill>
                <a:latin typeface="Arial" panose="020B0604020202020204" pitchFamily="34" charset="0"/>
                <a:cs typeface="Arial" panose="020B0604020202020204" pitchFamily="34" charset="0"/>
              </a:rPr>
              <a:t>Dedicated</a:t>
            </a:r>
            <a:r>
              <a:rPr lang="it-IT" sz="1560" b="1" i="1" dirty="0">
                <a:solidFill>
                  <a:srgbClr val="000000"/>
                </a:solidFill>
                <a:latin typeface="Arial" panose="020B0604020202020204" pitchFamily="34" charset="0"/>
                <a:cs typeface="Arial" panose="020B0604020202020204" pitchFamily="34" charset="0"/>
              </a:rPr>
              <a:t> </a:t>
            </a:r>
            <a:r>
              <a:rPr lang="it-IT" sz="1560" b="1" i="1" dirty="0" err="1">
                <a:solidFill>
                  <a:srgbClr val="000000"/>
                </a:solidFill>
                <a:latin typeface="Arial" panose="020B0604020202020204" pitchFamily="34" charset="0"/>
                <a:cs typeface="Arial" panose="020B0604020202020204" pitchFamily="34" charset="0"/>
              </a:rPr>
              <a:t>HF</a:t>
            </a:r>
            <a:r>
              <a:rPr lang="it-IT" sz="1560" b="1" i="1" dirty="0" err="1">
                <a:latin typeface="Script MT Bold" panose="03040602040607080904" pitchFamily="66" charset="0"/>
              </a:rPr>
              <a:t>l</a:t>
            </a:r>
            <a:r>
              <a:rPr lang="it-IT" sz="1560" b="1" i="1" dirty="0">
                <a:solidFill>
                  <a:srgbClr val="000000"/>
                </a:solidFill>
                <a:latin typeface="Arial" panose="020B0604020202020204" pitchFamily="34" charset="0"/>
                <a:cs typeface="Arial" panose="020B0604020202020204" pitchFamily="34" charset="0"/>
              </a:rPr>
              <a:t> </a:t>
            </a:r>
            <a:r>
              <a:rPr lang="it-IT" sz="1560" b="1" i="1" dirty="0" err="1">
                <a:solidFill>
                  <a:srgbClr val="000000"/>
                </a:solidFill>
                <a:latin typeface="Arial" panose="020B0604020202020204" pitchFamily="34" charset="0"/>
                <a:cs typeface="Arial" panose="020B0604020202020204" pitchFamily="34" charset="0"/>
              </a:rPr>
              <a:t>calculation</a:t>
            </a:r>
            <a:r>
              <a:rPr lang="it-IT" sz="1560" b="1" i="1" dirty="0">
                <a:solidFill>
                  <a:srgbClr val="000000"/>
                </a:solidFill>
                <a:latin typeface="Arial" panose="020B0604020202020204" pitchFamily="34" charset="0"/>
                <a:cs typeface="Arial" panose="020B0604020202020204" pitchFamily="34" charset="0"/>
              </a:rPr>
              <a:t> </a:t>
            </a:r>
            <a:r>
              <a:rPr lang="it-IT" sz="1560" i="1" dirty="0">
                <a:solidFill>
                  <a:srgbClr val="000000"/>
                </a:solidFill>
                <a:latin typeface="Arial" panose="020B0604020202020204" pitchFamily="34" charset="0"/>
                <a:cs typeface="Arial" panose="020B0604020202020204" pitchFamily="34" charset="0"/>
              </a:rPr>
              <a:t>for </a:t>
            </a:r>
            <a:r>
              <a:rPr lang="it-IT" sz="1560" i="1" baseline="30000" dirty="0">
                <a:solidFill>
                  <a:srgbClr val="000000"/>
                </a:solidFill>
                <a:latin typeface="Arial" panose="020B0604020202020204" pitchFamily="34" charset="0"/>
                <a:cs typeface="Arial" panose="020B0604020202020204" pitchFamily="34" charset="0"/>
              </a:rPr>
              <a:t>24</a:t>
            </a:r>
            <a:r>
              <a:rPr lang="it-IT" sz="1560" i="1" dirty="0">
                <a:solidFill>
                  <a:srgbClr val="0000FF"/>
                </a:solidFill>
                <a:latin typeface="Arial" panose="020B0604020202020204" pitchFamily="34" charset="0"/>
                <a:cs typeface="Arial" panose="020B0604020202020204" pitchFamily="34" charset="0"/>
              </a:rPr>
              <a:t>Mg (</a:t>
            </a:r>
            <a:r>
              <a:rPr lang="it-IT" sz="1560" i="1" dirty="0" smtClean="0">
                <a:solidFill>
                  <a:srgbClr val="0000FF"/>
                </a:solidFill>
                <a:latin typeface="Arial" panose="020B0604020202020204" pitchFamily="34" charset="0"/>
                <a:cs typeface="Arial" panose="020B0604020202020204" pitchFamily="34" charset="0"/>
              </a:rPr>
              <a:t>E* </a:t>
            </a:r>
            <a:r>
              <a:rPr lang="it-IT" sz="1560" i="1" dirty="0">
                <a:solidFill>
                  <a:srgbClr val="0000FF"/>
                </a:solidFill>
                <a:latin typeface="Arial" panose="020B0604020202020204" pitchFamily="34" charset="0"/>
                <a:cs typeface="Arial" panose="020B0604020202020204" pitchFamily="34" charset="0"/>
              </a:rPr>
              <a:t>= 62 </a:t>
            </a:r>
            <a:r>
              <a:rPr lang="it-IT" sz="1560" i="1" dirty="0" err="1">
                <a:solidFill>
                  <a:srgbClr val="0000FF"/>
                </a:solidFill>
                <a:latin typeface="Arial" panose="020B0604020202020204" pitchFamily="34" charset="0"/>
                <a:cs typeface="Arial" panose="020B0604020202020204" pitchFamily="34" charset="0"/>
              </a:rPr>
              <a:t>MeV</a:t>
            </a:r>
            <a:r>
              <a:rPr lang="it-IT" sz="1560" i="1" dirty="0">
                <a:solidFill>
                  <a:srgbClr val="0000FF"/>
                </a:solidFill>
                <a:latin typeface="Arial" panose="020B0604020202020204" pitchFamily="34" charset="0"/>
                <a:cs typeface="Arial" panose="020B0604020202020204" pitchFamily="34" charset="0"/>
              </a:rPr>
              <a:t>) </a:t>
            </a:r>
            <a:r>
              <a:rPr lang="it-IT" sz="1560" i="1" dirty="0" err="1">
                <a:solidFill>
                  <a:srgbClr val="000000"/>
                </a:solidFill>
                <a:latin typeface="Arial" panose="020B0604020202020204" pitchFamily="34" charset="0"/>
                <a:cs typeface="Arial" panose="020B0604020202020204" pitchFamily="34" charset="0"/>
              </a:rPr>
              <a:t>decay</a:t>
            </a:r>
            <a:r>
              <a:rPr lang="it-IT" sz="1560" i="1" dirty="0">
                <a:solidFill>
                  <a:srgbClr val="000000"/>
                </a:solidFill>
                <a:latin typeface="Arial" panose="020B0604020202020204" pitchFamily="34" charset="0"/>
                <a:cs typeface="Arial" panose="020B0604020202020204" pitchFamily="34" charset="0"/>
              </a:rPr>
              <a:t> </a:t>
            </a:r>
            <a:r>
              <a:rPr lang="it-IT" sz="1560" i="1"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sz="1560" i="1" dirty="0" err="1" smtClean="0">
                <a:solidFill>
                  <a:srgbClr val="000000"/>
                </a:solidFill>
                <a:latin typeface="Arial" panose="020B0604020202020204" pitchFamily="34" charset="0"/>
                <a:cs typeface="Arial" panose="020B0604020202020204" pitchFamily="34" charset="0"/>
              </a:rPr>
              <a:t>comparison</a:t>
            </a:r>
            <a:r>
              <a:rPr lang="it-IT" sz="1560" i="1" dirty="0" smtClean="0">
                <a:solidFill>
                  <a:srgbClr val="000000"/>
                </a:solidFill>
                <a:latin typeface="Arial" panose="020B0604020202020204" pitchFamily="34" charset="0"/>
                <a:cs typeface="Arial" panose="020B0604020202020204" pitchFamily="34" charset="0"/>
              </a:rPr>
              <a:t> </a:t>
            </a:r>
            <a:r>
              <a:rPr lang="it-IT" sz="1560" i="1" dirty="0">
                <a:solidFill>
                  <a:srgbClr val="000000"/>
                </a:solidFill>
                <a:latin typeface="Arial" panose="020B0604020202020204" pitchFamily="34" charset="0"/>
                <a:cs typeface="Arial" panose="020B0604020202020204" pitchFamily="34" charset="0"/>
              </a:rPr>
              <a:t>to </a:t>
            </a:r>
            <a:r>
              <a:rPr lang="it-IT" sz="1560" i="1" dirty="0">
                <a:solidFill>
                  <a:srgbClr val="FF0000"/>
                </a:solidFill>
                <a:latin typeface="Arial" panose="020B0604020202020204" pitchFamily="34" charset="0"/>
                <a:cs typeface="Arial" panose="020B0604020202020204" pitchFamily="34" charset="0"/>
              </a:rPr>
              <a:t>EXP DATA</a:t>
            </a:r>
          </a:p>
          <a:p>
            <a:pPr marL="285750" indent="-285750">
              <a:buFont typeface="Arial" panose="020B0604020202020204" pitchFamily="34" charset="0"/>
              <a:buChar char="•"/>
            </a:pPr>
            <a:r>
              <a:rPr lang="en-US" sz="1440" dirty="0">
                <a:solidFill>
                  <a:srgbClr val="000000"/>
                </a:solidFill>
                <a:latin typeface="+mj-lt"/>
                <a:cs typeface="Arial" panose="020B0604020202020204" pitchFamily="34" charset="0"/>
              </a:rPr>
              <a:t>good reproduction of </a:t>
            </a:r>
            <a:r>
              <a:rPr lang="en-US" sz="1440" b="1" dirty="0">
                <a:latin typeface="+mj-lt"/>
                <a:cs typeface="Arial" panose="020B0604020202020204" pitchFamily="34" charset="0"/>
              </a:rPr>
              <a:t>global variables </a:t>
            </a:r>
            <a:r>
              <a:rPr lang="en-US" sz="1440" b="1" dirty="0">
                <a:solidFill>
                  <a:srgbClr val="000000"/>
                </a:solidFill>
                <a:latin typeface="+mj-lt"/>
                <a:cs typeface="Arial" panose="020B0604020202020204" pitchFamily="34" charset="0"/>
              </a:rPr>
              <a:t>(Y(Z), </a:t>
            </a:r>
            <a:r>
              <a:rPr lang="en-US" sz="1440" b="1" dirty="0" smtClean="0">
                <a:solidFill>
                  <a:srgbClr val="000000"/>
                </a:solidFill>
                <a:latin typeface="+mj-lt"/>
                <a:cs typeface="Arial" panose="020B0604020202020204" pitchFamily="34" charset="0"/>
              </a:rPr>
              <a:t>multiplicities</a:t>
            </a:r>
          </a:p>
          <a:p>
            <a:pPr marL="285750" indent="-285750">
              <a:buFont typeface="Arial" panose="020B0604020202020204" pitchFamily="34" charset="0"/>
              <a:buChar char="•"/>
            </a:pPr>
            <a:r>
              <a:rPr lang="en-US" sz="1560" dirty="0" smtClean="0">
                <a:solidFill>
                  <a:srgbClr val="000000"/>
                </a:solidFill>
                <a:latin typeface="Arial" panose="020B0604020202020204" pitchFamily="34" charset="0"/>
                <a:cs typeface="Arial" panose="020B0604020202020204" pitchFamily="34" charset="0"/>
              </a:rPr>
              <a:t>...</a:t>
            </a:r>
            <a:r>
              <a:rPr lang="en-US" sz="2160" dirty="0" smtClean="0"/>
              <a:t> </a:t>
            </a:r>
            <a:r>
              <a:rPr lang="en-US" sz="1440" dirty="0"/>
              <a:t>but for certain channels </a:t>
            </a:r>
            <a:r>
              <a:rPr lang="en-US" sz="1440" dirty="0">
                <a:solidFill>
                  <a:srgbClr val="0000FF"/>
                </a:solidFill>
              </a:rPr>
              <a:t>3α-4α light </a:t>
            </a:r>
            <a:r>
              <a:rPr lang="en-US" sz="1440" dirty="0" smtClean="0">
                <a:solidFill>
                  <a:srgbClr val="0000FF"/>
                </a:solidFill>
              </a:rPr>
              <a:t>ER missing </a:t>
            </a:r>
            <a:r>
              <a:rPr lang="en-US" sz="1440" dirty="0">
                <a:solidFill>
                  <a:srgbClr val="0000FF"/>
                </a:solidFill>
              </a:rPr>
              <a:t>yield </a:t>
            </a:r>
            <a:r>
              <a:rPr lang="en-US" sz="1440" dirty="0"/>
              <a:t>in model prediction </a:t>
            </a:r>
            <a:r>
              <a:rPr lang="en-US" sz="1440" b="1" dirty="0" smtClean="0">
                <a:sym typeface="Wingdings" panose="05000000000000000000" pitchFamily="2" charset="2"/>
              </a:rPr>
              <a:t></a:t>
            </a:r>
            <a:r>
              <a:rPr lang="en-US" sz="1440" b="1" dirty="0" smtClean="0"/>
              <a:t> underestimation of  </a:t>
            </a:r>
            <a:r>
              <a:rPr lang="en-US" sz="1440" b="1" dirty="0"/>
              <a:t>Z=6 yield</a:t>
            </a:r>
            <a:r>
              <a:rPr lang="en-US" sz="1440" dirty="0"/>
              <a:t>)</a:t>
            </a:r>
            <a:r>
              <a:rPr lang="en-US" sz="1440" dirty="0">
                <a:solidFill>
                  <a:srgbClr val="000000"/>
                </a:solidFill>
                <a:latin typeface="Arial" panose="020B0604020202020204" pitchFamily="34" charset="0"/>
                <a:cs typeface="Arial" panose="020B0604020202020204" pitchFamily="34" charset="0"/>
              </a:rPr>
              <a:t>)</a:t>
            </a:r>
          </a:p>
          <a:p>
            <a:pPr marL="257176" indent="-257176">
              <a:buFont typeface="Wingdings" panose="05000000000000000000" pitchFamily="2" charset="2"/>
              <a:buChar char="Ø"/>
            </a:pPr>
            <a:r>
              <a:rPr lang="en-US" sz="1440" b="1" dirty="0">
                <a:solidFill>
                  <a:srgbClr val="000000"/>
                </a:solidFill>
                <a:latin typeface="+mj-lt"/>
                <a:cs typeface="Arial" panose="020B0604020202020204" pitchFamily="34" charset="0"/>
              </a:rPr>
              <a:t>energy spectra </a:t>
            </a:r>
            <a:r>
              <a:rPr lang="en-US" sz="1440" dirty="0">
                <a:solidFill>
                  <a:srgbClr val="000000"/>
                </a:solidFill>
                <a:latin typeface="+mj-lt"/>
                <a:cs typeface="Arial" panose="020B0604020202020204" pitchFamily="34" charset="0"/>
              </a:rPr>
              <a:t>and </a:t>
            </a:r>
            <a:r>
              <a:rPr lang="en-US" sz="1440" b="1" dirty="0">
                <a:solidFill>
                  <a:srgbClr val="000000"/>
                </a:solidFill>
                <a:latin typeface="+mj-lt"/>
                <a:cs typeface="Arial" panose="020B0604020202020204" pitchFamily="34" charset="0"/>
              </a:rPr>
              <a:t>angular distributions</a:t>
            </a:r>
            <a:r>
              <a:rPr lang="en-US" sz="1440" dirty="0">
                <a:solidFill>
                  <a:srgbClr val="000000"/>
                </a:solidFill>
                <a:latin typeface="+mj-lt"/>
                <a:cs typeface="Arial" panose="020B0604020202020204" pitchFamily="34" charset="0"/>
              </a:rPr>
              <a:t> of protons and alpha particles in coincidence with a residue:</a:t>
            </a:r>
          </a:p>
          <a:p>
            <a:r>
              <a:rPr lang="en-US" sz="1440" b="1" dirty="0" smtClean="0"/>
              <a:t>OK</a:t>
            </a:r>
            <a:r>
              <a:rPr lang="en-US" sz="1440" dirty="0" smtClean="0"/>
              <a:t> </a:t>
            </a:r>
            <a:r>
              <a:rPr lang="en-US" sz="1440" dirty="0"/>
              <a:t>for </a:t>
            </a:r>
            <a:r>
              <a:rPr lang="en-US" sz="1440" dirty="0" smtClean="0"/>
              <a:t>protons; </a:t>
            </a:r>
            <a:r>
              <a:rPr lang="en-US" sz="1440" dirty="0">
                <a:solidFill>
                  <a:srgbClr val="0000FF"/>
                </a:solidFill>
              </a:rPr>
              <a:t>discrepancies for </a:t>
            </a:r>
            <a:r>
              <a:rPr lang="en-US" sz="1440" dirty="0">
                <a:solidFill>
                  <a:srgbClr val="0000FF"/>
                </a:solidFill>
                <a:latin typeface="Symbol" panose="05050102010706020507" pitchFamily="18" charset="2"/>
              </a:rPr>
              <a:t>a</a:t>
            </a:r>
            <a:r>
              <a:rPr lang="en-US" sz="1440" dirty="0">
                <a:solidFill>
                  <a:srgbClr val="0000FF"/>
                </a:solidFill>
              </a:rPr>
              <a:t> </a:t>
            </a:r>
            <a:r>
              <a:rPr lang="en-US" sz="1440" dirty="0"/>
              <a:t>(</a:t>
            </a:r>
            <a:r>
              <a:rPr lang="en-US" sz="1320" dirty="0"/>
              <a:t>excess </a:t>
            </a:r>
            <a:r>
              <a:rPr lang="en-US" sz="1320" dirty="0" smtClean="0"/>
              <a:t>at backward </a:t>
            </a:r>
            <a:r>
              <a:rPr lang="en-US" sz="1320" dirty="0"/>
              <a:t>angles</a:t>
            </a:r>
            <a:r>
              <a:rPr lang="en-US" sz="1440" dirty="0"/>
              <a:t>)</a:t>
            </a:r>
            <a:endParaRPr lang="en-US" sz="1440" dirty="0">
              <a:solidFill>
                <a:srgbClr val="000000"/>
              </a:solidFill>
              <a:latin typeface="+mj-lt"/>
              <a:cs typeface="Arial" panose="020B0604020202020204" pitchFamily="34" charset="0"/>
            </a:endParaRPr>
          </a:p>
          <a:p>
            <a:pPr marL="257176" indent="-257176">
              <a:buFont typeface="Wingdings" panose="05000000000000000000" pitchFamily="2" charset="2"/>
              <a:buChar char="Ø"/>
            </a:pPr>
            <a:r>
              <a:rPr lang="en-US" sz="1440" dirty="0">
                <a:solidFill>
                  <a:srgbClr val="FF0000"/>
                </a:solidFill>
                <a:latin typeface="+mj-lt"/>
              </a:rPr>
              <a:t>largest discrepancy </a:t>
            </a:r>
            <a:r>
              <a:rPr lang="en-US" sz="1440" dirty="0">
                <a:latin typeface="+mj-lt"/>
              </a:rPr>
              <a:t>for</a:t>
            </a:r>
            <a:r>
              <a:rPr lang="en-US" sz="1440" dirty="0">
                <a:solidFill>
                  <a:srgbClr val="FF0000"/>
                </a:solidFill>
                <a:latin typeface="+mj-lt"/>
              </a:rPr>
              <a:t> </a:t>
            </a:r>
            <a:r>
              <a:rPr lang="it-IT" sz="1560" dirty="0">
                <a:solidFill>
                  <a:srgbClr val="FF0000"/>
                </a:solidFill>
                <a:latin typeface="Symbol" panose="05050102010706020507" pitchFamily="18" charset="2"/>
              </a:rPr>
              <a:t>a</a:t>
            </a:r>
            <a:r>
              <a:rPr lang="it-IT" sz="1440" dirty="0">
                <a:solidFill>
                  <a:srgbClr val="FF0000"/>
                </a:solidFill>
                <a:latin typeface="+mj-lt"/>
              </a:rPr>
              <a:t>-</a:t>
            </a:r>
            <a:r>
              <a:rPr lang="it-IT" sz="1440" dirty="0" err="1">
                <a:solidFill>
                  <a:srgbClr val="FF0000"/>
                </a:solidFill>
                <a:latin typeface="+mj-lt"/>
              </a:rPr>
              <a:t>particles</a:t>
            </a:r>
            <a:r>
              <a:rPr lang="en-US" sz="1440" dirty="0">
                <a:solidFill>
                  <a:srgbClr val="FF0000"/>
                </a:solidFill>
                <a:latin typeface="+mj-lt"/>
              </a:rPr>
              <a:t> </a:t>
            </a:r>
            <a:r>
              <a:rPr lang="en-US" sz="1440" dirty="0">
                <a:latin typeface="+mj-lt"/>
              </a:rPr>
              <a:t>measured</a:t>
            </a:r>
            <a:r>
              <a:rPr lang="en-US" sz="1440" dirty="0">
                <a:solidFill>
                  <a:srgbClr val="FF0000"/>
                </a:solidFill>
                <a:latin typeface="+mj-lt"/>
              </a:rPr>
              <a:t> in coincidence </a:t>
            </a:r>
            <a:r>
              <a:rPr lang="en-US" sz="1440" dirty="0">
                <a:latin typeface="+mj-lt"/>
              </a:rPr>
              <a:t>with</a:t>
            </a:r>
            <a:r>
              <a:rPr lang="en-US" sz="1440" dirty="0">
                <a:solidFill>
                  <a:srgbClr val="FF0000"/>
                </a:solidFill>
                <a:latin typeface="+mj-lt"/>
              </a:rPr>
              <a:t> </a:t>
            </a:r>
            <a:r>
              <a:rPr lang="en-US" sz="1440" dirty="0" smtClean="0">
                <a:solidFill>
                  <a:srgbClr val="FF0000"/>
                </a:solidFill>
                <a:latin typeface="+mj-lt"/>
              </a:rPr>
              <a:t>Z</a:t>
            </a:r>
            <a:r>
              <a:rPr lang="en-US" sz="1440" baseline="-25000" dirty="0" smtClean="0">
                <a:solidFill>
                  <a:srgbClr val="FF0000"/>
                </a:solidFill>
                <a:latin typeface="+mj-lt"/>
              </a:rPr>
              <a:t>ER</a:t>
            </a:r>
            <a:r>
              <a:rPr lang="en-US" sz="1440" dirty="0" smtClean="0">
                <a:solidFill>
                  <a:srgbClr val="FF0000"/>
                </a:solidFill>
                <a:latin typeface="+mj-lt"/>
              </a:rPr>
              <a:t>=8</a:t>
            </a:r>
          </a:p>
          <a:p>
            <a:pPr marL="257176" indent="-257176">
              <a:buFont typeface="Wingdings" panose="05000000000000000000" pitchFamily="2" charset="2"/>
              <a:buChar char="Ø"/>
            </a:pPr>
            <a:r>
              <a:rPr lang="en-US" sz="1440" dirty="0" smtClean="0">
                <a:latin typeface="+mj-lt"/>
                <a:cs typeface="Arial" panose="020B0604020202020204" pitchFamily="34" charset="0"/>
              </a:rPr>
              <a:t>From </a:t>
            </a:r>
            <a:r>
              <a:rPr lang="en-US" sz="1440" dirty="0">
                <a:latin typeface="+mj-lt"/>
                <a:cs typeface="Arial" panose="020B0604020202020204" pitchFamily="34" charset="0"/>
              </a:rPr>
              <a:t>calorimetry </a:t>
            </a:r>
            <a:r>
              <a:rPr lang="en-US" sz="1440" dirty="0">
                <a:latin typeface="+mj-lt"/>
                <a:cs typeface="Arial" panose="020B0604020202020204" pitchFamily="34" charset="0"/>
                <a:sym typeface="Wingdings" panose="05000000000000000000" pitchFamily="2" charset="2"/>
              </a:rPr>
              <a:t> discrepancy in the </a:t>
            </a:r>
            <a:r>
              <a:rPr lang="en-US" sz="1440" dirty="0">
                <a:solidFill>
                  <a:srgbClr val="FF0000"/>
                </a:solidFill>
                <a:latin typeface="+mj-lt"/>
                <a:cs typeface="Arial" panose="020B0604020202020204" pitchFamily="34" charset="0"/>
                <a:sym typeface="Wingdings" panose="05000000000000000000" pitchFamily="2" charset="2"/>
              </a:rPr>
              <a:t>2</a:t>
            </a:r>
            <a:r>
              <a:rPr lang="en-US" sz="1440" dirty="0">
                <a:solidFill>
                  <a:srgbClr val="FF0000"/>
                </a:solidFill>
                <a:latin typeface="Symbol" panose="05050102010706020507" pitchFamily="18" charset="2"/>
                <a:cs typeface="Arial" panose="020B0604020202020204" pitchFamily="34" charset="0"/>
                <a:sym typeface="Wingdings" panose="05000000000000000000" pitchFamily="2" charset="2"/>
              </a:rPr>
              <a:t>a</a:t>
            </a:r>
            <a:r>
              <a:rPr lang="en-US" sz="1440" dirty="0">
                <a:solidFill>
                  <a:srgbClr val="FF0000"/>
                </a:solidFill>
                <a:latin typeface="+mj-lt"/>
                <a:cs typeface="Arial" panose="020B0604020202020204" pitchFamily="34" charset="0"/>
                <a:sym typeface="Wingdings" panose="05000000000000000000" pitchFamily="2" charset="2"/>
              </a:rPr>
              <a:t>+xn  </a:t>
            </a:r>
            <a:r>
              <a:rPr lang="en-US" sz="1440" dirty="0">
                <a:latin typeface="+mj-lt"/>
                <a:cs typeface="Arial" panose="020B0604020202020204" pitchFamily="34" charset="0"/>
                <a:sym typeface="Wingdings" panose="05000000000000000000" pitchFamily="2" charset="2"/>
              </a:rPr>
              <a:t>channels</a:t>
            </a:r>
            <a:r>
              <a:rPr lang="en-US" sz="1440" dirty="0">
                <a:solidFill>
                  <a:srgbClr val="FF0000"/>
                </a:solidFill>
                <a:latin typeface="+mj-lt"/>
                <a:cs typeface="Arial" panose="020B0604020202020204" pitchFamily="34" charset="0"/>
                <a:sym typeface="Wingdings" panose="05000000000000000000" pitchFamily="2" charset="2"/>
              </a:rPr>
              <a:t> </a:t>
            </a:r>
            <a:r>
              <a:rPr lang="en-US" sz="1440" dirty="0">
                <a:latin typeface="+mj-lt"/>
                <a:cs typeface="Arial" panose="020B0604020202020204" pitchFamily="34" charset="0"/>
                <a:sym typeface="Wingdings" panose="05000000000000000000" pitchFamily="2" charset="2"/>
              </a:rPr>
              <a:t>with respect to the</a:t>
            </a:r>
            <a:r>
              <a:rPr lang="en-US" sz="1440" dirty="0">
                <a:solidFill>
                  <a:srgbClr val="FF0000"/>
                </a:solidFill>
                <a:latin typeface="+mj-lt"/>
                <a:cs typeface="Arial" panose="020B0604020202020204" pitchFamily="34" charset="0"/>
                <a:sym typeface="Wingdings" panose="05000000000000000000" pitchFamily="2" charset="2"/>
              </a:rPr>
              <a:t> 1</a:t>
            </a:r>
            <a:r>
              <a:rPr lang="en-US" sz="1440" dirty="0">
                <a:solidFill>
                  <a:srgbClr val="FF0000"/>
                </a:solidFill>
                <a:latin typeface="Symbol" panose="05050102010706020507" pitchFamily="18" charset="2"/>
                <a:cs typeface="Arial" panose="020B0604020202020204" pitchFamily="34" charset="0"/>
                <a:sym typeface="Wingdings" panose="05000000000000000000" pitchFamily="2" charset="2"/>
              </a:rPr>
              <a:t>a</a:t>
            </a:r>
            <a:r>
              <a:rPr lang="en-US" sz="1440" dirty="0">
                <a:solidFill>
                  <a:srgbClr val="FF0000"/>
                </a:solidFill>
                <a:latin typeface="+mj-lt"/>
                <a:cs typeface="Arial" panose="020B0604020202020204" pitchFamily="34" charset="0"/>
                <a:sym typeface="Wingdings" panose="05000000000000000000" pitchFamily="2" charset="2"/>
              </a:rPr>
              <a:t>+2H+xn </a:t>
            </a:r>
            <a:r>
              <a:rPr lang="en-US" sz="1440" dirty="0">
                <a:latin typeface="+mj-lt"/>
                <a:cs typeface="Arial" panose="020B0604020202020204" pitchFamily="34" charset="0"/>
                <a:sym typeface="Wingdings" panose="05000000000000000000" pitchFamily="2" charset="2"/>
              </a:rPr>
              <a:t>channels</a:t>
            </a:r>
            <a:r>
              <a:rPr lang="en-US" sz="1440" dirty="0">
                <a:solidFill>
                  <a:srgbClr val="FF0000"/>
                </a:solidFill>
                <a:latin typeface="+mj-lt"/>
                <a:cs typeface="Arial" panose="020B0604020202020204" pitchFamily="34" charset="0"/>
                <a:sym typeface="Wingdings" panose="05000000000000000000" pitchFamily="2" charset="2"/>
              </a:rPr>
              <a:t> (1H </a:t>
            </a:r>
            <a:r>
              <a:rPr lang="en-US" sz="1440" dirty="0" smtClean="0">
                <a:solidFill>
                  <a:srgbClr val="FF0000"/>
                </a:solidFill>
                <a:latin typeface="+mj-lt"/>
                <a:cs typeface="Arial" panose="020B0604020202020204" pitchFamily="34" charset="0"/>
                <a:sym typeface="Wingdings" panose="05000000000000000000" pitchFamily="2" charset="2"/>
              </a:rPr>
              <a:t> Z=1</a:t>
            </a:r>
            <a:r>
              <a:rPr lang="en-US" sz="1440" dirty="0">
                <a:solidFill>
                  <a:srgbClr val="FF0000"/>
                </a:solidFill>
                <a:latin typeface="+mj-lt"/>
                <a:cs typeface="Arial" panose="020B0604020202020204" pitchFamily="34" charset="0"/>
                <a:sym typeface="Wingdings" panose="05000000000000000000" pitchFamily="2" charset="2"/>
              </a:rPr>
              <a:t>)</a:t>
            </a:r>
          </a:p>
        </p:txBody>
      </p:sp>
      <p:pic>
        <p:nvPicPr>
          <p:cNvPr id="10" name="Immagine 9"/>
          <p:cNvPicPr>
            <a:picLocks noChangeAspect="1"/>
          </p:cNvPicPr>
          <p:nvPr/>
        </p:nvPicPr>
        <p:blipFill rotWithShape="1">
          <a:blip r:embed="rId6"/>
          <a:srcRect r="14030"/>
          <a:stretch/>
        </p:blipFill>
        <p:spPr>
          <a:xfrm>
            <a:off x="213628" y="3620241"/>
            <a:ext cx="2197064" cy="2522167"/>
          </a:xfrm>
          <a:prstGeom prst="rect">
            <a:avLst/>
          </a:prstGeom>
        </p:spPr>
      </p:pic>
      <p:sp>
        <p:nvSpPr>
          <p:cNvPr id="11" name="CasellaDiTesto 10"/>
          <p:cNvSpPr txBox="1"/>
          <p:nvPr/>
        </p:nvSpPr>
        <p:spPr>
          <a:xfrm>
            <a:off x="2537627" y="3522683"/>
            <a:ext cx="4587567" cy="1828193"/>
          </a:xfrm>
          <a:prstGeom prst="rect">
            <a:avLst/>
          </a:prstGeom>
          <a:solidFill>
            <a:schemeClr val="bg1"/>
          </a:solidFill>
          <a:ln>
            <a:solidFill>
              <a:schemeClr val="tx1"/>
            </a:solidFill>
          </a:ln>
        </p:spPr>
        <p:txBody>
          <a:bodyPr wrap="square" rtlCol="0">
            <a:spAutoFit/>
          </a:bodyPr>
          <a:lstStyle/>
          <a:p>
            <a:pPr algn="ctr"/>
            <a:r>
              <a:rPr lang="it-IT" sz="1680" b="1" dirty="0" err="1"/>
              <a:t>Simulation</a:t>
            </a:r>
            <a:r>
              <a:rPr lang="it-IT" sz="1680" b="1" dirty="0"/>
              <a:t>: vs </a:t>
            </a:r>
            <a:r>
              <a:rPr lang="it-IT" sz="1680" b="1" dirty="0" err="1"/>
              <a:t>experiment</a:t>
            </a:r>
            <a:r>
              <a:rPr lang="it-IT" sz="1680" b="1" dirty="0"/>
              <a:t>:</a:t>
            </a:r>
          </a:p>
          <a:p>
            <a:pPr algn="ctr"/>
            <a:endParaRPr lang="it-IT" sz="1440" b="1" dirty="0"/>
          </a:p>
          <a:p>
            <a:pPr marL="207646" indent="-207646">
              <a:buFont typeface="Arial" panose="020B0604020202020204" pitchFamily="34" charset="0"/>
              <a:buChar char="•"/>
            </a:pPr>
            <a:r>
              <a:rPr lang="it-IT" sz="1440" dirty="0" err="1"/>
              <a:t>Underestimation</a:t>
            </a:r>
            <a:r>
              <a:rPr lang="it-IT" sz="1440" dirty="0"/>
              <a:t> of </a:t>
            </a:r>
            <a:r>
              <a:rPr lang="it-IT" sz="1440" b="1" dirty="0">
                <a:solidFill>
                  <a:srgbClr val="0000FF"/>
                </a:solidFill>
              </a:rPr>
              <a:t>Z=4 &amp; Z=6 </a:t>
            </a:r>
            <a:r>
              <a:rPr lang="it-IT" sz="1440" dirty="0"/>
              <a:t>in the Z </a:t>
            </a:r>
            <a:r>
              <a:rPr lang="it-IT" sz="1440" dirty="0" err="1"/>
              <a:t>distribution</a:t>
            </a:r>
            <a:endParaRPr lang="it-IT" sz="1440" dirty="0"/>
          </a:p>
          <a:p>
            <a:endParaRPr lang="it-IT" sz="960" dirty="0"/>
          </a:p>
          <a:p>
            <a:pPr marL="205740" indent="-205740">
              <a:buFont typeface="Arial" panose="020B0604020202020204" pitchFamily="34" charset="0"/>
              <a:buChar char="•"/>
            </a:pPr>
            <a:r>
              <a:rPr lang="it-IT" sz="1440" dirty="0" err="1"/>
              <a:t>Underestimation</a:t>
            </a:r>
            <a:r>
              <a:rPr lang="it-IT" sz="1440" dirty="0"/>
              <a:t> of </a:t>
            </a:r>
            <a:r>
              <a:rPr lang="it-IT" sz="1440" dirty="0">
                <a:solidFill>
                  <a:srgbClr val="C00000"/>
                </a:solidFill>
              </a:rPr>
              <a:t>2</a:t>
            </a:r>
            <a:r>
              <a:rPr lang="it-IT" sz="1440" dirty="0">
                <a:solidFill>
                  <a:srgbClr val="C00000"/>
                </a:solidFill>
                <a:latin typeface="Symbol" panose="05050102010706020507" pitchFamily="18" charset="2"/>
              </a:rPr>
              <a:t>a</a:t>
            </a:r>
            <a:r>
              <a:rPr lang="it-IT" sz="1440" dirty="0">
                <a:solidFill>
                  <a:srgbClr val="C00000"/>
                </a:solidFill>
              </a:rPr>
              <a:t> </a:t>
            </a:r>
            <a:r>
              <a:rPr lang="it-IT" sz="1440" dirty="0" err="1">
                <a:solidFill>
                  <a:srgbClr val="C00000"/>
                </a:solidFill>
              </a:rPr>
              <a:t>channel</a:t>
            </a:r>
            <a:r>
              <a:rPr lang="it-IT" sz="1440" dirty="0">
                <a:solidFill>
                  <a:srgbClr val="C00000"/>
                </a:solidFill>
              </a:rPr>
              <a:t> </a:t>
            </a:r>
            <a:r>
              <a:rPr lang="it-IT" sz="1440" dirty="0"/>
              <a:t>&amp; </a:t>
            </a:r>
            <a:r>
              <a:rPr lang="it-IT" sz="1440" dirty="0" err="1"/>
              <a:t>larger</a:t>
            </a:r>
            <a:r>
              <a:rPr lang="it-IT" sz="1440" dirty="0"/>
              <a:t> </a:t>
            </a:r>
            <a:r>
              <a:rPr lang="it-IT" sz="1440" dirty="0" err="1"/>
              <a:t>multplicities</a:t>
            </a:r>
            <a:r>
              <a:rPr lang="it-IT" sz="1440" dirty="0"/>
              <a:t>.</a:t>
            </a:r>
          </a:p>
          <a:p>
            <a:endParaRPr lang="it-IT" sz="720" dirty="0"/>
          </a:p>
          <a:p>
            <a:pPr marL="257176" indent="-257176" algn="just">
              <a:buFont typeface="Arial" panose="020B0604020202020204" pitchFamily="34" charset="0"/>
              <a:buChar char="•"/>
            </a:pPr>
            <a:r>
              <a:rPr lang="it-IT" sz="1440" dirty="0" err="1"/>
              <a:t>Overestimating</a:t>
            </a:r>
            <a:r>
              <a:rPr lang="it-IT" sz="1440" dirty="0"/>
              <a:t> of </a:t>
            </a:r>
            <a:r>
              <a:rPr lang="it-IT" sz="1440" dirty="0" err="1"/>
              <a:t>channel</a:t>
            </a:r>
            <a:r>
              <a:rPr lang="it-IT" sz="1440" dirty="0"/>
              <a:t> with </a:t>
            </a:r>
            <a:r>
              <a:rPr lang="it-IT" sz="1440" dirty="0">
                <a:solidFill>
                  <a:srgbClr val="C00000"/>
                </a:solidFill>
              </a:rPr>
              <a:t>zero </a:t>
            </a:r>
            <a:r>
              <a:rPr lang="it-IT" sz="1440" dirty="0">
                <a:solidFill>
                  <a:srgbClr val="C00000"/>
                </a:solidFill>
                <a:latin typeface="Symbol" panose="05050102010706020507" pitchFamily="18" charset="2"/>
              </a:rPr>
              <a:t>a</a:t>
            </a:r>
            <a:r>
              <a:rPr lang="it-IT" sz="1440" dirty="0">
                <a:solidFill>
                  <a:srgbClr val="C00000"/>
                </a:solidFill>
              </a:rPr>
              <a:t> </a:t>
            </a:r>
            <a:r>
              <a:rPr lang="it-IT" sz="1440" dirty="0" err="1">
                <a:solidFill>
                  <a:srgbClr val="C00000"/>
                </a:solidFill>
              </a:rPr>
              <a:t>emitted</a:t>
            </a:r>
            <a:r>
              <a:rPr lang="it-IT" sz="1440" dirty="0"/>
              <a:t>.</a:t>
            </a:r>
          </a:p>
          <a:p>
            <a:pPr algn="just"/>
            <a:endParaRPr lang="it-IT" sz="720" dirty="0"/>
          </a:p>
          <a:p>
            <a:pPr marL="257176" indent="-257176" algn="just">
              <a:buFont typeface="Arial" panose="020B0604020202020204" pitchFamily="34" charset="0"/>
              <a:buChar char="•"/>
            </a:pPr>
            <a:r>
              <a:rPr lang="it-IT" sz="1440" dirty="0" err="1"/>
              <a:t>Predicted</a:t>
            </a:r>
            <a:r>
              <a:rPr lang="it-IT" sz="1440" dirty="0"/>
              <a:t>  </a:t>
            </a:r>
            <a:r>
              <a:rPr lang="it-IT" sz="1440" dirty="0" err="1"/>
              <a:t>sequential</a:t>
            </a:r>
            <a:r>
              <a:rPr lang="it-IT" sz="1440" dirty="0"/>
              <a:t> </a:t>
            </a:r>
            <a:r>
              <a:rPr lang="it-IT" sz="1440" dirty="0">
                <a:solidFill>
                  <a:srgbClr val="C00000"/>
                </a:solidFill>
              </a:rPr>
              <a:t>6</a:t>
            </a:r>
            <a:r>
              <a:rPr lang="it-IT" sz="1440" dirty="0">
                <a:solidFill>
                  <a:srgbClr val="C00000"/>
                </a:solidFill>
                <a:latin typeface="Symbol" panose="05050102010706020507" pitchFamily="18" charset="2"/>
              </a:rPr>
              <a:t>a </a:t>
            </a:r>
            <a:r>
              <a:rPr lang="it-IT" sz="1440" dirty="0" err="1">
                <a:latin typeface="+mj-lt"/>
              </a:rPr>
              <a:t>channel</a:t>
            </a:r>
            <a:r>
              <a:rPr lang="it-IT" sz="1440" dirty="0">
                <a:latin typeface="+mj-lt"/>
              </a:rPr>
              <a:t>  </a:t>
            </a:r>
          </a:p>
        </p:txBody>
      </p:sp>
      <p:pic>
        <p:nvPicPr>
          <p:cNvPr id="12" name="Immagine 11"/>
          <p:cNvPicPr>
            <a:picLocks noChangeAspect="1"/>
          </p:cNvPicPr>
          <p:nvPr/>
        </p:nvPicPr>
        <p:blipFill rotWithShape="1">
          <a:blip r:embed="rId7"/>
          <a:srcRect l="8296"/>
          <a:stretch/>
        </p:blipFill>
        <p:spPr>
          <a:xfrm>
            <a:off x="142090" y="1128578"/>
            <a:ext cx="2693152" cy="2399090"/>
          </a:xfrm>
          <a:prstGeom prst="rect">
            <a:avLst/>
          </a:prstGeom>
        </p:spPr>
      </p:pic>
      <p:sp>
        <p:nvSpPr>
          <p:cNvPr id="14" name="Rettangolo 13"/>
          <p:cNvSpPr/>
          <p:nvPr/>
        </p:nvSpPr>
        <p:spPr>
          <a:xfrm>
            <a:off x="8792104" y="282283"/>
            <a:ext cx="2074607" cy="332399"/>
          </a:xfrm>
          <a:prstGeom prst="rect">
            <a:avLst/>
          </a:prstGeom>
        </p:spPr>
        <p:txBody>
          <a:bodyPr wrap="none">
            <a:spAutoFit/>
          </a:bodyPr>
          <a:lstStyle/>
          <a:p>
            <a:r>
              <a:rPr lang="it-IT" sz="1560" dirty="0" err="1">
                <a:solidFill>
                  <a:srgbClr val="0000FF"/>
                </a:solidFill>
                <a:latin typeface="CenturyGothic"/>
              </a:rPr>
              <a:t>Courtesy</a:t>
            </a:r>
            <a:r>
              <a:rPr lang="it-IT" sz="1560" dirty="0">
                <a:solidFill>
                  <a:srgbClr val="0000FF"/>
                </a:solidFill>
                <a:latin typeface="CenturyGothic"/>
              </a:rPr>
              <a:t> of L. Morelli</a:t>
            </a:r>
            <a:endParaRPr lang="it-IT" sz="1560" dirty="0"/>
          </a:p>
        </p:txBody>
      </p:sp>
      <p:sp>
        <p:nvSpPr>
          <p:cNvPr id="15" name="Rettangolo 14"/>
          <p:cNvSpPr/>
          <p:nvPr/>
        </p:nvSpPr>
        <p:spPr>
          <a:xfrm>
            <a:off x="164033" y="6225295"/>
            <a:ext cx="3281023" cy="535531"/>
          </a:xfrm>
          <a:prstGeom prst="rect">
            <a:avLst/>
          </a:prstGeom>
          <a:solidFill>
            <a:schemeClr val="bg1"/>
          </a:solidFill>
        </p:spPr>
        <p:txBody>
          <a:bodyPr wrap="square">
            <a:spAutoFit/>
          </a:bodyPr>
          <a:lstStyle/>
          <a:p>
            <a:r>
              <a:rPr lang="en-US" sz="1440" b="1" dirty="0">
                <a:solidFill>
                  <a:srgbClr val="C10000"/>
                </a:solidFill>
                <a:latin typeface="+mj-lt"/>
              </a:rPr>
              <a:t>L. Morelli et al. </a:t>
            </a:r>
            <a:r>
              <a:rPr lang="en-US" sz="1440" b="1" dirty="0" err="1">
                <a:solidFill>
                  <a:srgbClr val="C10000"/>
                </a:solidFill>
                <a:latin typeface="+mj-lt"/>
              </a:rPr>
              <a:t>J.Phys.G</a:t>
            </a:r>
            <a:r>
              <a:rPr lang="en-US" sz="1440" b="1" dirty="0">
                <a:solidFill>
                  <a:srgbClr val="C10000"/>
                </a:solidFill>
                <a:latin typeface="+mj-lt"/>
              </a:rPr>
              <a:t> 41 (2014) 075107 </a:t>
            </a:r>
            <a:endParaRPr lang="en-US" sz="1440" dirty="0">
              <a:solidFill>
                <a:srgbClr val="0000FF"/>
              </a:solidFill>
              <a:latin typeface="+mj-lt"/>
            </a:endParaRPr>
          </a:p>
          <a:p>
            <a:r>
              <a:rPr lang="it-IT" sz="1440" b="1" dirty="0">
                <a:solidFill>
                  <a:srgbClr val="C10000"/>
                </a:solidFill>
                <a:latin typeface="+mj-lt"/>
              </a:rPr>
              <a:t>L. Morelli et al. </a:t>
            </a:r>
            <a:r>
              <a:rPr lang="it-IT" sz="1440" b="1" dirty="0" err="1">
                <a:solidFill>
                  <a:srgbClr val="C10000"/>
                </a:solidFill>
                <a:latin typeface="+mj-lt"/>
              </a:rPr>
              <a:t>J.Phys.G</a:t>
            </a:r>
            <a:r>
              <a:rPr lang="it-IT" sz="1440" b="1" dirty="0">
                <a:solidFill>
                  <a:srgbClr val="C10000"/>
                </a:solidFill>
                <a:latin typeface="+mj-lt"/>
              </a:rPr>
              <a:t> 41 (2014) 075108</a:t>
            </a:r>
            <a:endParaRPr lang="it-IT" sz="1440" dirty="0">
              <a:latin typeface="+mj-lt"/>
            </a:endParaRPr>
          </a:p>
        </p:txBody>
      </p:sp>
      <p:grpSp>
        <p:nvGrpSpPr>
          <p:cNvPr id="16" name="Gruppo 15"/>
          <p:cNvGrpSpPr/>
          <p:nvPr/>
        </p:nvGrpSpPr>
        <p:grpSpPr>
          <a:xfrm>
            <a:off x="2835242" y="520471"/>
            <a:ext cx="3657479" cy="3007197"/>
            <a:chOff x="2976015" y="518909"/>
            <a:chExt cx="3657479" cy="3007197"/>
          </a:xfrm>
        </p:grpSpPr>
        <p:grpSp>
          <p:nvGrpSpPr>
            <p:cNvPr id="6" name="Gruppo 5"/>
            <p:cNvGrpSpPr/>
            <p:nvPr/>
          </p:nvGrpSpPr>
          <p:grpSpPr>
            <a:xfrm>
              <a:off x="2976015" y="921480"/>
              <a:ext cx="3120071" cy="2604626"/>
              <a:chOff x="2976015" y="921480"/>
              <a:chExt cx="3120071" cy="2604626"/>
            </a:xfrm>
          </p:grpSpPr>
          <p:pic>
            <p:nvPicPr>
              <p:cNvPr id="13" name="Picture 3"/>
              <p:cNvPicPr>
                <a:picLocks noChangeAspect="1"/>
              </p:cNvPicPr>
              <p:nvPr/>
            </p:nvPicPr>
            <p:blipFill>
              <a:blip r:embed="rId8"/>
              <a:stretch>
                <a:fillRect/>
              </a:stretch>
            </p:blipFill>
            <p:spPr>
              <a:xfrm>
                <a:off x="2976015" y="921480"/>
                <a:ext cx="3120071" cy="2200581"/>
              </a:xfrm>
              <a:prstGeom prst="rect">
                <a:avLst/>
              </a:prstGeom>
            </p:spPr>
          </p:pic>
          <p:sp>
            <p:nvSpPr>
              <p:cNvPr id="21" name="Oval 11"/>
              <p:cNvSpPr/>
              <p:nvPr/>
            </p:nvSpPr>
            <p:spPr>
              <a:xfrm>
                <a:off x="3722401" y="2050489"/>
                <a:ext cx="1148111" cy="679270"/>
              </a:xfrm>
              <a:prstGeom prst="ellipse">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sz="1264"/>
              </a:p>
            </p:txBody>
          </p:sp>
          <p:sp>
            <p:nvSpPr>
              <p:cNvPr id="22" name="Rettangolo 21"/>
              <p:cNvSpPr/>
              <p:nvPr/>
            </p:nvSpPr>
            <p:spPr>
              <a:xfrm>
                <a:off x="3380590" y="3027508"/>
                <a:ext cx="1644120" cy="498598"/>
              </a:xfrm>
              <a:prstGeom prst="rect">
                <a:avLst/>
              </a:prstGeom>
            </p:spPr>
            <p:txBody>
              <a:bodyPr wrap="square">
                <a:spAutoFit/>
              </a:bodyPr>
              <a:lstStyle/>
              <a:p>
                <a:r>
                  <a:rPr lang="it-IT" sz="1440" b="1" dirty="0">
                    <a:cs typeface="Arial" panose="020B0604020202020204" pitchFamily="34" charset="0"/>
                  </a:rPr>
                  <a:t> </a:t>
                </a:r>
                <a:r>
                  <a:rPr lang="it-IT" sz="1200" b="1" dirty="0" err="1">
                    <a:solidFill>
                      <a:srgbClr val="2C0CB4"/>
                    </a:solidFill>
                    <a:cs typeface="Arial" panose="020B0604020202020204" pitchFamily="34" charset="0"/>
                  </a:rPr>
                  <a:t>uncomplete</a:t>
                </a:r>
                <a:r>
                  <a:rPr lang="it-IT" sz="1200" b="1" dirty="0">
                    <a:solidFill>
                      <a:srgbClr val="2C0CB4"/>
                    </a:solidFill>
                    <a:cs typeface="Arial" panose="020B0604020202020204" pitchFamily="34" charset="0"/>
                  </a:rPr>
                  <a:t> </a:t>
                </a:r>
                <a:r>
                  <a:rPr lang="it-IT" sz="1200" b="1" dirty="0" err="1">
                    <a:solidFill>
                      <a:srgbClr val="2C0CB4"/>
                    </a:solidFill>
                    <a:cs typeface="Arial" panose="020B0604020202020204" pitchFamily="34" charset="0"/>
                  </a:rPr>
                  <a:t>events</a:t>
                </a:r>
                <a:r>
                  <a:rPr lang="it-IT" sz="1200" b="1" dirty="0">
                    <a:solidFill>
                      <a:srgbClr val="2C0CB4"/>
                    </a:solidFill>
                    <a:cs typeface="Arial" panose="020B0604020202020204" pitchFamily="34" charset="0"/>
                  </a:rPr>
                  <a:t> – no </a:t>
                </a:r>
                <a:r>
                  <a:rPr lang="it-IT" sz="1200" b="1" dirty="0" smtClean="0">
                    <a:solidFill>
                      <a:srgbClr val="2C0CB4"/>
                    </a:solidFill>
                    <a:cs typeface="Arial" panose="020B0604020202020204" pitchFamily="34" charset="0"/>
                  </a:rPr>
                  <a:t>ER </a:t>
                </a:r>
                <a:r>
                  <a:rPr lang="it-IT" sz="1200" b="1" dirty="0" err="1" smtClean="0">
                    <a:solidFill>
                      <a:srgbClr val="2C0CB4"/>
                    </a:solidFill>
                    <a:cs typeface="Arial" panose="020B0604020202020204" pitchFamily="34" charset="0"/>
                  </a:rPr>
                  <a:t>detected</a:t>
                </a:r>
                <a:endParaRPr lang="it-IT" sz="1200" dirty="0">
                  <a:solidFill>
                    <a:srgbClr val="2C0CB4"/>
                  </a:solidFill>
                </a:endParaRPr>
              </a:p>
            </p:txBody>
          </p:sp>
          <p:cxnSp>
            <p:nvCxnSpPr>
              <p:cNvPr id="23" name="Connettore 2 22"/>
              <p:cNvCxnSpPr>
                <a:endCxn id="22" idx="0"/>
              </p:cNvCxnSpPr>
              <p:nvPr/>
            </p:nvCxnSpPr>
            <p:spPr>
              <a:xfrm flipH="1">
                <a:off x="4202650" y="2765611"/>
                <a:ext cx="170674" cy="26189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uppo 16"/>
            <p:cNvGrpSpPr/>
            <p:nvPr/>
          </p:nvGrpSpPr>
          <p:grpSpPr>
            <a:xfrm>
              <a:off x="4989374" y="518909"/>
              <a:ext cx="1644120" cy="1268606"/>
              <a:chOff x="6223049" y="652932"/>
              <a:chExt cx="1644120" cy="1268606"/>
            </a:xfrm>
          </p:grpSpPr>
          <p:sp>
            <p:nvSpPr>
              <p:cNvPr id="18" name="Oval 18"/>
              <p:cNvSpPr/>
              <p:nvPr/>
            </p:nvSpPr>
            <p:spPr>
              <a:xfrm>
                <a:off x="6294220" y="1229846"/>
                <a:ext cx="721024" cy="691692"/>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it-IT" sz="1264"/>
              </a:p>
            </p:txBody>
          </p:sp>
          <p:sp>
            <p:nvSpPr>
              <p:cNvPr id="19" name="Rettangolo 18"/>
              <p:cNvSpPr/>
              <p:nvPr/>
            </p:nvSpPr>
            <p:spPr>
              <a:xfrm>
                <a:off x="6223049" y="652932"/>
                <a:ext cx="1644120" cy="313932"/>
              </a:xfrm>
              <a:prstGeom prst="rect">
                <a:avLst/>
              </a:prstGeom>
            </p:spPr>
            <p:txBody>
              <a:bodyPr wrap="square">
                <a:spAutoFit/>
              </a:bodyPr>
              <a:lstStyle/>
              <a:p>
                <a:r>
                  <a:rPr lang="it-IT" sz="1440" b="1" dirty="0">
                    <a:cs typeface="Arial" panose="020B0604020202020204" pitchFamily="34" charset="0"/>
                  </a:rPr>
                  <a:t> </a:t>
                </a:r>
                <a:r>
                  <a:rPr lang="it-IT" sz="1200" b="1" dirty="0">
                    <a:solidFill>
                      <a:srgbClr val="2C0CB4"/>
                    </a:solidFill>
                    <a:cs typeface="Arial" panose="020B0604020202020204" pitchFamily="34" charset="0"/>
                  </a:rPr>
                  <a:t>Complete </a:t>
                </a:r>
                <a:r>
                  <a:rPr lang="it-IT" sz="1200" b="1" dirty="0" err="1">
                    <a:solidFill>
                      <a:srgbClr val="2C0CB4"/>
                    </a:solidFill>
                    <a:cs typeface="Arial" panose="020B0604020202020204" pitchFamily="34" charset="0"/>
                  </a:rPr>
                  <a:t>events</a:t>
                </a:r>
                <a:endParaRPr lang="it-IT" sz="1200" dirty="0">
                  <a:solidFill>
                    <a:srgbClr val="2C0CB4"/>
                  </a:solidFill>
                </a:endParaRPr>
              </a:p>
            </p:txBody>
          </p:sp>
          <p:cxnSp>
            <p:nvCxnSpPr>
              <p:cNvPr id="20" name="Connettore 2 19"/>
              <p:cNvCxnSpPr/>
              <p:nvPr/>
            </p:nvCxnSpPr>
            <p:spPr>
              <a:xfrm flipV="1">
                <a:off x="6730084" y="910571"/>
                <a:ext cx="0" cy="39355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6" name="Gruppo 25"/>
          <p:cNvGrpSpPr/>
          <p:nvPr/>
        </p:nvGrpSpPr>
        <p:grpSpPr>
          <a:xfrm>
            <a:off x="4729659" y="1804965"/>
            <a:ext cx="1644120" cy="926356"/>
            <a:chOff x="5973170" y="1948790"/>
            <a:chExt cx="1644120" cy="926356"/>
          </a:xfrm>
        </p:grpSpPr>
        <p:sp>
          <p:nvSpPr>
            <p:cNvPr id="27" name="Oval 6"/>
            <p:cNvSpPr/>
            <p:nvPr/>
          </p:nvSpPr>
          <p:spPr>
            <a:xfrm>
              <a:off x="6365825" y="1948790"/>
              <a:ext cx="557090" cy="519815"/>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it-IT" sz="1264"/>
            </a:p>
          </p:txBody>
        </p:sp>
        <p:sp>
          <p:nvSpPr>
            <p:cNvPr id="28" name="Rettangolo 27"/>
            <p:cNvSpPr/>
            <p:nvPr/>
          </p:nvSpPr>
          <p:spPr>
            <a:xfrm>
              <a:off x="5973170" y="2561214"/>
              <a:ext cx="1644120" cy="313932"/>
            </a:xfrm>
            <a:prstGeom prst="rect">
              <a:avLst/>
            </a:prstGeom>
          </p:spPr>
          <p:txBody>
            <a:bodyPr wrap="square">
              <a:spAutoFit/>
            </a:bodyPr>
            <a:lstStyle/>
            <a:p>
              <a:r>
                <a:rPr lang="it-IT" sz="1440" b="1" dirty="0">
                  <a:cs typeface="Arial" panose="020B0604020202020204" pitchFamily="34" charset="0"/>
                </a:rPr>
                <a:t> </a:t>
              </a:r>
              <a:r>
                <a:rPr lang="it-IT" sz="1200" b="1" baseline="30000" dirty="0">
                  <a:solidFill>
                    <a:srgbClr val="2C0CB4"/>
                  </a:solidFill>
                  <a:cs typeface="Arial" panose="020B0604020202020204" pitchFamily="34" charset="0"/>
                </a:rPr>
                <a:t>12</a:t>
              </a:r>
              <a:r>
                <a:rPr lang="it-IT" sz="1200" b="1" dirty="0">
                  <a:solidFill>
                    <a:srgbClr val="2C0CB4"/>
                  </a:solidFill>
                  <a:cs typeface="Arial" panose="020B0604020202020204" pitchFamily="34" charset="0"/>
                </a:rPr>
                <a:t>C </a:t>
              </a:r>
              <a:r>
                <a:rPr lang="it-IT" sz="1200" b="1" dirty="0" err="1">
                  <a:solidFill>
                    <a:srgbClr val="2C0CB4"/>
                  </a:solidFill>
                  <a:cs typeface="Arial" panose="020B0604020202020204" pitchFamily="34" charset="0"/>
                </a:rPr>
                <a:t>excited</a:t>
              </a:r>
              <a:r>
                <a:rPr lang="it-IT" sz="1200" b="1" dirty="0">
                  <a:solidFill>
                    <a:srgbClr val="2C0CB4"/>
                  </a:solidFill>
                  <a:cs typeface="Arial" panose="020B0604020202020204" pitchFamily="34" charset="0"/>
                </a:rPr>
                <a:t> state</a:t>
              </a:r>
              <a:r>
                <a:rPr lang="it-IT" sz="1200" b="1" dirty="0">
                  <a:solidFill>
                    <a:srgbClr val="2C0CB4"/>
                  </a:solidFill>
                  <a:latin typeface="Arial" panose="020B0604020202020204" pitchFamily="34" charset="0"/>
                  <a:cs typeface="Arial" panose="020B0604020202020204" pitchFamily="34" charset="0"/>
                </a:rPr>
                <a:t>               </a:t>
              </a:r>
              <a:endParaRPr lang="it-IT" sz="1200" dirty="0">
                <a:solidFill>
                  <a:srgbClr val="2C0CB4"/>
                </a:solidFill>
              </a:endParaRPr>
            </a:p>
          </p:txBody>
        </p:sp>
        <p:cxnSp>
          <p:nvCxnSpPr>
            <p:cNvPr id="29" name="Connettore 2 28"/>
            <p:cNvCxnSpPr/>
            <p:nvPr/>
          </p:nvCxnSpPr>
          <p:spPr>
            <a:xfrm>
              <a:off x="6799073" y="2306689"/>
              <a:ext cx="157036" cy="3424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CasellaDiTesto 30"/>
          <p:cNvSpPr txBox="1"/>
          <p:nvPr/>
        </p:nvSpPr>
        <p:spPr>
          <a:xfrm>
            <a:off x="1210630" y="346074"/>
            <a:ext cx="2653996" cy="584775"/>
          </a:xfrm>
          <a:prstGeom prst="rect">
            <a:avLst/>
          </a:prstGeom>
          <a:noFill/>
        </p:spPr>
        <p:txBody>
          <a:bodyPr wrap="none" rtlCol="0">
            <a:spAutoFit/>
          </a:bodyPr>
          <a:lstStyle/>
          <a:p>
            <a:r>
              <a:rPr lang="it-IT" sz="1600" dirty="0" err="1" smtClean="0"/>
              <a:t>Two</a:t>
            </a:r>
            <a:r>
              <a:rPr lang="it-IT" sz="1600" dirty="0" smtClean="0"/>
              <a:t> </a:t>
            </a:r>
            <a:r>
              <a:rPr lang="it-IT" sz="1600" dirty="0" err="1" smtClean="0"/>
              <a:t>event</a:t>
            </a:r>
            <a:r>
              <a:rPr lang="it-IT" sz="1600" dirty="0" smtClean="0"/>
              <a:t> </a:t>
            </a:r>
            <a:r>
              <a:rPr lang="it-IT" sz="1600" dirty="0" err="1" smtClean="0"/>
              <a:t>selections</a:t>
            </a:r>
            <a:r>
              <a:rPr lang="it-IT" sz="1600" dirty="0" smtClean="0"/>
              <a:t>: </a:t>
            </a:r>
          </a:p>
          <a:p>
            <a:r>
              <a:rPr lang="it-IT" sz="1600" dirty="0" err="1" smtClean="0"/>
              <a:t>central</a:t>
            </a:r>
            <a:r>
              <a:rPr lang="it-IT" sz="1600" dirty="0" smtClean="0"/>
              <a:t> &amp; </a:t>
            </a:r>
            <a:r>
              <a:rPr lang="it-IT" sz="1600" dirty="0" err="1" smtClean="0"/>
              <a:t>peripheral</a:t>
            </a:r>
            <a:r>
              <a:rPr lang="it-IT" sz="1600" dirty="0" smtClean="0"/>
              <a:t> </a:t>
            </a:r>
            <a:r>
              <a:rPr lang="it-IT" sz="1600" dirty="0" err="1" smtClean="0"/>
              <a:t>collisions</a:t>
            </a:r>
            <a:endParaRPr lang="it-IT" sz="1600" dirty="0"/>
          </a:p>
        </p:txBody>
      </p:sp>
      <p:grpSp>
        <p:nvGrpSpPr>
          <p:cNvPr id="33" name="Gruppo 32"/>
          <p:cNvGrpSpPr/>
          <p:nvPr/>
        </p:nvGrpSpPr>
        <p:grpSpPr>
          <a:xfrm>
            <a:off x="7663389" y="5237366"/>
            <a:ext cx="4112311" cy="1523460"/>
            <a:chOff x="5003410" y="1276964"/>
            <a:chExt cx="4112311" cy="1731808"/>
          </a:xfrm>
        </p:grpSpPr>
        <p:grpSp>
          <p:nvGrpSpPr>
            <p:cNvPr id="34" name="Gruppo 33"/>
            <p:cNvGrpSpPr/>
            <p:nvPr/>
          </p:nvGrpSpPr>
          <p:grpSpPr>
            <a:xfrm>
              <a:off x="5003410" y="1276964"/>
              <a:ext cx="4112311" cy="1731808"/>
              <a:chOff x="1001397" y="1587446"/>
              <a:chExt cx="4801994" cy="2334485"/>
            </a:xfrm>
          </p:grpSpPr>
          <p:grpSp>
            <p:nvGrpSpPr>
              <p:cNvPr id="40" name="Gruppo 39"/>
              <p:cNvGrpSpPr/>
              <p:nvPr/>
            </p:nvGrpSpPr>
            <p:grpSpPr>
              <a:xfrm>
                <a:off x="1001397" y="1587446"/>
                <a:ext cx="4801994" cy="2334485"/>
                <a:chOff x="394381" y="2086873"/>
                <a:chExt cx="7014585" cy="3634657"/>
              </a:xfrm>
            </p:grpSpPr>
            <p:pic>
              <p:nvPicPr>
                <p:cNvPr id="43"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t="5044"/>
                <a:stretch/>
              </p:blipFill>
              <p:spPr>
                <a:xfrm>
                  <a:off x="4015702" y="2199409"/>
                  <a:ext cx="3393264" cy="3489221"/>
                </a:xfrm>
                <a:prstGeom prst="rect">
                  <a:avLst/>
                </a:prstGeom>
              </p:spPr>
            </p:pic>
            <p:grpSp>
              <p:nvGrpSpPr>
                <p:cNvPr id="44" name="Gruppo 43"/>
                <p:cNvGrpSpPr/>
                <p:nvPr/>
              </p:nvGrpSpPr>
              <p:grpSpPr>
                <a:xfrm>
                  <a:off x="394381" y="2086873"/>
                  <a:ext cx="5997404" cy="3634657"/>
                  <a:chOff x="394381" y="2086873"/>
                  <a:chExt cx="5997404" cy="3634657"/>
                </a:xfrm>
              </p:grpSpPr>
              <p:pic>
                <p:nvPicPr>
                  <p:cNvPr id="45"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50101"/>
                  <a:stretch/>
                </p:blipFill>
                <p:spPr>
                  <a:xfrm>
                    <a:off x="394381" y="2086873"/>
                    <a:ext cx="3393848" cy="3634657"/>
                  </a:xfrm>
                  <a:prstGeom prst="rect">
                    <a:avLst/>
                  </a:prstGeom>
                </p:spPr>
              </p:pic>
              <p:cxnSp>
                <p:nvCxnSpPr>
                  <p:cNvPr id="46" name="Straight Connector 5"/>
                  <p:cNvCxnSpPr/>
                  <p:nvPr/>
                </p:nvCxnSpPr>
                <p:spPr>
                  <a:xfrm flipH="1">
                    <a:off x="2686298" y="2222660"/>
                    <a:ext cx="43379" cy="307501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11"/>
                  <p:cNvCxnSpPr/>
                  <p:nvPr/>
                </p:nvCxnSpPr>
                <p:spPr>
                  <a:xfrm flipH="1">
                    <a:off x="6346452" y="2140743"/>
                    <a:ext cx="45333" cy="30851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sp>
            <p:nvSpPr>
              <p:cNvPr id="41" name="CasellaDiTesto 40"/>
              <p:cNvSpPr txBox="1"/>
              <p:nvPr/>
            </p:nvSpPr>
            <p:spPr>
              <a:xfrm>
                <a:off x="4045437" y="1661589"/>
                <a:ext cx="508473" cy="315292"/>
              </a:xfrm>
              <a:prstGeom prst="rect">
                <a:avLst/>
              </a:prstGeom>
              <a:noFill/>
            </p:spPr>
            <p:txBody>
              <a:bodyPr wrap="square" rtlCol="0">
                <a:spAutoFit/>
              </a:bodyPr>
              <a:lstStyle/>
              <a:p>
                <a:r>
                  <a:rPr lang="it-IT" sz="1053" b="1" i="1" dirty="0" err="1">
                    <a:solidFill>
                      <a:srgbClr val="FF0000"/>
                    </a:solidFill>
                  </a:rPr>
                  <a:t>HFl</a:t>
                </a:r>
                <a:endParaRPr lang="it-IT" sz="1053" b="1" i="1" dirty="0">
                  <a:solidFill>
                    <a:srgbClr val="FF0000"/>
                  </a:solidFill>
                </a:endParaRPr>
              </a:p>
            </p:txBody>
          </p:sp>
          <p:sp>
            <p:nvSpPr>
              <p:cNvPr id="42" name="CasellaDiTesto 41"/>
              <p:cNvSpPr txBox="1"/>
              <p:nvPr/>
            </p:nvSpPr>
            <p:spPr>
              <a:xfrm>
                <a:off x="1722100" y="1704128"/>
                <a:ext cx="581784" cy="315292"/>
              </a:xfrm>
              <a:prstGeom prst="rect">
                <a:avLst/>
              </a:prstGeom>
              <a:noFill/>
            </p:spPr>
            <p:txBody>
              <a:bodyPr wrap="none" rtlCol="0">
                <a:spAutoFit/>
              </a:bodyPr>
              <a:lstStyle/>
              <a:p>
                <a:r>
                  <a:rPr lang="it-IT" sz="1053" b="1" dirty="0" err="1"/>
                  <a:t>exp</a:t>
                </a:r>
                <a:endParaRPr lang="it-IT" sz="1053" b="1" dirty="0"/>
              </a:p>
            </p:txBody>
          </p:sp>
        </p:grpSp>
        <p:sp>
          <p:nvSpPr>
            <p:cNvPr id="35" name="CasellaDiTesto 34"/>
            <p:cNvSpPr txBox="1"/>
            <p:nvPr/>
          </p:nvSpPr>
          <p:spPr>
            <a:xfrm>
              <a:off x="5716004" y="1760618"/>
              <a:ext cx="407484" cy="276999"/>
            </a:xfrm>
            <a:prstGeom prst="rect">
              <a:avLst/>
            </a:prstGeom>
            <a:noFill/>
          </p:spPr>
          <p:txBody>
            <a:bodyPr wrap="none" rtlCol="0">
              <a:spAutoFit/>
            </a:bodyPr>
            <a:lstStyle/>
            <a:p>
              <a:r>
                <a:rPr lang="it-IT" sz="1200" b="1" dirty="0" smtClean="0"/>
                <a:t>Q&lt;</a:t>
              </a:r>
              <a:endParaRPr lang="it-IT" sz="1200" b="1" dirty="0"/>
            </a:p>
          </p:txBody>
        </p:sp>
        <p:sp>
          <p:nvSpPr>
            <p:cNvPr id="37" name="CasellaDiTesto 36"/>
            <p:cNvSpPr txBox="1"/>
            <p:nvPr/>
          </p:nvSpPr>
          <p:spPr>
            <a:xfrm>
              <a:off x="7669847" y="1645839"/>
              <a:ext cx="407484" cy="276999"/>
            </a:xfrm>
            <a:prstGeom prst="rect">
              <a:avLst/>
            </a:prstGeom>
            <a:noFill/>
          </p:spPr>
          <p:txBody>
            <a:bodyPr wrap="none" rtlCol="0">
              <a:spAutoFit/>
            </a:bodyPr>
            <a:lstStyle/>
            <a:p>
              <a:r>
                <a:rPr lang="it-IT" sz="1200" b="1" dirty="0" smtClean="0"/>
                <a:t>Q&lt;</a:t>
              </a:r>
              <a:endParaRPr lang="it-IT" sz="1200" b="1" dirty="0"/>
            </a:p>
          </p:txBody>
        </p:sp>
        <p:sp>
          <p:nvSpPr>
            <p:cNvPr id="38" name="CasellaDiTesto 37"/>
            <p:cNvSpPr txBox="1"/>
            <p:nvPr/>
          </p:nvSpPr>
          <p:spPr>
            <a:xfrm>
              <a:off x="6588251" y="1560116"/>
              <a:ext cx="407484" cy="276999"/>
            </a:xfrm>
            <a:prstGeom prst="rect">
              <a:avLst/>
            </a:prstGeom>
            <a:noFill/>
          </p:spPr>
          <p:txBody>
            <a:bodyPr wrap="none" rtlCol="0">
              <a:spAutoFit/>
            </a:bodyPr>
            <a:lstStyle/>
            <a:p>
              <a:r>
                <a:rPr lang="it-IT" sz="1200" b="1" dirty="0" smtClean="0"/>
                <a:t>Q&gt;</a:t>
              </a:r>
              <a:endParaRPr lang="it-IT" sz="1200" b="1" dirty="0"/>
            </a:p>
          </p:txBody>
        </p:sp>
        <p:sp>
          <p:nvSpPr>
            <p:cNvPr id="39" name="CasellaDiTesto 38"/>
            <p:cNvSpPr txBox="1"/>
            <p:nvPr/>
          </p:nvSpPr>
          <p:spPr>
            <a:xfrm>
              <a:off x="8542499" y="1568827"/>
              <a:ext cx="407484" cy="276999"/>
            </a:xfrm>
            <a:prstGeom prst="rect">
              <a:avLst/>
            </a:prstGeom>
            <a:noFill/>
          </p:spPr>
          <p:txBody>
            <a:bodyPr wrap="none" rtlCol="0">
              <a:spAutoFit/>
            </a:bodyPr>
            <a:lstStyle/>
            <a:p>
              <a:r>
                <a:rPr lang="it-IT" sz="1200" b="1" dirty="0" smtClean="0"/>
                <a:t>Q&gt;</a:t>
              </a:r>
              <a:endParaRPr lang="it-IT" sz="1200" b="1" dirty="0"/>
            </a:p>
          </p:txBody>
        </p:sp>
      </p:grpSp>
      <p:grpSp>
        <p:nvGrpSpPr>
          <p:cNvPr id="54" name="Gruppo 53"/>
          <p:cNvGrpSpPr/>
          <p:nvPr/>
        </p:nvGrpSpPr>
        <p:grpSpPr>
          <a:xfrm>
            <a:off x="7403115" y="3370757"/>
            <a:ext cx="4757163" cy="1612462"/>
            <a:chOff x="7403115" y="3370757"/>
            <a:chExt cx="4757163" cy="1612462"/>
          </a:xfrm>
        </p:grpSpPr>
        <p:grpSp>
          <p:nvGrpSpPr>
            <p:cNvPr id="48" name="Gruppo 47"/>
            <p:cNvGrpSpPr/>
            <p:nvPr/>
          </p:nvGrpSpPr>
          <p:grpSpPr>
            <a:xfrm>
              <a:off x="7403115" y="3385762"/>
              <a:ext cx="4757163" cy="1597457"/>
              <a:chOff x="7274455" y="3386558"/>
              <a:chExt cx="4757163" cy="1597457"/>
            </a:xfrm>
          </p:grpSpPr>
          <p:grpSp>
            <p:nvGrpSpPr>
              <p:cNvPr id="2" name="Gruppo 1"/>
              <p:cNvGrpSpPr/>
              <p:nvPr/>
            </p:nvGrpSpPr>
            <p:grpSpPr>
              <a:xfrm>
                <a:off x="7274455" y="3460333"/>
                <a:ext cx="4757163" cy="1523682"/>
                <a:chOff x="7006531" y="1807040"/>
                <a:chExt cx="4757163" cy="1523682"/>
              </a:xfrm>
            </p:grpSpPr>
            <p:pic>
              <p:nvPicPr>
                <p:cNvPr id="8" name="Immagine 7"/>
                <p:cNvPicPr>
                  <a:picLocks noChangeAspect="1"/>
                </p:cNvPicPr>
                <p:nvPr/>
              </p:nvPicPr>
              <p:blipFill rotWithShape="1">
                <a:blip r:embed="rId11"/>
                <a:srcRect t="41283"/>
                <a:stretch/>
              </p:blipFill>
              <p:spPr>
                <a:xfrm>
                  <a:off x="7006531" y="1807040"/>
                  <a:ext cx="4757163" cy="1523682"/>
                </a:xfrm>
                <a:prstGeom prst="rect">
                  <a:avLst/>
                </a:prstGeom>
                <a:ln>
                  <a:solidFill>
                    <a:srgbClr val="FF0000"/>
                  </a:solidFill>
                </a:ln>
              </p:spPr>
            </p:pic>
            <p:sp>
              <p:nvSpPr>
                <p:cNvPr id="30" name="Oval 11"/>
                <p:cNvSpPr/>
                <p:nvPr/>
              </p:nvSpPr>
              <p:spPr>
                <a:xfrm>
                  <a:off x="9777141" y="2012804"/>
                  <a:ext cx="528142" cy="926726"/>
                </a:xfrm>
                <a:prstGeom prst="ellipse">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sz="1264"/>
                </a:p>
              </p:txBody>
            </p:sp>
          </p:grpSp>
          <p:sp>
            <p:nvSpPr>
              <p:cNvPr id="32" name="CasellaDiTesto 31"/>
              <p:cNvSpPr txBox="1"/>
              <p:nvPr/>
            </p:nvSpPr>
            <p:spPr>
              <a:xfrm>
                <a:off x="8607757" y="3386558"/>
                <a:ext cx="660758"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=6</a:t>
                </a:r>
                <a:endParaRPr lang="it-IT" sz="1700" b="1" dirty="0"/>
              </a:p>
            </p:txBody>
          </p:sp>
        </p:grpSp>
        <p:sp>
          <p:nvSpPr>
            <p:cNvPr id="49" name="CasellaDiTesto 48"/>
            <p:cNvSpPr txBox="1"/>
            <p:nvPr/>
          </p:nvSpPr>
          <p:spPr>
            <a:xfrm>
              <a:off x="11278181" y="3400963"/>
              <a:ext cx="771365"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=10</a:t>
              </a:r>
              <a:endParaRPr lang="it-IT" sz="1700" b="1" dirty="0"/>
            </a:p>
          </p:txBody>
        </p:sp>
        <p:sp>
          <p:nvSpPr>
            <p:cNvPr id="50" name="CasellaDiTesto 49"/>
            <p:cNvSpPr txBox="1"/>
            <p:nvPr/>
          </p:nvSpPr>
          <p:spPr>
            <a:xfrm>
              <a:off x="10054248" y="3370757"/>
              <a:ext cx="660758"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=8</a:t>
              </a:r>
              <a:endParaRPr lang="it-IT" sz="1700" b="1" dirty="0"/>
            </a:p>
          </p:txBody>
        </p:sp>
        <p:sp>
          <p:nvSpPr>
            <p:cNvPr id="51" name="CasellaDiTesto 50"/>
            <p:cNvSpPr txBox="1"/>
            <p:nvPr/>
          </p:nvSpPr>
          <p:spPr>
            <a:xfrm>
              <a:off x="8118050" y="3382704"/>
              <a:ext cx="660758"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=5</a:t>
              </a:r>
              <a:endParaRPr lang="it-IT" sz="1700" b="1" dirty="0"/>
            </a:p>
          </p:txBody>
        </p:sp>
        <p:sp>
          <p:nvSpPr>
            <p:cNvPr id="52" name="CasellaDiTesto 51"/>
            <p:cNvSpPr txBox="1"/>
            <p:nvPr/>
          </p:nvSpPr>
          <p:spPr>
            <a:xfrm>
              <a:off x="10648432" y="3392521"/>
              <a:ext cx="660758"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=9</a:t>
              </a:r>
              <a:endParaRPr lang="it-IT" sz="1700" b="1" dirty="0"/>
            </a:p>
          </p:txBody>
        </p:sp>
        <p:sp>
          <p:nvSpPr>
            <p:cNvPr id="53" name="CasellaDiTesto 52"/>
            <p:cNvSpPr txBox="1"/>
            <p:nvPr/>
          </p:nvSpPr>
          <p:spPr>
            <a:xfrm>
              <a:off x="9427943" y="3398566"/>
              <a:ext cx="660758" cy="353943"/>
            </a:xfrm>
            <a:prstGeom prst="rect">
              <a:avLst/>
            </a:prstGeom>
            <a:noFill/>
          </p:spPr>
          <p:txBody>
            <a:bodyPr wrap="none" rtlCol="0">
              <a:spAutoFit/>
            </a:bodyPr>
            <a:lstStyle/>
            <a:p>
              <a:r>
                <a:rPr lang="it-IT" sz="1700" b="1" dirty="0" smtClean="0"/>
                <a:t>Z</a:t>
              </a:r>
              <a:r>
                <a:rPr lang="it-IT" sz="1700" b="1" baseline="-25000" dirty="0" smtClean="0"/>
                <a:t>ER</a:t>
              </a:r>
              <a:r>
                <a:rPr lang="it-IT" sz="1700" b="1" dirty="0" smtClean="0"/>
                <a:t>=7</a:t>
              </a:r>
              <a:endParaRPr lang="it-IT" sz="1700" b="1" dirty="0"/>
            </a:p>
          </p:txBody>
        </p:sp>
      </p:grpSp>
      <p:sp>
        <p:nvSpPr>
          <p:cNvPr id="55" name="Rectangle 1"/>
          <p:cNvSpPr/>
          <p:nvPr/>
        </p:nvSpPr>
        <p:spPr>
          <a:xfrm>
            <a:off x="8634579" y="4996330"/>
            <a:ext cx="2413599" cy="307777"/>
          </a:xfrm>
          <a:prstGeom prst="rect">
            <a:avLst/>
          </a:prstGeom>
          <a:solidFill>
            <a:schemeClr val="bg1"/>
          </a:solidFill>
        </p:spPr>
        <p:txBody>
          <a:bodyPr wrap="square">
            <a:spAutoFit/>
          </a:bodyPr>
          <a:lstStyle/>
          <a:p>
            <a:r>
              <a:rPr lang="en-US" sz="1400" dirty="0">
                <a:solidFill>
                  <a:srgbClr val="1508B8"/>
                </a:solidFill>
                <a:latin typeface="+mj-lt"/>
                <a:cs typeface="Arial" panose="020B0604020202020204" pitchFamily="34" charset="0"/>
              </a:rPr>
              <a:t>Oxygen + </a:t>
            </a:r>
            <a:r>
              <a:rPr lang="en-US" sz="1400" dirty="0" smtClean="0">
                <a:solidFill>
                  <a:srgbClr val="1508B8"/>
                </a:solidFill>
                <a:latin typeface="+mj-lt"/>
                <a:cs typeface="Arial" panose="020B0604020202020204" pitchFamily="34" charset="0"/>
              </a:rPr>
              <a:t>2</a:t>
            </a:r>
            <a:r>
              <a:rPr lang="it-IT" sz="1400" dirty="0" smtClean="0">
                <a:solidFill>
                  <a:srgbClr val="1508B8"/>
                </a:solidFill>
                <a:latin typeface="Symbol" panose="05050102010706020507" pitchFamily="18" charset="2"/>
                <a:cs typeface="Arial" panose="020B0604020202020204" pitchFamily="34" charset="0"/>
              </a:rPr>
              <a:t>a + </a:t>
            </a:r>
            <a:r>
              <a:rPr lang="en-US" sz="1400" dirty="0" err="1" smtClean="0">
                <a:solidFill>
                  <a:srgbClr val="1508B8"/>
                </a:solidFill>
                <a:latin typeface="+mj-lt"/>
                <a:cs typeface="Arial" panose="020B0604020202020204" pitchFamily="34" charset="0"/>
              </a:rPr>
              <a:t>xn</a:t>
            </a:r>
            <a:r>
              <a:rPr lang="en-US" sz="1400" dirty="0" smtClean="0">
                <a:solidFill>
                  <a:srgbClr val="1508B8"/>
                </a:solidFill>
                <a:latin typeface="+mj-lt"/>
                <a:cs typeface="Arial" panose="020B0604020202020204" pitchFamily="34" charset="0"/>
              </a:rPr>
              <a:t> channel</a:t>
            </a:r>
            <a:endParaRPr lang="it-IT" sz="1400" dirty="0">
              <a:solidFill>
                <a:srgbClr val="1508B8"/>
              </a:solidFill>
              <a:latin typeface="+mj-lt"/>
              <a:cs typeface="Arial" panose="020B0604020202020204" pitchFamily="34" charset="0"/>
            </a:endParaRPr>
          </a:p>
        </p:txBody>
      </p:sp>
    </p:spTree>
    <p:extLst>
      <p:ext uri="{BB962C8B-B14F-4D97-AF65-F5344CB8AC3E}">
        <p14:creationId xmlns:p14="http://schemas.microsoft.com/office/powerpoint/2010/main" val="1565921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386096" y="6505540"/>
            <a:ext cx="4206840" cy="421899"/>
          </a:xfrm>
        </p:spPr>
        <p:txBody>
          <a:bodyPr/>
          <a:lstStyle/>
          <a:p>
            <a:r>
              <a:rPr lang="en-US" dirty="0" smtClean="0"/>
              <a:t>F.G. Selected Topics in Nuclear and Atomic Physics 2019 </a:t>
            </a:r>
          </a:p>
          <a:p>
            <a:r>
              <a:rPr lang="en-US" dirty="0" smtClean="0"/>
              <a:t>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338571" y="6474768"/>
            <a:ext cx="2743200" cy="365125"/>
          </a:xfrm>
        </p:spPr>
        <p:txBody>
          <a:bodyPr/>
          <a:lstStyle/>
          <a:p>
            <a:fld id="{7F3E3AFC-C3F0-4658-9A99-690BE021286A}" type="slidenum">
              <a:rPr lang="en-US" smtClean="0"/>
              <a:t>11</a:t>
            </a:fld>
            <a:endParaRPr lang="en-US" dirty="0"/>
          </a:p>
        </p:txBody>
      </p:sp>
      <p:sp>
        <p:nvSpPr>
          <p:cNvPr id="4" name="Rettangolo 3"/>
          <p:cNvSpPr/>
          <p:nvPr/>
        </p:nvSpPr>
        <p:spPr>
          <a:xfrm>
            <a:off x="3052145" y="66816"/>
            <a:ext cx="5589969" cy="400110"/>
          </a:xfrm>
          <a:prstGeom prst="rect">
            <a:avLst/>
          </a:prstGeom>
        </p:spPr>
        <p:txBody>
          <a:bodyPr wrap="square">
            <a:spAutoFit/>
          </a:bodyPr>
          <a:lstStyle/>
          <a:p>
            <a:r>
              <a:rPr lang="en-US" sz="2000" dirty="0" smtClean="0">
                <a:solidFill>
                  <a:srgbClr val="1508B8"/>
                </a:solidFill>
              </a:rPr>
              <a:t>Nuclear Reactions: comparing entrance channels</a:t>
            </a:r>
            <a:endParaRPr lang="en-ZA" sz="2800" dirty="0">
              <a:solidFill>
                <a:srgbClr val="1508B8"/>
              </a:solidFill>
            </a:endParaRPr>
          </a:p>
        </p:txBody>
      </p:sp>
      <p:grpSp>
        <p:nvGrpSpPr>
          <p:cNvPr id="5" name="Gruppo 4"/>
          <p:cNvGrpSpPr/>
          <p:nvPr/>
        </p:nvGrpSpPr>
        <p:grpSpPr>
          <a:xfrm>
            <a:off x="77258" y="1219555"/>
            <a:ext cx="3808333" cy="2555935"/>
            <a:chOff x="860145" y="194719"/>
            <a:chExt cx="5073483" cy="2825620"/>
          </a:xfrm>
        </p:grpSpPr>
        <p:pic>
          <p:nvPicPr>
            <p:cNvPr id="6" name="Immagine 5"/>
            <p:cNvPicPr>
              <a:picLocks noChangeAspect="1"/>
            </p:cNvPicPr>
            <p:nvPr/>
          </p:nvPicPr>
          <p:blipFill rotWithShape="1">
            <a:blip r:embed="rId3"/>
            <a:srcRect l="8105"/>
            <a:stretch/>
          </p:blipFill>
          <p:spPr>
            <a:xfrm>
              <a:off x="860145" y="194719"/>
              <a:ext cx="5073483" cy="2825620"/>
            </a:xfrm>
            <a:prstGeom prst="rect">
              <a:avLst/>
            </a:prstGeom>
            <a:ln w="12700">
              <a:solidFill>
                <a:schemeClr val="tx1"/>
              </a:solidFill>
            </a:ln>
          </p:spPr>
        </p:pic>
        <p:sp>
          <p:nvSpPr>
            <p:cNvPr id="7" name="Ovale 6"/>
            <p:cNvSpPr/>
            <p:nvPr/>
          </p:nvSpPr>
          <p:spPr>
            <a:xfrm>
              <a:off x="2525842" y="1990871"/>
              <a:ext cx="926044" cy="8119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4"/>
            </a:p>
          </p:txBody>
        </p:sp>
        <p:sp>
          <p:nvSpPr>
            <p:cNvPr id="8" name="Ovale 7"/>
            <p:cNvSpPr/>
            <p:nvPr/>
          </p:nvSpPr>
          <p:spPr>
            <a:xfrm>
              <a:off x="4710050" y="1904058"/>
              <a:ext cx="926044" cy="8119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4"/>
            </a:p>
          </p:txBody>
        </p:sp>
      </p:grpSp>
      <p:grpSp>
        <p:nvGrpSpPr>
          <p:cNvPr id="9" name="Group 22"/>
          <p:cNvGrpSpPr/>
          <p:nvPr/>
        </p:nvGrpSpPr>
        <p:grpSpPr>
          <a:xfrm>
            <a:off x="3835147" y="1252653"/>
            <a:ext cx="4253934" cy="2874727"/>
            <a:chOff x="215574" y="250437"/>
            <a:chExt cx="9730367" cy="6706329"/>
          </a:xfrm>
        </p:grpSpPr>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084" y="475546"/>
              <a:ext cx="8879751" cy="6290693"/>
            </a:xfrm>
            <a:prstGeom prst="rect">
              <a:avLst/>
            </a:prstGeom>
          </p:spPr>
        </p:pic>
        <p:sp>
          <p:nvSpPr>
            <p:cNvPr id="11" name="TextBox 11"/>
            <p:cNvSpPr txBox="1"/>
            <p:nvPr/>
          </p:nvSpPr>
          <p:spPr>
            <a:xfrm>
              <a:off x="994066" y="250437"/>
              <a:ext cx="2560775" cy="667739"/>
            </a:xfrm>
            <a:prstGeom prst="rect">
              <a:avLst/>
            </a:prstGeom>
            <a:noFill/>
          </p:spPr>
          <p:txBody>
            <a:bodyPr wrap="square" rtlCol="0">
              <a:spAutoFit/>
            </a:bodyPr>
            <a:lstStyle/>
            <a:p>
              <a:r>
                <a:rPr lang="it-IT" sz="1260" b="1" dirty="0">
                  <a:solidFill>
                    <a:srgbClr val="FF0000"/>
                  </a:solidFill>
                </a:rPr>
                <a:t>B + 3</a:t>
              </a:r>
              <a:r>
                <a:rPr lang="el-GR" sz="1260" b="1" dirty="0">
                  <a:solidFill>
                    <a:srgbClr val="FF0000"/>
                  </a:solidFill>
                </a:rPr>
                <a:t>α</a:t>
              </a:r>
              <a:r>
                <a:rPr lang="it-IT" sz="1260" b="1" dirty="0">
                  <a:solidFill>
                    <a:srgbClr val="FF0000"/>
                  </a:solidFill>
                </a:rPr>
                <a:t> + p</a:t>
              </a:r>
            </a:p>
          </p:txBody>
        </p:sp>
        <p:sp>
          <p:nvSpPr>
            <p:cNvPr id="12" name="TextBox 15"/>
            <p:cNvSpPr txBox="1"/>
            <p:nvPr/>
          </p:nvSpPr>
          <p:spPr>
            <a:xfrm>
              <a:off x="3862391" y="305254"/>
              <a:ext cx="2617029" cy="667739"/>
            </a:xfrm>
            <a:prstGeom prst="rect">
              <a:avLst/>
            </a:prstGeom>
            <a:noFill/>
          </p:spPr>
          <p:txBody>
            <a:bodyPr wrap="square" rtlCol="0">
              <a:spAutoFit/>
            </a:bodyPr>
            <a:lstStyle/>
            <a:p>
              <a:r>
                <a:rPr lang="it-IT" sz="1260" b="1" dirty="0">
                  <a:solidFill>
                    <a:srgbClr val="FF0000"/>
                  </a:solidFill>
                </a:rPr>
                <a:t>C + 3</a:t>
              </a:r>
              <a:r>
                <a:rPr lang="el-GR" sz="1260" b="1" dirty="0">
                  <a:solidFill>
                    <a:srgbClr val="FF0000"/>
                  </a:solidFill>
                </a:rPr>
                <a:t>α</a:t>
              </a:r>
              <a:r>
                <a:rPr lang="it-IT" sz="1260" b="1" dirty="0">
                  <a:solidFill>
                    <a:srgbClr val="FF0000"/>
                  </a:solidFill>
                </a:rPr>
                <a:t> + xn</a:t>
              </a:r>
            </a:p>
          </p:txBody>
        </p:sp>
        <p:sp>
          <p:nvSpPr>
            <p:cNvPr id="13" name="TextBox 16"/>
            <p:cNvSpPr txBox="1"/>
            <p:nvPr/>
          </p:nvSpPr>
          <p:spPr>
            <a:xfrm>
              <a:off x="6616775" y="305254"/>
              <a:ext cx="3329166" cy="667739"/>
            </a:xfrm>
            <a:prstGeom prst="rect">
              <a:avLst/>
            </a:prstGeom>
            <a:noFill/>
          </p:spPr>
          <p:txBody>
            <a:bodyPr wrap="square" rtlCol="0">
              <a:spAutoFit/>
            </a:bodyPr>
            <a:lstStyle/>
            <a:p>
              <a:r>
                <a:rPr lang="it-IT" sz="1260" b="1" dirty="0">
                  <a:solidFill>
                    <a:srgbClr val="FF0000"/>
                  </a:solidFill>
                </a:rPr>
                <a:t>N + 2</a:t>
              </a:r>
              <a:r>
                <a:rPr lang="el-GR" sz="1260" b="1" dirty="0">
                  <a:solidFill>
                    <a:srgbClr val="FF0000"/>
                  </a:solidFill>
                </a:rPr>
                <a:t>α</a:t>
              </a:r>
              <a:r>
                <a:rPr lang="it-IT" sz="1260" b="1" dirty="0">
                  <a:solidFill>
                    <a:srgbClr val="FF0000"/>
                  </a:solidFill>
                </a:rPr>
                <a:t> + p +xn</a:t>
              </a:r>
            </a:p>
          </p:txBody>
        </p:sp>
        <p:sp>
          <p:nvSpPr>
            <p:cNvPr id="14" name="TextBox 17"/>
            <p:cNvSpPr txBox="1"/>
            <p:nvPr/>
          </p:nvSpPr>
          <p:spPr>
            <a:xfrm>
              <a:off x="990353" y="3287022"/>
              <a:ext cx="2708112" cy="667739"/>
            </a:xfrm>
            <a:prstGeom prst="rect">
              <a:avLst/>
            </a:prstGeom>
            <a:noFill/>
          </p:spPr>
          <p:txBody>
            <a:bodyPr wrap="square" rtlCol="0">
              <a:spAutoFit/>
            </a:bodyPr>
            <a:lstStyle/>
            <a:p>
              <a:r>
                <a:rPr lang="it-IT" sz="1260" b="1" dirty="0">
                  <a:solidFill>
                    <a:srgbClr val="FF0000"/>
                  </a:solidFill>
                </a:rPr>
                <a:t>O + 2</a:t>
              </a:r>
              <a:r>
                <a:rPr lang="el-GR" sz="1260" b="1" dirty="0">
                  <a:solidFill>
                    <a:srgbClr val="FF0000"/>
                  </a:solidFill>
                </a:rPr>
                <a:t>α</a:t>
              </a:r>
              <a:r>
                <a:rPr lang="it-IT" sz="1260" b="1" dirty="0">
                  <a:solidFill>
                    <a:srgbClr val="FF0000"/>
                  </a:solidFill>
                </a:rPr>
                <a:t> + xn</a:t>
              </a:r>
            </a:p>
          </p:txBody>
        </p:sp>
        <p:sp>
          <p:nvSpPr>
            <p:cNvPr id="15" name="TextBox 18"/>
            <p:cNvSpPr txBox="1"/>
            <p:nvPr/>
          </p:nvSpPr>
          <p:spPr>
            <a:xfrm>
              <a:off x="3639209" y="3348852"/>
              <a:ext cx="2986841" cy="667739"/>
            </a:xfrm>
            <a:prstGeom prst="rect">
              <a:avLst/>
            </a:prstGeom>
            <a:noFill/>
          </p:spPr>
          <p:txBody>
            <a:bodyPr wrap="square" rtlCol="0">
              <a:spAutoFit/>
            </a:bodyPr>
            <a:lstStyle/>
            <a:p>
              <a:r>
                <a:rPr lang="it-IT" sz="1260" b="1" dirty="0">
                  <a:solidFill>
                    <a:srgbClr val="FF0000"/>
                  </a:solidFill>
                </a:rPr>
                <a:t>F + </a:t>
              </a:r>
              <a:r>
                <a:rPr lang="el-GR" sz="1260" b="1" dirty="0">
                  <a:solidFill>
                    <a:srgbClr val="FF0000"/>
                  </a:solidFill>
                </a:rPr>
                <a:t>α</a:t>
              </a:r>
              <a:r>
                <a:rPr lang="it-IT" sz="1260" b="1" dirty="0">
                  <a:solidFill>
                    <a:srgbClr val="FF0000"/>
                  </a:solidFill>
                </a:rPr>
                <a:t> + p +xn</a:t>
              </a:r>
            </a:p>
          </p:txBody>
        </p:sp>
        <p:sp>
          <p:nvSpPr>
            <p:cNvPr id="16" name="TextBox 19"/>
            <p:cNvSpPr txBox="1"/>
            <p:nvPr/>
          </p:nvSpPr>
          <p:spPr>
            <a:xfrm>
              <a:off x="6666361" y="3317107"/>
              <a:ext cx="2825021" cy="667739"/>
            </a:xfrm>
            <a:prstGeom prst="rect">
              <a:avLst/>
            </a:prstGeom>
            <a:noFill/>
          </p:spPr>
          <p:txBody>
            <a:bodyPr wrap="square" rtlCol="0">
              <a:spAutoFit/>
            </a:bodyPr>
            <a:lstStyle/>
            <a:p>
              <a:r>
                <a:rPr lang="it-IT" sz="1260" b="1" dirty="0">
                  <a:solidFill>
                    <a:srgbClr val="FF0000"/>
                  </a:solidFill>
                </a:rPr>
                <a:t>Ne + </a:t>
              </a:r>
              <a:r>
                <a:rPr lang="el-GR" sz="1260" b="1" dirty="0">
                  <a:solidFill>
                    <a:srgbClr val="FF0000"/>
                  </a:solidFill>
                </a:rPr>
                <a:t>α</a:t>
              </a:r>
              <a:r>
                <a:rPr lang="it-IT" sz="1260" b="1" dirty="0">
                  <a:solidFill>
                    <a:srgbClr val="FF0000"/>
                  </a:solidFill>
                </a:rPr>
                <a:t> + xn</a:t>
              </a:r>
            </a:p>
          </p:txBody>
        </p:sp>
        <p:sp>
          <p:nvSpPr>
            <p:cNvPr id="17" name="TextBox 20"/>
            <p:cNvSpPr txBox="1"/>
            <p:nvPr/>
          </p:nvSpPr>
          <p:spPr>
            <a:xfrm>
              <a:off x="7257338" y="6224407"/>
              <a:ext cx="1995408" cy="732359"/>
            </a:xfrm>
            <a:prstGeom prst="rect">
              <a:avLst/>
            </a:prstGeom>
            <a:noFill/>
          </p:spPr>
          <p:txBody>
            <a:bodyPr wrap="none" rtlCol="0">
              <a:spAutoFit/>
            </a:bodyPr>
            <a:lstStyle/>
            <a:p>
              <a:r>
                <a:rPr lang="it-IT" sz="1440" b="1" dirty="0"/>
                <a:t>Q</a:t>
              </a:r>
              <a:r>
                <a:rPr lang="it-IT" sz="1440" b="1" baseline="-25000" dirty="0"/>
                <a:t>kin</a:t>
              </a:r>
              <a:r>
                <a:rPr lang="it-IT" sz="1440" b="1" dirty="0"/>
                <a:t> MeV</a:t>
              </a:r>
            </a:p>
          </p:txBody>
        </p:sp>
        <p:sp>
          <p:nvSpPr>
            <p:cNvPr id="18" name="TextBox 21"/>
            <p:cNvSpPr txBox="1"/>
            <p:nvPr/>
          </p:nvSpPr>
          <p:spPr>
            <a:xfrm rot="16200000">
              <a:off x="-600436" y="3048238"/>
              <a:ext cx="2350102" cy="718082"/>
            </a:xfrm>
            <a:prstGeom prst="rect">
              <a:avLst/>
            </a:prstGeom>
            <a:noFill/>
          </p:spPr>
          <p:txBody>
            <a:bodyPr wrap="none" rtlCol="0">
              <a:spAutoFit/>
            </a:bodyPr>
            <a:lstStyle/>
            <a:p>
              <a:r>
                <a:rPr lang="it-IT" sz="1440" b="1" dirty="0"/>
                <a:t>Yield (a.u.)</a:t>
              </a:r>
            </a:p>
          </p:txBody>
        </p:sp>
      </p:grpSp>
      <p:sp>
        <p:nvSpPr>
          <p:cNvPr id="19" name="Rectangle 9"/>
          <p:cNvSpPr/>
          <p:nvPr/>
        </p:nvSpPr>
        <p:spPr>
          <a:xfrm>
            <a:off x="4279286" y="745370"/>
            <a:ext cx="3535199" cy="584775"/>
          </a:xfrm>
          <a:prstGeom prst="rect">
            <a:avLst/>
          </a:prstGeom>
        </p:spPr>
        <p:txBody>
          <a:bodyPr wrap="square">
            <a:spAutoFit/>
          </a:bodyPr>
          <a:lstStyle/>
          <a:p>
            <a:r>
              <a:rPr lang="en-US" sz="1600" dirty="0">
                <a:latin typeface="+mj-lt"/>
                <a:cs typeface="Arial" panose="020B0604020202020204" pitchFamily="34" charset="0"/>
              </a:rPr>
              <a:t>Channels with </a:t>
            </a:r>
            <a:r>
              <a:rPr lang="en-US" sz="1600" b="1" dirty="0">
                <a:solidFill>
                  <a:srgbClr val="C00000"/>
                </a:solidFill>
                <a:latin typeface="+mj-lt"/>
                <a:cs typeface="Arial" panose="020B0604020202020204" pitchFamily="34" charset="0"/>
              </a:rPr>
              <a:t>maximum </a:t>
            </a:r>
            <a:r>
              <a:rPr lang="en-US" sz="1600" b="1" dirty="0">
                <a:solidFill>
                  <a:srgbClr val="C00000"/>
                </a:solidFill>
                <a:latin typeface="Symbol" panose="05050102010706020507" pitchFamily="18" charset="2"/>
                <a:cs typeface="Arial" panose="020B0604020202020204" pitchFamily="34" charset="0"/>
              </a:rPr>
              <a:t>a</a:t>
            </a:r>
            <a:r>
              <a:rPr lang="en-US" sz="1600" b="1" dirty="0">
                <a:solidFill>
                  <a:srgbClr val="C00000"/>
                </a:solidFill>
                <a:latin typeface="+mj-lt"/>
                <a:cs typeface="Arial" panose="020B0604020202020204" pitchFamily="34" charset="0"/>
              </a:rPr>
              <a:t> multiplicity</a:t>
            </a:r>
            <a:r>
              <a:rPr lang="en-US" sz="1600" dirty="0">
                <a:solidFill>
                  <a:srgbClr val="C00000"/>
                </a:solidFill>
                <a:latin typeface="+mj-lt"/>
                <a:cs typeface="Arial" panose="020B0604020202020204" pitchFamily="34" charset="0"/>
              </a:rPr>
              <a:t> </a:t>
            </a:r>
            <a:r>
              <a:rPr lang="en-US" sz="1600" dirty="0">
                <a:latin typeface="+mj-lt"/>
                <a:cs typeface="Arial" panose="020B0604020202020204" pitchFamily="34" charset="0"/>
              </a:rPr>
              <a:t>for each residue</a:t>
            </a:r>
            <a:endParaRPr lang="it-IT" sz="1600" dirty="0">
              <a:latin typeface="+mj-lt"/>
              <a:cs typeface="Arial" panose="020B0604020202020204" pitchFamily="34" charset="0"/>
            </a:endParaRPr>
          </a:p>
        </p:txBody>
      </p:sp>
      <p:sp>
        <p:nvSpPr>
          <p:cNvPr id="20" name="Rectangle 10"/>
          <p:cNvSpPr/>
          <p:nvPr/>
        </p:nvSpPr>
        <p:spPr>
          <a:xfrm>
            <a:off x="4042633" y="4146383"/>
            <a:ext cx="3760375" cy="784830"/>
          </a:xfrm>
          <a:prstGeom prst="rect">
            <a:avLst/>
          </a:prstGeom>
        </p:spPr>
        <p:txBody>
          <a:bodyPr wrap="square">
            <a:spAutoFit/>
          </a:bodyPr>
          <a:lstStyle/>
          <a:p>
            <a:pPr marL="257176" indent="-257176">
              <a:buFont typeface="Wingdings" panose="05000000000000000000" pitchFamily="2" charset="2"/>
              <a:buChar char="Ø"/>
            </a:pPr>
            <a:r>
              <a:rPr lang="en-US" sz="1500" b="1" dirty="0">
                <a:cs typeface="Arial" panose="020B0604020202020204" pitchFamily="34" charset="0"/>
              </a:rPr>
              <a:t>Common pattern for the </a:t>
            </a:r>
            <a:r>
              <a:rPr lang="en-US" sz="1500" b="1" dirty="0" err="1">
                <a:solidFill>
                  <a:srgbClr val="C00000"/>
                </a:solidFill>
                <a:cs typeface="Arial" panose="020B0604020202020204" pitchFamily="34" charset="0"/>
              </a:rPr>
              <a:t>Q</a:t>
            </a:r>
            <a:r>
              <a:rPr lang="en-US" sz="1500" b="1" baseline="-25000" dirty="0" err="1">
                <a:solidFill>
                  <a:srgbClr val="C00000"/>
                </a:solidFill>
                <a:cs typeface="Arial" panose="020B0604020202020204" pitchFamily="34" charset="0"/>
              </a:rPr>
              <a:t>kin</a:t>
            </a:r>
            <a:r>
              <a:rPr lang="en-US" sz="1500" b="1" dirty="0">
                <a:solidFill>
                  <a:srgbClr val="C00000"/>
                </a:solidFill>
                <a:cs typeface="Arial" panose="020B0604020202020204" pitchFamily="34" charset="0"/>
              </a:rPr>
              <a:t>-value</a:t>
            </a:r>
            <a:r>
              <a:rPr lang="en-US" sz="1500" b="1" dirty="0">
                <a:cs typeface="Arial" panose="020B0604020202020204" pitchFamily="34" charset="0"/>
              </a:rPr>
              <a:t> </a:t>
            </a:r>
          </a:p>
          <a:p>
            <a:pPr marL="257176" indent="-257176">
              <a:buFont typeface="Wingdings" panose="05000000000000000000" pitchFamily="2" charset="2"/>
              <a:buChar char="Ø"/>
            </a:pPr>
            <a:r>
              <a:rPr lang="en-US" sz="1500" b="1" dirty="0">
                <a:cs typeface="Arial" panose="020B0604020202020204" pitchFamily="34" charset="0"/>
              </a:rPr>
              <a:t>Difference in the relative </a:t>
            </a:r>
            <a:r>
              <a:rPr lang="en-US" sz="1500" b="1" dirty="0">
                <a:solidFill>
                  <a:srgbClr val="C00000"/>
                </a:solidFill>
                <a:cs typeface="Arial" panose="020B0604020202020204" pitchFamily="34" charset="0"/>
              </a:rPr>
              <a:t>Q&gt;/&lt; population </a:t>
            </a:r>
          </a:p>
          <a:p>
            <a:pPr marL="257176" indent="-257176">
              <a:buFont typeface="Wingdings" panose="05000000000000000000" pitchFamily="2" charset="2"/>
              <a:buChar char="Ø"/>
            </a:pPr>
            <a:r>
              <a:rPr lang="en-US" sz="1500" b="1" dirty="0">
                <a:cs typeface="Arial" panose="020B0604020202020204" pitchFamily="34" charset="0"/>
              </a:rPr>
              <a:t>Entrance channel effects confirmed</a:t>
            </a:r>
            <a:endParaRPr lang="it-IT" sz="1500" b="1" dirty="0">
              <a:cs typeface="Arial" panose="020B0604020202020204" pitchFamily="34" charset="0"/>
            </a:endParaRPr>
          </a:p>
        </p:txBody>
      </p:sp>
      <p:sp>
        <p:nvSpPr>
          <p:cNvPr id="21" name="Rectangle 7"/>
          <p:cNvSpPr/>
          <p:nvPr/>
        </p:nvSpPr>
        <p:spPr>
          <a:xfrm>
            <a:off x="64696" y="4024357"/>
            <a:ext cx="3725451" cy="978729"/>
          </a:xfrm>
          <a:prstGeom prst="rect">
            <a:avLst/>
          </a:prstGeom>
          <a:solidFill>
            <a:schemeClr val="bg1"/>
          </a:solidFill>
          <a:ln>
            <a:solidFill>
              <a:schemeClr val="tx1"/>
            </a:solidFill>
          </a:ln>
        </p:spPr>
        <p:txBody>
          <a:bodyPr wrap="square">
            <a:spAutoFit/>
          </a:bodyPr>
          <a:lstStyle/>
          <a:p>
            <a:pPr marL="308610" indent="-308610">
              <a:buFont typeface="Wingdings" panose="05000000000000000000" pitchFamily="2" charset="2"/>
              <a:buChar char="ü"/>
            </a:pPr>
            <a:r>
              <a:rPr lang="en-US" sz="1440" dirty="0">
                <a:solidFill>
                  <a:srgbClr val="C00000"/>
                </a:solidFill>
                <a:latin typeface="+mj-lt"/>
                <a:cs typeface="Arial" panose="020B0604020202020204" pitchFamily="34" charset="0"/>
              </a:rPr>
              <a:t>channels with Carbon, Oxygen and Neon residues show a preferential </a:t>
            </a:r>
            <a:r>
              <a:rPr lang="en-US" sz="1440" b="1" i="1" dirty="0">
                <a:solidFill>
                  <a:srgbClr val="2C0CB4"/>
                </a:solidFill>
                <a:latin typeface="Symbol" panose="05050102010706020507" pitchFamily="18" charset="2"/>
                <a:cs typeface="Arial" panose="020B0604020202020204" pitchFamily="34" charset="0"/>
              </a:rPr>
              <a:t>a</a:t>
            </a:r>
            <a:r>
              <a:rPr lang="en-US" sz="1440" b="1" i="1" dirty="0">
                <a:solidFill>
                  <a:srgbClr val="2C0CB4"/>
                </a:solidFill>
                <a:latin typeface="+mj-lt"/>
                <a:cs typeface="Arial" panose="020B0604020202020204" pitchFamily="34" charset="0"/>
              </a:rPr>
              <a:t> decay</a:t>
            </a:r>
            <a:r>
              <a:rPr lang="en-US" sz="1440" b="1" i="1" dirty="0">
                <a:solidFill>
                  <a:srgbClr val="C00000"/>
                </a:solidFill>
                <a:latin typeface="+mj-lt"/>
                <a:cs typeface="Arial" panose="020B0604020202020204" pitchFamily="34" charset="0"/>
              </a:rPr>
              <a:t>.</a:t>
            </a:r>
          </a:p>
          <a:p>
            <a:pPr marL="308610" indent="-308610">
              <a:buFont typeface="Wingdings" panose="05000000000000000000" pitchFamily="2" charset="2"/>
              <a:buChar char="ü"/>
            </a:pPr>
            <a:r>
              <a:rPr lang="en-US" sz="1440" dirty="0">
                <a:solidFill>
                  <a:srgbClr val="C00000"/>
                </a:solidFill>
                <a:latin typeface="+mj-lt"/>
                <a:cs typeface="Arial" panose="020B0604020202020204" pitchFamily="34" charset="0"/>
              </a:rPr>
              <a:t>residual</a:t>
            </a:r>
            <a:r>
              <a:rPr lang="en-US" sz="1440" b="1" i="1" dirty="0">
                <a:solidFill>
                  <a:srgbClr val="C00000"/>
                </a:solidFill>
                <a:latin typeface="+mj-lt"/>
                <a:cs typeface="Arial" panose="020B0604020202020204" pitchFamily="34" charset="0"/>
              </a:rPr>
              <a:t> </a:t>
            </a:r>
            <a:r>
              <a:rPr lang="en-US" sz="1440" b="1" i="1" dirty="0">
                <a:solidFill>
                  <a:srgbClr val="2C0CB4"/>
                </a:solidFill>
                <a:latin typeface="Symbol" panose="05050102010706020507" pitchFamily="18" charset="2"/>
                <a:cs typeface="Arial" panose="020B0604020202020204" pitchFamily="34" charset="0"/>
              </a:rPr>
              <a:t>a - </a:t>
            </a:r>
            <a:r>
              <a:rPr lang="en-US" sz="1440" b="1" i="1" dirty="0">
                <a:solidFill>
                  <a:srgbClr val="2C0CB4"/>
                </a:solidFill>
                <a:latin typeface="+mj-lt"/>
                <a:cs typeface="Arial" panose="020B0604020202020204" pitchFamily="34" charset="0"/>
              </a:rPr>
              <a:t>structure </a:t>
            </a:r>
            <a:r>
              <a:rPr lang="en-US" sz="1440" dirty="0">
                <a:solidFill>
                  <a:srgbClr val="C00000"/>
                </a:solidFill>
                <a:latin typeface="+mj-lt"/>
                <a:cs typeface="Arial" panose="020B0604020202020204" pitchFamily="34" charset="0"/>
              </a:rPr>
              <a:t>correlations in the excited </a:t>
            </a:r>
            <a:r>
              <a:rPr lang="en-US" sz="1440" baseline="30000" dirty="0">
                <a:solidFill>
                  <a:srgbClr val="C00000"/>
                </a:solidFill>
                <a:latin typeface="+mj-lt"/>
                <a:cs typeface="Arial" panose="020B0604020202020204" pitchFamily="34" charset="0"/>
              </a:rPr>
              <a:t>24</a:t>
            </a:r>
            <a:r>
              <a:rPr lang="en-US" sz="1440" dirty="0">
                <a:solidFill>
                  <a:srgbClr val="C00000"/>
                </a:solidFill>
                <a:latin typeface="+mj-lt"/>
                <a:cs typeface="Arial" panose="020B0604020202020204" pitchFamily="34" charset="0"/>
              </a:rPr>
              <a:t>Mg or in its daughter nucleus</a:t>
            </a:r>
            <a:r>
              <a:rPr lang="en-US" sz="1440" dirty="0">
                <a:latin typeface="+mj-lt"/>
                <a:cs typeface="Arial" panose="020B0604020202020204" pitchFamily="34" charset="0"/>
              </a:rPr>
              <a:t>. </a:t>
            </a:r>
            <a:endParaRPr lang="it-IT" sz="1440" dirty="0">
              <a:latin typeface="+mj-lt"/>
              <a:cs typeface="Arial" panose="020B0604020202020204" pitchFamily="34" charset="0"/>
            </a:endParaRPr>
          </a:p>
        </p:txBody>
      </p:sp>
      <p:grpSp>
        <p:nvGrpSpPr>
          <p:cNvPr id="22" name="Gruppo 21"/>
          <p:cNvGrpSpPr/>
          <p:nvPr/>
        </p:nvGrpSpPr>
        <p:grpSpPr>
          <a:xfrm>
            <a:off x="7902072" y="654939"/>
            <a:ext cx="4160626" cy="4196088"/>
            <a:chOff x="-293331" y="3611018"/>
            <a:chExt cx="6959679" cy="3690347"/>
          </a:xfrm>
        </p:grpSpPr>
        <p:grpSp>
          <p:nvGrpSpPr>
            <p:cNvPr id="23" name="Gruppo 22"/>
            <p:cNvGrpSpPr/>
            <p:nvPr/>
          </p:nvGrpSpPr>
          <p:grpSpPr>
            <a:xfrm>
              <a:off x="-293331" y="3611018"/>
              <a:ext cx="6959679" cy="3690347"/>
              <a:chOff x="-799622" y="3824918"/>
              <a:chExt cx="7355314" cy="3690347"/>
            </a:xfrm>
          </p:grpSpPr>
          <p:sp>
            <p:nvSpPr>
              <p:cNvPr id="27" name="TextBox 14"/>
              <p:cNvSpPr txBox="1"/>
              <p:nvPr/>
            </p:nvSpPr>
            <p:spPr>
              <a:xfrm>
                <a:off x="2390166" y="3882477"/>
                <a:ext cx="1054857" cy="324818"/>
              </a:xfrm>
              <a:prstGeom prst="rect">
                <a:avLst/>
              </a:prstGeom>
              <a:noFill/>
            </p:spPr>
            <p:txBody>
              <a:bodyPr wrap="square" rtlCol="0">
                <a:spAutoFit/>
              </a:bodyPr>
              <a:lstStyle/>
              <a:p>
                <a:r>
                  <a:rPr lang="it-IT" b="1" dirty="0" smtClean="0">
                    <a:solidFill>
                      <a:srgbClr val="C00000"/>
                    </a:solidFill>
                  </a:rPr>
                  <a:t>C+C</a:t>
                </a:r>
                <a:endParaRPr lang="it-IT" b="1" dirty="0">
                  <a:solidFill>
                    <a:srgbClr val="C00000"/>
                  </a:solidFill>
                </a:endParaRPr>
              </a:p>
            </p:txBody>
          </p:sp>
          <p:sp>
            <p:nvSpPr>
              <p:cNvPr id="28" name="TextBox 15"/>
              <p:cNvSpPr txBox="1"/>
              <p:nvPr/>
            </p:nvSpPr>
            <p:spPr>
              <a:xfrm>
                <a:off x="4609210" y="3908989"/>
                <a:ext cx="1068895" cy="324818"/>
              </a:xfrm>
              <a:prstGeom prst="rect">
                <a:avLst/>
              </a:prstGeom>
              <a:noFill/>
            </p:spPr>
            <p:txBody>
              <a:bodyPr wrap="square" rtlCol="0">
                <a:spAutoFit/>
              </a:bodyPr>
              <a:lstStyle/>
              <a:p>
                <a:r>
                  <a:rPr lang="it-IT" b="1" dirty="0" smtClean="0">
                    <a:solidFill>
                      <a:srgbClr val="2C0CB4"/>
                    </a:solidFill>
                  </a:rPr>
                  <a:t>N+B</a:t>
                </a:r>
                <a:endParaRPr lang="it-IT" b="1" dirty="0">
                  <a:solidFill>
                    <a:srgbClr val="2C0CB4"/>
                  </a:solidFill>
                </a:endParaRPr>
              </a:p>
            </p:txBody>
          </p:sp>
          <p:pic>
            <p:nvPicPr>
              <p:cNvPr id="30" name="Immagin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37" y="5679648"/>
                <a:ext cx="6752573" cy="1294710"/>
              </a:xfrm>
              <a:prstGeom prst="rect">
                <a:avLst/>
              </a:prstGeom>
            </p:spPr>
          </p:pic>
          <p:sp>
            <p:nvSpPr>
              <p:cNvPr id="31" name="Rettangolo 30"/>
              <p:cNvSpPr/>
              <p:nvPr/>
            </p:nvSpPr>
            <p:spPr>
              <a:xfrm>
                <a:off x="-799622" y="3824918"/>
                <a:ext cx="7355314" cy="369034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4"/>
              </a:p>
            </p:txBody>
          </p:sp>
        </p:grpSp>
        <p:sp>
          <p:nvSpPr>
            <p:cNvPr id="24" name="CasellaDiTesto 23"/>
            <p:cNvSpPr txBox="1"/>
            <p:nvPr/>
          </p:nvSpPr>
          <p:spPr>
            <a:xfrm>
              <a:off x="296776" y="6760077"/>
              <a:ext cx="5994269" cy="497377"/>
            </a:xfrm>
            <a:prstGeom prst="rect">
              <a:avLst/>
            </a:prstGeom>
            <a:solidFill>
              <a:schemeClr val="bg1"/>
            </a:solidFill>
          </p:spPr>
          <p:txBody>
            <a:bodyPr wrap="square" rtlCol="0">
              <a:spAutoFit/>
            </a:bodyPr>
            <a:lstStyle/>
            <a:p>
              <a:pPr>
                <a:lnSpc>
                  <a:spcPts val="1512"/>
                </a:lnSpc>
              </a:pPr>
              <a:r>
                <a:rPr lang="it-IT" sz="1260" dirty="0"/>
                <a:t>Full line </a:t>
              </a:r>
              <a:r>
                <a:rPr lang="it-IT" sz="1260" dirty="0" err="1"/>
                <a:t>total</a:t>
              </a:r>
              <a:r>
                <a:rPr lang="it-IT" sz="1260" dirty="0"/>
                <a:t> </a:t>
              </a:r>
              <a:r>
                <a:rPr lang="it-IT" sz="1260" dirty="0" err="1"/>
                <a:t>events</a:t>
              </a:r>
              <a:endParaRPr lang="it-IT" sz="1260" dirty="0"/>
            </a:p>
            <a:p>
              <a:pPr>
                <a:lnSpc>
                  <a:spcPts val="1512"/>
                </a:lnSpc>
              </a:pPr>
              <a:r>
                <a:rPr lang="it-IT" sz="1260" dirty="0" err="1"/>
                <a:t>Dotted</a:t>
              </a:r>
              <a:r>
                <a:rPr lang="it-IT" sz="1260" dirty="0"/>
                <a:t> line more dissipative </a:t>
              </a:r>
              <a:r>
                <a:rPr lang="it-IT" sz="1260" dirty="0" err="1"/>
                <a:t>events</a:t>
              </a:r>
              <a:endParaRPr lang="it-IT" sz="1260" dirty="0"/>
            </a:p>
          </p:txBody>
        </p:sp>
        <p:sp>
          <p:nvSpPr>
            <p:cNvPr id="25" name="Rettangolo 24"/>
            <p:cNvSpPr/>
            <p:nvPr/>
          </p:nvSpPr>
          <p:spPr>
            <a:xfrm>
              <a:off x="1287847" y="5142366"/>
              <a:ext cx="909538" cy="324818"/>
            </a:xfrm>
            <a:prstGeom prst="rect">
              <a:avLst/>
            </a:prstGeom>
          </p:spPr>
          <p:txBody>
            <a:bodyPr wrap="none">
              <a:spAutoFit/>
            </a:bodyPr>
            <a:lstStyle/>
            <a:p>
              <a:r>
                <a:rPr lang="it-IT" b="1" dirty="0">
                  <a:solidFill>
                    <a:srgbClr val="C00000"/>
                  </a:solidFill>
                </a:rPr>
                <a:t>C+C</a:t>
              </a:r>
              <a:endParaRPr lang="it-IT" dirty="0">
                <a:solidFill>
                  <a:srgbClr val="C00000"/>
                </a:solidFill>
              </a:endParaRPr>
            </a:p>
          </p:txBody>
        </p:sp>
        <p:sp>
          <p:nvSpPr>
            <p:cNvPr id="26" name="Rettangolo 25"/>
            <p:cNvSpPr/>
            <p:nvPr/>
          </p:nvSpPr>
          <p:spPr>
            <a:xfrm>
              <a:off x="4404222" y="5164393"/>
              <a:ext cx="1431744" cy="324818"/>
            </a:xfrm>
            <a:prstGeom prst="rect">
              <a:avLst/>
            </a:prstGeom>
          </p:spPr>
          <p:txBody>
            <a:bodyPr wrap="square">
              <a:spAutoFit/>
            </a:bodyPr>
            <a:lstStyle/>
            <a:p>
              <a:r>
                <a:rPr lang="it-IT" b="1" dirty="0">
                  <a:solidFill>
                    <a:srgbClr val="2C0CB4"/>
                  </a:solidFill>
                </a:rPr>
                <a:t>N+B</a:t>
              </a:r>
              <a:endParaRPr lang="it-IT" dirty="0"/>
            </a:p>
          </p:txBody>
        </p:sp>
      </p:grpSp>
      <p:sp>
        <p:nvSpPr>
          <p:cNvPr id="32" name="Rettangolo 31"/>
          <p:cNvSpPr/>
          <p:nvPr/>
        </p:nvSpPr>
        <p:spPr>
          <a:xfrm>
            <a:off x="6774876" y="5634926"/>
            <a:ext cx="5417124" cy="738664"/>
          </a:xfrm>
          <a:prstGeom prst="rect">
            <a:avLst/>
          </a:prstGeom>
        </p:spPr>
        <p:txBody>
          <a:bodyPr wrap="square">
            <a:spAutoFit/>
          </a:bodyPr>
          <a:lstStyle/>
          <a:p>
            <a:pPr marL="308610" indent="-308610">
              <a:buFont typeface="Arial" panose="020B0604020202020204" pitchFamily="34" charset="0"/>
              <a:buChar char="•"/>
            </a:pPr>
            <a:r>
              <a:rPr lang="es-ES" sz="1400" dirty="0">
                <a:solidFill>
                  <a:srgbClr val="002060"/>
                </a:solidFill>
                <a:cs typeface="Arial" panose="020B0604020202020204" pitchFamily="34" charset="0"/>
              </a:rPr>
              <a:t>Y(Z; n</a:t>
            </a:r>
            <a:r>
              <a:rPr lang="es-ES" sz="1400" baseline="-25000" dirty="0">
                <a:solidFill>
                  <a:srgbClr val="002060"/>
                </a:solidFill>
                <a:cs typeface="Arial" panose="020B0604020202020204" pitchFamily="34" charset="0"/>
              </a:rPr>
              <a:t>Z</a:t>
            </a:r>
            <a:r>
              <a:rPr lang="el-GR" sz="1400" dirty="0">
                <a:solidFill>
                  <a:srgbClr val="002060"/>
                </a:solidFill>
                <a:cs typeface="Arial" panose="020B0604020202020204" pitchFamily="34" charset="0"/>
              </a:rPr>
              <a:t>α</a:t>
            </a:r>
            <a:r>
              <a:rPr lang="es-ES" sz="1400" dirty="0">
                <a:solidFill>
                  <a:srgbClr val="002060"/>
                </a:solidFill>
                <a:cs typeface="Arial" panose="020B0604020202020204" pitchFamily="34" charset="0"/>
              </a:rPr>
              <a:t>)  coincidence  </a:t>
            </a:r>
            <a:r>
              <a:rPr lang="en-US" sz="1400" dirty="0">
                <a:solidFill>
                  <a:srgbClr val="002060"/>
                </a:solidFill>
                <a:cs typeface="Arial" panose="020B0604020202020204" pitchFamily="34" charset="0"/>
              </a:rPr>
              <a:t>yields</a:t>
            </a:r>
          </a:p>
          <a:p>
            <a:pPr marL="308610" indent="-308610">
              <a:buFont typeface="Arial" panose="020B0604020202020204" pitchFamily="34" charset="0"/>
              <a:buChar char="•"/>
            </a:pPr>
            <a:r>
              <a:rPr lang="en-US" sz="1400" dirty="0">
                <a:solidFill>
                  <a:srgbClr val="002060"/>
                </a:solidFill>
                <a:cs typeface="Arial" panose="020B0604020202020204" pitchFamily="34" charset="0"/>
              </a:rPr>
              <a:t>Y(Z) inclusive yields </a:t>
            </a:r>
          </a:p>
          <a:p>
            <a:pPr marL="308610" indent="-308610">
              <a:buFont typeface="Arial" panose="020B0604020202020204" pitchFamily="34" charset="0"/>
              <a:buChar char="•"/>
            </a:pPr>
            <a:r>
              <a:rPr lang="en-US" sz="1400" dirty="0" err="1">
                <a:solidFill>
                  <a:srgbClr val="002060"/>
                </a:solidFill>
                <a:cs typeface="Arial" panose="020B0604020202020204" pitchFamily="34" charset="0"/>
              </a:rPr>
              <a:t>n</a:t>
            </a:r>
            <a:r>
              <a:rPr lang="en-US" sz="1400" baseline="-25000" dirty="0" err="1">
                <a:solidFill>
                  <a:srgbClr val="002060"/>
                </a:solidFill>
                <a:cs typeface="Arial" panose="020B0604020202020204" pitchFamily="34" charset="0"/>
              </a:rPr>
              <a:t>Z</a:t>
            </a:r>
            <a:r>
              <a:rPr lang="en-US" sz="1400" i="1" dirty="0">
                <a:solidFill>
                  <a:srgbClr val="002060"/>
                </a:solidFill>
                <a:cs typeface="Arial" panose="020B0604020202020204" pitchFamily="34" charset="0"/>
              </a:rPr>
              <a:t> -&gt; </a:t>
            </a:r>
            <a:r>
              <a:rPr lang="en-US" sz="1400" dirty="0">
                <a:solidFill>
                  <a:srgbClr val="002060"/>
                </a:solidFill>
                <a:cs typeface="Arial" panose="020B0604020202020204" pitchFamily="34" charset="0"/>
              </a:rPr>
              <a:t>maximum </a:t>
            </a:r>
            <a:r>
              <a:rPr lang="en-US" sz="1400" i="1" dirty="0">
                <a:solidFill>
                  <a:srgbClr val="002060"/>
                </a:solidFill>
                <a:cs typeface="Arial" panose="020B0604020202020204" pitchFamily="34" charset="0"/>
              </a:rPr>
              <a:t>α </a:t>
            </a:r>
            <a:r>
              <a:rPr lang="en-US" sz="1400" dirty="0">
                <a:solidFill>
                  <a:srgbClr val="002060"/>
                </a:solidFill>
                <a:cs typeface="Arial" panose="020B0604020202020204" pitchFamily="34" charset="0"/>
              </a:rPr>
              <a:t>multiplicity associated to the residue of charge </a:t>
            </a:r>
            <a:r>
              <a:rPr lang="en-US" sz="1400" i="1" dirty="0">
                <a:solidFill>
                  <a:srgbClr val="002060"/>
                </a:solidFill>
                <a:cs typeface="Arial" panose="020B0604020202020204" pitchFamily="34" charset="0"/>
              </a:rPr>
              <a:t>Z</a:t>
            </a:r>
            <a:endParaRPr lang="it-IT" sz="1400" dirty="0">
              <a:solidFill>
                <a:srgbClr val="002060"/>
              </a:solidFill>
              <a:cs typeface="Arial" panose="020B0604020202020204" pitchFamily="34" charset="0"/>
            </a:endParaRPr>
          </a:p>
        </p:txBody>
      </p:sp>
      <p:sp>
        <p:nvSpPr>
          <p:cNvPr id="34" name="Rettangolo 33"/>
          <p:cNvSpPr/>
          <p:nvPr/>
        </p:nvSpPr>
        <p:spPr>
          <a:xfrm>
            <a:off x="0" y="5315849"/>
            <a:ext cx="6774876" cy="830997"/>
          </a:xfrm>
          <a:prstGeom prst="rect">
            <a:avLst/>
          </a:prstGeom>
          <a:solidFill>
            <a:schemeClr val="bg1"/>
          </a:solidFill>
        </p:spPr>
        <p:txBody>
          <a:bodyPr wrap="square">
            <a:spAutoFit/>
          </a:bodyPr>
          <a:lstStyle/>
          <a:p>
            <a:pPr algn="just"/>
            <a:r>
              <a:rPr lang="en-US" sz="1600" dirty="0">
                <a:latin typeface="CenturyGothic"/>
              </a:rPr>
              <a:t>Partial contribution of </a:t>
            </a:r>
            <a:r>
              <a:rPr lang="en-US" sz="1600" dirty="0">
                <a:solidFill>
                  <a:srgbClr val="0000FF"/>
                </a:solidFill>
                <a:latin typeface="CenturyGothic"/>
              </a:rPr>
              <a:t>direct reaction </a:t>
            </a:r>
            <a:r>
              <a:rPr lang="en-US" sz="1600" dirty="0">
                <a:latin typeface="CenturyGothic"/>
              </a:rPr>
              <a:t>in the C+C </a:t>
            </a:r>
            <a:r>
              <a:rPr lang="en-US" sz="1600" dirty="0" smtClean="0">
                <a:latin typeface="CenturyGothic"/>
              </a:rPr>
              <a:t>case in </a:t>
            </a:r>
            <a:r>
              <a:rPr lang="en-US" sz="1600" dirty="0">
                <a:latin typeface="CenturyGothic"/>
              </a:rPr>
              <a:t>the </a:t>
            </a:r>
            <a:r>
              <a:rPr lang="en-US" sz="1600" b="1" baseline="30000" dirty="0">
                <a:solidFill>
                  <a:srgbClr val="0000FF"/>
                </a:solidFill>
                <a:latin typeface="CenturyGothic,Bold"/>
              </a:rPr>
              <a:t>A</a:t>
            </a:r>
            <a:r>
              <a:rPr lang="en-US" sz="1600" b="1" dirty="0">
                <a:solidFill>
                  <a:srgbClr val="0000FF"/>
                </a:solidFill>
                <a:latin typeface="CenturyGothic,Bold"/>
              </a:rPr>
              <a:t>O+2</a:t>
            </a:r>
            <a:r>
              <a:rPr lang="en-US" sz="1600" b="1" dirty="0">
                <a:solidFill>
                  <a:srgbClr val="0000FF"/>
                </a:solidFill>
                <a:latin typeface="Symbol" panose="05050102010706020507" pitchFamily="18" charset="2"/>
              </a:rPr>
              <a:t>a</a:t>
            </a:r>
            <a:r>
              <a:rPr lang="en-US" sz="1600" dirty="0">
                <a:latin typeface="Symbol" panose="05050102010706020507" pitchFamily="18" charset="2"/>
              </a:rPr>
              <a:t> </a:t>
            </a:r>
            <a:r>
              <a:rPr lang="en-US" sz="1600" dirty="0">
                <a:latin typeface="CenturyGothic"/>
              </a:rPr>
              <a:t>channel </a:t>
            </a:r>
            <a:r>
              <a:rPr lang="en-US" sz="1600" dirty="0">
                <a:latin typeface="CenturyGothic"/>
                <a:sym typeface="Wingdings" panose="05000000000000000000" pitchFamily="2" charset="2"/>
              </a:rPr>
              <a:t></a:t>
            </a:r>
            <a:r>
              <a:rPr lang="en-US" sz="1600" dirty="0">
                <a:latin typeface="Wingdings" panose="05000000000000000000" pitchFamily="2" charset="2"/>
              </a:rPr>
              <a:t> </a:t>
            </a:r>
            <a:r>
              <a:rPr lang="en-US" sz="1600" dirty="0">
                <a:latin typeface="CenturyGothic"/>
              </a:rPr>
              <a:t>reduction of the difference </a:t>
            </a:r>
            <a:r>
              <a:rPr lang="en-US" sz="1600" dirty="0" smtClean="0">
                <a:latin typeface="CenturyGothic"/>
              </a:rPr>
              <a:t>in B.R. </a:t>
            </a:r>
            <a:r>
              <a:rPr lang="en-US" sz="1600" dirty="0">
                <a:latin typeface="CenturyGothic"/>
                <a:sym typeface="Wingdings" panose="05000000000000000000" pitchFamily="2" charset="2"/>
              </a:rPr>
              <a:t></a:t>
            </a:r>
            <a:r>
              <a:rPr lang="en-US" sz="1600" dirty="0">
                <a:latin typeface="Wingdings" panose="05000000000000000000" pitchFamily="2" charset="2"/>
              </a:rPr>
              <a:t> </a:t>
            </a:r>
            <a:r>
              <a:rPr lang="en-US" sz="1600" dirty="0">
                <a:latin typeface="CenturyGothic"/>
              </a:rPr>
              <a:t>however still a </a:t>
            </a:r>
            <a:r>
              <a:rPr lang="en-US" sz="1600" dirty="0" smtClean="0">
                <a:latin typeface="CenturyGothic"/>
              </a:rPr>
              <a:t>not negligible </a:t>
            </a:r>
            <a:r>
              <a:rPr lang="en-US" sz="1600" b="1" dirty="0" smtClean="0">
                <a:latin typeface="CenturyGothic"/>
              </a:rPr>
              <a:t>difference</a:t>
            </a:r>
            <a:r>
              <a:rPr lang="en-US" sz="1600" dirty="0" smtClean="0">
                <a:latin typeface="CenturyGothic"/>
              </a:rPr>
              <a:t> </a:t>
            </a:r>
            <a:r>
              <a:rPr lang="en-US" sz="1600" dirty="0">
                <a:latin typeface="CenturyGothic"/>
              </a:rPr>
              <a:t>remain with respect to pure statistical decay</a:t>
            </a:r>
            <a:endParaRPr lang="it-IT" sz="1600" dirty="0"/>
          </a:p>
        </p:txBody>
      </p:sp>
      <p:sp>
        <p:nvSpPr>
          <p:cNvPr id="35" name="Rettangolo 34"/>
          <p:cNvSpPr/>
          <p:nvPr/>
        </p:nvSpPr>
        <p:spPr>
          <a:xfrm>
            <a:off x="8847330" y="6451017"/>
            <a:ext cx="2074607" cy="332399"/>
          </a:xfrm>
          <a:prstGeom prst="rect">
            <a:avLst/>
          </a:prstGeom>
        </p:spPr>
        <p:txBody>
          <a:bodyPr wrap="none">
            <a:spAutoFit/>
          </a:bodyPr>
          <a:lstStyle/>
          <a:p>
            <a:r>
              <a:rPr lang="it-IT" sz="1560" dirty="0" err="1">
                <a:solidFill>
                  <a:srgbClr val="0000FF"/>
                </a:solidFill>
                <a:latin typeface="CenturyGothic"/>
              </a:rPr>
              <a:t>Courtesy</a:t>
            </a:r>
            <a:r>
              <a:rPr lang="it-IT" sz="1560" dirty="0">
                <a:solidFill>
                  <a:srgbClr val="0000FF"/>
                </a:solidFill>
                <a:latin typeface="CenturyGothic"/>
              </a:rPr>
              <a:t> of L. Morelli</a:t>
            </a:r>
            <a:endParaRPr lang="it-IT" sz="1560" dirty="0"/>
          </a:p>
        </p:txBody>
      </p:sp>
      <mc:AlternateContent xmlns:mc="http://schemas.openxmlformats.org/markup-compatibility/2006" xmlns:a14="http://schemas.microsoft.com/office/drawing/2010/main">
        <mc:Choice Requires="a14">
          <p:sp>
            <p:nvSpPr>
              <p:cNvPr id="37" name="CasellaDiTesto 36"/>
              <p:cNvSpPr txBox="1"/>
              <p:nvPr/>
            </p:nvSpPr>
            <p:spPr>
              <a:xfrm>
                <a:off x="7902072" y="4965240"/>
                <a:ext cx="3809799" cy="588366"/>
              </a:xfrm>
              <a:prstGeom prst="rect">
                <a:avLst/>
              </a:prstGeom>
              <a:noFill/>
              <a:ln w="19050">
                <a:solidFill>
                  <a:srgbClr val="C00000"/>
                </a:solidFill>
              </a:ln>
            </p:spPr>
            <p:txBody>
              <a:bodyPr wrap="square" lIns="0" tIns="0" rIns="0" bIns="0" rtlCol="0">
                <a:spAutoFit/>
              </a:bodyPr>
              <a:lstStyle/>
              <a:p>
                <a:r>
                  <a:rPr lang="en-US" sz="2400" dirty="0" err="1" smtClean="0"/>
                  <a:t>R</a:t>
                </a:r>
                <a:r>
                  <a:rPr lang="en-US" sz="2400" baseline="-25000" dirty="0" err="1" smtClean="0"/>
                  <a:t>clus</a:t>
                </a:r>
                <a:r>
                  <a:rPr lang="en-US" sz="2400" dirty="0" smtClean="0"/>
                  <a:t>(Z)=</a:t>
                </a:r>
                <a14:m>
                  <m:oMath xmlns:m="http://schemas.openxmlformats.org/officeDocument/2006/math">
                    <m:f>
                      <m:fPr>
                        <m:ctrlPr>
                          <a:rPr lang="en-US" sz="2400" i="1" smtClean="0">
                            <a:latin typeface="Cambria Math" panose="02040503050406030204" pitchFamily="18" charset="0"/>
                          </a:rPr>
                        </m:ctrlPr>
                      </m:fPr>
                      <m:num>
                        <m:r>
                          <a:rPr lang="it-IT" sz="2400" b="0" i="1" smtClean="0">
                            <a:latin typeface="Cambria Math" panose="02040503050406030204" pitchFamily="18" charset="0"/>
                          </a:rPr>
                          <m:t>𝑌</m:t>
                        </m:r>
                        <m:r>
                          <a:rPr lang="it-IT" sz="2400" b="0" i="1" baseline="-25000" smtClean="0">
                            <a:latin typeface="Cambria Math" panose="02040503050406030204" pitchFamily="18" charset="0"/>
                          </a:rPr>
                          <m:t>𝑒𝑥𝑝</m:t>
                        </m:r>
                        <m:r>
                          <a:rPr lang="it-IT" sz="2400" b="0" i="1" smtClean="0">
                            <a:latin typeface="Cambria Math" panose="02040503050406030204" pitchFamily="18" charset="0"/>
                          </a:rPr>
                          <m:t>(</m:t>
                        </m:r>
                        <m:r>
                          <a:rPr lang="it-IT" sz="2400" b="0" i="1" smtClean="0">
                            <a:latin typeface="Cambria Math" panose="02040503050406030204" pitchFamily="18" charset="0"/>
                          </a:rPr>
                          <m:t>𝑍</m:t>
                        </m:r>
                        <m:r>
                          <a:rPr lang="it-IT" sz="2400" b="0" i="1" smtClean="0">
                            <a:latin typeface="Cambria Math" panose="02040503050406030204" pitchFamily="18" charset="0"/>
                          </a:rPr>
                          <m:t>;</m:t>
                        </m:r>
                        <m:r>
                          <a:rPr lang="it-IT" sz="2400" b="0" i="1" smtClean="0">
                            <a:latin typeface="Cambria Math" panose="02040503050406030204" pitchFamily="18" charset="0"/>
                          </a:rPr>
                          <m:t>𝑛𝑍𝑎</m:t>
                        </m:r>
                        <m:r>
                          <a:rPr lang="it-IT" sz="2400" b="0" i="1" smtClean="0">
                            <a:latin typeface="Cambria Math" panose="02040503050406030204" pitchFamily="18" charset="0"/>
                          </a:rPr>
                          <m:t>)</m:t>
                        </m:r>
                      </m:num>
                      <m:den>
                        <m:r>
                          <a:rPr lang="it-IT" sz="2400" i="1">
                            <a:latin typeface="Cambria Math" panose="02040503050406030204" pitchFamily="18" charset="0"/>
                          </a:rPr>
                          <m:t>𝑌</m:t>
                        </m:r>
                        <m:r>
                          <a:rPr lang="it-IT" sz="2400" i="1" baseline="-25000">
                            <a:latin typeface="Cambria Math" panose="02040503050406030204" pitchFamily="18" charset="0"/>
                          </a:rPr>
                          <m:t>𝑒𝑥𝑝</m:t>
                        </m:r>
                        <m:r>
                          <a:rPr lang="it-IT" sz="2400" i="1">
                            <a:latin typeface="Cambria Math" panose="02040503050406030204" pitchFamily="18" charset="0"/>
                          </a:rPr>
                          <m:t>(</m:t>
                        </m:r>
                        <m:r>
                          <a:rPr lang="it-IT" sz="2400" i="1">
                            <a:latin typeface="Cambria Math" panose="02040503050406030204" pitchFamily="18" charset="0"/>
                          </a:rPr>
                          <m:t>𝑍</m:t>
                        </m:r>
                        <m:r>
                          <a:rPr lang="it-IT" sz="2400" b="0" i="1" smtClean="0">
                            <a:latin typeface="Cambria Math" panose="02040503050406030204" pitchFamily="18" charset="0"/>
                          </a:rPr>
                          <m:t>)</m:t>
                        </m:r>
                      </m:den>
                    </m:f>
                  </m:oMath>
                </a14:m>
                <a:r>
                  <a:rPr lang="en-US" sz="2400" dirty="0" smtClean="0"/>
                  <a:t> - </a:t>
                </a:r>
                <a14:m>
                  <m:oMath xmlns:m="http://schemas.openxmlformats.org/officeDocument/2006/math">
                    <m:f>
                      <m:fPr>
                        <m:ctrlPr>
                          <a:rPr lang="en-US" sz="2400" i="1">
                            <a:latin typeface="Cambria Math" panose="02040503050406030204" pitchFamily="18" charset="0"/>
                          </a:rPr>
                        </m:ctrlPr>
                      </m:fPr>
                      <m:num>
                        <m:r>
                          <a:rPr lang="it-IT" sz="2400" i="1">
                            <a:latin typeface="Cambria Math" panose="02040503050406030204" pitchFamily="18" charset="0"/>
                          </a:rPr>
                          <m:t>𝑌</m:t>
                        </m:r>
                        <m:r>
                          <a:rPr lang="it-IT" sz="2400" b="0" i="1" baseline="-25000" smtClean="0">
                            <a:latin typeface="Cambria Math" panose="02040503050406030204" pitchFamily="18" charset="0"/>
                          </a:rPr>
                          <m:t>𝐻𝐹𝑙</m:t>
                        </m:r>
                        <m:r>
                          <a:rPr lang="it-IT" sz="2400" i="1">
                            <a:latin typeface="Cambria Math" panose="02040503050406030204" pitchFamily="18" charset="0"/>
                          </a:rPr>
                          <m:t>(</m:t>
                        </m:r>
                        <m:r>
                          <a:rPr lang="it-IT" sz="2400" i="1">
                            <a:latin typeface="Cambria Math" panose="02040503050406030204" pitchFamily="18" charset="0"/>
                          </a:rPr>
                          <m:t>𝑍</m:t>
                        </m:r>
                        <m:r>
                          <a:rPr lang="it-IT" sz="2400" i="1">
                            <a:latin typeface="Cambria Math" panose="02040503050406030204" pitchFamily="18" charset="0"/>
                          </a:rPr>
                          <m:t>;</m:t>
                        </m:r>
                        <m:r>
                          <a:rPr lang="it-IT" sz="2400" i="1">
                            <a:latin typeface="Cambria Math" panose="02040503050406030204" pitchFamily="18" charset="0"/>
                          </a:rPr>
                          <m:t>𝑛𝑍𝑎</m:t>
                        </m:r>
                        <m:r>
                          <a:rPr lang="it-IT" sz="2400" i="1">
                            <a:latin typeface="Cambria Math" panose="02040503050406030204" pitchFamily="18" charset="0"/>
                          </a:rPr>
                          <m:t>)</m:t>
                        </m:r>
                      </m:num>
                      <m:den>
                        <m:r>
                          <a:rPr lang="it-IT" sz="2400" i="1">
                            <a:latin typeface="Cambria Math" panose="02040503050406030204" pitchFamily="18" charset="0"/>
                          </a:rPr>
                          <m:t>𝑌</m:t>
                        </m:r>
                        <m:r>
                          <a:rPr lang="it-IT" sz="2400" b="0" i="1" baseline="-25000" smtClean="0">
                            <a:latin typeface="Cambria Math" panose="02040503050406030204" pitchFamily="18" charset="0"/>
                          </a:rPr>
                          <m:t>𝐻𝐹𝑙</m:t>
                        </m:r>
                        <m:r>
                          <a:rPr lang="it-IT" sz="2400" i="1">
                            <a:latin typeface="Cambria Math" panose="02040503050406030204" pitchFamily="18" charset="0"/>
                          </a:rPr>
                          <m:t>(</m:t>
                        </m:r>
                        <m:r>
                          <a:rPr lang="it-IT" sz="2400" i="1">
                            <a:latin typeface="Cambria Math" panose="02040503050406030204" pitchFamily="18" charset="0"/>
                          </a:rPr>
                          <m:t>𝑍</m:t>
                        </m:r>
                        <m:r>
                          <a:rPr lang="it-IT" sz="2400" i="1">
                            <a:latin typeface="Cambria Math" panose="02040503050406030204" pitchFamily="18" charset="0"/>
                          </a:rPr>
                          <m:t>)</m:t>
                        </m:r>
                      </m:den>
                    </m:f>
                  </m:oMath>
                </a14:m>
                <a:endParaRPr lang="en-US" sz="2400"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902072" y="4965240"/>
                <a:ext cx="3809799" cy="588366"/>
              </a:xfrm>
              <a:prstGeom prst="rect">
                <a:avLst/>
              </a:prstGeom>
              <a:blipFill rotWithShape="0">
                <a:blip r:embed="rId6"/>
                <a:stretch>
                  <a:fillRect l="-4618" b="-7071"/>
                </a:stretch>
              </a:blipFill>
              <a:ln w="19050">
                <a:solidFill>
                  <a:srgbClr val="C00000"/>
                </a:solidFill>
              </a:ln>
            </p:spPr>
            <p:txBody>
              <a:bodyPr/>
              <a:lstStyle/>
              <a:p>
                <a:r>
                  <a:rPr lang="en-US">
                    <a:noFill/>
                  </a:rPr>
                  <a:t> </a:t>
                </a:r>
              </a:p>
            </p:txBody>
          </p:sp>
        </mc:Fallback>
      </mc:AlternateContent>
      <p:graphicFrame>
        <p:nvGraphicFramePr>
          <p:cNvPr id="38" name="Tabella 37"/>
          <p:cNvGraphicFramePr>
            <a:graphicFrameLocks noGrp="1"/>
          </p:cNvGraphicFramePr>
          <p:nvPr>
            <p:extLst>
              <p:ext uri="{D42A27DB-BD31-4B8C-83A1-F6EECF244321}">
                <p14:modId xmlns:p14="http://schemas.microsoft.com/office/powerpoint/2010/main" val="1149075488"/>
              </p:ext>
            </p:extLst>
          </p:nvPr>
        </p:nvGraphicFramePr>
        <p:xfrm>
          <a:off x="8044349" y="1010816"/>
          <a:ext cx="3924909" cy="1280160"/>
        </p:xfrm>
        <a:graphic>
          <a:graphicData uri="http://schemas.openxmlformats.org/drawingml/2006/table">
            <a:tbl>
              <a:tblPr firstRow="1" bandRow="1">
                <a:tableStyleId>{5C22544A-7EE6-4342-B048-85BDC9FD1C3A}</a:tableStyleId>
              </a:tblPr>
              <a:tblGrid>
                <a:gridCol w="518009">
                  <a:extLst>
                    <a:ext uri="{9D8B030D-6E8A-4147-A177-3AD203B41FA5}">
                      <a16:colId xmlns:a16="http://schemas.microsoft.com/office/drawing/2014/main" val="20000"/>
                    </a:ext>
                  </a:extLst>
                </a:gridCol>
                <a:gridCol w="790296">
                  <a:extLst>
                    <a:ext uri="{9D8B030D-6E8A-4147-A177-3AD203B41FA5}">
                      <a16:colId xmlns:a16="http://schemas.microsoft.com/office/drawing/2014/main" val="20001"/>
                    </a:ext>
                  </a:extLst>
                </a:gridCol>
                <a:gridCol w="637794">
                  <a:extLst>
                    <a:ext uri="{9D8B030D-6E8A-4147-A177-3AD203B41FA5}">
                      <a16:colId xmlns:a16="http://schemas.microsoft.com/office/drawing/2014/main" val="20002"/>
                    </a:ext>
                  </a:extLst>
                </a:gridCol>
                <a:gridCol w="670508">
                  <a:extLst>
                    <a:ext uri="{9D8B030D-6E8A-4147-A177-3AD203B41FA5}">
                      <a16:colId xmlns:a16="http://schemas.microsoft.com/office/drawing/2014/main" val="20003"/>
                    </a:ext>
                  </a:extLst>
                </a:gridCol>
                <a:gridCol w="654151">
                  <a:extLst>
                    <a:ext uri="{9D8B030D-6E8A-4147-A177-3AD203B41FA5}">
                      <a16:colId xmlns:a16="http://schemas.microsoft.com/office/drawing/2014/main" val="20004"/>
                    </a:ext>
                  </a:extLst>
                </a:gridCol>
                <a:gridCol w="654151">
                  <a:extLst>
                    <a:ext uri="{9D8B030D-6E8A-4147-A177-3AD203B41FA5}">
                      <a16:colId xmlns:a16="http://schemas.microsoft.com/office/drawing/2014/main" val="20005"/>
                    </a:ext>
                  </a:extLst>
                </a:gridCol>
              </a:tblGrid>
              <a:tr h="370840">
                <a:tc>
                  <a:txBody>
                    <a:bodyPr/>
                    <a:lstStyle/>
                    <a:p>
                      <a:pPr algn="ctr"/>
                      <a:r>
                        <a:rPr lang="en-US" sz="1200" b="0" dirty="0" err="1" smtClean="0"/>
                        <a:t>Zres</a:t>
                      </a:r>
                      <a:endParaRPr lang="en-US" sz="1200" b="0" dirty="0"/>
                    </a:p>
                  </a:txBody>
                  <a:tcPr/>
                </a:tc>
                <a:tc>
                  <a:txBody>
                    <a:bodyPr/>
                    <a:lstStyle/>
                    <a:p>
                      <a:pPr algn="ctr"/>
                      <a:r>
                        <a:rPr lang="en-US" sz="1200" b="0" dirty="0" smtClean="0"/>
                        <a:t>channel</a:t>
                      </a:r>
                      <a:endParaRPr lang="en-US" sz="1200" b="0" dirty="0"/>
                    </a:p>
                  </a:txBody>
                  <a:tcPr/>
                </a:tc>
                <a:tc>
                  <a:txBody>
                    <a:bodyPr/>
                    <a:lstStyle/>
                    <a:p>
                      <a:pPr algn="l"/>
                      <a:r>
                        <a:rPr lang="en-US" sz="1200" b="0" dirty="0" err="1" smtClean="0"/>
                        <a:t>B.R.</a:t>
                      </a:r>
                      <a:r>
                        <a:rPr lang="en-US" sz="1200" b="0" baseline="-25000" dirty="0" err="1" smtClean="0"/>
                        <a:t>exp</a:t>
                      </a:r>
                      <a:endParaRPr lang="en-US" sz="1200" b="0" baseline="-25000" dirty="0" smtClean="0"/>
                    </a:p>
                    <a:p>
                      <a:pPr algn="l"/>
                      <a:r>
                        <a:rPr lang="en-US" sz="1200" b="0" dirty="0" smtClean="0"/>
                        <a:t>(C+C)</a:t>
                      </a:r>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t>B.R.</a:t>
                      </a:r>
                      <a:r>
                        <a:rPr lang="en-US" sz="1200" b="0" baseline="-25000" dirty="0" err="1" smtClean="0"/>
                        <a:t>exp</a:t>
                      </a:r>
                      <a:r>
                        <a:rPr lang="en-US" sz="1200" b="0" baseline="-25000" dirty="0" smtClean="0"/>
                        <a:t> </a:t>
                      </a:r>
                      <a:r>
                        <a:rPr lang="en-US" sz="1200" b="0" dirty="0" smtClean="0"/>
                        <a:t>(C+C)</a:t>
                      </a:r>
                    </a:p>
                    <a:p>
                      <a:pPr algn="l"/>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B.R. </a:t>
                      </a:r>
                      <a:r>
                        <a:rPr lang="en-US" sz="1200" b="0" baseline="-25000" dirty="0" err="1" smtClean="0"/>
                        <a:t>exp</a:t>
                      </a:r>
                      <a:r>
                        <a:rPr lang="en-US" sz="1200" b="0" baseline="-25000" dirty="0" smtClean="0"/>
                        <a:t> </a:t>
                      </a:r>
                      <a:r>
                        <a:rPr lang="en-US" sz="1200" b="0" dirty="0" smtClean="0"/>
                        <a:t>(N+B)</a:t>
                      </a:r>
                    </a:p>
                    <a:p>
                      <a:pPr algn="l"/>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t>B.R.</a:t>
                      </a:r>
                      <a:r>
                        <a:rPr lang="en-US" sz="1200" b="0" baseline="-25000" dirty="0" err="1" smtClean="0"/>
                        <a:t>exp</a:t>
                      </a:r>
                      <a:r>
                        <a:rPr lang="en-US" sz="1200" b="0" baseline="-25000" dirty="0" smtClean="0"/>
                        <a:t> </a:t>
                      </a:r>
                      <a:r>
                        <a:rPr lang="en-US" sz="1200" b="0" dirty="0" smtClean="0"/>
                        <a:t>(N+B)</a:t>
                      </a:r>
                    </a:p>
                    <a:p>
                      <a:pPr algn="l"/>
                      <a:endParaRPr lang="en-US" sz="1200" dirty="0"/>
                    </a:p>
                  </a:txBody>
                  <a:tcPr/>
                </a:tc>
                <a:extLst>
                  <a:ext uri="{0D108BD9-81ED-4DB2-BD59-A6C34878D82A}">
                    <a16:rowId xmlns:a16="http://schemas.microsoft.com/office/drawing/2014/main" val="10000"/>
                  </a:ext>
                </a:extLst>
              </a:tr>
              <a:tr h="370840">
                <a:tc>
                  <a:txBody>
                    <a:bodyPr/>
                    <a:lstStyle/>
                    <a:p>
                      <a:pPr algn="ctr"/>
                      <a:r>
                        <a:rPr lang="en-US" sz="1200" dirty="0" smtClean="0"/>
                        <a:t>6</a:t>
                      </a:r>
                    </a:p>
                    <a:p>
                      <a:pPr algn="ctr"/>
                      <a:r>
                        <a:rPr lang="en-US" sz="1200" dirty="0" smtClean="0"/>
                        <a:t>8</a:t>
                      </a:r>
                    </a:p>
                    <a:p>
                      <a:pPr algn="ctr"/>
                      <a:r>
                        <a:rPr lang="en-US" sz="1200" dirty="0" smtClean="0"/>
                        <a:t>10</a:t>
                      </a:r>
                      <a:endParaRPr lang="en-US" sz="1200" dirty="0"/>
                    </a:p>
                  </a:txBody>
                  <a:tcPr/>
                </a:tc>
                <a:tc>
                  <a:txBody>
                    <a:bodyPr/>
                    <a:lstStyle/>
                    <a:p>
                      <a:pPr algn="ctr"/>
                      <a:r>
                        <a:rPr lang="en-US" sz="1200" dirty="0" smtClean="0"/>
                        <a:t>C+3</a:t>
                      </a:r>
                      <a:r>
                        <a:rPr lang="en-US" sz="1200" dirty="0" smtClean="0">
                          <a:latin typeface="Symbol" panose="05050102010706020507" pitchFamily="18" charset="2"/>
                        </a:rPr>
                        <a:t>a</a:t>
                      </a:r>
                      <a:r>
                        <a:rPr lang="en-US" sz="1200" dirty="0" smtClean="0"/>
                        <a:t>+xn</a:t>
                      </a:r>
                    </a:p>
                    <a:p>
                      <a:pPr algn="ctr"/>
                      <a:r>
                        <a:rPr lang="en-US" sz="1200" dirty="0" smtClean="0"/>
                        <a:t>O+2</a:t>
                      </a:r>
                      <a:r>
                        <a:rPr lang="en-US" sz="1200" dirty="0" smtClean="0">
                          <a:latin typeface="Symbol" panose="05050102010706020507" pitchFamily="18" charset="2"/>
                        </a:rPr>
                        <a:t>a</a:t>
                      </a:r>
                      <a:r>
                        <a:rPr lang="en-US" sz="1200" dirty="0" smtClean="0"/>
                        <a:t>+xn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smtClean="0"/>
                        <a:t>Ne+</a:t>
                      </a:r>
                      <a:r>
                        <a:rPr lang="en-US" sz="1200" dirty="0" err="1" smtClean="0">
                          <a:latin typeface="Symbol" panose="05050102010706020507" pitchFamily="18" charset="2"/>
                        </a:rPr>
                        <a:t>a</a:t>
                      </a:r>
                      <a:r>
                        <a:rPr lang="en-US" sz="1200" dirty="0" err="1" smtClean="0"/>
                        <a:t>+xn</a:t>
                      </a:r>
                      <a:endParaRPr lang="en-US" sz="1200" dirty="0" smtClean="0"/>
                    </a:p>
                  </a:txBody>
                  <a:tcPr/>
                </a:tc>
                <a:tc>
                  <a:txBody>
                    <a:bodyPr/>
                    <a:lstStyle/>
                    <a:p>
                      <a:pPr algn="ctr"/>
                      <a:r>
                        <a:rPr lang="en-US" sz="1200" dirty="0" smtClean="0"/>
                        <a:t>98%</a:t>
                      </a:r>
                    </a:p>
                    <a:p>
                      <a:pPr algn="ctr"/>
                      <a:r>
                        <a:rPr lang="en-US" sz="1200" dirty="0" smtClean="0"/>
                        <a:t>63%</a:t>
                      </a:r>
                    </a:p>
                    <a:p>
                      <a:pPr algn="ctr"/>
                      <a:r>
                        <a:rPr lang="en-US" sz="1200" dirty="0" smtClean="0"/>
                        <a:t>26%</a:t>
                      </a:r>
                      <a:endParaRPr lang="en-US" sz="1200" dirty="0"/>
                    </a:p>
                  </a:txBody>
                  <a:tcPr/>
                </a:tc>
                <a:tc>
                  <a:txBody>
                    <a:bodyPr/>
                    <a:lstStyle/>
                    <a:p>
                      <a:pPr algn="ctr"/>
                      <a:r>
                        <a:rPr lang="en-US" sz="1200" dirty="0" smtClean="0"/>
                        <a:t>78%</a:t>
                      </a:r>
                    </a:p>
                    <a:p>
                      <a:pPr algn="ctr"/>
                      <a:r>
                        <a:rPr lang="en-US" sz="1200" dirty="0" smtClean="0"/>
                        <a:t>15%</a:t>
                      </a:r>
                    </a:p>
                    <a:p>
                      <a:pPr algn="ctr"/>
                      <a:r>
                        <a:rPr lang="en-US" sz="1200" dirty="0" smtClean="0"/>
                        <a:t>3%</a:t>
                      </a:r>
                      <a:endParaRPr lang="en-US" sz="1200" dirty="0"/>
                    </a:p>
                  </a:txBody>
                  <a:tcPr/>
                </a:tc>
                <a:tc>
                  <a:txBody>
                    <a:bodyPr/>
                    <a:lstStyle/>
                    <a:p>
                      <a:pPr algn="ctr"/>
                      <a:r>
                        <a:rPr lang="en-US" sz="1200" dirty="0" smtClean="0"/>
                        <a:t>96%</a:t>
                      </a:r>
                    </a:p>
                    <a:p>
                      <a:pPr algn="ctr"/>
                      <a:r>
                        <a:rPr lang="en-US" sz="1200" dirty="0" smtClean="0"/>
                        <a:t>56%</a:t>
                      </a:r>
                    </a:p>
                    <a:p>
                      <a:pPr algn="ctr"/>
                      <a:r>
                        <a:rPr lang="en-US" sz="1200" dirty="0" smtClean="0"/>
                        <a:t>47%</a:t>
                      </a:r>
                      <a:endParaRPr lang="en-US" sz="1200" dirty="0"/>
                    </a:p>
                  </a:txBody>
                  <a:tcPr/>
                </a:tc>
                <a:tc>
                  <a:txBody>
                    <a:bodyPr/>
                    <a:lstStyle/>
                    <a:p>
                      <a:pPr algn="ctr"/>
                      <a:r>
                        <a:rPr lang="en-US" sz="1200" dirty="0" smtClean="0"/>
                        <a:t>77%</a:t>
                      </a:r>
                    </a:p>
                    <a:p>
                      <a:pPr algn="ctr"/>
                      <a:r>
                        <a:rPr lang="en-US" sz="1200" dirty="0" smtClean="0"/>
                        <a:t>15%</a:t>
                      </a:r>
                    </a:p>
                    <a:p>
                      <a:pPr algn="ctr"/>
                      <a:r>
                        <a:rPr lang="en-US" sz="1200" dirty="0" smtClean="0"/>
                        <a:t>3%</a:t>
                      </a:r>
                      <a:endParaRPr lang="en-US" sz="1200" dirty="0"/>
                    </a:p>
                  </a:txBody>
                  <a:tcPr/>
                </a:tc>
                <a:extLst>
                  <a:ext uri="{0D108BD9-81ED-4DB2-BD59-A6C34878D82A}">
                    <a16:rowId xmlns:a16="http://schemas.microsoft.com/office/drawing/2014/main" val="10001"/>
                  </a:ext>
                </a:extLst>
              </a:tr>
            </a:tbl>
          </a:graphicData>
        </a:graphic>
      </p:graphicFrame>
      <p:sp>
        <p:nvSpPr>
          <p:cNvPr id="39" name="CasellaDiTesto 38"/>
          <p:cNvSpPr txBox="1"/>
          <p:nvPr/>
        </p:nvSpPr>
        <p:spPr>
          <a:xfrm>
            <a:off x="1091127" y="717229"/>
            <a:ext cx="2572243" cy="461665"/>
          </a:xfrm>
          <a:prstGeom prst="rect">
            <a:avLst/>
          </a:prstGeom>
          <a:noFill/>
        </p:spPr>
        <p:txBody>
          <a:bodyPr wrap="none" rtlCol="0">
            <a:spAutoFit/>
          </a:bodyPr>
          <a:lstStyle/>
          <a:p>
            <a:r>
              <a:rPr lang="en-US" sz="2400" b="1" baseline="30000" dirty="0" smtClean="0"/>
              <a:t>12</a:t>
            </a:r>
            <a:r>
              <a:rPr lang="en-US" sz="2400" b="1" dirty="0" smtClean="0"/>
              <a:t>C+</a:t>
            </a:r>
            <a:r>
              <a:rPr lang="en-US" sz="2400" b="1" baseline="30000" dirty="0" smtClean="0"/>
              <a:t>12</a:t>
            </a:r>
            <a:r>
              <a:rPr lang="en-US" sz="2400" b="1" dirty="0" smtClean="0"/>
              <a:t>C  </a:t>
            </a:r>
            <a:r>
              <a:rPr lang="en-US" sz="2400" dirty="0" smtClean="0"/>
              <a:t>vs</a:t>
            </a:r>
            <a:r>
              <a:rPr lang="en-US" sz="2400" b="1" dirty="0" smtClean="0"/>
              <a:t> </a:t>
            </a:r>
            <a:r>
              <a:rPr lang="en-US" sz="2400" b="1" baseline="30000" dirty="0" smtClean="0">
                <a:solidFill>
                  <a:srgbClr val="1508B8"/>
                </a:solidFill>
              </a:rPr>
              <a:t>14</a:t>
            </a:r>
            <a:r>
              <a:rPr lang="en-US" sz="2400" b="1" dirty="0" smtClean="0">
                <a:solidFill>
                  <a:srgbClr val="1508B8"/>
                </a:solidFill>
              </a:rPr>
              <a:t>N +</a:t>
            </a:r>
            <a:r>
              <a:rPr lang="en-US" sz="2400" b="1" baseline="30000" dirty="0" smtClean="0">
                <a:solidFill>
                  <a:srgbClr val="1508B8"/>
                </a:solidFill>
              </a:rPr>
              <a:t>10</a:t>
            </a:r>
            <a:r>
              <a:rPr lang="en-US" sz="2400" b="1" dirty="0" smtClean="0">
                <a:solidFill>
                  <a:srgbClr val="1508B8"/>
                </a:solidFill>
              </a:rPr>
              <a:t>B</a:t>
            </a:r>
            <a:endParaRPr lang="en-US" sz="2400" b="1" dirty="0">
              <a:solidFill>
                <a:srgbClr val="1508B8"/>
              </a:solidFill>
            </a:endParaRPr>
          </a:p>
        </p:txBody>
      </p:sp>
      <p:pic>
        <p:nvPicPr>
          <p:cNvPr id="40" name="Immagin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41" name="Immagine 40"/>
          <p:cNvPicPr>
            <a:picLocks noChangeAspect="1"/>
          </p:cNvPicPr>
          <p:nvPr/>
        </p:nvPicPr>
        <p:blipFill>
          <a:blip r:embed="rId8"/>
          <a:stretch>
            <a:fillRect/>
          </a:stretch>
        </p:blipFill>
        <p:spPr>
          <a:xfrm>
            <a:off x="11165983" y="-1"/>
            <a:ext cx="995763" cy="669471"/>
          </a:xfrm>
          <a:prstGeom prst="rect">
            <a:avLst/>
          </a:prstGeom>
        </p:spPr>
      </p:pic>
    </p:spTree>
    <p:extLst>
      <p:ext uri="{BB962C8B-B14F-4D97-AF65-F5344CB8AC3E}">
        <p14:creationId xmlns:p14="http://schemas.microsoft.com/office/powerpoint/2010/main" val="3519258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3590026" y="6465678"/>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12</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353800" y="-1"/>
            <a:ext cx="807946"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a:t>
            </a:r>
            <a:r>
              <a:rPr lang="it-IT" sz="2000" b="1" dirty="0" err="1">
                <a:solidFill>
                  <a:srgbClr val="1508B8"/>
                </a:solidFill>
              </a:rPr>
              <a:t>Hoyle</a:t>
            </a:r>
            <a:r>
              <a:rPr lang="it-IT" sz="2000" b="1" dirty="0">
                <a:solidFill>
                  <a:srgbClr val="1508B8"/>
                </a:solidFill>
              </a:rPr>
              <a:t> State in </a:t>
            </a:r>
            <a:r>
              <a:rPr lang="it-IT" sz="2000" b="1" baseline="30000" dirty="0">
                <a:solidFill>
                  <a:srgbClr val="1508B8"/>
                </a:solidFill>
              </a:rPr>
              <a:t>12</a:t>
            </a:r>
            <a:r>
              <a:rPr lang="it-IT" sz="2000" b="1" dirty="0">
                <a:solidFill>
                  <a:srgbClr val="1508B8"/>
                </a:solidFill>
              </a:rPr>
              <a:t>C + </a:t>
            </a:r>
            <a:r>
              <a:rPr lang="it-IT" sz="2000" b="1" baseline="30000" dirty="0">
                <a:solidFill>
                  <a:srgbClr val="1508B8"/>
                </a:solidFill>
              </a:rPr>
              <a:t>12</a:t>
            </a:r>
            <a:r>
              <a:rPr lang="it-IT" sz="2000" b="1" dirty="0">
                <a:solidFill>
                  <a:srgbClr val="1508B8"/>
                </a:solidFill>
              </a:rPr>
              <a:t>C </a:t>
            </a:r>
            <a:r>
              <a:rPr lang="it-IT" sz="2000" b="1" dirty="0" err="1" smtClean="0">
                <a:solidFill>
                  <a:srgbClr val="1508B8"/>
                </a:solidFill>
              </a:rPr>
              <a:t>reaction</a:t>
            </a:r>
            <a:endParaRPr lang="en-US" sz="2000" dirty="0">
              <a:solidFill>
                <a:srgbClr val="1508B8"/>
              </a:solidFill>
            </a:endParaRPr>
          </a:p>
        </p:txBody>
      </p:sp>
      <p:sp>
        <p:nvSpPr>
          <p:cNvPr id="18" name="Text Box 11"/>
          <p:cNvSpPr txBox="1">
            <a:spLocks noChangeArrowheads="1"/>
          </p:cNvSpPr>
          <p:nvPr/>
        </p:nvSpPr>
        <p:spPr bwMode="auto">
          <a:xfrm>
            <a:off x="633413" y="4203700"/>
            <a:ext cx="344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ru-RU" altLang="en-US" sz="1200" b="0" i="0" u="none" strike="noStrike" kern="0" cap="none" spc="0" normalizeH="0" baseline="0" noProof="0" smtClean="0">
              <a:ln>
                <a:noFill/>
              </a:ln>
              <a:solidFill>
                <a:srgbClr val="FF0000"/>
              </a:solidFill>
              <a:effectLst/>
              <a:uLnTx/>
              <a:uFillTx/>
              <a:latin typeface="Times New Roman" panose="02020603050405020304" pitchFamily="18" charset="0"/>
            </a:endParaRPr>
          </a:p>
        </p:txBody>
      </p:sp>
      <p:cxnSp>
        <p:nvCxnSpPr>
          <p:cNvPr id="52" name="AutoShape 42"/>
          <p:cNvCxnSpPr>
            <a:cxnSpLocks noChangeShapeType="1"/>
          </p:cNvCxnSpPr>
          <p:nvPr/>
        </p:nvCxnSpPr>
        <p:spPr bwMode="auto">
          <a:xfrm rot="16200000" flipH="1">
            <a:off x="-8403957" y="3812651"/>
            <a:ext cx="22078" cy="851012"/>
          </a:xfrm>
          <a:prstGeom prst="curvedConnector2">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cxnSp>
      <p:pic>
        <p:nvPicPr>
          <p:cNvPr id="17" name="Immagine 16"/>
          <p:cNvPicPr>
            <a:picLocks noChangeAspect="1"/>
          </p:cNvPicPr>
          <p:nvPr/>
        </p:nvPicPr>
        <p:blipFill>
          <a:blip r:embed="rId6"/>
          <a:stretch>
            <a:fillRect/>
          </a:stretch>
        </p:blipFill>
        <p:spPr>
          <a:xfrm>
            <a:off x="120665" y="4301253"/>
            <a:ext cx="3981865" cy="2382241"/>
          </a:xfrm>
          <a:prstGeom prst="rect">
            <a:avLst/>
          </a:prstGeom>
        </p:spPr>
      </p:pic>
      <p:pic>
        <p:nvPicPr>
          <p:cNvPr id="19" name="Immagine 18"/>
          <p:cNvPicPr>
            <a:picLocks noChangeAspect="1"/>
          </p:cNvPicPr>
          <p:nvPr/>
        </p:nvPicPr>
        <p:blipFill>
          <a:blip r:embed="rId7"/>
          <a:stretch>
            <a:fillRect/>
          </a:stretch>
        </p:blipFill>
        <p:spPr>
          <a:xfrm>
            <a:off x="4234794" y="4929361"/>
            <a:ext cx="4022298" cy="1494436"/>
          </a:xfrm>
          <a:prstGeom prst="rect">
            <a:avLst/>
          </a:prstGeom>
        </p:spPr>
      </p:pic>
      <p:sp>
        <p:nvSpPr>
          <p:cNvPr id="31" name="CasellaDiTesto 30"/>
          <p:cNvSpPr txBox="1"/>
          <p:nvPr/>
        </p:nvSpPr>
        <p:spPr>
          <a:xfrm>
            <a:off x="8389356" y="6375717"/>
            <a:ext cx="3670300" cy="615553"/>
          </a:xfrm>
          <a:prstGeom prst="rect">
            <a:avLst/>
          </a:prstGeom>
          <a:noFill/>
        </p:spPr>
        <p:txBody>
          <a:bodyPr wrap="none" rtlCol="0">
            <a:spAutoFit/>
          </a:bodyPr>
          <a:lstStyle/>
          <a:p>
            <a:r>
              <a:rPr lang="it-IT" sz="1600" b="1" dirty="0">
                <a:solidFill>
                  <a:srgbClr val="C10000"/>
                </a:solidFill>
              </a:rPr>
              <a:t>L. Morelli et al. </a:t>
            </a:r>
            <a:r>
              <a:rPr lang="it-IT" sz="1600" b="1" dirty="0" err="1">
                <a:solidFill>
                  <a:srgbClr val="C10000"/>
                </a:solidFill>
              </a:rPr>
              <a:t>J.Phys.G</a:t>
            </a:r>
            <a:r>
              <a:rPr lang="it-IT" sz="1600" b="1" dirty="0">
                <a:solidFill>
                  <a:srgbClr val="C10000"/>
                </a:solidFill>
              </a:rPr>
              <a:t> 43(2016) 045110</a:t>
            </a:r>
            <a:endParaRPr lang="it-IT" sz="1600" dirty="0"/>
          </a:p>
          <a:p>
            <a:endParaRPr lang="en-US" dirty="0"/>
          </a:p>
        </p:txBody>
      </p:sp>
      <p:grpSp>
        <p:nvGrpSpPr>
          <p:cNvPr id="14" name="Group 30"/>
          <p:cNvGrpSpPr/>
          <p:nvPr/>
        </p:nvGrpSpPr>
        <p:grpSpPr>
          <a:xfrm>
            <a:off x="5540146" y="515387"/>
            <a:ext cx="3124776" cy="2140145"/>
            <a:chOff x="1507937" y="2420242"/>
            <a:chExt cx="9932971" cy="4949036"/>
          </a:xfrm>
        </p:grpSpPr>
        <p:pic>
          <p:nvPicPr>
            <p:cNvPr id="15"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937" y="3615885"/>
              <a:ext cx="8368691" cy="3753393"/>
            </a:xfrm>
            <a:prstGeom prst="rect">
              <a:avLst/>
            </a:prstGeom>
          </p:spPr>
        </p:pic>
        <p:sp>
          <p:nvSpPr>
            <p:cNvPr id="16" name="Rectangle 32"/>
            <p:cNvSpPr/>
            <p:nvPr/>
          </p:nvSpPr>
          <p:spPr>
            <a:xfrm>
              <a:off x="2874507" y="2420242"/>
              <a:ext cx="5635548" cy="537787"/>
            </a:xfrm>
            <a:prstGeom prst="rect">
              <a:avLst/>
            </a:prstGeom>
          </p:spPr>
          <p:txBody>
            <a:bodyPr wrap="none">
              <a:spAutoFit/>
            </a:bodyPr>
            <a:lstStyle/>
            <a:p>
              <a:r>
                <a:rPr lang="it-IT" sz="1053" b="1" dirty="0">
                  <a:latin typeface="Arial" panose="020B0604020202020204" pitchFamily="34" charset="0"/>
                  <a:cs typeface="Arial" panose="020B0604020202020204" pitchFamily="34" charset="0"/>
                </a:rPr>
                <a:t>Total Energy Spectrum</a:t>
              </a:r>
            </a:p>
          </p:txBody>
        </p:sp>
        <mc:AlternateContent xmlns:mc="http://schemas.openxmlformats.org/markup-compatibility/2006" xmlns:a14="http://schemas.microsoft.com/office/drawing/2010/main">
          <mc:Choice Requires="a14">
            <p:sp>
              <p:nvSpPr>
                <p:cNvPr id="20" name="TextBox 33"/>
                <p:cNvSpPr txBox="1"/>
                <p:nvPr/>
              </p:nvSpPr>
              <p:spPr>
                <a:xfrm>
                  <a:off x="1929595" y="3020551"/>
                  <a:ext cx="9511313" cy="413610"/>
                </a:xfrm>
                <a:prstGeom prst="rect">
                  <a:avLst/>
                </a:prstGeom>
                <a:noFill/>
              </p:spPr>
              <p:txBody>
                <a:bodyPr wrap="square" lIns="0" tIns="0" rIns="0" bIns="0" rtlCol="0">
                  <a:spAutoFit/>
                </a:bodyPr>
                <a:lstStyle/>
                <a:p>
                  <a14:m>
                    <m:oMath xmlns:m="http://schemas.openxmlformats.org/officeDocument/2006/math">
                      <m:r>
                        <a:rPr lang="it-IT" sz="1200" i="1">
                          <a:latin typeface="Cambria Math" panose="02040503050406030204" pitchFamily="18" charset="0"/>
                        </a:rPr>
                        <m:t>𝐸</m:t>
                      </m:r>
                      <m:r>
                        <a:rPr lang="it-IT" sz="1200" i="1" baseline="-25000">
                          <a:latin typeface="Cambria Math" panose="02040503050406030204" pitchFamily="18" charset="0"/>
                        </a:rPr>
                        <m:t>𝑡𝑜𝑡</m:t>
                      </m:r>
                    </m:oMath>
                  </a14:m>
                  <a:r>
                    <a:rPr lang="it-IT" sz="1200" baseline="-25000" dirty="0"/>
                    <a:t> </a:t>
                  </a:r>
                  <a:r>
                    <a:rPr lang="it-IT" sz="1200" dirty="0"/>
                    <a:t>= </a:t>
                  </a:r>
                  <a14:m>
                    <m:oMath xmlns:m="http://schemas.openxmlformats.org/officeDocument/2006/math">
                      <m:nary>
                        <m:naryPr>
                          <m:chr m:val="∑"/>
                          <m:ctrlPr>
                            <a:rPr lang="pt-BR" sz="1200" i="1">
                              <a:latin typeface="Cambria Math" panose="02040503050406030204" pitchFamily="18" charset="0"/>
                            </a:rPr>
                          </m:ctrlPr>
                        </m:naryPr>
                        <m:sub>
                          <m:r>
                            <m:rPr>
                              <m:brk m:alnAt="23"/>
                            </m:rPr>
                            <a:rPr lang="it-IT" sz="1200" i="1">
                              <a:latin typeface="Cambria Math" panose="02040503050406030204" pitchFamily="18" charset="0"/>
                            </a:rPr>
                            <m:t>𝑖</m:t>
                          </m:r>
                          <m:r>
                            <a:rPr lang="pt-BR" sz="1200" i="1">
                              <a:latin typeface="Cambria Math" panose="02040503050406030204" pitchFamily="18" charset="0"/>
                            </a:rPr>
                            <m:t>=</m:t>
                          </m:r>
                          <m:r>
                            <a:rPr lang="it-IT" sz="1200" i="1">
                              <a:latin typeface="Cambria Math" panose="02040503050406030204" pitchFamily="18" charset="0"/>
                            </a:rPr>
                            <m:t>1</m:t>
                          </m:r>
                        </m:sub>
                        <m:sup>
                          <m:r>
                            <a:rPr lang="it-IT" sz="1200" i="1">
                              <a:latin typeface="Cambria Math" panose="02040503050406030204" pitchFamily="18" charset="0"/>
                            </a:rPr>
                            <m:t>3</m:t>
                          </m:r>
                        </m:sup>
                        <m:e>
                          <m:r>
                            <a:rPr lang="it-IT" sz="1200" i="1">
                              <a:latin typeface="Cambria Math" panose="02040503050406030204" pitchFamily="18" charset="0"/>
                            </a:rPr>
                            <m:t> </m:t>
                          </m:r>
                          <m:r>
                            <a:rPr lang="it-IT" sz="1200" i="1">
                              <a:latin typeface="Cambria Math" panose="02040503050406030204" pitchFamily="18" charset="0"/>
                            </a:rPr>
                            <m:t>𝐸</m:t>
                          </m:r>
                          <m:r>
                            <m:rPr>
                              <m:sty m:val="p"/>
                            </m:rPr>
                            <a:rPr lang="el-GR" sz="1200" i="1" baseline="-25000">
                              <a:latin typeface="Cambria Math" panose="02040503050406030204" pitchFamily="18" charset="0"/>
                            </a:rPr>
                            <m:t>α</m:t>
                          </m:r>
                          <m:r>
                            <a:rPr lang="it-IT" sz="1200" i="1" baseline="-25000">
                              <a:latin typeface="Cambria Math" panose="02040503050406030204" pitchFamily="18" charset="0"/>
                            </a:rPr>
                            <m:t>𝑖</m:t>
                          </m:r>
                          <m:r>
                            <a:rPr lang="it-IT" sz="1200" i="1">
                              <a:latin typeface="Cambria Math" panose="02040503050406030204" pitchFamily="18" charset="0"/>
                            </a:rPr>
                            <m:t>+</m:t>
                          </m:r>
                          <m:r>
                            <a:rPr lang="it-IT" sz="1200" i="1">
                              <a:latin typeface="Cambria Math" panose="02040503050406030204" pitchFamily="18" charset="0"/>
                            </a:rPr>
                            <m:t>𝐸𝑟𝑒𝑐</m:t>
                          </m:r>
                          <m:r>
                            <a:rPr lang="it-IT" sz="1200" i="1">
                              <a:latin typeface="Cambria Math" panose="02040503050406030204" pitchFamily="18" charset="0"/>
                            </a:rPr>
                            <m:t>=</m:t>
                          </m:r>
                          <m:r>
                            <a:rPr lang="it-IT" sz="1200" i="1">
                              <a:latin typeface="Cambria Math" panose="02040503050406030204" pitchFamily="18" charset="0"/>
                            </a:rPr>
                            <m:t>𝐸𝑏𝑒𝑎𝑚</m:t>
                          </m:r>
                          <m:r>
                            <a:rPr lang="it-IT" sz="1200" i="1">
                              <a:latin typeface="Cambria Math" panose="02040503050406030204" pitchFamily="18" charset="0"/>
                            </a:rPr>
                            <m:t>+</m:t>
                          </m:r>
                          <m:r>
                            <a:rPr lang="it-IT" sz="1200" i="1">
                              <a:latin typeface="Cambria Math" panose="02040503050406030204" pitchFamily="18" charset="0"/>
                            </a:rPr>
                            <m:t>𝑄</m:t>
                          </m:r>
                        </m:e>
                      </m:nary>
                    </m:oMath>
                  </a14:m>
                  <a:r>
                    <a:rPr lang="it-IT" sz="1200" dirty="0"/>
                    <a:t>    </a:t>
                  </a:r>
                  <a:endParaRPr lang="it-IT" sz="1200" baseline="-25000" dirty="0"/>
                </a:p>
              </p:txBody>
            </p:sp>
          </mc:Choice>
          <mc:Fallback xmlns="">
            <p:sp>
              <p:nvSpPr>
                <p:cNvPr id="20" name="TextBox 33"/>
                <p:cNvSpPr txBox="1">
                  <a:spLocks noRot="1" noChangeAspect="1" noMove="1" noResize="1" noEditPoints="1" noAdjustHandles="1" noChangeArrowheads="1" noChangeShapeType="1" noTextEdit="1"/>
                </p:cNvSpPr>
                <p:nvPr/>
              </p:nvSpPr>
              <p:spPr>
                <a:xfrm>
                  <a:off x="1929595" y="3020551"/>
                  <a:ext cx="9511313" cy="413610"/>
                </a:xfrm>
                <a:prstGeom prst="rect">
                  <a:avLst/>
                </a:prstGeom>
                <a:blipFill>
                  <a:blip r:embed="rId9"/>
                  <a:stretch>
                    <a:fillRect l="-1837" t="-172414" b="-286207"/>
                  </a:stretch>
                </a:blipFill>
              </p:spPr>
              <p:txBody>
                <a:bodyPr/>
                <a:lstStyle/>
                <a:p>
                  <a:r>
                    <a:rPr lang="it-IT">
                      <a:noFill/>
                    </a:rPr>
                    <a:t> </a:t>
                  </a:r>
                </a:p>
              </p:txBody>
            </p:sp>
          </mc:Fallback>
        </mc:AlternateContent>
        <p:sp>
          <p:nvSpPr>
            <p:cNvPr id="23" name="TextBox 36"/>
            <p:cNvSpPr txBox="1"/>
            <p:nvPr/>
          </p:nvSpPr>
          <p:spPr>
            <a:xfrm>
              <a:off x="3410143" y="3942800"/>
              <a:ext cx="5007505" cy="676141"/>
            </a:xfrm>
            <a:prstGeom prst="rect">
              <a:avLst/>
            </a:prstGeom>
            <a:noFill/>
          </p:spPr>
          <p:txBody>
            <a:bodyPr wrap="square" rtlCol="0">
              <a:spAutoFit/>
            </a:bodyPr>
            <a:lstStyle/>
            <a:p>
              <a:r>
                <a:rPr lang="it-IT" sz="1300" b="1" dirty="0"/>
                <a:t>Recoil </a:t>
              </a:r>
              <a:r>
                <a:rPr lang="it-IT" sz="1300" b="1" baseline="30000" dirty="0"/>
                <a:t>12</a:t>
              </a:r>
              <a:r>
                <a:rPr lang="it-IT" sz="1300" b="1" dirty="0"/>
                <a:t>C in G.S</a:t>
              </a:r>
              <a:r>
                <a:rPr lang="it-IT" sz="1050" b="1" dirty="0"/>
                <a:t>.</a:t>
              </a:r>
            </a:p>
          </p:txBody>
        </p:sp>
        <p:pic>
          <p:nvPicPr>
            <p:cNvPr id="26" name="Picture 38"/>
            <p:cNvPicPr>
              <a:picLocks noChangeAspect="1"/>
            </p:cNvPicPr>
            <p:nvPr/>
          </p:nvPicPr>
          <p:blipFill>
            <a:blip r:embed="rId10"/>
            <a:stretch>
              <a:fillRect/>
            </a:stretch>
          </p:blipFill>
          <p:spPr>
            <a:xfrm>
              <a:off x="6852131" y="4470121"/>
              <a:ext cx="939552" cy="710539"/>
            </a:xfrm>
            <a:prstGeom prst="rect">
              <a:avLst/>
            </a:prstGeom>
          </p:spPr>
        </p:pic>
        <p:cxnSp>
          <p:nvCxnSpPr>
            <p:cNvPr id="27" name="Straight Connector 39"/>
            <p:cNvCxnSpPr/>
            <p:nvPr/>
          </p:nvCxnSpPr>
          <p:spPr>
            <a:xfrm>
              <a:off x="8649343" y="3768820"/>
              <a:ext cx="36661" cy="30697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40"/>
            <p:cNvCxnSpPr/>
            <p:nvPr/>
          </p:nvCxnSpPr>
          <p:spPr>
            <a:xfrm flipH="1">
              <a:off x="7807780" y="3840318"/>
              <a:ext cx="10782" cy="30697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3"/>
          <p:cNvGrpSpPr/>
          <p:nvPr/>
        </p:nvGrpSpPr>
        <p:grpSpPr>
          <a:xfrm>
            <a:off x="8854875" y="458537"/>
            <a:ext cx="3148330" cy="2238644"/>
            <a:chOff x="7076748" y="1310404"/>
            <a:chExt cx="4912210" cy="5714322"/>
          </a:xfrm>
        </p:grpSpPr>
        <p:pic>
          <p:nvPicPr>
            <p:cNvPr id="30"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6748" y="2621530"/>
              <a:ext cx="4640700" cy="4403196"/>
            </a:xfrm>
            <a:prstGeom prst="rect">
              <a:avLst/>
            </a:prstGeom>
          </p:spPr>
        </p:pic>
        <p:sp>
          <p:nvSpPr>
            <p:cNvPr id="32" name="TextBox 25"/>
            <p:cNvSpPr txBox="1"/>
            <p:nvPr/>
          </p:nvSpPr>
          <p:spPr>
            <a:xfrm>
              <a:off x="7840492" y="3446477"/>
              <a:ext cx="1804490" cy="964632"/>
            </a:xfrm>
            <a:prstGeom prst="rect">
              <a:avLst/>
            </a:prstGeom>
            <a:noFill/>
          </p:spPr>
          <p:txBody>
            <a:bodyPr wrap="square" rtlCol="0">
              <a:spAutoFit/>
            </a:bodyPr>
            <a:lstStyle/>
            <a:p>
              <a:r>
                <a:rPr lang="it-IT" sz="1050" b="1" dirty="0"/>
                <a:t>7.65 MeV 0</a:t>
              </a:r>
              <a:r>
                <a:rPr lang="it-IT" sz="1050" b="1" baseline="30000" dirty="0"/>
                <a:t>+</a:t>
              </a:r>
            </a:p>
            <a:p>
              <a:r>
                <a:rPr lang="it-IT" sz="1050" b="1" dirty="0"/>
                <a:t> Hoyle state</a:t>
              </a:r>
            </a:p>
          </p:txBody>
        </p:sp>
        <p:sp>
          <p:nvSpPr>
            <p:cNvPr id="33" name="TextBox 26"/>
            <p:cNvSpPr txBox="1"/>
            <p:nvPr/>
          </p:nvSpPr>
          <p:spPr>
            <a:xfrm>
              <a:off x="7348369" y="1310404"/>
              <a:ext cx="4631756" cy="590541"/>
            </a:xfrm>
            <a:prstGeom prst="rect">
              <a:avLst/>
            </a:prstGeom>
            <a:noFill/>
          </p:spPr>
          <p:txBody>
            <a:bodyPr wrap="square" rtlCol="0">
              <a:spAutoFit/>
            </a:bodyPr>
            <a:lstStyle/>
            <a:p>
              <a:r>
                <a:rPr lang="it-IT" sz="1053" b="1" baseline="30000" dirty="0">
                  <a:latin typeface="Arial" panose="020B0604020202020204" pitchFamily="34" charset="0"/>
                  <a:cs typeface="Arial" panose="020B0604020202020204" pitchFamily="34" charset="0"/>
                </a:rPr>
                <a:t>12</a:t>
              </a:r>
              <a:r>
                <a:rPr lang="it-IT" sz="1053" b="1" dirty="0">
                  <a:latin typeface="Arial" panose="020B0604020202020204" pitchFamily="34" charset="0"/>
                  <a:cs typeface="Arial" panose="020B0604020202020204" pitchFamily="34" charset="0"/>
                </a:rPr>
                <a:t>C Excitation Energy Spectrum</a:t>
              </a:r>
            </a:p>
          </p:txBody>
        </p:sp>
        <mc:AlternateContent xmlns:mc="http://schemas.openxmlformats.org/markup-compatibility/2006" xmlns:a14="http://schemas.microsoft.com/office/drawing/2010/main">
          <mc:Choice Requires="a14">
            <p:sp>
              <p:nvSpPr>
                <p:cNvPr id="34" name="TextBox 27"/>
                <p:cNvSpPr txBox="1"/>
                <p:nvPr/>
              </p:nvSpPr>
              <p:spPr>
                <a:xfrm>
                  <a:off x="7584964" y="1849101"/>
                  <a:ext cx="4403994" cy="642195"/>
                </a:xfrm>
                <a:prstGeom prst="rect">
                  <a:avLst/>
                </a:prstGeom>
                <a:noFill/>
              </p:spPr>
              <p:txBody>
                <a:bodyPr wrap="square" lIns="0" tIns="0" rIns="0" bIns="0" rtlCol="0">
                  <a:spAutoFit/>
                </a:bodyPr>
                <a:lstStyle/>
                <a:p>
                  <a14:m>
                    <m:oMath xmlns:m="http://schemas.openxmlformats.org/officeDocument/2006/math">
                      <m:r>
                        <a:rPr lang="it-IT" sz="1200" i="1">
                          <a:latin typeface="Cambria Math" panose="02040503050406030204" pitchFamily="18" charset="0"/>
                        </a:rPr>
                        <m:t>𝐸</m:t>
                      </m:r>
                      <m:m>
                        <m:mPr>
                          <m:mcs>
                            <m:mc>
                              <m:mcPr>
                                <m:count m:val="1"/>
                                <m:mcJc m:val="center"/>
                              </m:mcPr>
                            </m:mc>
                          </m:mcs>
                          <m:ctrlPr>
                            <a:rPr lang="it-IT" sz="1200" i="1">
                              <a:latin typeface="Cambria Math" panose="02040503050406030204" pitchFamily="18" charset="0"/>
                            </a:rPr>
                          </m:ctrlPr>
                        </m:mPr>
                        <m:mr>
                          <m:e>
                            <m:r>
                              <m:rPr>
                                <m:brk m:alnAt="7"/>
                              </m:rPr>
                              <a:rPr lang="it-IT" sz="1200" i="1">
                                <a:latin typeface="Cambria Math" panose="02040503050406030204" pitchFamily="18" charset="0"/>
                              </a:rPr>
                              <m:t>∗</m:t>
                            </m:r>
                          </m:e>
                        </m:mr>
                        <m:mr>
                          <m:e>
                            <m:r>
                              <a:rPr lang="it-IT" sz="1200" i="1" baseline="30000">
                                <a:latin typeface="Cambria Math" panose="02040503050406030204" pitchFamily="18" charset="0"/>
                              </a:rPr>
                              <m:t>12</m:t>
                            </m:r>
                            <m:r>
                              <a:rPr lang="it-IT" sz="1200" i="1">
                                <a:latin typeface="Cambria Math" panose="02040503050406030204" pitchFamily="18" charset="0"/>
                              </a:rPr>
                              <m:t>𝐶</m:t>
                            </m:r>
                          </m:e>
                        </m:mr>
                      </m:m>
                    </m:oMath>
                  </a14:m>
                  <a:r>
                    <a:rPr lang="it-IT" sz="1200" dirty="0"/>
                    <a:t>= </a:t>
                  </a:r>
                  <a14:m>
                    <m:oMath xmlns:m="http://schemas.openxmlformats.org/officeDocument/2006/math">
                      <m:nary>
                        <m:naryPr>
                          <m:chr m:val="∑"/>
                          <m:ctrlPr>
                            <a:rPr lang="pt-BR" sz="1200" i="1">
                              <a:latin typeface="Cambria Math" panose="02040503050406030204" pitchFamily="18" charset="0"/>
                            </a:rPr>
                          </m:ctrlPr>
                        </m:naryPr>
                        <m:sub>
                          <m:r>
                            <m:rPr>
                              <m:brk m:alnAt="23"/>
                            </m:rPr>
                            <a:rPr lang="it-IT" sz="1200" i="1">
                              <a:latin typeface="Cambria Math" panose="02040503050406030204" pitchFamily="18" charset="0"/>
                            </a:rPr>
                            <m:t>𝑖</m:t>
                          </m:r>
                          <m:r>
                            <a:rPr lang="pt-BR" sz="1200" i="1">
                              <a:latin typeface="Cambria Math" panose="02040503050406030204" pitchFamily="18" charset="0"/>
                            </a:rPr>
                            <m:t>=</m:t>
                          </m:r>
                          <m:r>
                            <a:rPr lang="it-IT" sz="1200" i="1">
                              <a:latin typeface="Cambria Math" panose="02040503050406030204" pitchFamily="18" charset="0"/>
                            </a:rPr>
                            <m:t>1</m:t>
                          </m:r>
                        </m:sub>
                        <m:sup>
                          <m:r>
                            <a:rPr lang="it-IT" sz="1200" i="1">
                              <a:latin typeface="Cambria Math" panose="02040503050406030204" pitchFamily="18" charset="0"/>
                            </a:rPr>
                            <m:t>3</m:t>
                          </m:r>
                        </m:sup>
                        <m:e>
                          <m:r>
                            <a:rPr lang="it-IT" sz="1200" i="1">
                              <a:latin typeface="Cambria Math" panose="02040503050406030204" pitchFamily="18" charset="0"/>
                            </a:rPr>
                            <m:t> </m:t>
                          </m:r>
                          <m:r>
                            <a:rPr lang="it-IT" sz="1200" i="1">
                              <a:latin typeface="Cambria Math" panose="02040503050406030204" pitchFamily="18" charset="0"/>
                            </a:rPr>
                            <m:t>𝐸</m:t>
                          </m:r>
                          <m:r>
                            <m:rPr>
                              <m:sty m:val="p"/>
                            </m:rPr>
                            <a:rPr lang="el-GR" sz="1200" i="1" baseline="-6000">
                              <a:latin typeface="Cambria Math" panose="02040503050406030204" pitchFamily="18" charset="0"/>
                            </a:rPr>
                            <m:t>α</m:t>
                          </m:r>
                          <m:r>
                            <a:rPr lang="it-IT" sz="1200" i="1" baseline="-25000">
                              <a:latin typeface="Cambria Math" panose="02040503050406030204" pitchFamily="18" charset="0"/>
                            </a:rPr>
                            <m:t>𝑖</m:t>
                          </m:r>
                          <m:r>
                            <a:rPr lang="it-IT" sz="1200" i="1">
                              <a:latin typeface="Cambria Math" panose="02040503050406030204" pitchFamily="18" charset="0"/>
                            </a:rPr>
                            <m:t>−</m:t>
                          </m:r>
                          <m:f>
                            <m:fPr>
                              <m:ctrlPr>
                                <a:rPr lang="it-IT" sz="1200" i="1">
                                  <a:latin typeface="Cambria Math" panose="02040503050406030204" pitchFamily="18" charset="0"/>
                                </a:rPr>
                              </m:ctrlPr>
                            </m:fPr>
                            <m:num>
                              <m:r>
                                <a:rPr lang="it-IT" sz="1200" i="1">
                                  <a:latin typeface="Cambria Math" panose="02040503050406030204" pitchFamily="18" charset="0"/>
                                </a:rPr>
                                <m:t>𝑃</m:t>
                              </m:r>
                              <m:r>
                                <a:rPr lang="it-IT" sz="1200" i="1" baseline="30000">
                                  <a:latin typeface="Cambria Math" panose="02040503050406030204" pitchFamily="18" charset="0"/>
                                </a:rPr>
                                <m:t>2</m:t>
                              </m:r>
                            </m:num>
                            <m:den>
                              <m:r>
                                <a:rPr lang="it-IT" sz="1200" i="1">
                                  <a:latin typeface="Cambria Math" panose="02040503050406030204" pitchFamily="18" charset="0"/>
                                </a:rPr>
                                <m:t>2</m:t>
                              </m:r>
                              <m:r>
                                <a:rPr lang="it-IT" sz="1200" i="1">
                                  <a:latin typeface="Cambria Math" panose="02040503050406030204" pitchFamily="18" charset="0"/>
                                </a:rPr>
                                <m:t>𝑀𝐶</m:t>
                              </m:r>
                            </m:den>
                          </m:f>
                          <m:r>
                            <a:rPr lang="it-IT" sz="1200" i="1">
                              <a:latin typeface="Cambria Math" panose="02040503050406030204" pitchFamily="18" charset="0"/>
                            </a:rPr>
                            <m:t>+</m:t>
                          </m:r>
                          <m:r>
                            <a:rPr lang="it-IT" sz="1200" i="1">
                              <a:latin typeface="Cambria Math" panose="02040503050406030204" pitchFamily="18" charset="0"/>
                            </a:rPr>
                            <m:t>𝐸𝑡h</m:t>
                          </m:r>
                        </m:e>
                      </m:nary>
                    </m:oMath>
                  </a14:m>
                  <a:r>
                    <a:rPr lang="it-IT" sz="1053" dirty="0"/>
                    <a:t>    </a:t>
                  </a:r>
                  <a:endParaRPr lang="it-IT" sz="1053" baseline="-25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584965" y="1849100"/>
                  <a:ext cx="4403993" cy="642084"/>
                </a:xfrm>
                <a:prstGeom prst="rect">
                  <a:avLst/>
                </a:prstGeom>
                <a:blipFill rotWithShape="0">
                  <a:blip r:embed="rId14"/>
                  <a:stretch>
                    <a:fillRect l="-2065" t="-96667" b="-155000"/>
                  </a:stretch>
                </a:blipFill>
              </p:spPr>
              <p:txBody>
                <a:bodyPr/>
                <a:lstStyle/>
                <a:p>
                  <a:r>
                    <a:rPr lang="it-IT">
                      <a:noFill/>
                    </a:rPr>
                    <a:t> </a:t>
                  </a:r>
                </a:p>
              </p:txBody>
            </p:sp>
          </mc:Fallback>
        </mc:AlternateContent>
        <p:sp>
          <p:nvSpPr>
            <p:cNvPr id="35" name="Rectangle 28"/>
            <p:cNvSpPr/>
            <p:nvPr/>
          </p:nvSpPr>
          <p:spPr>
            <a:xfrm>
              <a:off x="9786963" y="2717697"/>
              <a:ext cx="1735845" cy="643089"/>
            </a:xfrm>
            <a:prstGeom prst="rect">
              <a:avLst/>
            </a:prstGeom>
          </p:spPr>
          <p:txBody>
            <a:bodyPr wrap="none">
              <a:spAutoFit/>
            </a:bodyPr>
            <a:lstStyle/>
            <a:p>
              <a:r>
                <a:rPr lang="it-IT" sz="1200" b="1" dirty="0"/>
                <a:t>9.64 MeV 3</a:t>
              </a:r>
              <a:r>
                <a:rPr lang="it-IT" sz="1200" b="1" baseline="30000" dirty="0"/>
                <a:t>-</a:t>
              </a:r>
            </a:p>
          </p:txBody>
        </p:sp>
        <p:sp>
          <p:nvSpPr>
            <p:cNvPr id="36" name="Rectangle 29"/>
            <p:cNvSpPr/>
            <p:nvPr/>
          </p:nvSpPr>
          <p:spPr>
            <a:xfrm>
              <a:off x="9838101" y="4993400"/>
              <a:ext cx="1879347" cy="643089"/>
            </a:xfrm>
            <a:prstGeom prst="rect">
              <a:avLst/>
            </a:prstGeom>
          </p:spPr>
          <p:txBody>
            <a:bodyPr wrap="none">
              <a:spAutoFit/>
            </a:bodyPr>
            <a:lstStyle/>
            <a:p>
              <a:r>
                <a:rPr lang="it-IT" sz="1200" b="1" dirty="0"/>
                <a:t>10.84 MeV 1</a:t>
              </a:r>
              <a:r>
                <a:rPr lang="it-IT" sz="1200" b="1" baseline="30000" dirty="0"/>
                <a:t>-</a:t>
              </a:r>
            </a:p>
          </p:txBody>
        </p:sp>
      </p:grpSp>
      <p:sp>
        <p:nvSpPr>
          <p:cNvPr id="37" name="TextBox 46"/>
          <p:cNvSpPr txBox="1"/>
          <p:nvPr/>
        </p:nvSpPr>
        <p:spPr>
          <a:xfrm>
            <a:off x="5117287" y="2722669"/>
            <a:ext cx="7074713" cy="1815882"/>
          </a:xfrm>
          <a:prstGeom prst="rect">
            <a:avLst/>
          </a:prstGeom>
          <a:solidFill>
            <a:schemeClr val="bg1">
              <a:lumMod val="85000"/>
            </a:schemeClr>
          </a:solidFill>
          <a:ln>
            <a:solidFill>
              <a:srgbClr val="1508B8"/>
            </a:solidFill>
          </a:ln>
        </p:spPr>
        <p:txBody>
          <a:bodyPr wrap="square" rtlCol="0">
            <a:spAutoFit/>
          </a:bodyPr>
          <a:lstStyle/>
          <a:p>
            <a:pPr marL="214313" indent="-214313">
              <a:buFont typeface="Wingdings" panose="05000000000000000000" pitchFamily="2" charset="2"/>
              <a:buChar char="Ø"/>
            </a:pPr>
            <a:r>
              <a:rPr lang="it-IT" sz="1600" dirty="0"/>
              <a:t>Decay of </a:t>
            </a:r>
            <a:r>
              <a:rPr lang="it-IT" sz="1600" b="1" baseline="30000" dirty="0"/>
              <a:t>12</a:t>
            </a:r>
            <a:r>
              <a:rPr lang="it-IT" sz="1600" b="1" dirty="0"/>
              <a:t>C*</a:t>
            </a:r>
            <a:r>
              <a:rPr lang="it-IT" sz="1600" dirty="0"/>
              <a:t> quasi-projectile </a:t>
            </a:r>
            <a:r>
              <a:rPr lang="it-IT" sz="1600" dirty="0">
                <a:solidFill>
                  <a:srgbClr val="C00000"/>
                </a:solidFill>
              </a:rPr>
              <a:t>(peripheral collisions) </a:t>
            </a:r>
            <a:r>
              <a:rPr lang="it-IT" sz="1600" dirty="0"/>
              <a:t>and </a:t>
            </a:r>
            <a:r>
              <a:rPr lang="it-IT" sz="1600" b="1" baseline="30000" dirty="0"/>
              <a:t>12</a:t>
            </a:r>
            <a:r>
              <a:rPr lang="it-IT" sz="1600" b="1" dirty="0"/>
              <a:t>C*</a:t>
            </a:r>
            <a:r>
              <a:rPr lang="it-IT" sz="1600" dirty="0"/>
              <a:t> in the </a:t>
            </a:r>
            <a:r>
              <a:rPr lang="it-IT" sz="1600" b="1" baseline="30000" dirty="0"/>
              <a:t>24</a:t>
            </a:r>
            <a:r>
              <a:rPr lang="it-IT" sz="1600" b="1" dirty="0"/>
              <a:t>Mg* decay </a:t>
            </a:r>
            <a:r>
              <a:rPr lang="it-IT" sz="1600" dirty="0">
                <a:solidFill>
                  <a:srgbClr val="C00000"/>
                </a:solidFill>
              </a:rPr>
              <a:t>(</a:t>
            </a:r>
            <a:r>
              <a:rPr lang="it-IT" sz="1600" dirty="0" err="1">
                <a:solidFill>
                  <a:srgbClr val="C00000"/>
                </a:solidFill>
              </a:rPr>
              <a:t>central</a:t>
            </a:r>
            <a:r>
              <a:rPr lang="it-IT" sz="1600" dirty="0">
                <a:solidFill>
                  <a:srgbClr val="C00000"/>
                </a:solidFill>
              </a:rPr>
              <a:t> </a:t>
            </a:r>
            <a:r>
              <a:rPr lang="it-IT" sz="1600" dirty="0" err="1" smtClean="0">
                <a:solidFill>
                  <a:srgbClr val="C00000"/>
                </a:solidFill>
              </a:rPr>
              <a:t>collisions</a:t>
            </a:r>
            <a:r>
              <a:rPr lang="it-IT" sz="1600" dirty="0" smtClean="0">
                <a:solidFill>
                  <a:srgbClr val="C00000"/>
                </a:solidFill>
              </a:rPr>
              <a:t> </a:t>
            </a:r>
            <a:r>
              <a:rPr lang="it-IT" sz="1600" dirty="0" smtClean="0">
                <a:solidFill>
                  <a:srgbClr val="C00000"/>
                </a:solidFill>
                <a:sym typeface="Wingdings" panose="05000000000000000000" pitchFamily="2" charset="2"/>
              </a:rPr>
              <a:t> </a:t>
            </a:r>
            <a:r>
              <a:rPr lang="it-IT" sz="1500" dirty="0" err="1" smtClean="0">
                <a:sym typeface="Wingdings" panose="05000000000000000000" pitchFamily="2" charset="2"/>
              </a:rPr>
              <a:t>comb</a:t>
            </a:r>
            <a:r>
              <a:rPr lang="it-IT" sz="1500" dirty="0" smtClean="0">
                <a:sym typeface="Wingdings" panose="05000000000000000000" pitchFamily="2" charset="2"/>
              </a:rPr>
              <a:t>. </a:t>
            </a:r>
            <a:r>
              <a:rPr lang="it-IT" sz="1500" b="1" dirty="0" smtClean="0">
                <a:solidFill>
                  <a:srgbClr val="0000FF"/>
                </a:solidFill>
                <a:sym typeface="Wingdings" panose="05000000000000000000" pitchFamily="2" charset="2"/>
              </a:rPr>
              <a:t>3</a:t>
            </a:r>
            <a:r>
              <a:rPr lang="it-IT" sz="1500" b="1" dirty="0" smtClean="0">
                <a:solidFill>
                  <a:srgbClr val="0000FF"/>
                </a:solidFill>
                <a:latin typeface="Symbol" panose="05050102010706020507" pitchFamily="18" charset="2"/>
                <a:sym typeface="Wingdings" panose="05000000000000000000" pitchFamily="2" charset="2"/>
              </a:rPr>
              <a:t>a</a:t>
            </a:r>
            <a:r>
              <a:rPr lang="it-IT" sz="1500" dirty="0" smtClean="0">
                <a:sym typeface="Wingdings" panose="05000000000000000000" pitchFamily="2" charset="2"/>
              </a:rPr>
              <a:t> over the </a:t>
            </a:r>
            <a:r>
              <a:rPr lang="it-IT" sz="1500" b="1" dirty="0" smtClean="0">
                <a:solidFill>
                  <a:srgbClr val="0000FF"/>
                </a:solidFill>
                <a:sym typeface="Wingdings" panose="05000000000000000000" pitchFamily="2" charset="2"/>
              </a:rPr>
              <a:t>6</a:t>
            </a:r>
            <a:r>
              <a:rPr lang="it-IT" sz="1500" b="1" dirty="0" smtClean="0">
                <a:solidFill>
                  <a:srgbClr val="0000FF"/>
                </a:solidFill>
                <a:latin typeface="Symbol" panose="05050102010706020507" pitchFamily="18" charset="2"/>
                <a:sym typeface="Wingdings" panose="05000000000000000000" pitchFamily="2" charset="2"/>
              </a:rPr>
              <a:t>a</a:t>
            </a:r>
            <a:r>
              <a:rPr lang="it-IT" sz="1500" dirty="0" smtClean="0">
                <a:sym typeface="Wingdings" panose="05000000000000000000" pitchFamily="2" charset="2"/>
              </a:rPr>
              <a:t> – minimum </a:t>
            </a:r>
            <a:r>
              <a:rPr lang="it-IT" sz="1500" dirty="0" err="1" smtClean="0">
                <a:sym typeface="Wingdings" panose="05000000000000000000" pitchFamily="2" charset="2"/>
              </a:rPr>
              <a:t>Excitation</a:t>
            </a:r>
            <a:r>
              <a:rPr lang="it-IT" sz="1500" dirty="0" smtClean="0">
                <a:sym typeface="Wingdings" panose="05000000000000000000" pitchFamily="2" charset="2"/>
              </a:rPr>
              <a:t> Energy in 12C*</a:t>
            </a:r>
            <a:r>
              <a:rPr lang="it-IT" sz="1500" dirty="0" smtClean="0"/>
              <a:t>)</a:t>
            </a:r>
            <a:endParaRPr lang="it-IT" sz="1500" dirty="0"/>
          </a:p>
          <a:p>
            <a:pPr marL="214313" indent="-214313">
              <a:buFont typeface="Wingdings" panose="05000000000000000000" pitchFamily="2" charset="2"/>
              <a:buChar char="Ø"/>
            </a:pPr>
            <a:r>
              <a:rPr lang="it-IT" sz="1600" dirty="0"/>
              <a:t>Compatibility with </a:t>
            </a:r>
            <a:r>
              <a:rPr lang="it-IT" sz="1600" dirty="0">
                <a:solidFill>
                  <a:srgbClr val="FF0000"/>
                </a:solidFill>
              </a:rPr>
              <a:t>sequential </a:t>
            </a:r>
            <a:r>
              <a:rPr lang="it-IT" sz="1600" dirty="0" err="1">
                <a:solidFill>
                  <a:srgbClr val="FF0000"/>
                </a:solidFill>
              </a:rPr>
              <a:t>decay</a:t>
            </a:r>
            <a:r>
              <a:rPr lang="it-IT" sz="1600" dirty="0">
                <a:solidFill>
                  <a:srgbClr val="FF0000"/>
                </a:solidFill>
              </a:rPr>
              <a:t>        </a:t>
            </a:r>
          </a:p>
          <a:p>
            <a:pPr marL="214313" indent="-214313">
              <a:buFont typeface="Wingdings" panose="05000000000000000000" pitchFamily="2" charset="2"/>
              <a:buChar char="Ø"/>
            </a:pPr>
            <a:r>
              <a:rPr lang="it-IT" sz="1600" baseline="30000" dirty="0" smtClean="0">
                <a:solidFill>
                  <a:srgbClr val="FF0000"/>
                </a:solidFill>
              </a:rPr>
              <a:t>12</a:t>
            </a:r>
            <a:r>
              <a:rPr lang="it-IT" sz="1600" dirty="0" smtClean="0">
                <a:solidFill>
                  <a:srgbClr val="FF0000"/>
                </a:solidFill>
              </a:rPr>
              <a:t>C*</a:t>
            </a:r>
            <a:r>
              <a:rPr lang="it-IT" sz="1600" dirty="0" smtClean="0">
                <a:solidFill>
                  <a:srgbClr val="FF0000"/>
                </a:solidFill>
                <a:sym typeface="Wingdings" panose="05000000000000000000" pitchFamily="2" charset="2"/>
              </a:rPr>
              <a:t></a:t>
            </a:r>
            <a:r>
              <a:rPr lang="it-IT" sz="1600" baseline="30000" dirty="0" smtClean="0">
                <a:solidFill>
                  <a:srgbClr val="FF0000"/>
                </a:solidFill>
              </a:rPr>
              <a:t>8</a:t>
            </a:r>
            <a:r>
              <a:rPr lang="it-IT" sz="1600" dirty="0" smtClean="0">
                <a:solidFill>
                  <a:srgbClr val="FF0000"/>
                </a:solidFill>
              </a:rPr>
              <a:t>Be</a:t>
            </a:r>
            <a:r>
              <a:rPr lang="it-IT" sz="1600" dirty="0">
                <a:solidFill>
                  <a:srgbClr val="FF0000"/>
                </a:solidFill>
              </a:rPr>
              <a:t>+ </a:t>
            </a:r>
            <a:r>
              <a:rPr lang="it-IT" sz="1600" dirty="0">
                <a:solidFill>
                  <a:srgbClr val="FF0000"/>
                </a:solidFill>
                <a:latin typeface="Symbol" panose="05050102010706020507" pitchFamily="18" charset="2"/>
              </a:rPr>
              <a:t>a</a:t>
            </a:r>
            <a:r>
              <a:rPr lang="it-IT" sz="1600" dirty="0">
                <a:solidFill>
                  <a:srgbClr val="FF0000"/>
                </a:solidFill>
              </a:rPr>
              <a:t> </a:t>
            </a:r>
            <a:r>
              <a:rPr lang="it-IT" sz="1600" dirty="0">
                <a:solidFill>
                  <a:srgbClr val="FF0000"/>
                </a:solidFill>
                <a:sym typeface="Wingdings" panose="05000000000000000000" pitchFamily="2" charset="2"/>
              </a:rPr>
              <a:t></a:t>
            </a:r>
            <a:r>
              <a:rPr lang="el-GR" sz="1600" dirty="0">
                <a:solidFill>
                  <a:srgbClr val="FF0000"/>
                </a:solidFill>
              </a:rPr>
              <a:t> </a:t>
            </a:r>
            <a:r>
              <a:rPr lang="it-IT" sz="1600" dirty="0" err="1">
                <a:solidFill>
                  <a:srgbClr val="FF0000"/>
                </a:solidFill>
                <a:latin typeface="Symbol" panose="05050102010706020507" pitchFamily="18" charset="2"/>
              </a:rPr>
              <a:t>a+a+a</a:t>
            </a:r>
            <a:r>
              <a:rPr lang="it-IT" sz="1600" b="1" dirty="0">
                <a:latin typeface="Symbol" panose="05050102010706020507" pitchFamily="18" charset="2"/>
              </a:rPr>
              <a:t> </a:t>
            </a:r>
            <a:r>
              <a:rPr lang="it-IT" sz="1600" dirty="0" err="1"/>
              <a:t>described</a:t>
            </a:r>
            <a:r>
              <a:rPr lang="it-IT" sz="1600" dirty="0"/>
              <a:t> by a dedicated Hauser-Feshbach prediction (HFl)</a:t>
            </a:r>
          </a:p>
          <a:p>
            <a:pPr marL="214313" indent="-214313">
              <a:buFont typeface="Wingdings" panose="05000000000000000000" pitchFamily="2" charset="2"/>
              <a:buChar char="Ø"/>
            </a:pPr>
            <a:r>
              <a:rPr lang="it-IT" sz="1600" dirty="0"/>
              <a:t>Negligible contribution of </a:t>
            </a:r>
            <a:r>
              <a:rPr lang="it-IT" sz="1600" dirty="0" err="1"/>
              <a:t>direct</a:t>
            </a:r>
            <a:r>
              <a:rPr lang="it-IT" sz="1600" dirty="0"/>
              <a:t> </a:t>
            </a:r>
            <a:r>
              <a:rPr lang="it-IT" sz="1600" baseline="30000" dirty="0" smtClean="0">
                <a:solidFill>
                  <a:srgbClr val="FF0000"/>
                </a:solidFill>
              </a:rPr>
              <a:t>12</a:t>
            </a:r>
            <a:r>
              <a:rPr lang="it-IT" sz="1600" dirty="0" smtClean="0">
                <a:solidFill>
                  <a:srgbClr val="FF0000"/>
                </a:solidFill>
              </a:rPr>
              <a:t>C* </a:t>
            </a:r>
            <a:r>
              <a:rPr lang="it-IT" sz="1600" dirty="0">
                <a:solidFill>
                  <a:srgbClr val="FF0000"/>
                </a:solidFill>
              </a:rPr>
              <a:t>-&gt; </a:t>
            </a:r>
            <a:r>
              <a:rPr lang="it-IT" sz="1600" dirty="0" err="1">
                <a:solidFill>
                  <a:srgbClr val="FF0000"/>
                </a:solidFill>
                <a:latin typeface="Symbol" panose="05050102010706020507" pitchFamily="18" charset="2"/>
              </a:rPr>
              <a:t>a+a+a</a:t>
            </a:r>
            <a:r>
              <a:rPr lang="it-IT" sz="1600" dirty="0">
                <a:solidFill>
                  <a:srgbClr val="FF0000"/>
                </a:solidFill>
                <a:latin typeface="Symbol" panose="05050102010706020507" pitchFamily="18" charset="2"/>
              </a:rPr>
              <a:t> </a:t>
            </a:r>
            <a:r>
              <a:rPr lang="it-IT" sz="1600" dirty="0" err="1" smtClean="0">
                <a:solidFill>
                  <a:srgbClr val="FF0000"/>
                </a:solidFill>
              </a:rPr>
              <a:t>decay</a:t>
            </a:r>
            <a:endParaRPr lang="it-IT" sz="1600" dirty="0" smtClean="0">
              <a:solidFill>
                <a:srgbClr val="FF0000"/>
              </a:solidFill>
            </a:endParaRPr>
          </a:p>
          <a:p>
            <a:r>
              <a:rPr lang="it-IT" sz="1600" dirty="0"/>
              <a:t>  </a:t>
            </a:r>
            <a:r>
              <a:rPr lang="it-IT" sz="1600" dirty="0" smtClean="0"/>
              <a:t>    </a:t>
            </a:r>
            <a:r>
              <a:rPr lang="it-IT" sz="1600" b="1" dirty="0" smtClean="0"/>
              <a:t>1.1</a:t>
            </a:r>
            <a:r>
              <a:rPr lang="it-IT" sz="1600" b="1" dirty="0"/>
              <a:t>% </a:t>
            </a:r>
            <a:r>
              <a:rPr lang="it-IT" sz="1600" b="1" dirty="0" smtClean="0"/>
              <a:t>±</a:t>
            </a:r>
            <a:r>
              <a:rPr lang="it-IT" sz="1600" dirty="0" smtClean="0"/>
              <a:t> </a:t>
            </a:r>
            <a:r>
              <a:rPr lang="it-IT" sz="1600" b="1" dirty="0"/>
              <a:t>0.8%</a:t>
            </a:r>
            <a:r>
              <a:rPr lang="it-IT" sz="1600" dirty="0"/>
              <a:t> </a:t>
            </a:r>
            <a:r>
              <a:rPr lang="it-IT" sz="1600" dirty="0" smtClean="0"/>
              <a:t>(</a:t>
            </a:r>
            <a:r>
              <a:rPr lang="it-IT" sz="1600" b="1" dirty="0" smtClean="0">
                <a:solidFill>
                  <a:srgbClr val="00B050"/>
                </a:solidFill>
              </a:rPr>
              <a:t>DDL</a:t>
            </a:r>
            <a:r>
              <a:rPr lang="it-IT" sz="1600" dirty="0" smtClean="0"/>
              <a:t>) – </a:t>
            </a:r>
            <a:r>
              <a:rPr lang="it-IT" sz="1600" b="1" dirty="0" smtClean="0"/>
              <a:t>0.02%</a:t>
            </a:r>
            <a:r>
              <a:rPr lang="it-IT" sz="1600" dirty="0" smtClean="0"/>
              <a:t> </a:t>
            </a:r>
            <a:r>
              <a:rPr lang="it-IT" sz="1600" dirty="0" err="1" smtClean="0"/>
              <a:t>upper</a:t>
            </a:r>
            <a:r>
              <a:rPr lang="it-IT" sz="1600" dirty="0" smtClean="0"/>
              <a:t> </a:t>
            </a:r>
            <a:r>
              <a:rPr lang="it-IT" sz="1600" dirty="0" err="1" smtClean="0"/>
              <a:t>limit</a:t>
            </a:r>
            <a:r>
              <a:rPr lang="it-IT" sz="1600" dirty="0" smtClean="0"/>
              <a:t> </a:t>
            </a:r>
            <a:r>
              <a:rPr lang="it-IT" sz="1600" b="1" dirty="0" smtClean="0">
                <a:solidFill>
                  <a:srgbClr val="0000FF"/>
                </a:solidFill>
              </a:rPr>
              <a:t>DDE</a:t>
            </a:r>
            <a:endParaRPr lang="it-IT" sz="1600" b="1" dirty="0">
              <a:solidFill>
                <a:srgbClr val="0000FF"/>
              </a:solidFill>
            </a:endParaRPr>
          </a:p>
        </p:txBody>
      </p:sp>
      <p:grpSp>
        <p:nvGrpSpPr>
          <p:cNvPr id="38" name="Gruppo 37"/>
          <p:cNvGrpSpPr/>
          <p:nvPr/>
        </p:nvGrpSpPr>
        <p:grpSpPr>
          <a:xfrm>
            <a:off x="291585" y="3323854"/>
            <a:ext cx="2978675" cy="811719"/>
            <a:chOff x="2533298" y="3262035"/>
            <a:chExt cx="7180496" cy="1755188"/>
          </a:xfrm>
        </p:grpSpPr>
        <p:sp>
          <p:nvSpPr>
            <p:cNvPr id="39" name="object 9"/>
            <p:cNvSpPr/>
            <p:nvPr/>
          </p:nvSpPr>
          <p:spPr>
            <a:xfrm>
              <a:off x="2533298" y="4280775"/>
              <a:ext cx="326188" cy="326188"/>
            </a:xfrm>
            <a:prstGeom prst="rect">
              <a:avLst/>
            </a:prstGeom>
            <a:blipFill>
              <a:blip r:embed="rId15" cstate="print"/>
              <a:stretch>
                <a:fillRect/>
              </a:stretch>
            </a:blipFill>
          </p:spPr>
          <p:txBody>
            <a:bodyPr wrap="square" lIns="0" tIns="0" rIns="0" bIns="0" rtlCol="0"/>
            <a:lstStyle/>
            <a:p>
              <a:endParaRPr sz="1226"/>
            </a:p>
          </p:txBody>
        </p:sp>
        <p:sp>
          <p:nvSpPr>
            <p:cNvPr id="40" name="object 10"/>
            <p:cNvSpPr/>
            <p:nvPr/>
          </p:nvSpPr>
          <p:spPr>
            <a:xfrm>
              <a:off x="2649711" y="3495851"/>
              <a:ext cx="326188" cy="326188"/>
            </a:xfrm>
            <a:prstGeom prst="rect">
              <a:avLst/>
            </a:prstGeom>
            <a:blipFill>
              <a:blip r:embed="rId15" cstate="print"/>
              <a:stretch>
                <a:fillRect/>
              </a:stretch>
            </a:blipFill>
          </p:spPr>
          <p:txBody>
            <a:bodyPr wrap="square" lIns="0" tIns="0" rIns="0" bIns="0" rtlCol="0"/>
            <a:lstStyle/>
            <a:p>
              <a:endParaRPr sz="1226"/>
            </a:p>
          </p:txBody>
        </p:sp>
        <p:sp>
          <p:nvSpPr>
            <p:cNvPr id="41" name="object 11"/>
            <p:cNvSpPr/>
            <p:nvPr/>
          </p:nvSpPr>
          <p:spPr>
            <a:xfrm>
              <a:off x="4526161" y="3658367"/>
              <a:ext cx="405718" cy="719226"/>
            </a:xfrm>
            <a:prstGeom prst="rect">
              <a:avLst/>
            </a:prstGeom>
            <a:blipFill>
              <a:blip r:embed="rId16" cstate="print"/>
              <a:stretch>
                <a:fillRect/>
              </a:stretch>
            </a:blipFill>
          </p:spPr>
          <p:txBody>
            <a:bodyPr wrap="square" lIns="0" tIns="0" rIns="0" bIns="0" rtlCol="0"/>
            <a:lstStyle/>
            <a:p>
              <a:endParaRPr sz="1226"/>
            </a:p>
          </p:txBody>
        </p:sp>
        <p:sp>
          <p:nvSpPr>
            <p:cNvPr id="42" name="object 12"/>
            <p:cNvSpPr/>
            <p:nvPr/>
          </p:nvSpPr>
          <p:spPr>
            <a:xfrm>
              <a:off x="2977054" y="3823200"/>
              <a:ext cx="349239" cy="148686"/>
            </a:xfrm>
            <a:custGeom>
              <a:avLst/>
              <a:gdLst/>
              <a:ahLst/>
              <a:cxnLst/>
              <a:rect l="l" t="t" r="r" b="b"/>
              <a:pathLst>
                <a:path w="384810" h="163829">
                  <a:moveTo>
                    <a:pt x="0" y="0"/>
                  </a:moveTo>
                  <a:lnTo>
                    <a:pt x="384809" y="163829"/>
                  </a:lnTo>
                </a:path>
              </a:pathLst>
            </a:custGeom>
            <a:ln w="3175">
              <a:solidFill>
                <a:srgbClr val="000000"/>
              </a:solidFill>
            </a:ln>
          </p:spPr>
          <p:txBody>
            <a:bodyPr wrap="square" lIns="0" tIns="0" rIns="0" bIns="0" rtlCol="0"/>
            <a:lstStyle/>
            <a:p>
              <a:endParaRPr sz="1226"/>
            </a:p>
          </p:txBody>
        </p:sp>
        <p:sp>
          <p:nvSpPr>
            <p:cNvPr id="43" name="object 13"/>
            <p:cNvSpPr/>
            <p:nvPr/>
          </p:nvSpPr>
          <p:spPr>
            <a:xfrm>
              <a:off x="3279029" y="3915400"/>
              <a:ext cx="155602" cy="103734"/>
            </a:xfrm>
            <a:custGeom>
              <a:avLst/>
              <a:gdLst/>
              <a:ahLst/>
              <a:cxnLst/>
              <a:rect l="l" t="t" r="r" b="b"/>
              <a:pathLst>
                <a:path w="171450" h="114300">
                  <a:moveTo>
                    <a:pt x="43184" y="0"/>
                  </a:moveTo>
                  <a:lnTo>
                    <a:pt x="0" y="100340"/>
                  </a:lnTo>
                  <a:lnTo>
                    <a:pt x="171449" y="114299"/>
                  </a:lnTo>
                  <a:lnTo>
                    <a:pt x="43184" y="0"/>
                  </a:lnTo>
                  <a:close/>
                </a:path>
              </a:pathLst>
            </a:custGeom>
            <a:solidFill>
              <a:srgbClr val="000000"/>
            </a:solidFill>
          </p:spPr>
          <p:txBody>
            <a:bodyPr wrap="square" lIns="0" tIns="0" rIns="0" bIns="0" rtlCol="0"/>
            <a:lstStyle/>
            <a:p>
              <a:endParaRPr sz="1226"/>
            </a:p>
          </p:txBody>
        </p:sp>
        <p:sp>
          <p:nvSpPr>
            <p:cNvPr id="44" name="object 14"/>
            <p:cNvSpPr/>
            <p:nvPr/>
          </p:nvSpPr>
          <p:spPr>
            <a:xfrm>
              <a:off x="3840352" y="4051416"/>
              <a:ext cx="404564" cy="0"/>
            </a:xfrm>
            <a:custGeom>
              <a:avLst/>
              <a:gdLst/>
              <a:ahLst/>
              <a:cxnLst/>
              <a:rect l="l" t="t" r="r" b="b"/>
              <a:pathLst>
                <a:path w="445769">
                  <a:moveTo>
                    <a:pt x="0" y="0"/>
                  </a:moveTo>
                  <a:lnTo>
                    <a:pt x="445769" y="0"/>
                  </a:lnTo>
                </a:path>
              </a:pathLst>
            </a:custGeom>
            <a:ln w="3175">
              <a:solidFill>
                <a:srgbClr val="000000"/>
              </a:solidFill>
            </a:ln>
          </p:spPr>
          <p:txBody>
            <a:bodyPr wrap="square" lIns="0" tIns="0" rIns="0" bIns="0" rtlCol="0"/>
            <a:lstStyle/>
            <a:p>
              <a:endParaRPr sz="1226"/>
            </a:p>
          </p:txBody>
        </p:sp>
        <p:sp>
          <p:nvSpPr>
            <p:cNvPr id="45" name="object 15"/>
            <p:cNvSpPr/>
            <p:nvPr/>
          </p:nvSpPr>
          <p:spPr>
            <a:xfrm>
              <a:off x="4216097" y="4001845"/>
              <a:ext cx="146381" cy="97971"/>
            </a:xfrm>
            <a:custGeom>
              <a:avLst/>
              <a:gdLst/>
              <a:ahLst/>
              <a:cxnLst/>
              <a:rect l="l" t="t" r="r" b="b"/>
              <a:pathLst>
                <a:path w="161289" h="107950">
                  <a:moveTo>
                    <a:pt x="0" y="0"/>
                  </a:moveTo>
                  <a:lnTo>
                    <a:pt x="0" y="107954"/>
                  </a:lnTo>
                  <a:lnTo>
                    <a:pt x="161294" y="54620"/>
                  </a:lnTo>
                  <a:lnTo>
                    <a:pt x="0" y="0"/>
                  </a:lnTo>
                  <a:close/>
                </a:path>
              </a:pathLst>
            </a:custGeom>
            <a:solidFill>
              <a:srgbClr val="000000"/>
            </a:solidFill>
          </p:spPr>
          <p:txBody>
            <a:bodyPr wrap="square" lIns="0" tIns="0" rIns="0" bIns="0" rtlCol="0"/>
            <a:lstStyle/>
            <a:p>
              <a:endParaRPr sz="1226"/>
            </a:p>
          </p:txBody>
        </p:sp>
        <p:sp>
          <p:nvSpPr>
            <p:cNvPr id="46" name="object 16"/>
            <p:cNvSpPr/>
            <p:nvPr/>
          </p:nvSpPr>
          <p:spPr>
            <a:xfrm>
              <a:off x="7302785"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47" name="object 17"/>
            <p:cNvSpPr/>
            <p:nvPr/>
          </p:nvSpPr>
          <p:spPr>
            <a:xfrm>
              <a:off x="7369619" y="4019134"/>
              <a:ext cx="34002" cy="0"/>
            </a:xfrm>
            <a:custGeom>
              <a:avLst/>
              <a:gdLst/>
              <a:ahLst/>
              <a:cxnLst/>
              <a:rect l="l" t="t" r="r" b="b"/>
              <a:pathLst>
                <a:path w="37464">
                  <a:moveTo>
                    <a:pt x="0" y="0"/>
                  </a:moveTo>
                  <a:lnTo>
                    <a:pt x="36850" y="0"/>
                  </a:lnTo>
                </a:path>
              </a:pathLst>
            </a:custGeom>
            <a:ln w="3175">
              <a:solidFill>
                <a:srgbClr val="000000"/>
              </a:solidFill>
            </a:ln>
          </p:spPr>
          <p:txBody>
            <a:bodyPr wrap="square" lIns="0" tIns="0" rIns="0" bIns="0" rtlCol="0"/>
            <a:lstStyle/>
            <a:p>
              <a:endParaRPr sz="1226"/>
            </a:p>
          </p:txBody>
        </p:sp>
        <p:sp>
          <p:nvSpPr>
            <p:cNvPr id="48" name="object 18"/>
            <p:cNvSpPr/>
            <p:nvPr/>
          </p:nvSpPr>
          <p:spPr>
            <a:xfrm>
              <a:off x="7435318"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49" name="object 19"/>
            <p:cNvSpPr/>
            <p:nvPr/>
          </p:nvSpPr>
          <p:spPr>
            <a:xfrm>
              <a:off x="7502178"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50" name="object 20"/>
            <p:cNvSpPr/>
            <p:nvPr/>
          </p:nvSpPr>
          <p:spPr>
            <a:xfrm>
              <a:off x="7569037" y="4019134"/>
              <a:ext cx="32273" cy="0"/>
            </a:xfrm>
            <a:custGeom>
              <a:avLst/>
              <a:gdLst/>
              <a:ahLst/>
              <a:cxnLst/>
              <a:rect l="l" t="t" r="r" b="b"/>
              <a:pathLst>
                <a:path w="35559">
                  <a:moveTo>
                    <a:pt x="0" y="0"/>
                  </a:moveTo>
                  <a:lnTo>
                    <a:pt x="35539" y="0"/>
                  </a:lnTo>
                </a:path>
              </a:pathLst>
            </a:custGeom>
            <a:ln w="3175">
              <a:solidFill>
                <a:srgbClr val="000000"/>
              </a:solidFill>
            </a:ln>
          </p:spPr>
          <p:txBody>
            <a:bodyPr wrap="square" lIns="0" tIns="0" rIns="0" bIns="0" rtlCol="0"/>
            <a:lstStyle/>
            <a:p>
              <a:endParaRPr sz="1226"/>
            </a:p>
          </p:txBody>
        </p:sp>
        <p:sp>
          <p:nvSpPr>
            <p:cNvPr id="51" name="object 21"/>
            <p:cNvSpPr/>
            <p:nvPr/>
          </p:nvSpPr>
          <p:spPr>
            <a:xfrm>
              <a:off x="7634737"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53" name="object 22"/>
            <p:cNvSpPr/>
            <p:nvPr/>
          </p:nvSpPr>
          <p:spPr>
            <a:xfrm>
              <a:off x="7701569"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54" name="object 23"/>
            <p:cNvSpPr/>
            <p:nvPr/>
          </p:nvSpPr>
          <p:spPr>
            <a:xfrm>
              <a:off x="7767268"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55" name="object 24"/>
            <p:cNvSpPr/>
            <p:nvPr/>
          </p:nvSpPr>
          <p:spPr>
            <a:xfrm>
              <a:off x="7834127"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56" name="object 25"/>
            <p:cNvSpPr/>
            <p:nvPr/>
          </p:nvSpPr>
          <p:spPr>
            <a:xfrm>
              <a:off x="7900988" y="4019134"/>
              <a:ext cx="32273" cy="0"/>
            </a:xfrm>
            <a:custGeom>
              <a:avLst/>
              <a:gdLst/>
              <a:ahLst/>
              <a:cxnLst/>
              <a:rect l="l" t="t" r="r" b="b"/>
              <a:pathLst>
                <a:path w="35559">
                  <a:moveTo>
                    <a:pt x="0" y="0"/>
                  </a:moveTo>
                  <a:lnTo>
                    <a:pt x="35539" y="0"/>
                  </a:lnTo>
                </a:path>
              </a:pathLst>
            </a:custGeom>
            <a:ln w="3175">
              <a:solidFill>
                <a:srgbClr val="000000"/>
              </a:solidFill>
            </a:ln>
          </p:spPr>
          <p:txBody>
            <a:bodyPr wrap="square" lIns="0" tIns="0" rIns="0" bIns="0" rtlCol="0"/>
            <a:lstStyle/>
            <a:p>
              <a:endParaRPr sz="1226"/>
            </a:p>
          </p:txBody>
        </p:sp>
        <p:sp>
          <p:nvSpPr>
            <p:cNvPr id="57" name="object 26"/>
            <p:cNvSpPr/>
            <p:nvPr/>
          </p:nvSpPr>
          <p:spPr>
            <a:xfrm>
              <a:off x="7966686"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58" name="object 27"/>
            <p:cNvSpPr/>
            <p:nvPr/>
          </p:nvSpPr>
          <p:spPr>
            <a:xfrm>
              <a:off x="8033519"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59" name="object 28"/>
            <p:cNvSpPr/>
            <p:nvPr/>
          </p:nvSpPr>
          <p:spPr>
            <a:xfrm>
              <a:off x="8099218"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60" name="object 29"/>
            <p:cNvSpPr/>
            <p:nvPr/>
          </p:nvSpPr>
          <p:spPr>
            <a:xfrm>
              <a:off x="8166078"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61" name="object 30"/>
            <p:cNvSpPr/>
            <p:nvPr/>
          </p:nvSpPr>
          <p:spPr>
            <a:xfrm>
              <a:off x="8232938" y="4019134"/>
              <a:ext cx="32273" cy="0"/>
            </a:xfrm>
            <a:custGeom>
              <a:avLst/>
              <a:gdLst/>
              <a:ahLst/>
              <a:cxnLst/>
              <a:rect l="l" t="t" r="r" b="b"/>
              <a:pathLst>
                <a:path w="35559">
                  <a:moveTo>
                    <a:pt x="0" y="0"/>
                  </a:moveTo>
                  <a:lnTo>
                    <a:pt x="35539" y="0"/>
                  </a:lnTo>
                </a:path>
              </a:pathLst>
            </a:custGeom>
            <a:ln w="3175">
              <a:solidFill>
                <a:srgbClr val="000000"/>
              </a:solidFill>
            </a:ln>
          </p:spPr>
          <p:txBody>
            <a:bodyPr wrap="square" lIns="0" tIns="0" rIns="0" bIns="0" rtlCol="0"/>
            <a:lstStyle/>
            <a:p>
              <a:endParaRPr sz="1226"/>
            </a:p>
          </p:txBody>
        </p:sp>
        <p:sp>
          <p:nvSpPr>
            <p:cNvPr id="62" name="object 31"/>
            <p:cNvSpPr/>
            <p:nvPr/>
          </p:nvSpPr>
          <p:spPr>
            <a:xfrm>
              <a:off x="8298636"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63" name="object 32"/>
            <p:cNvSpPr/>
            <p:nvPr/>
          </p:nvSpPr>
          <p:spPr>
            <a:xfrm>
              <a:off x="8365470"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64" name="object 33"/>
            <p:cNvSpPr/>
            <p:nvPr/>
          </p:nvSpPr>
          <p:spPr>
            <a:xfrm>
              <a:off x="8431168" y="4019134"/>
              <a:ext cx="34002" cy="0"/>
            </a:xfrm>
            <a:custGeom>
              <a:avLst/>
              <a:gdLst/>
              <a:ahLst/>
              <a:cxnLst/>
              <a:rect l="l" t="t" r="r" b="b"/>
              <a:pathLst>
                <a:path w="37465">
                  <a:moveTo>
                    <a:pt x="0" y="0"/>
                  </a:moveTo>
                  <a:lnTo>
                    <a:pt x="36850" y="0"/>
                  </a:lnTo>
                </a:path>
              </a:pathLst>
            </a:custGeom>
            <a:ln w="3175">
              <a:solidFill>
                <a:srgbClr val="000000"/>
              </a:solidFill>
            </a:ln>
          </p:spPr>
          <p:txBody>
            <a:bodyPr wrap="square" lIns="0" tIns="0" rIns="0" bIns="0" rtlCol="0"/>
            <a:lstStyle/>
            <a:p>
              <a:endParaRPr sz="1226"/>
            </a:p>
          </p:txBody>
        </p:sp>
        <p:sp>
          <p:nvSpPr>
            <p:cNvPr id="65" name="object 34"/>
            <p:cNvSpPr/>
            <p:nvPr/>
          </p:nvSpPr>
          <p:spPr>
            <a:xfrm>
              <a:off x="8498028" y="4019134"/>
              <a:ext cx="33426" cy="0"/>
            </a:xfrm>
            <a:custGeom>
              <a:avLst/>
              <a:gdLst/>
              <a:ahLst/>
              <a:cxnLst/>
              <a:rect l="l" t="t" r="r" b="b"/>
              <a:pathLst>
                <a:path w="36829">
                  <a:moveTo>
                    <a:pt x="0" y="0"/>
                  </a:moveTo>
                  <a:lnTo>
                    <a:pt x="36819" y="0"/>
                  </a:lnTo>
                </a:path>
              </a:pathLst>
            </a:custGeom>
            <a:ln w="3175">
              <a:solidFill>
                <a:srgbClr val="000000"/>
              </a:solidFill>
            </a:ln>
          </p:spPr>
          <p:txBody>
            <a:bodyPr wrap="square" lIns="0" tIns="0" rIns="0" bIns="0" rtlCol="0"/>
            <a:lstStyle/>
            <a:p>
              <a:endParaRPr sz="1226"/>
            </a:p>
          </p:txBody>
        </p:sp>
        <p:sp>
          <p:nvSpPr>
            <p:cNvPr id="66" name="object 35"/>
            <p:cNvSpPr/>
            <p:nvPr/>
          </p:nvSpPr>
          <p:spPr>
            <a:xfrm>
              <a:off x="8564889" y="4019134"/>
              <a:ext cx="32273" cy="0"/>
            </a:xfrm>
            <a:custGeom>
              <a:avLst/>
              <a:gdLst/>
              <a:ahLst/>
              <a:cxnLst/>
              <a:rect l="l" t="t" r="r" b="b"/>
              <a:pathLst>
                <a:path w="35559">
                  <a:moveTo>
                    <a:pt x="0" y="0"/>
                  </a:moveTo>
                  <a:lnTo>
                    <a:pt x="35539" y="0"/>
                  </a:lnTo>
                </a:path>
              </a:pathLst>
            </a:custGeom>
            <a:ln w="3175">
              <a:solidFill>
                <a:srgbClr val="000000"/>
              </a:solidFill>
            </a:ln>
          </p:spPr>
          <p:txBody>
            <a:bodyPr wrap="square" lIns="0" tIns="0" rIns="0" bIns="0" rtlCol="0"/>
            <a:lstStyle/>
            <a:p>
              <a:endParaRPr sz="1226"/>
            </a:p>
          </p:txBody>
        </p:sp>
        <p:sp>
          <p:nvSpPr>
            <p:cNvPr id="67" name="object 36"/>
            <p:cNvSpPr/>
            <p:nvPr/>
          </p:nvSpPr>
          <p:spPr>
            <a:xfrm>
              <a:off x="8593685" y="3969562"/>
              <a:ext cx="148110" cy="97971"/>
            </a:xfrm>
            <a:custGeom>
              <a:avLst/>
              <a:gdLst/>
              <a:ahLst/>
              <a:cxnLst/>
              <a:rect l="l" t="t" r="r" b="b"/>
              <a:pathLst>
                <a:path w="163195" h="107950">
                  <a:moveTo>
                    <a:pt x="0" y="0"/>
                  </a:moveTo>
                  <a:lnTo>
                    <a:pt x="0" y="107960"/>
                  </a:lnTo>
                  <a:lnTo>
                    <a:pt x="162580" y="54620"/>
                  </a:lnTo>
                  <a:lnTo>
                    <a:pt x="0" y="0"/>
                  </a:lnTo>
                  <a:close/>
                </a:path>
              </a:pathLst>
            </a:custGeom>
            <a:solidFill>
              <a:srgbClr val="000000"/>
            </a:solidFill>
          </p:spPr>
          <p:txBody>
            <a:bodyPr wrap="square" lIns="0" tIns="0" rIns="0" bIns="0" rtlCol="0"/>
            <a:lstStyle/>
            <a:p>
              <a:endParaRPr sz="1226"/>
            </a:p>
          </p:txBody>
        </p:sp>
        <p:sp>
          <p:nvSpPr>
            <p:cNvPr id="68" name="object 37"/>
            <p:cNvSpPr/>
            <p:nvPr/>
          </p:nvSpPr>
          <p:spPr>
            <a:xfrm>
              <a:off x="5473602" y="4081374"/>
              <a:ext cx="423006" cy="263947"/>
            </a:xfrm>
            <a:custGeom>
              <a:avLst/>
              <a:gdLst/>
              <a:ahLst/>
              <a:cxnLst/>
              <a:rect l="l" t="t" r="r" b="b"/>
              <a:pathLst>
                <a:path w="466089" h="290829">
                  <a:moveTo>
                    <a:pt x="0" y="290834"/>
                  </a:moveTo>
                  <a:lnTo>
                    <a:pt x="466069" y="0"/>
                  </a:lnTo>
                </a:path>
              </a:pathLst>
            </a:custGeom>
            <a:ln w="3175">
              <a:solidFill>
                <a:srgbClr val="000000"/>
              </a:solidFill>
            </a:ln>
          </p:spPr>
          <p:txBody>
            <a:bodyPr wrap="square" lIns="0" tIns="0" rIns="0" bIns="0" rtlCol="0"/>
            <a:lstStyle/>
            <a:p>
              <a:endParaRPr sz="1226"/>
            </a:p>
          </p:txBody>
        </p:sp>
        <p:sp>
          <p:nvSpPr>
            <p:cNvPr id="69" name="object 38"/>
            <p:cNvSpPr/>
            <p:nvPr/>
          </p:nvSpPr>
          <p:spPr>
            <a:xfrm>
              <a:off x="5845884" y="4019134"/>
              <a:ext cx="149839" cy="118718"/>
            </a:xfrm>
            <a:custGeom>
              <a:avLst/>
              <a:gdLst/>
              <a:ahLst/>
              <a:cxnLst/>
              <a:rect l="l" t="t" r="r" b="b"/>
              <a:pathLst>
                <a:path w="165100" h="130810">
                  <a:moveTo>
                    <a:pt x="165110" y="0"/>
                  </a:moveTo>
                  <a:lnTo>
                    <a:pt x="0" y="39380"/>
                  </a:lnTo>
                  <a:lnTo>
                    <a:pt x="57149" y="130814"/>
                  </a:lnTo>
                  <a:lnTo>
                    <a:pt x="165110" y="0"/>
                  </a:lnTo>
                  <a:close/>
                </a:path>
              </a:pathLst>
            </a:custGeom>
            <a:solidFill>
              <a:srgbClr val="000000"/>
            </a:solidFill>
          </p:spPr>
          <p:txBody>
            <a:bodyPr wrap="square" lIns="0" tIns="0" rIns="0" bIns="0" rtlCol="0"/>
            <a:lstStyle/>
            <a:p>
              <a:endParaRPr sz="1226"/>
            </a:p>
          </p:txBody>
        </p:sp>
        <p:sp>
          <p:nvSpPr>
            <p:cNvPr id="70" name="object 39"/>
            <p:cNvSpPr/>
            <p:nvPr/>
          </p:nvSpPr>
          <p:spPr>
            <a:xfrm>
              <a:off x="8871472" y="3754035"/>
              <a:ext cx="527891" cy="525587"/>
            </a:xfrm>
            <a:prstGeom prst="rect">
              <a:avLst/>
            </a:prstGeom>
            <a:blipFill>
              <a:blip r:embed="rId17" cstate="print"/>
              <a:stretch>
                <a:fillRect/>
              </a:stretch>
            </a:blipFill>
          </p:spPr>
          <p:txBody>
            <a:bodyPr wrap="square" lIns="0" tIns="0" rIns="0" bIns="0" rtlCol="0"/>
            <a:lstStyle/>
            <a:p>
              <a:endParaRPr sz="1226"/>
            </a:p>
          </p:txBody>
        </p:sp>
        <p:sp>
          <p:nvSpPr>
            <p:cNvPr id="71" name="object 40"/>
            <p:cNvSpPr/>
            <p:nvPr/>
          </p:nvSpPr>
          <p:spPr>
            <a:xfrm>
              <a:off x="6257365" y="3560398"/>
              <a:ext cx="849468" cy="849468"/>
            </a:xfrm>
            <a:prstGeom prst="rect">
              <a:avLst/>
            </a:prstGeom>
            <a:blipFill>
              <a:blip r:embed="rId18" cstate="print"/>
              <a:stretch>
                <a:fillRect/>
              </a:stretch>
            </a:blipFill>
          </p:spPr>
          <p:txBody>
            <a:bodyPr wrap="square" lIns="0" tIns="0" rIns="0" bIns="0" rtlCol="0"/>
            <a:lstStyle/>
            <a:p>
              <a:endParaRPr sz="1226"/>
            </a:p>
          </p:txBody>
        </p:sp>
        <p:sp>
          <p:nvSpPr>
            <p:cNvPr id="72" name="object 41"/>
            <p:cNvSpPr/>
            <p:nvPr/>
          </p:nvSpPr>
          <p:spPr>
            <a:xfrm>
              <a:off x="5244225" y="4378746"/>
              <a:ext cx="326188" cy="326188"/>
            </a:xfrm>
            <a:prstGeom prst="rect">
              <a:avLst/>
            </a:prstGeom>
            <a:blipFill>
              <a:blip r:embed="rId15" cstate="print"/>
              <a:stretch>
                <a:fillRect/>
              </a:stretch>
            </a:blipFill>
          </p:spPr>
          <p:txBody>
            <a:bodyPr wrap="square" lIns="0" tIns="0" rIns="0" bIns="0" rtlCol="0"/>
            <a:lstStyle/>
            <a:p>
              <a:endParaRPr sz="1226"/>
            </a:p>
          </p:txBody>
        </p:sp>
        <p:sp>
          <p:nvSpPr>
            <p:cNvPr id="73" name="object 42"/>
            <p:cNvSpPr/>
            <p:nvPr/>
          </p:nvSpPr>
          <p:spPr>
            <a:xfrm>
              <a:off x="2925186" y="4145916"/>
              <a:ext cx="423006" cy="265099"/>
            </a:xfrm>
            <a:custGeom>
              <a:avLst/>
              <a:gdLst/>
              <a:ahLst/>
              <a:cxnLst/>
              <a:rect l="l" t="t" r="r" b="b"/>
              <a:pathLst>
                <a:path w="466089" h="292100">
                  <a:moveTo>
                    <a:pt x="0" y="292108"/>
                  </a:moveTo>
                  <a:lnTo>
                    <a:pt x="466081" y="0"/>
                  </a:lnTo>
                </a:path>
              </a:pathLst>
            </a:custGeom>
            <a:ln w="3175">
              <a:solidFill>
                <a:srgbClr val="000000"/>
              </a:solidFill>
            </a:ln>
          </p:spPr>
          <p:txBody>
            <a:bodyPr wrap="square" lIns="0" tIns="0" rIns="0" bIns="0" rtlCol="0"/>
            <a:lstStyle/>
            <a:p>
              <a:endParaRPr sz="1226"/>
            </a:p>
          </p:txBody>
        </p:sp>
        <p:sp>
          <p:nvSpPr>
            <p:cNvPr id="74" name="object 43"/>
            <p:cNvSpPr/>
            <p:nvPr/>
          </p:nvSpPr>
          <p:spPr>
            <a:xfrm>
              <a:off x="3297474" y="4083670"/>
              <a:ext cx="149839" cy="120447"/>
            </a:xfrm>
            <a:custGeom>
              <a:avLst/>
              <a:gdLst/>
              <a:ahLst/>
              <a:cxnLst/>
              <a:rect l="l" t="t" r="r" b="b"/>
              <a:pathLst>
                <a:path w="165100" h="132714">
                  <a:moveTo>
                    <a:pt x="165104" y="0"/>
                  </a:moveTo>
                  <a:lnTo>
                    <a:pt x="0" y="40654"/>
                  </a:lnTo>
                  <a:lnTo>
                    <a:pt x="57149" y="132094"/>
                  </a:lnTo>
                  <a:lnTo>
                    <a:pt x="165104" y="0"/>
                  </a:lnTo>
                  <a:close/>
                </a:path>
              </a:pathLst>
            </a:custGeom>
            <a:solidFill>
              <a:srgbClr val="000000"/>
            </a:solidFill>
          </p:spPr>
          <p:txBody>
            <a:bodyPr wrap="square" lIns="0" tIns="0" rIns="0" bIns="0" rtlCol="0"/>
            <a:lstStyle/>
            <a:p>
              <a:endParaRPr sz="1226"/>
            </a:p>
          </p:txBody>
        </p:sp>
        <p:sp>
          <p:nvSpPr>
            <p:cNvPr id="75" name="object 44"/>
            <p:cNvSpPr/>
            <p:nvPr/>
          </p:nvSpPr>
          <p:spPr>
            <a:xfrm>
              <a:off x="3513015" y="3789755"/>
              <a:ext cx="224758" cy="491010"/>
            </a:xfrm>
            <a:custGeom>
              <a:avLst/>
              <a:gdLst/>
              <a:ahLst/>
              <a:cxnLst/>
              <a:rect l="l" t="t" r="r" b="b"/>
              <a:pathLst>
                <a:path w="247650" h="541020">
                  <a:moveTo>
                    <a:pt x="52065" y="90190"/>
                  </a:moveTo>
                  <a:lnTo>
                    <a:pt x="62221" y="195590"/>
                  </a:lnTo>
                  <a:lnTo>
                    <a:pt x="13965" y="207020"/>
                  </a:lnTo>
                  <a:lnTo>
                    <a:pt x="45719" y="289559"/>
                  </a:lnTo>
                  <a:lnTo>
                    <a:pt x="0" y="322600"/>
                  </a:lnTo>
                  <a:lnTo>
                    <a:pt x="38099" y="384816"/>
                  </a:lnTo>
                  <a:lnTo>
                    <a:pt x="13965" y="445776"/>
                  </a:lnTo>
                  <a:lnTo>
                    <a:pt x="55875" y="455944"/>
                  </a:lnTo>
                  <a:lnTo>
                    <a:pt x="55875" y="541026"/>
                  </a:lnTo>
                  <a:lnTo>
                    <a:pt x="86355" y="453396"/>
                  </a:lnTo>
                  <a:lnTo>
                    <a:pt x="108883" y="453396"/>
                  </a:lnTo>
                  <a:lnTo>
                    <a:pt x="113025" y="434346"/>
                  </a:lnTo>
                  <a:lnTo>
                    <a:pt x="136579" y="434346"/>
                  </a:lnTo>
                  <a:lnTo>
                    <a:pt x="139695" y="398794"/>
                  </a:lnTo>
                  <a:lnTo>
                    <a:pt x="169642" y="398794"/>
                  </a:lnTo>
                  <a:lnTo>
                    <a:pt x="167639" y="359420"/>
                  </a:lnTo>
                  <a:lnTo>
                    <a:pt x="205932" y="359420"/>
                  </a:lnTo>
                  <a:lnTo>
                    <a:pt x="187951" y="308609"/>
                  </a:lnTo>
                  <a:lnTo>
                    <a:pt x="209549" y="281939"/>
                  </a:lnTo>
                  <a:lnTo>
                    <a:pt x="194309" y="234970"/>
                  </a:lnTo>
                  <a:lnTo>
                    <a:pt x="247649" y="166390"/>
                  </a:lnTo>
                  <a:lnTo>
                    <a:pt x="187951" y="163829"/>
                  </a:lnTo>
                  <a:lnTo>
                    <a:pt x="188817" y="160019"/>
                  </a:lnTo>
                  <a:lnTo>
                    <a:pt x="97785" y="160019"/>
                  </a:lnTo>
                  <a:lnTo>
                    <a:pt x="52065" y="90190"/>
                  </a:lnTo>
                  <a:close/>
                </a:path>
                <a:path w="247650" h="541020">
                  <a:moveTo>
                    <a:pt x="108883" y="453396"/>
                  </a:moveTo>
                  <a:lnTo>
                    <a:pt x="86355" y="453396"/>
                  </a:lnTo>
                  <a:lnTo>
                    <a:pt x="100321" y="492770"/>
                  </a:lnTo>
                  <a:lnTo>
                    <a:pt x="108883" y="453396"/>
                  </a:lnTo>
                  <a:close/>
                </a:path>
                <a:path w="247650" h="541020">
                  <a:moveTo>
                    <a:pt x="136579" y="434346"/>
                  </a:moveTo>
                  <a:lnTo>
                    <a:pt x="113025" y="434346"/>
                  </a:lnTo>
                  <a:lnTo>
                    <a:pt x="133349" y="471184"/>
                  </a:lnTo>
                  <a:lnTo>
                    <a:pt x="136579" y="434346"/>
                  </a:lnTo>
                  <a:close/>
                </a:path>
                <a:path w="247650" h="541020">
                  <a:moveTo>
                    <a:pt x="169642" y="398794"/>
                  </a:moveTo>
                  <a:lnTo>
                    <a:pt x="139695" y="398794"/>
                  </a:lnTo>
                  <a:lnTo>
                    <a:pt x="171449" y="434346"/>
                  </a:lnTo>
                  <a:lnTo>
                    <a:pt x="169642" y="398794"/>
                  </a:lnTo>
                  <a:close/>
                </a:path>
                <a:path w="247650" h="541020">
                  <a:moveTo>
                    <a:pt x="205932" y="359420"/>
                  </a:moveTo>
                  <a:lnTo>
                    <a:pt x="167639" y="359420"/>
                  </a:lnTo>
                  <a:lnTo>
                    <a:pt x="217169" y="391174"/>
                  </a:lnTo>
                  <a:lnTo>
                    <a:pt x="205932" y="359420"/>
                  </a:lnTo>
                  <a:close/>
                </a:path>
                <a:path w="247650" h="541020">
                  <a:moveTo>
                    <a:pt x="111751" y="47000"/>
                  </a:moveTo>
                  <a:lnTo>
                    <a:pt x="97785" y="160019"/>
                  </a:lnTo>
                  <a:lnTo>
                    <a:pt x="188817" y="160019"/>
                  </a:lnTo>
                  <a:lnTo>
                    <a:pt x="192281" y="144779"/>
                  </a:lnTo>
                  <a:lnTo>
                    <a:pt x="166365" y="144779"/>
                  </a:lnTo>
                  <a:lnTo>
                    <a:pt x="167301" y="109240"/>
                  </a:lnTo>
                  <a:lnTo>
                    <a:pt x="132075" y="109240"/>
                  </a:lnTo>
                  <a:lnTo>
                    <a:pt x="111751" y="47000"/>
                  </a:lnTo>
                  <a:close/>
                </a:path>
                <a:path w="247650" h="541020">
                  <a:moveTo>
                    <a:pt x="207001" y="80009"/>
                  </a:moveTo>
                  <a:lnTo>
                    <a:pt x="166365" y="144779"/>
                  </a:lnTo>
                  <a:lnTo>
                    <a:pt x="192281" y="144779"/>
                  </a:lnTo>
                  <a:lnTo>
                    <a:pt x="207001" y="80009"/>
                  </a:lnTo>
                  <a:close/>
                </a:path>
                <a:path w="247650" h="541020">
                  <a:moveTo>
                    <a:pt x="170175" y="0"/>
                  </a:moveTo>
                  <a:lnTo>
                    <a:pt x="132075" y="109240"/>
                  </a:lnTo>
                  <a:lnTo>
                    <a:pt x="167301" y="109240"/>
                  </a:lnTo>
                  <a:lnTo>
                    <a:pt x="170175" y="0"/>
                  </a:lnTo>
                  <a:close/>
                </a:path>
              </a:pathLst>
            </a:custGeom>
            <a:solidFill>
              <a:srgbClr val="CFE7E5"/>
            </a:solidFill>
          </p:spPr>
          <p:txBody>
            <a:bodyPr wrap="square" lIns="0" tIns="0" rIns="0" bIns="0" rtlCol="0"/>
            <a:lstStyle/>
            <a:p>
              <a:endParaRPr sz="1226"/>
            </a:p>
          </p:txBody>
        </p:sp>
        <p:sp>
          <p:nvSpPr>
            <p:cNvPr id="76" name="object 45"/>
            <p:cNvSpPr/>
            <p:nvPr/>
          </p:nvSpPr>
          <p:spPr>
            <a:xfrm>
              <a:off x="3513015" y="3789755"/>
              <a:ext cx="224758" cy="491010"/>
            </a:xfrm>
            <a:custGeom>
              <a:avLst/>
              <a:gdLst/>
              <a:ahLst/>
              <a:cxnLst/>
              <a:rect l="l" t="t" r="r" b="b"/>
              <a:pathLst>
                <a:path w="247650" h="541020">
                  <a:moveTo>
                    <a:pt x="132075" y="109240"/>
                  </a:moveTo>
                  <a:lnTo>
                    <a:pt x="111751" y="47000"/>
                  </a:lnTo>
                  <a:lnTo>
                    <a:pt x="97785" y="160019"/>
                  </a:lnTo>
                  <a:lnTo>
                    <a:pt x="52065" y="90190"/>
                  </a:lnTo>
                  <a:lnTo>
                    <a:pt x="62221" y="195590"/>
                  </a:lnTo>
                  <a:lnTo>
                    <a:pt x="13965" y="207020"/>
                  </a:lnTo>
                  <a:lnTo>
                    <a:pt x="45719" y="289559"/>
                  </a:lnTo>
                  <a:lnTo>
                    <a:pt x="0" y="322600"/>
                  </a:lnTo>
                  <a:lnTo>
                    <a:pt x="38099" y="384816"/>
                  </a:lnTo>
                  <a:lnTo>
                    <a:pt x="13965" y="445776"/>
                  </a:lnTo>
                  <a:lnTo>
                    <a:pt x="55875" y="455944"/>
                  </a:lnTo>
                  <a:lnTo>
                    <a:pt x="55875" y="541026"/>
                  </a:lnTo>
                  <a:lnTo>
                    <a:pt x="86355" y="453396"/>
                  </a:lnTo>
                  <a:lnTo>
                    <a:pt x="100321" y="492770"/>
                  </a:lnTo>
                  <a:lnTo>
                    <a:pt x="113025" y="434346"/>
                  </a:lnTo>
                  <a:lnTo>
                    <a:pt x="133349" y="471184"/>
                  </a:lnTo>
                  <a:lnTo>
                    <a:pt x="139695" y="398794"/>
                  </a:lnTo>
                  <a:lnTo>
                    <a:pt x="171449" y="434346"/>
                  </a:lnTo>
                  <a:lnTo>
                    <a:pt x="167639" y="359420"/>
                  </a:lnTo>
                  <a:lnTo>
                    <a:pt x="217169" y="391174"/>
                  </a:lnTo>
                  <a:lnTo>
                    <a:pt x="187951" y="308609"/>
                  </a:lnTo>
                  <a:lnTo>
                    <a:pt x="209549" y="281939"/>
                  </a:lnTo>
                  <a:lnTo>
                    <a:pt x="194309" y="234970"/>
                  </a:lnTo>
                  <a:lnTo>
                    <a:pt x="247649" y="166390"/>
                  </a:lnTo>
                  <a:lnTo>
                    <a:pt x="187951" y="163829"/>
                  </a:lnTo>
                  <a:lnTo>
                    <a:pt x="207001" y="80009"/>
                  </a:lnTo>
                  <a:lnTo>
                    <a:pt x="166365" y="144779"/>
                  </a:lnTo>
                  <a:lnTo>
                    <a:pt x="170175" y="0"/>
                  </a:lnTo>
                  <a:lnTo>
                    <a:pt x="132075" y="109240"/>
                  </a:lnTo>
                  <a:close/>
                </a:path>
              </a:pathLst>
            </a:custGeom>
            <a:ln w="3175">
              <a:solidFill>
                <a:srgbClr val="7F7F7F"/>
              </a:solidFill>
            </a:ln>
          </p:spPr>
          <p:txBody>
            <a:bodyPr wrap="square" lIns="0" tIns="0" rIns="0" bIns="0" rtlCol="0"/>
            <a:lstStyle/>
            <a:p>
              <a:endParaRPr sz="1226"/>
            </a:p>
          </p:txBody>
        </p:sp>
        <p:sp>
          <p:nvSpPr>
            <p:cNvPr id="77" name="object 46"/>
            <p:cNvSpPr/>
            <p:nvPr/>
          </p:nvSpPr>
          <p:spPr>
            <a:xfrm>
              <a:off x="3513015" y="3789755"/>
              <a:ext cx="0" cy="0"/>
            </a:xfrm>
            <a:custGeom>
              <a:avLst/>
              <a:gdLst/>
              <a:ahLst/>
              <a:cxnLst/>
              <a:rect l="l" t="t" r="r" b="b"/>
              <a:pathLst>
                <a:path>
                  <a:moveTo>
                    <a:pt x="0" y="0"/>
                  </a:moveTo>
                  <a:lnTo>
                    <a:pt x="0" y="0"/>
                  </a:lnTo>
                </a:path>
              </a:pathLst>
            </a:custGeom>
            <a:ln w="3175">
              <a:solidFill>
                <a:srgbClr val="7F7F7F"/>
              </a:solidFill>
            </a:ln>
          </p:spPr>
          <p:txBody>
            <a:bodyPr wrap="square" lIns="0" tIns="0" rIns="0" bIns="0" rtlCol="0"/>
            <a:lstStyle/>
            <a:p>
              <a:endParaRPr sz="1226"/>
            </a:p>
          </p:txBody>
        </p:sp>
        <p:sp>
          <p:nvSpPr>
            <p:cNvPr id="78" name="object 47"/>
            <p:cNvSpPr/>
            <p:nvPr/>
          </p:nvSpPr>
          <p:spPr>
            <a:xfrm>
              <a:off x="3737773" y="4280771"/>
              <a:ext cx="0" cy="0"/>
            </a:xfrm>
            <a:custGeom>
              <a:avLst/>
              <a:gdLst/>
              <a:ahLst/>
              <a:cxnLst/>
              <a:rect l="l" t="t" r="r" b="b"/>
              <a:pathLst>
                <a:path>
                  <a:moveTo>
                    <a:pt x="0" y="0"/>
                  </a:moveTo>
                  <a:lnTo>
                    <a:pt x="0" y="0"/>
                  </a:lnTo>
                </a:path>
              </a:pathLst>
            </a:custGeom>
            <a:ln w="3175">
              <a:solidFill>
                <a:srgbClr val="7F7F7F"/>
              </a:solidFill>
            </a:ln>
          </p:spPr>
          <p:txBody>
            <a:bodyPr wrap="square" lIns="0" tIns="0" rIns="0" bIns="0" rtlCol="0"/>
            <a:lstStyle/>
            <a:p>
              <a:endParaRPr sz="1226"/>
            </a:p>
          </p:txBody>
        </p:sp>
        <p:sp>
          <p:nvSpPr>
            <p:cNvPr id="79" name="object 48"/>
            <p:cNvSpPr/>
            <p:nvPr/>
          </p:nvSpPr>
          <p:spPr>
            <a:xfrm>
              <a:off x="5211942" y="3953435"/>
              <a:ext cx="666782" cy="0"/>
            </a:xfrm>
            <a:custGeom>
              <a:avLst/>
              <a:gdLst/>
              <a:ahLst/>
              <a:cxnLst/>
              <a:rect l="l" t="t" r="r" b="b"/>
              <a:pathLst>
                <a:path w="734695">
                  <a:moveTo>
                    <a:pt x="0" y="0"/>
                  </a:moveTo>
                  <a:lnTo>
                    <a:pt x="734080" y="0"/>
                  </a:lnTo>
                </a:path>
              </a:pathLst>
            </a:custGeom>
            <a:ln w="3175">
              <a:solidFill>
                <a:srgbClr val="000000"/>
              </a:solidFill>
            </a:ln>
          </p:spPr>
          <p:txBody>
            <a:bodyPr wrap="square" lIns="0" tIns="0" rIns="0" bIns="0" rtlCol="0"/>
            <a:lstStyle/>
            <a:p>
              <a:endParaRPr sz="1226"/>
            </a:p>
          </p:txBody>
        </p:sp>
        <p:sp>
          <p:nvSpPr>
            <p:cNvPr id="80" name="object 49"/>
            <p:cNvSpPr/>
            <p:nvPr/>
          </p:nvSpPr>
          <p:spPr>
            <a:xfrm>
              <a:off x="5849342" y="3903864"/>
              <a:ext cx="146381" cy="97971"/>
            </a:xfrm>
            <a:custGeom>
              <a:avLst/>
              <a:gdLst/>
              <a:ahLst/>
              <a:cxnLst/>
              <a:rect l="l" t="t" r="r" b="b"/>
              <a:pathLst>
                <a:path w="161289" h="107950">
                  <a:moveTo>
                    <a:pt x="0" y="0"/>
                  </a:moveTo>
                  <a:lnTo>
                    <a:pt x="0" y="107960"/>
                  </a:lnTo>
                  <a:lnTo>
                    <a:pt x="161300" y="54620"/>
                  </a:lnTo>
                  <a:lnTo>
                    <a:pt x="0" y="0"/>
                  </a:lnTo>
                  <a:close/>
                </a:path>
              </a:pathLst>
            </a:custGeom>
            <a:solidFill>
              <a:srgbClr val="000000"/>
            </a:solidFill>
          </p:spPr>
          <p:txBody>
            <a:bodyPr wrap="square" lIns="0" tIns="0" rIns="0" bIns="0" rtlCol="0"/>
            <a:lstStyle/>
            <a:p>
              <a:endParaRPr sz="1226"/>
            </a:p>
          </p:txBody>
        </p:sp>
        <p:sp>
          <p:nvSpPr>
            <p:cNvPr id="81" name="object 50"/>
            <p:cNvSpPr/>
            <p:nvPr/>
          </p:nvSpPr>
          <p:spPr>
            <a:xfrm>
              <a:off x="7956313" y="3434763"/>
              <a:ext cx="214385" cy="584371"/>
            </a:xfrm>
            <a:custGeom>
              <a:avLst/>
              <a:gdLst/>
              <a:ahLst/>
              <a:cxnLst/>
              <a:rect l="l" t="t" r="r" b="b"/>
              <a:pathLst>
                <a:path w="236220" h="643889">
                  <a:moveTo>
                    <a:pt x="64769" y="386090"/>
                  </a:moveTo>
                  <a:lnTo>
                    <a:pt x="0" y="643889"/>
                  </a:lnTo>
                  <a:lnTo>
                    <a:pt x="86349" y="472439"/>
                  </a:lnTo>
                  <a:lnTo>
                    <a:pt x="137016" y="472439"/>
                  </a:lnTo>
                  <a:lnTo>
                    <a:pt x="144720" y="429249"/>
                  </a:lnTo>
                  <a:lnTo>
                    <a:pt x="106679" y="429249"/>
                  </a:lnTo>
                  <a:lnTo>
                    <a:pt x="64769" y="386090"/>
                  </a:lnTo>
                  <a:close/>
                </a:path>
                <a:path w="236220" h="643889">
                  <a:moveTo>
                    <a:pt x="137016" y="472439"/>
                  </a:moveTo>
                  <a:lnTo>
                    <a:pt x="86349" y="472439"/>
                  </a:lnTo>
                  <a:lnTo>
                    <a:pt x="129539" y="514349"/>
                  </a:lnTo>
                  <a:lnTo>
                    <a:pt x="137016" y="472439"/>
                  </a:lnTo>
                  <a:close/>
                </a:path>
                <a:path w="236220" h="643889">
                  <a:moveTo>
                    <a:pt x="149839" y="193029"/>
                  </a:moveTo>
                  <a:lnTo>
                    <a:pt x="106679" y="429249"/>
                  </a:lnTo>
                  <a:lnTo>
                    <a:pt x="144720" y="429249"/>
                  </a:lnTo>
                  <a:lnTo>
                    <a:pt x="171449" y="279410"/>
                  </a:lnTo>
                  <a:lnTo>
                    <a:pt x="217428" y="279410"/>
                  </a:lnTo>
                  <a:lnTo>
                    <a:pt x="220333" y="236219"/>
                  </a:lnTo>
                  <a:lnTo>
                    <a:pt x="193029" y="236219"/>
                  </a:lnTo>
                  <a:lnTo>
                    <a:pt x="149839" y="193029"/>
                  </a:lnTo>
                  <a:close/>
                </a:path>
                <a:path w="236220" h="643889">
                  <a:moveTo>
                    <a:pt x="217428" y="279410"/>
                  </a:moveTo>
                  <a:lnTo>
                    <a:pt x="171449" y="279410"/>
                  </a:lnTo>
                  <a:lnTo>
                    <a:pt x="214609" y="321320"/>
                  </a:lnTo>
                  <a:lnTo>
                    <a:pt x="217428" y="279410"/>
                  </a:lnTo>
                  <a:close/>
                </a:path>
                <a:path w="236220" h="643889">
                  <a:moveTo>
                    <a:pt x="236219" y="0"/>
                  </a:moveTo>
                  <a:lnTo>
                    <a:pt x="193029" y="236219"/>
                  </a:lnTo>
                  <a:lnTo>
                    <a:pt x="220333" y="236219"/>
                  </a:lnTo>
                  <a:lnTo>
                    <a:pt x="236219" y="0"/>
                  </a:lnTo>
                  <a:close/>
                </a:path>
              </a:pathLst>
            </a:custGeom>
            <a:solidFill>
              <a:srgbClr val="FFFF00"/>
            </a:solidFill>
          </p:spPr>
          <p:txBody>
            <a:bodyPr wrap="square" lIns="0" tIns="0" rIns="0" bIns="0" rtlCol="0"/>
            <a:lstStyle/>
            <a:p>
              <a:endParaRPr sz="1226"/>
            </a:p>
          </p:txBody>
        </p:sp>
        <p:sp>
          <p:nvSpPr>
            <p:cNvPr id="82" name="object 51"/>
            <p:cNvSpPr/>
            <p:nvPr/>
          </p:nvSpPr>
          <p:spPr>
            <a:xfrm>
              <a:off x="7956313" y="3434763"/>
              <a:ext cx="214385" cy="584371"/>
            </a:xfrm>
            <a:custGeom>
              <a:avLst/>
              <a:gdLst/>
              <a:ahLst/>
              <a:cxnLst/>
              <a:rect l="l" t="t" r="r" b="b"/>
              <a:pathLst>
                <a:path w="236220" h="643889">
                  <a:moveTo>
                    <a:pt x="0" y="643889"/>
                  </a:moveTo>
                  <a:lnTo>
                    <a:pt x="64769" y="386090"/>
                  </a:lnTo>
                  <a:lnTo>
                    <a:pt x="106679" y="429249"/>
                  </a:lnTo>
                  <a:lnTo>
                    <a:pt x="149839" y="193029"/>
                  </a:lnTo>
                  <a:lnTo>
                    <a:pt x="193029" y="236219"/>
                  </a:lnTo>
                  <a:lnTo>
                    <a:pt x="236219" y="0"/>
                  </a:lnTo>
                  <a:lnTo>
                    <a:pt x="214609" y="321320"/>
                  </a:lnTo>
                  <a:lnTo>
                    <a:pt x="171449" y="279410"/>
                  </a:lnTo>
                  <a:lnTo>
                    <a:pt x="129539" y="514349"/>
                  </a:lnTo>
                  <a:lnTo>
                    <a:pt x="86349" y="472439"/>
                  </a:lnTo>
                  <a:lnTo>
                    <a:pt x="0" y="643889"/>
                  </a:lnTo>
                  <a:close/>
                </a:path>
              </a:pathLst>
            </a:custGeom>
            <a:ln w="3175">
              <a:solidFill>
                <a:srgbClr val="7F7F19"/>
              </a:solidFill>
            </a:ln>
          </p:spPr>
          <p:txBody>
            <a:bodyPr wrap="square" lIns="0" tIns="0" rIns="0" bIns="0" rtlCol="0"/>
            <a:lstStyle/>
            <a:p>
              <a:endParaRPr sz="1226"/>
            </a:p>
          </p:txBody>
        </p:sp>
        <p:sp>
          <p:nvSpPr>
            <p:cNvPr id="83" name="object 52"/>
            <p:cNvSpPr/>
            <p:nvPr/>
          </p:nvSpPr>
          <p:spPr>
            <a:xfrm>
              <a:off x="4050121" y="3467045"/>
              <a:ext cx="214385" cy="584371"/>
            </a:xfrm>
            <a:custGeom>
              <a:avLst/>
              <a:gdLst/>
              <a:ahLst/>
              <a:cxnLst/>
              <a:rect l="l" t="t" r="r" b="b"/>
              <a:pathLst>
                <a:path w="236219" h="643889">
                  <a:moveTo>
                    <a:pt x="64769" y="387339"/>
                  </a:moveTo>
                  <a:lnTo>
                    <a:pt x="0" y="643889"/>
                  </a:lnTo>
                  <a:lnTo>
                    <a:pt x="86368" y="472439"/>
                  </a:lnTo>
                  <a:lnTo>
                    <a:pt x="137430" y="472439"/>
                  </a:lnTo>
                  <a:lnTo>
                    <a:pt x="145325" y="429249"/>
                  </a:lnTo>
                  <a:lnTo>
                    <a:pt x="107954" y="429249"/>
                  </a:lnTo>
                  <a:lnTo>
                    <a:pt x="64769" y="387339"/>
                  </a:lnTo>
                  <a:close/>
                </a:path>
                <a:path w="236219" h="643889">
                  <a:moveTo>
                    <a:pt x="137430" y="472439"/>
                  </a:moveTo>
                  <a:lnTo>
                    <a:pt x="86368" y="472439"/>
                  </a:lnTo>
                  <a:lnTo>
                    <a:pt x="129539" y="515599"/>
                  </a:lnTo>
                  <a:lnTo>
                    <a:pt x="137430" y="472439"/>
                  </a:lnTo>
                  <a:close/>
                </a:path>
                <a:path w="236219" h="643889">
                  <a:moveTo>
                    <a:pt x="151138" y="194309"/>
                  </a:moveTo>
                  <a:lnTo>
                    <a:pt x="107954" y="429249"/>
                  </a:lnTo>
                  <a:lnTo>
                    <a:pt x="145325" y="429249"/>
                  </a:lnTo>
                  <a:lnTo>
                    <a:pt x="172724" y="279379"/>
                  </a:lnTo>
                  <a:lnTo>
                    <a:pt x="217524" y="279379"/>
                  </a:lnTo>
                  <a:lnTo>
                    <a:pt x="220412" y="236219"/>
                  </a:lnTo>
                  <a:lnTo>
                    <a:pt x="193048" y="236219"/>
                  </a:lnTo>
                  <a:lnTo>
                    <a:pt x="151138" y="194309"/>
                  </a:lnTo>
                  <a:close/>
                </a:path>
                <a:path w="236219" h="643889">
                  <a:moveTo>
                    <a:pt x="217524" y="279379"/>
                  </a:moveTo>
                  <a:lnTo>
                    <a:pt x="172724" y="279379"/>
                  </a:lnTo>
                  <a:lnTo>
                    <a:pt x="214634" y="322569"/>
                  </a:lnTo>
                  <a:lnTo>
                    <a:pt x="217524" y="279379"/>
                  </a:lnTo>
                  <a:close/>
                </a:path>
                <a:path w="236219" h="643889">
                  <a:moveTo>
                    <a:pt x="236219" y="0"/>
                  </a:moveTo>
                  <a:lnTo>
                    <a:pt x="193048" y="236219"/>
                  </a:lnTo>
                  <a:lnTo>
                    <a:pt x="220412" y="236219"/>
                  </a:lnTo>
                  <a:lnTo>
                    <a:pt x="236219" y="0"/>
                  </a:lnTo>
                  <a:close/>
                </a:path>
              </a:pathLst>
            </a:custGeom>
            <a:solidFill>
              <a:srgbClr val="FFFF00"/>
            </a:solidFill>
          </p:spPr>
          <p:txBody>
            <a:bodyPr wrap="square" lIns="0" tIns="0" rIns="0" bIns="0" rtlCol="0"/>
            <a:lstStyle/>
            <a:p>
              <a:endParaRPr sz="1226"/>
            </a:p>
          </p:txBody>
        </p:sp>
        <p:sp>
          <p:nvSpPr>
            <p:cNvPr id="84" name="object 53"/>
            <p:cNvSpPr/>
            <p:nvPr/>
          </p:nvSpPr>
          <p:spPr>
            <a:xfrm>
              <a:off x="4050121" y="3467045"/>
              <a:ext cx="214385" cy="584371"/>
            </a:xfrm>
            <a:custGeom>
              <a:avLst/>
              <a:gdLst/>
              <a:ahLst/>
              <a:cxnLst/>
              <a:rect l="l" t="t" r="r" b="b"/>
              <a:pathLst>
                <a:path w="236219" h="643889">
                  <a:moveTo>
                    <a:pt x="0" y="643889"/>
                  </a:moveTo>
                  <a:lnTo>
                    <a:pt x="64769" y="387339"/>
                  </a:lnTo>
                  <a:lnTo>
                    <a:pt x="107954" y="429249"/>
                  </a:lnTo>
                  <a:lnTo>
                    <a:pt x="151138" y="194309"/>
                  </a:lnTo>
                  <a:lnTo>
                    <a:pt x="193048" y="236219"/>
                  </a:lnTo>
                  <a:lnTo>
                    <a:pt x="236219" y="0"/>
                  </a:lnTo>
                  <a:lnTo>
                    <a:pt x="214634" y="322569"/>
                  </a:lnTo>
                  <a:lnTo>
                    <a:pt x="172724" y="279379"/>
                  </a:lnTo>
                  <a:lnTo>
                    <a:pt x="129539" y="515599"/>
                  </a:lnTo>
                  <a:lnTo>
                    <a:pt x="86368" y="472439"/>
                  </a:lnTo>
                  <a:lnTo>
                    <a:pt x="0" y="643889"/>
                  </a:lnTo>
                  <a:close/>
                </a:path>
              </a:pathLst>
            </a:custGeom>
            <a:ln w="3175">
              <a:solidFill>
                <a:srgbClr val="7F7F19"/>
              </a:solidFill>
            </a:ln>
          </p:spPr>
          <p:txBody>
            <a:bodyPr wrap="square" lIns="0" tIns="0" rIns="0" bIns="0" rtlCol="0"/>
            <a:lstStyle/>
            <a:p>
              <a:endParaRPr sz="1226"/>
            </a:p>
          </p:txBody>
        </p:sp>
        <p:sp>
          <p:nvSpPr>
            <p:cNvPr id="85" name="object 57"/>
            <p:cNvSpPr txBox="1"/>
            <p:nvPr/>
          </p:nvSpPr>
          <p:spPr>
            <a:xfrm>
              <a:off x="5775045" y="4487093"/>
              <a:ext cx="2656122" cy="440671"/>
            </a:xfrm>
            <a:prstGeom prst="rect">
              <a:avLst/>
            </a:prstGeom>
          </p:spPr>
          <p:txBody>
            <a:bodyPr vert="horz" wrap="square" lIns="0" tIns="0" rIns="0" bIns="0" rtlCol="0">
              <a:spAutoFit/>
            </a:bodyPr>
            <a:lstStyle/>
            <a:p>
              <a:pPr marL="8645"/>
              <a:r>
                <a:rPr sz="1000" b="1" spc="-5" baseline="41062" dirty="0">
                  <a:solidFill>
                    <a:srgbClr val="FF0000"/>
                  </a:solidFill>
                  <a:latin typeface="Arial"/>
                  <a:cs typeface="Arial"/>
                </a:rPr>
                <a:t>1</a:t>
              </a:r>
              <a:r>
                <a:rPr sz="1000" b="1" baseline="41062" dirty="0">
                  <a:solidFill>
                    <a:srgbClr val="FF0000"/>
                  </a:solidFill>
                  <a:latin typeface="Arial"/>
                  <a:cs typeface="Arial"/>
                </a:rPr>
                <a:t>2</a:t>
              </a:r>
              <a:r>
                <a:rPr sz="1000" b="1" dirty="0">
                  <a:solidFill>
                    <a:srgbClr val="FF0000"/>
                  </a:solidFill>
                  <a:latin typeface="Arial"/>
                  <a:cs typeface="Arial"/>
                </a:rPr>
                <a:t>C</a:t>
              </a:r>
              <a:r>
                <a:rPr sz="1000" b="1" spc="-4" dirty="0">
                  <a:solidFill>
                    <a:srgbClr val="FF0000"/>
                  </a:solidFill>
                  <a:latin typeface="Arial"/>
                  <a:cs typeface="Arial"/>
                </a:rPr>
                <a:t>*</a:t>
              </a:r>
              <a:r>
                <a:rPr sz="1000" b="1" dirty="0">
                  <a:solidFill>
                    <a:srgbClr val="FF0000"/>
                  </a:solidFill>
                  <a:latin typeface="Arial"/>
                  <a:cs typeface="Arial"/>
                </a:rPr>
                <a:t>(</a:t>
              </a:r>
              <a:r>
                <a:rPr sz="1000" b="1" spc="7" dirty="0">
                  <a:solidFill>
                    <a:srgbClr val="FF0000"/>
                  </a:solidFill>
                  <a:latin typeface="Arial"/>
                  <a:cs typeface="Arial"/>
                </a:rPr>
                <a:t>0</a:t>
              </a:r>
              <a:r>
                <a:rPr sz="1000" b="1" baseline="41062" dirty="0">
                  <a:solidFill>
                    <a:srgbClr val="FF0000"/>
                  </a:solidFill>
                  <a:latin typeface="Arial"/>
                  <a:cs typeface="Arial"/>
                </a:rPr>
                <a:t>+</a:t>
              </a:r>
              <a:r>
                <a:rPr sz="1000" b="1" baseline="41062" dirty="0">
                  <a:solidFill>
                    <a:srgbClr val="FF0000"/>
                  </a:solidFill>
                  <a:latin typeface="Times New Roman"/>
                  <a:cs typeface="Times New Roman"/>
                </a:rPr>
                <a:t> </a:t>
              </a:r>
              <a:r>
                <a:rPr sz="1000" b="1" spc="-15" baseline="41062" dirty="0">
                  <a:solidFill>
                    <a:srgbClr val="FF0000"/>
                  </a:solidFill>
                  <a:latin typeface="Times New Roman"/>
                  <a:cs typeface="Times New Roman"/>
                </a:rPr>
                <a:t> </a:t>
              </a:r>
              <a:r>
                <a:rPr sz="1000" b="1" spc="-14" dirty="0">
                  <a:solidFill>
                    <a:srgbClr val="FF0000"/>
                  </a:solidFill>
                  <a:latin typeface="Arial"/>
                  <a:cs typeface="Arial"/>
                </a:rPr>
                <a:t>o</a:t>
              </a:r>
              <a:r>
                <a:rPr sz="1000" b="1" dirty="0">
                  <a:solidFill>
                    <a:srgbClr val="FF0000"/>
                  </a:solidFill>
                  <a:latin typeface="Arial"/>
                  <a:cs typeface="Arial"/>
                </a:rPr>
                <a:t>r</a:t>
              </a:r>
              <a:r>
                <a:rPr sz="1000" b="1" spc="31" dirty="0">
                  <a:solidFill>
                    <a:srgbClr val="FF0000"/>
                  </a:solidFill>
                  <a:latin typeface="Times New Roman"/>
                  <a:cs typeface="Times New Roman"/>
                </a:rPr>
                <a:t> </a:t>
              </a:r>
              <a:r>
                <a:rPr sz="1000" b="1" spc="7" dirty="0">
                  <a:solidFill>
                    <a:srgbClr val="FF0000"/>
                  </a:solidFill>
                  <a:latin typeface="Arial"/>
                  <a:cs typeface="Arial"/>
                </a:rPr>
                <a:t>2</a:t>
              </a:r>
              <a:r>
                <a:rPr sz="1000" b="1" baseline="41062" dirty="0">
                  <a:solidFill>
                    <a:srgbClr val="FF0000"/>
                  </a:solidFill>
                  <a:latin typeface="Arial"/>
                  <a:cs typeface="Arial"/>
                </a:rPr>
                <a:t>+</a:t>
              </a:r>
              <a:r>
                <a:rPr sz="1000" b="1" dirty="0">
                  <a:solidFill>
                    <a:srgbClr val="FF0000"/>
                  </a:solidFill>
                  <a:latin typeface="Arial"/>
                  <a:cs typeface="Arial"/>
                </a:rPr>
                <a:t>)</a:t>
              </a:r>
              <a:endParaRPr sz="1000" dirty="0">
                <a:latin typeface="Arial"/>
                <a:cs typeface="Arial"/>
              </a:endParaRPr>
            </a:p>
          </p:txBody>
        </p:sp>
        <p:sp>
          <p:nvSpPr>
            <p:cNvPr id="86" name="object 58"/>
            <p:cNvSpPr txBox="1"/>
            <p:nvPr/>
          </p:nvSpPr>
          <p:spPr>
            <a:xfrm>
              <a:off x="8974061" y="4385347"/>
              <a:ext cx="739733" cy="540009"/>
            </a:xfrm>
            <a:prstGeom prst="rect">
              <a:avLst/>
            </a:prstGeom>
          </p:spPr>
          <p:txBody>
            <a:bodyPr vert="horz" wrap="square" lIns="0" tIns="0" rIns="0" bIns="0" rtlCol="0">
              <a:spAutoFit/>
            </a:bodyPr>
            <a:lstStyle/>
            <a:p>
              <a:pPr marL="8645"/>
              <a:r>
                <a:rPr sz="715" spc="-7" dirty="0">
                  <a:latin typeface="Arial"/>
                  <a:cs typeface="Arial"/>
                </a:rPr>
                <a:t>1</a:t>
              </a:r>
              <a:r>
                <a:rPr sz="715" spc="-14" dirty="0">
                  <a:latin typeface="Arial"/>
                  <a:cs typeface="Arial"/>
                </a:rPr>
                <a:t>2</a:t>
              </a:r>
              <a:r>
                <a:rPr sz="1838" baseline="-23148" dirty="0">
                  <a:latin typeface="Arial"/>
                  <a:cs typeface="Arial"/>
                </a:rPr>
                <a:t>C</a:t>
              </a:r>
            </a:p>
          </p:txBody>
        </p:sp>
        <p:sp>
          <p:nvSpPr>
            <p:cNvPr id="87" name="object 59"/>
            <p:cNvSpPr txBox="1"/>
            <p:nvPr/>
          </p:nvSpPr>
          <p:spPr>
            <a:xfrm>
              <a:off x="4187552" y="4644825"/>
              <a:ext cx="677214" cy="372398"/>
            </a:xfrm>
            <a:prstGeom prst="rect">
              <a:avLst/>
            </a:prstGeom>
          </p:spPr>
          <p:txBody>
            <a:bodyPr vert="horz" wrap="square" lIns="0" tIns="0" rIns="0" bIns="0" rtlCol="0">
              <a:spAutoFit/>
            </a:bodyPr>
            <a:lstStyle/>
            <a:p>
              <a:pPr marL="8645"/>
              <a:r>
                <a:rPr sz="1000" spc="-20" baseline="39682" dirty="0">
                  <a:latin typeface="Arial"/>
                  <a:cs typeface="Arial"/>
                </a:rPr>
                <a:t>8</a:t>
              </a:r>
              <a:r>
                <a:rPr sz="1000" spc="-14" dirty="0">
                  <a:latin typeface="Arial"/>
                  <a:cs typeface="Arial"/>
                </a:rPr>
                <a:t>B</a:t>
              </a:r>
              <a:r>
                <a:rPr sz="1000" dirty="0">
                  <a:latin typeface="Arial"/>
                  <a:cs typeface="Arial"/>
                </a:rPr>
                <a:t>e</a:t>
              </a:r>
            </a:p>
          </p:txBody>
        </p:sp>
        <p:sp>
          <p:nvSpPr>
            <p:cNvPr id="88" name="object 60"/>
            <p:cNvSpPr txBox="1"/>
            <p:nvPr/>
          </p:nvSpPr>
          <p:spPr>
            <a:xfrm>
              <a:off x="2603599" y="4687804"/>
              <a:ext cx="143499" cy="210560"/>
            </a:xfrm>
            <a:prstGeom prst="rect">
              <a:avLst/>
            </a:prstGeom>
          </p:spPr>
          <p:txBody>
            <a:bodyPr vert="horz" wrap="square" lIns="0" tIns="0" rIns="0" bIns="0" rtlCol="0">
              <a:spAutoFit/>
            </a:bodyPr>
            <a:lstStyle/>
            <a:p>
              <a:pPr marL="8645"/>
              <a:r>
                <a:rPr sz="1226" dirty="0">
                  <a:latin typeface="Arial"/>
                  <a:cs typeface="Arial"/>
                </a:rPr>
                <a:t>α</a:t>
              </a:r>
              <a:endParaRPr sz="1226">
                <a:latin typeface="Arial"/>
                <a:cs typeface="Arial"/>
              </a:endParaRPr>
            </a:p>
          </p:txBody>
        </p:sp>
        <p:sp>
          <p:nvSpPr>
            <p:cNvPr id="89" name="object 61"/>
            <p:cNvSpPr txBox="1"/>
            <p:nvPr/>
          </p:nvSpPr>
          <p:spPr>
            <a:xfrm>
              <a:off x="8190289" y="3262035"/>
              <a:ext cx="126787" cy="210560"/>
            </a:xfrm>
            <a:prstGeom prst="rect">
              <a:avLst/>
            </a:prstGeom>
          </p:spPr>
          <p:txBody>
            <a:bodyPr vert="horz" wrap="square" lIns="0" tIns="0" rIns="0" bIns="0" rtlCol="0">
              <a:spAutoFit/>
            </a:bodyPr>
            <a:lstStyle/>
            <a:p>
              <a:pPr marL="8645"/>
              <a:r>
                <a:rPr sz="1226" dirty="0">
                  <a:latin typeface="Arial"/>
                  <a:cs typeface="Arial"/>
                </a:rPr>
                <a:t>γ</a:t>
              </a:r>
              <a:endParaRPr sz="1226">
                <a:latin typeface="Arial"/>
                <a:cs typeface="Arial"/>
              </a:endParaRPr>
            </a:p>
          </p:txBody>
        </p:sp>
      </p:grpSp>
      <p:grpSp>
        <p:nvGrpSpPr>
          <p:cNvPr id="90" name="Gruppo 89"/>
          <p:cNvGrpSpPr/>
          <p:nvPr/>
        </p:nvGrpSpPr>
        <p:grpSpPr>
          <a:xfrm>
            <a:off x="11487" y="1166415"/>
            <a:ext cx="1492566" cy="802010"/>
            <a:chOff x="8024308" y="5315814"/>
            <a:chExt cx="2707240" cy="1304749"/>
          </a:xfrm>
        </p:grpSpPr>
        <p:sp>
          <p:nvSpPr>
            <p:cNvPr id="91" name="object 19"/>
            <p:cNvSpPr/>
            <p:nvPr/>
          </p:nvSpPr>
          <p:spPr>
            <a:xfrm>
              <a:off x="8024308" y="5315814"/>
              <a:ext cx="1633240" cy="1304749"/>
            </a:xfrm>
            <a:custGeom>
              <a:avLst/>
              <a:gdLst/>
              <a:ahLst/>
              <a:cxnLst/>
              <a:rect l="l" t="t" r="r" b="b"/>
              <a:pathLst>
                <a:path w="1799590" h="1437640">
                  <a:moveTo>
                    <a:pt x="0" y="0"/>
                  </a:moveTo>
                  <a:lnTo>
                    <a:pt x="134944" y="438584"/>
                  </a:lnTo>
                  <a:lnTo>
                    <a:pt x="269195" y="787265"/>
                  </a:lnTo>
                  <a:lnTo>
                    <a:pt x="402081" y="1053331"/>
                  </a:lnTo>
                  <a:lnTo>
                    <a:pt x="532927" y="1244073"/>
                  </a:lnTo>
                  <a:lnTo>
                    <a:pt x="661060" y="1366779"/>
                  </a:lnTo>
                  <a:lnTo>
                    <a:pt x="785807" y="1428740"/>
                  </a:lnTo>
                  <a:lnTo>
                    <a:pt x="906495" y="1437244"/>
                  </a:lnTo>
                  <a:lnTo>
                    <a:pt x="1022449" y="1399582"/>
                  </a:lnTo>
                  <a:lnTo>
                    <a:pt x="1132997" y="1323042"/>
                  </a:lnTo>
                  <a:lnTo>
                    <a:pt x="1237465" y="1214915"/>
                  </a:lnTo>
                  <a:lnTo>
                    <a:pt x="1335179" y="1082489"/>
                  </a:lnTo>
                  <a:lnTo>
                    <a:pt x="1425467" y="933054"/>
                  </a:lnTo>
                  <a:lnTo>
                    <a:pt x="1507655" y="773901"/>
                  </a:lnTo>
                  <a:lnTo>
                    <a:pt x="1581069" y="612317"/>
                  </a:lnTo>
                  <a:lnTo>
                    <a:pt x="1645036" y="455593"/>
                  </a:lnTo>
                  <a:lnTo>
                    <a:pt x="1698883" y="311018"/>
                  </a:lnTo>
                  <a:lnTo>
                    <a:pt x="1741937" y="185882"/>
                  </a:lnTo>
                  <a:lnTo>
                    <a:pt x="1773523" y="87473"/>
                  </a:lnTo>
                  <a:lnTo>
                    <a:pt x="1792968" y="23083"/>
                  </a:lnTo>
                  <a:lnTo>
                    <a:pt x="1799600" y="0"/>
                  </a:lnTo>
                </a:path>
              </a:pathLst>
            </a:custGeom>
            <a:ln w="17970">
              <a:solidFill>
                <a:srgbClr val="000000"/>
              </a:solidFill>
            </a:ln>
          </p:spPr>
          <p:txBody>
            <a:bodyPr wrap="square" lIns="0" tIns="0" rIns="0" bIns="0" rtlCol="0"/>
            <a:lstStyle/>
            <a:p>
              <a:endParaRPr sz="1226"/>
            </a:p>
          </p:txBody>
        </p:sp>
        <p:sp>
          <p:nvSpPr>
            <p:cNvPr id="92" name="object 20"/>
            <p:cNvSpPr/>
            <p:nvPr/>
          </p:nvSpPr>
          <p:spPr>
            <a:xfrm>
              <a:off x="8285939" y="6035039"/>
              <a:ext cx="1109959" cy="0"/>
            </a:xfrm>
            <a:custGeom>
              <a:avLst/>
              <a:gdLst/>
              <a:ahLst/>
              <a:cxnLst/>
              <a:rect l="l" t="t" r="r" b="b"/>
              <a:pathLst>
                <a:path w="1223009">
                  <a:moveTo>
                    <a:pt x="0" y="0"/>
                  </a:moveTo>
                  <a:lnTo>
                    <a:pt x="1223009" y="0"/>
                  </a:lnTo>
                </a:path>
              </a:pathLst>
            </a:custGeom>
            <a:ln w="17970">
              <a:solidFill>
                <a:srgbClr val="000000"/>
              </a:solidFill>
            </a:ln>
          </p:spPr>
          <p:txBody>
            <a:bodyPr wrap="square" lIns="0" tIns="0" rIns="0" bIns="0" rtlCol="0"/>
            <a:lstStyle/>
            <a:p>
              <a:endParaRPr sz="1226"/>
            </a:p>
          </p:txBody>
        </p:sp>
        <p:sp>
          <p:nvSpPr>
            <p:cNvPr id="93" name="object 21"/>
            <p:cNvSpPr/>
            <p:nvPr/>
          </p:nvSpPr>
          <p:spPr>
            <a:xfrm>
              <a:off x="8087710" y="5577452"/>
              <a:ext cx="1489165" cy="0"/>
            </a:xfrm>
            <a:custGeom>
              <a:avLst/>
              <a:gdLst/>
              <a:ahLst/>
              <a:cxnLst/>
              <a:rect l="l" t="t" r="r" b="b"/>
              <a:pathLst>
                <a:path w="1640840">
                  <a:moveTo>
                    <a:pt x="0" y="0"/>
                  </a:moveTo>
                  <a:lnTo>
                    <a:pt x="1640829" y="0"/>
                  </a:lnTo>
                </a:path>
              </a:pathLst>
            </a:custGeom>
            <a:ln w="17970">
              <a:solidFill>
                <a:srgbClr val="000000"/>
              </a:solidFill>
            </a:ln>
          </p:spPr>
          <p:txBody>
            <a:bodyPr wrap="square" lIns="0" tIns="0" rIns="0" bIns="0" rtlCol="0"/>
            <a:lstStyle/>
            <a:p>
              <a:endParaRPr sz="1226"/>
            </a:p>
          </p:txBody>
        </p:sp>
        <p:sp>
          <p:nvSpPr>
            <p:cNvPr id="94" name="object 31"/>
            <p:cNvSpPr/>
            <p:nvPr/>
          </p:nvSpPr>
          <p:spPr>
            <a:xfrm>
              <a:off x="8224862" y="5810282"/>
              <a:ext cx="1237906" cy="420699"/>
            </a:xfrm>
            <a:prstGeom prst="rect">
              <a:avLst/>
            </a:prstGeom>
            <a:blipFill>
              <a:blip r:embed="rId19" cstate="print"/>
              <a:stretch>
                <a:fillRect/>
              </a:stretch>
            </a:blipFill>
          </p:spPr>
          <p:txBody>
            <a:bodyPr wrap="square" lIns="0" tIns="0" rIns="0" bIns="0" rtlCol="0"/>
            <a:lstStyle/>
            <a:p>
              <a:endParaRPr sz="1226"/>
            </a:p>
          </p:txBody>
        </p:sp>
        <p:sp>
          <p:nvSpPr>
            <p:cNvPr id="95" name="object 32"/>
            <p:cNvSpPr txBox="1"/>
            <p:nvPr/>
          </p:nvSpPr>
          <p:spPr>
            <a:xfrm>
              <a:off x="9631046" y="5929167"/>
              <a:ext cx="1100502" cy="300424"/>
            </a:xfrm>
            <a:prstGeom prst="rect">
              <a:avLst/>
            </a:prstGeom>
          </p:spPr>
          <p:txBody>
            <a:bodyPr vert="horz" wrap="square" lIns="0" tIns="0" rIns="0" bIns="0" rtlCol="0">
              <a:spAutoFit/>
            </a:bodyPr>
            <a:lstStyle/>
            <a:p>
              <a:pPr marL="8645"/>
              <a:r>
                <a:rPr sz="1200" spc="-14" dirty="0">
                  <a:latin typeface="Calibri" panose="020F0502020204030204" pitchFamily="34" charset="0"/>
                  <a:cs typeface="Arial"/>
                </a:rPr>
                <a:t>S</a:t>
              </a:r>
              <a:r>
                <a:rPr sz="1200" dirty="0">
                  <a:latin typeface="Calibri" panose="020F0502020204030204" pitchFamily="34" charset="0"/>
                  <a:cs typeface="Arial"/>
                </a:rPr>
                <a:t>-orb</a:t>
              </a:r>
              <a:r>
                <a:rPr sz="1200" spc="-7" dirty="0">
                  <a:latin typeface="Calibri" panose="020F0502020204030204" pitchFamily="34" charset="0"/>
                  <a:cs typeface="Arial"/>
                </a:rPr>
                <a:t>i</a:t>
              </a:r>
              <a:r>
                <a:rPr sz="1200" spc="-4" dirty="0">
                  <a:latin typeface="Calibri" panose="020F0502020204030204" pitchFamily="34" charset="0"/>
                  <a:cs typeface="Arial"/>
                </a:rPr>
                <a:t>t</a:t>
              </a:r>
              <a:endParaRPr sz="1200" dirty="0">
                <a:latin typeface="Calibri" panose="020F0502020204030204" pitchFamily="34" charset="0"/>
                <a:cs typeface="Arial"/>
              </a:endParaRPr>
            </a:p>
          </p:txBody>
        </p:sp>
      </p:grpSp>
      <p:pic>
        <p:nvPicPr>
          <p:cNvPr id="2" name="Immagin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52314" y="1120864"/>
            <a:ext cx="1522523" cy="1564815"/>
          </a:xfrm>
          <a:prstGeom prst="rect">
            <a:avLst/>
          </a:prstGeom>
          <a:ln w="28575">
            <a:solidFill>
              <a:srgbClr val="1508B8"/>
            </a:solidFill>
          </a:ln>
        </p:spPr>
      </p:pic>
      <p:pic>
        <p:nvPicPr>
          <p:cNvPr id="5" name="Immagin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25628" y="4733419"/>
            <a:ext cx="4036118" cy="1584431"/>
          </a:xfrm>
          <a:prstGeom prst="rect">
            <a:avLst/>
          </a:prstGeom>
        </p:spPr>
      </p:pic>
      <p:pic>
        <p:nvPicPr>
          <p:cNvPr id="6" name="Immagine 5"/>
          <p:cNvPicPr>
            <a:picLocks noChangeAspect="1"/>
          </p:cNvPicPr>
          <p:nvPr/>
        </p:nvPicPr>
        <p:blipFill rotWithShape="1">
          <a:blip r:embed="rId22" cstate="print">
            <a:extLst>
              <a:ext uri="{28A0092B-C50C-407E-A947-70E740481C1C}">
                <a14:useLocalDpi xmlns:a14="http://schemas.microsoft.com/office/drawing/2010/main" val="0"/>
              </a:ext>
            </a:extLst>
          </a:blip>
          <a:srcRect l="6802"/>
          <a:stretch/>
        </p:blipFill>
        <p:spPr>
          <a:xfrm>
            <a:off x="3122204" y="1179167"/>
            <a:ext cx="1923783" cy="1506512"/>
          </a:xfrm>
          <a:prstGeom prst="rect">
            <a:avLst/>
          </a:prstGeom>
          <a:ln w="28575">
            <a:solidFill>
              <a:srgbClr val="1508B8"/>
            </a:solidFill>
          </a:ln>
        </p:spPr>
      </p:pic>
      <p:sp>
        <p:nvSpPr>
          <p:cNvPr id="97" name="CasellaDiTesto 96"/>
          <p:cNvSpPr txBox="1"/>
          <p:nvPr/>
        </p:nvSpPr>
        <p:spPr>
          <a:xfrm>
            <a:off x="1444981" y="745299"/>
            <a:ext cx="3251403" cy="615553"/>
          </a:xfrm>
          <a:prstGeom prst="rect">
            <a:avLst/>
          </a:prstGeom>
          <a:noFill/>
        </p:spPr>
        <p:txBody>
          <a:bodyPr wrap="none" rtlCol="0">
            <a:spAutoFit/>
          </a:bodyPr>
          <a:lstStyle/>
          <a:p>
            <a:r>
              <a:rPr lang="it-IT" sz="1600" b="1" dirty="0" smtClean="0">
                <a:solidFill>
                  <a:srgbClr val="C10000"/>
                </a:solidFill>
              </a:rPr>
              <a:t>R, Smith et al. PRL119(2017) 132502</a:t>
            </a:r>
            <a:endParaRPr lang="it-IT" sz="1600" dirty="0"/>
          </a:p>
          <a:p>
            <a:endParaRPr lang="en-US" dirty="0"/>
          </a:p>
        </p:txBody>
      </p:sp>
      <p:sp>
        <p:nvSpPr>
          <p:cNvPr id="8" name="CasellaDiTesto 7"/>
          <p:cNvSpPr txBox="1"/>
          <p:nvPr/>
        </p:nvSpPr>
        <p:spPr>
          <a:xfrm>
            <a:off x="106429" y="2653704"/>
            <a:ext cx="4850430" cy="584775"/>
          </a:xfrm>
          <a:prstGeom prst="rect">
            <a:avLst/>
          </a:prstGeom>
          <a:noFill/>
        </p:spPr>
        <p:txBody>
          <a:bodyPr wrap="none" rtlCol="0">
            <a:spAutoFit/>
          </a:bodyPr>
          <a:lstStyle/>
          <a:p>
            <a:r>
              <a:rPr lang="en-US" sz="1600" dirty="0" smtClean="0"/>
              <a:t>Reject </a:t>
            </a:r>
            <a:r>
              <a:rPr lang="en-US" sz="1600" i="1" dirty="0" smtClean="0">
                <a:solidFill>
                  <a:srgbClr val="FF0000"/>
                </a:solidFill>
              </a:rPr>
              <a:t>direct decay of the Hoyle state </a:t>
            </a:r>
            <a:r>
              <a:rPr lang="en-US" sz="1600" i="1" dirty="0" smtClean="0">
                <a:solidFill>
                  <a:srgbClr val="FF0000"/>
                </a:solidFill>
                <a:sym typeface="Wingdings" panose="05000000000000000000" pitchFamily="2" charset="2"/>
              </a:rPr>
              <a:t> </a:t>
            </a:r>
            <a:r>
              <a:rPr lang="en-US" sz="1600" dirty="0" smtClean="0">
                <a:solidFill>
                  <a:srgbClr val="FF0000"/>
                </a:solidFill>
                <a:sym typeface="Wingdings" panose="05000000000000000000" pitchFamily="2" charset="2"/>
              </a:rPr>
              <a:t>DD</a:t>
            </a:r>
            <a:r>
              <a:rPr lang="en-US" sz="1600" dirty="0" smtClean="0">
                <a:solidFill>
                  <a:srgbClr val="FF0000"/>
                </a:solidFill>
                <a:latin typeface="Symbol" panose="05050102010706020507" pitchFamily="18" charset="2"/>
                <a:sym typeface="Wingdings" panose="05000000000000000000" pitchFamily="2" charset="2"/>
              </a:rPr>
              <a:t>F &lt; </a:t>
            </a:r>
            <a:r>
              <a:rPr lang="en-US" sz="1600" dirty="0" smtClean="0">
                <a:solidFill>
                  <a:srgbClr val="FF0000"/>
                </a:solidFill>
                <a:sym typeface="Wingdings" panose="05000000000000000000" pitchFamily="2" charset="2"/>
              </a:rPr>
              <a:t>0,047%,</a:t>
            </a:r>
          </a:p>
          <a:p>
            <a:r>
              <a:rPr lang="en-US" sz="1600" dirty="0" smtClean="0">
                <a:solidFill>
                  <a:srgbClr val="FF0000"/>
                </a:solidFill>
                <a:sym typeface="Wingdings" panose="05000000000000000000" pitchFamily="2" charset="2"/>
              </a:rPr>
              <a:t>DDE</a:t>
            </a:r>
            <a:r>
              <a:rPr lang="en-US" sz="1600" dirty="0" smtClean="0">
                <a:solidFill>
                  <a:srgbClr val="FF0000"/>
                </a:solidFill>
                <a:latin typeface="Symbol" panose="05050102010706020507" pitchFamily="18" charset="2"/>
                <a:sym typeface="Wingdings" panose="05000000000000000000" pitchFamily="2" charset="2"/>
              </a:rPr>
              <a:t>&lt;0.026%, </a:t>
            </a:r>
            <a:r>
              <a:rPr lang="en-US" sz="1600" dirty="0" smtClean="0">
                <a:solidFill>
                  <a:srgbClr val="FF0000"/>
                </a:solidFill>
                <a:sym typeface="Wingdings" panose="05000000000000000000" pitchFamily="2" charset="2"/>
              </a:rPr>
              <a:t>DDL</a:t>
            </a:r>
            <a:r>
              <a:rPr lang="en-US" sz="1600" dirty="0" smtClean="0">
                <a:solidFill>
                  <a:srgbClr val="FF0000"/>
                </a:solidFill>
                <a:latin typeface="Symbol" panose="05050102010706020507" pitchFamily="18" charset="2"/>
                <a:sym typeface="Wingdings" panose="05000000000000000000" pitchFamily="2" charset="2"/>
              </a:rPr>
              <a:t>&lt;0.004%</a:t>
            </a:r>
            <a:endParaRPr lang="en-US" sz="1600" dirty="0">
              <a:solidFill>
                <a:srgbClr val="FF0000"/>
              </a:solidFill>
              <a:latin typeface="Symbol" panose="05050102010706020507" pitchFamily="18" charset="2"/>
            </a:endParaRPr>
          </a:p>
        </p:txBody>
      </p:sp>
    </p:spTree>
    <p:extLst>
      <p:ext uri="{BB962C8B-B14F-4D97-AF65-F5344CB8AC3E}">
        <p14:creationId xmlns:p14="http://schemas.microsoft.com/office/powerpoint/2010/main" val="3564934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pic>
        <p:nvPicPr>
          <p:cNvPr id="72" name="Immagine 71"/>
          <p:cNvPicPr>
            <a:picLocks noChangeAspect="1"/>
          </p:cNvPicPr>
          <p:nvPr/>
        </p:nvPicPr>
        <p:blipFill rotWithShape="1">
          <a:blip r:embed="rId3">
            <a:extLst>
              <a:ext uri="{28A0092B-C50C-407E-A947-70E740481C1C}">
                <a14:useLocalDpi xmlns:a14="http://schemas.microsoft.com/office/drawing/2010/main" val="0"/>
              </a:ext>
            </a:extLst>
          </a:blip>
          <a:srcRect l="6166" r="2433"/>
          <a:stretch/>
        </p:blipFill>
        <p:spPr>
          <a:xfrm>
            <a:off x="8527743" y="4147613"/>
            <a:ext cx="3627260" cy="2658474"/>
          </a:xfrm>
          <a:prstGeom prst="rect">
            <a:avLst/>
          </a:prstGeom>
        </p:spPr>
      </p:pic>
      <p:sp>
        <p:nvSpPr>
          <p:cNvPr id="2" name="Segnaposto piè di pagina 1"/>
          <p:cNvSpPr>
            <a:spLocks noGrp="1"/>
          </p:cNvSpPr>
          <p:nvPr>
            <p:ph type="ftr" sz="quarter" idx="11"/>
          </p:nvPr>
        </p:nvSpPr>
        <p:spPr>
          <a:xfrm>
            <a:off x="3134982" y="6462173"/>
            <a:ext cx="5910532" cy="365125"/>
          </a:xfrm>
        </p:spPr>
        <p:txBody>
          <a:bodyPr/>
          <a:lstStyle/>
          <a:p>
            <a:r>
              <a:rPr lang="en-US" dirty="0" smtClean="0"/>
              <a:t>F.G. Selected Topics in Nuclear and Atomic Physics 2019 </a:t>
            </a:r>
          </a:p>
          <a:p>
            <a:r>
              <a:rPr lang="en-US" dirty="0" smtClean="0"/>
              <a:t>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326877" y="6552995"/>
            <a:ext cx="2743200" cy="365125"/>
          </a:xfrm>
        </p:spPr>
        <p:txBody>
          <a:bodyPr/>
          <a:lstStyle/>
          <a:p>
            <a:fld id="{7F3E3AFC-C3F0-4658-9A99-690BE021286A}" type="slidenum">
              <a:rPr lang="en-US" smtClean="0"/>
              <a:t>13</a:t>
            </a:fld>
            <a:endParaRPr lang="en-US"/>
          </a:p>
        </p:txBody>
      </p:sp>
      <p:sp>
        <p:nvSpPr>
          <p:cNvPr id="5" name="Rettangolo 4"/>
          <p:cNvSpPr/>
          <p:nvPr/>
        </p:nvSpPr>
        <p:spPr>
          <a:xfrm>
            <a:off x="1797855" y="103971"/>
            <a:ext cx="8761629" cy="369332"/>
          </a:xfrm>
          <a:prstGeom prst="rect">
            <a:avLst/>
          </a:prstGeom>
        </p:spPr>
        <p:txBody>
          <a:bodyPr wrap="none">
            <a:spAutoFit/>
          </a:bodyPr>
          <a:lstStyle/>
          <a:p>
            <a:pPr algn="ctr"/>
            <a:r>
              <a:rPr lang="en-US" dirty="0">
                <a:solidFill>
                  <a:srgbClr val="1508B8"/>
                </a:solidFill>
              </a:rPr>
              <a:t>Nuclear Reactions: </a:t>
            </a:r>
            <a:r>
              <a:rPr lang="it-IT" baseline="30000" dirty="0" smtClean="0">
                <a:solidFill>
                  <a:srgbClr val="1508B8"/>
                </a:solidFill>
              </a:rPr>
              <a:t>16</a:t>
            </a:r>
            <a:r>
              <a:rPr lang="it-IT" dirty="0" smtClean="0">
                <a:solidFill>
                  <a:srgbClr val="1508B8"/>
                </a:solidFill>
              </a:rPr>
              <a:t>O quasi- </a:t>
            </a:r>
            <a:r>
              <a:rPr lang="it-IT" dirty="0" err="1" smtClean="0">
                <a:solidFill>
                  <a:srgbClr val="1508B8"/>
                </a:solidFill>
              </a:rPr>
              <a:t>projectile</a:t>
            </a:r>
            <a:r>
              <a:rPr lang="it-IT" dirty="0" smtClean="0">
                <a:solidFill>
                  <a:srgbClr val="1508B8"/>
                </a:solidFill>
              </a:rPr>
              <a:t> </a:t>
            </a:r>
            <a:r>
              <a:rPr lang="it-IT" dirty="0" err="1" smtClean="0">
                <a:solidFill>
                  <a:srgbClr val="1508B8"/>
                </a:solidFill>
              </a:rPr>
              <a:t>excitation</a:t>
            </a:r>
            <a:r>
              <a:rPr lang="it-IT" dirty="0">
                <a:solidFill>
                  <a:srgbClr val="1508B8"/>
                </a:solidFill>
              </a:rPr>
              <a:t> </a:t>
            </a:r>
            <a:r>
              <a:rPr lang="it-IT" dirty="0" smtClean="0">
                <a:solidFill>
                  <a:srgbClr val="1508B8"/>
                </a:solidFill>
              </a:rPr>
              <a:t>(</a:t>
            </a:r>
            <a:r>
              <a:rPr lang="it-IT" dirty="0" err="1" smtClean="0">
                <a:solidFill>
                  <a:srgbClr val="1508B8"/>
                </a:solidFill>
              </a:rPr>
              <a:t>peripheral</a:t>
            </a:r>
            <a:r>
              <a:rPr lang="it-IT" dirty="0" smtClean="0">
                <a:solidFill>
                  <a:srgbClr val="1508B8"/>
                </a:solidFill>
              </a:rPr>
              <a:t> and </a:t>
            </a:r>
            <a:r>
              <a:rPr lang="it-IT" dirty="0" err="1" smtClean="0">
                <a:solidFill>
                  <a:srgbClr val="1508B8"/>
                </a:solidFill>
              </a:rPr>
              <a:t>semiperipheral</a:t>
            </a:r>
            <a:r>
              <a:rPr lang="it-IT" dirty="0" smtClean="0">
                <a:solidFill>
                  <a:srgbClr val="1508B8"/>
                </a:solidFill>
              </a:rPr>
              <a:t> </a:t>
            </a:r>
            <a:r>
              <a:rPr lang="it-IT" dirty="0" err="1" smtClean="0">
                <a:solidFill>
                  <a:srgbClr val="1508B8"/>
                </a:solidFill>
              </a:rPr>
              <a:t>collisions</a:t>
            </a:r>
            <a:r>
              <a:rPr lang="it-IT" dirty="0" smtClean="0">
                <a:solidFill>
                  <a:srgbClr val="1508B8"/>
                </a:solidFill>
              </a:rPr>
              <a:t>)</a:t>
            </a:r>
            <a:endParaRPr lang="en-US" dirty="0">
              <a:solidFill>
                <a:srgbClr val="1508B8"/>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7" name="Immagine 6"/>
          <p:cNvPicPr>
            <a:picLocks noChangeAspect="1"/>
          </p:cNvPicPr>
          <p:nvPr/>
        </p:nvPicPr>
        <p:blipFill>
          <a:blip r:embed="rId5"/>
          <a:stretch>
            <a:fillRect/>
          </a:stretch>
        </p:blipFill>
        <p:spPr>
          <a:xfrm>
            <a:off x="11353800" y="-1"/>
            <a:ext cx="807946" cy="669471"/>
          </a:xfrm>
          <a:prstGeom prst="rect">
            <a:avLst/>
          </a:prstGeom>
        </p:spPr>
      </p:pic>
      <p:sp>
        <p:nvSpPr>
          <p:cNvPr id="4" name="Rettangolo 3"/>
          <p:cNvSpPr/>
          <p:nvPr/>
        </p:nvSpPr>
        <p:spPr>
          <a:xfrm>
            <a:off x="1045023" y="925043"/>
            <a:ext cx="4848856" cy="830997"/>
          </a:xfrm>
          <a:prstGeom prst="rect">
            <a:avLst/>
          </a:prstGeom>
        </p:spPr>
        <p:txBody>
          <a:bodyPr wrap="square">
            <a:spAutoFit/>
          </a:bodyPr>
          <a:lstStyle/>
          <a:p>
            <a:pPr algn="just"/>
            <a:r>
              <a:rPr lang="it-IT" sz="1600" dirty="0" err="1">
                <a:solidFill>
                  <a:srgbClr val="000000"/>
                </a:solidFill>
                <a:cs typeface="Arial" panose="020B0604020202020204" pitchFamily="34" charset="0"/>
              </a:rPr>
              <a:t>Dedicated</a:t>
            </a:r>
            <a:r>
              <a:rPr lang="it-IT" sz="1600" dirty="0">
                <a:solidFill>
                  <a:srgbClr val="000000"/>
                </a:solidFill>
                <a:cs typeface="Arial" panose="020B0604020202020204" pitchFamily="34" charset="0"/>
              </a:rPr>
              <a:t> </a:t>
            </a:r>
            <a:r>
              <a:rPr lang="it-IT" sz="1600" b="1" dirty="0" err="1">
                <a:solidFill>
                  <a:srgbClr val="000000"/>
                </a:solidFill>
                <a:cs typeface="Arial" panose="020B0604020202020204" pitchFamily="34" charset="0"/>
              </a:rPr>
              <a:t>HF</a:t>
            </a:r>
            <a:r>
              <a:rPr lang="it-IT" sz="1600" b="1" dirty="0" err="1">
                <a:latin typeface="Brush Script Std" panose="03060802040607070404" pitchFamily="66" charset="0"/>
              </a:rPr>
              <a:t>l</a:t>
            </a:r>
            <a:r>
              <a:rPr lang="it-IT" sz="1600" dirty="0">
                <a:solidFill>
                  <a:srgbClr val="000000"/>
                </a:solidFill>
                <a:cs typeface="Arial" panose="020B0604020202020204" pitchFamily="34" charset="0"/>
              </a:rPr>
              <a:t> </a:t>
            </a:r>
            <a:r>
              <a:rPr lang="it-IT" sz="1600" dirty="0" err="1" smtClean="0">
                <a:solidFill>
                  <a:srgbClr val="000000"/>
                </a:solidFill>
                <a:cs typeface="Arial" panose="020B0604020202020204" pitchFamily="34" charset="0"/>
              </a:rPr>
              <a:t>calculation</a:t>
            </a:r>
            <a:r>
              <a:rPr lang="it-IT" sz="1600" dirty="0" smtClean="0">
                <a:solidFill>
                  <a:srgbClr val="000000"/>
                </a:solidFill>
                <a:cs typeface="Arial" panose="020B0604020202020204" pitchFamily="34" charset="0"/>
              </a:rPr>
              <a:t>, </a:t>
            </a:r>
            <a:r>
              <a:rPr lang="it-IT" sz="1600" dirty="0" err="1" smtClean="0">
                <a:solidFill>
                  <a:srgbClr val="000000"/>
                </a:solidFill>
                <a:cs typeface="Arial" panose="020B0604020202020204" pitchFamily="34" charset="0"/>
              </a:rPr>
              <a:t>which</a:t>
            </a:r>
            <a:r>
              <a:rPr lang="it-IT" sz="1600" dirty="0" smtClean="0">
                <a:solidFill>
                  <a:srgbClr val="000000"/>
                </a:solidFill>
                <a:cs typeface="Arial" panose="020B0604020202020204" pitchFamily="34" charset="0"/>
              </a:rPr>
              <a:t> include </a:t>
            </a:r>
            <a:r>
              <a:rPr lang="it-IT" sz="1600" dirty="0" err="1" smtClean="0">
                <a:solidFill>
                  <a:srgbClr val="000000"/>
                </a:solidFill>
                <a:cs typeface="Arial" panose="020B0604020202020204" pitchFamily="34" charset="0"/>
              </a:rPr>
              <a:t>all</a:t>
            </a:r>
            <a:r>
              <a:rPr lang="it-IT" sz="1600" dirty="0" smtClean="0">
                <a:solidFill>
                  <a:srgbClr val="000000"/>
                </a:solidFill>
                <a:cs typeface="Arial" panose="020B0604020202020204" pitchFamily="34" charset="0"/>
              </a:rPr>
              <a:t> the  discrete </a:t>
            </a:r>
            <a:r>
              <a:rPr lang="it-IT" sz="1600" dirty="0" err="1" smtClean="0">
                <a:solidFill>
                  <a:srgbClr val="000000"/>
                </a:solidFill>
                <a:cs typeface="Arial" panose="020B0604020202020204" pitchFamily="34" charset="0"/>
              </a:rPr>
              <a:t>known</a:t>
            </a:r>
            <a:r>
              <a:rPr lang="it-IT" sz="1600" dirty="0" smtClean="0">
                <a:solidFill>
                  <a:srgbClr val="000000"/>
                </a:solidFill>
                <a:cs typeface="Arial" panose="020B0604020202020204" pitchFamily="34" charset="0"/>
              </a:rPr>
              <a:t> </a:t>
            </a:r>
            <a:r>
              <a:rPr lang="it-IT" sz="1600" dirty="0" err="1" smtClean="0">
                <a:solidFill>
                  <a:srgbClr val="000000"/>
                </a:solidFill>
                <a:cs typeface="Arial" panose="020B0604020202020204" pitchFamily="34" charset="0"/>
              </a:rPr>
              <a:t>levels</a:t>
            </a:r>
            <a:r>
              <a:rPr lang="it-IT" sz="1600" dirty="0" smtClean="0">
                <a:solidFill>
                  <a:srgbClr val="000000"/>
                </a:solidFill>
                <a:cs typeface="Arial" panose="020B0604020202020204" pitchFamily="34" charset="0"/>
              </a:rPr>
              <a:t> for light nuclei </a:t>
            </a:r>
            <a:r>
              <a:rPr lang="it-IT" sz="1600" dirty="0" err="1" smtClean="0">
                <a:solidFill>
                  <a:srgbClr val="000000"/>
                </a:solidFill>
                <a:cs typeface="Arial" panose="020B0604020202020204" pitchFamily="34" charset="0"/>
              </a:rPr>
              <a:t>taken</a:t>
            </a:r>
            <a:r>
              <a:rPr lang="it-IT" sz="1600" dirty="0" smtClean="0">
                <a:solidFill>
                  <a:srgbClr val="000000"/>
                </a:solidFill>
                <a:cs typeface="Arial" panose="020B0604020202020204" pitchFamily="34" charset="0"/>
              </a:rPr>
              <a:t> from the NUDAT2 database </a:t>
            </a:r>
            <a:r>
              <a:rPr lang="it-IT" sz="1600" dirty="0" smtClean="0">
                <a:solidFill>
                  <a:srgbClr val="000000"/>
                </a:solidFill>
                <a:cs typeface="Arial" panose="020B0604020202020204" pitchFamily="34" charset="0"/>
                <a:sym typeface="Wingdings" panose="05000000000000000000" pitchFamily="2" charset="2"/>
              </a:rPr>
              <a:t> </a:t>
            </a:r>
            <a:r>
              <a:rPr lang="it-IT" sz="1600" dirty="0" err="1" smtClean="0">
                <a:solidFill>
                  <a:srgbClr val="000000"/>
                </a:solidFill>
                <a:cs typeface="Arial" panose="020B0604020202020204" pitchFamily="34" charset="0"/>
                <a:sym typeface="Wingdings" panose="05000000000000000000" pitchFamily="2" charset="2"/>
              </a:rPr>
              <a:t>suitability</a:t>
            </a:r>
            <a:r>
              <a:rPr lang="it-IT" sz="1600" dirty="0" smtClean="0">
                <a:solidFill>
                  <a:srgbClr val="000000"/>
                </a:solidFill>
                <a:cs typeface="Arial" panose="020B0604020202020204" pitchFamily="34" charset="0"/>
                <a:sym typeface="Wingdings" panose="05000000000000000000" pitchFamily="2" charset="2"/>
              </a:rPr>
              <a:t> to </a:t>
            </a:r>
            <a:r>
              <a:rPr lang="it-IT" sz="1600" dirty="0" err="1" smtClean="0">
                <a:solidFill>
                  <a:srgbClr val="000000"/>
                </a:solidFill>
                <a:cs typeface="Arial" panose="020B0604020202020204" pitchFamily="34" charset="0"/>
                <a:sym typeface="Wingdings" panose="05000000000000000000" pitchFamily="2" charset="2"/>
              </a:rPr>
              <a:t>describe</a:t>
            </a:r>
            <a:r>
              <a:rPr lang="it-IT" sz="1600" dirty="0" smtClean="0">
                <a:solidFill>
                  <a:srgbClr val="000000"/>
                </a:solidFill>
                <a:cs typeface="Arial" panose="020B0604020202020204" pitchFamily="34" charset="0"/>
                <a:sym typeface="Wingdings" panose="05000000000000000000" pitchFamily="2" charset="2"/>
              </a:rPr>
              <a:t> light nuclei (</a:t>
            </a:r>
            <a:r>
              <a:rPr lang="it-IT" sz="1600" b="1" dirty="0" smtClean="0">
                <a:solidFill>
                  <a:srgbClr val="1508B8"/>
                </a:solidFill>
                <a:cs typeface="Arial" panose="020B0604020202020204" pitchFamily="34" charset="0"/>
                <a:sym typeface="Wingdings" panose="05000000000000000000" pitchFamily="2" charset="2"/>
              </a:rPr>
              <a:t>A~ 30</a:t>
            </a:r>
            <a:r>
              <a:rPr lang="it-IT" sz="1600" dirty="0" smtClean="0">
                <a:solidFill>
                  <a:srgbClr val="000000"/>
                </a:solidFill>
                <a:cs typeface="Arial" panose="020B0604020202020204" pitchFamily="34" charset="0"/>
                <a:sym typeface="Wingdings" panose="05000000000000000000" pitchFamily="2" charset="2"/>
              </a:rPr>
              <a:t>)</a:t>
            </a:r>
            <a:endParaRPr lang="en-US" sz="1600" dirty="0"/>
          </a:p>
        </p:txBody>
      </p:sp>
      <p:grpSp>
        <p:nvGrpSpPr>
          <p:cNvPr id="70" name="Gruppo 69"/>
          <p:cNvGrpSpPr/>
          <p:nvPr/>
        </p:nvGrpSpPr>
        <p:grpSpPr>
          <a:xfrm>
            <a:off x="5975167" y="610708"/>
            <a:ext cx="5297344" cy="2321678"/>
            <a:chOff x="5870381" y="558772"/>
            <a:chExt cx="5297344" cy="2321678"/>
          </a:xfrm>
        </p:grpSpPr>
        <p:pic>
          <p:nvPicPr>
            <p:cNvPr id="8" name="Immagine 7"/>
            <p:cNvPicPr>
              <a:picLocks noChangeAspect="1"/>
            </p:cNvPicPr>
            <p:nvPr/>
          </p:nvPicPr>
          <p:blipFill rotWithShape="1">
            <a:blip r:embed="rId6">
              <a:extLst>
                <a:ext uri="{28A0092B-C50C-407E-A947-70E740481C1C}">
                  <a14:useLocalDpi xmlns:a14="http://schemas.microsoft.com/office/drawing/2010/main" val="0"/>
                </a:ext>
              </a:extLst>
            </a:blip>
            <a:srcRect l="5332"/>
            <a:stretch/>
          </p:blipFill>
          <p:spPr>
            <a:xfrm>
              <a:off x="5870382" y="558772"/>
              <a:ext cx="5297343" cy="1813332"/>
            </a:xfrm>
            <a:prstGeom prst="rect">
              <a:avLst/>
            </a:prstGeom>
            <a:ln w="28575">
              <a:solidFill>
                <a:srgbClr val="C00000"/>
              </a:solidFill>
            </a:ln>
          </p:spPr>
        </p:pic>
        <mc:AlternateContent xmlns:mc="http://schemas.openxmlformats.org/markup-compatibility/2006" xmlns:a14="http://schemas.microsoft.com/office/drawing/2010/main">
          <mc:Choice Requires="a14">
            <p:sp>
              <p:nvSpPr>
                <p:cNvPr id="9" name="CasellaDiTesto 8"/>
                <p:cNvSpPr txBox="1"/>
                <p:nvPr/>
              </p:nvSpPr>
              <p:spPr>
                <a:xfrm>
                  <a:off x="5908947" y="2457573"/>
                  <a:ext cx="2692552" cy="314397"/>
                </a:xfrm>
                <a:prstGeom prst="rect">
                  <a:avLst/>
                </a:prstGeom>
                <a:noFill/>
              </p:spPr>
              <p:txBody>
                <a:bodyPr wrap="square" rtlCol="0">
                  <a:spAutoFit/>
                </a:bodyPr>
                <a:lstStyle/>
                <a:p>
                  <a14:m>
                    <m:oMath xmlns:m="http://schemas.openxmlformats.org/officeDocument/2006/math">
                      <m:sSubSup>
                        <m:sSubSupPr>
                          <m:ctrlPr>
                            <a:rPr lang="en-US" sz="1400" i="1" smtClean="0">
                              <a:latin typeface="Cambria Math" panose="02040503050406030204" pitchFamily="18" charset="0"/>
                            </a:rPr>
                          </m:ctrlPr>
                        </m:sSubSupPr>
                        <m:e>
                          <m:r>
                            <a:rPr lang="it-IT" sz="1400" b="0" i="1" baseline="30000" smtClean="0">
                              <a:latin typeface="Cambria Math" panose="02040503050406030204" pitchFamily="18" charset="0"/>
                            </a:rPr>
                            <m:t>12</m:t>
                          </m:r>
                          <m:r>
                            <a:rPr lang="it-IT" sz="1400" b="0" i="1" smtClean="0">
                              <a:latin typeface="Cambria Math" panose="02040503050406030204" pitchFamily="18" charset="0"/>
                            </a:rPr>
                            <m:t>𝐶</m:t>
                          </m:r>
                        </m:e>
                        <m:sub>
                          <m:r>
                            <a:rPr lang="it-IT" sz="1400" b="0" i="1" smtClean="0">
                              <a:latin typeface="Cambria Math" panose="02040503050406030204" pitchFamily="18" charset="0"/>
                            </a:rPr>
                            <m:t>1</m:t>
                          </m:r>
                        </m:sub>
                        <m:sup>
                          <m:r>
                            <a:rPr lang="it-IT" sz="1400" b="0" i="1" smtClean="0">
                              <a:latin typeface="Cambria Math" panose="02040503050406030204" pitchFamily="18" charset="0"/>
                            </a:rPr>
                            <m:t>∗ </m:t>
                          </m:r>
                        </m:sup>
                      </m:sSubSup>
                    </m:oMath>
                  </a14:m>
                  <a:r>
                    <a:rPr lang="en-US" sz="1400" dirty="0" smtClean="0">
                      <a:sym typeface="Wingdings" panose="05000000000000000000" pitchFamily="2" charset="2"/>
                    </a:rPr>
                    <a:t></a:t>
                  </a:r>
                  <a14:m>
                    <m:oMath xmlns:m="http://schemas.openxmlformats.org/officeDocument/2006/math">
                      <m:sSubSup>
                        <m:sSubSupPr>
                          <m:ctrlPr>
                            <a:rPr lang="en-US" sz="1400" i="1" dirty="0" smtClean="0">
                              <a:latin typeface="Cambria Math" panose="02040503050406030204" pitchFamily="18" charset="0"/>
                              <a:sym typeface="Wingdings" panose="05000000000000000000" pitchFamily="2" charset="2"/>
                            </a:rPr>
                          </m:ctrlPr>
                        </m:sSubSupPr>
                        <m:e>
                          <m:r>
                            <a:rPr lang="it-IT" sz="1400" b="0" i="1" dirty="0" smtClean="0">
                              <a:latin typeface="Cambria Math" panose="02040503050406030204" pitchFamily="18" charset="0"/>
                              <a:sym typeface="Wingdings" panose="05000000000000000000" pitchFamily="2" charset="2"/>
                            </a:rPr>
                            <m:t>0</m:t>
                          </m:r>
                        </m:e>
                        <m:sub>
                          <m:r>
                            <a:rPr lang="it-IT" sz="1400" b="0" i="1" dirty="0" smtClean="0">
                              <a:latin typeface="Cambria Math" panose="02040503050406030204" pitchFamily="18" charset="0"/>
                              <a:sym typeface="Wingdings" panose="05000000000000000000" pitchFamily="2" charset="2"/>
                            </a:rPr>
                            <m:t>2</m:t>
                          </m:r>
                        </m:sub>
                        <m:sup>
                          <m:r>
                            <a:rPr lang="it-IT" sz="1400" b="0" i="1" dirty="0" smtClean="0">
                              <a:latin typeface="Cambria Math" panose="02040503050406030204" pitchFamily="18" charset="0"/>
                              <a:sym typeface="Wingdings" panose="05000000000000000000" pitchFamily="2" charset="2"/>
                            </a:rPr>
                            <m:t>+ </m:t>
                          </m:r>
                        </m:sup>
                      </m:sSubSup>
                    </m:oMath>
                  </a14:m>
                  <a:r>
                    <a:rPr lang="en-US" sz="1400" dirty="0" smtClean="0">
                      <a:sym typeface="Wingdings" panose="05000000000000000000" pitchFamily="2" charset="2"/>
                    </a:rPr>
                    <a:t>Hoyle state at 7.65 </a:t>
                  </a:r>
                  <a:r>
                    <a:rPr lang="en-US" sz="1400" dirty="0">
                      <a:sym typeface="Wingdings" panose="05000000000000000000" pitchFamily="2" charset="2"/>
                    </a:rPr>
                    <a:t>M</a:t>
                  </a:r>
                  <a:r>
                    <a:rPr lang="en-US" sz="1400" dirty="0" smtClean="0">
                      <a:sym typeface="Wingdings" panose="05000000000000000000" pitchFamily="2" charset="2"/>
                    </a:rPr>
                    <a:t>eV </a:t>
                  </a:r>
                  <a:endParaRPr lang="en-US" sz="1400"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5908947" y="2457573"/>
                  <a:ext cx="2692552" cy="314397"/>
                </a:xfrm>
                <a:prstGeom prst="rect">
                  <a:avLst/>
                </a:prstGeom>
                <a:blipFill rotWithShape="0">
                  <a:blip r:embed="rId7"/>
                  <a:stretch>
                    <a:fillRect t="-3922" r="-13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sellaDiTesto 10"/>
                <p:cNvSpPr txBox="1"/>
                <p:nvPr/>
              </p:nvSpPr>
              <p:spPr>
                <a:xfrm>
                  <a:off x="8640065" y="2455773"/>
                  <a:ext cx="2259943" cy="307777"/>
                </a:xfrm>
                <a:prstGeom prst="rect">
                  <a:avLst/>
                </a:prstGeom>
                <a:noFill/>
              </p:spPr>
              <p:txBody>
                <a:bodyPr wrap="square" rtlCol="0">
                  <a:spAutoFit/>
                </a:bodyPr>
                <a:lstStyle/>
                <a:p>
                  <a14:m>
                    <m:oMath xmlns:m="http://schemas.openxmlformats.org/officeDocument/2006/math">
                      <m:sSubSup>
                        <m:sSubSupPr>
                          <m:ctrlPr>
                            <a:rPr lang="en-US" sz="1400" i="1" smtClean="0">
                              <a:latin typeface="Cambria Math" panose="02040503050406030204" pitchFamily="18" charset="0"/>
                            </a:rPr>
                          </m:ctrlPr>
                        </m:sSubSupPr>
                        <m:e>
                          <m:r>
                            <a:rPr lang="it-IT" sz="1400" b="0" i="1" baseline="30000" smtClean="0">
                              <a:latin typeface="Cambria Math" panose="02040503050406030204" pitchFamily="18" charset="0"/>
                            </a:rPr>
                            <m:t>12</m:t>
                          </m:r>
                          <m:r>
                            <a:rPr lang="it-IT" sz="1400" b="0" i="1" smtClean="0">
                              <a:latin typeface="Cambria Math" panose="02040503050406030204" pitchFamily="18" charset="0"/>
                            </a:rPr>
                            <m:t>𝐶</m:t>
                          </m:r>
                        </m:e>
                        <m:sub>
                          <m:r>
                            <a:rPr lang="it-IT" sz="1400" b="0" i="1" smtClean="0">
                              <a:latin typeface="Cambria Math" panose="02040503050406030204" pitchFamily="18" charset="0"/>
                            </a:rPr>
                            <m:t>2</m:t>
                          </m:r>
                        </m:sub>
                        <m:sup>
                          <m:r>
                            <a:rPr lang="it-IT" sz="1400" b="0" i="1" smtClean="0">
                              <a:latin typeface="Cambria Math" panose="02040503050406030204" pitchFamily="18" charset="0"/>
                            </a:rPr>
                            <m:t>∗ </m:t>
                          </m:r>
                        </m:sup>
                      </m:sSubSup>
                    </m:oMath>
                  </a14:m>
                  <a:r>
                    <a:rPr lang="en-US" sz="1400" dirty="0" smtClean="0">
                      <a:sym typeface="Wingdings" panose="05000000000000000000" pitchFamily="2" charset="2"/>
                    </a:rPr>
                    <a:t></a:t>
                  </a:r>
                  <a14:m>
                    <m:oMath xmlns:m="http://schemas.openxmlformats.org/officeDocument/2006/math">
                      <m:sSup>
                        <m:sSupPr>
                          <m:ctrlPr>
                            <a:rPr lang="en-US" sz="1400" i="1" dirty="0" smtClean="0">
                              <a:latin typeface="Cambria Math" panose="02040503050406030204" pitchFamily="18" charset="0"/>
                              <a:sym typeface="Wingdings" panose="05000000000000000000" pitchFamily="2" charset="2"/>
                            </a:rPr>
                          </m:ctrlPr>
                        </m:sSupPr>
                        <m:e>
                          <m:r>
                            <a:rPr lang="it-IT" sz="1400" b="0" i="1" dirty="0" smtClean="0">
                              <a:latin typeface="Cambria Math" panose="02040503050406030204" pitchFamily="18" charset="0"/>
                              <a:sym typeface="Wingdings" panose="05000000000000000000" pitchFamily="2" charset="2"/>
                            </a:rPr>
                            <m:t>3</m:t>
                          </m:r>
                        </m:e>
                        <m:sup>
                          <m:r>
                            <a:rPr lang="it-IT" sz="1400" b="0" i="1" dirty="0" smtClean="0">
                              <a:latin typeface="Cambria Math" panose="02040503050406030204" pitchFamily="18" charset="0"/>
                              <a:sym typeface="Wingdings" panose="05000000000000000000" pitchFamily="2" charset="2"/>
                            </a:rPr>
                            <m:t>−</m:t>
                          </m:r>
                        </m:sup>
                      </m:sSup>
                      <m:r>
                        <a:rPr lang="it-IT" sz="1400" b="0" i="0" dirty="0" smtClean="0">
                          <a:latin typeface="Cambria Math" panose="02040503050406030204" pitchFamily="18" charset="0"/>
                          <a:sym typeface="Wingdings" panose="05000000000000000000" pitchFamily="2" charset="2"/>
                        </a:rPr>
                        <m:t> </m:t>
                      </m:r>
                    </m:oMath>
                  </a14:m>
                  <a:r>
                    <a:rPr lang="en-US" sz="1400" dirty="0" smtClean="0">
                      <a:sym typeface="Wingdings" panose="05000000000000000000" pitchFamily="2" charset="2"/>
                    </a:rPr>
                    <a:t>state at 9.64 MeV</a:t>
                  </a:r>
                  <a:endParaRPr lang="en-US" sz="1400"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8640065" y="2455773"/>
                  <a:ext cx="2259943" cy="307777"/>
                </a:xfrm>
                <a:prstGeom prst="rect">
                  <a:avLst/>
                </a:prstGeom>
                <a:blipFill rotWithShape="0">
                  <a:blip r:embed="rId8"/>
                  <a:stretch>
                    <a:fillRect t="-1961" b="-21569"/>
                  </a:stretch>
                </a:blipFill>
              </p:spPr>
              <p:txBody>
                <a:bodyPr/>
                <a:lstStyle/>
                <a:p>
                  <a:r>
                    <a:rPr lang="en-US">
                      <a:noFill/>
                    </a:rPr>
                    <a:t> </a:t>
                  </a:r>
                </a:p>
              </p:txBody>
            </p:sp>
          </mc:Fallback>
        </mc:AlternateContent>
        <p:sp>
          <p:nvSpPr>
            <p:cNvPr id="12" name="Rettangolo 11"/>
            <p:cNvSpPr/>
            <p:nvPr/>
          </p:nvSpPr>
          <p:spPr>
            <a:xfrm>
              <a:off x="5870381" y="2425649"/>
              <a:ext cx="5297343" cy="4548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uppo 77"/>
          <p:cNvGrpSpPr/>
          <p:nvPr/>
        </p:nvGrpSpPr>
        <p:grpSpPr>
          <a:xfrm>
            <a:off x="181403" y="1700416"/>
            <a:ext cx="2876204" cy="2032600"/>
            <a:chOff x="234169" y="1780136"/>
            <a:chExt cx="2876204" cy="2032600"/>
          </a:xfrm>
        </p:grpSpPr>
        <p:grpSp>
          <p:nvGrpSpPr>
            <p:cNvPr id="25" name="Gruppo 24"/>
            <p:cNvGrpSpPr/>
            <p:nvPr/>
          </p:nvGrpSpPr>
          <p:grpSpPr>
            <a:xfrm>
              <a:off x="234169" y="2045707"/>
              <a:ext cx="2876204" cy="1767029"/>
              <a:chOff x="265734" y="2595491"/>
              <a:chExt cx="2876204" cy="1767029"/>
            </a:xfrm>
          </p:grpSpPr>
          <p:grpSp>
            <p:nvGrpSpPr>
              <p:cNvPr id="18" name="Gruppo 17"/>
              <p:cNvGrpSpPr/>
              <p:nvPr/>
            </p:nvGrpSpPr>
            <p:grpSpPr>
              <a:xfrm>
                <a:off x="265734" y="2595491"/>
                <a:ext cx="2876204" cy="1767029"/>
                <a:chOff x="293967" y="2538455"/>
                <a:chExt cx="2876204" cy="1767029"/>
              </a:xfrm>
            </p:grpSpPr>
            <p:pic>
              <p:nvPicPr>
                <p:cNvPr id="13" name="Immagin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967" y="2538455"/>
                  <a:ext cx="2876204" cy="1767029"/>
                </a:xfrm>
                <a:prstGeom prst="rect">
                  <a:avLst/>
                </a:prstGeom>
              </p:spPr>
            </p:pic>
            <p:cxnSp>
              <p:nvCxnSpPr>
                <p:cNvPr id="15" name="Connettore 1 14"/>
                <p:cNvCxnSpPr/>
                <p:nvPr/>
              </p:nvCxnSpPr>
              <p:spPr>
                <a:xfrm>
                  <a:off x="1106571" y="2739951"/>
                  <a:ext cx="0" cy="11995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1374880" y="2714500"/>
                  <a:ext cx="0" cy="11995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1578797" y="2714500"/>
                  <a:ext cx="0" cy="11995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CasellaDiTesto 19"/>
              <p:cNvSpPr txBox="1"/>
              <p:nvPr/>
            </p:nvSpPr>
            <p:spPr>
              <a:xfrm>
                <a:off x="1089883" y="3603453"/>
                <a:ext cx="301686" cy="369332"/>
              </a:xfrm>
              <a:prstGeom prst="rect">
                <a:avLst/>
              </a:prstGeom>
              <a:noFill/>
            </p:spPr>
            <p:txBody>
              <a:bodyPr wrap="none" rtlCol="0">
                <a:spAutoFit/>
              </a:bodyPr>
              <a:lstStyle/>
              <a:p>
                <a:r>
                  <a:rPr lang="en-US" b="1" dirty="0" smtClean="0">
                    <a:solidFill>
                      <a:srgbClr val="1508B8"/>
                    </a:solidFill>
                  </a:rPr>
                  <a:t>1</a:t>
                </a:r>
                <a:endParaRPr lang="en-US" b="1" dirty="0">
                  <a:solidFill>
                    <a:srgbClr val="1508B8"/>
                  </a:solidFill>
                </a:endParaRPr>
              </a:p>
            </p:txBody>
          </p:sp>
          <p:sp>
            <p:nvSpPr>
              <p:cNvPr id="21" name="CasellaDiTesto 20"/>
              <p:cNvSpPr txBox="1"/>
              <p:nvPr/>
            </p:nvSpPr>
            <p:spPr>
              <a:xfrm>
                <a:off x="1316383" y="3596155"/>
                <a:ext cx="301686" cy="369332"/>
              </a:xfrm>
              <a:prstGeom prst="rect">
                <a:avLst/>
              </a:prstGeom>
              <a:noFill/>
            </p:spPr>
            <p:txBody>
              <a:bodyPr wrap="none" rtlCol="0">
                <a:spAutoFit/>
              </a:bodyPr>
              <a:lstStyle/>
              <a:p>
                <a:r>
                  <a:rPr lang="en-US" b="1" dirty="0" smtClean="0">
                    <a:solidFill>
                      <a:srgbClr val="C00000"/>
                    </a:solidFill>
                  </a:rPr>
                  <a:t>2</a:t>
                </a:r>
                <a:endParaRPr lang="en-US" b="1" dirty="0">
                  <a:solidFill>
                    <a:srgbClr val="C00000"/>
                  </a:solidFill>
                </a:endParaRPr>
              </a:p>
            </p:txBody>
          </p:sp>
        </p:grpSp>
        <p:sp>
          <p:nvSpPr>
            <p:cNvPr id="33" name="CasellaDiTesto 32"/>
            <p:cNvSpPr txBox="1"/>
            <p:nvPr/>
          </p:nvSpPr>
          <p:spPr>
            <a:xfrm>
              <a:off x="629115" y="1780136"/>
              <a:ext cx="2337480" cy="369332"/>
            </a:xfrm>
            <a:prstGeom prst="rect">
              <a:avLst/>
            </a:prstGeom>
            <a:noFill/>
          </p:spPr>
          <p:txBody>
            <a:bodyPr wrap="square" rtlCol="0">
              <a:spAutoFit/>
            </a:bodyPr>
            <a:lstStyle/>
            <a:p>
              <a:r>
                <a:rPr lang="en-US" dirty="0" smtClean="0">
                  <a:solidFill>
                    <a:srgbClr val="C00000"/>
                  </a:solidFill>
                </a:rPr>
                <a:t>QT excitation spectrum</a:t>
              </a:r>
              <a:endParaRPr lang="en-US" dirty="0">
                <a:solidFill>
                  <a:srgbClr val="C00000"/>
                </a:solidFill>
              </a:endParaRPr>
            </a:p>
          </p:txBody>
        </p:sp>
      </p:grpSp>
      <p:grpSp>
        <p:nvGrpSpPr>
          <p:cNvPr id="79" name="Gruppo 78"/>
          <p:cNvGrpSpPr/>
          <p:nvPr/>
        </p:nvGrpSpPr>
        <p:grpSpPr>
          <a:xfrm>
            <a:off x="43585" y="3720896"/>
            <a:ext cx="3925179" cy="2979992"/>
            <a:chOff x="43585" y="3720896"/>
            <a:chExt cx="3925179" cy="2979992"/>
          </a:xfrm>
        </p:grpSpPr>
        <p:sp>
          <p:nvSpPr>
            <p:cNvPr id="31" name="CasellaDiTesto 30"/>
            <p:cNvSpPr txBox="1"/>
            <p:nvPr/>
          </p:nvSpPr>
          <p:spPr>
            <a:xfrm>
              <a:off x="43585" y="3720896"/>
              <a:ext cx="3403007" cy="584775"/>
            </a:xfrm>
            <a:prstGeom prst="rect">
              <a:avLst/>
            </a:prstGeom>
            <a:noFill/>
          </p:spPr>
          <p:txBody>
            <a:bodyPr wrap="square" rtlCol="0">
              <a:spAutoFit/>
            </a:bodyPr>
            <a:lstStyle/>
            <a:p>
              <a:pPr algn="ctr"/>
              <a:r>
                <a:rPr lang="en-US" sz="1600" dirty="0" smtClean="0">
                  <a:solidFill>
                    <a:srgbClr val="1508B8"/>
                  </a:solidFill>
                </a:rPr>
                <a:t>Events related to two simultaneous </a:t>
              </a:r>
              <a:r>
                <a:rPr lang="en-US" sz="1600" baseline="30000" dirty="0" smtClean="0">
                  <a:solidFill>
                    <a:srgbClr val="1508B8"/>
                  </a:solidFill>
                </a:rPr>
                <a:t>8</a:t>
              </a:r>
              <a:r>
                <a:rPr lang="en-US" sz="1600" dirty="0" smtClean="0">
                  <a:solidFill>
                    <a:srgbClr val="1508B8"/>
                  </a:solidFill>
                </a:rPr>
                <a:t>Be</a:t>
              </a:r>
              <a:r>
                <a:rPr lang="en-US" sz="1600" baseline="-25000" dirty="0" smtClean="0">
                  <a:solidFill>
                    <a:srgbClr val="1508B8"/>
                  </a:solidFill>
                </a:rPr>
                <a:t>gs</a:t>
              </a:r>
              <a:r>
                <a:rPr lang="en-US" sz="1600" dirty="0" smtClean="0">
                  <a:solidFill>
                    <a:srgbClr val="1508B8"/>
                  </a:solidFill>
                </a:rPr>
                <a:t> ~ 7.5% </a:t>
              </a:r>
              <a:r>
                <a:rPr lang="en-US" sz="1600" dirty="0" err="1" smtClean="0">
                  <a:solidFill>
                    <a:srgbClr val="1508B8"/>
                  </a:solidFill>
                </a:rPr>
                <a:t>QT</a:t>
              </a:r>
              <a:r>
                <a:rPr lang="en-US" sz="1600" baseline="-25000" dirty="0" err="1" smtClean="0">
                  <a:solidFill>
                    <a:srgbClr val="1508B8"/>
                  </a:solidFill>
                </a:rPr>
                <a:t>gs</a:t>
              </a:r>
              <a:endParaRPr lang="en-US" sz="1600" baseline="-25000" dirty="0">
                <a:solidFill>
                  <a:srgbClr val="1508B8"/>
                </a:solidFill>
              </a:endParaRPr>
            </a:p>
          </p:txBody>
        </p:sp>
        <p:grpSp>
          <p:nvGrpSpPr>
            <p:cNvPr id="39" name="Gruppo 38"/>
            <p:cNvGrpSpPr/>
            <p:nvPr/>
          </p:nvGrpSpPr>
          <p:grpSpPr>
            <a:xfrm>
              <a:off x="118553" y="4230700"/>
              <a:ext cx="3850211" cy="2470188"/>
              <a:chOff x="118553" y="4230700"/>
              <a:chExt cx="3850211" cy="2470188"/>
            </a:xfrm>
          </p:grpSpPr>
          <p:grpSp>
            <p:nvGrpSpPr>
              <p:cNvPr id="30" name="Gruppo 29"/>
              <p:cNvGrpSpPr/>
              <p:nvPr/>
            </p:nvGrpSpPr>
            <p:grpSpPr>
              <a:xfrm>
                <a:off x="118553" y="4371980"/>
                <a:ext cx="3850211" cy="2328908"/>
                <a:chOff x="118553" y="4371980"/>
                <a:chExt cx="3850211" cy="2328908"/>
              </a:xfrm>
            </p:grpSpPr>
            <p:grpSp>
              <p:nvGrpSpPr>
                <p:cNvPr id="24" name="Gruppo 23"/>
                <p:cNvGrpSpPr/>
                <p:nvPr/>
              </p:nvGrpSpPr>
              <p:grpSpPr>
                <a:xfrm>
                  <a:off x="118553" y="4371980"/>
                  <a:ext cx="3850211" cy="2328908"/>
                  <a:chOff x="118553" y="4371980"/>
                  <a:chExt cx="3850211" cy="2328908"/>
                </a:xfrm>
              </p:grpSpPr>
              <p:pic>
                <p:nvPicPr>
                  <p:cNvPr id="19" name="Immagin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53" y="4371980"/>
                    <a:ext cx="3850211" cy="2328908"/>
                  </a:xfrm>
                  <a:prstGeom prst="rect">
                    <a:avLst/>
                  </a:prstGeom>
                </p:spPr>
              </p:pic>
              <p:sp>
                <p:nvSpPr>
                  <p:cNvPr id="22" name="CasellaDiTesto 21"/>
                  <p:cNvSpPr txBox="1"/>
                  <p:nvPr/>
                </p:nvSpPr>
                <p:spPr>
                  <a:xfrm>
                    <a:off x="1692278" y="4769626"/>
                    <a:ext cx="301686" cy="369332"/>
                  </a:xfrm>
                  <a:prstGeom prst="rect">
                    <a:avLst/>
                  </a:prstGeom>
                  <a:noFill/>
                </p:spPr>
                <p:txBody>
                  <a:bodyPr wrap="none" rtlCol="0">
                    <a:spAutoFit/>
                  </a:bodyPr>
                  <a:lstStyle/>
                  <a:p>
                    <a:r>
                      <a:rPr lang="en-US" b="1" dirty="0" smtClean="0">
                        <a:solidFill>
                          <a:srgbClr val="1508B8"/>
                        </a:solidFill>
                      </a:rPr>
                      <a:t>1</a:t>
                    </a:r>
                    <a:endParaRPr lang="en-US" b="1" dirty="0">
                      <a:solidFill>
                        <a:srgbClr val="1508B8"/>
                      </a:solidFill>
                    </a:endParaRPr>
                  </a:p>
                </p:txBody>
              </p:sp>
              <p:sp>
                <p:nvSpPr>
                  <p:cNvPr id="23" name="CasellaDiTesto 22"/>
                  <p:cNvSpPr txBox="1"/>
                  <p:nvPr/>
                </p:nvSpPr>
                <p:spPr>
                  <a:xfrm>
                    <a:off x="1715870" y="5536604"/>
                    <a:ext cx="301686" cy="369332"/>
                  </a:xfrm>
                  <a:prstGeom prst="rect">
                    <a:avLst/>
                  </a:prstGeom>
                  <a:noFill/>
                </p:spPr>
                <p:txBody>
                  <a:bodyPr wrap="none" rtlCol="0">
                    <a:spAutoFit/>
                  </a:bodyPr>
                  <a:lstStyle/>
                  <a:p>
                    <a:r>
                      <a:rPr lang="en-US" b="1" dirty="0" smtClean="0">
                        <a:solidFill>
                          <a:srgbClr val="C00000"/>
                        </a:solidFill>
                      </a:rPr>
                      <a:t>2</a:t>
                    </a:r>
                    <a:endParaRPr lang="en-US" b="1" dirty="0">
                      <a:solidFill>
                        <a:srgbClr val="C00000"/>
                      </a:solidFill>
                    </a:endParaRPr>
                  </a:p>
                </p:txBody>
              </p:sp>
            </p:grpSp>
            <p:sp>
              <p:nvSpPr>
                <p:cNvPr id="26" name="Ovale 25"/>
                <p:cNvSpPr/>
                <p:nvPr/>
              </p:nvSpPr>
              <p:spPr>
                <a:xfrm>
                  <a:off x="550083" y="4419556"/>
                  <a:ext cx="398233" cy="9469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2253803" y="4480794"/>
                  <a:ext cx="210358" cy="9469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550083" y="5419353"/>
                  <a:ext cx="398233" cy="9469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2248182" y="5432438"/>
                  <a:ext cx="210358" cy="9469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Connettore 2 34"/>
              <p:cNvCxnSpPr/>
              <p:nvPr/>
            </p:nvCxnSpPr>
            <p:spPr>
              <a:xfrm flipH="1">
                <a:off x="948317" y="4245570"/>
                <a:ext cx="507351" cy="2352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a:off x="1455668" y="4230700"/>
                <a:ext cx="822823" cy="2500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0" name="Connettore 2 39"/>
          <p:cNvCxnSpPr>
            <a:endCxn id="28" idx="7"/>
          </p:cNvCxnSpPr>
          <p:nvPr/>
        </p:nvCxnSpPr>
        <p:spPr>
          <a:xfrm flipH="1">
            <a:off x="889996" y="4241873"/>
            <a:ext cx="595936" cy="13161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a:off x="1551727" y="4251193"/>
            <a:ext cx="705648" cy="13057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CasellaDiTesto 62"/>
          <p:cNvSpPr txBox="1"/>
          <p:nvPr/>
        </p:nvSpPr>
        <p:spPr>
          <a:xfrm>
            <a:off x="197666" y="6490846"/>
            <a:ext cx="1669047" cy="307777"/>
          </a:xfrm>
          <a:prstGeom prst="rect">
            <a:avLst/>
          </a:prstGeom>
          <a:noFill/>
        </p:spPr>
        <p:txBody>
          <a:bodyPr wrap="none" rtlCol="0">
            <a:spAutoFit/>
          </a:bodyPr>
          <a:lstStyle/>
          <a:p>
            <a:r>
              <a:rPr lang="en-US" sz="1400" dirty="0" smtClean="0">
                <a:solidFill>
                  <a:srgbClr val="C00000"/>
                </a:solidFill>
              </a:rPr>
              <a:t>Minimum </a:t>
            </a:r>
            <a:r>
              <a:rPr lang="en-US" sz="1400" dirty="0" err="1" smtClean="0">
                <a:solidFill>
                  <a:srgbClr val="C00000"/>
                </a:solidFill>
              </a:rPr>
              <a:t>rel</a:t>
            </a:r>
            <a:r>
              <a:rPr lang="en-US" sz="1400" dirty="0" smtClean="0">
                <a:solidFill>
                  <a:srgbClr val="C00000"/>
                </a:solidFill>
              </a:rPr>
              <a:t> energy</a:t>
            </a:r>
            <a:endParaRPr lang="en-US" sz="1400" dirty="0">
              <a:solidFill>
                <a:srgbClr val="C00000"/>
              </a:solidFill>
            </a:endParaRPr>
          </a:p>
        </p:txBody>
      </p:sp>
      <p:sp>
        <p:nvSpPr>
          <p:cNvPr id="64" name="CasellaDiTesto 63"/>
          <p:cNvSpPr txBox="1"/>
          <p:nvPr/>
        </p:nvSpPr>
        <p:spPr>
          <a:xfrm>
            <a:off x="2017556" y="6531677"/>
            <a:ext cx="2132571" cy="307777"/>
          </a:xfrm>
          <a:prstGeom prst="rect">
            <a:avLst/>
          </a:prstGeom>
          <a:noFill/>
        </p:spPr>
        <p:txBody>
          <a:bodyPr wrap="none" rtlCol="0">
            <a:spAutoFit/>
          </a:bodyPr>
          <a:lstStyle/>
          <a:p>
            <a:r>
              <a:rPr lang="en-US" sz="1400" dirty="0">
                <a:solidFill>
                  <a:srgbClr val="C00000"/>
                </a:solidFill>
              </a:rPr>
              <a:t>C</a:t>
            </a:r>
            <a:r>
              <a:rPr lang="en-US" sz="1400" dirty="0" smtClean="0">
                <a:solidFill>
                  <a:srgbClr val="C00000"/>
                </a:solidFill>
              </a:rPr>
              <a:t>omplementary </a:t>
            </a:r>
            <a:r>
              <a:rPr lang="en-US" sz="1400" dirty="0" err="1" smtClean="0">
                <a:solidFill>
                  <a:srgbClr val="C00000"/>
                </a:solidFill>
              </a:rPr>
              <a:t>rel</a:t>
            </a:r>
            <a:r>
              <a:rPr lang="en-US" sz="1400" dirty="0" smtClean="0">
                <a:solidFill>
                  <a:srgbClr val="C00000"/>
                </a:solidFill>
              </a:rPr>
              <a:t> energy</a:t>
            </a:r>
            <a:endParaRPr lang="en-US" sz="1400" dirty="0">
              <a:solidFill>
                <a:srgbClr val="C00000"/>
              </a:solidFill>
            </a:endParaRPr>
          </a:p>
        </p:txBody>
      </p:sp>
      <p:grpSp>
        <p:nvGrpSpPr>
          <p:cNvPr id="77" name="Gruppo 76"/>
          <p:cNvGrpSpPr/>
          <p:nvPr/>
        </p:nvGrpSpPr>
        <p:grpSpPr>
          <a:xfrm>
            <a:off x="3208451" y="1908440"/>
            <a:ext cx="2662637" cy="2043178"/>
            <a:chOff x="3208451" y="1908440"/>
            <a:chExt cx="2662637" cy="2043178"/>
          </a:xfrm>
        </p:grpSpPr>
        <p:sp>
          <p:nvSpPr>
            <p:cNvPr id="65" name="CasellaDiTesto 64"/>
            <p:cNvSpPr txBox="1"/>
            <p:nvPr/>
          </p:nvSpPr>
          <p:spPr>
            <a:xfrm>
              <a:off x="3431274" y="1908440"/>
              <a:ext cx="2337480" cy="338554"/>
            </a:xfrm>
            <a:prstGeom prst="rect">
              <a:avLst/>
            </a:prstGeom>
            <a:noFill/>
          </p:spPr>
          <p:txBody>
            <a:bodyPr wrap="square" rtlCol="0">
              <a:spAutoFit/>
            </a:bodyPr>
            <a:lstStyle/>
            <a:p>
              <a:r>
                <a:rPr lang="en-US" sz="1600" baseline="30000" dirty="0" smtClean="0">
                  <a:solidFill>
                    <a:srgbClr val="C00000"/>
                  </a:solidFill>
                </a:rPr>
                <a:t>12</a:t>
              </a:r>
              <a:r>
                <a:rPr lang="en-US" sz="1600" dirty="0" smtClean="0">
                  <a:solidFill>
                    <a:srgbClr val="C00000"/>
                  </a:solidFill>
                </a:rPr>
                <a:t>C* excitation spectrum</a:t>
              </a:r>
              <a:endParaRPr lang="en-US" sz="1600" dirty="0">
                <a:solidFill>
                  <a:srgbClr val="C00000"/>
                </a:solidFill>
              </a:endParaRPr>
            </a:p>
          </p:txBody>
        </p:sp>
        <p:grpSp>
          <p:nvGrpSpPr>
            <p:cNvPr id="71" name="Gruppo 70"/>
            <p:cNvGrpSpPr/>
            <p:nvPr/>
          </p:nvGrpSpPr>
          <p:grpSpPr>
            <a:xfrm>
              <a:off x="3208451" y="2240687"/>
              <a:ext cx="2662637" cy="1710931"/>
              <a:chOff x="4308677" y="4425744"/>
              <a:chExt cx="2662637" cy="1710931"/>
            </a:xfrm>
          </p:grpSpPr>
          <p:pic>
            <p:nvPicPr>
              <p:cNvPr id="32" name="Immagin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8677" y="4425744"/>
                <a:ext cx="2662637" cy="1710931"/>
              </a:xfrm>
              <a:prstGeom prst="rect">
                <a:avLst/>
              </a:prstGeom>
            </p:spPr>
          </p:pic>
          <p:sp>
            <p:nvSpPr>
              <p:cNvPr id="66" name="CasellaDiTesto 65"/>
              <p:cNvSpPr txBox="1"/>
              <p:nvPr/>
            </p:nvSpPr>
            <p:spPr>
              <a:xfrm>
                <a:off x="5338309" y="4528164"/>
                <a:ext cx="301686" cy="369332"/>
              </a:xfrm>
              <a:prstGeom prst="rect">
                <a:avLst/>
              </a:prstGeom>
              <a:solidFill>
                <a:schemeClr val="bg1"/>
              </a:solidFill>
            </p:spPr>
            <p:txBody>
              <a:bodyPr wrap="none" rtlCol="0">
                <a:spAutoFit/>
              </a:bodyPr>
              <a:lstStyle/>
              <a:p>
                <a:r>
                  <a:rPr lang="en-US" b="1" dirty="0" smtClean="0">
                    <a:solidFill>
                      <a:srgbClr val="1508B8"/>
                    </a:solidFill>
                  </a:rPr>
                  <a:t>1</a:t>
                </a:r>
                <a:endParaRPr lang="en-US" b="1" dirty="0">
                  <a:solidFill>
                    <a:srgbClr val="1508B8"/>
                  </a:solidFill>
                </a:endParaRPr>
              </a:p>
            </p:txBody>
          </p:sp>
          <p:sp>
            <p:nvSpPr>
              <p:cNvPr id="67" name="CasellaDiTesto 66"/>
              <p:cNvSpPr txBox="1"/>
              <p:nvPr/>
            </p:nvSpPr>
            <p:spPr>
              <a:xfrm>
                <a:off x="6518784" y="4567371"/>
                <a:ext cx="301686" cy="369332"/>
              </a:xfrm>
              <a:prstGeom prst="rect">
                <a:avLst/>
              </a:prstGeom>
              <a:solidFill>
                <a:schemeClr val="bg1"/>
              </a:solidFill>
            </p:spPr>
            <p:txBody>
              <a:bodyPr wrap="none" rtlCol="0">
                <a:spAutoFit/>
              </a:bodyPr>
              <a:lstStyle/>
              <a:p>
                <a:r>
                  <a:rPr lang="en-US" b="1" dirty="0" smtClean="0">
                    <a:solidFill>
                      <a:srgbClr val="C00000"/>
                    </a:solidFill>
                  </a:rPr>
                  <a:t>2</a:t>
                </a:r>
                <a:endParaRPr lang="en-US" b="1" dirty="0">
                  <a:solidFill>
                    <a:srgbClr val="C00000"/>
                  </a:solidFill>
                </a:endParaRPr>
              </a:p>
            </p:txBody>
          </p:sp>
        </p:grpSp>
      </p:grpSp>
      <p:grpSp>
        <p:nvGrpSpPr>
          <p:cNvPr id="76" name="Gruppo 75"/>
          <p:cNvGrpSpPr/>
          <p:nvPr/>
        </p:nvGrpSpPr>
        <p:grpSpPr>
          <a:xfrm>
            <a:off x="3964745" y="3883629"/>
            <a:ext cx="4489143" cy="2578544"/>
            <a:chOff x="4075597" y="3882053"/>
            <a:chExt cx="4489143" cy="2578544"/>
          </a:xfrm>
        </p:grpSpPr>
        <p:pic>
          <p:nvPicPr>
            <p:cNvPr id="69" name="Immagine 68"/>
            <p:cNvPicPr>
              <a:picLocks noChangeAspect="1"/>
            </p:cNvPicPr>
            <p:nvPr/>
          </p:nvPicPr>
          <p:blipFill rotWithShape="1">
            <a:blip r:embed="rId12">
              <a:extLst>
                <a:ext uri="{28A0092B-C50C-407E-A947-70E740481C1C}">
                  <a14:useLocalDpi xmlns:a14="http://schemas.microsoft.com/office/drawing/2010/main" val="0"/>
                </a:ext>
              </a:extLst>
            </a:blip>
            <a:srcRect l="6212" t="4228" b="1"/>
            <a:stretch/>
          </p:blipFill>
          <p:spPr>
            <a:xfrm>
              <a:off x="6316467" y="4185634"/>
              <a:ext cx="2248273" cy="2274963"/>
            </a:xfrm>
            <a:prstGeom prst="rect">
              <a:avLst/>
            </a:prstGeom>
          </p:spPr>
        </p:pic>
        <p:pic>
          <p:nvPicPr>
            <p:cNvPr id="68" name="Immagine 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75597" y="4165825"/>
              <a:ext cx="2167015" cy="2192751"/>
            </a:xfrm>
            <a:prstGeom prst="rect">
              <a:avLst/>
            </a:prstGeom>
          </p:spPr>
        </p:pic>
        <p:sp>
          <p:nvSpPr>
            <p:cNvPr id="73" name="CasellaDiTesto 72"/>
            <p:cNvSpPr txBox="1"/>
            <p:nvPr/>
          </p:nvSpPr>
          <p:spPr>
            <a:xfrm>
              <a:off x="5180705" y="3882053"/>
              <a:ext cx="2337480" cy="338554"/>
            </a:xfrm>
            <a:prstGeom prst="rect">
              <a:avLst/>
            </a:prstGeom>
            <a:noFill/>
          </p:spPr>
          <p:txBody>
            <a:bodyPr wrap="square" rtlCol="0">
              <a:spAutoFit/>
            </a:bodyPr>
            <a:lstStyle/>
            <a:p>
              <a:r>
                <a:rPr lang="en-US" sz="1600" baseline="30000" dirty="0" smtClean="0">
                  <a:solidFill>
                    <a:srgbClr val="C00000"/>
                  </a:solidFill>
                </a:rPr>
                <a:t>16</a:t>
              </a:r>
              <a:r>
                <a:rPr lang="en-US" sz="1600" dirty="0" smtClean="0">
                  <a:solidFill>
                    <a:srgbClr val="C00000"/>
                  </a:solidFill>
                </a:rPr>
                <a:t>O* excitation spectrum</a:t>
              </a:r>
              <a:endParaRPr lang="en-US" sz="1600" dirty="0">
                <a:solidFill>
                  <a:srgbClr val="C00000"/>
                </a:solidFill>
              </a:endParaRPr>
            </a:p>
          </p:txBody>
        </p:sp>
        <p:sp>
          <p:nvSpPr>
            <p:cNvPr id="74" name="CasellaDiTesto 73"/>
            <p:cNvSpPr txBox="1"/>
            <p:nvPr/>
          </p:nvSpPr>
          <p:spPr>
            <a:xfrm>
              <a:off x="4327627" y="5288558"/>
              <a:ext cx="301686" cy="369332"/>
            </a:xfrm>
            <a:prstGeom prst="rect">
              <a:avLst/>
            </a:prstGeom>
            <a:solidFill>
              <a:schemeClr val="bg1"/>
            </a:solidFill>
          </p:spPr>
          <p:txBody>
            <a:bodyPr wrap="none" rtlCol="0">
              <a:spAutoFit/>
            </a:bodyPr>
            <a:lstStyle/>
            <a:p>
              <a:r>
                <a:rPr lang="en-US" b="1" dirty="0" smtClean="0">
                  <a:solidFill>
                    <a:srgbClr val="1508B8"/>
                  </a:solidFill>
                </a:rPr>
                <a:t>1</a:t>
              </a:r>
              <a:endParaRPr lang="en-US" b="1" dirty="0">
                <a:solidFill>
                  <a:srgbClr val="1508B8"/>
                </a:solidFill>
              </a:endParaRPr>
            </a:p>
          </p:txBody>
        </p:sp>
        <p:sp>
          <p:nvSpPr>
            <p:cNvPr id="75" name="CasellaDiTesto 74"/>
            <p:cNvSpPr txBox="1"/>
            <p:nvPr/>
          </p:nvSpPr>
          <p:spPr>
            <a:xfrm>
              <a:off x="6675330" y="5309288"/>
              <a:ext cx="301686" cy="369332"/>
            </a:xfrm>
            <a:prstGeom prst="rect">
              <a:avLst/>
            </a:prstGeom>
            <a:solidFill>
              <a:schemeClr val="bg1"/>
            </a:solidFill>
          </p:spPr>
          <p:txBody>
            <a:bodyPr wrap="none" rtlCol="0">
              <a:spAutoFit/>
            </a:bodyPr>
            <a:lstStyle/>
            <a:p>
              <a:r>
                <a:rPr lang="en-US" b="1" dirty="0" smtClean="0">
                  <a:solidFill>
                    <a:srgbClr val="C00000"/>
                  </a:solidFill>
                </a:rPr>
                <a:t>2</a:t>
              </a:r>
              <a:endParaRPr lang="en-US" b="1" dirty="0">
                <a:solidFill>
                  <a:srgbClr val="C00000"/>
                </a:solidFill>
              </a:endParaRPr>
            </a:p>
          </p:txBody>
        </p:sp>
      </p:grpSp>
      <p:sp>
        <p:nvSpPr>
          <p:cNvPr id="80" name="CasellaDiTesto 79"/>
          <p:cNvSpPr txBox="1"/>
          <p:nvPr/>
        </p:nvSpPr>
        <p:spPr>
          <a:xfrm>
            <a:off x="8709781" y="3573383"/>
            <a:ext cx="3363792" cy="523220"/>
          </a:xfrm>
          <a:prstGeom prst="rect">
            <a:avLst/>
          </a:prstGeom>
          <a:noFill/>
        </p:spPr>
        <p:txBody>
          <a:bodyPr wrap="square" rtlCol="0">
            <a:spAutoFit/>
          </a:bodyPr>
          <a:lstStyle/>
          <a:p>
            <a:r>
              <a:rPr lang="en-US" sz="1400" dirty="0" smtClean="0">
                <a:solidFill>
                  <a:srgbClr val="1508B8"/>
                </a:solidFill>
              </a:rPr>
              <a:t>BR different from model (especially Hoyle state) </a:t>
            </a:r>
            <a:r>
              <a:rPr lang="en-US" sz="1400" dirty="0" smtClean="0">
                <a:solidFill>
                  <a:srgbClr val="1508B8"/>
                </a:solidFill>
                <a:sym typeface="Wingdings" panose="05000000000000000000" pitchFamily="2" charset="2"/>
              </a:rPr>
              <a:t> structure effects on the decay?</a:t>
            </a:r>
            <a:r>
              <a:rPr lang="en-US" sz="1400" dirty="0" smtClean="0">
                <a:solidFill>
                  <a:srgbClr val="1508B8"/>
                </a:solidFill>
              </a:rPr>
              <a:t> </a:t>
            </a:r>
            <a:endParaRPr lang="en-US" sz="1400" dirty="0">
              <a:solidFill>
                <a:srgbClr val="1508B8"/>
              </a:solidFill>
            </a:endParaRPr>
          </a:p>
        </p:txBody>
      </p:sp>
      <p:sp>
        <p:nvSpPr>
          <p:cNvPr id="81" name="CasellaDiTesto 80"/>
          <p:cNvSpPr txBox="1"/>
          <p:nvPr/>
        </p:nvSpPr>
        <p:spPr>
          <a:xfrm>
            <a:off x="6899348" y="3107394"/>
            <a:ext cx="4328364" cy="36933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err="1" smtClean="0"/>
              <a:t>M.Bruno</a:t>
            </a:r>
            <a:r>
              <a:rPr lang="en-US" dirty="0" smtClean="0"/>
              <a:t> et al. </a:t>
            </a:r>
            <a:r>
              <a:rPr lang="en-US" dirty="0" err="1" smtClean="0"/>
              <a:t>J.Phys</a:t>
            </a:r>
            <a:r>
              <a:rPr lang="en-US" dirty="0" smtClean="0"/>
              <a:t> G (2019) – 102932.R1  </a:t>
            </a:r>
            <a:endParaRPr lang="en-US" dirty="0"/>
          </a:p>
        </p:txBody>
      </p:sp>
      <p:sp>
        <p:nvSpPr>
          <p:cNvPr id="82"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rPr>
              <a:t>102932.R1</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3" name="Rectangle 2"/>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Unicode MS" panose="020B0604020202020204" pitchFamily="34" charset="-128"/>
              </a:rPr>
              <a:t>102932.R1</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CasellaDiTesto 9"/>
          <p:cNvSpPr txBox="1"/>
          <p:nvPr/>
        </p:nvSpPr>
        <p:spPr>
          <a:xfrm>
            <a:off x="1745088" y="532931"/>
            <a:ext cx="1843774" cy="369332"/>
          </a:xfrm>
          <a:prstGeom prst="rect">
            <a:avLst/>
          </a:prstGeom>
          <a:noFill/>
        </p:spPr>
        <p:txBody>
          <a:bodyPr wrap="none" rtlCol="0">
            <a:spAutoFit/>
          </a:bodyPr>
          <a:lstStyle/>
          <a:p>
            <a:r>
              <a:rPr lang="it-IT" dirty="0" smtClean="0">
                <a:solidFill>
                  <a:srgbClr val="FF0000"/>
                </a:solidFill>
              </a:rPr>
              <a:t>130 </a:t>
            </a:r>
            <a:r>
              <a:rPr lang="it-IT" dirty="0" err="1" smtClean="0">
                <a:solidFill>
                  <a:srgbClr val="FF0000"/>
                </a:solidFill>
              </a:rPr>
              <a:t>MeV</a:t>
            </a:r>
            <a:r>
              <a:rPr lang="it-IT" dirty="0" smtClean="0">
                <a:solidFill>
                  <a:srgbClr val="FF0000"/>
                </a:solidFill>
              </a:rPr>
              <a:t> </a:t>
            </a:r>
            <a:r>
              <a:rPr lang="it-IT" baseline="30000" dirty="0" smtClean="0">
                <a:solidFill>
                  <a:srgbClr val="FF0000"/>
                </a:solidFill>
              </a:rPr>
              <a:t>16</a:t>
            </a:r>
            <a:r>
              <a:rPr lang="it-IT" dirty="0" smtClean="0">
                <a:solidFill>
                  <a:srgbClr val="FF0000"/>
                </a:solidFill>
              </a:rPr>
              <a:t>O+</a:t>
            </a:r>
            <a:r>
              <a:rPr lang="it-IT" baseline="30000" dirty="0" smtClean="0">
                <a:solidFill>
                  <a:srgbClr val="FF0000"/>
                </a:solidFill>
              </a:rPr>
              <a:t>12</a:t>
            </a:r>
            <a:r>
              <a:rPr lang="it-IT" dirty="0" smtClean="0">
                <a:solidFill>
                  <a:srgbClr val="FF0000"/>
                </a:solidFill>
              </a:rPr>
              <a:t>C </a:t>
            </a:r>
            <a:endParaRPr lang="it-IT" dirty="0">
              <a:solidFill>
                <a:srgbClr val="FF0000"/>
              </a:solidFill>
            </a:endParaRPr>
          </a:p>
        </p:txBody>
      </p:sp>
    </p:spTree>
    <p:extLst>
      <p:ext uri="{BB962C8B-B14F-4D97-AF65-F5344CB8AC3E}">
        <p14:creationId xmlns:p14="http://schemas.microsoft.com/office/powerpoint/2010/main" val="2585665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pic>
        <p:nvPicPr>
          <p:cNvPr id="9" name="Segnaposto contenuto 4">
            <a:extLst>
              <a:ext uri="{FF2B5EF4-FFF2-40B4-BE49-F238E27FC236}">
                <a16:creationId xmlns:a16="http://schemas.microsoft.com/office/drawing/2014/main" id="{989C2141-B0B6-45E4-8328-D9780F09946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11622"/>
          <a:stretch/>
        </p:blipFill>
        <p:spPr>
          <a:xfrm>
            <a:off x="3496817" y="984931"/>
            <a:ext cx="8463355" cy="5860868"/>
          </a:xfrm>
          <a:prstGeom prst="rect">
            <a:avLst/>
          </a:prstGeom>
        </p:spPr>
      </p:pic>
      <p:pic>
        <p:nvPicPr>
          <p:cNvPr id="23" name="Immagine 22">
            <a:extLst>
              <a:ext uri="{FF2B5EF4-FFF2-40B4-BE49-F238E27FC236}">
                <a16:creationId xmlns:a16="http://schemas.microsoft.com/office/drawing/2014/main" id="{4244D921-6F19-4ACC-816D-75E5EE45D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11" y="1067716"/>
            <a:ext cx="5979886" cy="2818621"/>
          </a:xfrm>
          <a:prstGeom prst="rect">
            <a:avLst/>
          </a:prstGeom>
          <a:ln>
            <a:noFill/>
          </a:ln>
          <a:effectLst>
            <a:outerShdw blurRad="292100" dist="139700" dir="2700000" algn="tl" rotWithShape="0">
              <a:srgbClr val="333333">
                <a:alpha val="65000"/>
              </a:srgbClr>
            </a:outerShdw>
          </a:effectLst>
        </p:spPr>
      </p:pic>
      <p:sp>
        <p:nvSpPr>
          <p:cNvPr id="2" name="Segnaposto piè di pagina 1"/>
          <p:cNvSpPr>
            <a:spLocks noGrp="1"/>
          </p:cNvSpPr>
          <p:nvPr>
            <p:ph type="ftr" sz="quarter" idx="11"/>
          </p:nvPr>
        </p:nvSpPr>
        <p:spPr>
          <a:xfrm>
            <a:off x="4871498" y="6531976"/>
            <a:ext cx="3666789" cy="283113"/>
          </a:xfrm>
          <a:solidFill>
            <a:schemeClr val="bg2"/>
          </a:solidFill>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p:txBody>
          <a:bodyPr/>
          <a:lstStyle/>
          <a:p>
            <a:fld id="{7F3E3AFC-C3F0-4658-9A99-690BE021286A}" type="slidenum">
              <a:rPr lang="en-US" smtClean="0"/>
              <a:t>14</a:t>
            </a:fld>
            <a:endParaRPr lang="en-US"/>
          </a:p>
        </p:txBody>
      </p:sp>
      <p:sp>
        <p:nvSpPr>
          <p:cNvPr id="4" name="Titolo 1">
            <a:extLst>
              <a:ext uri="{FF2B5EF4-FFF2-40B4-BE49-F238E27FC236}">
                <a16:creationId xmlns:a16="http://schemas.microsoft.com/office/drawing/2014/main" id="{93A7859E-5D43-47F4-9219-54AAC7A932B4}"/>
              </a:ext>
            </a:extLst>
          </p:cNvPr>
          <p:cNvSpPr txBox="1">
            <a:spLocks/>
          </p:cNvSpPr>
          <p:nvPr/>
        </p:nvSpPr>
        <p:spPr>
          <a:xfrm>
            <a:off x="2490693" y="199618"/>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7" name="Immagine 6"/>
          <p:cNvPicPr>
            <a:picLocks noChangeAspect="1"/>
          </p:cNvPicPr>
          <p:nvPr/>
        </p:nvPicPr>
        <p:blipFill>
          <a:blip r:embed="rId6"/>
          <a:stretch>
            <a:fillRect/>
          </a:stretch>
        </p:blipFill>
        <p:spPr>
          <a:xfrm>
            <a:off x="11353800" y="-1"/>
            <a:ext cx="807946" cy="669471"/>
          </a:xfrm>
          <a:prstGeom prst="rect">
            <a:avLst/>
          </a:prstGeom>
        </p:spPr>
      </p:pic>
      <p:grpSp>
        <p:nvGrpSpPr>
          <p:cNvPr id="10" name="Gruppo 9">
            <a:extLst>
              <a:ext uri="{FF2B5EF4-FFF2-40B4-BE49-F238E27FC236}">
                <a16:creationId xmlns:a16="http://schemas.microsoft.com/office/drawing/2014/main" id="{9505DCBA-9918-4C4E-B8C5-A6CEAB6E52C4}"/>
              </a:ext>
            </a:extLst>
          </p:cNvPr>
          <p:cNvGrpSpPr/>
          <p:nvPr/>
        </p:nvGrpSpPr>
        <p:grpSpPr>
          <a:xfrm>
            <a:off x="2021305" y="2185214"/>
            <a:ext cx="3705866" cy="1571695"/>
            <a:chOff x="2021305" y="2214242"/>
            <a:chExt cx="3705866" cy="1571695"/>
          </a:xfrm>
        </p:grpSpPr>
        <p:sp>
          <p:nvSpPr>
            <p:cNvPr id="11" name="Rettangolo con angoli arrotondati 9">
              <a:extLst>
                <a:ext uri="{FF2B5EF4-FFF2-40B4-BE49-F238E27FC236}">
                  <a16:creationId xmlns:a16="http://schemas.microsoft.com/office/drawing/2014/main" id="{33F88E78-E382-4EFC-B3C4-DCA24AAA666A}"/>
                </a:ext>
              </a:extLst>
            </p:cNvPr>
            <p:cNvSpPr/>
            <p:nvPr/>
          </p:nvSpPr>
          <p:spPr>
            <a:xfrm>
              <a:off x="2021305" y="2598821"/>
              <a:ext cx="446194" cy="11871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e 11">
              <a:extLst>
                <a:ext uri="{FF2B5EF4-FFF2-40B4-BE49-F238E27FC236}">
                  <a16:creationId xmlns:a16="http://schemas.microsoft.com/office/drawing/2014/main" id="{95FD29B6-0CC8-4574-91AB-F6FF42A555D8}"/>
                </a:ext>
              </a:extLst>
            </p:cNvPr>
            <p:cNvSpPr/>
            <p:nvPr/>
          </p:nvSpPr>
          <p:spPr>
            <a:xfrm>
              <a:off x="5280977" y="2214242"/>
              <a:ext cx="446194" cy="31607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1E2885E3-1D4E-4049-A97A-362E204A39BB}"/>
                </a:ext>
              </a:extLst>
            </p:cNvPr>
            <p:cNvSpPr/>
            <p:nvPr/>
          </p:nvSpPr>
          <p:spPr>
            <a:xfrm>
              <a:off x="5280977" y="3034344"/>
              <a:ext cx="446194" cy="31607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Segnaposto contenuto 3">
            <a:extLst>
              <a:ext uri="{FF2B5EF4-FFF2-40B4-BE49-F238E27FC236}">
                <a16:creationId xmlns:a16="http://schemas.microsoft.com/office/drawing/2014/main" id="{57C56FB5-3A62-4AC5-928C-8AFF86E5AF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131" y="4089441"/>
            <a:ext cx="4322364" cy="2522544"/>
          </a:xfrm>
          <a:prstGeom prst="rect">
            <a:avLst/>
          </a:prstGeom>
          <a:ln w="57150">
            <a:solidFill>
              <a:schemeClr val="accent4"/>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85E430A0-164E-41B1-8A57-8221DA99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9704" y="4497783"/>
            <a:ext cx="2436783" cy="2245411"/>
          </a:xfrm>
          <a:prstGeom prst="rect">
            <a:avLst/>
          </a:prstGeom>
          <a:solidFill>
            <a:schemeClr val="bg1"/>
          </a:solidFill>
          <a:effectLst>
            <a:softEdge rad="63500"/>
          </a:effectLst>
        </p:spPr>
      </p:pic>
      <p:sp>
        <p:nvSpPr>
          <p:cNvPr id="16" name="CasellaDiTesto 15">
            <a:extLst>
              <a:ext uri="{FF2B5EF4-FFF2-40B4-BE49-F238E27FC236}">
                <a16:creationId xmlns:a16="http://schemas.microsoft.com/office/drawing/2014/main" id="{F7D22853-0CBB-429A-A609-6AAF3DF8CA02}"/>
              </a:ext>
            </a:extLst>
          </p:cNvPr>
          <p:cNvSpPr txBox="1"/>
          <p:nvPr/>
        </p:nvSpPr>
        <p:spPr>
          <a:xfrm>
            <a:off x="4303503" y="4130671"/>
            <a:ext cx="2682527" cy="646331"/>
          </a:xfrm>
          <a:prstGeom prst="rect">
            <a:avLst/>
          </a:prstGeom>
          <a:solidFill>
            <a:schemeClr val="bg1"/>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GARFIELD+RCo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Legnaro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National Laboratory, Italy</a:t>
            </a:r>
          </a:p>
        </p:txBody>
      </p:sp>
      <p:grpSp>
        <p:nvGrpSpPr>
          <p:cNvPr id="25" name="Gruppo 24"/>
          <p:cNvGrpSpPr/>
          <p:nvPr/>
        </p:nvGrpSpPr>
        <p:grpSpPr>
          <a:xfrm>
            <a:off x="5412188" y="978997"/>
            <a:ext cx="6200780" cy="5432719"/>
            <a:chOff x="5412188" y="978997"/>
            <a:chExt cx="6200780" cy="5432719"/>
          </a:xfrm>
        </p:grpSpPr>
        <p:grpSp>
          <p:nvGrpSpPr>
            <p:cNvPr id="17" name="Gruppo 16">
              <a:extLst>
                <a:ext uri="{FF2B5EF4-FFF2-40B4-BE49-F238E27FC236}">
                  <a16:creationId xmlns:a16="http://schemas.microsoft.com/office/drawing/2014/main" id="{66D381A4-FCC6-4C67-98A9-18E2D78911BB}"/>
                </a:ext>
              </a:extLst>
            </p:cNvPr>
            <p:cNvGrpSpPr/>
            <p:nvPr/>
          </p:nvGrpSpPr>
          <p:grpSpPr>
            <a:xfrm>
              <a:off x="6153767" y="978997"/>
              <a:ext cx="5459201" cy="5432719"/>
              <a:chOff x="6165145" y="984931"/>
              <a:chExt cx="5459201" cy="5432719"/>
            </a:xfrm>
          </p:grpSpPr>
          <p:pic>
            <p:nvPicPr>
              <p:cNvPr id="18" name="Segnaposto contenuto 4">
                <a:extLst>
                  <a:ext uri="{FF2B5EF4-FFF2-40B4-BE49-F238E27FC236}">
                    <a16:creationId xmlns:a16="http://schemas.microsoft.com/office/drawing/2014/main" id="{D7632A97-B73B-400F-BA4C-C758D095DC72}"/>
                  </a:ext>
                </a:extLst>
              </p:cNvPr>
              <p:cNvPicPr>
                <a:picLocks noChangeAspect="1"/>
              </p:cNvPicPr>
              <p:nvPr/>
            </p:nvPicPr>
            <p:blipFill rotWithShape="1">
              <a:blip r:embed="rId3">
                <a:extLst>
                  <a:ext uri="{28A0092B-C50C-407E-A947-70E740481C1C}">
                    <a14:useLocalDpi xmlns:a14="http://schemas.microsoft.com/office/drawing/2010/main" val="0"/>
                  </a:ext>
                </a:extLst>
              </a:blip>
              <a:srcRect l="80379" t="-146" r="15443" b="93006"/>
              <a:stretch/>
            </p:blipFill>
            <p:spPr>
              <a:xfrm>
                <a:off x="11224296" y="984931"/>
                <a:ext cx="400050" cy="418419"/>
              </a:xfrm>
              <a:prstGeom prst="rect">
                <a:avLst/>
              </a:prstGeom>
            </p:spPr>
          </p:pic>
          <p:pic>
            <p:nvPicPr>
              <p:cNvPr id="20" name="Segnaposto contenuto 4">
                <a:extLst>
                  <a:ext uri="{FF2B5EF4-FFF2-40B4-BE49-F238E27FC236}">
                    <a16:creationId xmlns:a16="http://schemas.microsoft.com/office/drawing/2014/main" id="{068697CB-B203-4623-9B94-2BEA2700A267}"/>
                  </a:ext>
                </a:extLst>
              </p:cNvPr>
              <p:cNvPicPr>
                <a:picLocks noChangeAspect="1"/>
              </p:cNvPicPr>
              <p:nvPr/>
            </p:nvPicPr>
            <p:blipFill rotWithShape="1">
              <a:blip r:embed="rId3">
                <a:extLst>
                  <a:ext uri="{28A0092B-C50C-407E-A947-70E740481C1C}">
                    <a14:useLocalDpi xmlns:a14="http://schemas.microsoft.com/office/drawing/2010/main" val="0"/>
                  </a:ext>
                </a:extLst>
              </a:blip>
              <a:srcRect l="42665" t="49178" r="53119" b="37651"/>
              <a:stretch/>
            </p:blipFill>
            <p:spPr>
              <a:xfrm>
                <a:off x="7607164" y="3868620"/>
                <a:ext cx="403688" cy="771960"/>
              </a:xfrm>
              <a:prstGeom prst="rect">
                <a:avLst/>
              </a:prstGeom>
            </p:spPr>
          </p:pic>
          <p:pic>
            <p:nvPicPr>
              <p:cNvPr id="21" name="Segnaposto contenuto 4">
                <a:extLst>
                  <a:ext uri="{FF2B5EF4-FFF2-40B4-BE49-F238E27FC236}">
                    <a16:creationId xmlns:a16="http://schemas.microsoft.com/office/drawing/2014/main" id="{305C5DD7-993E-4419-965D-368C4AC9E99F}"/>
                  </a:ext>
                </a:extLst>
              </p:cNvPr>
              <p:cNvPicPr>
                <a:picLocks noChangeAspect="1"/>
              </p:cNvPicPr>
              <p:nvPr/>
            </p:nvPicPr>
            <p:blipFill rotWithShape="1">
              <a:blip r:embed="rId3">
                <a:extLst>
                  <a:ext uri="{28A0092B-C50C-407E-A947-70E740481C1C}">
                    <a14:useLocalDpi xmlns:a14="http://schemas.microsoft.com/office/drawing/2010/main" val="0"/>
                  </a:ext>
                </a:extLst>
              </a:blip>
              <a:srcRect l="27711" t="80261" r="68144" b="6942"/>
              <a:stretch/>
            </p:blipFill>
            <p:spPr>
              <a:xfrm>
                <a:off x="6165145" y="5667669"/>
                <a:ext cx="396875" cy="749981"/>
              </a:xfrm>
              <a:prstGeom prst="rect">
                <a:avLst/>
              </a:prstGeom>
            </p:spPr>
          </p:pic>
          <p:pic>
            <p:nvPicPr>
              <p:cNvPr id="22" name="Segnaposto contenuto 4">
                <a:extLst>
                  <a:ext uri="{FF2B5EF4-FFF2-40B4-BE49-F238E27FC236}">
                    <a16:creationId xmlns:a16="http://schemas.microsoft.com/office/drawing/2014/main" id="{DB2E5F06-D59A-4BF1-8397-3EA725BCCFBF}"/>
                  </a:ext>
                </a:extLst>
              </p:cNvPr>
              <p:cNvPicPr>
                <a:picLocks noChangeAspect="1"/>
              </p:cNvPicPr>
              <p:nvPr/>
            </p:nvPicPr>
            <p:blipFill rotWithShape="1">
              <a:blip r:embed="rId3">
                <a:extLst>
                  <a:ext uri="{28A0092B-C50C-407E-A947-70E740481C1C}">
                    <a14:useLocalDpi xmlns:a14="http://schemas.microsoft.com/office/drawing/2010/main" val="0"/>
                  </a:ext>
                </a:extLst>
              </a:blip>
              <a:srcRect l="50186" t="49178" r="45598" b="43632"/>
              <a:stretch/>
            </p:blipFill>
            <p:spPr>
              <a:xfrm>
                <a:off x="8336456" y="3878721"/>
                <a:ext cx="403688" cy="421440"/>
              </a:xfrm>
              <a:prstGeom prst="rect">
                <a:avLst/>
              </a:prstGeom>
            </p:spPr>
          </p:pic>
        </p:grpSp>
        <p:sp>
          <p:nvSpPr>
            <p:cNvPr id="5" name="Rettangolo 4"/>
            <p:cNvSpPr/>
            <p:nvPr/>
          </p:nvSpPr>
          <p:spPr>
            <a:xfrm>
              <a:off x="5412188" y="6077446"/>
              <a:ext cx="373711" cy="334269"/>
            </a:xfrm>
            <a:prstGeom prst="rect">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smtClean="0"/>
                <a:t>16O</a:t>
              </a:r>
              <a:endParaRPr lang="it-IT" sz="900" dirty="0"/>
            </a:p>
          </p:txBody>
        </p:sp>
      </p:grpSp>
    </p:spTree>
    <p:extLst>
      <p:ext uri="{BB962C8B-B14F-4D97-AF65-F5344CB8AC3E}">
        <p14:creationId xmlns:p14="http://schemas.microsoft.com/office/powerpoint/2010/main" val="83735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727536" y="6465585"/>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15</a:t>
            </a:fld>
            <a:endParaRPr lang="en-US"/>
          </a:p>
        </p:txBody>
      </p:sp>
      <p:sp>
        <p:nvSpPr>
          <p:cNvPr id="38" name="CasellaDiTesto 37">
            <a:extLst>
              <a:ext uri="{FF2B5EF4-FFF2-40B4-BE49-F238E27FC236}">
                <a16:creationId xmlns:a16="http://schemas.microsoft.com/office/drawing/2014/main" id="{783C831F-5774-48F4-9AA7-A97D7A8B1C13}"/>
              </a:ext>
            </a:extLst>
          </p:cNvPr>
          <p:cNvSpPr txBox="1"/>
          <p:nvPr/>
        </p:nvSpPr>
        <p:spPr>
          <a:xfrm>
            <a:off x="109296" y="1690256"/>
            <a:ext cx="1482063" cy="954107"/>
          </a:xfrm>
          <a:prstGeom prst="rect">
            <a:avLst/>
          </a:prstGeom>
          <a:noFill/>
          <a:ln>
            <a:solidFill>
              <a:schemeClr val="accent1"/>
            </a:solidFill>
          </a:ln>
        </p:spPr>
        <p:txBody>
          <a:bodyPr wrap="square" rtlCol="0">
            <a:spAutoFit/>
          </a:bodyPr>
          <a:lstStyle/>
          <a:p>
            <a:r>
              <a:rPr lang="en-US" sz="1400" b="1" dirty="0"/>
              <a:t>8 MeV/n</a:t>
            </a:r>
            <a:r>
              <a:rPr lang="en-US" sz="1400" b="1" baseline="30000" dirty="0"/>
              <a:t> 16</a:t>
            </a:r>
            <a:r>
              <a:rPr lang="en-US" sz="1400" b="1" dirty="0"/>
              <a:t>O+</a:t>
            </a:r>
            <a:r>
              <a:rPr lang="en-US" sz="1400" b="1" baseline="30000" dirty="0"/>
              <a:t>30</a:t>
            </a:r>
            <a:r>
              <a:rPr lang="en-US" sz="1400" b="1" dirty="0"/>
              <a:t>Si</a:t>
            </a:r>
          </a:p>
          <a:p>
            <a:r>
              <a:rPr lang="en-US" sz="1400" b="1" dirty="0"/>
              <a:t>7 MeV/n </a:t>
            </a:r>
            <a:r>
              <a:rPr lang="en-US" sz="1400" b="1" baseline="30000" dirty="0"/>
              <a:t>16</a:t>
            </a:r>
            <a:r>
              <a:rPr lang="en-US" sz="1400" b="1" dirty="0"/>
              <a:t>O+</a:t>
            </a:r>
            <a:r>
              <a:rPr lang="en-US" sz="1400" b="1" baseline="30000" dirty="0"/>
              <a:t>30</a:t>
            </a:r>
            <a:r>
              <a:rPr lang="en-US" sz="1400" b="1" dirty="0"/>
              <a:t>Si</a:t>
            </a:r>
          </a:p>
          <a:p>
            <a:r>
              <a:rPr lang="en-US" sz="1400" b="1" dirty="0"/>
              <a:t>7 MeV/n </a:t>
            </a:r>
            <a:r>
              <a:rPr lang="en-US" sz="1400" b="1" baseline="30000" dirty="0"/>
              <a:t>18</a:t>
            </a:r>
            <a:r>
              <a:rPr lang="en-US" sz="1400" b="1" dirty="0"/>
              <a:t>O+</a:t>
            </a:r>
            <a:r>
              <a:rPr lang="en-US" sz="1400" b="1" baseline="30000" dirty="0"/>
              <a:t>28</a:t>
            </a:r>
            <a:r>
              <a:rPr lang="en-US" sz="1400" b="1" dirty="0"/>
              <a:t>Si</a:t>
            </a:r>
          </a:p>
          <a:p>
            <a:r>
              <a:rPr lang="en-US" sz="1400" b="1" dirty="0"/>
              <a:t>7 MeV/n</a:t>
            </a:r>
            <a:r>
              <a:rPr lang="en-US" sz="1400" b="1" baseline="30000" dirty="0"/>
              <a:t> 19</a:t>
            </a:r>
            <a:r>
              <a:rPr lang="en-US" sz="1400" b="1" dirty="0"/>
              <a:t>F+</a:t>
            </a:r>
            <a:r>
              <a:rPr lang="en-US" sz="1400" b="1" baseline="30000" dirty="0"/>
              <a:t>27</a:t>
            </a:r>
            <a:r>
              <a:rPr lang="en-US" sz="1400" b="1" dirty="0"/>
              <a:t>Al</a:t>
            </a:r>
          </a:p>
        </p:txBody>
      </p:sp>
      <p:grpSp>
        <p:nvGrpSpPr>
          <p:cNvPr id="39" name="Gruppo 38">
            <a:extLst>
              <a:ext uri="{FF2B5EF4-FFF2-40B4-BE49-F238E27FC236}">
                <a16:creationId xmlns:a16="http://schemas.microsoft.com/office/drawing/2014/main" id="{15A0E5E5-C017-4037-B7DE-3EFBB5768983}"/>
              </a:ext>
            </a:extLst>
          </p:cNvPr>
          <p:cNvGrpSpPr/>
          <p:nvPr/>
        </p:nvGrpSpPr>
        <p:grpSpPr>
          <a:xfrm>
            <a:off x="1802640" y="1513206"/>
            <a:ext cx="1385727" cy="996691"/>
            <a:chOff x="4527700" y="2240334"/>
            <a:chExt cx="1909719" cy="996691"/>
          </a:xfrm>
        </p:grpSpPr>
        <p:sp>
          <p:nvSpPr>
            <p:cNvPr id="40" name="Freccia a destra 39">
              <a:extLst>
                <a:ext uri="{FF2B5EF4-FFF2-40B4-BE49-F238E27FC236}">
                  <a16:creationId xmlns:a16="http://schemas.microsoft.com/office/drawing/2014/main" id="{ACDCF9B4-FBB2-4B34-9C65-118A525F139A}"/>
                </a:ext>
              </a:extLst>
            </p:cNvPr>
            <p:cNvSpPr/>
            <p:nvPr/>
          </p:nvSpPr>
          <p:spPr>
            <a:xfrm rot="20773784">
              <a:off x="4527700" y="2526357"/>
              <a:ext cx="809521" cy="227786"/>
            </a:xfrm>
            <a:prstGeom prst="rightArrow">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41" name="Gruppo 40">
              <a:extLst>
                <a:ext uri="{FF2B5EF4-FFF2-40B4-BE49-F238E27FC236}">
                  <a16:creationId xmlns:a16="http://schemas.microsoft.com/office/drawing/2014/main" id="{67D2D3EF-5040-413D-95FF-315DA52F789B}"/>
                </a:ext>
              </a:extLst>
            </p:cNvPr>
            <p:cNvGrpSpPr/>
            <p:nvPr/>
          </p:nvGrpSpPr>
          <p:grpSpPr>
            <a:xfrm>
              <a:off x="5252176" y="2240334"/>
              <a:ext cx="1185243" cy="996691"/>
              <a:chOff x="5326994" y="2321170"/>
              <a:chExt cx="1185243" cy="996691"/>
            </a:xfrm>
          </p:grpSpPr>
          <p:sp>
            <p:nvSpPr>
              <p:cNvPr id="42" name="CasellaDiTesto 41">
                <a:extLst>
                  <a:ext uri="{FF2B5EF4-FFF2-40B4-BE49-F238E27FC236}">
                    <a16:creationId xmlns:a16="http://schemas.microsoft.com/office/drawing/2014/main" id="{49F45FC9-8C39-4584-B31D-F90998DDA8A8}"/>
                  </a:ext>
                </a:extLst>
              </p:cNvPr>
              <p:cNvSpPr txBox="1"/>
              <p:nvPr/>
            </p:nvSpPr>
            <p:spPr>
              <a:xfrm>
                <a:off x="5347669" y="2381037"/>
                <a:ext cx="1062845" cy="400110"/>
              </a:xfrm>
              <a:prstGeom prst="rect">
                <a:avLst/>
              </a:prstGeom>
              <a:noFill/>
            </p:spPr>
            <p:txBody>
              <a:bodyPr wrap="square" rtlCol="0">
                <a:spAutoFit/>
              </a:bodyPr>
              <a:lstStyle/>
              <a:p>
                <a:r>
                  <a:rPr lang="en-US" sz="2000" baseline="30000" dirty="0"/>
                  <a:t>46</a:t>
                </a:r>
                <a:r>
                  <a:rPr lang="en-US" sz="2000" dirty="0"/>
                  <a:t>Ti*</a:t>
                </a:r>
              </a:p>
            </p:txBody>
          </p:sp>
          <p:grpSp>
            <p:nvGrpSpPr>
              <p:cNvPr id="43" name="Gruppo 42">
                <a:extLst>
                  <a:ext uri="{FF2B5EF4-FFF2-40B4-BE49-F238E27FC236}">
                    <a16:creationId xmlns:a16="http://schemas.microsoft.com/office/drawing/2014/main" id="{4169E2F0-5605-4B17-822E-F8525DF7D653}"/>
                  </a:ext>
                </a:extLst>
              </p:cNvPr>
              <p:cNvGrpSpPr/>
              <p:nvPr/>
            </p:nvGrpSpPr>
            <p:grpSpPr>
              <a:xfrm>
                <a:off x="5326994" y="2321170"/>
                <a:ext cx="1185243" cy="996691"/>
                <a:chOff x="6138063" y="3050176"/>
                <a:chExt cx="1243673" cy="1084375"/>
              </a:xfrm>
            </p:grpSpPr>
            <p:sp>
              <p:nvSpPr>
                <p:cNvPr id="44" name="Ovale 43">
                  <a:extLst>
                    <a:ext uri="{FF2B5EF4-FFF2-40B4-BE49-F238E27FC236}">
                      <a16:creationId xmlns:a16="http://schemas.microsoft.com/office/drawing/2014/main" id="{F0FFF8F0-CFE7-4202-938E-7F353E48EA43}"/>
                    </a:ext>
                  </a:extLst>
                </p:cNvPr>
                <p:cNvSpPr/>
                <p:nvPr/>
              </p:nvSpPr>
              <p:spPr>
                <a:xfrm>
                  <a:off x="6252297" y="3050176"/>
                  <a:ext cx="793225" cy="55470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5" name="Connettore 2 44">
                  <a:extLst>
                    <a:ext uri="{FF2B5EF4-FFF2-40B4-BE49-F238E27FC236}">
                      <a16:creationId xmlns:a16="http://schemas.microsoft.com/office/drawing/2014/main" id="{C9B5F4F4-3528-425E-A889-1ED2A147114D}"/>
                    </a:ext>
                  </a:extLst>
                </p:cNvPr>
                <p:cNvCxnSpPr>
                  <a:cxnSpLocks/>
                  <a:stCxn id="44" idx="4"/>
                  <a:endCxn id="46" idx="0"/>
                </p:cNvCxnSpPr>
                <p:nvPr/>
              </p:nvCxnSpPr>
              <p:spPr>
                <a:xfrm>
                  <a:off x="6648910" y="3604878"/>
                  <a:ext cx="110989" cy="194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9EF23C58-77EB-4B8F-86B9-4F9531404365}"/>
                    </a:ext>
                  </a:extLst>
                </p:cNvPr>
                <p:cNvSpPr txBox="1"/>
                <p:nvPr/>
              </p:nvSpPr>
              <p:spPr>
                <a:xfrm>
                  <a:off x="6138063" y="3799697"/>
                  <a:ext cx="1243673" cy="334854"/>
                </a:xfrm>
                <a:prstGeom prst="rect">
                  <a:avLst/>
                </a:prstGeom>
                <a:noFill/>
                <a:ln w="28575">
                  <a:solidFill>
                    <a:schemeClr val="accent1"/>
                  </a:solidFill>
                </a:ln>
              </p:spPr>
              <p:txBody>
                <a:bodyPr wrap="square" rtlCol="0">
                  <a:spAutoFit/>
                </a:bodyPr>
                <a:lstStyle/>
                <a:p>
                  <a:r>
                    <a:rPr lang="en-US" sz="1400" dirty="0"/>
                    <a:t>DECAY</a:t>
                  </a:r>
                </a:p>
              </p:txBody>
            </p:sp>
          </p:grpSp>
        </p:grpSp>
      </p:grpSp>
      <p:cxnSp>
        <p:nvCxnSpPr>
          <p:cNvPr id="47" name="Connettore 2 46">
            <a:extLst>
              <a:ext uri="{FF2B5EF4-FFF2-40B4-BE49-F238E27FC236}">
                <a16:creationId xmlns:a16="http://schemas.microsoft.com/office/drawing/2014/main" id="{46C1328C-212C-4198-A826-09AEE0438D9D}"/>
              </a:ext>
            </a:extLst>
          </p:cNvPr>
          <p:cNvCxnSpPr>
            <a:cxnSpLocks/>
          </p:cNvCxnSpPr>
          <p:nvPr/>
        </p:nvCxnSpPr>
        <p:spPr>
          <a:xfrm flipH="1">
            <a:off x="956665" y="1364047"/>
            <a:ext cx="615764" cy="378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513D37B4-712B-4009-BE74-4AA66DC3E2B4}"/>
              </a:ext>
            </a:extLst>
          </p:cNvPr>
          <p:cNvSpPr txBox="1"/>
          <p:nvPr/>
        </p:nvSpPr>
        <p:spPr>
          <a:xfrm>
            <a:off x="18691" y="986524"/>
            <a:ext cx="2660802" cy="461665"/>
          </a:xfrm>
          <a:prstGeom prst="rect">
            <a:avLst/>
          </a:prstGeom>
          <a:noFill/>
          <a:ln w="28575">
            <a:solidFill>
              <a:schemeClr val="accent1"/>
            </a:solidFill>
          </a:ln>
        </p:spPr>
        <p:txBody>
          <a:bodyPr wrap="square" rtlCol="0">
            <a:spAutoFit/>
          </a:bodyPr>
          <a:lstStyle/>
          <a:p>
            <a:pPr algn="just"/>
            <a:r>
              <a:rPr lang="en-US" sz="1200" dirty="0"/>
              <a:t>Effects of Structure of Interacting Nuclei &amp; Reaction Dynamics</a:t>
            </a:r>
          </a:p>
        </p:txBody>
      </p:sp>
      <p:sp>
        <p:nvSpPr>
          <p:cNvPr id="49" name="Segnaposto contenuto 2">
            <a:extLst>
              <a:ext uri="{FF2B5EF4-FFF2-40B4-BE49-F238E27FC236}">
                <a16:creationId xmlns:a16="http://schemas.microsoft.com/office/drawing/2014/main" id="{95C31BC0-65C8-4F36-89F1-5D1C2C2D5A7B}"/>
              </a:ext>
            </a:extLst>
          </p:cNvPr>
          <p:cNvSpPr txBox="1">
            <a:spLocks/>
          </p:cNvSpPr>
          <p:nvPr/>
        </p:nvSpPr>
        <p:spPr>
          <a:xfrm>
            <a:off x="115123" y="2635315"/>
            <a:ext cx="4453585" cy="1114649"/>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b="1" dirty="0">
                <a:solidFill>
                  <a:schemeClr val="accent1"/>
                </a:solidFill>
              </a:rPr>
              <a:t>GEMINI</a:t>
            </a:r>
            <a:r>
              <a:rPr lang="en-US" sz="1400" b="1" baseline="30000" dirty="0">
                <a:solidFill>
                  <a:schemeClr val="accent1"/>
                </a:solidFill>
              </a:rPr>
              <a:t>++</a:t>
            </a:r>
            <a:r>
              <a:rPr lang="en-US" sz="1400" b="1" dirty="0">
                <a:solidFill>
                  <a:schemeClr val="accent1"/>
                </a:solidFill>
              </a:rPr>
              <a:t> </a:t>
            </a:r>
            <a:r>
              <a:rPr lang="en-US" sz="1400" b="1" dirty="0"/>
              <a:t>(R. J. Charity, </a:t>
            </a:r>
            <a:r>
              <a:rPr lang="en-US" sz="1400" b="1" dirty="0" err="1"/>
              <a:t>Phys</a:t>
            </a:r>
            <a:r>
              <a:rPr lang="en-US" sz="1400" b="1" dirty="0"/>
              <a:t> Rev C82 (2010) 014610.} </a:t>
            </a:r>
            <a:endParaRPr lang="en-US" sz="1400" b="1" dirty="0">
              <a:solidFill>
                <a:schemeClr val="accent1"/>
              </a:solidFill>
              <a:latin typeface="Times New Roman" panose="02020603050405020304" pitchFamily="18" charset="0"/>
              <a:cs typeface="Times New Roman" panose="02020603050405020304" pitchFamily="18" charset="0"/>
            </a:endParaRPr>
          </a:p>
          <a:p>
            <a:pPr marL="0" indent="0" algn="just">
              <a:buNone/>
            </a:pPr>
            <a:r>
              <a:rPr lang="en-US" sz="1400" dirty="0"/>
              <a:t>Simulate the </a:t>
            </a:r>
            <a:r>
              <a:rPr lang="en-US" sz="1400" b="1" dirty="0"/>
              <a:t>decay of hot nuclei </a:t>
            </a:r>
            <a:r>
              <a:rPr lang="en-US" sz="1400" dirty="0"/>
              <a:t>formed in fusion/quasi-fusion reaction.</a:t>
            </a:r>
          </a:p>
          <a:p>
            <a:pPr algn="just">
              <a:buClr>
                <a:schemeClr val="accent1"/>
              </a:buClr>
            </a:pPr>
            <a:r>
              <a:rPr lang="en-US" sz="1400" b="1" dirty="0">
                <a:solidFill>
                  <a:srgbClr val="3333FF"/>
                </a:solidFill>
              </a:rPr>
              <a:t>Standalone</a:t>
            </a:r>
            <a:r>
              <a:rPr lang="en-US" sz="1400" b="1" dirty="0"/>
              <a:t> </a:t>
            </a:r>
            <a:r>
              <a:rPr lang="en-US" sz="1400" dirty="0"/>
              <a:t> </a:t>
            </a:r>
            <a:r>
              <a:rPr lang="en-US" sz="1400" dirty="0">
                <a:sym typeface="Wingdings" panose="05000000000000000000" pitchFamily="2" charset="2"/>
              </a:rPr>
              <a:t> </a:t>
            </a:r>
            <a:r>
              <a:rPr lang="en-US" sz="1400" dirty="0"/>
              <a:t>a good selection of central events can be performed; different code parameters can be set.</a:t>
            </a:r>
          </a:p>
        </p:txBody>
      </p:sp>
      <p:grpSp>
        <p:nvGrpSpPr>
          <p:cNvPr id="50" name="Gruppo 49">
            <a:extLst>
              <a:ext uri="{FF2B5EF4-FFF2-40B4-BE49-F238E27FC236}">
                <a16:creationId xmlns:a16="http://schemas.microsoft.com/office/drawing/2014/main" id="{7BBAFAE5-BA9C-409C-A964-5B0ED56FA433}"/>
              </a:ext>
            </a:extLst>
          </p:cNvPr>
          <p:cNvGrpSpPr/>
          <p:nvPr/>
        </p:nvGrpSpPr>
        <p:grpSpPr>
          <a:xfrm>
            <a:off x="3079404" y="424850"/>
            <a:ext cx="4284813" cy="1171149"/>
            <a:chOff x="3969622" y="1771949"/>
            <a:chExt cx="2301421" cy="1231815"/>
          </a:xfrm>
        </p:grpSpPr>
        <p:cxnSp>
          <p:nvCxnSpPr>
            <p:cNvPr id="51" name="Connettore 2 96">
              <a:extLst>
                <a:ext uri="{FF2B5EF4-FFF2-40B4-BE49-F238E27FC236}">
                  <a16:creationId xmlns:a16="http://schemas.microsoft.com/office/drawing/2014/main" id="{5729B0A4-211D-4257-AEA0-7404D36FCC37}"/>
                </a:ext>
              </a:extLst>
            </p:cNvPr>
            <p:cNvCxnSpPr>
              <a:cxnSpLocks/>
            </p:cNvCxnSpPr>
            <p:nvPr/>
          </p:nvCxnSpPr>
          <p:spPr>
            <a:xfrm flipV="1">
              <a:off x="3969622" y="2086147"/>
              <a:ext cx="957378" cy="9176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A3302D3A-E770-44ED-AD19-68F8DC72040F}"/>
                </a:ext>
              </a:extLst>
            </p:cNvPr>
            <p:cNvSpPr txBox="1"/>
            <p:nvPr/>
          </p:nvSpPr>
          <p:spPr>
            <a:xfrm>
              <a:off x="4564848" y="1771949"/>
              <a:ext cx="1706195" cy="369266"/>
            </a:xfrm>
            <a:prstGeom prst="rect">
              <a:avLst/>
            </a:prstGeom>
            <a:noFill/>
          </p:spPr>
          <p:txBody>
            <a:bodyPr wrap="square" rtlCol="0">
              <a:spAutoFit/>
            </a:bodyPr>
            <a:lstStyle/>
            <a:p>
              <a:pPr algn="ctr"/>
              <a:r>
                <a:rPr lang="en-US" sz="1400" b="1" dirty="0">
                  <a:solidFill>
                    <a:schemeClr val="accent1"/>
                  </a:solidFill>
                </a:rPr>
                <a:t>DEFORMED NUCLEUS</a:t>
              </a:r>
            </a:p>
          </p:txBody>
        </p:sp>
      </p:grpSp>
      <p:pic>
        <p:nvPicPr>
          <p:cNvPr id="53" name="Immagine 52"/>
          <p:cNvPicPr>
            <a:picLocks noChangeAspect="1"/>
          </p:cNvPicPr>
          <p:nvPr/>
        </p:nvPicPr>
        <p:blipFill rotWithShape="1">
          <a:blip r:embed="rId3"/>
          <a:srcRect l="5735" r="12375" b="41806"/>
          <a:stretch/>
        </p:blipFill>
        <p:spPr>
          <a:xfrm>
            <a:off x="4968994" y="830009"/>
            <a:ext cx="3664871" cy="2503972"/>
          </a:xfrm>
          <a:prstGeom prst="rect">
            <a:avLst/>
          </a:prstGeom>
          <a:ln w="28575">
            <a:solidFill>
              <a:srgbClr val="C00000"/>
            </a:solidFill>
          </a:ln>
        </p:spPr>
      </p:pic>
      <p:grpSp>
        <p:nvGrpSpPr>
          <p:cNvPr id="54" name="Gruppo 53"/>
          <p:cNvGrpSpPr/>
          <p:nvPr/>
        </p:nvGrpSpPr>
        <p:grpSpPr>
          <a:xfrm>
            <a:off x="8307123" y="626687"/>
            <a:ext cx="3884877" cy="2628513"/>
            <a:chOff x="5944922" y="842753"/>
            <a:chExt cx="3152275" cy="2299639"/>
          </a:xfrm>
        </p:grpSpPr>
        <p:grpSp>
          <p:nvGrpSpPr>
            <p:cNvPr id="55" name="Gruppo 54">
              <a:extLst>
                <a:ext uri="{FF2B5EF4-FFF2-40B4-BE49-F238E27FC236}">
                  <a16:creationId xmlns:a16="http://schemas.microsoft.com/office/drawing/2014/main" id="{5F152562-CEC8-40C5-AF70-BC2C9BD95146}"/>
                </a:ext>
              </a:extLst>
            </p:cNvPr>
            <p:cNvGrpSpPr/>
            <p:nvPr/>
          </p:nvGrpSpPr>
          <p:grpSpPr>
            <a:xfrm>
              <a:off x="5944922" y="842753"/>
              <a:ext cx="3152275" cy="2299639"/>
              <a:chOff x="3001189" y="1518887"/>
              <a:chExt cx="4798210" cy="2628559"/>
            </a:xfrm>
          </p:grpSpPr>
          <p:pic>
            <p:nvPicPr>
              <p:cNvPr id="57" name="Immagine 56">
                <a:extLst>
                  <a:ext uri="{FF2B5EF4-FFF2-40B4-BE49-F238E27FC236}">
                    <a16:creationId xmlns:a16="http://schemas.microsoft.com/office/drawing/2014/main" id="{0A524371-45C5-462D-BBF1-13F8FF90FEA2}"/>
                  </a:ext>
                </a:extLst>
              </p:cNvPr>
              <p:cNvPicPr>
                <a:picLocks noChangeAspect="1"/>
              </p:cNvPicPr>
              <p:nvPr/>
            </p:nvPicPr>
            <p:blipFill>
              <a:blip r:embed="rId4"/>
              <a:stretch>
                <a:fillRect/>
              </a:stretch>
            </p:blipFill>
            <p:spPr>
              <a:xfrm>
                <a:off x="3619178" y="1806657"/>
                <a:ext cx="4003155" cy="2340789"/>
              </a:xfrm>
              <a:prstGeom prst="rect">
                <a:avLst/>
              </a:prstGeom>
              <a:ln>
                <a:solidFill>
                  <a:schemeClr val="accent1"/>
                </a:solidFill>
              </a:ln>
              <a:effectLst>
                <a:outerShdw blurRad="292100" dist="139700" dir="2700000" algn="tl" rotWithShape="0">
                  <a:srgbClr val="333333">
                    <a:alpha val="65000"/>
                  </a:srgbClr>
                </a:outerShdw>
              </a:effectLst>
            </p:spPr>
          </p:pic>
          <p:sp>
            <p:nvSpPr>
              <p:cNvPr id="58" name="Rettangolo 57">
                <a:extLst>
                  <a:ext uri="{FF2B5EF4-FFF2-40B4-BE49-F238E27FC236}">
                    <a16:creationId xmlns:a16="http://schemas.microsoft.com/office/drawing/2014/main" id="{74210B54-076E-4EBB-978B-46AEEB6A211D}"/>
                  </a:ext>
                </a:extLst>
              </p:cNvPr>
              <p:cNvSpPr/>
              <p:nvPr/>
            </p:nvSpPr>
            <p:spPr>
              <a:xfrm>
                <a:off x="3001189" y="1518887"/>
                <a:ext cx="4798210" cy="263848"/>
              </a:xfrm>
              <a:prstGeom prst="rect">
                <a:avLst/>
              </a:prstGeom>
              <a:solidFill>
                <a:schemeClr val="bg1"/>
              </a:solidFill>
              <a:ln>
                <a:solidFill>
                  <a:schemeClr val="accent1"/>
                </a:solidFill>
              </a:ln>
            </p:spPr>
            <p:txBody>
              <a:bodyPr wrap="square">
                <a:spAutoFit/>
              </a:bodyPr>
              <a:lstStyle/>
              <a:p>
                <a:pPr>
                  <a:buClr>
                    <a:schemeClr val="accent1"/>
                  </a:buClr>
                </a:pPr>
                <a:r>
                  <a:rPr lang="en-US" sz="900" dirty="0"/>
                  <a:t>{M. </a:t>
                </a:r>
                <a:r>
                  <a:rPr lang="en-US" sz="900" dirty="0" err="1"/>
                  <a:t>Brekiesz</a:t>
                </a:r>
                <a:r>
                  <a:rPr lang="en-US" sz="900" dirty="0"/>
                  <a:t> et al., </a:t>
                </a:r>
                <a:r>
                  <a:rPr lang="en-US" sz="900" dirty="0" err="1"/>
                  <a:t>Nucl.Phys</a:t>
                </a:r>
                <a:r>
                  <a:rPr lang="en-US" sz="900" dirty="0"/>
                  <a:t> A 788 (2007) 224c-230c}</a:t>
                </a:r>
              </a:p>
            </p:txBody>
          </p:sp>
        </p:grpSp>
        <p:sp>
          <p:nvSpPr>
            <p:cNvPr id="56" name="CasellaDiTesto 55"/>
            <p:cNvSpPr txBox="1"/>
            <p:nvPr/>
          </p:nvSpPr>
          <p:spPr>
            <a:xfrm>
              <a:off x="8096073" y="2545214"/>
              <a:ext cx="768611" cy="369332"/>
            </a:xfrm>
            <a:prstGeom prst="rect">
              <a:avLst/>
            </a:prstGeom>
            <a:noFill/>
          </p:spPr>
          <p:txBody>
            <a:bodyPr wrap="square" rtlCol="0">
              <a:spAutoFit/>
            </a:bodyPr>
            <a:lstStyle/>
            <a:p>
              <a:r>
                <a:rPr lang="it-IT" b="1" dirty="0">
                  <a:solidFill>
                    <a:srgbClr val="3333FF"/>
                  </a:solidFill>
                </a:rPr>
                <a:t>LSD</a:t>
              </a:r>
            </a:p>
          </p:txBody>
        </p:sp>
      </p:grpSp>
      <p:sp>
        <p:nvSpPr>
          <p:cNvPr id="59" name="CasellaDiTesto 58"/>
          <p:cNvSpPr txBox="1"/>
          <p:nvPr/>
        </p:nvSpPr>
        <p:spPr>
          <a:xfrm rot="16200000">
            <a:off x="4178580" y="1970060"/>
            <a:ext cx="1117454" cy="369332"/>
          </a:xfrm>
          <a:prstGeom prst="rect">
            <a:avLst/>
          </a:prstGeom>
          <a:noFill/>
          <a:ln>
            <a:solidFill>
              <a:schemeClr val="tx1"/>
            </a:solidFill>
          </a:ln>
        </p:spPr>
        <p:txBody>
          <a:bodyPr wrap="square" rtlCol="0">
            <a:spAutoFit/>
          </a:bodyPr>
          <a:lstStyle/>
          <a:p>
            <a:r>
              <a:rPr lang="it-IT" b="1" dirty="0" err="1">
                <a:solidFill>
                  <a:srgbClr val="3333FF"/>
                </a:solidFill>
              </a:rPr>
              <a:t>Cacarizo</a:t>
            </a:r>
            <a:endParaRPr lang="it-IT" b="1" dirty="0">
              <a:solidFill>
                <a:srgbClr val="3333FF"/>
              </a:solidFill>
            </a:endParaRPr>
          </a:p>
        </p:txBody>
      </p:sp>
      <mc:AlternateContent xmlns:mc="http://schemas.openxmlformats.org/markup-compatibility/2006" xmlns:a14="http://schemas.microsoft.com/office/drawing/2010/main">
        <mc:Choice Requires="a14">
          <p:graphicFrame>
            <p:nvGraphicFramePr>
              <p:cNvPr id="60" name="Tabella 59">
                <a:extLst>
                  <a:ext uri="{FF2B5EF4-FFF2-40B4-BE49-F238E27FC236}">
                    <a16:creationId xmlns:a16="http://schemas.microsoft.com/office/drawing/2014/main" id="{D4993519-BF92-4C1F-97D9-DEA9206FE346}"/>
                  </a:ext>
                </a:extLst>
              </p:cNvPr>
              <p:cNvGraphicFramePr>
                <a:graphicFrameLocks noGrp="1"/>
              </p:cNvGraphicFramePr>
              <p:nvPr>
                <p:extLst>
                  <p:ext uri="{D42A27DB-BD31-4B8C-83A1-F6EECF244321}">
                    <p14:modId xmlns:p14="http://schemas.microsoft.com/office/powerpoint/2010/main" val="4137173794"/>
                  </p:ext>
                </p:extLst>
              </p:nvPr>
            </p:nvGraphicFramePr>
            <p:xfrm>
              <a:off x="4620886" y="3399127"/>
              <a:ext cx="3271857" cy="1363854"/>
            </p:xfrm>
            <a:graphic>
              <a:graphicData uri="http://schemas.openxmlformats.org/drawingml/2006/table">
                <a:tbl>
                  <a:tblPr firstRow="1">
                    <a:effectLst>
                      <a:outerShdw blurRad="63500" sx="102000" sy="102000" algn="ctr" rotWithShape="0">
                        <a:prstClr val="black">
                          <a:alpha val="40000"/>
                        </a:prstClr>
                      </a:outerShdw>
                    </a:effectLst>
                    <a:tableStyleId>{5C22544A-7EE6-4342-B048-85BDC9FD1C3A}</a:tableStyleId>
                  </a:tblPr>
                  <a:tblGrid>
                    <a:gridCol w="268615">
                      <a:extLst>
                        <a:ext uri="{9D8B030D-6E8A-4147-A177-3AD203B41FA5}">
                          <a16:colId xmlns:a16="http://schemas.microsoft.com/office/drawing/2014/main" val="1207367607"/>
                        </a:ext>
                      </a:extLst>
                    </a:gridCol>
                    <a:gridCol w="750432">
                      <a:extLst>
                        <a:ext uri="{9D8B030D-6E8A-4147-A177-3AD203B41FA5}">
                          <a16:colId xmlns:a16="http://schemas.microsoft.com/office/drawing/2014/main" val="2403309193"/>
                        </a:ext>
                      </a:extLst>
                    </a:gridCol>
                    <a:gridCol w="750432">
                      <a:extLst>
                        <a:ext uri="{9D8B030D-6E8A-4147-A177-3AD203B41FA5}">
                          <a16:colId xmlns:a16="http://schemas.microsoft.com/office/drawing/2014/main" val="693961864"/>
                        </a:ext>
                      </a:extLst>
                    </a:gridCol>
                    <a:gridCol w="1502378">
                      <a:extLst>
                        <a:ext uri="{9D8B030D-6E8A-4147-A177-3AD203B41FA5}">
                          <a16:colId xmlns:a16="http://schemas.microsoft.com/office/drawing/2014/main" val="1503453544"/>
                        </a:ext>
                      </a:extLst>
                    </a:gridCol>
                  </a:tblGrid>
                  <a:tr h="248555">
                    <a:tc>
                      <a:txBody>
                        <a:bodyPr/>
                        <a:lstStyle/>
                        <a:p>
                          <a:pPr algn="ct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ea typeface="Cambria Math" panose="02040503050406030204" pitchFamily="18" charset="0"/>
                                  </a:rPr>
                                  <m:t>𝛽</m:t>
                                </m:r>
                              </m:oMath>
                            </m:oMathPara>
                          </a14:m>
                          <a:endParaRPr lang="en-US" sz="11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latin typeface="Cambria Math" panose="02040503050406030204" pitchFamily="18" charset="0"/>
                                      </a:rPr>
                                    </m:ctrlPr>
                                  </m:sSubPr>
                                  <m:e>
                                    <m:r>
                                      <a:rPr lang="it-IT" sz="1100" i="1">
                                        <a:latin typeface="Cambria Math" panose="02040503050406030204" pitchFamily="18" charset="0"/>
                                        <a:ea typeface="Cambria Math" panose="02040503050406030204" pitchFamily="18" charset="0"/>
                                      </a:rPr>
                                      <m:t>𝛿</m:t>
                                    </m:r>
                                  </m:e>
                                  <m:sub>
                                    <m:r>
                                      <a:rPr lang="it-IT" sz="1100" i="1">
                                        <a:latin typeface="Cambria Math" panose="02040503050406030204" pitchFamily="18" charset="0"/>
                                      </a:rPr>
                                      <m:t>1</m:t>
                                    </m:r>
                                  </m:sub>
                                </m:sSub>
                              </m:oMath>
                            </m:oMathPara>
                          </a14:m>
                          <a:endParaRPr lang="en-US" sz="11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it-IT" sz="1100" i="1" smtClean="0">
                                        <a:latin typeface="Cambria Math" panose="02040503050406030204" pitchFamily="18" charset="0"/>
                                      </a:rPr>
                                    </m:ctrlPr>
                                  </m:sSubPr>
                                  <m:e>
                                    <m:r>
                                      <a:rPr lang="it-IT" sz="1100" i="1">
                                        <a:latin typeface="Cambria Math" panose="02040503050406030204" pitchFamily="18" charset="0"/>
                                        <a:ea typeface="Cambria Math" panose="02040503050406030204" pitchFamily="18" charset="0"/>
                                      </a:rPr>
                                      <m:t>𝛿</m:t>
                                    </m:r>
                                  </m:e>
                                  <m:sub>
                                    <m:r>
                                      <a:rPr lang="it-IT" sz="1100" i="1">
                                        <a:latin typeface="Cambria Math" panose="02040503050406030204" pitchFamily="18" charset="0"/>
                                      </a:rPr>
                                      <m:t>2</m:t>
                                    </m:r>
                                  </m:sub>
                                </m:sSub>
                              </m:oMath>
                            </m:oMathPara>
                          </a14:m>
                          <a:endParaRPr lang="en-US" sz="11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100" dirty="0"/>
                            <a:t>Shape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00312664"/>
                      </a:ext>
                    </a:extLst>
                  </a:tr>
                  <a:tr h="248555">
                    <a:tc>
                      <a:txBody>
                        <a:bodyPr/>
                        <a:lstStyle/>
                        <a:p>
                          <a:pPr algn="ct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0.2</m:t>
                                </m:r>
                              </m:oMath>
                            </m:oMathPara>
                          </a14:m>
                          <a:endParaRPr lang="it-IT" sz="1100" b="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𝑅𝐿𝐷𝑀</m:t>
                                </m:r>
                                <m:r>
                                  <a:rPr lang="it-IT" sz="1100" b="0" i="0" smtClean="0">
                                    <a:latin typeface="Cambria Math" panose="02040503050406030204" pitchFamily="18" charset="0"/>
                                  </a:rPr>
                                  <m:t> </m:t>
                                </m:r>
                                <m:r>
                                  <m:rPr>
                                    <m:sty m:val="p"/>
                                  </m:rPr>
                                  <a:rPr lang="it-IT" sz="1100" b="0" i="0" smtClean="0">
                                    <a:latin typeface="Cambria Math" panose="02040503050406030204" pitchFamily="18" charset="0"/>
                                  </a:rPr>
                                  <m:t>parameters</m:t>
                                </m:r>
                              </m:oMath>
                            </m:oMathPara>
                          </a14:m>
                          <a:endParaRPr lang="it-IT" sz="1100" b="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pPr algn="ctr"/>
                          <a:endParaRPr lang="en-US" sz="11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sz="1100" b="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0877977"/>
                      </a:ext>
                    </a:extLst>
                  </a:tr>
                  <a:tr h="380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100" b="1" i="1" smtClean="0">
                                    <a:latin typeface="Cambria Math" panose="02040503050406030204" pitchFamily="18" charset="0"/>
                                  </a:rPr>
                                  <m:t>𝟎</m:t>
                                </m:r>
                                <m:r>
                                  <a:rPr lang="it-IT" sz="1100" b="1" i="1" smtClean="0">
                                    <a:latin typeface="Cambria Math" panose="02040503050406030204" pitchFamily="18" charset="0"/>
                                  </a:rPr>
                                  <m:t>.</m:t>
                                </m:r>
                                <m:r>
                                  <a:rPr lang="it-IT" sz="1100" b="1" i="1" smtClean="0">
                                    <a:latin typeface="Cambria Math" panose="02040503050406030204" pitchFamily="18" charset="0"/>
                                  </a:rPr>
                                  <m:t>𝟔</m:t>
                                </m:r>
                              </m:oMath>
                            </m:oMathPara>
                          </a14:m>
                          <a:endParaRPr lang="it-IT" sz="11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000" b="1" i="1" smtClean="0">
                                    <a:latin typeface="Cambria Math" panose="02040503050406030204" pitchFamily="18" charset="0"/>
                                  </a:rPr>
                                  <m:t>𝟒</m:t>
                                </m:r>
                                <m:r>
                                  <a:rPr lang="it-IT" sz="1000" b="1" i="1" smtClean="0">
                                    <a:latin typeface="Cambria Math" panose="02040503050406030204" pitchFamily="18" charset="0"/>
                                  </a:rPr>
                                  <m:t>.</m:t>
                                </m:r>
                                <m:r>
                                  <a:rPr lang="it-IT" sz="1000" b="1" i="1" smtClean="0">
                                    <a:latin typeface="Cambria Math" panose="02040503050406030204" pitchFamily="18" charset="0"/>
                                  </a:rPr>
                                  <m:t>𝟔</m:t>
                                </m:r>
                                <m:r>
                                  <a:rPr lang="it-IT" sz="1000" b="1" i="1" smtClean="0">
                                    <a:latin typeface="Cambria Math" panose="02040503050406030204" pitchFamily="18" charset="0"/>
                                    <a:ea typeface="Cambria Math" panose="02040503050406030204" pitchFamily="18" charset="0"/>
                                  </a:rPr>
                                  <m:t>×</m:t>
                                </m:r>
                                <m:sSup>
                                  <m:sSupPr>
                                    <m:ctrlPr>
                                      <a:rPr lang="it-IT" sz="1000" b="1" i="1" smtClean="0">
                                        <a:latin typeface="Cambria Math" panose="02040503050406030204" pitchFamily="18" charset="0"/>
                                        <a:ea typeface="Cambria Math" panose="02040503050406030204" pitchFamily="18" charset="0"/>
                                      </a:rPr>
                                    </m:ctrlPr>
                                  </m:sSupPr>
                                  <m:e>
                                    <m:r>
                                      <a:rPr lang="it-IT" sz="1000" b="1" i="1" smtClean="0">
                                        <a:latin typeface="Cambria Math" panose="02040503050406030204" pitchFamily="18" charset="0"/>
                                        <a:ea typeface="Cambria Math" panose="02040503050406030204" pitchFamily="18" charset="0"/>
                                      </a:rPr>
                                      <m:t>𝟏𝟎</m:t>
                                    </m:r>
                                  </m:e>
                                  <m:sup>
                                    <m:r>
                                      <a:rPr lang="it-IT" sz="1000" b="1" i="1" smtClean="0">
                                        <a:latin typeface="Cambria Math" panose="02040503050406030204" pitchFamily="18" charset="0"/>
                                        <a:ea typeface="Cambria Math" panose="02040503050406030204" pitchFamily="18" charset="0"/>
                                      </a:rPr>
                                      <m:t>−</m:t>
                                    </m:r>
                                    <m:r>
                                      <a:rPr lang="it-IT" sz="1000" b="1" i="1" smtClean="0">
                                        <a:latin typeface="Cambria Math" panose="02040503050406030204" pitchFamily="18" charset="0"/>
                                        <a:ea typeface="Cambria Math" panose="02040503050406030204" pitchFamily="18" charset="0"/>
                                      </a:rPr>
                                      <m:t>𝟒</m:t>
                                    </m:r>
                                  </m:sup>
                                </m:sSup>
                              </m:oMath>
                            </m:oMathPara>
                          </a14:m>
                          <a:endParaRPr lang="it-IT" sz="1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it-IT" sz="1000" b="1" i="1" smtClean="0">
                                    <a:latin typeface="Cambria Math" panose="02040503050406030204" pitchFamily="18" charset="0"/>
                                  </a:rPr>
                                  <m:t>𝟏</m:t>
                                </m:r>
                                <m:r>
                                  <a:rPr lang="it-IT" sz="1000" b="1" i="1" smtClean="0">
                                    <a:latin typeface="Cambria Math" panose="02040503050406030204" pitchFamily="18" charset="0"/>
                                  </a:rPr>
                                  <m:t>.</m:t>
                                </m:r>
                                <m:r>
                                  <a:rPr lang="it-IT" sz="1000" b="1" i="1" smtClean="0">
                                    <a:latin typeface="Cambria Math" panose="02040503050406030204" pitchFamily="18" charset="0"/>
                                  </a:rPr>
                                  <m:t>𝟎</m:t>
                                </m:r>
                                <m:r>
                                  <a:rPr lang="it-IT" sz="1000" b="1" i="1" smtClean="0">
                                    <a:latin typeface="Cambria Math" panose="02040503050406030204" pitchFamily="18" charset="0"/>
                                    <a:ea typeface="Cambria Math" panose="02040503050406030204" pitchFamily="18" charset="0"/>
                                  </a:rPr>
                                  <m:t>×</m:t>
                                </m:r>
                                <m:sSup>
                                  <m:sSupPr>
                                    <m:ctrlPr>
                                      <a:rPr lang="it-IT" sz="1000" b="1" i="1" smtClean="0">
                                        <a:latin typeface="Cambria Math" panose="02040503050406030204" pitchFamily="18" charset="0"/>
                                        <a:ea typeface="Cambria Math" panose="02040503050406030204" pitchFamily="18" charset="0"/>
                                      </a:rPr>
                                    </m:ctrlPr>
                                  </m:sSupPr>
                                  <m:e>
                                    <m:r>
                                      <a:rPr lang="it-IT" sz="1000" b="1" i="1" smtClean="0">
                                        <a:latin typeface="Cambria Math" panose="02040503050406030204" pitchFamily="18" charset="0"/>
                                        <a:ea typeface="Cambria Math" panose="02040503050406030204" pitchFamily="18" charset="0"/>
                                      </a:rPr>
                                      <m:t>𝟏𝟎</m:t>
                                    </m:r>
                                  </m:e>
                                  <m:sup>
                                    <m:r>
                                      <a:rPr lang="it-IT" sz="1000" b="1" i="1" smtClean="0">
                                        <a:latin typeface="Cambria Math" panose="02040503050406030204" pitchFamily="18" charset="0"/>
                                        <a:ea typeface="Cambria Math" panose="02040503050406030204" pitchFamily="18" charset="0"/>
                                      </a:rPr>
                                      <m:t>−</m:t>
                                    </m:r>
                                    <m:r>
                                      <a:rPr lang="it-IT" sz="1000" b="1" i="1" smtClean="0">
                                        <a:latin typeface="Cambria Math" panose="02040503050406030204" pitchFamily="18" charset="0"/>
                                        <a:ea typeface="Cambria Math" panose="02040503050406030204" pitchFamily="18" charset="0"/>
                                      </a:rPr>
                                      <m:t>𝟕</m:t>
                                    </m:r>
                                  </m:sup>
                                </m:sSup>
                              </m:oMath>
                            </m:oMathPara>
                          </a14:m>
                          <a:endParaRPr lang="en-US" sz="1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100" b="1" i="1" smtClean="0">
                                    <a:latin typeface="Cambria Math" panose="02040503050406030204" pitchFamily="18" charset="0"/>
                                  </a:rPr>
                                  <m:t>𝑸𝒖𝒂𝒔𝒊</m:t>
                                </m:r>
                                <m:r>
                                  <a:rPr lang="it-IT" sz="1100" b="1" i="1" smtClean="0">
                                    <a:latin typeface="Cambria Math" panose="02040503050406030204" pitchFamily="18" charset="0"/>
                                  </a:rPr>
                                  <m:t>−</m:t>
                                </m:r>
                                <m:r>
                                  <a:rPr lang="it-IT" sz="1100" b="1" i="1" smtClean="0">
                                    <a:latin typeface="Cambria Math" panose="02040503050406030204" pitchFamily="18" charset="0"/>
                                  </a:rPr>
                                  <m:t>𝑺𝑼𝑷𝑬𝑹𝑫𝑬𝑭𝑶𝑹𝑴𝑬𝑫</m:t>
                                </m:r>
                              </m:oMath>
                            </m:oMathPara>
                          </a14:m>
                          <a:endParaRPr lang="it-IT" sz="11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91192042"/>
                      </a:ext>
                    </a:extLst>
                  </a:tr>
                  <a:tr h="377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1.0</m:t>
                                </m:r>
                              </m:oMath>
                            </m:oMathPara>
                          </a14:m>
                          <a:endParaRPr lang="it-IT"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it-IT" sz="1000" b="0" i="1" smtClean="0">
                                    <a:latin typeface="Cambria Math" panose="02040503050406030204" pitchFamily="18" charset="0"/>
                                    <a:ea typeface="+mn-ea"/>
                                  </a:rPr>
                                  <m:t>1.1</m:t>
                                </m:r>
                                <m:r>
                                  <a:rPr lang="it-IT" sz="1000" b="0" i="1" smtClean="0">
                                    <a:latin typeface="Cambria Math" panose="02040503050406030204" pitchFamily="18" charset="0"/>
                                    <a:ea typeface="Cambria Math" panose="02040503050406030204" pitchFamily="18" charset="0"/>
                                  </a:rPr>
                                  <m:t>×</m:t>
                                </m:r>
                                <m:sSup>
                                  <m:sSupPr>
                                    <m:ctrlPr>
                                      <a:rPr lang="it-IT" sz="1000" b="0" i="1" smtClean="0">
                                        <a:latin typeface="Cambria Math" panose="02040503050406030204" pitchFamily="18" charset="0"/>
                                        <a:ea typeface="Cambria Math" panose="02040503050406030204" pitchFamily="18" charset="0"/>
                                      </a:rPr>
                                    </m:ctrlPr>
                                  </m:sSupPr>
                                  <m:e>
                                    <m:r>
                                      <a:rPr lang="it-IT" sz="1000" b="0" i="1" smtClean="0">
                                        <a:latin typeface="Cambria Math" panose="02040503050406030204" pitchFamily="18" charset="0"/>
                                        <a:ea typeface="Cambria Math" panose="02040503050406030204" pitchFamily="18" charset="0"/>
                                      </a:rPr>
                                      <m:t>10</m:t>
                                    </m:r>
                                  </m:e>
                                  <m:sup>
                                    <m:r>
                                      <a:rPr lang="it-IT" sz="1000" b="0" i="1" smtClean="0">
                                        <a:latin typeface="Cambria Math" panose="02040503050406030204" pitchFamily="18" charset="0"/>
                                        <a:ea typeface="Cambria Math" panose="02040503050406030204" pitchFamily="18" charset="0"/>
                                      </a:rPr>
                                      <m:t>−3</m:t>
                                    </m:r>
                                  </m:sup>
                                </m:sSup>
                              </m:oMath>
                            </m:oMathPara>
                          </a14:m>
                          <a:endParaRPr lang="en-US"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it-IT" sz="1000" b="0" i="1" smtClean="0">
                                    <a:latin typeface="Cambria Math" panose="02040503050406030204" pitchFamily="18" charset="0"/>
                                    <a:ea typeface="+mn-ea"/>
                                  </a:rPr>
                                  <m:t>1.0</m:t>
                                </m:r>
                                <m:r>
                                  <a:rPr lang="it-IT" sz="1000" b="0" i="1" smtClean="0">
                                    <a:latin typeface="Cambria Math" panose="02040503050406030204" pitchFamily="18" charset="0"/>
                                    <a:ea typeface="Cambria Math" panose="02040503050406030204" pitchFamily="18" charset="0"/>
                                  </a:rPr>
                                  <m:t>×</m:t>
                                </m:r>
                                <m:sSup>
                                  <m:sSupPr>
                                    <m:ctrlPr>
                                      <a:rPr lang="it-IT" sz="1000" b="0" i="1" smtClean="0">
                                        <a:latin typeface="Cambria Math" panose="02040503050406030204" pitchFamily="18" charset="0"/>
                                        <a:ea typeface="Cambria Math" panose="02040503050406030204" pitchFamily="18" charset="0"/>
                                      </a:rPr>
                                    </m:ctrlPr>
                                  </m:sSupPr>
                                  <m:e>
                                    <m:r>
                                      <a:rPr lang="it-IT" sz="1000" b="0" i="1" smtClean="0">
                                        <a:latin typeface="Cambria Math" panose="02040503050406030204" pitchFamily="18" charset="0"/>
                                        <a:ea typeface="Cambria Math" panose="02040503050406030204" pitchFamily="18" charset="0"/>
                                      </a:rPr>
                                      <m:t>10</m:t>
                                    </m:r>
                                  </m:e>
                                  <m:sup>
                                    <m:r>
                                      <a:rPr lang="it-IT" sz="1000" b="0" i="1" smtClean="0">
                                        <a:latin typeface="Cambria Math" panose="02040503050406030204" pitchFamily="18" charset="0"/>
                                        <a:ea typeface="Cambria Math" panose="02040503050406030204" pitchFamily="18" charset="0"/>
                                      </a:rPr>
                                      <m:t>−7</m:t>
                                    </m:r>
                                  </m:sup>
                                </m:sSup>
                              </m:oMath>
                            </m:oMathPara>
                          </a14:m>
                          <a:endParaRPr lang="en-US"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rPr>
                                  <m:t>𝑄𝑢𝑎𝑠𝑖</m:t>
                                </m:r>
                                <m:r>
                                  <a:rPr lang="it-IT" sz="1100" b="0" i="1" smtClean="0">
                                    <a:latin typeface="Cambria Math" panose="02040503050406030204" pitchFamily="18" charset="0"/>
                                  </a:rPr>
                                  <m:t>−</m:t>
                                </m:r>
                                <m:r>
                                  <a:rPr lang="it-IT" sz="1100" b="0" i="1" smtClean="0">
                                    <a:latin typeface="Cambria Math" panose="02040503050406030204" pitchFamily="18" charset="0"/>
                                  </a:rPr>
                                  <m:t>𝐻𝑌𝑃𝐸𝑅𝐷𝐸𝐹𝑂𝑅𝑀𝐸𝐷</m:t>
                                </m:r>
                              </m:oMath>
                            </m:oMathPara>
                          </a14:m>
                          <a:endParaRPr lang="it-IT" sz="11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8776147"/>
                      </a:ext>
                    </a:extLst>
                  </a:tr>
                </a:tbl>
              </a:graphicData>
            </a:graphic>
          </p:graphicFrame>
        </mc:Choice>
        <mc:Fallback xmlns="">
          <p:graphicFrame>
            <p:nvGraphicFramePr>
              <p:cNvPr id="60" name="Tabella 59">
                <a:extLst>
                  <a:ext uri="{FF2B5EF4-FFF2-40B4-BE49-F238E27FC236}">
                    <a16:creationId xmlns:a16="http://schemas.microsoft.com/office/drawing/2014/main" id="{D4993519-BF92-4C1F-97D9-DEA9206FE346}"/>
                  </a:ext>
                </a:extLst>
              </p:cNvPr>
              <p:cNvGraphicFramePr>
                <a:graphicFrameLocks noGrp="1"/>
              </p:cNvGraphicFramePr>
              <p:nvPr>
                <p:extLst>
                  <p:ext uri="{D42A27DB-BD31-4B8C-83A1-F6EECF244321}">
                    <p14:modId xmlns:p14="http://schemas.microsoft.com/office/powerpoint/2010/main" val="4137173794"/>
                  </p:ext>
                </p:extLst>
              </p:nvPr>
            </p:nvGraphicFramePr>
            <p:xfrm>
              <a:off x="4620886" y="3399127"/>
              <a:ext cx="3271857" cy="1363854"/>
            </p:xfrm>
            <a:graphic>
              <a:graphicData uri="http://schemas.openxmlformats.org/drawingml/2006/table">
                <a:tbl>
                  <a:tblPr firstRow="1">
                    <a:effectLst>
                      <a:outerShdw blurRad="63500" sx="102000" sy="102000" algn="ctr" rotWithShape="0">
                        <a:prstClr val="black">
                          <a:alpha val="40000"/>
                        </a:prstClr>
                      </a:outerShdw>
                    </a:effectLst>
                    <a:tableStyleId>{5C22544A-7EE6-4342-B048-85BDC9FD1C3A}</a:tableStyleId>
                  </a:tblPr>
                  <a:tblGrid>
                    <a:gridCol w="268615">
                      <a:extLst>
                        <a:ext uri="{9D8B030D-6E8A-4147-A177-3AD203B41FA5}">
                          <a16:colId xmlns:a16="http://schemas.microsoft.com/office/drawing/2014/main" val="1207367607"/>
                        </a:ext>
                      </a:extLst>
                    </a:gridCol>
                    <a:gridCol w="750432">
                      <a:extLst>
                        <a:ext uri="{9D8B030D-6E8A-4147-A177-3AD203B41FA5}">
                          <a16:colId xmlns:a16="http://schemas.microsoft.com/office/drawing/2014/main" val="2403309193"/>
                        </a:ext>
                      </a:extLst>
                    </a:gridCol>
                    <a:gridCol w="750432">
                      <a:extLst>
                        <a:ext uri="{9D8B030D-6E8A-4147-A177-3AD203B41FA5}">
                          <a16:colId xmlns:a16="http://schemas.microsoft.com/office/drawing/2014/main" val="693961864"/>
                        </a:ext>
                      </a:extLst>
                    </a:gridCol>
                    <a:gridCol w="1502378">
                      <a:extLst>
                        <a:ext uri="{9D8B030D-6E8A-4147-A177-3AD203B41FA5}">
                          <a16:colId xmlns:a16="http://schemas.microsoft.com/office/drawing/2014/main" val="1503453544"/>
                        </a:ext>
                      </a:extLst>
                    </a:gridCol>
                  </a:tblGrid>
                  <a:tr h="259080">
                    <a:tc>
                      <a:txBody>
                        <a:bodyPr/>
                        <a:lstStyle/>
                        <a:p>
                          <a:endParaRPr lang="it-IT"/>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36364" t="-30233" r="-1156818" b="-451163"/>
                          </a:stretch>
                        </a:blipFill>
                      </a:tcPr>
                    </a:tc>
                    <a:tc>
                      <a:txBody>
                        <a:bodyPr/>
                        <a:lstStyle/>
                        <a:p>
                          <a:endParaRPr lang="it-IT"/>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48780" t="-30233" r="-313821" b="-451163"/>
                          </a:stretch>
                        </a:blipFill>
                      </a:tcPr>
                    </a:tc>
                    <a:tc>
                      <a:txBody>
                        <a:bodyPr/>
                        <a:lstStyle/>
                        <a:p>
                          <a:endParaRPr lang="it-IT"/>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148780" t="-30233" r="-213821" b="-451163"/>
                          </a:stretch>
                        </a:blipFill>
                      </a:tcPr>
                    </a:tc>
                    <a:tc>
                      <a:txBody>
                        <a:bodyPr/>
                        <a:lstStyle/>
                        <a:p>
                          <a:pPr algn="ctr"/>
                          <a:r>
                            <a:rPr lang="en-US" sz="1100" dirty="0"/>
                            <a:t>Shape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00312664"/>
                      </a:ext>
                    </a:extLst>
                  </a:tr>
                  <a:tr h="259080">
                    <a:tc>
                      <a:txBody>
                        <a:bodyPr/>
                        <a:lstStyle/>
                        <a:p>
                          <a:endParaRPr lang="it-IT"/>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36364" t="-133333" r="-1156818" b="-361905"/>
                          </a:stretch>
                        </a:blipFill>
                      </a:tcPr>
                    </a:tc>
                    <a:tc gridSpan="3">
                      <a:txBody>
                        <a:bodyPr/>
                        <a:lstStyle/>
                        <a:p>
                          <a:endParaRPr lang="it-IT"/>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12170" t="-133333" r="-3245" b="-361905"/>
                          </a:stretch>
                        </a:blipFill>
                      </a:tcPr>
                    </a:tc>
                    <a:tc hMerge="1">
                      <a:txBody>
                        <a:bodyPr/>
                        <a:lstStyle/>
                        <a:p>
                          <a:pPr algn="ctr"/>
                          <a:endParaRPr lang="en-US" sz="11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sz="1100" b="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0877977"/>
                      </a:ext>
                    </a:extLst>
                  </a:tr>
                  <a:tr h="422847">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36364" t="-140000" r="-1156818" b="-1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48780" t="-140000" r="-313821" b="-1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148780" t="-140000" r="-213821" b="-1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123887" t="-140000" r="-6478" b="-117143"/>
                          </a:stretch>
                        </a:blipFill>
                      </a:tcPr>
                    </a:tc>
                    <a:extLst>
                      <a:ext uri="{0D108BD9-81ED-4DB2-BD59-A6C34878D82A}">
                        <a16:rowId xmlns:a16="http://schemas.microsoft.com/office/drawing/2014/main" val="3391192042"/>
                      </a:ext>
                    </a:extLst>
                  </a:tr>
                  <a:tr h="422847">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36364" t="-240000" r="-1156818" b="-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48780" t="-240000" r="-313821" b="-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148780" t="-240000" r="-213821" b="-17143"/>
                          </a:stretch>
                        </a:blipFill>
                      </a:tcPr>
                    </a:tc>
                    <a:tc>
                      <a:txBody>
                        <a:bodyPr/>
                        <a:lstStyle/>
                        <a:p>
                          <a:endParaRPr lang="it-IT"/>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123887" t="-240000" r="-6478" b="-17143"/>
                          </a:stretch>
                        </a:blipFill>
                      </a:tcPr>
                    </a:tc>
                    <a:extLst>
                      <a:ext uri="{0D108BD9-81ED-4DB2-BD59-A6C34878D82A}">
                        <a16:rowId xmlns:a16="http://schemas.microsoft.com/office/drawing/2014/main" val="1688776147"/>
                      </a:ext>
                    </a:extLst>
                  </a:tr>
                </a:tbl>
              </a:graphicData>
            </a:graphic>
          </p:graphicFrame>
        </mc:Fallback>
      </mc:AlternateContent>
      <p:pic>
        <p:nvPicPr>
          <p:cNvPr id="61" name="Immagine 60"/>
          <p:cNvPicPr>
            <a:picLocks noChangeAspect="1"/>
          </p:cNvPicPr>
          <p:nvPr/>
        </p:nvPicPr>
        <p:blipFill>
          <a:blip r:embed="rId6"/>
          <a:stretch>
            <a:fillRect/>
          </a:stretch>
        </p:blipFill>
        <p:spPr>
          <a:xfrm>
            <a:off x="84496" y="3814981"/>
            <a:ext cx="2954268" cy="2035503"/>
          </a:xfrm>
          <a:prstGeom prst="rect">
            <a:avLst/>
          </a:prstGeom>
        </p:spPr>
      </p:pic>
      <p:grpSp>
        <p:nvGrpSpPr>
          <p:cNvPr id="62" name="Gruppo 61"/>
          <p:cNvGrpSpPr/>
          <p:nvPr/>
        </p:nvGrpSpPr>
        <p:grpSpPr>
          <a:xfrm>
            <a:off x="251065" y="4373297"/>
            <a:ext cx="6415347" cy="2450939"/>
            <a:chOff x="-20098" y="4227129"/>
            <a:chExt cx="6415347" cy="2450939"/>
          </a:xfrm>
        </p:grpSpPr>
        <p:grpSp>
          <p:nvGrpSpPr>
            <p:cNvPr id="63" name="Gruppo 62"/>
            <p:cNvGrpSpPr/>
            <p:nvPr/>
          </p:nvGrpSpPr>
          <p:grpSpPr>
            <a:xfrm>
              <a:off x="-20098" y="4227129"/>
              <a:ext cx="6415347" cy="2450939"/>
              <a:chOff x="-84020" y="4900200"/>
              <a:chExt cx="6415347" cy="2450939"/>
            </a:xfrm>
          </p:grpSpPr>
          <p:grpSp>
            <p:nvGrpSpPr>
              <p:cNvPr id="65" name="Gruppo 64"/>
              <p:cNvGrpSpPr/>
              <p:nvPr/>
            </p:nvGrpSpPr>
            <p:grpSpPr>
              <a:xfrm>
                <a:off x="2754724" y="6025394"/>
                <a:ext cx="3553304" cy="766618"/>
                <a:chOff x="2635069" y="6025394"/>
                <a:chExt cx="3553304" cy="766618"/>
              </a:xfrm>
            </p:grpSpPr>
            <p:pic>
              <p:nvPicPr>
                <p:cNvPr id="71" name="Immagine 70"/>
                <p:cNvPicPr>
                  <a:picLocks noChangeAspect="1"/>
                </p:cNvPicPr>
                <p:nvPr/>
              </p:nvPicPr>
              <p:blipFill>
                <a:blip r:embed="rId7"/>
                <a:stretch>
                  <a:fillRect/>
                </a:stretch>
              </p:blipFill>
              <p:spPr>
                <a:xfrm>
                  <a:off x="2635069" y="6391079"/>
                  <a:ext cx="3553304" cy="400933"/>
                </a:xfrm>
                <a:prstGeom prst="rect">
                  <a:avLst/>
                </a:prstGeom>
              </p:spPr>
            </p:pic>
            <p:sp>
              <p:nvSpPr>
                <p:cNvPr id="72" name="Rettangolo 71"/>
                <p:cNvSpPr/>
                <p:nvPr/>
              </p:nvSpPr>
              <p:spPr>
                <a:xfrm>
                  <a:off x="2642805" y="6025394"/>
                  <a:ext cx="2011513" cy="276999"/>
                </a:xfrm>
                <a:prstGeom prst="rect">
                  <a:avLst/>
                </a:prstGeom>
              </p:spPr>
              <p:txBody>
                <a:bodyPr wrap="none">
                  <a:spAutoFit/>
                </a:bodyPr>
                <a:lstStyle/>
                <a:p>
                  <a:pPr marL="228600" indent="-228600">
                    <a:buClr>
                      <a:srgbClr val="FF0000"/>
                    </a:buClr>
                    <a:buFont typeface="+mj-lt"/>
                    <a:buAutoNum type="arabicPeriod" startAt="2"/>
                  </a:pPr>
                  <a:r>
                    <a:rPr lang="en-US" sz="1200" dirty="0">
                      <a:solidFill>
                        <a:srgbClr val="FF0000"/>
                      </a:solidFill>
                    </a:rPr>
                    <a:t>Transmission coefficients </a:t>
                  </a:r>
                </a:p>
              </p:txBody>
            </p:sp>
          </p:grpSp>
          <p:grpSp>
            <p:nvGrpSpPr>
              <p:cNvPr id="66" name="Gruppo 65"/>
              <p:cNvGrpSpPr/>
              <p:nvPr/>
            </p:nvGrpSpPr>
            <p:grpSpPr>
              <a:xfrm>
                <a:off x="2762460" y="4900200"/>
                <a:ext cx="3568867" cy="2009153"/>
                <a:chOff x="2626439" y="4902546"/>
                <a:chExt cx="3568867" cy="2009153"/>
              </a:xfrm>
            </p:grpSpPr>
            <p:pic>
              <p:nvPicPr>
                <p:cNvPr id="69" name="Immagine 68"/>
                <p:cNvPicPr>
                  <a:picLocks noChangeAspect="1"/>
                </p:cNvPicPr>
                <p:nvPr/>
              </p:nvPicPr>
              <p:blipFill>
                <a:blip r:embed="rId8"/>
                <a:stretch>
                  <a:fillRect/>
                </a:stretch>
              </p:blipFill>
              <p:spPr>
                <a:xfrm>
                  <a:off x="2654600" y="4902546"/>
                  <a:ext cx="3540706" cy="2009153"/>
                </a:xfrm>
                <a:prstGeom prst="rect">
                  <a:avLst/>
                </a:prstGeom>
              </p:spPr>
            </p:pic>
            <p:sp>
              <p:nvSpPr>
                <p:cNvPr id="70" name="Rettangolo 69"/>
                <p:cNvSpPr/>
                <p:nvPr/>
              </p:nvSpPr>
              <p:spPr>
                <a:xfrm>
                  <a:off x="2626439" y="5293297"/>
                  <a:ext cx="2342821" cy="276999"/>
                </a:xfrm>
                <a:prstGeom prst="rect">
                  <a:avLst/>
                </a:prstGeom>
              </p:spPr>
              <p:txBody>
                <a:bodyPr wrap="none">
                  <a:spAutoFit/>
                </a:bodyPr>
                <a:lstStyle/>
                <a:p>
                  <a:pPr marL="228600" indent="-228600">
                    <a:buClr>
                      <a:srgbClr val="FF0000"/>
                    </a:buClr>
                    <a:buFont typeface="+mj-lt"/>
                    <a:buAutoNum type="arabicPeriod"/>
                  </a:pPr>
                  <a:r>
                    <a:rPr lang="en-US" sz="1200" dirty="0">
                      <a:solidFill>
                        <a:srgbClr val="FF0000"/>
                      </a:solidFill>
                    </a:rPr>
                    <a:t>Macroscopic Rotational Energy</a:t>
                  </a:r>
                </a:p>
              </p:txBody>
            </p:sp>
          </p:grpSp>
          <p:sp>
            <p:nvSpPr>
              <p:cNvPr id="67" name="Rettangolo 66"/>
              <p:cNvSpPr/>
              <p:nvPr/>
            </p:nvSpPr>
            <p:spPr>
              <a:xfrm>
                <a:off x="2738443" y="5259606"/>
                <a:ext cx="3577367" cy="2061612"/>
              </a:xfrm>
              <a:prstGeom prst="rect">
                <a:avLst/>
              </a:prstGeom>
              <a:noFill/>
              <a:ln w="28575">
                <a:solidFill>
                  <a:srgbClr val="3B0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rsonalizzato 67">
                <a:hlinkClick r:id="" action="ppaction://noaction" highlightClick="1"/>
              </p:cNvPr>
              <p:cNvSpPr/>
              <p:nvPr/>
            </p:nvSpPr>
            <p:spPr>
              <a:xfrm>
                <a:off x="-84020" y="6400312"/>
                <a:ext cx="2642728" cy="950827"/>
              </a:xfrm>
              <a:prstGeom prst="actionButtonBlank">
                <a:avLst/>
              </a:prstGeom>
              <a:noFill/>
              <a:ln w="28575">
                <a:solidFill>
                  <a:srgbClr val="3B0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CasellaDiTesto 63"/>
            <p:cNvSpPr txBox="1"/>
            <p:nvPr/>
          </p:nvSpPr>
          <p:spPr>
            <a:xfrm>
              <a:off x="2779138" y="6236282"/>
              <a:ext cx="3246402" cy="307777"/>
            </a:xfrm>
            <a:prstGeom prst="rect">
              <a:avLst/>
            </a:prstGeom>
            <a:noFill/>
          </p:spPr>
          <p:txBody>
            <a:bodyPr wrap="none" rtlCol="0">
              <a:spAutoFit/>
            </a:bodyPr>
            <a:lstStyle/>
            <a:p>
              <a:r>
                <a:rPr lang="it-IT" sz="1200" b="1" dirty="0">
                  <a:solidFill>
                    <a:srgbClr val="3333FF"/>
                  </a:solidFill>
                </a:rPr>
                <a:t>a)</a:t>
              </a:r>
              <a:r>
                <a:rPr lang="it-IT" sz="1400" b="1" dirty="0">
                  <a:solidFill>
                    <a:srgbClr val="3333FF"/>
                  </a:solidFill>
                </a:rPr>
                <a:t> w=0.0 G00, </a:t>
              </a:r>
              <a:r>
                <a:rPr lang="it-IT" sz="1200" b="1" dirty="0">
                  <a:solidFill>
                    <a:srgbClr val="3333FF"/>
                  </a:solidFill>
                </a:rPr>
                <a:t>b) </a:t>
              </a:r>
              <a:r>
                <a:rPr lang="it-IT" sz="1400" b="1" dirty="0">
                  <a:solidFill>
                    <a:srgbClr val="3333FF"/>
                  </a:solidFill>
                </a:rPr>
                <a:t>w=1.0 G10, </a:t>
              </a:r>
              <a:r>
                <a:rPr lang="it-IT" sz="1200" b="1" dirty="0">
                  <a:solidFill>
                    <a:srgbClr val="3333FF"/>
                  </a:solidFill>
                </a:rPr>
                <a:t>c) </a:t>
              </a:r>
              <a:r>
                <a:rPr lang="it-IT" sz="1400" b="1" dirty="0">
                  <a:solidFill>
                    <a:srgbClr val="3333FF"/>
                  </a:solidFill>
                </a:rPr>
                <a:t>w=1.1 G11 </a:t>
              </a:r>
            </a:p>
          </p:txBody>
        </p:sp>
      </p:gr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78" name="Gruppo 77"/>
          <p:cNvGrpSpPr/>
          <p:nvPr/>
        </p:nvGrpSpPr>
        <p:grpSpPr>
          <a:xfrm>
            <a:off x="320780" y="5822369"/>
            <a:ext cx="2481699" cy="994503"/>
            <a:chOff x="6626211" y="5592930"/>
            <a:chExt cx="2481699" cy="994503"/>
          </a:xfrm>
        </p:grpSpPr>
        <p:pic>
          <p:nvPicPr>
            <p:cNvPr id="79" name="Immagine 78"/>
            <p:cNvPicPr>
              <a:picLocks noChangeAspect="1"/>
            </p:cNvPicPr>
            <p:nvPr/>
          </p:nvPicPr>
          <p:blipFill>
            <a:blip r:embed="rId9"/>
            <a:stretch>
              <a:fillRect/>
            </a:stretch>
          </p:blipFill>
          <p:spPr>
            <a:xfrm>
              <a:off x="6626211" y="5831463"/>
              <a:ext cx="2481699" cy="755970"/>
            </a:xfrm>
            <a:prstGeom prst="rect">
              <a:avLst/>
            </a:prstGeom>
          </p:spPr>
        </p:pic>
        <p:sp>
          <p:nvSpPr>
            <p:cNvPr id="80" name="Rettangolo 79"/>
            <p:cNvSpPr/>
            <p:nvPr/>
          </p:nvSpPr>
          <p:spPr>
            <a:xfrm>
              <a:off x="6688208" y="5592930"/>
              <a:ext cx="1224374" cy="276999"/>
            </a:xfrm>
            <a:prstGeom prst="rect">
              <a:avLst/>
            </a:prstGeom>
          </p:spPr>
          <p:txBody>
            <a:bodyPr wrap="none">
              <a:spAutoFit/>
            </a:bodyPr>
            <a:lstStyle/>
            <a:p>
              <a:pPr marL="228600" indent="-228600">
                <a:buClr>
                  <a:srgbClr val="FF0000"/>
                </a:buClr>
                <a:buFont typeface="+mj-lt"/>
                <a:buAutoNum type="arabicPeriod" startAt="3"/>
              </a:pPr>
              <a:r>
                <a:rPr lang="en-US" sz="1200" dirty="0">
                  <a:solidFill>
                    <a:srgbClr val="FF0000"/>
                  </a:solidFill>
                </a:rPr>
                <a:t>Level density</a:t>
              </a:r>
            </a:p>
          </p:txBody>
        </p:sp>
      </p:grpSp>
      <p:sp>
        <p:nvSpPr>
          <p:cNvPr id="82" name="Segnaposto contenuto 2">
            <a:extLst>
              <a:ext uri="{FF2B5EF4-FFF2-40B4-BE49-F238E27FC236}">
                <a16:creationId xmlns:a16="http://schemas.microsoft.com/office/drawing/2014/main" id="{877D2DCB-A912-4ABA-B931-9706E30A999A}"/>
              </a:ext>
            </a:extLst>
          </p:cNvPr>
          <p:cNvSpPr txBox="1">
            <a:spLocks/>
          </p:cNvSpPr>
          <p:nvPr/>
        </p:nvSpPr>
        <p:spPr>
          <a:xfrm>
            <a:off x="8184950" y="3306895"/>
            <a:ext cx="3886085" cy="2069293"/>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err="1">
                <a:solidFill>
                  <a:schemeClr val="accent1"/>
                </a:solidFill>
              </a:rPr>
              <a:t>Antisymmetrized</a:t>
            </a:r>
            <a:r>
              <a:rPr lang="en-US" sz="1600" b="1" dirty="0">
                <a:solidFill>
                  <a:schemeClr val="accent1"/>
                </a:solidFill>
              </a:rPr>
              <a:t> Molecular Dynamics </a:t>
            </a:r>
            <a:endParaRPr lang="en-US" sz="1600" b="1" dirty="0" smtClean="0">
              <a:solidFill>
                <a:schemeClr val="accent1"/>
              </a:solidFill>
            </a:endParaRPr>
          </a:p>
          <a:p>
            <a:pPr marL="0" indent="0" algn="just">
              <a:buNone/>
            </a:pPr>
            <a:r>
              <a:rPr lang="en-US" sz="1600" b="1" dirty="0" smtClean="0">
                <a:solidFill>
                  <a:schemeClr val="accent1"/>
                </a:solidFill>
              </a:rPr>
              <a:t> </a:t>
            </a:r>
            <a:r>
              <a:rPr lang="en-US" sz="1200" b="1" dirty="0"/>
              <a:t>{A. Ono, Phys. Rev. C59, 853 (1999)}</a:t>
            </a:r>
            <a:endParaRPr lang="en-US" sz="1200" b="1"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pPr>
            <a:r>
              <a:rPr lang="en-US" sz="1200" dirty="0"/>
              <a:t>describes the cluster structure of the interacting particles. </a:t>
            </a:r>
          </a:p>
          <a:p>
            <a:pPr algn="just">
              <a:buClr>
                <a:schemeClr val="accent1"/>
              </a:buClr>
            </a:pPr>
            <a:r>
              <a:rPr lang="en-US" sz="1200" dirty="0"/>
              <a:t>takes into account the particle-particle correlations.</a:t>
            </a:r>
          </a:p>
          <a:p>
            <a:pPr marL="0" indent="0" algn="just">
              <a:buNone/>
            </a:pPr>
            <a:r>
              <a:rPr lang="en-US" sz="1400" b="1" dirty="0">
                <a:solidFill>
                  <a:schemeClr val="accent1"/>
                </a:solidFill>
              </a:rPr>
              <a:t>HIPSE</a:t>
            </a:r>
            <a:r>
              <a:rPr lang="en-US" sz="1600" b="1" dirty="0">
                <a:solidFill>
                  <a:schemeClr val="accent1"/>
                </a:solidFill>
              </a:rPr>
              <a:t> </a:t>
            </a:r>
            <a:r>
              <a:rPr lang="en-US" sz="1200" dirty="0"/>
              <a:t>{</a:t>
            </a:r>
            <a:r>
              <a:rPr lang="en-US" sz="1200" b="1" dirty="0"/>
              <a:t>D. </a:t>
            </a:r>
            <a:r>
              <a:rPr lang="en-US" sz="1200" b="1" dirty="0" err="1"/>
              <a:t>Lacroix</a:t>
            </a:r>
            <a:r>
              <a:rPr lang="en-US" sz="1200" b="1" dirty="0"/>
              <a:t>, et al., Phys. Rev. C69, 054604 (2004</a:t>
            </a:r>
            <a:r>
              <a:rPr lang="en-US" sz="1200" dirty="0"/>
              <a:t>)}</a:t>
            </a:r>
          </a:p>
          <a:p>
            <a:pPr algn="just">
              <a:buClr>
                <a:schemeClr val="accent1"/>
              </a:buClr>
            </a:pPr>
            <a:r>
              <a:rPr lang="en-US" sz="1200" dirty="0"/>
              <a:t>describes nuclear collisions of heavy-ions in the intermediate energy range.</a:t>
            </a:r>
          </a:p>
          <a:p>
            <a:pPr algn="just">
              <a:buClr>
                <a:schemeClr val="accent1"/>
              </a:buClr>
            </a:pPr>
            <a:r>
              <a:rPr lang="en-US" sz="1200" dirty="0"/>
              <a:t>Based on sudden approximation.</a:t>
            </a:r>
          </a:p>
        </p:txBody>
      </p:sp>
      <p:sp>
        <p:nvSpPr>
          <p:cNvPr id="83" name="Rettangolo 82"/>
          <p:cNvSpPr/>
          <p:nvPr/>
        </p:nvSpPr>
        <p:spPr>
          <a:xfrm>
            <a:off x="8120265" y="5428343"/>
            <a:ext cx="3974441" cy="954107"/>
          </a:xfrm>
          <a:prstGeom prst="rect">
            <a:avLst/>
          </a:prstGeom>
          <a:ln>
            <a:solidFill>
              <a:schemeClr val="tx1"/>
            </a:solidFill>
          </a:ln>
        </p:spPr>
        <p:txBody>
          <a:bodyPr wrap="square">
            <a:spAutoFit/>
          </a:bodyPr>
          <a:lstStyle/>
          <a:p>
            <a:pPr algn="just">
              <a:buClr>
                <a:schemeClr val="accent1"/>
              </a:buClr>
            </a:pPr>
            <a:r>
              <a:rPr lang="en-US" sz="1400" b="1" dirty="0"/>
              <a:t>GEMINI++ as </a:t>
            </a:r>
            <a:r>
              <a:rPr lang="en-US" sz="1400" b="1" dirty="0">
                <a:solidFill>
                  <a:srgbClr val="3333FF"/>
                </a:solidFill>
              </a:rPr>
              <a:t>Afterburne</a:t>
            </a:r>
            <a:r>
              <a:rPr lang="en-US" sz="1400" b="1" dirty="0"/>
              <a:t>r</a:t>
            </a:r>
            <a:r>
              <a:rPr lang="en-US" sz="1400" dirty="0"/>
              <a:t>  (after a dynamical  code)  to </a:t>
            </a:r>
            <a:r>
              <a:rPr lang="en-US" sz="1400" b="1" dirty="0"/>
              <a:t>produce secondary particles distributions </a:t>
            </a:r>
            <a:r>
              <a:rPr lang="en-US" sz="1400" dirty="0"/>
              <a:t>from primary fragments </a:t>
            </a:r>
            <a:r>
              <a:rPr lang="en-US" sz="1400" dirty="0">
                <a:sym typeface="Wingdings" panose="05000000000000000000" pitchFamily="2" charset="2"/>
              </a:rPr>
              <a:t> </a:t>
            </a:r>
            <a:r>
              <a:rPr lang="en-US" sz="1400" dirty="0"/>
              <a:t>to be compared with </a:t>
            </a:r>
            <a:r>
              <a:rPr lang="en-US" sz="1400" dirty="0" err="1"/>
              <a:t>exp</a:t>
            </a:r>
            <a:r>
              <a:rPr lang="en-US" sz="1400" dirty="0"/>
              <a:t> data.</a:t>
            </a:r>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11"/>
          <a:stretch>
            <a:fillRect/>
          </a:stretch>
        </p:blipFill>
        <p:spPr>
          <a:xfrm>
            <a:off x="11340045" y="-41532"/>
            <a:ext cx="807946" cy="669471"/>
          </a:xfrm>
          <a:prstGeom prst="rect">
            <a:avLst/>
          </a:prstGeom>
        </p:spPr>
      </p:pic>
      <p:pic>
        <p:nvPicPr>
          <p:cNvPr id="73" name="Immagine 72"/>
          <p:cNvPicPr>
            <a:picLocks noChangeAspect="1"/>
          </p:cNvPicPr>
          <p:nvPr/>
        </p:nvPicPr>
        <p:blipFill rotWithShape="1">
          <a:blip r:embed="rId12"/>
          <a:srcRect l="6750" t="5671" r="14436" b="15789"/>
          <a:stretch/>
        </p:blipFill>
        <p:spPr>
          <a:xfrm>
            <a:off x="6706313" y="4818017"/>
            <a:ext cx="1374051" cy="1497660"/>
          </a:xfrm>
          <a:prstGeom prst="rect">
            <a:avLst/>
          </a:prstGeom>
        </p:spPr>
      </p:pic>
    </p:spTree>
    <p:extLst>
      <p:ext uri="{BB962C8B-B14F-4D97-AF65-F5344CB8AC3E}">
        <p14:creationId xmlns:p14="http://schemas.microsoft.com/office/powerpoint/2010/main" val="371670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4050192" y="6417732"/>
            <a:ext cx="4431296" cy="495749"/>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548356"/>
            <a:ext cx="2743200" cy="365125"/>
          </a:xfrm>
        </p:spPr>
        <p:txBody>
          <a:bodyPr/>
          <a:lstStyle/>
          <a:p>
            <a:fld id="{7F3E3AFC-C3F0-4658-9A99-690BE021286A}" type="slidenum">
              <a:rPr lang="en-US" smtClean="0"/>
              <a:t>16</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30" name="Segnaposto contenuto 2">
            <a:extLst>
              <a:ext uri="{FF2B5EF4-FFF2-40B4-BE49-F238E27FC236}">
                <a16:creationId xmlns:a16="http://schemas.microsoft.com/office/drawing/2014/main" id="{93B0DE29-5872-4608-AAA9-B5614E90110B}"/>
              </a:ext>
            </a:extLst>
          </p:cNvPr>
          <p:cNvSpPr txBox="1">
            <a:spLocks/>
          </p:cNvSpPr>
          <p:nvPr/>
        </p:nvSpPr>
        <p:spPr>
          <a:xfrm>
            <a:off x="18691" y="4666723"/>
            <a:ext cx="6664728" cy="20641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900" dirty="0" smtClean="0"/>
              <a:t>Statistical (</a:t>
            </a:r>
            <a:r>
              <a:rPr lang="en-US" sz="1900" dirty="0" smtClean="0">
                <a:solidFill>
                  <a:srgbClr val="FF0000"/>
                </a:solidFill>
              </a:rPr>
              <a:t>GEMINI</a:t>
            </a:r>
            <a:r>
              <a:rPr lang="en-US" sz="1900" baseline="30000" dirty="0" smtClean="0">
                <a:solidFill>
                  <a:srgbClr val="FF0000"/>
                </a:solidFill>
              </a:rPr>
              <a:t>++</a:t>
            </a:r>
            <a:r>
              <a:rPr lang="en-US" sz="1900" dirty="0" smtClean="0">
                <a:solidFill>
                  <a:srgbClr val="FF0000"/>
                </a:solidFill>
              </a:rPr>
              <a:t>) </a:t>
            </a:r>
            <a:r>
              <a:rPr lang="en-US" sz="1900" dirty="0" smtClean="0"/>
              <a:t>&amp; Dynamical (</a:t>
            </a:r>
            <a:r>
              <a:rPr lang="en-US" sz="1900" dirty="0" smtClean="0">
                <a:solidFill>
                  <a:srgbClr val="FF0000"/>
                </a:solidFill>
              </a:rPr>
              <a:t>AMD &amp; HIPSE</a:t>
            </a:r>
            <a:r>
              <a:rPr lang="en-US" sz="1900" dirty="0" smtClean="0"/>
              <a:t>) codes</a:t>
            </a:r>
          </a:p>
          <a:p>
            <a:pPr marL="0" indent="0">
              <a:lnSpc>
                <a:spcPct val="150000"/>
              </a:lnSpc>
              <a:spcBef>
                <a:spcPts val="0"/>
              </a:spcBef>
              <a:buFont typeface="Arial" panose="020B0604020202020204" pitchFamily="34" charset="0"/>
              <a:buNone/>
            </a:pPr>
            <a:r>
              <a:rPr lang="en-US" sz="2200" dirty="0" smtClean="0">
                <a:solidFill>
                  <a:schemeClr val="accent1">
                    <a:lumMod val="75000"/>
                  </a:schemeClr>
                </a:solidFill>
              </a:rPr>
              <a:t>Simulated events are</a:t>
            </a:r>
            <a:r>
              <a:rPr lang="en-US" sz="2200" dirty="0" smtClean="0"/>
              <a:t>:</a:t>
            </a:r>
          </a:p>
          <a:p>
            <a:r>
              <a:rPr lang="en-US" sz="2000" dirty="0" smtClean="0">
                <a:solidFill>
                  <a:srgbClr val="009644"/>
                </a:solidFill>
              </a:rPr>
              <a:t>filtered</a:t>
            </a:r>
            <a:r>
              <a:rPr lang="en-US" sz="2000" dirty="0" smtClean="0"/>
              <a:t> with a software replica of the experimental setup;</a:t>
            </a:r>
          </a:p>
          <a:p>
            <a:r>
              <a:rPr lang="en-US" sz="2000" dirty="0" smtClean="0">
                <a:solidFill>
                  <a:srgbClr val="00B050"/>
                </a:solidFill>
              </a:rPr>
              <a:t>selected</a:t>
            </a:r>
            <a:r>
              <a:rPr lang="en-US" sz="2000" dirty="0" smtClean="0"/>
              <a:t> in the same way of the experimental data.</a:t>
            </a:r>
            <a:endParaRPr lang="en-US" sz="2000" dirty="0"/>
          </a:p>
        </p:txBody>
      </p:sp>
      <p:grpSp>
        <p:nvGrpSpPr>
          <p:cNvPr id="31" name="Gruppo 30">
            <a:extLst>
              <a:ext uri="{FF2B5EF4-FFF2-40B4-BE49-F238E27FC236}">
                <a16:creationId xmlns:a16="http://schemas.microsoft.com/office/drawing/2014/main" id="{A39F0ED1-219E-4F58-AC6E-C99CD90C20AF}"/>
              </a:ext>
            </a:extLst>
          </p:cNvPr>
          <p:cNvGrpSpPr/>
          <p:nvPr/>
        </p:nvGrpSpPr>
        <p:grpSpPr>
          <a:xfrm>
            <a:off x="432600" y="1135511"/>
            <a:ext cx="4763315" cy="3512530"/>
            <a:chOff x="629190" y="3239478"/>
            <a:chExt cx="4552908" cy="3512530"/>
          </a:xfrm>
        </p:grpSpPr>
        <p:pic>
          <p:nvPicPr>
            <p:cNvPr id="32" name="Segnaposto contenuto 4" descr="Immagine che contiene testo, mappa&#10;&#10;Descrizione generata automaticamente">
              <a:extLst>
                <a:ext uri="{FF2B5EF4-FFF2-40B4-BE49-F238E27FC236}">
                  <a16:creationId xmlns:a16="http://schemas.microsoft.com/office/drawing/2014/main" id="{8CE79C9C-809D-45E9-AC30-BE0EB8A64E2F}"/>
                </a:ext>
              </a:extLst>
            </p:cNvPr>
            <p:cNvPicPr>
              <a:picLocks noChangeAspect="1"/>
            </p:cNvPicPr>
            <p:nvPr/>
          </p:nvPicPr>
          <p:blipFill rotWithShape="1">
            <a:blip r:embed="rId5">
              <a:extLst>
                <a:ext uri="{28A0092B-C50C-407E-A947-70E740481C1C}">
                  <a14:useLocalDpi xmlns:a14="http://schemas.microsoft.com/office/drawing/2010/main" val="0"/>
                </a:ext>
              </a:extLst>
            </a:blip>
            <a:srcRect l="1" t="27965" r="12438" b="50695"/>
            <a:stretch/>
          </p:blipFill>
          <p:spPr>
            <a:xfrm>
              <a:off x="630495" y="5273966"/>
              <a:ext cx="2021648" cy="1478042"/>
            </a:xfrm>
            <a:prstGeom prst="rect">
              <a:avLst/>
            </a:prstGeom>
          </p:spPr>
        </p:pic>
        <p:pic>
          <p:nvPicPr>
            <p:cNvPr id="33" name="Immagine 32">
              <a:extLst>
                <a:ext uri="{FF2B5EF4-FFF2-40B4-BE49-F238E27FC236}">
                  <a16:creationId xmlns:a16="http://schemas.microsoft.com/office/drawing/2014/main" id="{A33CC548-7B31-4B85-8FB0-873A2C7854CA}"/>
                </a:ext>
              </a:extLst>
            </p:cNvPr>
            <p:cNvPicPr>
              <a:picLocks noChangeAspect="1"/>
            </p:cNvPicPr>
            <p:nvPr/>
          </p:nvPicPr>
          <p:blipFill rotWithShape="1">
            <a:blip r:embed="rId6">
              <a:extLst>
                <a:ext uri="{28A0092B-C50C-407E-A947-70E740481C1C}">
                  <a14:useLocalDpi xmlns:a14="http://schemas.microsoft.com/office/drawing/2010/main" val="0"/>
                </a:ext>
              </a:extLst>
            </a:blip>
            <a:srcRect l="-1" t="24804" r="-1" b="51028"/>
            <a:stretch/>
          </p:blipFill>
          <p:spPr>
            <a:xfrm>
              <a:off x="629190" y="3618522"/>
              <a:ext cx="4552908" cy="1650430"/>
            </a:xfrm>
            <a:prstGeom prst="rect">
              <a:avLst/>
            </a:prstGeom>
          </p:spPr>
        </p:pic>
        <p:pic>
          <p:nvPicPr>
            <p:cNvPr id="34" name="Immagine 33" descr="Immagine che contiene testo, mappa&#10;&#10;Descrizione generata automaticamente">
              <a:extLst>
                <a:ext uri="{FF2B5EF4-FFF2-40B4-BE49-F238E27FC236}">
                  <a16:creationId xmlns:a16="http://schemas.microsoft.com/office/drawing/2014/main" id="{474F47D2-A3DD-41B0-9244-F49976DDBCC6}"/>
                </a:ext>
              </a:extLst>
            </p:cNvPr>
            <p:cNvPicPr>
              <a:picLocks noChangeAspect="1"/>
            </p:cNvPicPr>
            <p:nvPr/>
          </p:nvPicPr>
          <p:blipFill rotWithShape="1">
            <a:blip r:embed="rId7">
              <a:extLst>
                <a:ext uri="{28A0092B-C50C-407E-A947-70E740481C1C}">
                  <a14:useLocalDpi xmlns:a14="http://schemas.microsoft.com/office/drawing/2010/main" val="0"/>
                </a:ext>
              </a:extLst>
            </a:blip>
            <a:srcRect t="28072" r="11152" b="51255"/>
            <a:stretch/>
          </p:blipFill>
          <p:spPr>
            <a:xfrm>
              <a:off x="2939944" y="5288614"/>
              <a:ext cx="2021648" cy="1411054"/>
            </a:xfrm>
            <a:prstGeom prst="rect">
              <a:avLst/>
            </a:prstGeom>
          </p:spPr>
        </p:pic>
        <p:sp>
          <p:nvSpPr>
            <p:cNvPr id="35" name="Rettangolo 34">
              <a:extLst>
                <a:ext uri="{FF2B5EF4-FFF2-40B4-BE49-F238E27FC236}">
                  <a16:creationId xmlns:a16="http://schemas.microsoft.com/office/drawing/2014/main" id="{4DD773A3-0D8F-405B-98A3-95436431EDB4}"/>
                </a:ext>
              </a:extLst>
            </p:cNvPr>
            <p:cNvSpPr/>
            <p:nvPr/>
          </p:nvSpPr>
          <p:spPr>
            <a:xfrm>
              <a:off x="629625" y="3239478"/>
              <a:ext cx="4552473" cy="351252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sellaDiTesto 35">
              <a:extLst>
                <a:ext uri="{FF2B5EF4-FFF2-40B4-BE49-F238E27FC236}">
                  <a16:creationId xmlns:a16="http://schemas.microsoft.com/office/drawing/2014/main" id="{F7412BB8-DCD8-49BE-8627-AD46902D6F28}"/>
                </a:ext>
              </a:extLst>
            </p:cNvPr>
            <p:cNvSpPr txBox="1"/>
            <p:nvPr/>
          </p:nvSpPr>
          <p:spPr>
            <a:xfrm>
              <a:off x="659467" y="3265206"/>
              <a:ext cx="4493558" cy="369332"/>
            </a:xfrm>
            <a:prstGeom prst="rect">
              <a:avLst/>
            </a:prstGeom>
            <a:solidFill>
              <a:schemeClr val="bg1"/>
            </a:solidFill>
          </p:spPr>
          <p:txBody>
            <a:bodyPr wrap="square" rtlCol="0">
              <a:spAutoFit/>
            </a:bodyPr>
            <a:lstStyle/>
            <a:p>
              <a:pPr algn="ctr"/>
              <a:r>
                <a:rPr lang="en-US" b="1" u="sng" dirty="0">
                  <a:solidFill>
                    <a:schemeClr val="accent1">
                      <a:lumMod val="75000"/>
                    </a:schemeClr>
                  </a:solidFill>
                </a:rPr>
                <a:t>Simulated Data: RESIDUES</a:t>
              </a:r>
            </a:p>
          </p:txBody>
        </p:sp>
      </p:grpSp>
      <p:grpSp>
        <p:nvGrpSpPr>
          <p:cNvPr id="37" name="Gruppo 36">
            <a:extLst>
              <a:ext uri="{FF2B5EF4-FFF2-40B4-BE49-F238E27FC236}">
                <a16:creationId xmlns:a16="http://schemas.microsoft.com/office/drawing/2014/main" id="{2CD375FA-929E-45E6-8F42-C4E73B75140A}"/>
              </a:ext>
            </a:extLst>
          </p:cNvPr>
          <p:cNvGrpSpPr/>
          <p:nvPr/>
        </p:nvGrpSpPr>
        <p:grpSpPr>
          <a:xfrm>
            <a:off x="6265840" y="1150225"/>
            <a:ext cx="5827731" cy="2702032"/>
            <a:chOff x="6123265" y="1214114"/>
            <a:chExt cx="5537001" cy="2408490"/>
          </a:xfrm>
        </p:grpSpPr>
        <p:grpSp>
          <p:nvGrpSpPr>
            <p:cNvPr id="38" name="Gruppo 37">
              <a:extLst>
                <a:ext uri="{FF2B5EF4-FFF2-40B4-BE49-F238E27FC236}">
                  <a16:creationId xmlns:a16="http://schemas.microsoft.com/office/drawing/2014/main" id="{850D35AF-E261-4F8D-9501-70CC4B88D4E9}"/>
                </a:ext>
              </a:extLst>
            </p:cNvPr>
            <p:cNvGrpSpPr/>
            <p:nvPr/>
          </p:nvGrpSpPr>
          <p:grpSpPr>
            <a:xfrm>
              <a:off x="6123265" y="1217961"/>
              <a:ext cx="5537001" cy="2404643"/>
              <a:chOff x="4296229" y="866264"/>
              <a:chExt cx="6907206" cy="3286114"/>
            </a:xfrm>
            <a:solidFill>
              <a:schemeClr val="bg1"/>
            </a:solidFill>
          </p:grpSpPr>
          <p:sp>
            <p:nvSpPr>
              <p:cNvPr id="40" name="Rettangolo 39">
                <a:extLst>
                  <a:ext uri="{FF2B5EF4-FFF2-40B4-BE49-F238E27FC236}">
                    <a16:creationId xmlns:a16="http://schemas.microsoft.com/office/drawing/2014/main" id="{D85D53A3-70CC-4385-961B-F6E79DAB4AF9}"/>
                  </a:ext>
                </a:extLst>
              </p:cNvPr>
              <p:cNvSpPr/>
              <p:nvPr/>
            </p:nvSpPr>
            <p:spPr>
              <a:xfrm>
                <a:off x="4296229" y="866264"/>
                <a:ext cx="6907206" cy="3286114"/>
              </a:xfrm>
              <a:prstGeom prst="rect">
                <a:avLst/>
              </a:prstGeom>
              <a:grp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grpSp>
            <p:nvGrpSpPr>
              <p:cNvPr id="41" name="Gruppo 40">
                <a:extLst>
                  <a:ext uri="{FF2B5EF4-FFF2-40B4-BE49-F238E27FC236}">
                    <a16:creationId xmlns:a16="http://schemas.microsoft.com/office/drawing/2014/main" id="{1DF60705-F71E-40A8-A539-51DD0D115C8C}"/>
                  </a:ext>
                </a:extLst>
              </p:cNvPr>
              <p:cNvGrpSpPr/>
              <p:nvPr/>
            </p:nvGrpSpPr>
            <p:grpSpPr>
              <a:xfrm>
                <a:off x="4422391" y="1264101"/>
                <a:ext cx="6710065" cy="2739970"/>
                <a:chOff x="685800" y="2257813"/>
                <a:chExt cx="7112838" cy="2926111"/>
              </a:xfrm>
              <a:grpFill/>
            </p:grpSpPr>
            <p:grpSp>
              <p:nvGrpSpPr>
                <p:cNvPr id="42" name="Gruppo 41">
                  <a:extLst>
                    <a:ext uri="{FF2B5EF4-FFF2-40B4-BE49-F238E27FC236}">
                      <a16:creationId xmlns:a16="http://schemas.microsoft.com/office/drawing/2014/main" id="{7EDB192D-2169-400C-8882-9E686067457A}"/>
                    </a:ext>
                  </a:extLst>
                </p:cNvPr>
                <p:cNvGrpSpPr/>
                <p:nvPr/>
              </p:nvGrpSpPr>
              <p:grpSpPr>
                <a:xfrm>
                  <a:off x="685800" y="2257813"/>
                  <a:ext cx="7112838" cy="2926111"/>
                  <a:chOff x="685800" y="2257813"/>
                  <a:chExt cx="7112838" cy="2926111"/>
                </a:xfrm>
                <a:grpFill/>
              </p:grpSpPr>
              <p:pic>
                <p:nvPicPr>
                  <p:cNvPr id="45" name="Immagine 44">
                    <a:extLst>
                      <a:ext uri="{FF2B5EF4-FFF2-40B4-BE49-F238E27FC236}">
                        <a16:creationId xmlns:a16="http://schemas.microsoft.com/office/drawing/2014/main" id="{FFB899AE-7E53-429B-BF29-044E1C959E91}"/>
                      </a:ext>
                    </a:extLst>
                  </p:cNvPr>
                  <p:cNvPicPr>
                    <a:picLocks noChangeAspect="1"/>
                  </p:cNvPicPr>
                  <p:nvPr/>
                </p:nvPicPr>
                <p:blipFill rotWithShape="1">
                  <a:blip r:embed="rId8"/>
                  <a:srcRect t="3740" r="50000" b="66568"/>
                  <a:stretch/>
                </p:blipFill>
                <p:spPr>
                  <a:xfrm>
                    <a:off x="4184531" y="2322286"/>
                    <a:ext cx="3614107" cy="2861638"/>
                  </a:xfrm>
                  <a:prstGeom prst="rect">
                    <a:avLst/>
                  </a:prstGeom>
                  <a:grpFill/>
                </p:spPr>
              </p:pic>
              <p:grpSp>
                <p:nvGrpSpPr>
                  <p:cNvPr id="46" name="Gruppo 45">
                    <a:extLst>
                      <a:ext uri="{FF2B5EF4-FFF2-40B4-BE49-F238E27FC236}">
                        <a16:creationId xmlns:a16="http://schemas.microsoft.com/office/drawing/2014/main" id="{EFE6233A-1C0F-4322-A053-E008881C8BDF}"/>
                      </a:ext>
                    </a:extLst>
                  </p:cNvPr>
                  <p:cNvGrpSpPr/>
                  <p:nvPr/>
                </p:nvGrpSpPr>
                <p:grpSpPr>
                  <a:xfrm>
                    <a:off x="685800" y="2257813"/>
                    <a:ext cx="3508829" cy="2869577"/>
                    <a:chOff x="685800" y="2257813"/>
                    <a:chExt cx="3508829" cy="2869577"/>
                  </a:xfrm>
                  <a:grpFill/>
                </p:grpSpPr>
                <p:pic>
                  <p:nvPicPr>
                    <p:cNvPr id="47" name="Immagine 46">
                      <a:extLst>
                        <a:ext uri="{FF2B5EF4-FFF2-40B4-BE49-F238E27FC236}">
                          <a16:creationId xmlns:a16="http://schemas.microsoft.com/office/drawing/2014/main" id="{3273C462-40F4-4F79-AC57-F10E284945AB}"/>
                        </a:ext>
                      </a:extLst>
                    </p:cNvPr>
                    <p:cNvPicPr>
                      <a:picLocks noChangeAspect="1"/>
                    </p:cNvPicPr>
                    <p:nvPr/>
                  </p:nvPicPr>
                  <p:blipFill>
                    <a:blip r:embed="rId9"/>
                    <a:stretch>
                      <a:fillRect/>
                    </a:stretch>
                  </p:blipFill>
                  <p:spPr>
                    <a:xfrm>
                      <a:off x="685800" y="2322286"/>
                      <a:ext cx="3406438" cy="2805104"/>
                    </a:xfrm>
                    <a:prstGeom prst="rect">
                      <a:avLst/>
                    </a:prstGeom>
                    <a:grpFill/>
                  </p:spPr>
                </p:pic>
                <p:pic>
                  <p:nvPicPr>
                    <p:cNvPr id="48" name="Immagine 47">
                      <a:extLst>
                        <a:ext uri="{FF2B5EF4-FFF2-40B4-BE49-F238E27FC236}">
                          <a16:creationId xmlns:a16="http://schemas.microsoft.com/office/drawing/2014/main" id="{2786FCAE-408C-487F-B09E-3B8754A03B97}"/>
                        </a:ext>
                      </a:extLst>
                    </p:cNvPr>
                    <p:cNvPicPr>
                      <a:picLocks noChangeAspect="1"/>
                    </p:cNvPicPr>
                    <p:nvPr/>
                  </p:nvPicPr>
                  <p:blipFill rotWithShape="1">
                    <a:blip r:embed="rId8"/>
                    <a:srcRect l="94515" t="37618" r="716" b="38720"/>
                    <a:stretch/>
                  </p:blipFill>
                  <p:spPr>
                    <a:xfrm>
                      <a:off x="3821677" y="2257813"/>
                      <a:ext cx="372952" cy="2467272"/>
                    </a:xfrm>
                    <a:prstGeom prst="rect">
                      <a:avLst/>
                    </a:prstGeom>
                    <a:grpFill/>
                  </p:spPr>
                </p:pic>
              </p:grpSp>
            </p:grpSp>
            <p:sp>
              <p:nvSpPr>
                <p:cNvPr id="43" name="CasellaDiTesto 42">
                  <a:extLst>
                    <a:ext uri="{FF2B5EF4-FFF2-40B4-BE49-F238E27FC236}">
                      <a16:creationId xmlns:a16="http://schemas.microsoft.com/office/drawing/2014/main" id="{A0B73F41-9EC4-4585-B2F4-3A95C4DCB740}"/>
                    </a:ext>
                  </a:extLst>
                </p:cNvPr>
                <p:cNvSpPr txBox="1"/>
                <p:nvPr/>
              </p:nvSpPr>
              <p:spPr>
                <a:xfrm>
                  <a:off x="3000100" y="2605711"/>
                  <a:ext cx="506145" cy="472835"/>
                </a:xfrm>
                <a:prstGeom prst="rect">
                  <a:avLst/>
                </a:prstGeom>
                <a:grpFill/>
              </p:spPr>
              <p:txBody>
                <a:bodyPr wrap="none" rtlCol="0">
                  <a:spAutoFit/>
                </a:bodyPr>
                <a:lstStyle/>
                <a:p>
                  <a:r>
                    <a:rPr lang="en-US" b="1" dirty="0">
                      <a:solidFill>
                        <a:schemeClr val="tx1">
                          <a:lumMod val="95000"/>
                          <a:lumOff val="5000"/>
                        </a:schemeClr>
                      </a:solidFill>
                    </a:rPr>
                    <a:t>4</a:t>
                  </a:r>
                  <a:r>
                    <a:rPr lang="en-US" b="1" dirty="0">
                      <a:solidFill>
                        <a:schemeClr val="tx1">
                          <a:lumMod val="95000"/>
                          <a:lumOff val="5000"/>
                        </a:schemeClr>
                      </a:solidFill>
                      <a:latin typeface="Symbol" panose="05050102010706020507" pitchFamily="18" charset="2"/>
                    </a:rPr>
                    <a:t>p</a:t>
                  </a:r>
                </a:p>
              </p:txBody>
            </p:sp>
            <p:sp>
              <p:nvSpPr>
                <p:cNvPr id="44" name="CasellaDiTesto 43">
                  <a:extLst>
                    <a:ext uri="{FF2B5EF4-FFF2-40B4-BE49-F238E27FC236}">
                      <a16:creationId xmlns:a16="http://schemas.microsoft.com/office/drawing/2014/main" id="{BAD7242E-1F21-46CA-BF4C-FE5B4DADD121}"/>
                    </a:ext>
                  </a:extLst>
                </p:cNvPr>
                <p:cNvSpPr txBox="1"/>
                <p:nvPr/>
              </p:nvSpPr>
              <p:spPr>
                <a:xfrm>
                  <a:off x="6449872" y="2605711"/>
                  <a:ext cx="604647" cy="472835"/>
                </a:xfrm>
                <a:prstGeom prst="rect">
                  <a:avLst/>
                </a:prstGeom>
                <a:grpFill/>
              </p:spPr>
              <p:txBody>
                <a:bodyPr wrap="none" rtlCol="0">
                  <a:spAutoFit/>
                </a:bodyPr>
                <a:lstStyle/>
                <a:p>
                  <a:r>
                    <a:rPr lang="en-US" b="1" dirty="0" err="1">
                      <a:solidFill>
                        <a:schemeClr val="tx1">
                          <a:lumMod val="95000"/>
                          <a:lumOff val="5000"/>
                        </a:schemeClr>
                      </a:solidFill>
                    </a:rPr>
                    <a:t>filt</a:t>
                  </a:r>
                  <a:r>
                    <a:rPr lang="en-US" b="1" dirty="0">
                      <a:solidFill>
                        <a:schemeClr val="tx1">
                          <a:lumMod val="95000"/>
                          <a:lumOff val="5000"/>
                        </a:schemeClr>
                      </a:solidFill>
                    </a:rPr>
                    <a:t>.</a:t>
                  </a:r>
                  <a:endParaRPr lang="en-US" b="1" dirty="0">
                    <a:solidFill>
                      <a:schemeClr val="tx1">
                        <a:lumMod val="95000"/>
                        <a:lumOff val="5000"/>
                      </a:schemeClr>
                    </a:solidFill>
                    <a:latin typeface="Symbol" panose="05050102010706020507" pitchFamily="18" charset="2"/>
                  </a:endParaRPr>
                </a:p>
              </p:txBody>
            </p:sp>
          </p:grpSp>
        </p:grpSp>
        <p:sp>
          <p:nvSpPr>
            <p:cNvPr id="39" name="CasellaDiTesto 38">
              <a:extLst>
                <a:ext uri="{FF2B5EF4-FFF2-40B4-BE49-F238E27FC236}">
                  <a16:creationId xmlns:a16="http://schemas.microsoft.com/office/drawing/2014/main" id="{CFB2E4B8-B6E1-41C4-A5F3-85DDF6FC64AC}"/>
                </a:ext>
              </a:extLst>
            </p:cNvPr>
            <p:cNvSpPr txBox="1"/>
            <p:nvPr/>
          </p:nvSpPr>
          <p:spPr>
            <a:xfrm>
              <a:off x="6224400" y="1214114"/>
              <a:ext cx="5378968" cy="369332"/>
            </a:xfrm>
            <a:prstGeom prst="rect">
              <a:avLst/>
            </a:prstGeom>
            <a:noFill/>
          </p:spPr>
          <p:txBody>
            <a:bodyPr wrap="square" rtlCol="0">
              <a:spAutoFit/>
            </a:bodyPr>
            <a:lstStyle/>
            <a:p>
              <a:pPr algn="ctr"/>
              <a:r>
                <a:rPr lang="en-US" b="1" u="sng" dirty="0">
                  <a:solidFill>
                    <a:schemeClr val="accent1">
                      <a:lumMod val="75000"/>
                    </a:schemeClr>
                  </a:solidFill>
                </a:rPr>
                <a:t>Simulated Data: ALL PARTICLES</a:t>
              </a:r>
            </a:p>
          </p:txBody>
        </p:sp>
      </p:grpSp>
      <p:sp>
        <p:nvSpPr>
          <p:cNvPr id="4" name="CasellaDiTesto 3"/>
          <p:cNvSpPr txBox="1"/>
          <p:nvPr/>
        </p:nvSpPr>
        <p:spPr>
          <a:xfrm>
            <a:off x="1389064" y="498404"/>
            <a:ext cx="4194379" cy="738664"/>
          </a:xfrm>
          <a:prstGeom prst="rect">
            <a:avLst/>
          </a:prstGeom>
          <a:noFill/>
        </p:spPr>
        <p:txBody>
          <a:bodyPr wrap="square" rtlCol="0">
            <a:spAutoFit/>
          </a:bodyPr>
          <a:lstStyle/>
          <a:p>
            <a:r>
              <a:rPr lang="en-US" sz="2400" b="1" dirty="0">
                <a:solidFill>
                  <a:schemeClr val="accent1">
                    <a:lumMod val="75000"/>
                  </a:schemeClr>
                </a:solidFill>
              </a:rPr>
              <a:t>COMPARISON with MODELS</a:t>
            </a:r>
            <a:endParaRPr lang="en-US" sz="2400" dirty="0"/>
          </a:p>
          <a:p>
            <a:endParaRPr lang="it-IT" dirty="0"/>
          </a:p>
        </p:txBody>
      </p:sp>
      <p:grpSp>
        <p:nvGrpSpPr>
          <p:cNvPr id="5" name="Gruppo 4"/>
          <p:cNvGrpSpPr/>
          <p:nvPr/>
        </p:nvGrpSpPr>
        <p:grpSpPr>
          <a:xfrm>
            <a:off x="6466272" y="3932638"/>
            <a:ext cx="5527254" cy="2387058"/>
            <a:chOff x="6466272" y="3932638"/>
            <a:chExt cx="5527254" cy="2387058"/>
          </a:xfrm>
        </p:grpSpPr>
        <p:pic>
          <p:nvPicPr>
            <p:cNvPr id="50" name="Immagine 49">
              <a:extLst>
                <a:ext uri="{FF2B5EF4-FFF2-40B4-BE49-F238E27FC236}">
                  <a16:creationId xmlns:a16="http://schemas.microsoft.com/office/drawing/2014/main" id="{A3D12A6E-1F5F-4F2C-BD03-703860093E08}"/>
                </a:ext>
              </a:extLst>
            </p:cNvPr>
            <p:cNvPicPr>
              <a:picLocks noChangeAspect="1"/>
            </p:cNvPicPr>
            <p:nvPr/>
          </p:nvPicPr>
          <p:blipFill rotWithShape="1">
            <a:blip r:embed="rId10"/>
            <a:srcRect t="33375" r="50000" b="33250"/>
            <a:stretch/>
          </p:blipFill>
          <p:spPr>
            <a:xfrm>
              <a:off x="6466272" y="3932638"/>
              <a:ext cx="2746517" cy="2387057"/>
            </a:xfrm>
            <a:prstGeom prst="rect">
              <a:avLst/>
            </a:prstGeom>
            <a:ln>
              <a:solidFill>
                <a:schemeClr val="accent4">
                  <a:lumMod val="50000"/>
                </a:schemeClr>
              </a:solidFill>
            </a:ln>
            <a:effectLst>
              <a:outerShdw blurRad="292100" dist="139700" dir="2700000" algn="tl" rotWithShape="0">
                <a:srgbClr val="333333">
                  <a:alpha val="65000"/>
                </a:srgbClr>
              </a:outerShdw>
            </a:effectLst>
          </p:spPr>
        </p:pic>
        <p:pic>
          <p:nvPicPr>
            <p:cNvPr id="51" name="Immagine 50">
              <a:extLst>
                <a:ext uri="{FF2B5EF4-FFF2-40B4-BE49-F238E27FC236}">
                  <a16:creationId xmlns:a16="http://schemas.microsoft.com/office/drawing/2014/main" id="{F2D5E02E-4436-4875-B172-C18E45F19573}"/>
                </a:ext>
              </a:extLst>
            </p:cNvPr>
            <p:cNvPicPr>
              <a:picLocks noChangeAspect="1"/>
            </p:cNvPicPr>
            <p:nvPr/>
          </p:nvPicPr>
          <p:blipFill rotWithShape="1">
            <a:blip r:embed="rId10"/>
            <a:srcRect t="66769" r="50000" b="-144"/>
            <a:stretch/>
          </p:blipFill>
          <p:spPr>
            <a:xfrm>
              <a:off x="9327035" y="3932639"/>
              <a:ext cx="2666491" cy="2387057"/>
            </a:xfrm>
            <a:prstGeom prst="rect">
              <a:avLst/>
            </a:prstGeom>
            <a:ln>
              <a:solidFill>
                <a:schemeClr val="accent4">
                  <a:lumMod val="50000"/>
                </a:schemeClr>
              </a:solidFill>
            </a:ln>
            <a:effectLst>
              <a:outerShdw blurRad="292100" dist="139700" dir="2700000" algn="tl" rotWithShape="0">
                <a:srgbClr val="333333">
                  <a:alpha val="65000"/>
                </a:srgbClr>
              </a:outerShdw>
            </a:effectLst>
          </p:spPr>
        </p:pic>
      </p:grpSp>
      <p:sp>
        <p:nvSpPr>
          <p:cNvPr id="52" name="Rettangolo 51">
            <a:extLst>
              <a:ext uri="{FF2B5EF4-FFF2-40B4-BE49-F238E27FC236}">
                <a16:creationId xmlns:a16="http://schemas.microsoft.com/office/drawing/2014/main" id="{3B98298C-2ADA-41C0-A748-4638A8E7C2DD}"/>
              </a:ext>
            </a:extLst>
          </p:cNvPr>
          <p:cNvSpPr/>
          <p:nvPr/>
        </p:nvSpPr>
        <p:spPr>
          <a:xfrm>
            <a:off x="7319893" y="632660"/>
            <a:ext cx="3785791" cy="415498"/>
          </a:xfrm>
          <a:prstGeom prst="rect">
            <a:avLst/>
          </a:prstGeom>
          <a:solidFill>
            <a:schemeClr val="accent3">
              <a:lumMod val="20000"/>
              <a:lumOff val="80000"/>
            </a:schemeClr>
          </a:solidFill>
          <a:ln>
            <a:noFill/>
          </a:ln>
          <a:scene3d>
            <a:camera prst="orthographicFront"/>
            <a:lightRig rig="threePt" dir="t"/>
          </a:scene3d>
          <a:sp3d>
            <a:bevelT w="114300" prst="artDeco"/>
          </a:sp3d>
        </p:spPr>
        <p:txBody>
          <a:bodyPr wrap="square">
            <a:spAutoFit/>
          </a:bodyPr>
          <a:lstStyle/>
          <a:p>
            <a:pPr algn="ctr"/>
            <a:r>
              <a:rPr lang="en-US" sz="1400" b="1" dirty="0">
                <a:solidFill>
                  <a:schemeClr val="accent1"/>
                </a:solidFill>
              </a:rPr>
              <a:t>Effect of the Experimental filter (software)</a:t>
            </a:r>
          </a:p>
          <a:p>
            <a:pPr algn="ctr"/>
            <a:endParaRPr lang="en-US" sz="700" b="1" dirty="0">
              <a:solidFill>
                <a:schemeClr val="accent1"/>
              </a:solidFill>
            </a:endParaRPr>
          </a:p>
        </p:txBody>
      </p:sp>
    </p:spTree>
    <p:extLst>
      <p:ext uri="{BB962C8B-B14F-4D97-AF65-F5344CB8AC3E}">
        <p14:creationId xmlns:p14="http://schemas.microsoft.com/office/powerpoint/2010/main" val="2077942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4871498" y="6531976"/>
            <a:ext cx="3666789" cy="283113"/>
          </a:xfrm>
          <a:solidFill>
            <a:schemeClr val="bg2"/>
          </a:solidFill>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247047" y="6473331"/>
            <a:ext cx="2743200" cy="365125"/>
          </a:xfrm>
        </p:spPr>
        <p:txBody>
          <a:bodyPr/>
          <a:lstStyle/>
          <a:p>
            <a:fld id="{7F3E3AFC-C3F0-4658-9A99-690BE021286A}" type="slidenum">
              <a:rPr lang="en-US" smtClean="0"/>
              <a:t>17</a:t>
            </a:fld>
            <a:endParaRPr lang="en-US"/>
          </a:p>
        </p:txBody>
      </p:sp>
      <p:sp>
        <p:nvSpPr>
          <p:cNvPr id="4" name="Titolo 1">
            <a:extLst>
              <a:ext uri="{FF2B5EF4-FFF2-40B4-BE49-F238E27FC236}">
                <a16:creationId xmlns:a16="http://schemas.microsoft.com/office/drawing/2014/main" id="{93A7859E-5D43-47F4-9219-54AAC7A932B4}"/>
              </a:ext>
            </a:extLst>
          </p:cNvPr>
          <p:cNvSpPr txBox="1">
            <a:spLocks/>
          </p:cNvSpPr>
          <p:nvPr/>
        </p:nvSpPr>
        <p:spPr>
          <a:xfrm>
            <a:off x="2490693" y="199618"/>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7" name="Immagine 6"/>
          <p:cNvPicPr>
            <a:picLocks noChangeAspect="1"/>
          </p:cNvPicPr>
          <p:nvPr/>
        </p:nvPicPr>
        <p:blipFill>
          <a:blip r:embed="rId4"/>
          <a:stretch>
            <a:fillRect/>
          </a:stretch>
        </p:blipFill>
        <p:spPr>
          <a:xfrm>
            <a:off x="11353800" y="-1"/>
            <a:ext cx="807946" cy="669471"/>
          </a:xfrm>
          <a:prstGeom prst="rect">
            <a:avLst/>
          </a:prstGeom>
        </p:spPr>
      </p:pic>
      <mc:AlternateContent xmlns:mc="http://schemas.openxmlformats.org/markup-compatibility/2006" xmlns:a14="http://schemas.microsoft.com/office/drawing/2010/main">
        <mc:Choice Requires="a14">
          <p:sp>
            <p:nvSpPr>
              <p:cNvPr id="24" name="Segnaposto contenuto 2">
                <a:extLst>
                  <a:ext uri="{FF2B5EF4-FFF2-40B4-BE49-F238E27FC236}">
                    <a16:creationId xmlns:a16="http://schemas.microsoft.com/office/drawing/2014/main" id="{93B0DE29-5872-4608-AAA9-B5614E90110B}"/>
                  </a:ext>
                </a:extLst>
              </p:cNvPr>
              <p:cNvSpPr txBox="1">
                <a:spLocks/>
              </p:cNvSpPr>
              <p:nvPr/>
            </p:nvSpPr>
            <p:spPr>
              <a:xfrm>
                <a:off x="236193" y="1007393"/>
                <a:ext cx="5905348" cy="23317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solidFill>
                      <a:srgbClr val="7030A0"/>
                    </a:solidFill>
                  </a:rPr>
                  <a:t>CENTRAL EVENTS</a:t>
                </a:r>
              </a:p>
              <a:p>
                <a:pPr marL="0" indent="0">
                  <a:lnSpc>
                    <a:spcPct val="11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sz="2400" i="1" kern="0" smtClean="0">
                              <a:solidFill>
                                <a:srgbClr val="7030A0"/>
                              </a:solidFill>
                              <a:effectLst/>
                              <a:latin typeface="Cambria Math" panose="02040503050406030204" pitchFamily="18" charset="0"/>
                            </a:rPr>
                          </m:ctrlPr>
                        </m:sSubSupPr>
                        <m:e>
                          <m:r>
                            <a:rPr lang="it-IT" sz="2400" b="0" i="1" kern="0">
                              <a:solidFill>
                                <a:srgbClr val="7030A0"/>
                              </a:solidFill>
                              <a:effectLst/>
                              <a:latin typeface="Cambria Math" panose="02040503050406030204" pitchFamily="18" charset="0"/>
                            </a:rPr>
                            <m:t>𝑍</m:t>
                          </m:r>
                        </m:e>
                        <m:sub>
                          <m:r>
                            <a:rPr lang="it-IT" sz="2400" b="0" i="1" kern="0">
                              <a:solidFill>
                                <a:srgbClr val="7030A0"/>
                              </a:solidFill>
                              <a:effectLst/>
                              <a:latin typeface="Cambria Math" panose="02040503050406030204" pitchFamily="18" charset="0"/>
                            </a:rPr>
                            <m:t>𝑑𝑒𝑡𝑒𝑐𝑡𝑒𝑑</m:t>
                          </m:r>
                        </m:sub>
                        <m:sup>
                          <m:r>
                            <a:rPr lang="it-IT" sz="2400" b="0" i="1" kern="0">
                              <a:solidFill>
                                <a:srgbClr val="7030A0"/>
                              </a:solidFill>
                              <a:effectLst/>
                              <a:latin typeface="Cambria Math" panose="02040503050406030204" pitchFamily="18" charset="0"/>
                            </a:rPr>
                            <m:t>𝑡𝑜𝑡</m:t>
                          </m:r>
                        </m:sup>
                      </m:sSubSup>
                      <m:r>
                        <a:rPr lang="it-IT" sz="2400" b="0" kern="0" smtClean="0">
                          <a:solidFill>
                            <a:srgbClr val="7030A0"/>
                          </a:solidFill>
                          <a:effectLst/>
                          <a:latin typeface="Cambria Math" panose="02040503050406030204" pitchFamily="18" charset="0"/>
                        </a:rPr>
                        <m:t>&gt;</m:t>
                      </m:r>
                      <m:r>
                        <a:rPr lang="it-IT" sz="2400" b="0" i="1" kern="0" smtClean="0">
                          <a:solidFill>
                            <a:srgbClr val="7030A0"/>
                          </a:solidFill>
                          <a:effectLst/>
                          <a:latin typeface="Cambria Math" panose="02040503050406030204" pitchFamily="18" charset="0"/>
                        </a:rPr>
                        <m:t>16</m:t>
                      </m:r>
                      <m:r>
                        <a:rPr lang="it-IT" sz="2400" b="0" kern="0" smtClean="0">
                          <a:solidFill>
                            <a:srgbClr val="7030A0"/>
                          </a:solidFill>
                          <a:effectLst/>
                          <a:latin typeface="Cambria Math" panose="02040503050406030204" pitchFamily="18" charset="0"/>
                        </a:rPr>
                        <m:t> &amp; </m:t>
                      </m:r>
                      <m:f>
                        <m:fPr>
                          <m:ctrlPr>
                            <a:rPr lang="it-IT" sz="2400" i="1" kern="0" smtClean="0">
                              <a:solidFill>
                                <a:srgbClr val="7030A0"/>
                              </a:solidFill>
                              <a:effectLst/>
                              <a:latin typeface="Cambria Math" panose="02040503050406030204" pitchFamily="18" charset="0"/>
                            </a:rPr>
                          </m:ctrlPr>
                        </m:fPr>
                        <m:num>
                          <m:sSub>
                            <m:sSubPr>
                              <m:ctrlPr>
                                <a:rPr lang="it-IT" sz="2400" i="1" kern="0" smtClean="0">
                                  <a:solidFill>
                                    <a:srgbClr val="7030A0"/>
                                  </a:solidFill>
                                  <a:effectLst/>
                                  <a:latin typeface="Cambria Math" panose="02040503050406030204" pitchFamily="18" charset="0"/>
                                </a:rPr>
                              </m:ctrlPr>
                            </m:sSubPr>
                            <m:e>
                              <m:r>
                                <a:rPr lang="it-IT" sz="2400" b="0" i="1" kern="0" smtClean="0">
                                  <a:solidFill>
                                    <a:srgbClr val="7030A0"/>
                                  </a:solidFill>
                                  <a:effectLst/>
                                  <a:latin typeface="Cambria Math" panose="02040503050406030204" pitchFamily="18" charset="0"/>
                                </a:rPr>
                                <m:t>𝑞</m:t>
                              </m:r>
                            </m:e>
                            <m:sub>
                              <m:r>
                                <a:rPr lang="it-IT" sz="2400" b="0" i="1" kern="0" smtClean="0">
                                  <a:solidFill>
                                    <a:srgbClr val="7030A0"/>
                                  </a:solidFill>
                                  <a:effectLst/>
                                  <a:latin typeface="Cambria Math" panose="02040503050406030204" pitchFamily="18" charset="0"/>
                                </a:rPr>
                                <m:t>𝑍</m:t>
                              </m:r>
                            </m:sub>
                          </m:sSub>
                        </m:num>
                        <m:den>
                          <m:sSub>
                            <m:sSubPr>
                              <m:ctrlPr>
                                <a:rPr lang="it-IT" sz="2400" i="1" kern="0" smtClean="0">
                                  <a:solidFill>
                                    <a:srgbClr val="7030A0"/>
                                  </a:solidFill>
                                  <a:effectLst/>
                                  <a:latin typeface="Cambria Math" panose="02040503050406030204" pitchFamily="18" charset="0"/>
                                </a:rPr>
                              </m:ctrlPr>
                            </m:sSubPr>
                            <m:e>
                              <m:r>
                                <a:rPr lang="it-IT" sz="2400" b="0" i="1" kern="0" smtClean="0">
                                  <a:solidFill>
                                    <a:srgbClr val="7030A0"/>
                                  </a:solidFill>
                                  <a:effectLst/>
                                  <a:latin typeface="Cambria Math" panose="02040503050406030204" pitchFamily="18" charset="0"/>
                                </a:rPr>
                                <m:t>𝑞</m:t>
                              </m:r>
                            </m:e>
                            <m:sub>
                              <m:r>
                                <a:rPr lang="it-IT" sz="2400" b="0" i="1" kern="0" smtClean="0">
                                  <a:solidFill>
                                    <a:srgbClr val="7030A0"/>
                                  </a:solidFill>
                                  <a:effectLst/>
                                  <a:latin typeface="Cambria Math" panose="02040503050406030204" pitchFamily="18" charset="0"/>
                                </a:rPr>
                                <m:t>𝑏𝑒𝑎𝑚</m:t>
                              </m:r>
                            </m:sub>
                          </m:sSub>
                        </m:den>
                      </m:f>
                      <m:r>
                        <a:rPr lang="it-IT" sz="2400" b="0" kern="0" smtClean="0">
                          <a:solidFill>
                            <a:srgbClr val="7030A0"/>
                          </a:solidFill>
                          <a:effectLst/>
                          <a:latin typeface="Cambria Math" panose="02040503050406030204" pitchFamily="18" charset="0"/>
                        </a:rPr>
                        <m:t>&lt;</m:t>
                      </m:r>
                      <m:r>
                        <a:rPr lang="it-IT" sz="2400" b="0" i="1" kern="0" smtClean="0">
                          <a:solidFill>
                            <a:srgbClr val="7030A0"/>
                          </a:solidFill>
                          <a:effectLst/>
                          <a:latin typeface="Cambria Math" panose="02040503050406030204" pitchFamily="18" charset="0"/>
                        </a:rPr>
                        <m:t>1</m:t>
                      </m:r>
                      <m:r>
                        <a:rPr lang="it-IT" sz="2400" b="0" kern="0" smtClean="0">
                          <a:solidFill>
                            <a:srgbClr val="7030A0"/>
                          </a:solidFill>
                          <a:effectLst/>
                          <a:latin typeface="Cambria Math" panose="02040503050406030204" pitchFamily="18" charset="0"/>
                        </a:rPr>
                        <m:t>.</m:t>
                      </m:r>
                      <m:r>
                        <a:rPr lang="it-IT" sz="2400" b="0" i="1" kern="0" smtClean="0">
                          <a:solidFill>
                            <a:srgbClr val="7030A0"/>
                          </a:solidFill>
                          <a:effectLst/>
                          <a:latin typeface="Cambria Math" panose="02040503050406030204" pitchFamily="18" charset="0"/>
                        </a:rPr>
                        <m:t>2</m:t>
                      </m:r>
                    </m:oMath>
                  </m:oMathPara>
                </a14:m>
                <a:endParaRPr lang="en-US" sz="2400" kern="0" dirty="0">
                  <a:solidFill>
                    <a:srgbClr val="7030A0"/>
                  </a:solidFill>
                  <a:effectLst/>
                </a:endParaRPr>
              </a:p>
              <a:p>
                <a:pPr>
                  <a:lnSpc>
                    <a:spcPct val="160000"/>
                  </a:lnSpc>
                </a:pPr>
                <a:r>
                  <a:rPr lang="en-US" sz="2400" dirty="0">
                    <a:solidFill>
                      <a:srgbClr val="00B050"/>
                    </a:solidFill>
                    <a:effectLst/>
                  </a:rPr>
                  <a:t>COMPLETE EVENTS SELECTION</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sz="2400" i="1" smtClean="0">
                              <a:solidFill>
                                <a:srgbClr val="00B050"/>
                              </a:solidFill>
                              <a:effectLst/>
                              <a:latin typeface="Cambria Math" panose="02040503050406030204" pitchFamily="18" charset="0"/>
                            </a:rPr>
                          </m:ctrlPr>
                        </m:sSubSupPr>
                        <m:e>
                          <m:r>
                            <m:rPr>
                              <m:sty m:val="p"/>
                            </m:rPr>
                            <a:rPr lang="it-IT" sz="2400" b="0" i="1" smtClean="0">
                              <a:solidFill>
                                <a:srgbClr val="00B050"/>
                              </a:solidFill>
                              <a:effectLst/>
                              <a:latin typeface="Cambria Math" panose="02040503050406030204" pitchFamily="18" charset="0"/>
                            </a:rPr>
                            <m:t>Z</m:t>
                          </m:r>
                        </m:e>
                        <m:sub>
                          <m:r>
                            <m:rPr>
                              <m:sty m:val="p"/>
                            </m:rPr>
                            <a:rPr lang="it-IT" sz="2400" b="0" i="1" smtClean="0">
                              <a:solidFill>
                                <a:srgbClr val="00B050"/>
                              </a:solidFill>
                              <a:effectLst/>
                              <a:latin typeface="Cambria Math" panose="02040503050406030204" pitchFamily="18" charset="0"/>
                            </a:rPr>
                            <m:t>detected</m:t>
                          </m:r>
                        </m:sub>
                        <m:sup>
                          <m:r>
                            <m:rPr>
                              <m:sty m:val="p"/>
                            </m:rPr>
                            <a:rPr lang="it-IT" sz="2400" b="0" i="1" smtClean="0">
                              <a:solidFill>
                                <a:srgbClr val="00B050"/>
                              </a:solidFill>
                              <a:effectLst/>
                              <a:latin typeface="Cambria Math" panose="02040503050406030204" pitchFamily="18" charset="0"/>
                            </a:rPr>
                            <m:t>tot</m:t>
                          </m:r>
                        </m:sup>
                      </m:sSubSup>
                      <m:r>
                        <a:rPr lang="it-IT" sz="2400" b="0" smtClean="0">
                          <a:solidFill>
                            <a:srgbClr val="00B050"/>
                          </a:solidFill>
                          <a:effectLst/>
                          <a:latin typeface="Cambria Math" panose="02040503050406030204" pitchFamily="18" charset="0"/>
                        </a:rPr>
                        <m:t>=</m:t>
                      </m:r>
                      <m:sSub>
                        <m:sSubPr>
                          <m:ctrlPr>
                            <a:rPr lang="it-IT" sz="2400" i="1" smtClean="0">
                              <a:solidFill>
                                <a:srgbClr val="00B050"/>
                              </a:solidFill>
                              <a:effectLst/>
                              <a:latin typeface="Cambria Math" panose="02040503050406030204" pitchFamily="18" charset="0"/>
                            </a:rPr>
                          </m:ctrlPr>
                        </m:sSubPr>
                        <m:e>
                          <m:r>
                            <m:rPr>
                              <m:sty m:val="p"/>
                            </m:rPr>
                            <a:rPr lang="it-IT" sz="2400" b="0" i="1" smtClean="0">
                              <a:solidFill>
                                <a:srgbClr val="00B050"/>
                              </a:solidFill>
                              <a:effectLst/>
                              <a:latin typeface="Cambria Math" panose="02040503050406030204" pitchFamily="18" charset="0"/>
                            </a:rPr>
                            <m:t>Z</m:t>
                          </m:r>
                        </m:e>
                        <m:sub>
                          <m:r>
                            <m:rPr>
                              <m:sty m:val="p"/>
                            </m:rPr>
                            <a:rPr lang="it-IT" sz="2400" b="0" i="1" smtClean="0">
                              <a:solidFill>
                                <a:srgbClr val="00B050"/>
                              </a:solidFill>
                              <a:effectLst/>
                              <a:latin typeface="Cambria Math" panose="02040503050406030204" pitchFamily="18" charset="0"/>
                            </a:rPr>
                            <m:t>proj</m:t>
                          </m:r>
                        </m:sub>
                      </m:sSub>
                      <m:r>
                        <a:rPr lang="it-IT" sz="2400" b="0" smtClean="0">
                          <a:solidFill>
                            <a:srgbClr val="00B050"/>
                          </a:solidFill>
                          <a:effectLst/>
                          <a:latin typeface="Cambria Math" panose="02040503050406030204" pitchFamily="18" charset="0"/>
                        </a:rPr>
                        <m:t>+</m:t>
                      </m:r>
                      <m:sSub>
                        <m:sSubPr>
                          <m:ctrlPr>
                            <a:rPr lang="it-IT" sz="2400" i="1" smtClean="0">
                              <a:solidFill>
                                <a:srgbClr val="00B050"/>
                              </a:solidFill>
                              <a:effectLst/>
                              <a:latin typeface="Cambria Math" panose="02040503050406030204" pitchFamily="18" charset="0"/>
                            </a:rPr>
                          </m:ctrlPr>
                        </m:sSubPr>
                        <m:e>
                          <m:r>
                            <m:rPr>
                              <m:sty m:val="p"/>
                            </m:rPr>
                            <a:rPr lang="it-IT" sz="2400" b="0" i="1" smtClean="0">
                              <a:solidFill>
                                <a:srgbClr val="00B050"/>
                              </a:solidFill>
                              <a:effectLst/>
                              <a:latin typeface="Cambria Math" panose="02040503050406030204" pitchFamily="18" charset="0"/>
                            </a:rPr>
                            <m:t>Z</m:t>
                          </m:r>
                        </m:e>
                        <m:sub>
                          <m:r>
                            <m:rPr>
                              <m:sty m:val="p"/>
                            </m:rPr>
                            <a:rPr lang="it-IT" sz="2400" b="0" i="1" smtClean="0">
                              <a:solidFill>
                                <a:srgbClr val="00B050"/>
                              </a:solidFill>
                              <a:effectLst/>
                              <a:latin typeface="Cambria Math" panose="02040503050406030204" pitchFamily="18" charset="0"/>
                            </a:rPr>
                            <m:t>Targ</m:t>
                          </m:r>
                        </m:sub>
                      </m:sSub>
                      <m:r>
                        <a:rPr lang="it-IT" sz="2400" b="0" smtClean="0">
                          <a:solidFill>
                            <a:srgbClr val="00B050"/>
                          </a:solidFill>
                          <a:effectLst/>
                          <a:latin typeface="Cambria Math" panose="02040503050406030204" pitchFamily="18" charset="0"/>
                        </a:rPr>
                        <m:t>=</m:t>
                      </m:r>
                      <m:r>
                        <a:rPr lang="it-IT" sz="2400" b="0" i="1" smtClean="0">
                          <a:solidFill>
                            <a:srgbClr val="00B050"/>
                          </a:solidFill>
                          <a:effectLst/>
                          <a:latin typeface="Cambria Math" panose="02040503050406030204" pitchFamily="18" charset="0"/>
                        </a:rPr>
                        <m:t>22</m:t>
                      </m:r>
                    </m:oMath>
                  </m:oMathPara>
                </a14:m>
                <a:endParaRPr lang="en-US" sz="2400" dirty="0">
                  <a:solidFill>
                    <a:srgbClr val="00B050"/>
                  </a:solidFill>
                  <a:effectLst/>
                </a:endParaRPr>
              </a:p>
            </p:txBody>
          </p:sp>
        </mc:Choice>
        <mc:Fallback xmlns="">
          <p:sp>
            <p:nvSpPr>
              <p:cNvPr id="24" name="Segnaposto contenuto 2">
                <a:extLst>
                  <a:ext uri="{FF2B5EF4-FFF2-40B4-BE49-F238E27FC236}">
                    <a16:creationId xmlns:a16="http://schemas.microsoft.com/office/drawing/2014/main" id="{93B0DE29-5872-4608-AAA9-B5614E90110B}"/>
                  </a:ext>
                </a:extLst>
              </p:cNvPr>
              <p:cNvSpPr txBox="1">
                <a:spLocks noRot="1" noChangeAspect="1" noMove="1" noResize="1" noEditPoints="1" noAdjustHandles="1" noChangeArrowheads="1" noChangeShapeType="1" noTextEdit="1"/>
              </p:cNvSpPr>
              <p:nvPr/>
            </p:nvSpPr>
            <p:spPr>
              <a:xfrm>
                <a:off x="236193" y="1007393"/>
                <a:ext cx="5905348" cy="2331720"/>
              </a:xfrm>
              <a:prstGeom prst="rect">
                <a:avLst/>
              </a:prstGeom>
              <a:blipFill>
                <a:blip r:embed="rId5"/>
                <a:stretch>
                  <a:fillRect l="-1446" t="-1305" b="-15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graphicFrame>
            <p:nvGraphicFramePr>
              <p:cNvPr id="36" name="Tabella 35">
                <a:extLst>
                  <a:ext uri="{FF2B5EF4-FFF2-40B4-BE49-F238E27FC236}">
                    <a16:creationId xmlns:a16="http://schemas.microsoft.com/office/drawing/2014/main" id="{90B39A5F-F600-4793-AD69-CF7BAEE9C633}"/>
                  </a:ext>
                </a:extLst>
              </p:cNvPr>
              <p:cNvGraphicFramePr>
                <a:graphicFrameLocks noGrp="1"/>
              </p:cNvGraphicFramePr>
              <p:nvPr>
                <p:extLst>
                  <p:ext uri="{D42A27DB-BD31-4B8C-83A1-F6EECF244321}">
                    <p14:modId xmlns:p14="http://schemas.microsoft.com/office/powerpoint/2010/main" val="4069798486"/>
                  </p:ext>
                </p:extLst>
              </p:nvPr>
            </p:nvGraphicFramePr>
            <p:xfrm>
              <a:off x="5302055" y="4133871"/>
              <a:ext cx="6775453" cy="2295232"/>
            </p:xfrm>
            <a:graphic>
              <a:graphicData uri="http://schemas.openxmlformats.org/drawingml/2006/table">
                <a:tbl>
                  <a:tblPr firstRow="1" firstCol="1" bandRow="1">
                    <a:tableStyleId>{2A488322-F2BA-4B5B-9748-0D474271808F}</a:tableStyleId>
                  </a:tblPr>
                  <a:tblGrid>
                    <a:gridCol w="1692197">
                      <a:extLst>
                        <a:ext uri="{9D8B030D-6E8A-4147-A177-3AD203B41FA5}">
                          <a16:colId xmlns:a16="http://schemas.microsoft.com/office/drawing/2014/main" val="3482701996"/>
                        </a:ext>
                      </a:extLst>
                    </a:gridCol>
                    <a:gridCol w="1280401">
                      <a:extLst>
                        <a:ext uri="{9D8B030D-6E8A-4147-A177-3AD203B41FA5}">
                          <a16:colId xmlns:a16="http://schemas.microsoft.com/office/drawing/2014/main" val="870461564"/>
                        </a:ext>
                      </a:extLst>
                    </a:gridCol>
                    <a:gridCol w="1280401">
                      <a:extLst>
                        <a:ext uri="{9D8B030D-6E8A-4147-A177-3AD203B41FA5}">
                          <a16:colId xmlns:a16="http://schemas.microsoft.com/office/drawing/2014/main" val="2863143184"/>
                        </a:ext>
                      </a:extLst>
                    </a:gridCol>
                    <a:gridCol w="1280401">
                      <a:extLst>
                        <a:ext uri="{9D8B030D-6E8A-4147-A177-3AD203B41FA5}">
                          <a16:colId xmlns:a16="http://schemas.microsoft.com/office/drawing/2014/main" val="2539530301"/>
                        </a:ext>
                      </a:extLst>
                    </a:gridCol>
                    <a:gridCol w="1242053">
                      <a:extLst>
                        <a:ext uri="{9D8B030D-6E8A-4147-A177-3AD203B41FA5}">
                          <a16:colId xmlns:a16="http://schemas.microsoft.com/office/drawing/2014/main" val="3139728890"/>
                        </a:ext>
                      </a:extLst>
                    </a:gridCol>
                  </a:tblGrid>
                  <a:tr h="700746">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rPr>
                                    </m:ctrlPr>
                                  </m:fPr>
                                  <m:num>
                                    <m:sSub>
                                      <m:sSubPr>
                                        <m:ctrlPr>
                                          <a:rPr lang="en-US" sz="1800" i="1" dirty="0" smtClean="0">
                                            <a:latin typeface="Cambria Math" panose="02040503050406030204" pitchFamily="18" charset="0"/>
                                          </a:rPr>
                                        </m:ctrlPr>
                                      </m:sSubPr>
                                      <m:e>
                                        <m:r>
                                          <a:rPr lang="it-IT" sz="1800" dirty="0" smtClean="0">
                                            <a:latin typeface="Cambria Math" panose="02040503050406030204" pitchFamily="18" charset="0"/>
                                          </a:rPr>
                                          <m:t>#</m:t>
                                        </m:r>
                                      </m:e>
                                      <m:sub>
                                        <m:r>
                                          <a:rPr lang="it-IT" sz="1800" dirty="0" smtClean="0">
                                            <a:latin typeface="Cambria Math" panose="02040503050406030204" pitchFamily="18" charset="0"/>
                                          </a:rPr>
                                          <m:t>𝑬𝒗𝒕𝒔</m:t>
                                        </m:r>
                                        <m:r>
                                          <a:rPr lang="it-IT" sz="1800" dirty="0" smtClean="0">
                                            <a:latin typeface="Cambria Math" panose="02040503050406030204" pitchFamily="18" charset="0"/>
                                          </a:rPr>
                                          <m:t> </m:t>
                                        </m:r>
                                        <m:sSub>
                                          <m:sSubPr>
                                            <m:ctrlPr>
                                              <a:rPr lang="it-IT" sz="1800" i="1" dirty="0" smtClean="0">
                                                <a:latin typeface="Cambria Math" panose="02040503050406030204" pitchFamily="18" charset="0"/>
                                              </a:rPr>
                                            </m:ctrlPr>
                                          </m:sSubPr>
                                          <m:e>
                                            <m:r>
                                              <a:rPr lang="it-IT" sz="1800" dirty="0" smtClean="0">
                                                <a:latin typeface="Cambria Math" panose="02040503050406030204" pitchFamily="18" charset="0"/>
                                              </a:rPr>
                                              <m:t>𝒁</m:t>
                                            </m:r>
                                          </m:e>
                                          <m:sub>
                                            <m:r>
                                              <a:rPr lang="it-IT" sz="1800" dirty="0" smtClean="0">
                                                <a:latin typeface="Cambria Math" panose="02040503050406030204" pitchFamily="18" charset="0"/>
                                              </a:rPr>
                                              <m:t>𝒕𝒐𝒕</m:t>
                                            </m:r>
                                          </m:sub>
                                        </m:sSub>
                                        <m:r>
                                          <a:rPr lang="it-IT" sz="1800" dirty="0" smtClean="0">
                                            <a:latin typeface="Cambria Math" panose="02040503050406030204" pitchFamily="18" charset="0"/>
                                          </a:rPr>
                                          <m:t>=</m:t>
                                        </m:r>
                                        <m:r>
                                          <a:rPr lang="it-IT" sz="1800" dirty="0" smtClean="0">
                                            <a:latin typeface="Cambria Math" panose="02040503050406030204" pitchFamily="18" charset="0"/>
                                          </a:rPr>
                                          <m:t>𝟐𝟐</m:t>
                                        </m:r>
                                      </m:sub>
                                    </m:sSub>
                                  </m:num>
                                  <m:den>
                                    <m:sSub>
                                      <m:sSubPr>
                                        <m:ctrlPr>
                                          <a:rPr lang="en-US" sz="1800" i="1" dirty="0" smtClean="0">
                                            <a:latin typeface="Cambria Math" panose="02040503050406030204" pitchFamily="18" charset="0"/>
                                          </a:rPr>
                                        </m:ctrlPr>
                                      </m:sSubPr>
                                      <m:e>
                                        <m:r>
                                          <a:rPr lang="it-IT" sz="1800" dirty="0" smtClean="0">
                                            <a:latin typeface="Cambria Math" panose="02040503050406030204" pitchFamily="18" charset="0"/>
                                          </a:rPr>
                                          <m:t>#</m:t>
                                        </m:r>
                                      </m:e>
                                      <m:sub>
                                        <m:r>
                                          <a:rPr lang="it-IT" sz="1800" dirty="0" smtClean="0">
                                            <a:latin typeface="Cambria Math" panose="02040503050406030204" pitchFamily="18" charset="0"/>
                                          </a:rPr>
                                          <m:t>𝑻𝒐𝒕</m:t>
                                        </m:r>
                                        <m:r>
                                          <a:rPr lang="it-IT" sz="1800" dirty="0" smtClean="0">
                                            <a:latin typeface="Cambria Math" panose="02040503050406030204" pitchFamily="18" charset="0"/>
                                          </a:rPr>
                                          <m:t> </m:t>
                                        </m:r>
                                        <m:r>
                                          <a:rPr lang="it-IT" sz="1800" dirty="0" smtClean="0">
                                            <a:latin typeface="Cambria Math" panose="02040503050406030204" pitchFamily="18" charset="0"/>
                                          </a:rPr>
                                          <m:t>𝑬𝒗𝒕𝒔</m:t>
                                        </m:r>
                                      </m:sub>
                                    </m:sSub>
                                  </m:den>
                                </m:f>
                              </m:oMath>
                            </m:oMathPara>
                          </a14:m>
                          <a:endParaRPr lang="en-US" sz="1800" baseline="-25000"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400" baseline="30000" dirty="0"/>
                            <a:t>16</a:t>
                          </a:r>
                          <a:r>
                            <a:rPr lang="en-US" sz="1400" dirty="0"/>
                            <a:t>O+</a:t>
                          </a:r>
                          <a:r>
                            <a:rPr lang="en-US" sz="1400" baseline="30000" dirty="0"/>
                            <a:t>30</a:t>
                          </a:r>
                          <a:r>
                            <a:rPr lang="en-US" sz="1400" dirty="0"/>
                            <a:t>Si</a:t>
                          </a:r>
                          <a:br>
                            <a:rPr lang="en-US" sz="1400" dirty="0"/>
                          </a:br>
                          <a:r>
                            <a:rPr lang="en-US" sz="1400" dirty="0"/>
                            <a:t>111 MeV</a:t>
                          </a:r>
                        </a:p>
                      </a:txBody>
                      <a:tcPr anchor="ctr">
                        <a:lnL w="12700" cap="flat" cmpd="sng" algn="ctr">
                          <a:solidFill>
                            <a:schemeClr val="tx1"/>
                          </a:solidFill>
                          <a:prstDash val="solid"/>
                          <a:round/>
                          <a:headEnd type="none" w="med" len="med"/>
                          <a:tailEnd type="none" w="med" len="med"/>
                        </a:lnL>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16</a:t>
                          </a:r>
                          <a:r>
                            <a:rPr lang="en-US" sz="1400" dirty="0"/>
                            <a:t>O+</a:t>
                          </a:r>
                          <a:r>
                            <a:rPr lang="en-US" sz="1400" baseline="30000" dirty="0"/>
                            <a:t>30</a:t>
                          </a:r>
                          <a:r>
                            <a:rPr lang="en-US" sz="1400" dirty="0"/>
                            <a:t>Si</a:t>
                          </a:r>
                          <a:br>
                            <a:rPr lang="en-US" sz="1400" dirty="0"/>
                          </a:br>
                          <a:r>
                            <a:rPr lang="en-US" sz="1400" dirty="0"/>
                            <a:t>128 MeV</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18</a:t>
                          </a:r>
                          <a:r>
                            <a:rPr lang="en-US" sz="1400" dirty="0"/>
                            <a:t>O+</a:t>
                          </a:r>
                          <a:r>
                            <a:rPr lang="en-US" sz="1400" baseline="30000" dirty="0"/>
                            <a:t>28</a:t>
                          </a:r>
                          <a:r>
                            <a:rPr lang="en-US" sz="1400" dirty="0"/>
                            <a:t>Si</a:t>
                          </a:r>
                          <a:br>
                            <a:rPr lang="en-US" sz="1400" dirty="0"/>
                          </a:br>
                          <a:r>
                            <a:rPr lang="en-US" sz="1400" dirty="0"/>
                            <a:t>126 MeV</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19</a:t>
                          </a:r>
                          <a:r>
                            <a:rPr lang="en-US" sz="1400" dirty="0"/>
                            <a:t>F+</a:t>
                          </a:r>
                          <a:r>
                            <a:rPr lang="en-US" sz="1400" baseline="30000" dirty="0"/>
                            <a:t>27</a:t>
                          </a:r>
                          <a:r>
                            <a:rPr lang="en-US" sz="1400" dirty="0"/>
                            <a:t>Al</a:t>
                          </a:r>
                          <a:br>
                            <a:rPr lang="en-US" sz="1400" dirty="0"/>
                          </a:br>
                          <a:r>
                            <a:rPr lang="en-US" sz="1400" dirty="0"/>
                            <a:t>133 MeV</a:t>
                          </a:r>
                        </a:p>
                      </a:txBody>
                      <a:tcPr anchor="ctr">
                        <a:solidFill>
                          <a:srgbClr val="00B050"/>
                        </a:solidFill>
                      </a:tcPr>
                    </a:tc>
                    <a:extLst>
                      <a:ext uri="{0D108BD9-81ED-4DB2-BD59-A6C34878D82A}">
                        <a16:rowId xmlns:a16="http://schemas.microsoft.com/office/drawing/2014/main" val="412655404"/>
                      </a:ext>
                    </a:extLst>
                  </a:tr>
                  <a:tr h="419600">
                    <a:tc>
                      <a:txBody>
                        <a:bodyPr/>
                        <a:lstStyle/>
                        <a:p>
                          <a:pPr algn="ctr"/>
                          <a:r>
                            <a:rPr lang="en-US" sz="1400" dirty="0"/>
                            <a:t>Experimental</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2000" b="1" dirty="0" smtClean="0">
                              <a:solidFill>
                                <a:schemeClr val="accent6">
                                  <a:lumMod val="50000"/>
                                </a:schemeClr>
                              </a:solidFill>
                            </a:rPr>
                            <a:t>0.3</a:t>
                          </a:r>
                          <a:r>
                            <a:rPr lang="en-US" sz="2000" b="1" dirty="0">
                              <a:solidFill>
                                <a:schemeClr val="accent6">
                                  <a:lumMod val="50000"/>
                                </a:schemeClr>
                              </a:solidFill>
                            </a:rPr>
                            <a:t>%</a:t>
                          </a:r>
                        </a:p>
                      </a:txBody>
                      <a:tcPr>
                        <a:lnL w="12700" cap="flat" cmpd="sng" algn="ctr">
                          <a:solidFill>
                            <a:schemeClr val="tx1"/>
                          </a:solidFill>
                          <a:prstDash val="solid"/>
                          <a:round/>
                          <a:headEnd type="none" w="med" len="med"/>
                          <a:tailEnd type="none" w="med" len="med"/>
                        </a:lnL>
                      </a:tcPr>
                    </a:tc>
                    <a:tc>
                      <a:txBody>
                        <a:bodyPr/>
                        <a:lstStyle/>
                        <a:p>
                          <a:pPr algn="ctr"/>
                          <a:r>
                            <a:rPr lang="en-US" sz="2000" b="1" dirty="0">
                              <a:solidFill>
                                <a:schemeClr val="accent6">
                                  <a:lumMod val="50000"/>
                                </a:schemeClr>
                              </a:solidFill>
                            </a:rPr>
                            <a:t>0.3%</a:t>
                          </a:r>
                        </a:p>
                      </a:txBody>
                      <a:tcPr/>
                    </a:tc>
                    <a:tc>
                      <a:txBody>
                        <a:bodyPr/>
                        <a:lstStyle/>
                        <a:p>
                          <a:pPr algn="ctr"/>
                          <a:r>
                            <a:rPr lang="en-US" sz="2000" b="1" dirty="0">
                              <a:solidFill>
                                <a:schemeClr val="accent6">
                                  <a:lumMod val="50000"/>
                                </a:schemeClr>
                              </a:solidFill>
                            </a:rPr>
                            <a:t>0.4%</a:t>
                          </a:r>
                        </a:p>
                      </a:txBody>
                      <a:tcPr/>
                    </a:tc>
                    <a:tc>
                      <a:txBody>
                        <a:bodyPr/>
                        <a:lstStyle/>
                        <a:p>
                          <a:pPr algn="ctr"/>
                          <a:r>
                            <a:rPr lang="en-US" sz="2000" b="1" dirty="0">
                              <a:solidFill>
                                <a:schemeClr val="accent6">
                                  <a:lumMod val="50000"/>
                                </a:schemeClr>
                              </a:solidFill>
                            </a:rPr>
                            <a:t>0.6%</a:t>
                          </a:r>
                        </a:p>
                      </a:txBody>
                      <a:tcPr/>
                    </a:tc>
                    <a:extLst>
                      <a:ext uri="{0D108BD9-81ED-4DB2-BD59-A6C34878D82A}">
                        <a16:rowId xmlns:a16="http://schemas.microsoft.com/office/drawing/2014/main" val="1825021438"/>
                      </a:ext>
                    </a:extLst>
                  </a:tr>
                  <a:tr h="4647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GEMINI</a:t>
                          </a:r>
                          <a:r>
                            <a:rPr lang="en-US" sz="1400" baseline="30000" dirty="0"/>
                            <a:t>++</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3.8%</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3.9%</a:t>
                          </a:r>
                        </a:p>
                      </a:txBody>
                      <a:tcPr/>
                    </a:tc>
                    <a:tc>
                      <a:txBody>
                        <a:bodyPr/>
                        <a:lstStyle/>
                        <a:p>
                          <a:pPr algn="ctr"/>
                          <a:r>
                            <a:rPr lang="en-US" sz="1600" b="1" dirty="0"/>
                            <a:t>4.4%</a:t>
                          </a:r>
                        </a:p>
                      </a:txBody>
                      <a:tcPr/>
                    </a:tc>
                    <a:tc>
                      <a:txBody>
                        <a:bodyPr/>
                        <a:lstStyle/>
                        <a:p>
                          <a:pPr algn="ctr"/>
                          <a:r>
                            <a:rPr lang="en-US" sz="1600" b="1" dirty="0"/>
                            <a:t>4.3%</a:t>
                          </a:r>
                        </a:p>
                      </a:txBody>
                      <a:tcPr/>
                    </a:tc>
                    <a:extLst>
                      <a:ext uri="{0D108BD9-81ED-4DB2-BD59-A6C34878D82A}">
                        <a16:rowId xmlns:a16="http://schemas.microsoft.com/office/drawing/2014/main" val="3221445477"/>
                      </a:ext>
                    </a:extLst>
                  </a:tr>
                  <a:tr h="355046">
                    <a:tc>
                      <a:txBody>
                        <a:bodyPr/>
                        <a:lstStyle/>
                        <a:p>
                          <a:pPr algn="ctr"/>
                          <a:r>
                            <a:rPr lang="en-US" sz="1400" dirty="0"/>
                            <a:t>AMD+GEMINI</a:t>
                          </a:r>
                          <a:r>
                            <a:rPr lang="en-US" sz="1400" baseline="30000" dirty="0"/>
                            <a:t>++</a:t>
                          </a:r>
                          <a:r>
                            <a:rPr lang="en-US" sz="1400" dirty="0"/>
                            <a:t> </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2.5%</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2.8%</a:t>
                          </a:r>
                        </a:p>
                      </a:txBody>
                      <a:tcPr/>
                    </a:tc>
                    <a:tc>
                      <a:txBody>
                        <a:bodyPr/>
                        <a:lstStyle/>
                        <a:p>
                          <a:pPr algn="ctr"/>
                          <a:r>
                            <a:rPr lang="en-US" sz="1600" b="1" dirty="0"/>
                            <a:t>3.4%</a:t>
                          </a:r>
                        </a:p>
                      </a:txBody>
                      <a:tcPr/>
                    </a:tc>
                    <a:tc>
                      <a:txBody>
                        <a:bodyPr/>
                        <a:lstStyle/>
                        <a:p>
                          <a:pPr algn="ctr"/>
                          <a:r>
                            <a:rPr lang="en-US" sz="1600" b="1" dirty="0"/>
                            <a:t>3.3%</a:t>
                          </a:r>
                        </a:p>
                      </a:txBody>
                      <a:tcPr/>
                    </a:tc>
                    <a:extLst>
                      <a:ext uri="{0D108BD9-81ED-4DB2-BD59-A6C34878D82A}">
                        <a16:rowId xmlns:a16="http://schemas.microsoft.com/office/drawing/2014/main" val="2122252289"/>
                      </a:ext>
                    </a:extLst>
                  </a:tr>
                  <a:tr h="355046">
                    <a:tc>
                      <a:txBody>
                        <a:bodyPr/>
                        <a:lstStyle/>
                        <a:p>
                          <a:pPr algn="ctr"/>
                          <a:r>
                            <a:rPr lang="en-US" sz="1400" dirty="0"/>
                            <a:t>HIPSE+GEMINI</a:t>
                          </a:r>
                          <a:r>
                            <a:rPr lang="en-US" sz="1400" baseline="30000" dirty="0"/>
                            <a:t>++</a:t>
                          </a:r>
                          <a:r>
                            <a:rPr lang="en-US" sz="1400" dirty="0"/>
                            <a:t> </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2.8%</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2.9%</a:t>
                          </a:r>
                        </a:p>
                      </a:txBody>
                      <a:tcPr/>
                    </a:tc>
                    <a:tc>
                      <a:txBody>
                        <a:bodyPr/>
                        <a:lstStyle/>
                        <a:p>
                          <a:pPr algn="ctr"/>
                          <a:r>
                            <a:rPr lang="en-US" sz="1600" b="1" dirty="0"/>
                            <a:t>3.2%</a:t>
                          </a:r>
                        </a:p>
                      </a:txBody>
                      <a:tcPr/>
                    </a:tc>
                    <a:tc>
                      <a:txBody>
                        <a:bodyPr/>
                        <a:lstStyle/>
                        <a:p>
                          <a:pPr algn="ctr"/>
                          <a:r>
                            <a:rPr lang="en-US" sz="1600" b="1" dirty="0"/>
                            <a:t>2.7%</a:t>
                          </a:r>
                        </a:p>
                      </a:txBody>
                      <a:tcPr/>
                    </a:tc>
                    <a:extLst>
                      <a:ext uri="{0D108BD9-81ED-4DB2-BD59-A6C34878D82A}">
                        <a16:rowId xmlns:a16="http://schemas.microsoft.com/office/drawing/2014/main" val="3386651024"/>
                      </a:ext>
                    </a:extLst>
                  </a:tr>
                </a:tbl>
              </a:graphicData>
            </a:graphic>
          </p:graphicFrame>
        </mc:Choice>
        <mc:Fallback xmlns="">
          <p:graphicFrame>
            <p:nvGraphicFramePr>
              <p:cNvPr id="36" name="Tabella 35">
                <a:extLst>
                  <a:ext uri="{FF2B5EF4-FFF2-40B4-BE49-F238E27FC236}">
                    <a16:creationId xmlns:a16="http://schemas.microsoft.com/office/drawing/2014/main" id="{90B39A5F-F600-4793-AD69-CF7BAEE9C633}"/>
                  </a:ext>
                </a:extLst>
              </p:cNvPr>
              <p:cNvGraphicFramePr>
                <a:graphicFrameLocks noGrp="1"/>
              </p:cNvGraphicFramePr>
              <p:nvPr>
                <p:extLst>
                  <p:ext uri="{D42A27DB-BD31-4B8C-83A1-F6EECF244321}">
                    <p14:modId xmlns:p14="http://schemas.microsoft.com/office/powerpoint/2010/main" val="4069798486"/>
                  </p:ext>
                </p:extLst>
              </p:nvPr>
            </p:nvGraphicFramePr>
            <p:xfrm>
              <a:off x="5302055" y="4133871"/>
              <a:ext cx="6775453" cy="2295232"/>
            </p:xfrm>
            <a:graphic>
              <a:graphicData uri="http://schemas.openxmlformats.org/drawingml/2006/table">
                <a:tbl>
                  <a:tblPr firstRow="1" firstCol="1" bandRow="1">
                    <a:tableStyleId>{2A488322-F2BA-4B5B-9748-0D474271808F}</a:tableStyleId>
                  </a:tblPr>
                  <a:tblGrid>
                    <a:gridCol w="1692197">
                      <a:extLst>
                        <a:ext uri="{9D8B030D-6E8A-4147-A177-3AD203B41FA5}">
                          <a16:colId xmlns:a16="http://schemas.microsoft.com/office/drawing/2014/main" val="3482701996"/>
                        </a:ext>
                      </a:extLst>
                    </a:gridCol>
                    <a:gridCol w="1280401">
                      <a:extLst>
                        <a:ext uri="{9D8B030D-6E8A-4147-A177-3AD203B41FA5}">
                          <a16:colId xmlns:a16="http://schemas.microsoft.com/office/drawing/2014/main" val="870461564"/>
                        </a:ext>
                      </a:extLst>
                    </a:gridCol>
                    <a:gridCol w="1280401">
                      <a:extLst>
                        <a:ext uri="{9D8B030D-6E8A-4147-A177-3AD203B41FA5}">
                          <a16:colId xmlns:a16="http://schemas.microsoft.com/office/drawing/2014/main" val="2863143184"/>
                        </a:ext>
                      </a:extLst>
                    </a:gridCol>
                    <a:gridCol w="1280401">
                      <a:extLst>
                        <a:ext uri="{9D8B030D-6E8A-4147-A177-3AD203B41FA5}">
                          <a16:colId xmlns:a16="http://schemas.microsoft.com/office/drawing/2014/main" val="2539530301"/>
                        </a:ext>
                      </a:extLst>
                    </a:gridCol>
                    <a:gridCol w="1242053">
                      <a:extLst>
                        <a:ext uri="{9D8B030D-6E8A-4147-A177-3AD203B41FA5}">
                          <a16:colId xmlns:a16="http://schemas.microsoft.com/office/drawing/2014/main" val="3139728890"/>
                        </a:ext>
                      </a:extLst>
                    </a:gridCol>
                  </a:tblGrid>
                  <a:tr h="700746">
                    <a:tc>
                      <a:txBody>
                        <a:bodyPr/>
                        <a:lstStyle/>
                        <a:p>
                          <a:endParaRPr lang="it-IT"/>
                        </a:p>
                      </a:txBody>
                      <a:tcPr>
                        <a:lnR w="12700" cap="flat" cmpd="sng" algn="ctr">
                          <a:solidFill>
                            <a:schemeClr val="tx1"/>
                          </a:solidFill>
                          <a:prstDash val="solid"/>
                          <a:round/>
                          <a:headEnd type="none" w="med" len="med"/>
                          <a:tailEnd type="none" w="med" len="med"/>
                        </a:lnR>
                        <a:blipFill>
                          <a:blip r:embed="rId7"/>
                          <a:stretch>
                            <a:fillRect t="-1739" r="-301079" b="-235652"/>
                          </a:stretch>
                        </a:blipFill>
                      </a:tcPr>
                    </a:tc>
                    <a:tc>
                      <a:txBody>
                        <a:bodyPr/>
                        <a:lstStyle/>
                        <a:p>
                          <a:pPr algn="ctr"/>
                          <a:r>
                            <a:rPr lang="en-US" sz="1400" baseline="30000" dirty="0"/>
                            <a:t>16</a:t>
                          </a:r>
                          <a:r>
                            <a:rPr lang="en-US" sz="1400" dirty="0"/>
                            <a:t>O+</a:t>
                          </a:r>
                          <a:r>
                            <a:rPr lang="en-US" sz="1400" baseline="30000" dirty="0"/>
                            <a:t>30</a:t>
                          </a:r>
                          <a:r>
                            <a:rPr lang="en-US" sz="1400" dirty="0"/>
                            <a:t>Si</a:t>
                          </a:r>
                          <a:br>
                            <a:rPr lang="en-US" sz="1400" dirty="0"/>
                          </a:br>
                          <a:r>
                            <a:rPr lang="en-US" sz="1400" dirty="0"/>
                            <a:t>111 MeV</a:t>
                          </a:r>
                        </a:p>
                      </a:txBody>
                      <a:tcPr anchor="ctr">
                        <a:lnL w="12700" cap="flat" cmpd="sng" algn="ctr">
                          <a:solidFill>
                            <a:schemeClr val="tx1"/>
                          </a:solidFill>
                          <a:prstDash val="solid"/>
                          <a:round/>
                          <a:headEnd type="none" w="med" len="med"/>
                          <a:tailEnd type="none" w="med" len="med"/>
                        </a:lnL>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16</a:t>
                          </a:r>
                          <a:r>
                            <a:rPr lang="en-US" sz="1400" dirty="0"/>
                            <a:t>O+</a:t>
                          </a:r>
                          <a:r>
                            <a:rPr lang="en-US" sz="1400" baseline="30000" dirty="0"/>
                            <a:t>30</a:t>
                          </a:r>
                          <a:r>
                            <a:rPr lang="en-US" sz="1400" dirty="0"/>
                            <a:t>Si</a:t>
                          </a:r>
                          <a:br>
                            <a:rPr lang="en-US" sz="1400" dirty="0"/>
                          </a:br>
                          <a:r>
                            <a:rPr lang="en-US" sz="1400" dirty="0"/>
                            <a:t>128 MeV</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18</a:t>
                          </a:r>
                          <a:r>
                            <a:rPr lang="en-US" sz="1400" dirty="0"/>
                            <a:t>O+</a:t>
                          </a:r>
                          <a:r>
                            <a:rPr lang="en-US" sz="1400" baseline="30000" dirty="0"/>
                            <a:t>28</a:t>
                          </a:r>
                          <a:r>
                            <a:rPr lang="en-US" sz="1400" dirty="0"/>
                            <a:t>Si</a:t>
                          </a:r>
                          <a:br>
                            <a:rPr lang="en-US" sz="1400" dirty="0"/>
                          </a:br>
                          <a:r>
                            <a:rPr lang="en-US" sz="1400" dirty="0"/>
                            <a:t>126 MeV</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t>19</a:t>
                          </a:r>
                          <a:r>
                            <a:rPr lang="en-US" sz="1400" dirty="0"/>
                            <a:t>F+</a:t>
                          </a:r>
                          <a:r>
                            <a:rPr lang="en-US" sz="1400" baseline="30000" dirty="0"/>
                            <a:t>27</a:t>
                          </a:r>
                          <a:r>
                            <a:rPr lang="en-US" sz="1400" dirty="0"/>
                            <a:t>Al</a:t>
                          </a:r>
                          <a:br>
                            <a:rPr lang="en-US" sz="1400" dirty="0"/>
                          </a:br>
                          <a:r>
                            <a:rPr lang="en-US" sz="1400" dirty="0"/>
                            <a:t>133 MeV</a:t>
                          </a:r>
                        </a:p>
                      </a:txBody>
                      <a:tcPr anchor="ctr">
                        <a:solidFill>
                          <a:srgbClr val="00B050"/>
                        </a:solidFill>
                      </a:tcPr>
                    </a:tc>
                    <a:extLst>
                      <a:ext uri="{0D108BD9-81ED-4DB2-BD59-A6C34878D82A}">
                        <a16:rowId xmlns:a16="http://schemas.microsoft.com/office/drawing/2014/main" val="412655404"/>
                      </a:ext>
                    </a:extLst>
                  </a:tr>
                  <a:tr h="419600">
                    <a:tc>
                      <a:txBody>
                        <a:bodyPr/>
                        <a:lstStyle/>
                        <a:p>
                          <a:pPr algn="ctr"/>
                          <a:r>
                            <a:rPr lang="en-US" sz="1400" dirty="0"/>
                            <a:t>Experimental</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2000" b="1" dirty="0">
                              <a:solidFill>
                                <a:schemeClr val="accent6">
                                  <a:lumMod val="50000"/>
                                </a:schemeClr>
                              </a:solidFill>
                            </a:rPr>
                            <a:t>0.3%</a:t>
                          </a:r>
                        </a:p>
                      </a:txBody>
                      <a:tcPr>
                        <a:lnL w="12700" cap="flat" cmpd="sng" algn="ctr">
                          <a:solidFill>
                            <a:schemeClr val="tx1"/>
                          </a:solidFill>
                          <a:prstDash val="solid"/>
                          <a:round/>
                          <a:headEnd type="none" w="med" len="med"/>
                          <a:tailEnd type="none" w="med" len="med"/>
                        </a:lnL>
                      </a:tcPr>
                    </a:tc>
                    <a:tc>
                      <a:txBody>
                        <a:bodyPr/>
                        <a:lstStyle/>
                        <a:p>
                          <a:pPr algn="ctr"/>
                          <a:r>
                            <a:rPr lang="en-US" sz="2000" b="1" dirty="0">
                              <a:solidFill>
                                <a:schemeClr val="accent6">
                                  <a:lumMod val="50000"/>
                                </a:schemeClr>
                              </a:solidFill>
                            </a:rPr>
                            <a:t>0.3%</a:t>
                          </a:r>
                        </a:p>
                      </a:txBody>
                      <a:tcPr/>
                    </a:tc>
                    <a:tc>
                      <a:txBody>
                        <a:bodyPr/>
                        <a:lstStyle/>
                        <a:p>
                          <a:pPr algn="ctr"/>
                          <a:r>
                            <a:rPr lang="en-US" sz="2000" b="1" dirty="0">
                              <a:solidFill>
                                <a:schemeClr val="accent6">
                                  <a:lumMod val="50000"/>
                                </a:schemeClr>
                              </a:solidFill>
                            </a:rPr>
                            <a:t>0.4%</a:t>
                          </a:r>
                        </a:p>
                      </a:txBody>
                      <a:tcPr/>
                    </a:tc>
                    <a:tc>
                      <a:txBody>
                        <a:bodyPr/>
                        <a:lstStyle/>
                        <a:p>
                          <a:pPr algn="ctr"/>
                          <a:r>
                            <a:rPr lang="en-US" sz="2000" b="1" dirty="0">
                              <a:solidFill>
                                <a:schemeClr val="accent6">
                                  <a:lumMod val="50000"/>
                                </a:schemeClr>
                              </a:solidFill>
                            </a:rPr>
                            <a:t>0.6%</a:t>
                          </a:r>
                        </a:p>
                      </a:txBody>
                      <a:tcPr/>
                    </a:tc>
                    <a:extLst>
                      <a:ext uri="{0D108BD9-81ED-4DB2-BD59-A6C34878D82A}">
                        <a16:rowId xmlns:a16="http://schemas.microsoft.com/office/drawing/2014/main" val="1825021438"/>
                      </a:ext>
                    </a:extLst>
                  </a:tr>
                  <a:tr h="4647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GEMINI</a:t>
                          </a:r>
                          <a:r>
                            <a:rPr lang="en-US" sz="1400" baseline="30000" dirty="0"/>
                            <a:t>++</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3.8%</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3.9%</a:t>
                          </a:r>
                        </a:p>
                      </a:txBody>
                      <a:tcPr/>
                    </a:tc>
                    <a:tc>
                      <a:txBody>
                        <a:bodyPr/>
                        <a:lstStyle/>
                        <a:p>
                          <a:pPr algn="ctr"/>
                          <a:r>
                            <a:rPr lang="en-US" sz="1600" b="1" dirty="0"/>
                            <a:t>4.4%</a:t>
                          </a:r>
                        </a:p>
                      </a:txBody>
                      <a:tcPr/>
                    </a:tc>
                    <a:tc>
                      <a:txBody>
                        <a:bodyPr/>
                        <a:lstStyle/>
                        <a:p>
                          <a:pPr algn="ctr"/>
                          <a:r>
                            <a:rPr lang="en-US" sz="1600" b="1" dirty="0"/>
                            <a:t>4.3%</a:t>
                          </a:r>
                        </a:p>
                      </a:txBody>
                      <a:tcPr/>
                    </a:tc>
                    <a:extLst>
                      <a:ext uri="{0D108BD9-81ED-4DB2-BD59-A6C34878D82A}">
                        <a16:rowId xmlns:a16="http://schemas.microsoft.com/office/drawing/2014/main" val="3221445477"/>
                      </a:ext>
                    </a:extLst>
                  </a:tr>
                  <a:tr h="355046">
                    <a:tc>
                      <a:txBody>
                        <a:bodyPr/>
                        <a:lstStyle/>
                        <a:p>
                          <a:pPr algn="ctr"/>
                          <a:r>
                            <a:rPr lang="en-US" sz="1400" dirty="0"/>
                            <a:t>AMD+GEMINI</a:t>
                          </a:r>
                          <a:r>
                            <a:rPr lang="en-US" sz="1400" baseline="30000" dirty="0"/>
                            <a:t>++</a:t>
                          </a:r>
                          <a:r>
                            <a:rPr lang="en-US" sz="1400" dirty="0"/>
                            <a:t> </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2.5%</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2.8%</a:t>
                          </a:r>
                        </a:p>
                      </a:txBody>
                      <a:tcPr/>
                    </a:tc>
                    <a:tc>
                      <a:txBody>
                        <a:bodyPr/>
                        <a:lstStyle/>
                        <a:p>
                          <a:pPr algn="ctr"/>
                          <a:r>
                            <a:rPr lang="en-US" sz="1600" b="1" dirty="0"/>
                            <a:t>3.4%</a:t>
                          </a:r>
                        </a:p>
                      </a:txBody>
                      <a:tcPr/>
                    </a:tc>
                    <a:tc>
                      <a:txBody>
                        <a:bodyPr/>
                        <a:lstStyle/>
                        <a:p>
                          <a:pPr algn="ctr"/>
                          <a:r>
                            <a:rPr lang="en-US" sz="1600" b="1" dirty="0"/>
                            <a:t>3.3%</a:t>
                          </a:r>
                        </a:p>
                      </a:txBody>
                      <a:tcPr/>
                    </a:tc>
                    <a:extLst>
                      <a:ext uri="{0D108BD9-81ED-4DB2-BD59-A6C34878D82A}">
                        <a16:rowId xmlns:a16="http://schemas.microsoft.com/office/drawing/2014/main" val="2122252289"/>
                      </a:ext>
                    </a:extLst>
                  </a:tr>
                  <a:tr h="355046">
                    <a:tc>
                      <a:txBody>
                        <a:bodyPr/>
                        <a:lstStyle/>
                        <a:p>
                          <a:pPr algn="ctr"/>
                          <a:r>
                            <a:rPr lang="en-US" sz="1400" dirty="0"/>
                            <a:t>HIPSE+GEMINI</a:t>
                          </a:r>
                          <a:r>
                            <a:rPr lang="en-US" sz="1400" baseline="30000" dirty="0"/>
                            <a:t>++</a:t>
                          </a:r>
                          <a:r>
                            <a:rPr lang="en-US" sz="1400" dirty="0"/>
                            <a:t> </a:t>
                          </a:r>
                          <a:endParaRPr lang="en-US" sz="1400" b="1" dirty="0"/>
                        </a:p>
                      </a:txBody>
                      <a:tcPr>
                        <a:lnR w="12700" cap="flat" cmpd="sng" algn="ctr">
                          <a:solidFill>
                            <a:schemeClr val="tx1"/>
                          </a:solidFill>
                          <a:prstDash val="solid"/>
                          <a:round/>
                          <a:headEnd type="none" w="med" len="med"/>
                          <a:tailEnd type="none" w="med" len="med"/>
                        </a:lnR>
                        <a:solidFill>
                          <a:srgbClr val="00B050"/>
                        </a:solidFill>
                      </a:tcPr>
                    </a:tc>
                    <a:tc>
                      <a:txBody>
                        <a:bodyPr/>
                        <a:lstStyle/>
                        <a:p>
                          <a:pPr algn="ctr"/>
                          <a:r>
                            <a:rPr lang="en-US" sz="1600" b="1" dirty="0"/>
                            <a:t>2.8%</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t>2.9%</a:t>
                          </a:r>
                        </a:p>
                      </a:txBody>
                      <a:tcPr/>
                    </a:tc>
                    <a:tc>
                      <a:txBody>
                        <a:bodyPr/>
                        <a:lstStyle/>
                        <a:p>
                          <a:pPr algn="ctr"/>
                          <a:r>
                            <a:rPr lang="en-US" sz="1600" b="1" dirty="0"/>
                            <a:t>3.2%</a:t>
                          </a:r>
                        </a:p>
                      </a:txBody>
                      <a:tcPr/>
                    </a:tc>
                    <a:tc>
                      <a:txBody>
                        <a:bodyPr/>
                        <a:lstStyle/>
                        <a:p>
                          <a:pPr algn="ctr"/>
                          <a:r>
                            <a:rPr lang="en-US" sz="1600" b="1" dirty="0"/>
                            <a:t>2.7%</a:t>
                          </a:r>
                        </a:p>
                      </a:txBody>
                      <a:tcPr/>
                    </a:tc>
                    <a:extLst>
                      <a:ext uri="{0D108BD9-81ED-4DB2-BD59-A6C34878D82A}">
                        <a16:rowId xmlns:a16="http://schemas.microsoft.com/office/drawing/2014/main" val="3386651024"/>
                      </a:ext>
                    </a:extLst>
                  </a:tr>
                </a:tbl>
              </a:graphicData>
            </a:graphic>
          </p:graphicFrame>
        </mc:Fallback>
      </mc:AlternateContent>
      <p:pic>
        <p:nvPicPr>
          <p:cNvPr id="37" name="Immagine 36">
            <a:extLst>
              <a:ext uri="{FF2B5EF4-FFF2-40B4-BE49-F238E27FC236}">
                <a16:creationId xmlns:a16="http://schemas.microsoft.com/office/drawing/2014/main" id="{FFC18436-A1BF-4608-8F86-24AFDFE034F1}"/>
              </a:ext>
            </a:extLst>
          </p:cNvPr>
          <p:cNvPicPr>
            <a:picLocks noChangeAspect="1"/>
          </p:cNvPicPr>
          <p:nvPr/>
        </p:nvPicPr>
        <p:blipFill>
          <a:blip r:embed="rId8"/>
          <a:stretch>
            <a:fillRect/>
          </a:stretch>
        </p:blipFill>
        <p:spPr>
          <a:xfrm>
            <a:off x="925033" y="3391203"/>
            <a:ext cx="3361397" cy="3330272"/>
          </a:xfrm>
          <a:prstGeom prst="rect">
            <a:avLst/>
          </a:prstGeom>
          <a:ln w="57150">
            <a:solidFill>
              <a:srgbClr val="00B050"/>
            </a:solidFill>
          </a:ln>
          <a:effectLst>
            <a:outerShdw blurRad="292100" dist="139700" dir="2700000" algn="tl" rotWithShape="0">
              <a:srgbClr val="333333">
                <a:alpha val="65000"/>
              </a:srgbClr>
            </a:outerShdw>
          </a:effectLst>
        </p:spPr>
      </p:pic>
      <p:sp>
        <p:nvSpPr>
          <p:cNvPr id="8" name="CasellaDiTesto 7"/>
          <p:cNvSpPr txBox="1"/>
          <p:nvPr/>
        </p:nvSpPr>
        <p:spPr>
          <a:xfrm>
            <a:off x="3584530" y="692599"/>
            <a:ext cx="1913537" cy="400110"/>
          </a:xfrm>
          <a:prstGeom prst="rect">
            <a:avLst/>
          </a:prstGeom>
          <a:noFill/>
        </p:spPr>
        <p:txBody>
          <a:bodyPr wrap="none" rtlCol="0">
            <a:spAutoFit/>
          </a:bodyPr>
          <a:lstStyle/>
          <a:p>
            <a:r>
              <a:rPr lang="it-IT" sz="2000" dirty="0" smtClean="0">
                <a:solidFill>
                  <a:srgbClr val="FF0000"/>
                </a:solidFill>
              </a:rPr>
              <a:t>DATA SELECTION</a:t>
            </a:r>
            <a:endParaRPr lang="it-IT" sz="2000" dirty="0">
              <a:solidFill>
                <a:srgbClr val="FF0000"/>
              </a:solidFill>
            </a:endParaRPr>
          </a:p>
        </p:txBody>
      </p:sp>
      <p:sp>
        <p:nvSpPr>
          <p:cNvPr id="19" name="Rettangolo 18"/>
          <p:cNvSpPr/>
          <p:nvPr/>
        </p:nvSpPr>
        <p:spPr>
          <a:xfrm>
            <a:off x="6004660" y="3669927"/>
            <a:ext cx="5144870" cy="400110"/>
          </a:xfrm>
          <a:prstGeom prst="rect">
            <a:avLst/>
          </a:prstGeom>
        </p:spPr>
        <p:txBody>
          <a:bodyPr wrap="none">
            <a:spAutoFit/>
          </a:bodyPr>
          <a:lstStyle/>
          <a:p>
            <a:r>
              <a:rPr lang="en-US" sz="2000" dirty="0">
                <a:latin typeface="+mj-lt"/>
              </a:rPr>
              <a:t>selected events </a:t>
            </a:r>
            <a:r>
              <a:rPr lang="en-US" sz="2000" b="1" dirty="0">
                <a:solidFill>
                  <a:srgbClr val="FF0000"/>
                </a:solidFill>
                <a:latin typeface="+mj-lt"/>
              </a:rPr>
              <a:t>0.3-0.6%</a:t>
            </a:r>
            <a:r>
              <a:rPr lang="en-US" sz="2000" dirty="0">
                <a:latin typeface="+mj-lt"/>
              </a:rPr>
              <a:t> of the total exp. events</a:t>
            </a:r>
          </a:p>
        </p:txBody>
      </p:sp>
      <p:grpSp>
        <p:nvGrpSpPr>
          <p:cNvPr id="5" name="Gruppo 4"/>
          <p:cNvGrpSpPr/>
          <p:nvPr/>
        </p:nvGrpSpPr>
        <p:grpSpPr>
          <a:xfrm>
            <a:off x="6004660" y="757073"/>
            <a:ext cx="6073926" cy="2785648"/>
            <a:chOff x="6004660" y="770716"/>
            <a:chExt cx="6073926" cy="2785648"/>
          </a:xfrm>
        </p:grpSpPr>
        <p:grpSp>
          <p:nvGrpSpPr>
            <p:cNvPr id="26" name="Gruppo 25">
              <a:extLst>
                <a:ext uri="{FF2B5EF4-FFF2-40B4-BE49-F238E27FC236}">
                  <a16:creationId xmlns:a16="http://schemas.microsoft.com/office/drawing/2014/main" id="{1923A5A2-253A-43BB-9609-B25FDBB38511}"/>
                </a:ext>
              </a:extLst>
            </p:cNvPr>
            <p:cNvGrpSpPr/>
            <p:nvPr/>
          </p:nvGrpSpPr>
          <p:grpSpPr>
            <a:xfrm>
              <a:off x="6004660" y="770716"/>
              <a:ext cx="6073926" cy="2785648"/>
              <a:chOff x="629190" y="1034720"/>
              <a:chExt cx="4894399" cy="2102925"/>
            </a:xfrm>
          </p:grpSpPr>
          <p:grpSp>
            <p:nvGrpSpPr>
              <p:cNvPr id="27" name="Gruppo 26">
                <a:extLst>
                  <a:ext uri="{FF2B5EF4-FFF2-40B4-BE49-F238E27FC236}">
                    <a16:creationId xmlns:a16="http://schemas.microsoft.com/office/drawing/2014/main" id="{7E307DFE-1D44-4D6C-B584-590A68162B27}"/>
                  </a:ext>
                </a:extLst>
              </p:cNvPr>
              <p:cNvGrpSpPr/>
              <p:nvPr/>
            </p:nvGrpSpPr>
            <p:grpSpPr>
              <a:xfrm>
                <a:off x="630059" y="1337764"/>
                <a:ext cx="4893530" cy="1799880"/>
                <a:chOff x="630059" y="1337764"/>
                <a:chExt cx="4893530" cy="1799880"/>
              </a:xfrm>
            </p:grpSpPr>
            <p:grpSp>
              <p:nvGrpSpPr>
                <p:cNvPr id="30" name="Gruppo 29">
                  <a:extLst>
                    <a:ext uri="{FF2B5EF4-FFF2-40B4-BE49-F238E27FC236}">
                      <a16:creationId xmlns:a16="http://schemas.microsoft.com/office/drawing/2014/main" id="{1AF9203B-2095-43D6-ACAE-5D6F9AF2C170}"/>
                    </a:ext>
                  </a:extLst>
                </p:cNvPr>
                <p:cNvGrpSpPr/>
                <p:nvPr/>
              </p:nvGrpSpPr>
              <p:grpSpPr>
                <a:xfrm>
                  <a:off x="630059" y="1337764"/>
                  <a:ext cx="4893530" cy="1799880"/>
                  <a:chOff x="630059" y="2583308"/>
                  <a:chExt cx="4893530" cy="1799880"/>
                </a:xfrm>
              </p:grpSpPr>
              <p:pic>
                <p:nvPicPr>
                  <p:cNvPr id="33" name="Immagine 32" descr="Immagine che contiene testo, mappa&#10;&#10;Descrizione generata con affidabilità molto elevata">
                    <a:extLst>
                      <a:ext uri="{FF2B5EF4-FFF2-40B4-BE49-F238E27FC236}">
                        <a16:creationId xmlns:a16="http://schemas.microsoft.com/office/drawing/2014/main" id="{6BCD7BAE-80B3-45A3-A3A8-EC38746F4734}"/>
                      </a:ext>
                    </a:extLst>
                  </p:cNvPr>
                  <p:cNvPicPr>
                    <a:picLocks noChangeAspect="1"/>
                  </p:cNvPicPr>
                  <p:nvPr/>
                </p:nvPicPr>
                <p:blipFill rotWithShape="1">
                  <a:blip r:embed="rId9"/>
                  <a:srcRect b="75433"/>
                  <a:stretch/>
                </p:blipFill>
                <p:spPr>
                  <a:xfrm>
                    <a:off x="630059" y="2583308"/>
                    <a:ext cx="4893530" cy="1799880"/>
                  </a:xfrm>
                  <a:prstGeom prst="rect">
                    <a:avLst/>
                  </a:prstGeom>
                  <a:ln w="38100">
                    <a:noFill/>
                  </a:ln>
                  <a:effectLst>
                    <a:outerShdw blurRad="292100" dist="139700" dir="2700000" algn="tl" rotWithShape="0">
                      <a:srgbClr val="333333">
                        <a:alpha val="65000"/>
                      </a:srgbClr>
                    </a:outerShdw>
                  </a:effectLst>
                </p:spPr>
              </p:pic>
              <p:sp>
                <p:nvSpPr>
                  <p:cNvPr id="34" name="Segnaposto contenuto 2">
                    <a:extLst>
                      <a:ext uri="{FF2B5EF4-FFF2-40B4-BE49-F238E27FC236}">
                        <a16:creationId xmlns:a16="http://schemas.microsoft.com/office/drawing/2014/main" id="{CBE9E9C1-C15F-4442-B53C-3C02BA048B0F}"/>
                      </a:ext>
                    </a:extLst>
                  </p:cNvPr>
                  <p:cNvSpPr txBox="1">
                    <a:spLocks/>
                  </p:cNvSpPr>
                  <p:nvPr/>
                </p:nvSpPr>
                <p:spPr>
                  <a:xfrm>
                    <a:off x="3338557" y="2583308"/>
                    <a:ext cx="2017214" cy="460162"/>
                  </a:xfrm>
                  <a:prstGeom prst="rect">
                    <a:avLst/>
                  </a:prstGeom>
                  <a:noFill/>
                  <a:ln>
                    <a:noFill/>
                  </a:ln>
                  <a:effectLst>
                    <a:glow rad="101600">
                      <a:schemeClr val="accent1">
                        <a:satMod val="175000"/>
                        <a:alpha val="40000"/>
                      </a:schemeClr>
                    </a:glow>
                    <a:outerShdw blurRad="63500" sx="102000" sy="102000" algn="ctr" rotWithShape="0">
                      <a:prstClr val="black">
                        <a:alpha val="40000"/>
                      </a:prstClr>
                    </a:outerShdw>
                  </a:effectLst>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100" b="1" dirty="0">
                        <a:effectLst>
                          <a:outerShdw blurRad="38100" dist="38100" dir="2700000" algn="tl">
                            <a:srgbClr val="000000">
                              <a:alpha val="43137"/>
                            </a:srgbClr>
                          </a:outerShdw>
                        </a:effectLst>
                      </a:rPr>
                      <a:t>Longitudinal Momentum vs. Total Charge</a:t>
                    </a:r>
                  </a:p>
                </p:txBody>
              </p:sp>
              <p:sp>
                <p:nvSpPr>
                  <p:cNvPr id="35" name="Segnaposto contenuto 2">
                    <a:extLst>
                      <a:ext uri="{FF2B5EF4-FFF2-40B4-BE49-F238E27FC236}">
                        <a16:creationId xmlns:a16="http://schemas.microsoft.com/office/drawing/2014/main" id="{387E1E5D-5664-48A8-B93D-780562C7C4AC}"/>
                      </a:ext>
                    </a:extLst>
                  </p:cNvPr>
                  <p:cNvSpPr txBox="1">
                    <a:spLocks/>
                  </p:cNvSpPr>
                  <p:nvPr/>
                </p:nvSpPr>
                <p:spPr>
                  <a:xfrm>
                    <a:off x="1725966" y="2860888"/>
                    <a:ext cx="1031749" cy="460162"/>
                  </a:xfrm>
                  <a:prstGeom prst="rect">
                    <a:avLst/>
                  </a:prstGeom>
                  <a:noFill/>
                  <a:ln>
                    <a:noFill/>
                  </a:ln>
                  <a:effectLst>
                    <a:glow rad="101600">
                      <a:schemeClr val="accent1">
                        <a:satMod val="175000"/>
                        <a:alpha val="40000"/>
                      </a:schemeClr>
                    </a:glow>
                    <a:outerShdw blurRad="63500" sx="102000" sy="102000" algn="ctr" rotWithShape="0">
                      <a:prstClr val="black">
                        <a:alpha val="40000"/>
                      </a:prstClr>
                    </a:outerShdw>
                  </a:effectLst>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100" b="1" dirty="0">
                        <a:effectLst>
                          <a:outerShdw blurRad="38100" dist="38100" dir="2700000" algn="tl">
                            <a:srgbClr val="000000">
                              <a:alpha val="43137"/>
                            </a:srgbClr>
                          </a:outerShdw>
                        </a:effectLst>
                      </a:rPr>
                      <a:t>Charge vs. lab Energy</a:t>
                    </a:r>
                  </a:p>
                </p:txBody>
              </p:sp>
            </p:grpSp>
            <p:sp>
              <p:nvSpPr>
                <p:cNvPr id="31" name="Ovale 30">
                  <a:extLst>
                    <a:ext uri="{FF2B5EF4-FFF2-40B4-BE49-F238E27FC236}">
                      <a16:creationId xmlns:a16="http://schemas.microsoft.com/office/drawing/2014/main" id="{21DD82B3-9611-436B-BC0E-5313E747BECA}"/>
                    </a:ext>
                  </a:extLst>
                </p:cNvPr>
                <p:cNvSpPr/>
                <p:nvPr/>
              </p:nvSpPr>
              <p:spPr>
                <a:xfrm>
                  <a:off x="1145124" y="1955837"/>
                  <a:ext cx="821232" cy="460162"/>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a:extLst>
                    <a:ext uri="{FF2B5EF4-FFF2-40B4-BE49-F238E27FC236}">
                      <a16:creationId xmlns:a16="http://schemas.microsoft.com/office/drawing/2014/main" id="{85DE8642-8EB9-414E-81DE-7D0D0C852DE7}"/>
                    </a:ext>
                  </a:extLst>
                </p:cNvPr>
                <p:cNvSpPr/>
                <p:nvPr/>
              </p:nvSpPr>
              <p:spPr>
                <a:xfrm>
                  <a:off x="4171352" y="2007623"/>
                  <a:ext cx="821232" cy="460162"/>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asellaDiTesto 27">
                <a:extLst>
                  <a:ext uri="{FF2B5EF4-FFF2-40B4-BE49-F238E27FC236}">
                    <a16:creationId xmlns:a16="http://schemas.microsoft.com/office/drawing/2014/main" id="{91E206AF-F5BE-46CB-8170-BFA64A6FD1DC}"/>
                  </a:ext>
                </a:extLst>
              </p:cNvPr>
              <p:cNvSpPr txBox="1"/>
              <p:nvPr/>
            </p:nvSpPr>
            <p:spPr>
              <a:xfrm>
                <a:off x="629190" y="1034720"/>
                <a:ext cx="4893530" cy="369332"/>
              </a:xfrm>
              <a:prstGeom prst="rect">
                <a:avLst/>
              </a:prstGeom>
              <a:solidFill>
                <a:schemeClr val="bg1"/>
              </a:solidFill>
            </p:spPr>
            <p:txBody>
              <a:bodyPr wrap="square" rtlCol="0">
                <a:spAutoFit/>
              </a:bodyPr>
              <a:lstStyle/>
              <a:p>
                <a:pPr algn="ctr"/>
                <a:r>
                  <a:rPr lang="en-US" b="1" u="sng" dirty="0">
                    <a:solidFill>
                      <a:srgbClr val="C00000"/>
                    </a:solidFill>
                  </a:rPr>
                  <a:t>Experimental Data: TOTAL EVENTS</a:t>
                </a:r>
              </a:p>
            </p:txBody>
          </p:sp>
          <p:sp>
            <p:nvSpPr>
              <p:cNvPr id="29" name="Rettangolo 28">
                <a:extLst>
                  <a:ext uri="{FF2B5EF4-FFF2-40B4-BE49-F238E27FC236}">
                    <a16:creationId xmlns:a16="http://schemas.microsoft.com/office/drawing/2014/main" id="{B11C2B39-B9B7-4984-B0EB-4E43CE3D44C4}"/>
                  </a:ext>
                </a:extLst>
              </p:cNvPr>
              <p:cNvSpPr/>
              <p:nvPr/>
            </p:nvSpPr>
            <p:spPr>
              <a:xfrm>
                <a:off x="629190" y="1034721"/>
                <a:ext cx="4893530" cy="210292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igura a mano libera: forma 22">
              <a:extLst>
                <a:ext uri="{FF2B5EF4-FFF2-40B4-BE49-F238E27FC236}">
                  <a16:creationId xmlns:a16="http://schemas.microsoft.com/office/drawing/2014/main" id="{68FBD431-2C7C-43CA-AC87-F35EB1326F9F}"/>
                </a:ext>
              </a:extLst>
            </p:cNvPr>
            <p:cNvSpPr/>
            <p:nvPr/>
          </p:nvSpPr>
          <p:spPr>
            <a:xfrm>
              <a:off x="10639195" y="1709742"/>
              <a:ext cx="821232" cy="369332"/>
            </a:xfrm>
            <a:custGeom>
              <a:avLst/>
              <a:gdLst>
                <a:gd name="connsiteX0" fmla="*/ 825910 w 1622323"/>
                <a:gd name="connsiteY0" fmla="*/ 0 h 988142"/>
                <a:gd name="connsiteX1" fmla="*/ 147484 w 1622323"/>
                <a:gd name="connsiteY1" fmla="*/ 471949 h 988142"/>
                <a:gd name="connsiteX2" fmla="*/ 0 w 1622323"/>
                <a:gd name="connsiteY2" fmla="*/ 973394 h 988142"/>
                <a:gd name="connsiteX3" fmla="*/ 1622323 w 1622323"/>
                <a:gd name="connsiteY3" fmla="*/ 988142 h 988142"/>
                <a:gd name="connsiteX4" fmla="*/ 1519084 w 1622323"/>
                <a:gd name="connsiteY4" fmla="*/ 486697 h 988142"/>
                <a:gd name="connsiteX5" fmla="*/ 1312607 w 1622323"/>
                <a:gd name="connsiteY5" fmla="*/ 44245 h 988142"/>
                <a:gd name="connsiteX6" fmla="*/ 825910 w 1622323"/>
                <a:gd name="connsiteY6" fmla="*/ 0 h 98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323" h="988142">
                  <a:moveTo>
                    <a:pt x="825910" y="0"/>
                  </a:moveTo>
                  <a:lnTo>
                    <a:pt x="147484" y="471949"/>
                  </a:lnTo>
                  <a:lnTo>
                    <a:pt x="0" y="973394"/>
                  </a:lnTo>
                  <a:lnTo>
                    <a:pt x="1622323" y="988142"/>
                  </a:lnTo>
                  <a:lnTo>
                    <a:pt x="1519084" y="486697"/>
                  </a:lnTo>
                  <a:lnTo>
                    <a:pt x="1312607" y="44245"/>
                  </a:lnTo>
                  <a:lnTo>
                    <a:pt x="825910" y="0"/>
                  </a:ln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864610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13063" y="6436149"/>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18</a:t>
            </a:fld>
            <a:endParaRPr lang="en-US"/>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pic>
        <p:nvPicPr>
          <p:cNvPr id="8" name="Immagine 7">
            <a:extLst>
              <a:ext uri="{FF2B5EF4-FFF2-40B4-BE49-F238E27FC236}">
                <a16:creationId xmlns:a16="http://schemas.microsoft.com/office/drawing/2014/main" id="{1BBEF178-4280-46C3-8F4E-7D3A818B5F0C}"/>
              </a:ext>
            </a:extLst>
          </p:cNvPr>
          <p:cNvPicPr>
            <a:picLocks noChangeAspect="1"/>
          </p:cNvPicPr>
          <p:nvPr/>
        </p:nvPicPr>
        <p:blipFill>
          <a:blip r:embed="rId5"/>
          <a:stretch>
            <a:fillRect/>
          </a:stretch>
        </p:blipFill>
        <p:spPr>
          <a:xfrm>
            <a:off x="107609" y="1656382"/>
            <a:ext cx="6682912" cy="4443814"/>
          </a:xfrm>
          <a:prstGeom prst="rect">
            <a:avLst/>
          </a:prstGeom>
          <a:ln>
            <a:solidFill>
              <a:schemeClr val="accent1"/>
            </a:solidFill>
          </a:ln>
          <a:effectLst>
            <a:outerShdw blurRad="292100" dist="139700" dir="2700000" algn="tl" rotWithShape="0">
              <a:srgbClr val="333333">
                <a:alpha val="65000"/>
              </a:srgbClr>
            </a:outerShdw>
          </a:effectLst>
        </p:spPr>
      </p:pic>
      <p:sp>
        <p:nvSpPr>
          <p:cNvPr id="9" name="CasellaDiTesto 8"/>
          <p:cNvSpPr txBox="1"/>
          <p:nvPr/>
        </p:nvSpPr>
        <p:spPr>
          <a:xfrm>
            <a:off x="442230" y="1104356"/>
            <a:ext cx="7837275" cy="369332"/>
          </a:xfrm>
          <a:prstGeom prst="rect">
            <a:avLst/>
          </a:prstGeom>
          <a:noFill/>
        </p:spPr>
        <p:txBody>
          <a:bodyPr wrap="square" rtlCol="0">
            <a:spAutoFit/>
          </a:bodyPr>
          <a:lstStyle/>
          <a:p>
            <a:r>
              <a:rPr lang="it-IT" dirty="0">
                <a:solidFill>
                  <a:srgbClr val="C00000"/>
                </a:solidFill>
              </a:rPr>
              <a:t>TOTAL CHARGE DETECTED </a:t>
            </a:r>
            <a:r>
              <a:rPr lang="it-IT" dirty="0">
                <a:solidFill>
                  <a:srgbClr val="C00000"/>
                </a:solidFill>
                <a:sym typeface="Wingdings" panose="05000000000000000000" pitchFamily="2" charset="2"/>
              </a:rPr>
              <a:t></a:t>
            </a:r>
            <a:r>
              <a:rPr lang="it-IT" dirty="0" err="1">
                <a:solidFill>
                  <a:srgbClr val="C00000"/>
                </a:solidFill>
              </a:rPr>
              <a:t>Only</a:t>
            </a:r>
            <a:r>
              <a:rPr lang="it-IT" dirty="0">
                <a:solidFill>
                  <a:srgbClr val="C00000"/>
                </a:solidFill>
              </a:rPr>
              <a:t> </a:t>
            </a:r>
            <a:r>
              <a:rPr lang="it-IT" dirty="0" err="1">
                <a:solidFill>
                  <a:srgbClr val="C00000"/>
                </a:solidFill>
              </a:rPr>
              <a:t>neutrons</a:t>
            </a:r>
            <a:r>
              <a:rPr lang="it-IT" dirty="0">
                <a:solidFill>
                  <a:srgbClr val="C00000"/>
                </a:solidFill>
              </a:rPr>
              <a:t> </a:t>
            </a:r>
            <a:r>
              <a:rPr lang="it-IT" dirty="0" err="1">
                <a:solidFill>
                  <a:srgbClr val="C00000"/>
                </a:solidFill>
              </a:rPr>
              <a:t>missing</a:t>
            </a:r>
            <a:endParaRPr lang="it-IT" dirty="0">
              <a:solidFill>
                <a:srgbClr val="C00000"/>
              </a:solidFill>
            </a:endParaRPr>
          </a:p>
        </p:txBody>
      </p:sp>
      <p:sp>
        <p:nvSpPr>
          <p:cNvPr id="10" name="Rettangolo 9"/>
          <p:cNvSpPr/>
          <p:nvPr/>
        </p:nvSpPr>
        <p:spPr>
          <a:xfrm>
            <a:off x="1899077" y="232983"/>
            <a:ext cx="6284953" cy="830997"/>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400" dirty="0"/>
              <a:t>Complete events - Z-distribution</a:t>
            </a:r>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5062" y="3567527"/>
            <a:ext cx="3901695" cy="3263183"/>
          </a:xfrm>
          <a:prstGeom prst="rect">
            <a:avLst/>
          </a:prstGeom>
          <a:ln w="12700">
            <a:solidFill>
              <a:srgbClr val="1508B8"/>
            </a:solidFill>
          </a:ln>
        </p:spPr>
      </p:pic>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062" y="343124"/>
            <a:ext cx="3901695" cy="3224403"/>
          </a:xfrm>
          <a:prstGeom prst="rect">
            <a:avLst/>
          </a:prstGeom>
          <a:ln>
            <a:solidFill>
              <a:srgbClr val="00B050"/>
            </a:solidFill>
          </a:ln>
        </p:spPr>
      </p:pic>
    </p:spTree>
    <p:extLst>
      <p:ext uri="{BB962C8B-B14F-4D97-AF65-F5344CB8AC3E}">
        <p14:creationId xmlns:p14="http://schemas.microsoft.com/office/powerpoint/2010/main" val="1446424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grpSp>
        <p:nvGrpSpPr>
          <p:cNvPr id="25" name="Gruppo 24"/>
          <p:cNvGrpSpPr/>
          <p:nvPr/>
        </p:nvGrpSpPr>
        <p:grpSpPr>
          <a:xfrm>
            <a:off x="8094133" y="539805"/>
            <a:ext cx="3961986" cy="6246161"/>
            <a:chOff x="6493966" y="734426"/>
            <a:chExt cx="2650034" cy="5775522"/>
          </a:xfrm>
        </p:grpSpPr>
        <p:grpSp>
          <p:nvGrpSpPr>
            <p:cNvPr id="26" name="Gruppo 25"/>
            <p:cNvGrpSpPr/>
            <p:nvPr/>
          </p:nvGrpSpPr>
          <p:grpSpPr>
            <a:xfrm>
              <a:off x="6493966" y="988428"/>
              <a:ext cx="2650034" cy="5521520"/>
              <a:chOff x="6493966" y="988428"/>
              <a:chExt cx="2650034" cy="5521520"/>
            </a:xfrm>
          </p:grpSpPr>
          <p:pic>
            <p:nvPicPr>
              <p:cNvPr id="30" name="Immagine 29"/>
              <p:cNvPicPr>
                <a:picLocks noChangeAspect="1"/>
              </p:cNvPicPr>
              <p:nvPr/>
            </p:nvPicPr>
            <p:blipFill rotWithShape="1">
              <a:blip r:embed="rId3">
                <a:extLst>
                  <a:ext uri="{28A0092B-C50C-407E-A947-70E740481C1C}">
                    <a14:useLocalDpi xmlns:a14="http://schemas.microsoft.com/office/drawing/2010/main" val="0"/>
                  </a:ext>
                </a:extLst>
              </a:blip>
              <a:srcRect l="2199" t="48704" r="42091" b="349"/>
              <a:stretch/>
            </p:blipFill>
            <p:spPr>
              <a:xfrm>
                <a:off x="6502962" y="988428"/>
                <a:ext cx="2641038" cy="1672992"/>
              </a:xfrm>
              <a:prstGeom prst="rect">
                <a:avLst/>
              </a:prstGeom>
            </p:spPr>
          </p:pic>
          <p:pic>
            <p:nvPicPr>
              <p:cNvPr id="31" name="Immagine 30"/>
              <p:cNvPicPr>
                <a:picLocks noChangeAspect="1"/>
              </p:cNvPicPr>
              <p:nvPr/>
            </p:nvPicPr>
            <p:blipFill rotWithShape="1">
              <a:blip r:embed="rId4">
                <a:extLst>
                  <a:ext uri="{28A0092B-C50C-407E-A947-70E740481C1C}">
                    <a14:useLocalDpi xmlns:a14="http://schemas.microsoft.com/office/drawing/2010/main" val="0"/>
                  </a:ext>
                </a:extLst>
              </a:blip>
              <a:srcRect t="49014" r="41764"/>
              <a:stretch/>
            </p:blipFill>
            <p:spPr>
              <a:xfrm>
                <a:off x="6493966" y="2915510"/>
                <a:ext cx="2650034" cy="1710889"/>
              </a:xfrm>
              <a:prstGeom prst="rect">
                <a:avLst/>
              </a:prstGeom>
            </p:spPr>
          </p:pic>
          <p:sp>
            <p:nvSpPr>
              <p:cNvPr id="32" name="CasellaDiTesto 31">
                <a:extLst>
                  <a:ext uri="{FF2B5EF4-FFF2-40B4-BE49-F238E27FC236}">
                    <a16:creationId xmlns:a16="http://schemas.microsoft.com/office/drawing/2014/main" id="{62F94EE2-6098-4FEF-9FED-B32D799E6E83}"/>
                  </a:ext>
                </a:extLst>
              </p:cNvPr>
              <p:cNvSpPr txBox="1"/>
              <p:nvPr/>
            </p:nvSpPr>
            <p:spPr>
              <a:xfrm>
                <a:off x="8422953" y="1207655"/>
                <a:ext cx="422083"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2400" b="1" dirty="0">
                    <a:ln>
                      <a:solidFill>
                        <a:srgbClr val="FF0000"/>
                      </a:solidFill>
                    </a:ln>
                    <a:solidFill>
                      <a:schemeClr val="bg1"/>
                    </a:solidFill>
                    <a:latin typeface="Symbol" panose="05050102010706020507" pitchFamily="18" charset="2"/>
                  </a:rPr>
                  <a:t>a</a:t>
                </a:r>
              </a:p>
            </p:txBody>
          </p:sp>
          <p:sp>
            <p:nvSpPr>
              <p:cNvPr id="33" name="CasellaDiTesto 32">
                <a:extLst>
                  <a:ext uri="{FF2B5EF4-FFF2-40B4-BE49-F238E27FC236}">
                    <a16:creationId xmlns:a16="http://schemas.microsoft.com/office/drawing/2014/main" id="{62F94EE2-6098-4FEF-9FED-B32D799E6E83}"/>
                  </a:ext>
                </a:extLst>
              </p:cNvPr>
              <p:cNvSpPr txBox="1"/>
              <p:nvPr/>
            </p:nvSpPr>
            <p:spPr>
              <a:xfrm>
                <a:off x="8536459" y="2922167"/>
                <a:ext cx="422083"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2400" b="1" dirty="0">
                    <a:ln>
                      <a:solidFill>
                        <a:srgbClr val="FF0000"/>
                      </a:solidFill>
                    </a:ln>
                    <a:solidFill>
                      <a:schemeClr val="bg1"/>
                    </a:solidFill>
                    <a:latin typeface="Symbol" panose="05050102010706020507" pitchFamily="18" charset="2"/>
                  </a:rPr>
                  <a:t>a</a:t>
                </a:r>
              </a:p>
            </p:txBody>
          </p:sp>
          <p:pic>
            <p:nvPicPr>
              <p:cNvPr id="34" name="Immagine 33"/>
              <p:cNvPicPr>
                <a:picLocks noChangeAspect="1"/>
              </p:cNvPicPr>
              <p:nvPr/>
            </p:nvPicPr>
            <p:blipFill rotWithShape="1">
              <a:blip r:embed="rId5">
                <a:extLst>
                  <a:ext uri="{28A0092B-C50C-407E-A947-70E740481C1C}">
                    <a14:useLocalDpi xmlns:a14="http://schemas.microsoft.com/office/drawing/2010/main" val="0"/>
                  </a:ext>
                </a:extLst>
              </a:blip>
              <a:srcRect t="48979" r="41736"/>
              <a:stretch/>
            </p:blipFill>
            <p:spPr>
              <a:xfrm>
                <a:off x="6493966" y="4880488"/>
                <a:ext cx="2650034" cy="1629460"/>
              </a:xfrm>
              <a:prstGeom prst="rect">
                <a:avLst/>
              </a:prstGeom>
            </p:spPr>
          </p:pic>
          <p:sp>
            <p:nvSpPr>
              <p:cNvPr id="35" name="CasellaDiTesto 34">
                <a:extLst>
                  <a:ext uri="{FF2B5EF4-FFF2-40B4-BE49-F238E27FC236}">
                    <a16:creationId xmlns:a16="http://schemas.microsoft.com/office/drawing/2014/main" id="{62F94EE2-6098-4FEF-9FED-B32D799E6E83}"/>
                  </a:ext>
                </a:extLst>
              </p:cNvPr>
              <p:cNvSpPr txBox="1"/>
              <p:nvPr/>
            </p:nvSpPr>
            <p:spPr>
              <a:xfrm>
                <a:off x="8633995" y="4939943"/>
                <a:ext cx="422083"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2400" b="1" dirty="0">
                    <a:ln>
                      <a:solidFill>
                        <a:srgbClr val="FF0000"/>
                      </a:solidFill>
                    </a:ln>
                    <a:solidFill>
                      <a:schemeClr val="bg1"/>
                    </a:solidFill>
                    <a:latin typeface="Symbol" panose="05050102010706020507" pitchFamily="18" charset="2"/>
                  </a:rPr>
                  <a:t>a</a:t>
                </a:r>
              </a:p>
            </p:txBody>
          </p:sp>
        </p:grpSp>
        <p:sp>
          <p:nvSpPr>
            <p:cNvPr id="27" name="CasellaDiTesto 26"/>
            <p:cNvSpPr txBox="1"/>
            <p:nvPr/>
          </p:nvSpPr>
          <p:spPr>
            <a:xfrm>
              <a:off x="6949659" y="734426"/>
              <a:ext cx="1234308" cy="341503"/>
            </a:xfrm>
            <a:prstGeom prst="rect">
              <a:avLst/>
            </a:prstGeom>
            <a:noFill/>
          </p:spPr>
          <p:txBody>
            <a:bodyPr wrap="none" rtlCol="0">
              <a:spAutoFit/>
            </a:bodyPr>
            <a:lstStyle/>
            <a:p>
              <a:r>
                <a:rPr lang="it-IT" b="1" baseline="30000" dirty="0" smtClean="0">
                  <a:solidFill>
                    <a:srgbClr val="FF0000"/>
                  </a:solidFill>
                </a:rPr>
                <a:t>16</a:t>
              </a:r>
              <a:r>
                <a:rPr lang="it-IT" b="1" dirty="0" smtClean="0">
                  <a:solidFill>
                    <a:srgbClr val="FF0000"/>
                  </a:solidFill>
                </a:rPr>
                <a:t>O+</a:t>
              </a:r>
              <a:r>
                <a:rPr lang="it-IT" b="1" baseline="30000" dirty="0" smtClean="0">
                  <a:solidFill>
                    <a:srgbClr val="FF0000"/>
                  </a:solidFill>
                </a:rPr>
                <a:t>30</a:t>
              </a:r>
              <a:r>
                <a:rPr lang="it-IT" b="1" dirty="0" smtClean="0">
                  <a:solidFill>
                    <a:srgbClr val="FF0000"/>
                  </a:solidFill>
                </a:rPr>
                <a:t>Si 111 </a:t>
              </a:r>
              <a:r>
                <a:rPr lang="it-IT" b="1" dirty="0" err="1" smtClean="0">
                  <a:solidFill>
                    <a:srgbClr val="FF0000"/>
                  </a:solidFill>
                </a:rPr>
                <a:t>MeV</a:t>
              </a:r>
              <a:endParaRPr lang="it-IT" b="1" dirty="0">
                <a:solidFill>
                  <a:srgbClr val="FF0000"/>
                </a:solidFill>
              </a:endParaRPr>
            </a:p>
          </p:txBody>
        </p:sp>
        <p:sp>
          <p:nvSpPr>
            <p:cNvPr id="28" name="CasellaDiTesto 27"/>
            <p:cNvSpPr txBox="1"/>
            <p:nvPr/>
          </p:nvSpPr>
          <p:spPr>
            <a:xfrm>
              <a:off x="6878702" y="2644238"/>
              <a:ext cx="1234308" cy="341503"/>
            </a:xfrm>
            <a:prstGeom prst="rect">
              <a:avLst/>
            </a:prstGeom>
            <a:noFill/>
          </p:spPr>
          <p:txBody>
            <a:bodyPr wrap="none" rtlCol="0">
              <a:spAutoFit/>
            </a:bodyPr>
            <a:lstStyle/>
            <a:p>
              <a:r>
                <a:rPr lang="it-IT" b="1" baseline="30000" dirty="0" smtClean="0">
                  <a:solidFill>
                    <a:srgbClr val="FF0000"/>
                  </a:solidFill>
                </a:rPr>
                <a:t>18</a:t>
              </a:r>
              <a:r>
                <a:rPr lang="it-IT" b="1" dirty="0" smtClean="0">
                  <a:solidFill>
                    <a:srgbClr val="FF0000"/>
                  </a:solidFill>
                </a:rPr>
                <a:t>O+</a:t>
              </a:r>
              <a:r>
                <a:rPr lang="it-IT" b="1" baseline="30000" dirty="0" smtClean="0">
                  <a:solidFill>
                    <a:srgbClr val="FF0000"/>
                  </a:solidFill>
                </a:rPr>
                <a:t>28</a:t>
              </a:r>
              <a:r>
                <a:rPr lang="it-IT" b="1" dirty="0" smtClean="0">
                  <a:solidFill>
                    <a:srgbClr val="FF0000"/>
                  </a:solidFill>
                </a:rPr>
                <a:t>Si 126 </a:t>
              </a:r>
              <a:r>
                <a:rPr lang="it-IT" b="1" dirty="0" err="1" smtClean="0">
                  <a:solidFill>
                    <a:srgbClr val="FF0000"/>
                  </a:solidFill>
                </a:rPr>
                <a:t>MeV</a:t>
              </a:r>
              <a:endParaRPr lang="it-IT" b="1" dirty="0">
                <a:solidFill>
                  <a:srgbClr val="FF0000"/>
                </a:solidFill>
              </a:endParaRPr>
            </a:p>
          </p:txBody>
        </p:sp>
        <p:sp>
          <p:nvSpPr>
            <p:cNvPr id="29" name="CasellaDiTesto 28"/>
            <p:cNvSpPr txBox="1"/>
            <p:nvPr/>
          </p:nvSpPr>
          <p:spPr>
            <a:xfrm>
              <a:off x="6959276" y="4615163"/>
              <a:ext cx="1221442" cy="341503"/>
            </a:xfrm>
            <a:prstGeom prst="rect">
              <a:avLst/>
            </a:prstGeom>
            <a:noFill/>
          </p:spPr>
          <p:txBody>
            <a:bodyPr wrap="none" rtlCol="0">
              <a:spAutoFit/>
            </a:bodyPr>
            <a:lstStyle/>
            <a:p>
              <a:r>
                <a:rPr lang="it-IT" b="1" baseline="30000" dirty="0" smtClean="0">
                  <a:solidFill>
                    <a:srgbClr val="FF0000"/>
                  </a:solidFill>
                </a:rPr>
                <a:t>19</a:t>
              </a:r>
              <a:r>
                <a:rPr lang="it-IT" b="1" dirty="0" smtClean="0">
                  <a:solidFill>
                    <a:srgbClr val="FF0000"/>
                  </a:solidFill>
                </a:rPr>
                <a:t>F+</a:t>
              </a:r>
              <a:r>
                <a:rPr lang="it-IT" b="1" baseline="30000" dirty="0" smtClean="0">
                  <a:solidFill>
                    <a:srgbClr val="FF0000"/>
                  </a:solidFill>
                </a:rPr>
                <a:t>27</a:t>
              </a:r>
              <a:r>
                <a:rPr lang="it-IT" b="1" dirty="0" smtClean="0">
                  <a:solidFill>
                    <a:srgbClr val="FF0000"/>
                  </a:solidFill>
                </a:rPr>
                <a:t>Al 133 </a:t>
              </a:r>
              <a:r>
                <a:rPr lang="it-IT" b="1" dirty="0" err="1" smtClean="0">
                  <a:solidFill>
                    <a:srgbClr val="FF0000"/>
                  </a:solidFill>
                </a:rPr>
                <a:t>MeV</a:t>
              </a:r>
              <a:endParaRPr lang="it-IT" b="1" dirty="0">
                <a:solidFill>
                  <a:srgbClr val="FF0000"/>
                </a:solidFill>
              </a:endParaRPr>
            </a:p>
          </p:txBody>
        </p:sp>
      </p:grpSp>
      <p:sp>
        <p:nvSpPr>
          <p:cNvPr id="2" name="Segnaposto piè di pagina 1"/>
          <p:cNvSpPr>
            <a:spLocks noGrp="1"/>
          </p:cNvSpPr>
          <p:nvPr>
            <p:ph type="ftr" sz="quarter" idx="11"/>
          </p:nvPr>
        </p:nvSpPr>
        <p:spPr>
          <a:xfrm>
            <a:off x="2967025" y="6465584"/>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19</a:t>
            </a:fld>
            <a:endParaRPr lang="en-US"/>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7"/>
          <a:stretch>
            <a:fillRect/>
          </a:stretch>
        </p:blipFill>
        <p:spPr>
          <a:xfrm>
            <a:off x="11353800" y="-1"/>
            <a:ext cx="807946" cy="669471"/>
          </a:xfrm>
          <a:prstGeom prst="rect">
            <a:avLst/>
          </a:prstGeom>
        </p:spPr>
      </p:pic>
      <p:sp>
        <p:nvSpPr>
          <p:cNvPr id="8" name="Rettangolo 7"/>
          <p:cNvSpPr/>
          <p:nvPr/>
        </p:nvSpPr>
        <p:spPr>
          <a:xfrm>
            <a:off x="3655438" y="168413"/>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t>
            </a:r>
            <a:r>
              <a:rPr lang="en-US" sz="2000" dirty="0" smtClean="0"/>
              <a:t>Multiplicities</a:t>
            </a:r>
            <a:endParaRPr lang="en-US" sz="2000" dirty="0"/>
          </a:p>
        </p:txBody>
      </p:sp>
      <p:sp>
        <p:nvSpPr>
          <p:cNvPr id="9" name="Titolo 1">
            <a:extLst>
              <a:ext uri="{FF2B5EF4-FFF2-40B4-BE49-F238E27FC236}">
                <a16:creationId xmlns:a16="http://schemas.microsoft.com/office/drawing/2014/main" id="{0354657B-8C92-4200-A8E6-23331C31E071}"/>
              </a:ext>
            </a:extLst>
          </p:cNvPr>
          <p:cNvSpPr txBox="1">
            <a:spLocks/>
          </p:cNvSpPr>
          <p:nvPr/>
        </p:nvSpPr>
        <p:spPr>
          <a:xfrm>
            <a:off x="977159" y="529306"/>
            <a:ext cx="2677283" cy="717125"/>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spcAft>
                <a:spcPts val="600"/>
              </a:spcAft>
            </a:pPr>
            <a:r>
              <a:rPr lang="el-GR" sz="2500" b="1" u="sng" cap="none" dirty="0">
                <a:solidFill>
                  <a:srgbClr val="2A1AF6"/>
                </a:solidFill>
                <a:latin typeface="Times New Roman" panose="02020603050405020304" pitchFamily="18" charset="0"/>
                <a:cs typeface="Times New Roman" panose="02020603050405020304" pitchFamily="18" charset="0"/>
              </a:rPr>
              <a:t>α</a:t>
            </a:r>
            <a:r>
              <a:rPr lang="en-US" sz="2500" b="1" u="sng" cap="none" dirty="0">
                <a:solidFill>
                  <a:srgbClr val="2A1AF6"/>
                </a:solidFill>
              </a:rPr>
              <a:t> &amp; p multiplicities </a:t>
            </a:r>
            <a:endParaRPr lang="en-US" sz="2500" u="sng" cap="none" dirty="0">
              <a:solidFill>
                <a:srgbClr val="2A1AF6"/>
              </a:solidFill>
            </a:endParaRPr>
          </a:p>
        </p:txBody>
      </p:sp>
      <p:grpSp>
        <p:nvGrpSpPr>
          <p:cNvPr id="10" name="Gruppo 9">
            <a:extLst>
              <a:ext uri="{FF2B5EF4-FFF2-40B4-BE49-F238E27FC236}">
                <a16:creationId xmlns:a16="http://schemas.microsoft.com/office/drawing/2014/main" id="{DDD23479-4D1B-4C3A-A3E2-42B354539362}"/>
              </a:ext>
            </a:extLst>
          </p:cNvPr>
          <p:cNvGrpSpPr/>
          <p:nvPr/>
        </p:nvGrpSpPr>
        <p:grpSpPr>
          <a:xfrm>
            <a:off x="501756" y="1177639"/>
            <a:ext cx="5534222" cy="5287946"/>
            <a:chOff x="6057714" y="2050469"/>
            <a:chExt cx="5196553" cy="4568863"/>
          </a:xfrm>
        </p:grpSpPr>
        <p:grpSp>
          <p:nvGrpSpPr>
            <p:cNvPr id="11" name="Gruppo 10">
              <a:extLst>
                <a:ext uri="{FF2B5EF4-FFF2-40B4-BE49-F238E27FC236}">
                  <a16:creationId xmlns:a16="http://schemas.microsoft.com/office/drawing/2014/main" id="{A9C22AEE-2C07-4569-8309-E39BF87EF338}"/>
                </a:ext>
              </a:extLst>
            </p:cNvPr>
            <p:cNvGrpSpPr/>
            <p:nvPr/>
          </p:nvGrpSpPr>
          <p:grpSpPr>
            <a:xfrm>
              <a:off x="6057714" y="2050469"/>
              <a:ext cx="5196553" cy="4568863"/>
              <a:chOff x="2799344" y="1975986"/>
              <a:chExt cx="5196553" cy="4568863"/>
            </a:xfrm>
          </p:grpSpPr>
          <p:grpSp>
            <p:nvGrpSpPr>
              <p:cNvPr id="13" name="Gruppo 12">
                <a:extLst>
                  <a:ext uri="{FF2B5EF4-FFF2-40B4-BE49-F238E27FC236}">
                    <a16:creationId xmlns:a16="http://schemas.microsoft.com/office/drawing/2014/main" id="{6125ACCB-CF87-49C4-826B-848B705D8D64}"/>
                  </a:ext>
                </a:extLst>
              </p:cNvPr>
              <p:cNvGrpSpPr/>
              <p:nvPr/>
            </p:nvGrpSpPr>
            <p:grpSpPr>
              <a:xfrm>
                <a:off x="2799344" y="1975986"/>
                <a:ext cx="5196553" cy="4548465"/>
                <a:chOff x="2799344" y="1975986"/>
                <a:chExt cx="5196553" cy="4548465"/>
              </a:xfrm>
            </p:grpSpPr>
            <p:sp>
              <p:nvSpPr>
                <p:cNvPr id="15" name="Rettangolo 14">
                  <a:extLst>
                    <a:ext uri="{FF2B5EF4-FFF2-40B4-BE49-F238E27FC236}">
                      <a16:creationId xmlns:a16="http://schemas.microsoft.com/office/drawing/2014/main" id="{C85E2961-5CB5-4493-B5C5-2BDDBB0FFF93}"/>
                    </a:ext>
                  </a:extLst>
                </p:cNvPr>
                <p:cNvSpPr/>
                <p:nvPr/>
              </p:nvSpPr>
              <p:spPr>
                <a:xfrm>
                  <a:off x="2799344" y="1975986"/>
                  <a:ext cx="3545310" cy="4548465"/>
                </a:xfrm>
                <a:prstGeom prst="rect">
                  <a:avLst/>
                </a:prstGeom>
                <a:solidFill>
                  <a:schemeClr val="tx1"/>
                </a:solid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Immagine 15">
                  <a:extLst>
                    <a:ext uri="{FF2B5EF4-FFF2-40B4-BE49-F238E27FC236}">
                      <a16:creationId xmlns:a16="http://schemas.microsoft.com/office/drawing/2014/main" id="{3DFB73D8-405A-4F28-A7A9-6003ED5367EE}"/>
                    </a:ext>
                  </a:extLst>
                </p:cNvPr>
                <p:cNvPicPr>
                  <a:picLocks noChangeAspect="1"/>
                </p:cNvPicPr>
                <p:nvPr/>
              </p:nvPicPr>
              <p:blipFill rotWithShape="1">
                <a:blip r:embed="rId8">
                  <a:extLst>
                    <a:ext uri="{28A0092B-C50C-407E-A947-70E740481C1C}">
                      <a14:useLocalDpi xmlns:a14="http://schemas.microsoft.com/office/drawing/2010/main" val="0"/>
                    </a:ext>
                  </a:extLst>
                </a:blip>
                <a:srcRect l="190" t="50744" r="38746" b="204"/>
                <a:stretch/>
              </p:blipFill>
              <p:spPr>
                <a:xfrm>
                  <a:off x="2995197" y="2044977"/>
                  <a:ext cx="3297688" cy="2104934"/>
                </a:xfrm>
                <a:prstGeom prst="rect">
                  <a:avLst/>
                </a:prstGeom>
              </p:spPr>
            </p:pic>
            <p:sp>
              <p:nvSpPr>
                <p:cNvPr id="17" name="CasellaDiTesto 16">
                  <a:extLst>
                    <a:ext uri="{FF2B5EF4-FFF2-40B4-BE49-F238E27FC236}">
                      <a16:creationId xmlns:a16="http://schemas.microsoft.com/office/drawing/2014/main" id="{62F94EE2-6098-4FEF-9FED-B32D799E6E83}"/>
                    </a:ext>
                  </a:extLst>
                </p:cNvPr>
                <p:cNvSpPr txBox="1"/>
                <p:nvPr/>
              </p:nvSpPr>
              <p:spPr>
                <a:xfrm>
                  <a:off x="5504630" y="2126022"/>
                  <a:ext cx="378630" cy="410217"/>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2400" b="1" dirty="0">
                      <a:ln>
                        <a:solidFill>
                          <a:srgbClr val="FF0000"/>
                        </a:solidFill>
                      </a:ln>
                      <a:solidFill>
                        <a:schemeClr val="bg1"/>
                      </a:solidFill>
                      <a:latin typeface="Symbol" panose="05050102010706020507" pitchFamily="18" charset="2"/>
                    </a:rPr>
                    <a:t>a</a:t>
                  </a:r>
                </a:p>
              </p:txBody>
            </p:sp>
            <p:pic>
              <p:nvPicPr>
                <p:cNvPr id="18" name="Immagine 17">
                  <a:extLst>
                    <a:ext uri="{FF2B5EF4-FFF2-40B4-BE49-F238E27FC236}">
                      <a16:creationId xmlns:a16="http://schemas.microsoft.com/office/drawing/2014/main" id="{B72A4634-7C2D-4BB6-8596-3C5AA34BA652}"/>
                    </a:ext>
                  </a:extLst>
                </p:cNvPr>
                <p:cNvPicPr>
                  <a:picLocks noChangeAspect="1"/>
                </p:cNvPicPr>
                <p:nvPr/>
              </p:nvPicPr>
              <p:blipFill rotWithShape="1">
                <a:blip r:embed="rId9">
                  <a:extLst>
                    <a:ext uri="{28A0092B-C50C-407E-A947-70E740481C1C}">
                      <a14:useLocalDpi xmlns:a14="http://schemas.microsoft.com/office/drawing/2010/main" val="0"/>
                    </a:ext>
                  </a:extLst>
                </a:blip>
                <a:srcRect l="-225" t="50801" r="42417" b="41"/>
                <a:stretch/>
              </p:blipFill>
              <p:spPr>
                <a:xfrm>
                  <a:off x="2984133" y="4214598"/>
                  <a:ext cx="3107710" cy="2089064"/>
                </a:xfrm>
                <a:prstGeom prst="rect">
                  <a:avLst/>
                </a:prstGeom>
              </p:spPr>
            </p:pic>
            <p:sp>
              <p:nvSpPr>
                <p:cNvPr id="19" name="CasellaDiTesto 18">
                  <a:extLst>
                    <a:ext uri="{FF2B5EF4-FFF2-40B4-BE49-F238E27FC236}">
                      <a16:creationId xmlns:a16="http://schemas.microsoft.com/office/drawing/2014/main" id="{FF7C80F1-5F75-429A-A15C-68BB771A0DDE}"/>
                    </a:ext>
                  </a:extLst>
                </p:cNvPr>
                <p:cNvSpPr txBox="1"/>
                <p:nvPr/>
              </p:nvSpPr>
              <p:spPr>
                <a:xfrm>
                  <a:off x="5504630" y="4436456"/>
                  <a:ext cx="322524" cy="35552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2000" b="1" dirty="0">
                      <a:ln>
                        <a:solidFill>
                          <a:srgbClr val="FF0000"/>
                        </a:solidFill>
                      </a:ln>
                      <a:solidFill>
                        <a:schemeClr val="bg1"/>
                      </a:solidFill>
                    </a:rPr>
                    <a:t>p</a:t>
                  </a:r>
                </a:p>
              </p:txBody>
            </p:sp>
            <p:cxnSp>
              <p:nvCxnSpPr>
                <p:cNvPr id="20" name="Connettore 2 19">
                  <a:extLst>
                    <a:ext uri="{FF2B5EF4-FFF2-40B4-BE49-F238E27FC236}">
                      <a16:creationId xmlns:a16="http://schemas.microsoft.com/office/drawing/2014/main" id="{9335A649-2ACD-48A0-BFDF-187BA6FF39D6}"/>
                    </a:ext>
                  </a:extLst>
                </p:cNvPr>
                <p:cNvCxnSpPr>
                  <a:cxnSpLocks/>
                </p:cNvCxnSpPr>
                <p:nvPr/>
              </p:nvCxnSpPr>
              <p:spPr>
                <a:xfrm>
                  <a:off x="4749583" y="2180217"/>
                  <a:ext cx="1" cy="382988"/>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0B932829-0C39-4C89-8835-C45A2EA539A0}"/>
                    </a:ext>
                  </a:extLst>
                </p:cNvPr>
                <p:cNvCxnSpPr>
                  <a:cxnSpLocks/>
                </p:cNvCxnSpPr>
                <p:nvPr/>
              </p:nvCxnSpPr>
              <p:spPr>
                <a:xfrm flipV="1">
                  <a:off x="4760165" y="5055830"/>
                  <a:ext cx="0" cy="375920"/>
                </a:xfrm>
                <a:prstGeom prst="straightConnector1">
                  <a:avLst/>
                </a:prstGeom>
                <a:ln w="57150">
                  <a:solidFill>
                    <a:srgbClr val="00B050"/>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E790E99E-B9DA-4E50-9817-64CD0D3867EF}"/>
                    </a:ext>
                  </a:extLst>
                </p:cNvPr>
                <p:cNvCxnSpPr>
                  <a:cxnSpLocks/>
                </p:cNvCxnSpPr>
                <p:nvPr/>
              </p:nvCxnSpPr>
              <p:spPr>
                <a:xfrm>
                  <a:off x="5114195" y="2365667"/>
                  <a:ext cx="1" cy="382988"/>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EA089520-C732-4E3C-B51C-C9CFCCB67292}"/>
                    </a:ext>
                  </a:extLst>
                </p:cNvPr>
                <p:cNvCxnSpPr>
                  <a:cxnSpLocks/>
                </p:cNvCxnSpPr>
                <p:nvPr/>
              </p:nvCxnSpPr>
              <p:spPr>
                <a:xfrm>
                  <a:off x="3700019" y="4140211"/>
                  <a:ext cx="1" cy="382988"/>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id="{82FF8753-20EB-4B7D-A73D-59E3C63924B8}"/>
                    </a:ext>
                  </a:extLst>
                </p:cNvPr>
                <p:cNvPicPr>
                  <a:picLocks noChangeAspect="1"/>
                </p:cNvPicPr>
                <p:nvPr/>
              </p:nvPicPr>
              <p:blipFill rotWithShape="1">
                <a:blip r:embed="rId3">
                  <a:extLst>
                    <a:ext uri="{28A0092B-C50C-407E-A947-70E740481C1C}">
                      <a14:useLocalDpi xmlns:a14="http://schemas.microsoft.com/office/drawing/2010/main" val="0"/>
                    </a:ext>
                  </a:extLst>
                </a:blip>
                <a:srcRect l="68369" t="63788" r="5064" b="15480"/>
                <a:stretch/>
              </p:blipFill>
              <p:spPr>
                <a:xfrm>
                  <a:off x="6132172" y="3441634"/>
                  <a:ext cx="1863725" cy="1194877"/>
                </a:xfrm>
                <a:prstGeom prst="rect">
                  <a:avLst/>
                </a:prstGeom>
                <a:ln w="28575">
                  <a:solidFill>
                    <a:srgbClr val="0070C0"/>
                  </a:solidFill>
                </a:ln>
                <a:effectLst>
                  <a:outerShdw blurRad="50800" dist="38100" dir="2700000" algn="tl" rotWithShape="0">
                    <a:prstClr val="black">
                      <a:alpha val="40000"/>
                    </a:prstClr>
                  </a:outerShdw>
                </a:effectLst>
              </p:spPr>
            </p:pic>
          </p:grpSp>
          <p:sp>
            <p:nvSpPr>
              <p:cNvPr id="14" name="CasellaDiTesto 13">
                <a:extLst>
                  <a:ext uri="{FF2B5EF4-FFF2-40B4-BE49-F238E27FC236}">
                    <a16:creationId xmlns:a16="http://schemas.microsoft.com/office/drawing/2014/main" id="{44F97596-28C6-448A-BA40-BC8D93E33841}"/>
                  </a:ext>
                </a:extLst>
              </p:cNvPr>
              <p:cNvSpPr txBox="1"/>
              <p:nvPr/>
            </p:nvSpPr>
            <p:spPr>
              <a:xfrm>
                <a:off x="2799345" y="6216675"/>
                <a:ext cx="3545310" cy="328174"/>
              </a:xfrm>
              <a:prstGeom prst="rect">
                <a:avLst/>
              </a:prstGeom>
              <a:noFill/>
            </p:spPr>
            <p:txBody>
              <a:bodyPr wrap="square" rtlCol="0">
                <a:spAutoFit/>
              </a:bodyPr>
              <a:lstStyle/>
              <a:p>
                <a:r>
                  <a:rPr lang="it-IT" b="1" dirty="0" err="1">
                    <a:solidFill>
                      <a:schemeClr val="bg1"/>
                    </a:solidFill>
                  </a:rPr>
                  <a:t>Normalization</a:t>
                </a:r>
                <a:r>
                  <a:rPr lang="it-IT" b="1" dirty="0">
                    <a:solidFill>
                      <a:schemeClr val="bg1"/>
                    </a:solidFill>
                  </a:rPr>
                  <a:t> to # of </a:t>
                </a:r>
                <a:r>
                  <a:rPr lang="it-IT" b="1" dirty="0" err="1">
                    <a:solidFill>
                      <a:schemeClr val="bg1"/>
                    </a:solidFill>
                  </a:rPr>
                  <a:t>residues</a:t>
                </a:r>
                <a:endParaRPr lang="it-IT" b="1" dirty="0">
                  <a:solidFill>
                    <a:schemeClr val="bg1"/>
                  </a:solidFill>
                </a:endParaRPr>
              </a:p>
            </p:txBody>
          </p:sp>
        </p:grpSp>
        <p:cxnSp>
          <p:nvCxnSpPr>
            <p:cNvPr id="12" name="Connettore 2 11">
              <a:extLst>
                <a:ext uri="{FF2B5EF4-FFF2-40B4-BE49-F238E27FC236}">
                  <a16:creationId xmlns:a16="http://schemas.microsoft.com/office/drawing/2014/main" id="{22625D05-7D47-472B-8B27-9CCD9B2DF5B5}"/>
                </a:ext>
              </a:extLst>
            </p:cNvPr>
            <p:cNvCxnSpPr>
              <a:cxnSpLocks/>
            </p:cNvCxnSpPr>
            <p:nvPr/>
          </p:nvCxnSpPr>
          <p:spPr>
            <a:xfrm>
              <a:off x="8711551" y="2880520"/>
              <a:ext cx="1" cy="382988"/>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6" name="CasellaDiTesto 35"/>
          <p:cNvSpPr txBox="1"/>
          <p:nvPr/>
        </p:nvSpPr>
        <p:spPr>
          <a:xfrm>
            <a:off x="4295251" y="2043890"/>
            <a:ext cx="1845377" cy="369332"/>
          </a:xfrm>
          <a:prstGeom prst="rect">
            <a:avLst/>
          </a:prstGeom>
          <a:noFill/>
        </p:spPr>
        <p:txBody>
          <a:bodyPr wrap="none" rtlCol="0">
            <a:spAutoFit/>
          </a:bodyPr>
          <a:lstStyle/>
          <a:p>
            <a:r>
              <a:rPr lang="it-IT" b="1" baseline="30000" dirty="0" smtClean="0">
                <a:solidFill>
                  <a:srgbClr val="FF0000"/>
                </a:solidFill>
              </a:rPr>
              <a:t>16</a:t>
            </a:r>
            <a:r>
              <a:rPr lang="it-IT" b="1" dirty="0" smtClean="0">
                <a:solidFill>
                  <a:srgbClr val="FF0000"/>
                </a:solidFill>
              </a:rPr>
              <a:t>O+</a:t>
            </a:r>
            <a:r>
              <a:rPr lang="it-IT" b="1" baseline="30000" dirty="0" smtClean="0">
                <a:solidFill>
                  <a:srgbClr val="FF0000"/>
                </a:solidFill>
              </a:rPr>
              <a:t>30</a:t>
            </a:r>
            <a:r>
              <a:rPr lang="it-IT" b="1" dirty="0" smtClean="0">
                <a:solidFill>
                  <a:srgbClr val="FF0000"/>
                </a:solidFill>
              </a:rPr>
              <a:t>Si 128 </a:t>
            </a:r>
            <a:r>
              <a:rPr lang="it-IT" b="1" dirty="0" err="1" smtClean="0">
                <a:solidFill>
                  <a:srgbClr val="FF0000"/>
                </a:solidFill>
              </a:rPr>
              <a:t>MeV</a:t>
            </a:r>
            <a:endParaRPr lang="it-IT" b="1" dirty="0">
              <a:solidFill>
                <a:srgbClr val="FF0000"/>
              </a:solidFill>
            </a:endParaRPr>
          </a:p>
        </p:txBody>
      </p:sp>
    </p:spTree>
    <p:extLst>
      <p:ext uri="{BB962C8B-B14F-4D97-AF65-F5344CB8AC3E}">
        <p14:creationId xmlns:p14="http://schemas.microsoft.com/office/powerpoint/2010/main" val="209047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2167626" y="6457701"/>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2</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353800" y="-1"/>
            <a:ext cx="807946"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a tool to study nuclear matter </a:t>
            </a:r>
            <a:endParaRPr lang="en-US" sz="2000" dirty="0">
              <a:solidFill>
                <a:srgbClr val="1508B8"/>
              </a:solidFill>
            </a:endParaRPr>
          </a:p>
        </p:txBody>
      </p:sp>
      <p:sp>
        <p:nvSpPr>
          <p:cNvPr id="2" name="CasellaDiTesto 1"/>
          <p:cNvSpPr txBox="1"/>
          <p:nvPr/>
        </p:nvSpPr>
        <p:spPr>
          <a:xfrm>
            <a:off x="2631929" y="664804"/>
            <a:ext cx="9370867" cy="1323439"/>
          </a:xfrm>
          <a:prstGeom prst="rect">
            <a:avLst/>
          </a:prstGeom>
          <a:noFill/>
        </p:spPr>
        <p:txBody>
          <a:bodyPr wrap="square" rtlCol="0">
            <a:spAutoFit/>
          </a:bodyPr>
          <a:lstStyle/>
          <a:p>
            <a:pPr algn="just"/>
            <a:r>
              <a:rPr lang="en-US" sz="2000" dirty="0" smtClean="0"/>
              <a:t>In order to study </a:t>
            </a:r>
            <a:r>
              <a:rPr lang="en-US" sz="2000" b="1" dirty="0" smtClean="0"/>
              <a:t>nuclear properties</a:t>
            </a:r>
            <a:r>
              <a:rPr lang="en-US" sz="2000" dirty="0" smtClean="0"/>
              <a:t>, beside radioactive decay a </a:t>
            </a:r>
            <a:r>
              <a:rPr lang="en-US" sz="2000" b="1" dirty="0" smtClean="0"/>
              <a:t>further tool </a:t>
            </a:r>
            <a:r>
              <a:rPr lang="en-US" sz="2000" dirty="0" smtClean="0"/>
              <a:t>is given by </a:t>
            </a:r>
            <a:r>
              <a:rPr lang="en-US" sz="2000" b="1" dirty="0" smtClean="0"/>
              <a:t>nuclear reactions</a:t>
            </a:r>
            <a:r>
              <a:rPr lang="en-US" sz="2000" dirty="0" smtClean="0"/>
              <a:t>, which induce </a:t>
            </a:r>
            <a:r>
              <a:rPr lang="en-US" sz="2000" b="1" dirty="0" smtClean="0"/>
              <a:t>enhanced effects </a:t>
            </a:r>
            <a:r>
              <a:rPr lang="en-US" sz="2000" dirty="0" smtClean="0"/>
              <a:t>in the behavior of the </a:t>
            </a:r>
            <a:r>
              <a:rPr lang="en-US" sz="2000" b="1" dirty="0" smtClean="0"/>
              <a:t>nuclear system: </a:t>
            </a:r>
            <a:r>
              <a:rPr lang="en-US" sz="2000" dirty="0" smtClean="0"/>
              <a:t>the induced </a:t>
            </a:r>
            <a:r>
              <a:rPr lang="en-US" sz="2000" b="1" dirty="0" smtClean="0"/>
              <a:t>variations </a:t>
            </a:r>
            <a:r>
              <a:rPr lang="en-US" sz="2000" dirty="0" smtClean="0"/>
              <a:t>can, therefore, be studied, trying to get back as much as possible detailed  </a:t>
            </a:r>
            <a:r>
              <a:rPr lang="en-US" sz="2000" b="1" dirty="0" smtClean="0"/>
              <a:t>information</a:t>
            </a:r>
            <a:r>
              <a:rPr lang="en-US" sz="2000" dirty="0" smtClean="0"/>
              <a:t> on </a:t>
            </a:r>
            <a:r>
              <a:rPr lang="en-US" sz="2000" b="1" dirty="0" smtClean="0">
                <a:solidFill>
                  <a:srgbClr val="FF0000"/>
                </a:solidFill>
              </a:rPr>
              <a:t>nuclear matter behavior, structure and composition</a:t>
            </a:r>
            <a:r>
              <a:rPr lang="en-US" sz="2000" dirty="0" smtClean="0"/>
              <a:t>.</a:t>
            </a:r>
            <a:endParaRPr lang="en-US" sz="2000" dirty="0"/>
          </a:p>
        </p:txBody>
      </p:sp>
      <p:sp>
        <p:nvSpPr>
          <p:cNvPr id="8" name="CasellaDiTesto 7"/>
          <p:cNvSpPr txBox="1"/>
          <p:nvPr/>
        </p:nvSpPr>
        <p:spPr>
          <a:xfrm>
            <a:off x="-10668" y="3041381"/>
            <a:ext cx="8671561" cy="3693319"/>
          </a:xfrm>
          <a:prstGeom prst="rect">
            <a:avLst/>
          </a:prstGeom>
          <a:noFill/>
        </p:spPr>
        <p:txBody>
          <a:bodyPr wrap="square" rtlCol="0">
            <a:spAutoFit/>
          </a:bodyPr>
          <a:lstStyle/>
          <a:p>
            <a:r>
              <a:rPr lang="en-US" dirty="0" smtClean="0"/>
              <a:t>We can distinguish mainly two items:</a:t>
            </a:r>
          </a:p>
          <a:p>
            <a:endParaRPr lang="en-US" dirty="0"/>
          </a:p>
          <a:p>
            <a:pPr marL="285750" indent="-285750">
              <a:buFont typeface="Arial" panose="020B0604020202020204" pitchFamily="34" charset="0"/>
              <a:buChar char="•"/>
            </a:pPr>
            <a:r>
              <a:rPr lang="en-US" b="1" dirty="0" smtClean="0"/>
              <a:t>Using nuclear reactions </a:t>
            </a:r>
            <a:r>
              <a:rPr lang="en-US" dirty="0" smtClean="0"/>
              <a:t>as a tool to </a:t>
            </a:r>
            <a:r>
              <a:rPr lang="en-US" b="1" dirty="0" smtClean="0"/>
              <a:t>populate excited nuclei </a:t>
            </a:r>
            <a:r>
              <a:rPr lang="en-US" dirty="0" smtClean="0"/>
              <a:t>so to study the properties of the system through its </a:t>
            </a:r>
            <a:r>
              <a:rPr lang="en-US" b="1" dirty="0" smtClean="0">
                <a:solidFill>
                  <a:srgbClr val="FF0000"/>
                </a:solidFill>
              </a:rPr>
              <a:t>decay</a:t>
            </a:r>
            <a:r>
              <a:rPr lang="en-US" dirty="0" smtClean="0"/>
              <a:t> to the </a:t>
            </a:r>
            <a:r>
              <a:rPr lang="en-US" b="1" dirty="0" smtClean="0">
                <a:solidFill>
                  <a:srgbClr val="FF0000"/>
                </a:solidFill>
              </a:rPr>
              <a:t>fundamental state</a:t>
            </a:r>
            <a:r>
              <a:rPr lang="en-US" dirty="0" smtClean="0"/>
              <a:t>; </a:t>
            </a:r>
          </a:p>
          <a:p>
            <a:endParaRPr lang="en-US" dirty="0"/>
          </a:p>
          <a:p>
            <a:pPr marL="285750" indent="-285750" algn="just">
              <a:buFont typeface="Arial" panose="020B0604020202020204" pitchFamily="34" charset="0"/>
              <a:buChar char="•"/>
            </a:pPr>
            <a:r>
              <a:rPr lang="en-US" b="1" dirty="0" smtClean="0"/>
              <a:t>Studying nuclear reactions </a:t>
            </a:r>
            <a:r>
              <a:rPr lang="en-US" dirty="0" smtClean="0"/>
              <a:t>themselves</a:t>
            </a:r>
            <a:r>
              <a:rPr lang="en-US" b="1" dirty="0" smtClean="0"/>
              <a:t> </a:t>
            </a:r>
            <a:r>
              <a:rPr lang="en-US" dirty="0" smtClean="0"/>
              <a:t>to understand the </a:t>
            </a:r>
            <a:r>
              <a:rPr lang="en-US" b="1" dirty="0" smtClean="0">
                <a:solidFill>
                  <a:srgbClr val="FF0000"/>
                </a:solidFill>
              </a:rPr>
              <a:t>interplay between different mechanisms</a:t>
            </a:r>
            <a:r>
              <a:rPr lang="en-US" dirty="0" smtClean="0">
                <a:solidFill>
                  <a:srgbClr val="FF0000"/>
                </a:solidFill>
              </a:rPr>
              <a:t> </a:t>
            </a:r>
            <a:r>
              <a:rPr lang="en-US" dirty="0" smtClean="0"/>
              <a:t>which may compete as a function of different parameters in the entrance channel (energy, mass asymmetry, centrality, mass of the involved partners etc.) to get information on the </a:t>
            </a:r>
            <a:r>
              <a:rPr lang="en-US" b="1" dirty="0" smtClean="0"/>
              <a:t>gross properties of nuclear matter </a:t>
            </a:r>
            <a:r>
              <a:rPr lang="en-US" dirty="0" smtClean="0"/>
              <a:t>like its viscosity and its behavior as a function of the </a:t>
            </a:r>
            <a:r>
              <a:rPr lang="en-US" b="1" dirty="0" smtClean="0"/>
              <a:t>Temperature, Excitation Energy, Density, Angular Momentum, Isospin. </a:t>
            </a:r>
            <a:r>
              <a:rPr lang="en-US" dirty="0" smtClean="0"/>
              <a:t>In particular conditions of energy and colliding partners information on the  </a:t>
            </a:r>
            <a:r>
              <a:rPr lang="en-US" b="1" dirty="0" smtClean="0"/>
              <a:t>Nuclear Equation of State</a:t>
            </a:r>
            <a:r>
              <a:rPr lang="en-US" dirty="0" smtClean="0"/>
              <a:t> can be inferred, with a great interest in the </a:t>
            </a:r>
            <a:r>
              <a:rPr lang="en-US" b="1" dirty="0" smtClean="0"/>
              <a:t>symmetry term </a:t>
            </a:r>
            <a:r>
              <a:rPr lang="en-US" dirty="0" smtClean="0"/>
              <a:t>of that equation.</a:t>
            </a:r>
            <a:endParaRPr lang="en-US" dirty="0"/>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7" name="Gruppo 66"/>
          <p:cNvGrpSpPr/>
          <p:nvPr/>
        </p:nvGrpSpPr>
        <p:grpSpPr>
          <a:xfrm>
            <a:off x="8774854" y="2157904"/>
            <a:ext cx="3374621" cy="4307774"/>
            <a:chOff x="8483838" y="2242706"/>
            <a:chExt cx="3374621" cy="4307774"/>
          </a:xfrm>
        </p:grpSpPr>
        <p:pic>
          <p:nvPicPr>
            <p:cNvPr id="12" name="Immagine 11"/>
            <p:cNvPicPr>
              <a:picLocks noChangeAspect="1"/>
            </p:cNvPicPr>
            <p:nvPr/>
          </p:nvPicPr>
          <p:blipFill rotWithShape="1">
            <a:blip r:embed="rId6"/>
            <a:srcRect l="3380"/>
            <a:stretch/>
          </p:blipFill>
          <p:spPr>
            <a:xfrm>
              <a:off x="8483838" y="4454004"/>
              <a:ext cx="3374621" cy="2096476"/>
            </a:xfrm>
            <a:prstGeom prst="rect">
              <a:avLst/>
            </a:prstGeom>
            <a:ln>
              <a:solidFill>
                <a:schemeClr val="tx1"/>
              </a:solidFill>
            </a:ln>
          </p:spPr>
        </p:pic>
        <p:grpSp>
          <p:nvGrpSpPr>
            <p:cNvPr id="66" name="Gruppo 65"/>
            <p:cNvGrpSpPr/>
            <p:nvPr/>
          </p:nvGrpSpPr>
          <p:grpSpPr>
            <a:xfrm>
              <a:off x="8483838" y="2242706"/>
              <a:ext cx="3364443" cy="2125034"/>
              <a:chOff x="8483839" y="2242706"/>
              <a:chExt cx="3273934" cy="2125034"/>
            </a:xfrm>
          </p:grpSpPr>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839" y="2242706"/>
                <a:ext cx="3273934" cy="2125034"/>
              </a:xfrm>
              <a:prstGeom prst="rect">
                <a:avLst/>
              </a:prstGeom>
              <a:ln>
                <a:solidFill>
                  <a:schemeClr val="tx1"/>
                </a:solidFill>
              </a:ln>
            </p:spPr>
          </p:pic>
          <p:sp>
            <p:nvSpPr>
              <p:cNvPr id="65" name="Rettangolo 64"/>
              <p:cNvSpPr/>
              <p:nvPr/>
            </p:nvSpPr>
            <p:spPr>
              <a:xfrm>
                <a:off x="8483839" y="2242706"/>
                <a:ext cx="1098043" cy="254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uppo 14"/>
          <p:cNvGrpSpPr/>
          <p:nvPr/>
        </p:nvGrpSpPr>
        <p:grpSpPr>
          <a:xfrm>
            <a:off x="452557" y="1089961"/>
            <a:ext cx="2065411" cy="2086077"/>
            <a:chOff x="685147" y="4138167"/>
            <a:chExt cx="2738886" cy="2719833"/>
          </a:xfrm>
        </p:grpSpPr>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47" y="4138167"/>
              <a:ext cx="2738886" cy="251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Connettore 2 16"/>
            <p:cNvCxnSpPr/>
            <p:nvPr/>
          </p:nvCxnSpPr>
          <p:spPr>
            <a:xfrm flipV="1">
              <a:off x="2054590" y="4980548"/>
              <a:ext cx="1197891" cy="680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827584" y="4980548"/>
              <a:ext cx="1227006" cy="680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2054590" y="5661248"/>
              <a:ext cx="0" cy="11967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0" name="Immagine 19"/>
          <p:cNvPicPr>
            <a:picLocks noChangeAspect="1"/>
          </p:cNvPicPr>
          <p:nvPr/>
        </p:nvPicPr>
        <p:blipFill rotWithShape="1">
          <a:blip r:embed="rId9">
            <a:extLst>
              <a:ext uri="{28A0092B-C50C-407E-A947-70E740481C1C}">
                <a14:useLocalDpi xmlns:a14="http://schemas.microsoft.com/office/drawing/2010/main" val="0"/>
              </a:ext>
            </a:extLst>
          </a:blip>
          <a:srcRect l="20503" t="77243" r="20339" b="3830"/>
          <a:stretch/>
        </p:blipFill>
        <p:spPr>
          <a:xfrm>
            <a:off x="3048000" y="1956012"/>
            <a:ext cx="5467928" cy="1117600"/>
          </a:xfrm>
          <a:prstGeom prst="rect">
            <a:avLst/>
          </a:prstGeom>
          <a:ln>
            <a:solidFill>
              <a:srgbClr val="FF0000"/>
            </a:solidFill>
          </a:ln>
        </p:spPr>
      </p:pic>
    </p:spTree>
    <p:extLst>
      <p:ext uri="{BB962C8B-B14F-4D97-AF65-F5344CB8AC3E}">
        <p14:creationId xmlns:p14="http://schemas.microsoft.com/office/powerpoint/2010/main" val="2866232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532069" y="6473123"/>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20</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9" name="Rettangolo 8"/>
          <p:cNvSpPr/>
          <p:nvPr/>
        </p:nvSpPr>
        <p:spPr>
          <a:xfrm>
            <a:off x="5488994" y="334734"/>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t>
            </a:r>
            <a:r>
              <a:rPr lang="en-US" sz="2000" dirty="0" smtClean="0"/>
              <a:t>Multiplicities</a:t>
            </a:r>
            <a:endParaRPr lang="en-US" sz="2000" dirty="0"/>
          </a:p>
        </p:txBody>
      </p:sp>
      <p:pic>
        <p:nvPicPr>
          <p:cNvPr id="4" name="Immagine 3"/>
          <p:cNvPicPr>
            <a:picLocks noChangeAspect="1"/>
          </p:cNvPicPr>
          <p:nvPr/>
        </p:nvPicPr>
        <p:blipFill rotWithShape="1">
          <a:blip r:embed="rId5">
            <a:extLst>
              <a:ext uri="{28A0092B-C50C-407E-A947-70E740481C1C}">
                <a14:useLocalDpi xmlns:a14="http://schemas.microsoft.com/office/drawing/2010/main" val="0"/>
              </a:ext>
            </a:extLst>
          </a:blip>
          <a:srcRect t="15229" b="16282"/>
          <a:stretch/>
        </p:blipFill>
        <p:spPr>
          <a:xfrm>
            <a:off x="341727" y="3711770"/>
            <a:ext cx="5790786" cy="2632364"/>
          </a:xfrm>
          <a:prstGeom prst="rect">
            <a:avLst/>
          </a:prstGeom>
          <a:ln>
            <a:solidFill>
              <a:srgbClr val="00B050"/>
            </a:solidFill>
          </a:ln>
        </p:spPr>
      </p:pic>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t="20956" b="22792"/>
          <a:stretch/>
        </p:blipFill>
        <p:spPr>
          <a:xfrm>
            <a:off x="6269354" y="3688411"/>
            <a:ext cx="5715408" cy="2632364"/>
          </a:xfrm>
          <a:prstGeom prst="rect">
            <a:avLst/>
          </a:prstGeom>
          <a:ln>
            <a:solidFill>
              <a:srgbClr val="1508B8"/>
            </a:solidFill>
          </a:ln>
        </p:spPr>
      </p:pic>
      <p:sp>
        <p:nvSpPr>
          <p:cNvPr id="7" name="CasellaDiTesto 6"/>
          <p:cNvSpPr txBox="1"/>
          <p:nvPr/>
        </p:nvSpPr>
        <p:spPr>
          <a:xfrm>
            <a:off x="6171792" y="6369045"/>
            <a:ext cx="3606436" cy="400110"/>
          </a:xfrm>
          <a:prstGeom prst="rect">
            <a:avLst/>
          </a:prstGeom>
          <a:noFill/>
        </p:spPr>
        <p:txBody>
          <a:bodyPr wrap="none" rtlCol="0">
            <a:spAutoFit/>
          </a:bodyPr>
          <a:lstStyle/>
          <a:p>
            <a:r>
              <a:rPr lang="it-IT" sz="2000" b="1" dirty="0" smtClean="0">
                <a:solidFill>
                  <a:srgbClr val="FF0000"/>
                </a:solidFill>
              </a:rPr>
              <a:t>p – </a:t>
            </a:r>
            <a:r>
              <a:rPr lang="it-IT" sz="2000" b="1" dirty="0" smtClean="0">
                <a:solidFill>
                  <a:srgbClr val="FF0000"/>
                </a:solidFill>
                <a:latin typeface="Symbol" panose="05050102010706020507" pitchFamily="18" charset="2"/>
              </a:rPr>
              <a:t>a</a:t>
            </a:r>
            <a:r>
              <a:rPr lang="it-IT" sz="2000" b="1" dirty="0" smtClean="0">
                <a:solidFill>
                  <a:srgbClr val="FF0000"/>
                </a:solidFill>
              </a:rPr>
              <a:t> </a:t>
            </a:r>
            <a:r>
              <a:rPr lang="en-GB" sz="2000" b="1" dirty="0" smtClean="0">
                <a:solidFill>
                  <a:srgbClr val="FF0000"/>
                </a:solidFill>
              </a:rPr>
              <a:t>complementary</a:t>
            </a:r>
            <a:r>
              <a:rPr lang="it-IT" sz="2000" b="1" dirty="0" smtClean="0">
                <a:solidFill>
                  <a:srgbClr val="FF0000"/>
                </a:solidFill>
              </a:rPr>
              <a:t> </a:t>
            </a:r>
            <a:r>
              <a:rPr lang="en-GB" sz="2000" b="1" dirty="0" smtClean="0">
                <a:solidFill>
                  <a:srgbClr val="FF0000"/>
                </a:solidFill>
              </a:rPr>
              <a:t>behaviour</a:t>
            </a:r>
            <a:endParaRPr lang="en-GB" sz="2000" b="1" dirty="0">
              <a:solidFill>
                <a:srgbClr val="FF0000"/>
              </a:solidFill>
            </a:endParaRPr>
          </a:p>
        </p:txBody>
      </p:sp>
      <p:pic>
        <p:nvPicPr>
          <p:cNvPr id="11" name="Immagine 10"/>
          <p:cNvPicPr>
            <a:picLocks noChangeAspect="1"/>
          </p:cNvPicPr>
          <p:nvPr/>
        </p:nvPicPr>
        <p:blipFill rotWithShape="1">
          <a:blip r:embed="rId7">
            <a:extLst>
              <a:ext uri="{28A0092B-C50C-407E-A947-70E740481C1C}">
                <a14:useLocalDpi xmlns:a14="http://schemas.microsoft.com/office/drawing/2010/main" val="0"/>
              </a:ext>
            </a:extLst>
          </a:blip>
          <a:srcRect l="2413" t="15380" r="1994" b="19231"/>
          <a:stretch/>
        </p:blipFill>
        <p:spPr>
          <a:xfrm>
            <a:off x="341727" y="1039573"/>
            <a:ext cx="5790786" cy="2460865"/>
          </a:xfrm>
          <a:prstGeom prst="rect">
            <a:avLst/>
          </a:prstGeom>
          <a:ln w="19050">
            <a:solidFill>
              <a:srgbClr val="00B050"/>
            </a:solidFill>
          </a:ln>
        </p:spPr>
      </p:pic>
      <p:pic>
        <p:nvPicPr>
          <p:cNvPr id="12" name="Immagine 11"/>
          <p:cNvPicPr>
            <a:picLocks noChangeAspect="1"/>
          </p:cNvPicPr>
          <p:nvPr/>
        </p:nvPicPr>
        <p:blipFill rotWithShape="1">
          <a:blip r:embed="rId8">
            <a:extLst>
              <a:ext uri="{28A0092B-C50C-407E-A947-70E740481C1C}">
                <a14:useLocalDpi xmlns:a14="http://schemas.microsoft.com/office/drawing/2010/main" val="0"/>
              </a:ext>
            </a:extLst>
          </a:blip>
          <a:srcRect l="3080" t="21073" r="4279" b="20886"/>
          <a:stretch/>
        </p:blipFill>
        <p:spPr>
          <a:xfrm>
            <a:off x="6269354" y="1039573"/>
            <a:ext cx="5715408" cy="2476608"/>
          </a:xfrm>
          <a:prstGeom prst="rect">
            <a:avLst/>
          </a:prstGeom>
          <a:ln w="12700">
            <a:solidFill>
              <a:srgbClr val="1508B8"/>
            </a:solidFill>
          </a:ln>
        </p:spPr>
      </p:pic>
    </p:spTree>
    <p:extLst>
      <p:ext uri="{BB962C8B-B14F-4D97-AF65-F5344CB8AC3E}">
        <p14:creationId xmlns:p14="http://schemas.microsoft.com/office/powerpoint/2010/main" val="3303262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5443268" y="6438422"/>
            <a:ext cx="591053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F.G. Selected Topics in Nuclear and Atomic Physics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Fiera di </a:t>
            </a:r>
            <a:r>
              <a:rPr kumimoji="0" lang="en-US" sz="1200" b="0" i="0" u="none" strike="noStrike" kern="1200" cap="none" spc="0" normalizeH="0" baseline="0" noProof="0" dirty="0" err="1" smtClean="0">
                <a:ln>
                  <a:noFill/>
                </a:ln>
                <a:solidFill>
                  <a:prstClr val="black">
                    <a:tint val="75000"/>
                  </a:prstClr>
                </a:solidFill>
                <a:effectLst/>
                <a:uLnTx/>
                <a:uFillTx/>
                <a:latin typeface="Calibri" panose="020F0502020204030204"/>
                <a:ea typeface="+mn-ea"/>
                <a:cs typeface="+mn-cs"/>
              </a:rPr>
              <a:t>Primiero</a:t>
            </a: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  30 September - 4 October 2019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Segnaposto numero diapositiva 2"/>
          <p:cNvSpPr>
            <a:spLocks noGrp="1"/>
          </p:cNvSpPr>
          <p:nvPr>
            <p:ph type="sldNum" sz="quarter" idx="12"/>
          </p:nvPr>
        </p:nvSpPr>
        <p:spPr>
          <a:xfrm>
            <a:off x="9448800" y="64655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E3AFC-C3F0-4658-9A99-690BE02128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12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508B8"/>
                </a:solidFill>
                <a:effectLst/>
                <a:uLnTx/>
                <a:uFillTx/>
                <a:latin typeface="Calibri" panose="020F0502020204030204"/>
                <a:ea typeface="+mj-ea"/>
                <a:cs typeface="+mj-cs"/>
              </a:rPr>
              <a:t>Nuclear Reactions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j-ea"/>
                <a:cs typeface="+mj-cs"/>
              </a:rPr>
              <a:t>Four different entrance channels and the </a:t>
            </a:r>
            <a:r>
              <a:rPr kumimoji="0" lang="en-US" sz="1800" b="0" i="0" u="none" strike="noStrike" kern="1200" cap="none" spc="0" normalizeH="0" baseline="30000" noProof="0" dirty="0" smtClean="0">
                <a:ln>
                  <a:noFill/>
                </a:ln>
                <a:solidFill>
                  <a:prstClr val="black"/>
                </a:solidFill>
                <a:effectLst/>
                <a:uLnTx/>
                <a:uFillTx/>
                <a:latin typeface="Calibri" panose="020F0502020204030204"/>
                <a:ea typeface="+mj-ea"/>
                <a:cs typeface="+mj-cs"/>
              </a:rPr>
              <a:t>46</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j-ea"/>
                <a:cs typeface="+mj-cs"/>
              </a:rPr>
              <a:t>Ti* decay</a:t>
            </a:r>
            <a:endPar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6" name="Immagin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5"/>
          <a:stretch>
            <a:fillRect/>
          </a:stretch>
        </p:blipFill>
        <p:spPr>
          <a:xfrm>
            <a:off x="11353800" y="-1"/>
            <a:ext cx="807946" cy="669471"/>
          </a:xfrm>
          <a:prstGeom prst="rect">
            <a:avLst/>
          </a:prstGeom>
        </p:spPr>
      </p:pic>
      <p:sp>
        <p:nvSpPr>
          <p:cNvPr id="9" name="Rettangolo 8"/>
          <p:cNvSpPr/>
          <p:nvPr/>
        </p:nvSpPr>
        <p:spPr>
          <a:xfrm>
            <a:off x="5738376" y="237991"/>
            <a:ext cx="500263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Results: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tot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p</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=22</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Complete events – Angular Distributions</a:t>
            </a:r>
          </a:p>
        </p:txBody>
      </p:sp>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t="10527" r="2937" b="12374"/>
          <a:stretch/>
        </p:blipFill>
        <p:spPr>
          <a:xfrm>
            <a:off x="203361" y="3860147"/>
            <a:ext cx="5328119" cy="2563222"/>
          </a:xfrm>
          <a:prstGeom prst="rect">
            <a:avLst/>
          </a:prstGeom>
          <a:ln>
            <a:solidFill>
              <a:srgbClr val="1508B8"/>
            </a:solidFill>
          </a:ln>
        </p:spPr>
      </p:pic>
      <p:pic>
        <p:nvPicPr>
          <p:cNvPr id="7" name="Immagine 6"/>
          <p:cNvPicPr>
            <a:picLocks noChangeAspect="1"/>
          </p:cNvPicPr>
          <p:nvPr/>
        </p:nvPicPr>
        <p:blipFill rotWithShape="1">
          <a:blip r:embed="rId7">
            <a:extLst>
              <a:ext uri="{28A0092B-C50C-407E-A947-70E740481C1C}">
                <a14:useLocalDpi xmlns:a14="http://schemas.microsoft.com/office/drawing/2010/main" val="0"/>
              </a:ext>
            </a:extLst>
          </a:blip>
          <a:srcRect l="1441" r="1078"/>
          <a:stretch/>
        </p:blipFill>
        <p:spPr>
          <a:xfrm>
            <a:off x="6308203" y="1151396"/>
            <a:ext cx="5337697" cy="5259863"/>
          </a:xfrm>
          <a:prstGeom prst="rect">
            <a:avLst/>
          </a:prstGeom>
          <a:ln>
            <a:solidFill>
              <a:srgbClr val="00B050"/>
            </a:solidFill>
          </a:ln>
        </p:spPr>
      </p:pic>
      <p:grpSp>
        <p:nvGrpSpPr>
          <p:cNvPr id="4" name="Gruppo 3"/>
          <p:cNvGrpSpPr/>
          <p:nvPr/>
        </p:nvGrpSpPr>
        <p:grpSpPr>
          <a:xfrm>
            <a:off x="170151" y="334734"/>
            <a:ext cx="5361329" cy="3220545"/>
            <a:chOff x="142795" y="3598581"/>
            <a:chExt cx="5361329" cy="3220545"/>
          </a:xfrm>
        </p:grpSpPr>
        <p:grpSp>
          <p:nvGrpSpPr>
            <p:cNvPr id="10" name="Gruppo 9">
              <a:extLst>
                <a:ext uri="{FF2B5EF4-FFF2-40B4-BE49-F238E27FC236}">
                  <a16:creationId xmlns:a16="http://schemas.microsoft.com/office/drawing/2014/main" id="{69326D59-04FE-4503-BA44-42509F1FE1F6}"/>
                </a:ext>
              </a:extLst>
            </p:cNvPr>
            <p:cNvGrpSpPr/>
            <p:nvPr/>
          </p:nvGrpSpPr>
          <p:grpSpPr>
            <a:xfrm>
              <a:off x="142795" y="3598581"/>
              <a:ext cx="5361329" cy="3220545"/>
              <a:chOff x="195791" y="392410"/>
              <a:chExt cx="7148438" cy="4294061"/>
            </a:xfrm>
          </p:grpSpPr>
          <p:grpSp>
            <p:nvGrpSpPr>
              <p:cNvPr id="11" name="Gruppo 10">
                <a:extLst>
                  <a:ext uri="{FF2B5EF4-FFF2-40B4-BE49-F238E27FC236}">
                    <a16:creationId xmlns:a16="http://schemas.microsoft.com/office/drawing/2014/main" id="{6FA0ED3C-534E-4AFE-98C3-DA81A0EB271D}"/>
                  </a:ext>
                </a:extLst>
              </p:cNvPr>
              <p:cNvGrpSpPr/>
              <p:nvPr/>
            </p:nvGrpSpPr>
            <p:grpSpPr>
              <a:xfrm>
                <a:off x="195791" y="392410"/>
                <a:ext cx="7148438" cy="4294061"/>
                <a:chOff x="195791" y="392410"/>
                <a:chExt cx="7148438" cy="4294061"/>
              </a:xfrm>
            </p:grpSpPr>
            <p:sp>
              <p:nvSpPr>
                <p:cNvPr id="13" name="Rettangolo 12">
                  <a:extLst>
                    <a:ext uri="{FF2B5EF4-FFF2-40B4-BE49-F238E27FC236}">
                      <a16:creationId xmlns:a16="http://schemas.microsoft.com/office/drawing/2014/main" id="{D5978404-7FC6-46EE-8ECA-CF5A293D76F9}"/>
                    </a:ext>
                  </a:extLst>
                </p:cNvPr>
                <p:cNvSpPr/>
                <p:nvPr/>
              </p:nvSpPr>
              <p:spPr>
                <a:xfrm>
                  <a:off x="195791" y="1367341"/>
                  <a:ext cx="7148438" cy="3319130"/>
                </a:xfrm>
                <a:prstGeom prst="rect">
                  <a:avLst/>
                </a:prstGeom>
                <a:solidFill>
                  <a:schemeClr val="bg1"/>
                </a:solidFill>
                <a:ln w="28575">
                  <a:solidFill>
                    <a:srgbClr val="0070C0"/>
                  </a:solidFill>
                </a:ln>
                <a:effectLst>
                  <a:outerShdw blurRad="50800" dist="38100" dir="2700000" algn="tl" rotWithShape="0">
                    <a:schemeClr val="bg1">
                      <a:alpha val="40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magine 13">
                  <a:extLst>
                    <a:ext uri="{FF2B5EF4-FFF2-40B4-BE49-F238E27FC236}">
                      <a16:creationId xmlns:a16="http://schemas.microsoft.com/office/drawing/2014/main" id="{4E904873-D2ED-4A69-8106-37F4CE0E6548}"/>
                    </a:ext>
                  </a:extLst>
                </p:cNvPr>
                <p:cNvPicPr>
                  <a:picLocks noChangeAspect="1"/>
                </p:cNvPicPr>
                <p:nvPr/>
              </p:nvPicPr>
              <p:blipFill rotWithShape="1">
                <a:blip r:embed="rId8">
                  <a:extLst>
                    <a:ext uri="{28A0092B-C50C-407E-A947-70E740481C1C}">
                      <a14:useLocalDpi xmlns:a14="http://schemas.microsoft.com/office/drawing/2010/main" val="0"/>
                    </a:ext>
                  </a:extLst>
                </a:blip>
                <a:srcRect r="38936" b="50948"/>
                <a:stretch/>
              </p:blipFill>
              <p:spPr>
                <a:xfrm>
                  <a:off x="214812" y="1607294"/>
                  <a:ext cx="3592852" cy="2587911"/>
                </a:xfrm>
                <a:prstGeom prst="rect">
                  <a:avLst/>
                </a:prstGeom>
              </p:spPr>
            </p:pic>
            <p:cxnSp>
              <p:nvCxnSpPr>
                <p:cNvPr id="15" name="Connettore 2 14">
                  <a:extLst>
                    <a:ext uri="{FF2B5EF4-FFF2-40B4-BE49-F238E27FC236}">
                      <a16:creationId xmlns:a16="http://schemas.microsoft.com/office/drawing/2014/main" id="{28410443-C219-49FD-A99E-5BD4251A8405}"/>
                    </a:ext>
                  </a:extLst>
                </p:cNvPr>
                <p:cNvCxnSpPr>
                  <a:cxnSpLocks/>
                </p:cNvCxnSpPr>
                <p:nvPr/>
              </p:nvCxnSpPr>
              <p:spPr>
                <a:xfrm flipH="1" flipV="1">
                  <a:off x="1182692" y="2351754"/>
                  <a:ext cx="234210" cy="283183"/>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1551AC99-E219-41FD-A986-F31437DEFF9E}"/>
                    </a:ext>
                  </a:extLst>
                </p:cNvPr>
                <p:cNvSpPr txBox="1"/>
                <p:nvPr/>
              </p:nvSpPr>
              <p:spPr>
                <a:xfrm>
                  <a:off x="2961705" y="2013785"/>
                  <a:ext cx="440720" cy="492443"/>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solidFill>
                          <a:srgbClr val="FF0000"/>
                        </a:solidFill>
                      </a:ln>
                      <a:solidFill>
                        <a:prstClr val="white"/>
                      </a:solidFill>
                      <a:effectLst/>
                      <a:uLnTx/>
                      <a:uFillTx/>
                      <a:latin typeface="Symbol" panose="05050102010706020507" pitchFamily="18" charset="2"/>
                      <a:ea typeface="+mn-ea"/>
                      <a:cs typeface="+mn-cs"/>
                    </a:rPr>
                    <a:t>a</a:t>
                  </a:r>
                </a:p>
              </p:txBody>
            </p:sp>
            <p:sp>
              <p:nvSpPr>
                <p:cNvPr id="17" name="CasellaDiTesto 16">
                  <a:extLst>
                    <a:ext uri="{FF2B5EF4-FFF2-40B4-BE49-F238E27FC236}">
                      <a16:creationId xmlns:a16="http://schemas.microsoft.com/office/drawing/2014/main" id="{43A476AB-0B6F-4563-8BB2-B4921226EC22}"/>
                    </a:ext>
                  </a:extLst>
                </p:cNvPr>
                <p:cNvSpPr txBox="1"/>
                <p:nvPr/>
              </p:nvSpPr>
              <p:spPr>
                <a:xfrm>
                  <a:off x="942328" y="2916862"/>
                  <a:ext cx="1460229" cy="338555"/>
                </a:xfrm>
                <a:prstGeom prst="rect">
                  <a:avLst/>
                </a:prstGeom>
                <a:noFill/>
                <a:ln>
                  <a:noFill/>
                </a:ln>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solidFill>
                          <a:srgbClr val="FF0066"/>
                        </a:solidFill>
                      </a:ln>
                      <a:solidFill>
                        <a:srgbClr val="70AD47"/>
                      </a:solidFill>
                      <a:effectLst/>
                      <a:uLnTx/>
                      <a:uFillTx/>
                      <a:latin typeface="Calibri" panose="020F0502020204030204"/>
                      <a:ea typeface="+mn-ea"/>
                      <a:cs typeface="+mn-cs"/>
                    </a:rPr>
                    <a:t>over-production</a:t>
                  </a:r>
                </a:p>
              </p:txBody>
            </p:sp>
            <p:pic>
              <p:nvPicPr>
                <p:cNvPr id="18" name="Immagine 17">
                  <a:extLst>
                    <a:ext uri="{FF2B5EF4-FFF2-40B4-BE49-F238E27FC236}">
                      <a16:creationId xmlns:a16="http://schemas.microsoft.com/office/drawing/2014/main" id="{4A72898D-2DC5-416E-9DA4-CD76F11D9257}"/>
                    </a:ext>
                  </a:extLst>
                </p:cNvPr>
                <p:cNvPicPr>
                  <a:picLocks noChangeAspect="1"/>
                </p:cNvPicPr>
                <p:nvPr/>
              </p:nvPicPr>
              <p:blipFill rotWithShape="1">
                <a:blip r:embed="rId9">
                  <a:extLst>
                    <a:ext uri="{28A0092B-C50C-407E-A947-70E740481C1C}">
                      <a14:useLocalDpi xmlns:a14="http://schemas.microsoft.com/office/drawing/2010/main" val="0"/>
                    </a:ext>
                  </a:extLst>
                </a:blip>
                <a:srcRect r="42192" b="50842"/>
                <a:stretch/>
              </p:blipFill>
              <p:spPr>
                <a:xfrm>
                  <a:off x="3698273" y="1637701"/>
                  <a:ext cx="3385870" cy="2557506"/>
                </a:xfrm>
                <a:prstGeom prst="rect">
                  <a:avLst/>
                </a:prstGeom>
              </p:spPr>
            </p:pic>
            <p:sp>
              <p:nvSpPr>
                <p:cNvPr id="19" name="CasellaDiTesto 18">
                  <a:extLst>
                    <a:ext uri="{FF2B5EF4-FFF2-40B4-BE49-F238E27FC236}">
                      <a16:creationId xmlns:a16="http://schemas.microsoft.com/office/drawing/2014/main" id="{9EB9BD34-708B-481F-92FB-2BDF122D79E4}"/>
                    </a:ext>
                  </a:extLst>
                </p:cNvPr>
                <p:cNvSpPr txBox="1"/>
                <p:nvPr/>
              </p:nvSpPr>
              <p:spPr>
                <a:xfrm>
                  <a:off x="6500325" y="2013785"/>
                  <a:ext cx="383011" cy="430887"/>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solidFill>
                          <a:srgbClr val="FF0000"/>
                        </a:solidFill>
                      </a:ln>
                      <a:solidFill>
                        <a:prstClr val="white"/>
                      </a:solidFill>
                      <a:effectLst/>
                      <a:uLnTx/>
                      <a:uFillTx/>
                      <a:latin typeface="Calibri" panose="020F0502020204030204"/>
                      <a:ea typeface="+mn-ea"/>
                      <a:cs typeface="+mn-cs"/>
                    </a:rPr>
                    <a:t>p</a:t>
                  </a:r>
                </a:p>
              </p:txBody>
            </p:sp>
            <p:sp>
              <p:nvSpPr>
                <p:cNvPr id="20" name="CasellaDiTesto 19">
                  <a:extLst>
                    <a:ext uri="{FF2B5EF4-FFF2-40B4-BE49-F238E27FC236}">
                      <a16:creationId xmlns:a16="http://schemas.microsoft.com/office/drawing/2014/main" id="{F36A3001-8916-4503-AD74-92C148BC9F7C}"/>
                    </a:ext>
                  </a:extLst>
                </p:cNvPr>
                <p:cNvSpPr txBox="1"/>
                <p:nvPr/>
              </p:nvSpPr>
              <p:spPr>
                <a:xfrm>
                  <a:off x="4375657" y="3141489"/>
                  <a:ext cx="1567096" cy="33855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solidFill>
                          <a:srgbClr val="00B050"/>
                        </a:solidFill>
                      </a:ln>
                      <a:solidFill>
                        <a:prstClr val="white"/>
                      </a:solidFill>
                      <a:effectLst/>
                      <a:uLnTx/>
                      <a:uFillTx/>
                      <a:latin typeface="Calibri" panose="020F0502020204030204"/>
                      <a:ea typeface="+mn-ea"/>
                      <a:cs typeface="+mn-cs"/>
                    </a:rPr>
                    <a:t>under-production</a:t>
                  </a:r>
                </a:p>
              </p:txBody>
            </p:sp>
            <p:cxnSp>
              <p:nvCxnSpPr>
                <p:cNvPr id="21" name="Connettore 2 20">
                  <a:extLst>
                    <a:ext uri="{FF2B5EF4-FFF2-40B4-BE49-F238E27FC236}">
                      <a16:creationId xmlns:a16="http://schemas.microsoft.com/office/drawing/2014/main" id="{C9B04318-E09A-4FE6-A331-FF9F59E5D7BC}"/>
                    </a:ext>
                  </a:extLst>
                </p:cNvPr>
                <p:cNvCxnSpPr>
                  <a:cxnSpLocks/>
                </p:cNvCxnSpPr>
                <p:nvPr/>
              </p:nvCxnSpPr>
              <p:spPr>
                <a:xfrm flipV="1">
                  <a:off x="4783142" y="2661318"/>
                  <a:ext cx="173491" cy="409433"/>
                </a:xfrm>
                <a:prstGeom prst="straightConnector1">
                  <a:avLst/>
                </a:prstGeom>
                <a:ln w="57150">
                  <a:solidFill>
                    <a:srgbClr val="00B050"/>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2" name="Immagine 21">
                  <a:extLst>
                    <a:ext uri="{FF2B5EF4-FFF2-40B4-BE49-F238E27FC236}">
                      <a16:creationId xmlns:a16="http://schemas.microsoft.com/office/drawing/2014/main" id="{241119AF-AB69-4100-832C-0E1E93058670}"/>
                    </a:ext>
                  </a:extLst>
                </p:cNvPr>
                <p:cNvPicPr>
                  <a:picLocks noChangeAspect="1"/>
                </p:cNvPicPr>
                <p:nvPr/>
              </p:nvPicPr>
              <p:blipFill rotWithShape="1">
                <a:blip r:embed="rId10">
                  <a:extLst>
                    <a:ext uri="{28A0092B-C50C-407E-A947-70E740481C1C}">
                      <a14:useLocalDpi xmlns:a14="http://schemas.microsoft.com/office/drawing/2010/main" val="0"/>
                    </a:ext>
                  </a:extLst>
                </a:blip>
                <a:srcRect l="69259" t="18534" r="4905" b="59411"/>
                <a:stretch/>
              </p:blipFill>
              <p:spPr>
                <a:xfrm>
                  <a:off x="3826685" y="392410"/>
                  <a:ext cx="1812460" cy="1271118"/>
                </a:xfrm>
                <a:prstGeom prst="rect">
                  <a:avLst/>
                </a:prstGeom>
                <a:ln w="28575">
                  <a:solidFill>
                    <a:srgbClr val="0070C0"/>
                  </a:solidFill>
                </a:ln>
                <a:effectLst>
                  <a:outerShdw blurRad="50800" dist="38100" dir="2700000" algn="tl" rotWithShape="0">
                    <a:prstClr val="black">
                      <a:alpha val="40000"/>
                    </a:prstClr>
                  </a:outerShdw>
                </a:effectLst>
              </p:spPr>
            </p:pic>
          </p:grpSp>
          <p:sp>
            <p:nvSpPr>
              <p:cNvPr id="12" name="CasellaDiTesto 11">
                <a:extLst>
                  <a:ext uri="{FF2B5EF4-FFF2-40B4-BE49-F238E27FC236}">
                    <a16:creationId xmlns:a16="http://schemas.microsoft.com/office/drawing/2014/main" id="{939EE8E3-B1EF-4F19-95CF-F179FDEAB741}"/>
                  </a:ext>
                </a:extLst>
              </p:cNvPr>
              <p:cNvSpPr txBox="1"/>
              <p:nvPr/>
            </p:nvSpPr>
            <p:spPr>
              <a:xfrm>
                <a:off x="2177893" y="4256174"/>
                <a:ext cx="424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rgbClr val="C00000"/>
                    </a:solidFill>
                    <a:effectLst/>
                    <a:uLnTx/>
                    <a:uFillTx/>
                    <a:latin typeface="Calibri" panose="020F0502020204030204"/>
                    <a:ea typeface="+mn-ea"/>
                    <a:cs typeface="+mn-cs"/>
                  </a:rPr>
                  <a:t>Normalization</a:t>
                </a:r>
                <a:r>
                  <a:rPr kumimoji="0" lang="it-IT" sz="1200" b="1" i="0" u="none" strike="noStrike" kern="1200" cap="none" spc="0" normalizeH="0" baseline="0" noProof="0" dirty="0">
                    <a:ln>
                      <a:noFill/>
                    </a:ln>
                    <a:solidFill>
                      <a:srgbClr val="C00000"/>
                    </a:solidFill>
                    <a:effectLst/>
                    <a:uLnTx/>
                    <a:uFillTx/>
                    <a:latin typeface="Calibri" panose="020F0502020204030204"/>
                    <a:ea typeface="+mn-ea"/>
                    <a:cs typeface="+mn-cs"/>
                  </a:rPr>
                  <a:t> to # of </a:t>
                </a:r>
                <a:r>
                  <a:rPr kumimoji="0" lang="it-IT" sz="1200" b="1" i="0" u="none" strike="noStrike" kern="1200" cap="none" spc="0" normalizeH="0" baseline="0" noProof="0" dirty="0" err="1">
                    <a:ln>
                      <a:noFill/>
                    </a:ln>
                    <a:solidFill>
                      <a:srgbClr val="C00000"/>
                    </a:solidFill>
                    <a:effectLst/>
                    <a:uLnTx/>
                    <a:uFillTx/>
                    <a:latin typeface="Calibri" panose="020F0502020204030204"/>
                    <a:ea typeface="+mn-ea"/>
                    <a:cs typeface="+mn-cs"/>
                  </a:rPr>
                  <a:t>Evaporation</a:t>
                </a:r>
                <a:r>
                  <a:rPr kumimoji="0" lang="it-IT" sz="1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it-IT" sz="1200" b="1" i="0" u="none" strike="noStrike" kern="1200" cap="none" spc="0" normalizeH="0" baseline="0" noProof="0" dirty="0" err="1">
                    <a:ln>
                      <a:noFill/>
                    </a:ln>
                    <a:solidFill>
                      <a:srgbClr val="C00000"/>
                    </a:solidFill>
                    <a:effectLst/>
                    <a:uLnTx/>
                    <a:uFillTx/>
                    <a:latin typeface="Calibri" panose="020F0502020204030204"/>
                    <a:ea typeface="+mn-ea"/>
                    <a:cs typeface="+mn-cs"/>
                  </a:rPr>
                  <a:t>Residues</a:t>
                </a:r>
                <a:endParaRPr kumimoji="0" lang="it-IT"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23" name="CasellaDiTesto 22"/>
            <p:cNvSpPr txBox="1"/>
            <p:nvPr/>
          </p:nvSpPr>
          <p:spPr>
            <a:xfrm>
              <a:off x="625509" y="4279352"/>
              <a:ext cx="1845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30000" noProof="0" dirty="0" smtClean="0">
                  <a:ln>
                    <a:noFill/>
                  </a:ln>
                  <a:solidFill>
                    <a:srgbClr val="FF0000"/>
                  </a:solidFill>
                  <a:effectLst/>
                  <a:uLnTx/>
                  <a:uFillTx/>
                  <a:latin typeface="Calibri" panose="020F0502020204030204"/>
                  <a:ea typeface="+mn-ea"/>
                  <a:cs typeface="+mn-cs"/>
                </a:rPr>
                <a:t>16</a:t>
              </a:r>
              <a:r>
                <a:rPr kumimoji="0" lang="it-IT"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O+</a:t>
              </a:r>
              <a:r>
                <a:rPr kumimoji="0" lang="it-IT" sz="1800" b="1" i="0" u="none" strike="noStrike" kern="1200" cap="none" spc="0" normalizeH="0" baseline="30000" noProof="0" dirty="0" smtClean="0">
                  <a:ln>
                    <a:noFill/>
                  </a:ln>
                  <a:solidFill>
                    <a:srgbClr val="FF0000"/>
                  </a:solidFill>
                  <a:effectLst/>
                  <a:uLnTx/>
                  <a:uFillTx/>
                  <a:latin typeface="Calibri" panose="020F0502020204030204"/>
                  <a:ea typeface="+mn-ea"/>
                  <a:cs typeface="+mn-cs"/>
                </a:rPr>
                <a:t>30</a:t>
              </a:r>
              <a:r>
                <a:rPr kumimoji="0" lang="it-IT"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Si 128 </a:t>
              </a:r>
              <a:r>
                <a:rPr kumimoji="0" lang="it-IT" sz="18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MeV</a:t>
              </a:r>
              <a:endPar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61348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216526" y="6493005"/>
            <a:ext cx="591053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F.G. Selected Topics in Nuclear and Atomic Physics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Fiera di </a:t>
            </a:r>
            <a:r>
              <a:rPr kumimoji="0" lang="en-US" sz="1200" b="0" i="0" u="none" strike="noStrike" kern="1200" cap="none" spc="0" normalizeH="0" baseline="0" noProof="0" dirty="0" err="1" smtClean="0">
                <a:ln>
                  <a:noFill/>
                </a:ln>
                <a:solidFill>
                  <a:prstClr val="black">
                    <a:tint val="75000"/>
                  </a:prstClr>
                </a:solidFill>
                <a:effectLst/>
                <a:uLnTx/>
                <a:uFillTx/>
                <a:latin typeface="Calibri" panose="020F0502020204030204"/>
                <a:ea typeface="+mn-ea"/>
                <a:cs typeface="+mn-cs"/>
              </a:rPr>
              <a:t>Primiero</a:t>
            </a: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  30 September - 4 October 2019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Segnaposto numero diapositiva 2"/>
          <p:cNvSpPr>
            <a:spLocks noGrp="1"/>
          </p:cNvSpPr>
          <p:nvPr>
            <p:ph type="sldNum" sz="quarter" idx="12"/>
          </p:nvPr>
        </p:nvSpPr>
        <p:spPr>
          <a:xfrm>
            <a:off x="9448800" y="64655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E3AFC-C3F0-4658-9A99-690BE02128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12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508B8"/>
                </a:solidFill>
                <a:effectLst/>
                <a:uLnTx/>
                <a:uFillTx/>
                <a:latin typeface="Calibri" panose="020F0502020204030204"/>
                <a:ea typeface="+mj-ea"/>
                <a:cs typeface="+mj-cs"/>
              </a:rPr>
              <a:t>Nuclear Reactions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j-ea"/>
                <a:cs typeface="+mj-cs"/>
              </a:rPr>
              <a:t>Four different entrance channels and the </a:t>
            </a:r>
            <a:r>
              <a:rPr kumimoji="0" lang="en-US" sz="1800" b="0" i="0" u="none" strike="noStrike" kern="1200" cap="none" spc="0" normalizeH="0" baseline="30000" noProof="0" dirty="0" smtClean="0">
                <a:ln>
                  <a:noFill/>
                </a:ln>
                <a:solidFill>
                  <a:prstClr val="black"/>
                </a:solidFill>
                <a:effectLst/>
                <a:uLnTx/>
                <a:uFillTx/>
                <a:latin typeface="Calibri" panose="020F0502020204030204"/>
                <a:ea typeface="+mj-ea"/>
                <a:cs typeface="+mj-cs"/>
              </a:rPr>
              <a:t>46</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j-ea"/>
                <a:cs typeface="+mj-cs"/>
              </a:rPr>
              <a:t>Ti* decay</a:t>
            </a:r>
            <a:endPar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6" name="Immagin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5"/>
          <a:stretch>
            <a:fillRect/>
          </a:stretch>
        </p:blipFill>
        <p:spPr>
          <a:xfrm>
            <a:off x="11353800" y="-1"/>
            <a:ext cx="807946" cy="669471"/>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8" y="1131595"/>
            <a:ext cx="7169509" cy="3305554"/>
          </a:xfrm>
          <a:prstGeom prst="rect">
            <a:avLst/>
          </a:prstGeom>
          <a:ln>
            <a:solidFill>
              <a:srgbClr val="FF0000"/>
            </a:solidFill>
          </a:ln>
        </p:spPr>
      </p:pic>
      <p:sp>
        <p:nvSpPr>
          <p:cNvPr id="9" name="Rettangolo 8"/>
          <p:cNvSpPr/>
          <p:nvPr/>
        </p:nvSpPr>
        <p:spPr>
          <a:xfrm>
            <a:off x="5488994" y="334734"/>
            <a:ext cx="500263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Results: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tot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p</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=22</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Complete events – Angular Distributions</a:t>
            </a:r>
          </a:p>
        </p:txBody>
      </p:sp>
      <p:pic>
        <p:nvPicPr>
          <p:cNvPr id="4" name="Immagin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0598" y="1131596"/>
            <a:ext cx="4841147" cy="2688484"/>
          </a:xfrm>
          <a:prstGeom prst="rect">
            <a:avLst/>
          </a:prstGeom>
          <a:ln>
            <a:solidFill>
              <a:srgbClr val="00B050"/>
            </a:solidFill>
          </a:ln>
        </p:spPr>
      </p:pic>
      <p:pic>
        <p:nvPicPr>
          <p:cNvPr id="5" name="Immagine 4"/>
          <p:cNvPicPr>
            <a:picLocks noChangeAspect="1"/>
          </p:cNvPicPr>
          <p:nvPr/>
        </p:nvPicPr>
        <p:blipFill rotWithShape="1">
          <a:blip r:embed="rId8">
            <a:extLst>
              <a:ext uri="{28A0092B-C50C-407E-A947-70E740481C1C}">
                <a14:useLocalDpi xmlns:a14="http://schemas.microsoft.com/office/drawing/2010/main" val="0"/>
              </a:ext>
            </a:extLst>
          </a:blip>
          <a:srcRect t="9555" r="3935" b="9461"/>
          <a:stretch/>
        </p:blipFill>
        <p:spPr>
          <a:xfrm>
            <a:off x="7320599" y="3847499"/>
            <a:ext cx="4841147" cy="2618086"/>
          </a:xfrm>
          <a:prstGeom prst="rect">
            <a:avLst/>
          </a:prstGeom>
          <a:solidFill>
            <a:srgbClr val="1508B8"/>
          </a:solidFill>
          <a:ln>
            <a:solidFill>
              <a:srgbClr val="00B050"/>
            </a:solidFill>
          </a:ln>
        </p:spPr>
      </p:pic>
      <p:pic>
        <p:nvPicPr>
          <p:cNvPr id="12" name="Immagine 11"/>
          <p:cNvPicPr>
            <a:picLocks noChangeAspect="1"/>
          </p:cNvPicPr>
          <p:nvPr/>
        </p:nvPicPr>
        <p:blipFill rotWithShape="1">
          <a:blip r:embed="rId9"/>
          <a:srcRect l="2397" t="6611" r="4952" b="10980"/>
          <a:stretch/>
        </p:blipFill>
        <p:spPr>
          <a:xfrm>
            <a:off x="137104" y="4509780"/>
            <a:ext cx="7051303" cy="1870043"/>
          </a:xfrm>
          <a:prstGeom prst="rect">
            <a:avLst/>
          </a:prstGeom>
          <a:ln>
            <a:solidFill>
              <a:schemeClr val="accent1"/>
            </a:solidFill>
          </a:ln>
        </p:spPr>
      </p:pic>
      <p:sp>
        <p:nvSpPr>
          <p:cNvPr id="6" name="Rettangolo 5"/>
          <p:cNvSpPr/>
          <p:nvPr/>
        </p:nvSpPr>
        <p:spPr>
          <a:xfrm>
            <a:off x="1954984" y="6299581"/>
            <a:ext cx="18796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4 </a:t>
            </a:r>
            <a:r>
              <a:rPr kumimoji="0" lang="it-IT" sz="1800" b="1" i="0" u="none" strike="noStrike" kern="1200" cap="none" spc="0" normalizeH="0" baseline="0" noProof="0" dirty="0" err="1">
                <a:ln>
                  <a:noFill/>
                </a:ln>
                <a:solidFill>
                  <a:srgbClr val="FF0000"/>
                </a:solidFill>
                <a:effectLst/>
                <a:uLnTx/>
                <a:uFillTx/>
                <a:latin typeface="Calibri" panose="020F0502020204030204"/>
                <a:ea typeface="+mn-ea"/>
                <a:cs typeface="+mn-cs"/>
              </a:rPr>
              <a:t>reactions</a:t>
            </a: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Ratio EXP/G11</a:t>
            </a:r>
          </a:p>
        </p:txBody>
      </p:sp>
    </p:spTree>
    <p:extLst>
      <p:ext uri="{BB962C8B-B14F-4D97-AF65-F5344CB8AC3E}">
        <p14:creationId xmlns:p14="http://schemas.microsoft.com/office/powerpoint/2010/main" val="2871394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405617" y="6502242"/>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23</a:t>
            </a:fld>
            <a:endParaRPr lang="en-US"/>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8" name="Rettangolo 7"/>
          <p:cNvSpPr/>
          <p:nvPr/>
        </p:nvSpPr>
        <p:spPr>
          <a:xfrm>
            <a:off x="4003826" y="303220"/>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Energy spectra</a:t>
            </a:r>
          </a:p>
        </p:txBody>
      </p:sp>
      <p:grpSp>
        <p:nvGrpSpPr>
          <p:cNvPr id="9" name="Gruppo 8"/>
          <p:cNvGrpSpPr/>
          <p:nvPr/>
        </p:nvGrpSpPr>
        <p:grpSpPr>
          <a:xfrm>
            <a:off x="1598097" y="505298"/>
            <a:ext cx="8972357" cy="5911442"/>
            <a:chOff x="-7394" y="505297"/>
            <a:chExt cx="9053848" cy="5911442"/>
          </a:xfrm>
        </p:grpSpPr>
        <p:grpSp>
          <p:nvGrpSpPr>
            <p:cNvPr id="10" name="Gruppo 9"/>
            <p:cNvGrpSpPr/>
            <p:nvPr/>
          </p:nvGrpSpPr>
          <p:grpSpPr>
            <a:xfrm>
              <a:off x="-7393" y="505297"/>
              <a:ext cx="9053847" cy="4768668"/>
              <a:chOff x="123088" y="1075459"/>
              <a:chExt cx="9053847" cy="4556319"/>
            </a:xfrm>
          </p:grpSpPr>
          <p:grpSp>
            <p:nvGrpSpPr>
              <p:cNvPr id="13" name="Gruppo 12"/>
              <p:cNvGrpSpPr/>
              <p:nvPr/>
            </p:nvGrpSpPr>
            <p:grpSpPr>
              <a:xfrm>
                <a:off x="123088" y="1075459"/>
                <a:ext cx="9053847" cy="4553874"/>
                <a:chOff x="123088" y="1075459"/>
                <a:chExt cx="9053847" cy="4553874"/>
              </a:xfrm>
            </p:grpSpPr>
            <p:grpSp>
              <p:nvGrpSpPr>
                <p:cNvPr id="15" name="Gruppo 14"/>
                <p:cNvGrpSpPr/>
                <p:nvPr/>
              </p:nvGrpSpPr>
              <p:grpSpPr>
                <a:xfrm>
                  <a:off x="123088" y="1075459"/>
                  <a:ext cx="9053847" cy="3164332"/>
                  <a:chOff x="174094" y="1142744"/>
                  <a:chExt cx="9053847" cy="3164332"/>
                </a:xfrm>
              </p:grpSpPr>
              <p:grpSp>
                <p:nvGrpSpPr>
                  <p:cNvPr id="19" name="Gruppo 18"/>
                  <p:cNvGrpSpPr/>
                  <p:nvPr/>
                </p:nvGrpSpPr>
                <p:grpSpPr>
                  <a:xfrm>
                    <a:off x="174094" y="1142744"/>
                    <a:ext cx="9053847" cy="3164332"/>
                    <a:chOff x="174094" y="1142744"/>
                    <a:chExt cx="9053847" cy="3164332"/>
                  </a:xfrm>
                </p:grpSpPr>
                <p:grpSp>
                  <p:nvGrpSpPr>
                    <p:cNvPr id="25" name="Gruppo 24"/>
                    <p:cNvGrpSpPr/>
                    <p:nvPr/>
                  </p:nvGrpSpPr>
                  <p:grpSpPr>
                    <a:xfrm>
                      <a:off x="174094" y="1142744"/>
                      <a:ext cx="9053847" cy="3164332"/>
                      <a:chOff x="174094" y="1142744"/>
                      <a:chExt cx="9053847" cy="3164332"/>
                    </a:xfrm>
                  </p:grpSpPr>
                  <p:grpSp>
                    <p:nvGrpSpPr>
                      <p:cNvPr id="29" name="Gruppo 28"/>
                      <p:cNvGrpSpPr/>
                      <p:nvPr/>
                    </p:nvGrpSpPr>
                    <p:grpSpPr>
                      <a:xfrm>
                        <a:off x="174094" y="1763709"/>
                        <a:ext cx="9053847" cy="2543367"/>
                        <a:chOff x="174094" y="898893"/>
                        <a:chExt cx="9053847" cy="2543367"/>
                      </a:xfrm>
                    </p:grpSpPr>
                    <p:pic>
                      <p:nvPicPr>
                        <p:cNvPr id="31" name="Immagine 30"/>
                        <p:cNvPicPr>
                          <a:picLocks noChangeAspect="1"/>
                        </p:cNvPicPr>
                        <p:nvPr/>
                      </p:nvPicPr>
                      <p:blipFill rotWithShape="1">
                        <a:blip r:embed="rId5" cstate="print">
                          <a:extLst>
                            <a:ext uri="{28A0092B-C50C-407E-A947-70E740481C1C}">
                              <a14:useLocalDpi xmlns:a14="http://schemas.microsoft.com/office/drawing/2010/main" val="0"/>
                            </a:ext>
                          </a:extLst>
                        </a:blip>
                        <a:srcRect t="3715"/>
                        <a:stretch/>
                      </p:blipFill>
                      <p:spPr>
                        <a:xfrm>
                          <a:off x="174094" y="898893"/>
                          <a:ext cx="4487030" cy="2543367"/>
                        </a:xfrm>
                        <a:prstGeom prst="rect">
                          <a:avLst/>
                        </a:prstGeom>
                        <a:ln w="28575">
                          <a:solidFill>
                            <a:srgbClr val="2A1AF6"/>
                          </a:solidFill>
                        </a:ln>
                      </p:spPr>
                    </p:pic>
                    <p:pic>
                      <p:nvPicPr>
                        <p:cNvPr id="32" name="Immagine 31"/>
                        <p:cNvPicPr>
                          <a:picLocks noChangeAspect="1"/>
                        </p:cNvPicPr>
                        <p:nvPr/>
                      </p:nvPicPr>
                      <p:blipFill rotWithShape="1">
                        <a:blip r:embed="rId6" cstate="print">
                          <a:extLst>
                            <a:ext uri="{28A0092B-C50C-407E-A947-70E740481C1C}">
                              <a14:useLocalDpi xmlns:a14="http://schemas.microsoft.com/office/drawing/2010/main" val="0"/>
                            </a:ext>
                          </a:extLst>
                        </a:blip>
                        <a:srcRect t="3822" r="1463"/>
                        <a:stretch/>
                      </p:blipFill>
                      <p:spPr>
                        <a:xfrm>
                          <a:off x="4741127" y="898893"/>
                          <a:ext cx="4486814" cy="2543367"/>
                        </a:xfrm>
                        <a:prstGeom prst="rect">
                          <a:avLst/>
                        </a:prstGeom>
                        <a:ln w="28575">
                          <a:solidFill>
                            <a:srgbClr val="2A1AF6"/>
                          </a:solidFill>
                        </a:ln>
                      </p:spPr>
                    </p:pic>
                  </p:grpSp>
                  <p:sp>
                    <p:nvSpPr>
                      <p:cNvPr id="30" name="CasellaDiTesto 29"/>
                      <p:cNvSpPr txBox="1"/>
                      <p:nvPr/>
                    </p:nvSpPr>
                    <p:spPr>
                      <a:xfrm>
                        <a:off x="8381964" y="1142744"/>
                        <a:ext cx="697493" cy="441107"/>
                      </a:xfrm>
                      <a:prstGeom prst="rect">
                        <a:avLst/>
                      </a:prstGeom>
                      <a:noFill/>
                    </p:spPr>
                    <p:txBody>
                      <a:bodyPr wrap="none" rtlCol="0">
                        <a:spAutoFit/>
                      </a:bodyPr>
                      <a:lstStyle/>
                      <a:p>
                        <a:r>
                          <a:rPr lang="it-IT" sz="2400" b="1" dirty="0">
                            <a:solidFill>
                              <a:srgbClr val="2A1AF6"/>
                            </a:solidFill>
                          </a:rPr>
                          <a:t>G11</a:t>
                        </a:r>
                      </a:p>
                    </p:txBody>
                  </p:sp>
                </p:grpSp>
                <p:sp>
                  <p:nvSpPr>
                    <p:cNvPr id="26" name="Rettangolo 25"/>
                    <p:cNvSpPr/>
                    <p:nvPr/>
                  </p:nvSpPr>
                  <p:spPr>
                    <a:xfrm>
                      <a:off x="675481"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1180366"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1444697"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Rettangolo 19"/>
                  <p:cNvSpPr/>
                  <p:nvPr/>
                </p:nvSpPr>
                <p:spPr>
                  <a:xfrm>
                    <a:off x="1949411"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1" name="Gruppo 20"/>
                  <p:cNvGrpSpPr/>
                  <p:nvPr/>
                </p:nvGrpSpPr>
                <p:grpSpPr>
                  <a:xfrm>
                    <a:off x="3985040" y="3532310"/>
                    <a:ext cx="607794" cy="102849"/>
                    <a:chOff x="2453429" y="3532310"/>
                    <a:chExt cx="607794" cy="102849"/>
                  </a:xfrm>
                </p:grpSpPr>
                <p:sp>
                  <p:nvSpPr>
                    <p:cNvPr id="22" name="Rettangolo 21"/>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6" name="Gruppo 15"/>
                <p:cNvGrpSpPr/>
                <p:nvPr/>
              </p:nvGrpSpPr>
              <p:grpSpPr>
                <a:xfrm>
                  <a:off x="2453429" y="5526485"/>
                  <a:ext cx="362264" cy="102848"/>
                  <a:chOff x="2453429" y="3532311"/>
                  <a:chExt cx="362264" cy="102848"/>
                </a:xfrm>
              </p:grpSpPr>
              <p:sp>
                <p:nvSpPr>
                  <p:cNvPr id="17" name="Rettangolo 16"/>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4" name="Rettangolo 13"/>
              <p:cNvSpPr/>
              <p:nvPr/>
            </p:nvSpPr>
            <p:spPr>
              <a:xfrm>
                <a:off x="439911" y="552893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4" y="3888499"/>
              <a:ext cx="4487031" cy="2528240"/>
            </a:xfrm>
            <a:prstGeom prst="rect">
              <a:avLst/>
            </a:prstGeom>
            <a:ln w="28575">
              <a:solidFill>
                <a:srgbClr val="2A1AF6"/>
              </a:solidFill>
            </a:ln>
          </p:spPr>
        </p:pic>
        <p:pic>
          <p:nvPicPr>
            <p:cNvPr id="12" name="Immagin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6475" y="3899645"/>
              <a:ext cx="4479979" cy="2505949"/>
            </a:xfrm>
            <a:prstGeom prst="rect">
              <a:avLst/>
            </a:prstGeom>
            <a:ln w="28575">
              <a:solidFill>
                <a:srgbClr val="2A1AF6"/>
              </a:solidFill>
            </a:ln>
          </p:spPr>
        </p:pic>
      </p:grpSp>
    </p:spTree>
    <p:extLst>
      <p:ext uri="{BB962C8B-B14F-4D97-AF65-F5344CB8AC3E}">
        <p14:creationId xmlns:p14="http://schemas.microsoft.com/office/powerpoint/2010/main" val="2638261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216526" y="6493005"/>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24</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9" name="Rettangolo 8"/>
          <p:cNvSpPr/>
          <p:nvPr/>
        </p:nvSpPr>
        <p:spPr>
          <a:xfrm>
            <a:off x="5488994" y="334734"/>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t>
            </a:r>
            <a:r>
              <a:rPr lang="en-US" sz="2000" dirty="0" smtClean="0"/>
              <a:t>Energy Spectra</a:t>
            </a:r>
            <a:endParaRPr lang="en-US" sz="2000"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91" y="1277940"/>
            <a:ext cx="8463955" cy="4925912"/>
          </a:xfrm>
          <a:prstGeom prst="rect">
            <a:avLst/>
          </a:prstGeom>
          <a:ln w="12700">
            <a:solidFill>
              <a:schemeClr val="tx1"/>
            </a:solidFill>
          </a:ln>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374" y="2785403"/>
            <a:ext cx="3249637" cy="3245477"/>
          </a:xfrm>
          <a:prstGeom prst="rect">
            <a:avLst/>
          </a:prstGeom>
          <a:ln w="28575">
            <a:solidFill>
              <a:srgbClr val="00B050"/>
            </a:solidFill>
          </a:ln>
        </p:spPr>
      </p:pic>
      <p:sp>
        <p:nvSpPr>
          <p:cNvPr id="6" name="CasellaDiTesto 5"/>
          <p:cNvSpPr txBox="1"/>
          <p:nvPr/>
        </p:nvSpPr>
        <p:spPr>
          <a:xfrm>
            <a:off x="9936831" y="2222620"/>
            <a:ext cx="1178528" cy="461665"/>
          </a:xfrm>
          <a:prstGeom prst="rect">
            <a:avLst/>
          </a:prstGeom>
          <a:noFill/>
        </p:spPr>
        <p:txBody>
          <a:bodyPr wrap="none" rtlCol="0">
            <a:spAutoFit/>
          </a:bodyPr>
          <a:lstStyle/>
          <a:p>
            <a:r>
              <a:rPr lang="en-US" sz="2400" dirty="0" smtClean="0"/>
              <a:t>8 </a:t>
            </a:r>
            <a:r>
              <a:rPr lang="en-US" sz="2400" dirty="0" err="1" smtClean="0"/>
              <a:t>AMeV</a:t>
            </a:r>
            <a:endParaRPr lang="en-US" sz="2400" dirty="0"/>
          </a:p>
        </p:txBody>
      </p:sp>
    </p:spTree>
    <p:extLst>
      <p:ext uri="{BB962C8B-B14F-4D97-AF65-F5344CB8AC3E}">
        <p14:creationId xmlns:p14="http://schemas.microsoft.com/office/powerpoint/2010/main" val="4030971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216526" y="6493005"/>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25</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9" name="Rettangolo 8"/>
          <p:cNvSpPr/>
          <p:nvPr/>
        </p:nvSpPr>
        <p:spPr>
          <a:xfrm>
            <a:off x="4882939" y="284749"/>
            <a:ext cx="6313146"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t>
            </a:r>
            <a:r>
              <a:rPr lang="en-US" sz="2000" dirty="0" smtClean="0">
                <a:solidFill>
                  <a:srgbClr val="1508B8"/>
                </a:solidFill>
                <a:latin typeface="Symbol" panose="05050102010706020507" pitchFamily="18" charset="2"/>
              </a:rPr>
              <a:t>a</a:t>
            </a:r>
            <a:r>
              <a:rPr lang="en-US" sz="2000" dirty="0" smtClean="0">
                <a:solidFill>
                  <a:srgbClr val="1508B8"/>
                </a:solidFill>
              </a:rPr>
              <a:t>-excess for the 4 reactions</a:t>
            </a:r>
            <a:endParaRPr lang="en-US" sz="2000" dirty="0">
              <a:solidFill>
                <a:srgbClr val="1508B8"/>
              </a:solidFill>
            </a:endParaRPr>
          </a:p>
        </p:txBody>
      </p:sp>
      <p:sp>
        <p:nvSpPr>
          <p:cNvPr id="12" name="Rettangolo 11">
            <a:extLst>
              <a:ext uri="{FF2B5EF4-FFF2-40B4-BE49-F238E27FC236}">
                <a16:creationId xmlns:a16="http://schemas.microsoft.com/office/drawing/2014/main" id="{38DD7C00-4624-4119-A322-78A731A52953}"/>
              </a:ext>
            </a:extLst>
          </p:cNvPr>
          <p:cNvSpPr/>
          <p:nvPr/>
        </p:nvSpPr>
        <p:spPr>
          <a:xfrm>
            <a:off x="4258831" y="1457757"/>
            <a:ext cx="7715457" cy="4900513"/>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a:extLst>
              <a:ext uri="{FF2B5EF4-FFF2-40B4-BE49-F238E27FC236}">
                <a16:creationId xmlns:a16="http://schemas.microsoft.com/office/drawing/2014/main" id="{40238514-A779-4897-90A3-8B1200FC70C3}"/>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b="50532"/>
          <a:stretch/>
        </p:blipFill>
        <p:spPr>
          <a:xfrm>
            <a:off x="353159" y="2544610"/>
            <a:ext cx="3219647" cy="2123576"/>
          </a:xfrm>
          <a:prstGeom prst="rect">
            <a:avLst/>
          </a:prstGeom>
        </p:spPr>
      </p:pic>
      <p:pic>
        <p:nvPicPr>
          <p:cNvPr id="14" name="Immagine 13">
            <a:extLst>
              <a:ext uri="{FF2B5EF4-FFF2-40B4-BE49-F238E27FC236}">
                <a16:creationId xmlns:a16="http://schemas.microsoft.com/office/drawing/2014/main" id="{2BD0A52A-5507-4EBA-AC1C-05E846BFDAFA}"/>
              </a:ext>
            </a:extLst>
          </p:cNvPr>
          <p:cNvPicPr>
            <a:picLocks noChangeAspect="1"/>
          </p:cNvPicPr>
          <p:nvPr/>
        </p:nvPicPr>
        <p:blipFill rotWithShape="1">
          <a:blip r:embed="rId5">
            <a:extLst>
              <a:ext uri="{28A0092B-C50C-407E-A947-70E740481C1C}">
                <a14:useLocalDpi xmlns:a14="http://schemas.microsoft.com/office/drawing/2010/main" val="0"/>
              </a:ext>
            </a:extLst>
          </a:blip>
          <a:srcRect t="51667" r="51481"/>
          <a:stretch/>
        </p:blipFill>
        <p:spPr>
          <a:xfrm>
            <a:off x="4436462" y="1605299"/>
            <a:ext cx="7550529" cy="4769987"/>
          </a:xfrm>
          <a:prstGeom prst="rect">
            <a:avLst/>
          </a:prstGeom>
        </p:spPr>
      </p:pic>
      <p:pic>
        <p:nvPicPr>
          <p:cNvPr id="15" name="Immagine 14">
            <a:extLst>
              <a:ext uri="{FF2B5EF4-FFF2-40B4-BE49-F238E27FC236}">
                <a16:creationId xmlns:a16="http://schemas.microsoft.com/office/drawing/2014/main" id="{07354BFA-1355-4F53-9E62-C7F4FD256988}"/>
              </a:ext>
            </a:extLst>
          </p:cNvPr>
          <p:cNvPicPr>
            <a:picLocks noChangeAspect="1"/>
          </p:cNvPicPr>
          <p:nvPr/>
        </p:nvPicPr>
        <p:blipFill rotWithShape="1">
          <a:blip r:embed="rId5">
            <a:extLst>
              <a:ext uri="{28A0092B-C50C-407E-A947-70E740481C1C}">
                <a14:useLocalDpi xmlns:a14="http://schemas.microsoft.com/office/drawing/2010/main" val="0"/>
              </a:ext>
            </a:extLst>
          </a:blip>
          <a:srcRect l="55740" t="68889" r="15000" b="5696"/>
          <a:stretch/>
        </p:blipFill>
        <p:spPr>
          <a:xfrm>
            <a:off x="5855687" y="2557513"/>
            <a:ext cx="3009900" cy="1742973"/>
          </a:xfrm>
          <a:prstGeom prst="rect">
            <a:avLst/>
          </a:prstGeom>
        </p:spPr>
      </p:pic>
      <p:pic>
        <p:nvPicPr>
          <p:cNvPr id="16" name="Immagine 15">
            <a:extLst>
              <a:ext uri="{FF2B5EF4-FFF2-40B4-BE49-F238E27FC236}">
                <a16:creationId xmlns:a16="http://schemas.microsoft.com/office/drawing/2014/main" id="{4CED3C7D-7682-45E8-BCAE-58F45FF2CF4B}"/>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50532"/>
          <a:stretch/>
        </p:blipFill>
        <p:spPr>
          <a:xfrm>
            <a:off x="399853" y="4667250"/>
            <a:ext cx="3219647" cy="2123576"/>
          </a:xfrm>
          <a:prstGeom prst="rect">
            <a:avLst/>
          </a:prstGeom>
        </p:spPr>
      </p:pic>
      <p:grpSp>
        <p:nvGrpSpPr>
          <p:cNvPr id="17" name="Gruppo 16">
            <a:extLst>
              <a:ext uri="{FF2B5EF4-FFF2-40B4-BE49-F238E27FC236}">
                <a16:creationId xmlns:a16="http://schemas.microsoft.com/office/drawing/2014/main" id="{2AE8C16A-A573-4411-9AE1-B95A98A6111F}"/>
              </a:ext>
            </a:extLst>
          </p:cNvPr>
          <p:cNvGrpSpPr/>
          <p:nvPr/>
        </p:nvGrpSpPr>
        <p:grpSpPr>
          <a:xfrm>
            <a:off x="319308" y="1015691"/>
            <a:ext cx="3746332" cy="1490077"/>
            <a:chOff x="6754760" y="2639962"/>
            <a:chExt cx="3746332" cy="1490077"/>
          </a:xfrm>
        </p:grpSpPr>
        <p:sp>
          <p:nvSpPr>
            <p:cNvPr id="18" name="Rettangolo 17">
              <a:extLst>
                <a:ext uri="{FF2B5EF4-FFF2-40B4-BE49-F238E27FC236}">
                  <a16:creationId xmlns:a16="http://schemas.microsoft.com/office/drawing/2014/main" id="{32D58DF9-3C5A-4E62-A299-E7B9F9C37151}"/>
                </a:ext>
              </a:extLst>
            </p:cNvPr>
            <p:cNvSpPr/>
            <p:nvPr/>
          </p:nvSpPr>
          <p:spPr>
            <a:xfrm>
              <a:off x="6754761" y="2639962"/>
              <a:ext cx="3746331" cy="1490077"/>
            </a:xfrm>
            <a:prstGeom prst="rect">
              <a:avLst/>
            </a:prstGeom>
            <a:solidFill>
              <a:schemeClr val="bg1"/>
            </a:solidFill>
            <a:ln w="28575">
              <a:solidFill>
                <a:srgbClr val="FF33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uppo 18">
              <a:extLst>
                <a:ext uri="{FF2B5EF4-FFF2-40B4-BE49-F238E27FC236}">
                  <a16:creationId xmlns:a16="http://schemas.microsoft.com/office/drawing/2014/main" id="{B38FF1CA-DFFD-4AC9-852A-1F58F4C93416}"/>
                </a:ext>
              </a:extLst>
            </p:cNvPr>
            <p:cNvGrpSpPr/>
            <p:nvPr/>
          </p:nvGrpSpPr>
          <p:grpSpPr>
            <a:xfrm>
              <a:off x="6788611" y="2654936"/>
              <a:ext cx="3712481" cy="1475103"/>
              <a:chOff x="6105831" y="2546407"/>
              <a:chExt cx="3712481" cy="1475103"/>
            </a:xfrm>
          </p:grpSpPr>
          <p:pic>
            <p:nvPicPr>
              <p:cNvPr id="21" name="Immagine 20">
                <a:extLst>
                  <a:ext uri="{FF2B5EF4-FFF2-40B4-BE49-F238E27FC236}">
                    <a16:creationId xmlns:a16="http://schemas.microsoft.com/office/drawing/2014/main" id="{997A53E2-73E2-408D-BDE1-0AF5C8501F7D}"/>
                  </a:ext>
                </a:extLst>
              </p:cNvPr>
              <p:cNvPicPr>
                <a:picLocks noChangeAspect="1"/>
              </p:cNvPicPr>
              <p:nvPr/>
            </p:nvPicPr>
            <p:blipFill rotWithShape="1">
              <a:blip r:embed="rId6">
                <a:extLst>
                  <a:ext uri="{28A0092B-C50C-407E-A947-70E740481C1C}">
                    <a14:useLocalDpi xmlns:a14="http://schemas.microsoft.com/office/drawing/2010/main" val="0"/>
                  </a:ext>
                </a:extLst>
              </a:blip>
              <a:srcRect l="45478" t="60440" r="6140" b="34572"/>
              <a:stretch/>
            </p:blipFill>
            <p:spPr>
              <a:xfrm>
                <a:off x="6105831" y="2546407"/>
                <a:ext cx="3712481" cy="412344"/>
              </a:xfrm>
              <a:prstGeom prst="rect">
                <a:avLst/>
              </a:prstGeom>
              <a:ln w="57150">
                <a:noFill/>
              </a:ln>
              <a:effectLst/>
            </p:spPr>
          </p:pic>
          <p:pic>
            <p:nvPicPr>
              <p:cNvPr id="22" name="Segnaposto contenuto 4">
                <a:extLst>
                  <a:ext uri="{FF2B5EF4-FFF2-40B4-BE49-F238E27FC236}">
                    <a16:creationId xmlns:a16="http://schemas.microsoft.com/office/drawing/2014/main" id="{B8C09858-7675-4A4E-A1C8-8EF120AF3AAF}"/>
                  </a:ext>
                </a:extLst>
              </p:cNvPr>
              <p:cNvPicPr>
                <a:picLocks noChangeAspect="1"/>
              </p:cNvPicPr>
              <p:nvPr/>
            </p:nvPicPr>
            <p:blipFill rotWithShape="1">
              <a:blip r:embed="rId7">
                <a:extLst>
                  <a:ext uri="{28A0092B-C50C-407E-A947-70E740481C1C}">
                    <a14:useLocalDpi xmlns:a14="http://schemas.microsoft.com/office/drawing/2010/main" val="0"/>
                  </a:ext>
                </a:extLst>
              </a:blip>
              <a:srcRect l="46070" t="61221" r="6634" b="25701"/>
              <a:stretch/>
            </p:blipFill>
            <p:spPr>
              <a:xfrm>
                <a:off x="6152525" y="2973499"/>
                <a:ext cx="3636292" cy="1048011"/>
              </a:xfrm>
              <a:prstGeom prst="rect">
                <a:avLst/>
              </a:prstGeom>
              <a:ln w="38100">
                <a:noFill/>
              </a:ln>
              <a:effectLst/>
            </p:spPr>
          </p:pic>
        </p:grpSp>
        <p:sp>
          <p:nvSpPr>
            <p:cNvPr id="20" name="Rettangolo 19">
              <a:extLst>
                <a:ext uri="{FF2B5EF4-FFF2-40B4-BE49-F238E27FC236}">
                  <a16:creationId xmlns:a16="http://schemas.microsoft.com/office/drawing/2014/main" id="{04A067D2-E525-4720-ADB3-C07F5F71DBE8}"/>
                </a:ext>
              </a:extLst>
            </p:cNvPr>
            <p:cNvSpPr/>
            <p:nvPr/>
          </p:nvSpPr>
          <p:spPr>
            <a:xfrm>
              <a:off x="6754760" y="2639962"/>
              <a:ext cx="3746331" cy="14900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asellaDiTesto 22">
            <a:extLst>
              <a:ext uri="{FF2B5EF4-FFF2-40B4-BE49-F238E27FC236}">
                <a16:creationId xmlns:a16="http://schemas.microsoft.com/office/drawing/2014/main" id="{84230B13-6875-4184-B277-FA6830C59DDA}"/>
              </a:ext>
            </a:extLst>
          </p:cNvPr>
          <p:cNvSpPr txBox="1"/>
          <p:nvPr/>
        </p:nvSpPr>
        <p:spPr>
          <a:xfrm>
            <a:off x="4095329" y="979076"/>
            <a:ext cx="8227295" cy="461665"/>
          </a:xfrm>
          <a:prstGeom prst="rect">
            <a:avLst/>
          </a:prstGeom>
          <a:noFill/>
        </p:spPr>
        <p:txBody>
          <a:bodyPr wrap="square" rtlCol="0">
            <a:spAutoFit/>
          </a:bodyPr>
          <a:lstStyle/>
          <a:p>
            <a:pPr algn="ctr"/>
            <a:r>
              <a:rPr lang="en-US" sz="2400" b="1" dirty="0">
                <a:solidFill>
                  <a:srgbClr val="C00000"/>
                </a:solidFill>
              </a:rPr>
              <a:t>Ratio of </a:t>
            </a:r>
            <a:r>
              <a:rPr lang="en-US" sz="2400" b="1" dirty="0">
                <a:solidFill>
                  <a:srgbClr val="C00000"/>
                </a:solidFill>
                <a:latin typeface="Symbol" panose="05050102010706020507" pitchFamily="18" charset="2"/>
              </a:rPr>
              <a:t>a</a:t>
            </a:r>
            <a:r>
              <a:rPr lang="en-US" sz="2400" b="1" dirty="0">
                <a:solidFill>
                  <a:srgbClr val="C00000"/>
                </a:solidFill>
              </a:rPr>
              <a:t>-particles yields in exclusive channels</a:t>
            </a:r>
            <a:endParaRPr lang="en-US" sz="2400" b="1" baseline="30000" dirty="0">
              <a:solidFill>
                <a:srgbClr val="C00000"/>
              </a:solidFill>
            </a:endParaRPr>
          </a:p>
        </p:txBody>
      </p:sp>
    </p:spTree>
    <p:extLst>
      <p:ext uri="{BB962C8B-B14F-4D97-AF65-F5344CB8AC3E}">
        <p14:creationId xmlns:p14="http://schemas.microsoft.com/office/powerpoint/2010/main" val="3790943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19992" y="6413665"/>
            <a:ext cx="371562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26</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grpSp>
        <p:nvGrpSpPr>
          <p:cNvPr id="35" name="Gruppo 34"/>
          <p:cNvGrpSpPr/>
          <p:nvPr/>
        </p:nvGrpSpPr>
        <p:grpSpPr>
          <a:xfrm>
            <a:off x="1003540" y="583727"/>
            <a:ext cx="10350260" cy="6201515"/>
            <a:chOff x="1669490" y="1034019"/>
            <a:chExt cx="8950947" cy="5457277"/>
          </a:xfrm>
        </p:grpSpPr>
        <p:pic>
          <p:nvPicPr>
            <p:cNvPr id="36" name="Immagin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964" y="1036656"/>
              <a:ext cx="4396197" cy="2790203"/>
            </a:xfrm>
            <a:prstGeom prst="rect">
              <a:avLst/>
            </a:prstGeom>
          </p:spPr>
        </p:pic>
        <p:grpSp>
          <p:nvGrpSpPr>
            <p:cNvPr id="37" name="Gruppo 36"/>
            <p:cNvGrpSpPr/>
            <p:nvPr/>
          </p:nvGrpSpPr>
          <p:grpSpPr>
            <a:xfrm>
              <a:off x="1669490" y="1034019"/>
              <a:ext cx="8950947" cy="5457277"/>
              <a:chOff x="74097" y="1031764"/>
              <a:chExt cx="8950947" cy="5457277"/>
            </a:xfrm>
          </p:grpSpPr>
          <p:pic>
            <p:nvPicPr>
              <p:cNvPr id="38" name="Immagin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98" y="1045891"/>
                <a:ext cx="4463576" cy="2741527"/>
              </a:xfrm>
              <a:prstGeom prst="rect">
                <a:avLst/>
              </a:prstGeom>
            </p:spPr>
          </p:pic>
          <p:grpSp>
            <p:nvGrpSpPr>
              <p:cNvPr id="39" name="Gruppo 38"/>
              <p:cNvGrpSpPr/>
              <p:nvPr/>
            </p:nvGrpSpPr>
            <p:grpSpPr>
              <a:xfrm>
                <a:off x="319797" y="2969062"/>
                <a:ext cx="6736694" cy="3497781"/>
                <a:chOff x="439911" y="3465025"/>
                <a:chExt cx="6736694" cy="3386428"/>
              </a:xfrm>
            </p:grpSpPr>
            <p:grpSp>
              <p:nvGrpSpPr>
                <p:cNvPr id="43" name="Gruppo 42"/>
                <p:cNvGrpSpPr/>
                <p:nvPr/>
              </p:nvGrpSpPr>
              <p:grpSpPr>
                <a:xfrm>
                  <a:off x="624475" y="3465025"/>
                  <a:ext cx="6552130" cy="3386428"/>
                  <a:chOff x="624475" y="3465025"/>
                  <a:chExt cx="6552130" cy="3386428"/>
                </a:xfrm>
              </p:grpSpPr>
              <p:grpSp>
                <p:nvGrpSpPr>
                  <p:cNvPr id="45" name="Gruppo 44"/>
                  <p:cNvGrpSpPr/>
                  <p:nvPr/>
                </p:nvGrpSpPr>
                <p:grpSpPr>
                  <a:xfrm>
                    <a:off x="624475" y="3465025"/>
                    <a:ext cx="6552130" cy="3386428"/>
                    <a:chOff x="675481" y="3532310"/>
                    <a:chExt cx="6552130" cy="3386428"/>
                  </a:xfrm>
                </p:grpSpPr>
                <p:grpSp>
                  <p:nvGrpSpPr>
                    <p:cNvPr id="49" name="Gruppo 48"/>
                    <p:cNvGrpSpPr/>
                    <p:nvPr/>
                  </p:nvGrpSpPr>
                  <p:grpSpPr>
                    <a:xfrm>
                      <a:off x="675481" y="3532313"/>
                      <a:ext cx="6552130" cy="3386425"/>
                      <a:chOff x="675481" y="3532313"/>
                      <a:chExt cx="6552130" cy="3386425"/>
                    </a:xfrm>
                  </p:grpSpPr>
                  <p:pic>
                    <p:nvPicPr>
                      <p:cNvPr id="59" name="Immagin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463" y="4264488"/>
                        <a:ext cx="4458148" cy="2654250"/>
                      </a:xfrm>
                      <a:prstGeom prst="rect">
                        <a:avLst/>
                      </a:prstGeom>
                    </p:spPr>
                  </p:pic>
                  <p:sp>
                    <p:nvSpPr>
                      <p:cNvPr id="60" name="Rettangolo 59"/>
                      <p:cNvSpPr/>
                      <p:nvPr/>
                    </p:nvSpPr>
                    <p:spPr>
                      <a:xfrm>
                        <a:off x="675481"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p:cNvSpPr/>
                      <p:nvPr/>
                    </p:nvSpPr>
                    <p:spPr>
                      <a:xfrm>
                        <a:off x="928357" y="3532313"/>
                        <a:ext cx="96370"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p:cNvSpPr/>
                      <p:nvPr/>
                    </p:nvSpPr>
                    <p:spPr>
                      <a:xfrm>
                        <a:off x="1180366"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p:cNvSpPr/>
                      <p:nvPr/>
                    </p:nvSpPr>
                    <p:spPr>
                      <a:xfrm>
                        <a:off x="1444697"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 name="Gruppo 49"/>
                    <p:cNvGrpSpPr/>
                    <p:nvPr/>
                  </p:nvGrpSpPr>
                  <p:grpSpPr>
                    <a:xfrm>
                      <a:off x="2201420" y="3532310"/>
                      <a:ext cx="859803" cy="102849"/>
                      <a:chOff x="2201420" y="3532310"/>
                      <a:chExt cx="859803" cy="102849"/>
                    </a:xfrm>
                  </p:grpSpPr>
                  <p:sp>
                    <p:nvSpPr>
                      <p:cNvPr id="55" name="Rettangolo 54"/>
                      <p:cNvSpPr/>
                      <p:nvPr/>
                    </p:nvSpPr>
                    <p:spPr>
                      <a:xfrm>
                        <a:off x="2201420"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 name="Gruppo 50"/>
                    <p:cNvGrpSpPr/>
                    <p:nvPr/>
                  </p:nvGrpSpPr>
                  <p:grpSpPr>
                    <a:xfrm>
                      <a:off x="3985040" y="3532310"/>
                      <a:ext cx="607794" cy="102849"/>
                      <a:chOff x="2453429" y="3532310"/>
                      <a:chExt cx="607794" cy="102849"/>
                    </a:xfrm>
                  </p:grpSpPr>
                  <p:sp>
                    <p:nvSpPr>
                      <p:cNvPr id="52" name="Rettangolo 51"/>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6" name="Gruppo 45"/>
                  <p:cNvGrpSpPr/>
                  <p:nvPr/>
                </p:nvGrpSpPr>
                <p:grpSpPr>
                  <a:xfrm>
                    <a:off x="2453429" y="5526485"/>
                    <a:ext cx="362264" cy="102848"/>
                    <a:chOff x="2453429" y="3532311"/>
                    <a:chExt cx="362264" cy="102848"/>
                  </a:xfrm>
                </p:grpSpPr>
                <p:sp>
                  <p:nvSpPr>
                    <p:cNvPr id="47" name="Rettangolo 46"/>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4" name="Rettangolo 43"/>
                <p:cNvSpPr/>
                <p:nvPr/>
              </p:nvSpPr>
              <p:spPr>
                <a:xfrm>
                  <a:off x="439911" y="552893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0" name="Rettangolo 39"/>
              <p:cNvSpPr/>
              <p:nvPr/>
            </p:nvSpPr>
            <p:spPr>
              <a:xfrm>
                <a:off x="74097" y="1031764"/>
                <a:ext cx="4456421" cy="2702972"/>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a:off x="4568623" y="1042165"/>
                <a:ext cx="4456421" cy="2702972"/>
              </a:xfrm>
              <a:prstGeom prst="rect">
                <a:avLst/>
              </a:prstGeom>
              <a:noFill/>
              <a:ln w="28575">
                <a:solidFill>
                  <a:srgbClr val="2A1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p:cNvSpPr/>
              <p:nvPr/>
            </p:nvSpPr>
            <p:spPr>
              <a:xfrm>
                <a:off x="2600070" y="3786069"/>
                <a:ext cx="4456421" cy="2702972"/>
              </a:xfrm>
              <a:prstGeom prst="rect">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1095255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27</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7" name="Immagine 86"/>
          <p:cNvPicPr>
            <a:picLocks noChangeAspect="1"/>
          </p:cNvPicPr>
          <p:nvPr/>
        </p:nvPicPr>
        <p:blipFill>
          <a:blip r:embed="rId3"/>
          <a:stretch>
            <a:fillRect/>
          </a:stretch>
        </p:blipFill>
        <p:spPr>
          <a:xfrm>
            <a:off x="11353800" y="-1"/>
            <a:ext cx="807946" cy="669471"/>
          </a:xfrm>
          <a:prstGeom prst="rect">
            <a:avLst/>
          </a:prstGeom>
        </p:spPr>
      </p:pic>
      <p:pic>
        <p:nvPicPr>
          <p:cNvPr id="86" name="Immagin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sp>
        <p:nvSpPr>
          <p:cNvPr id="10" name="CasellaDiTesto 9"/>
          <p:cNvSpPr txBox="1"/>
          <p:nvPr/>
        </p:nvSpPr>
        <p:spPr>
          <a:xfrm>
            <a:off x="3910819" y="471873"/>
            <a:ext cx="3382593" cy="461665"/>
          </a:xfrm>
          <a:prstGeom prst="rect">
            <a:avLst/>
          </a:prstGeom>
          <a:noFill/>
          <a:ln>
            <a:solidFill>
              <a:srgbClr val="1508B8"/>
            </a:solidFill>
          </a:ln>
        </p:spPr>
        <p:txBody>
          <a:bodyPr wrap="none" rtlCol="0">
            <a:spAutoFit/>
          </a:bodyPr>
          <a:lstStyle/>
          <a:p>
            <a:r>
              <a:rPr lang="en-US" sz="2400" dirty="0" smtClean="0"/>
              <a:t>A first summary of results</a:t>
            </a:r>
            <a:endParaRPr lang="en-US" sz="2400" dirty="0"/>
          </a:p>
        </p:txBody>
      </p:sp>
      <p:sp>
        <p:nvSpPr>
          <p:cNvPr id="11" name="CasellaDiTesto 10"/>
          <p:cNvSpPr txBox="1"/>
          <p:nvPr/>
        </p:nvSpPr>
        <p:spPr>
          <a:xfrm>
            <a:off x="3502857" y="1406769"/>
            <a:ext cx="3643532" cy="646331"/>
          </a:xfrm>
          <a:prstGeom prst="rect">
            <a:avLst/>
          </a:prstGeom>
          <a:noFill/>
          <a:ln w="28575">
            <a:solidFill>
              <a:srgbClr val="1508B8"/>
            </a:solidFill>
          </a:ln>
        </p:spPr>
        <p:txBody>
          <a:bodyPr wrap="square" rtlCol="0">
            <a:spAutoFit/>
          </a:bodyPr>
          <a:lstStyle/>
          <a:p>
            <a:r>
              <a:rPr lang="en-US" dirty="0" smtClean="0"/>
              <a:t>Reactions at the same beam velocity</a:t>
            </a:r>
          </a:p>
          <a:p>
            <a:r>
              <a:rPr lang="en-US" b="1" dirty="0" smtClean="0">
                <a:solidFill>
                  <a:srgbClr val="C00000"/>
                </a:solidFill>
              </a:rPr>
              <a:t>E=7AMeV </a:t>
            </a:r>
            <a:r>
              <a:rPr lang="en-US" b="1" baseline="30000" dirty="0" smtClean="0">
                <a:solidFill>
                  <a:srgbClr val="C00000"/>
                </a:solidFill>
              </a:rPr>
              <a:t>16</a:t>
            </a:r>
            <a:r>
              <a:rPr lang="en-US" b="1" dirty="0" smtClean="0">
                <a:solidFill>
                  <a:srgbClr val="C00000"/>
                </a:solidFill>
              </a:rPr>
              <a:t>O+</a:t>
            </a:r>
            <a:r>
              <a:rPr lang="en-US" b="1" baseline="30000" dirty="0" smtClean="0">
                <a:solidFill>
                  <a:srgbClr val="C00000"/>
                </a:solidFill>
              </a:rPr>
              <a:t>30</a:t>
            </a:r>
            <a:r>
              <a:rPr lang="en-US" b="1" dirty="0" smtClean="0">
                <a:solidFill>
                  <a:srgbClr val="C00000"/>
                </a:solidFill>
              </a:rPr>
              <a:t>Si, </a:t>
            </a:r>
            <a:r>
              <a:rPr lang="en-US" b="1" baseline="30000" dirty="0" smtClean="0">
                <a:solidFill>
                  <a:srgbClr val="C00000"/>
                </a:solidFill>
              </a:rPr>
              <a:t>18</a:t>
            </a:r>
            <a:r>
              <a:rPr lang="en-US" b="1" dirty="0" smtClean="0">
                <a:solidFill>
                  <a:srgbClr val="C00000"/>
                </a:solidFill>
              </a:rPr>
              <a:t>O+</a:t>
            </a:r>
            <a:r>
              <a:rPr lang="en-US" b="1" baseline="30000" dirty="0" smtClean="0">
                <a:solidFill>
                  <a:srgbClr val="C00000"/>
                </a:solidFill>
              </a:rPr>
              <a:t>28</a:t>
            </a:r>
            <a:r>
              <a:rPr lang="en-US" b="1" dirty="0" smtClean="0">
                <a:solidFill>
                  <a:srgbClr val="C00000"/>
                </a:solidFill>
              </a:rPr>
              <a:t>Si, </a:t>
            </a:r>
            <a:r>
              <a:rPr lang="en-US" b="1" baseline="30000" dirty="0" smtClean="0">
                <a:solidFill>
                  <a:srgbClr val="C00000"/>
                </a:solidFill>
              </a:rPr>
              <a:t>19</a:t>
            </a:r>
            <a:r>
              <a:rPr lang="en-US" b="1" dirty="0" smtClean="0">
                <a:solidFill>
                  <a:srgbClr val="C00000"/>
                </a:solidFill>
              </a:rPr>
              <a:t>F+</a:t>
            </a:r>
            <a:r>
              <a:rPr lang="en-US" b="1" baseline="30000" dirty="0" smtClean="0">
                <a:solidFill>
                  <a:srgbClr val="C00000"/>
                </a:solidFill>
              </a:rPr>
              <a:t>27</a:t>
            </a:r>
            <a:r>
              <a:rPr lang="en-US" b="1" dirty="0" smtClean="0">
                <a:solidFill>
                  <a:srgbClr val="C00000"/>
                </a:solidFill>
              </a:rPr>
              <a:t>Al</a:t>
            </a:r>
            <a:endParaRPr lang="en-US" b="1" dirty="0">
              <a:solidFill>
                <a:srgbClr val="C00000"/>
              </a:solidFill>
            </a:endParaRPr>
          </a:p>
        </p:txBody>
      </p:sp>
      <p:sp>
        <p:nvSpPr>
          <p:cNvPr id="64" name="CasellaDiTesto 63"/>
          <p:cNvSpPr txBox="1"/>
          <p:nvPr/>
        </p:nvSpPr>
        <p:spPr>
          <a:xfrm>
            <a:off x="7146389" y="1406769"/>
            <a:ext cx="4706330" cy="646331"/>
          </a:xfrm>
          <a:prstGeom prst="rect">
            <a:avLst/>
          </a:prstGeom>
          <a:noFill/>
          <a:ln w="28575">
            <a:solidFill>
              <a:srgbClr val="00B050"/>
            </a:solidFill>
          </a:ln>
        </p:spPr>
        <p:txBody>
          <a:bodyPr wrap="square" rtlCol="0">
            <a:spAutoFit/>
          </a:bodyPr>
          <a:lstStyle/>
          <a:p>
            <a:r>
              <a:rPr lang="en-US" dirty="0" smtClean="0"/>
              <a:t>Reactions at the same excitation energy</a:t>
            </a:r>
          </a:p>
          <a:p>
            <a:r>
              <a:rPr lang="en-US" b="1" dirty="0" smtClean="0">
                <a:solidFill>
                  <a:srgbClr val="C00000"/>
                </a:solidFill>
              </a:rPr>
              <a:t>E*=98.5 MeV </a:t>
            </a:r>
            <a:r>
              <a:rPr lang="en-US" b="1" baseline="30000" dirty="0" smtClean="0">
                <a:solidFill>
                  <a:srgbClr val="C00000"/>
                </a:solidFill>
              </a:rPr>
              <a:t>16</a:t>
            </a:r>
            <a:r>
              <a:rPr lang="en-US" b="1" dirty="0" smtClean="0">
                <a:solidFill>
                  <a:srgbClr val="C00000"/>
                </a:solidFill>
              </a:rPr>
              <a:t>O+</a:t>
            </a:r>
            <a:r>
              <a:rPr lang="en-US" b="1" baseline="30000" dirty="0" smtClean="0">
                <a:solidFill>
                  <a:srgbClr val="C00000"/>
                </a:solidFill>
              </a:rPr>
              <a:t>30</a:t>
            </a:r>
            <a:r>
              <a:rPr lang="en-US" b="1" dirty="0" smtClean="0">
                <a:solidFill>
                  <a:srgbClr val="C00000"/>
                </a:solidFill>
              </a:rPr>
              <a:t>Si 8AMeV, </a:t>
            </a:r>
            <a:r>
              <a:rPr lang="en-US" b="1" baseline="30000" dirty="0" smtClean="0">
                <a:solidFill>
                  <a:srgbClr val="C00000"/>
                </a:solidFill>
              </a:rPr>
              <a:t>18</a:t>
            </a:r>
            <a:r>
              <a:rPr lang="en-US" b="1" dirty="0" smtClean="0">
                <a:solidFill>
                  <a:srgbClr val="C00000"/>
                </a:solidFill>
              </a:rPr>
              <a:t>O+</a:t>
            </a:r>
            <a:r>
              <a:rPr lang="en-US" b="1" baseline="30000" dirty="0" smtClean="0">
                <a:solidFill>
                  <a:srgbClr val="C00000"/>
                </a:solidFill>
              </a:rPr>
              <a:t>28</a:t>
            </a:r>
            <a:r>
              <a:rPr lang="en-US" b="1" dirty="0" smtClean="0">
                <a:solidFill>
                  <a:srgbClr val="C00000"/>
                </a:solidFill>
              </a:rPr>
              <a:t>Si 7AMeV</a:t>
            </a:r>
            <a:endParaRPr lang="en-US" b="1" dirty="0">
              <a:solidFill>
                <a:srgbClr val="C00000"/>
              </a:solidFill>
            </a:endParaRPr>
          </a:p>
        </p:txBody>
      </p:sp>
      <p:graphicFrame>
        <p:nvGraphicFramePr>
          <p:cNvPr id="12" name="Tabella 11"/>
          <p:cNvGraphicFramePr>
            <a:graphicFrameLocks noGrp="1"/>
          </p:cNvGraphicFramePr>
          <p:nvPr>
            <p:extLst>
              <p:ext uri="{D42A27DB-BD31-4B8C-83A1-F6EECF244321}">
                <p14:modId xmlns:p14="http://schemas.microsoft.com/office/powerpoint/2010/main" val="3621806987"/>
              </p:ext>
            </p:extLst>
          </p:nvPr>
        </p:nvGraphicFramePr>
        <p:xfrm>
          <a:off x="358090" y="2094520"/>
          <a:ext cx="3144767" cy="4175760"/>
        </p:xfrm>
        <a:graphic>
          <a:graphicData uri="http://schemas.openxmlformats.org/drawingml/2006/table">
            <a:tbl>
              <a:tblPr firstRow="1" bandRow="1">
                <a:tableStyleId>{5C22544A-7EE6-4342-B048-85BDC9FD1C3A}</a:tableStyleId>
              </a:tblPr>
              <a:tblGrid>
                <a:gridCol w="3144767">
                  <a:extLst>
                    <a:ext uri="{9D8B030D-6E8A-4147-A177-3AD203B41FA5}">
                      <a16:colId xmlns:a16="http://schemas.microsoft.com/office/drawing/2014/main" val="20000"/>
                    </a:ext>
                  </a:extLst>
                </a:gridCol>
              </a:tblGrid>
              <a:tr h="370840">
                <a:tc>
                  <a:txBody>
                    <a:bodyPr/>
                    <a:lstStyle/>
                    <a:p>
                      <a:r>
                        <a:rPr lang="en-US" dirty="0" smtClean="0"/>
                        <a:t>GLOBAL VARIABLES </a:t>
                      </a:r>
                    </a:p>
                    <a:p>
                      <a:pPr marL="285750" indent="-285750">
                        <a:buFont typeface="Arial" panose="020B0604020202020204" pitchFamily="34" charset="0"/>
                        <a:buChar char="•"/>
                      </a:pPr>
                      <a:r>
                        <a:rPr lang="en-US" sz="1600" dirty="0" smtClean="0"/>
                        <a:t>Charge distribution</a:t>
                      </a:r>
                    </a:p>
                    <a:p>
                      <a:pPr marL="285750" indent="-285750">
                        <a:buFont typeface="Arial" panose="020B0604020202020204" pitchFamily="34" charset="0"/>
                        <a:buChar char="•"/>
                      </a:pPr>
                      <a:r>
                        <a:rPr lang="en-US" sz="1600" dirty="0" smtClean="0"/>
                        <a:t>Multiplicities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Angular Distributions </a:t>
                      </a:r>
                    </a:p>
                    <a:p>
                      <a:endParaRPr lang="en-US" dirty="0" smtClean="0"/>
                    </a:p>
                    <a:p>
                      <a:endParaRPr lang="en-US" dirty="0"/>
                    </a:p>
                  </a:txBody>
                  <a:tcPr/>
                </a:tc>
                <a:extLst>
                  <a:ext uri="{0D108BD9-81ED-4DB2-BD59-A6C34878D82A}">
                    <a16:rowId xmlns:a16="http://schemas.microsoft.com/office/drawing/2014/main" val="10000"/>
                  </a:ext>
                </a:extLst>
              </a:tr>
              <a:tr h="370840">
                <a:tc>
                  <a:txBody>
                    <a:bodyPr/>
                    <a:lstStyle/>
                    <a:p>
                      <a:r>
                        <a:rPr lang="en-US" dirty="0" smtClean="0"/>
                        <a:t>COMPARISON TO MODELS</a:t>
                      </a:r>
                    </a:p>
                    <a:p>
                      <a:pPr marL="285750" indent="-285750">
                        <a:buFont typeface="Arial" panose="020B0604020202020204" pitchFamily="34" charset="0"/>
                        <a:buChar char="•"/>
                      </a:pPr>
                      <a:r>
                        <a:rPr lang="en-US" dirty="0" smtClean="0"/>
                        <a:t>Multiplicity</a:t>
                      </a:r>
                    </a:p>
                    <a:p>
                      <a:pPr marL="285750" indent="-285750">
                        <a:buFont typeface="Arial" panose="020B0604020202020204" pitchFamily="34" charset="0"/>
                        <a:buChar char="•"/>
                      </a:pPr>
                      <a:r>
                        <a:rPr lang="en-US" dirty="0" smtClean="0"/>
                        <a:t>Angular Distributions </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285750" indent="-285750">
                        <a:buFont typeface="Arial" panose="020B0604020202020204" pitchFamily="34" charset="0"/>
                        <a:buChar char="•"/>
                      </a:pPr>
                      <a:r>
                        <a:rPr lang="en-US" dirty="0" smtClean="0"/>
                        <a:t>Energy Spectra</a:t>
                      </a:r>
                    </a:p>
                    <a:p>
                      <a:pPr marL="285750" indent="-285750">
                        <a:buFont typeface="Arial" panose="020B0604020202020204" pitchFamily="34" charset="0"/>
                        <a:buChar char="•"/>
                      </a:pPr>
                      <a:endParaRPr lang="en-US" dirty="0" smtClean="0"/>
                    </a:p>
                    <a:p>
                      <a:pPr marL="0" indent="0">
                        <a:buFont typeface="Arial" panose="020B0604020202020204" pitchFamily="34" charset="0"/>
                        <a:buNone/>
                      </a:pPr>
                      <a:endParaRPr lang="en-US" dirty="0"/>
                    </a:p>
                  </a:txBody>
                  <a:tcPr/>
                </a:tc>
                <a:extLst>
                  <a:ext uri="{0D108BD9-81ED-4DB2-BD59-A6C34878D82A}">
                    <a16:rowId xmlns:a16="http://schemas.microsoft.com/office/drawing/2014/main" val="10001"/>
                  </a:ext>
                </a:extLst>
              </a:tr>
            </a:tbl>
          </a:graphicData>
        </a:graphic>
      </p:graphicFrame>
      <p:graphicFrame>
        <p:nvGraphicFramePr>
          <p:cNvPr id="65" name="Tabella 64"/>
          <p:cNvGraphicFramePr>
            <a:graphicFrameLocks noGrp="1"/>
          </p:cNvGraphicFramePr>
          <p:nvPr>
            <p:extLst>
              <p:ext uri="{D42A27DB-BD31-4B8C-83A1-F6EECF244321}">
                <p14:modId xmlns:p14="http://schemas.microsoft.com/office/powerpoint/2010/main" val="1951390633"/>
              </p:ext>
            </p:extLst>
          </p:nvPr>
        </p:nvGraphicFramePr>
        <p:xfrm>
          <a:off x="3502857" y="2094520"/>
          <a:ext cx="8349862" cy="4097609"/>
        </p:xfrm>
        <a:graphic>
          <a:graphicData uri="http://schemas.openxmlformats.org/drawingml/2006/table">
            <a:tbl>
              <a:tblPr firstRow="1" bandRow="1">
                <a:tableStyleId>{5C22544A-7EE6-4342-B048-85BDC9FD1C3A}</a:tableStyleId>
              </a:tblPr>
              <a:tblGrid>
                <a:gridCol w="8349862">
                  <a:extLst>
                    <a:ext uri="{9D8B030D-6E8A-4147-A177-3AD203B41FA5}">
                      <a16:colId xmlns:a16="http://schemas.microsoft.com/office/drawing/2014/main" val="20000"/>
                    </a:ext>
                  </a:extLst>
                </a:gridCol>
              </a:tblGrid>
              <a:tr h="1872569">
                <a:tc>
                  <a:txBody>
                    <a:bodyPr/>
                    <a:lstStyle/>
                    <a:p>
                      <a:endParaRPr lang="en-US" dirty="0" smtClean="0"/>
                    </a:p>
                    <a:p>
                      <a:r>
                        <a:rPr lang="en-US" sz="1600" b="0" dirty="0" smtClean="0">
                          <a:solidFill>
                            <a:schemeClr val="tx1"/>
                          </a:solidFill>
                        </a:rPr>
                        <a:t>Expected</a:t>
                      </a:r>
                      <a:r>
                        <a:rPr lang="en-US" sz="1600" b="0" baseline="0" dirty="0" smtClean="0">
                          <a:solidFill>
                            <a:schemeClr val="tx1"/>
                          </a:solidFill>
                        </a:rPr>
                        <a:t> behavior  with respect to entrance channel properties when comparing only </a:t>
                      </a:r>
                    </a:p>
                    <a:p>
                      <a:r>
                        <a:rPr lang="en-US" sz="1600" b="0" baseline="0" dirty="0" smtClean="0">
                          <a:solidFill>
                            <a:schemeClr val="tx1"/>
                          </a:solidFill>
                        </a:rPr>
                        <a:t>the experimental data</a:t>
                      </a:r>
                      <a:endParaRPr lang="en-US" sz="1600" dirty="0" smtClean="0">
                        <a:solidFill>
                          <a:schemeClr val="tx1"/>
                        </a:solidFill>
                      </a:endParaRPr>
                    </a:p>
                    <a:p>
                      <a:pPr marL="0" indent="0">
                        <a:buFont typeface="Arial" panose="020B0604020202020204" pitchFamily="34" charset="0"/>
                        <a:buNone/>
                      </a:pPr>
                      <a:endParaRPr lang="en-US" sz="1600" dirty="0" smtClean="0">
                        <a:solidFill>
                          <a:schemeClr val="tx1"/>
                        </a:solidFill>
                      </a:endParaRPr>
                    </a:p>
                    <a:p>
                      <a:r>
                        <a:rPr lang="en-US" sz="1600" b="0" dirty="0" smtClean="0">
                          <a:solidFill>
                            <a:schemeClr val="tx1"/>
                          </a:solidFill>
                        </a:rPr>
                        <a:t>Extra </a:t>
                      </a:r>
                      <a:r>
                        <a:rPr lang="en-US" sz="1600" b="1" dirty="0" smtClean="0">
                          <a:solidFill>
                            <a:srgbClr val="C00000"/>
                          </a:solidFill>
                          <a:latin typeface="Symbol" panose="05050102010706020507" pitchFamily="18" charset="2"/>
                        </a:rPr>
                        <a:t>a</a:t>
                      </a:r>
                      <a:r>
                        <a:rPr lang="en-US" sz="1600" b="1" dirty="0" smtClean="0">
                          <a:solidFill>
                            <a:srgbClr val="C00000"/>
                          </a:solidFill>
                        </a:rPr>
                        <a:t>-particle</a:t>
                      </a:r>
                      <a:r>
                        <a:rPr lang="en-US" sz="1600" b="0" baseline="0" dirty="0" smtClean="0">
                          <a:solidFill>
                            <a:schemeClr val="tx1"/>
                          </a:solidFill>
                        </a:rPr>
                        <a:t> production at forward angles </a:t>
                      </a:r>
                    </a:p>
                    <a:p>
                      <a:r>
                        <a:rPr lang="en-US" sz="1600" b="0" baseline="0" dirty="0" smtClean="0">
                          <a:solidFill>
                            <a:schemeClr val="tx1"/>
                          </a:solidFill>
                        </a:rPr>
                        <a:t>and in general of light </a:t>
                      </a:r>
                      <a:r>
                        <a:rPr lang="en-US" sz="1600" b="1" baseline="0" dirty="0" smtClean="0">
                          <a:solidFill>
                            <a:srgbClr val="C00000"/>
                          </a:solidFill>
                        </a:rPr>
                        <a:t>cluster</a:t>
                      </a:r>
                      <a:r>
                        <a:rPr lang="en-US" sz="1600" b="0" baseline="0" dirty="0" smtClean="0">
                          <a:solidFill>
                            <a:schemeClr val="tx1"/>
                          </a:solidFill>
                        </a:rPr>
                        <a:t> production (d,t,3He)</a:t>
                      </a:r>
                      <a:endParaRPr lang="en-US" sz="1600" b="0" dirty="0" smtClean="0"/>
                    </a:p>
                  </a:txBody>
                  <a:tcPr>
                    <a:solidFill>
                      <a:schemeClr val="accent6">
                        <a:lumMod val="40000"/>
                        <a:lumOff val="60000"/>
                      </a:schemeClr>
                    </a:solidFill>
                  </a:tcPr>
                </a:tc>
                <a:extLst>
                  <a:ext uri="{0D108BD9-81ED-4DB2-BD59-A6C34878D82A}">
                    <a16:rowId xmlns:a16="http://schemas.microsoft.com/office/drawing/2014/main" val="10000"/>
                  </a:ext>
                </a:extLst>
              </a:tr>
              <a:tr h="1121509">
                <a:tc>
                  <a:txBody>
                    <a:bodyPr/>
                    <a:lstStyle/>
                    <a:p>
                      <a:endParaRPr lang="en-US" dirty="0" smtClean="0"/>
                    </a:p>
                    <a:p>
                      <a:r>
                        <a:rPr lang="en-US" sz="1600" dirty="0" smtClean="0"/>
                        <a:t>Underestimation</a:t>
                      </a:r>
                      <a:r>
                        <a:rPr lang="en-US" sz="1600" baseline="0" dirty="0" smtClean="0"/>
                        <a:t> of high </a:t>
                      </a:r>
                      <a:r>
                        <a:rPr lang="en-US" sz="1600" b="1" baseline="0" dirty="0" smtClean="0">
                          <a:solidFill>
                            <a:srgbClr val="C00000"/>
                          </a:solidFill>
                          <a:latin typeface="Symbol" panose="05050102010706020507" pitchFamily="18" charset="2"/>
                        </a:rPr>
                        <a:t>a</a:t>
                      </a:r>
                      <a:r>
                        <a:rPr lang="en-US" sz="1600" baseline="0" dirty="0" smtClean="0"/>
                        <a:t> multiplicities – corresponding underproduction of protons</a:t>
                      </a:r>
                    </a:p>
                    <a:p>
                      <a:endParaRPr lang="en-US" sz="1600" dirty="0" smtClean="0"/>
                    </a:p>
                    <a:p>
                      <a:endParaRPr lang="en-US" sz="1600" dirty="0" smtClean="0"/>
                    </a:p>
                    <a:p>
                      <a:pPr algn="ctr"/>
                      <a:endParaRPr lang="en-US" sz="1000" dirty="0" smtClean="0"/>
                    </a:p>
                    <a:p>
                      <a:pPr algn="ctr"/>
                      <a:r>
                        <a:rPr lang="en-US" sz="1600" dirty="0" smtClean="0"/>
                        <a:t>Forward </a:t>
                      </a:r>
                      <a:r>
                        <a:rPr lang="en-US" sz="1600" b="1" dirty="0" smtClean="0">
                          <a:solidFill>
                            <a:srgbClr val="1508B8"/>
                          </a:solidFill>
                          <a:latin typeface="Symbol" panose="05050102010706020507" pitchFamily="18" charset="2"/>
                        </a:rPr>
                        <a:t>a</a:t>
                      </a:r>
                      <a:r>
                        <a:rPr lang="en-US" sz="1600" dirty="0" smtClean="0"/>
                        <a:t> overproduction for </a:t>
                      </a:r>
                      <a:r>
                        <a:rPr lang="en-US" sz="1600" b="1" dirty="0" smtClean="0">
                          <a:solidFill>
                            <a:srgbClr val="1508B8"/>
                          </a:solidFill>
                        </a:rPr>
                        <a:t>Z</a:t>
                      </a:r>
                      <a:r>
                        <a:rPr lang="en-US" sz="1600" b="1" baseline="-25000" dirty="0" smtClean="0">
                          <a:solidFill>
                            <a:srgbClr val="1508B8"/>
                          </a:solidFill>
                        </a:rPr>
                        <a:t>ER</a:t>
                      </a:r>
                      <a:r>
                        <a:rPr lang="en-US" sz="1600" b="1" dirty="0" smtClean="0">
                          <a:solidFill>
                            <a:srgbClr val="1508B8"/>
                          </a:solidFill>
                        </a:rPr>
                        <a:t>&gt;17</a:t>
                      </a:r>
                    </a:p>
                    <a:p>
                      <a:pPr algn="ctr"/>
                      <a:r>
                        <a:rPr lang="en-US" sz="1600" b="1" dirty="0" smtClean="0">
                          <a:solidFill>
                            <a:srgbClr val="C00000"/>
                          </a:solidFill>
                        </a:rPr>
                        <a:t>Yield overproduction </a:t>
                      </a:r>
                      <a:r>
                        <a:rPr lang="en-US" sz="1600" dirty="0" smtClean="0"/>
                        <a:t>with respect to GEMINI++</a:t>
                      </a:r>
                      <a:r>
                        <a:rPr lang="en-US" sz="1600" baseline="0" dirty="0" smtClean="0"/>
                        <a:t> is larger  at smaller E* / larger for 16O</a:t>
                      </a:r>
                    </a:p>
                    <a:p>
                      <a:pPr algn="ctr"/>
                      <a:endParaRPr lang="en-US" sz="1600" baseline="0" dirty="0" smtClean="0"/>
                    </a:p>
                    <a:p>
                      <a:pPr algn="ctr"/>
                      <a:endParaRPr lang="en-US" sz="1600" dirty="0"/>
                    </a:p>
                  </a:txBody>
                  <a:tcPr/>
                </a:tc>
                <a:extLst>
                  <a:ext uri="{0D108BD9-81ED-4DB2-BD59-A6C34878D82A}">
                    <a16:rowId xmlns:a16="http://schemas.microsoft.com/office/drawing/2014/main" val="10001"/>
                  </a:ext>
                </a:extLst>
              </a:tr>
            </a:tbl>
          </a:graphicData>
        </a:graphic>
      </p:graphicFrame>
      <p:pic>
        <p:nvPicPr>
          <p:cNvPr id="13" name="Immagine 12"/>
          <p:cNvPicPr>
            <a:picLocks noChangeAspect="1"/>
          </p:cNvPicPr>
          <p:nvPr/>
        </p:nvPicPr>
        <p:blipFill rotWithShape="1">
          <a:blip r:embed="rId5"/>
          <a:srcRect l="16569" r="9995"/>
          <a:stretch/>
        </p:blipFill>
        <p:spPr>
          <a:xfrm>
            <a:off x="11006140" y="2198443"/>
            <a:ext cx="695320" cy="655775"/>
          </a:xfrm>
          <a:prstGeom prst="rect">
            <a:avLst/>
          </a:prstGeom>
        </p:spPr>
      </p:pic>
      <p:pic>
        <p:nvPicPr>
          <p:cNvPr id="14" name="Immagine 13"/>
          <p:cNvPicPr>
            <a:picLocks noChangeAspect="1"/>
          </p:cNvPicPr>
          <p:nvPr/>
        </p:nvPicPr>
        <p:blipFill>
          <a:blip r:embed="rId6"/>
          <a:stretch>
            <a:fillRect/>
          </a:stretch>
        </p:blipFill>
        <p:spPr>
          <a:xfrm>
            <a:off x="11075392" y="3105588"/>
            <a:ext cx="556816" cy="659372"/>
          </a:xfrm>
          <a:prstGeom prst="rect">
            <a:avLst/>
          </a:prstGeom>
        </p:spPr>
      </p:pic>
      <p:sp>
        <p:nvSpPr>
          <p:cNvPr id="15" name="CasellaDiTesto 14"/>
          <p:cNvSpPr txBox="1"/>
          <p:nvPr/>
        </p:nvSpPr>
        <p:spPr>
          <a:xfrm>
            <a:off x="3531030" y="4537812"/>
            <a:ext cx="3643532" cy="584775"/>
          </a:xfrm>
          <a:prstGeom prst="rect">
            <a:avLst/>
          </a:prstGeom>
          <a:solidFill>
            <a:schemeClr val="bg1"/>
          </a:solidFill>
          <a:ln>
            <a:solidFill>
              <a:srgbClr val="1508B8"/>
            </a:solidFill>
          </a:ln>
        </p:spPr>
        <p:txBody>
          <a:bodyPr wrap="square" rtlCol="0">
            <a:spAutoFit/>
          </a:bodyPr>
          <a:lstStyle/>
          <a:p>
            <a:r>
              <a:rPr lang="en-US" sz="1600" dirty="0" smtClean="0"/>
              <a:t>Dependence on E* and /or </a:t>
            </a:r>
            <a:r>
              <a:rPr lang="en-US" sz="1600" dirty="0" smtClean="0">
                <a:latin typeface="Symbol" panose="05050102010706020507" pitchFamily="18" charset="2"/>
              </a:rPr>
              <a:t>h </a:t>
            </a:r>
            <a:r>
              <a:rPr lang="en-US" sz="1600" dirty="0" smtClean="0"/>
              <a:t>of </a:t>
            </a:r>
            <a:r>
              <a:rPr lang="en-US" sz="1600" b="1" dirty="0" smtClean="0">
                <a:latin typeface="Symbol" panose="05050102010706020507" pitchFamily="18" charset="2"/>
              </a:rPr>
              <a:t>a</a:t>
            </a:r>
            <a:r>
              <a:rPr lang="en-US" sz="1600" dirty="0" smtClean="0"/>
              <a:t> forward overproduction </a:t>
            </a:r>
            <a:endParaRPr lang="en-US" sz="1600" dirty="0"/>
          </a:p>
        </p:txBody>
      </p:sp>
      <p:sp>
        <p:nvSpPr>
          <p:cNvPr id="66" name="CasellaDiTesto 65"/>
          <p:cNvSpPr txBox="1"/>
          <p:nvPr/>
        </p:nvSpPr>
        <p:spPr>
          <a:xfrm>
            <a:off x="7188648" y="4537812"/>
            <a:ext cx="4649984" cy="584775"/>
          </a:xfrm>
          <a:prstGeom prst="rect">
            <a:avLst/>
          </a:prstGeom>
          <a:solidFill>
            <a:schemeClr val="bg1"/>
          </a:solidFill>
          <a:ln>
            <a:solidFill>
              <a:srgbClr val="00B050"/>
            </a:solidFill>
          </a:ln>
        </p:spPr>
        <p:txBody>
          <a:bodyPr wrap="square" rtlCol="0">
            <a:spAutoFit/>
          </a:bodyPr>
          <a:lstStyle/>
          <a:p>
            <a:r>
              <a:rPr lang="en-US" sz="1600" dirty="0" smtClean="0"/>
              <a:t>Dependence on </a:t>
            </a:r>
            <a:r>
              <a:rPr lang="en-US" sz="1600" dirty="0" err="1" smtClean="0"/>
              <a:t>v</a:t>
            </a:r>
            <a:r>
              <a:rPr lang="en-US" sz="1600" baseline="-25000" dirty="0" err="1" smtClean="0"/>
              <a:t>beam</a:t>
            </a:r>
            <a:r>
              <a:rPr lang="en-US" sz="1600" baseline="-25000" dirty="0" smtClean="0"/>
              <a:t> </a:t>
            </a:r>
            <a:r>
              <a:rPr lang="en-US" sz="1600" dirty="0" smtClean="0"/>
              <a:t>and /or </a:t>
            </a:r>
            <a:r>
              <a:rPr lang="en-US" sz="1600" dirty="0" smtClean="0">
                <a:latin typeface="Symbol" panose="05050102010706020507" pitchFamily="18" charset="2"/>
              </a:rPr>
              <a:t>h </a:t>
            </a:r>
            <a:r>
              <a:rPr lang="en-US" sz="1600" dirty="0" smtClean="0"/>
              <a:t>of </a:t>
            </a:r>
            <a:r>
              <a:rPr lang="en-US" sz="1600" b="1" dirty="0" smtClean="0">
                <a:latin typeface="Symbol" panose="05050102010706020507" pitchFamily="18" charset="2"/>
              </a:rPr>
              <a:t>a</a:t>
            </a:r>
            <a:r>
              <a:rPr lang="en-US" sz="1600" dirty="0" smtClean="0"/>
              <a:t> forward overproduction </a:t>
            </a:r>
            <a:endParaRPr lang="en-US" sz="1600" dirty="0"/>
          </a:p>
        </p:txBody>
      </p:sp>
      <p:sp>
        <p:nvSpPr>
          <p:cNvPr id="67" name="CasellaDiTesto 66"/>
          <p:cNvSpPr txBox="1"/>
          <p:nvPr/>
        </p:nvSpPr>
        <p:spPr>
          <a:xfrm>
            <a:off x="3531030" y="5698794"/>
            <a:ext cx="3643532" cy="338554"/>
          </a:xfrm>
          <a:prstGeom prst="rect">
            <a:avLst/>
          </a:prstGeom>
          <a:solidFill>
            <a:schemeClr val="bg1"/>
          </a:solidFill>
          <a:ln>
            <a:solidFill>
              <a:srgbClr val="1508B8"/>
            </a:solidFill>
          </a:ln>
        </p:spPr>
        <p:txBody>
          <a:bodyPr wrap="square" rtlCol="0">
            <a:spAutoFit/>
          </a:bodyPr>
          <a:lstStyle/>
          <a:p>
            <a:r>
              <a:rPr lang="en-US" sz="1600" dirty="0" smtClean="0">
                <a:solidFill>
                  <a:srgbClr val="00B050"/>
                </a:solidFill>
              </a:rPr>
              <a:t>Shape reproduction</a:t>
            </a:r>
            <a:endParaRPr lang="en-US" sz="1600" dirty="0">
              <a:solidFill>
                <a:srgbClr val="00B050"/>
              </a:solidFill>
            </a:endParaRPr>
          </a:p>
        </p:txBody>
      </p:sp>
      <p:sp>
        <p:nvSpPr>
          <p:cNvPr id="68" name="CasellaDiTesto 67"/>
          <p:cNvSpPr txBox="1"/>
          <p:nvPr/>
        </p:nvSpPr>
        <p:spPr>
          <a:xfrm>
            <a:off x="7202735" y="5694294"/>
            <a:ext cx="4649984" cy="338554"/>
          </a:xfrm>
          <a:prstGeom prst="rect">
            <a:avLst/>
          </a:prstGeom>
          <a:solidFill>
            <a:schemeClr val="bg1"/>
          </a:solidFill>
          <a:ln>
            <a:solidFill>
              <a:srgbClr val="00B050"/>
            </a:solidFill>
          </a:ln>
        </p:spPr>
        <p:txBody>
          <a:bodyPr wrap="square" rtlCol="0">
            <a:spAutoFit/>
          </a:bodyPr>
          <a:lstStyle/>
          <a:p>
            <a:r>
              <a:rPr lang="en-US" sz="1600" dirty="0" smtClean="0"/>
              <a:t>Onset of visible </a:t>
            </a:r>
            <a:r>
              <a:rPr lang="en-US" sz="1600" b="1" dirty="0" smtClean="0">
                <a:solidFill>
                  <a:srgbClr val="00B050"/>
                </a:solidFill>
              </a:rPr>
              <a:t>pre-equilibrium</a:t>
            </a:r>
            <a:r>
              <a:rPr lang="en-US" sz="1600" dirty="0" smtClean="0"/>
              <a:t> yield at 8 </a:t>
            </a:r>
            <a:r>
              <a:rPr lang="en-US" sz="1600" dirty="0" err="1" smtClean="0"/>
              <a:t>AMeV</a:t>
            </a:r>
            <a:endParaRPr lang="en-US" sz="1600" dirty="0"/>
          </a:p>
        </p:txBody>
      </p:sp>
    </p:spTree>
    <p:extLst>
      <p:ext uri="{BB962C8B-B14F-4D97-AF65-F5344CB8AC3E}">
        <p14:creationId xmlns:p14="http://schemas.microsoft.com/office/powerpoint/2010/main" val="9788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315988" y="6431468"/>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28</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7" name="Rettangolo 6"/>
          <p:cNvSpPr/>
          <p:nvPr/>
        </p:nvSpPr>
        <p:spPr>
          <a:xfrm>
            <a:off x="2577590" y="303101"/>
            <a:ext cx="8941980"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200" dirty="0"/>
              <a:t>Complete events - </a:t>
            </a:r>
            <a:r>
              <a:rPr lang="en-US" sz="2200" dirty="0">
                <a:solidFill>
                  <a:srgbClr val="C00000"/>
                </a:solidFill>
              </a:rPr>
              <a:t>Branching </a:t>
            </a:r>
            <a:r>
              <a:rPr lang="en-US" sz="2200" dirty="0" smtClean="0">
                <a:solidFill>
                  <a:srgbClr val="C00000"/>
                </a:solidFill>
              </a:rPr>
              <a:t>Ratios </a:t>
            </a:r>
            <a:r>
              <a:rPr lang="en-US" sz="2200" dirty="0" smtClean="0"/>
              <a:t>of the most populated channels </a:t>
            </a:r>
            <a:endParaRPr lang="en-US" sz="2200" dirty="0"/>
          </a:p>
        </p:txBody>
      </p:sp>
      <p:pic>
        <p:nvPicPr>
          <p:cNvPr id="10" name="Immagine 9" descr="Immagine che contiene strumento scrittorio, stazionario&#10;&#10;Descrizione generata automaticamente">
            <a:extLst>
              <a:ext uri="{FF2B5EF4-FFF2-40B4-BE49-F238E27FC236}">
                <a16:creationId xmlns:a16="http://schemas.microsoft.com/office/drawing/2014/main" id="{5623691E-5ADE-4D64-9EBE-94906E3264A2}"/>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556259" y="1194270"/>
            <a:ext cx="7558644" cy="5169013"/>
          </a:xfrm>
          <a:prstGeom prst="rect">
            <a:avLst/>
          </a:prstGeom>
        </p:spPr>
      </p:pic>
      <p:pic>
        <p:nvPicPr>
          <p:cNvPr id="11" name="Immagine 10">
            <a:extLst>
              <a:ext uri="{FF2B5EF4-FFF2-40B4-BE49-F238E27FC236}">
                <a16:creationId xmlns:a16="http://schemas.microsoft.com/office/drawing/2014/main" id="{690B22D3-77E3-4BD9-BB44-5F07AC1A6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1" y="1171845"/>
            <a:ext cx="4406939" cy="5225645"/>
          </a:xfrm>
          <a:prstGeom prst="rect">
            <a:avLst/>
          </a:prstGeom>
          <a:solidFill>
            <a:schemeClr val="bg1"/>
          </a:solidFill>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CC92CC9C-AA12-4502-80B8-746F5D524389}"/>
                  </a:ext>
                </a:extLst>
              </p:cNvPr>
              <p:cNvSpPr txBox="1"/>
              <p:nvPr/>
            </p:nvSpPr>
            <p:spPr>
              <a:xfrm>
                <a:off x="5733691" y="2486568"/>
                <a:ext cx="5785879" cy="400110"/>
              </a:xfrm>
              <a:prstGeom prst="rect">
                <a:avLst/>
              </a:prstGeom>
              <a:solidFill>
                <a:schemeClr val="bg1"/>
              </a:solidFill>
            </p:spPr>
            <p:txBody>
              <a:bodyPr wrap="none" rtlCol="0">
                <a:spAutoFit/>
              </a:bodyPr>
              <a:lstStyle/>
              <a:p>
                <a14:m>
                  <m:oMath xmlns:m="http://schemas.openxmlformats.org/officeDocument/2006/math">
                    <m:r>
                      <a:rPr lang="en-US" sz="2000" b="1" i="1" dirty="0" smtClean="0">
                        <a:latin typeface="Cambria Math" panose="02040503050406030204" pitchFamily="18" charset="0"/>
                      </a:rPr>
                      <m:t>𝒏</m:t>
                    </m:r>
                  </m:oMath>
                </a14:m>
                <a:r>
                  <a:rPr lang="en-US" sz="2000" b="1" dirty="0"/>
                  <a:t> are not detected =&gt; all channels include possible</a:t>
                </a:r>
                <a14:m>
                  <m:oMath xmlns:m="http://schemas.openxmlformats.org/officeDocument/2006/math">
                    <m:r>
                      <a:rPr lang="en-US" sz="2000" b="1" i="1" dirty="0" smtClean="0">
                        <a:latin typeface="Cambria Math" panose="02040503050406030204" pitchFamily="18" charset="0"/>
                      </a:rPr>
                      <m:t> </m:t>
                    </m:r>
                    <m:r>
                      <a:rPr lang="en-US" sz="2000" b="1" i="1" dirty="0" smtClean="0">
                        <a:latin typeface="Cambria Math" panose="02040503050406030204" pitchFamily="18" charset="0"/>
                      </a:rPr>
                      <m:t>𝒏</m:t>
                    </m:r>
                  </m:oMath>
                </a14:m>
                <a:endParaRPr lang="en-US" sz="2000" b="1" dirty="0"/>
              </a:p>
            </p:txBody>
          </p:sp>
        </mc:Choice>
        <mc:Fallback xmlns="">
          <p:sp>
            <p:nvSpPr>
              <p:cNvPr id="12" name="CasellaDiTesto 11">
                <a:extLst>
                  <a:ext uri="{FF2B5EF4-FFF2-40B4-BE49-F238E27FC236}">
                    <a16:creationId xmlns:a16="http://schemas.microsoft.com/office/drawing/2014/main" id="{CC92CC9C-AA12-4502-80B8-746F5D524389}"/>
                  </a:ext>
                </a:extLst>
              </p:cNvPr>
              <p:cNvSpPr txBox="1">
                <a:spLocks noRot="1" noChangeAspect="1" noMove="1" noResize="1" noEditPoints="1" noAdjustHandles="1" noChangeArrowheads="1" noChangeShapeType="1" noTextEdit="1"/>
              </p:cNvSpPr>
              <p:nvPr/>
            </p:nvSpPr>
            <p:spPr>
              <a:xfrm>
                <a:off x="5733691" y="2486568"/>
                <a:ext cx="5785879" cy="400110"/>
              </a:xfrm>
              <a:prstGeom prst="rect">
                <a:avLst/>
              </a:prstGeom>
              <a:blipFill>
                <a:blip r:embed="rId7"/>
                <a:stretch>
                  <a:fillRect t="-9091" b="-25758"/>
                </a:stretch>
              </a:blipFill>
            </p:spPr>
            <p:txBody>
              <a:bodyPr/>
              <a:lstStyle/>
              <a:p>
                <a:r>
                  <a:rPr lang="it-IT">
                    <a:noFill/>
                  </a:rPr>
                  <a:t> </a:t>
                </a:r>
              </a:p>
            </p:txBody>
          </p:sp>
        </mc:Fallback>
      </mc:AlternateContent>
    </p:spTree>
    <p:extLst>
      <p:ext uri="{BB962C8B-B14F-4D97-AF65-F5344CB8AC3E}">
        <p14:creationId xmlns:p14="http://schemas.microsoft.com/office/powerpoint/2010/main" val="3493465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216526" y="6481199"/>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29</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pic>
        <p:nvPicPr>
          <p:cNvPr id="10" name="Immagine 9" descr="Immagine che contiene strumento scrittorio, stazionario&#10;&#10;Descrizione generata automaticamente">
            <a:extLst>
              <a:ext uri="{FF2B5EF4-FFF2-40B4-BE49-F238E27FC236}">
                <a16:creationId xmlns:a16="http://schemas.microsoft.com/office/drawing/2014/main" id="{5623691E-5ADE-4D64-9EBE-94906E326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568" y="1103320"/>
            <a:ext cx="7558644" cy="5169013"/>
          </a:xfrm>
          <a:prstGeom prst="rect">
            <a:avLst/>
          </a:prstGeom>
          <a:solidFill>
            <a:schemeClr val="bg1"/>
          </a:solidFill>
          <a:effectLst>
            <a:outerShdw blurRad="63500" sx="102000" sy="102000" algn="ctr" rotWithShape="0">
              <a:prstClr val="black">
                <a:alpha val="40000"/>
              </a:prstClr>
            </a:outerShdw>
          </a:effectLst>
        </p:spPr>
      </p:pic>
      <p:pic>
        <p:nvPicPr>
          <p:cNvPr id="11" name="Immagine 10">
            <a:extLst>
              <a:ext uri="{FF2B5EF4-FFF2-40B4-BE49-F238E27FC236}">
                <a16:creationId xmlns:a16="http://schemas.microsoft.com/office/drawing/2014/main" id="{690B22D3-77E3-4BD9-BB44-5F07AC1A68F7}"/>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0" y="1080895"/>
            <a:ext cx="4406939" cy="5225645"/>
          </a:xfrm>
          <a:prstGeom prst="rect">
            <a:avLst/>
          </a:prstGeom>
        </p:spPr>
      </p:pic>
      <p:sp>
        <p:nvSpPr>
          <p:cNvPr id="12" name="Rettangolo 11"/>
          <p:cNvSpPr/>
          <p:nvPr/>
        </p:nvSpPr>
        <p:spPr>
          <a:xfrm>
            <a:off x="2577590" y="303101"/>
            <a:ext cx="8941980"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200" dirty="0"/>
              <a:t>Complete events - </a:t>
            </a:r>
            <a:r>
              <a:rPr lang="en-US" sz="2200" dirty="0">
                <a:solidFill>
                  <a:srgbClr val="C00000"/>
                </a:solidFill>
              </a:rPr>
              <a:t>Branching </a:t>
            </a:r>
            <a:r>
              <a:rPr lang="en-US" sz="2200" dirty="0" smtClean="0">
                <a:solidFill>
                  <a:srgbClr val="C00000"/>
                </a:solidFill>
              </a:rPr>
              <a:t>Ratios </a:t>
            </a:r>
            <a:r>
              <a:rPr lang="en-US" sz="2200" dirty="0" smtClean="0"/>
              <a:t>of the most populated channels </a:t>
            </a:r>
            <a:endParaRPr lang="en-US" sz="2200" dirty="0"/>
          </a:p>
        </p:txBody>
      </p:sp>
    </p:spTree>
    <p:extLst>
      <p:ext uri="{BB962C8B-B14F-4D97-AF65-F5344CB8AC3E}">
        <p14:creationId xmlns:p14="http://schemas.microsoft.com/office/powerpoint/2010/main" val="3604018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501985" y="6412672"/>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3</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a tool to study nuclear matter </a:t>
            </a:r>
            <a:endParaRPr lang="en-US"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Immagine 4"/>
          <p:cNvPicPr>
            <a:picLocks noChangeAspect="1"/>
          </p:cNvPicPr>
          <p:nvPr/>
        </p:nvPicPr>
        <p:blipFill rotWithShape="1">
          <a:blip r:embed="rId6"/>
          <a:srcRect l="4351" t="5217" r="7321" b="11214"/>
          <a:stretch/>
        </p:blipFill>
        <p:spPr>
          <a:xfrm>
            <a:off x="41273" y="955304"/>
            <a:ext cx="6246148" cy="4215384"/>
          </a:xfrm>
          <a:prstGeom prst="rect">
            <a:avLst/>
          </a:prstGeom>
        </p:spPr>
      </p:pic>
      <p:pic>
        <p:nvPicPr>
          <p:cNvPr id="19" name="Immagin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142" y="660118"/>
            <a:ext cx="5367528" cy="2691650"/>
          </a:xfrm>
          <a:prstGeom prst="rect">
            <a:avLst/>
          </a:prstGeom>
          <a:solidFill>
            <a:schemeClr val="tx1">
              <a:lumMod val="65000"/>
              <a:lumOff val="35000"/>
            </a:schemeClr>
          </a:solidFill>
          <a:ln w="28575">
            <a:solidFill>
              <a:srgbClr val="C00000"/>
            </a:solidFill>
          </a:ln>
        </p:spPr>
      </p:pic>
      <p:pic>
        <p:nvPicPr>
          <p:cNvPr id="2" name="Immagine 1"/>
          <p:cNvPicPr>
            <a:picLocks noChangeAspect="1"/>
          </p:cNvPicPr>
          <p:nvPr/>
        </p:nvPicPr>
        <p:blipFill>
          <a:blip r:embed="rId8"/>
          <a:stretch>
            <a:fillRect/>
          </a:stretch>
        </p:blipFill>
        <p:spPr>
          <a:xfrm>
            <a:off x="6843699" y="4182765"/>
            <a:ext cx="5237391" cy="2665843"/>
          </a:xfrm>
          <a:prstGeom prst="rect">
            <a:avLst/>
          </a:prstGeom>
        </p:spPr>
      </p:pic>
      <p:sp>
        <p:nvSpPr>
          <p:cNvPr id="8" name="Rettangolo 7"/>
          <p:cNvSpPr/>
          <p:nvPr/>
        </p:nvSpPr>
        <p:spPr>
          <a:xfrm>
            <a:off x="0" y="5211308"/>
            <a:ext cx="6620256" cy="1077218"/>
          </a:xfrm>
          <a:prstGeom prst="rect">
            <a:avLst/>
          </a:prstGeom>
        </p:spPr>
        <p:txBody>
          <a:bodyPr wrap="square">
            <a:spAutoFit/>
          </a:bodyPr>
          <a:lstStyle/>
          <a:p>
            <a:r>
              <a:rPr lang="en-US" sz="1600" dirty="0" smtClean="0"/>
              <a:t>It is important to </a:t>
            </a:r>
            <a:r>
              <a:rPr lang="en-US" sz="1600" dirty="0"/>
              <a:t>clarify and </a:t>
            </a:r>
            <a:r>
              <a:rPr lang="en-US" sz="1600" dirty="0" smtClean="0"/>
              <a:t>understand </a:t>
            </a:r>
            <a:r>
              <a:rPr lang="en-US" sz="1600" b="1" dirty="0"/>
              <a:t>nuclear reaction </a:t>
            </a:r>
            <a:r>
              <a:rPr lang="en-US" sz="1600" b="1" dirty="0" smtClean="0"/>
              <a:t>mechanisms</a:t>
            </a:r>
            <a:r>
              <a:rPr lang="en-US" sz="1600" dirty="0" smtClean="0"/>
              <a:t>, </a:t>
            </a:r>
            <a:r>
              <a:rPr lang="en-US" sz="1600" dirty="0"/>
              <a:t>which is a </a:t>
            </a:r>
            <a:r>
              <a:rPr lang="en-US" sz="1600" b="1" dirty="0"/>
              <a:t>transition of quantum many-body system </a:t>
            </a:r>
            <a:r>
              <a:rPr lang="en-US" sz="1600" dirty="0"/>
              <a:t>from initial state to final </a:t>
            </a:r>
            <a:r>
              <a:rPr lang="en-US" sz="1600" dirty="0" smtClean="0"/>
              <a:t>state. How </a:t>
            </a:r>
            <a:r>
              <a:rPr lang="en-US" sz="1600" dirty="0"/>
              <a:t>quantum many-body system scatters? Which channels are essential? What kind of interactions cause the nuclear reaction? </a:t>
            </a:r>
          </a:p>
        </p:txBody>
      </p:sp>
      <p:sp>
        <p:nvSpPr>
          <p:cNvPr id="12" name="CasellaDiTesto 11"/>
          <p:cNvSpPr txBox="1"/>
          <p:nvPr/>
        </p:nvSpPr>
        <p:spPr>
          <a:xfrm>
            <a:off x="6365898" y="3351768"/>
            <a:ext cx="5826101" cy="830997"/>
          </a:xfrm>
          <a:prstGeom prst="rect">
            <a:avLst/>
          </a:prstGeom>
          <a:noFill/>
        </p:spPr>
        <p:txBody>
          <a:bodyPr wrap="square" rtlCol="0">
            <a:spAutoFit/>
          </a:bodyPr>
          <a:lstStyle/>
          <a:p>
            <a:pPr algn="just"/>
            <a:r>
              <a:rPr lang="en-US" sz="1600" dirty="0" smtClean="0"/>
              <a:t>The </a:t>
            </a:r>
            <a:r>
              <a:rPr lang="en-US" sz="1600" b="1" dirty="0" smtClean="0"/>
              <a:t>complexity grows up </a:t>
            </a:r>
            <a:r>
              <a:rPr lang="en-US" sz="1600" dirty="0" smtClean="0"/>
              <a:t>with the energy up to the region when the competition between mean field properties and nucleon-nucleon scattering become important </a:t>
            </a:r>
            <a:r>
              <a:rPr lang="en-US" sz="1600" dirty="0" smtClean="0">
                <a:sym typeface="Wingdings" panose="05000000000000000000" pitchFamily="2" charset="2"/>
              </a:rPr>
              <a:t> </a:t>
            </a:r>
            <a:r>
              <a:rPr lang="en-US" sz="1600" b="1" dirty="0" smtClean="0">
                <a:sym typeface="Wingdings" panose="05000000000000000000" pitchFamily="2" charset="2"/>
              </a:rPr>
              <a:t>Fermi energies</a:t>
            </a:r>
            <a:endParaRPr lang="en-US" sz="1600" b="1" dirty="0"/>
          </a:p>
        </p:txBody>
      </p:sp>
      <p:sp>
        <p:nvSpPr>
          <p:cNvPr id="6" name="CasellaDiTesto 5"/>
          <p:cNvSpPr txBox="1"/>
          <p:nvPr/>
        </p:nvSpPr>
        <p:spPr>
          <a:xfrm flipH="1">
            <a:off x="8025957" y="6479276"/>
            <a:ext cx="2872874" cy="369332"/>
          </a:xfrm>
          <a:prstGeom prst="rect">
            <a:avLst/>
          </a:prstGeom>
          <a:noFill/>
        </p:spPr>
        <p:txBody>
          <a:bodyPr wrap="square" rtlCol="0">
            <a:spAutoFit/>
          </a:bodyPr>
          <a:lstStyle/>
          <a:p>
            <a:r>
              <a:rPr lang="it-IT" dirty="0" smtClean="0"/>
              <a:t>Liquid –gas </a:t>
            </a:r>
            <a:r>
              <a:rPr lang="it-IT" dirty="0" err="1" smtClean="0"/>
              <a:t>Phase</a:t>
            </a:r>
            <a:r>
              <a:rPr lang="it-IT" dirty="0" smtClean="0"/>
              <a:t> </a:t>
            </a:r>
            <a:r>
              <a:rPr lang="it-IT" dirty="0" err="1"/>
              <a:t>T</a:t>
            </a:r>
            <a:r>
              <a:rPr lang="it-IT" dirty="0" err="1" smtClean="0"/>
              <a:t>ransiton</a:t>
            </a:r>
            <a:r>
              <a:rPr lang="it-IT" dirty="0" smtClean="0"/>
              <a:t>  </a:t>
            </a:r>
            <a:endParaRPr lang="it-IT" dirty="0"/>
          </a:p>
        </p:txBody>
      </p:sp>
    </p:spTree>
    <p:extLst>
      <p:ext uri="{BB962C8B-B14F-4D97-AF65-F5344CB8AC3E}">
        <p14:creationId xmlns:p14="http://schemas.microsoft.com/office/powerpoint/2010/main" val="1405742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8691" y="6385242"/>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6573654" y="6476419"/>
            <a:ext cx="520995" cy="381581"/>
          </a:xfrm>
        </p:spPr>
        <p:txBody>
          <a:bodyPr/>
          <a:lstStyle/>
          <a:p>
            <a:fld id="{7F3E3AFC-C3F0-4658-9A99-690BE021286A}" type="slidenum">
              <a:rPr lang="en-US" smtClean="0"/>
              <a:t>30</a:t>
            </a:fld>
            <a:endParaRPr lang="en-US" dirty="0"/>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7" name="Rettangolo 6"/>
          <p:cNvSpPr/>
          <p:nvPr/>
        </p:nvSpPr>
        <p:spPr>
          <a:xfrm>
            <a:off x="1144483" y="374213"/>
            <a:ext cx="8974057" cy="769441"/>
          </a:xfrm>
          <a:prstGeom prst="rect">
            <a:avLst/>
          </a:prstGeom>
        </p:spPr>
        <p:txBody>
          <a:bodyPr wrap="square">
            <a:spAutoFit/>
          </a:bodyPr>
          <a:lstStyle/>
          <a:p>
            <a:r>
              <a:rPr lang="en-US" sz="2400" dirty="0"/>
              <a:t>Results: </a:t>
            </a:r>
            <a:r>
              <a:rPr lang="en-US" sz="2400" dirty="0" err="1" smtClean="0"/>
              <a:t>Z</a:t>
            </a:r>
            <a:r>
              <a:rPr lang="en-US" sz="2400" baseline="-25000" dirty="0" err="1" smtClean="0"/>
              <a:t>tot</a:t>
            </a:r>
            <a:r>
              <a:rPr lang="en-US" sz="2400" dirty="0" smtClean="0"/>
              <a:t>=22 </a:t>
            </a:r>
            <a:r>
              <a:rPr lang="en-US" sz="2200" dirty="0" smtClean="0"/>
              <a:t>Complete </a:t>
            </a:r>
            <a:r>
              <a:rPr lang="en-US" sz="2200" dirty="0"/>
              <a:t>events </a:t>
            </a:r>
            <a:r>
              <a:rPr lang="en-US" sz="2200" dirty="0" smtClean="0"/>
              <a:t>– </a:t>
            </a:r>
          </a:p>
          <a:p>
            <a:r>
              <a:rPr lang="en-US" sz="2000" dirty="0" smtClean="0">
                <a:solidFill>
                  <a:srgbClr val="C00000"/>
                </a:solidFill>
              </a:rPr>
              <a:t>Branching Ratios </a:t>
            </a:r>
            <a:r>
              <a:rPr lang="en-US" sz="2000" dirty="0" smtClean="0"/>
              <a:t>of the most populated channels</a:t>
            </a:r>
            <a:endParaRPr lang="en-US" sz="2000"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18" y="1127831"/>
            <a:ext cx="7411484" cy="4645744"/>
          </a:xfrm>
          <a:prstGeom prst="rect">
            <a:avLst/>
          </a:prstGeom>
          <a:ln>
            <a:solidFill>
              <a:schemeClr val="tx1"/>
            </a:solidFill>
          </a:ln>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298" y="955304"/>
            <a:ext cx="2836237" cy="2295837"/>
          </a:xfrm>
          <a:prstGeom prst="rect">
            <a:avLst/>
          </a:prstGeom>
          <a:ln w="28575">
            <a:solidFill>
              <a:srgbClr val="1508B8"/>
            </a:solidFill>
          </a:ln>
        </p:spPr>
      </p:pic>
      <p:sp>
        <p:nvSpPr>
          <p:cNvPr id="10" name="CasellaDiTesto 9"/>
          <p:cNvSpPr txBox="1"/>
          <p:nvPr/>
        </p:nvSpPr>
        <p:spPr>
          <a:xfrm>
            <a:off x="7731773" y="3366247"/>
            <a:ext cx="4314916" cy="377011"/>
          </a:xfrm>
          <a:prstGeom prst="rect">
            <a:avLst/>
          </a:prstGeom>
          <a:noFill/>
          <a:ln w="28575">
            <a:solidFill>
              <a:schemeClr val="tx1"/>
            </a:solidFill>
          </a:ln>
        </p:spPr>
        <p:txBody>
          <a:bodyPr wrap="square" rtlCol="0">
            <a:spAutoFit/>
          </a:bodyPr>
          <a:lstStyle/>
          <a:p>
            <a:r>
              <a:rPr lang="en-US" dirty="0">
                <a:solidFill>
                  <a:srgbClr val="FF0000"/>
                </a:solidFill>
              </a:rPr>
              <a:t>R= </a:t>
            </a:r>
            <a:r>
              <a:rPr lang="en-US" dirty="0" err="1">
                <a:solidFill>
                  <a:srgbClr val="FF0000"/>
                </a:solidFill>
              </a:rPr>
              <a:t>Y</a:t>
            </a:r>
            <a:r>
              <a:rPr lang="en-US" baseline="-25000" dirty="0" err="1">
                <a:solidFill>
                  <a:srgbClr val="FF0000"/>
                </a:solidFill>
              </a:rPr>
              <a:t>exp</a:t>
            </a:r>
            <a:r>
              <a:rPr lang="en-US" dirty="0">
                <a:solidFill>
                  <a:srgbClr val="FF0000"/>
                </a:solidFill>
              </a:rPr>
              <a:t>(</a:t>
            </a:r>
            <a:r>
              <a:rPr lang="en-US" dirty="0" err="1">
                <a:solidFill>
                  <a:srgbClr val="FF0000"/>
                </a:solidFill>
              </a:rPr>
              <a:t>Z;n</a:t>
            </a:r>
            <a:r>
              <a:rPr lang="en-US" baseline="-25000" dirty="0" err="1">
                <a:solidFill>
                  <a:srgbClr val="FF0000"/>
                </a:solidFill>
              </a:rPr>
              <a:t>Z</a:t>
            </a:r>
            <a:r>
              <a:rPr lang="en-US" dirty="0" err="1">
                <a:solidFill>
                  <a:srgbClr val="FF0000"/>
                </a:solidFill>
                <a:latin typeface="Symbol" panose="05050102010706020507" pitchFamily="18" charset="2"/>
              </a:rPr>
              <a:t>a</a:t>
            </a:r>
            <a:r>
              <a:rPr lang="en-US" dirty="0">
                <a:solidFill>
                  <a:srgbClr val="FF0000"/>
                </a:solidFill>
              </a:rPr>
              <a:t>)/</a:t>
            </a:r>
            <a:r>
              <a:rPr lang="en-US" dirty="0" err="1">
                <a:solidFill>
                  <a:srgbClr val="FF0000"/>
                </a:solidFill>
              </a:rPr>
              <a:t>Yexp</a:t>
            </a:r>
            <a:r>
              <a:rPr lang="en-US" dirty="0">
                <a:solidFill>
                  <a:srgbClr val="FF0000"/>
                </a:solidFill>
              </a:rPr>
              <a:t>(Z)- </a:t>
            </a:r>
            <a:r>
              <a:rPr lang="en-US" dirty="0" err="1">
                <a:solidFill>
                  <a:srgbClr val="FF0000"/>
                </a:solidFill>
              </a:rPr>
              <a:t>Y</a:t>
            </a:r>
            <a:r>
              <a:rPr lang="en-US" baseline="-25000" dirty="0" err="1">
                <a:solidFill>
                  <a:srgbClr val="FF0000"/>
                </a:solidFill>
              </a:rPr>
              <a:t>theo</a:t>
            </a:r>
            <a:r>
              <a:rPr lang="en-US" dirty="0">
                <a:solidFill>
                  <a:srgbClr val="FF0000"/>
                </a:solidFill>
              </a:rPr>
              <a:t>(</a:t>
            </a:r>
            <a:r>
              <a:rPr lang="en-US" dirty="0" err="1">
                <a:solidFill>
                  <a:srgbClr val="FF0000"/>
                </a:solidFill>
              </a:rPr>
              <a:t>Z;n</a:t>
            </a:r>
            <a:r>
              <a:rPr lang="en-US" baseline="-25000" dirty="0" err="1">
                <a:solidFill>
                  <a:srgbClr val="FF0000"/>
                </a:solidFill>
              </a:rPr>
              <a:t>Z</a:t>
            </a:r>
            <a:r>
              <a:rPr lang="en-US" dirty="0" err="1">
                <a:solidFill>
                  <a:srgbClr val="FF0000"/>
                </a:solidFill>
                <a:latin typeface="Symbol" panose="05050102010706020507" pitchFamily="18" charset="2"/>
              </a:rPr>
              <a:t>a</a:t>
            </a:r>
            <a:r>
              <a:rPr lang="en-US" dirty="0">
                <a:solidFill>
                  <a:srgbClr val="FF0000"/>
                </a:solidFill>
              </a:rPr>
              <a:t>)/</a:t>
            </a:r>
            <a:r>
              <a:rPr lang="en-US" dirty="0" err="1">
                <a:solidFill>
                  <a:srgbClr val="FF0000"/>
                </a:solidFill>
              </a:rPr>
              <a:t>Y</a:t>
            </a:r>
            <a:r>
              <a:rPr lang="en-US" baseline="-25000" dirty="0" err="1">
                <a:solidFill>
                  <a:srgbClr val="FF0000"/>
                </a:solidFill>
              </a:rPr>
              <a:t>theo</a:t>
            </a:r>
            <a:r>
              <a:rPr lang="en-US" dirty="0">
                <a:solidFill>
                  <a:srgbClr val="FF0000"/>
                </a:solidFill>
              </a:rPr>
              <a:t>(Z)</a:t>
            </a:r>
          </a:p>
        </p:txBody>
      </p:sp>
      <p:pic>
        <p:nvPicPr>
          <p:cNvPr id="11" name="Immagine 10"/>
          <p:cNvPicPr>
            <a:picLocks noChangeAspect="1"/>
          </p:cNvPicPr>
          <p:nvPr/>
        </p:nvPicPr>
        <p:blipFill rotWithShape="1">
          <a:blip r:embed="rId7"/>
          <a:srcRect l="4329" t="6942" r="9610" b="13191"/>
          <a:stretch/>
        </p:blipFill>
        <p:spPr>
          <a:xfrm>
            <a:off x="7739081" y="4210493"/>
            <a:ext cx="4356929" cy="2647507"/>
          </a:xfrm>
          <a:prstGeom prst="rect">
            <a:avLst/>
          </a:prstGeom>
          <a:ln w="38100">
            <a:solidFill>
              <a:schemeClr val="tx1"/>
            </a:solidFill>
          </a:ln>
        </p:spPr>
      </p:pic>
      <p:pic>
        <p:nvPicPr>
          <p:cNvPr id="12" name="Immagine 11"/>
          <p:cNvPicPr>
            <a:picLocks noChangeAspect="1"/>
          </p:cNvPicPr>
          <p:nvPr/>
        </p:nvPicPr>
        <p:blipFill rotWithShape="1">
          <a:blip r:embed="rId8"/>
          <a:srcRect l="12098" t="9473" r="28742" b="21757"/>
          <a:stretch/>
        </p:blipFill>
        <p:spPr>
          <a:xfrm>
            <a:off x="7700391" y="3779642"/>
            <a:ext cx="986409" cy="1000887"/>
          </a:xfrm>
          <a:prstGeom prst="rect">
            <a:avLst/>
          </a:prstGeom>
          <a:ln w="12700">
            <a:solidFill>
              <a:schemeClr val="tx1"/>
            </a:solidFill>
          </a:ln>
        </p:spPr>
      </p:pic>
      <p:sp>
        <p:nvSpPr>
          <p:cNvPr id="13" name="CasellaDiTesto 12"/>
          <p:cNvSpPr txBox="1"/>
          <p:nvPr/>
        </p:nvSpPr>
        <p:spPr>
          <a:xfrm>
            <a:off x="1316595" y="5936491"/>
            <a:ext cx="4314916" cy="377011"/>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 </a:t>
            </a:r>
            <a:r>
              <a:rPr kumimoji="0" lang="en-US"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Y</a:t>
            </a:r>
            <a:r>
              <a:rPr kumimoji="0" lang="en-US" sz="1800" b="0" i="0" u="none" strike="noStrike" kern="1200" cap="none" spc="0" normalizeH="0" baseline="-25000" noProof="0" dirty="0" err="1" smtClean="0">
                <a:ln>
                  <a:noFill/>
                </a:ln>
                <a:solidFill>
                  <a:srgbClr val="FF0000"/>
                </a:solidFill>
                <a:effectLst/>
                <a:uLnTx/>
                <a:uFillTx/>
                <a:latin typeface="Calibri" panose="020F0502020204030204"/>
                <a:ea typeface="+mn-ea"/>
                <a:cs typeface="+mn-cs"/>
              </a:rPr>
              <a:t>exp</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Z;chan</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Yexp</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(Z)- </a:t>
            </a:r>
            <a:r>
              <a:rPr kumimoji="0" lang="en-US"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Y</a:t>
            </a:r>
            <a:r>
              <a:rPr kumimoji="0" lang="en-US" sz="1800" b="0" i="0" u="none" strike="noStrike" kern="1200" cap="none" spc="0" normalizeH="0" baseline="-25000" noProof="0" dirty="0" err="1" smtClean="0">
                <a:ln>
                  <a:noFill/>
                </a:ln>
                <a:solidFill>
                  <a:srgbClr val="FF0000"/>
                </a:solidFill>
                <a:effectLst/>
                <a:uLnTx/>
                <a:uFillTx/>
                <a:latin typeface="Calibri" panose="020F0502020204030204"/>
                <a:ea typeface="+mn-ea"/>
                <a:cs typeface="+mn-cs"/>
              </a:rPr>
              <a:t>theo</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Z;chan</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Y</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theo</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(Z)</a:t>
            </a:r>
          </a:p>
        </p:txBody>
      </p:sp>
      <p:cxnSp>
        <p:nvCxnSpPr>
          <p:cNvPr id="14" name="Connettore 2 13"/>
          <p:cNvCxnSpPr/>
          <p:nvPr/>
        </p:nvCxnSpPr>
        <p:spPr>
          <a:xfrm flipH="1" flipV="1">
            <a:off x="622852" y="4465983"/>
            <a:ext cx="693743" cy="1524091"/>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11850255" y="3600575"/>
            <a:ext cx="10441" cy="93166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202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31</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10" name="CasellaDiTesto 9"/>
          <p:cNvSpPr txBox="1"/>
          <p:nvPr/>
        </p:nvSpPr>
        <p:spPr>
          <a:xfrm>
            <a:off x="2426039" y="723616"/>
            <a:ext cx="6392456" cy="461665"/>
          </a:xfrm>
          <a:prstGeom prst="rect">
            <a:avLst/>
          </a:prstGeom>
          <a:noFill/>
          <a:ln>
            <a:solidFill>
              <a:srgbClr val="1508B8"/>
            </a:solidFill>
          </a:ln>
        </p:spPr>
        <p:txBody>
          <a:bodyPr wrap="none" rtlCol="0">
            <a:spAutoFit/>
          </a:bodyPr>
          <a:lstStyle/>
          <a:p>
            <a:r>
              <a:rPr lang="en-US" sz="2400" dirty="0" smtClean="0"/>
              <a:t>Continuing the discussion on experimental results</a:t>
            </a:r>
            <a:endParaRPr lang="en-US" sz="2400" dirty="0"/>
          </a:p>
        </p:txBody>
      </p:sp>
      <p:sp>
        <p:nvSpPr>
          <p:cNvPr id="11" name="CasellaDiTesto 10"/>
          <p:cNvSpPr txBox="1"/>
          <p:nvPr/>
        </p:nvSpPr>
        <p:spPr>
          <a:xfrm>
            <a:off x="1856937" y="1350125"/>
            <a:ext cx="3643532" cy="646331"/>
          </a:xfrm>
          <a:prstGeom prst="rect">
            <a:avLst/>
          </a:prstGeom>
          <a:noFill/>
          <a:ln w="28575">
            <a:solidFill>
              <a:srgbClr val="1508B8"/>
            </a:solidFill>
          </a:ln>
        </p:spPr>
        <p:txBody>
          <a:bodyPr wrap="square" rtlCol="0">
            <a:spAutoFit/>
          </a:bodyPr>
          <a:lstStyle/>
          <a:p>
            <a:r>
              <a:rPr lang="en-US" dirty="0" smtClean="0"/>
              <a:t>Reactions at the same beam velocity</a:t>
            </a:r>
          </a:p>
          <a:p>
            <a:r>
              <a:rPr lang="en-US" b="1" dirty="0" smtClean="0">
                <a:solidFill>
                  <a:srgbClr val="C00000"/>
                </a:solidFill>
              </a:rPr>
              <a:t>E=7AMeV </a:t>
            </a:r>
            <a:r>
              <a:rPr lang="en-US" b="1" baseline="30000" dirty="0" smtClean="0">
                <a:solidFill>
                  <a:srgbClr val="C00000"/>
                </a:solidFill>
              </a:rPr>
              <a:t>16</a:t>
            </a:r>
            <a:r>
              <a:rPr lang="en-US" b="1" dirty="0" smtClean="0">
                <a:solidFill>
                  <a:srgbClr val="C00000"/>
                </a:solidFill>
              </a:rPr>
              <a:t>O+</a:t>
            </a:r>
            <a:r>
              <a:rPr lang="en-US" b="1" baseline="30000" dirty="0" smtClean="0">
                <a:solidFill>
                  <a:srgbClr val="C00000"/>
                </a:solidFill>
              </a:rPr>
              <a:t>30</a:t>
            </a:r>
            <a:r>
              <a:rPr lang="en-US" b="1" dirty="0" smtClean="0">
                <a:solidFill>
                  <a:srgbClr val="C00000"/>
                </a:solidFill>
              </a:rPr>
              <a:t>Si, </a:t>
            </a:r>
            <a:r>
              <a:rPr lang="en-US" b="1" baseline="30000" dirty="0" smtClean="0">
                <a:solidFill>
                  <a:srgbClr val="C00000"/>
                </a:solidFill>
              </a:rPr>
              <a:t>18</a:t>
            </a:r>
            <a:r>
              <a:rPr lang="en-US" b="1" dirty="0" smtClean="0">
                <a:solidFill>
                  <a:srgbClr val="C00000"/>
                </a:solidFill>
              </a:rPr>
              <a:t>O+</a:t>
            </a:r>
            <a:r>
              <a:rPr lang="en-US" b="1" baseline="30000" dirty="0" smtClean="0">
                <a:solidFill>
                  <a:srgbClr val="C00000"/>
                </a:solidFill>
              </a:rPr>
              <a:t>28</a:t>
            </a:r>
            <a:r>
              <a:rPr lang="en-US" b="1" dirty="0" smtClean="0">
                <a:solidFill>
                  <a:srgbClr val="C00000"/>
                </a:solidFill>
              </a:rPr>
              <a:t>Si, </a:t>
            </a:r>
            <a:r>
              <a:rPr lang="en-US" b="1" baseline="30000" dirty="0" smtClean="0">
                <a:solidFill>
                  <a:srgbClr val="C00000"/>
                </a:solidFill>
              </a:rPr>
              <a:t>19</a:t>
            </a:r>
            <a:r>
              <a:rPr lang="en-US" b="1" dirty="0" smtClean="0">
                <a:solidFill>
                  <a:srgbClr val="C00000"/>
                </a:solidFill>
              </a:rPr>
              <a:t>F+</a:t>
            </a:r>
            <a:r>
              <a:rPr lang="en-US" b="1" baseline="30000" dirty="0" smtClean="0">
                <a:solidFill>
                  <a:srgbClr val="C00000"/>
                </a:solidFill>
              </a:rPr>
              <a:t>27</a:t>
            </a:r>
            <a:r>
              <a:rPr lang="en-US" b="1" dirty="0" smtClean="0">
                <a:solidFill>
                  <a:srgbClr val="C00000"/>
                </a:solidFill>
              </a:rPr>
              <a:t>Al</a:t>
            </a:r>
            <a:endParaRPr lang="en-US" b="1" dirty="0">
              <a:solidFill>
                <a:srgbClr val="C00000"/>
              </a:solidFill>
            </a:endParaRPr>
          </a:p>
        </p:txBody>
      </p:sp>
      <p:sp>
        <p:nvSpPr>
          <p:cNvPr id="12" name="CasellaDiTesto 11"/>
          <p:cNvSpPr txBox="1"/>
          <p:nvPr/>
        </p:nvSpPr>
        <p:spPr>
          <a:xfrm>
            <a:off x="5500469" y="1350125"/>
            <a:ext cx="4706330" cy="646331"/>
          </a:xfrm>
          <a:prstGeom prst="rect">
            <a:avLst/>
          </a:prstGeom>
          <a:noFill/>
          <a:ln w="28575">
            <a:solidFill>
              <a:srgbClr val="00B050"/>
            </a:solidFill>
          </a:ln>
        </p:spPr>
        <p:txBody>
          <a:bodyPr wrap="square" rtlCol="0">
            <a:spAutoFit/>
          </a:bodyPr>
          <a:lstStyle/>
          <a:p>
            <a:r>
              <a:rPr lang="en-US" dirty="0" smtClean="0"/>
              <a:t>Reactions at the same excitation energy</a:t>
            </a:r>
          </a:p>
          <a:p>
            <a:r>
              <a:rPr lang="en-US" b="1" dirty="0" smtClean="0">
                <a:solidFill>
                  <a:srgbClr val="C00000"/>
                </a:solidFill>
              </a:rPr>
              <a:t>E*=98.5 MeV </a:t>
            </a:r>
            <a:r>
              <a:rPr lang="en-US" b="1" baseline="30000" dirty="0" smtClean="0">
                <a:solidFill>
                  <a:srgbClr val="C00000"/>
                </a:solidFill>
              </a:rPr>
              <a:t>16</a:t>
            </a:r>
            <a:r>
              <a:rPr lang="en-US" b="1" dirty="0" smtClean="0">
                <a:solidFill>
                  <a:srgbClr val="C00000"/>
                </a:solidFill>
              </a:rPr>
              <a:t>O+</a:t>
            </a:r>
            <a:r>
              <a:rPr lang="en-US" b="1" baseline="30000" dirty="0" smtClean="0">
                <a:solidFill>
                  <a:srgbClr val="C00000"/>
                </a:solidFill>
              </a:rPr>
              <a:t>30</a:t>
            </a:r>
            <a:r>
              <a:rPr lang="en-US" b="1" dirty="0" smtClean="0">
                <a:solidFill>
                  <a:srgbClr val="C00000"/>
                </a:solidFill>
              </a:rPr>
              <a:t>Si 8AMeV, </a:t>
            </a:r>
            <a:r>
              <a:rPr lang="en-US" b="1" baseline="30000" dirty="0" smtClean="0">
                <a:solidFill>
                  <a:srgbClr val="C00000"/>
                </a:solidFill>
              </a:rPr>
              <a:t>18</a:t>
            </a:r>
            <a:r>
              <a:rPr lang="en-US" b="1" dirty="0" smtClean="0">
                <a:solidFill>
                  <a:srgbClr val="C00000"/>
                </a:solidFill>
              </a:rPr>
              <a:t>O+</a:t>
            </a:r>
            <a:r>
              <a:rPr lang="en-US" b="1" baseline="30000" dirty="0" smtClean="0">
                <a:solidFill>
                  <a:srgbClr val="C00000"/>
                </a:solidFill>
              </a:rPr>
              <a:t>28</a:t>
            </a:r>
            <a:r>
              <a:rPr lang="en-US" b="1" dirty="0" smtClean="0">
                <a:solidFill>
                  <a:srgbClr val="C00000"/>
                </a:solidFill>
              </a:rPr>
              <a:t>Si 7AMeV</a:t>
            </a:r>
            <a:endParaRPr lang="en-US" b="1" dirty="0">
              <a:solidFill>
                <a:srgbClr val="C00000"/>
              </a:solidFill>
            </a:endParaRPr>
          </a:p>
        </p:txBody>
      </p:sp>
      <p:graphicFrame>
        <p:nvGraphicFramePr>
          <p:cNvPr id="13" name="Tabella 12"/>
          <p:cNvGraphicFramePr>
            <a:graphicFrameLocks noGrp="1"/>
          </p:cNvGraphicFramePr>
          <p:nvPr>
            <p:extLst>
              <p:ext uri="{D42A27DB-BD31-4B8C-83A1-F6EECF244321}">
                <p14:modId xmlns:p14="http://schemas.microsoft.com/office/powerpoint/2010/main" val="267001152"/>
              </p:ext>
            </p:extLst>
          </p:nvPr>
        </p:nvGraphicFramePr>
        <p:xfrm>
          <a:off x="1856937" y="2074278"/>
          <a:ext cx="8716618" cy="3688080"/>
        </p:xfrm>
        <a:graphic>
          <a:graphicData uri="http://schemas.openxmlformats.org/drawingml/2006/table">
            <a:tbl>
              <a:tblPr firstRow="1" bandRow="1">
                <a:tableStyleId>{5C22544A-7EE6-4342-B048-85BDC9FD1C3A}</a:tableStyleId>
              </a:tblPr>
              <a:tblGrid>
                <a:gridCol w="8716618">
                  <a:extLst>
                    <a:ext uri="{9D8B030D-6E8A-4147-A177-3AD203B41FA5}">
                      <a16:colId xmlns:a16="http://schemas.microsoft.com/office/drawing/2014/main" val="20000"/>
                    </a:ext>
                  </a:extLst>
                </a:gridCol>
              </a:tblGrid>
              <a:tr h="1872569">
                <a:tc>
                  <a:txBody>
                    <a:bodyPr/>
                    <a:lstStyle/>
                    <a:p>
                      <a:endParaRPr lang="en-US" dirty="0" smtClean="0"/>
                    </a:p>
                    <a:p>
                      <a:r>
                        <a:rPr lang="en-US" sz="1600" b="0" dirty="0" smtClean="0">
                          <a:solidFill>
                            <a:schemeClr val="tx1"/>
                          </a:solidFill>
                        </a:rPr>
                        <a:t>The trend of </a:t>
                      </a:r>
                      <a:r>
                        <a:rPr lang="en-US" sz="1600" b="1" dirty="0" smtClean="0">
                          <a:solidFill>
                            <a:schemeClr val="tx1"/>
                          </a:solidFill>
                        </a:rPr>
                        <a:t>Branching Ratios </a:t>
                      </a:r>
                      <a:r>
                        <a:rPr lang="en-US" sz="1600" b="0" dirty="0" smtClean="0">
                          <a:solidFill>
                            <a:schemeClr val="tx1"/>
                          </a:solidFill>
                        </a:rPr>
                        <a:t>for the different reactions </a:t>
                      </a:r>
                      <a:r>
                        <a:rPr lang="en-US" sz="1600" b="1" dirty="0" smtClean="0">
                          <a:solidFill>
                            <a:schemeClr val="tx1"/>
                          </a:solidFill>
                        </a:rPr>
                        <a:t>follows what expected</a:t>
                      </a:r>
                      <a:r>
                        <a:rPr lang="en-US" sz="1600" b="0" dirty="0" smtClean="0">
                          <a:solidFill>
                            <a:schemeClr val="tx1"/>
                          </a:solidFill>
                        </a:rPr>
                        <a:t> from the</a:t>
                      </a:r>
                      <a:r>
                        <a:rPr lang="en-US" sz="1600" b="0" baseline="0" dirty="0" smtClean="0">
                          <a:solidFill>
                            <a:schemeClr val="tx1"/>
                          </a:solidFill>
                        </a:rPr>
                        <a:t> growing of E* (opening of new channels </a:t>
                      </a:r>
                      <a:r>
                        <a:rPr lang="en-US" sz="1600" b="0" baseline="0" dirty="0" smtClean="0">
                          <a:solidFill>
                            <a:schemeClr val="tx1"/>
                          </a:solidFill>
                          <a:sym typeface="Wingdings" panose="05000000000000000000" pitchFamily="2" charset="2"/>
                        </a:rPr>
                        <a:t> diminishing of the importance of specific exit channels)</a:t>
                      </a:r>
                      <a:endParaRPr lang="en-US" sz="1600" b="0" dirty="0" smtClean="0">
                        <a:solidFill>
                          <a:schemeClr val="tx1"/>
                        </a:solidFill>
                      </a:endParaRPr>
                    </a:p>
                    <a:p>
                      <a:pPr marL="0" indent="0">
                        <a:buFont typeface="Arial" panose="020B0604020202020204" pitchFamily="34" charset="0"/>
                        <a:buNone/>
                      </a:pPr>
                      <a:endParaRPr lang="en-US" sz="1600" dirty="0" smtClean="0">
                        <a:solidFill>
                          <a:schemeClr val="tx1"/>
                        </a:solidFill>
                      </a:endParaRPr>
                    </a:p>
                    <a:p>
                      <a:pPr marL="0" indent="0">
                        <a:buFont typeface="Arial" panose="020B0604020202020204" pitchFamily="34" charset="0"/>
                        <a:buNone/>
                      </a:pPr>
                      <a:r>
                        <a:rPr lang="en-US" sz="1600" dirty="0" smtClean="0">
                          <a:solidFill>
                            <a:schemeClr val="tx1"/>
                          </a:solidFill>
                        </a:rPr>
                        <a:t>ODD RESIDUES:</a:t>
                      </a:r>
                      <a:r>
                        <a:rPr lang="en-US" sz="1600" baseline="0" dirty="0" smtClean="0">
                          <a:solidFill>
                            <a:schemeClr val="tx1"/>
                          </a:solidFill>
                        </a:rPr>
                        <a:t> yields reasonably well reproduced by STATISTICAL MODEL </a:t>
                      </a:r>
                    </a:p>
                    <a:p>
                      <a:pPr marL="0" indent="0">
                        <a:buFont typeface="Arial" panose="020B0604020202020204" pitchFamily="34" charset="0"/>
                        <a:buNone/>
                      </a:pPr>
                      <a:endParaRPr lang="en-US" sz="1600" baseline="0" dirty="0" smtClean="0">
                        <a:solidFill>
                          <a:schemeClr val="tx1"/>
                        </a:solidFill>
                      </a:endParaRPr>
                    </a:p>
                    <a:p>
                      <a:pPr marL="0" indent="0">
                        <a:buFont typeface="Arial" panose="020B0604020202020204" pitchFamily="34" charset="0"/>
                        <a:buNone/>
                      </a:pPr>
                      <a:r>
                        <a:rPr lang="en-US" sz="1600" baseline="0" dirty="0" smtClean="0">
                          <a:solidFill>
                            <a:schemeClr val="tx1"/>
                          </a:solidFill>
                        </a:rPr>
                        <a:t>EVEN RESIDUES: trend reproduced by STATISTICAL MODEL but HIGH DISCREPANCIES observed in the YIELDS </a:t>
                      </a:r>
                      <a:r>
                        <a:rPr lang="en-US" sz="1600" baseline="0" dirty="0" smtClean="0">
                          <a:solidFill>
                            <a:schemeClr val="tx1"/>
                          </a:solidFill>
                          <a:sym typeface="Wingdings" panose="05000000000000000000" pitchFamily="2" charset="2"/>
                        </a:rPr>
                        <a:t> extra production of “pure” </a:t>
                      </a:r>
                      <a:r>
                        <a:rPr lang="en-US" sz="1600" baseline="0" dirty="0" smtClean="0">
                          <a:solidFill>
                            <a:schemeClr val="tx1"/>
                          </a:solidFill>
                          <a:latin typeface="Symbol" panose="05050102010706020507" pitchFamily="18" charset="2"/>
                          <a:sym typeface="Wingdings" panose="05000000000000000000" pitchFamily="2" charset="2"/>
                        </a:rPr>
                        <a:t>a</a:t>
                      </a:r>
                      <a:r>
                        <a:rPr lang="en-US" sz="1600" baseline="0" dirty="0" smtClean="0">
                          <a:solidFill>
                            <a:schemeClr val="tx1"/>
                          </a:solidFill>
                          <a:sym typeface="Wingdings" panose="05000000000000000000" pitchFamily="2" charset="2"/>
                        </a:rPr>
                        <a:t>-channels</a:t>
                      </a:r>
                      <a:endParaRPr lang="en-US" sz="1600" dirty="0" smtClean="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10000"/>
                  </a:ext>
                </a:extLst>
              </a:tr>
              <a:tr h="1121509">
                <a:tc>
                  <a:txBody>
                    <a:bodyPr/>
                    <a:lstStyle/>
                    <a:p>
                      <a:endParaRPr lang="en-US" dirty="0" smtClean="0"/>
                    </a:p>
                    <a:p>
                      <a:pPr algn="ctr"/>
                      <a:r>
                        <a:rPr lang="en-US" sz="1600" dirty="0" smtClean="0"/>
                        <a:t>Confirmation: </a:t>
                      </a:r>
                      <a:r>
                        <a:rPr lang="en-US" sz="1800" b="0" dirty="0" smtClean="0">
                          <a:solidFill>
                            <a:srgbClr val="FF0000"/>
                          </a:solidFill>
                        </a:rPr>
                        <a:t>Statistical</a:t>
                      </a:r>
                      <a:r>
                        <a:rPr lang="en-US" sz="1800" b="0" baseline="0" dirty="0" smtClean="0">
                          <a:solidFill>
                            <a:srgbClr val="FF0000"/>
                          </a:solidFill>
                        </a:rPr>
                        <a:t> Models may not be appropriate to describe the decay of light nuclei</a:t>
                      </a:r>
                    </a:p>
                    <a:p>
                      <a:pPr algn="ctr"/>
                      <a:endParaRPr lang="en-US" sz="1600" baseline="0" dirty="0" smtClean="0"/>
                    </a:p>
                    <a:p>
                      <a:pPr algn="ctr"/>
                      <a:r>
                        <a:rPr lang="en-US" sz="1600" baseline="0" dirty="0" smtClean="0"/>
                        <a:t>May the observed discrepancies be related to </a:t>
                      </a:r>
                      <a:r>
                        <a:rPr lang="en-US" sz="1600" b="1" baseline="0" dirty="0" smtClean="0">
                          <a:solidFill>
                            <a:srgbClr val="00B050"/>
                          </a:solidFill>
                        </a:rPr>
                        <a:t>“extra” </a:t>
                      </a:r>
                      <a:r>
                        <a:rPr lang="en-US" sz="1600" baseline="0" dirty="0" smtClean="0"/>
                        <a:t>structure effects?</a:t>
                      </a:r>
                      <a:r>
                        <a:rPr lang="en-US" sz="1600" baseline="0" dirty="0" smtClean="0">
                          <a:sym typeface="Wingdings" panose="05000000000000000000" pitchFamily="2" charset="2"/>
                        </a:rPr>
                        <a:t> </a:t>
                      </a:r>
                      <a:r>
                        <a:rPr lang="en-US" sz="1600" b="1" baseline="0" dirty="0" smtClean="0">
                          <a:solidFill>
                            <a:srgbClr val="00B050"/>
                          </a:solidFill>
                          <a:sym typeface="Wingdings" panose="05000000000000000000" pitchFamily="2" charset="2"/>
                        </a:rPr>
                        <a:t>Clustering ?</a:t>
                      </a:r>
                    </a:p>
                    <a:p>
                      <a:pPr algn="ctr"/>
                      <a:endParaRPr lang="en-US" sz="1600" b="1" baseline="0" dirty="0" smtClean="0">
                        <a:solidFill>
                          <a:srgbClr val="00B050"/>
                        </a:solidFill>
                        <a:sym typeface="Wingdings" panose="05000000000000000000" pitchFamily="2" charset="2"/>
                      </a:endParaRPr>
                    </a:p>
                    <a:p>
                      <a:pPr algn="ctr"/>
                      <a:r>
                        <a:rPr lang="en-US" sz="1600" b="0" baseline="0" dirty="0" smtClean="0">
                          <a:solidFill>
                            <a:schemeClr val="tx1"/>
                          </a:solidFill>
                          <a:sym typeface="Wingdings" panose="05000000000000000000" pitchFamily="2" charset="2"/>
                        </a:rPr>
                        <a:t>Need of studying</a:t>
                      </a:r>
                      <a:r>
                        <a:rPr lang="en-US" sz="1600" b="1" baseline="0" dirty="0" smtClean="0">
                          <a:solidFill>
                            <a:srgbClr val="00B050"/>
                          </a:solidFill>
                          <a:sym typeface="Wingdings" panose="05000000000000000000" pitchFamily="2" charset="2"/>
                        </a:rPr>
                        <a:t> exclusive channels </a:t>
                      </a:r>
                      <a:r>
                        <a:rPr lang="en-US" sz="1600" b="0" baseline="0" dirty="0" smtClean="0">
                          <a:solidFill>
                            <a:schemeClr val="tx1"/>
                          </a:solidFill>
                          <a:sym typeface="Wingdings" panose="05000000000000000000" pitchFamily="2" charset="2"/>
                        </a:rPr>
                        <a:t>and</a:t>
                      </a:r>
                      <a:r>
                        <a:rPr lang="en-US" sz="1600" b="1" baseline="0" dirty="0" smtClean="0">
                          <a:solidFill>
                            <a:srgbClr val="00B050"/>
                          </a:solidFill>
                          <a:sym typeface="Wingdings" panose="05000000000000000000" pitchFamily="2" charset="2"/>
                        </a:rPr>
                        <a:t> particle correlations </a:t>
                      </a:r>
                      <a:r>
                        <a:rPr lang="en-US" sz="1600" b="0" baseline="0" dirty="0" smtClean="0">
                          <a:solidFill>
                            <a:schemeClr val="tx1"/>
                          </a:solidFill>
                          <a:sym typeface="Wingdings" panose="05000000000000000000" pitchFamily="2" charset="2"/>
                        </a:rPr>
                        <a:t>to better explain the differences</a:t>
                      </a:r>
                      <a:endParaRPr lang="en-US" sz="1600" b="0" dirty="0">
                        <a:solidFill>
                          <a:schemeClr val="tx1"/>
                        </a:solidFill>
                      </a:endParaRPr>
                    </a:p>
                  </a:txBody>
                  <a:tcPr/>
                </a:tc>
                <a:extLst>
                  <a:ext uri="{0D108BD9-81ED-4DB2-BD59-A6C34878D82A}">
                    <a16:rowId xmlns:a16="http://schemas.microsoft.com/office/drawing/2014/main" val="10001"/>
                  </a:ext>
                </a:extLst>
              </a:tr>
            </a:tbl>
          </a:graphicData>
        </a:graphic>
      </p:graphicFrame>
      <p:pic>
        <p:nvPicPr>
          <p:cNvPr id="14" name="Immagine 13"/>
          <p:cNvPicPr>
            <a:picLocks noChangeAspect="1"/>
          </p:cNvPicPr>
          <p:nvPr/>
        </p:nvPicPr>
        <p:blipFill rotWithShape="1">
          <a:blip r:embed="rId5"/>
          <a:srcRect l="16569" r="9995"/>
          <a:stretch/>
        </p:blipFill>
        <p:spPr>
          <a:xfrm>
            <a:off x="11006140" y="2198443"/>
            <a:ext cx="695320" cy="655775"/>
          </a:xfrm>
          <a:prstGeom prst="rect">
            <a:avLst/>
          </a:prstGeom>
        </p:spPr>
      </p:pic>
      <p:pic>
        <p:nvPicPr>
          <p:cNvPr id="15" name="Immagine 14"/>
          <p:cNvPicPr>
            <a:picLocks noChangeAspect="1"/>
          </p:cNvPicPr>
          <p:nvPr/>
        </p:nvPicPr>
        <p:blipFill>
          <a:blip r:embed="rId6"/>
          <a:stretch>
            <a:fillRect/>
          </a:stretch>
        </p:blipFill>
        <p:spPr>
          <a:xfrm>
            <a:off x="11075392" y="3105588"/>
            <a:ext cx="556816" cy="659372"/>
          </a:xfrm>
          <a:prstGeom prst="rect">
            <a:avLst/>
          </a:prstGeom>
        </p:spPr>
      </p:pic>
    </p:spTree>
    <p:extLst>
      <p:ext uri="{BB962C8B-B14F-4D97-AF65-F5344CB8AC3E}">
        <p14:creationId xmlns:p14="http://schemas.microsoft.com/office/powerpoint/2010/main" val="3805991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18076" y="6421053"/>
            <a:ext cx="3859706" cy="409657"/>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32</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16" name="Titolo 1">
            <a:extLst>
              <a:ext uri="{FF2B5EF4-FFF2-40B4-BE49-F238E27FC236}">
                <a16:creationId xmlns:a16="http://schemas.microsoft.com/office/drawing/2014/main" id="{23BB51A8-9393-463A-A01E-77428E12E980}"/>
              </a:ext>
            </a:extLst>
          </p:cNvPr>
          <p:cNvSpPr txBox="1">
            <a:spLocks/>
          </p:cNvSpPr>
          <p:nvPr/>
        </p:nvSpPr>
        <p:spPr>
          <a:xfrm>
            <a:off x="9146667" y="98735"/>
            <a:ext cx="2021532" cy="759587"/>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cap="none" dirty="0"/>
              <a:t>Results: </a:t>
            </a:r>
            <a:r>
              <a:rPr lang="en-US" sz="2000" cap="none" dirty="0" err="1"/>
              <a:t>Z</a:t>
            </a:r>
            <a:r>
              <a:rPr lang="en-US" sz="2000" cap="none" baseline="-25000" dirty="0" err="1"/>
              <a:t>tot</a:t>
            </a:r>
            <a:r>
              <a:rPr lang="en-US" sz="2000" cap="none" dirty="0"/>
              <a:t>=22</a:t>
            </a:r>
            <a:br>
              <a:rPr lang="en-US" sz="2000" cap="none" dirty="0"/>
            </a:br>
            <a:r>
              <a:rPr lang="en-US" sz="2000" cap="none" dirty="0"/>
              <a:t>Exclusive channels</a:t>
            </a:r>
          </a:p>
        </p:txBody>
      </p:sp>
      <p:sp>
        <p:nvSpPr>
          <p:cNvPr id="5" name="Rettangolo 4"/>
          <p:cNvSpPr/>
          <p:nvPr/>
        </p:nvSpPr>
        <p:spPr>
          <a:xfrm>
            <a:off x="2920232" y="526738"/>
            <a:ext cx="4909101" cy="369332"/>
          </a:xfrm>
          <a:prstGeom prst="rect">
            <a:avLst/>
          </a:prstGeom>
        </p:spPr>
        <p:txBody>
          <a:bodyPr wrap="none">
            <a:spAutoFit/>
          </a:bodyPr>
          <a:lstStyle/>
          <a:p>
            <a:r>
              <a:rPr lang="en-US" u="sng" dirty="0">
                <a:solidFill>
                  <a:srgbClr val="FF0000"/>
                </a:solidFill>
              </a:rPr>
              <a:t>Peculiarities of specific </a:t>
            </a:r>
            <a:r>
              <a:rPr lang="en-US"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-decay (</a:t>
            </a:r>
            <a:r>
              <a:rPr lang="en-US" sz="1400" u="sng" dirty="0">
                <a:solidFill>
                  <a:srgbClr val="FF0000"/>
                </a:solidFill>
              </a:rPr>
              <a:t>1</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2</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3</a:t>
            </a:r>
            <a:r>
              <a:rPr lang="en-US" sz="1400"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 channels</a:t>
            </a:r>
            <a:endParaRPr lang="en-US" dirty="0">
              <a:solidFill>
                <a:srgbClr val="FF0000"/>
              </a:solidFill>
            </a:endParaRPr>
          </a:p>
        </p:txBody>
      </p:sp>
      <p:sp>
        <p:nvSpPr>
          <p:cNvPr id="45" name="CasellaDiTesto 44">
            <a:extLst>
              <a:ext uri="{FF2B5EF4-FFF2-40B4-BE49-F238E27FC236}">
                <a16:creationId xmlns:a16="http://schemas.microsoft.com/office/drawing/2014/main" id="{73FDF8A2-DF64-4D2E-A8CC-A847B5359B5F}"/>
              </a:ext>
            </a:extLst>
          </p:cNvPr>
          <p:cNvSpPr txBox="1"/>
          <p:nvPr/>
        </p:nvSpPr>
        <p:spPr>
          <a:xfrm>
            <a:off x="2960907" y="1041821"/>
            <a:ext cx="3108328" cy="461665"/>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u="sng" dirty="0">
                <a:ln/>
                <a:solidFill>
                  <a:srgbClr val="FF0000"/>
                </a:solidFill>
              </a:rPr>
              <a:t>“Missing” Q-value:</a:t>
            </a:r>
          </a:p>
        </p:txBody>
      </p:sp>
      <p:sp>
        <p:nvSpPr>
          <p:cNvPr id="46" name="Segnaposto contenuto 2">
            <a:extLst>
              <a:ext uri="{FF2B5EF4-FFF2-40B4-BE49-F238E27FC236}">
                <a16:creationId xmlns:a16="http://schemas.microsoft.com/office/drawing/2014/main" id="{19903E87-39AE-46A6-8E66-F664B2B71E26}"/>
              </a:ext>
            </a:extLst>
          </p:cNvPr>
          <p:cNvSpPr txBox="1">
            <a:spLocks/>
          </p:cNvSpPr>
          <p:nvPr/>
        </p:nvSpPr>
        <p:spPr>
          <a:xfrm>
            <a:off x="302141" y="1910091"/>
            <a:ext cx="2544561" cy="1235411"/>
          </a:xfrm>
          <a:prstGeom prst="rect">
            <a:avLst/>
          </a:prstGeom>
          <a:solidFill>
            <a:schemeClr val="bg1"/>
          </a:solidFill>
          <a:ln w="38100">
            <a:solidFill>
              <a:schemeClr val="accent4"/>
            </a:solidFill>
          </a:ln>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buClr>
                <a:srgbClr val="FF0000"/>
              </a:buClr>
              <a:buFont typeface="Wingdings" panose="05000000000000000000" pitchFamily="2" charset="2"/>
              <a:buChar char="Ø"/>
            </a:pPr>
            <a:r>
              <a:rPr lang="en-US" sz="2000" dirty="0"/>
              <a:t>More </a:t>
            </a:r>
            <a:r>
              <a:rPr lang="en-US" sz="2000" b="1" dirty="0"/>
              <a:t>experimental</a:t>
            </a:r>
            <a:r>
              <a:rPr lang="en-US" sz="2000" dirty="0"/>
              <a:t> </a:t>
            </a:r>
            <a:r>
              <a:rPr lang="en-US" sz="2000" b="1" dirty="0">
                <a:solidFill>
                  <a:srgbClr val="FF0000"/>
                </a:solidFill>
              </a:rPr>
              <a:t>n-evaporation</a:t>
            </a:r>
            <a:r>
              <a:rPr lang="en-US" sz="2000" b="1" dirty="0"/>
              <a:t> </a:t>
            </a:r>
            <a:r>
              <a:rPr lang="en-US" sz="2000" dirty="0"/>
              <a:t>than predicted in the     </a:t>
            </a:r>
            <a:r>
              <a:rPr lang="en-US" sz="2000" b="1" dirty="0">
                <a:latin typeface="Symbol" panose="05050102010706020507" pitchFamily="18" charset="2"/>
              </a:rPr>
              <a:t>a</a:t>
            </a:r>
            <a:r>
              <a:rPr lang="en-US" sz="2000" b="1" dirty="0"/>
              <a:t>-decay</a:t>
            </a:r>
            <a:r>
              <a:rPr lang="en-US" sz="2000" dirty="0"/>
              <a:t> channels</a:t>
            </a:r>
          </a:p>
        </p:txBody>
      </p:sp>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4E16A4BA-2066-4A39-B0E1-811600B2698F}"/>
                  </a:ext>
                </a:extLst>
              </p:cNvPr>
              <p:cNvSpPr txBox="1"/>
              <p:nvPr/>
            </p:nvSpPr>
            <p:spPr>
              <a:xfrm>
                <a:off x="6214874" y="858322"/>
                <a:ext cx="4813913" cy="878830"/>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b="0" i="1" smtClean="0">
                              <a:solidFill>
                                <a:schemeClr val="tx1"/>
                              </a:solidFill>
                              <a:latin typeface="Cambria Math" panose="02040503050406030204" pitchFamily="18" charset="0"/>
                            </a:rPr>
                          </m:ctrlPr>
                        </m:sSubPr>
                        <m:e>
                          <m:r>
                            <m:rPr>
                              <m:sty m:val="p"/>
                            </m:rPr>
                            <a:rPr lang="it-IT" sz="2000" b="0" i="0" smtClean="0">
                              <a:solidFill>
                                <a:schemeClr val="tx1"/>
                              </a:solidFill>
                              <a:latin typeface="Cambria Math" panose="02040503050406030204" pitchFamily="18" charset="0"/>
                            </a:rPr>
                            <m:t>Q</m:t>
                          </m:r>
                        </m:e>
                        <m:sub>
                          <m:r>
                            <m:rPr>
                              <m:sty m:val="p"/>
                            </m:rPr>
                            <a:rPr lang="it-IT" sz="2000" b="0" i="0" smtClean="0">
                              <a:solidFill>
                                <a:schemeClr val="tx1"/>
                              </a:solidFill>
                              <a:latin typeface="Cambria Math" panose="02040503050406030204" pitchFamily="18" charset="0"/>
                            </a:rPr>
                            <m:t>miss</m:t>
                          </m:r>
                        </m:sub>
                      </m:sSub>
                      <m:r>
                        <a:rPr lang="it-IT" sz="2000" b="0" i="0" smtClean="0">
                          <a:solidFill>
                            <a:schemeClr val="tx1"/>
                          </a:solidFill>
                          <a:latin typeface="Cambria Math" panose="02040503050406030204" pitchFamily="18" charset="0"/>
                        </a:rPr>
                        <m:t>=</m:t>
                      </m:r>
                      <m:r>
                        <m:rPr>
                          <m:sty m:val="p"/>
                        </m:rPr>
                        <a:rPr lang="it-IT" sz="2000" b="0" i="0" smtClean="0">
                          <a:solidFill>
                            <a:schemeClr val="tx1"/>
                          </a:solidFill>
                          <a:latin typeface="Cambria Math" panose="02040503050406030204" pitchFamily="18" charset="0"/>
                        </a:rPr>
                        <m:t>Q</m:t>
                      </m:r>
                      <m:r>
                        <a:rPr lang="it-IT" sz="2000" b="0" i="0" smtClean="0">
                          <a:solidFill>
                            <a:schemeClr val="tx1"/>
                          </a:solidFill>
                          <a:latin typeface="Cambria Math" panose="02040503050406030204" pitchFamily="18" charset="0"/>
                        </a:rPr>
                        <m:t>−</m:t>
                      </m:r>
                      <m:nary>
                        <m:naryPr>
                          <m:chr m:val="∑"/>
                          <m:ctrlPr>
                            <a:rPr lang="it-IT" sz="2000" i="1">
                              <a:latin typeface="Cambria Math" panose="02040503050406030204" pitchFamily="18" charset="0"/>
                            </a:rPr>
                          </m:ctrlPr>
                        </m:naryPr>
                        <m:sub>
                          <m:r>
                            <m:rPr>
                              <m:sty m:val="p"/>
                            </m:rPr>
                            <a:rPr lang="it-IT" sz="2000">
                              <a:latin typeface="Cambria Math" panose="02040503050406030204" pitchFamily="18" charset="0"/>
                            </a:rPr>
                            <m:t>j</m:t>
                          </m:r>
                          <m:r>
                            <a:rPr lang="it-IT" sz="2000">
                              <a:latin typeface="Cambria Math" panose="02040503050406030204" pitchFamily="18" charset="0"/>
                            </a:rPr>
                            <m:t>=1</m:t>
                          </m:r>
                        </m:sub>
                        <m:sup>
                          <m:r>
                            <m:rPr>
                              <m:sty m:val="p"/>
                            </m:rPr>
                            <a:rPr lang="it-IT" sz="2000">
                              <a:latin typeface="Cambria Math" panose="02040503050406030204" pitchFamily="18" charset="0"/>
                            </a:rPr>
                            <m:t>xn</m:t>
                          </m:r>
                        </m:sup>
                        <m:e>
                          <m:sSub>
                            <m:sSubPr>
                              <m:ctrlPr>
                                <a:rPr lang="it-IT" sz="2000" i="1">
                                  <a:latin typeface="Cambria Math" panose="02040503050406030204" pitchFamily="18" charset="0"/>
                                </a:rPr>
                              </m:ctrlPr>
                            </m:sSubPr>
                            <m:e>
                              <m:r>
                                <m:rPr>
                                  <m:sty m:val="p"/>
                                </m:rPr>
                                <a:rPr lang="it-IT" sz="2000">
                                  <a:latin typeface="Cambria Math" panose="02040503050406030204" pitchFamily="18" charset="0"/>
                                </a:rPr>
                                <m:t>E</m:t>
                              </m:r>
                            </m:e>
                            <m:sub>
                              <m:r>
                                <m:rPr>
                                  <m:sty m:val="p"/>
                                </m:rPr>
                                <a:rPr lang="it-IT" sz="2000">
                                  <a:latin typeface="Cambria Math" panose="02040503050406030204" pitchFamily="18" charset="0"/>
                                </a:rPr>
                                <m:t>j</m:t>
                              </m:r>
                            </m:sub>
                          </m:sSub>
                        </m:e>
                      </m:nary>
                      <m:r>
                        <a:rPr lang="it-IT" sz="2000" b="0" i="0" smtClean="0">
                          <a:latin typeface="Cambria Math" panose="02040503050406030204" pitchFamily="18" charset="0"/>
                        </a:rPr>
                        <m:t>=</m:t>
                      </m:r>
                      <m:nary>
                        <m:naryPr>
                          <m:chr m:val="∑"/>
                          <m:ctrlPr>
                            <a:rPr lang="it-IT" sz="2000" b="0" i="1" smtClean="0">
                              <a:solidFill>
                                <a:schemeClr val="tx1"/>
                              </a:solidFill>
                              <a:latin typeface="Cambria Math" panose="02040503050406030204" pitchFamily="18" charset="0"/>
                            </a:rPr>
                          </m:ctrlPr>
                        </m:naryPr>
                        <m:sub>
                          <m:r>
                            <m:rPr>
                              <m:sty m:val="p"/>
                              <m:brk m:alnAt="23"/>
                            </m:rPr>
                            <a:rPr lang="it-IT" sz="2000" b="0" i="0" smtClean="0">
                              <a:solidFill>
                                <a:schemeClr val="tx1"/>
                              </a:solidFill>
                              <a:latin typeface="Cambria Math" panose="02040503050406030204" pitchFamily="18" charset="0"/>
                            </a:rPr>
                            <m:t>i</m:t>
                          </m:r>
                          <m:r>
                            <a:rPr lang="it-IT" sz="2000" b="0" i="0" smtClean="0">
                              <a:solidFill>
                                <a:schemeClr val="tx1"/>
                              </a:solidFill>
                              <a:latin typeface="Cambria Math" panose="02040503050406030204" pitchFamily="18" charset="0"/>
                            </a:rPr>
                            <m:t>=1</m:t>
                          </m:r>
                        </m:sub>
                        <m:sup>
                          <m:r>
                            <m:rPr>
                              <m:sty m:val="p"/>
                            </m:rPr>
                            <a:rPr lang="it-IT" sz="2000" b="0" i="0" smtClean="0">
                              <a:solidFill>
                                <a:schemeClr val="tx1"/>
                              </a:solidFill>
                              <a:latin typeface="Cambria Math" panose="02040503050406030204" pitchFamily="18" charset="0"/>
                              <a:ea typeface="Cambria Math" panose="02040503050406030204" pitchFamily="18" charset="0"/>
                            </a:rPr>
                            <m:t>α</m:t>
                          </m:r>
                        </m:sup>
                        <m:e>
                          <m:sSub>
                            <m:sSubPr>
                              <m:ctrlPr>
                                <a:rPr lang="it-IT" sz="2000" b="0" i="1" smtClean="0">
                                  <a:solidFill>
                                    <a:schemeClr val="tx1"/>
                                  </a:solidFill>
                                  <a:latin typeface="Cambria Math" panose="02040503050406030204" pitchFamily="18" charset="0"/>
                                </a:rPr>
                              </m:ctrlPr>
                            </m:sSubPr>
                            <m:e>
                              <m:r>
                                <m:rPr>
                                  <m:sty m:val="p"/>
                                </m:rPr>
                                <a:rPr lang="it-IT" sz="2000" b="0" i="0" smtClean="0">
                                  <a:solidFill>
                                    <a:schemeClr val="tx1"/>
                                  </a:solidFill>
                                  <a:latin typeface="Cambria Math" panose="02040503050406030204" pitchFamily="18" charset="0"/>
                                </a:rPr>
                                <m:t>E</m:t>
                              </m:r>
                            </m:e>
                            <m:sub>
                              <m:r>
                                <m:rPr>
                                  <m:sty m:val="p"/>
                                </m:rPr>
                                <a:rPr lang="it-IT" sz="2000" b="0" i="0" smtClean="0">
                                  <a:solidFill>
                                    <a:schemeClr val="tx1"/>
                                  </a:solidFill>
                                  <a:latin typeface="Cambria Math" panose="02040503050406030204" pitchFamily="18" charset="0"/>
                                </a:rPr>
                                <m:t>i</m:t>
                              </m:r>
                            </m:sub>
                          </m:sSub>
                        </m:e>
                      </m:nary>
                      <m:r>
                        <a:rPr lang="it-IT" sz="2000" i="0">
                          <a:latin typeface="Cambria Math" panose="02040503050406030204" pitchFamily="18" charset="0"/>
                        </a:rPr>
                        <m:t>+</m:t>
                      </m:r>
                      <m:sSub>
                        <m:sSubPr>
                          <m:ctrlPr>
                            <a:rPr lang="it-IT" sz="2000" i="1">
                              <a:latin typeface="Cambria Math" panose="02040503050406030204" pitchFamily="18" charset="0"/>
                            </a:rPr>
                          </m:ctrlPr>
                        </m:sSubPr>
                        <m:e>
                          <m:r>
                            <m:rPr>
                              <m:sty m:val="p"/>
                            </m:rPr>
                            <a:rPr lang="it-IT" sz="2000" i="0">
                              <a:latin typeface="Cambria Math" panose="02040503050406030204" pitchFamily="18" charset="0"/>
                            </a:rPr>
                            <m:t>E</m:t>
                          </m:r>
                        </m:e>
                        <m:sub>
                          <m:r>
                            <m:rPr>
                              <m:sty m:val="p"/>
                            </m:rPr>
                            <a:rPr lang="it-IT" sz="2000" i="0">
                              <a:latin typeface="Cambria Math" panose="02040503050406030204" pitchFamily="18" charset="0"/>
                            </a:rPr>
                            <m:t>ER</m:t>
                          </m:r>
                        </m:sub>
                      </m:sSub>
                      <m:r>
                        <a:rPr lang="it-IT" sz="2000" i="0">
                          <a:latin typeface="Cambria Math" panose="02040503050406030204" pitchFamily="18" charset="0"/>
                        </a:rPr>
                        <m:t>−</m:t>
                      </m:r>
                      <m:sSub>
                        <m:sSubPr>
                          <m:ctrlPr>
                            <a:rPr lang="it-IT" sz="2000" i="1">
                              <a:latin typeface="Cambria Math" panose="02040503050406030204" pitchFamily="18" charset="0"/>
                            </a:rPr>
                          </m:ctrlPr>
                        </m:sSubPr>
                        <m:e>
                          <m:r>
                            <m:rPr>
                              <m:sty m:val="p"/>
                            </m:rPr>
                            <a:rPr lang="it-IT" sz="2000" i="0">
                              <a:latin typeface="Cambria Math" panose="02040503050406030204" pitchFamily="18" charset="0"/>
                            </a:rPr>
                            <m:t>E</m:t>
                          </m:r>
                        </m:e>
                        <m:sub>
                          <m:r>
                            <m:rPr>
                              <m:sty m:val="p"/>
                            </m:rPr>
                            <a:rPr lang="it-IT" sz="2000" i="0">
                              <a:latin typeface="Cambria Math" panose="02040503050406030204" pitchFamily="18" charset="0"/>
                            </a:rPr>
                            <m:t>beam</m:t>
                          </m:r>
                        </m:sub>
                      </m:sSub>
                    </m:oMath>
                  </m:oMathPara>
                </a14:m>
                <a:endParaRPr lang="en-US" sz="2000" dirty="0">
                  <a:solidFill>
                    <a:schemeClr val="tx1"/>
                  </a:solidFill>
                </a:endParaRPr>
              </a:p>
            </p:txBody>
          </p:sp>
        </mc:Choice>
        <mc:Fallback xmlns="">
          <p:sp>
            <p:nvSpPr>
              <p:cNvPr id="47" name="CasellaDiTesto 46">
                <a:extLst>
                  <a:ext uri="{FF2B5EF4-FFF2-40B4-BE49-F238E27FC236}">
                    <a16:creationId xmlns:a16="http://schemas.microsoft.com/office/drawing/2014/main" xmlns:a14="http://schemas.microsoft.com/office/drawing/2010/main" xmlns="" id="{4E16A4BA-2066-4A39-B0E1-811600B2698F}"/>
                  </a:ext>
                </a:extLst>
              </p:cNvPr>
              <p:cNvSpPr txBox="1">
                <a:spLocks noRot="1" noChangeAspect="1" noMove="1" noResize="1" noEditPoints="1" noAdjustHandles="1" noChangeArrowheads="1" noChangeShapeType="1" noTextEdit="1"/>
              </p:cNvSpPr>
              <p:nvPr/>
            </p:nvSpPr>
            <p:spPr>
              <a:xfrm>
                <a:off x="6214874" y="858322"/>
                <a:ext cx="4813913" cy="878830"/>
              </a:xfrm>
              <a:prstGeom prst="rect">
                <a:avLst/>
              </a:prstGeom>
              <a:blipFill rotWithShape="0">
                <a:blip r:embed="rId5"/>
                <a:stretch>
                  <a:fillRect/>
                </a:stretch>
              </a:blipFill>
              <a:ln>
                <a:noFill/>
              </a:ln>
            </p:spPr>
            <p:txBody>
              <a:bodyPr/>
              <a:lstStyle/>
              <a:p>
                <a:r>
                  <a:rPr lang="en-US">
                    <a:noFill/>
                  </a:rPr>
                  <a:t> </a:t>
                </a:r>
              </a:p>
            </p:txBody>
          </p:sp>
        </mc:Fallback>
      </mc:AlternateContent>
      <p:sp>
        <p:nvSpPr>
          <p:cNvPr id="48" name="CasellaDiTesto 47">
            <a:extLst>
              <a:ext uri="{FF2B5EF4-FFF2-40B4-BE49-F238E27FC236}">
                <a16:creationId xmlns:a16="http://schemas.microsoft.com/office/drawing/2014/main" id="{278B12D4-2F19-4A95-95FB-BE58B1271533}"/>
              </a:ext>
            </a:extLst>
          </p:cNvPr>
          <p:cNvSpPr txBox="1"/>
          <p:nvPr/>
        </p:nvSpPr>
        <p:spPr>
          <a:xfrm>
            <a:off x="3549550" y="4047413"/>
            <a:ext cx="3499401" cy="461665"/>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u="sng" dirty="0">
                <a:ln/>
                <a:solidFill>
                  <a:srgbClr val="FF0000"/>
                </a:solidFill>
              </a:rPr>
              <a:t>Jacobian variable (angle):</a:t>
            </a:r>
          </a:p>
        </p:txBody>
      </p:sp>
      <p:grpSp>
        <p:nvGrpSpPr>
          <p:cNvPr id="49" name="Gruppo 48">
            <a:extLst>
              <a:ext uri="{FF2B5EF4-FFF2-40B4-BE49-F238E27FC236}">
                <a16:creationId xmlns:a16="http://schemas.microsoft.com/office/drawing/2014/main" id="{FFA2D439-1C51-45C3-A31C-066A8D76F834}"/>
              </a:ext>
            </a:extLst>
          </p:cNvPr>
          <p:cNvGrpSpPr/>
          <p:nvPr/>
        </p:nvGrpSpPr>
        <p:grpSpPr>
          <a:xfrm>
            <a:off x="9018000" y="4160989"/>
            <a:ext cx="2335800" cy="2387632"/>
            <a:chOff x="8807116" y="1194889"/>
            <a:chExt cx="2335800" cy="2387632"/>
          </a:xfrm>
        </p:grpSpPr>
        <p:pic>
          <p:nvPicPr>
            <p:cNvPr id="50" name="Immagine 49" descr="Immagine che contiene screenshot&#10;&#10;Descrizione generata automaticamente">
              <a:extLst>
                <a:ext uri="{FF2B5EF4-FFF2-40B4-BE49-F238E27FC236}">
                  <a16:creationId xmlns:a16="http://schemas.microsoft.com/office/drawing/2014/main" id="{9E2A764E-CF34-4E82-A624-224CC1FC1EED}"/>
                </a:ext>
              </a:extLst>
            </p:cNvPr>
            <p:cNvPicPr>
              <a:picLocks noChangeAspect="1"/>
            </p:cNvPicPr>
            <p:nvPr/>
          </p:nvPicPr>
          <p:blipFill rotWithShape="1">
            <a:blip r:embed="rId6"/>
            <a:srcRect l="64047" t="4430" r="6555" b="56706"/>
            <a:stretch/>
          </p:blipFill>
          <p:spPr>
            <a:xfrm>
              <a:off x="8807116" y="1194889"/>
              <a:ext cx="2335800" cy="2387632"/>
            </a:xfrm>
            <a:prstGeom prst="rect">
              <a:avLst/>
            </a:prstGeom>
            <a:ln>
              <a:noFill/>
            </a:ln>
            <a:effectLst>
              <a:outerShdw blurRad="292100" dist="139700" dir="2700000" algn="tl" rotWithShape="0">
                <a:srgbClr val="333333">
                  <a:alpha val="65000"/>
                </a:srgbClr>
              </a:outerShdw>
            </a:effectLst>
          </p:spPr>
        </p:pic>
        <p:grpSp>
          <p:nvGrpSpPr>
            <p:cNvPr id="51" name="Gruppo 50">
              <a:extLst>
                <a:ext uri="{FF2B5EF4-FFF2-40B4-BE49-F238E27FC236}">
                  <a16:creationId xmlns:a16="http://schemas.microsoft.com/office/drawing/2014/main" id="{38DDB218-17CE-43A6-B3B2-B46DE538EB47}"/>
                </a:ext>
              </a:extLst>
            </p:cNvPr>
            <p:cNvGrpSpPr/>
            <p:nvPr/>
          </p:nvGrpSpPr>
          <p:grpSpPr>
            <a:xfrm>
              <a:off x="9214212" y="1880058"/>
              <a:ext cx="1897143" cy="1200664"/>
              <a:chOff x="8666562" y="1361662"/>
              <a:chExt cx="1897143" cy="1200664"/>
            </a:xfrm>
          </p:grpSpPr>
          <p:sp>
            <p:nvSpPr>
              <p:cNvPr id="52" name="Ovale 51">
                <a:extLst>
                  <a:ext uri="{FF2B5EF4-FFF2-40B4-BE49-F238E27FC236}">
                    <a16:creationId xmlns:a16="http://schemas.microsoft.com/office/drawing/2014/main" id="{59FDBF11-E67C-4570-B3B1-BD0AF9383442}"/>
                  </a:ext>
                </a:extLst>
              </p:cNvPr>
              <p:cNvSpPr/>
              <p:nvPr/>
            </p:nvSpPr>
            <p:spPr>
              <a:xfrm>
                <a:off x="10120612" y="1361662"/>
                <a:ext cx="443093" cy="963548"/>
              </a:xfrm>
              <a:prstGeom prst="ellipse">
                <a:avLst/>
              </a:prstGeom>
              <a:noFill/>
              <a:ln w="76200">
                <a:solidFill>
                  <a:schemeClr val="accent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uppo 52">
                <a:extLst>
                  <a:ext uri="{FF2B5EF4-FFF2-40B4-BE49-F238E27FC236}">
                    <a16:creationId xmlns:a16="http://schemas.microsoft.com/office/drawing/2014/main" id="{F69BF14C-AF8D-463B-8275-14B316EA8D5F}"/>
                  </a:ext>
                </a:extLst>
              </p:cNvPr>
              <p:cNvGrpSpPr/>
              <p:nvPr/>
            </p:nvGrpSpPr>
            <p:grpSpPr>
              <a:xfrm>
                <a:off x="8666562" y="1590715"/>
                <a:ext cx="1497999" cy="971611"/>
                <a:chOff x="4962587" y="-506608"/>
                <a:chExt cx="1497999" cy="971611"/>
              </a:xfrm>
            </p:grpSpPr>
            <p:cxnSp>
              <p:nvCxnSpPr>
                <p:cNvPr id="54" name="Connettore 2 53">
                  <a:extLst>
                    <a:ext uri="{FF2B5EF4-FFF2-40B4-BE49-F238E27FC236}">
                      <a16:creationId xmlns:a16="http://schemas.microsoft.com/office/drawing/2014/main" id="{184ED35F-EDD8-4895-A464-1A4A3868C686}"/>
                    </a:ext>
                  </a:extLst>
                </p:cNvPr>
                <p:cNvCxnSpPr>
                  <a:cxnSpLocks/>
                </p:cNvCxnSpPr>
                <p:nvPr/>
              </p:nvCxnSpPr>
              <p:spPr>
                <a:xfrm flipV="1">
                  <a:off x="5741586" y="-506608"/>
                  <a:ext cx="531292" cy="376817"/>
                </a:xfrm>
                <a:prstGeom prst="straightConnector1">
                  <a:avLst/>
                </a:prstGeom>
                <a:ln w="76200">
                  <a:solidFill>
                    <a:schemeClr val="accent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E020003A-04D7-42ED-973A-E27E04E16419}"/>
                    </a:ext>
                  </a:extLst>
                </p:cNvPr>
                <p:cNvSpPr txBox="1"/>
                <p:nvPr/>
              </p:nvSpPr>
              <p:spPr>
                <a:xfrm>
                  <a:off x="4962587" y="-181328"/>
                  <a:ext cx="1497999" cy="646331"/>
                </a:xfrm>
                <a:prstGeom prst="rect">
                  <a:avLst/>
                </a:prstGeom>
                <a:noFill/>
                <a:ln>
                  <a:noFill/>
                </a:ln>
              </p:spPr>
              <p:txBody>
                <a:bodyPr wrap="square" rtlCol="0">
                  <a:spAutoFit/>
                </a:bodyPr>
                <a:lstStyle/>
                <a:p>
                  <a:pPr algn="ctr"/>
                  <a:r>
                    <a:rPr lang="en-US" b="1" dirty="0">
                      <a:solidFill>
                        <a:schemeClr val="accent4"/>
                      </a:solidFill>
                    </a:rPr>
                    <a:t>More dissipative</a:t>
                  </a:r>
                </a:p>
              </p:txBody>
            </p:sp>
          </p:grpSp>
        </p:grpSp>
      </p:grpSp>
      <p:grpSp>
        <p:nvGrpSpPr>
          <p:cNvPr id="56" name="Gruppo 55">
            <a:extLst>
              <a:ext uri="{FF2B5EF4-FFF2-40B4-BE49-F238E27FC236}">
                <a16:creationId xmlns:a16="http://schemas.microsoft.com/office/drawing/2014/main" id="{F635327C-1457-4E8D-8E90-77581A3D01D5}"/>
              </a:ext>
            </a:extLst>
          </p:cNvPr>
          <p:cNvGrpSpPr/>
          <p:nvPr/>
        </p:nvGrpSpPr>
        <p:grpSpPr>
          <a:xfrm>
            <a:off x="6214874" y="4919796"/>
            <a:ext cx="2641737" cy="932982"/>
            <a:chOff x="9739724" y="3949585"/>
            <a:chExt cx="2641737" cy="932982"/>
          </a:xfrm>
        </p:grpSpPr>
        <p:pic>
          <p:nvPicPr>
            <p:cNvPr id="57" name="Immagine 56">
              <a:extLst>
                <a:ext uri="{FF2B5EF4-FFF2-40B4-BE49-F238E27FC236}">
                  <a16:creationId xmlns:a16="http://schemas.microsoft.com/office/drawing/2014/main" id="{A2C0084F-D7A5-4794-AC2B-8A391B9BE7F7}"/>
                </a:ext>
              </a:extLst>
            </p:cNvPr>
            <p:cNvPicPr>
              <a:picLocks noChangeAspect="1"/>
            </p:cNvPicPr>
            <p:nvPr/>
          </p:nvPicPr>
          <p:blipFill rotWithShape="1">
            <a:blip r:embed="rId7"/>
            <a:srcRect r="30198" b="80611"/>
            <a:stretch/>
          </p:blipFill>
          <p:spPr>
            <a:xfrm>
              <a:off x="9739724" y="3949585"/>
              <a:ext cx="2641737" cy="932982"/>
            </a:xfrm>
            <a:prstGeom prst="rect">
              <a:avLst/>
            </a:prstGeom>
            <a:solidFill>
              <a:schemeClr val="bg1"/>
            </a:solidFill>
            <a:ln w="28575">
              <a:noFill/>
            </a:ln>
            <a:effectLst/>
          </p:spPr>
        </p:pic>
        <p:sp>
          <p:nvSpPr>
            <p:cNvPr id="58" name="Rettangolo 57">
              <a:extLst>
                <a:ext uri="{FF2B5EF4-FFF2-40B4-BE49-F238E27FC236}">
                  <a16:creationId xmlns:a16="http://schemas.microsoft.com/office/drawing/2014/main" id="{ED48D628-6877-483F-A038-6D9CAB6ADF7C}"/>
                </a:ext>
              </a:extLst>
            </p:cNvPr>
            <p:cNvSpPr/>
            <p:nvPr/>
          </p:nvSpPr>
          <p:spPr>
            <a:xfrm>
              <a:off x="10177734" y="4482633"/>
              <a:ext cx="276192" cy="39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Immagine 58">
            <a:extLst>
              <a:ext uri="{FF2B5EF4-FFF2-40B4-BE49-F238E27FC236}">
                <a16:creationId xmlns:a16="http://schemas.microsoft.com/office/drawing/2014/main" id="{7F5CFCE6-5373-4FE0-B1DD-D2E191B08DA2}"/>
              </a:ext>
            </a:extLst>
          </p:cNvPr>
          <p:cNvPicPr>
            <a:picLocks noChangeAspect="1"/>
          </p:cNvPicPr>
          <p:nvPr/>
        </p:nvPicPr>
        <p:blipFill rotWithShape="1">
          <a:blip r:embed="rId8"/>
          <a:srcRect l="-4895" r="-5449" b="-15545"/>
          <a:stretch/>
        </p:blipFill>
        <p:spPr>
          <a:xfrm>
            <a:off x="3783121" y="4571208"/>
            <a:ext cx="2335800" cy="1781424"/>
          </a:xfrm>
          <a:prstGeom prst="rect">
            <a:avLst/>
          </a:prstGeom>
          <a:solidFill>
            <a:schemeClr val="bg1"/>
          </a:solidFill>
          <a:ln>
            <a:noFill/>
          </a:ln>
          <a:effectLst>
            <a:outerShdw blurRad="292100" dist="139700" dir="2700000" algn="tl" rotWithShape="0">
              <a:srgbClr val="333333">
                <a:alpha val="65000"/>
              </a:srgbClr>
            </a:outerShdw>
          </a:effectLst>
        </p:spPr>
      </p:pic>
      <p:grpSp>
        <p:nvGrpSpPr>
          <p:cNvPr id="6" name="Gruppo 5"/>
          <p:cNvGrpSpPr/>
          <p:nvPr/>
        </p:nvGrpSpPr>
        <p:grpSpPr>
          <a:xfrm>
            <a:off x="3783121" y="1734912"/>
            <a:ext cx="7524489" cy="2284362"/>
            <a:chOff x="3797749" y="1620140"/>
            <a:chExt cx="7524489" cy="2284362"/>
          </a:xfrm>
        </p:grpSpPr>
        <p:sp>
          <p:nvSpPr>
            <p:cNvPr id="60" name="Rettangolo 59">
              <a:extLst>
                <a:ext uri="{FF2B5EF4-FFF2-40B4-BE49-F238E27FC236}">
                  <a16:creationId xmlns:a16="http://schemas.microsoft.com/office/drawing/2014/main" id="{4AF432BE-62F3-4405-ABC0-D8D9D1B74ED0}"/>
                </a:ext>
              </a:extLst>
            </p:cNvPr>
            <p:cNvSpPr/>
            <p:nvPr/>
          </p:nvSpPr>
          <p:spPr>
            <a:xfrm>
              <a:off x="3797749" y="1620140"/>
              <a:ext cx="7524489" cy="22843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uppo 60">
              <a:extLst>
                <a:ext uri="{FF2B5EF4-FFF2-40B4-BE49-F238E27FC236}">
                  <a16:creationId xmlns:a16="http://schemas.microsoft.com/office/drawing/2014/main" id="{BA78B8FD-0FF8-4B26-B575-3944A464244D}"/>
                </a:ext>
              </a:extLst>
            </p:cNvPr>
            <p:cNvGrpSpPr/>
            <p:nvPr/>
          </p:nvGrpSpPr>
          <p:grpSpPr>
            <a:xfrm>
              <a:off x="3992410" y="1684764"/>
              <a:ext cx="3654187" cy="2184114"/>
              <a:chOff x="6043037" y="3222977"/>
              <a:chExt cx="5335777" cy="3197894"/>
            </a:xfrm>
          </p:grpSpPr>
          <p:pic>
            <p:nvPicPr>
              <p:cNvPr id="62" name="Immagine 61">
                <a:extLst>
                  <a:ext uri="{FF2B5EF4-FFF2-40B4-BE49-F238E27FC236}">
                    <a16:creationId xmlns:a16="http://schemas.microsoft.com/office/drawing/2014/main" id="{399E732D-2EBD-410C-B7D3-E69507D781B0}"/>
                  </a:ext>
                </a:extLst>
              </p:cNvPr>
              <p:cNvPicPr>
                <a:picLocks noChangeAspect="1"/>
              </p:cNvPicPr>
              <p:nvPr/>
            </p:nvPicPr>
            <p:blipFill rotWithShape="1">
              <a:blip r:embed="rId9">
                <a:extLst>
                  <a:ext uri="{28A0092B-C50C-407E-A947-70E740481C1C}">
                    <a14:useLocalDpi xmlns:a14="http://schemas.microsoft.com/office/drawing/2010/main" val="0"/>
                  </a:ext>
                </a:extLst>
              </a:blip>
              <a:srcRect t="10099"/>
              <a:stretch/>
            </p:blipFill>
            <p:spPr>
              <a:xfrm>
                <a:off x="6043037" y="3222977"/>
                <a:ext cx="5335777" cy="3197894"/>
              </a:xfrm>
              <a:prstGeom prst="rect">
                <a:avLst/>
              </a:prstGeom>
              <a:ln>
                <a:noFill/>
              </a:ln>
              <a:effectLst>
                <a:outerShdw blurRad="190500" algn="tl" rotWithShape="0">
                  <a:srgbClr val="000000">
                    <a:alpha val="70000"/>
                  </a:srgbClr>
                </a:outerShdw>
              </a:effectLst>
            </p:spPr>
          </p:pic>
          <p:cxnSp>
            <p:nvCxnSpPr>
              <p:cNvPr id="63" name="Connettore 2 62">
                <a:extLst>
                  <a:ext uri="{FF2B5EF4-FFF2-40B4-BE49-F238E27FC236}">
                    <a16:creationId xmlns:a16="http://schemas.microsoft.com/office/drawing/2014/main" id="{A1D9FDC6-8694-4F9E-BAB8-235AD923220D}"/>
                  </a:ext>
                </a:extLst>
              </p:cNvPr>
              <p:cNvCxnSpPr>
                <a:cxnSpLocks/>
                <a:stCxn id="64" idx="0"/>
              </p:cNvCxnSpPr>
              <p:nvPr/>
            </p:nvCxnSpPr>
            <p:spPr>
              <a:xfrm flipH="1" flipV="1">
                <a:off x="8162391" y="4289268"/>
                <a:ext cx="875225" cy="489636"/>
              </a:xfrm>
              <a:prstGeom prst="straightConnector1">
                <a:avLst/>
              </a:prstGeom>
              <a:ln w="76200">
                <a:solidFill>
                  <a:schemeClr val="accent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4" name="CasellaDiTesto 63">
                <a:extLst>
                  <a:ext uri="{FF2B5EF4-FFF2-40B4-BE49-F238E27FC236}">
                    <a16:creationId xmlns:a16="http://schemas.microsoft.com/office/drawing/2014/main" id="{81E21A8D-CD5A-49CE-89BB-6023EE5A2E8D}"/>
                  </a:ext>
                </a:extLst>
              </p:cNvPr>
              <p:cNvSpPr txBox="1"/>
              <p:nvPr/>
            </p:nvSpPr>
            <p:spPr>
              <a:xfrm>
                <a:off x="8019369" y="4778905"/>
                <a:ext cx="2036494" cy="369332"/>
              </a:xfrm>
              <a:prstGeom prst="rect">
                <a:avLst/>
              </a:prstGeom>
              <a:noFill/>
            </p:spPr>
            <p:txBody>
              <a:bodyPr wrap="square" rtlCol="0">
                <a:spAutoFit/>
              </a:bodyPr>
              <a:lstStyle/>
              <a:p>
                <a:pPr algn="ctr"/>
                <a:r>
                  <a:rPr lang="en-US" b="1" dirty="0">
                    <a:solidFill>
                      <a:schemeClr val="accent4"/>
                    </a:solidFill>
                  </a:rPr>
                  <a:t>More dissipative</a:t>
                </a:r>
              </a:p>
            </p:txBody>
          </p:sp>
        </p:grpSp>
      </p:grpSp>
      <p:pic>
        <p:nvPicPr>
          <p:cNvPr id="65" name="Immagine 64" descr="Immagine che contiene screenshot&#10;&#10;Descrizione generata automaticamente">
            <a:extLst>
              <a:ext uri="{FF2B5EF4-FFF2-40B4-BE49-F238E27FC236}">
                <a16:creationId xmlns:a16="http://schemas.microsoft.com/office/drawing/2014/main" id="{AB68A6BB-2E8E-4BEE-A49E-B29DDA05D859}"/>
              </a:ext>
            </a:extLst>
          </p:cNvPr>
          <p:cNvPicPr>
            <a:picLocks noChangeAspect="1"/>
          </p:cNvPicPr>
          <p:nvPr/>
        </p:nvPicPr>
        <p:blipFill>
          <a:blip r:embed="rId10"/>
          <a:stretch>
            <a:fillRect/>
          </a:stretch>
        </p:blipFill>
        <p:spPr>
          <a:xfrm>
            <a:off x="7916155" y="1786784"/>
            <a:ext cx="2957203" cy="2184114"/>
          </a:xfrm>
          <a:prstGeom prst="rect">
            <a:avLst/>
          </a:prstGeom>
          <a:ln w="28575">
            <a:noFill/>
          </a:ln>
          <a:effectLst>
            <a:outerShdw blurRad="63500" sx="102000" sy="102000" algn="ctr" rotWithShape="0">
              <a:prstClr val="black">
                <a:alpha val="40000"/>
              </a:prstClr>
            </a:outerShdw>
          </a:effectLst>
        </p:spPr>
      </p:pic>
      <p:sp>
        <p:nvSpPr>
          <p:cNvPr id="66" name="Titolo 1">
            <a:extLst>
              <a:ext uri="{FF2B5EF4-FFF2-40B4-BE49-F238E27FC236}">
                <a16:creationId xmlns:a16="http://schemas.microsoft.com/office/drawing/2014/main" id="{5102603B-06F6-4BAC-8FBF-43E4D65887F7}"/>
              </a:ext>
            </a:extLst>
          </p:cNvPr>
          <p:cNvSpPr txBox="1">
            <a:spLocks/>
          </p:cNvSpPr>
          <p:nvPr/>
        </p:nvSpPr>
        <p:spPr>
          <a:xfrm>
            <a:off x="9796435" y="1979249"/>
            <a:ext cx="1653268" cy="382294"/>
          </a:xfrm>
          <a:prstGeom prst="rect">
            <a:avLst/>
          </a:prstGeom>
          <a:solidFill>
            <a:schemeClr val="bg1"/>
          </a:solidFill>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b="1" cap="none" baseline="30000" dirty="0">
                <a:solidFill>
                  <a:schemeClr val="accent6"/>
                </a:solidFill>
              </a:rPr>
              <a:t>34-x</a:t>
            </a:r>
            <a:r>
              <a:rPr lang="en-US" sz="2000" b="1" cap="none" dirty="0">
                <a:solidFill>
                  <a:schemeClr val="accent6"/>
                </a:solidFill>
              </a:rPr>
              <a:t>S + 3</a:t>
            </a:r>
            <a:r>
              <a:rPr lang="en-US" sz="2000" b="1" cap="none" dirty="0">
                <a:solidFill>
                  <a:schemeClr val="accent6"/>
                </a:solidFill>
                <a:latin typeface="Symbol" panose="05050102010706020507" pitchFamily="18" charset="2"/>
              </a:rPr>
              <a:t>a</a:t>
            </a:r>
            <a:r>
              <a:rPr lang="en-US" sz="2000" b="1" cap="none" dirty="0">
                <a:solidFill>
                  <a:schemeClr val="accent6"/>
                </a:solidFill>
              </a:rPr>
              <a:t> + </a:t>
            </a:r>
            <a:r>
              <a:rPr lang="en-US" sz="2000" b="1" cap="none" dirty="0" err="1">
                <a:solidFill>
                  <a:schemeClr val="accent6"/>
                </a:solidFill>
              </a:rPr>
              <a:t>xn</a:t>
            </a:r>
            <a:endParaRPr lang="en-US" sz="2000" b="1" cap="none" dirty="0">
              <a:solidFill>
                <a:schemeClr val="accent6"/>
              </a:solidFill>
            </a:endParaRPr>
          </a:p>
        </p:txBody>
      </p:sp>
      <p:sp>
        <p:nvSpPr>
          <p:cNvPr id="32" name="Titolo 1">
            <a:extLst>
              <a:ext uri="{FF2B5EF4-FFF2-40B4-BE49-F238E27FC236}">
                <a16:creationId xmlns:a16="http://schemas.microsoft.com/office/drawing/2014/main" id="{A9463D91-D765-4B59-B044-6746FC0CD208}"/>
              </a:ext>
            </a:extLst>
          </p:cNvPr>
          <p:cNvSpPr txBox="1">
            <a:spLocks/>
          </p:cNvSpPr>
          <p:nvPr/>
        </p:nvSpPr>
        <p:spPr>
          <a:xfrm>
            <a:off x="7245740" y="4557308"/>
            <a:ext cx="1772260" cy="338556"/>
          </a:xfrm>
          <a:prstGeom prst="rect">
            <a:avLst/>
          </a:prstGeom>
          <a:solidFill>
            <a:schemeClr val="bg1"/>
          </a:solidFill>
          <a:ln>
            <a:solidFill>
              <a:srgbClr val="1508B8"/>
            </a:solidFill>
          </a:ln>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kern="1300" cap="none" baseline="30000" dirty="0">
                <a:ln>
                  <a:solidFill>
                    <a:srgbClr val="C00000"/>
                  </a:solidFill>
                </a:ln>
                <a:solidFill>
                  <a:srgbClr val="C00000"/>
                </a:solidFill>
                <a:latin typeface="+mn-lt"/>
              </a:rPr>
              <a:t>38-x</a:t>
            </a:r>
            <a:r>
              <a:rPr lang="en-US" sz="2000" kern="1300" cap="none" dirty="0">
                <a:ln>
                  <a:solidFill>
                    <a:srgbClr val="C00000"/>
                  </a:solidFill>
                </a:ln>
                <a:solidFill>
                  <a:srgbClr val="C00000"/>
                </a:solidFill>
                <a:latin typeface="+mn-lt"/>
              </a:rPr>
              <a:t>Ar + 2</a:t>
            </a:r>
            <a:r>
              <a:rPr lang="en-US" sz="2000" kern="1300" cap="none" dirty="0">
                <a:ln>
                  <a:solidFill>
                    <a:srgbClr val="C00000"/>
                  </a:solidFill>
                </a:ln>
                <a:solidFill>
                  <a:srgbClr val="C00000"/>
                </a:solidFill>
                <a:latin typeface="Symbol" panose="05050102010706020507" pitchFamily="18" charset="2"/>
              </a:rPr>
              <a:t>a</a:t>
            </a:r>
            <a:r>
              <a:rPr lang="en-US" sz="2000" kern="1300" cap="none" dirty="0">
                <a:ln>
                  <a:solidFill>
                    <a:srgbClr val="C00000"/>
                  </a:solidFill>
                </a:ln>
                <a:solidFill>
                  <a:srgbClr val="C00000"/>
                </a:solidFill>
                <a:latin typeface="+mn-lt"/>
              </a:rPr>
              <a:t> + </a:t>
            </a:r>
            <a:r>
              <a:rPr lang="en-US" sz="2000" kern="1300" cap="none" dirty="0" err="1">
                <a:ln>
                  <a:solidFill>
                    <a:srgbClr val="C00000"/>
                  </a:solidFill>
                </a:ln>
                <a:solidFill>
                  <a:srgbClr val="C00000"/>
                </a:solidFill>
                <a:latin typeface="+mn-lt"/>
              </a:rPr>
              <a:t>xn</a:t>
            </a:r>
            <a:endParaRPr lang="en-US" sz="2000" kern="1300" cap="none" dirty="0">
              <a:ln>
                <a:solidFill>
                  <a:srgbClr val="C00000"/>
                </a:solidFill>
              </a:ln>
              <a:solidFill>
                <a:srgbClr val="C00000"/>
              </a:solidFill>
              <a:latin typeface="+mn-lt"/>
            </a:endParaRPr>
          </a:p>
        </p:txBody>
      </p:sp>
    </p:spTree>
    <p:extLst>
      <p:ext uri="{BB962C8B-B14F-4D97-AF65-F5344CB8AC3E}">
        <p14:creationId xmlns:p14="http://schemas.microsoft.com/office/powerpoint/2010/main" val="1387343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33</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7" name="Rettangolo 6"/>
          <p:cNvSpPr/>
          <p:nvPr/>
        </p:nvSpPr>
        <p:spPr>
          <a:xfrm>
            <a:off x="3952176" y="187474"/>
            <a:ext cx="3378769" cy="830997"/>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400" b="1" dirty="0">
                <a:solidFill>
                  <a:srgbClr val="C00000"/>
                </a:solidFill>
              </a:rPr>
              <a:t>Z</a:t>
            </a:r>
            <a:r>
              <a:rPr lang="en-US" sz="2400" b="1" baseline="-25000" dirty="0">
                <a:solidFill>
                  <a:srgbClr val="C00000"/>
                </a:solidFill>
              </a:rPr>
              <a:t>ER</a:t>
            </a:r>
            <a:r>
              <a:rPr lang="en-US" sz="2400" b="1" dirty="0">
                <a:solidFill>
                  <a:srgbClr val="C00000"/>
                </a:solidFill>
              </a:rPr>
              <a:t>=18</a:t>
            </a:r>
            <a:r>
              <a:rPr lang="en-US" sz="2400" dirty="0"/>
              <a:t> </a:t>
            </a:r>
            <a:r>
              <a:rPr lang="en-US" sz="2200" b="1" dirty="0"/>
              <a:t>– </a:t>
            </a:r>
            <a:r>
              <a:rPr lang="en-US" sz="2200" b="1" dirty="0">
                <a:solidFill>
                  <a:srgbClr val="C00000"/>
                </a:solidFill>
                <a:latin typeface="Symbol" panose="05050102010706020507" pitchFamily="18" charset="2"/>
              </a:rPr>
              <a:t>2a</a:t>
            </a:r>
            <a:r>
              <a:rPr lang="en-US" sz="2200" b="1" dirty="0"/>
              <a:t>  </a:t>
            </a:r>
            <a:r>
              <a:rPr lang="en-US" sz="2200" dirty="0"/>
              <a:t>correlations</a:t>
            </a:r>
          </a:p>
        </p:txBody>
      </p:sp>
      <p:pic>
        <p:nvPicPr>
          <p:cNvPr id="8" name="Immagine 7"/>
          <p:cNvPicPr>
            <a:picLocks noChangeAspect="1"/>
          </p:cNvPicPr>
          <p:nvPr/>
        </p:nvPicPr>
        <p:blipFill rotWithShape="1">
          <a:blip r:embed="rId5"/>
          <a:srcRect l="16229"/>
          <a:stretch/>
        </p:blipFill>
        <p:spPr>
          <a:xfrm>
            <a:off x="490312" y="1157025"/>
            <a:ext cx="2670882" cy="1505005"/>
          </a:xfrm>
          <a:prstGeom prst="rect">
            <a:avLst/>
          </a:prstGeom>
        </p:spPr>
      </p:pic>
      <p:sp>
        <p:nvSpPr>
          <p:cNvPr id="9" name="CasellaDiTesto 8">
            <a:extLst>
              <a:ext uri="{FF2B5EF4-FFF2-40B4-BE49-F238E27FC236}">
                <a16:creationId xmlns:a16="http://schemas.microsoft.com/office/drawing/2014/main" id="{29A0ED7C-08AE-4D13-898D-27A8D215F30E}"/>
              </a:ext>
            </a:extLst>
          </p:cNvPr>
          <p:cNvSpPr txBox="1"/>
          <p:nvPr/>
        </p:nvSpPr>
        <p:spPr>
          <a:xfrm>
            <a:off x="1173227" y="827688"/>
            <a:ext cx="2136228" cy="338554"/>
          </a:xfrm>
          <a:prstGeom prst="rect">
            <a:avLst/>
          </a:prstGeom>
          <a:solidFill>
            <a:schemeClr val="bg1"/>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i="1" dirty="0">
                <a:ln/>
                <a:solidFill>
                  <a:schemeClr val="tx1">
                    <a:lumMod val="95000"/>
                    <a:lumOff val="5000"/>
                  </a:schemeClr>
                </a:solidFill>
              </a:rPr>
              <a:t>Jacobian variables</a:t>
            </a:r>
            <a:endParaRPr lang="en-US" sz="1600" b="1" dirty="0">
              <a:ln/>
              <a:solidFill>
                <a:schemeClr val="tx1">
                  <a:lumMod val="95000"/>
                  <a:lumOff val="5000"/>
                </a:schemeClr>
              </a:solidFill>
            </a:endParaRPr>
          </a:p>
        </p:txBody>
      </p:sp>
      <p:sp>
        <p:nvSpPr>
          <p:cNvPr id="10" name="Titolo 1">
            <a:extLst>
              <a:ext uri="{FF2B5EF4-FFF2-40B4-BE49-F238E27FC236}">
                <a16:creationId xmlns:a16="http://schemas.microsoft.com/office/drawing/2014/main" id="{A9463D91-D765-4B59-B044-6746FC0CD208}"/>
              </a:ext>
            </a:extLst>
          </p:cNvPr>
          <p:cNvSpPr txBox="1">
            <a:spLocks/>
          </p:cNvSpPr>
          <p:nvPr/>
        </p:nvSpPr>
        <p:spPr>
          <a:xfrm>
            <a:off x="4139619" y="3208273"/>
            <a:ext cx="1772260" cy="338556"/>
          </a:xfrm>
          <a:prstGeom prst="rect">
            <a:avLst/>
          </a:prstGeom>
          <a:solidFill>
            <a:schemeClr val="bg1"/>
          </a:solidFill>
          <a:ln>
            <a:solidFill>
              <a:srgbClr val="1508B8"/>
            </a:solidFill>
          </a:ln>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kern="1300" cap="none" baseline="30000" dirty="0">
                <a:ln>
                  <a:solidFill>
                    <a:srgbClr val="C00000"/>
                  </a:solidFill>
                </a:ln>
                <a:solidFill>
                  <a:srgbClr val="C00000"/>
                </a:solidFill>
                <a:latin typeface="+mn-lt"/>
              </a:rPr>
              <a:t>38-x</a:t>
            </a:r>
            <a:r>
              <a:rPr lang="en-US" sz="2000" kern="1300" cap="none" dirty="0">
                <a:ln>
                  <a:solidFill>
                    <a:srgbClr val="C00000"/>
                  </a:solidFill>
                </a:ln>
                <a:solidFill>
                  <a:srgbClr val="C00000"/>
                </a:solidFill>
                <a:latin typeface="+mn-lt"/>
              </a:rPr>
              <a:t>Ar + 2</a:t>
            </a:r>
            <a:r>
              <a:rPr lang="en-US" sz="2000" kern="1300" cap="none" dirty="0">
                <a:ln>
                  <a:solidFill>
                    <a:srgbClr val="C00000"/>
                  </a:solidFill>
                </a:ln>
                <a:solidFill>
                  <a:srgbClr val="C00000"/>
                </a:solidFill>
                <a:latin typeface="Symbol" panose="05050102010706020507" pitchFamily="18" charset="2"/>
              </a:rPr>
              <a:t>a</a:t>
            </a:r>
            <a:r>
              <a:rPr lang="en-US" sz="2000" kern="1300" cap="none" dirty="0">
                <a:ln>
                  <a:solidFill>
                    <a:srgbClr val="C00000"/>
                  </a:solidFill>
                </a:ln>
                <a:solidFill>
                  <a:srgbClr val="C00000"/>
                </a:solidFill>
                <a:latin typeface="+mn-lt"/>
              </a:rPr>
              <a:t> + </a:t>
            </a:r>
            <a:r>
              <a:rPr lang="en-US" sz="2000" kern="1300" cap="none" dirty="0" err="1">
                <a:ln>
                  <a:solidFill>
                    <a:srgbClr val="C00000"/>
                  </a:solidFill>
                </a:ln>
                <a:solidFill>
                  <a:srgbClr val="C00000"/>
                </a:solidFill>
                <a:latin typeface="+mn-lt"/>
              </a:rPr>
              <a:t>xn</a:t>
            </a:r>
            <a:endParaRPr lang="en-US" sz="2000" kern="1300" cap="none" dirty="0">
              <a:ln>
                <a:solidFill>
                  <a:srgbClr val="C00000"/>
                </a:solidFill>
              </a:ln>
              <a:solidFill>
                <a:srgbClr val="C00000"/>
              </a:solidFill>
              <a:latin typeface="+mn-lt"/>
            </a:endParaRPr>
          </a:p>
        </p:txBody>
      </p:sp>
      <p:grpSp>
        <p:nvGrpSpPr>
          <p:cNvPr id="11" name="Gruppo 10">
            <a:extLst>
              <a:ext uri="{FF2B5EF4-FFF2-40B4-BE49-F238E27FC236}">
                <a16:creationId xmlns:a16="http://schemas.microsoft.com/office/drawing/2014/main" id="{68B4A633-1EC0-4A3B-AA4C-D839D7B255C9}"/>
              </a:ext>
            </a:extLst>
          </p:cNvPr>
          <p:cNvGrpSpPr/>
          <p:nvPr/>
        </p:nvGrpSpPr>
        <p:grpSpPr>
          <a:xfrm>
            <a:off x="999289" y="2875173"/>
            <a:ext cx="2621582" cy="3597059"/>
            <a:chOff x="7311683" y="207503"/>
            <a:chExt cx="3886200" cy="5787597"/>
          </a:xfrm>
        </p:grpSpPr>
        <p:pic>
          <p:nvPicPr>
            <p:cNvPr id="12" name="Immagine 11" descr="Immagine che contiene screenshot&#10;&#10;Descrizione generata automaticamente">
              <a:extLst>
                <a:ext uri="{FF2B5EF4-FFF2-40B4-BE49-F238E27FC236}">
                  <a16:creationId xmlns:a16="http://schemas.microsoft.com/office/drawing/2014/main" id="{E554C977-B978-485A-9BA8-F6C2C02288CA}"/>
                </a:ext>
              </a:extLst>
            </p:cNvPr>
            <p:cNvPicPr>
              <a:picLocks noChangeAspect="1"/>
            </p:cNvPicPr>
            <p:nvPr/>
          </p:nvPicPr>
          <p:blipFill rotWithShape="1">
            <a:blip r:embed="rId6"/>
            <a:srcRect l="64047" t="4430" r="6555" b="56706"/>
            <a:stretch/>
          </p:blipFill>
          <p:spPr>
            <a:xfrm>
              <a:off x="7311683" y="207503"/>
              <a:ext cx="3886200" cy="3972436"/>
            </a:xfrm>
            <a:prstGeom prst="rect">
              <a:avLst/>
            </a:prstGeom>
          </p:spPr>
        </p:pic>
        <p:pic>
          <p:nvPicPr>
            <p:cNvPr id="13" name="Immagine 12">
              <a:extLst>
                <a:ext uri="{FF2B5EF4-FFF2-40B4-BE49-F238E27FC236}">
                  <a16:creationId xmlns:a16="http://schemas.microsoft.com/office/drawing/2014/main" id="{768CE570-FF37-479B-9731-009A539F8D5C}"/>
                </a:ext>
              </a:extLst>
            </p:cNvPr>
            <p:cNvPicPr>
              <a:picLocks noChangeAspect="1"/>
            </p:cNvPicPr>
            <p:nvPr/>
          </p:nvPicPr>
          <p:blipFill rotWithShape="1">
            <a:blip r:embed="rId7"/>
            <a:srcRect l="-4895" r="-5449" b="-15545"/>
            <a:stretch/>
          </p:blipFill>
          <p:spPr>
            <a:xfrm>
              <a:off x="8069720" y="4236102"/>
              <a:ext cx="2849848" cy="1758998"/>
            </a:xfrm>
            <a:prstGeom prst="rect">
              <a:avLst/>
            </a:prstGeom>
            <a:solidFill>
              <a:schemeClr val="bg1"/>
            </a:solidFill>
            <a:ln>
              <a:solidFill>
                <a:schemeClr val="accent1"/>
              </a:solidFill>
            </a:ln>
            <a:effectLst>
              <a:outerShdw blurRad="292100" dist="139700" dir="2700000" algn="tl" rotWithShape="0">
                <a:srgbClr val="333333">
                  <a:alpha val="65000"/>
                </a:srgbClr>
              </a:outerShdw>
            </a:effectLst>
          </p:spPr>
        </p:pic>
      </p:grpSp>
      <p:sp>
        <p:nvSpPr>
          <p:cNvPr id="14" name="CasellaDiTesto 13">
            <a:extLst>
              <a:ext uri="{FF2B5EF4-FFF2-40B4-BE49-F238E27FC236}">
                <a16:creationId xmlns:a16="http://schemas.microsoft.com/office/drawing/2014/main" id="{A34126A0-8B04-49BD-9B69-965E73CDA55C}"/>
              </a:ext>
            </a:extLst>
          </p:cNvPr>
          <p:cNvSpPr txBox="1"/>
          <p:nvPr/>
        </p:nvSpPr>
        <p:spPr>
          <a:xfrm>
            <a:off x="3800640" y="1772559"/>
            <a:ext cx="3703730" cy="1077218"/>
          </a:xfrm>
          <a:prstGeom prst="rect">
            <a:avLst/>
          </a:prstGeom>
          <a:noFill/>
        </p:spPr>
        <p:txBody>
          <a:bodyPr wrap="square" rtlCol="0">
            <a:spAutoFit/>
          </a:bodyPr>
          <a:lstStyle/>
          <a:p>
            <a:pPr algn="just"/>
            <a:r>
              <a:rPr lang="en-US" sz="1600" b="1" dirty="0" smtClean="0">
                <a:solidFill>
                  <a:srgbClr val="3B09B7"/>
                </a:solidFill>
                <a:latin typeface="+mj-lt"/>
              </a:rPr>
              <a:t>The shape </a:t>
            </a:r>
            <a:r>
              <a:rPr lang="en-US" sz="1600" b="1" dirty="0">
                <a:solidFill>
                  <a:srgbClr val="3B09B7"/>
                </a:solidFill>
                <a:latin typeface="+mj-lt"/>
              </a:rPr>
              <a:t>of the cos(</a:t>
            </a:r>
            <a:r>
              <a:rPr lang="en-US" sz="1600" b="1" dirty="0" err="1">
                <a:solidFill>
                  <a:srgbClr val="3B09B7"/>
                </a:solidFill>
                <a:latin typeface="Symbol" panose="05050102010706020507" pitchFamily="18" charset="2"/>
              </a:rPr>
              <a:t>q</a:t>
            </a:r>
            <a:r>
              <a:rPr lang="en-US" sz="1600" b="1" baseline="-25000" dirty="0" err="1">
                <a:solidFill>
                  <a:srgbClr val="3B09B7"/>
                </a:solidFill>
                <a:latin typeface="+mj-lt"/>
              </a:rPr>
              <a:t>k</a:t>
            </a:r>
            <a:r>
              <a:rPr lang="en-US" sz="1600" b="1" dirty="0">
                <a:solidFill>
                  <a:srgbClr val="3B09B7"/>
                </a:solidFill>
                <a:latin typeface="+mj-lt"/>
              </a:rPr>
              <a:t>) distribution</a:t>
            </a:r>
            <a:r>
              <a:rPr lang="en-US" sz="1600" dirty="0">
                <a:latin typeface="+mj-lt"/>
              </a:rPr>
              <a:t>: </a:t>
            </a:r>
            <a:r>
              <a:rPr lang="en-US" sz="1600" b="1" dirty="0">
                <a:latin typeface="+mj-lt"/>
              </a:rPr>
              <a:t>dependence on spin distribution involved in the process</a:t>
            </a:r>
            <a:r>
              <a:rPr lang="en-US" sz="1600" dirty="0">
                <a:latin typeface="+mj-lt"/>
              </a:rPr>
              <a:t>, which depends on </a:t>
            </a:r>
            <a:r>
              <a:rPr lang="en-US" sz="1600" b="1" dirty="0">
                <a:solidFill>
                  <a:srgbClr val="3B09B7"/>
                </a:solidFill>
                <a:latin typeface="+mj-lt"/>
              </a:rPr>
              <a:t>the priority of neutron emission in the cascade</a:t>
            </a:r>
            <a:r>
              <a:rPr lang="en-US" sz="1600" dirty="0">
                <a:latin typeface="+mj-lt"/>
              </a:rPr>
              <a:t>. </a:t>
            </a:r>
          </a:p>
        </p:txBody>
      </p:sp>
      <p:grpSp>
        <p:nvGrpSpPr>
          <p:cNvPr id="15" name="Gruppo 14">
            <a:extLst>
              <a:ext uri="{FF2B5EF4-FFF2-40B4-BE49-F238E27FC236}">
                <a16:creationId xmlns:a16="http://schemas.microsoft.com/office/drawing/2014/main" id="{814893BC-5063-4F5E-8A4C-3FA87A9F0796}"/>
              </a:ext>
            </a:extLst>
          </p:cNvPr>
          <p:cNvGrpSpPr/>
          <p:nvPr/>
        </p:nvGrpSpPr>
        <p:grpSpPr>
          <a:xfrm>
            <a:off x="7684139" y="1766799"/>
            <a:ext cx="4073634" cy="3938334"/>
            <a:chOff x="3111402" y="-884094"/>
            <a:chExt cx="5502444" cy="4007400"/>
          </a:xfrm>
          <a:solidFill>
            <a:schemeClr val="bg1"/>
          </a:solidFill>
        </p:grpSpPr>
        <p:grpSp>
          <p:nvGrpSpPr>
            <p:cNvPr id="16" name="Gruppo 15">
              <a:extLst>
                <a:ext uri="{FF2B5EF4-FFF2-40B4-BE49-F238E27FC236}">
                  <a16:creationId xmlns:a16="http://schemas.microsoft.com/office/drawing/2014/main" id="{7046E093-7F9D-40AB-94A1-32ED3B36E5BC}"/>
                </a:ext>
              </a:extLst>
            </p:cNvPr>
            <p:cNvGrpSpPr/>
            <p:nvPr/>
          </p:nvGrpSpPr>
          <p:grpSpPr>
            <a:xfrm>
              <a:off x="3111402" y="-884094"/>
              <a:ext cx="5502444" cy="3775225"/>
              <a:chOff x="3662380" y="1772811"/>
              <a:chExt cx="2669583" cy="2155301"/>
            </a:xfrm>
            <a:grpFill/>
          </p:grpSpPr>
          <p:pic>
            <p:nvPicPr>
              <p:cNvPr id="18" name="Immagine 17">
                <a:extLst>
                  <a:ext uri="{FF2B5EF4-FFF2-40B4-BE49-F238E27FC236}">
                    <a16:creationId xmlns:a16="http://schemas.microsoft.com/office/drawing/2014/main" id="{E028E459-7870-449A-9C6E-4669F5B15F7B}"/>
                  </a:ext>
                </a:extLst>
              </p:cNvPr>
              <p:cNvPicPr>
                <a:picLocks noChangeAspect="1"/>
              </p:cNvPicPr>
              <p:nvPr/>
            </p:nvPicPr>
            <p:blipFill rotWithShape="1">
              <a:blip r:embed="rId8"/>
              <a:srcRect t="-7118" b="38635"/>
              <a:stretch/>
            </p:blipFill>
            <p:spPr>
              <a:xfrm>
                <a:off x="3662380" y="1772811"/>
                <a:ext cx="2669583" cy="2155301"/>
              </a:xfrm>
              <a:prstGeom prst="rect">
                <a:avLst/>
              </a:prstGeom>
              <a:grpFill/>
              <a:ln w="28575">
                <a:solidFill>
                  <a:schemeClr val="accent1"/>
                </a:solidFill>
                <a:prstDash val="dash"/>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1032E0DF-DA8A-426A-AD75-92884E056F0C}"/>
                  </a:ext>
                </a:extLst>
              </p:cNvPr>
              <p:cNvSpPr txBox="1"/>
              <p:nvPr/>
            </p:nvSpPr>
            <p:spPr>
              <a:xfrm>
                <a:off x="4272425" y="1820620"/>
                <a:ext cx="508694" cy="196672"/>
              </a:xfrm>
              <a:prstGeom prst="rect">
                <a:avLst/>
              </a:prstGeom>
              <a:grpFill/>
            </p:spPr>
            <p:txBody>
              <a:bodyPr wrap="none" rtlCol="0">
                <a:spAutoFit/>
              </a:bodyPr>
              <a:lstStyle/>
              <a:p>
                <a:r>
                  <a:rPr lang="en-US" sz="1600" b="1" dirty="0"/>
                  <a:t>n as 1</a:t>
                </a:r>
                <a:r>
                  <a:rPr lang="en-US" sz="1600" b="1" baseline="30000" dirty="0"/>
                  <a:t>st</a:t>
                </a:r>
              </a:p>
            </p:txBody>
          </p:sp>
          <p:sp>
            <p:nvSpPr>
              <p:cNvPr id="20" name="CasellaDiTesto 19">
                <a:extLst>
                  <a:ext uri="{FF2B5EF4-FFF2-40B4-BE49-F238E27FC236}">
                    <a16:creationId xmlns:a16="http://schemas.microsoft.com/office/drawing/2014/main" id="{A92A4DD6-F8A9-49A3-A7C4-A275BA8E97B1}"/>
                  </a:ext>
                </a:extLst>
              </p:cNvPr>
              <p:cNvSpPr txBox="1"/>
              <p:nvPr/>
            </p:nvSpPr>
            <p:spPr>
              <a:xfrm>
                <a:off x="4919372" y="1817955"/>
                <a:ext cx="539116" cy="196672"/>
              </a:xfrm>
              <a:prstGeom prst="rect">
                <a:avLst/>
              </a:prstGeom>
              <a:grpFill/>
            </p:spPr>
            <p:txBody>
              <a:bodyPr wrap="none" rtlCol="0">
                <a:spAutoFit/>
              </a:bodyPr>
              <a:lstStyle/>
              <a:p>
                <a:r>
                  <a:rPr lang="en-US" sz="1600" b="1" dirty="0"/>
                  <a:t>n as 2</a:t>
                </a:r>
                <a:r>
                  <a:rPr lang="en-US" sz="1600" b="1" baseline="30000" dirty="0"/>
                  <a:t>nd</a:t>
                </a:r>
              </a:p>
            </p:txBody>
          </p:sp>
          <p:sp>
            <p:nvSpPr>
              <p:cNvPr id="21" name="CasellaDiTesto 20">
                <a:extLst>
                  <a:ext uri="{FF2B5EF4-FFF2-40B4-BE49-F238E27FC236}">
                    <a16:creationId xmlns:a16="http://schemas.microsoft.com/office/drawing/2014/main" id="{43F6B6B7-1B79-44A1-9E9E-1A75A97E08B7}"/>
                  </a:ext>
                </a:extLst>
              </p:cNvPr>
              <p:cNvSpPr txBox="1"/>
              <p:nvPr/>
            </p:nvSpPr>
            <p:spPr>
              <a:xfrm>
                <a:off x="5619218" y="1822458"/>
                <a:ext cx="521216" cy="196672"/>
              </a:xfrm>
              <a:prstGeom prst="rect">
                <a:avLst/>
              </a:prstGeom>
              <a:grpFill/>
            </p:spPr>
            <p:txBody>
              <a:bodyPr wrap="none" rtlCol="0">
                <a:spAutoFit/>
              </a:bodyPr>
              <a:lstStyle/>
              <a:p>
                <a:r>
                  <a:rPr lang="en-US" sz="1600" b="1" dirty="0"/>
                  <a:t>n as 3</a:t>
                </a:r>
                <a:r>
                  <a:rPr lang="en-US" sz="1600" b="1" baseline="30000" dirty="0"/>
                  <a:t>rd</a:t>
                </a:r>
              </a:p>
            </p:txBody>
          </p:sp>
        </p:grpSp>
        <p:sp>
          <p:nvSpPr>
            <p:cNvPr id="17" name="CasellaDiTesto 16">
              <a:extLst>
                <a:ext uri="{FF2B5EF4-FFF2-40B4-BE49-F238E27FC236}">
                  <a16:creationId xmlns:a16="http://schemas.microsoft.com/office/drawing/2014/main" id="{1512E909-CF8C-4C6A-8C6B-E319CD55B5EF}"/>
                </a:ext>
              </a:extLst>
            </p:cNvPr>
            <p:cNvSpPr txBox="1"/>
            <p:nvPr/>
          </p:nvSpPr>
          <p:spPr>
            <a:xfrm>
              <a:off x="3148662" y="2152467"/>
              <a:ext cx="5465184" cy="970839"/>
            </a:xfrm>
            <a:prstGeom prst="rect">
              <a:avLst/>
            </a:prstGeom>
            <a:grpFill/>
          </p:spPr>
          <p:txBody>
            <a:bodyPr wrap="square" rtlCol="0">
              <a:spAutoFit/>
            </a:bodyPr>
            <a:lstStyle/>
            <a:p>
              <a:pPr algn="just"/>
              <a:r>
                <a:rPr lang="en-US" sz="1400" dirty="0">
                  <a:latin typeface="+mj-lt"/>
                </a:rPr>
                <a:t>Blue and red distributions are obtained by </a:t>
              </a:r>
              <a:r>
                <a:rPr lang="en-US" sz="1400" b="1" dirty="0">
                  <a:latin typeface="+mj-lt"/>
                </a:rPr>
                <a:t>Hauser </a:t>
              </a:r>
              <a:r>
                <a:rPr lang="en-US" sz="1400" b="1" dirty="0" err="1">
                  <a:latin typeface="+mj-lt"/>
                </a:rPr>
                <a:t>Feshbach</a:t>
              </a:r>
              <a:r>
                <a:rPr lang="en-US" sz="1400" b="1" dirty="0">
                  <a:latin typeface="+mj-lt"/>
                </a:rPr>
                <a:t> model </a:t>
              </a:r>
              <a:r>
                <a:rPr lang="en-US" sz="1400" dirty="0">
                  <a:latin typeface="+mj-lt"/>
                </a:rPr>
                <a:t>developed for light nuclei (</a:t>
              </a:r>
              <a:r>
                <a:rPr lang="en-US" sz="1400" b="1" dirty="0" err="1">
                  <a:latin typeface="+mj-lt"/>
                </a:rPr>
                <a:t>HFl</a:t>
              </a:r>
              <a:r>
                <a:rPr lang="en-US" sz="1400" dirty="0">
                  <a:latin typeface="+mj-lt"/>
                </a:rPr>
                <a:t>) respectively with </a:t>
              </a:r>
              <a:r>
                <a:rPr lang="en-US" sz="1400" b="1" dirty="0">
                  <a:solidFill>
                    <a:srgbClr val="0070C0"/>
                  </a:solidFill>
                  <a:latin typeface="+mj-lt"/>
                </a:rPr>
                <a:t>J</a:t>
              </a:r>
              <a:r>
                <a:rPr lang="en-US" sz="1400" b="1" baseline="-25000" dirty="0">
                  <a:solidFill>
                    <a:srgbClr val="0070C0"/>
                  </a:solidFill>
                  <a:latin typeface="+mj-lt"/>
                </a:rPr>
                <a:t>0max</a:t>
              </a:r>
              <a:r>
                <a:rPr lang="en-US" sz="1400" b="1" dirty="0">
                  <a:solidFill>
                    <a:srgbClr val="0070C0"/>
                  </a:solidFill>
                  <a:latin typeface="+mj-lt"/>
                </a:rPr>
                <a:t>=18 </a:t>
              </a:r>
              <a:r>
                <a:rPr lang="en-US" sz="1400" b="1" dirty="0">
                  <a:solidFill>
                    <a:srgbClr val="0070C0"/>
                  </a:solidFill>
                  <a:latin typeface="+mj-lt"/>
                  <a:cs typeface="Times New Roman" panose="02020603050405020304" pitchFamily="18" charset="0"/>
                </a:rPr>
                <a:t>ħ</a:t>
              </a:r>
              <a:r>
                <a:rPr lang="en-US" sz="1400" b="1" dirty="0">
                  <a:solidFill>
                    <a:srgbClr val="0070C0"/>
                  </a:solidFill>
                  <a:latin typeface="+mj-lt"/>
                </a:rPr>
                <a:t> (DJ=2) </a:t>
              </a:r>
              <a:r>
                <a:rPr lang="en-US" sz="1400" dirty="0">
                  <a:solidFill>
                    <a:schemeClr val="bg2"/>
                  </a:solidFill>
                  <a:latin typeface="+mj-lt"/>
                </a:rPr>
                <a:t>and </a:t>
              </a:r>
              <a:r>
                <a:rPr lang="en-US" sz="1400" b="1" dirty="0">
                  <a:solidFill>
                    <a:schemeClr val="accent1"/>
                  </a:solidFill>
                  <a:latin typeface="+mj-lt"/>
                </a:rPr>
                <a:t>J</a:t>
              </a:r>
              <a:r>
                <a:rPr lang="en-US" sz="1400" b="1" baseline="-25000" dirty="0">
                  <a:solidFill>
                    <a:schemeClr val="accent1"/>
                  </a:solidFill>
                  <a:latin typeface="+mj-lt"/>
                </a:rPr>
                <a:t>0max</a:t>
              </a:r>
              <a:r>
                <a:rPr lang="en-US" sz="1400" b="1" dirty="0">
                  <a:solidFill>
                    <a:schemeClr val="accent1"/>
                  </a:solidFill>
                  <a:latin typeface="+mj-lt"/>
                </a:rPr>
                <a:t>=12 </a:t>
              </a:r>
              <a:r>
                <a:rPr lang="en-US" sz="1400" b="1" dirty="0">
                  <a:solidFill>
                    <a:schemeClr val="accent1"/>
                  </a:solidFill>
                  <a:cs typeface="Times New Roman" panose="02020603050405020304" pitchFamily="18" charset="0"/>
                </a:rPr>
                <a:t>ħ</a:t>
              </a:r>
              <a:r>
                <a:rPr lang="en-US" sz="1400" b="1" dirty="0">
                  <a:solidFill>
                    <a:schemeClr val="accent1"/>
                  </a:solidFill>
                  <a:latin typeface="+mj-lt"/>
                </a:rPr>
                <a:t>  (sharp cut off).</a:t>
              </a:r>
            </a:p>
          </p:txBody>
        </p:sp>
      </p:grpSp>
      <p:sp>
        <p:nvSpPr>
          <p:cNvPr id="22" name="CasellaDiTesto 21">
            <a:extLst>
              <a:ext uri="{FF2B5EF4-FFF2-40B4-BE49-F238E27FC236}">
                <a16:creationId xmlns:a16="http://schemas.microsoft.com/office/drawing/2014/main" id="{60CD9D3E-5391-492D-A27A-4371967F1ADE}"/>
              </a:ext>
            </a:extLst>
          </p:cNvPr>
          <p:cNvSpPr txBox="1"/>
          <p:nvPr/>
        </p:nvSpPr>
        <p:spPr>
          <a:xfrm>
            <a:off x="7630218" y="1177772"/>
            <a:ext cx="4209059" cy="523220"/>
          </a:xfrm>
          <a:prstGeom prst="rect">
            <a:avLst/>
          </a:prstGeom>
          <a:noFill/>
          <a:ln>
            <a:solidFill>
              <a:schemeClr val="accent1"/>
            </a:solidFill>
            <a:prstDash val="dash"/>
          </a:ln>
        </p:spPr>
        <p:txBody>
          <a:bodyPr wrap="square" rtlCol="0">
            <a:spAutoFit/>
          </a:bodyPr>
          <a:lstStyle/>
          <a:p>
            <a:pPr algn="r"/>
            <a:r>
              <a:rPr lang="en-US" sz="1400" b="1" dirty="0">
                <a:solidFill>
                  <a:srgbClr val="C00000"/>
                </a:solidFill>
              </a:rPr>
              <a:t>Example for the </a:t>
            </a:r>
            <a:r>
              <a:rPr lang="en-US" sz="1400" b="1" baseline="30000" dirty="0">
                <a:solidFill>
                  <a:srgbClr val="C00000"/>
                </a:solidFill>
              </a:rPr>
              <a:t>12</a:t>
            </a:r>
            <a:r>
              <a:rPr lang="en-US" sz="1400" b="1" dirty="0">
                <a:solidFill>
                  <a:srgbClr val="C00000"/>
                </a:solidFill>
              </a:rPr>
              <a:t>C+</a:t>
            </a:r>
            <a:r>
              <a:rPr lang="en-US" sz="1400" b="1" baseline="30000" dirty="0">
                <a:solidFill>
                  <a:srgbClr val="C00000"/>
                </a:solidFill>
              </a:rPr>
              <a:t>12</a:t>
            </a:r>
            <a:r>
              <a:rPr lang="en-US" sz="1400" b="1" dirty="0">
                <a:solidFill>
                  <a:srgbClr val="C00000"/>
                </a:solidFill>
              </a:rPr>
              <a:t>C at 95 MeV case </a:t>
            </a:r>
          </a:p>
          <a:p>
            <a:pPr algn="r"/>
            <a:r>
              <a:rPr lang="en-US" sz="1400" dirty="0">
                <a:solidFill>
                  <a:srgbClr val="C00000"/>
                </a:solidFill>
              </a:rPr>
              <a:t>L. Morelli – J. Phys. G </a:t>
            </a:r>
            <a:r>
              <a:rPr lang="en-US" sz="1400" dirty="0" err="1">
                <a:solidFill>
                  <a:srgbClr val="C00000"/>
                </a:solidFill>
              </a:rPr>
              <a:t>Nucl</a:t>
            </a:r>
            <a:r>
              <a:rPr lang="en-US" sz="1400" dirty="0">
                <a:solidFill>
                  <a:srgbClr val="C00000"/>
                </a:solidFill>
              </a:rPr>
              <a:t>. Part. Phys 41 (2014) 075108</a:t>
            </a:r>
          </a:p>
        </p:txBody>
      </p:sp>
      <p:grpSp>
        <p:nvGrpSpPr>
          <p:cNvPr id="23" name="Gruppo 22">
            <a:extLst>
              <a:ext uri="{FF2B5EF4-FFF2-40B4-BE49-F238E27FC236}">
                <a16:creationId xmlns:a16="http://schemas.microsoft.com/office/drawing/2014/main" id="{277A3585-E0E0-42D1-A40E-5C863C86B53F}"/>
              </a:ext>
            </a:extLst>
          </p:cNvPr>
          <p:cNvGrpSpPr/>
          <p:nvPr/>
        </p:nvGrpSpPr>
        <p:grpSpPr>
          <a:xfrm>
            <a:off x="3076715" y="3550699"/>
            <a:ext cx="1549931" cy="2154434"/>
            <a:chOff x="10261600" y="1246306"/>
            <a:chExt cx="1542851" cy="2547911"/>
          </a:xfrm>
        </p:grpSpPr>
        <p:sp>
          <p:nvSpPr>
            <p:cNvPr id="24" name="Ovale 23">
              <a:extLst>
                <a:ext uri="{FF2B5EF4-FFF2-40B4-BE49-F238E27FC236}">
                  <a16:creationId xmlns:a16="http://schemas.microsoft.com/office/drawing/2014/main" id="{04068419-8368-4133-9649-03B51E2BCC3C}"/>
                </a:ext>
              </a:extLst>
            </p:cNvPr>
            <p:cNvSpPr/>
            <p:nvPr/>
          </p:nvSpPr>
          <p:spPr>
            <a:xfrm>
              <a:off x="10261600" y="1246306"/>
              <a:ext cx="689564" cy="1613008"/>
            </a:xfrm>
            <a:prstGeom prst="ellipse">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po 24">
              <a:extLst>
                <a:ext uri="{FF2B5EF4-FFF2-40B4-BE49-F238E27FC236}">
                  <a16:creationId xmlns:a16="http://schemas.microsoft.com/office/drawing/2014/main" id="{6428664E-534B-4EF2-84FB-675CE2D63FFC}"/>
                </a:ext>
              </a:extLst>
            </p:cNvPr>
            <p:cNvGrpSpPr/>
            <p:nvPr/>
          </p:nvGrpSpPr>
          <p:grpSpPr>
            <a:xfrm>
              <a:off x="10655377" y="2554287"/>
              <a:ext cx="1149074" cy="1239930"/>
              <a:chOff x="6951402" y="456964"/>
              <a:chExt cx="1149074" cy="1239930"/>
            </a:xfrm>
          </p:grpSpPr>
          <p:cxnSp>
            <p:nvCxnSpPr>
              <p:cNvPr id="26" name="Connettore 2 25">
                <a:extLst>
                  <a:ext uri="{FF2B5EF4-FFF2-40B4-BE49-F238E27FC236}">
                    <a16:creationId xmlns:a16="http://schemas.microsoft.com/office/drawing/2014/main" id="{6B984D59-3D94-4E29-AC4B-8D79B5973918}"/>
                  </a:ext>
                </a:extLst>
              </p:cNvPr>
              <p:cNvCxnSpPr>
                <a:cxnSpLocks/>
              </p:cNvCxnSpPr>
              <p:nvPr/>
            </p:nvCxnSpPr>
            <p:spPr>
              <a:xfrm flipH="1" flipV="1">
                <a:off x="7247189" y="456964"/>
                <a:ext cx="368485" cy="628653"/>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60A419DE-3AE7-45C8-8F7D-FEDEE205073F}"/>
                  </a:ext>
                </a:extLst>
              </p:cNvPr>
              <p:cNvSpPr txBox="1"/>
              <p:nvPr/>
            </p:nvSpPr>
            <p:spPr>
              <a:xfrm>
                <a:off x="6951402" y="1005318"/>
                <a:ext cx="1149074" cy="69157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smtClean="0">
                    <a:ln>
                      <a:solidFill>
                        <a:srgbClr val="FFFF00"/>
                      </a:solidFill>
                    </a:ln>
                    <a:solidFill>
                      <a:schemeClr val="accent3"/>
                    </a:solidFill>
                  </a:rPr>
                  <a:t>Need of n emission</a:t>
                </a:r>
                <a:endParaRPr lang="en-US" sz="1600" b="1" dirty="0">
                  <a:ln>
                    <a:solidFill>
                      <a:srgbClr val="FFFF00"/>
                    </a:solidFill>
                  </a:ln>
                  <a:solidFill>
                    <a:schemeClr val="accent3"/>
                  </a:solidFill>
                </a:endParaRPr>
              </a:p>
            </p:txBody>
          </p:sp>
        </p:grpSp>
      </p:grpSp>
      <p:pic>
        <p:nvPicPr>
          <p:cNvPr id="28" name="Immagine 27"/>
          <p:cNvPicPr>
            <a:picLocks noChangeAspect="1"/>
          </p:cNvPicPr>
          <p:nvPr/>
        </p:nvPicPr>
        <p:blipFill>
          <a:blip r:embed="rId9"/>
          <a:stretch>
            <a:fillRect/>
          </a:stretch>
        </p:blipFill>
        <p:spPr>
          <a:xfrm>
            <a:off x="12782" y="4715110"/>
            <a:ext cx="1469938" cy="613002"/>
          </a:xfrm>
          <a:prstGeom prst="rect">
            <a:avLst/>
          </a:prstGeom>
        </p:spPr>
      </p:pic>
      <p:cxnSp>
        <p:nvCxnSpPr>
          <p:cNvPr id="29" name="Connettore 2 28">
            <a:extLst>
              <a:ext uri="{FF2B5EF4-FFF2-40B4-BE49-F238E27FC236}">
                <a16:creationId xmlns:a16="http://schemas.microsoft.com/office/drawing/2014/main" id="{6B984D59-3D94-4E29-AC4B-8D79B5973918}"/>
              </a:ext>
            </a:extLst>
          </p:cNvPr>
          <p:cNvCxnSpPr>
            <a:cxnSpLocks/>
          </p:cNvCxnSpPr>
          <p:nvPr/>
        </p:nvCxnSpPr>
        <p:spPr>
          <a:xfrm flipV="1">
            <a:off x="1203942" y="4208486"/>
            <a:ext cx="453047" cy="605711"/>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30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34</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7" name="Rettangolo 6"/>
          <p:cNvSpPr/>
          <p:nvPr/>
        </p:nvSpPr>
        <p:spPr>
          <a:xfrm>
            <a:off x="4969607" y="288675"/>
            <a:ext cx="3378769" cy="830997"/>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400" b="1" dirty="0">
                <a:solidFill>
                  <a:srgbClr val="C00000"/>
                </a:solidFill>
              </a:rPr>
              <a:t>Z</a:t>
            </a:r>
            <a:r>
              <a:rPr lang="en-US" sz="2400" b="1" baseline="-25000" dirty="0">
                <a:solidFill>
                  <a:srgbClr val="C00000"/>
                </a:solidFill>
              </a:rPr>
              <a:t>ER</a:t>
            </a:r>
            <a:r>
              <a:rPr lang="en-US" sz="2400" b="1" dirty="0">
                <a:solidFill>
                  <a:srgbClr val="C00000"/>
                </a:solidFill>
              </a:rPr>
              <a:t>=18</a:t>
            </a:r>
            <a:r>
              <a:rPr lang="en-US" sz="2400" dirty="0"/>
              <a:t> </a:t>
            </a:r>
            <a:r>
              <a:rPr lang="en-US" sz="2200" b="1" dirty="0"/>
              <a:t>– </a:t>
            </a:r>
            <a:r>
              <a:rPr lang="en-US" sz="2200" b="1" dirty="0">
                <a:solidFill>
                  <a:srgbClr val="C00000"/>
                </a:solidFill>
                <a:latin typeface="Symbol" panose="05050102010706020507" pitchFamily="18" charset="2"/>
              </a:rPr>
              <a:t>2a</a:t>
            </a:r>
            <a:r>
              <a:rPr lang="en-US" sz="2200" b="1" dirty="0"/>
              <a:t>  </a:t>
            </a:r>
            <a:r>
              <a:rPr lang="en-US" sz="2200" dirty="0"/>
              <a:t>correlations</a:t>
            </a:r>
          </a:p>
        </p:txBody>
      </p:sp>
      <p:pic>
        <p:nvPicPr>
          <p:cNvPr id="8" name="Immagine 7"/>
          <p:cNvPicPr>
            <a:picLocks noChangeAspect="1"/>
          </p:cNvPicPr>
          <p:nvPr/>
        </p:nvPicPr>
        <p:blipFill rotWithShape="1">
          <a:blip r:embed="rId5"/>
          <a:srcRect l="16229"/>
          <a:stretch/>
        </p:blipFill>
        <p:spPr>
          <a:xfrm>
            <a:off x="584128" y="1577081"/>
            <a:ext cx="2828742" cy="1625862"/>
          </a:xfrm>
          <a:prstGeom prst="rect">
            <a:avLst/>
          </a:prstGeom>
        </p:spPr>
      </p:pic>
      <p:pic>
        <p:nvPicPr>
          <p:cNvPr id="9" name="Immagine 8"/>
          <p:cNvPicPr>
            <a:picLocks noChangeAspect="1"/>
          </p:cNvPicPr>
          <p:nvPr/>
        </p:nvPicPr>
        <p:blipFill>
          <a:blip r:embed="rId6"/>
          <a:stretch>
            <a:fillRect/>
          </a:stretch>
        </p:blipFill>
        <p:spPr>
          <a:xfrm>
            <a:off x="7760208" y="2077105"/>
            <a:ext cx="3593592" cy="4293241"/>
          </a:xfrm>
          <a:prstGeom prst="rect">
            <a:avLst/>
          </a:prstGeom>
        </p:spPr>
      </p:pic>
      <p:pic>
        <p:nvPicPr>
          <p:cNvPr id="10" name="Immagine 9">
            <a:extLst>
              <a:ext uri="{FF2B5EF4-FFF2-40B4-BE49-F238E27FC236}">
                <a16:creationId xmlns:a16="http://schemas.microsoft.com/office/drawing/2014/main" id="{E4F232BD-50F6-46B2-BDE6-9D45E0A7F267}"/>
              </a:ext>
            </a:extLst>
          </p:cNvPr>
          <p:cNvPicPr>
            <a:picLocks noChangeAspect="1"/>
          </p:cNvPicPr>
          <p:nvPr/>
        </p:nvPicPr>
        <p:blipFill>
          <a:blip r:embed="rId7"/>
          <a:stretch>
            <a:fillRect/>
          </a:stretch>
        </p:blipFill>
        <p:spPr>
          <a:xfrm>
            <a:off x="512824" y="3397138"/>
            <a:ext cx="3183271" cy="3251009"/>
          </a:xfrm>
          <a:prstGeom prst="rect">
            <a:avLst/>
          </a:prstGeom>
          <a:solidFill>
            <a:schemeClr val="bg1"/>
          </a:solidFill>
          <a:ln w="28575">
            <a:solidFill>
              <a:schemeClr val="accent1"/>
            </a:solidFill>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29A0ED7C-08AE-4D13-898D-27A8D215F30E}"/>
              </a:ext>
            </a:extLst>
          </p:cNvPr>
          <p:cNvSpPr txBox="1"/>
          <p:nvPr/>
        </p:nvSpPr>
        <p:spPr>
          <a:xfrm>
            <a:off x="722222" y="1059716"/>
            <a:ext cx="2136228" cy="369332"/>
          </a:xfrm>
          <a:prstGeom prst="rect">
            <a:avLst/>
          </a:prstGeom>
          <a:solidFill>
            <a:schemeClr val="bg1"/>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i="1" dirty="0">
                <a:ln/>
                <a:solidFill>
                  <a:schemeClr val="tx1">
                    <a:lumMod val="95000"/>
                    <a:lumOff val="5000"/>
                  </a:schemeClr>
                </a:solidFill>
              </a:rPr>
              <a:t>Jacobian variables</a:t>
            </a:r>
            <a:endParaRPr lang="en-US" b="1" dirty="0">
              <a:ln/>
              <a:solidFill>
                <a:schemeClr val="tx1">
                  <a:lumMod val="95000"/>
                  <a:lumOff val="5000"/>
                </a:schemeClr>
              </a:solidFill>
            </a:endParaRPr>
          </a:p>
        </p:txBody>
      </p:sp>
      <p:sp>
        <p:nvSpPr>
          <p:cNvPr id="12" name="Titolo 1">
            <a:extLst>
              <a:ext uri="{FF2B5EF4-FFF2-40B4-BE49-F238E27FC236}">
                <a16:creationId xmlns:a16="http://schemas.microsoft.com/office/drawing/2014/main" id="{A9463D91-D765-4B59-B044-6746FC0CD208}"/>
              </a:ext>
            </a:extLst>
          </p:cNvPr>
          <p:cNvSpPr txBox="1">
            <a:spLocks/>
          </p:cNvSpPr>
          <p:nvPr/>
        </p:nvSpPr>
        <p:spPr>
          <a:xfrm>
            <a:off x="4516888" y="5802006"/>
            <a:ext cx="1967683" cy="197859"/>
          </a:xfrm>
          <a:prstGeom prst="rect">
            <a:avLst/>
          </a:prstGeom>
          <a:solidFill>
            <a:schemeClr val="bg1"/>
          </a:solidFill>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b="1" cap="none" baseline="30000" dirty="0">
                <a:ln>
                  <a:solidFill>
                    <a:srgbClr val="C00000"/>
                  </a:solidFill>
                </a:ln>
                <a:solidFill>
                  <a:srgbClr val="FF0000"/>
                </a:solidFill>
              </a:rPr>
              <a:t>38-x</a:t>
            </a:r>
            <a:r>
              <a:rPr lang="en-US" sz="2000" b="1" cap="none" dirty="0">
                <a:ln>
                  <a:solidFill>
                    <a:srgbClr val="C00000"/>
                  </a:solidFill>
                </a:ln>
                <a:solidFill>
                  <a:srgbClr val="FF0000"/>
                </a:solidFill>
              </a:rPr>
              <a:t>Ar + 2</a:t>
            </a:r>
            <a:r>
              <a:rPr lang="en-US" sz="2000" b="1" cap="none" dirty="0">
                <a:ln>
                  <a:solidFill>
                    <a:srgbClr val="C00000"/>
                  </a:solidFill>
                </a:ln>
                <a:solidFill>
                  <a:srgbClr val="FF0000"/>
                </a:solidFill>
                <a:latin typeface="Symbol" panose="05050102010706020507" pitchFamily="18" charset="2"/>
              </a:rPr>
              <a:t>a</a:t>
            </a:r>
            <a:r>
              <a:rPr lang="en-US" sz="2000" b="1" cap="none" dirty="0">
                <a:ln>
                  <a:solidFill>
                    <a:srgbClr val="C00000"/>
                  </a:solidFill>
                </a:ln>
                <a:solidFill>
                  <a:srgbClr val="FF0000"/>
                </a:solidFill>
              </a:rPr>
              <a:t> + </a:t>
            </a:r>
            <a:r>
              <a:rPr lang="en-US" sz="2000" b="1" cap="none" dirty="0" err="1">
                <a:ln>
                  <a:solidFill>
                    <a:srgbClr val="C00000"/>
                  </a:solidFill>
                </a:ln>
                <a:solidFill>
                  <a:srgbClr val="FF0000"/>
                </a:solidFill>
              </a:rPr>
              <a:t>xn</a:t>
            </a:r>
            <a:endParaRPr lang="en-US" sz="2000" b="1" cap="none" dirty="0">
              <a:ln>
                <a:solidFill>
                  <a:srgbClr val="C00000"/>
                </a:solidFill>
              </a:ln>
              <a:solidFill>
                <a:srgbClr val="FF0000"/>
              </a:solidFill>
            </a:endParaRPr>
          </a:p>
        </p:txBody>
      </p:sp>
      <p:grpSp>
        <p:nvGrpSpPr>
          <p:cNvPr id="13" name="Gruppo 12"/>
          <p:cNvGrpSpPr/>
          <p:nvPr/>
        </p:nvGrpSpPr>
        <p:grpSpPr>
          <a:xfrm>
            <a:off x="4146997" y="2547067"/>
            <a:ext cx="2543363" cy="3254939"/>
            <a:chOff x="2873502" y="2547066"/>
            <a:chExt cx="2292857" cy="3040457"/>
          </a:xfrm>
        </p:grpSpPr>
        <p:sp>
          <p:nvSpPr>
            <p:cNvPr id="14" name="CasellaDiTesto 13">
              <a:extLst>
                <a:ext uri="{FF2B5EF4-FFF2-40B4-BE49-F238E27FC236}">
                  <a16:creationId xmlns:a16="http://schemas.microsoft.com/office/drawing/2014/main" id="{24141CCC-8CAC-4538-825F-4E557A32834B}"/>
                </a:ext>
              </a:extLst>
            </p:cNvPr>
            <p:cNvSpPr txBox="1"/>
            <p:nvPr/>
          </p:nvSpPr>
          <p:spPr>
            <a:xfrm>
              <a:off x="3527885" y="2547066"/>
              <a:ext cx="793375" cy="369332"/>
            </a:xfrm>
            <a:prstGeom prst="rect">
              <a:avLst/>
            </a:prstGeom>
            <a:solidFill>
              <a:schemeClr val="bg1"/>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FFFF00"/>
                    </a:solidFill>
                  </a:ln>
                  <a:solidFill>
                    <a:schemeClr val="accent3"/>
                  </a:solidFill>
                </a:rPr>
                <a:t>+</a:t>
              </a:r>
              <a:r>
                <a:rPr lang="en-US" b="1" dirty="0" err="1">
                  <a:ln>
                    <a:solidFill>
                      <a:srgbClr val="FFFF00"/>
                    </a:solidFill>
                  </a:ln>
                  <a:solidFill>
                    <a:schemeClr val="accent3"/>
                  </a:solidFill>
                </a:rPr>
                <a:t>xn</a:t>
              </a:r>
              <a:endParaRPr lang="en-US" b="1" dirty="0">
                <a:ln>
                  <a:solidFill>
                    <a:srgbClr val="FFFF00"/>
                  </a:solidFill>
                </a:ln>
                <a:solidFill>
                  <a:schemeClr val="accent3"/>
                </a:solidFill>
              </a:endParaRPr>
            </a:p>
          </p:txBody>
        </p:sp>
        <p:grpSp>
          <p:nvGrpSpPr>
            <p:cNvPr id="15" name="Gruppo 14"/>
            <p:cNvGrpSpPr/>
            <p:nvPr/>
          </p:nvGrpSpPr>
          <p:grpSpPr>
            <a:xfrm>
              <a:off x="2873502" y="3299830"/>
              <a:ext cx="2292857" cy="2287693"/>
              <a:chOff x="2873502" y="3299830"/>
              <a:chExt cx="2292857" cy="2287693"/>
            </a:xfrm>
          </p:grpSpPr>
          <p:pic>
            <p:nvPicPr>
              <p:cNvPr id="17" name="Segnaposto contenuto 7">
                <a:extLst>
                  <a:ext uri="{FF2B5EF4-FFF2-40B4-BE49-F238E27FC236}">
                    <a16:creationId xmlns:a16="http://schemas.microsoft.com/office/drawing/2014/main" id="{F726A5E3-C244-4F1B-A643-B83B9C63E3BA}"/>
                  </a:ext>
                </a:extLst>
              </p:cNvPr>
              <p:cNvPicPr>
                <a:picLocks noChangeAspect="1"/>
              </p:cNvPicPr>
              <p:nvPr/>
            </p:nvPicPr>
            <p:blipFill rotWithShape="1">
              <a:blip r:embed="rId8"/>
              <a:srcRect r="66996" b="51504"/>
              <a:stretch/>
            </p:blipFill>
            <p:spPr>
              <a:xfrm>
                <a:off x="2873502" y="3299830"/>
                <a:ext cx="2292857" cy="2287693"/>
              </a:xfrm>
              <a:prstGeom prst="rect">
                <a:avLst/>
              </a:prstGeom>
            </p:spPr>
          </p:pic>
          <p:sp>
            <p:nvSpPr>
              <p:cNvPr id="18" name="Figura a mano libera: forma 27">
                <a:extLst>
                  <a:ext uri="{FF2B5EF4-FFF2-40B4-BE49-F238E27FC236}">
                    <a16:creationId xmlns:a16="http://schemas.microsoft.com/office/drawing/2014/main" id="{4125AA67-3CFC-4721-94B8-FD0D4FABA0C5}"/>
                  </a:ext>
                </a:extLst>
              </p:cNvPr>
              <p:cNvSpPr/>
              <p:nvPr/>
            </p:nvSpPr>
            <p:spPr>
              <a:xfrm>
                <a:off x="3267106" y="3613242"/>
                <a:ext cx="604495" cy="1617126"/>
              </a:xfrm>
              <a:custGeom>
                <a:avLst/>
                <a:gdLst>
                  <a:gd name="connsiteX0" fmla="*/ 0 w 798285"/>
                  <a:gd name="connsiteY0" fmla="*/ 0 h 3744686"/>
                  <a:gd name="connsiteX1" fmla="*/ 43542 w 798285"/>
                  <a:gd name="connsiteY1" fmla="*/ 188686 h 3744686"/>
                  <a:gd name="connsiteX2" fmla="*/ 58057 w 798285"/>
                  <a:gd name="connsiteY2" fmla="*/ 232228 h 3744686"/>
                  <a:gd name="connsiteX3" fmla="*/ 116114 w 798285"/>
                  <a:gd name="connsiteY3" fmla="*/ 319314 h 3744686"/>
                  <a:gd name="connsiteX4" fmla="*/ 159657 w 798285"/>
                  <a:gd name="connsiteY4" fmla="*/ 406400 h 3744686"/>
                  <a:gd name="connsiteX5" fmla="*/ 203200 w 798285"/>
                  <a:gd name="connsiteY5" fmla="*/ 449943 h 3744686"/>
                  <a:gd name="connsiteX6" fmla="*/ 232228 w 798285"/>
                  <a:gd name="connsiteY6" fmla="*/ 493486 h 3744686"/>
                  <a:gd name="connsiteX7" fmla="*/ 275771 w 798285"/>
                  <a:gd name="connsiteY7" fmla="*/ 551543 h 3744686"/>
                  <a:gd name="connsiteX8" fmla="*/ 319314 w 798285"/>
                  <a:gd name="connsiteY8" fmla="*/ 595086 h 3744686"/>
                  <a:gd name="connsiteX9" fmla="*/ 362857 w 798285"/>
                  <a:gd name="connsiteY9" fmla="*/ 653143 h 3744686"/>
                  <a:gd name="connsiteX10" fmla="*/ 420914 w 798285"/>
                  <a:gd name="connsiteY10" fmla="*/ 696686 h 3744686"/>
                  <a:gd name="connsiteX11" fmla="*/ 522514 w 798285"/>
                  <a:gd name="connsiteY11" fmla="*/ 769257 h 3744686"/>
                  <a:gd name="connsiteX12" fmla="*/ 566057 w 798285"/>
                  <a:gd name="connsiteY12" fmla="*/ 812800 h 3744686"/>
                  <a:gd name="connsiteX13" fmla="*/ 696685 w 798285"/>
                  <a:gd name="connsiteY13" fmla="*/ 885371 h 3744686"/>
                  <a:gd name="connsiteX14" fmla="*/ 740228 w 798285"/>
                  <a:gd name="connsiteY14" fmla="*/ 914400 h 3744686"/>
                  <a:gd name="connsiteX15" fmla="*/ 783771 w 798285"/>
                  <a:gd name="connsiteY15" fmla="*/ 1001486 h 3744686"/>
                  <a:gd name="connsiteX16" fmla="*/ 798285 w 798285"/>
                  <a:gd name="connsiteY16" fmla="*/ 1059543 h 3744686"/>
                  <a:gd name="connsiteX17" fmla="*/ 769257 w 798285"/>
                  <a:gd name="connsiteY17" fmla="*/ 1698171 h 3744686"/>
                  <a:gd name="connsiteX18" fmla="*/ 725714 w 798285"/>
                  <a:gd name="connsiteY18" fmla="*/ 1814286 h 3744686"/>
                  <a:gd name="connsiteX19" fmla="*/ 682171 w 798285"/>
                  <a:gd name="connsiteY19" fmla="*/ 1857828 h 3744686"/>
                  <a:gd name="connsiteX20" fmla="*/ 667657 w 798285"/>
                  <a:gd name="connsiteY20" fmla="*/ 1901371 h 3744686"/>
                  <a:gd name="connsiteX21" fmla="*/ 595085 w 798285"/>
                  <a:gd name="connsiteY21" fmla="*/ 2002971 h 3744686"/>
                  <a:gd name="connsiteX22" fmla="*/ 537028 w 798285"/>
                  <a:gd name="connsiteY22" fmla="*/ 2104571 h 3744686"/>
                  <a:gd name="connsiteX23" fmla="*/ 508000 w 798285"/>
                  <a:gd name="connsiteY23" fmla="*/ 2162628 h 3744686"/>
                  <a:gd name="connsiteX24" fmla="*/ 493485 w 798285"/>
                  <a:gd name="connsiteY24" fmla="*/ 2206171 h 3744686"/>
                  <a:gd name="connsiteX25" fmla="*/ 449942 w 798285"/>
                  <a:gd name="connsiteY25" fmla="*/ 2264228 h 3744686"/>
                  <a:gd name="connsiteX26" fmla="*/ 420914 w 798285"/>
                  <a:gd name="connsiteY26" fmla="*/ 2322286 h 3744686"/>
                  <a:gd name="connsiteX27" fmla="*/ 391885 w 798285"/>
                  <a:gd name="connsiteY27" fmla="*/ 2365828 h 3744686"/>
                  <a:gd name="connsiteX28" fmla="*/ 377371 w 798285"/>
                  <a:gd name="connsiteY28" fmla="*/ 2423886 h 3744686"/>
                  <a:gd name="connsiteX29" fmla="*/ 304800 w 798285"/>
                  <a:gd name="connsiteY29" fmla="*/ 2510971 h 3744686"/>
                  <a:gd name="connsiteX30" fmla="*/ 275771 w 798285"/>
                  <a:gd name="connsiteY30" fmla="*/ 2598057 h 3744686"/>
                  <a:gd name="connsiteX31" fmla="*/ 261257 w 798285"/>
                  <a:gd name="connsiteY31" fmla="*/ 2641600 h 3744686"/>
                  <a:gd name="connsiteX32" fmla="*/ 232228 w 798285"/>
                  <a:gd name="connsiteY32" fmla="*/ 2714171 h 3744686"/>
                  <a:gd name="connsiteX33" fmla="*/ 217714 w 798285"/>
                  <a:gd name="connsiteY33" fmla="*/ 2772228 h 3744686"/>
                  <a:gd name="connsiteX34" fmla="*/ 203200 w 798285"/>
                  <a:gd name="connsiteY34" fmla="*/ 2815771 h 3744686"/>
                  <a:gd name="connsiteX35" fmla="*/ 188685 w 798285"/>
                  <a:gd name="connsiteY35" fmla="*/ 2975428 h 3744686"/>
                  <a:gd name="connsiteX36" fmla="*/ 174171 w 798285"/>
                  <a:gd name="connsiteY36" fmla="*/ 3018971 h 3744686"/>
                  <a:gd name="connsiteX37" fmla="*/ 130628 w 798285"/>
                  <a:gd name="connsiteY37" fmla="*/ 3236686 h 3744686"/>
                  <a:gd name="connsiteX38" fmla="*/ 116114 w 798285"/>
                  <a:gd name="connsiteY38" fmla="*/ 3744686 h 3744686"/>
                  <a:gd name="connsiteX0" fmla="*/ 0 w 843592"/>
                  <a:gd name="connsiteY0" fmla="*/ 0 h 3744686"/>
                  <a:gd name="connsiteX1" fmla="*/ 43542 w 843592"/>
                  <a:gd name="connsiteY1" fmla="*/ 188686 h 3744686"/>
                  <a:gd name="connsiteX2" fmla="*/ 58057 w 843592"/>
                  <a:gd name="connsiteY2" fmla="*/ 232228 h 3744686"/>
                  <a:gd name="connsiteX3" fmla="*/ 116114 w 843592"/>
                  <a:gd name="connsiteY3" fmla="*/ 319314 h 3744686"/>
                  <a:gd name="connsiteX4" fmla="*/ 159657 w 843592"/>
                  <a:gd name="connsiteY4" fmla="*/ 406400 h 3744686"/>
                  <a:gd name="connsiteX5" fmla="*/ 203200 w 843592"/>
                  <a:gd name="connsiteY5" fmla="*/ 449943 h 3744686"/>
                  <a:gd name="connsiteX6" fmla="*/ 232228 w 843592"/>
                  <a:gd name="connsiteY6" fmla="*/ 493486 h 3744686"/>
                  <a:gd name="connsiteX7" fmla="*/ 275771 w 843592"/>
                  <a:gd name="connsiteY7" fmla="*/ 551543 h 3744686"/>
                  <a:gd name="connsiteX8" fmla="*/ 319314 w 843592"/>
                  <a:gd name="connsiteY8" fmla="*/ 595086 h 3744686"/>
                  <a:gd name="connsiteX9" fmla="*/ 362857 w 843592"/>
                  <a:gd name="connsiteY9" fmla="*/ 653143 h 3744686"/>
                  <a:gd name="connsiteX10" fmla="*/ 420914 w 843592"/>
                  <a:gd name="connsiteY10" fmla="*/ 696686 h 3744686"/>
                  <a:gd name="connsiteX11" fmla="*/ 522514 w 843592"/>
                  <a:gd name="connsiteY11" fmla="*/ 769257 h 3744686"/>
                  <a:gd name="connsiteX12" fmla="*/ 566057 w 843592"/>
                  <a:gd name="connsiteY12" fmla="*/ 812800 h 3744686"/>
                  <a:gd name="connsiteX13" fmla="*/ 696685 w 843592"/>
                  <a:gd name="connsiteY13" fmla="*/ 885371 h 3744686"/>
                  <a:gd name="connsiteX14" fmla="*/ 740228 w 843592"/>
                  <a:gd name="connsiteY14" fmla="*/ 914400 h 3744686"/>
                  <a:gd name="connsiteX15" fmla="*/ 783771 w 843592"/>
                  <a:gd name="connsiteY15" fmla="*/ 1001486 h 3744686"/>
                  <a:gd name="connsiteX16" fmla="*/ 798285 w 843592"/>
                  <a:gd name="connsiteY16" fmla="*/ 1059543 h 3744686"/>
                  <a:gd name="connsiteX17" fmla="*/ 841829 w 843592"/>
                  <a:gd name="connsiteY17" fmla="*/ 1538514 h 3744686"/>
                  <a:gd name="connsiteX18" fmla="*/ 725714 w 843592"/>
                  <a:gd name="connsiteY18" fmla="*/ 1814286 h 3744686"/>
                  <a:gd name="connsiteX19" fmla="*/ 682171 w 843592"/>
                  <a:gd name="connsiteY19" fmla="*/ 1857828 h 3744686"/>
                  <a:gd name="connsiteX20" fmla="*/ 667657 w 843592"/>
                  <a:gd name="connsiteY20" fmla="*/ 1901371 h 3744686"/>
                  <a:gd name="connsiteX21" fmla="*/ 595085 w 843592"/>
                  <a:gd name="connsiteY21" fmla="*/ 2002971 h 3744686"/>
                  <a:gd name="connsiteX22" fmla="*/ 537028 w 843592"/>
                  <a:gd name="connsiteY22" fmla="*/ 2104571 h 3744686"/>
                  <a:gd name="connsiteX23" fmla="*/ 508000 w 843592"/>
                  <a:gd name="connsiteY23" fmla="*/ 2162628 h 3744686"/>
                  <a:gd name="connsiteX24" fmla="*/ 493485 w 843592"/>
                  <a:gd name="connsiteY24" fmla="*/ 2206171 h 3744686"/>
                  <a:gd name="connsiteX25" fmla="*/ 449942 w 843592"/>
                  <a:gd name="connsiteY25" fmla="*/ 2264228 h 3744686"/>
                  <a:gd name="connsiteX26" fmla="*/ 420914 w 843592"/>
                  <a:gd name="connsiteY26" fmla="*/ 2322286 h 3744686"/>
                  <a:gd name="connsiteX27" fmla="*/ 391885 w 843592"/>
                  <a:gd name="connsiteY27" fmla="*/ 2365828 h 3744686"/>
                  <a:gd name="connsiteX28" fmla="*/ 377371 w 843592"/>
                  <a:gd name="connsiteY28" fmla="*/ 2423886 h 3744686"/>
                  <a:gd name="connsiteX29" fmla="*/ 304800 w 843592"/>
                  <a:gd name="connsiteY29" fmla="*/ 2510971 h 3744686"/>
                  <a:gd name="connsiteX30" fmla="*/ 275771 w 843592"/>
                  <a:gd name="connsiteY30" fmla="*/ 2598057 h 3744686"/>
                  <a:gd name="connsiteX31" fmla="*/ 261257 w 843592"/>
                  <a:gd name="connsiteY31" fmla="*/ 2641600 h 3744686"/>
                  <a:gd name="connsiteX32" fmla="*/ 232228 w 843592"/>
                  <a:gd name="connsiteY32" fmla="*/ 2714171 h 3744686"/>
                  <a:gd name="connsiteX33" fmla="*/ 217714 w 843592"/>
                  <a:gd name="connsiteY33" fmla="*/ 2772228 h 3744686"/>
                  <a:gd name="connsiteX34" fmla="*/ 203200 w 843592"/>
                  <a:gd name="connsiteY34" fmla="*/ 2815771 h 3744686"/>
                  <a:gd name="connsiteX35" fmla="*/ 188685 w 843592"/>
                  <a:gd name="connsiteY35" fmla="*/ 2975428 h 3744686"/>
                  <a:gd name="connsiteX36" fmla="*/ 174171 w 843592"/>
                  <a:gd name="connsiteY36" fmla="*/ 3018971 h 3744686"/>
                  <a:gd name="connsiteX37" fmla="*/ 130628 w 843592"/>
                  <a:gd name="connsiteY37" fmla="*/ 3236686 h 3744686"/>
                  <a:gd name="connsiteX38" fmla="*/ 116114 w 843592"/>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25714 w 870856"/>
                  <a:gd name="connsiteY18" fmla="*/ 1814286 h 3744686"/>
                  <a:gd name="connsiteX19" fmla="*/ 682171 w 870856"/>
                  <a:gd name="connsiteY19" fmla="*/ 1857828 h 3744686"/>
                  <a:gd name="connsiteX20" fmla="*/ 667657 w 870856"/>
                  <a:gd name="connsiteY20" fmla="*/ 1901371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130628 w 870856"/>
                  <a:gd name="connsiteY37" fmla="*/ 3236686 h 3744686"/>
                  <a:gd name="connsiteX38" fmla="*/ 1161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25714 w 870856"/>
                  <a:gd name="connsiteY18" fmla="*/ 1814286 h 3744686"/>
                  <a:gd name="connsiteX19" fmla="*/ 682171 w 870856"/>
                  <a:gd name="connsiteY19" fmla="*/ 1857828 h 3744686"/>
                  <a:gd name="connsiteX20" fmla="*/ 667657 w 870856"/>
                  <a:gd name="connsiteY20" fmla="*/ 1901371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130628 w 870856"/>
                  <a:gd name="connsiteY37" fmla="*/ 3236686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25714 w 870856"/>
                  <a:gd name="connsiteY18" fmla="*/ 1814286 h 3744686"/>
                  <a:gd name="connsiteX19" fmla="*/ 682171 w 870856"/>
                  <a:gd name="connsiteY19" fmla="*/ 1857828 h 3744686"/>
                  <a:gd name="connsiteX20" fmla="*/ 667657 w 870856"/>
                  <a:gd name="connsiteY20" fmla="*/ 1901371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25714 w 870856"/>
                  <a:gd name="connsiteY18" fmla="*/ 1814286 h 3744686"/>
                  <a:gd name="connsiteX19" fmla="*/ 682171 w 870856"/>
                  <a:gd name="connsiteY19" fmla="*/ 1857828 h 3744686"/>
                  <a:gd name="connsiteX20" fmla="*/ 728770 w 870856"/>
                  <a:gd name="connsiteY20" fmla="*/ 2068212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25714 w 870856"/>
                  <a:gd name="connsiteY18" fmla="*/ 1814286 h 3744686"/>
                  <a:gd name="connsiteX19" fmla="*/ 743284 w 870856"/>
                  <a:gd name="connsiteY19" fmla="*/ 1950518 h 3744686"/>
                  <a:gd name="connsiteX20" fmla="*/ 728770 w 870856"/>
                  <a:gd name="connsiteY20" fmla="*/ 2068212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86827 w 870856"/>
                  <a:gd name="connsiteY18" fmla="*/ 1869901 h 3744686"/>
                  <a:gd name="connsiteX19" fmla="*/ 743284 w 870856"/>
                  <a:gd name="connsiteY19" fmla="*/ 1950518 h 3744686"/>
                  <a:gd name="connsiteX20" fmla="*/ 728770 w 870856"/>
                  <a:gd name="connsiteY20" fmla="*/ 2068212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86827 w 870856"/>
                  <a:gd name="connsiteY18" fmla="*/ 1869901 h 3744686"/>
                  <a:gd name="connsiteX19" fmla="*/ 743284 w 870856"/>
                  <a:gd name="connsiteY19" fmla="*/ 1950518 h 3744686"/>
                  <a:gd name="connsiteX20" fmla="*/ 728770 w 870856"/>
                  <a:gd name="connsiteY20" fmla="*/ 2068212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86827 w 870856"/>
                  <a:gd name="connsiteY18" fmla="*/ 1869901 h 3744686"/>
                  <a:gd name="connsiteX19" fmla="*/ 760472 w 870856"/>
                  <a:gd name="connsiteY19" fmla="*/ 2047843 h 3744686"/>
                  <a:gd name="connsiteX20" fmla="*/ 728770 w 870856"/>
                  <a:gd name="connsiteY20" fmla="*/ 2068212 h 3744686"/>
                  <a:gd name="connsiteX21" fmla="*/ 595085 w 870856"/>
                  <a:gd name="connsiteY21" fmla="*/ 2002971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86827 w 870856"/>
                  <a:gd name="connsiteY18" fmla="*/ 1869901 h 3744686"/>
                  <a:gd name="connsiteX19" fmla="*/ 760472 w 870856"/>
                  <a:gd name="connsiteY19" fmla="*/ 2047843 h 3744686"/>
                  <a:gd name="connsiteX20" fmla="*/ 728770 w 870856"/>
                  <a:gd name="connsiteY20" fmla="*/ 2068212 h 3744686"/>
                  <a:gd name="connsiteX21" fmla="*/ 669566 w 870856"/>
                  <a:gd name="connsiteY21" fmla="*/ 2288863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70856"/>
                  <a:gd name="connsiteY0" fmla="*/ 0 h 3744686"/>
                  <a:gd name="connsiteX1" fmla="*/ 43542 w 870856"/>
                  <a:gd name="connsiteY1" fmla="*/ 188686 h 3744686"/>
                  <a:gd name="connsiteX2" fmla="*/ 58057 w 870856"/>
                  <a:gd name="connsiteY2" fmla="*/ 232228 h 3744686"/>
                  <a:gd name="connsiteX3" fmla="*/ 116114 w 870856"/>
                  <a:gd name="connsiteY3" fmla="*/ 319314 h 3744686"/>
                  <a:gd name="connsiteX4" fmla="*/ 159657 w 870856"/>
                  <a:gd name="connsiteY4" fmla="*/ 406400 h 3744686"/>
                  <a:gd name="connsiteX5" fmla="*/ 203200 w 870856"/>
                  <a:gd name="connsiteY5" fmla="*/ 449943 h 3744686"/>
                  <a:gd name="connsiteX6" fmla="*/ 232228 w 870856"/>
                  <a:gd name="connsiteY6" fmla="*/ 493486 h 3744686"/>
                  <a:gd name="connsiteX7" fmla="*/ 275771 w 870856"/>
                  <a:gd name="connsiteY7" fmla="*/ 551543 h 3744686"/>
                  <a:gd name="connsiteX8" fmla="*/ 319314 w 870856"/>
                  <a:gd name="connsiteY8" fmla="*/ 595086 h 3744686"/>
                  <a:gd name="connsiteX9" fmla="*/ 362857 w 870856"/>
                  <a:gd name="connsiteY9" fmla="*/ 653143 h 3744686"/>
                  <a:gd name="connsiteX10" fmla="*/ 420914 w 870856"/>
                  <a:gd name="connsiteY10" fmla="*/ 696686 h 3744686"/>
                  <a:gd name="connsiteX11" fmla="*/ 522514 w 870856"/>
                  <a:gd name="connsiteY11" fmla="*/ 769257 h 3744686"/>
                  <a:gd name="connsiteX12" fmla="*/ 566057 w 870856"/>
                  <a:gd name="connsiteY12" fmla="*/ 812800 h 3744686"/>
                  <a:gd name="connsiteX13" fmla="*/ 696685 w 870856"/>
                  <a:gd name="connsiteY13" fmla="*/ 885371 h 3744686"/>
                  <a:gd name="connsiteX14" fmla="*/ 740228 w 870856"/>
                  <a:gd name="connsiteY14" fmla="*/ 914400 h 3744686"/>
                  <a:gd name="connsiteX15" fmla="*/ 783771 w 870856"/>
                  <a:gd name="connsiteY15" fmla="*/ 1001486 h 3744686"/>
                  <a:gd name="connsiteX16" fmla="*/ 870856 w 870856"/>
                  <a:gd name="connsiteY16" fmla="*/ 1074058 h 3744686"/>
                  <a:gd name="connsiteX17" fmla="*/ 841829 w 870856"/>
                  <a:gd name="connsiteY17" fmla="*/ 1538514 h 3744686"/>
                  <a:gd name="connsiteX18" fmla="*/ 786827 w 870856"/>
                  <a:gd name="connsiteY18" fmla="*/ 1869901 h 3744686"/>
                  <a:gd name="connsiteX19" fmla="*/ 760472 w 870856"/>
                  <a:gd name="connsiteY19" fmla="*/ 2047843 h 3744686"/>
                  <a:gd name="connsiteX20" fmla="*/ 714447 w 870856"/>
                  <a:gd name="connsiteY20" fmla="*/ 2116874 h 3744686"/>
                  <a:gd name="connsiteX21" fmla="*/ 669566 w 870856"/>
                  <a:gd name="connsiteY21" fmla="*/ 2288863 h 3744686"/>
                  <a:gd name="connsiteX22" fmla="*/ 537028 w 870856"/>
                  <a:gd name="connsiteY22" fmla="*/ 2104571 h 3744686"/>
                  <a:gd name="connsiteX23" fmla="*/ 508000 w 870856"/>
                  <a:gd name="connsiteY23" fmla="*/ 2162628 h 3744686"/>
                  <a:gd name="connsiteX24" fmla="*/ 493485 w 870856"/>
                  <a:gd name="connsiteY24" fmla="*/ 2206171 h 3744686"/>
                  <a:gd name="connsiteX25" fmla="*/ 449942 w 870856"/>
                  <a:gd name="connsiteY25" fmla="*/ 2264228 h 3744686"/>
                  <a:gd name="connsiteX26" fmla="*/ 420914 w 870856"/>
                  <a:gd name="connsiteY26" fmla="*/ 2322286 h 3744686"/>
                  <a:gd name="connsiteX27" fmla="*/ 391885 w 870856"/>
                  <a:gd name="connsiteY27" fmla="*/ 2365828 h 3744686"/>
                  <a:gd name="connsiteX28" fmla="*/ 377371 w 870856"/>
                  <a:gd name="connsiteY28" fmla="*/ 2423886 h 3744686"/>
                  <a:gd name="connsiteX29" fmla="*/ 304800 w 870856"/>
                  <a:gd name="connsiteY29" fmla="*/ 2510971 h 3744686"/>
                  <a:gd name="connsiteX30" fmla="*/ 275771 w 870856"/>
                  <a:gd name="connsiteY30" fmla="*/ 2598057 h 3744686"/>
                  <a:gd name="connsiteX31" fmla="*/ 261257 w 870856"/>
                  <a:gd name="connsiteY31" fmla="*/ 2641600 h 3744686"/>
                  <a:gd name="connsiteX32" fmla="*/ 232228 w 870856"/>
                  <a:gd name="connsiteY32" fmla="*/ 2714171 h 3744686"/>
                  <a:gd name="connsiteX33" fmla="*/ 217714 w 870856"/>
                  <a:gd name="connsiteY33" fmla="*/ 2772228 h 3744686"/>
                  <a:gd name="connsiteX34" fmla="*/ 203200 w 870856"/>
                  <a:gd name="connsiteY34" fmla="*/ 2815771 h 3744686"/>
                  <a:gd name="connsiteX35" fmla="*/ 188685 w 870856"/>
                  <a:gd name="connsiteY35" fmla="*/ 2975428 h 3744686"/>
                  <a:gd name="connsiteX36" fmla="*/ 174171 w 870856"/>
                  <a:gd name="connsiteY36" fmla="*/ 3018971 h 3744686"/>
                  <a:gd name="connsiteX37" fmla="*/ 72571 w 870856"/>
                  <a:gd name="connsiteY37" fmla="*/ 3434643 h 3744686"/>
                  <a:gd name="connsiteX38" fmla="*/ 14514 w 870856"/>
                  <a:gd name="connsiteY38" fmla="*/ 3744686 h 3744686"/>
                  <a:gd name="connsiteX0" fmla="*/ 0 w 842158"/>
                  <a:gd name="connsiteY0" fmla="*/ 0 h 3744686"/>
                  <a:gd name="connsiteX1" fmla="*/ 43542 w 842158"/>
                  <a:gd name="connsiteY1" fmla="*/ 188686 h 3744686"/>
                  <a:gd name="connsiteX2" fmla="*/ 58057 w 842158"/>
                  <a:gd name="connsiteY2" fmla="*/ 232228 h 3744686"/>
                  <a:gd name="connsiteX3" fmla="*/ 116114 w 842158"/>
                  <a:gd name="connsiteY3" fmla="*/ 319314 h 3744686"/>
                  <a:gd name="connsiteX4" fmla="*/ 159657 w 842158"/>
                  <a:gd name="connsiteY4" fmla="*/ 406400 h 3744686"/>
                  <a:gd name="connsiteX5" fmla="*/ 203200 w 842158"/>
                  <a:gd name="connsiteY5" fmla="*/ 449943 h 3744686"/>
                  <a:gd name="connsiteX6" fmla="*/ 232228 w 842158"/>
                  <a:gd name="connsiteY6" fmla="*/ 493486 h 3744686"/>
                  <a:gd name="connsiteX7" fmla="*/ 275771 w 842158"/>
                  <a:gd name="connsiteY7" fmla="*/ 551543 h 3744686"/>
                  <a:gd name="connsiteX8" fmla="*/ 319314 w 842158"/>
                  <a:gd name="connsiteY8" fmla="*/ 595086 h 3744686"/>
                  <a:gd name="connsiteX9" fmla="*/ 362857 w 842158"/>
                  <a:gd name="connsiteY9" fmla="*/ 653143 h 3744686"/>
                  <a:gd name="connsiteX10" fmla="*/ 420914 w 842158"/>
                  <a:gd name="connsiteY10" fmla="*/ 696686 h 3744686"/>
                  <a:gd name="connsiteX11" fmla="*/ 522514 w 842158"/>
                  <a:gd name="connsiteY11" fmla="*/ 769257 h 3744686"/>
                  <a:gd name="connsiteX12" fmla="*/ 566057 w 842158"/>
                  <a:gd name="connsiteY12" fmla="*/ 812800 h 3744686"/>
                  <a:gd name="connsiteX13" fmla="*/ 696685 w 842158"/>
                  <a:gd name="connsiteY13" fmla="*/ 885371 h 3744686"/>
                  <a:gd name="connsiteX14" fmla="*/ 740228 w 842158"/>
                  <a:gd name="connsiteY14" fmla="*/ 914400 h 3744686"/>
                  <a:gd name="connsiteX15" fmla="*/ 783771 w 842158"/>
                  <a:gd name="connsiteY15" fmla="*/ 1001486 h 3744686"/>
                  <a:gd name="connsiteX16" fmla="*/ 813563 w 842158"/>
                  <a:gd name="connsiteY16" fmla="*/ 1378197 h 3744686"/>
                  <a:gd name="connsiteX17" fmla="*/ 841829 w 842158"/>
                  <a:gd name="connsiteY17" fmla="*/ 1538514 h 3744686"/>
                  <a:gd name="connsiteX18" fmla="*/ 786827 w 842158"/>
                  <a:gd name="connsiteY18" fmla="*/ 1869901 h 3744686"/>
                  <a:gd name="connsiteX19" fmla="*/ 760472 w 842158"/>
                  <a:gd name="connsiteY19" fmla="*/ 2047843 h 3744686"/>
                  <a:gd name="connsiteX20" fmla="*/ 714447 w 842158"/>
                  <a:gd name="connsiteY20" fmla="*/ 2116874 h 3744686"/>
                  <a:gd name="connsiteX21" fmla="*/ 669566 w 842158"/>
                  <a:gd name="connsiteY21" fmla="*/ 2288863 h 3744686"/>
                  <a:gd name="connsiteX22" fmla="*/ 537028 w 842158"/>
                  <a:gd name="connsiteY22" fmla="*/ 2104571 h 3744686"/>
                  <a:gd name="connsiteX23" fmla="*/ 508000 w 842158"/>
                  <a:gd name="connsiteY23" fmla="*/ 2162628 h 3744686"/>
                  <a:gd name="connsiteX24" fmla="*/ 493485 w 842158"/>
                  <a:gd name="connsiteY24" fmla="*/ 2206171 h 3744686"/>
                  <a:gd name="connsiteX25" fmla="*/ 449942 w 842158"/>
                  <a:gd name="connsiteY25" fmla="*/ 2264228 h 3744686"/>
                  <a:gd name="connsiteX26" fmla="*/ 420914 w 842158"/>
                  <a:gd name="connsiteY26" fmla="*/ 2322286 h 3744686"/>
                  <a:gd name="connsiteX27" fmla="*/ 391885 w 842158"/>
                  <a:gd name="connsiteY27" fmla="*/ 2365828 h 3744686"/>
                  <a:gd name="connsiteX28" fmla="*/ 377371 w 842158"/>
                  <a:gd name="connsiteY28" fmla="*/ 2423886 h 3744686"/>
                  <a:gd name="connsiteX29" fmla="*/ 304800 w 842158"/>
                  <a:gd name="connsiteY29" fmla="*/ 2510971 h 3744686"/>
                  <a:gd name="connsiteX30" fmla="*/ 275771 w 842158"/>
                  <a:gd name="connsiteY30" fmla="*/ 2598057 h 3744686"/>
                  <a:gd name="connsiteX31" fmla="*/ 261257 w 842158"/>
                  <a:gd name="connsiteY31" fmla="*/ 2641600 h 3744686"/>
                  <a:gd name="connsiteX32" fmla="*/ 232228 w 842158"/>
                  <a:gd name="connsiteY32" fmla="*/ 2714171 h 3744686"/>
                  <a:gd name="connsiteX33" fmla="*/ 217714 w 842158"/>
                  <a:gd name="connsiteY33" fmla="*/ 2772228 h 3744686"/>
                  <a:gd name="connsiteX34" fmla="*/ 203200 w 842158"/>
                  <a:gd name="connsiteY34" fmla="*/ 2815771 h 3744686"/>
                  <a:gd name="connsiteX35" fmla="*/ 188685 w 842158"/>
                  <a:gd name="connsiteY35" fmla="*/ 2975428 h 3744686"/>
                  <a:gd name="connsiteX36" fmla="*/ 174171 w 842158"/>
                  <a:gd name="connsiteY36" fmla="*/ 3018971 h 3744686"/>
                  <a:gd name="connsiteX37" fmla="*/ 72571 w 842158"/>
                  <a:gd name="connsiteY37" fmla="*/ 3434643 h 3744686"/>
                  <a:gd name="connsiteX38" fmla="*/ 14514 w 842158"/>
                  <a:gd name="connsiteY38" fmla="*/ 3744686 h 3744686"/>
                  <a:gd name="connsiteX0" fmla="*/ 0 w 842158"/>
                  <a:gd name="connsiteY0" fmla="*/ 0 h 3744686"/>
                  <a:gd name="connsiteX1" fmla="*/ 43542 w 842158"/>
                  <a:gd name="connsiteY1" fmla="*/ 188686 h 3744686"/>
                  <a:gd name="connsiteX2" fmla="*/ 58057 w 842158"/>
                  <a:gd name="connsiteY2" fmla="*/ 232228 h 3744686"/>
                  <a:gd name="connsiteX3" fmla="*/ 116114 w 842158"/>
                  <a:gd name="connsiteY3" fmla="*/ 319314 h 3744686"/>
                  <a:gd name="connsiteX4" fmla="*/ 159657 w 842158"/>
                  <a:gd name="connsiteY4" fmla="*/ 406400 h 3744686"/>
                  <a:gd name="connsiteX5" fmla="*/ 203200 w 842158"/>
                  <a:gd name="connsiteY5" fmla="*/ 449943 h 3744686"/>
                  <a:gd name="connsiteX6" fmla="*/ 232228 w 842158"/>
                  <a:gd name="connsiteY6" fmla="*/ 493486 h 3744686"/>
                  <a:gd name="connsiteX7" fmla="*/ 275771 w 842158"/>
                  <a:gd name="connsiteY7" fmla="*/ 551543 h 3744686"/>
                  <a:gd name="connsiteX8" fmla="*/ 319314 w 842158"/>
                  <a:gd name="connsiteY8" fmla="*/ 595086 h 3744686"/>
                  <a:gd name="connsiteX9" fmla="*/ 362857 w 842158"/>
                  <a:gd name="connsiteY9" fmla="*/ 653143 h 3744686"/>
                  <a:gd name="connsiteX10" fmla="*/ 420914 w 842158"/>
                  <a:gd name="connsiteY10" fmla="*/ 696686 h 3744686"/>
                  <a:gd name="connsiteX11" fmla="*/ 522514 w 842158"/>
                  <a:gd name="connsiteY11" fmla="*/ 769257 h 3744686"/>
                  <a:gd name="connsiteX12" fmla="*/ 566057 w 842158"/>
                  <a:gd name="connsiteY12" fmla="*/ 812800 h 3744686"/>
                  <a:gd name="connsiteX13" fmla="*/ 696685 w 842158"/>
                  <a:gd name="connsiteY13" fmla="*/ 885371 h 3744686"/>
                  <a:gd name="connsiteX14" fmla="*/ 745957 w 842158"/>
                  <a:gd name="connsiteY14" fmla="*/ 1048222 h 3744686"/>
                  <a:gd name="connsiteX15" fmla="*/ 783771 w 842158"/>
                  <a:gd name="connsiteY15" fmla="*/ 1001486 h 3744686"/>
                  <a:gd name="connsiteX16" fmla="*/ 813563 w 842158"/>
                  <a:gd name="connsiteY16" fmla="*/ 1378197 h 3744686"/>
                  <a:gd name="connsiteX17" fmla="*/ 841829 w 842158"/>
                  <a:gd name="connsiteY17" fmla="*/ 1538514 h 3744686"/>
                  <a:gd name="connsiteX18" fmla="*/ 786827 w 842158"/>
                  <a:gd name="connsiteY18" fmla="*/ 1869901 h 3744686"/>
                  <a:gd name="connsiteX19" fmla="*/ 760472 w 842158"/>
                  <a:gd name="connsiteY19" fmla="*/ 2047843 h 3744686"/>
                  <a:gd name="connsiteX20" fmla="*/ 714447 w 842158"/>
                  <a:gd name="connsiteY20" fmla="*/ 2116874 h 3744686"/>
                  <a:gd name="connsiteX21" fmla="*/ 669566 w 842158"/>
                  <a:gd name="connsiteY21" fmla="*/ 2288863 h 3744686"/>
                  <a:gd name="connsiteX22" fmla="*/ 537028 w 842158"/>
                  <a:gd name="connsiteY22" fmla="*/ 2104571 h 3744686"/>
                  <a:gd name="connsiteX23" fmla="*/ 508000 w 842158"/>
                  <a:gd name="connsiteY23" fmla="*/ 2162628 h 3744686"/>
                  <a:gd name="connsiteX24" fmla="*/ 493485 w 842158"/>
                  <a:gd name="connsiteY24" fmla="*/ 2206171 h 3744686"/>
                  <a:gd name="connsiteX25" fmla="*/ 449942 w 842158"/>
                  <a:gd name="connsiteY25" fmla="*/ 2264228 h 3744686"/>
                  <a:gd name="connsiteX26" fmla="*/ 420914 w 842158"/>
                  <a:gd name="connsiteY26" fmla="*/ 2322286 h 3744686"/>
                  <a:gd name="connsiteX27" fmla="*/ 391885 w 842158"/>
                  <a:gd name="connsiteY27" fmla="*/ 2365828 h 3744686"/>
                  <a:gd name="connsiteX28" fmla="*/ 377371 w 842158"/>
                  <a:gd name="connsiteY28" fmla="*/ 2423886 h 3744686"/>
                  <a:gd name="connsiteX29" fmla="*/ 304800 w 842158"/>
                  <a:gd name="connsiteY29" fmla="*/ 2510971 h 3744686"/>
                  <a:gd name="connsiteX30" fmla="*/ 275771 w 842158"/>
                  <a:gd name="connsiteY30" fmla="*/ 2598057 h 3744686"/>
                  <a:gd name="connsiteX31" fmla="*/ 261257 w 842158"/>
                  <a:gd name="connsiteY31" fmla="*/ 2641600 h 3744686"/>
                  <a:gd name="connsiteX32" fmla="*/ 232228 w 842158"/>
                  <a:gd name="connsiteY32" fmla="*/ 2714171 h 3744686"/>
                  <a:gd name="connsiteX33" fmla="*/ 217714 w 842158"/>
                  <a:gd name="connsiteY33" fmla="*/ 2772228 h 3744686"/>
                  <a:gd name="connsiteX34" fmla="*/ 203200 w 842158"/>
                  <a:gd name="connsiteY34" fmla="*/ 2815771 h 3744686"/>
                  <a:gd name="connsiteX35" fmla="*/ 188685 w 842158"/>
                  <a:gd name="connsiteY35" fmla="*/ 2975428 h 3744686"/>
                  <a:gd name="connsiteX36" fmla="*/ 174171 w 842158"/>
                  <a:gd name="connsiteY36" fmla="*/ 3018971 h 3744686"/>
                  <a:gd name="connsiteX37" fmla="*/ 72571 w 842158"/>
                  <a:gd name="connsiteY37" fmla="*/ 3434643 h 3744686"/>
                  <a:gd name="connsiteX38" fmla="*/ 14514 w 842158"/>
                  <a:gd name="connsiteY38" fmla="*/ 3744686 h 3744686"/>
                  <a:gd name="connsiteX0" fmla="*/ 0 w 842158"/>
                  <a:gd name="connsiteY0" fmla="*/ 0 h 3744686"/>
                  <a:gd name="connsiteX1" fmla="*/ 43542 w 842158"/>
                  <a:gd name="connsiteY1" fmla="*/ 188686 h 3744686"/>
                  <a:gd name="connsiteX2" fmla="*/ 58057 w 842158"/>
                  <a:gd name="connsiteY2" fmla="*/ 232228 h 3744686"/>
                  <a:gd name="connsiteX3" fmla="*/ 116114 w 842158"/>
                  <a:gd name="connsiteY3" fmla="*/ 319314 h 3744686"/>
                  <a:gd name="connsiteX4" fmla="*/ 159657 w 842158"/>
                  <a:gd name="connsiteY4" fmla="*/ 406400 h 3744686"/>
                  <a:gd name="connsiteX5" fmla="*/ 203200 w 842158"/>
                  <a:gd name="connsiteY5" fmla="*/ 449943 h 3744686"/>
                  <a:gd name="connsiteX6" fmla="*/ 232228 w 842158"/>
                  <a:gd name="connsiteY6" fmla="*/ 493486 h 3744686"/>
                  <a:gd name="connsiteX7" fmla="*/ 275771 w 842158"/>
                  <a:gd name="connsiteY7" fmla="*/ 551543 h 3744686"/>
                  <a:gd name="connsiteX8" fmla="*/ 319314 w 842158"/>
                  <a:gd name="connsiteY8" fmla="*/ 595086 h 3744686"/>
                  <a:gd name="connsiteX9" fmla="*/ 362857 w 842158"/>
                  <a:gd name="connsiteY9" fmla="*/ 653143 h 3744686"/>
                  <a:gd name="connsiteX10" fmla="*/ 420914 w 842158"/>
                  <a:gd name="connsiteY10" fmla="*/ 696686 h 3744686"/>
                  <a:gd name="connsiteX11" fmla="*/ 522514 w 842158"/>
                  <a:gd name="connsiteY11" fmla="*/ 769257 h 3744686"/>
                  <a:gd name="connsiteX12" fmla="*/ 566057 w 842158"/>
                  <a:gd name="connsiteY12" fmla="*/ 812800 h 3744686"/>
                  <a:gd name="connsiteX13" fmla="*/ 696685 w 842158"/>
                  <a:gd name="connsiteY13" fmla="*/ 885371 h 3744686"/>
                  <a:gd name="connsiteX14" fmla="*/ 745957 w 842158"/>
                  <a:gd name="connsiteY14" fmla="*/ 1048222 h 3744686"/>
                  <a:gd name="connsiteX15" fmla="*/ 772313 w 842158"/>
                  <a:gd name="connsiteY15" fmla="*/ 1202218 h 3744686"/>
                  <a:gd name="connsiteX16" fmla="*/ 813563 w 842158"/>
                  <a:gd name="connsiteY16" fmla="*/ 1378197 h 3744686"/>
                  <a:gd name="connsiteX17" fmla="*/ 841829 w 842158"/>
                  <a:gd name="connsiteY17" fmla="*/ 1538514 h 3744686"/>
                  <a:gd name="connsiteX18" fmla="*/ 786827 w 842158"/>
                  <a:gd name="connsiteY18" fmla="*/ 1869901 h 3744686"/>
                  <a:gd name="connsiteX19" fmla="*/ 760472 w 842158"/>
                  <a:gd name="connsiteY19" fmla="*/ 2047843 h 3744686"/>
                  <a:gd name="connsiteX20" fmla="*/ 714447 w 842158"/>
                  <a:gd name="connsiteY20" fmla="*/ 2116874 h 3744686"/>
                  <a:gd name="connsiteX21" fmla="*/ 669566 w 842158"/>
                  <a:gd name="connsiteY21" fmla="*/ 2288863 h 3744686"/>
                  <a:gd name="connsiteX22" fmla="*/ 537028 w 842158"/>
                  <a:gd name="connsiteY22" fmla="*/ 2104571 h 3744686"/>
                  <a:gd name="connsiteX23" fmla="*/ 508000 w 842158"/>
                  <a:gd name="connsiteY23" fmla="*/ 2162628 h 3744686"/>
                  <a:gd name="connsiteX24" fmla="*/ 493485 w 842158"/>
                  <a:gd name="connsiteY24" fmla="*/ 2206171 h 3744686"/>
                  <a:gd name="connsiteX25" fmla="*/ 449942 w 842158"/>
                  <a:gd name="connsiteY25" fmla="*/ 2264228 h 3744686"/>
                  <a:gd name="connsiteX26" fmla="*/ 420914 w 842158"/>
                  <a:gd name="connsiteY26" fmla="*/ 2322286 h 3744686"/>
                  <a:gd name="connsiteX27" fmla="*/ 391885 w 842158"/>
                  <a:gd name="connsiteY27" fmla="*/ 2365828 h 3744686"/>
                  <a:gd name="connsiteX28" fmla="*/ 377371 w 842158"/>
                  <a:gd name="connsiteY28" fmla="*/ 2423886 h 3744686"/>
                  <a:gd name="connsiteX29" fmla="*/ 304800 w 842158"/>
                  <a:gd name="connsiteY29" fmla="*/ 2510971 h 3744686"/>
                  <a:gd name="connsiteX30" fmla="*/ 275771 w 842158"/>
                  <a:gd name="connsiteY30" fmla="*/ 2598057 h 3744686"/>
                  <a:gd name="connsiteX31" fmla="*/ 261257 w 842158"/>
                  <a:gd name="connsiteY31" fmla="*/ 2641600 h 3744686"/>
                  <a:gd name="connsiteX32" fmla="*/ 232228 w 842158"/>
                  <a:gd name="connsiteY32" fmla="*/ 2714171 h 3744686"/>
                  <a:gd name="connsiteX33" fmla="*/ 217714 w 842158"/>
                  <a:gd name="connsiteY33" fmla="*/ 2772228 h 3744686"/>
                  <a:gd name="connsiteX34" fmla="*/ 203200 w 842158"/>
                  <a:gd name="connsiteY34" fmla="*/ 2815771 h 3744686"/>
                  <a:gd name="connsiteX35" fmla="*/ 188685 w 842158"/>
                  <a:gd name="connsiteY35" fmla="*/ 2975428 h 3744686"/>
                  <a:gd name="connsiteX36" fmla="*/ 174171 w 842158"/>
                  <a:gd name="connsiteY36" fmla="*/ 3018971 h 3744686"/>
                  <a:gd name="connsiteX37" fmla="*/ 72571 w 842158"/>
                  <a:gd name="connsiteY37" fmla="*/ 3434643 h 3744686"/>
                  <a:gd name="connsiteX38" fmla="*/ 14514 w 842158"/>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96685 w 814099"/>
                  <a:gd name="connsiteY13" fmla="*/ 885371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14447 w 814099"/>
                  <a:gd name="connsiteY20" fmla="*/ 2116874 h 3744686"/>
                  <a:gd name="connsiteX21" fmla="*/ 669566 w 814099"/>
                  <a:gd name="connsiteY21" fmla="*/ 2288863 h 3744686"/>
                  <a:gd name="connsiteX22" fmla="*/ 537028 w 814099"/>
                  <a:gd name="connsiteY22" fmla="*/ 2104571 h 3744686"/>
                  <a:gd name="connsiteX23" fmla="*/ 508000 w 814099"/>
                  <a:gd name="connsiteY23" fmla="*/ 2162628 h 3744686"/>
                  <a:gd name="connsiteX24" fmla="*/ 493485 w 814099"/>
                  <a:gd name="connsiteY24" fmla="*/ 2206171 h 3744686"/>
                  <a:gd name="connsiteX25" fmla="*/ 449942 w 814099"/>
                  <a:gd name="connsiteY25" fmla="*/ 2264228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14447 w 814099"/>
                  <a:gd name="connsiteY20" fmla="*/ 2116874 h 3744686"/>
                  <a:gd name="connsiteX21" fmla="*/ 669566 w 814099"/>
                  <a:gd name="connsiteY21" fmla="*/ 2288863 h 3744686"/>
                  <a:gd name="connsiteX22" fmla="*/ 537028 w 814099"/>
                  <a:gd name="connsiteY22" fmla="*/ 2104571 h 3744686"/>
                  <a:gd name="connsiteX23" fmla="*/ 508000 w 814099"/>
                  <a:gd name="connsiteY23" fmla="*/ 2162628 h 3744686"/>
                  <a:gd name="connsiteX24" fmla="*/ 493485 w 814099"/>
                  <a:gd name="connsiteY24" fmla="*/ 2206171 h 3744686"/>
                  <a:gd name="connsiteX25" fmla="*/ 449942 w 814099"/>
                  <a:gd name="connsiteY25" fmla="*/ 2264228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14447 w 814099"/>
                  <a:gd name="connsiteY20" fmla="*/ 2116874 h 3744686"/>
                  <a:gd name="connsiteX21" fmla="*/ 669566 w 814099"/>
                  <a:gd name="connsiteY21" fmla="*/ 2288863 h 3744686"/>
                  <a:gd name="connsiteX22" fmla="*/ 537028 w 814099"/>
                  <a:gd name="connsiteY22" fmla="*/ 2104571 h 3744686"/>
                  <a:gd name="connsiteX23" fmla="*/ 508000 w 814099"/>
                  <a:gd name="connsiteY23" fmla="*/ 2162628 h 3744686"/>
                  <a:gd name="connsiteX24" fmla="*/ 493485 w 814099"/>
                  <a:gd name="connsiteY24" fmla="*/ 2206171 h 3744686"/>
                  <a:gd name="connsiteX25" fmla="*/ 449942 w 814099"/>
                  <a:gd name="connsiteY25" fmla="*/ 2264228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537028 w 814099"/>
                  <a:gd name="connsiteY22" fmla="*/ 2104571 h 3744686"/>
                  <a:gd name="connsiteX23" fmla="*/ 508000 w 814099"/>
                  <a:gd name="connsiteY23" fmla="*/ 2162628 h 3744686"/>
                  <a:gd name="connsiteX24" fmla="*/ 493485 w 814099"/>
                  <a:gd name="connsiteY24" fmla="*/ 2206171 h 3744686"/>
                  <a:gd name="connsiteX25" fmla="*/ 449942 w 814099"/>
                  <a:gd name="connsiteY25" fmla="*/ 2264228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00051 w 814099"/>
                  <a:gd name="connsiteY22" fmla="*/ 2366130 h 3744686"/>
                  <a:gd name="connsiteX23" fmla="*/ 508000 w 814099"/>
                  <a:gd name="connsiteY23" fmla="*/ 2162628 h 3744686"/>
                  <a:gd name="connsiteX24" fmla="*/ 493485 w 814099"/>
                  <a:gd name="connsiteY24" fmla="*/ 2206171 h 3744686"/>
                  <a:gd name="connsiteX25" fmla="*/ 449942 w 814099"/>
                  <a:gd name="connsiteY25" fmla="*/ 2264228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00051 w 814099"/>
                  <a:gd name="connsiteY22" fmla="*/ 2366130 h 3744686"/>
                  <a:gd name="connsiteX23" fmla="*/ 508000 w 814099"/>
                  <a:gd name="connsiteY23" fmla="*/ 2162628 h 3744686"/>
                  <a:gd name="connsiteX24" fmla="*/ 493485 w 814099"/>
                  <a:gd name="connsiteY24" fmla="*/ 2206171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00051 w 814099"/>
                  <a:gd name="connsiteY22" fmla="*/ 2366130 h 3744686"/>
                  <a:gd name="connsiteX23" fmla="*/ 508000 w 814099"/>
                  <a:gd name="connsiteY23" fmla="*/ 2162628 h 3744686"/>
                  <a:gd name="connsiteX24" fmla="*/ 565101 w 814099"/>
                  <a:gd name="connsiteY24" fmla="*/ 2400821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00051 w 814099"/>
                  <a:gd name="connsiteY22" fmla="*/ 2366130 h 3744686"/>
                  <a:gd name="connsiteX23" fmla="*/ 585346 w 814099"/>
                  <a:gd name="connsiteY23" fmla="*/ 2405940 h 3744686"/>
                  <a:gd name="connsiteX24" fmla="*/ 565101 w 814099"/>
                  <a:gd name="connsiteY24" fmla="*/ 2400821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00051 w 814099"/>
                  <a:gd name="connsiteY22" fmla="*/ 2366130 h 3744686"/>
                  <a:gd name="connsiteX23" fmla="*/ 585346 w 814099"/>
                  <a:gd name="connsiteY23" fmla="*/ 2405940 h 3744686"/>
                  <a:gd name="connsiteX24" fmla="*/ 567966 w 814099"/>
                  <a:gd name="connsiteY24" fmla="*/ 2461649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85346 w 814099"/>
                  <a:gd name="connsiteY23" fmla="*/ 2405940 h 3744686"/>
                  <a:gd name="connsiteX24" fmla="*/ 567966 w 814099"/>
                  <a:gd name="connsiteY24" fmla="*/ 2461649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67966 w 814099"/>
                  <a:gd name="connsiteY24" fmla="*/ 2461649 h 3744686"/>
                  <a:gd name="connsiteX25" fmla="*/ 547340 w 814099"/>
                  <a:gd name="connsiteY25" fmla="*/ 2507539 h 3744686"/>
                  <a:gd name="connsiteX26" fmla="*/ 420914 w 814099"/>
                  <a:gd name="connsiteY26" fmla="*/ 2322286 h 3744686"/>
                  <a:gd name="connsiteX27" fmla="*/ 391885 w 814099"/>
                  <a:gd name="connsiteY27" fmla="*/ 2365828 h 3744686"/>
                  <a:gd name="connsiteX28" fmla="*/ 377371 w 814099"/>
                  <a:gd name="connsiteY28" fmla="*/ 2423886 h 3744686"/>
                  <a:gd name="connsiteX29" fmla="*/ 304800 w 814099"/>
                  <a:gd name="connsiteY29" fmla="*/ 2510971 h 3744686"/>
                  <a:gd name="connsiteX30" fmla="*/ 275771 w 814099"/>
                  <a:gd name="connsiteY30" fmla="*/ 2598057 h 3744686"/>
                  <a:gd name="connsiteX31" fmla="*/ 261257 w 814099"/>
                  <a:gd name="connsiteY31" fmla="*/ 2641600 h 3744686"/>
                  <a:gd name="connsiteX32" fmla="*/ 232228 w 814099"/>
                  <a:gd name="connsiteY32" fmla="*/ 2714171 h 3744686"/>
                  <a:gd name="connsiteX33" fmla="*/ 217714 w 814099"/>
                  <a:gd name="connsiteY33" fmla="*/ 2772228 h 3744686"/>
                  <a:gd name="connsiteX34" fmla="*/ 203200 w 814099"/>
                  <a:gd name="connsiteY34" fmla="*/ 2815771 h 3744686"/>
                  <a:gd name="connsiteX35" fmla="*/ 188685 w 814099"/>
                  <a:gd name="connsiteY35" fmla="*/ 2975428 h 3744686"/>
                  <a:gd name="connsiteX36" fmla="*/ 174171 w 814099"/>
                  <a:gd name="connsiteY36" fmla="*/ 3018971 h 3744686"/>
                  <a:gd name="connsiteX37" fmla="*/ 72571 w 814099"/>
                  <a:gd name="connsiteY37" fmla="*/ 3434643 h 3744686"/>
                  <a:gd name="connsiteX38" fmla="*/ 14514 w 814099"/>
                  <a:gd name="connsiteY3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67966 w 814099"/>
                  <a:gd name="connsiteY24" fmla="*/ 2461649 h 3744686"/>
                  <a:gd name="connsiteX25" fmla="*/ 547340 w 814099"/>
                  <a:gd name="connsiteY25" fmla="*/ 2507539 h 3744686"/>
                  <a:gd name="connsiteX26" fmla="*/ 391885 w 814099"/>
                  <a:gd name="connsiteY26" fmla="*/ 2365828 h 3744686"/>
                  <a:gd name="connsiteX27" fmla="*/ 377371 w 814099"/>
                  <a:gd name="connsiteY27" fmla="*/ 2423886 h 3744686"/>
                  <a:gd name="connsiteX28" fmla="*/ 304800 w 814099"/>
                  <a:gd name="connsiteY28" fmla="*/ 2510971 h 3744686"/>
                  <a:gd name="connsiteX29" fmla="*/ 275771 w 814099"/>
                  <a:gd name="connsiteY29" fmla="*/ 2598057 h 3744686"/>
                  <a:gd name="connsiteX30" fmla="*/ 261257 w 814099"/>
                  <a:gd name="connsiteY30" fmla="*/ 2641600 h 3744686"/>
                  <a:gd name="connsiteX31" fmla="*/ 232228 w 814099"/>
                  <a:gd name="connsiteY31" fmla="*/ 2714171 h 3744686"/>
                  <a:gd name="connsiteX32" fmla="*/ 217714 w 814099"/>
                  <a:gd name="connsiteY32" fmla="*/ 2772228 h 3744686"/>
                  <a:gd name="connsiteX33" fmla="*/ 203200 w 814099"/>
                  <a:gd name="connsiteY33" fmla="*/ 2815771 h 3744686"/>
                  <a:gd name="connsiteX34" fmla="*/ 188685 w 814099"/>
                  <a:gd name="connsiteY34" fmla="*/ 2975428 h 3744686"/>
                  <a:gd name="connsiteX35" fmla="*/ 174171 w 814099"/>
                  <a:gd name="connsiteY35" fmla="*/ 3018971 h 3744686"/>
                  <a:gd name="connsiteX36" fmla="*/ 72571 w 814099"/>
                  <a:gd name="connsiteY36" fmla="*/ 3434643 h 3744686"/>
                  <a:gd name="connsiteX37" fmla="*/ 14514 w 814099"/>
                  <a:gd name="connsiteY37"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47340 w 814099"/>
                  <a:gd name="connsiteY24" fmla="*/ 2507539 h 3744686"/>
                  <a:gd name="connsiteX25" fmla="*/ 391885 w 814099"/>
                  <a:gd name="connsiteY25" fmla="*/ 2365828 h 3744686"/>
                  <a:gd name="connsiteX26" fmla="*/ 377371 w 814099"/>
                  <a:gd name="connsiteY26" fmla="*/ 2423886 h 3744686"/>
                  <a:gd name="connsiteX27" fmla="*/ 304800 w 814099"/>
                  <a:gd name="connsiteY27" fmla="*/ 2510971 h 3744686"/>
                  <a:gd name="connsiteX28" fmla="*/ 275771 w 814099"/>
                  <a:gd name="connsiteY28" fmla="*/ 2598057 h 3744686"/>
                  <a:gd name="connsiteX29" fmla="*/ 261257 w 814099"/>
                  <a:gd name="connsiteY29" fmla="*/ 2641600 h 3744686"/>
                  <a:gd name="connsiteX30" fmla="*/ 232228 w 814099"/>
                  <a:gd name="connsiteY30" fmla="*/ 2714171 h 3744686"/>
                  <a:gd name="connsiteX31" fmla="*/ 217714 w 814099"/>
                  <a:gd name="connsiteY31" fmla="*/ 2772228 h 3744686"/>
                  <a:gd name="connsiteX32" fmla="*/ 203200 w 814099"/>
                  <a:gd name="connsiteY32" fmla="*/ 2815771 h 3744686"/>
                  <a:gd name="connsiteX33" fmla="*/ 188685 w 814099"/>
                  <a:gd name="connsiteY33" fmla="*/ 2975428 h 3744686"/>
                  <a:gd name="connsiteX34" fmla="*/ 174171 w 814099"/>
                  <a:gd name="connsiteY34" fmla="*/ 3018971 h 3744686"/>
                  <a:gd name="connsiteX35" fmla="*/ 72571 w 814099"/>
                  <a:gd name="connsiteY35" fmla="*/ 3434643 h 3744686"/>
                  <a:gd name="connsiteX36" fmla="*/ 14514 w 814099"/>
                  <a:gd name="connsiteY36"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47340 w 814099"/>
                  <a:gd name="connsiteY24" fmla="*/ 2507539 h 3744686"/>
                  <a:gd name="connsiteX25" fmla="*/ 391885 w 814099"/>
                  <a:gd name="connsiteY25" fmla="*/ 2365828 h 3744686"/>
                  <a:gd name="connsiteX26" fmla="*/ 377371 w 814099"/>
                  <a:gd name="connsiteY26" fmla="*/ 2423886 h 3744686"/>
                  <a:gd name="connsiteX27" fmla="*/ 459492 w 814099"/>
                  <a:gd name="connsiteY27" fmla="*/ 2827276 h 3744686"/>
                  <a:gd name="connsiteX28" fmla="*/ 275771 w 814099"/>
                  <a:gd name="connsiteY28" fmla="*/ 2598057 h 3744686"/>
                  <a:gd name="connsiteX29" fmla="*/ 261257 w 814099"/>
                  <a:gd name="connsiteY29" fmla="*/ 2641600 h 3744686"/>
                  <a:gd name="connsiteX30" fmla="*/ 232228 w 814099"/>
                  <a:gd name="connsiteY30" fmla="*/ 2714171 h 3744686"/>
                  <a:gd name="connsiteX31" fmla="*/ 217714 w 814099"/>
                  <a:gd name="connsiteY31" fmla="*/ 2772228 h 3744686"/>
                  <a:gd name="connsiteX32" fmla="*/ 203200 w 814099"/>
                  <a:gd name="connsiteY32" fmla="*/ 2815771 h 3744686"/>
                  <a:gd name="connsiteX33" fmla="*/ 188685 w 814099"/>
                  <a:gd name="connsiteY33" fmla="*/ 2975428 h 3744686"/>
                  <a:gd name="connsiteX34" fmla="*/ 174171 w 814099"/>
                  <a:gd name="connsiteY34" fmla="*/ 3018971 h 3744686"/>
                  <a:gd name="connsiteX35" fmla="*/ 72571 w 814099"/>
                  <a:gd name="connsiteY35" fmla="*/ 3434643 h 3744686"/>
                  <a:gd name="connsiteX36" fmla="*/ 14514 w 814099"/>
                  <a:gd name="connsiteY36"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47340 w 814099"/>
                  <a:gd name="connsiteY24" fmla="*/ 2507539 h 3744686"/>
                  <a:gd name="connsiteX25" fmla="*/ 377371 w 814099"/>
                  <a:gd name="connsiteY25" fmla="*/ 2423886 h 3744686"/>
                  <a:gd name="connsiteX26" fmla="*/ 459492 w 814099"/>
                  <a:gd name="connsiteY26" fmla="*/ 2827276 h 3744686"/>
                  <a:gd name="connsiteX27" fmla="*/ 275771 w 814099"/>
                  <a:gd name="connsiteY27" fmla="*/ 2598057 h 3744686"/>
                  <a:gd name="connsiteX28" fmla="*/ 261257 w 814099"/>
                  <a:gd name="connsiteY28" fmla="*/ 2641600 h 3744686"/>
                  <a:gd name="connsiteX29" fmla="*/ 232228 w 814099"/>
                  <a:gd name="connsiteY29" fmla="*/ 2714171 h 3744686"/>
                  <a:gd name="connsiteX30" fmla="*/ 217714 w 814099"/>
                  <a:gd name="connsiteY30" fmla="*/ 2772228 h 3744686"/>
                  <a:gd name="connsiteX31" fmla="*/ 203200 w 814099"/>
                  <a:gd name="connsiteY31" fmla="*/ 2815771 h 3744686"/>
                  <a:gd name="connsiteX32" fmla="*/ 188685 w 814099"/>
                  <a:gd name="connsiteY32" fmla="*/ 2975428 h 3744686"/>
                  <a:gd name="connsiteX33" fmla="*/ 174171 w 814099"/>
                  <a:gd name="connsiteY33" fmla="*/ 3018971 h 3744686"/>
                  <a:gd name="connsiteX34" fmla="*/ 72571 w 814099"/>
                  <a:gd name="connsiteY34" fmla="*/ 3434643 h 3744686"/>
                  <a:gd name="connsiteX35" fmla="*/ 14514 w 814099"/>
                  <a:gd name="connsiteY35"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47340 w 814099"/>
                  <a:gd name="connsiteY24" fmla="*/ 2507539 h 3744686"/>
                  <a:gd name="connsiteX25" fmla="*/ 459492 w 814099"/>
                  <a:gd name="connsiteY25" fmla="*/ 2827276 h 3744686"/>
                  <a:gd name="connsiteX26" fmla="*/ 275771 w 814099"/>
                  <a:gd name="connsiteY26" fmla="*/ 2598057 h 3744686"/>
                  <a:gd name="connsiteX27" fmla="*/ 261257 w 814099"/>
                  <a:gd name="connsiteY27" fmla="*/ 2641600 h 3744686"/>
                  <a:gd name="connsiteX28" fmla="*/ 232228 w 814099"/>
                  <a:gd name="connsiteY28" fmla="*/ 2714171 h 3744686"/>
                  <a:gd name="connsiteX29" fmla="*/ 217714 w 814099"/>
                  <a:gd name="connsiteY29" fmla="*/ 2772228 h 3744686"/>
                  <a:gd name="connsiteX30" fmla="*/ 203200 w 814099"/>
                  <a:gd name="connsiteY30" fmla="*/ 2815771 h 3744686"/>
                  <a:gd name="connsiteX31" fmla="*/ 188685 w 814099"/>
                  <a:gd name="connsiteY31" fmla="*/ 2975428 h 3744686"/>
                  <a:gd name="connsiteX32" fmla="*/ 174171 w 814099"/>
                  <a:gd name="connsiteY32" fmla="*/ 3018971 h 3744686"/>
                  <a:gd name="connsiteX33" fmla="*/ 72571 w 814099"/>
                  <a:gd name="connsiteY33" fmla="*/ 3434643 h 3744686"/>
                  <a:gd name="connsiteX34" fmla="*/ 14514 w 814099"/>
                  <a:gd name="connsiteY34"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67393 w 814099"/>
                  <a:gd name="connsiteY24" fmla="*/ 2550120 h 3744686"/>
                  <a:gd name="connsiteX25" fmla="*/ 459492 w 814099"/>
                  <a:gd name="connsiteY25" fmla="*/ 2827276 h 3744686"/>
                  <a:gd name="connsiteX26" fmla="*/ 275771 w 814099"/>
                  <a:gd name="connsiteY26" fmla="*/ 2598057 h 3744686"/>
                  <a:gd name="connsiteX27" fmla="*/ 261257 w 814099"/>
                  <a:gd name="connsiteY27" fmla="*/ 2641600 h 3744686"/>
                  <a:gd name="connsiteX28" fmla="*/ 232228 w 814099"/>
                  <a:gd name="connsiteY28" fmla="*/ 2714171 h 3744686"/>
                  <a:gd name="connsiteX29" fmla="*/ 217714 w 814099"/>
                  <a:gd name="connsiteY29" fmla="*/ 2772228 h 3744686"/>
                  <a:gd name="connsiteX30" fmla="*/ 203200 w 814099"/>
                  <a:gd name="connsiteY30" fmla="*/ 2815771 h 3744686"/>
                  <a:gd name="connsiteX31" fmla="*/ 188685 w 814099"/>
                  <a:gd name="connsiteY31" fmla="*/ 2975428 h 3744686"/>
                  <a:gd name="connsiteX32" fmla="*/ 174171 w 814099"/>
                  <a:gd name="connsiteY32" fmla="*/ 3018971 h 3744686"/>
                  <a:gd name="connsiteX33" fmla="*/ 72571 w 814099"/>
                  <a:gd name="connsiteY33" fmla="*/ 3434643 h 3744686"/>
                  <a:gd name="connsiteX34" fmla="*/ 14514 w 814099"/>
                  <a:gd name="connsiteY34"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67393 w 814099"/>
                  <a:gd name="connsiteY24" fmla="*/ 2550120 h 3744686"/>
                  <a:gd name="connsiteX25" fmla="*/ 459492 w 814099"/>
                  <a:gd name="connsiteY25" fmla="*/ 2827276 h 3744686"/>
                  <a:gd name="connsiteX26" fmla="*/ 275771 w 814099"/>
                  <a:gd name="connsiteY26" fmla="*/ 2598057 h 3744686"/>
                  <a:gd name="connsiteX27" fmla="*/ 261257 w 814099"/>
                  <a:gd name="connsiteY27" fmla="*/ 2641600 h 3744686"/>
                  <a:gd name="connsiteX28" fmla="*/ 232228 w 814099"/>
                  <a:gd name="connsiteY28" fmla="*/ 2714171 h 3744686"/>
                  <a:gd name="connsiteX29" fmla="*/ 217714 w 814099"/>
                  <a:gd name="connsiteY29" fmla="*/ 2772228 h 3744686"/>
                  <a:gd name="connsiteX30" fmla="*/ 203200 w 814099"/>
                  <a:gd name="connsiteY30" fmla="*/ 2815771 h 3744686"/>
                  <a:gd name="connsiteX31" fmla="*/ 188685 w 814099"/>
                  <a:gd name="connsiteY31" fmla="*/ 2975428 h 3744686"/>
                  <a:gd name="connsiteX32" fmla="*/ 174171 w 814099"/>
                  <a:gd name="connsiteY32" fmla="*/ 3018971 h 3744686"/>
                  <a:gd name="connsiteX33" fmla="*/ 72571 w 814099"/>
                  <a:gd name="connsiteY33" fmla="*/ 3434643 h 3744686"/>
                  <a:gd name="connsiteX34" fmla="*/ 14514 w 814099"/>
                  <a:gd name="connsiteY34"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91075 w 814099"/>
                  <a:gd name="connsiteY23" fmla="*/ 2466768 h 3744686"/>
                  <a:gd name="connsiteX24" fmla="*/ 578852 w 814099"/>
                  <a:gd name="connsiteY24" fmla="*/ 2568369 h 3744686"/>
                  <a:gd name="connsiteX25" fmla="*/ 459492 w 814099"/>
                  <a:gd name="connsiteY25" fmla="*/ 2827276 h 3744686"/>
                  <a:gd name="connsiteX26" fmla="*/ 275771 w 814099"/>
                  <a:gd name="connsiteY26" fmla="*/ 2598057 h 3744686"/>
                  <a:gd name="connsiteX27" fmla="*/ 261257 w 814099"/>
                  <a:gd name="connsiteY27" fmla="*/ 2641600 h 3744686"/>
                  <a:gd name="connsiteX28" fmla="*/ 232228 w 814099"/>
                  <a:gd name="connsiteY28" fmla="*/ 2714171 h 3744686"/>
                  <a:gd name="connsiteX29" fmla="*/ 217714 w 814099"/>
                  <a:gd name="connsiteY29" fmla="*/ 2772228 h 3744686"/>
                  <a:gd name="connsiteX30" fmla="*/ 203200 w 814099"/>
                  <a:gd name="connsiteY30" fmla="*/ 2815771 h 3744686"/>
                  <a:gd name="connsiteX31" fmla="*/ 188685 w 814099"/>
                  <a:gd name="connsiteY31" fmla="*/ 2975428 h 3744686"/>
                  <a:gd name="connsiteX32" fmla="*/ 174171 w 814099"/>
                  <a:gd name="connsiteY32" fmla="*/ 3018971 h 3744686"/>
                  <a:gd name="connsiteX33" fmla="*/ 72571 w 814099"/>
                  <a:gd name="connsiteY33" fmla="*/ 3434643 h 3744686"/>
                  <a:gd name="connsiteX34" fmla="*/ 14514 w 814099"/>
                  <a:gd name="connsiteY34"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611127 w 814099"/>
                  <a:gd name="connsiteY23" fmla="*/ 2478933 h 3744686"/>
                  <a:gd name="connsiteX24" fmla="*/ 578852 w 814099"/>
                  <a:gd name="connsiteY24" fmla="*/ 2568369 h 3744686"/>
                  <a:gd name="connsiteX25" fmla="*/ 459492 w 814099"/>
                  <a:gd name="connsiteY25" fmla="*/ 2827276 h 3744686"/>
                  <a:gd name="connsiteX26" fmla="*/ 275771 w 814099"/>
                  <a:gd name="connsiteY26" fmla="*/ 2598057 h 3744686"/>
                  <a:gd name="connsiteX27" fmla="*/ 261257 w 814099"/>
                  <a:gd name="connsiteY27" fmla="*/ 2641600 h 3744686"/>
                  <a:gd name="connsiteX28" fmla="*/ 232228 w 814099"/>
                  <a:gd name="connsiteY28" fmla="*/ 2714171 h 3744686"/>
                  <a:gd name="connsiteX29" fmla="*/ 217714 w 814099"/>
                  <a:gd name="connsiteY29" fmla="*/ 2772228 h 3744686"/>
                  <a:gd name="connsiteX30" fmla="*/ 203200 w 814099"/>
                  <a:gd name="connsiteY30" fmla="*/ 2815771 h 3744686"/>
                  <a:gd name="connsiteX31" fmla="*/ 188685 w 814099"/>
                  <a:gd name="connsiteY31" fmla="*/ 2975428 h 3744686"/>
                  <a:gd name="connsiteX32" fmla="*/ 174171 w 814099"/>
                  <a:gd name="connsiteY32" fmla="*/ 3018971 h 3744686"/>
                  <a:gd name="connsiteX33" fmla="*/ 72571 w 814099"/>
                  <a:gd name="connsiteY33" fmla="*/ 3434643 h 3744686"/>
                  <a:gd name="connsiteX34" fmla="*/ 14514 w 814099"/>
                  <a:gd name="connsiteY34"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69566 w 814099"/>
                  <a:gd name="connsiteY21" fmla="*/ 2288863 h 3744686"/>
                  <a:gd name="connsiteX22" fmla="*/ 628698 w 814099"/>
                  <a:gd name="connsiteY22" fmla="*/ 2408709 h 3744686"/>
                  <a:gd name="connsiteX23" fmla="*/ 578852 w 814099"/>
                  <a:gd name="connsiteY23" fmla="*/ 2568369 h 3744686"/>
                  <a:gd name="connsiteX24" fmla="*/ 459492 w 814099"/>
                  <a:gd name="connsiteY24" fmla="*/ 2827276 h 3744686"/>
                  <a:gd name="connsiteX25" fmla="*/ 275771 w 814099"/>
                  <a:gd name="connsiteY25" fmla="*/ 2598057 h 3744686"/>
                  <a:gd name="connsiteX26" fmla="*/ 261257 w 814099"/>
                  <a:gd name="connsiteY26" fmla="*/ 2641600 h 3744686"/>
                  <a:gd name="connsiteX27" fmla="*/ 232228 w 814099"/>
                  <a:gd name="connsiteY27" fmla="*/ 2714171 h 3744686"/>
                  <a:gd name="connsiteX28" fmla="*/ 217714 w 814099"/>
                  <a:gd name="connsiteY28" fmla="*/ 2772228 h 3744686"/>
                  <a:gd name="connsiteX29" fmla="*/ 203200 w 814099"/>
                  <a:gd name="connsiteY29" fmla="*/ 2815771 h 3744686"/>
                  <a:gd name="connsiteX30" fmla="*/ 188685 w 814099"/>
                  <a:gd name="connsiteY30" fmla="*/ 2975428 h 3744686"/>
                  <a:gd name="connsiteX31" fmla="*/ 174171 w 814099"/>
                  <a:gd name="connsiteY31" fmla="*/ 3018971 h 3744686"/>
                  <a:gd name="connsiteX32" fmla="*/ 72571 w 814099"/>
                  <a:gd name="connsiteY32" fmla="*/ 3434643 h 3744686"/>
                  <a:gd name="connsiteX33" fmla="*/ 14514 w 814099"/>
                  <a:gd name="connsiteY33"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28698 w 814099"/>
                  <a:gd name="connsiteY21" fmla="*/ 2408709 h 3744686"/>
                  <a:gd name="connsiteX22" fmla="*/ 578852 w 814099"/>
                  <a:gd name="connsiteY22" fmla="*/ 2568369 h 3744686"/>
                  <a:gd name="connsiteX23" fmla="*/ 459492 w 814099"/>
                  <a:gd name="connsiteY23" fmla="*/ 2827276 h 3744686"/>
                  <a:gd name="connsiteX24" fmla="*/ 275771 w 814099"/>
                  <a:gd name="connsiteY24" fmla="*/ 2598057 h 3744686"/>
                  <a:gd name="connsiteX25" fmla="*/ 261257 w 814099"/>
                  <a:gd name="connsiteY25" fmla="*/ 2641600 h 3744686"/>
                  <a:gd name="connsiteX26" fmla="*/ 232228 w 814099"/>
                  <a:gd name="connsiteY26" fmla="*/ 2714171 h 3744686"/>
                  <a:gd name="connsiteX27" fmla="*/ 217714 w 814099"/>
                  <a:gd name="connsiteY27" fmla="*/ 2772228 h 3744686"/>
                  <a:gd name="connsiteX28" fmla="*/ 203200 w 814099"/>
                  <a:gd name="connsiteY28" fmla="*/ 2815771 h 3744686"/>
                  <a:gd name="connsiteX29" fmla="*/ 188685 w 814099"/>
                  <a:gd name="connsiteY29" fmla="*/ 2975428 h 3744686"/>
                  <a:gd name="connsiteX30" fmla="*/ 174171 w 814099"/>
                  <a:gd name="connsiteY30" fmla="*/ 3018971 h 3744686"/>
                  <a:gd name="connsiteX31" fmla="*/ 72571 w 814099"/>
                  <a:gd name="connsiteY31" fmla="*/ 3434643 h 3744686"/>
                  <a:gd name="connsiteX32" fmla="*/ 14514 w 814099"/>
                  <a:gd name="connsiteY32"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75771 w 814099"/>
                  <a:gd name="connsiteY24" fmla="*/ 2598057 h 3744686"/>
                  <a:gd name="connsiteX25" fmla="*/ 261257 w 814099"/>
                  <a:gd name="connsiteY25" fmla="*/ 2641600 h 3744686"/>
                  <a:gd name="connsiteX26" fmla="*/ 232228 w 814099"/>
                  <a:gd name="connsiteY26" fmla="*/ 2714171 h 3744686"/>
                  <a:gd name="connsiteX27" fmla="*/ 217714 w 814099"/>
                  <a:gd name="connsiteY27" fmla="*/ 2772228 h 3744686"/>
                  <a:gd name="connsiteX28" fmla="*/ 203200 w 814099"/>
                  <a:gd name="connsiteY28" fmla="*/ 2815771 h 3744686"/>
                  <a:gd name="connsiteX29" fmla="*/ 188685 w 814099"/>
                  <a:gd name="connsiteY29" fmla="*/ 2975428 h 3744686"/>
                  <a:gd name="connsiteX30" fmla="*/ 174171 w 814099"/>
                  <a:gd name="connsiteY30" fmla="*/ 3018971 h 3744686"/>
                  <a:gd name="connsiteX31" fmla="*/ 72571 w 814099"/>
                  <a:gd name="connsiteY31" fmla="*/ 3434643 h 3744686"/>
                  <a:gd name="connsiteX32" fmla="*/ 14514 w 814099"/>
                  <a:gd name="connsiteY32"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61257 w 814099"/>
                  <a:gd name="connsiteY24" fmla="*/ 2641600 h 3744686"/>
                  <a:gd name="connsiteX25" fmla="*/ 232228 w 814099"/>
                  <a:gd name="connsiteY25" fmla="*/ 2714171 h 3744686"/>
                  <a:gd name="connsiteX26" fmla="*/ 217714 w 814099"/>
                  <a:gd name="connsiteY26" fmla="*/ 2772228 h 3744686"/>
                  <a:gd name="connsiteX27" fmla="*/ 203200 w 814099"/>
                  <a:gd name="connsiteY27" fmla="*/ 2815771 h 3744686"/>
                  <a:gd name="connsiteX28" fmla="*/ 188685 w 814099"/>
                  <a:gd name="connsiteY28" fmla="*/ 2975428 h 3744686"/>
                  <a:gd name="connsiteX29" fmla="*/ 174171 w 814099"/>
                  <a:gd name="connsiteY29" fmla="*/ 3018971 h 3744686"/>
                  <a:gd name="connsiteX30" fmla="*/ 72571 w 814099"/>
                  <a:gd name="connsiteY30" fmla="*/ 3434643 h 3744686"/>
                  <a:gd name="connsiteX31" fmla="*/ 14514 w 814099"/>
                  <a:gd name="connsiteY31"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2714171 h 3744686"/>
                  <a:gd name="connsiteX25" fmla="*/ 217714 w 814099"/>
                  <a:gd name="connsiteY25" fmla="*/ 2772228 h 3744686"/>
                  <a:gd name="connsiteX26" fmla="*/ 203200 w 814099"/>
                  <a:gd name="connsiteY26" fmla="*/ 2815771 h 3744686"/>
                  <a:gd name="connsiteX27" fmla="*/ 188685 w 814099"/>
                  <a:gd name="connsiteY27" fmla="*/ 2975428 h 3744686"/>
                  <a:gd name="connsiteX28" fmla="*/ 174171 w 814099"/>
                  <a:gd name="connsiteY28" fmla="*/ 3018971 h 3744686"/>
                  <a:gd name="connsiteX29" fmla="*/ 72571 w 814099"/>
                  <a:gd name="connsiteY29" fmla="*/ 3434643 h 3744686"/>
                  <a:gd name="connsiteX30" fmla="*/ 14514 w 814099"/>
                  <a:gd name="connsiteY30"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3091304 h 3744686"/>
                  <a:gd name="connsiteX25" fmla="*/ 217714 w 814099"/>
                  <a:gd name="connsiteY25" fmla="*/ 2772228 h 3744686"/>
                  <a:gd name="connsiteX26" fmla="*/ 203200 w 814099"/>
                  <a:gd name="connsiteY26" fmla="*/ 2815771 h 3744686"/>
                  <a:gd name="connsiteX27" fmla="*/ 188685 w 814099"/>
                  <a:gd name="connsiteY27" fmla="*/ 2975428 h 3744686"/>
                  <a:gd name="connsiteX28" fmla="*/ 174171 w 814099"/>
                  <a:gd name="connsiteY28" fmla="*/ 3018971 h 3744686"/>
                  <a:gd name="connsiteX29" fmla="*/ 72571 w 814099"/>
                  <a:gd name="connsiteY29" fmla="*/ 3434643 h 3744686"/>
                  <a:gd name="connsiteX30" fmla="*/ 14514 w 814099"/>
                  <a:gd name="connsiteY30"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3091304 h 3744686"/>
                  <a:gd name="connsiteX25" fmla="*/ 203200 w 814099"/>
                  <a:gd name="connsiteY25" fmla="*/ 2815771 h 3744686"/>
                  <a:gd name="connsiteX26" fmla="*/ 188685 w 814099"/>
                  <a:gd name="connsiteY26" fmla="*/ 2975428 h 3744686"/>
                  <a:gd name="connsiteX27" fmla="*/ 174171 w 814099"/>
                  <a:gd name="connsiteY27" fmla="*/ 3018971 h 3744686"/>
                  <a:gd name="connsiteX28" fmla="*/ 72571 w 814099"/>
                  <a:gd name="connsiteY28" fmla="*/ 3434643 h 3744686"/>
                  <a:gd name="connsiteX29" fmla="*/ 14514 w 814099"/>
                  <a:gd name="connsiteY29"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3091304 h 3744686"/>
                  <a:gd name="connsiteX25" fmla="*/ 203200 w 814099"/>
                  <a:gd name="connsiteY25" fmla="*/ 2815771 h 3744686"/>
                  <a:gd name="connsiteX26" fmla="*/ 174171 w 814099"/>
                  <a:gd name="connsiteY26" fmla="*/ 3018971 h 3744686"/>
                  <a:gd name="connsiteX27" fmla="*/ 72571 w 814099"/>
                  <a:gd name="connsiteY27" fmla="*/ 3434643 h 3744686"/>
                  <a:gd name="connsiteX28" fmla="*/ 14514 w 814099"/>
                  <a:gd name="connsiteY28"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3091304 h 3744686"/>
                  <a:gd name="connsiteX25" fmla="*/ 174171 w 814099"/>
                  <a:gd name="connsiteY25" fmla="*/ 3018971 h 3744686"/>
                  <a:gd name="connsiteX26" fmla="*/ 72571 w 814099"/>
                  <a:gd name="connsiteY26" fmla="*/ 3434643 h 3744686"/>
                  <a:gd name="connsiteX27" fmla="*/ 14514 w 814099"/>
                  <a:gd name="connsiteY27" fmla="*/ 3744686 h 3744686"/>
                  <a:gd name="connsiteX0" fmla="*/ 0 w 814099"/>
                  <a:gd name="connsiteY0" fmla="*/ 0 h 3744686"/>
                  <a:gd name="connsiteX1" fmla="*/ 43542 w 814099"/>
                  <a:gd name="connsiteY1" fmla="*/ 188686 h 3744686"/>
                  <a:gd name="connsiteX2" fmla="*/ 58057 w 814099"/>
                  <a:gd name="connsiteY2" fmla="*/ 232228 h 3744686"/>
                  <a:gd name="connsiteX3" fmla="*/ 116114 w 814099"/>
                  <a:gd name="connsiteY3" fmla="*/ 319314 h 3744686"/>
                  <a:gd name="connsiteX4" fmla="*/ 159657 w 814099"/>
                  <a:gd name="connsiteY4" fmla="*/ 406400 h 3744686"/>
                  <a:gd name="connsiteX5" fmla="*/ 203200 w 814099"/>
                  <a:gd name="connsiteY5" fmla="*/ 449943 h 3744686"/>
                  <a:gd name="connsiteX6" fmla="*/ 232228 w 814099"/>
                  <a:gd name="connsiteY6" fmla="*/ 493486 h 3744686"/>
                  <a:gd name="connsiteX7" fmla="*/ 275771 w 814099"/>
                  <a:gd name="connsiteY7" fmla="*/ 551543 h 3744686"/>
                  <a:gd name="connsiteX8" fmla="*/ 319314 w 814099"/>
                  <a:gd name="connsiteY8" fmla="*/ 595086 h 3744686"/>
                  <a:gd name="connsiteX9" fmla="*/ 362857 w 814099"/>
                  <a:gd name="connsiteY9" fmla="*/ 653143 h 3744686"/>
                  <a:gd name="connsiteX10" fmla="*/ 420914 w 814099"/>
                  <a:gd name="connsiteY10" fmla="*/ 696686 h 3744686"/>
                  <a:gd name="connsiteX11" fmla="*/ 522514 w 814099"/>
                  <a:gd name="connsiteY11" fmla="*/ 769257 h 3744686"/>
                  <a:gd name="connsiteX12" fmla="*/ 566057 w 814099"/>
                  <a:gd name="connsiteY12" fmla="*/ 812800 h 3744686"/>
                  <a:gd name="connsiteX13" fmla="*/ 662309 w 814099"/>
                  <a:gd name="connsiteY13" fmla="*/ 915785 h 3744686"/>
                  <a:gd name="connsiteX14" fmla="*/ 745957 w 814099"/>
                  <a:gd name="connsiteY14" fmla="*/ 1048222 h 3744686"/>
                  <a:gd name="connsiteX15" fmla="*/ 772313 w 814099"/>
                  <a:gd name="connsiteY15" fmla="*/ 1202218 h 3744686"/>
                  <a:gd name="connsiteX16" fmla="*/ 813563 w 814099"/>
                  <a:gd name="connsiteY16" fmla="*/ 1378197 h 3744686"/>
                  <a:gd name="connsiteX17" fmla="*/ 813182 w 814099"/>
                  <a:gd name="connsiteY17" fmla="*/ 1641922 h 3744686"/>
                  <a:gd name="connsiteX18" fmla="*/ 786827 w 814099"/>
                  <a:gd name="connsiteY18" fmla="*/ 1869901 h 3744686"/>
                  <a:gd name="connsiteX19" fmla="*/ 760472 w 814099"/>
                  <a:gd name="connsiteY19" fmla="*/ 2047843 h 3744686"/>
                  <a:gd name="connsiteX20" fmla="*/ 720176 w 814099"/>
                  <a:gd name="connsiteY20" fmla="*/ 2183784 h 3744686"/>
                  <a:gd name="connsiteX21" fmla="*/ 634427 w 814099"/>
                  <a:gd name="connsiteY21" fmla="*/ 2469537 h 3744686"/>
                  <a:gd name="connsiteX22" fmla="*/ 578852 w 814099"/>
                  <a:gd name="connsiteY22" fmla="*/ 2568369 h 3744686"/>
                  <a:gd name="connsiteX23" fmla="*/ 459492 w 814099"/>
                  <a:gd name="connsiteY23" fmla="*/ 2827276 h 3744686"/>
                  <a:gd name="connsiteX24" fmla="*/ 232228 w 814099"/>
                  <a:gd name="connsiteY24" fmla="*/ 3091304 h 3744686"/>
                  <a:gd name="connsiteX25" fmla="*/ 142660 w 814099"/>
                  <a:gd name="connsiteY25" fmla="*/ 3280532 h 3744686"/>
                  <a:gd name="connsiteX26" fmla="*/ 72571 w 814099"/>
                  <a:gd name="connsiteY26" fmla="*/ 3434643 h 3744686"/>
                  <a:gd name="connsiteX27" fmla="*/ 14514 w 814099"/>
                  <a:gd name="connsiteY27" fmla="*/ 3744686 h 3744686"/>
                  <a:gd name="connsiteX0" fmla="*/ 22273 w 836372"/>
                  <a:gd name="connsiteY0" fmla="*/ 0 h 3744686"/>
                  <a:gd name="connsiteX1" fmla="*/ 65815 w 836372"/>
                  <a:gd name="connsiteY1" fmla="*/ 188686 h 3744686"/>
                  <a:gd name="connsiteX2" fmla="*/ 80330 w 836372"/>
                  <a:gd name="connsiteY2" fmla="*/ 232228 h 3744686"/>
                  <a:gd name="connsiteX3" fmla="*/ 138387 w 836372"/>
                  <a:gd name="connsiteY3" fmla="*/ 319314 h 3744686"/>
                  <a:gd name="connsiteX4" fmla="*/ 181930 w 836372"/>
                  <a:gd name="connsiteY4" fmla="*/ 406400 h 3744686"/>
                  <a:gd name="connsiteX5" fmla="*/ 225473 w 836372"/>
                  <a:gd name="connsiteY5" fmla="*/ 449943 h 3744686"/>
                  <a:gd name="connsiteX6" fmla="*/ 254501 w 836372"/>
                  <a:gd name="connsiteY6" fmla="*/ 493486 h 3744686"/>
                  <a:gd name="connsiteX7" fmla="*/ 298044 w 836372"/>
                  <a:gd name="connsiteY7" fmla="*/ 551543 h 3744686"/>
                  <a:gd name="connsiteX8" fmla="*/ 341587 w 836372"/>
                  <a:gd name="connsiteY8" fmla="*/ 595086 h 3744686"/>
                  <a:gd name="connsiteX9" fmla="*/ 385130 w 836372"/>
                  <a:gd name="connsiteY9" fmla="*/ 653143 h 3744686"/>
                  <a:gd name="connsiteX10" fmla="*/ 443187 w 836372"/>
                  <a:gd name="connsiteY10" fmla="*/ 696686 h 3744686"/>
                  <a:gd name="connsiteX11" fmla="*/ 544787 w 836372"/>
                  <a:gd name="connsiteY11" fmla="*/ 769257 h 3744686"/>
                  <a:gd name="connsiteX12" fmla="*/ 588330 w 836372"/>
                  <a:gd name="connsiteY12" fmla="*/ 812800 h 3744686"/>
                  <a:gd name="connsiteX13" fmla="*/ 684582 w 836372"/>
                  <a:gd name="connsiteY13" fmla="*/ 915785 h 3744686"/>
                  <a:gd name="connsiteX14" fmla="*/ 768230 w 836372"/>
                  <a:gd name="connsiteY14" fmla="*/ 1048222 h 3744686"/>
                  <a:gd name="connsiteX15" fmla="*/ 794586 w 836372"/>
                  <a:gd name="connsiteY15" fmla="*/ 1202218 h 3744686"/>
                  <a:gd name="connsiteX16" fmla="*/ 835836 w 836372"/>
                  <a:gd name="connsiteY16" fmla="*/ 1378197 h 3744686"/>
                  <a:gd name="connsiteX17" fmla="*/ 835455 w 836372"/>
                  <a:gd name="connsiteY17" fmla="*/ 1641922 h 3744686"/>
                  <a:gd name="connsiteX18" fmla="*/ 809100 w 836372"/>
                  <a:gd name="connsiteY18" fmla="*/ 1869901 h 3744686"/>
                  <a:gd name="connsiteX19" fmla="*/ 782745 w 836372"/>
                  <a:gd name="connsiteY19" fmla="*/ 2047843 h 3744686"/>
                  <a:gd name="connsiteX20" fmla="*/ 742449 w 836372"/>
                  <a:gd name="connsiteY20" fmla="*/ 2183784 h 3744686"/>
                  <a:gd name="connsiteX21" fmla="*/ 656700 w 836372"/>
                  <a:gd name="connsiteY21" fmla="*/ 2469537 h 3744686"/>
                  <a:gd name="connsiteX22" fmla="*/ 601125 w 836372"/>
                  <a:gd name="connsiteY22" fmla="*/ 2568369 h 3744686"/>
                  <a:gd name="connsiteX23" fmla="*/ 481765 w 836372"/>
                  <a:gd name="connsiteY23" fmla="*/ 2827276 h 3744686"/>
                  <a:gd name="connsiteX24" fmla="*/ 254501 w 836372"/>
                  <a:gd name="connsiteY24" fmla="*/ 3091304 h 3744686"/>
                  <a:gd name="connsiteX25" fmla="*/ 164933 w 836372"/>
                  <a:gd name="connsiteY25" fmla="*/ 3280532 h 3744686"/>
                  <a:gd name="connsiteX26" fmla="*/ 8905 w 836372"/>
                  <a:gd name="connsiteY26" fmla="*/ 3647541 h 3744686"/>
                  <a:gd name="connsiteX27" fmla="*/ 36787 w 836372"/>
                  <a:gd name="connsiteY27" fmla="*/ 3744686 h 3744686"/>
                  <a:gd name="connsiteX0" fmla="*/ 13368 w 827467"/>
                  <a:gd name="connsiteY0" fmla="*/ 0 h 3647541"/>
                  <a:gd name="connsiteX1" fmla="*/ 56910 w 827467"/>
                  <a:gd name="connsiteY1" fmla="*/ 188686 h 3647541"/>
                  <a:gd name="connsiteX2" fmla="*/ 71425 w 827467"/>
                  <a:gd name="connsiteY2" fmla="*/ 232228 h 3647541"/>
                  <a:gd name="connsiteX3" fmla="*/ 129482 w 827467"/>
                  <a:gd name="connsiteY3" fmla="*/ 319314 h 3647541"/>
                  <a:gd name="connsiteX4" fmla="*/ 173025 w 827467"/>
                  <a:gd name="connsiteY4" fmla="*/ 406400 h 3647541"/>
                  <a:gd name="connsiteX5" fmla="*/ 216568 w 827467"/>
                  <a:gd name="connsiteY5" fmla="*/ 449943 h 3647541"/>
                  <a:gd name="connsiteX6" fmla="*/ 245596 w 827467"/>
                  <a:gd name="connsiteY6" fmla="*/ 493486 h 3647541"/>
                  <a:gd name="connsiteX7" fmla="*/ 289139 w 827467"/>
                  <a:gd name="connsiteY7" fmla="*/ 551543 h 3647541"/>
                  <a:gd name="connsiteX8" fmla="*/ 332682 w 827467"/>
                  <a:gd name="connsiteY8" fmla="*/ 595086 h 3647541"/>
                  <a:gd name="connsiteX9" fmla="*/ 376225 w 827467"/>
                  <a:gd name="connsiteY9" fmla="*/ 653143 h 3647541"/>
                  <a:gd name="connsiteX10" fmla="*/ 434282 w 827467"/>
                  <a:gd name="connsiteY10" fmla="*/ 696686 h 3647541"/>
                  <a:gd name="connsiteX11" fmla="*/ 535882 w 827467"/>
                  <a:gd name="connsiteY11" fmla="*/ 769257 h 3647541"/>
                  <a:gd name="connsiteX12" fmla="*/ 579425 w 827467"/>
                  <a:gd name="connsiteY12" fmla="*/ 812800 h 3647541"/>
                  <a:gd name="connsiteX13" fmla="*/ 675677 w 827467"/>
                  <a:gd name="connsiteY13" fmla="*/ 915785 h 3647541"/>
                  <a:gd name="connsiteX14" fmla="*/ 759325 w 827467"/>
                  <a:gd name="connsiteY14" fmla="*/ 1048222 h 3647541"/>
                  <a:gd name="connsiteX15" fmla="*/ 785681 w 827467"/>
                  <a:gd name="connsiteY15" fmla="*/ 1202218 h 3647541"/>
                  <a:gd name="connsiteX16" fmla="*/ 826931 w 827467"/>
                  <a:gd name="connsiteY16" fmla="*/ 1378197 h 3647541"/>
                  <a:gd name="connsiteX17" fmla="*/ 826550 w 827467"/>
                  <a:gd name="connsiteY17" fmla="*/ 1641922 h 3647541"/>
                  <a:gd name="connsiteX18" fmla="*/ 800195 w 827467"/>
                  <a:gd name="connsiteY18" fmla="*/ 1869901 h 3647541"/>
                  <a:gd name="connsiteX19" fmla="*/ 773840 w 827467"/>
                  <a:gd name="connsiteY19" fmla="*/ 2047843 h 3647541"/>
                  <a:gd name="connsiteX20" fmla="*/ 733544 w 827467"/>
                  <a:gd name="connsiteY20" fmla="*/ 2183784 h 3647541"/>
                  <a:gd name="connsiteX21" fmla="*/ 647795 w 827467"/>
                  <a:gd name="connsiteY21" fmla="*/ 2469537 h 3647541"/>
                  <a:gd name="connsiteX22" fmla="*/ 592220 w 827467"/>
                  <a:gd name="connsiteY22" fmla="*/ 2568369 h 3647541"/>
                  <a:gd name="connsiteX23" fmla="*/ 472860 w 827467"/>
                  <a:gd name="connsiteY23" fmla="*/ 2827276 h 3647541"/>
                  <a:gd name="connsiteX24" fmla="*/ 245596 w 827467"/>
                  <a:gd name="connsiteY24" fmla="*/ 3091304 h 3647541"/>
                  <a:gd name="connsiteX25" fmla="*/ 156028 w 827467"/>
                  <a:gd name="connsiteY25" fmla="*/ 3280532 h 3647541"/>
                  <a:gd name="connsiteX26" fmla="*/ 0 w 827467"/>
                  <a:gd name="connsiteY26" fmla="*/ 3647541 h 3647541"/>
                  <a:gd name="connsiteX0" fmla="*/ 56910 w 827467"/>
                  <a:gd name="connsiteY0" fmla="*/ 0 h 3458855"/>
                  <a:gd name="connsiteX1" fmla="*/ 71425 w 827467"/>
                  <a:gd name="connsiteY1" fmla="*/ 43542 h 3458855"/>
                  <a:gd name="connsiteX2" fmla="*/ 129482 w 827467"/>
                  <a:gd name="connsiteY2" fmla="*/ 130628 h 3458855"/>
                  <a:gd name="connsiteX3" fmla="*/ 173025 w 827467"/>
                  <a:gd name="connsiteY3" fmla="*/ 217714 h 3458855"/>
                  <a:gd name="connsiteX4" fmla="*/ 216568 w 827467"/>
                  <a:gd name="connsiteY4" fmla="*/ 261257 h 3458855"/>
                  <a:gd name="connsiteX5" fmla="*/ 245596 w 827467"/>
                  <a:gd name="connsiteY5" fmla="*/ 304800 h 3458855"/>
                  <a:gd name="connsiteX6" fmla="*/ 289139 w 827467"/>
                  <a:gd name="connsiteY6" fmla="*/ 362857 h 3458855"/>
                  <a:gd name="connsiteX7" fmla="*/ 332682 w 827467"/>
                  <a:gd name="connsiteY7" fmla="*/ 406400 h 3458855"/>
                  <a:gd name="connsiteX8" fmla="*/ 376225 w 827467"/>
                  <a:gd name="connsiteY8" fmla="*/ 464457 h 3458855"/>
                  <a:gd name="connsiteX9" fmla="*/ 434282 w 827467"/>
                  <a:gd name="connsiteY9" fmla="*/ 508000 h 3458855"/>
                  <a:gd name="connsiteX10" fmla="*/ 535882 w 827467"/>
                  <a:gd name="connsiteY10" fmla="*/ 580571 h 3458855"/>
                  <a:gd name="connsiteX11" fmla="*/ 579425 w 827467"/>
                  <a:gd name="connsiteY11" fmla="*/ 624114 h 3458855"/>
                  <a:gd name="connsiteX12" fmla="*/ 675677 w 827467"/>
                  <a:gd name="connsiteY12" fmla="*/ 727099 h 3458855"/>
                  <a:gd name="connsiteX13" fmla="*/ 759325 w 827467"/>
                  <a:gd name="connsiteY13" fmla="*/ 859536 h 3458855"/>
                  <a:gd name="connsiteX14" fmla="*/ 785681 w 827467"/>
                  <a:gd name="connsiteY14" fmla="*/ 1013532 h 3458855"/>
                  <a:gd name="connsiteX15" fmla="*/ 826931 w 827467"/>
                  <a:gd name="connsiteY15" fmla="*/ 1189511 h 3458855"/>
                  <a:gd name="connsiteX16" fmla="*/ 826550 w 827467"/>
                  <a:gd name="connsiteY16" fmla="*/ 1453236 h 3458855"/>
                  <a:gd name="connsiteX17" fmla="*/ 800195 w 827467"/>
                  <a:gd name="connsiteY17" fmla="*/ 1681215 h 3458855"/>
                  <a:gd name="connsiteX18" fmla="*/ 773840 w 827467"/>
                  <a:gd name="connsiteY18" fmla="*/ 1859157 h 3458855"/>
                  <a:gd name="connsiteX19" fmla="*/ 733544 w 827467"/>
                  <a:gd name="connsiteY19" fmla="*/ 1995098 h 3458855"/>
                  <a:gd name="connsiteX20" fmla="*/ 647795 w 827467"/>
                  <a:gd name="connsiteY20" fmla="*/ 2280851 h 3458855"/>
                  <a:gd name="connsiteX21" fmla="*/ 592220 w 827467"/>
                  <a:gd name="connsiteY21" fmla="*/ 2379683 h 3458855"/>
                  <a:gd name="connsiteX22" fmla="*/ 472860 w 827467"/>
                  <a:gd name="connsiteY22" fmla="*/ 2638590 h 3458855"/>
                  <a:gd name="connsiteX23" fmla="*/ 245596 w 827467"/>
                  <a:gd name="connsiteY23" fmla="*/ 2902618 h 3458855"/>
                  <a:gd name="connsiteX24" fmla="*/ 156028 w 827467"/>
                  <a:gd name="connsiteY24" fmla="*/ 3091846 h 3458855"/>
                  <a:gd name="connsiteX25" fmla="*/ 0 w 827467"/>
                  <a:gd name="connsiteY25" fmla="*/ 3458855 h 3458855"/>
                  <a:gd name="connsiteX0" fmla="*/ 56910 w 827467"/>
                  <a:gd name="connsiteY0" fmla="*/ 0 h 3458855"/>
                  <a:gd name="connsiteX1" fmla="*/ 129482 w 827467"/>
                  <a:gd name="connsiteY1" fmla="*/ 130628 h 3458855"/>
                  <a:gd name="connsiteX2" fmla="*/ 173025 w 827467"/>
                  <a:gd name="connsiteY2" fmla="*/ 217714 h 3458855"/>
                  <a:gd name="connsiteX3" fmla="*/ 216568 w 827467"/>
                  <a:gd name="connsiteY3" fmla="*/ 261257 h 3458855"/>
                  <a:gd name="connsiteX4" fmla="*/ 245596 w 827467"/>
                  <a:gd name="connsiteY4" fmla="*/ 304800 h 3458855"/>
                  <a:gd name="connsiteX5" fmla="*/ 289139 w 827467"/>
                  <a:gd name="connsiteY5" fmla="*/ 362857 h 3458855"/>
                  <a:gd name="connsiteX6" fmla="*/ 332682 w 827467"/>
                  <a:gd name="connsiteY6" fmla="*/ 406400 h 3458855"/>
                  <a:gd name="connsiteX7" fmla="*/ 376225 w 827467"/>
                  <a:gd name="connsiteY7" fmla="*/ 464457 h 3458855"/>
                  <a:gd name="connsiteX8" fmla="*/ 434282 w 827467"/>
                  <a:gd name="connsiteY8" fmla="*/ 508000 h 3458855"/>
                  <a:gd name="connsiteX9" fmla="*/ 535882 w 827467"/>
                  <a:gd name="connsiteY9" fmla="*/ 580571 h 3458855"/>
                  <a:gd name="connsiteX10" fmla="*/ 579425 w 827467"/>
                  <a:gd name="connsiteY10" fmla="*/ 624114 h 3458855"/>
                  <a:gd name="connsiteX11" fmla="*/ 675677 w 827467"/>
                  <a:gd name="connsiteY11" fmla="*/ 727099 h 3458855"/>
                  <a:gd name="connsiteX12" fmla="*/ 759325 w 827467"/>
                  <a:gd name="connsiteY12" fmla="*/ 859536 h 3458855"/>
                  <a:gd name="connsiteX13" fmla="*/ 785681 w 827467"/>
                  <a:gd name="connsiteY13" fmla="*/ 1013532 h 3458855"/>
                  <a:gd name="connsiteX14" fmla="*/ 826931 w 827467"/>
                  <a:gd name="connsiteY14" fmla="*/ 1189511 h 3458855"/>
                  <a:gd name="connsiteX15" fmla="*/ 826550 w 827467"/>
                  <a:gd name="connsiteY15" fmla="*/ 1453236 h 3458855"/>
                  <a:gd name="connsiteX16" fmla="*/ 800195 w 827467"/>
                  <a:gd name="connsiteY16" fmla="*/ 1681215 h 3458855"/>
                  <a:gd name="connsiteX17" fmla="*/ 773840 w 827467"/>
                  <a:gd name="connsiteY17" fmla="*/ 1859157 h 3458855"/>
                  <a:gd name="connsiteX18" fmla="*/ 733544 w 827467"/>
                  <a:gd name="connsiteY18" fmla="*/ 1995098 h 3458855"/>
                  <a:gd name="connsiteX19" fmla="*/ 647795 w 827467"/>
                  <a:gd name="connsiteY19" fmla="*/ 2280851 h 3458855"/>
                  <a:gd name="connsiteX20" fmla="*/ 592220 w 827467"/>
                  <a:gd name="connsiteY20" fmla="*/ 2379683 h 3458855"/>
                  <a:gd name="connsiteX21" fmla="*/ 472860 w 827467"/>
                  <a:gd name="connsiteY21" fmla="*/ 2638590 h 3458855"/>
                  <a:gd name="connsiteX22" fmla="*/ 245596 w 827467"/>
                  <a:gd name="connsiteY22" fmla="*/ 2902618 h 3458855"/>
                  <a:gd name="connsiteX23" fmla="*/ 156028 w 827467"/>
                  <a:gd name="connsiteY23" fmla="*/ 3091846 h 3458855"/>
                  <a:gd name="connsiteX24" fmla="*/ 0 w 827467"/>
                  <a:gd name="connsiteY24" fmla="*/ 3458855 h 3458855"/>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53618 w 835489"/>
                  <a:gd name="connsiteY4" fmla="*/ 377793 h 3531848"/>
                  <a:gd name="connsiteX5" fmla="*/ 297161 w 835489"/>
                  <a:gd name="connsiteY5" fmla="*/ 435850 h 3531848"/>
                  <a:gd name="connsiteX6" fmla="*/ 340704 w 835489"/>
                  <a:gd name="connsiteY6" fmla="*/ 479393 h 3531848"/>
                  <a:gd name="connsiteX7" fmla="*/ 384247 w 835489"/>
                  <a:gd name="connsiteY7" fmla="*/ 537450 h 3531848"/>
                  <a:gd name="connsiteX8" fmla="*/ 442304 w 835489"/>
                  <a:gd name="connsiteY8" fmla="*/ 580993 h 3531848"/>
                  <a:gd name="connsiteX9" fmla="*/ 543904 w 835489"/>
                  <a:gd name="connsiteY9" fmla="*/ 653564 h 3531848"/>
                  <a:gd name="connsiteX10" fmla="*/ 587447 w 835489"/>
                  <a:gd name="connsiteY10" fmla="*/ 697107 h 3531848"/>
                  <a:gd name="connsiteX11" fmla="*/ 683699 w 835489"/>
                  <a:gd name="connsiteY11" fmla="*/ 800092 h 3531848"/>
                  <a:gd name="connsiteX12" fmla="*/ 767347 w 835489"/>
                  <a:gd name="connsiteY12" fmla="*/ 932529 h 3531848"/>
                  <a:gd name="connsiteX13" fmla="*/ 793703 w 835489"/>
                  <a:gd name="connsiteY13" fmla="*/ 1086525 h 3531848"/>
                  <a:gd name="connsiteX14" fmla="*/ 834953 w 835489"/>
                  <a:gd name="connsiteY14" fmla="*/ 1262504 h 3531848"/>
                  <a:gd name="connsiteX15" fmla="*/ 834572 w 835489"/>
                  <a:gd name="connsiteY15" fmla="*/ 1526229 h 3531848"/>
                  <a:gd name="connsiteX16" fmla="*/ 808217 w 835489"/>
                  <a:gd name="connsiteY16" fmla="*/ 1754208 h 3531848"/>
                  <a:gd name="connsiteX17" fmla="*/ 781862 w 835489"/>
                  <a:gd name="connsiteY17" fmla="*/ 1932150 h 3531848"/>
                  <a:gd name="connsiteX18" fmla="*/ 741566 w 835489"/>
                  <a:gd name="connsiteY18" fmla="*/ 2068091 h 3531848"/>
                  <a:gd name="connsiteX19" fmla="*/ 655817 w 835489"/>
                  <a:gd name="connsiteY19" fmla="*/ 2353844 h 3531848"/>
                  <a:gd name="connsiteX20" fmla="*/ 600242 w 835489"/>
                  <a:gd name="connsiteY20" fmla="*/ 2452676 h 3531848"/>
                  <a:gd name="connsiteX21" fmla="*/ 480882 w 835489"/>
                  <a:gd name="connsiteY21" fmla="*/ 2711583 h 3531848"/>
                  <a:gd name="connsiteX22" fmla="*/ 253618 w 835489"/>
                  <a:gd name="connsiteY22" fmla="*/ 2975611 h 3531848"/>
                  <a:gd name="connsiteX23" fmla="*/ 164050 w 835489"/>
                  <a:gd name="connsiteY23" fmla="*/ 3164839 h 3531848"/>
                  <a:gd name="connsiteX24" fmla="*/ 8022 w 835489"/>
                  <a:gd name="connsiteY24"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40704 w 835489"/>
                  <a:gd name="connsiteY5" fmla="*/ 479393 h 3531848"/>
                  <a:gd name="connsiteX6" fmla="*/ 384247 w 835489"/>
                  <a:gd name="connsiteY6" fmla="*/ 537450 h 3531848"/>
                  <a:gd name="connsiteX7" fmla="*/ 442304 w 835489"/>
                  <a:gd name="connsiteY7" fmla="*/ 580993 h 3531848"/>
                  <a:gd name="connsiteX8" fmla="*/ 543904 w 835489"/>
                  <a:gd name="connsiteY8" fmla="*/ 653564 h 3531848"/>
                  <a:gd name="connsiteX9" fmla="*/ 587447 w 835489"/>
                  <a:gd name="connsiteY9" fmla="*/ 697107 h 3531848"/>
                  <a:gd name="connsiteX10" fmla="*/ 683699 w 835489"/>
                  <a:gd name="connsiteY10" fmla="*/ 800092 h 3531848"/>
                  <a:gd name="connsiteX11" fmla="*/ 767347 w 835489"/>
                  <a:gd name="connsiteY11" fmla="*/ 932529 h 3531848"/>
                  <a:gd name="connsiteX12" fmla="*/ 793703 w 835489"/>
                  <a:gd name="connsiteY12" fmla="*/ 1086525 h 3531848"/>
                  <a:gd name="connsiteX13" fmla="*/ 834953 w 835489"/>
                  <a:gd name="connsiteY13" fmla="*/ 1262504 h 3531848"/>
                  <a:gd name="connsiteX14" fmla="*/ 834572 w 835489"/>
                  <a:gd name="connsiteY14" fmla="*/ 1526229 h 3531848"/>
                  <a:gd name="connsiteX15" fmla="*/ 808217 w 835489"/>
                  <a:gd name="connsiteY15" fmla="*/ 1754208 h 3531848"/>
                  <a:gd name="connsiteX16" fmla="*/ 781862 w 835489"/>
                  <a:gd name="connsiteY16" fmla="*/ 1932150 h 3531848"/>
                  <a:gd name="connsiteX17" fmla="*/ 741566 w 835489"/>
                  <a:gd name="connsiteY17" fmla="*/ 2068091 h 3531848"/>
                  <a:gd name="connsiteX18" fmla="*/ 655817 w 835489"/>
                  <a:gd name="connsiteY18" fmla="*/ 2353844 h 3531848"/>
                  <a:gd name="connsiteX19" fmla="*/ 600242 w 835489"/>
                  <a:gd name="connsiteY19" fmla="*/ 2452676 h 3531848"/>
                  <a:gd name="connsiteX20" fmla="*/ 480882 w 835489"/>
                  <a:gd name="connsiteY20" fmla="*/ 2711583 h 3531848"/>
                  <a:gd name="connsiteX21" fmla="*/ 253618 w 835489"/>
                  <a:gd name="connsiteY21" fmla="*/ 2975611 h 3531848"/>
                  <a:gd name="connsiteX22" fmla="*/ 164050 w 835489"/>
                  <a:gd name="connsiteY22" fmla="*/ 3164839 h 3531848"/>
                  <a:gd name="connsiteX23" fmla="*/ 8022 w 835489"/>
                  <a:gd name="connsiteY23"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84247 w 835489"/>
                  <a:gd name="connsiteY5" fmla="*/ 537450 h 3531848"/>
                  <a:gd name="connsiteX6" fmla="*/ 442304 w 835489"/>
                  <a:gd name="connsiteY6" fmla="*/ 580993 h 3531848"/>
                  <a:gd name="connsiteX7" fmla="*/ 543904 w 835489"/>
                  <a:gd name="connsiteY7" fmla="*/ 653564 h 3531848"/>
                  <a:gd name="connsiteX8" fmla="*/ 587447 w 835489"/>
                  <a:gd name="connsiteY8" fmla="*/ 697107 h 3531848"/>
                  <a:gd name="connsiteX9" fmla="*/ 683699 w 835489"/>
                  <a:gd name="connsiteY9" fmla="*/ 800092 h 3531848"/>
                  <a:gd name="connsiteX10" fmla="*/ 767347 w 835489"/>
                  <a:gd name="connsiteY10" fmla="*/ 932529 h 3531848"/>
                  <a:gd name="connsiteX11" fmla="*/ 793703 w 835489"/>
                  <a:gd name="connsiteY11" fmla="*/ 1086525 h 3531848"/>
                  <a:gd name="connsiteX12" fmla="*/ 834953 w 835489"/>
                  <a:gd name="connsiteY12" fmla="*/ 1262504 h 3531848"/>
                  <a:gd name="connsiteX13" fmla="*/ 834572 w 835489"/>
                  <a:gd name="connsiteY13" fmla="*/ 1526229 h 3531848"/>
                  <a:gd name="connsiteX14" fmla="*/ 808217 w 835489"/>
                  <a:gd name="connsiteY14" fmla="*/ 1754208 h 3531848"/>
                  <a:gd name="connsiteX15" fmla="*/ 781862 w 835489"/>
                  <a:gd name="connsiteY15" fmla="*/ 1932150 h 3531848"/>
                  <a:gd name="connsiteX16" fmla="*/ 741566 w 835489"/>
                  <a:gd name="connsiteY16" fmla="*/ 2068091 h 3531848"/>
                  <a:gd name="connsiteX17" fmla="*/ 655817 w 835489"/>
                  <a:gd name="connsiteY17" fmla="*/ 2353844 h 3531848"/>
                  <a:gd name="connsiteX18" fmla="*/ 600242 w 835489"/>
                  <a:gd name="connsiteY18" fmla="*/ 2452676 h 3531848"/>
                  <a:gd name="connsiteX19" fmla="*/ 480882 w 835489"/>
                  <a:gd name="connsiteY19" fmla="*/ 2711583 h 3531848"/>
                  <a:gd name="connsiteX20" fmla="*/ 253618 w 835489"/>
                  <a:gd name="connsiteY20" fmla="*/ 2975611 h 3531848"/>
                  <a:gd name="connsiteX21" fmla="*/ 164050 w 835489"/>
                  <a:gd name="connsiteY21" fmla="*/ 3164839 h 3531848"/>
                  <a:gd name="connsiteX22" fmla="*/ 8022 w 835489"/>
                  <a:gd name="connsiteY22"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84247 w 835489"/>
                  <a:gd name="connsiteY5" fmla="*/ 537450 h 3531848"/>
                  <a:gd name="connsiteX6" fmla="*/ 543904 w 835489"/>
                  <a:gd name="connsiteY6" fmla="*/ 653564 h 3531848"/>
                  <a:gd name="connsiteX7" fmla="*/ 587447 w 835489"/>
                  <a:gd name="connsiteY7" fmla="*/ 697107 h 3531848"/>
                  <a:gd name="connsiteX8" fmla="*/ 683699 w 835489"/>
                  <a:gd name="connsiteY8" fmla="*/ 800092 h 3531848"/>
                  <a:gd name="connsiteX9" fmla="*/ 767347 w 835489"/>
                  <a:gd name="connsiteY9" fmla="*/ 932529 h 3531848"/>
                  <a:gd name="connsiteX10" fmla="*/ 793703 w 835489"/>
                  <a:gd name="connsiteY10" fmla="*/ 1086525 h 3531848"/>
                  <a:gd name="connsiteX11" fmla="*/ 834953 w 835489"/>
                  <a:gd name="connsiteY11" fmla="*/ 1262504 h 3531848"/>
                  <a:gd name="connsiteX12" fmla="*/ 834572 w 835489"/>
                  <a:gd name="connsiteY12" fmla="*/ 1526229 h 3531848"/>
                  <a:gd name="connsiteX13" fmla="*/ 808217 w 835489"/>
                  <a:gd name="connsiteY13" fmla="*/ 1754208 h 3531848"/>
                  <a:gd name="connsiteX14" fmla="*/ 781862 w 835489"/>
                  <a:gd name="connsiteY14" fmla="*/ 1932150 h 3531848"/>
                  <a:gd name="connsiteX15" fmla="*/ 741566 w 835489"/>
                  <a:gd name="connsiteY15" fmla="*/ 2068091 h 3531848"/>
                  <a:gd name="connsiteX16" fmla="*/ 655817 w 835489"/>
                  <a:gd name="connsiteY16" fmla="*/ 2353844 h 3531848"/>
                  <a:gd name="connsiteX17" fmla="*/ 600242 w 835489"/>
                  <a:gd name="connsiteY17" fmla="*/ 2452676 h 3531848"/>
                  <a:gd name="connsiteX18" fmla="*/ 480882 w 835489"/>
                  <a:gd name="connsiteY18" fmla="*/ 2711583 h 3531848"/>
                  <a:gd name="connsiteX19" fmla="*/ 253618 w 835489"/>
                  <a:gd name="connsiteY19" fmla="*/ 2975611 h 3531848"/>
                  <a:gd name="connsiteX20" fmla="*/ 164050 w 835489"/>
                  <a:gd name="connsiteY20" fmla="*/ 3164839 h 3531848"/>
                  <a:gd name="connsiteX21" fmla="*/ 8022 w 835489"/>
                  <a:gd name="connsiteY21"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84247 w 835489"/>
                  <a:gd name="connsiteY5" fmla="*/ 537450 h 3531848"/>
                  <a:gd name="connsiteX6" fmla="*/ 543904 w 835489"/>
                  <a:gd name="connsiteY6" fmla="*/ 653564 h 3531848"/>
                  <a:gd name="connsiteX7" fmla="*/ 629462 w 835489"/>
                  <a:gd name="connsiteY7" fmla="*/ 851204 h 3531848"/>
                  <a:gd name="connsiteX8" fmla="*/ 683699 w 835489"/>
                  <a:gd name="connsiteY8" fmla="*/ 800092 h 3531848"/>
                  <a:gd name="connsiteX9" fmla="*/ 767347 w 835489"/>
                  <a:gd name="connsiteY9" fmla="*/ 932529 h 3531848"/>
                  <a:gd name="connsiteX10" fmla="*/ 793703 w 835489"/>
                  <a:gd name="connsiteY10" fmla="*/ 1086525 h 3531848"/>
                  <a:gd name="connsiteX11" fmla="*/ 834953 w 835489"/>
                  <a:gd name="connsiteY11" fmla="*/ 1262504 h 3531848"/>
                  <a:gd name="connsiteX12" fmla="*/ 834572 w 835489"/>
                  <a:gd name="connsiteY12" fmla="*/ 1526229 h 3531848"/>
                  <a:gd name="connsiteX13" fmla="*/ 808217 w 835489"/>
                  <a:gd name="connsiteY13" fmla="*/ 1754208 h 3531848"/>
                  <a:gd name="connsiteX14" fmla="*/ 781862 w 835489"/>
                  <a:gd name="connsiteY14" fmla="*/ 1932150 h 3531848"/>
                  <a:gd name="connsiteX15" fmla="*/ 741566 w 835489"/>
                  <a:gd name="connsiteY15" fmla="*/ 2068091 h 3531848"/>
                  <a:gd name="connsiteX16" fmla="*/ 655817 w 835489"/>
                  <a:gd name="connsiteY16" fmla="*/ 2353844 h 3531848"/>
                  <a:gd name="connsiteX17" fmla="*/ 600242 w 835489"/>
                  <a:gd name="connsiteY17" fmla="*/ 2452676 h 3531848"/>
                  <a:gd name="connsiteX18" fmla="*/ 480882 w 835489"/>
                  <a:gd name="connsiteY18" fmla="*/ 2711583 h 3531848"/>
                  <a:gd name="connsiteX19" fmla="*/ 253618 w 835489"/>
                  <a:gd name="connsiteY19" fmla="*/ 2975611 h 3531848"/>
                  <a:gd name="connsiteX20" fmla="*/ 164050 w 835489"/>
                  <a:gd name="connsiteY20" fmla="*/ 3164839 h 3531848"/>
                  <a:gd name="connsiteX21" fmla="*/ 8022 w 835489"/>
                  <a:gd name="connsiteY21"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84247 w 835489"/>
                  <a:gd name="connsiteY5" fmla="*/ 537450 h 3531848"/>
                  <a:gd name="connsiteX6" fmla="*/ 509528 w 835489"/>
                  <a:gd name="connsiteY6" fmla="*/ 694116 h 3531848"/>
                  <a:gd name="connsiteX7" fmla="*/ 629462 w 835489"/>
                  <a:gd name="connsiteY7" fmla="*/ 851204 h 3531848"/>
                  <a:gd name="connsiteX8" fmla="*/ 683699 w 835489"/>
                  <a:gd name="connsiteY8" fmla="*/ 800092 h 3531848"/>
                  <a:gd name="connsiteX9" fmla="*/ 767347 w 835489"/>
                  <a:gd name="connsiteY9" fmla="*/ 932529 h 3531848"/>
                  <a:gd name="connsiteX10" fmla="*/ 793703 w 835489"/>
                  <a:gd name="connsiteY10" fmla="*/ 1086525 h 3531848"/>
                  <a:gd name="connsiteX11" fmla="*/ 834953 w 835489"/>
                  <a:gd name="connsiteY11" fmla="*/ 1262504 h 3531848"/>
                  <a:gd name="connsiteX12" fmla="*/ 834572 w 835489"/>
                  <a:gd name="connsiteY12" fmla="*/ 1526229 h 3531848"/>
                  <a:gd name="connsiteX13" fmla="*/ 808217 w 835489"/>
                  <a:gd name="connsiteY13" fmla="*/ 1754208 h 3531848"/>
                  <a:gd name="connsiteX14" fmla="*/ 781862 w 835489"/>
                  <a:gd name="connsiteY14" fmla="*/ 1932150 h 3531848"/>
                  <a:gd name="connsiteX15" fmla="*/ 741566 w 835489"/>
                  <a:gd name="connsiteY15" fmla="*/ 2068091 h 3531848"/>
                  <a:gd name="connsiteX16" fmla="*/ 655817 w 835489"/>
                  <a:gd name="connsiteY16" fmla="*/ 2353844 h 3531848"/>
                  <a:gd name="connsiteX17" fmla="*/ 600242 w 835489"/>
                  <a:gd name="connsiteY17" fmla="*/ 2452676 h 3531848"/>
                  <a:gd name="connsiteX18" fmla="*/ 480882 w 835489"/>
                  <a:gd name="connsiteY18" fmla="*/ 2711583 h 3531848"/>
                  <a:gd name="connsiteX19" fmla="*/ 253618 w 835489"/>
                  <a:gd name="connsiteY19" fmla="*/ 2975611 h 3531848"/>
                  <a:gd name="connsiteX20" fmla="*/ 164050 w 835489"/>
                  <a:gd name="connsiteY20" fmla="*/ 3164839 h 3531848"/>
                  <a:gd name="connsiteX21" fmla="*/ 8022 w 835489"/>
                  <a:gd name="connsiteY21" fmla="*/ 3531848 h 3531848"/>
                  <a:gd name="connsiteX0" fmla="*/ 0 w 835489"/>
                  <a:gd name="connsiteY0" fmla="*/ 0 h 3531848"/>
                  <a:gd name="connsiteX1" fmla="*/ 137504 w 835489"/>
                  <a:gd name="connsiteY1" fmla="*/ 203621 h 3531848"/>
                  <a:gd name="connsiteX2" fmla="*/ 181047 w 835489"/>
                  <a:gd name="connsiteY2" fmla="*/ 290707 h 3531848"/>
                  <a:gd name="connsiteX3" fmla="*/ 224590 w 835489"/>
                  <a:gd name="connsiteY3" fmla="*/ 334250 h 3531848"/>
                  <a:gd name="connsiteX4" fmla="*/ 297161 w 835489"/>
                  <a:gd name="connsiteY4" fmla="*/ 435850 h 3531848"/>
                  <a:gd name="connsiteX5" fmla="*/ 384247 w 835489"/>
                  <a:gd name="connsiteY5" fmla="*/ 537450 h 3531848"/>
                  <a:gd name="connsiteX6" fmla="*/ 509528 w 835489"/>
                  <a:gd name="connsiteY6" fmla="*/ 694116 h 3531848"/>
                  <a:gd name="connsiteX7" fmla="*/ 629462 w 835489"/>
                  <a:gd name="connsiteY7" fmla="*/ 851204 h 3531848"/>
                  <a:gd name="connsiteX8" fmla="*/ 767347 w 835489"/>
                  <a:gd name="connsiteY8" fmla="*/ 932529 h 3531848"/>
                  <a:gd name="connsiteX9" fmla="*/ 793703 w 835489"/>
                  <a:gd name="connsiteY9" fmla="*/ 1086525 h 3531848"/>
                  <a:gd name="connsiteX10" fmla="*/ 834953 w 835489"/>
                  <a:gd name="connsiteY10" fmla="*/ 1262504 h 3531848"/>
                  <a:gd name="connsiteX11" fmla="*/ 834572 w 835489"/>
                  <a:gd name="connsiteY11" fmla="*/ 1526229 h 3531848"/>
                  <a:gd name="connsiteX12" fmla="*/ 808217 w 835489"/>
                  <a:gd name="connsiteY12" fmla="*/ 1754208 h 3531848"/>
                  <a:gd name="connsiteX13" fmla="*/ 781862 w 835489"/>
                  <a:gd name="connsiteY13" fmla="*/ 1932150 h 3531848"/>
                  <a:gd name="connsiteX14" fmla="*/ 741566 w 835489"/>
                  <a:gd name="connsiteY14" fmla="*/ 2068091 h 3531848"/>
                  <a:gd name="connsiteX15" fmla="*/ 655817 w 835489"/>
                  <a:gd name="connsiteY15" fmla="*/ 2353844 h 3531848"/>
                  <a:gd name="connsiteX16" fmla="*/ 600242 w 835489"/>
                  <a:gd name="connsiteY16" fmla="*/ 2452676 h 3531848"/>
                  <a:gd name="connsiteX17" fmla="*/ 480882 w 835489"/>
                  <a:gd name="connsiteY17" fmla="*/ 2711583 h 3531848"/>
                  <a:gd name="connsiteX18" fmla="*/ 253618 w 835489"/>
                  <a:gd name="connsiteY18" fmla="*/ 2975611 h 3531848"/>
                  <a:gd name="connsiteX19" fmla="*/ 164050 w 835489"/>
                  <a:gd name="connsiteY19" fmla="*/ 3164839 h 3531848"/>
                  <a:gd name="connsiteX20" fmla="*/ 8022 w 835489"/>
                  <a:gd name="connsiteY20" fmla="*/ 3531848 h 3531848"/>
                  <a:gd name="connsiteX0" fmla="*/ 0 w 840943"/>
                  <a:gd name="connsiteY0" fmla="*/ 0 h 3531848"/>
                  <a:gd name="connsiteX1" fmla="*/ 137504 w 840943"/>
                  <a:gd name="connsiteY1" fmla="*/ 203621 h 3531848"/>
                  <a:gd name="connsiteX2" fmla="*/ 181047 w 840943"/>
                  <a:gd name="connsiteY2" fmla="*/ 290707 h 3531848"/>
                  <a:gd name="connsiteX3" fmla="*/ 224590 w 840943"/>
                  <a:gd name="connsiteY3" fmla="*/ 334250 h 3531848"/>
                  <a:gd name="connsiteX4" fmla="*/ 297161 w 840943"/>
                  <a:gd name="connsiteY4" fmla="*/ 435850 h 3531848"/>
                  <a:gd name="connsiteX5" fmla="*/ 384247 w 840943"/>
                  <a:gd name="connsiteY5" fmla="*/ 537450 h 3531848"/>
                  <a:gd name="connsiteX6" fmla="*/ 509528 w 840943"/>
                  <a:gd name="connsiteY6" fmla="*/ 694116 h 3531848"/>
                  <a:gd name="connsiteX7" fmla="*/ 629462 w 840943"/>
                  <a:gd name="connsiteY7" fmla="*/ 851204 h 3531848"/>
                  <a:gd name="connsiteX8" fmla="*/ 767347 w 840943"/>
                  <a:gd name="connsiteY8" fmla="*/ 932529 h 3531848"/>
                  <a:gd name="connsiteX9" fmla="*/ 834953 w 840943"/>
                  <a:gd name="connsiteY9" fmla="*/ 1262504 h 3531848"/>
                  <a:gd name="connsiteX10" fmla="*/ 834572 w 840943"/>
                  <a:gd name="connsiteY10" fmla="*/ 1526229 h 3531848"/>
                  <a:gd name="connsiteX11" fmla="*/ 808217 w 840943"/>
                  <a:gd name="connsiteY11" fmla="*/ 1754208 h 3531848"/>
                  <a:gd name="connsiteX12" fmla="*/ 781862 w 840943"/>
                  <a:gd name="connsiteY12" fmla="*/ 1932150 h 3531848"/>
                  <a:gd name="connsiteX13" fmla="*/ 741566 w 840943"/>
                  <a:gd name="connsiteY13" fmla="*/ 2068091 h 3531848"/>
                  <a:gd name="connsiteX14" fmla="*/ 655817 w 840943"/>
                  <a:gd name="connsiteY14" fmla="*/ 2353844 h 3531848"/>
                  <a:gd name="connsiteX15" fmla="*/ 600242 w 840943"/>
                  <a:gd name="connsiteY15" fmla="*/ 2452676 h 3531848"/>
                  <a:gd name="connsiteX16" fmla="*/ 480882 w 840943"/>
                  <a:gd name="connsiteY16" fmla="*/ 2711583 h 3531848"/>
                  <a:gd name="connsiteX17" fmla="*/ 253618 w 840943"/>
                  <a:gd name="connsiteY17" fmla="*/ 2975611 h 3531848"/>
                  <a:gd name="connsiteX18" fmla="*/ 164050 w 840943"/>
                  <a:gd name="connsiteY18" fmla="*/ 3164839 h 3531848"/>
                  <a:gd name="connsiteX19" fmla="*/ 8022 w 840943"/>
                  <a:gd name="connsiteY19" fmla="*/ 3531848 h 3531848"/>
                  <a:gd name="connsiteX0" fmla="*/ 0 w 840943"/>
                  <a:gd name="connsiteY0" fmla="*/ 0 h 3531848"/>
                  <a:gd name="connsiteX1" fmla="*/ 137504 w 840943"/>
                  <a:gd name="connsiteY1" fmla="*/ 203621 h 3531848"/>
                  <a:gd name="connsiteX2" fmla="*/ 181047 w 840943"/>
                  <a:gd name="connsiteY2" fmla="*/ 290707 h 3531848"/>
                  <a:gd name="connsiteX3" fmla="*/ 224590 w 840943"/>
                  <a:gd name="connsiteY3" fmla="*/ 334250 h 3531848"/>
                  <a:gd name="connsiteX4" fmla="*/ 297161 w 840943"/>
                  <a:gd name="connsiteY4" fmla="*/ 435850 h 3531848"/>
                  <a:gd name="connsiteX5" fmla="*/ 384247 w 840943"/>
                  <a:gd name="connsiteY5" fmla="*/ 537450 h 3531848"/>
                  <a:gd name="connsiteX6" fmla="*/ 509528 w 840943"/>
                  <a:gd name="connsiteY6" fmla="*/ 694116 h 3531848"/>
                  <a:gd name="connsiteX7" fmla="*/ 629462 w 840943"/>
                  <a:gd name="connsiteY7" fmla="*/ 851204 h 3531848"/>
                  <a:gd name="connsiteX8" fmla="*/ 744430 w 840943"/>
                  <a:gd name="connsiteY8" fmla="*/ 1135289 h 3531848"/>
                  <a:gd name="connsiteX9" fmla="*/ 834953 w 840943"/>
                  <a:gd name="connsiteY9" fmla="*/ 1262504 h 3531848"/>
                  <a:gd name="connsiteX10" fmla="*/ 834572 w 840943"/>
                  <a:gd name="connsiteY10" fmla="*/ 1526229 h 3531848"/>
                  <a:gd name="connsiteX11" fmla="*/ 808217 w 840943"/>
                  <a:gd name="connsiteY11" fmla="*/ 1754208 h 3531848"/>
                  <a:gd name="connsiteX12" fmla="*/ 781862 w 840943"/>
                  <a:gd name="connsiteY12" fmla="*/ 1932150 h 3531848"/>
                  <a:gd name="connsiteX13" fmla="*/ 741566 w 840943"/>
                  <a:gd name="connsiteY13" fmla="*/ 2068091 h 3531848"/>
                  <a:gd name="connsiteX14" fmla="*/ 655817 w 840943"/>
                  <a:gd name="connsiteY14" fmla="*/ 2353844 h 3531848"/>
                  <a:gd name="connsiteX15" fmla="*/ 600242 w 840943"/>
                  <a:gd name="connsiteY15" fmla="*/ 2452676 h 3531848"/>
                  <a:gd name="connsiteX16" fmla="*/ 480882 w 840943"/>
                  <a:gd name="connsiteY16" fmla="*/ 2711583 h 3531848"/>
                  <a:gd name="connsiteX17" fmla="*/ 253618 w 840943"/>
                  <a:gd name="connsiteY17" fmla="*/ 2975611 h 3531848"/>
                  <a:gd name="connsiteX18" fmla="*/ 164050 w 840943"/>
                  <a:gd name="connsiteY18" fmla="*/ 3164839 h 3531848"/>
                  <a:gd name="connsiteX19" fmla="*/ 8022 w 840943"/>
                  <a:gd name="connsiteY19" fmla="*/ 3531848 h 3531848"/>
                  <a:gd name="connsiteX0" fmla="*/ 0 w 840943"/>
                  <a:gd name="connsiteY0" fmla="*/ 0 h 3531848"/>
                  <a:gd name="connsiteX1" fmla="*/ 137504 w 840943"/>
                  <a:gd name="connsiteY1" fmla="*/ 203621 h 3531848"/>
                  <a:gd name="connsiteX2" fmla="*/ 181047 w 840943"/>
                  <a:gd name="connsiteY2" fmla="*/ 290707 h 3531848"/>
                  <a:gd name="connsiteX3" fmla="*/ 224590 w 840943"/>
                  <a:gd name="connsiteY3" fmla="*/ 334250 h 3531848"/>
                  <a:gd name="connsiteX4" fmla="*/ 297161 w 840943"/>
                  <a:gd name="connsiteY4" fmla="*/ 435850 h 3531848"/>
                  <a:gd name="connsiteX5" fmla="*/ 384247 w 840943"/>
                  <a:gd name="connsiteY5" fmla="*/ 537450 h 3531848"/>
                  <a:gd name="connsiteX6" fmla="*/ 509528 w 840943"/>
                  <a:gd name="connsiteY6" fmla="*/ 694116 h 3531848"/>
                  <a:gd name="connsiteX7" fmla="*/ 629462 w 840943"/>
                  <a:gd name="connsiteY7" fmla="*/ 851204 h 3531848"/>
                  <a:gd name="connsiteX8" fmla="*/ 744430 w 840943"/>
                  <a:gd name="connsiteY8" fmla="*/ 1135289 h 3531848"/>
                  <a:gd name="connsiteX9" fmla="*/ 834953 w 840943"/>
                  <a:gd name="connsiteY9" fmla="*/ 1262504 h 3531848"/>
                  <a:gd name="connsiteX10" fmla="*/ 834572 w 840943"/>
                  <a:gd name="connsiteY10" fmla="*/ 1526229 h 3531848"/>
                  <a:gd name="connsiteX11" fmla="*/ 808217 w 840943"/>
                  <a:gd name="connsiteY11" fmla="*/ 1754208 h 3531848"/>
                  <a:gd name="connsiteX12" fmla="*/ 781862 w 840943"/>
                  <a:gd name="connsiteY12" fmla="*/ 1932150 h 3531848"/>
                  <a:gd name="connsiteX13" fmla="*/ 741566 w 840943"/>
                  <a:gd name="connsiteY13" fmla="*/ 2068091 h 3531848"/>
                  <a:gd name="connsiteX14" fmla="*/ 655817 w 840943"/>
                  <a:gd name="connsiteY14" fmla="*/ 2353844 h 3531848"/>
                  <a:gd name="connsiteX15" fmla="*/ 600242 w 840943"/>
                  <a:gd name="connsiteY15" fmla="*/ 2452676 h 3531848"/>
                  <a:gd name="connsiteX16" fmla="*/ 480882 w 840943"/>
                  <a:gd name="connsiteY16" fmla="*/ 2711583 h 3531848"/>
                  <a:gd name="connsiteX17" fmla="*/ 253618 w 840943"/>
                  <a:gd name="connsiteY17" fmla="*/ 2975611 h 3531848"/>
                  <a:gd name="connsiteX18" fmla="*/ 164050 w 840943"/>
                  <a:gd name="connsiteY18" fmla="*/ 3164839 h 3531848"/>
                  <a:gd name="connsiteX19" fmla="*/ 8022 w 840943"/>
                  <a:gd name="connsiteY19" fmla="*/ 3531848 h 3531848"/>
                  <a:gd name="connsiteX0" fmla="*/ 0 w 836933"/>
                  <a:gd name="connsiteY0" fmla="*/ 0 h 3531848"/>
                  <a:gd name="connsiteX1" fmla="*/ 137504 w 836933"/>
                  <a:gd name="connsiteY1" fmla="*/ 203621 h 3531848"/>
                  <a:gd name="connsiteX2" fmla="*/ 181047 w 836933"/>
                  <a:gd name="connsiteY2" fmla="*/ 290707 h 3531848"/>
                  <a:gd name="connsiteX3" fmla="*/ 224590 w 836933"/>
                  <a:gd name="connsiteY3" fmla="*/ 334250 h 3531848"/>
                  <a:gd name="connsiteX4" fmla="*/ 297161 w 836933"/>
                  <a:gd name="connsiteY4" fmla="*/ 435850 h 3531848"/>
                  <a:gd name="connsiteX5" fmla="*/ 384247 w 836933"/>
                  <a:gd name="connsiteY5" fmla="*/ 537450 h 3531848"/>
                  <a:gd name="connsiteX6" fmla="*/ 509528 w 836933"/>
                  <a:gd name="connsiteY6" fmla="*/ 694116 h 3531848"/>
                  <a:gd name="connsiteX7" fmla="*/ 629462 w 836933"/>
                  <a:gd name="connsiteY7" fmla="*/ 851204 h 3531848"/>
                  <a:gd name="connsiteX8" fmla="*/ 744430 w 836933"/>
                  <a:gd name="connsiteY8" fmla="*/ 1135289 h 3531848"/>
                  <a:gd name="connsiteX9" fmla="*/ 834572 w 836933"/>
                  <a:gd name="connsiteY9" fmla="*/ 1526229 h 3531848"/>
                  <a:gd name="connsiteX10" fmla="*/ 808217 w 836933"/>
                  <a:gd name="connsiteY10" fmla="*/ 1754208 h 3531848"/>
                  <a:gd name="connsiteX11" fmla="*/ 781862 w 836933"/>
                  <a:gd name="connsiteY11" fmla="*/ 1932150 h 3531848"/>
                  <a:gd name="connsiteX12" fmla="*/ 741566 w 836933"/>
                  <a:gd name="connsiteY12" fmla="*/ 2068091 h 3531848"/>
                  <a:gd name="connsiteX13" fmla="*/ 655817 w 836933"/>
                  <a:gd name="connsiteY13" fmla="*/ 2353844 h 3531848"/>
                  <a:gd name="connsiteX14" fmla="*/ 600242 w 836933"/>
                  <a:gd name="connsiteY14" fmla="*/ 2452676 h 3531848"/>
                  <a:gd name="connsiteX15" fmla="*/ 480882 w 836933"/>
                  <a:gd name="connsiteY15" fmla="*/ 2711583 h 3531848"/>
                  <a:gd name="connsiteX16" fmla="*/ 253618 w 836933"/>
                  <a:gd name="connsiteY16" fmla="*/ 2975611 h 3531848"/>
                  <a:gd name="connsiteX17" fmla="*/ 164050 w 836933"/>
                  <a:gd name="connsiteY17" fmla="*/ 3164839 h 3531848"/>
                  <a:gd name="connsiteX18" fmla="*/ 8022 w 836933"/>
                  <a:gd name="connsiteY18" fmla="*/ 3531848 h 3531848"/>
                  <a:gd name="connsiteX0" fmla="*/ 0 w 808217"/>
                  <a:gd name="connsiteY0" fmla="*/ 0 h 3531848"/>
                  <a:gd name="connsiteX1" fmla="*/ 137504 w 808217"/>
                  <a:gd name="connsiteY1" fmla="*/ 203621 h 3531848"/>
                  <a:gd name="connsiteX2" fmla="*/ 181047 w 808217"/>
                  <a:gd name="connsiteY2" fmla="*/ 290707 h 3531848"/>
                  <a:gd name="connsiteX3" fmla="*/ 224590 w 808217"/>
                  <a:gd name="connsiteY3" fmla="*/ 334250 h 3531848"/>
                  <a:gd name="connsiteX4" fmla="*/ 297161 w 808217"/>
                  <a:gd name="connsiteY4" fmla="*/ 435850 h 3531848"/>
                  <a:gd name="connsiteX5" fmla="*/ 384247 w 808217"/>
                  <a:gd name="connsiteY5" fmla="*/ 537450 h 3531848"/>
                  <a:gd name="connsiteX6" fmla="*/ 509528 w 808217"/>
                  <a:gd name="connsiteY6" fmla="*/ 694116 h 3531848"/>
                  <a:gd name="connsiteX7" fmla="*/ 629462 w 808217"/>
                  <a:gd name="connsiteY7" fmla="*/ 851204 h 3531848"/>
                  <a:gd name="connsiteX8" fmla="*/ 744430 w 808217"/>
                  <a:gd name="connsiteY8" fmla="*/ 1135289 h 3531848"/>
                  <a:gd name="connsiteX9" fmla="*/ 808217 w 808217"/>
                  <a:gd name="connsiteY9" fmla="*/ 1754208 h 3531848"/>
                  <a:gd name="connsiteX10" fmla="*/ 781862 w 808217"/>
                  <a:gd name="connsiteY10" fmla="*/ 1932150 h 3531848"/>
                  <a:gd name="connsiteX11" fmla="*/ 741566 w 808217"/>
                  <a:gd name="connsiteY11" fmla="*/ 2068091 h 3531848"/>
                  <a:gd name="connsiteX12" fmla="*/ 655817 w 808217"/>
                  <a:gd name="connsiteY12" fmla="*/ 2353844 h 3531848"/>
                  <a:gd name="connsiteX13" fmla="*/ 600242 w 808217"/>
                  <a:gd name="connsiteY13" fmla="*/ 2452676 h 3531848"/>
                  <a:gd name="connsiteX14" fmla="*/ 480882 w 808217"/>
                  <a:gd name="connsiteY14" fmla="*/ 2711583 h 3531848"/>
                  <a:gd name="connsiteX15" fmla="*/ 253618 w 808217"/>
                  <a:gd name="connsiteY15" fmla="*/ 2975611 h 3531848"/>
                  <a:gd name="connsiteX16" fmla="*/ 164050 w 808217"/>
                  <a:gd name="connsiteY16" fmla="*/ 3164839 h 3531848"/>
                  <a:gd name="connsiteX17" fmla="*/ 8022 w 808217"/>
                  <a:gd name="connsiteY17" fmla="*/ 3531848 h 3531848"/>
                  <a:gd name="connsiteX0" fmla="*/ 0 w 808931"/>
                  <a:gd name="connsiteY0" fmla="*/ 0 h 3531848"/>
                  <a:gd name="connsiteX1" fmla="*/ 137504 w 808931"/>
                  <a:gd name="connsiteY1" fmla="*/ 203621 h 3531848"/>
                  <a:gd name="connsiteX2" fmla="*/ 181047 w 808931"/>
                  <a:gd name="connsiteY2" fmla="*/ 290707 h 3531848"/>
                  <a:gd name="connsiteX3" fmla="*/ 224590 w 808931"/>
                  <a:gd name="connsiteY3" fmla="*/ 334250 h 3531848"/>
                  <a:gd name="connsiteX4" fmla="*/ 297161 w 808931"/>
                  <a:gd name="connsiteY4" fmla="*/ 435850 h 3531848"/>
                  <a:gd name="connsiteX5" fmla="*/ 384247 w 808931"/>
                  <a:gd name="connsiteY5" fmla="*/ 537450 h 3531848"/>
                  <a:gd name="connsiteX6" fmla="*/ 509528 w 808931"/>
                  <a:gd name="connsiteY6" fmla="*/ 694116 h 3531848"/>
                  <a:gd name="connsiteX7" fmla="*/ 629462 w 808931"/>
                  <a:gd name="connsiteY7" fmla="*/ 851204 h 3531848"/>
                  <a:gd name="connsiteX8" fmla="*/ 755889 w 808931"/>
                  <a:gd name="connsiteY8" fmla="*/ 1248834 h 3531848"/>
                  <a:gd name="connsiteX9" fmla="*/ 808217 w 808931"/>
                  <a:gd name="connsiteY9" fmla="*/ 1754208 h 3531848"/>
                  <a:gd name="connsiteX10" fmla="*/ 781862 w 808931"/>
                  <a:gd name="connsiteY10" fmla="*/ 1932150 h 3531848"/>
                  <a:gd name="connsiteX11" fmla="*/ 741566 w 808931"/>
                  <a:gd name="connsiteY11" fmla="*/ 2068091 h 3531848"/>
                  <a:gd name="connsiteX12" fmla="*/ 655817 w 808931"/>
                  <a:gd name="connsiteY12" fmla="*/ 2353844 h 3531848"/>
                  <a:gd name="connsiteX13" fmla="*/ 600242 w 808931"/>
                  <a:gd name="connsiteY13" fmla="*/ 2452676 h 3531848"/>
                  <a:gd name="connsiteX14" fmla="*/ 480882 w 808931"/>
                  <a:gd name="connsiteY14" fmla="*/ 2711583 h 3531848"/>
                  <a:gd name="connsiteX15" fmla="*/ 253618 w 808931"/>
                  <a:gd name="connsiteY15" fmla="*/ 2975611 h 3531848"/>
                  <a:gd name="connsiteX16" fmla="*/ 164050 w 808931"/>
                  <a:gd name="connsiteY16" fmla="*/ 3164839 h 3531848"/>
                  <a:gd name="connsiteX17" fmla="*/ 8022 w 808931"/>
                  <a:gd name="connsiteY17" fmla="*/ 3531848 h 3531848"/>
                  <a:gd name="connsiteX0" fmla="*/ 0 w 790699"/>
                  <a:gd name="connsiteY0" fmla="*/ 0 h 3531848"/>
                  <a:gd name="connsiteX1" fmla="*/ 137504 w 790699"/>
                  <a:gd name="connsiteY1" fmla="*/ 203621 h 3531848"/>
                  <a:gd name="connsiteX2" fmla="*/ 181047 w 790699"/>
                  <a:gd name="connsiteY2" fmla="*/ 290707 h 3531848"/>
                  <a:gd name="connsiteX3" fmla="*/ 224590 w 790699"/>
                  <a:gd name="connsiteY3" fmla="*/ 334250 h 3531848"/>
                  <a:gd name="connsiteX4" fmla="*/ 297161 w 790699"/>
                  <a:gd name="connsiteY4" fmla="*/ 435850 h 3531848"/>
                  <a:gd name="connsiteX5" fmla="*/ 384247 w 790699"/>
                  <a:gd name="connsiteY5" fmla="*/ 537450 h 3531848"/>
                  <a:gd name="connsiteX6" fmla="*/ 509528 w 790699"/>
                  <a:gd name="connsiteY6" fmla="*/ 694116 h 3531848"/>
                  <a:gd name="connsiteX7" fmla="*/ 629462 w 790699"/>
                  <a:gd name="connsiteY7" fmla="*/ 851204 h 3531848"/>
                  <a:gd name="connsiteX8" fmla="*/ 755889 w 790699"/>
                  <a:gd name="connsiteY8" fmla="*/ 1248834 h 3531848"/>
                  <a:gd name="connsiteX9" fmla="*/ 785300 w 790699"/>
                  <a:gd name="connsiteY9" fmla="*/ 1600111 h 3531848"/>
                  <a:gd name="connsiteX10" fmla="*/ 781862 w 790699"/>
                  <a:gd name="connsiteY10" fmla="*/ 1932150 h 3531848"/>
                  <a:gd name="connsiteX11" fmla="*/ 741566 w 790699"/>
                  <a:gd name="connsiteY11" fmla="*/ 2068091 h 3531848"/>
                  <a:gd name="connsiteX12" fmla="*/ 655817 w 790699"/>
                  <a:gd name="connsiteY12" fmla="*/ 2353844 h 3531848"/>
                  <a:gd name="connsiteX13" fmla="*/ 600242 w 790699"/>
                  <a:gd name="connsiteY13" fmla="*/ 2452676 h 3531848"/>
                  <a:gd name="connsiteX14" fmla="*/ 480882 w 790699"/>
                  <a:gd name="connsiteY14" fmla="*/ 2711583 h 3531848"/>
                  <a:gd name="connsiteX15" fmla="*/ 253618 w 790699"/>
                  <a:gd name="connsiteY15" fmla="*/ 2975611 h 3531848"/>
                  <a:gd name="connsiteX16" fmla="*/ 164050 w 790699"/>
                  <a:gd name="connsiteY16" fmla="*/ 3164839 h 3531848"/>
                  <a:gd name="connsiteX17" fmla="*/ 8022 w 790699"/>
                  <a:gd name="connsiteY17" fmla="*/ 3531848 h 35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699" h="3531848">
                    <a:moveTo>
                      <a:pt x="0" y="0"/>
                    </a:moveTo>
                    <a:cubicBezTo>
                      <a:pt x="15119" y="27214"/>
                      <a:pt x="118152" y="167335"/>
                      <a:pt x="137504" y="203621"/>
                    </a:cubicBezTo>
                    <a:cubicBezTo>
                      <a:pt x="152051" y="247262"/>
                      <a:pt x="149783" y="253191"/>
                      <a:pt x="181047" y="290707"/>
                    </a:cubicBezTo>
                    <a:cubicBezTo>
                      <a:pt x="194188" y="306476"/>
                      <a:pt x="205238" y="310060"/>
                      <a:pt x="224590" y="334250"/>
                    </a:cubicBezTo>
                    <a:cubicBezTo>
                      <a:pt x="243942" y="358440"/>
                      <a:pt x="270552" y="401983"/>
                      <a:pt x="297161" y="435850"/>
                    </a:cubicBezTo>
                    <a:cubicBezTo>
                      <a:pt x="323771" y="469717"/>
                      <a:pt x="348853" y="494406"/>
                      <a:pt x="384247" y="537450"/>
                    </a:cubicBezTo>
                    <a:cubicBezTo>
                      <a:pt x="419642" y="580494"/>
                      <a:pt x="468659" y="641824"/>
                      <a:pt x="509528" y="694116"/>
                    </a:cubicBezTo>
                    <a:cubicBezTo>
                      <a:pt x="550397" y="746408"/>
                      <a:pt x="588402" y="758751"/>
                      <a:pt x="629462" y="851204"/>
                    </a:cubicBezTo>
                    <a:cubicBezTo>
                      <a:pt x="670522" y="943657"/>
                      <a:pt x="729916" y="1124016"/>
                      <a:pt x="755889" y="1248834"/>
                    </a:cubicBezTo>
                    <a:cubicBezTo>
                      <a:pt x="781862" y="1373652"/>
                      <a:pt x="780971" y="1486225"/>
                      <a:pt x="785300" y="1600111"/>
                    </a:cubicBezTo>
                    <a:cubicBezTo>
                      <a:pt x="789629" y="1713997"/>
                      <a:pt x="796376" y="1917636"/>
                      <a:pt x="781862" y="1932150"/>
                    </a:cubicBezTo>
                    <a:cubicBezTo>
                      <a:pt x="777024" y="1946664"/>
                      <a:pt x="762573" y="1997809"/>
                      <a:pt x="741566" y="2068091"/>
                    </a:cubicBezTo>
                    <a:cubicBezTo>
                      <a:pt x="720559" y="2138373"/>
                      <a:pt x="679371" y="2289747"/>
                      <a:pt x="655817" y="2353844"/>
                    </a:cubicBezTo>
                    <a:cubicBezTo>
                      <a:pt x="632263" y="2417942"/>
                      <a:pt x="629398" y="2393053"/>
                      <a:pt x="600242" y="2452676"/>
                    </a:cubicBezTo>
                    <a:cubicBezTo>
                      <a:pt x="571086" y="2512299"/>
                      <a:pt x="538653" y="2624427"/>
                      <a:pt x="480882" y="2711583"/>
                    </a:cubicBezTo>
                    <a:cubicBezTo>
                      <a:pt x="423111" y="2798739"/>
                      <a:pt x="306423" y="2900068"/>
                      <a:pt x="253618" y="2975611"/>
                    </a:cubicBezTo>
                    <a:cubicBezTo>
                      <a:pt x="200813" y="3051154"/>
                      <a:pt x="204983" y="3072133"/>
                      <a:pt x="164050" y="3164839"/>
                    </a:cubicBezTo>
                    <a:cubicBezTo>
                      <a:pt x="123117" y="3257545"/>
                      <a:pt x="45248" y="3420168"/>
                      <a:pt x="8022" y="3531848"/>
                    </a:cubicBezTo>
                  </a:path>
                </a:pathLst>
              </a:cu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Connettore 2 15">
              <a:extLst>
                <a:ext uri="{FF2B5EF4-FFF2-40B4-BE49-F238E27FC236}">
                  <a16:creationId xmlns:a16="http://schemas.microsoft.com/office/drawing/2014/main" id="{EDE2B502-166E-42AA-8BFA-4DA25375DD9F}"/>
                </a:ext>
              </a:extLst>
            </p:cNvPr>
            <p:cNvCxnSpPr>
              <a:cxnSpLocks/>
            </p:cNvCxnSpPr>
            <p:nvPr/>
          </p:nvCxnSpPr>
          <p:spPr>
            <a:xfrm flipH="1">
              <a:off x="3445606" y="2718294"/>
              <a:ext cx="210251" cy="940098"/>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9" name="CasellaDiTesto 18">
            <a:extLst>
              <a:ext uri="{FF2B5EF4-FFF2-40B4-BE49-F238E27FC236}">
                <a16:creationId xmlns:a16="http://schemas.microsoft.com/office/drawing/2014/main" id="{60CD9D3E-5391-492D-A27A-4371967F1ADE}"/>
              </a:ext>
            </a:extLst>
          </p:cNvPr>
          <p:cNvSpPr txBox="1"/>
          <p:nvPr/>
        </p:nvSpPr>
        <p:spPr>
          <a:xfrm>
            <a:off x="7344882" y="1458646"/>
            <a:ext cx="4207836" cy="523220"/>
          </a:xfrm>
          <a:prstGeom prst="rect">
            <a:avLst/>
          </a:prstGeom>
          <a:noFill/>
          <a:ln>
            <a:solidFill>
              <a:schemeClr val="accent1"/>
            </a:solidFill>
            <a:prstDash val="dash"/>
          </a:ln>
        </p:spPr>
        <p:txBody>
          <a:bodyPr wrap="square" rtlCol="0">
            <a:spAutoFit/>
          </a:bodyPr>
          <a:lstStyle/>
          <a:p>
            <a:pPr algn="r"/>
            <a:r>
              <a:rPr lang="en-US" sz="1400" b="1" dirty="0">
                <a:solidFill>
                  <a:srgbClr val="C00000"/>
                </a:solidFill>
              </a:rPr>
              <a:t>Example for the </a:t>
            </a:r>
            <a:r>
              <a:rPr lang="en-US" sz="1400" b="1" baseline="30000" dirty="0">
                <a:solidFill>
                  <a:srgbClr val="C00000"/>
                </a:solidFill>
              </a:rPr>
              <a:t>12</a:t>
            </a:r>
            <a:r>
              <a:rPr lang="en-US" sz="1400" b="1" dirty="0">
                <a:solidFill>
                  <a:srgbClr val="C00000"/>
                </a:solidFill>
              </a:rPr>
              <a:t>C+</a:t>
            </a:r>
            <a:r>
              <a:rPr lang="en-US" sz="1400" b="1" baseline="30000" dirty="0">
                <a:solidFill>
                  <a:srgbClr val="C00000"/>
                </a:solidFill>
              </a:rPr>
              <a:t>12</a:t>
            </a:r>
            <a:r>
              <a:rPr lang="en-US" sz="1400" b="1" dirty="0">
                <a:solidFill>
                  <a:srgbClr val="C00000"/>
                </a:solidFill>
              </a:rPr>
              <a:t>C at 95 MeV case </a:t>
            </a:r>
          </a:p>
          <a:p>
            <a:pPr algn="r"/>
            <a:r>
              <a:rPr lang="en-US" sz="1400" dirty="0">
                <a:solidFill>
                  <a:srgbClr val="C00000"/>
                </a:solidFill>
              </a:rPr>
              <a:t>L. Morelli – J. Phys. G </a:t>
            </a:r>
            <a:r>
              <a:rPr lang="en-US" sz="1400" dirty="0" err="1">
                <a:solidFill>
                  <a:srgbClr val="C00000"/>
                </a:solidFill>
              </a:rPr>
              <a:t>Nucl</a:t>
            </a:r>
            <a:r>
              <a:rPr lang="en-US" sz="1400" dirty="0">
                <a:solidFill>
                  <a:srgbClr val="C00000"/>
                </a:solidFill>
              </a:rPr>
              <a:t>. Part. Phys 41 (2014) 075108</a:t>
            </a:r>
          </a:p>
        </p:txBody>
      </p:sp>
    </p:spTree>
    <p:extLst>
      <p:ext uri="{BB962C8B-B14F-4D97-AF65-F5344CB8AC3E}">
        <p14:creationId xmlns:p14="http://schemas.microsoft.com/office/powerpoint/2010/main" val="226000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35</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8" name="Rettangolo 7"/>
          <p:cNvSpPr/>
          <p:nvPr/>
        </p:nvSpPr>
        <p:spPr>
          <a:xfrm>
            <a:off x="5137825" y="269247"/>
            <a:ext cx="5278484" cy="830997"/>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400" b="1" dirty="0">
                <a:solidFill>
                  <a:srgbClr val="C00000"/>
                </a:solidFill>
              </a:rPr>
              <a:t>Z</a:t>
            </a:r>
            <a:r>
              <a:rPr lang="en-US" sz="2400" b="1" baseline="-25000" dirty="0">
                <a:solidFill>
                  <a:srgbClr val="C00000"/>
                </a:solidFill>
              </a:rPr>
              <a:t>ER</a:t>
            </a:r>
            <a:r>
              <a:rPr lang="en-US" sz="2400" b="1" dirty="0">
                <a:solidFill>
                  <a:srgbClr val="C00000"/>
                </a:solidFill>
              </a:rPr>
              <a:t>=18</a:t>
            </a:r>
            <a:r>
              <a:rPr lang="en-US" sz="2400" dirty="0"/>
              <a:t> </a:t>
            </a:r>
            <a:r>
              <a:rPr lang="en-US" sz="2200" b="1" dirty="0"/>
              <a:t>– </a:t>
            </a:r>
            <a:r>
              <a:rPr lang="en-US" sz="2200" b="1" dirty="0">
                <a:solidFill>
                  <a:srgbClr val="C00000"/>
                </a:solidFill>
                <a:latin typeface="Symbol" panose="05050102010706020507" pitchFamily="18" charset="2"/>
              </a:rPr>
              <a:t>2a</a:t>
            </a:r>
            <a:r>
              <a:rPr lang="en-US" sz="2200" b="1" dirty="0"/>
              <a:t>  </a:t>
            </a:r>
            <a:r>
              <a:rPr lang="en-US" sz="2200" dirty="0"/>
              <a:t>correlations</a:t>
            </a:r>
          </a:p>
        </p:txBody>
      </p:sp>
      <p:sp>
        <p:nvSpPr>
          <p:cNvPr id="9" name="CasellaDiTesto 8"/>
          <p:cNvSpPr txBox="1"/>
          <p:nvPr/>
        </p:nvSpPr>
        <p:spPr>
          <a:xfrm>
            <a:off x="134917" y="1459008"/>
            <a:ext cx="3543948" cy="1323439"/>
          </a:xfrm>
          <a:prstGeom prst="rect">
            <a:avLst/>
          </a:prstGeom>
          <a:noFill/>
          <a:ln w="28575">
            <a:solidFill>
              <a:srgbClr val="2A1AF6"/>
            </a:solidFill>
          </a:ln>
        </p:spPr>
        <p:txBody>
          <a:bodyPr wrap="square" rtlCol="0">
            <a:spAutoFit/>
          </a:bodyPr>
          <a:lstStyle/>
          <a:p>
            <a:pPr marL="285750" indent="-285750">
              <a:buFont typeface="Wingdings" panose="05000000000000000000" pitchFamily="2" charset="2"/>
              <a:buChar char="Ø"/>
            </a:pPr>
            <a:r>
              <a:rPr lang="it-IT" sz="2000" dirty="0" err="1"/>
              <a:t>Larger</a:t>
            </a:r>
            <a:r>
              <a:rPr lang="it-IT" sz="2000" dirty="0"/>
              <a:t> </a:t>
            </a:r>
            <a:r>
              <a:rPr lang="it-IT" sz="2000" dirty="0" err="1"/>
              <a:t>dissipation</a:t>
            </a:r>
            <a:r>
              <a:rPr lang="it-IT" sz="2000" dirty="0"/>
              <a:t> (</a:t>
            </a:r>
            <a:r>
              <a:rPr lang="it-IT" sz="2000" dirty="0" err="1"/>
              <a:t>missing</a:t>
            </a:r>
            <a:r>
              <a:rPr lang="it-IT" sz="2000" dirty="0"/>
              <a:t> Q-</a:t>
            </a:r>
            <a:r>
              <a:rPr lang="it-IT" sz="2000" dirty="0" err="1"/>
              <a:t>value</a:t>
            </a:r>
            <a:r>
              <a:rPr lang="it-IT" sz="2000" dirty="0"/>
              <a:t>) </a:t>
            </a:r>
            <a:r>
              <a:rPr lang="it-IT" sz="2000" dirty="0">
                <a:sym typeface="Wingdings" panose="05000000000000000000" pitchFamily="2" charset="2"/>
              </a:rPr>
              <a:t> </a:t>
            </a:r>
            <a:r>
              <a:rPr lang="it-IT" sz="2000" dirty="0" err="1">
                <a:sym typeface="Wingdings" panose="05000000000000000000" pitchFamily="2" charset="2"/>
              </a:rPr>
              <a:t>larger</a:t>
            </a:r>
            <a:r>
              <a:rPr lang="it-IT" sz="2000" dirty="0">
                <a:sym typeface="Wingdings" panose="05000000000000000000" pitchFamily="2" charset="2"/>
              </a:rPr>
              <a:t> </a:t>
            </a:r>
            <a:r>
              <a:rPr lang="it-IT" sz="2000" dirty="0" err="1"/>
              <a:t>experimental</a:t>
            </a:r>
            <a:r>
              <a:rPr lang="it-IT" sz="2000" dirty="0"/>
              <a:t>  </a:t>
            </a:r>
            <a:r>
              <a:rPr lang="it-IT" sz="2000" b="1" dirty="0">
                <a:solidFill>
                  <a:srgbClr val="C00000"/>
                </a:solidFill>
              </a:rPr>
              <a:t>n-</a:t>
            </a:r>
            <a:r>
              <a:rPr lang="it-IT" sz="2000" b="1" dirty="0" err="1">
                <a:solidFill>
                  <a:srgbClr val="C00000"/>
                </a:solidFill>
              </a:rPr>
              <a:t>emission</a:t>
            </a:r>
            <a:r>
              <a:rPr lang="it-IT" sz="2000" dirty="0"/>
              <a:t> </a:t>
            </a:r>
            <a:r>
              <a:rPr lang="it-IT" sz="2000" dirty="0" err="1"/>
              <a:t>observed</a:t>
            </a:r>
            <a:r>
              <a:rPr lang="it-IT" sz="2000" dirty="0"/>
              <a:t> in </a:t>
            </a:r>
            <a:r>
              <a:rPr lang="en-US" sz="2000" b="1" dirty="0">
                <a:latin typeface="Symbol" panose="05050102010706020507" pitchFamily="18" charset="2"/>
              </a:rPr>
              <a:t>a</a:t>
            </a:r>
            <a:r>
              <a:rPr lang="en-US" sz="2000" b="1" dirty="0"/>
              <a:t>-decay</a:t>
            </a:r>
            <a:r>
              <a:rPr lang="en-US" sz="2000" dirty="0"/>
              <a:t> channels</a:t>
            </a:r>
          </a:p>
        </p:txBody>
      </p:sp>
      <p:sp>
        <p:nvSpPr>
          <p:cNvPr id="10" name="Rettangolo 9"/>
          <p:cNvSpPr/>
          <p:nvPr/>
        </p:nvSpPr>
        <p:spPr>
          <a:xfrm>
            <a:off x="134917" y="3500438"/>
            <a:ext cx="3095278" cy="1015663"/>
          </a:xfrm>
          <a:prstGeom prst="rect">
            <a:avLst/>
          </a:prstGeom>
          <a:ln w="28575">
            <a:solidFill>
              <a:srgbClr val="2A1AF6"/>
            </a:solidFill>
          </a:ln>
        </p:spPr>
        <p:txBody>
          <a:bodyPr wrap="square">
            <a:spAutoFit/>
          </a:bodyPr>
          <a:lstStyle/>
          <a:p>
            <a:pPr marL="285750" indent="-285750">
              <a:buClr>
                <a:schemeClr val="accent1"/>
              </a:buClr>
              <a:buFont typeface="Wingdings" panose="05000000000000000000" pitchFamily="2" charset="2"/>
              <a:buChar char="Ø"/>
            </a:pPr>
            <a:r>
              <a:rPr lang="en-US" sz="2000" dirty="0"/>
              <a:t>Larger experimental production of </a:t>
            </a:r>
            <a:r>
              <a:rPr lang="en-US" sz="2000" b="1" baseline="30000" dirty="0"/>
              <a:t>8</a:t>
            </a:r>
            <a:r>
              <a:rPr lang="en-US" sz="2000" b="1" dirty="0"/>
              <a:t>Be </a:t>
            </a:r>
            <a:r>
              <a:rPr lang="en-US" sz="2000" b="1" dirty="0">
                <a:sym typeface="Wingdings" panose="05000000000000000000" pitchFamily="2" charset="2"/>
              </a:rPr>
              <a:t> </a:t>
            </a:r>
            <a:r>
              <a:rPr lang="en-US" sz="2000" b="1" dirty="0">
                <a:solidFill>
                  <a:srgbClr val="2A1AF6"/>
                </a:solidFill>
                <a:sym typeface="Wingdings" panose="05000000000000000000" pitchFamily="2" charset="2"/>
              </a:rPr>
              <a:t>2</a:t>
            </a:r>
            <a:r>
              <a:rPr lang="en-US" sz="2000" b="1" dirty="0">
                <a:solidFill>
                  <a:srgbClr val="2A1AF6"/>
                </a:solidFill>
                <a:latin typeface="Symbol" panose="05050102010706020507" pitchFamily="18" charset="2"/>
                <a:sym typeface="Wingdings" panose="05000000000000000000" pitchFamily="2" charset="2"/>
              </a:rPr>
              <a:t>a</a:t>
            </a:r>
            <a:r>
              <a:rPr lang="en-US" sz="2000" b="1" dirty="0">
                <a:solidFill>
                  <a:srgbClr val="2A1AF6"/>
                </a:solidFill>
                <a:sym typeface="Wingdings" panose="05000000000000000000" pitchFamily="2" charset="2"/>
              </a:rPr>
              <a:t> </a:t>
            </a:r>
            <a:r>
              <a:rPr lang="en-US" sz="2000" b="1" dirty="0" smtClean="0">
                <a:sym typeface="Wingdings" panose="05000000000000000000" pitchFamily="2" charset="2"/>
              </a:rPr>
              <a:t>channel </a:t>
            </a:r>
            <a:endParaRPr lang="en-US" sz="2000" dirty="0"/>
          </a:p>
        </p:txBody>
      </p:sp>
      <p:pic>
        <p:nvPicPr>
          <p:cNvPr id="11" name="Immagine 10"/>
          <p:cNvPicPr>
            <a:picLocks noChangeAspect="1"/>
          </p:cNvPicPr>
          <p:nvPr/>
        </p:nvPicPr>
        <p:blipFill rotWithShape="1">
          <a:blip r:embed="rId5"/>
          <a:srcRect t="4705" r="2451" b="11002"/>
          <a:stretch/>
        </p:blipFill>
        <p:spPr>
          <a:xfrm>
            <a:off x="1817800" y="3833896"/>
            <a:ext cx="10113809" cy="2554360"/>
          </a:xfrm>
          <a:prstGeom prst="rect">
            <a:avLst/>
          </a:prstGeom>
        </p:spPr>
      </p:pic>
      <p:grpSp>
        <p:nvGrpSpPr>
          <p:cNvPr id="6" name="Gruppo 5"/>
          <p:cNvGrpSpPr/>
          <p:nvPr/>
        </p:nvGrpSpPr>
        <p:grpSpPr>
          <a:xfrm>
            <a:off x="3768655" y="996380"/>
            <a:ext cx="8530669" cy="3021597"/>
            <a:chOff x="3768655" y="996380"/>
            <a:chExt cx="8530669" cy="3021597"/>
          </a:xfrm>
        </p:grpSpPr>
        <p:grpSp>
          <p:nvGrpSpPr>
            <p:cNvPr id="5" name="Gruppo 4"/>
            <p:cNvGrpSpPr/>
            <p:nvPr/>
          </p:nvGrpSpPr>
          <p:grpSpPr>
            <a:xfrm>
              <a:off x="3768655" y="996380"/>
              <a:ext cx="8530669" cy="3021597"/>
              <a:chOff x="3768655" y="996380"/>
              <a:chExt cx="8530669" cy="3021597"/>
            </a:xfrm>
          </p:grpSpPr>
          <p:pic>
            <p:nvPicPr>
              <p:cNvPr id="7" name="Immagine 6"/>
              <p:cNvPicPr>
                <a:picLocks noChangeAspect="1"/>
              </p:cNvPicPr>
              <p:nvPr/>
            </p:nvPicPr>
            <p:blipFill>
              <a:blip r:embed="rId6"/>
              <a:stretch>
                <a:fillRect/>
              </a:stretch>
            </p:blipFill>
            <p:spPr>
              <a:xfrm>
                <a:off x="3768655" y="996380"/>
                <a:ext cx="8530669" cy="3021597"/>
              </a:xfrm>
              <a:prstGeom prst="rect">
                <a:avLst/>
              </a:prstGeom>
            </p:spPr>
          </p:pic>
          <p:sp>
            <p:nvSpPr>
              <p:cNvPr id="4" name="CasellaDiTesto 3"/>
              <p:cNvSpPr txBox="1"/>
              <p:nvPr/>
            </p:nvSpPr>
            <p:spPr>
              <a:xfrm>
                <a:off x="7577957" y="1674099"/>
                <a:ext cx="630621" cy="369332"/>
              </a:xfrm>
              <a:prstGeom prst="rect">
                <a:avLst/>
              </a:prstGeom>
              <a:noFill/>
            </p:spPr>
            <p:txBody>
              <a:bodyPr wrap="square" rtlCol="0">
                <a:spAutoFit/>
              </a:bodyPr>
              <a:lstStyle/>
              <a:p>
                <a:r>
                  <a:rPr lang="it-IT" b="1" dirty="0" smtClean="0"/>
                  <a:t>G11</a:t>
                </a:r>
                <a:endParaRPr lang="it-IT" b="1" dirty="0"/>
              </a:p>
            </p:txBody>
          </p:sp>
        </p:grpSp>
        <p:sp>
          <p:nvSpPr>
            <p:cNvPr id="15" name="CasellaDiTesto 14"/>
            <p:cNvSpPr txBox="1"/>
            <p:nvPr/>
          </p:nvSpPr>
          <p:spPr>
            <a:xfrm>
              <a:off x="4727375" y="1674099"/>
              <a:ext cx="630621" cy="369332"/>
            </a:xfrm>
            <a:prstGeom prst="rect">
              <a:avLst/>
            </a:prstGeom>
            <a:noFill/>
          </p:spPr>
          <p:txBody>
            <a:bodyPr wrap="square" rtlCol="0">
              <a:spAutoFit/>
            </a:bodyPr>
            <a:lstStyle/>
            <a:p>
              <a:r>
                <a:rPr lang="it-IT" b="1" dirty="0" smtClean="0"/>
                <a:t>EXP</a:t>
              </a:r>
              <a:endParaRPr lang="it-IT" b="1" dirty="0"/>
            </a:p>
          </p:txBody>
        </p:sp>
      </p:grpSp>
    </p:spTree>
    <p:extLst>
      <p:ext uri="{BB962C8B-B14F-4D97-AF65-F5344CB8AC3E}">
        <p14:creationId xmlns:p14="http://schemas.microsoft.com/office/powerpoint/2010/main" val="1945724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8691" y="6430860"/>
            <a:ext cx="3626030"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36</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554376" y="-87439"/>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pic>
        <p:nvPicPr>
          <p:cNvPr id="13" name="Immagine 12"/>
          <p:cNvPicPr>
            <a:picLocks noChangeAspect="1"/>
          </p:cNvPicPr>
          <p:nvPr/>
        </p:nvPicPr>
        <p:blipFill rotWithShape="1">
          <a:blip r:embed="rId5"/>
          <a:srcRect l="1011" t="1268" r="4025" b="5121"/>
          <a:stretch/>
        </p:blipFill>
        <p:spPr>
          <a:xfrm>
            <a:off x="3614467" y="588647"/>
            <a:ext cx="8547279" cy="6024775"/>
          </a:xfrm>
          <a:prstGeom prst="rect">
            <a:avLst/>
          </a:prstGeom>
        </p:spPr>
      </p:pic>
      <p:pic>
        <p:nvPicPr>
          <p:cNvPr id="14" name="Immagine 13"/>
          <p:cNvPicPr>
            <a:picLocks noChangeAspect="1"/>
          </p:cNvPicPr>
          <p:nvPr/>
        </p:nvPicPr>
        <p:blipFill>
          <a:blip r:embed="rId6"/>
          <a:stretch>
            <a:fillRect/>
          </a:stretch>
        </p:blipFill>
        <p:spPr>
          <a:xfrm>
            <a:off x="317680" y="1372573"/>
            <a:ext cx="3224010" cy="2171152"/>
          </a:xfrm>
          <a:prstGeom prst="rect">
            <a:avLst/>
          </a:prstGeom>
        </p:spPr>
      </p:pic>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34F636D7-FA26-4E6C-A129-C8C8C2BD05B4}"/>
                  </a:ext>
                </a:extLst>
              </p:cNvPr>
              <p:cNvSpPr txBox="1"/>
              <p:nvPr/>
            </p:nvSpPr>
            <p:spPr>
              <a:xfrm>
                <a:off x="453842" y="3855928"/>
                <a:ext cx="2665927" cy="628377"/>
              </a:xfrm>
              <a:prstGeom prst="rect">
                <a:avLst/>
              </a:prstGeom>
              <a:noFill/>
            </p:spPr>
            <p:txBody>
              <a:bodyPr wrap="square" rtlCol="0">
                <a:spAutoFit/>
              </a:bodyPr>
              <a:lstStyle/>
              <a:p>
                <a:pPr algn="ctr"/>
                <a:r>
                  <a:rPr lang="en-US" sz="1400" dirty="0">
                    <a:solidFill>
                      <a:schemeClr val="tx1">
                        <a:lumMod val="95000"/>
                        <a:lumOff val="5000"/>
                      </a:schemeClr>
                    </a:solidFill>
                  </a:rPr>
                  <a:t>Starting from ordered </a:t>
                </a:r>
                <a14:m>
                  <m:oMath xmlns:m="http://schemas.openxmlformats.org/officeDocument/2006/math">
                    <m:sSubSup>
                      <m:sSubSupPr>
                        <m:ctrlPr>
                          <a:rPr lang="it-IT" sz="1600" b="1" i="1">
                            <a:solidFill>
                              <a:schemeClr val="tx1">
                                <a:lumMod val="95000"/>
                                <a:lumOff val="5000"/>
                              </a:schemeClr>
                            </a:solidFill>
                            <a:latin typeface="Cambria Math" panose="02040503050406030204" pitchFamily="18" charset="0"/>
                          </a:rPr>
                        </m:ctrlPr>
                      </m:sSubSupPr>
                      <m:e>
                        <m:r>
                          <a:rPr lang="it-IT" sz="1600" b="1">
                            <a:solidFill>
                              <a:schemeClr val="tx1">
                                <a:lumMod val="95000"/>
                                <a:lumOff val="5000"/>
                              </a:schemeClr>
                            </a:solidFill>
                            <a:latin typeface="Cambria Math" panose="02040503050406030204" pitchFamily="18" charset="0"/>
                          </a:rPr>
                          <m:t>𝐄</m:t>
                        </m:r>
                      </m:e>
                      <m:sub>
                        <m:r>
                          <a:rPr lang="it-IT" sz="1600" b="1">
                            <a:solidFill>
                              <a:schemeClr val="tx1">
                                <a:lumMod val="95000"/>
                                <a:lumOff val="5000"/>
                              </a:schemeClr>
                            </a:solidFill>
                            <a:latin typeface="Cambria Math" panose="02040503050406030204" pitchFamily="18" charset="0"/>
                          </a:rPr>
                          <m:t>𝐢</m:t>
                        </m:r>
                      </m:sub>
                      <m:sup>
                        <m:r>
                          <a:rPr lang="it-IT" sz="1600" b="1">
                            <a:solidFill>
                              <a:schemeClr val="tx1">
                                <a:lumMod val="95000"/>
                                <a:lumOff val="5000"/>
                              </a:schemeClr>
                            </a:solidFill>
                            <a:latin typeface="Cambria Math" panose="02040503050406030204" pitchFamily="18" charset="0"/>
                          </a:rPr>
                          <m:t>𝐥𝐚𝐛</m:t>
                        </m:r>
                      </m:sup>
                    </m:sSubSup>
                  </m:oMath>
                </a14:m>
                <a:r>
                  <a:rPr lang="en-US" sz="1600" b="1" dirty="0">
                    <a:solidFill>
                      <a:schemeClr val="tx1">
                        <a:lumMod val="95000"/>
                        <a:lumOff val="5000"/>
                      </a:schemeClr>
                    </a:solidFill>
                  </a:rPr>
                  <a:t>: </a:t>
                </a:r>
                <a:endParaRPr lang="en-US" sz="1600" b="1" dirty="0" smtClean="0">
                  <a:solidFill>
                    <a:schemeClr val="tx1">
                      <a:lumMod val="95000"/>
                      <a:lumOff val="5000"/>
                    </a:schemeClr>
                  </a:solidFill>
                </a:endParaRPr>
              </a:p>
              <a:p>
                <a:pPr algn="ctr"/>
                <a14:m>
                  <m:oMathPara xmlns:m="http://schemas.openxmlformats.org/officeDocument/2006/math">
                    <m:oMathParaPr>
                      <m:jc m:val="centerGroup"/>
                    </m:oMathParaPr>
                    <m:oMath xmlns:m="http://schemas.openxmlformats.org/officeDocument/2006/math">
                      <m:sSubSup>
                        <m:sSubSupPr>
                          <m:ctrlPr>
                            <a:rPr lang="it-IT" sz="1600" b="1" i="1">
                              <a:solidFill>
                                <a:schemeClr val="tx1">
                                  <a:lumMod val="95000"/>
                                  <a:lumOff val="5000"/>
                                </a:schemeClr>
                              </a:solidFill>
                              <a:latin typeface="Cambria Math" panose="02040503050406030204" pitchFamily="18" charset="0"/>
                            </a:rPr>
                          </m:ctrlPr>
                        </m:sSubSupPr>
                        <m:e>
                          <m:r>
                            <a:rPr lang="it-IT" sz="1600" b="1">
                              <a:solidFill>
                                <a:schemeClr val="tx1">
                                  <a:lumMod val="95000"/>
                                  <a:lumOff val="5000"/>
                                </a:schemeClr>
                              </a:solidFill>
                              <a:latin typeface="Cambria Math" panose="02040503050406030204" pitchFamily="18" charset="0"/>
                            </a:rPr>
                            <m:t>𝐄</m:t>
                          </m:r>
                        </m:e>
                        <m:sub>
                          <m:r>
                            <a:rPr lang="it-IT" sz="1600" b="1">
                              <a:solidFill>
                                <a:schemeClr val="tx1">
                                  <a:lumMod val="95000"/>
                                  <a:lumOff val="5000"/>
                                </a:schemeClr>
                              </a:solidFill>
                              <a:latin typeface="Cambria Math" panose="02040503050406030204" pitchFamily="18" charset="0"/>
                            </a:rPr>
                            <m:t>𝟏</m:t>
                          </m:r>
                        </m:sub>
                        <m:sup>
                          <m:r>
                            <a:rPr lang="it-IT" sz="1600" b="1">
                              <a:solidFill>
                                <a:schemeClr val="tx1">
                                  <a:lumMod val="95000"/>
                                  <a:lumOff val="5000"/>
                                </a:schemeClr>
                              </a:solidFill>
                              <a:latin typeface="Cambria Math" panose="02040503050406030204" pitchFamily="18" charset="0"/>
                            </a:rPr>
                            <m:t>𝐥𝐚𝐛</m:t>
                          </m:r>
                        </m:sup>
                      </m:sSubSup>
                      <m:r>
                        <a:rPr lang="it-IT" sz="1600" b="1">
                          <a:solidFill>
                            <a:schemeClr val="tx1">
                              <a:lumMod val="95000"/>
                              <a:lumOff val="5000"/>
                            </a:schemeClr>
                          </a:solidFill>
                          <a:latin typeface="Cambria Math" panose="02040503050406030204" pitchFamily="18" charset="0"/>
                        </a:rPr>
                        <m:t>&lt;</m:t>
                      </m:r>
                      <m:sSubSup>
                        <m:sSubSupPr>
                          <m:ctrlPr>
                            <a:rPr lang="it-IT" sz="1600" b="1" i="1">
                              <a:solidFill>
                                <a:schemeClr val="tx1">
                                  <a:lumMod val="95000"/>
                                  <a:lumOff val="5000"/>
                                </a:schemeClr>
                              </a:solidFill>
                              <a:latin typeface="Cambria Math" panose="02040503050406030204" pitchFamily="18" charset="0"/>
                            </a:rPr>
                          </m:ctrlPr>
                        </m:sSubSupPr>
                        <m:e>
                          <m:r>
                            <a:rPr lang="it-IT" sz="1600" b="1">
                              <a:solidFill>
                                <a:schemeClr val="tx1">
                                  <a:lumMod val="95000"/>
                                  <a:lumOff val="5000"/>
                                </a:schemeClr>
                              </a:solidFill>
                              <a:latin typeface="Cambria Math" panose="02040503050406030204" pitchFamily="18" charset="0"/>
                            </a:rPr>
                            <m:t>𝐄</m:t>
                          </m:r>
                        </m:e>
                        <m:sub>
                          <m:r>
                            <a:rPr lang="it-IT" sz="1600" b="1">
                              <a:solidFill>
                                <a:schemeClr val="tx1">
                                  <a:lumMod val="95000"/>
                                  <a:lumOff val="5000"/>
                                </a:schemeClr>
                              </a:solidFill>
                              <a:latin typeface="Cambria Math" panose="02040503050406030204" pitchFamily="18" charset="0"/>
                            </a:rPr>
                            <m:t>𝟐</m:t>
                          </m:r>
                        </m:sub>
                        <m:sup>
                          <m:r>
                            <a:rPr lang="it-IT" sz="1600" b="1">
                              <a:solidFill>
                                <a:schemeClr val="tx1">
                                  <a:lumMod val="95000"/>
                                  <a:lumOff val="5000"/>
                                </a:schemeClr>
                              </a:solidFill>
                              <a:latin typeface="Cambria Math" panose="02040503050406030204" pitchFamily="18" charset="0"/>
                            </a:rPr>
                            <m:t>𝐥𝐚𝐛</m:t>
                          </m:r>
                        </m:sup>
                      </m:sSubSup>
                      <m:r>
                        <a:rPr lang="it-IT" sz="1600" b="1">
                          <a:solidFill>
                            <a:schemeClr val="tx1">
                              <a:lumMod val="95000"/>
                              <a:lumOff val="5000"/>
                            </a:schemeClr>
                          </a:solidFill>
                          <a:latin typeface="Cambria Math" panose="02040503050406030204" pitchFamily="18" charset="0"/>
                        </a:rPr>
                        <m:t>&lt;</m:t>
                      </m:r>
                      <m:sSubSup>
                        <m:sSubSupPr>
                          <m:ctrlPr>
                            <a:rPr lang="it-IT" sz="1600" b="1" i="1">
                              <a:solidFill>
                                <a:schemeClr val="tx1">
                                  <a:lumMod val="95000"/>
                                  <a:lumOff val="5000"/>
                                </a:schemeClr>
                              </a:solidFill>
                              <a:latin typeface="Cambria Math" panose="02040503050406030204" pitchFamily="18" charset="0"/>
                            </a:rPr>
                          </m:ctrlPr>
                        </m:sSubSupPr>
                        <m:e>
                          <m:r>
                            <a:rPr lang="it-IT" sz="1600" b="1">
                              <a:solidFill>
                                <a:schemeClr val="tx1">
                                  <a:lumMod val="95000"/>
                                  <a:lumOff val="5000"/>
                                </a:schemeClr>
                              </a:solidFill>
                              <a:latin typeface="Cambria Math" panose="02040503050406030204" pitchFamily="18" charset="0"/>
                            </a:rPr>
                            <m:t>𝐄</m:t>
                          </m:r>
                        </m:e>
                        <m:sub>
                          <m:r>
                            <a:rPr lang="it-IT" sz="1600" b="1">
                              <a:solidFill>
                                <a:schemeClr val="tx1">
                                  <a:lumMod val="95000"/>
                                  <a:lumOff val="5000"/>
                                </a:schemeClr>
                              </a:solidFill>
                              <a:latin typeface="Cambria Math" panose="02040503050406030204" pitchFamily="18" charset="0"/>
                            </a:rPr>
                            <m:t>𝟑</m:t>
                          </m:r>
                        </m:sub>
                        <m:sup>
                          <m:r>
                            <a:rPr lang="it-IT" sz="1600" b="1">
                              <a:solidFill>
                                <a:schemeClr val="tx1">
                                  <a:lumMod val="95000"/>
                                  <a:lumOff val="5000"/>
                                </a:schemeClr>
                              </a:solidFill>
                              <a:latin typeface="Cambria Math" panose="02040503050406030204" pitchFamily="18" charset="0"/>
                            </a:rPr>
                            <m:t>𝐥𝐚𝐛</m:t>
                          </m:r>
                        </m:sup>
                      </m:sSubSup>
                    </m:oMath>
                  </m:oMathPara>
                </a14:m>
                <a:endParaRPr lang="en-US" sz="1600" dirty="0">
                  <a:solidFill>
                    <a:schemeClr val="tx1">
                      <a:lumMod val="95000"/>
                      <a:lumOff val="5000"/>
                    </a:schemeClr>
                  </a:solidFill>
                </a:endParaRPr>
              </a:p>
            </p:txBody>
          </p:sp>
        </mc:Choice>
        <mc:Fallback xmlns="">
          <p:sp>
            <p:nvSpPr>
              <p:cNvPr id="21" name="CasellaDiTesto 20">
                <a:extLst>
                  <a:ext uri="{FF2B5EF4-FFF2-40B4-BE49-F238E27FC236}">
                    <a16:creationId xmlns="" xmlns:a16="http://schemas.microsoft.com/office/drawing/2014/main" xmlns:a14="http://schemas.microsoft.com/office/drawing/2010/main" id="{34F636D7-FA26-4E6C-A129-C8C8C2BD05B4}"/>
                  </a:ext>
                </a:extLst>
              </p:cNvPr>
              <p:cNvSpPr txBox="1">
                <a:spLocks noRot="1" noChangeAspect="1" noMove="1" noResize="1" noEditPoints="1" noAdjustHandles="1" noChangeArrowheads="1" noChangeShapeType="1" noTextEdit="1"/>
              </p:cNvSpPr>
              <p:nvPr/>
            </p:nvSpPr>
            <p:spPr>
              <a:xfrm>
                <a:off x="453842" y="3855928"/>
                <a:ext cx="2665927" cy="62837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5570F2BB-60F9-4118-9653-DF27D5937001}"/>
                  </a:ext>
                </a:extLst>
              </p:cNvPr>
              <p:cNvSpPr txBox="1"/>
              <p:nvPr/>
            </p:nvSpPr>
            <p:spPr>
              <a:xfrm>
                <a:off x="417534" y="4733218"/>
                <a:ext cx="2460069" cy="5714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srgbClr val="2A1AF6"/>
                              </a:solidFill>
                              <a:latin typeface="Cambria Math" panose="02040503050406030204" pitchFamily="18" charset="0"/>
                            </a:rPr>
                          </m:ctrlPr>
                        </m:sSubPr>
                        <m:e>
                          <m:r>
                            <a:rPr lang="it-IT" sz="1600" b="1">
                              <a:solidFill>
                                <a:srgbClr val="2A1AF6"/>
                              </a:solidFill>
                              <a:latin typeface="Cambria Math" panose="02040503050406030204" pitchFamily="18" charset="0"/>
                            </a:rPr>
                            <m:t>𝐱</m:t>
                          </m:r>
                        </m:e>
                        <m:sub>
                          <m:r>
                            <a:rPr lang="it-IT" sz="1600" b="1">
                              <a:solidFill>
                                <a:srgbClr val="2A1AF6"/>
                              </a:solidFill>
                              <a:latin typeface="Cambria Math" panose="02040503050406030204" pitchFamily="18" charset="0"/>
                            </a:rPr>
                            <m:t>𝐃</m:t>
                          </m:r>
                        </m:sub>
                      </m:sSub>
                      <m:r>
                        <a:rPr lang="it-IT" sz="1600" b="1">
                          <a:solidFill>
                            <a:srgbClr val="2A1AF6"/>
                          </a:solidFill>
                          <a:latin typeface="Cambria Math" panose="02040503050406030204" pitchFamily="18" charset="0"/>
                        </a:rPr>
                        <m:t>=</m:t>
                      </m:r>
                      <m:rad>
                        <m:radPr>
                          <m:degHide m:val="on"/>
                          <m:ctrlPr>
                            <a:rPr lang="it-IT" sz="1600" b="1" i="1">
                              <a:solidFill>
                                <a:srgbClr val="2A1AF6"/>
                              </a:solidFill>
                              <a:latin typeface="Cambria Math" panose="02040503050406030204" pitchFamily="18" charset="0"/>
                            </a:rPr>
                          </m:ctrlPr>
                        </m:radPr>
                        <m:deg/>
                        <m:e>
                          <m:r>
                            <a:rPr lang="it-IT" sz="1600" b="1">
                              <a:solidFill>
                                <a:srgbClr val="2A1AF6"/>
                              </a:solidFill>
                              <a:latin typeface="Cambria Math" panose="02040503050406030204" pitchFamily="18" charset="0"/>
                            </a:rPr>
                            <m:t>𝟑</m:t>
                          </m:r>
                        </m:e>
                      </m:rad>
                      <m:f>
                        <m:fPr>
                          <m:ctrlPr>
                            <a:rPr lang="it-IT" sz="1600" b="1" i="1">
                              <a:solidFill>
                                <a:srgbClr val="2A1AF6"/>
                              </a:solidFill>
                              <a:latin typeface="Cambria Math" panose="02040503050406030204" pitchFamily="18" charset="0"/>
                            </a:rPr>
                          </m:ctrlPr>
                        </m:fPr>
                        <m:num>
                          <m:sSubSup>
                            <m:sSubSupPr>
                              <m:ctrlPr>
                                <a:rPr lang="it-IT" sz="1600" b="1" i="1">
                                  <a:solidFill>
                                    <a:srgbClr val="2A1AF6"/>
                                  </a:solidFill>
                                  <a:latin typeface="Cambria Math" panose="02040503050406030204" pitchFamily="18" charset="0"/>
                                </a:rPr>
                              </m:ctrlPr>
                            </m:sSubSupPr>
                            <m:e>
                              <m:r>
                                <a:rPr lang="it-IT" sz="1600" b="1">
                                  <a:solidFill>
                                    <a:srgbClr val="2A1AF6"/>
                                  </a:solidFill>
                                  <a:latin typeface="Cambria Math" panose="02040503050406030204" pitchFamily="18" charset="0"/>
                                </a:rPr>
                                <m:t>𝐄</m:t>
                              </m:r>
                            </m:e>
                            <m:sub>
                              <m:r>
                                <a:rPr lang="it-IT" sz="1600" b="1">
                                  <a:solidFill>
                                    <a:srgbClr val="2A1AF6"/>
                                  </a:solidFill>
                                  <a:latin typeface="Cambria Math" panose="02040503050406030204" pitchFamily="18" charset="0"/>
                                </a:rPr>
                                <m:t>𝟑</m:t>
                              </m:r>
                            </m:sub>
                            <m:sup>
                              <m:r>
                                <a:rPr lang="it-IT" sz="1600" b="1">
                                  <a:solidFill>
                                    <a:srgbClr val="2A1AF6"/>
                                  </a:solidFill>
                                  <a:latin typeface="Cambria Math" panose="02040503050406030204" pitchFamily="18" charset="0"/>
                                </a:rPr>
                                <m:t>𝐜𝐦</m:t>
                              </m:r>
                            </m:sup>
                          </m:sSubSup>
                          <m:r>
                            <a:rPr lang="it-IT" sz="1600" b="1">
                              <a:solidFill>
                                <a:srgbClr val="2A1AF6"/>
                              </a:solidFill>
                              <a:latin typeface="Cambria Math" panose="02040503050406030204" pitchFamily="18" charset="0"/>
                            </a:rPr>
                            <m:t>−</m:t>
                          </m:r>
                          <m:sSubSup>
                            <m:sSubSupPr>
                              <m:ctrlPr>
                                <a:rPr lang="it-IT" sz="1600" b="1" i="1">
                                  <a:solidFill>
                                    <a:srgbClr val="2A1AF6"/>
                                  </a:solidFill>
                                  <a:latin typeface="Cambria Math" panose="02040503050406030204" pitchFamily="18" charset="0"/>
                                </a:rPr>
                              </m:ctrlPr>
                            </m:sSubSupPr>
                            <m:e>
                              <m:r>
                                <a:rPr lang="it-IT" sz="1600" b="1">
                                  <a:solidFill>
                                    <a:srgbClr val="2A1AF6"/>
                                  </a:solidFill>
                                  <a:latin typeface="Cambria Math" panose="02040503050406030204" pitchFamily="18" charset="0"/>
                                </a:rPr>
                                <m:t>𝐄</m:t>
                              </m:r>
                            </m:e>
                            <m:sub>
                              <m:r>
                                <a:rPr lang="it-IT" sz="1600" b="1">
                                  <a:solidFill>
                                    <a:srgbClr val="2A1AF6"/>
                                  </a:solidFill>
                                  <a:latin typeface="Cambria Math" panose="02040503050406030204" pitchFamily="18" charset="0"/>
                                </a:rPr>
                                <m:t>𝟐</m:t>
                              </m:r>
                            </m:sub>
                            <m:sup>
                              <m:r>
                                <a:rPr lang="it-IT" sz="1600" b="1">
                                  <a:solidFill>
                                    <a:srgbClr val="2A1AF6"/>
                                  </a:solidFill>
                                  <a:latin typeface="Cambria Math" panose="02040503050406030204" pitchFamily="18" charset="0"/>
                                </a:rPr>
                                <m:t>𝐜𝐦</m:t>
                              </m:r>
                            </m:sup>
                          </m:sSubSup>
                        </m:num>
                        <m:den>
                          <m:r>
                            <a:rPr lang="it-IT" sz="1600" b="1">
                              <a:solidFill>
                                <a:srgbClr val="2A1AF6"/>
                              </a:solidFill>
                              <a:latin typeface="Cambria Math" panose="02040503050406030204" pitchFamily="18" charset="0"/>
                            </a:rPr>
                            <m:t>𝟐</m:t>
                          </m:r>
                        </m:den>
                      </m:f>
                    </m:oMath>
                  </m:oMathPara>
                </a14:m>
                <a:endParaRPr lang="en-US" sz="1600" b="1" dirty="0">
                  <a:solidFill>
                    <a:schemeClr val="tx1">
                      <a:lumMod val="95000"/>
                      <a:lumOff val="5000"/>
                    </a:schemeClr>
                  </a:solidFill>
                </a:endParaRPr>
              </a:p>
            </p:txBody>
          </p:sp>
        </mc:Choice>
        <mc:Fallback xmlns="">
          <p:sp>
            <p:nvSpPr>
              <p:cNvPr id="22" name="CasellaDiTesto 21">
                <a:extLst>
                  <a:ext uri="{FF2B5EF4-FFF2-40B4-BE49-F238E27FC236}">
                    <a16:creationId xmlns="" xmlns:a16="http://schemas.microsoft.com/office/drawing/2014/main" xmlns:a14="http://schemas.microsoft.com/office/drawing/2010/main" id="{5570F2BB-60F9-4118-9653-DF27D5937001}"/>
                  </a:ext>
                </a:extLst>
              </p:cNvPr>
              <p:cNvSpPr txBox="1">
                <a:spLocks noRot="1" noChangeAspect="1" noMove="1" noResize="1" noEditPoints="1" noAdjustHandles="1" noChangeArrowheads="1" noChangeShapeType="1" noTextEdit="1"/>
              </p:cNvSpPr>
              <p:nvPr/>
            </p:nvSpPr>
            <p:spPr>
              <a:xfrm>
                <a:off x="417534" y="4733218"/>
                <a:ext cx="2460069" cy="57143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B7622C97-4232-4325-83D3-1A632520189D}"/>
                  </a:ext>
                </a:extLst>
              </p:cNvPr>
              <p:cNvSpPr txBox="1"/>
              <p:nvPr/>
            </p:nvSpPr>
            <p:spPr>
              <a:xfrm>
                <a:off x="642983" y="5486991"/>
                <a:ext cx="2377446" cy="5791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srgbClr val="2A1AF6"/>
                              </a:solidFill>
                              <a:latin typeface="Cambria Math" panose="02040503050406030204" pitchFamily="18" charset="0"/>
                            </a:rPr>
                          </m:ctrlPr>
                        </m:sSubPr>
                        <m:e>
                          <m:r>
                            <a:rPr lang="it-IT" sz="1600" b="1">
                              <a:solidFill>
                                <a:srgbClr val="2A1AF6"/>
                              </a:solidFill>
                              <a:latin typeface="Cambria Math" panose="02040503050406030204" pitchFamily="18" charset="0"/>
                            </a:rPr>
                            <m:t>𝐲</m:t>
                          </m:r>
                        </m:e>
                        <m:sub>
                          <m:r>
                            <a:rPr lang="it-IT" sz="1600" b="1">
                              <a:solidFill>
                                <a:srgbClr val="2A1AF6"/>
                              </a:solidFill>
                              <a:latin typeface="Cambria Math" panose="02040503050406030204" pitchFamily="18" charset="0"/>
                            </a:rPr>
                            <m:t>𝐃</m:t>
                          </m:r>
                        </m:sub>
                      </m:sSub>
                      <m:r>
                        <a:rPr lang="it-IT" sz="1600" b="1">
                          <a:solidFill>
                            <a:srgbClr val="2A1AF6"/>
                          </a:solidFill>
                          <a:latin typeface="Cambria Math" panose="02040503050406030204" pitchFamily="18" charset="0"/>
                        </a:rPr>
                        <m:t>=</m:t>
                      </m:r>
                      <m:f>
                        <m:fPr>
                          <m:ctrlPr>
                            <a:rPr lang="it-IT" sz="1600" b="1" i="1">
                              <a:solidFill>
                                <a:srgbClr val="2A1AF6"/>
                              </a:solidFill>
                              <a:latin typeface="Cambria Math" panose="02040503050406030204" pitchFamily="18" charset="0"/>
                            </a:rPr>
                          </m:ctrlPr>
                        </m:fPr>
                        <m:num>
                          <m:r>
                            <a:rPr lang="it-IT" sz="1600" b="1">
                              <a:solidFill>
                                <a:srgbClr val="2A1AF6"/>
                              </a:solidFill>
                              <a:latin typeface="Cambria Math" panose="02040503050406030204" pitchFamily="18" charset="0"/>
                            </a:rPr>
                            <m:t>𝟐</m:t>
                          </m:r>
                          <m:sSubSup>
                            <m:sSubSupPr>
                              <m:ctrlPr>
                                <a:rPr lang="it-IT" sz="1600" b="1" i="1">
                                  <a:solidFill>
                                    <a:srgbClr val="2A1AF6"/>
                                  </a:solidFill>
                                  <a:latin typeface="Cambria Math" panose="02040503050406030204" pitchFamily="18" charset="0"/>
                                </a:rPr>
                              </m:ctrlPr>
                            </m:sSubSupPr>
                            <m:e>
                              <m:r>
                                <a:rPr lang="it-IT" sz="1600" b="1">
                                  <a:solidFill>
                                    <a:srgbClr val="2A1AF6"/>
                                  </a:solidFill>
                                  <a:latin typeface="Cambria Math" panose="02040503050406030204" pitchFamily="18" charset="0"/>
                                </a:rPr>
                                <m:t>𝐄</m:t>
                              </m:r>
                            </m:e>
                            <m:sub>
                              <m:r>
                                <a:rPr lang="it-IT" sz="1600" b="1" i="1">
                                  <a:solidFill>
                                    <a:srgbClr val="2A1AF6"/>
                                  </a:solidFill>
                                  <a:latin typeface="Cambria Math" panose="02040503050406030204" pitchFamily="18" charset="0"/>
                                </a:rPr>
                                <m:t>𝟏</m:t>
                              </m:r>
                            </m:sub>
                            <m:sup>
                              <m:r>
                                <a:rPr lang="it-IT" sz="1600" b="1">
                                  <a:solidFill>
                                    <a:srgbClr val="2A1AF6"/>
                                  </a:solidFill>
                                  <a:latin typeface="Cambria Math" panose="02040503050406030204" pitchFamily="18" charset="0"/>
                                </a:rPr>
                                <m:t>𝐜𝐦</m:t>
                              </m:r>
                            </m:sup>
                          </m:sSubSup>
                          <m:r>
                            <a:rPr lang="it-IT" sz="1600" b="1">
                              <a:solidFill>
                                <a:srgbClr val="2A1AF6"/>
                              </a:solidFill>
                              <a:latin typeface="Cambria Math" panose="02040503050406030204" pitchFamily="18" charset="0"/>
                            </a:rPr>
                            <m:t>−</m:t>
                          </m:r>
                          <m:sSubSup>
                            <m:sSubSupPr>
                              <m:ctrlPr>
                                <a:rPr lang="it-IT" sz="1600" b="1" i="1">
                                  <a:solidFill>
                                    <a:srgbClr val="2A1AF6"/>
                                  </a:solidFill>
                                  <a:latin typeface="Cambria Math" panose="02040503050406030204" pitchFamily="18" charset="0"/>
                                </a:rPr>
                              </m:ctrlPr>
                            </m:sSubSupPr>
                            <m:e>
                              <m:r>
                                <a:rPr lang="it-IT" sz="1600" b="1">
                                  <a:solidFill>
                                    <a:srgbClr val="2A1AF6"/>
                                  </a:solidFill>
                                  <a:latin typeface="Cambria Math" panose="02040503050406030204" pitchFamily="18" charset="0"/>
                                </a:rPr>
                                <m:t>𝐄</m:t>
                              </m:r>
                            </m:e>
                            <m:sub>
                              <m:r>
                                <a:rPr lang="it-IT" sz="1600" b="1">
                                  <a:solidFill>
                                    <a:srgbClr val="2A1AF6"/>
                                  </a:solidFill>
                                  <a:latin typeface="Cambria Math" panose="02040503050406030204" pitchFamily="18" charset="0"/>
                                </a:rPr>
                                <m:t>𝟑</m:t>
                              </m:r>
                            </m:sub>
                            <m:sup>
                              <m:r>
                                <a:rPr lang="it-IT" sz="1600" b="1">
                                  <a:solidFill>
                                    <a:srgbClr val="2A1AF6"/>
                                  </a:solidFill>
                                  <a:latin typeface="Cambria Math" panose="02040503050406030204" pitchFamily="18" charset="0"/>
                                </a:rPr>
                                <m:t>𝐜𝐦</m:t>
                              </m:r>
                            </m:sup>
                          </m:sSubSup>
                          <m:r>
                            <a:rPr lang="it-IT" sz="1600" b="1">
                              <a:solidFill>
                                <a:srgbClr val="2A1AF6"/>
                              </a:solidFill>
                              <a:latin typeface="Cambria Math" panose="02040503050406030204" pitchFamily="18" charset="0"/>
                            </a:rPr>
                            <m:t>−</m:t>
                          </m:r>
                          <m:sSubSup>
                            <m:sSubSupPr>
                              <m:ctrlPr>
                                <a:rPr lang="it-IT" sz="1600" b="1" i="1">
                                  <a:solidFill>
                                    <a:srgbClr val="2A1AF6"/>
                                  </a:solidFill>
                                  <a:latin typeface="Cambria Math" panose="02040503050406030204" pitchFamily="18" charset="0"/>
                                </a:rPr>
                              </m:ctrlPr>
                            </m:sSubSupPr>
                            <m:e>
                              <m:r>
                                <a:rPr lang="it-IT" sz="1600" b="1">
                                  <a:solidFill>
                                    <a:srgbClr val="2A1AF6"/>
                                  </a:solidFill>
                                  <a:latin typeface="Cambria Math" panose="02040503050406030204" pitchFamily="18" charset="0"/>
                                </a:rPr>
                                <m:t>𝐄</m:t>
                              </m:r>
                            </m:e>
                            <m:sub>
                              <m:r>
                                <a:rPr lang="it-IT" sz="1600" b="1">
                                  <a:solidFill>
                                    <a:srgbClr val="2A1AF6"/>
                                  </a:solidFill>
                                  <a:latin typeface="Cambria Math" panose="02040503050406030204" pitchFamily="18" charset="0"/>
                                </a:rPr>
                                <m:t>𝟐</m:t>
                              </m:r>
                            </m:sub>
                            <m:sup>
                              <m:r>
                                <a:rPr lang="it-IT" sz="1600" b="1">
                                  <a:solidFill>
                                    <a:srgbClr val="2A1AF6"/>
                                  </a:solidFill>
                                  <a:latin typeface="Cambria Math" panose="02040503050406030204" pitchFamily="18" charset="0"/>
                                </a:rPr>
                                <m:t>𝐜𝐦</m:t>
                              </m:r>
                            </m:sup>
                          </m:sSubSup>
                        </m:num>
                        <m:den>
                          <m:r>
                            <a:rPr lang="it-IT" sz="1600" b="1">
                              <a:solidFill>
                                <a:srgbClr val="2A1AF6"/>
                              </a:solidFill>
                              <a:latin typeface="Cambria Math" panose="02040503050406030204" pitchFamily="18" charset="0"/>
                            </a:rPr>
                            <m:t>𝟐</m:t>
                          </m:r>
                        </m:den>
                      </m:f>
                    </m:oMath>
                  </m:oMathPara>
                </a14:m>
                <a:endParaRPr lang="en-US" sz="1600" b="1" dirty="0">
                  <a:solidFill>
                    <a:srgbClr val="2A1AF6"/>
                  </a:solidFill>
                </a:endParaRPr>
              </a:p>
            </p:txBody>
          </p:sp>
        </mc:Choice>
        <mc:Fallback xmlns="">
          <p:sp>
            <p:nvSpPr>
              <p:cNvPr id="23" name="CasellaDiTesto 22">
                <a:extLst>
                  <a:ext uri="{FF2B5EF4-FFF2-40B4-BE49-F238E27FC236}">
                    <a16:creationId xmlns="" xmlns:a16="http://schemas.microsoft.com/office/drawing/2014/main" xmlns:a14="http://schemas.microsoft.com/office/drawing/2010/main" id="{B7622C97-4232-4325-83D3-1A632520189D}"/>
                  </a:ext>
                </a:extLst>
              </p:cNvPr>
              <p:cNvSpPr txBox="1">
                <a:spLocks noRot="1" noChangeAspect="1" noMove="1" noResize="1" noEditPoints="1" noAdjustHandles="1" noChangeArrowheads="1" noChangeShapeType="1" noTextEdit="1"/>
              </p:cNvSpPr>
              <p:nvPr/>
            </p:nvSpPr>
            <p:spPr>
              <a:xfrm>
                <a:off x="642983" y="5486991"/>
                <a:ext cx="2377446" cy="579198"/>
              </a:xfrm>
              <a:prstGeom prst="rect">
                <a:avLst/>
              </a:prstGeom>
              <a:blipFill rotWithShape="0">
                <a:blip r:embed="rId9"/>
                <a:stretch>
                  <a:fillRect/>
                </a:stretch>
              </a:blipFill>
            </p:spPr>
            <p:txBody>
              <a:bodyPr/>
              <a:lstStyle/>
              <a:p>
                <a:r>
                  <a:rPr lang="en-US">
                    <a:noFill/>
                  </a:rPr>
                  <a:t> </a:t>
                </a:r>
              </a:p>
            </p:txBody>
          </p:sp>
        </mc:Fallback>
      </mc:AlternateContent>
      <p:sp>
        <p:nvSpPr>
          <p:cNvPr id="24" name="Rettangolo 23"/>
          <p:cNvSpPr/>
          <p:nvPr/>
        </p:nvSpPr>
        <p:spPr>
          <a:xfrm>
            <a:off x="1150853" y="523641"/>
            <a:ext cx="2577881" cy="646331"/>
          </a:xfrm>
          <a:prstGeom prst="rect">
            <a:avLst/>
          </a:prstGeom>
        </p:spPr>
        <p:txBody>
          <a:bodyPr wrap="square">
            <a:spAutoFit/>
          </a:bodyPr>
          <a:lstStyle/>
          <a:p>
            <a:pPr algn="ctr"/>
            <a:r>
              <a:rPr lang="en-US" b="1" dirty="0">
                <a:ln>
                  <a:solidFill>
                    <a:srgbClr val="002060"/>
                  </a:solidFill>
                </a:ln>
                <a:solidFill>
                  <a:srgbClr val="0070C0"/>
                </a:solidFill>
              </a:rPr>
              <a:t>DALITZ PLOTS with </a:t>
            </a:r>
            <a:r>
              <a:rPr lang="en-US" b="1" dirty="0" smtClean="0">
                <a:ln>
                  <a:solidFill>
                    <a:srgbClr val="002060"/>
                  </a:solidFill>
                </a:ln>
                <a:solidFill>
                  <a:srgbClr val="0070C0"/>
                </a:solidFill>
              </a:rPr>
              <a:t>CM </a:t>
            </a:r>
            <a:r>
              <a:rPr lang="en-US" b="1" dirty="0">
                <a:ln>
                  <a:solidFill>
                    <a:srgbClr val="002060"/>
                  </a:solidFill>
                </a:ln>
                <a:solidFill>
                  <a:srgbClr val="0070C0"/>
                </a:solidFill>
              </a:rPr>
              <a:t>ENERGIES</a:t>
            </a:r>
          </a:p>
        </p:txBody>
      </p:sp>
      <p:sp>
        <p:nvSpPr>
          <p:cNvPr id="15" name="Rettangolo 14"/>
          <p:cNvSpPr/>
          <p:nvPr/>
        </p:nvSpPr>
        <p:spPr>
          <a:xfrm>
            <a:off x="4170696" y="292986"/>
            <a:ext cx="4909101" cy="369332"/>
          </a:xfrm>
          <a:prstGeom prst="rect">
            <a:avLst/>
          </a:prstGeom>
        </p:spPr>
        <p:txBody>
          <a:bodyPr wrap="none">
            <a:spAutoFit/>
          </a:bodyPr>
          <a:lstStyle/>
          <a:p>
            <a:r>
              <a:rPr lang="en-US" u="sng" dirty="0">
                <a:solidFill>
                  <a:srgbClr val="FF0000"/>
                </a:solidFill>
              </a:rPr>
              <a:t>Peculiarities of specific </a:t>
            </a:r>
            <a:r>
              <a:rPr lang="en-US"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-decay (</a:t>
            </a:r>
            <a:r>
              <a:rPr lang="en-US" sz="1400" u="sng" dirty="0">
                <a:solidFill>
                  <a:srgbClr val="FF0000"/>
                </a:solidFill>
              </a:rPr>
              <a:t>1</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2</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3</a:t>
            </a:r>
            <a:r>
              <a:rPr lang="en-US" sz="1400"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 channels</a:t>
            </a:r>
            <a:endParaRPr lang="en-US" dirty="0">
              <a:solidFill>
                <a:srgbClr val="FF0000"/>
              </a:solidFill>
            </a:endParaRPr>
          </a:p>
        </p:txBody>
      </p:sp>
      <p:sp>
        <p:nvSpPr>
          <p:cNvPr id="16" name="Rettangolo 15"/>
          <p:cNvSpPr/>
          <p:nvPr/>
        </p:nvSpPr>
        <p:spPr>
          <a:xfrm>
            <a:off x="9152574" y="190870"/>
            <a:ext cx="2545212"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endParaRPr lang="en-US" sz="2200" dirty="0">
              <a:solidFill>
                <a:srgbClr val="FF0000"/>
              </a:solidFill>
            </a:endParaRPr>
          </a:p>
        </p:txBody>
      </p:sp>
    </p:spTree>
    <p:extLst>
      <p:ext uri="{BB962C8B-B14F-4D97-AF65-F5344CB8AC3E}">
        <p14:creationId xmlns:p14="http://schemas.microsoft.com/office/powerpoint/2010/main" val="3439316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492320" y="6356350"/>
            <a:ext cx="3867437" cy="365125"/>
          </a:xfrm>
        </p:spPr>
        <p:txBody>
          <a:bodyPr/>
          <a:lstStyle/>
          <a:p>
            <a:r>
              <a:rPr lang="en-US" dirty="0" smtClean="0"/>
              <a:t>F.G. Selected Topics in Nuclear and Atomic Physics 2019 </a:t>
            </a:r>
          </a:p>
          <a:p>
            <a:r>
              <a:rPr lang="en-US" dirty="0" smtClean="0"/>
              <a:t>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p:txBody>
          <a:bodyPr/>
          <a:lstStyle/>
          <a:p>
            <a:fld id="{7F3E3AFC-C3F0-4658-9A99-690BE021286A}" type="slidenum">
              <a:rPr lang="en-US" smtClean="0"/>
              <a:t>37</a:t>
            </a:fld>
            <a:endParaRPr lang="en-US"/>
          </a:p>
        </p:txBody>
      </p:sp>
      <p:pic>
        <p:nvPicPr>
          <p:cNvPr id="5" name="Immagine 4"/>
          <p:cNvPicPr>
            <a:picLocks noChangeAspect="1"/>
          </p:cNvPicPr>
          <p:nvPr/>
        </p:nvPicPr>
        <p:blipFill rotWithShape="1">
          <a:blip r:embed="rId3"/>
          <a:srcRect l="8341" t="23727" r="7307"/>
          <a:stretch/>
        </p:blipFill>
        <p:spPr>
          <a:xfrm>
            <a:off x="11288110" y="99847"/>
            <a:ext cx="903890" cy="622655"/>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sp>
        <p:nvSpPr>
          <p:cNvPr id="36"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sp>
        <p:nvSpPr>
          <p:cNvPr id="37" name="Titolo 1">
            <a:extLst>
              <a:ext uri="{FF2B5EF4-FFF2-40B4-BE49-F238E27FC236}">
                <a16:creationId xmlns:a16="http://schemas.microsoft.com/office/drawing/2014/main" id="{23BB51A8-9393-463A-A01E-77428E12E980}"/>
              </a:ext>
            </a:extLst>
          </p:cNvPr>
          <p:cNvSpPr txBox="1">
            <a:spLocks/>
          </p:cNvSpPr>
          <p:nvPr/>
        </p:nvSpPr>
        <p:spPr>
          <a:xfrm>
            <a:off x="9146667" y="98735"/>
            <a:ext cx="2021532" cy="759587"/>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cap="none" dirty="0"/>
              <a:t>Results: </a:t>
            </a:r>
            <a:r>
              <a:rPr lang="en-US" sz="2000" cap="none" dirty="0" err="1"/>
              <a:t>Z</a:t>
            </a:r>
            <a:r>
              <a:rPr lang="en-US" sz="2000" cap="none" baseline="-25000" dirty="0" err="1"/>
              <a:t>tot</a:t>
            </a:r>
            <a:r>
              <a:rPr lang="en-US" sz="2000" cap="none" dirty="0"/>
              <a:t>=22</a:t>
            </a:r>
            <a:br>
              <a:rPr lang="en-US" sz="2000" cap="none" dirty="0"/>
            </a:br>
            <a:r>
              <a:rPr lang="en-US" sz="2000" cap="none" dirty="0"/>
              <a:t>Exclusive channels</a:t>
            </a:r>
          </a:p>
        </p:txBody>
      </p:sp>
      <p:sp>
        <p:nvSpPr>
          <p:cNvPr id="38" name="Rettangolo 37"/>
          <p:cNvSpPr/>
          <p:nvPr/>
        </p:nvSpPr>
        <p:spPr>
          <a:xfrm>
            <a:off x="2820136" y="570471"/>
            <a:ext cx="4909101" cy="369332"/>
          </a:xfrm>
          <a:prstGeom prst="rect">
            <a:avLst/>
          </a:prstGeom>
        </p:spPr>
        <p:txBody>
          <a:bodyPr wrap="none">
            <a:spAutoFit/>
          </a:bodyPr>
          <a:lstStyle/>
          <a:p>
            <a:r>
              <a:rPr lang="en-US" u="sng" dirty="0">
                <a:solidFill>
                  <a:srgbClr val="FF0000"/>
                </a:solidFill>
              </a:rPr>
              <a:t>Peculiarities of specific </a:t>
            </a:r>
            <a:r>
              <a:rPr lang="en-US"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-decay (</a:t>
            </a:r>
            <a:r>
              <a:rPr lang="en-US" sz="1400" u="sng" dirty="0">
                <a:solidFill>
                  <a:srgbClr val="FF0000"/>
                </a:solidFill>
              </a:rPr>
              <a:t>1</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2</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3</a:t>
            </a:r>
            <a:r>
              <a:rPr lang="en-US" sz="1400"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 channels</a:t>
            </a:r>
            <a:endParaRPr lang="en-US" dirty="0">
              <a:solidFill>
                <a:srgbClr val="FF0000"/>
              </a:solidFill>
            </a:endParaRPr>
          </a:p>
        </p:txBody>
      </p:sp>
      <p:sp>
        <p:nvSpPr>
          <p:cNvPr id="39" name="CasellaDiTesto 38">
            <a:extLst>
              <a:ext uri="{FF2B5EF4-FFF2-40B4-BE49-F238E27FC236}">
                <a16:creationId xmlns:a16="http://schemas.microsoft.com/office/drawing/2014/main" id="{0A3154DB-22B4-4AAF-990F-59AC9D01EF05}"/>
              </a:ext>
            </a:extLst>
          </p:cNvPr>
          <p:cNvSpPr txBox="1"/>
          <p:nvPr/>
        </p:nvSpPr>
        <p:spPr>
          <a:xfrm>
            <a:off x="1206446" y="4217582"/>
            <a:ext cx="1579894" cy="369332"/>
          </a:xfrm>
          <a:prstGeom prst="rect">
            <a:avLst/>
          </a:prstGeom>
          <a:noFill/>
        </p:spPr>
        <p:txBody>
          <a:bodyPr wrap="square" rtlCol="0">
            <a:spAutoFit/>
          </a:bodyPr>
          <a:lstStyle/>
          <a:p>
            <a:r>
              <a:rPr lang="en-US" b="1" dirty="0">
                <a:ln w="12700">
                  <a:solidFill>
                    <a:srgbClr val="C00000"/>
                  </a:solidFill>
                  <a:prstDash val="solid"/>
                </a:ln>
                <a:pattFill prst="pct50">
                  <a:fgClr>
                    <a:srgbClr val="FF0000"/>
                  </a:fgClr>
                  <a:bgClr>
                    <a:srgbClr val="FFCDFF"/>
                  </a:bgClr>
                </a:pattFill>
                <a:effectLst>
                  <a:outerShdw dist="38100" dir="2640000" algn="bl" rotWithShape="0">
                    <a:schemeClr val="accent1"/>
                  </a:outerShdw>
                </a:effectLst>
              </a:rPr>
              <a:t>PRELIMINARY</a:t>
            </a:r>
          </a:p>
        </p:txBody>
      </p:sp>
      <p:sp>
        <p:nvSpPr>
          <p:cNvPr id="40" name="CasellaDiTesto 39">
            <a:extLst>
              <a:ext uri="{FF2B5EF4-FFF2-40B4-BE49-F238E27FC236}">
                <a16:creationId xmlns:a16="http://schemas.microsoft.com/office/drawing/2014/main" id="{6D9FB69E-22BA-4E0A-A232-11E5CF1E7785}"/>
              </a:ext>
            </a:extLst>
          </p:cNvPr>
          <p:cNvSpPr txBox="1"/>
          <p:nvPr/>
        </p:nvSpPr>
        <p:spPr>
          <a:xfrm>
            <a:off x="4563299" y="4238305"/>
            <a:ext cx="1579894" cy="369332"/>
          </a:xfrm>
          <a:prstGeom prst="rect">
            <a:avLst/>
          </a:prstGeom>
          <a:noFill/>
        </p:spPr>
        <p:txBody>
          <a:bodyPr wrap="square" rtlCol="0">
            <a:spAutoFit/>
          </a:bodyPr>
          <a:lstStyle/>
          <a:p>
            <a:r>
              <a:rPr lang="en-US" b="1" dirty="0">
                <a:ln w="12700">
                  <a:solidFill>
                    <a:srgbClr val="C00000"/>
                  </a:solidFill>
                  <a:prstDash val="solid"/>
                </a:ln>
                <a:pattFill prst="pct50">
                  <a:fgClr>
                    <a:srgbClr val="FF0000"/>
                  </a:fgClr>
                  <a:bgClr>
                    <a:srgbClr val="FFCDFF"/>
                  </a:bgClr>
                </a:pattFill>
                <a:effectLst>
                  <a:outerShdw dist="38100" dir="2640000" algn="bl" rotWithShape="0">
                    <a:schemeClr val="accent1"/>
                  </a:outerShdw>
                </a:effectLst>
              </a:rPr>
              <a:t>PRELIMINARY</a:t>
            </a:r>
          </a:p>
        </p:txBody>
      </p:sp>
      <p:sp>
        <p:nvSpPr>
          <p:cNvPr id="41" name="CasellaDiTesto 40">
            <a:extLst>
              <a:ext uri="{FF2B5EF4-FFF2-40B4-BE49-F238E27FC236}">
                <a16:creationId xmlns:a16="http://schemas.microsoft.com/office/drawing/2014/main" id="{1E1B368B-4F88-457B-9F40-3DE4022D11D4}"/>
              </a:ext>
            </a:extLst>
          </p:cNvPr>
          <p:cNvSpPr txBox="1"/>
          <p:nvPr/>
        </p:nvSpPr>
        <p:spPr>
          <a:xfrm>
            <a:off x="8402306" y="4217582"/>
            <a:ext cx="1579894" cy="369332"/>
          </a:xfrm>
          <a:prstGeom prst="rect">
            <a:avLst/>
          </a:prstGeom>
          <a:noFill/>
        </p:spPr>
        <p:txBody>
          <a:bodyPr wrap="square" rtlCol="0">
            <a:spAutoFit/>
          </a:bodyPr>
          <a:lstStyle/>
          <a:p>
            <a:r>
              <a:rPr lang="en-US" b="1" dirty="0">
                <a:ln w="12700">
                  <a:solidFill>
                    <a:srgbClr val="C00000"/>
                  </a:solidFill>
                  <a:prstDash val="solid"/>
                </a:ln>
                <a:pattFill prst="pct50">
                  <a:fgClr>
                    <a:srgbClr val="FF0000"/>
                  </a:fgClr>
                  <a:bgClr>
                    <a:srgbClr val="FFCDFF"/>
                  </a:bgClr>
                </a:pattFill>
                <a:effectLst>
                  <a:outerShdw dist="38100" dir="2640000" algn="bl" rotWithShape="0">
                    <a:schemeClr val="accent1"/>
                  </a:outerShdw>
                </a:effectLst>
              </a:rPr>
              <a:t>PRELIMINARY</a:t>
            </a:r>
          </a:p>
        </p:txBody>
      </p:sp>
      <p:grpSp>
        <p:nvGrpSpPr>
          <p:cNvPr id="47" name="Gruppo 46"/>
          <p:cNvGrpSpPr/>
          <p:nvPr/>
        </p:nvGrpSpPr>
        <p:grpSpPr>
          <a:xfrm>
            <a:off x="159488" y="1223492"/>
            <a:ext cx="11809702" cy="4924348"/>
            <a:chOff x="159488" y="1223492"/>
            <a:chExt cx="11809702" cy="4924348"/>
          </a:xfrm>
        </p:grpSpPr>
        <p:sp>
          <p:nvSpPr>
            <p:cNvPr id="43" name="CasellaDiTesto 42"/>
            <p:cNvSpPr txBox="1"/>
            <p:nvPr/>
          </p:nvSpPr>
          <p:spPr>
            <a:xfrm>
              <a:off x="3920006" y="1223492"/>
              <a:ext cx="3945696" cy="523220"/>
            </a:xfrm>
            <a:prstGeom prst="rect">
              <a:avLst/>
            </a:prstGeom>
            <a:noFill/>
          </p:spPr>
          <p:txBody>
            <a:bodyPr wrap="none" rtlCol="0">
              <a:spAutoFit/>
            </a:bodyPr>
            <a:lstStyle/>
            <a:p>
              <a:r>
                <a:rPr lang="it-IT" sz="2800" dirty="0" smtClean="0"/>
                <a:t>Framework: CM of the </a:t>
              </a:r>
              <a:r>
                <a:rPr lang="it-IT" sz="2800" dirty="0" smtClean="0">
                  <a:latin typeface="Symbol" panose="05050102010706020507" pitchFamily="18" charset="2"/>
                </a:rPr>
                <a:t>3a</a:t>
              </a:r>
              <a:endParaRPr lang="it-IT" sz="2800" dirty="0">
                <a:latin typeface="Symbol" panose="05050102010706020507" pitchFamily="18" charset="2"/>
              </a:endParaRPr>
            </a:p>
          </p:txBody>
        </p:sp>
        <p:grpSp>
          <p:nvGrpSpPr>
            <p:cNvPr id="46" name="Gruppo 45"/>
            <p:cNvGrpSpPr/>
            <p:nvPr/>
          </p:nvGrpSpPr>
          <p:grpSpPr>
            <a:xfrm>
              <a:off x="159488" y="1354041"/>
              <a:ext cx="11809702" cy="4793799"/>
              <a:chOff x="159488" y="1354041"/>
              <a:chExt cx="11809702" cy="4793799"/>
            </a:xfrm>
          </p:grpSpPr>
          <p:grpSp>
            <p:nvGrpSpPr>
              <p:cNvPr id="42" name="Gruppo 41"/>
              <p:cNvGrpSpPr/>
              <p:nvPr/>
            </p:nvGrpSpPr>
            <p:grpSpPr>
              <a:xfrm>
                <a:off x="159488" y="1354041"/>
                <a:ext cx="11809702" cy="4793799"/>
                <a:chOff x="159488" y="1354041"/>
                <a:chExt cx="11809702" cy="4793799"/>
              </a:xfrm>
            </p:grpSpPr>
            <p:grpSp>
              <p:nvGrpSpPr>
                <p:cNvPr id="20" name="Gruppo 19">
                  <a:extLst>
                    <a:ext uri="{FF2B5EF4-FFF2-40B4-BE49-F238E27FC236}">
                      <a16:creationId xmlns:a16="http://schemas.microsoft.com/office/drawing/2014/main" id="{276988B7-7BDD-4F45-9D08-2EC8862E811E}"/>
                    </a:ext>
                  </a:extLst>
                </p:cNvPr>
                <p:cNvGrpSpPr/>
                <p:nvPr/>
              </p:nvGrpSpPr>
              <p:grpSpPr>
                <a:xfrm>
                  <a:off x="159488" y="1354041"/>
                  <a:ext cx="11809702" cy="4793799"/>
                  <a:chOff x="3623546" y="3394669"/>
                  <a:chExt cx="7372442" cy="3172930"/>
                </a:xfrm>
              </p:grpSpPr>
              <p:grpSp>
                <p:nvGrpSpPr>
                  <p:cNvPr id="21" name="Gruppo 20">
                    <a:extLst>
                      <a:ext uri="{FF2B5EF4-FFF2-40B4-BE49-F238E27FC236}">
                        <a16:creationId xmlns:a16="http://schemas.microsoft.com/office/drawing/2014/main" id="{1A57CC42-B598-4E9F-82D6-BD4C7D629F47}"/>
                      </a:ext>
                    </a:extLst>
                  </p:cNvPr>
                  <p:cNvGrpSpPr/>
                  <p:nvPr/>
                </p:nvGrpSpPr>
                <p:grpSpPr>
                  <a:xfrm>
                    <a:off x="3623546" y="3394669"/>
                    <a:ext cx="7372442" cy="2560955"/>
                    <a:chOff x="3572447" y="3246317"/>
                    <a:chExt cx="8093944" cy="2959462"/>
                  </a:xfrm>
                </p:grpSpPr>
                <p:grpSp>
                  <p:nvGrpSpPr>
                    <p:cNvPr id="25" name="Gruppo 24">
                      <a:extLst>
                        <a:ext uri="{FF2B5EF4-FFF2-40B4-BE49-F238E27FC236}">
                          <a16:creationId xmlns:a16="http://schemas.microsoft.com/office/drawing/2014/main" id="{54999617-C409-47A1-A7C1-97FF062EFE59}"/>
                        </a:ext>
                      </a:extLst>
                    </p:cNvPr>
                    <p:cNvGrpSpPr/>
                    <p:nvPr/>
                  </p:nvGrpSpPr>
                  <p:grpSpPr>
                    <a:xfrm>
                      <a:off x="3611731" y="3775356"/>
                      <a:ext cx="8039017" cy="2389852"/>
                      <a:chOff x="798360" y="1157905"/>
                      <a:chExt cx="8803264" cy="2659179"/>
                    </a:xfrm>
                  </p:grpSpPr>
                  <p:grpSp>
                    <p:nvGrpSpPr>
                      <p:cNvPr id="28" name="Gruppo 27">
                        <a:extLst>
                          <a:ext uri="{FF2B5EF4-FFF2-40B4-BE49-F238E27FC236}">
                            <a16:creationId xmlns:a16="http://schemas.microsoft.com/office/drawing/2014/main" id="{34932765-42B0-4231-82B7-B98F97C9C275}"/>
                          </a:ext>
                        </a:extLst>
                      </p:cNvPr>
                      <p:cNvGrpSpPr/>
                      <p:nvPr/>
                    </p:nvGrpSpPr>
                    <p:grpSpPr>
                      <a:xfrm>
                        <a:off x="798360" y="1157905"/>
                        <a:ext cx="5052204" cy="2659175"/>
                        <a:chOff x="5222054" y="601114"/>
                        <a:chExt cx="6457497" cy="3350031"/>
                      </a:xfrm>
                    </p:grpSpPr>
                    <p:grpSp>
                      <p:nvGrpSpPr>
                        <p:cNvPr id="30" name="Gruppo 29">
                          <a:extLst>
                            <a:ext uri="{FF2B5EF4-FFF2-40B4-BE49-F238E27FC236}">
                              <a16:creationId xmlns:a16="http://schemas.microsoft.com/office/drawing/2014/main" id="{76193680-79D3-4D62-A1F4-306C8ADFBAAE}"/>
                            </a:ext>
                          </a:extLst>
                        </p:cNvPr>
                        <p:cNvGrpSpPr/>
                        <p:nvPr/>
                      </p:nvGrpSpPr>
                      <p:grpSpPr>
                        <a:xfrm>
                          <a:off x="5222054" y="983634"/>
                          <a:ext cx="3288900" cy="2967509"/>
                          <a:chOff x="5222054" y="983634"/>
                          <a:chExt cx="3288900" cy="2967509"/>
                        </a:xfrm>
                      </p:grpSpPr>
                      <p:pic>
                        <p:nvPicPr>
                          <p:cNvPr id="34" name="Immagine 33">
                            <a:extLst>
                              <a:ext uri="{FF2B5EF4-FFF2-40B4-BE49-F238E27FC236}">
                                <a16:creationId xmlns:a16="http://schemas.microsoft.com/office/drawing/2014/main" id="{B708E2DB-52B0-4C3B-BF09-C5E8F587E3D6}"/>
                              </a:ext>
                            </a:extLst>
                          </p:cNvPr>
                          <p:cNvPicPr>
                            <a:picLocks noChangeAspect="1"/>
                          </p:cNvPicPr>
                          <p:nvPr/>
                        </p:nvPicPr>
                        <p:blipFill rotWithShape="1">
                          <a:blip r:embed="rId5">
                            <a:extLst>
                              <a:ext uri="{28A0092B-C50C-407E-A947-70E740481C1C}">
                                <a14:useLocalDpi xmlns:a14="http://schemas.microsoft.com/office/drawing/2010/main" val="0"/>
                              </a:ext>
                            </a:extLst>
                          </a:blip>
                          <a:srcRect t="4583" r="50053" b="50351"/>
                          <a:stretch/>
                        </p:blipFill>
                        <p:spPr>
                          <a:xfrm>
                            <a:off x="5222054" y="983634"/>
                            <a:ext cx="3288900" cy="2967509"/>
                          </a:xfrm>
                          <a:prstGeom prst="rect">
                            <a:avLst/>
                          </a:prstGeom>
                        </p:spPr>
                      </p:pic>
                      <p:sp>
                        <p:nvSpPr>
                          <p:cNvPr id="35" name="Rettangolo 34">
                            <a:extLst>
                              <a:ext uri="{FF2B5EF4-FFF2-40B4-BE49-F238E27FC236}">
                                <a16:creationId xmlns:a16="http://schemas.microsoft.com/office/drawing/2014/main" id="{778CABF9-3160-478D-A9BC-CFD5E4EE24A1}"/>
                              </a:ext>
                            </a:extLst>
                          </p:cNvPr>
                          <p:cNvSpPr/>
                          <p:nvPr/>
                        </p:nvSpPr>
                        <p:spPr>
                          <a:xfrm>
                            <a:off x="5857361" y="2929339"/>
                            <a:ext cx="948992" cy="35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uppo 30">
                          <a:extLst>
                            <a:ext uri="{FF2B5EF4-FFF2-40B4-BE49-F238E27FC236}">
                              <a16:creationId xmlns:a16="http://schemas.microsoft.com/office/drawing/2014/main" id="{4CE12AA5-2DFA-4B08-8866-D163AF30532C}"/>
                            </a:ext>
                          </a:extLst>
                        </p:cNvPr>
                        <p:cNvGrpSpPr/>
                        <p:nvPr/>
                      </p:nvGrpSpPr>
                      <p:grpSpPr>
                        <a:xfrm>
                          <a:off x="8390651" y="601114"/>
                          <a:ext cx="3288900" cy="3350031"/>
                          <a:chOff x="8390651" y="601114"/>
                          <a:chExt cx="3288900" cy="3350031"/>
                        </a:xfrm>
                      </p:grpSpPr>
                      <p:pic>
                        <p:nvPicPr>
                          <p:cNvPr id="32" name="Immagine 31">
                            <a:extLst>
                              <a:ext uri="{FF2B5EF4-FFF2-40B4-BE49-F238E27FC236}">
                                <a16:creationId xmlns:a16="http://schemas.microsoft.com/office/drawing/2014/main" id="{A4236261-1EF1-45E0-A6CE-20F33F510C6D}"/>
                              </a:ext>
                            </a:extLst>
                          </p:cNvPr>
                          <p:cNvPicPr>
                            <a:picLocks noChangeAspect="1"/>
                          </p:cNvPicPr>
                          <p:nvPr/>
                        </p:nvPicPr>
                        <p:blipFill rotWithShape="1">
                          <a:blip r:embed="rId6">
                            <a:extLst>
                              <a:ext uri="{28A0092B-C50C-407E-A947-70E740481C1C}">
                                <a14:useLocalDpi xmlns:a14="http://schemas.microsoft.com/office/drawing/2010/main" val="0"/>
                              </a:ext>
                            </a:extLst>
                          </a:blip>
                          <a:srcRect t="-1222" r="50182" b="50477"/>
                          <a:stretch/>
                        </p:blipFill>
                        <p:spPr>
                          <a:xfrm>
                            <a:off x="8390651" y="601114"/>
                            <a:ext cx="3288900" cy="3350031"/>
                          </a:xfrm>
                          <a:prstGeom prst="rect">
                            <a:avLst/>
                          </a:prstGeom>
                        </p:spPr>
                      </p:pic>
                      <p:sp>
                        <p:nvSpPr>
                          <p:cNvPr id="33" name="Rettangolo 32">
                            <a:extLst>
                              <a:ext uri="{FF2B5EF4-FFF2-40B4-BE49-F238E27FC236}">
                                <a16:creationId xmlns:a16="http://schemas.microsoft.com/office/drawing/2014/main" id="{DB547ADF-0F7C-4CED-984A-802C5C1EB135}"/>
                              </a:ext>
                            </a:extLst>
                          </p:cNvPr>
                          <p:cNvSpPr/>
                          <p:nvPr/>
                        </p:nvSpPr>
                        <p:spPr>
                          <a:xfrm>
                            <a:off x="9073123" y="2957454"/>
                            <a:ext cx="948992" cy="35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9" name="Immagine 28">
                        <a:extLst>
                          <a:ext uri="{FF2B5EF4-FFF2-40B4-BE49-F238E27FC236}">
                            <a16:creationId xmlns:a16="http://schemas.microsoft.com/office/drawing/2014/main" id="{7516F8B0-F8E3-46FC-B046-C2A0062BAEA9}"/>
                          </a:ext>
                        </a:extLst>
                      </p:cNvPr>
                      <p:cNvPicPr>
                        <a:picLocks noChangeAspect="1"/>
                      </p:cNvPicPr>
                      <p:nvPr/>
                    </p:nvPicPr>
                    <p:blipFill rotWithShape="1">
                      <a:blip r:embed="rId7">
                        <a:extLst>
                          <a:ext uri="{28A0092B-C50C-407E-A947-70E740481C1C}">
                            <a14:useLocalDpi xmlns:a14="http://schemas.microsoft.com/office/drawing/2010/main" val="0"/>
                          </a:ext>
                        </a:extLst>
                      </a:blip>
                      <a:srcRect t="-884" r="3713"/>
                      <a:stretch/>
                    </p:blipFill>
                    <p:spPr>
                      <a:xfrm>
                        <a:off x="5794597" y="1157905"/>
                        <a:ext cx="3807027" cy="2659179"/>
                      </a:xfrm>
                      <a:prstGeom prst="rect">
                        <a:avLst/>
                      </a:prstGeom>
                    </p:spPr>
                  </p:pic>
                </p:grpSp>
                <p:sp>
                  <p:nvSpPr>
                    <p:cNvPr id="26" name="Rettangolo 25">
                      <a:extLst>
                        <a:ext uri="{FF2B5EF4-FFF2-40B4-BE49-F238E27FC236}">
                          <a16:creationId xmlns:a16="http://schemas.microsoft.com/office/drawing/2014/main" id="{CDB4FF97-4477-4EA1-A184-891E0E6076BC}"/>
                        </a:ext>
                      </a:extLst>
                    </p:cNvPr>
                    <p:cNvSpPr/>
                    <p:nvPr/>
                  </p:nvSpPr>
                  <p:spPr>
                    <a:xfrm>
                      <a:off x="3572447" y="3692637"/>
                      <a:ext cx="8093944" cy="251314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olo 1">
                      <a:extLst>
                        <a:ext uri="{FF2B5EF4-FFF2-40B4-BE49-F238E27FC236}">
                          <a16:creationId xmlns:a16="http://schemas.microsoft.com/office/drawing/2014/main" id="{BB7D0BFE-906E-4385-8BB0-F679B3D6E9F0}"/>
                        </a:ext>
                      </a:extLst>
                    </p:cNvPr>
                    <p:cNvSpPr txBox="1">
                      <a:spLocks/>
                    </p:cNvSpPr>
                    <p:nvPr/>
                  </p:nvSpPr>
                  <p:spPr>
                    <a:xfrm>
                      <a:off x="4401102" y="3246317"/>
                      <a:ext cx="1304121" cy="330734"/>
                    </a:xfrm>
                    <a:prstGeom prst="rect">
                      <a:avLst/>
                    </a:prstGeom>
                    <a:noFill/>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b="1" cap="none" baseline="30000" dirty="0"/>
                        <a:t>34-x</a:t>
                      </a:r>
                      <a:r>
                        <a:rPr lang="en-US" sz="2400" b="1" cap="none" dirty="0"/>
                        <a:t>S + 3</a:t>
                      </a:r>
                      <a:r>
                        <a:rPr lang="en-US" sz="2400" b="1" cap="none" dirty="0">
                          <a:latin typeface="Symbol" panose="05050102010706020507" pitchFamily="18" charset="2"/>
                        </a:rPr>
                        <a:t>a</a:t>
                      </a:r>
                      <a:r>
                        <a:rPr lang="en-US" sz="2400" b="1" cap="none" dirty="0"/>
                        <a:t> + </a:t>
                      </a:r>
                      <a:r>
                        <a:rPr lang="en-US" sz="2400" b="1" cap="none" dirty="0" err="1"/>
                        <a:t>xn</a:t>
                      </a:r>
                      <a:endParaRPr lang="en-US" sz="2400" b="1" cap="none" dirty="0"/>
                    </a:p>
                  </p:txBody>
                </p:sp>
              </p:gr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DFF50341-7003-48E1-9F9B-9A25EDAD39D9}"/>
                          </a:ext>
                        </a:extLst>
                      </p:cNvPr>
                      <p:cNvSpPr txBox="1"/>
                      <p:nvPr/>
                    </p:nvSpPr>
                    <p:spPr>
                      <a:xfrm>
                        <a:off x="3659328" y="5999687"/>
                        <a:ext cx="1906876" cy="52783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x</m:t>
                                  </m:r>
                                </m:e>
                                <m:sub>
                                  <m:r>
                                    <m:rPr>
                                      <m:sty m:val="p"/>
                                    </m:rPr>
                                    <a:rPr lang="it-IT" sz="1600" b="0" i="0" smtClean="0">
                                      <a:solidFill>
                                        <a:schemeClr val="tx1"/>
                                      </a:solidFill>
                                      <a:latin typeface="Cambria Math" panose="02040503050406030204" pitchFamily="18" charset="0"/>
                                    </a:rPr>
                                    <m:t>D</m:t>
                                  </m:r>
                                </m:sub>
                              </m:sSub>
                              <m:r>
                                <a:rPr lang="it-IT" sz="1600" b="0" i="0" smtClean="0">
                                  <a:solidFill>
                                    <a:schemeClr val="tx1"/>
                                  </a:solidFill>
                                  <a:latin typeface="Cambria Math" panose="02040503050406030204" pitchFamily="18" charset="0"/>
                                </a:rPr>
                                <m:t>=</m:t>
                              </m:r>
                              <m:f>
                                <m:fPr>
                                  <m:ctrlPr>
                                    <a:rPr lang="it-IT" sz="1600" b="0" i="1" smtClean="0">
                                      <a:solidFill>
                                        <a:schemeClr val="tx1"/>
                                      </a:solidFill>
                                      <a:latin typeface="Cambria Math" panose="02040503050406030204" pitchFamily="18" charset="0"/>
                                    </a:rPr>
                                  </m:ctrlPr>
                                </m:fPr>
                                <m:num>
                                  <m:rad>
                                    <m:radPr>
                                      <m:degHide m:val="on"/>
                                      <m:ctrlPr>
                                        <a:rPr lang="it-IT" sz="1600" b="0" i="1" smtClean="0">
                                          <a:solidFill>
                                            <a:schemeClr val="tx1"/>
                                          </a:solidFill>
                                          <a:latin typeface="Cambria Math" panose="02040503050406030204" pitchFamily="18" charset="0"/>
                                        </a:rPr>
                                      </m:ctrlPr>
                                    </m:radPr>
                                    <m:deg/>
                                    <m:e>
                                      <m:r>
                                        <a:rPr lang="it-IT" sz="1600" b="0" i="0" smtClean="0">
                                          <a:solidFill>
                                            <a:schemeClr val="tx1"/>
                                          </a:solidFill>
                                          <a:latin typeface="Cambria Math" panose="02040503050406030204" pitchFamily="18" charset="0"/>
                                        </a:rPr>
                                        <m:t>3</m:t>
                                      </m:r>
                                    </m:e>
                                  </m:rad>
                                </m:num>
                                <m:den>
                                  <m:r>
                                    <a:rPr lang="it-IT" sz="1600" b="0" i="0" smtClean="0">
                                      <a:solidFill>
                                        <a:schemeClr val="tx1"/>
                                      </a:solidFill>
                                      <a:latin typeface="Cambria Math" panose="02040503050406030204" pitchFamily="18" charset="0"/>
                                    </a:rPr>
                                    <m:t>2</m:t>
                                  </m:r>
                                </m:den>
                              </m:f>
                              <m:d>
                                <m:dPr>
                                  <m:ctrlPr>
                                    <a:rPr lang="it-IT" sz="1600" b="0" i="1" smtClean="0">
                                      <a:solidFill>
                                        <a:schemeClr val="tx1"/>
                                      </a:solidFill>
                                      <a:latin typeface="Cambria Math" panose="02040503050406030204" pitchFamily="18" charset="0"/>
                                    </a:rPr>
                                  </m:ctrlPr>
                                </m:dPr>
                                <m:e>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E</m:t>
                                      </m:r>
                                    </m:e>
                                    <m:sub>
                                      <m:r>
                                        <a:rPr lang="it-IT" sz="1600" b="0" i="0" smtClean="0">
                                          <a:solidFill>
                                            <a:schemeClr val="tx1"/>
                                          </a:solidFill>
                                          <a:latin typeface="Cambria Math" panose="02040503050406030204" pitchFamily="18" charset="0"/>
                                        </a:rPr>
                                        <m:t>3</m:t>
                                      </m:r>
                                    </m:sub>
                                  </m:sSub>
                                  <m:r>
                                    <a:rPr lang="it-IT" sz="1600" b="0" i="0" smtClean="0">
                                      <a:solidFill>
                                        <a:schemeClr val="tx1"/>
                                      </a:solidFill>
                                      <a:latin typeface="Cambria Math" panose="02040503050406030204" pitchFamily="18" charset="0"/>
                                    </a:rPr>
                                    <m:t>−</m:t>
                                  </m:r>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E</m:t>
                                      </m:r>
                                    </m:e>
                                    <m:sub>
                                      <m:r>
                                        <a:rPr lang="it-IT" sz="1600" b="0" i="0" smtClean="0">
                                          <a:solidFill>
                                            <a:schemeClr val="tx1"/>
                                          </a:solidFill>
                                          <a:latin typeface="Cambria Math" panose="02040503050406030204" pitchFamily="18" charset="0"/>
                                        </a:rPr>
                                        <m:t>2</m:t>
                                      </m:r>
                                    </m:sub>
                                  </m:sSub>
                                </m:e>
                              </m:d>
                            </m:oMath>
                          </m:oMathPara>
                        </a14:m>
                        <a:endParaRPr lang="en-US" sz="1600" dirty="0">
                          <a:solidFill>
                            <a:schemeClr val="tx1"/>
                          </a:solidFill>
                        </a:endParaRPr>
                      </a:p>
                    </p:txBody>
                  </p:sp>
                </mc:Choice>
                <mc:Fallback xmlns="">
                  <p:sp>
                    <p:nvSpPr>
                      <p:cNvPr id="31" name="CasellaDiTesto 30">
                        <a:extLst>
                          <a:ext uri="{FF2B5EF4-FFF2-40B4-BE49-F238E27FC236}">
                            <a16:creationId xmlns:a16="http://schemas.microsoft.com/office/drawing/2014/main" id="{DFF50341-7003-48E1-9F9B-9A25EDAD39D9}"/>
                          </a:ext>
                        </a:extLst>
                      </p:cNvPr>
                      <p:cNvSpPr txBox="1">
                        <a:spLocks noRot="1" noChangeAspect="1" noMove="1" noResize="1" noEditPoints="1" noAdjustHandles="1" noChangeArrowheads="1" noChangeShapeType="1" noTextEdit="1"/>
                      </p:cNvSpPr>
                      <p:nvPr/>
                    </p:nvSpPr>
                    <p:spPr>
                      <a:xfrm>
                        <a:off x="3659328" y="5999687"/>
                        <a:ext cx="1906876" cy="527837"/>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B0EBE4D6-DBE2-421F-A531-8D16B68CE81C}"/>
                          </a:ext>
                        </a:extLst>
                      </p:cNvPr>
                      <p:cNvSpPr txBox="1"/>
                      <p:nvPr/>
                    </p:nvSpPr>
                    <p:spPr>
                      <a:xfrm>
                        <a:off x="5799643" y="6066500"/>
                        <a:ext cx="2401222" cy="46102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y</m:t>
                                  </m:r>
                                </m:e>
                                <m:sub>
                                  <m:r>
                                    <m:rPr>
                                      <m:sty m:val="p"/>
                                    </m:rPr>
                                    <a:rPr lang="it-IT" sz="1600" b="0" i="0" smtClean="0">
                                      <a:solidFill>
                                        <a:schemeClr val="tx1"/>
                                      </a:solidFill>
                                      <a:latin typeface="Cambria Math" panose="02040503050406030204" pitchFamily="18" charset="0"/>
                                    </a:rPr>
                                    <m:t>D</m:t>
                                  </m:r>
                                </m:sub>
                              </m:sSub>
                              <m:r>
                                <a:rPr lang="it-IT" sz="1600" b="0" i="0" smtClean="0">
                                  <a:solidFill>
                                    <a:schemeClr val="tx1"/>
                                  </a:solidFill>
                                  <a:latin typeface="Cambria Math" panose="02040503050406030204" pitchFamily="18" charset="0"/>
                                </a:rPr>
                                <m:t>=</m:t>
                              </m:r>
                              <m:f>
                                <m:fPr>
                                  <m:ctrlPr>
                                    <a:rPr lang="it-IT" sz="1600" b="0" i="1" smtClean="0">
                                      <a:solidFill>
                                        <a:schemeClr val="tx1"/>
                                      </a:solidFill>
                                      <a:latin typeface="Cambria Math" panose="02040503050406030204" pitchFamily="18" charset="0"/>
                                    </a:rPr>
                                  </m:ctrlPr>
                                </m:fPr>
                                <m:num>
                                  <m:r>
                                    <a:rPr lang="it-IT" sz="1600" b="0" i="0" smtClean="0">
                                      <a:solidFill>
                                        <a:schemeClr val="tx1"/>
                                      </a:solidFill>
                                      <a:latin typeface="Cambria Math" panose="02040503050406030204" pitchFamily="18" charset="0"/>
                                    </a:rPr>
                                    <m:t>1</m:t>
                                  </m:r>
                                </m:num>
                                <m:den>
                                  <m:r>
                                    <a:rPr lang="it-IT" sz="1600" b="0" i="0" smtClean="0">
                                      <a:solidFill>
                                        <a:schemeClr val="tx1"/>
                                      </a:solidFill>
                                      <a:latin typeface="Cambria Math" panose="02040503050406030204" pitchFamily="18" charset="0"/>
                                    </a:rPr>
                                    <m:t>2</m:t>
                                  </m:r>
                                </m:den>
                              </m:f>
                              <m:d>
                                <m:dPr>
                                  <m:ctrlPr>
                                    <a:rPr lang="it-IT" sz="1600" b="0" i="1" smtClean="0">
                                      <a:solidFill>
                                        <a:schemeClr val="tx1"/>
                                      </a:solidFill>
                                      <a:latin typeface="Cambria Math" panose="02040503050406030204" pitchFamily="18" charset="0"/>
                                    </a:rPr>
                                  </m:ctrlPr>
                                </m:dPr>
                                <m:e>
                                  <m:r>
                                    <a:rPr lang="it-IT" sz="1600" b="0" i="0" smtClean="0">
                                      <a:solidFill>
                                        <a:schemeClr val="tx1"/>
                                      </a:solidFill>
                                      <a:latin typeface="Cambria Math" panose="02040503050406030204" pitchFamily="18" charset="0"/>
                                    </a:rPr>
                                    <m:t>2</m:t>
                                  </m:r>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E</m:t>
                                      </m:r>
                                    </m:e>
                                    <m:sub>
                                      <m:r>
                                        <a:rPr lang="it-IT" sz="1600" b="0" i="0" smtClean="0">
                                          <a:solidFill>
                                            <a:schemeClr val="tx1"/>
                                          </a:solidFill>
                                          <a:latin typeface="Cambria Math" panose="02040503050406030204" pitchFamily="18" charset="0"/>
                                        </a:rPr>
                                        <m:t>1</m:t>
                                      </m:r>
                                    </m:sub>
                                  </m:sSub>
                                  <m:r>
                                    <a:rPr lang="it-IT" sz="1600" b="0" i="0" smtClean="0">
                                      <a:solidFill>
                                        <a:schemeClr val="tx1"/>
                                      </a:solidFill>
                                      <a:latin typeface="Cambria Math" panose="02040503050406030204" pitchFamily="18" charset="0"/>
                                    </a:rPr>
                                    <m:t>−</m:t>
                                  </m:r>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E</m:t>
                                      </m:r>
                                    </m:e>
                                    <m:sub>
                                      <m:r>
                                        <a:rPr lang="it-IT" sz="1600" b="0" i="0" smtClean="0">
                                          <a:solidFill>
                                            <a:schemeClr val="tx1"/>
                                          </a:solidFill>
                                          <a:latin typeface="Cambria Math" panose="02040503050406030204" pitchFamily="18" charset="0"/>
                                        </a:rPr>
                                        <m:t>2</m:t>
                                      </m:r>
                                    </m:sub>
                                  </m:sSub>
                                  <m:r>
                                    <a:rPr lang="it-IT" sz="1600" b="0" i="0" smtClean="0">
                                      <a:solidFill>
                                        <a:schemeClr val="tx1"/>
                                      </a:solidFill>
                                      <a:latin typeface="Cambria Math" panose="02040503050406030204" pitchFamily="18" charset="0"/>
                                    </a:rPr>
                                    <m:t>−</m:t>
                                  </m:r>
                                  <m:sSub>
                                    <m:sSubPr>
                                      <m:ctrlPr>
                                        <a:rPr lang="it-IT" sz="1600" b="0" i="1" smtClean="0">
                                          <a:solidFill>
                                            <a:schemeClr val="tx1"/>
                                          </a:solidFill>
                                          <a:latin typeface="Cambria Math" panose="02040503050406030204" pitchFamily="18" charset="0"/>
                                        </a:rPr>
                                      </m:ctrlPr>
                                    </m:sSubPr>
                                    <m:e>
                                      <m:r>
                                        <m:rPr>
                                          <m:sty m:val="p"/>
                                        </m:rPr>
                                        <a:rPr lang="it-IT" sz="1600" b="0" i="0" smtClean="0">
                                          <a:solidFill>
                                            <a:schemeClr val="tx1"/>
                                          </a:solidFill>
                                          <a:latin typeface="Cambria Math" panose="02040503050406030204" pitchFamily="18" charset="0"/>
                                        </a:rPr>
                                        <m:t>E</m:t>
                                      </m:r>
                                    </m:e>
                                    <m:sub>
                                      <m:r>
                                        <a:rPr lang="it-IT" sz="1600" b="0" i="0" smtClean="0">
                                          <a:solidFill>
                                            <a:schemeClr val="tx1"/>
                                          </a:solidFill>
                                          <a:latin typeface="Cambria Math" panose="02040503050406030204" pitchFamily="18" charset="0"/>
                                        </a:rPr>
                                        <m:t>3</m:t>
                                      </m:r>
                                    </m:sub>
                                  </m:sSub>
                                </m:e>
                              </m:d>
                            </m:oMath>
                          </m:oMathPara>
                        </a14:m>
                        <a:endParaRPr lang="en-US" sz="1600" dirty="0">
                          <a:solidFill>
                            <a:schemeClr val="tx1"/>
                          </a:solidFill>
                        </a:endParaRPr>
                      </a:p>
                    </p:txBody>
                  </p:sp>
                </mc:Choice>
                <mc:Fallback xmlns="">
                  <p:sp>
                    <p:nvSpPr>
                      <p:cNvPr id="32" name="CasellaDiTesto 31">
                        <a:extLst>
                          <a:ext uri="{FF2B5EF4-FFF2-40B4-BE49-F238E27FC236}">
                            <a16:creationId xmlns:a16="http://schemas.microsoft.com/office/drawing/2014/main" id="{B0EBE4D6-DBE2-421F-A531-8D16B68CE81C}"/>
                          </a:ext>
                        </a:extLst>
                      </p:cNvPr>
                      <p:cNvSpPr txBox="1">
                        <a:spLocks noRot="1" noChangeAspect="1" noMove="1" noResize="1" noEditPoints="1" noAdjustHandles="1" noChangeArrowheads="1" noChangeShapeType="1" noTextEdit="1"/>
                      </p:cNvSpPr>
                      <p:nvPr/>
                    </p:nvSpPr>
                    <p:spPr>
                      <a:xfrm>
                        <a:off x="5799643" y="6066500"/>
                        <a:ext cx="2401222" cy="461024"/>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DCE00128-666E-4825-B07E-56801EF2B494}"/>
                          </a:ext>
                        </a:extLst>
                      </p:cNvPr>
                      <p:cNvSpPr txBox="1"/>
                      <p:nvPr/>
                    </p:nvSpPr>
                    <p:spPr>
                      <a:xfrm>
                        <a:off x="8434304" y="6066500"/>
                        <a:ext cx="2401222" cy="5010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0" smtClean="0">
                                  <a:solidFill>
                                    <a:schemeClr val="tx1"/>
                                  </a:solidFill>
                                  <a:latin typeface="Cambria Math" panose="02040503050406030204" pitchFamily="18" charset="0"/>
                                </a:rPr>
                                <m:t>3</m:t>
                              </m:r>
                              <m:r>
                                <m:rPr>
                                  <m:sty m:val="p"/>
                                </m:rPr>
                                <a:rPr lang="el-GR" sz="1600" b="0" i="0" smtClean="0">
                                  <a:solidFill>
                                    <a:schemeClr val="tx1"/>
                                  </a:solidFill>
                                  <a:latin typeface="Cambria Math" panose="02040503050406030204" pitchFamily="18" charset="0"/>
                                  <a:ea typeface="Cambria Math" panose="02040503050406030204" pitchFamily="18" charset="0"/>
                                </a:rPr>
                                <m:t>ρ</m:t>
                              </m:r>
                              <m:r>
                                <a:rPr lang="it-IT" sz="1600" b="0" i="0" smtClean="0">
                                  <a:solidFill>
                                    <a:schemeClr val="tx1"/>
                                  </a:solidFill>
                                  <a:latin typeface="Cambria Math" panose="02040503050406030204" pitchFamily="18" charset="0"/>
                                </a:rPr>
                                <m:t>=</m:t>
                              </m:r>
                              <m:rad>
                                <m:radPr>
                                  <m:degHide m:val="on"/>
                                  <m:ctrlPr>
                                    <a:rPr lang="it-IT" sz="1600" b="0" i="1" smtClean="0">
                                      <a:solidFill>
                                        <a:schemeClr val="tx1"/>
                                      </a:solidFill>
                                      <a:latin typeface="Cambria Math" panose="02040503050406030204" pitchFamily="18" charset="0"/>
                                    </a:rPr>
                                  </m:ctrlPr>
                                </m:radPr>
                                <m:deg/>
                                <m:e>
                                  <m:sSubSup>
                                    <m:sSubSupPr>
                                      <m:ctrlPr>
                                        <a:rPr lang="it-IT" sz="1600" b="0" i="1" smtClean="0">
                                          <a:solidFill>
                                            <a:schemeClr val="tx1"/>
                                          </a:solidFill>
                                          <a:latin typeface="Cambria Math" panose="02040503050406030204" pitchFamily="18" charset="0"/>
                                        </a:rPr>
                                      </m:ctrlPr>
                                    </m:sSubSupPr>
                                    <m:e>
                                      <m:r>
                                        <m:rPr>
                                          <m:sty m:val="p"/>
                                        </m:rPr>
                                        <a:rPr lang="it-IT" sz="1600" b="0" i="0" smtClean="0">
                                          <a:solidFill>
                                            <a:schemeClr val="tx1"/>
                                          </a:solidFill>
                                          <a:latin typeface="Cambria Math" panose="02040503050406030204" pitchFamily="18" charset="0"/>
                                        </a:rPr>
                                        <m:t>x</m:t>
                                      </m:r>
                                    </m:e>
                                    <m:sub>
                                      <m:r>
                                        <m:rPr>
                                          <m:sty m:val="p"/>
                                        </m:rPr>
                                        <a:rPr lang="it-IT" sz="1600" b="0" i="0" smtClean="0">
                                          <a:solidFill>
                                            <a:schemeClr val="tx1"/>
                                          </a:solidFill>
                                          <a:latin typeface="Cambria Math" panose="02040503050406030204" pitchFamily="18" charset="0"/>
                                        </a:rPr>
                                        <m:t>D</m:t>
                                      </m:r>
                                    </m:sub>
                                    <m:sup>
                                      <m:r>
                                        <a:rPr lang="it-IT" sz="1600" b="0" i="0" smtClean="0">
                                          <a:solidFill>
                                            <a:schemeClr val="tx1"/>
                                          </a:solidFill>
                                          <a:latin typeface="Cambria Math" panose="02040503050406030204" pitchFamily="18" charset="0"/>
                                        </a:rPr>
                                        <m:t>2</m:t>
                                      </m:r>
                                    </m:sup>
                                  </m:sSubSup>
                                  <m:r>
                                    <a:rPr lang="it-IT" sz="1600" b="0" i="0" smtClean="0">
                                      <a:solidFill>
                                        <a:schemeClr val="tx1"/>
                                      </a:solidFill>
                                      <a:latin typeface="Cambria Math" panose="02040503050406030204" pitchFamily="18" charset="0"/>
                                    </a:rPr>
                                    <m:t>+</m:t>
                                  </m:r>
                                  <m:sSubSup>
                                    <m:sSubSupPr>
                                      <m:ctrlPr>
                                        <a:rPr lang="it-IT" sz="1600" b="0" i="1" smtClean="0">
                                          <a:solidFill>
                                            <a:schemeClr val="tx1"/>
                                          </a:solidFill>
                                          <a:latin typeface="Cambria Math" panose="02040503050406030204" pitchFamily="18" charset="0"/>
                                        </a:rPr>
                                      </m:ctrlPr>
                                    </m:sSubSupPr>
                                    <m:e>
                                      <m:r>
                                        <m:rPr>
                                          <m:sty m:val="p"/>
                                        </m:rPr>
                                        <a:rPr lang="it-IT" sz="1600" b="0" i="0" smtClean="0">
                                          <a:solidFill>
                                            <a:schemeClr val="tx1"/>
                                          </a:solidFill>
                                          <a:latin typeface="Cambria Math" panose="02040503050406030204" pitchFamily="18" charset="0"/>
                                        </a:rPr>
                                        <m:t>y</m:t>
                                      </m:r>
                                    </m:e>
                                    <m:sub>
                                      <m:r>
                                        <m:rPr>
                                          <m:sty m:val="p"/>
                                        </m:rPr>
                                        <a:rPr lang="it-IT" sz="1600" b="0" i="0" smtClean="0">
                                          <a:solidFill>
                                            <a:schemeClr val="tx1"/>
                                          </a:solidFill>
                                          <a:latin typeface="Cambria Math" panose="02040503050406030204" pitchFamily="18" charset="0"/>
                                        </a:rPr>
                                        <m:t>D</m:t>
                                      </m:r>
                                    </m:sub>
                                    <m:sup>
                                      <m:r>
                                        <a:rPr lang="it-IT" sz="1600" b="0" i="0" smtClean="0">
                                          <a:solidFill>
                                            <a:schemeClr val="tx1"/>
                                          </a:solidFill>
                                          <a:latin typeface="Cambria Math" panose="02040503050406030204" pitchFamily="18" charset="0"/>
                                        </a:rPr>
                                        <m:t>2</m:t>
                                      </m:r>
                                    </m:sup>
                                  </m:sSubSup>
                                </m:e>
                              </m:rad>
                            </m:oMath>
                          </m:oMathPara>
                        </a14:m>
                        <a:endParaRPr lang="en-US" sz="1600" dirty="0">
                          <a:solidFill>
                            <a:schemeClr val="tx1"/>
                          </a:solidFill>
                        </a:endParaRPr>
                      </a:p>
                    </p:txBody>
                  </p:sp>
                </mc:Choice>
                <mc:Fallback xmlns="">
                  <p:sp>
                    <p:nvSpPr>
                      <p:cNvPr id="33" name="CasellaDiTesto 32">
                        <a:extLst>
                          <a:ext uri="{FF2B5EF4-FFF2-40B4-BE49-F238E27FC236}">
                            <a16:creationId xmlns:a16="http://schemas.microsoft.com/office/drawing/2014/main" id="{DCE00128-666E-4825-B07E-56801EF2B494}"/>
                          </a:ext>
                        </a:extLst>
                      </p:cNvPr>
                      <p:cNvSpPr txBox="1">
                        <a:spLocks noRot="1" noChangeAspect="1" noMove="1" noResize="1" noEditPoints="1" noAdjustHandles="1" noChangeArrowheads="1" noChangeShapeType="1" noTextEdit="1"/>
                      </p:cNvSpPr>
                      <p:nvPr/>
                    </p:nvSpPr>
                    <p:spPr>
                      <a:xfrm>
                        <a:off x="8434304" y="6066500"/>
                        <a:ext cx="2401222" cy="501099"/>
                      </a:xfrm>
                      <a:prstGeom prst="rect">
                        <a:avLst/>
                      </a:prstGeom>
                      <a:blipFill>
                        <a:blip r:embed="rId13"/>
                        <a:stretch>
                          <a:fillRect/>
                        </a:stretch>
                      </a:blipFill>
                      <a:ln>
                        <a:noFill/>
                      </a:ln>
                    </p:spPr>
                    <p:txBody>
                      <a:bodyPr/>
                      <a:lstStyle/>
                      <a:p>
                        <a:r>
                          <a:rPr lang="en-US">
                            <a:noFill/>
                          </a:rPr>
                          <a:t> </a:t>
                        </a:r>
                      </a:p>
                    </p:txBody>
                  </p:sp>
                </mc:Fallback>
              </mc:AlternateContent>
            </p:grpSp>
            <p:sp>
              <p:nvSpPr>
                <p:cNvPr id="4" name="Rettangolo 3"/>
                <p:cNvSpPr/>
                <p:nvPr/>
              </p:nvSpPr>
              <p:spPr>
                <a:xfrm>
                  <a:off x="3902149" y="2045702"/>
                  <a:ext cx="4965404" cy="369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4" name="Rettangolo 43"/>
              <p:cNvSpPr/>
              <p:nvPr/>
            </p:nvSpPr>
            <p:spPr>
              <a:xfrm>
                <a:off x="511115" y="2015770"/>
                <a:ext cx="4326699" cy="399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a:t>
                </a:r>
                <a:endParaRPr lang="it-IT" dirty="0"/>
              </a:p>
            </p:txBody>
          </p:sp>
        </p:grpSp>
      </p:grpSp>
      <p:sp>
        <p:nvSpPr>
          <p:cNvPr id="45" name="CasellaDiTesto 44"/>
          <p:cNvSpPr txBox="1"/>
          <p:nvPr/>
        </p:nvSpPr>
        <p:spPr>
          <a:xfrm>
            <a:off x="713257" y="2042957"/>
            <a:ext cx="2103461" cy="369332"/>
          </a:xfrm>
          <a:prstGeom prst="rect">
            <a:avLst/>
          </a:prstGeom>
          <a:noFill/>
        </p:spPr>
        <p:txBody>
          <a:bodyPr wrap="none" rtlCol="0">
            <a:spAutoFit/>
          </a:bodyPr>
          <a:lstStyle/>
          <a:p>
            <a:r>
              <a:rPr lang="it-IT" dirty="0" smtClean="0"/>
              <a:t>Energy - </a:t>
            </a:r>
            <a:r>
              <a:rPr lang="it-IT" dirty="0" err="1" smtClean="0"/>
              <a:t>Dalitz</a:t>
            </a:r>
            <a:r>
              <a:rPr lang="it-IT" dirty="0" smtClean="0"/>
              <a:t> PLOT </a:t>
            </a:r>
            <a:endParaRPr lang="it-IT" dirty="0"/>
          </a:p>
        </p:txBody>
      </p:sp>
      <p:sp>
        <p:nvSpPr>
          <p:cNvPr id="48" name="Ovale 47"/>
          <p:cNvSpPr/>
          <p:nvPr/>
        </p:nvSpPr>
        <p:spPr>
          <a:xfrm rot="1989319">
            <a:off x="7976239" y="2226049"/>
            <a:ext cx="536604" cy="134691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3574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352895" y="6379211"/>
            <a:ext cx="4120626"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38</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pic>
        <p:nvPicPr>
          <p:cNvPr id="7" name="Immagine 6"/>
          <p:cNvPicPr>
            <a:picLocks noChangeAspect="1"/>
          </p:cNvPicPr>
          <p:nvPr/>
        </p:nvPicPr>
        <p:blipFill>
          <a:blip r:embed="rId5"/>
          <a:stretch>
            <a:fillRect/>
          </a:stretch>
        </p:blipFill>
        <p:spPr>
          <a:xfrm>
            <a:off x="438712" y="1194178"/>
            <a:ext cx="5282774" cy="3793333"/>
          </a:xfrm>
          <a:prstGeom prst="rect">
            <a:avLst/>
          </a:prstGeom>
        </p:spPr>
      </p:pic>
      <p:pic>
        <p:nvPicPr>
          <p:cNvPr id="8" name="Immagine 7"/>
          <p:cNvPicPr>
            <a:picLocks noChangeAspect="1"/>
          </p:cNvPicPr>
          <p:nvPr/>
        </p:nvPicPr>
        <p:blipFill rotWithShape="1">
          <a:blip r:embed="rId6"/>
          <a:srcRect l="1809" r="4036"/>
          <a:stretch/>
        </p:blipFill>
        <p:spPr>
          <a:xfrm>
            <a:off x="6137470" y="1440447"/>
            <a:ext cx="4750269" cy="5180338"/>
          </a:xfrm>
          <a:prstGeom prst="rect">
            <a:avLst/>
          </a:prstGeom>
        </p:spPr>
      </p:pic>
      <p:sp>
        <p:nvSpPr>
          <p:cNvPr id="9" name="Ovale 8">
            <a:extLst>
              <a:ext uri="{FF2B5EF4-FFF2-40B4-BE49-F238E27FC236}">
                <a16:creationId xmlns:a16="http://schemas.microsoft.com/office/drawing/2014/main" id="{C019DDA0-6653-456C-832A-41BF47B6F814}"/>
              </a:ext>
            </a:extLst>
          </p:cNvPr>
          <p:cNvSpPr/>
          <p:nvPr/>
        </p:nvSpPr>
        <p:spPr>
          <a:xfrm>
            <a:off x="7291840" y="2645940"/>
            <a:ext cx="240145" cy="243034"/>
          </a:xfrm>
          <a:prstGeom prst="ellipse">
            <a:avLst/>
          </a:prstGeom>
          <a:noFill/>
          <a:ln w="38100">
            <a:solidFill>
              <a:srgbClr val="C0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e 9">
            <a:extLst>
              <a:ext uri="{FF2B5EF4-FFF2-40B4-BE49-F238E27FC236}">
                <a16:creationId xmlns:a16="http://schemas.microsoft.com/office/drawing/2014/main" id="{C019DDA0-6653-456C-832A-41BF47B6F814}"/>
              </a:ext>
            </a:extLst>
          </p:cNvPr>
          <p:cNvSpPr/>
          <p:nvPr/>
        </p:nvSpPr>
        <p:spPr>
          <a:xfrm>
            <a:off x="9537787" y="2645940"/>
            <a:ext cx="240145" cy="243034"/>
          </a:xfrm>
          <a:prstGeom prst="ellipse">
            <a:avLst/>
          </a:prstGeom>
          <a:noFill/>
          <a:ln w="38100">
            <a:solidFill>
              <a:srgbClr val="C0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ttangolo 10"/>
          <p:cNvSpPr/>
          <p:nvPr/>
        </p:nvSpPr>
        <p:spPr>
          <a:xfrm>
            <a:off x="937638" y="5226385"/>
            <a:ext cx="4284921" cy="830997"/>
          </a:xfrm>
          <a:prstGeom prst="rect">
            <a:avLst/>
          </a:prstGeom>
        </p:spPr>
        <p:txBody>
          <a:bodyPr wrap="square">
            <a:spAutoFit/>
          </a:bodyPr>
          <a:lstStyle/>
          <a:p>
            <a:pPr marL="285750" indent="-285750">
              <a:buClr>
                <a:schemeClr val="accent1"/>
              </a:buClr>
              <a:buFont typeface="Wingdings" panose="05000000000000000000" pitchFamily="2" charset="2"/>
              <a:buChar char="Ø"/>
            </a:pPr>
            <a:r>
              <a:rPr lang="en-US" sz="2400" dirty="0">
                <a:solidFill>
                  <a:srgbClr val="C00000"/>
                </a:solidFill>
              </a:rPr>
              <a:t>3</a:t>
            </a:r>
            <a:r>
              <a:rPr lang="en-US" sz="2400" dirty="0">
                <a:solidFill>
                  <a:srgbClr val="C00000"/>
                </a:solidFill>
                <a:latin typeface="Symbol" panose="05050102010706020507" pitchFamily="18" charset="2"/>
              </a:rPr>
              <a:t>a </a:t>
            </a:r>
            <a:r>
              <a:rPr lang="en-US" sz="2400" dirty="0">
                <a:solidFill>
                  <a:srgbClr val="C00000"/>
                </a:solidFill>
              </a:rPr>
              <a:t>with equal energy </a:t>
            </a:r>
            <a:r>
              <a:rPr lang="en-US" sz="2400" dirty="0">
                <a:solidFill>
                  <a:schemeClr val="tx1">
                    <a:lumMod val="95000"/>
                    <a:lumOff val="5000"/>
                  </a:schemeClr>
                </a:solidFill>
              </a:rPr>
              <a:t>and</a:t>
            </a:r>
            <a:r>
              <a:rPr lang="en-US" sz="2400" dirty="0">
                <a:solidFill>
                  <a:srgbClr val="C00000"/>
                </a:solidFill>
              </a:rPr>
              <a:t> equal relative energy</a:t>
            </a:r>
            <a:r>
              <a:rPr lang="en-US" b="1" dirty="0">
                <a:solidFill>
                  <a:srgbClr val="C00000"/>
                </a:solidFill>
              </a:rPr>
              <a:t>.</a:t>
            </a:r>
            <a:endParaRPr lang="en-US" sz="4800" b="1" dirty="0">
              <a:ln>
                <a:solidFill>
                  <a:schemeClr val="bg1"/>
                </a:solidFill>
              </a:ln>
              <a:solidFill>
                <a:srgbClr val="C00000"/>
              </a:solidFill>
            </a:endParaRPr>
          </a:p>
        </p:txBody>
      </p:sp>
      <p:sp>
        <p:nvSpPr>
          <p:cNvPr id="12" name="Rettangolo 11"/>
          <p:cNvSpPr/>
          <p:nvPr/>
        </p:nvSpPr>
        <p:spPr>
          <a:xfrm>
            <a:off x="6881014" y="749711"/>
            <a:ext cx="4472786"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200" dirty="0" err="1"/>
              <a:t>Dalitz</a:t>
            </a:r>
            <a:r>
              <a:rPr lang="en-US" sz="2200" dirty="0"/>
              <a:t> Plots </a:t>
            </a:r>
            <a:r>
              <a:rPr lang="en-US" sz="2200" dirty="0" smtClean="0"/>
              <a:t>Relative energies</a:t>
            </a:r>
            <a:r>
              <a:rPr lang="en-US" sz="2200" dirty="0" smtClean="0">
                <a:sym typeface="Wingdings" panose="05000000000000000000" pitchFamily="2" charset="2"/>
              </a:rPr>
              <a:t></a:t>
            </a:r>
            <a:endParaRPr lang="en-US" sz="2200" dirty="0">
              <a:solidFill>
                <a:srgbClr val="FF0000"/>
              </a:solidFill>
            </a:endParaRPr>
          </a:p>
        </p:txBody>
      </p:sp>
      <p:sp>
        <p:nvSpPr>
          <p:cNvPr id="13" name="Ovale 12">
            <a:extLst>
              <a:ext uri="{FF2B5EF4-FFF2-40B4-BE49-F238E27FC236}">
                <a16:creationId xmlns:a16="http://schemas.microsoft.com/office/drawing/2014/main" id="{C019DDA0-6653-456C-832A-41BF47B6F814}"/>
              </a:ext>
            </a:extLst>
          </p:cNvPr>
          <p:cNvSpPr/>
          <p:nvPr/>
        </p:nvSpPr>
        <p:spPr>
          <a:xfrm>
            <a:off x="7250548" y="4926889"/>
            <a:ext cx="240145" cy="243034"/>
          </a:xfrm>
          <a:prstGeom prst="ellipse">
            <a:avLst/>
          </a:prstGeom>
          <a:noFill/>
          <a:ln w="38100">
            <a:solidFill>
              <a:srgbClr val="C0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e 13">
            <a:extLst>
              <a:ext uri="{FF2B5EF4-FFF2-40B4-BE49-F238E27FC236}">
                <a16:creationId xmlns:a16="http://schemas.microsoft.com/office/drawing/2014/main" id="{C019DDA0-6653-456C-832A-41BF47B6F814}"/>
              </a:ext>
            </a:extLst>
          </p:cNvPr>
          <p:cNvSpPr/>
          <p:nvPr/>
        </p:nvSpPr>
        <p:spPr>
          <a:xfrm>
            <a:off x="9518345" y="4945634"/>
            <a:ext cx="240145" cy="243034"/>
          </a:xfrm>
          <a:prstGeom prst="ellipse">
            <a:avLst/>
          </a:prstGeom>
          <a:noFill/>
          <a:ln w="38100">
            <a:solidFill>
              <a:srgbClr val="C00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ttangolo 14"/>
          <p:cNvSpPr/>
          <p:nvPr/>
        </p:nvSpPr>
        <p:spPr>
          <a:xfrm>
            <a:off x="2897603" y="322323"/>
            <a:ext cx="4909101" cy="369332"/>
          </a:xfrm>
          <a:prstGeom prst="rect">
            <a:avLst/>
          </a:prstGeom>
        </p:spPr>
        <p:txBody>
          <a:bodyPr wrap="none">
            <a:spAutoFit/>
          </a:bodyPr>
          <a:lstStyle/>
          <a:p>
            <a:r>
              <a:rPr lang="en-US" u="sng" dirty="0">
                <a:solidFill>
                  <a:srgbClr val="FF0000"/>
                </a:solidFill>
              </a:rPr>
              <a:t>Peculiarities of specific </a:t>
            </a:r>
            <a:r>
              <a:rPr lang="en-US"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-decay (</a:t>
            </a:r>
            <a:r>
              <a:rPr lang="en-US" sz="1400" u="sng" dirty="0">
                <a:solidFill>
                  <a:srgbClr val="FF0000"/>
                </a:solidFill>
              </a:rPr>
              <a:t>1</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2</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3</a:t>
            </a:r>
            <a:r>
              <a:rPr lang="en-US" sz="1400"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 channels</a:t>
            </a:r>
            <a:endParaRPr lang="en-US" dirty="0">
              <a:solidFill>
                <a:srgbClr val="FF0000"/>
              </a:solidFill>
            </a:endParaRPr>
          </a:p>
        </p:txBody>
      </p:sp>
    </p:spTree>
    <p:extLst>
      <p:ext uri="{BB962C8B-B14F-4D97-AF65-F5344CB8AC3E}">
        <p14:creationId xmlns:p14="http://schemas.microsoft.com/office/powerpoint/2010/main" val="294661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indefinite" fill="hold" grpId="1"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6" presetClass="emph" presetSubtype="0" repeatCount="indefinite" fill="hold" grpId="1" nodeType="with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3" grpId="0" animBg="1"/>
      <p:bldP spid="13" grpId="1" animBg="1"/>
      <p:bldP spid="14" grpId="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8691" y="6417522"/>
            <a:ext cx="4120626"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39</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12" name="Rettangolo 11"/>
          <p:cNvSpPr/>
          <p:nvPr/>
        </p:nvSpPr>
        <p:spPr>
          <a:xfrm>
            <a:off x="8674175" y="155085"/>
            <a:ext cx="2545212"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endParaRPr lang="en-US" sz="2200" dirty="0">
              <a:solidFill>
                <a:srgbClr val="FF0000"/>
              </a:solidFill>
            </a:endParaRPr>
          </a:p>
        </p:txBody>
      </p:sp>
      <p:sp>
        <p:nvSpPr>
          <p:cNvPr id="15" name="Segnaposto contenuto 2">
            <a:extLst>
              <a:ext uri="{FF2B5EF4-FFF2-40B4-BE49-F238E27FC236}">
                <a16:creationId xmlns:a16="http://schemas.microsoft.com/office/drawing/2014/main" id="{F9AFDDC5-D689-4347-8639-0A354680E901}"/>
              </a:ext>
            </a:extLst>
          </p:cNvPr>
          <p:cNvSpPr txBox="1">
            <a:spLocks/>
          </p:cNvSpPr>
          <p:nvPr/>
        </p:nvSpPr>
        <p:spPr>
          <a:xfrm>
            <a:off x="407186" y="4889782"/>
            <a:ext cx="2376489" cy="965587"/>
          </a:xfrm>
          <a:prstGeom prst="rect">
            <a:avLst/>
          </a:prstGeom>
          <a:solidFill>
            <a:schemeClr val="bg1"/>
          </a:solidFill>
          <a:ln w="38100">
            <a:solidFill>
              <a:schemeClr val="accent4"/>
            </a:solidFill>
          </a:ln>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buClr>
                <a:srgbClr val="FF0000"/>
              </a:buClr>
              <a:buFont typeface="Wingdings" panose="05000000000000000000" pitchFamily="2" charset="2"/>
              <a:buChar char="Ø"/>
            </a:pPr>
            <a:r>
              <a:rPr lang="en-US" sz="2000" b="1" dirty="0"/>
              <a:t>3</a:t>
            </a:r>
            <a:r>
              <a:rPr lang="en-US" sz="2000" b="1" dirty="0">
                <a:latin typeface="Symbol" panose="05050102010706020507" pitchFamily="18" charset="2"/>
              </a:rPr>
              <a:t>a </a:t>
            </a:r>
            <a:r>
              <a:rPr lang="en-US" sz="2000" b="1" dirty="0"/>
              <a:t>with equal energy </a:t>
            </a:r>
            <a:r>
              <a:rPr lang="en-US" sz="2000" dirty="0"/>
              <a:t>and </a:t>
            </a:r>
            <a:r>
              <a:rPr lang="en-US" sz="2000" b="1" dirty="0"/>
              <a:t>equal relative energy.</a:t>
            </a:r>
            <a:endParaRPr lang="en-US" sz="5400" b="1" dirty="0">
              <a:ln>
                <a:solidFill>
                  <a:schemeClr val="bg1"/>
                </a:solidFill>
              </a:ln>
            </a:endParaRPr>
          </a:p>
        </p:txBody>
      </p:sp>
      <p:sp>
        <p:nvSpPr>
          <p:cNvPr id="16" name="Rettangolo 15">
            <a:extLst>
              <a:ext uri="{FF2B5EF4-FFF2-40B4-BE49-F238E27FC236}">
                <a16:creationId xmlns:a16="http://schemas.microsoft.com/office/drawing/2014/main" id="{B174683A-E016-46DD-BF6F-811FF2A40B6A}"/>
              </a:ext>
            </a:extLst>
          </p:cNvPr>
          <p:cNvSpPr/>
          <p:nvPr/>
        </p:nvSpPr>
        <p:spPr>
          <a:xfrm>
            <a:off x="9815766" y="5112983"/>
            <a:ext cx="1359668" cy="461665"/>
          </a:xfrm>
          <a:prstGeom prst="rect">
            <a:avLst/>
          </a:prstGeom>
        </p:spPr>
        <p:txBody>
          <a:bodyPr wrap="none">
            <a:spAutoFit/>
          </a:bodyPr>
          <a:lstStyle/>
          <a:p>
            <a:r>
              <a:rPr lang="en-US" sz="2400" b="1" baseline="30000" dirty="0">
                <a:solidFill>
                  <a:srgbClr val="FF0000"/>
                </a:solidFill>
                <a:effectLst>
                  <a:outerShdw blurRad="38100" dist="38100" dir="2700000" algn="tl">
                    <a:srgbClr val="000000">
                      <a:alpha val="43137"/>
                    </a:srgbClr>
                  </a:outerShdw>
                </a:effectLst>
              </a:rPr>
              <a:t>12</a:t>
            </a:r>
            <a:r>
              <a:rPr lang="en-US" sz="2400" b="1" dirty="0">
                <a:solidFill>
                  <a:srgbClr val="FF0000"/>
                </a:solidFill>
                <a:effectLst>
                  <a:outerShdw blurRad="38100" dist="38100" dir="2700000" algn="tl">
                    <a:srgbClr val="000000">
                      <a:alpha val="43137"/>
                    </a:srgbClr>
                  </a:outerShdw>
                </a:effectLst>
              </a:rPr>
              <a:t>C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solidFill>
                  <a:srgbClr val="FF0000"/>
                </a:solidFill>
                <a:effectLst>
                  <a:outerShdw blurRad="38100" dist="38100" dir="2700000" algn="tl">
                    <a:srgbClr val="000000">
                      <a:alpha val="43137"/>
                    </a:srgbClr>
                  </a:outerShdw>
                </a:effectLst>
                <a:sym typeface="Wingdings" panose="05000000000000000000" pitchFamily="2" charset="2"/>
              </a:rPr>
              <a:t>3</a:t>
            </a:r>
            <a:r>
              <a:rPr lang="en-US" sz="2400" b="1" dirty="0">
                <a:solidFill>
                  <a:srgbClr val="FF0000"/>
                </a:solidFill>
                <a:effectLst>
                  <a:outerShdw blurRad="38100" dist="38100" dir="2700000" algn="tl">
                    <a:srgbClr val="000000">
                      <a:alpha val="43137"/>
                    </a:srgbClr>
                  </a:outerShdw>
                </a:effectLst>
                <a:latin typeface="Symbol" panose="05050102010706020507" pitchFamily="18" charset="2"/>
              </a:rPr>
              <a:t>a</a:t>
            </a:r>
            <a:endParaRPr lang="en-US" sz="2400" b="1" dirty="0">
              <a:solidFill>
                <a:srgbClr val="FF0000"/>
              </a:solidFill>
              <a:effectLst>
                <a:outerShdw blurRad="38100" dist="38100" dir="2700000" algn="tl">
                  <a:srgbClr val="000000">
                    <a:alpha val="43137"/>
                  </a:srgbClr>
                </a:outerShdw>
              </a:effectLst>
            </a:endParaRPr>
          </a:p>
        </p:txBody>
      </p:sp>
      <p:sp>
        <p:nvSpPr>
          <p:cNvPr id="17" name="Rettangolo 16">
            <a:extLst>
              <a:ext uri="{FF2B5EF4-FFF2-40B4-BE49-F238E27FC236}">
                <a16:creationId xmlns:a16="http://schemas.microsoft.com/office/drawing/2014/main" id="{5089C981-A37C-49CB-BFFC-A2FDC8B1A914}"/>
              </a:ext>
            </a:extLst>
          </p:cNvPr>
          <p:cNvSpPr/>
          <p:nvPr/>
        </p:nvSpPr>
        <p:spPr>
          <a:xfrm>
            <a:off x="9801579" y="5586210"/>
            <a:ext cx="1983235" cy="461665"/>
          </a:xfrm>
          <a:prstGeom prst="rect">
            <a:avLst/>
          </a:prstGeom>
        </p:spPr>
        <p:txBody>
          <a:bodyPr wrap="none">
            <a:spAutoFit/>
          </a:bodyPr>
          <a:lstStyle/>
          <a:p>
            <a:r>
              <a:rPr lang="en-US" sz="2400" b="1" baseline="30000" dirty="0">
                <a:solidFill>
                  <a:srgbClr val="FF0000"/>
                </a:solidFill>
                <a:effectLst>
                  <a:outerShdw blurRad="38100" dist="38100" dir="2700000" algn="tl">
                    <a:srgbClr val="000000">
                      <a:alpha val="43137"/>
                    </a:srgbClr>
                  </a:outerShdw>
                </a:effectLst>
                <a:sym typeface="Wingdings" panose="05000000000000000000" pitchFamily="2" charset="2"/>
              </a:rPr>
              <a:t>12</a:t>
            </a:r>
            <a:r>
              <a:rPr lang="en-US" sz="2400" b="1" dirty="0">
                <a:solidFill>
                  <a:srgbClr val="FF0000"/>
                </a:solidFill>
                <a:effectLst>
                  <a:outerShdw blurRad="38100" dist="38100" dir="2700000" algn="tl">
                    <a:srgbClr val="000000">
                      <a:alpha val="43137"/>
                    </a:srgbClr>
                  </a:outerShdw>
                </a:effectLst>
                <a:sym typeface="Wingdings" panose="05000000000000000000" pitchFamily="2" charset="2"/>
              </a:rPr>
              <a:t>C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400" b="1" dirty="0">
                <a:solidFill>
                  <a:srgbClr val="FF0000"/>
                </a:solidFill>
                <a:effectLst>
                  <a:outerShdw blurRad="38100" dist="38100" dir="2700000" algn="tl">
                    <a:srgbClr val="000000">
                      <a:alpha val="43137"/>
                    </a:srgbClr>
                  </a:outerShdw>
                </a:effectLst>
                <a:sym typeface="Wingdings" panose="05000000000000000000" pitchFamily="2" charset="2"/>
              </a:rPr>
              <a:t> </a:t>
            </a:r>
            <a:r>
              <a:rPr lang="en-US" sz="2400" b="1" baseline="30000" dirty="0">
                <a:solidFill>
                  <a:srgbClr val="FF0000"/>
                </a:solidFill>
                <a:effectLst>
                  <a:outerShdw blurRad="38100" dist="38100" dir="2700000" algn="tl">
                    <a:srgbClr val="000000">
                      <a:alpha val="43137"/>
                    </a:srgbClr>
                  </a:outerShdw>
                </a:effectLst>
                <a:sym typeface="Wingdings" panose="05000000000000000000" pitchFamily="2" charset="2"/>
              </a:rPr>
              <a:t>8</a:t>
            </a:r>
            <a:r>
              <a:rPr lang="en-US" sz="2400" b="1" dirty="0">
                <a:solidFill>
                  <a:srgbClr val="FF0000"/>
                </a:solidFill>
                <a:effectLst>
                  <a:outerShdw blurRad="38100" dist="38100" dir="2700000" algn="tl">
                    <a:srgbClr val="000000">
                      <a:alpha val="43137"/>
                    </a:srgbClr>
                  </a:outerShdw>
                </a:effectLst>
                <a:sym typeface="Wingdings" panose="05000000000000000000" pitchFamily="2" charset="2"/>
              </a:rPr>
              <a:t>Be + </a:t>
            </a:r>
            <a:r>
              <a:rPr lang="en-US" sz="2400" b="1" dirty="0">
                <a:solidFill>
                  <a:srgbClr val="FF0000"/>
                </a:solidFill>
                <a:effectLst>
                  <a:outerShdw blurRad="38100" dist="38100" dir="2700000" algn="tl">
                    <a:srgbClr val="000000">
                      <a:alpha val="43137"/>
                    </a:srgbClr>
                  </a:outerShdw>
                </a:effectLst>
                <a:latin typeface="Symbol" panose="05050102010706020507" pitchFamily="18" charset="2"/>
              </a:rPr>
              <a:t>a</a:t>
            </a:r>
            <a:endParaRPr lang="en-US" sz="2400" b="1" dirty="0">
              <a:solidFill>
                <a:srgbClr val="FF0000"/>
              </a:solidFill>
              <a:effectLst>
                <a:outerShdw blurRad="38100" dist="38100" dir="2700000" algn="tl">
                  <a:srgbClr val="000000">
                    <a:alpha val="43137"/>
                  </a:srgbClr>
                </a:outerShdw>
              </a:effectLst>
            </a:endParaRPr>
          </a:p>
        </p:txBody>
      </p:sp>
      <p:grpSp>
        <p:nvGrpSpPr>
          <p:cNvPr id="18" name="Gruppo 17">
            <a:extLst>
              <a:ext uri="{FF2B5EF4-FFF2-40B4-BE49-F238E27FC236}">
                <a16:creationId xmlns:a16="http://schemas.microsoft.com/office/drawing/2014/main" id="{FA86B246-D411-4B8D-8650-768D48466000}"/>
              </a:ext>
            </a:extLst>
          </p:cNvPr>
          <p:cNvGrpSpPr/>
          <p:nvPr/>
        </p:nvGrpSpPr>
        <p:grpSpPr>
          <a:xfrm>
            <a:off x="1164640" y="818703"/>
            <a:ext cx="11159810" cy="3100487"/>
            <a:chOff x="1889869" y="705195"/>
            <a:chExt cx="11159810" cy="3100487"/>
          </a:xfrm>
        </p:grpSpPr>
        <p:sp>
          <p:nvSpPr>
            <p:cNvPr id="19" name="CasellaDiTesto 18">
              <a:extLst>
                <a:ext uri="{FF2B5EF4-FFF2-40B4-BE49-F238E27FC236}">
                  <a16:creationId xmlns:a16="http://schemas.microsoft.com/office/drawing/2014/main" id="{89F3A6CB-2693-41EB-9A0F-8F5874503221}"/>
                </a:ext>
              </a:extLst>
            </p:cNvPr>
            <p:cNvSpPr txBox="1"/>
            <p:nvPr/>
          </p:nvSpPr>
          <p:spPr>
            <a:xfrm>
              <a:off x="3375503" y="705195"/>
              <a:ext cx="7519806" cy="461665"/>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00B050"/>
                  </a:solidFill>
                </a:rPr>
                <a:t>DALITZ PLOTS with RELATIVE </a:t>
              </a:r>
              <a:r>
                <a:rPr lang="en-US" sz="2400" b="1" dirty="0" smtClean="0">
                  <a:ln/>
                  <a:solidFill>
                    <a:srgbClr val="00B050"/>
                  </a:solidFill>
                </a:rPr>
                <a:t>ENERGIES: </a:t>
              </a:r>
              <a:r>
                <a:rPr lang="en-US" sz="2400" b="1" baseline="30000" dirty="0" smtClean="0">
                  <a:solidFill>
                    <a:srgbClr val="00B050"/>
                  </a:solidFill>
                </a:rPr>
                <a:t>34-x</a:t>
              </a:r>
              <a:r>
                <a:rPr lang="en-US" sz="2400" b="1" dirty="0" smtClean="0">
                  <a:solidFill>
                    <a:srgbClr val="00B050"/>
                  </a:solidFill>
                </a:rPr>
                <a:t>S + 3</a:t>
              </a:r>
              <a:r>
                <a:rPr lang="en-US" sz="2400" b="1" dirty="0" smtClean="0">
                  <a:solidFill>
                    <a:srgbClr val="00B050"/>
                  </a:solidFill>
                  <a:latin typeface="Symbol" panose="05050102010706020507" pitchFamily="18" charset="2"/>
                </a:rPr>
                <a:t>a</a:t>
              </a:r>
              <a:r>
                <a:rPr lang="en-US" sz="2400" b="1" dirty="0" smtClean="0">
                  <a:solidFill>
                    <a:srgbClr val="00B050"/>
                  </a:solidFill>
                </a:rPr>
                <a:t> + </a:t>
              </a:r>
              <a:r>
                <a:rPr lang="en-US" sz="2400" b="1" dirty="0" err="1" smtClean="0">
                  <a:solidFill>
                    <a:srgbClr val="00B050"/>
                  </a:solidFill>
                </a:rPr>
                <a:t>xn</a:t>
              </a:r>
              <a:endParaRPr lang="en-US" sz="2400" b="1" dirty="0">
                <a:solidFill>
                  <a:srgbClr val="00B050"/>
                </a:solidFill>
              </a:endParaRPr>
            </a:p>
          </p:txBody>
        </p:sp>
        <p:grpSp>
          <p:nvGrpSpPr>
            <p:cNvPr id="20" name="Gruppo 19">
              <a:extLst>
                <a:ext uri="{FF2B5EF4-FFF2-40B4-BE49-F238E27FC236}">
                  <a16:creationId xmlns:a16="http://schemas.microsoft.com/office/drawing/2014/main" id="{642507AF-3D27-4F8C-B512-2F37C5D5F974}"/>
                </a:ext>
              </a:extLst>
            </p:cNvPr>
            <p:cNvGrpSpPr/>
            <p:nvPr/>
          </p:nvGrpSpPr>
          <p:grpSpPr>
            <a:xfrm>
              <a:off x="7985918" y="1228827"/>
              <a:ext cx="5063761" cy="2567349"/>
              <a:chOff x="7779581" y="1219604"/>
              <a:chExt cx="5063761" cy="2567349"/>
            </a:xfrm>
          </p:grpSpPr>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DD60B159-3842-41AA-ADC9-4485F334B185}"/>
                      </a:ext>
                    </a:extLst>
                  </p:cNvPr>
                  <p:cNvSpPr txBox="1"/>
                  <p:nvPr/>
                </p:nvSpPr>
                <p:spPr>
                  <a:xfrm>
                    <a:off x="10589136" y="2557750"/>
                    <a:ext cx="2082019" cy="4368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𝐱</m:t>
                              </m:r>
                            </m:e>
                            <m:sub>
                              <m:r>
                                <a:rPr lang="it-IT" sz="1200" b="1" i="0" smtClean="0">
                                  <a:solidFill>
                                    <a:schemeClr val="tx1"/>
                                  </a:solidFill>
                                  <a:latin typeface="Cambria Math" panose="02040503050406030204" pitchFamily="18" charset="0"/>
                                </a:rPr>
                                <m:t>𝐃</m:t>
                              </m:r>
                            </m:sub>
                          </m:sSub>
                          <m:r>
                            <a:rPr lang="it-IT" sz="1200" b="1" i="0" smtClean="0">
                              <a:solidFill>
                                <a:schemeClr val="tx1"/>
                              </a:solidFill>
                              <a:latin typeface="Cambria Math" panose="02040503050406030204" pitchFamily="18" charset="0"/>
                            </a:rPr>
                            <m:t>=</m:t>
                          </m:r>
                          <m:rad>
                            <m:radPr>
                              <m:degHide m:val="on"/>
                              <m:ctrlPr>
                                <a:rPr lang="it-IT" sz="1200" b="1" i="1" smtClean="0">
                                  <a:solidFill>
                                    <a:schemeClr val="tx1"/>
                                  </a:solidFill>
                                  <a:latin typeface="Cambria Math" panose="02040503050406030204" pitchFamily="18" charset="0"/>
                                </a:rPr>
                              </m:ctrlPr>
                            </m:radPr>
                            <m:deg/>
                            <m:e>
                              <m:r>
                                <a:rPr lang="it-IT" sz="1200" b="1" i="0" smtClean="0">
                                  <a:solidFill>
                                    <a:schemeClr val="tx1"/>
                                  </a:solidFill>
                                  <a:latin typeface="Cambria Math" panose="02040503050406030204" pitchFamily="18" charset="0"/>
                                </a:rPr>
                                <m:t>𝟑</m:t>
                              </m:r>
                            </m:e>
                          </m:rad>
                          <m:f>
                            <m:fPr>
                              <m:ctrlPr>
                                <a:rPr lang="it-IT" sz="1200" b="1" i="1" smtClean="0">
                                  <a:solidFill>
                                    <a:schemeClr val="tx1"/>
                                  </a:solidFill>
                                  <a:latin typeface="Cambria Math" panose="02040503050406030204" pitchFamily="18" charset="0"/>
                                </a:rPr>
                              </m:ctrlPr>
                            </m:fPr>
                            <m:num>
                              <m:sSub>
                                <m:sSubPr>
                                  <m:ctrlPr>
                                    <a:rPr lang="it-IT"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𝐄</m:t>
                                  </m:r>
                                </m:e>
                                <m:sub>
                                  <m:r>
                                    <a:rPr lang="it-IT" sz="1200" b="1" i="0" smtClean="0">
                                      <a:solidFill>
                                        <a:schemeClr val="tx1"/>
                                      </a:solidFill>
                                      <a:latin typeface="Cambria Math" panose="02040503050406030204" pitchFamily="18" charset="0"/>
                                    </a:rPr>
                                    <m:t>𝐦𝐚𝐱</m:t>
                                  </m:r>
                                  <m:r>
                                    <a:rPr lang="it-IT" sz="1200" b="1" i="0" smtClean="0">
                                      <a:solidFill>
                                        <a:schemeClr val="tx1"/>
                                      </a:solidFill>
                                      <a:latin typeface="Cambria Math" panose="02040503050406030204" pitchFamily="18" charset="0"/>
                                    </a:rPr>
                                    <m:t>,</m:t>
                                  </m:r>
                                  <m:r>
                                    <a:rPr lang="it-IT" sz="1200" b="1" i="0" smtClean="0">
                                      <a:solidFill>
                                        <a:schemeClr val="tx1"/>
                                      </a:solidFill>
                                      <a:latin typeface="Cambria Math" panose="02040503050406030204" pitchFamily="18" charset="0"/>
                                    </a:rPr>
                                    <m:t>𝐦𝐞𝐝</m:t>
                                  </m:r>
                                </m:sub>
                              </m:sSub>
                              <m:r>
                                <a:rPr lang="it-IT" sz="1200" b="1" i="0" smtClean="0">
                                  <a:solidFill>
                                    <a:schemeClr val="tx1"/>
                                  </a:solidFill>
                                  <a:latin typeface="Cambria Math" panose="02040503050406030204" pitchFamily="18" charset="0"/>
                                </a:rPr>
                                <m:t>−</m:t>
                              </m:r>
                              <m:sSub>
                                <m:sSubPr>
                                  <m:ctrlPr>
                                    <a:rPr lang="it-IT"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𝐄</m:t>
                                  </m:r>
                                </m:e>
                                <m:sub>
                                  <m:r>
                                    <a:rPr lang="it-IT" sz="1200" b="1" i="0" smtClean="0">
                                      <a:solidFill>
                                        <a:schemeClr val="tx1"/>
                                      </a:solidFill>
                                      <a:latin typeface="Cambria Math" panose="02040503050406030204" pitchFamily="18" charset="0"/>
                                    </a:rPr>
                                    <m:t>𝐦𝐞𝐝</m:t>
                                  </m:r>
                                  <m:r>
                                    <a:rPr lang="it-IT" sz="1200" b="1" i="0" smtClean="0">
                                      <a:solidFill>
                                        <a:schemeClr val="tx1"/>
                                      </a:solidFill>
                                      <a:latin typeface="Cambria Math" panose="02040503050406030204" pitchFamily="18" charset="0"/>
                                    </a:rPr>
                                    <m:t>,</m:t>
                                  </m:r>
                                  <m:r>
                                    <a:rPr lang="it-IT" sz="1200" b="1" i="0" smtClean="0">
                                      <a:solidFill>
                                        <a:schemeClr val="tx1"/>
                                      </a:solidFill>
                                      <a:latin typeface="Cambria Math" panose="02040503050406030204" pitchFamily="18" charset="0"/>
                                    </a:rPr>
                                    <m:t>𝐦𝐢𝐧</m:t>
                                  </m:r>
                                </m:sub>
                              </m:sSub>
                            </m:num>
                            <m:den>
                              <m:r>
                                <a:rPr lang="it-IT" sz="1200" b="1" i="0" smtClean="0">
                                  <a:solidFill>
                                    <a:schemeClr val="tx1"/>
                                  </a:solidFill>
                                  <a:latin typeface="Cambria Math" panose="02040503050406030204" pitchFamily="18" charset="0"/>
                                </a:rPr>
                                <m:t>𝟐</m:t>
                              </m:r>
                            </m:den>
                          </m:f>
                        </m:oMath>
                      </m:oMathPara>
                    </a14:m>
                    <a:endParaRPr lang="en-US" sz="1200" b="1" dirty="0">
                      <a:solidFill>
                        <a:schemeClr val="tx1"/>
                      </a:solidFill>
                    </a:endParaRPr>
                  </a:p>
                </p:txBody>
              </p:sp>
            </mc:Choice>
            <mc:Fallback xmlns="">
              <p:sp>
                <p:nvSpPr>
                  <p:cNvPr id="25" name="CasellaDiTesto 24">
                    <a:extLst>
                      <a:ext uri="{FF2B5EF4-FFF2-40B4-BE49-F238E27FC236}">
                        <a16:creationId xmlns:a16="http://schemas.microsoft.com/office/drawing/2014/main" id="{DD60B159-3842-41AA-ADC9-4485F334B185}"/>
                      </a:ext>
                    </a:extLst>
                  </p:cNvPr>
                  <p:cNvSpPr txBox="1">
                    <a:spLocks noRot="1" noChangeAspect="1" noMove="1" noResize="1" noEditPoints="1" noAdjustHandles="1" noChangeArrowheads="1" noChangeShapeType="1" noTextEdit="1"/>
                  </p:cNvSpPr>
                  <p:nvPr/>
                </p:nvSpPr>
                <p:spPr>
                  <a:xfrm>
                    <a:off x="10589136" y="2557750"/>
                    <a:ext cx="2082019" cy="436851"/>
                  </a:xfrm>
                  <a:prstGeom prst="rect">
                    <a:avLst/>
                  </a:prstGeom>
                  <a:blipFill>
                    <a:blip r:embed="rId5"/>
                    <a:stretch>
                      <a:fillRect b="-1408"/>
                    </a:stretch>
                  </a:blipFill>
                </p:spPr>
                <p:txBody>
                  <a:bodyPr/>
                  <a:lstStyle/>
                  <a:p>
                    <a:r>
                      <a:rPr lang="it-IT">
                        <a:noFill/>
                      </a:rPr>
                      <a:t> </a:t>
                    </a:r>
                  </a:p>
                </p:txBody>
              </p:sp>
            </mc:Fallback>
          </mc:AlternateContent>
          <p:pic>
            <p:nvPicPr>
              <p:cNvPr id="26" name="Immagine 25">
                <a:extLst>
                  <a:ext uri="{FF2B5EF4-FFF2-40B4-BE49-F238E27FC236}">
                    <a16:creationId xmlns:a16="http://schemas.microsoft.com/office/drawing/2014/main" id="{CFDD61F3-E55C-4628-AF1E-5E0823C0FD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9581" y="1399172"/>
                <a:ext cx="2741123" cy="2387781"/>
              </a:xfrm>
              <a:prstGeom prst="rect">
                <a:avLst/>
              </a:prstGeom>
              <a:ln>
                <a:noFill/>
              </a:ln>
            </p:spPr>
          </p:pic>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445B8C89-BDDD-4976-8C0E-3147F7282E52}"/>
                      </a:ext>
                    </a:extLst>
                  </p:cNvPr>
                  <p:cNvSpPr txBox="1"/>
                  <p:nvPr/>
                </p:nvSpPr>
                <p:spPr>
                  <a:xfrm>
                    <a:off x="9780834" y="1219604"/>
                    <a:ext cx="3062508" cy="4380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𝐲</m:t>
                              </m:r>
                            </m:e>
                            <m:sub>
                              <m:r>
                                <a:rPr lang="it-IT" sz="1200" b="1" i="0" smtClean="0">
                                  <a:solidFill>
                                    <a:schemeClr val="tx1"/>
                                  </a:solidFill>
                                  <a:latin typeface="Cambria Math" panose="02040503050406030204" pitchFamily="18" charset="0"/>
                                </a:rPr>
                                <m:t>𝐃</m:t>
                              </m:r>
                            </m:sub>
                          </m:sSub>
                          <m:r>
                            <a:rPr lang="it-IT" sz="1200" b="1" i="0" smtClean="0">
                              <a:solidFill>
                                <a:schemeClr val="tx1"/>
                              </a:solidFill>
                              <a:latin typeface="Cambria Math" panose="02040503050406030204" pitchFamily="18" charset="0"/>
                            </a:rPr>
                            <m:t>=</m:t>
                          </m:r>
                          <m:f>
                            <m:fPr>
                              <m:ctrlPr>
                                <a:rPr lang="it-IT" sz="1200" b="1" i="1" smtClean="0">
                                  <a:solidFill>
                                    <a:schemeClr val="tx1"/>
                                  </a:solidFill>
                                  <a:latin typeface="Cambria Math" panose="02040503050406030204" pitchFamily="18" charset="0"/>
                                </a:rPr>
                              </m:ctrlPr>
                            </m:fPr>
                            <m:num>
                              <m:r>
                                <a:rPr lang="it-IT" sz="1200" b="1" i="0" smtClean="0">
                                  <a:solidFill>
                                    <a:schemeClr val="tx1"/>
                                  </a:solidFill>
                                  <a:latin typeface="Cambria Math" panose="02040503050406030204" pitchFamily="18" charset="0"/>
                                </a:rPr>
                                <m:t>𝟐</m:t>
                              </m:r>
                              <m:sSub>
                                <m:sSubPr>
                                  <m:ctrlPr>
                                    <a:rPr lang="it-IT"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𝐄</m:t>
                                  </m:r>
                                </m:e>
                                <m:sub>
                                  <m:r>
                                    <a:rPr lang="it-IT" sz="1200" b="1" i="0" smtClean="0">
                                      <a:solidFill>
                                        <a:schemeClr val="tx1"/>
                                      </a:solidFill>
                                      <a:latin typeface="Cambria Math" panose="02040503050406030204" pitchFamily="18" charset="0"/>
                                    </a:rPr>
                                    <m:t>𝐦𝐚𝐱</m:t>
                                  </m:r>
                                  <m:r>
                                    <a:rPr lang="it-IT" sz="1200" b="1" i="0" smtClean="0">
                                      <a:solidFill>
                                        <a:schemeClr val="tx1"/>
                                      </a:solidFill>
                                      <a:latin typeface="Cambria Math" panose="02040503050406030204" pitchFamily="18" charset="0"/>
                                    </a:rPr>
                                    <m:t>,</m:t>
                                  </m:r>
                                  <m:r>
                                    <a:rPr lang="it-IT" sz="1200" b="1" i="0" smtClean="0">
                                      <a:solidFill>
                                        <a:schemeClr val="tx1"/>
                                      </a:solidFill>
                                      <a:latin typeface="Cambria Math" panose="02040503050406030204" pitchFamily="18" charset="0"/>
                                    </a:rPr>
                                    <m:t>𝐦𝐢𝐧</m:t>
                                  </m:r>
                                </m:sub>
                              </m:sSub>
                              <m:r>
                                <a:rPr lang="it-IT" sz="1200" b="1" i="0" smtClean="0">
                                  <a:solidFill>
                                    <a:schemeClr val="tx1"/>
                                  </a:solidFill>
                                  <a:latin typeface="Cambria Math" panose="02040503050406030204" pitchFamily="18" charset="0"/>
                                </a:rPr>
                                <m:t>−</m:t>
                              </m:r>
                              <m:sSub>
                                <m:sSubPr>
                                  <m:ctrlPr>
                                    <a:rPr lang="it-IT"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𝐄</m:t>
                                  </m:r>
                                </m:e>
                                <m:sub>
                                  <m:r>
                                    <a:rPr lang="it-IT" sz="1200" b="1" i="0" smtClean="0">
                                      <a:solidFill>
                                        <a:schemeClr val="tx1"/>
                                      </a:solidFill>
                                      <a:latin typeface="Cambria Math" panose="02040503050406030204" pitchFamily="18" charset="0"/>
                                    </a:rPr>
                                    <m:t>𝐦𝐚𝐱</m:t>
                                  </m:r>
                                  <m:r>
                                    <a:rPr lang="it-IT" sz="1200" b="1" i="0" smtClean="0">
                                      <a:solidFill>
                                        <a:schemeClr val="tx1"/>
                                      </a:solidFill>
                                      <a:latin typeface="Cambria Math" panose="02040503050406030204" pitchFamily="18" charset="0"/>
                                    </a:rPr>
                                    <m:t>,</m:t>
                                  </m:r>
                                  <m:r>
                                    <a:rPr lang="it-IT" sz="1200" b="1" i="0" smtClean="0">
                                      <a:solidFill>
                                        <a:schemeClr val="tx1"/>
                                      </a:solidFill>
                                      <a:latin typeface="Cambria Math" panose="02040503050406030204" pitchFamily="18" charset="0"/>
                                    </a:rPr>
                                    <m:t>𝐦𝐞𝐝</m:t>
                                  </m:r>
                                </m:sub>
                              </m:sSub>
                              <m:r>
                                <a:rPr lang="it-IT" sz="1200" b="1" i="0" smtClean="0">
                                  <a:solidFill>
                                    <a:schemeClr val="tx1"/>
                                  </a:solidFill>
                                  <a:latin typeface="Cambria Math" panose="02040503050406030204" pitchFamily="18" charset="0"/>
                                </a:rPr>
                                <m:t>−</m:t>
                              </m:r>
                              <m:sSub>
                                <m:sSubPr>
                                  <m:ctrlPr>
                                    <a:rPr lang="it-IT" sz="1200" b="1" i="1" smtClean="0">
                                      <a:solidFill>
                                        <a:schemeClr val="tx1"/>
                                      </a:solidFill>
                                      <a:latin typeface="Cambria Math" panose="02040503050406030204" pitchFamily="18" charset="0"/>
                                    </a:rPr>
                                  </m:ctrlPr>
                                </m:sSubPr>
                                <m:e>
                                  <m:r>
                                    <a:rPr lang="it-IT" sz="1200" b="1" i="0" smtClean="0">
                                      <a:solidFill>
                                        <a:schemeClr val="tx1"/>
                                      </a:solidFill>
                                      <a:latin typeface="Cambria Math" panose="02040503050406030204" pitchFamily="18" charset="0"/>
                                    </a:rPr>
                                    <m:t>𝐄</m:t>
                                  </m:r>
                                </m:e>
                                <m:sub>
                                  <m:r>
                                    <a:rPr lang="it-IT" sz="1200" b="1" i="0" smtClean="0">
                                      <a:solidFill>
                                        <a:schemeClr val="tx1"/>
                                      </a:solidFill>
                                      <a:latin typeface="Cambria Math" panose="02040503050406030204" pitchFamily="18" charset="0"/>
                                    </a:rPr>
                                    <m:t>𝐦𝐞𝐝</m:t>
                                  </m:r>
                                  <m:r>
                                    <a:rPr lang="it-IT" sz="1200" b="1" i="0" smtClean="0">
                                      <a:solidFill>
                                        <a:schemeClr val="tx1"/>
                                      </a:solidFill>
                                      <a:latin typeface="Cambria Math" panose="02040503050406030204" pitchFamily="18" charset="0"/>
                                    </a:rPr>
                                    <m:t>,</m:t>
                                  </m:r>
                                  <m:r>
                                    <a:rPr lang="it-IT" sz="1200" b="1" i="0" smtClean="0">
                                      <a:solidFill>
                                        <a:schemeClr val="tx1"/>
                                      </a:solidFill>
                                      <a:latin typeface="Cambria Math" panose="02040503050406030204" pitchFamily="18" charset="0"/>
                                    </a:rPr>
                                    <m:t>𝐦𝐢𝐧</m:t>
                                  </m:r>
                                </m:sub>
                              </m:sSub>
                            </m:num>
                            <m:den>
                              <m:r>
                                <a:rPr lang="it-IT" sz="1200" b="1" i="0" smtClean="0">
                                  <a:solidFill>
                                    <a:schemeClr val="tx1"/>
                                  </a:solidFill>
                                  <a:latin typeface="Cambria Math" panose="02040503050406030204" pitchFamily="18" charset="0"/>
                                </a:rPr>
                                <m:t>𝟐</m:t>
                              </m:r>
                            </m:den>
                          </m:f>
                        </m:oMath>
                      </m:oMathPara>
                    </a14:m>
                    <a:endParaRPr lang="en-US" sz="1200" b="1" dirty="0">
                      <a:solidFill>
                        <a:schemeClr val="tx1"/>
                      </a:solidFill>
                    </a:endParaRPr>
                  </a:p>
                </p:txBody>
              </p:sp>
            </mc:Choice>
            <mc:Fallback xmlns="">
              <p:sp>
                <p:nvSpPr>
                  <p:cNvPr id="27" name="CasellaDiTesto 26">
                    <a:extLst>
                      <a:ext uri="{FF2B5EF4-FFF2-40B4-BE49-F238E27FC236}">
                        <a16:creationId xmlns:a16="http://schemas.microsoft.com/office/drawing/2014/main" id="{445B8C89-BDDD-4976-8C0E-3147F7282E52}"/>
                      </a:ext>
                    </a:extLst>
                  </p:cNvPr>
                  <p:cNvSpPr txBox="1">
                    <a:spLocks noRot="1" noChangeAspect="1" noMove="1" noResize="1" noEditPoints="1" noAdjustHandles="1" noChangeArrowheads="1" noChangeShapeType="1" noTextEdit="1"/>
                  </p:cNvSpPr>
                  <p:nvPr/>
                </p:nvSpPr>
                <p:spPr>
                  <a:xfrm>
                    <a:off x="9780834" y="1219604"/>
                    <a:ext cx="3062508" cy="438005"/>
                  </a:xfrm>
                  <a:prstGeom prst="rect">
                    <a:avLst/>
                  </a:prstGeom>
                  <a:blipFill>
                    <a:blip r:embed="rId7"/>
                    <a:stretch>
                      <a:fillRect b="-1389"/>
                    </a:stretch>
                  </a:blipFill>
                </p:spPr>
                <p:txBody>
                  <a:bodyPr/>
                  <a:lstStyle/>
                  <a:p>
                    <a:r>
                      <a:rPr lang="it-IT">
                        <a:noFill/>
                      </a:rPr>
                      <a:t> </a:t>
                    </a:r>
                  </a:p>
                </p:txBody>
              </p:sp>
            </mc:Fallback>
          </mc:AlternateContent>
        </p:grpSp>
        <p:pic>
          <p:nvPicPr>
            <p:cNvPr id="21" name="Immagine 20">
              <a:extLst>
                <a:ext uri="{FF2B5EF4-FFF2-40B4-BE49-F238E27FC236}">
                  <a16:creationId xmlns:a16="http://schemas.microsoft.com/office/drawing/2014/main" id="{34516FFA-4F79-4983-AF6C-B14468AAAE3C}"/>
                </a:ext>
              </a:extLst>
            </p:cNvPr>
            <p:cNvPicPr>
              <a:picLocks noChangeAspect="1"/>
            </p:cNvPicPr>
            <p:nvPr/>
          </p:nvPicPr>
          <p:blipFill rotWithShape="1">
            <a:blip r:embed="rId8">
              <a:extLst>
                <a:ext uri="{28A0092B-C50C-407E-A947-70E740481C1C}">
                  <a14:useLocalDpi xmlns:a14="http://schemas.microsoft.com/office/drawing/2010/main" val="0"/>
                </a:ext>
              </a:extLst>
            </a:blip>
            <a:srcRect t="-129" r="66596" b="51580"/>
            <a:stretch/>
          </p:blipFill>
          <p:spPr>
            <a:xfrm>
              <a:off x="1889869" y="1157354"/>
              <a:ext cx="2794187" cy="2648328"/>
            </a:xfrm>
            <a:prstGeom prst="rect">
              <a:avLst/>
            </a:prstGeom>
            <a:solidFill>
              <a:schemeClr val="bg1"/>
            </a:solidFill>
            <a:ln w="28575">
              <a:solidFill>
                <a:srgbClr val="00B050"/>
              </a:solidFill>
            </a:ln>
            <a:effectLst>
              <a:outerShdw blurRad="292100" dist="139700" dir="2700000" algn="tl" rotWithShape="0">
                <a:srgbClr val="333333">
                  <a:alpha val="65000"/>
                </a:srgbClr>
              </a:outerShdw>
            </a:effectLst>
          </p:spPr>
        </p:pic>
        <p:grpSp>
          <p:nvGrpSpPr>
            <p:cNvPr id="22" name="Gruppo 21">
              <a:extLst>
                <a:ext uri="{FF2B5EF4-FFF2-40B4-BE49-F238E27FC236}">
                  <a16:creationId xmlns:a16="http://schemas.microsoft.com/office/drawing/2014/main" id="{85B7C039-46C4-4126-9917-8EE99789A545}"/>
                </a:ext>
              </a:extLst>
            </p:cNvPr>
            <p:cNvGrpSpPr/>
            <p:nvPr/>
          </p:nvGrpSpPr>
          <p:grpSpPr>
            <a:xfrm>
              <a:off x="4894849" y="1147848"/>
              <a:ext cx="2794187" cy="2648328"/>
              <a:chOff x="4894849" y="1147848"/>
              <a:chExt cx="2794187" cy="2648328"/>
            </a:xfrm>
          </p:grpSpPr>
          <p:pic>
            <p:nvPicPr>
              <p:cNvPr id="23" name="Immagine 22">
                <a:extLst>
                  <a:ext uri="{FF2B5EF4-FFF2-40B4-BE49-F238E27FC236}">
                    <a16:creationId xmlns:a16="http://schemas.microsoft.com/office/drawing/2014/main" id="{E9798AC5-00FC-46CA-8CC7-F4DAD011E3C8}"/>
                  </a:ext>
                </a:extLst>
              </p:cNvPr>
              <p:cNvPicPr>
                <a:picLocks noChangeAspect="1"/>
              </p:cNvPicPr>
              <p:nvPr/>
            </p:nvPicPr>
            <p:blipFill rotWithShape="1">
              <a:blip r:embed="rId8">
                <a:extLst>
                  <a:ext uri="{28A0092B-C50C-407E-A947-70E740481C1C}">
                    <a14:useLocalDpi xmlns:a14="http://schemas.microsoft.com/office/drawing/2010/main" val="0"/>
                  </a:ext>
                </a:extLst>
              </a:blip>
              <a:srcRect l="33372" t="50462" r="33224" b="989"/>
              <a:stretch/>
            </p:blipFill>
            <p:spPr>
              <a:xfrm>
                <a:off x="4894849" y="1147848"/>
                <a:ext cx="2794187" cy="2648328"/>
              </a:xfrm>
              <a:prstGeom prst="rect">
                <a:avLst/>
              </a:prstGeom>
              <a:solidFill>
                <a:schemeClr val="bg1"/>
              </a:solidFill>
              <a:ln w="28575">
                <a:solidFill>
                  <a:srgbClr val="00B050"/>
                </a:solidFill>
              </a:ln>
              <a:effectLst>
                <a:outerShdw blurRad="292100" dist="139700" dir="2700000" algn="tl" rotWithShape="0">
                  <a:srgbClr val="333333">
                    <a:alpha val="65000"/>
                  </a:srgbClr>
                </a:outerShdw>
              </a:effectLst>
            </p:spPr>
          </p:pic>
          <p:sp>
            <p:nvSpPr>
              <p:cNvPr id="24" name="Rettangolo 23">
                <a:extLst>
                  <a:ext uri="{FF2B5EF4-FFF2-40B4-BE49-F238E27FC236}">
                    <a16:creationId xmlns:a16="http://schemas.microsoft.com/office/drawing/2014/main" id="{F85A80AC-6A2A-42CB-B579-6CC570862DA0}"/>
                  </a:ext>
                </a:extLst>
              </p:cNvPr>
              <p:cNvSpPr/>
              <p:nvPr/>
            </p:nvSpPr>
            <p:spPr>
              <a:xfrm>
                <a:off x="6364619" y="1147848"/>
                <a:ext cx="937827" cy="28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uppo 27">
            <a:extLst>
              <a:ext uri="{FF2B5EF4-FFF2-40B4-BE49-F238E27FC236}">
                <a16:creationId xmlns:a16="http://schemas.microsoft.com/office/drawing/2014/main" id="{F455E89D-A46D-4E67-B57D-0D55FBE345CC}"/>
              </a:ext>
            </a:extLst>
          </p:cNvPr>
          <p:cNvGrpSpPr/>
          <p:nvPr/>
        </p:nvGrpSpPr>
        <p:grpSpPr>
          <a:xfrm>
            <a:off x="3961420" y="4424560"/>
            <a:ext cx="2175525" cy="2175525"/>
            <a:chOff x="4860390" y="4312525"/>
            <a:chExt cx="2175525" cy="2175525"/>
          </a:xfrm>
        </p:grpSpPr>
        <p:pic>
          <p:nvPicPr>
            <p:cNvPr id="29" name="Immagine 28">
              <a:extLst>
                <a:ext uri="{FF2B5EF4-FFF2-40B4-BE49-F238E27FC236}">
                  <a16:creationId xmlns:a16="http://schemas.microsoft.com/office/drawing/2014/main" id="{2DEB4C64-B4D8-4C7D-83D7-2FED0796FA2F}"/>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4860390" y="4312525"/>
              <a:ext cx="2175525" cy="2175525"/>
            </a:xfrm>
            <a:prstGeom prst="rect">
              <a:avLst/>
            </a:prstGeom>
          </p:spPr>
        </p:pic>
        <p:sp>
          <p:nvSpPr>
            <p:cNvPr id="30" name="Rettangolo 29">
              <a:extLst>
                <a:ext uri="{FF2B5EF4-FFF2-40B4-BE49-F238E27FC236}">
                  <a16:creationId xmlns:a16="http://schemas.microsoft.com/office/drawing/2014/main" id="{DE5A9EE4-FC6C-4B71-A2F0-EB49BFCF89E2}"/>
                </a:ext>
              </a:extLst>
            </p:cNvPr>
            <p:cNvSpPr/>
            <p:nvPr/>
          </p:nvSpPr>
          <p:spPr>
            <a:xfrm>
              <a:off x="5286135" y="5721939"/>
              <a:ext cx="937827" cy="28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D6ABFC51-3698-4622-B2B0-9CFA58DE2419}"/>
                </a:ext>
              </a:extLst>
            </p:cNvPr>
            <p:cNvSpPr txBox="1"/>
            <p:nvPr/>
          </p:nvSpPr>
          <p:spPr>
            <a:xfrm>
              <a:off x="5226865" y="5741365"/>
              <a:ext cx="1579894" cy="369332"/>
            </a:xfrm>
            <a:prstGeom prst="rect">
              <a:avLst/>
            </a:prstGeom>
            <a:noFill/>
          </p:spPr>
          <p:txBody>
            <a:bodyPr wrap="square" rtlCol="0">
              <a:spAutoFit/>
            </a:bodyPr>
            <a:lstStyle/>
            <a:p>
              <a:r>
                <a:rPr lang="en-US" b="1" dirty="0">
                  <a:ln w="12700">
                    <a:solidFill>
                      <a:srgbClr val="C00000"/>
                    </a:solidFill>
                    <a:prstDash val="solid"/>
                  </a:ln>
                  <a:pattFill prst="pct50">
                    <a:fgClr>
                      <a:srgbClr val="FF0000"/>
                    </a:fgClr>
                    <a:bgClr>
                      <a:srgbClr val="FFCDFF"/>
                    </a:bgClr>
                  </a:pattFill>
                  <a:effectLst>
                    <a:outerShdw dist="38100" dir="2640000" algn="bl" rotWithShape="0">
                      <a:schemeClr val="accent1"/>
                    </a:outerShdw>
                  </a:effectLst>
                </a:rPr>
                <a:t>PRELIMINARY</a:t>
              </a:r>
            </a:p>
          </p:txBody>
        </p:sp>
      </p:grpSp>
      <p:grpSp>
        <p:nvGrpSpPr>
          <p:cNvPr id="32" name="Gruppo 31">
            <a:extLst>
              <a:ext uri="{FF2B5EF4-FFF2-40B4-BE49-F238E27FC236}">
                <a16:creationId xmlns:a16="http://schemas.microsoft.com/office/drawing/2014/main" id="{30FE4289-1BCD-4C32-906F-D74E2A5FC713}"/>
              </a:ext>
            </a:extLst>
          </p:cNvPr>
          <p:cNvGrpSpPr/>
          <p:nvPr/>
        </p:nvGrpSpPr>
        <p:grpSpPr>
          <a:xfrm>
            <a:off x="6814101" y="4424560"/>
            <a:ext cx="2175525" cy="2175525"/>
            <a:chOff x="7545250" y="4361036"/>
            <a:chExt cx="2175525" cy="2175525"/>
          </a:xfrm>
        </p:grpSpPr>
        <p:pic>
          <p:nvPicPr>
            <p:cNvPr id="33" name="Immagine 32">
              <a:extLst>
                <a:ext uri="{FF2B5EF4-FFF2-40B4-BE49-F238E27FC236}">
                  <a16:creationId xmlns:a16="http://schemas.microsoft.com/office/drawing/2014/main" id="{15C7F763-A2F4-4D5E-B10E-8B0419F7B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5250" y="4361036"/>
              <a:ext cx="2175525" cy="2175525"/>
            </a:xfrm>
            <a:prstGeom prst="rect">
              <a:avLst/>
            </a:prstGeom>
            <a:ln>
              <a:solidFill>
                <a:schemeClr val="accent4"/>
              </a:solidFill>
            </a:ln>
            <a:effectLst>
              <a:outerShdw blurRad="190500" algn="tl" rotWithShape="0">
                <a:srgbClr val="000000">
                  <a:alpha val="70000"/>
                </a:srgbClr>
              </a:outerShdw>
            </a:effectLst>
          </p:spPr>
        </p:pic>
        <p:sp>
          <p:nvSpPr>
            <p:cNvPr id="34" name="Rettangolo 33">
              <a:extLst>
                <a:ext uri="{FF2B5EF4-FFF2-40B4-BE49-F238E27FC236}">
                  <a16:creationId xmlns:a16="http://schemas.microsoft.com/office/drawing/2014/main" id="{C3032501-A08B-4FAB-9AEB-5D0B3B019076}"/>
                </a:ext>
              </a:extLst>
            </p:cNvPr>
            <p:cNvSpPr/>
            <p:nvPr/>
          </p:nvSpPr>
          <p:spPr>
            <a:xfrm>
              <a:off x="7972633" y="5813100"/>
              <a:ext cx="937827" cy="28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sellaDiTesto 34">
              <a:extLst>
                <a:ext uri="{FF2B5EF4-FFF2-40B4-BE49-F238E27FC236}">
                  <a16:creationId xmlns:a16="http://schemas.microsoft.com/office/drawing/2014/main" id="{2143CA2E-CEB1-43CA-A3DF-EB61D3851F46}"/>
                </a:ext>
              </a:extLst>
            </p:cNvPr>
            <p:cNvSpPr txBox="1"/>
            <p:nvPr/>
          </p:nvSpPr>
          <p:spPr>
            <a:xfrm>
              <a:off x="7902862" y="5778433"/>
              <a:ext cx="1579894" cy="369332"/>
            </a:xfrm>
            <a:prstGeom prst="rect">
              <a:avLst/>
            </a:prstGeom>
            <a:noFill/>
          </p:spPr>
          <p:txBody>
            <a:bodyPr wrap="square" rtlCol="0">
              <a:spAutoFit/>
            </a:bodyPr>
            <a:lstStyle/>
            <a:p>
              <a:r>
                <a:rPr lang="en-US" b="1" dirty="0">
                  <a:ln w="12700">
                    <a:solidFill>
                      <a:srgbClr val="C00000"/>
                    </a:solidFill>
                    <a:prstDash val="solid"/>
                  </a:ln>
                  <a:pattFill prst="pct50">
                    <a:fgClr>
                      <a:srgbClr val="FF0000"/>
                    </a:fgClr>
                    <a:bgClr>
                      <a:srgbClr val="FFCDFF"/>
                    </a:bgClr>
                  </a:pattFill>
                  <a:effectLst>
                    <a:outerShdw dist="38100" dir="2640000" algn="bl" rotWithShape="0">
                      <a:schemeClr val="accent1"/>
                    </a:outerShdw>
                  </a:effectLst>
                </a:rPr>
                <a:t>PRELIMINARY</a:t>
              </a:r>
            </a:p>
          </p:txBody>
        </p:sp>
      </p:grpSp>
      <p:sp>
        <p:nvSpPr>
          <p:cNvPr id="36" name="Rettangolo 35">
            <a:extLst>
              <a:ext uri="{FF2B5EF4-FFF2-40B4-BE49-F238E27FC236}">
                <a16:creationId xmlns:a16="http://schemas.microsoft.com/office/drawing/2014/main" id="{CFF76432-839D-4E1E-AA89-01231DEB77CD}"/>
              </a:ext>
            </a:extLst>
          </p:cNvPr>
          <p:cNvSpPr/>
          <p:nvPr/>
        </p:nvSpPr>
        <p:spPr>
          <a:xfrm>
            <a:off x="6187788" y="3919190"/>
            <a:ext cx="1010213" cy="584775"/>
          </a:xfrm>
          <a:prstGeom prst="rect">
            <a:avLst/>
          </a:prstGeom>
        </p:spPr>
        <p:txBody>
          <a:bodyPr wrap="none">
            <a:spAutoFit/>
          </a:bodyPr>
          <a:lstStyle/>
          <a:p>
            <a:r>
              <a:rPr lang="en-US" sz="3200" b="1" dirty="0">
                <a:solidFill>
                  <a:schemeClr val="accent2"/>
                </a:solidFill>
                <a:effectLst>
                  <a:outerShdw blurRad="38100" dist="38100" dir="2700000" algn="tl">
                    <a:srgbClr val="000000">
                      <a:alpha val="43137"/>
                    </a:srgbClr>
                  </a:outerShdw>
                </a:effectLst>
                <a:sym typeface="Wingdings" panose="05000000000000000000" pitchFamily="2" charset="2"/>
              </a:rPr>
              <a:t>2.5%</a:t>
            </a:r>
            <a:endParaRPr lang="en-US" sz="3200" b="1" dirty="0">
              <a:solidFill>
                <a:schemeClr val="accent2"/>
              </a:solidFill>
              <a:effectLst>
                <a:outerShdw blurRad="38100" dist="38100" dir="2700000" algn="tl">
                  <a:srgbClr val="000000">
                    <a:alpha val="43137"/>
                  </a:srgbClr>
                </a:outerShdw>
              </a:effectLst>
            </a:endParaRPr>
          </a:p>
        </p:txBody>
      </p:sp>
      <p:sp>
        <p:nvSpPr>
          <p:cNvPr id="37" name="Ovale 36">
            <a:extLst>
              <a:ext uri="{FF2B5EF4-FFF2-40B4-BE49-F238E27FC236}">
                <a16:creationId xmlns:a16="http://schemas.microsoft.com/office/drawing/2014/main" id="{C5F43CA5-3C4B-434F-B6BF-87690005A0F3}"/>
              </a:ext>
            </a:extLst>
          </p:cNvPr>
          <p:cNvSpPr/>
          <p:nvPr/>
        </p:nvSpPr>
        <p:spPr>
          <a:xfrm>
            <a:off x="2364652" y="2381134"/>
            <a:ext cx="419023" cy="396281"/>
          </a:xfrm>
          <a:prstGeom prst="ellipse">
            <a:avLst/>
          </a:prstGeom>
          <a:noFill/>
          <a:ln w="76200">
            <a:solidFill>
              <a:schemeClr val="accent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Connettore 2 37">
            <a:extLst>
              <a:ext uri="{FF2B5EF4-FFF2-40B4-BE49-F238E27FC236}">
                <a16:creationId xmlns:a16="http://schemas.microsoft.com/office/drawing/2014/main" id="{F1827DB8-F956-4134-AD62-FF7E0C0E7A1F}"/>
              </a:ext>
            </a:extLst>
          </p:cNvPr>
          <p:cNvCxnSpPr>
            <a:cxnSpLocks/>
            <a:stCxn id="37" idx="5"/>
          </p:cNvCxnSpPr>
          <p:nvPr/>
        </p:nvCxnSpPr>
        <p:spPr>
          <a:xfrm>
            <a:off x="2722311" y="2719381"/>
            <a:ext cx="4879052" cy="2287969"/>
          </a:xfrm>
          <a:prstGeom prst="straightConnector1">
            <a:avLst/>
          </a:prstGeom>
          <a:ln w="19050">
            <a:solidFill>
              <a:schemeClr val="accent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2897603" y="322323"/>
            <a:ext cx="4909101" cy="369332"/>
          </a:xfrm>
          <a:prstGeom prst="rect">
            <a:avLst/>
          </a:prstGeom>
        </p:spPr>
        <p:txBody>
          <a:bodyPr wrap="none">
            <a:spAutoFit/>
          </a:bodyPr>
          <a:lstStyle/>
          <a:p>
            <a:r>
              <a:rPr lang="en-US" u="sng" dirty="0">
                <a:solidFill>
                  <a:srgbClr val="FF0000"/>
                </a:solidFill>
              </a:rPr>
              <a:t>Peculiarities of specific </a:t>
            </a:r>
            <a:r>
              <a:rPr lang="en-US"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-decay (</a:t>
            </a:r>
            <a:r>
              <a:rPr lang="en-US" sz="1400" u="sng" dirty="0">
                <a:solidFill>
                  <a:srgbClr val="FF0000"/>
                </a:solidFill>
              </a:rPr>
              <a:t>1</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2</a:t>
            </a:r>
            <a:r>
              <a:rPr lang="en-US" sz="1400" u="sng" dirty="0">
                <a:solidFill>
                  <a:srgbClr val="FF0000"/>
                </a:solidFill>
                <a:latin typeface="Times New Roman" panose="02020603050405020304" pitchFamily="18" charset="0"/>
                <a:cs typeface="Times New Roman" panose="02020603050405020304" pitchFamily="18" charset="0"/>
              </a:rPr>
              <a:t>α,</a:t>
            </a:r>
            <a:r>
              <a:rPr lang="en-US" sz="1400" u="sng" dirty="0">
                <a:solidFill>
                  <a:srgbClr val="FF0000"/>
                </a:solidFill>
              </a:rPr>
              <a:t> 3</a:t>
            </a:r>
            <a:r>
              <a:rPr lang="en-US" sz="1400" u="sng" dirty="0">
                <a:solidFill>
                  <a:srgbClr val="FF0000"/>
                </a:solidFill>
                <a:latin typeface="Times New Roman" panose="02020603050405020304" pitchFamily="18" charset="0"/>
                <a:cs typeface="Times New Roman" panose="02020603050405020304" pitchFamily="18" charset="0"/>
              </a:rPr>
              <a:t>α</a:t>
            </a:r>
            <a:r>
              <a:rPr lang="en-US" u="sng" dirty="0">
                <a:solidFill>
                  <a:srgbClr val="FF0000"/>
                </a:solidFill>
              </a:rPr>
              <a:t>) channels</a:t>
            </a:r>
            <a:endParaRPr lang="en-US" dirty="0">
              <a:solidFill>
                <a:srgbClr val="FF0000"/>
              </a:solidFill>
            </a:endParaRPr>
          </a:p>
        </p:txBody>
      </p:sp>
    </p:spTree>
    <p:extLst>
      <p:ext uri="{BB962C8B-B14F-4D97-AF65-F5344CB8AC3E}">
        <p14:creationId xmlns:p14="http://schemas.microsoft.com/office/powerpoint/2010/main" val="2358378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3005254" y="6346366"/>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4</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a tool to study nuclear matter </a:t>
            </a:r>
            <a:endParaRPr lang="en-US"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CasellaDiTesto 5"/>
          <p:cNvSpPr txBox="1"/>
          <p:nvPr/>
        </p:nvSpPr>
        <p:spPr>
          <a:xfrm>
            <a:off x="1584102" y="501317"/>
            <a:ext cx="6813468" cy="369332"/>
          </a:xfrm>
          <a:prstGeom prst="rect">
            <a:avLst/>
          </a:prstGeom>
          <a:noFill/>
        </p:spPr>
        <p:txBody>
          <a:bodyPr wrap="none" rtlCol="0">
            <a:spAutoFit/>
          </a:bodyPr>
          <a:lstStyle/>
          <a:p>
            <a:r>
              <a:rPr lang="en-US" dirty="0" smtClean="0"/>
              <a:t>Which information from nuclear reactions from low to Fermi energies?</a:t>
            </a:r>
            <a:endParaRPr lang="en-US" dirty="0"/>
          </a:p>
        </p:txBody>
      </p:sp>
      <p:sp>
        <p:nvSpPr>
          <p:cNvPr id="14" name="CasellaDiTesto 13"/>
          <p:cNvSpPr txBox="1"/>
          <p:nvPr/>
        </p:nvSpPr>
        <p:spPr>
          <a:xfrm>
            <a:off x="8908725" y="3997418"/>
            <a:ext cx="2802983" cy="2308324"/>
          </a:xfrm>
          <a:prstGeom prst="rect">
            <a:avLst/>
          </a:prstGeom>
          <a:noFill/>
          <a:ln>
            <a:solidFill>
              <a:srgbClr val="1508B8"/>
            </a:solidFill>
          </a:ln>
        </p:spPr>
        <p:txBody>
          <a:bodyPr wrap="square" rtlCol="0">
            <a:spAutoFit/>
          </a:bodyPr>
          <a:lstStyle/>
          <a:p>
            <a:r>
              <a:rPr lang="en-US" dirty="0" smtClean="0"/>
              <a:t>Nuclear Equation of State</a:t>
            </a:r>
          </a:p>
          <a:p>
            <a:r>
              <a:rPr lang="en-US" dirty="0" smtClean="0"/>
              <a:t>Liquid gas phase transition</a:t>
            </a:r>
          </a:p>
          <a:p>
            <a:r>
              <a:rPr lang="en-US" dirty="0" smtClean="0"/>
              <a:t>Symmetry energy</a:t>
            </a:r>
          </a:p>
          <a:p>
            <a:r>
              <a:rPr lang="en-US" dirty="0" smtClean="0"/>
              <a:t>Isospin drift/isospin distillation</a:t>
            </a:r>
          </a:p>
          <a:p>
            <a:r>
              <a:rPr lang="en-US" dirty="0" smtClean="0"/>
              <a:t>Limiting Temperature </a:t>
            </a:r>
          </a:p>
          <a:p>
            <a:r>
              <a:rPr lang="en-US" dirty="0" smtClean="0"/>
              <a:t>Compressibility</a:t>
            </a:r>
          </a:p>
          <a:p>
            <a:r>
              <a:rPr lang="en-US" dirty="0" smtClean="0"/>
              <a:t>Time competition</a:t>
            </a:r>
            <a:endParaRPr lang="en-US" dirty="0"/>
          </a:p>
        </p:txBody>
      </p:sp>
      <p:sp>
        <p:nvSpPr>
          <p:cNvPr id="31" name="CasellaDiTesto 30"/>
          <p:cNvSpPr txBox="1"/>
          <p:nvPr/>
        </p:nvSpPr>
        <p:spPr>
          <a:xfrm>
            <a:off x="1584102" y="773838"/>
            <a:ext cx="6832896" cy="369332"/>
          </a:xfrm>
          <a:prstGeom prst="rect">
            <a:avLst/>
          </a:prstGeom>
          <a:noFill/>
        </p:spPr>
        <p:txBody>
          <a:bodyPr wrap="none" rtlCol="0">
            <a:spAutoFit/>
          </a:bodyPr>
          <a:lstStyle/>
          <a:p>
            <a:r>
              <a:rPr lang="en-US" dirty="0" smtClean="0"/>
              <a:t>Can we understand the behavior of nuclear matter in different phases?</a:t>
            </a:r>
          </a:p>
        </p:txBody>
      </p:sp>
      <p:pic>
        <p:nvPicPr>
          <p:cNvPr id="5" name="Immagine 4"/>
          <p:cNvPicPr>
            <a:picLocks noChangeAspect="1"/>
          </p:cNvPicPr>
          <p:nvPr/>
        </p:nvPicPr>
        <p:blipFill>
          <a:blip r:embed="rId6"/>
          <a:stretch>
            <a:fillRect/>
          </a:stretch>
        </p:blipFill>
        <p:spPr>
          <a:xfrm>
            <a:off x="8525772" y="1415691"/>
            <a:ext cx="3568887" cy="2085981"/>
          </a:xfrm>
          <a:prstGeom prst="rect">
            <a:avLst/>
          </a:prstGeom>
        </p:spPr>
      </p:pic>
      <p:grpSp>
        <p:nvGrpSpPr>
          <p:cNvPr id="22" name="Gruppo 21">
            <a:extLst>
              <a:ext uri="{FF2B5EF4-FFF2-40B4-BE49-F238E27FC236}">
                <a16:creationId xmlns:a16="http://schemas.microsoft.com/office/drawing/2014/main" id="{53E05BF4-DE38-4BDC-8D17-7547908EB50C}"/>
              </a:ext>
            </a:extLst>
          </p:cNvPr>
          <p:cNvGrpSpPr/>
          <p:nvPr/>
        </p:nvGrpSpPr>
        <p:grpSpPr>
          <a:xfrm>
            <a:off x="2509341" y="1415691"/>
            <a:ext cx="5907657" cy="4820582"/>
            <a:chOff x="446203" y="1695380"/>
            <a:chExt cx="3888139" cy="3565592"/>
          </a:xfrm>
        </p:grpSpPr>
        <p:pic>
          <p:nvPicPr>
            <p:cNvPr id="26" name="Immagine 25">
              <a:extLst>
                <a:ext uri="{FF2B5EF4-FFF2-40B4-BE49-F238E27FC236}">
                  <a16:creationId xmlns:a16="http://schemas.microsoft.com/office/drawing/2014/main" id="{6E946B89-BF6A-4A79-A85B-15CCF86FBDB7}"/>
                </a:ext>
              </a:extLst>
            </p:cNvPr>
            <p:cNvPicPr>
              <a:picLocks noChangeAspect="1"/>
            </p:cNvPicPr>
            <p:nvPr/>
          </p:nvPicPr>
          <p:blipFill rotWithShape="1">
            <a:blip r:embed="rId7"/>
            <a:srcRect t="1" b="-11803"/>
            <a:stretch/>
          </p:blipFill>
          <p:spPr>
            <a:xfrm>
              <a:off x="446203" y="1695380"/>
              <a:ext cx="3888139" cy="3565592"/>
            </a:xfrm>
            <a:prstGeom prst="rect">
              <a:avLst/>
            </a:prstGeom>
            <a:solidFill>
              <a:schemeClr val="bg1"/>
            </a:solidFill>
            <a:ln w="28575">
              <a:solidFill>
                <a:schemeClr val="accent4">
                  <a:lumMod val="50000"/>
                </a:schemeClr>
              </a:solidFill>
            </a:ln>
            <a:effectLst>
              <a:outerShdw blurRad="292100" dist="139700" dir="2700000" algn="tl" rotWithShape="0">
                <a:srgbClr val="333333">
                  <a:alpha val="65000"/>
                </a:srgbClr>
              </a:outerShdw>
            </a:effectLst>
          </p:spPr>
        </p:pic>
        <p:sp>
          <p:nvSpPr>
            <p:cNvPr id="27" name="Segnaposto contenuto 1">
              <a:extLst>
                <a:ext uri="{FF2B5EF4-FFF2-40B4-BE49-F238E27FC236}">
                  <a16:creationId xmlns:a16="http://schemas.microsoft.com/office/drawing/2014/main" id="{AE73E0D2-3799-4A32-9F67-636FC2C2B9B2}"/>
                </a:ext>
              </a:extLst>
            </p:cNvPr>
            <p:cNvSpPr txBox="1">
              <a:spLocks/>
            </p:cNvSpPr>
            <p:nvPr/>
          </p:nvSpPr>
          <p:spPr>
            <a:xfrm>
              <a:off x="491568" y="4876451"/>
              <a:ext cx="3790950" cy="336621"/>
            </a:xfrm>
            <a:prstGeom prst="rect">
              <a:avLst/>
            </a:prstGeom>
            <a:ln>
              <a:solidFill>
                <a:schemeClr val="accent4">
                  <a:lumMod val="50000"/>
                </a:schemeClr>
              </a:solidFill>
            </a:ln>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spcBef>
                  <a:spcPts val="0"/>
                </a:spcBef>
                <a:buNone/>
              </a:pPr>
              <a:r>
                <a:rPr lang="es-ES" sz="800" dirty="0">
                  <a:solidFill>
                    <a:schemeClr val="tx2"/>
                  </a:solidFill>
                </a:rPr>
                <a:t>Y. Kanada‐En’yo</a:t>
              </a:r>
              <a:r>
                <a:rPr lang="es-ES" sz="750" dirty="0">
                  <a:solidFill>
                    <a:schemeClr val="tx2"/>
                  </a:solidFill>
                </a:rPr>
                <a:t>, </a:t>
              </a:r>
              <a:r>
                <a:rPr lang="en-US" sz="750" dirty="0"/>
                <a:t>International School of Physics "Enrico Fermi“, course 201 (Nuclear Physics with Stable and Radioactive Beams), 14-19 July 2017</a:t>
              </a:r>
            </a:p>
          </p:txBody>
        </p:sp>
      </p:grpSp>
      <p:sp>
        <p:nvSpPr>
          <p:cNvPr id="8" name="Rettangolo 7"/>
          <p:cNvSpPr/>
          <p:nvPr/>
        </p:nvSpPr>
        <p:spPr>
          <a:xfrm>
            <a:off x="193963" y="2181536"/>
            <a:ext cx="2096594" cy="2862322"/>
          </a:xfrm>
          <a:prstGeom prst="rect">
            <a:avLst/>
          </a:prstGeom>
        </p:spPr>
        <p:txBody>
          <a:bodyPr wrap="square">
            <a:spAutoFit/>
          </a:bodyPr>
          <a:lstStyle/>
          <a:p>
            <a:r>
              <a:rPr lang="en-US" dirty="0"/>
              <a:t>Energy dissipation</a:t>
            </a:r>
          </a:p>
          <a:p>
            <a:r>
              <a:rPr lang="en-US" dirty="0"/>
              <a:t>Viscosity</a:t>
            </a:r>
          </a:p>
          <a:p>
            <a:r>
              <a:rPr lang="en-US" dirty="0"/>
              <a:t>Nuclear Structure</a:t>
            </a:r>
          </a:p>
          <a:p>
            <a:r>
              <a:rPr lang="en-US" dirty="0"/>
              <a:t>Collective modes</a:t>
            </a:r>
          </a:p>
          <a:p>
            <a:r>
              <a:rPr lang="en-US" dirty="0"/>
              <a:t>Clustering </a:t>
            </a:r>
          </a:p>
          <a:p>
            <a:r>
              <a:rPr lang="en-US" dirty="0"/>
              <a:t>Level density</a:t>
            </a:r>
          </a:p>
          <a:p>
            <a:r>
              <a:rPr lang="en-US" dirty="0"/>
              <a:t>Excitation Energy</a:t>
            </a:r>
          </a:p>
          <a:p>
            <a:r>
              <a:rPr lang="en-US" dirty="0"/>
              <a:t>Angular Momentum</a:t>
            </a:r>
          </a:p>
          <a:p>
            <a:r>
              <a:rPr lang="en-US" dirty="0"/>
              <a:t>Isospin</a:t>
            </a:r>
          </a:p>
          <a:p>
            <a:r>
              <a:rPr lang="en-US" dirty="0"/>
              <a:t>Timing of processes</a:t>
            </a:r>
          </a:p>
        </p:txBody>
      </p:sp>
    </p:spTree>
    <p:extLst>
      <p:ext uri="{BB962C8B-B14F-4D97-AF65-F5344CB8AC3E}">
        <p14:creationId xmlns:p14="http://schemas.microsoft.com/office/powerpoint/2010/main" val="40796313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9" name="Tabella 28">
                <a:extLst>
                  <a:ext uri="{FF2B5EF4-FFF2-40B4-BE49-F238E27FC236}">
                    <a16:creationId xmlns:a16="http://schemas.microsoft.com/office/drawing/2014/main" id="{AAD37708-ABA4-465A-B9AD-7C63523DA013}"/>
                  </a:ext>
                </a:extLst>
              </p:cNvPr>
              <p:cNvGraphicFramePr>
                <a:graphicFrameLocks noGrp="1"/>
              </p:cNvGraphicFramePr>
              <p:nvPr>
                <p:extLst/>
              </p:nvPr>
            </p:nvGraphicFramePr>
            <p:xfrm>
              <a:off x="248516" y="674586"/>
              <a:ext cx="11727992" cy="2963609"/>
            </p:xfrm>
            <a:graphic>
              <a:graphicData uri="http://schemas.openxmlformats.org/drawingml/2006/table">
                <a:tbl>
                  <a:tblPr firstCol="1" bandRow="1">
                    <a:tableStyleId>{74C1A8A3-306A-4EB7-A6B1-4F7E0EB9C5D6}</a:tableStyleId>
                  </a:tblPr>
                  <a:tblGrid>
                    <a:gridCol w="1631084">
                      <a:extLst>
                        <a:ext uri="{9D8B030D-6E8A-4147-A177-3AD203B41FA5}">
                          <a16:colId xmlns:a16="http://schemas.microsoft.com/office/drawing/2014/main" val="3207694448"/>
                        </a:ext>
                      </a:extLst>
                    </a:gridCol>
                    <a:gridCol w="2768600">
                      <a:extLst>
                        <a:ext uri="{9D8B030D-6E8A-4147-A177-3AD203B41FA5}">
                          <a16:colId xmlns:a16="http://schemas.microsoft.com/office/drawing/2014/main" val="3815551998"/>
                        </a:ext>
                      </a:extLst>
                    </a:gridCol>
                    <a:gridCol w="2996755">
                      <a:extLst>
                        <a:ext uri="{9D8B030D-6E8A-4147-A177-3AD203B41FA5}">
                          <a16:colId xmlns:a16="http://schemas.microsoft.com/office/drawing/2014/main" val="2199071089"/>
                        </a:ext>
                      </a:extLst>
                    </a:gridCol>
                    <a:gridCol w="1039104">
                      <a:extLst>
                        <a:ext uri="{9D8B030D-6E8A-4147-A177-3AD203B41FA5}">
                          <a16:colId xmlns:a16="http://schemas.microsoft.com/office/drawing/2014/main" val="712703208"/>
                        </a:ext>
                      </a:extLst>
                    </a:gridCol>
                    <a:gridCol w="3292449">
                      <a:extLst>
                        <a:ext uri="{9D8B030D-6E8A-4147-A177-3AD203B41FA5}">
                          <a16:colId xmlns:a16="http://schemas.microsoft.com/office/drawing/2014/main" val="495216695"/>
                        </a:ext>
                      </a:extLst>
                    </a:gridCol>
                  </a:tblGrid>
                  <a:tr h="321507">
                    <a:tc rowSpan="3">
                      <a:txBody>
                        <a:bodyPr/>
                        <a:lstStyle/>
                        <a:p>
                          <a:pPr marL="0" indent="0" algn="ctr">
                            <a:buFont typeface="Arial" panose="020B0604020202020204" pitchFamily="34" charset="0"/>
                            <a:buNone/>
                          </a:pPr>
                          <a:r>
                            <a:rPr lang="en-US" sz="1800" u="none" dirty="0">
                              <a:solidFill>
                                <a:schemeClr val="tx1"/>
                              </a:solidFill>
                            </a:rPr>
                            <a:t>EXP. GLOBAL VARIABLES</a:t>
                          </a:r>
                          <a:endParaRPr lang="en-US" sz="1800" dirty="0">
                            <a:solidFill>
                              <a:schemeClr val="tx1"/>
                            </a:solidFill>
                          </a:endParaRPr>
                        </a:p>
                      </a:txBody>
                      <a:tcPr anchor="ct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t>Z distribution &amp; Multiplicity</a:t>
                          </a:r>
                        </a:p>
                      </a:txBody>
                      <a:tcPr anchor="ctr">
                        <a:lnT w="28575" cap="flat" cmpd="sng" algn="ctr">
                          <a:solidFill>
                            <a:schemeClr val="tx1"/>
                          </a:solidFill>
                          <a:prstDash val="solid"/>
                          <a:round/>
                          <a:headEnd type="none" w="med" len="med"/>
                          <a:tailEnd type="none" w="med" len="med"/>
                        </a:lnT>
                        <a:lnB w="28575" cap="flat" cmpd="sng" algn="ctr">
                          <a:solidFill>
                            <a:srgbClr val="FF3399"/>
                          </a:solidFill>
                          <a:prstDash val="solid"/>
                          <a:round/>
                          <a:headEnd type="none" w="med" len="med"/>
                          <a:tailEnd type="none" w="med" len="med"/>
                        </a:lnB>
                        <a:solidFill>
                          <a:srgbClr val="FF3399"/>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Expected behavior</a:t>
                          </a:r>
                        </a:p>
                      </a:txBody>
                      <a:tcPr anchor="ctr">
                        <a:lnT w="28575" cap="flat" cmpd="sng" algn="ctr">
                          <a:solidFill>
                            <a:schemeClr val="tx1"/>
                          </a:solidFill>
                          <a:prstDash val="solid"/>
                          <a:round/>
                          <a:headEnd type="none" w="med" len="med"/>
                          <a:tailEnd type="none" w="med" len="med"/>
                        </a:lnT>
                        <a:lnB w="28575" cap="flat" cmpd="sng" algn="ctr">
                          <a:solidFill>
                            <a:srgbClr val="FF3399"/>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T w="12700" cap="flat" cmpd="sng" algn="ctr">
                          <a:solidFill>
                            <a:schemeClr val="bg1"/>
                          </a:solidFill>
                          <a:prstDash val="solid"/>
                          <a:round/>
                          <a:headEnd type="none" w="med" len="med"/>
                          <a:tailEnd type="none" w="med" len="med"/>
                        </a:lnT>
                        <a:lnB w="28575" cap="flat" cmpd="sng" algn="ctr">
                          <a:solidFill>
                            <a:srgbClr val="FF3399"/>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T w="12700" cap="flat" cmpd="sng" algn="ctr">
                          <a:solidFill>
                            <a:schemeClr val="bg1"/>
                          </a:solidFill>
                          <a:prstDash val="solid"/>
                          <a:round/>
                          <a:headEnd type="none" w="med" len="med"/>
                          <a:tailEnd type="none" w="med" len="med"/>
                        </a:lnT>
                        <a:lnB w="28575" cap="flat" cmpd="sng" algn="ctr">
                          <a:solidFill>
                            <a:srgbClr val="FF3399"/>
                          </a:solidFill>
                          <a:prstDash val="solid"/>
                          <a:round/>
                          <a:headEnd type="none" w="med" len="med"/>
                          <a:tailEnd type="none" w="med" len="med"/>
                        </a:lnB>
                        <a:noFill/>
                      </a:tcPr>
                    </a:tc>
                    <a:extLst>
                      <a:ext uri="{0D108BD9-81ED-4DB2-BD59-A6C34878D82A}">
                        <a16:rowId xmlns:a16="http://schemas.microsoft.com/office/drawing/2014/main" val="3892872353"/>
                      </a:ext>
                    </a:extLst>
                  </a:tr>
                  <a:tr h="358514">
                    <a:tc vMerge="1">
                      <a:txBody>
                        <a:bodyPr/>
                        <a:lstStyle/>
                        <a:p>
                          <a:pPr marL="285750" indent="-285750">
                            <a:buFont typeface="Arial" panose="020B0604020202020204" pitchFamily="34" charset="0"/>
                            <a:buChar char="•"/>
                          </a:pPr>
                          <a:endParaRPr lang="en-US" dirty="0"/>
                        </a:p>
                      </a:txBody>
                      <a:tcPr anchor="ctr">
                        <a:lnT w="28575" cap="flat" cmpd="sng" algn="ctr">
                          <a:solidFill>
                            <a:srgbClr val="FF3399"/>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rowSpan="2">
                      <a:txBody>
                        <a:bodyPr/>
                        <a:lstStyle/>
                        <a:p>
                          <a:pPr marL="285750" indent="-285750" algn="l">
                            <a:buFont typeface="Arial" panose="020B0604020202020204" pitchFamily="34" charset="0"/>
                            <a:buChar char="•"/>
                          </a:pPr>
                          <a:r>
                            <a:rPr lang="en-US" sz="1600" dirty="0"/>
                            <a:t>Angular Distribution</a:t>
                          </a:r>
                        </a:p>
                      </a:txBody>
                      <a:tcPr anchor="ctr">
                        <a:lnT w="28575" cap="flat" cmpd="sng" algn="ctr">
                          <a:solidFill>
                            <a:srgbClr val="FF3399"/>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3399"/>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Dependence on </a:t>
                          </a:r>
                          <a14:m>
                            <m:oMath xmlns:m="http://schemas.openxmlformats.org/officeDocument/2006/math">
                              <m:sSubSup>
                                <m:sSubSupPr>
                                  <m:ctrlPr>
                                    <a:rPr lang="en-US" sz="1600" b="0" i="1" dirty="0" smtClean="0">
                                      <a:latin typeface="Cambria Math" panose="02040503050406030204" pitchFamily="18" charset="0"/>
                                    </a:rPr>
                                  </m:ctrlPr>
                                </m:sSubSupPr>
                                <m:e>
                                  <m:r>
                                    <m:rPr>
                                      <m:sty m:val="p"/>
                                    </m:rPr>
                                    <a:rPr lang="it-IT" sz="1600" b="0" i="0" dirty="0" smtClean="0">
                                      <a:latin typeface="Cambria Math" panose="02040503050406030204" pitchFamily="18" charset="0"/>
                                    </a:rPr>
                                    <m:t>v</m:t>
                                  </m:r>
                                </m:e>
                                <m:sub>
                                  <m:r>
                                    <m:rPr>
                                      <m:sty m:val="p"/>
                                    </m:rPr>
                                    <a:rPr lang="it-IT" sz="1600" b="0" i="0" dirty="0" smtClean="0">
                                      <a:latin typeface="Cambria Math" panose="02040503050406030204" pitchFamily="18" charset="0"/>
                                    </a:rPr>
                                    <m:t>beam</m:t>
                                  </m:r>
                                </m:sub>
                                <m:sup/>
                              </m:sSubSup>
                            </m:oMath>
                          </a14:m>
                          <a:r>
                            <a:rPr lang="en-US" sz="1600" b="0" dirty="0"/>
                            <a:t> &amp;</a:t>
                          </a:r>
                          <a:r>
                            <a:rPr lang="en-US" sz="1600" b="0" i="0" dirty="0"/>
                            <a:t> </a:t>
                          </a:r>
                          <a14:m>
                            <m:oMath xmlns:m="http://schemas.openxmlformats.org/officeDocument/2006/math">
                              <m:sSubSup>
                                <m:sSubSupPr>
                                  <m:ctrlPr>
                                    <a:rPr lang="en-US" sz="1600" b="0" i="1" dirty="0" smtClean="0">
                                      <a:latin typeface="Cambria Math" panose="02040503050406030204" pitchFamily="18" charset="0"/>
                                    </a:rPr>
                                  </m:ctrlPr>
                                </m:sSubSupPr>
                                <m:e>
                                  <m:r>
                                    <m:rPr>
                                      <m:sty m:val="p"/>
                                    </m:rPr>
                                    <a:rPr lang="it-IT" sz="1600" b="0" i="0" dirty="0" smtClean="0">
                                      <a:latin typeface="Cambria Math" panose="02040503050406030204" pitchFamily="18" charset="0"/>
                                    </a:rPr>
                                    <m:t>E</m:t>
                                  </m:r>
                                </m:e>
                                <m:sub>
                                  <m:r>
                                    <m:rPr>
                                      <m:sty m:val="p"/>
                                    </m:rPr>
                                    <a:rPr lang="it-IT" sz="1600" b="0" i="0" dirty="0" smtClean="0">
                                      <a:latin typeface="Cambria Math" panose="02040503050406030204" pitchFamily="18" charset="0"/>
                                    </a:rPr>
                                    <m:t>CN</m:t>
                                  </m:r>
                                </m:sub>
                                <m:sup>
                                  <m:r>
                                    <a:rPr lang="it-IT" sz="1600" b="0" i="0" dirty="0" smtClean="0">
                                      <a:latin typeface="Cambria Math" panose="02040503050406030204" pitchFamily="18" charset="0"/>
                                    </a:rPr>
                                    <m:t>∗</m:t>
                                  </m:r>
                                </m:sup>
                              </m:sSubSup>
                            </m:oMath>
                          </a14:m>
                          <a:r>
                            <a:rPr lang="en-US" sz="1600" b="0" dirty="0"/>
                            <a:t> of the A.D. behavior</a:t>
                          </a:r>
                        </a:p>
                      </a:txBody>
                      <a:tcPr>
                        <a:lnT w="28575" cap="flat" cmpd="sng" algn="ctr">
                          <a:solidFill>
                            <a:srgbClr val="FF3399"/>
                          </a:solidFill>
                          <a:prstDash val="solid"/>
                          <a:round/>
                          <a:headEnd type="none" w="med" len="med"/>
                          <a:tailEnd type="none" w="med" len="med"/>
                        </a:lnT>
                        <a:lnB w="12700" cap="flat" cmpd="sng" algn="ctr">
                          <a:solidFill>
                            <a:srgbClr val="FF3399"/>
                          </a:solidFill>
                          <a:prstDash val="solid"/>
                          <a:round/>
                          <a:headEnd type="none" w="med" len="med"/>
                          <a:tailEnd type="none" w="med" len="med"/>
                        </a:lnB>
                        <a:solidFill>
                          <a:srgbClr val="FFE7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T w="28575" cap="flat" cmpd="sng" algn="ctr">
                          <a:solidFill>
                            <a:srgbClr val="FF3399"/>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7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T w="28575" cap="flat" cmpd="sng" algn="ctr">
                          <a:solidFill>
                            <a:srgbClr val="FF3399"/>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7FF"/>
                        </a:solidFill>
                      </a:tcPr>
                    </a:tc>
                    <a:extLst>
                      <a:ext uri="{0D108BD9-81ED-4DB2-BD59-A6C34878D82A}">
                        <a16:rowId xmlns:a16="http://schemas.microsoft.com/office/drawing/2014/main" val="1954074305"/>
                      </a:ext>
                    </a:extLst>
                  </a:tr>
                  <a:tr h="321507">
                    <a:tc vMerge="1">
                      <a:txBody>
                        <a:bodyPr/>
                        <a:lstStyle/>
                        <a:p>
                          <a:endParaRPr lang="en-US"/>
                        </a:p>
                      </a:txBody>
                      <a:tcPr/>
                    </a:tc>
                    <a:tc vMerge="1">
                      <a:txBody>
                        <a:bodyPr/>
                        <a:lstStyle/>
                        <a:p>
                          <a:pPr marL="285750" indent="-285750">
                            <a:buFont typeface="Arial" panose="020B0604020202020204" pitchFamily="34" charset="0"/>
                            <a:buChar char="•"/>
                          </a:pPr>
                          <a:endParaRPr lang="en-US" dirty="0"/>
                        </a:p>
                      </a:txBody>
                      <a:tcPr>
                        <a:lnB w="28575" cap="flat" cmpd="sng" algn="ctr">
                          <a:solidFill>
                            <a:schemeClr val="bg1"/>
                          </a:solidFill>
                          <a:prstDash val="solid"/>
                          <a:round/>
                          <a:headEnd type="none" w="med" len="med"/>
                          <a:tailEnd type="none" w="med" len="med"/>
                        </a:lnB>
                      </a:tcPr>
                    </a:tc>
                    <a:tc gridSpan="3">
                      <a:txBody>
                        <a:bodyPr/>
                        <a:lstStyle/>
                        <a:p>
                          <a:pPr algn="ctr"/>
                          <a:r>
                            <a:rPr lang="it-IT" sz="1600" b="1" dirty="0"/>
                            <a:t>Strong over-production of </a:t>
                          </a:r>
                          <a:r>
                            <a:rPr lang="el-GR" sz="1600" b="1" dirty="0"/>
                            <a:t>α</a:t>
                          </a:r>
                          <a:r>
                            <a:rPr lang="it-IT" sz="1600" b="1" dirty="0"/>
                            <a:t> </a:t>
                          </a:r>
                          <a:r>
                            <a:rPr lang="it-IT" sz="1600" b="1" dirty="0" err="1"/>
                            <a:t>at</a:t>
                          </a:r>
                          <a:r>
                            <a:rPr lang="it-IT" sz="1600" b="1" dirty="0"/>
                            <a:t> </a:t>
                          </a:r>
                          <a:r>
                            <a:rPr lang="it-IT" sz="1600" b="1" dirty="0" err="1"/>
                            <a:t>very</a:t>
                          </a:r>
                          <a:r>
                            <a:rPr lang="it-IT" sz="1600" b="1" dirty="0"/>
                            <a:t> </a:t>
                          </a:r>
                          <a:r>
                            <a:rPr lang="it-IT" sz="1600" b="1" dirty="0" err="1"/>
                            <a:t>forward</a:t>
                          </a:r>
                          <a:r>
                            <a:rPr lang="it-IT" sz="1600" b="1" dirty="0"/>
                            <a:t> </a:t>
                          </a:r>
                          <a:r>
                            <a:rPr lang="it-IT" sz="1600" b="1" dirty="0" err="1"/>
                            <a:t>angles</a:t>
                          </a:r>
                          <a:r>
                            <a:rPr lang="it-IT" sz="1600" b="1" dirty="0"/>
                            <a:t> </a:t>
                          </a:r>
                          <a:r>
                            <a:rPr lang="it-IT" sz="1600" b="0" dirty="0"/>
                            <a:t>(t</a:t>
                          </a:r>
                          <a:r>
                            <a:rPr lang="en-US" sz="1600" b="0" dirty="0">
                              <a:solidFill>
                                <a:schemeClr val="tx1"/>
                              </a:solidFill>
                            </a:rPr>
                            <a:t>he highest is for </a:t>
                          </a:r>
                          <a:r>
                            <a:rPr lang="en-US" sz="1600" b="0" baseline="30000" dirty="0">
                              <a:solidFill>
                                <a:schemeClr val="tx1"/>
                              </a:solidFill>
                            </a:rPr>
                            <a:t>16</a:t>
                          </a:r>
                          <a:r>
                            <a:rPr lang="en-US" sz="1600" b="0" dirty="0">
                              <a:solidFill>
                                <a:schemeClr val="tx1"/>
                              </a:solidFill>
                            </a:rPr>
                            <a:t>O @ 7 </a:t>
                          </a:r>
                          <a:r>
                            <a:rPr lang="en-US" sz="1600" b="0" dirty="0" err="1">
                              <a:solidFill>
                                <a:schemeClr val="tx1"/>
                              </a:solidFill>
                            </a:rPr>
                            <a:t>AMeV</a:t>
                          </a:r>
                          <a:r>
                            <a:rPr lang="it-IT" sz="1600" b="0" dirty="0"/>
                            <a:t>)</a:t>
                          </a:r>
                          <a:endParaRPr lang="en-US" sz="1600" b="0" dirty="0">
                            <a:latin typeface="Calibri (corpo)"/>
                          </a:endParaRPr>
                        </a:p>
                      </a:txBody>
                      <a:tcPr>
                        <a:lnT w="12700" cap="flat" cmpd="sng" algn="ctr">
                          <a:solidFill>
                            <a:srgbClr val="FF3399"/>
                          </a:solidFill>
                          <a:prstDash val="solid"/>
                          <a:round/>
                          <a:headEnd type="none" w="med" len="med"/>
                          <a:tailEnd type="none" w="med" len="med"/>
                        </a:lnT>
                        <a:lnB w="6350" cap="flat" cmpd="sng" algn="ctr">
                          <a:solidFill>
                            <a:srgbClr val="FF3399"/>
                          </a:solidFill>
                          <a:prstDash val="solid"/>
                          <a:round/>
                          <a:headEnd type="none" w="med" len="med"/>
                          <a:tailEnd type="none" w="med" len="med"/>
                        </a:lnB>
                        <a:noFill/>
                      </a:tcPr>
                    </a:tc>
                    <a:tc hMerge="1">
                      <a:txBody>
                        <a:bodyPr/>
                        <a:lstStyle/>
                        <a:p>
                          <a:pPr algn="ctr"/>
                          <a:endParaRPr lang="en-US" dirty="0">
                            <a:latin typeface="Calibri (corpo)"/>
                          </a:endParaRPr>
                        </a:p>
                      </a:txBody>
                      <a:tcP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dirty="0">
                            <a:latin typeface="Calibri (corpo)"/>
                          </a:endParaRPr>
                        </a:p>
                      </a:txBody>
                      <a:tcP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0965187"/>
                      </a:ext>
                    </a:extLst>
                  </a:tr>
                  <a:tr h="321507">
                    <a:tc rowSpan="5">
                      <a:txBody>
                        <a:bodyPr/>
                        <a:lstStyle/>
                        <a:p>
                          <a:pPr algn="ctr"/>
                          <a:r>
                            <a:rPr lang="en-US" sz="1800" dirty="0">
                              <a:solidFill>
                                <a:schemeClr val="tx1"/>
                              </a:solidFill>
                            </a:rPr>
                            <a:t>COMPARISON WITH </a:t>
                          </a:r>
                          <a:r>
                            <a:rPr lang="en-US" sz="1800" u="none" dirty="0">
                              <a:solidFill>
                                <a:schemeClr val="tx1"/>
                              </a:solidFill>
                            </a:rPr>
                            <a:t>STATISTICAL MODEL (RATIO)</a:t>
                          </a:r>
                          <a:r>
                            <a:rPr lang="en-US" sz="1600" u="none" dirty="0"/>
                            <a:t>)</a:t>
                          </a:r>
                        </a:p>
                      </a:txBody>
                      <a:tcPr anchor="ctr">
                        <a:lnL>
                          <a:noFill/>
                        </a:lnL>
                        <a:lnR>
                          <a:noFill/>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Multiplicity</a:t>
                          </a:r>
                        </a:p>
                      </a:txBody>
                      <a:tcPr anchor="ctr">
                        <a:lnL>
                          <a:noFill/>
                        </a:lnL>
                        <a:lnT w="28575" cap="flat" cmpd="sng" algn="ctr">
                          <a:solidFill>
                            <a:schemeClr val="tx1"/>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Underestimation of high multiplicity </a:t>
                          </a:r>
                          <a:r>
                            <a:rPr lang="el-GR" sz="1600" dirty="0"/>
                            <a:t>α</a:t>
                          </a:r>
                          <a:endParaRPr lang="en-US" sz="1600" dirty="0"/>
                        </a:p>
                      </a:txBody>
                      <a:tcPr anchor="ctr">
                        <a:lnT w="6350" cap="flat" cmpd="sng" algn="ctr">
                          <a:solidFill>
                            <a:srgbClr val="FF3399"/>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hMerge="1">
                      <a:txBody>
                        <a:bodyPr/>
                        <a:lstStyle/>
                        <a:p>
                          <a:endParaRPr lang="en-US"/>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020627193"/>
                      </a:ext>
                    </a:extLst>
                  </a:tr>
                  <a:tr h="562637">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285750" indent="-285750" algn="l">
                            <a:buFont typeface="Arial" panose="020B0604020202020204" pitchFamily="34" charset="0"/>
                            <a:buChar char="•"/>
                          </a:pPr>
                          <a:r>
                            <a:rPr lang="en-US" sz="1600" dirty="0"/>
                            <a:t>Angular Distribution</a:t>
                          </a:r>
                        </a:p>
                      </a:txBody>
                      <a:tcPr anchor="ctr">
                        <a:lnL>
                          <a:noFill/>
                        </a:lnL>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accent4"/>
                        </a:solidFill>
                      </a:tcPr>
                    </a:tc>
                    <a:tc gridSpan="2">
                      <a:txBody>
                        <a:bodyPr/>
                        <a:lstStyle/>
                        <a:p>
                          <a:pPr algn="ctr"/>
                          <a:r>
                            <a:rPr lang="it-IT" sz="1600" dirty="0" err="1"/>
                            <a:t>Dependence</a:t>
                          </a:r>
                          <a:r>
                            <a:rPr lang="it-IT" sz="1600" dirty="0"/>
                            <a:t> on </a:t>
                          </a:r>
                          <a14:m>
                            <m:oMath xmlns:m="http://schemas.openxmlformats.org/officeDocument/2006/math">
                              <m:sSubSup>
                                <m:sSubSupPr>
                                  <m:ctrlPr>
                                    <a:rPr kumimoji="0" lang="en-US" sz="1600" i="1" u="none" strike="noStrike" kern="1200" cap="none" spc="0" normalizeH="0" baseline="0" noProof="0" dirty="0" smtClean="0">
                                      <a:ln>
                                        <a:noFill/>
                                      </a:ln>
                                      <a:effectLst/>
                                      <a:uLnTx/>
                                      <a:uFillTx/>
                                      <a:latin typeface="Cambria Math" panose="02040503050406030204" pitchFamily="18" charset="0"/>
                                    </a:rPr>
                                  </m:ctrlPr>
                                </m:sSubSupPr>
                                <m:e>
                                  <m:r>
                                    <m:rPr>
                                      <m:sty m:val="p"/>
                                    </m:rPr>
                                    <a:rPr kumimoji="0" lang="it-IT" sz="1600" u="none" strike="noStrike" kern="1200" cap="none" spc="0" normalizeH="0" baseline="0" noProof="0" dirty="0" smtClean="0">
                                      <a:ln>
                                        <a:noFill/>
                                      </a:ln>
                                      <a:effectLst/>
                                      <a:uLnTx/>
                                      <a:uFillTx/>
                                      <a:latin typeface="Cambria Math" panose="02040503050406030204" pitchFamily="18" charset="0"/>
                                    </a:rPr>
                                    <m:t>E</m:t>
                                  </m:r>
                                </m:e>
                                <m:sub>
                                  <m:r>
                                    <m:rPr>
                                      <m:sty m:val="p"/>
                                    </m:rPr>
                                    <a:rPr kumimoji="0" lang="it-IT" sz="1600" u="none" strike="noStrike" kern="1200" cap="none" spc="0" normalizeH="0" baseline="0" noProof="0" dirty="0" smtClean="0">
                                      <a:ln>
                                        <a:noFill/>
                                      </a:ln>
                                      <a:effectLst/>
                                      <a:uLnTx/>
                                      <a:uFillTx/>
                                      <a:latin typeface="Cambria Math" panose="02040503050406030204" pitchFamily="18" charset="0"/>
                                    </a:rPr>
                                    <m:t>CN</m:t>
                                  </m:r>
                                </m:sub>
                                <m:sup>
                                  <m:r>
                                    <a:rPr kumimoji="0" lang="it-IT" sz="1600" u="none" strike="noStrike" kern="1200" cap="none" spc="0" normalizeH="0" baseline="0" noProof="0" dirty="0" smtClean="0">
                                      <a:ln>
                                        <a:noFill/>
                                      </a:ln>
                                      <a:effectLst/>
                                      <a:uLnTx/>
                                      <a:uFillTx/>
                                      <a:latin typeface="Cambria Math" panose="02040503050406030204" pitchFamily="18" charset="0"/>
                                    </a:rPr>
                                    <m:t>∗</m:t>
                                  </m:r>
                                </m:sup>
                              </m:sSubSup>
                            </m:oMath>
                          </a14:m>
                          <a:r>
                            <a:rPr kumimoji="0" lang="en-US" sz="1600" u="none" strike="noStrike" kern="1200" cap="none" spc="0" normalizeH="0" baseline="0" noProof="0" dirty="0">
                              <a:ln>
                                <a:noFill/>
                              </a:ln>
                              <a:effectLst/>
                              <a:uLnTx/>
                              <a:uFillTx/>
                            </a:rPr>
                            <a:t> and/or </a:t>
                          </a:r>
                          <a:r>
                            <a:rPr kumimoji="0" lang="el-GR" sz="1600" u="none" strike="noStrike" kern="1200" cap="none" spc="0" normalizeH="0" baseline="0" noProof="0" dirty="0">
                              <a:ln>
                                <a:noFill/>
                              </a:ln>
                              <a:effectLst/>
                              <a:uLnTx/>
                              <a:uFillTx/>
                            </a:rPr>
                            <a:t>η</a:t>
                          </a:r>
                          <a:r>
                            <a:rPr kumimoji="0" lang="it-IT" sz="1600" u="none" strike="noStrike" kern="1200" cap="none" spc="0" normalizeH="0" baseline="0" noProof="0" dirty="0">
                              <a:ln>
                                <a:noFill/>
                              </a:ln>
                              <a:effectLst/>
                              <a:uLnTx/>
                              <a:uFillTx/>
                            </a:rPr>
                            <a:t> </a:t>
                          </a:r>
                          <a:r>
                            <a:rPr kumimoji="0" lang="en-US" sz="1600" u="none" strike="noStrike" kern="1200" cap="none" spc="0" normalizeH="0" baseline="0" noProof="0" dirty="0">
                              <a:ln>
                                <a:noFill/>
                              </a:ln>
                              <a:effectLst/>
                              <a:uLnTx/>
                              <a:uFillTx/>
                            </a:rPr>
                            <a:t>o</a:t>
                          </a:r>
                          <a:r>
                            <a:rPr lang="it-IT" sz="1600" dirty="0"/>
                            <a:t>f </a:t>
                          </a:r>
                          <a:r>
                            <a:rPr lang="el-GR" sz="1600" dirty="0"/>
                            <a:t>α</a:t>
                          </a:r>
                          <a:r>
                            <a:rPr lang="it-IT" sz="1600" dirty="0"/>
                            <a:t> </a:t>
                          </a:r>
                          <a:r>
                            <a:rPr lang="it-IT" sz="1600" dirty="0" err="1"/>
                            <a:t>forward</a:t>
                          </a:r>
                          <a:r>
                            <a:rPr lang="it-IT" sz="1600" dirty="0"/>
                            <a:t> </a:t>
                          </a:r>
                          <a:r>
                            <a:rPr lang="it-IT" sz="1600" dirty="0" err="1"/>
                            <a:t>overproduction</a:t>
                          </a:r>
                          <a:endParaRPr lang="en-US" sz="1600" dirty="0">
                            <a:latin typeface="Calibri (corpo)"/>
                          </a:endParaRPr>
                        </a:p>
                      </a:txBody>
                      <a:tcPr anchor="ct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9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Dependence on </a:t>
                          </a:r>
                          <a:r>
                            <a:rPr lang="el-GR" dirty="0"/>
                            <a:t>η</a:t>
                          </a:r>
                          <a:r>
                            <a:rPr lang="it-IT" baseline="0" dirty="0"/>
                            <a:t> </a:t>
                          </a:r>
                          <a:r>
                            <a:rPr kumimoji="0" lang="it-IT" sz="1800" u="none" strike="noStrike" kern="1200" cap="none" spc="0" normalizeH="0" baseline="0" noProof="0" dirty="0">
                              <a:ln>
                                <a:noFill/>
                              </a:ln>
                              <a:effectLst/>
                              <a:uLnTx/>
                              <a:uFillTx/>
                            </a:rPr>
                            <a:t>and/or </a:t>
                          </a:r>
                          <a14:m>
                            <m:oMath xmlns:m="http://schemas.openxmlformats.org/officeDocument/2006/math">
                              <m:sSub>
                                <m:sSubPr>
                                  <m:ctrlPr>
                                    <a:rPr kumimoji="0" lang="it-IT" sz="1800" i="1" u="none" strike="noStrike" kern="1200" cap="none" spc="0" normalizeH="0" baseline="0" noProof="0" smtClean="0">
                                      <a:ln>
                                        <a:noFill/>
                                      </a:ln>
                                      <a:effectLst/>
                                      <a:uLnTx/>
                                      <a:uFillTx/>
                                      <a:latin typeface="Cambria Math" panose="02040503050406030204" pitchFamily="18" charset="0"/>
                                    </a:rPr>
                                  </m:ctrlPr>
                                </m:sSubPr>
                                <m:e>
                                  <m:r>
                                    <a:rPr kumimoji="0" lang="it-IT" sz="1800" u="none" strike="noStrike" kern="1200" cap="none" spc="0" normalizeH="0" baseline="0" noProof="0" smtClean="0">
                                      <a:ln>
                                        <a:noFill/>
                                      </a:ln>
                                      <a:effectLst/>
                                      <a:uLnTx/>
                                      <a:uFillTx/>
                                      <a:latin typeface="Cambria Math" panose="02040503050406030204" pitchFamily="18" charset="0"/>
                                    </a:rPr>
                                    <m:t>𝑣</m:t>
                                  </m:r>
                                </m:e>
                                <m:sub>
                                  <m:r>
                                    <m:rPr>
                                      <m:sty m:val="p"/>
                                    </m:rPr>
                                    <a:rPr kumimoji="0" lang="it-IT" sz="1800" u="none" strike="noStrike" kern="1200" cap="none" spc="0" normalizeH="0" baseline="0" noProof="0" smtClean="0">
                                      <a:ln>
                                        <a:noFill/>
                                      </a:ln>
                                      <a:effectLst/>
                                      <a:uLnTx/>
                                      <a:uFillTx/>
                                      <a:latin typeface="Cambria Math" panose="02040503050406030204" pitchFamily="18" charset="0"/>
                                    </a:rPr>
                                    <m:t>beam</m:t>
                                  </m:r>
                                </m:sub>
                              </m:sSub>
                            </m:oMath>
                          </a14:m>
                          <a:r>
                            <a:rPr kumimoji="0" lang="it-IT" sz="1800" u="none" strike="noStrike" kern="1200" cap="none" spc="0" normalizeH="0" baseline="0" noProof="0" dirty="0">
                              <a:ln>
                                <a:noFill/>
                              </a:ln>
                              <a:effectLst/>
                              <a:uLnTx/>
                              <a:uFillTx/>
                            </a:rPr>
                            <a:t> </a:t>
                          </a:r>
                          <a:r>
                            <a:rPr lang="it-IT" dirty="0" err="1"/>
                            <a:t>overproduction</a:t>
                          </a:r>
                          <a:endParaRPr lang="en-US" dirty="0">
                            <a:latin typeface="Calibri (corpo)"/>
                          </a:endParaRPr>
                        </a:p>
                      </a:txBody>
                      <a:tcPr anchor="ctr">
                        <a:lnT w="12700"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Dependence on </a:t>
                          </a:r>
                          <a:r>
                            <a:rPr lang="el-GR" sz="1600" dirty="0"/>
                            <a:t>η</a:t>
                          </a:r>
                          <a:r>
                            <a:rPr lang="it-IT" sz="1600" baseline="0" dirty="0"/>
                            <a:t> </a:t>
                          </a:r>
                          <a:r>
                            <a:rPr kumimoji="0" lang="it-IT" sz="1600" u="none" strike="noStrike" kern="1200" cap="none" spc="0" normalizeH="0" baseline="0" noProof="0" dirty="0">
                              <a:ln>
                                <a:noFill/>
                              </a:ln>
                              <a:effectLst/>
                              <a:uLnTx/>
                              <a:uFillTx/>
                            </a:rPr>
                            <a:t>and/or </a:t>
                          </a:r>
                          <a14:m>
                            <m:oMath xmlns:m="http://schemas.openxmlformats.org/officeDocument/2006/math">
                              <m:sSub>
                                <m:sSubPr>
                                  <m:ctrlPr>
                                    <a:rPr kumimoji="0" lang="it-IT" sz="1600" i="1" u="none" strike="noStrike" kern="1200" cap="none" spc="0" normalizeH="0" baseline="0" noProof="0" smtClean="0">
                                      <a:ln>
                                        <a:noFill/>
                                      </a:ln>
                                      <a:effectLst/>
                                      <a:uLnTx/>
                                      <a:uFillTx/>
                                      <a:latin typeface="Cambria Math" panose="02040503050406030204" pitchFamily="18" charset="0"/>
                                    </a:rPr>
                                  </m:ctrlPr>
                                </m:sSubPr>
                                <m:e>
                                  <m:r>
                                    <a:rPr kumimoji="0" lang="it-IT" sz="1600" u="none" strike="noStrike" kern="1200" cap="none" spc="0" normalizeH="0" baseline="0" noProof="0" smtClean="0">
                                      <a:ln>
                                        <a:noFill/>
                                      </a:ln>
                                      <a:effectLst/>
                                      <a:uLnTx/>
                                      <a:uFillTx/>
                                      <a:latin typeface="Cambria Math" panose="02040503050406030204" pitchFamily="18" charset="0"/>
                                    </a:rPr>
                                    <m:t>𝑣</m:t>
                                  </m:r>
                                </m:e>
                                <m:sub>
                                  <m:r>
                                    <m:rPr>
                                      <m:sty m:val="p"/>
                                    </m:rPr>
                                    <a:rPr kumimoji="0" lang="it-IT" sz="1600" u="none" strike="noStrike" kern="1200" cap="none" spc="0" normalizeH="0" baseline="0" noProof="0" smtClean="0">
                                      <a:ln>
                                        <a:noFill/>
                                      </a:ln>
                                      <a:effectLst/>
                                      <a:uLnTx/>
                                      <a:uFillTx/>
                                      <a:latin typeface="Cambria Math" panose="02040503050406030204" pitchFamily="18" charset="0"/>
                                    </a:rPr>
                                    <m:t>beam</m:t>
                                  </m:r>
                                </m:sub>
                              </m:sSub>
                            </m:oMath>
                          </a14:m>
                          <a:r>
                            <a:rPr kumimoji="0" lang="it-IT" sz="1600" u="none" strike="noStrike" kern="1200" cap="none" spc="0" normalizeH="0" baseline="0" noProof="0" dirty="0">
                              <a:ln>
                                <a:noFill/>
                              </a:ln>
                              <a:effectLst/>
                              <a:uLnTx/>
                              <a:uFillTx/>
                            </a:rPr>
                            <a:t> </a:t>
                          </a:r>
                          <a:r>
                            <a:rPr lang="it-IT" sz="1600" dirty="0" err="1"/>
                            <a:t>overproduction</a:t>
                          </a:r>
                          <a:endParaRPr lang="en-US" sz="1600" dirty="0">
                            <a:latin typeface="Calibri (corpo)"/>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99"/>
                        </a:solidFill>
                      </a:tcPr>
                    </a:tc>
                    <a:extLst>
                      <a:ext uri="{0D108BD9-81ED-4DB2-BD59-A6C34878D82A}">
                        <a16:rowId xmlns:a16="http://schemas.microsoft.com/office/drawing/2014/main" val="1218398442"/>
                      </a:ext>
                    </a:extLst>
                  </a:tr>
                  <a:tr h="321507">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85750" indent="-285750">
                            <a:buFont typeface="Arial" panose="020B0604020202020204" pitchFamily="34" charset="0"/>
                            <a:buChar char="•"/>
                          </a:pPr>
                          <a:endParaRPr lang="en-US" dirty="0"/>
                        </a:p>
                      </a:txBody>
                      <a:tcPr anchor="ctr">
                        <a:lnL>
                          <a:noFill/>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gridSpan="3">
                      <a:txBody>
                        <a:bodyPr/>
                        <a:lstStyle/>
                        <a:p>
                          <a:pPr algn="ctr"/>
                          <a:r>
                            <a:rPr lang="en-US" sz="1600" dirty="0"/>
                            <a:t>Forward </a:t>
                          </a:r>
                          <a:r>
                            <a:rPr lang="el-GR" sz="1600" dirty="0"/>
                            <a:t>α</a:t>
                          </a:r>
                          <a:r>
                            <a:rPr lang="it-IT" sz="1600" dirty="0"/>
                            <a:t> </a:t>
                          </a:r>
                          <a:r>
                            <a:rPr lang="en-US" sz="1600" dirty="0"/>
                            <a:t>over-production for </a:t>
                          </a:r>
                          <a14:m>
                            <m:oMath xmlns:m="http://schemas.openxmlformats.org/officeDocument/2006/math">
                              <m:sSub>
                                <m:sSubPr>
                                  <m:ctrlPr>
                                    <a:rPr lang="en-US" sz="1600" i="1" smtClean="0">
                                      <a:latin typeface="Cambria Math" panose="02040503050406030204" pitchFamily="18" charset="0"/>
                                    </a:rPr>
                                  </m:ctrlPr>
                                </m:sSubPr>
                                <m:e>
                                  <m:r>
                                    <m:rPr>
                                      <m:sty m:val="p"/>
                                    </m:rPr>
                                    <a:rPr lang="it-IT" sz="1600" smtClean="0">
                                      <a:latin typeface="Cambria Math" panose="02040503050406030204" pitchFamily="18" charset="0"/>
                                    </a:rPr>
                                    <m:t>Z</m:t>
                                  </m:r>
                                </m:e>
                                <m:sub>
                                  <m:r>
                                    <m:rPr>
                                      <m:sty m:val="p"/>
                                    </m:rPr>
                                    <a:rPr lang="it-IT" sz="1600" smtClean="0">
                                      <a:latin typeface="Cambria Math" panose="02040503050406030204" pitchFamily="18" charset="0"/>
                                    </a:rPr>
                                    <m:t>residue</m:t>
                                  </m:r>
                                </m:sub>
                              </m:sSub>
                              <m:r>
                                <a:rPr lang="it-IT" sz="1600" smtClean="0">
                                  <a:latin typeface="Cambria Math" panose="02040503050406030204" pitchFamily="18" charset="0"/>
                                </a:rPr>
                                <m:t>&gt;17</m:t>
                              </m:r>
                            </m:oMath>
                          </a14:m>
                          <a:endParaRPr lang="en-US" sz="1600" i="0" dirty="0">
                            <a:latin typeface="Calibri (corpo)"/>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hMerge="1">
                      <a:txBody>
                        <a:bodyPr/>
                        <a:lstStyle/>
                        <a:p>
                          <a:pPr algn="ctr"/>
                          <a:endParaRPr lang="en-US" i="0" dirty="0">
                            <a:latin typeface="Calibri (corpo)"/>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i="0" dirty="0">
                            <a:latin typeface="Calibri (corpo)"/>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1241098302"/>
                      </a:ext>
                    </a:extLst>
                  </a:tr>
                  <a:tr h="321507">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285750" indent="-285750" algn="l">
                            <a:buFont typeface="Arial" panose="020B0604020202020204" pitchFamily="34" charset="0"/>
                            <a:buChar char="•"/>
                          </a:pPr>
                          <a:r>
                            <a:rPr lang="en-US" sz="1600" dirty="0"/>
                            <a:t>Energy Spectra</a:t>
                          </a:r>
                        </a:p>
                      </a:txBody>
                      <a:tcPr anchor="ctr">
                        <a:lnL>
                          <a:noFill/>
                        </a:lnL>
                        <a:lnT w="12700"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Yields underestimation (higher as </a:t>
                          </a:r>
                          <a14:m>
                            <m:oMath xmlns:m="http://schemas.openxmlformats.org/officeDocument/2006/math">
                              <m:sSubSup>
                                <m:sSubSupPr>
                                  <m:ctrlPr>
                                    <a:rPr kumimoji="0" lang="en-US" sz="1600" i="1" u="none" strike="noStrike" kern="1200" cap="none" spc="0" normalizeH="0" baseline="0" noProof="0" dirty="0" smtClean="0">
                                      <a:ln>
                                        <a:noFill/>
                                      </a:ln>
                                      <a:effectLst/>
                                      <a:uLnTx/>
                                      <a:uFillTx/>
                                      <a:latin typeface="Cambria Math" panose="02040503050406030204" pitchFamily="18" charset="0"/>
                                    </a:rPr>
                                  </m:ctrlPr>
                                </m:sSubSupPr>
                                <m:e>
                                  <m:r>
                                    <m:rPr>
                                      <m:sty m:val="p"/>
                                    </m:rPr>
                                    <a:rPr kumimoji="0" lang="it-IT" sz="1600" u="none" strike="noStrike" kern="1200" cap="none" spc="0" normalizeH="0" baseline="0" noProof="0" dirty="0" smtClean="0">
                                      <a:ln>
                                        <a:noFill/>
                                      </a:ln>
                                      <a:effectLst/>
                                      <a:uLnTx/>
                                      <a:uFillTx/>
                                      <a:latin typeface="Cambria Math" panose="02040503050406030204" pitchFamily="18" charset="0"/>
                                    </a:rPr>
                                    <m:t>E</m:t>
                                  </m:r>
                                </m:e>
                                <m:sub>
                                  <m:r>
                                    <m:rPr>
                                      <m:sty m:val="p"/>
                                    </m:rPr>
                                    <a:rPr kumimoji="0" lang="it-IT" sz="1600" u="none" strike="noStrike" kern="1200" cap="none" spc="0" normalizeH="0" baseline="0" noProof="0" dirty="0" smtClean="0">
                                      <a:ln>
                                        <a:noFill/>
                                      </a:ln>
                                      <a:effectLst/>
                                      <a:uLnTx/>
                                      <a:uFillTx/>
                                      <a:latin typeface="Cambria Math" panose="02040503050406030204" pitchFamily="18" charset="0"/>
                                    </a:rPr>
                                    <m:t>CN</m:t>
                                  </m:r>
                                </m:sub>
                                <m:sup>
                                  <m:r>
                                    <a:rPr kumimoji="0" lang="it-IT" sz="1600" u="none" strike="noStrike" kern="1200" cap="none" spc="0" normalizeH="0" baseline="0" noProof="0" dirty="0" smtClean="0">
                                      <a:ln>
                                        <a:noFill/>
                                      </a:ln>
                                      <a:effectLst/>
                                      <a:uLnTx/>
                                      <a:uFillTx/>
                                      <a:latin typeface="Cambria Math" panose="02040503050406030204" pitchFamily="18" charset="0"/>
                                    </a:rPr>
                                    <m:t>∗</m:t>
                                  </m:r>
                                </m:sup>
                              </m:sSubSup>
                            </m:oMath>
                          </a14:m>
                          <a:r>
                            <a:rPr kumimoji="0" lang="en-US" sz="1600" u="none" strike="noStrike" kern="1200" cap="none" spc="0" normalizeH="0" baseline="0" noProof="0" dirty="0">
                              <a:ln>
                                <a:noFill/>
                              </a:ln>
                              <a:effectLst/>
                              <a:uLnTx/>
                              <a:uFillTx/>
                            </a:rPr>
                            <a:t> decreases)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9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2562535593"/>
                      </a:ext>
                    </a:extLst>
                  </a:tr>
                  <a:tr h="321507">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p>
                      </a:txBody>
                      <a:tcPr>
                        <a:lnL>
                          <a:noFill/>
                        </a:lnL>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Shape reproduction</a:t>
                          </a:r>
                        </a:p>
                      </a:txBody>
                      <a:tcP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t>16</a:t>
                          </a:r>
                          <a:r>
                            <a:rPr lang="en-US" sz="1600" b="1" dirty="0"/>
                            <a:t>O → signature of pre-equilibrium onset</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rgbClr val="FFC000"/>
                          </a:solidFill>
                          <a:prstDash val="solid"/>
                          <a:round/>
                          <a:headEnd type="none" w="med" len="med"/>
                          <a:tailEnd type="none" w="med" len="med"/>
                        </a:lnL>
                        <a:lnT w="12700" cap="flat" cmpd="sng" algn="ctr">
                          <a:solidFill>
                            <a:srgbClr val="FFC000"/>
                          </a:solidFill>
                          <a:prstDash val="solid"/>
                          <a:round/>
                          <a:headEnd type="none" w="med" len="med"/>
                          <a:tailEnd type="none" w="med" len="med"/>
                        </a:lnT>
                        <a:solidFill>
                          <a:schemeClr val="bg1"/>
                        </a:solidFill>
                      </a:tcPr>
                    </a:tc>
                    <a:extLst>
                      <a:ext uri="{0D108BD9-81ED-4DB2-BD59-A6C34878D82A}">
                        <a16:rowId xmlns:a16="http://schemas.microsoft.com/office/drawing/2014/main" val="837570626"/>
                      </a:ext>
                    </a:extLst>
                  </a:tr>
                </a:tbl>
              </a:graphicData>
            </a:graphic>
          </p:graphicFrame>
        </mc:Choice>
        <mc:Fallback xmlns="">
          <p:graphicFrame>
            <p:nvGraphicFramePr>
              <p:cNvPr id="29" name="Tabella 28">
                <a:extLst>
                  <a:ext uri="{FF2B5EF4-FFF2-40B4-BE49-F238E27FC236}">
                    <a16:creationId xmlns:a16="http://schemas.microsoft.com/office/drawing/2014/main" id="{AAD37708-ABA4-465A-B9AD-7C63523DA013}"/>
                  </a:ext>
                </a:extLst>
              </p:cNvPr>
              <p:cNvGraphicFramePr>
                <a:graphicFrameLocks noGrp="1"/>
              </p:cNvGraphicFramePr>
              <p:nvPr>
                <p:extLst>
                  <p:ext uri="{D42A27DB-BD31-4B8C-83A1-F6EECF244321}">
                    <p14:modId xmlns:p14="http://schemas.microsoft.com/office/powerpoint/2010/main" val="1948447957"/>
                  </p:ext>
                </p:extLst>
              </p:nvPr>
            </p:nvGraphicFramePr>
            <p:xfrm>
              <a:off x="248516" y="674586"/>
              <a:ext cx="11727992" cy="2963609"/>
            </p:xfrm>
            <a:graphic>
              <a:graphicData uri="http://schemas.openxmlformats.org/drawingml/2006/table">
                <a:tbl>
                  <a:tblPr firstCol="1" bandRow="1">
                    <a:tableStyleId>{74C1A8A3-306A-4EB7-A6B1-4F7E0EB9C5D6}</a:tableStyleId>
                  </a:tblPr>
                  <a:tblGrid>
                    <a:gridCol w="1631084">
                      <a:extLst>
                        <a:ext uri="{9D8B030D-6E8A-4147-A177-3AD203B41FA5}">
                          <a16:colId xmlns:a16="http://schemas.microsoft.com/office/drawing/2014/main" val="3207694448"/>
                        </a:ext>
                      </a:extLst>
                    </a:gridCol>
                    <a:gridCol w="2768600">
                      <a:extLst>
                        <a:ext uri="{9D8B030D-6E8A-4147-A177-3AD203B41FA5}">
                          <a16:colId xmlns:a16="http://schemas.microsoft.com/office/drawing/2014/main" val="3815551998"/>
                        </a:ext>
                      </a:extLst>
                    </a:gridCol>
                    <a:gridCol w="2996755">
                      <a:extLst>
                        <a:ext uri="{9D8B030D-6E8A-4147-A177-3AD203B41FA5}">
                          <a16:colId xmlns:a16="http://schemas.microsoft.com/office/drawing/2014/main" val="2199071089"/>
                        </a:ext>
                      </a:extLst>
                    </a:gridCol>
                    <a:gridCol w="1039104">
                      <a:extLst>
                        <a:ext uri="{9D8B030D-6E8A-4147-A177-3AD203B41FA5}">
                          <a16:colId xmlns:a16="http://schemas.microsoft.com/office/drawing/2014/main" val="712703208"/>
                        </a:ext>
                      </a:extLst>
                    </a:gridCol>
                    <a:gridCol w="3292449">
                      <a:extLst>
                        <a:ext uri="{9D8B030D-6E8A-4147-A177-3AD203B41FA5}">
                          <a16:colId xmlns:a16="http://schemas.microsoft.com/office/drawing/2014/main" val="495216695"/>
                        </a:ext>
                      </a:extLst>
                    </a:gridCol>
                  </a:tblGrid>
                  <a:tr h="335280">
                    <a:tc rowSpan="3">
                      <a:txBody>
                        <a:bodyPr/>
                        <a:lstStyle/>
                        <a:p>
                          <a:pPr marL="0" indent="0" algn="ctr">
                            <a:buFont typeface="Arial" panose="020B0604020202020204" pitchFamily="34" charset="0"/>
                            <a:buNone/>
                          </a:pPr>
                          <a:r>
                            <a:rPr lang="en-US" sz="1800" u="none" dirty="0">
                              <a:solidFill>
                                <a:schemeClr val="tx1"/>
                              </a:solidFill>
                            </a:rPr>
                            <a:t>EXP. GLOBAL VARIABLES</a:t>
                          </a:r>
                          <a:endParaRPr lang="en-US" sz="1800" dirty="0">
                            <a:solidFill>
                              <a:schemeClr val="tx1"/>
                            </a:solidFill>
                          </a:endParaRPr>
                        </a:p>
                      </a:txBody>
                      <a:tcPr anchor="ct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t>Z distribution &amp; Multiplicity</a:t>
                          </a:r>
                        </a:p>
                      </a:txBody>
                      <a:tcPr anchor="ctr">
                        <a:lnT w="28575" cap="flat" cmpd="sng" algn="ctr">
                          <a:solidFill>
                            <a:schemeClr val="tx1"/>
                          </a:solidFill>
                          <a:prstDash val="solid"/>
                          <a:round/>
                          <a:headEnd type="none" w="med" len="med"/>
                          <a:tailEnd type="none" w="med" len="med"/>
                        </a:lnT>
                        <a:lnB w="28575" cap="flat" cmpd="sng" algn="ctr">
                          <a:solidFill>
                            <a:srgbClr val="FF3399"/>
                          </a:solidFill>
                          <a:prstDash val="solid"/>
                          <a:round/>
                          <a:headEnd type="none" w="med" len="med"/>
                          <a:tailEnd type="none" w="med" len="med"/>
                        </a:lnB>
                        <a:solidFill>
                          <a:srgbClr val="FF3399"/>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Expected behavior</a:t>
                          </a:r>
                        </a:p>
                      </a:txBody>
                      <a:tcPr anchor="ctr">
                        <a:lnT w="28575" cap="flat" cmpd="sng" algn="ctr">
                          <a:solidFill>
                            <a:schemeClr val="tx1"/>
                          </a:solidFill>
                          <a:prstDash val="solid"/>
                          <a:round/>
                          <a:headEnd type="none" w="med" len="med"/>
                          <a:tailEnd type="none" w="med" len="med"/>
                        </a:lnT>
                        <a:lnB w="28575" cap="flat" cmpd="sng" algn="ctr">
                          <a:solidFill>
                            <a:srgbClr val="FF3399"/>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T w="12700" cap="flat" cmpd="sng" algn="ctr">
                          <a:solidFill>
                            <a:schemeClr val="bg1"/>
                          </a:solidFill>
                          <a:prstDash val="solid"/>
                          <a:round/>
                          <a:headEnd type="none" w="med" len="med"/>
                          <a:tailEnd type="none" w="med" len="med"/>
                        </a:lnT>
                        <a:lnB w="28575" cap="flat" cmpd="sng" algn="ctr">
                          <a:solidFill>
                            <a:srgbClr val="FF3399"/>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T w="12700" cap="flat" cmpd="sng" algn="ctr">
                          <a:solidFill>
                            <a:schemeClr val="bg1"/>
                          </a:solidFill>
                          <a:prstDash val="solid"/>
                          <a:round/>
                          <a:headEnd type="none" w="med" len="med"/>
                          <a:tailEnd type="none" w="med" len="med"/>
                        </a:lnT>
                        <a:lnB w="28575" cap="flat" cmpd="sng" algn="ctr">
                          <a:solidFill>
                            <a:srgbClr val="FF3399"/>
                          </a:solidFill>
                          <a:prstDash val="solid"/>
                          <a:round/>
                          <a:headEnd type="none" w="med" len="med"/>
                          <a:tailEnd type="none" w="med" len="med"/>
                        </a:lnB>
                        <a:noFill/>
                      </a:tcPr>
                    </a:tc>
                    <a:extLst>
                      <a:ext uri="{0D108BD9-81ED-4DB2-BD59-A6C34878D82A}">
                        <a16:rowId xmlns:a16="http://schemas.microsoft.com/office/drawing/2014/main" val="3892872353"/>
                      </a:ext>
                    </a:extLst>
                  </a:tr>
                  <a:tr h="372809">
                    <a:tc vMerge="1">
                      <a:txBody>
                        <a:bodyPr/>
                        <a:lstStyle/>
                        <a:p>
                          <a:pPr marL="285750" indent="-285750">
                            <a:buFont typeface="Arial" panose="020B0604020202020204" pitchFamily="34" charset="0"/>
                            <a:buChar char="•"/>
                          </a:pPr>
                          <a:endParaRPr lang="en-US" dirty="0"/>
                        </a:p>
                      </a:txBody>
                      <a:tcPr anchor="ctr">
                        <a:lnT w="28575" cap="flat" cmpd="sng" algn="ctr">
                          <a:solidFill>
                            <a:srgbClr val="FF3399"/>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rowSpan="2">
                      <a:txBody>
                        <a:bodyPr/>
                        <a:lstStyle/>
                        <a:p>
                          <a:pPr marL="285750" indent="-285750" algn="l">
                            <a:buFont typeface="Arial" panose="020B0604020202020204" pitchFamily="34" charset="0"/>
                            <a:buChar char="•"/>
                          </a:pPr>
                          <a:r>
                            <a:rPr lang="en-US" sz="1600" dirty="0"/>
                            <a:t>Angular Distribution</a:t>
                          </a:r>
                        </a:p>
                      </a:txBody>
                      <a:tcPr anchor="ctr">
                        <a:lnT w="28575" cap="flat" cmpd="sng" algn="ctr">
                          <a:solidFill>
                            <a:srgbClr val="FF3399"/>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3399"/>
                        </a:solidFill>
                      </a:tcPr>
                    </a:tc>
                    <a:tc gridSpan="3">
                      <a:txBody>
                        <a:bodyPr/>
                        <a:lstStyle/>
                        <a:p>
                          <a:endParaRPr lang="it-IT"/>
                        </a:p>
                      </a:txBody>
                      <a:tcPr>
                        <a:lnT w="28575" cap="flat" cmpd="sng" algn="ctr">
                          <a:solidFill>
                            <a:srgbClr val="FF3399"/>
                          </a:solidFill>
                          <a:prstDash val="solid"/>
                          <a:round/>
                          <a:headEnd type="none" w="med" len="med"/>
                          <a:tailEnd type="none" w="med" len="med"/>
                        </a:lnT>
                        <a:lnB w="12700" cap="flat" cmpd="sng" algn="ctr">
                          <a:solidFill>
                            <a:srgbClr val="FF3399"/>
                          </a:solidFill>
                          <a:prstDash val="solid"/>
                          <a:round/>
                          <a:headEnd type="none" w="med" len="med"/>
                          <a:tailEnd type="none" w="med" len="med"/>
                        </a:lnB>
                        <a:blipFill>
                          <a:blip r:embed="rId3"/>
                          <a:stretch>
                            <a:fillRect l="-60017" t="-93443" r="-249" b="-629508"/>
                          </a:stretch>
                        </a:blip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T w="28575" cap="flat" cmpd="sng" algn="ctr">
                          <a:solidFill>
                            <a:srgbClr val="FF3399"/>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7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T w="28575" cap="flat" cmpd="sng" algn="ctr">
                          <a:solidFill>
                            <a:srgbClr val="FF3399"/>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7FF"/>
                        </a:solidFill>
                      </a:tcPr>
                    </a:tc>
                    <a:extLst>
                      <a:ext uri="{0D108BD9-81ED-4DB2-BD59-A6C34878D82A}">
                        <a16:rowId xmlns:a16="http://schemas.microsoft.com/office/drawing/2014/main" val="1954074305"/>
                      </a:ext>
                    </a:extLst>
                  </a:tr>
                  <a:tr h="335280">
                    <a:tc vMerge="1">
                      <a:txBody>
                        <a:bodyPr/>
                        <a:lstStyle/>
                        <a:p>
                          <a:endParaRPr lang="en-US"/>
                        </a:p>
                      </a:txBody>
                      <a:tcPr/>
                    </a:tc>
                    <a:tc vMerge="1">
                      <a:txBody>
                        <a:bodyPr/>
                        <a:lstStyle/>
                        <a:p>
                          <a:pPr marL="285750" indent="-285750">
                            <a:buFont typeface="Arial" panose="020B0604020202020204" pitchFamily="34" charset="0"/>
                            <a:buChar char="•"/>
                          </a:pPr>
                          <a:endParaRPr lang="en-US" dirty="0"/>
                        </a:p>
                      </a:txBody>
                      <a:tcPr>
                        <a:lnB w="28575" cap="flat" cmpd="sng" algn="ctr">
                          <a:solidFill>
                            <a:schemeClr val="bg1"/>
                          </a:solidFill>
                          <a:prstDash val="solid"/>
                          <a:round/>
                          <a:headEnd type="none" w="med" len="med"/>
                          <a:tailEnd type="none" w="med" len="med"/>
                        </a:lnB>
                      </a:tcPr>
                    </a:tc>
                    <a:tc gridSpan="3">
                      <a:txBody>
                        <a:bodyPr/>
                        <a:lstStyle/>
                        <a:p>
                          <a:pPr algn="ctr"/>
                          <a:r>
                            <a:rPr lang="it-IT" sz="1600" b="1" dirty="0"/>
                            <a:t>Strong over-production of </a:t>
                          </a:r>
                          <a:r>
                            <a:rPr lang="el-GR" sz="1600" b="1" dirty="0"/>
                            <a:t>α</a:t>
                          </a:r>
                          <a:r>
                            <a:rPr lang="it-IT" sz="1600" b="1" dirty="0"/>
                            <a:t> </a:t>
                          </a:r>
                          <a:r>
                            <a:rPr lang="it-IT" sz="1600" b="1" dirty="0" err="1"/>
                            <a:t>at</a:t>
                          </a:r>
                          <a:r>
                            <a:rPr lang="it-IT" sz="1600" b="1" dirty="0"/>
                            <a:t> </a:t>
                          </a:r>
                          <a:r>
                            <a:rPr lang="it-IT" sz="1600" b="1" dirty="0" err="1"/>
                            <a:t>very</a:t>
                          </a:r>
                          <a:r>
                            <a:rPr lang="it-IT" sz="1600" b="1" dirty="0"/>
                            <a:t> </a:t>
                          </a:r>
                          <a:r>
                            <a:rPr lang="it-IT" sz="1600" b="1" dirty="0" err="1"/>
                            <a:t>forward</a:t>
                          </a:r>
                          <a:r>
                            <a:rPr lang="it-IT" sz="1600" b="1" dirty="0"/>
                            <a:t> </a:t>
                          </a:r>
                          <a:r>
                            <a:rPr lang="it-IT" sz="1600" b="1" dirty="0" err="1"/>
                            <a:t>angles</a:t>
                          </a:r>
                          <a:r>
                            <a:rPr lang="it-IT" sz="1600" b="1" dirty="0"/>
                            <a:t> </a:t>
                          </a:r>
                          <a:r>
                            <a:rPr lang="it-IT" sz="1600" b="0" dirty="0"/>
                            <a:t>(t</a:t>
                          </a:r>
                          <a:r>
                            <a:rPr lang="en-US" sz="1600" b="0" dirty="0">
                              <a:solidFill>
                                <a:schemeClr val="tx1"/>
                              </a:solidFill>
                            </a:rPr>
                            <a:t>he highest is for </a:t>
                          </a:r>
                          <a:r>
                            <a:rPr lang="en-US" sz="1600" b="0" baseline="30000" dirty="0">
                              <a:solidFill>
                                <a:schemeClr val="tx1"/>
                              </a:solidFill>
                            </a:rPr>
                            <a:t>16</a:t>
                          </a:r>
                          <a:r>
                            <a:rPr lang="en-US" sz="1600" b="0" dirty="0">
                              <a:solidFill>
                                <a:schemeClr val="tx1"/>
                              </a:solidFill>
                            </a:rPr>
                            <a:t>O @ 7 </a:t>
                          </a:r>
                          <a:r>
                            <a:rPr lang="en-US" sz="1600" b="0" dirty="0" err="1">
                              <a:solidFill>
                                <a:schemeClr val="tx1"/>
                              </a:solidFill>
                            </a:rPr>
                            <a:t>AMeV</a:t>
                          </a:r>
                          <a:r>
                            <a:rPr lang="it-IT" sz="1600" b="0" dirty="0"/>
                            <a:t>)</a:t>
                          </a:r>
                          <a:endParaRPr lang="en-US" sz="1600" b="0" dirty="0">
                            <a:latin typeface="Calibri (corpo)"/>
                          </a:endParaRPr>
                        </a:p>
                      </a:txBody>
                      <a:tcPr>
                        <a:lnT w="12700" cap="flat" cmpd="sng" algn="ctr">
                          <a:solidFill>
                            <a:srgbClr val="FF3399"/>
                          </a:solidFill>
                          <a:prstDash val="solid"/>
                          <a:round/>
                          <a:headEnd type="none" w="med" len="med"/>
                          <a:tailEnd type="none" w="med" len="med"/>
                        </a:lnT>
                        <a:lnB w="6350" cap="flat" cmpd="sng" algn="ctr">
                          <a:solidFill>
                            <a:srgbClr val="FF3399"/>
                          </a:solidFill>
                          <a:prstDash val="solid"/>
                          <a:round/>
                          <a:headEnd type="none" w="med" len="med"/>
                          <a:tailEnd type="none" w="med" len="med"/>
                        </a:lnB>
                        <a:noFill/>
                      </a:tcPr>
                    </a:tc>
                    <a:tc hMerge="1">
                      <a:txBody>
                        <a:bodyPr/>
                        <a:lstStyle/>
                        <a:p>
                          <a:pPr algn="ctr"/>
                          <a:endParaRPr lang="en-US" dirty="0">
                            <a:latin typeface="Calibri (corpo)"/>
                          </a:endParaRPr>
                        </a:p>
                      </a:txBody>
                      <a:tcP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dirty="0">
                            <a:latin typeface="Calibri (corpo)"/>
                          </a:endParaRPr>
                        </a:p>
                      </a:txBody>
                      <a:tcP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0965187"/>
                      </a:ext>
                    </a:extLst>
                  </a:tr>
                  <a:tr h="335280">
                    <a:tc rowSpan="5">
                      <a:txBody>
                        <a:bodyPr/>
                        <a:lstStyle/>
                        <a:p>
                          <a:pPr algn="ctr"/>
                          <a:r>
                            <a:rPr lang="en-US" sz="1800" dirty="0">
                              <a:solidFill>
                                <a:schemeClr val="tx1"/>
                              </a:solidFill>
                            </a:rPr>
                            <a:t>COMPARISON WITH </a:t>
                          </a:r>
                          <a:r>
                            <a:rPr lang="en-US" sz="1800" u="none" dirty="0">
                              <a:solidFill>
                                <a:schemeClr val="tx1"/>
                              </a:solidFill>
                            </a:rPr>
                            <a:t>STATISTICAL MODEL (RATIO)</a:t>
                          </a:r>
                          <a:r>
                            <a:rPr lang="en-US" sz="1600" u="none" dirty="0"/>
                            <a:t>)</a:t>
                          </a:r>
                        </a:p>
                      </a:txBody>
                      <a:tcPr anchor="ctr">
                        <a:lnL>
                          <a:noFill/>
                        </a:lnL>
                        <a:lnR>
                          <a:noFill/>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Multiplicity</a:t>
                          </a:r>
                        </a:p>
                      </a:txBody>
                      <a:tcPr anchor="ctr">
                        <a:lnL>
                          <a:noFill/>
                        </a:lnL>
                        <a:lnT w="28575" cap="flat" cmpd="sng" algn="ctr">
                          <a:solidFill>
                            <a:schemeClr val="tx1"/>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Underestimation of high multiplicity </a:t>
                          </a:r>
                          <a:r>
                            <a:rPr lang="el-GR" sz="1600" dirty="0"/>
                            <a:t>α</a:t>
                          </a:r>
                          <a:endParaRPr lang="en-US" sz="1600" dirty="0"/>
                        </a:p>
                      </a:txBody>
                      <a:tcPr anchor="ctr">
                        <a:lnT w="6350" cap="flat" cmpd="sng" algn="ctr">
                          <a:solidFill>
                            <a:srgbClr val="FF3399"/>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hMerge="1">
                      <a:txBody>
                        <a:bodyPr/>
                        <a:lstStyle/>
                        <a:p>
                          <a:endParaRPr lang="en-US"/>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020627193"/>
                      </a:ext>
                    </a:extLst>
                  </a:tr>
                  <a:tr h="579120">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285750" indent="-285750" algn="l">
                            <a:buFont typeface="Arial" panose="020B0604020202020204" pitchFamily="34" charset="0"/>
                            <a:buChar char="•"/>
                          </a:pPr>
                          <a:r>
                            <a:rPr lang="en-US" sz="1600" dirty="0"/>
                            <a:t>Angular Distribution</a:t>
                          </a:r>
                        </a:p>
                      </a:txBody>
                      <a:tcPr anchor="ctr">
                        <a:lnL>
                          <a:noFill/>
                        </a:lnL>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accent4"/>
                        </a:solidFill>
                      </a:tcPr>
                    </a:tc>
                    <a:tc gridSpan="2">
                      <a:txBody>
                        <a:bodyPr/>
                        <a:lstStyle/>
                        <a:p>
                          <a:endParaRPr lang="it-IT"/>
                        </a:p>
                      </a:txBody>
                      <a:tcPr anchor="ct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blipFill>
                          <a:blip r:embed="rId3"/>
                          <a:stretch>
                            <a:fillRect l="-108899" t="-241053" r="-81900" b="-187368"/>
                          </a:stretch>
                        </a:blip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Dependence on </a:t>
                          </a:r>
                          <a:r>
                            <a:rPr lang="el-GR" dirty="0"/>
                            <a:t>η</a:t>
                          </a:r>
                          <a:r>
                            <a:rPr lang="it-IT" baseline="0" dirty="0"/>
                            <a:t> </a:t>
                          </a:r>
                          <a:r>
                            <a:rPr kumimoji="0" lang="it-IT" sz="1800" u="none" strike="noStrike" kern="1200" cap="none" spc="0" normalizeH="0" baseline="0" noProof="0" dirty="0">
                              <a:ln>
                                <a:noFill/>
                              </a:ln>
                              <a:effectLst/>
                              <a:uLnTx/>
                              <a:uFillTx/>
                            </a:rPr>
                            <a:t>and/or </a:t>
                          </a:r>
                          <a14:m xmlns:a14="http://schemas.microsoft.com/office/drawing/2010/main">
                            <m:oMath xmlns:m="http://schemas.openxmlformats.org/officeDocument/2006/math">
                              <m:sSub>
                                <m:sSubPr>
                                  <m:ctrlPr>
                                    <a:rPr kumimoji="0" lang="it-IT" sz="1800" i="1" u="none" strike="noStrike" kern="1200" cap="none" spc="0" normalizeH="0" baseline="0" noProof="0" smtClean="0">
                                      <a:ln>
                                        <a:noFill/>
                                      </a:ln>
                                      <a:effectLst/>
                                      <a:uLnTx/>
                                      <a:uFillTx/>
                                      <a:latin typeface="Cambria Math" panose="02040503050406030204" pitchFamily="18" charset="0"/>
                                    </a:rPr>
                                  </m:ctrlPr>
                                </m:sSubPr>
                                <m:e>
                                  <m:r>
                                    <a:rPr kumimoji="0" lang="it-IT" sz="1800" u="none" strike="noStrike" kern="1200" cap="none" spc="0" normalizeH="0" baseline="0" noProof="0" smtClean="0">
                                      <a:ln>
                                        <a:noFill/>
                                      </a:ln>
                                      <a:effectLst/>
                                      <a:uLnTx/>
                                      <a:uFillTx/>
                                      <a:latin typeface="Cambria Math" panose="02040503050406030204" pitchFamily="18" charset="0"/>
                                    </a:rPr>
                                    <m:t>𝑣</m:t>
                                  </m:r>
                                </m:e>
                                <m:sub>
                                  <m:r>
                                    <m:rPr>
                                      <m:sty m:val="p"/>
                                    </m:rPr>
                                    <a:rPr kumimoji="0" lang="it-IT" sz="1800" u="none" strike="noStrike" kern="1200" cap="none" spc="0" normalizeH="0" baseline="0" noProof="0" smtClean="0">
                                      <a:ln>
                                        <a:noFill/>
                                      </a:ln>
                                      <a:effectLst/>
                                      <a:uLnTx/>
                                      <a:uFillTx/>
                                      <a:latin typeface="Cambria Math" panose="02040503050406030204" pitchFamily="18" charset="0"/>
                                    </a:rPr>
                                    <m:t>beam</m:t>
                                  </m:r>
                                </m:sub>
                              </m:sSub>
                            </m:oMath>
                          </a14:m>
                          <a:r>
                            <a:rPr kumimoji="0" lang="it-IT" sz="1800" u="none" strike="noStrike" kern="1200" cap="none" spc="0" normalizeH="0" baseline="0" noProof="0" dirty="0">
                              <a:ln>
                                <a:noFill/>
                              </a:ln>
                              <a:effectLst/>
                              <a:uLnTx/>
                              <a:uFillTx/>
                            </a:rPr>
                            <a:t> </a:t>
                          </a:r>
                          <a:r>
                            <a:rPr lang="it-IT" dirty="0" err="1"/>
                            <a:t>overproduction</a:t>
                          </a:r>
                          <a:endParaRPr lang="en-US" dirty="0">
                            <a:latin typeface="Calibri (corpo)"/>
                          </a:endParaRPr>
                        </a:p>
                      </a:txBody>
                      <a:tcPr anchor="ctr">
                        <a:lnT w="12700"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it-IT"/>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blipFill>
                          <a:blip r:embed="rId3"/>
                          <a:stretch>
                            <a:fillRect l="-256481" t="-241053" r="-556" b="-187368"/>
                          </a:stretch>
                        </a:blipFill>
                      </a:tcPr>
                    </a:tc>
                    <a:extLst>
                      <a:ext uri="{0D108BD9-81ED-4DB2-BD59-A6C34878D82A}">
                        <a16:rowId xmlns:a16="http://schemas.microsoft.com/office/drawing/2014/main" val="1218398442"/>
                      </a:ext>
                    </a:extLst>
                  </a:tr>
                  <a:tr h="335280">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85750" indent="-285750">
                            <a:buFont typeface="Arial" panose="020B0604020202020204" pitchFamily="34" charset="0"/>
                            <a:buChar char="•"/>
                          </a:pPr>
                          <a:endParaRPr lang="en-US" dirty="0"/>
                        </a:p>
                      </a:txBody>
                      <a:tcPr anchor="ctr">
                        <a:lnL>
                          <a:noFill/>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gridSpan="3">
                      <a:txBody>
                        <a:bodyPr/>
                        <a:lstStyle/>
                        <a:p>
                          <a:endParaRPr lang="it-IT"/>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blipFill>
                          <a:blip r:embed="rId3"/>
                          <a:stretch>
                            <a:fillRect l="-60017" t="-589091" r="-249" b="-223636"/>
                          </a:stretch>
                        </a:blipFill>
                      </a:tcPr>
                    </a:tc>
                    <a:tc hMerge="1">
                      <a:txBody>
                        <a:bodyPr/>
                        <a:lstStyle/>
                        <a:p>
                          <a:pPr algn="ctr"/>
                          <a:endParaRPr lang="en-US" i="0" dirty="0">
                            <a:latin typeface="Calibri (corpo)"/>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i="0" dirty="0">
                            <a:latin typeface="Calibri (corpo)"/>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1241098302"/>
                      </a:ext>
                    </a:extLst>
                  </a:tr>
                  <a:tr h="335280">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285750" indent="-285750" algn="l">
                            <a:buFont typeface="Arial" panose="020B0604020202020204" pitchFamily="34" charset="0"/>
                            <a:buChar char="•"/>
                          </a:pPr>
                          <a:r>
                            <a:rPr lang="en-US" sz="1600" dirty="0"/>
                            <a:t>Energy Spectra</a:t>
                          </a:r>
                        </a:p>
                      </a:txBody>
                      <a:tcPr anchor="ctr">
                        <a:lnL>
                          <a:noFill/>
                        </a:lnL>
                        <a:lnT w="12700"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gridSpan="3">
                      <a:txBody>
                        <a:bodyPr/>
                        <a:lstStyle/>
                        <a:p>
                          <a:endParaRPr lang="it-IT"/>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blipFill>
                          <a:blip r:embed="rId3"/>
                          <a:stretch>
                            <a:fillRect l="-60017" t="-689091" r="-249" b="-123636"/>
                          </a:stretch>
                        </a:blip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2562535593"/>
                      </a:ext>
                    </a:extLst>
                  </a:tr>
                  <a:tr h="335280">
                    <a:tc vMerge="1">
                      <a:txBody>
                        <a:bodyPr/>
                        <a:lstStyle/>
                        <a:p>
                          <a:pPr algn="ctr"/>
                          <a:endParaRPr lang="en-US" u="none" dirty="0"/>
                        </a:p>
                      </a:txBody>
                      <a:tcPr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p>
                      </a:txBody>
                      <a:tcPr>
                        <a:lnL>
                          <a:noFill/>
                        </a:lnL>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Shape reproduction</a:t>
                          </a:r>
                        </a:p>
                      </a:txBody>
                      <a:tcP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t>16</a:t>
                          </a:r>
                          <a:r>
                            <a:rPr lang="en-US" sz="1600" b="1" dirty="0"/>
                            <a:t>O → signature of pre-equilibrium onset</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rgbClr val="FFC000"/>
                          </a:solidFill>
                          <a:prstDash val="solid"/>
                          <a:round/>
                          <a:headEnd type="none" w="med" len="med"/>
                          <a:tailEnd type="none" w="med" len="med"/>
                        </a:lnL>
                        <a:lnT w="12700" cap="flat" cmpd="sng" algn="ctr">
                          <a:solidFill>
                            <a:srgbClr val="FFC000"/>
                          </a:solidFill>
                          <a:prstDash val="solid"/>
                          <a:round/>
                          <a:headEnd type="none" w="med" len="med"/>
                          <a:tailEnd type="none" w="med" len="med"/>
                        </a:lnT>
                        <a:solidFill>
                          <a:schemeClr val="bg1"/>
                        </a:solidFill>
                      </a:tcPr>
                    </a:tc>
                    <a:extLst>
                      <a:ext uri="{0D108BD9-81ED-4DB2-BD59-A6C34878D82A}">
                        <a16:rowId xmlns:a16="http://schemas.microsoft.com/office/drawing/2014/main" val="837570626"/>
                      </a:ext>
                    </a:extLst>
                  </a:tr>
                </a:tbl>
              </a:graphicData>
            </a:graphic>
          </p:graphicFrame>
        </mc:Fallback>
      </mc:AlternateContent>
      <p:sp>
        <p:nvSpPr>
          <p:cNvPr id="8" name="Titolo 1">
            <a:extLst>
              <a:ext uri="{FF2B5EF4-FFF2-40B4-BE49-F238E27FC236}">
                <a16:creationId xmlns:a16="http://schemas.microsoft.com/office/drawing/2014/main" id="{315954F2-5732-4B8D-AE0A-7043BEAAF741}"/>
              </a:ext>
            </a:extLst>
          </p:cNvPr>
          <p:cNvSpPr txBox="1">
            <a:spLocks/>
          </p:cNvSpPr>
          <p:nvPr/>
        </p:nvSpPr>
        <p:spPr>
          <a:xfrm>
            <a:off x="838200" y="12202"/>
            <a:ext cx="10515600" cy="5673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dirty="0"/>
              <a:t>Summary &amp; Conclusions</a:t>
            </a:r>
          </a:p>
        </p:txBody>
      </p:sp>
      <p:sp>
        <p:nvSpPr>
          <p:cNvPr id="18" name="Segnaposto numero diapositiva 2">
            <a:extLst>
              <a:ext uri="{FF2B5EF4-FFF2-40B4-BE49-F238E27FC236}">
                <a16:creationId xmlns:a16="http://schemas.microsoft.com/office/drawing/2014/main" id="{C0658500-6851-4239-9E98-7DCA68CE3B15}"/>
              </a:ext>
            </a:extLst>
          </p:cNvPr>
          <p:cNvSpPr>
            <a:spLocks noGrp="1"/>
          </p:cNvSpPr>
          <p:nvPr>
            <p:ph type="sldNum" sz="quarter" idx="12"/>
          </p:nvPr>
        </p:nvSpPr>
        <p:spPr>
          <a:xfrm>
            <a:off x="9129492" y="10112"/>
            <a:ext cx="2743200" cy="365125"/>
          </a:xfrm>
        </p:spPr>
        <p:txBody>
          <a:bodyPr/>
          <a:lstStyle/>
          <a:p>
            <a:r>
              <a:rPr lang="en-US" dirty="0"/>
              <a:t>18</a:t>
            </a:r>
          </a:p>
        </p:txBody>
      </p:sp>
      <p:sp>
        <p:nvSpPr>
          <p:cNvPr id="19" name="Segnaposto piè di pagina 1">
            <a:extLst>
              <a:ext uri="{FF2B5EF4-FFF2-40B4-BE49-F238E27FC236}">
                <a16:creationId xmlns:a16="http://schemas.microsoft.com/office/drawing/2014/main" id="{E7189C14-D81E-4813-8B3D-9493AC813E57}"/>
              </a:ext>
            </a:extLst>
          </p:cNvPr>
          <p:cNvSpPr>
            <a:spLocks noGrp="1"/>
          </p:cNvSpPr>
          <p:nvPr>
            <p:ph type="ftr" sz="quarter" idx="11"/>
          </p:nvPr>
        </p:nvSpPr>
        <p:spPr>
          <a:xfrm>
            <a:off x="29030" y="6619773"/>
            <a:ext cx="12162970" cy="246842"/>
          </a:xfrm>
        </p:spPr>
        <p:txBody>
          <a:bodyPr/>
          <a:lstStyle/>
          <a:p>
            <a:r>
              <a:rPr lang="pl-PL" dirty="0"/>
              <a:t>M. Cicerchia -  XXVI NPW - Kazimierz Dolny, September 26, 2019</a:t>
            </a:r>
            <a:endParaRPr lang="en-US" dirty="0"/>
          </a:p>
        </p:txBody>
      </p:sp>
      <p:grpSp>
        <p:nvGrpSpPr>
          <p:cNvPr id="7" name="Gruppo 6">
            <a:extLst>
              <a:ext uri="{FF2B5EF4-FFF2-40B4-BE49-F238E27FC236}">
                <a16:creationId xmlns:a16="http://schemas.microsoft.com/office/drawing/2014/main" id="{1B4859D9-80F6-4829-B071-03CA482F3120}"/>
              </a:ext>
            </a:extLst>
          </p:cNvPr>
          <p:cNvGrpSpPr/>
          <p:nvPr/>
        </p:nvGrpSpPr>
        <p:grpSpPr>
          <a:xfrm>
            <a:off x="7240467" y="710910"/>
            <a:ext cx="4893684" cy="2963609"/>
            <a:chOff x="6825278" y="740936"/>
            <a:chExt cx="4893684" cy="2963609"/>
          </a:xfrm>
        </p:grpSpPr>
        <p:pic>
          <p:nvPicPr>
            <p:cNvPr id="16" name="Immagine 15" descr="Immagine che contiene clipart&#10;&#10;Descrizione generata automaticamente">
              <a:extLst>
                <a:ext uri="{FF2B5EF4-FFF2-40B4-BE49-F238E27FC236}">
                  <a16:creationId xmlns:a16="http://schemas.microsoft.com/office/drawing/2014/main" id="{3B291304-569E-454E-A87A-A22C619198E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9" b="93361" l="9557" r="89977">
                          <a14:foregroundMark x1="85082" y1="70954" x2="85082" y2="70954"/>
                          <a14:foregroundMark x1="41492" y1="87137" x2="41492" y2="87137"/>
                          <a14:foregroundMark x1="39161" y1="5394" x2="39161" y2="5394"/>
                          <a14:foregroundMark x1="39161" y1="5394" x2="39161" y2="5394"/>
                          <a14:foregroundMark x1="37995" y1="93361" x2="37995" y2="93361"/>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11157516" y="740936"/>
              <a:ext cx="488933" cy="274669"/>
            </a:xfrm>
            <a:prstGeom prst="rect">
              <a:avLst/>
            </a:prstGeom>
            <a:noFill/>
          </p:spPr>
        </p:pic>
        <p:pic>
          <p:nvPicPr>
            <p:cNvPr id="17" name="Immagine 16" descr="Immagine che contiene clipart&#10;&#10;Descrizione generata automaticamente">
              <a:extLst>
                <a:ext uri="{FF2B5EF4-FFF2-40B4-BE49-F238E27FC236}">
                  <a16:creationId xmlns:a16="http://schemas.microsoft.com/office/drawing/2014/main" id="{84D8826C-9FB7-490B-AA86-C279D4D43BA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9" b="93361" l="9557" r="89977">
                          <a14:foregroundMark x1="85082" y1="70954" x2="85082" y2="70954"/>
                          <a14:foregroundMark x1="41492" y1="87137" x2="41492" y2="87137"/>
                          <a14:foregroundMark x1="39161" y1="5394" x2="39161" y2="5394"/>
                          <a14:foregroundMark x1="39161" y1="5394" x2="39161" y2="5394"/>
                          <a14:foregroundMark x1="37995" y1="93361" x2="37995" y2="93361"/>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6825278" y="3380061"/>
              <a:ext cx="488933" cy="274669"/>
            </a:xfrm>
            <a:prstGeom prst="rect">
              <a:avLst/>
            </a:prstGeom>
            <a:noFill/>
          </p:spPr>
        </p:pic>
        <p:pic>
          <p:nvPicPr>
            <p:cNvPr id="20" name="Immagine 19" descr="Immagine che contiene interni&#10;&#10;Descrizione generata automaticamente">
              <a:extLst>
                <a:ext uri="{FF2B5EF4-FFF2-40B4-BE49-F238E27FC236}">
                  <a16:creationId xmlns:a16="http://schemas.microsoft.com/office/drawing/2014/main" id="{DFB4635D-1A3D-4B14-AF16-9BE4238BE67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11128752" y="2695287"/>
              <a:ext cx="544673" cy="363115"/>
            </a:xfrm>
            <a:prstGeom prst="rect">
              <a:avLst/>
            </a:prstGeom>
          </p:spPr>
        </p:pic>
        <p:pic>
          <p:nvPicPr>
            <p:cNvPr id="22" name="Immagine 21">
              <a:extLst>
                <a:ext uri="{FF2B5EF4-FFF2-40B4-BE49-F238E27FC236}">
                  <a16:creationId xmlns:a16="http://schemas.microsoft.com/office/drawing/2014/main" id="{79C00B43-03D2-4EFF-8841-6A097B9B565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11066306" y="1067632"/>
              <a:ext cx="561447" cy="374298"/>
            </a:xfrm>
            <a:prstGeom prst="rect">
              <a:avLst/>
            </a:prstGeom>
          </p:spPr>
        </p:pic>
        <p:pic>
          <p:nvPicPr>
            <p:cNvPr id="23" name="Immagine 22">
              <a:extLst>
                <a:ext uri="{FF2B5EF4-FFF2-40B4-BE49-F238E27FC236}">
                  <a16:creationId xmlns:a16="http://schemas.microsoft.com/office/drawing/2014/main" id="{AB64A139-D6F3-4656-A398-1B93C1B0CF2C}"/>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11128752" y="2268962"/>
              <a:ext cx="561446" cy="374297"/>
            </a:xfrm>
            <a:prstGeom prst="rect">
              <a:avLst/>
            </a:prstGeom>
          </p:spPr>
        </p:pic>
        <p:pic>
          <p:nvPicPr>
            <p:cNvPr id="25" name="Immagine 24" descr="Immagine che contiene interni&#10;&#10;Descrizione generata automaticamente">
              <a:extLst>
                <a:ext uri="{FF2B5EF4-FFF2-40B4-BE49-F238E27FC236}">
                  <a16:creationId xmlns:a16="http://schemas.microsoft.com/office/drawing/2014/main" id="{80CC0F09-E49D-459F-803E-44B104F7FEC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11129645" y="1765635"/>
              <a:ext cx="544673" cy="363115"/>
            </a:xfrm>
            <a:prstGeom prst="rect">
              <a:avLst/>
            </a:prstGeom>
          </p:spPr>
        </p:pic>
        <p:pic>
          <p:nvPicPr>
            <p:cNvPr id="26" name="Immagine 25">
              <a:extLst>
                <a:ext uri="{FF2B5EF4-FFF2-40B4-BE49-F238E27FC236}">
                  <a16:creationId xmlns:a16="http://schemas.microsoft.com/office/drawing/2014/main" id="{57268E1A-2E68-4ECC-B3A7-4172087BC2F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11157516" y="3330248"/>
              <a:ext cx="561446" cy="374297"/>
            </a:xfrm>
            <a:prstGeom prst="rect">
              <a:avLst/>
            </a:prstGeom>
          </p:spPr>
        </p:pic>
      </p:grpSp>
      <mc:AlternateContent xmlns:mc="http://schemas.openxmlformats.org/markup-compatibility/2006" xmlns:a14="http://schemas.microsoft.com/office/drawing/2010/main">
        <mc:Choice Requires="a14">
          <p:graphicFrame>
            <p:nvGraphicFramePr>
              <p:cNvPr id="11" name="Tabella 10">
                <a:extLst>
                  <a:ext uri="{FF2B5EF4-FFF2-40B4-BE49-F238E27FC236}">
                    <a16:creationId xmlns:a16="http://schemas.microsoft.com/office/drawing/2014/main" id="{1F7BA12F-125E-465F-A3F7-9C9409C98A01}"/>
                  </a:ext>
                </a:extLst>
              </p:cNvPr>
              <p:cNvGraphicFramePr>
                <a:graphicFrameLocks noGrp="1"/>
              </p:cNvGraphicFramePr>
              <p:nvPr>
                <p:extLst/>
              </p:nvPr>
            </p:nvGraphicFramePr>
            <p:xfrm>
              <a:off x="248516" y="3747783"/>
              <a:ext cx="6977335" cy="1554480"/>
            </p:xfrm>
            <a:graphic>
              <a:graphicData uri="http://schemas.openxmlformats.org/drawingml/2006/table">
                <a:tbl>
                  <a:tblPr firstRow="1" bandRow="1">
                    <a:tableStyleId>{74C1A8A3-306A-4EB7-A6B1-4F7E0EB9C5D6}</a:tableStyleId>
                  </a:tblPr>
                  <a:tblGrid>
                    <a:gridCol w="2105882">
                      <a:extLst>
                        <a:ext uri="{9D8B030D-6E8A-4147-A177-3AD203B41FA5}">
                          <a16:colId xmlns:a16="http://schemas.microsoft.com/office/drawing/2014/main" val="2568323101"/>
                        </a:ext>
                      </a:extLst>
                    </a:gridCol>
                    <a:gridCol w="4871453">
                      <a:extLst>
                        <a:ext uri="{9D8B030D-6E8A-4147-A177-3AD203B41FA5}">
                          <a16:colId xmlns:a16="http://schemas.microsoft.com/office/drawing/2014/main" val="997955548"/>
                        </a:ext>
                      </a:extLst>
                    </a:gridCol>
                  </a:tblGrid>
                  <a:tr h="30380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EXP. vs. GEMINI++:</a:t>
                          </a:r>
                        </a:p>
                        <a:p>
                          <a:pPr algn="l"/>
                          <a:endParaRPr kumimoji="0" lang="en-US" sz="1800" b="1" i="1" u="none" strike="noStrike" kern="1200" cap="none" spc="0" normalizeH="0" baseline="0" noProof="0" dirty="0">
                            <a:ln>
                              <a:noFill/>
                            </a:ln>
                            <a:solidFill>
                              <a:schemeClr val="tx1"/>
                            </a:solidFill>
                            <a:effectLst/>
                            <a:uLnTx/>
                            <a:uFillTx/>
                            <a:latin typeface="Cambria Math" panose="02040503050406030204" pitchFamily="18" charset="0"/>
                          </a:endParaRPr>
                        </a:p>
                        <a:p>
                          <a:pPr algn="l"/>
                          <a14:m>
                            <m:oMath xmlns:m="http://schemas.openxmlformats.org/officeDocument/2006/math">
                              <m:sSubSup>
                                <m:sSubSupPr>
                                  <m:ctrlPr>
                                    <a:rPr kumimoji="0" lang="en-US" sz="1800" b="1" i="1" u="none" strike="noStrike" kern="1200" cap="none" spc="0" normalizeH="0" baseline="0" noProof="0" dirty="0" smtClean="0">
                                      <a:ln>
                                        <a:noFill/>
                                      </a:ln>
                                      <a:solidFill>
                                        <a:schemeClr val="tx1"/>
                                      </a:solidFill>
                                      <a:effectLst/>
                                      <a:uLnTx/>
                                      <a:uFillTx/>
                                      <a:latin typeface="Cambria Math" panose="02040503050406030204" pitchFamily="18" charset="0"/>
                                    </a:rPr>
                                  </m:ctrlPr>
                                </m:sSubSupPr>
                                <m:e>
                                  <m:r>
                                    <a:rPr kumimoji="0" lang="it-IT" sz="1800" b="1" i="0" u="none" strike="noStrike" kern="1200" cap="none" spc="0" normalizeH="0" baseline="0" noProof="0" dirty="0" smtClean="0">
                                      <a:ln>
                                        <a:noFill/>
                                      </a:ln>
                                      <a:solidFill>
                                        <a:schemeClr val="tx1"/>
                                      </a:solidFill>
                                      <a:effectLst/>
                                      <a:uLnTx/>
                                      <a:uFillTx/>
                                      <a:latin typeface="Cambria Math" panose="02040503050406030204" pitchFamily="18" charset="0"/>
                                    </a:rPr>
                                    <m:t>𝐄</m:t>
                                  </m:r>
                                </m:e>
                                <m:sub>
                                  <m:r>
                                    <a:rPr kumimoji="0" lang="it-IT" sz="1800" b="1" i="0" u="none" strike="noStrike" kern="1200" cap="none" spc="0" normalizeH="0" baseline="0" noProof="0" dirty="0" smtClean="0">
                                      <a:ln>
                                        <a:noFill/>
                                      </a:ln>
                                      <a:solidFill>
                                        <a:schemeClr val="tx1"/>
                                      </a:solidFill>
                                      <a:effectLst/>
                                      <a:uLnTx/>
                                      <a:uFillTx/>
                                      <a:latin typeface="Cambria Math" panose="02040503050406030204" pitchFamily="18" charset="0"/>
                                    </a:rPr>
                                    <m:t>𝐂𝐍</m:t>
                                  </m:r>
                                </m:sub>
                                <m:sup>
                                  <m:r>
                                    <a:rPr kumimoji="0" lang="it-IT" sz="1800" b="1" i="0" u="none" strike="noStrike" kern="1200" cap="none" spc="0" normalizeH="0" baseline="0" noProof="0" dirty="0" smtClean="0">
                                      <a:ln>
                                        <a:noFill/>
                                      </a:ln>
                                      <a:solidFill>
                                        <a:schemeClr val="tx1"/>
                                      </a:solidFill>
                                      <a:effectLst/>
                                      <a:uLnTx/>
                                      <a:uFillTx/>
                                      <a:latin typeface="Cambria Math" panose="02040503050406030204" pitchFamily="18" charset="0"/>
                                    </a:rPr>
                                    <m:t>∗</m:t>
                                  </m:r>
                                </m:sup>
                              </m:sSubSup>
                            </m:oMath>
                          </a14:m>
                          <a:r>
                            <a:rPr lang="en-US" dirty="0">
                              <a:solidFill>
                                <a:schemeClr val="tx1"/>
                              </a:solidFill>
                            </a:rPr>
                            <a:t> dependence of the B.R. trend.</a:t>
                          </a:r>
                        </a:p>
                        <a:p>
                          <a:pPr algn="l"/>
                          <a:endParaRPr lang="en-US" dirty="0">
                            <a:solidFill>
                              <a:schemeClr val="tx1"/>
                            </a:solidFill>
                          </a:endParaRPr>
                        </a:p>
                      </a:txBody>
                      <a:tcPr anchor="ctr">
                        <a:lnL w="28575" cap="flat" cmpd="sng" algn="ctr">
                          <a:solidFill>
                            <a:schemeClr val="accent1"/>
                          </a:solidFill>
                          <a:prstDash val="solid"/>
                          <a:round/>
                          <a:headEnd type="none" w="med" len="med"/>
                          <a:tailEnd type="none" w="med" len="med"/>
                        </a:lnL>
                        <a:lnR w="19050" cap="flat" cmpd="sng" algn="ctr">
                          <a:solidFill>
                            <a:schemeClr val="accent1">
                              <a:lumMod val="60000"/>
                              <a:lumOff val="4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l">
                            <a:buFont typeface="Arial" panose="020B0604020202020204" pitchFamily="34" charset="0"/>
                            <a:buNone/>
                          </a:pPr>
                          <a:r>
                            <a:rPr lang="en-US" b="0" dirty="0">
                              <a:solidFill>
                                <a:schemeClr val="tx1"/>
                              </a:solidFill>
                            </a:rPr>
                            <a:t>ODD RESIDUES: trends and yields are well reproduced by statistical model;</a:t>
                          </a:r>
                        </a:p>
                      </a:txBody>
                      <a:tcPr anchor="ctr">
                        <a:lnL w="19050" cap="flat" cmpd="sng" algn="ctr">
                          <a:solidFill>
                            <a:schemeClr val="accent1">
                              <a:lumMod val="60000"/>
                              <a:lumOff val="40000"/>
                            </a:schemeClr>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79277414"/>
                      </a:ext>
                    </a:extLst>
                  </a:tr>
                  <a:tr h="759517">
                    <a:tc vMerge="1">
                      <a:txBody>
                        <a:bodyPr/>
                        <a:lstStyle/>
                        <a:p>
                          <a:pPr marL="546100" indent="-285750" algn="l">
                            <a:buFont typeface="Arial" panose="020B0604020202020204" pitchFamily="34" charset="0"/>
                            <a:buChar char="•"/>
                          </a:pPr>
                          <a:endParaRPr lang="en-US" dirty="0">
                            <a:solidFill>
                              <a:schemeClr val="tx1"/>
                            </a:solidFill>
                          </a:endParaRPr>
                        </a:p>
                      </a:txBody>
                      <a:tcPr anchor="ct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indent="0" algn="l">
                            <a:buFont typeface="Arial" panose="020B0604020202020204" pitchFamily="34" charset="0"/>
                            <a:buNone/>
                          </a:pPr>
                          <a:r>
                            <a:rPr lang="en-US" dirty="0">
                              <a:solidFill>
                                <a:schemeClr val="tx1"/>
                              </a:solidFill>
                            </a:rPr>
                            <a:t>EVEN RESIDUES:  trends are reproduced;</a:t>
                          </a:r>
                        </a:p>
                        <a:p>
                          <a:pPr marL="711200" indent="0" algn="l">
                            <a:buFont typeface="Arial" panose="020B0604020202020204" pitchFamily="34" charset="0"/>
                            <a:buNone/>
                          </a:pPr>
                          <a:r>
                            <a:rPr lang="en-US" dirty="0">
                              <a:solidFill>
                                <a:schemeClr val="tx1"/>
                              </a:solidFill>
                            </a:rPr>
                            <a:t>HIGH DISCREPANCIES in the reproduction of yields in pure </a:t>
                          </a:r>
                          <a:r>
                            <a:rPr lang="el-GR" dirty="0">
                              <a:solidFill>
                                <a:schemeClr val="tx1"/>
                              </a:solidFill>
                            </a:rPr>
                            <a:t>α</a:t>
                          </a:r>
                          <a:r>
                            <a:rPr lang="it-IT" dirty="0">
                              <a:solidFill>
                                <a:schemeClr val="tx1"/>
                              </a:solidFill>
                            </a:rPr>
                            <a:t> (</a:t>
                          </a:r>
                          <a14:m>
                            <m:oMath xmlns:m="http://schemas.openxmlformats.org/officeDocument/2006/math">
                              <m:r>
                                <a:rPr lang="it-IT" i="1" dirty="0" smtClean="0">
                                  <a:solidFill>
                                    <a:schemeClr val="tx1"/>
                                  </a:solidFill>
                                  <a:latin typeface="Cambria Math" panose="02040503050406030204" pitchFamily="18" charset="0"/>
                                </a:rPr>
                                <m:t>+</m:t>
                              </m:r>
                              <m:r>
                                <a:rPr lang="it-IT" i="1" dirty="0" err="1" smtClean="0">
                                  <a:solidFill>
                                    <a:schemeClr val="tx1"/>
                                  </a:solidFill>
                                  <a:latin typeface="Cambria Math" panose="02040503050406030204" pitchFamily="18" charset="0"/>
                                </a:rPr>
                                <m:t>𝑥𝑛</m:t>
                              </m:r>
                            </m:oMath>
                          </a14:m>
                          <a:r>
                            <a:rPr lang="it-IT" dirty="0">
                              <a:solidFill>
                                <a:schemeClr val="tx1"/>
                              </a:solidFill>
                            </a:rPr>
                            <a:t>) </a:t>
                          </a:r>
                          <a:r>
                            <a:rPr lang="en-US" dirty="0">
                              <a:solidFill>
                                <a:schemeClr val="tx1"/>
                              </a:solidFill>
                            </a:rPr>
                            <a:t>exit channels.</a:t>
                          </a:r>
                        </a:p>
                      </a:txBody>
                      <a:tcPr anchor="ctr">
                        <a:lnL w="28575" cap="flat" cmpd="sng" algn="ctr">
                          <a:solidFill>
                            <a:schemeClr val="accent5"/>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027709720"/>
                      </a:ext>
                    </a:extLst>
                  </a:tr>
                </a:tbl>
              </a:graphicData>
            </a:graphic>
          </p:graphicFrame>
        </mc:Choice>
        <mc:Fallback xmlns="">
          <p:graphicFrame>
            <p:nvGraphicFramePr>
              <p:cNvPr id="11" name="Tabella 10">
                <a:extLst>
                  <a:ext uri="{FF2B5EF4-FFF2-40B4-BE49-F238E27FC236}">
                    <a16:creationId xmlns:a16="http://schemas.microsoft.com/office/drawing/2014/main" id="{1F7BA12F-125E-465F-A3F7-9C9409C98A01}"/>
                  </a:ext>
                </a:extLst>
              </p:cNvPr>
              <p:cNvGraphicFramePr>
                <a:graphicFrameLocks noGrp="1"/>
              </p:cNvGraphicFramePr>
              <p:nvPr>
                <p:extLst>
                  <p:ext uri="{D42A27DB-BD31-4B8C-83A1-F6EECF244321}">
                    <p14:modId xmlns:p14="http://schemas.microsoft.com/office/powerpoint/2010/main" val="4240422773"/>
                  </p:ext>
                </p:extLst>
              </p:nvPr>
            </p:nvGraphicFramePr>
            <p:xfrm>
              <a:off x="248516" y="3747783"/>
              <a:ext cx="6977335" cy="1554480"/>
            </p:xfrm>
            <a:graphic>
              <a:graphicData uri="http://schemas.openxmlformats.org/drawingml/2006/table">
                <a:tbl>
                  <a:tblPr firstRow="1" bandRow="1">
                    <a:tableStyleId>{74C1A8A3-306A-4EB7-A6B1-4F7E0EB9C5D6}</a:tableStyleId>
                  </a:tblPr>
                  <a:tblGrid>
                    <a:gridCol w="2105882">
                      <a:extLst>
                        <a:ext uri="{9D8B030D-6E8A-4147-A177-3AD203B41FA5}">
                          <a16:colId xmlns:a16="http://schemas.microsoft.com/office/drawing/2014/main" val="2568323101"/>
                        </a:ext>
                      </a:extLst>
                    </a:gridCol>
                    <a:gridCol w="4871453">
                      <a:extLst>
                        <a:ext uri="{9D8B030D-6E8A-4147-A177-3AD203B41FA5}">
                          <a16:colId xmlns:a16="http://schemas.microsoft.com/office/drawing/2014/main" val="997955548"/>
                        </a:ext>
                      </a:extLst>
                    </a:gridCol>
                  </a:tblGrid>
                  <a:tr h="640080">
                    <a:tc rowSpan="2">
                      <a:txBody>
                        <a:bodyPr/>
                        <a:lstStyle/>
                        <a:p>
                          <a:endParaRPr lang="it-IT"/>
                        </a:p>
                      </a:txBody>
                      <a:tcPr anchor="ctr">
                        <a:lnL w="28575" cap="flat" cmpd="sng" algn="ctr">
                          <a:solidFill>
                            <a:schemeClr val="accent1"/>
                          </a:solidFill>
                          <a:prstDash val="solid"/>
                          <a:round/>
                          <a:headEnd type="none" w="med" len="med"/>
                          <a:tailEnd type="none" w="med" len="med"/>
                        </a:lnL>
                        <a:lnR w="19050" cap="flat" cmpd="sng" algn="ctr">
                          <a:solidFill>
                            <a:schemeClr val="accent1">
                              <a:lumMod val="60000"/>
                              <a:lumOff val="40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blipFill>
                          <a:blip r:embed="rId11"/>
                          <a:stretch>
                            <a:fillRect l="-578" t="-1953" r="-232659" b="-6250"/>
                          </a:stretch>
                        </a:blipFill>
                      </a:tcPr>
                    </a:tc>
                    <a:tc>
                      <a:txBody>
                        <a:bodyPr/>
                        <a:lstStyle/>
                        <a:p>
                          <a:pPr marL="0" indent="0" algn="l">
                            <a:buFont typeface="Arial" panose="020B0604020202020204" pitchFamily="34" charset="0"/>
                            <a:buNone/>
                          </a:pPr>
                          <a:r>
                            <a:rPr lang="en-US" b="0" dirty="0">
                              <a:solidFill>
                                <a:schemeClr val="tx1"/>
                              </a:solidFill>
                            </a:rPr>
                            <a:t>ODD RESIDUES: trends and yields are well reproduced by statistical model;</a:t>
                          </a:r>
                        </a:p>
                      </a:txBody>
                      <a:tcPr anchor="ctr">
                        <a:lnL w="19050" cap="flat" cmpd="sng" algn="ctr">
                          <a:solidFill>
                            <a:schemeClr val="accent1">
                              <a:lumMod val="60000"/>
                              <a:lumOff val="40000"/>
                            </a:schemeClr>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79277414"/>
                      </a:ext>
                    </a:extLst>
                  </a:tr>
                  <a:tr h="914400">
                    <a:tc vMerge="1">
                      <a:txBody>
                        <a:bodyPr/>
                        <a:lstStyle/>
                        <a:p>
                          <a:pPr marL="546100" indent="-285750" algn="l">
                            <a:buFont typeface="Arial" panose="020B0604020202020204" pitchFamily="34" charset="0"/>
                            <a:buChar char="•"/>
                          </a:pPr>
                          <a:endParaRPr lang="en-US" dirty="0">
                            <a:solidFill>
                              <a:schemeClr val="tx1"/>
                            </a:solidFill>
                          </a:endParaRPr>
                        </a:p>
                      </a:txBody>
                      <a:tcPr anchor="ct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it-IT"/>
                        </a:p>
                      </a:txBody>
                      <a:tcPr anchor="ctr">
                        <a:lnL w="28575" cap="flat" cmpd="sng" algn="ctr">
                          <a:solidFill>
                            <a:schemeClr val="accent5"/>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blipFill>
                          <a:blip r:embed="rId11"/>
                          <a:stretch>
                            <a:fillRect l="-43500" t="-72848" r="-625" b="-10596"/>
                          </a:stretch>
                        </a:blipFill>
                      </a:tcPr>
                    </a:tc>
                    <a:extLst>
                      <a:ext uri="{0D108BD9-81ED-4DB2-BD59-A6C34878D82A}">
                        <a16:rowId xmlns:a16="http://schemas.microsoft.com/office/drawing/2014/main" val="4027709720"/>
                      </a:ext>
                    </a:extLst>
                  </a:tr>
                </a:tbl>
              </a:graphicData>
            </a:graphic>
          </p:graphicFrame>
        </mc:Fallback>
      </mc:AlternateContent>
      <p:grpSp>
        <p:nvGrpSpPr>
          <p:cNvPr id="56" name="Gruppo 55">
            <a:extLst>
              <a:ext uri="{FF2B5EF4-FFF2-40B4-BE49-F238E27FC236}">
                <a16:creationId xmlns:a16="http://schemas.microsoft.com/office/drawing/2014/main" id="{A94D9D06-3102-4A78-8FBB-2D60FBAA11CA}"/>
              </a:ext>
            </a:extLst>
          </p:cNvPr>
          <p:cNvGrpSpPr/>
          <p:nvPr/>
        </p:nvGrpSpPr>
        <p:grpSpPr>
          <a:xfrm>
            <a:off x="1633412" y="3902898"/>
            <a:ext cx="10333666" cy="1428766"/>
            <a:chOff x="1633412" y="3987306"/>
            <a:chExt cx="10333666" cy="1428766"/>
          </a:xfrm>
        </p:grpSpPr>
        <p:sp>
          <p:nvSpPr>
            <p:cNvPr id="43" name="CasellaDiTesto 42">
              <a:extLst>
                <a:ext uri="{FF2B5EF4-FFF2-40B4-BE49-F238E27FC236}">
                  <a16:creationId xmlns:a16="http://schemas.microsoft.com/office/drawing/2014/main" id="{0B4C8882-1C06-4572-BCF0-12AD8B6FA758}"/>
                </a:ext>
              </a:extLst>
            </p:cNvPr>
            <p:cNvSpPr txBox="1"/>
            <p:nvPr/>
          </p:nvSpPr>
          <p:spPr>
            <a:xfrm>
              <a:off x="7807405" y="3998434"/>
              <a:ext cx="1852877" cy="1200329"/>
            </a:xfrm>
            <a:prstGeom prst="rect">
              <a:avLst/>
            </a:prstGeom>
            <a:solidFill>
              <a:schemeClr val="accent5">
                <a:lumMod val="40000"/>
                <a:lumOff val="60000"/>
              </a:schemeClr>
            </a:solidFill>
            <a:ln w="28575">
              <a:solidFill>
                <a:schemeClr val="accent5">
                  <a:lumMod val="75000"/>
                </a:schemeClr>
              </a:solidFill>
            </a:ln>
          </p:spPr>
          <p:txBody>
            <a:bodyPr wrap="square" rtlCol="0">
              <a:spAutoFit/>
            </a:bodyPr>
            <a:lstStyle/>
            <a:p>
              <a:pPr algn="just"/>
              <a:r>
                <a:rPr lang="en-US" sz="1200" dirty="0"/>
                <a:t>seems to be higher for </a:t>
              </a:r>
              <a:r>
                <a:rPr lang="en-US" sz="1200" baseline="30000" dirty="0"/>
                <a:t>16</a:t>
              </a:r>
              <a:r>
                <a:rPr lang="en-US" sz="1200" dirty="0"/>
                <a:t>O @ 7 </a:t>
              </a:r>
              <a:r>
                <a:rPr lang="en-US" sz="1200" dirty="0" err="1"/>
                <a:t>AMeV</a:t>
              </a:r>
              <a:r>
                <a:rPr lang="en-US" sz="1200" dirty="0"/>
                <a:t>, but in comparison with model the discrepancies have the same trend for all the reactions.  </a:t>
              </a:r>
            </a:p>
          </p:txBody>
        </p:sp>
        <p:pic>
          <p:nvPicPr>
            <p:cNvPr id="46" name="Immagine 45" descr="Immagine che contiene clipart&#10;&#10;Descrizione generata automaticamente">
              <a:extLst>
                <a:ext uri="{FF2B5EF4-FFF2-40B4-BE49-F238E27FC236}">
                  <a16:creationId xmlns:a16="http://schemas.microsoft.com/office/drawing/2014/main" id="{3DA9A0A3-1151-4285-BFF8-E227812DCBC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3114" b="95848" l="5288" r="95433">
                          <a14:foregroundMark x1="13462" y1="67474" x2="13462" y2="67474"/>
                          <a14:foregroundMark x1="90625" y1="24221" x2="90625" y2="24221"/>
                          <a14:foregroundMark x1="88942" y1="40138" x2="88942" y2="40138"/>
                          <a14:foregroundMark x1="64423" y1="92388" x2="64423" y2="92388"/>
                          <a14:foregroundMark x1="64423" y1="94810" x2="64423" y2="94810"/>
                          <a14:foregroundMark x1="67308" y1="95848" x2="67308" y2="95848"/>
                          <a14:foregroundMark x1="95913" y1="47405" x2="95913" y2="47405"/>
                          <a14:foregroundMark x1="95913" y1="48097" x2="95913" y2="48097"/>
                          <a14:foregroundMark x1="68750" y1="12803" x2="68750" y2="12803"/>
                          <a14:foregroundMark x1="67067" y1="3460" x2="67067" y2="3460"/>
                          <a14:foregroundMark x1="60096" y1="4498" x2="60096" y2="4498"/>
                          <a14:foregroundMark x1="6010" y1="53287" x2="5288" y2="66090"/>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14"/>
                </a:ext>
              </a:extLst>
            </a:blip>
            <a:stretch>
              <a:fillRect/>
            </a:stretch>
          </p:blipFill>
          <p:spPr>
            <a:xfrm>
              <a:off x="1633412" y="4984733"/>
              <a:ext cx="409944" cy="284793"/>
            </a:xfrm>
            <a:prstGeom prst="rect">
              <a:avLst/>
            </a:prstGeom>
          </p:spPr>
        </p:pic>
        <p:pic>
          <p:nvPicPr>
            <p:cNvPr id="47" name="Immagine 46" descr="Immagine che contiene clipart&#10;&#10;Descrizione generata automaticamente">
              <a:extLst>
                <a:ext uri="{FF2B5EF4-FFF2-40B4-BE49-F238E27FC236}">
                  <a16:creationId xmlns:a16="http://schemas.microsoft.com/office/drawing/2014/main" id="{D16D2BAA-3C25-44A2-9350-9181385CE6A6}"/>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4979" b="93361" l="9557" r="89977">
                          <a14:foregroundMark x1="85082" y1="70954" x2="85082" y2="70954"/>
                          <a14:foregroundMark x1="41492" y1="87137" x2="41492" y2="87137"/>
                          <a14:foregroundMark x1="39161" y1="5394" x2="39161" y2="5394"/>
                          <a14:foregroundMark x1="39161" y1="5394" x2="39161" y2="5394"/>
                          <a14:foregroundMark x1="37995" y1="93361" x2="37995" y2="93361"/>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6577917" y="3987306"/>
              <a:ext cx="542174" cy="304578"/>
            </a:xfrm>
            <a:prstGeom prst="rect">
              <a:avLst/>
            </a:prstGeom>
            <a:noFill/>
          </p:spPr>
        </p:pic>
        <p:pic>
          <p:nvPicPr>
            <p:cNvPr id="48" name="Immagine 47" descr="Immagine che contiene clipart&#10;&#10;Descrizione generata automaticamente">
              <a:extLst>
                <a:ext uri="{FF2B5EF4-FFF2-40B4-BE49-F238E27FC236}">
                  <a16:creationId xmlns:a16="http://schemas.microsoft.com/office/drawing/2014/main" id="{4FFD79CD-F704-4D94-9E7E-D8FD6200C00A}"/>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4979" b="93361" l="9557" r="89977">
                          <a14:foregroundMark x1="85082" y1="70954" x2="85082" y2="70954"/>
                          <a14:foregroundMark x1="41492" y1="87137" x2="41492" y2="87137"/>
                          <a14:foregroundMark x1="39161" y1="5394" x2="39161" y2="5394"/>
                          <a14:foregroundMark x1="39161" y1="5394" x2="39161" y2="5394"/>
                          <a14:foregroundMark x1="37995" y1="93361" x2="37995" y2="93361"/>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6577917" y="4485880"/>
              <a:ext cx="542174" cy="304578"/>
            </a:xfrm>
            <a:prstGeom prst="rect">
              <a:avLst/>
            </a:prstGeom>
            <a:noFill/>
          </p:spPr>
        </p:pic>
        <p:cxnSp>
          <p:nvCxnSpPr>
            <p:cNvPr id="49" name="Connettore 2 48">
              <a:extLst>
                <a:ext uri="{FF2B5EF4-FFF2-40B4-BE49-F238E27FC236}">
                  <a16:creationId xmlns:a16="http://schemas.microsoft.com/office/drawing/2014/main" id="{8437EB48-58F6-48F7-9536-C153B6D75E0C}"/>
                </a:ext>
              </a:extLst>
            </p:cNvPr>
            <p:cNvCxnSpPr>
              <a:cxnSpLocks/>
              <a:endCxn id="43" idx="1"/>
            </p:cNvCxnSpPr>
            <p:nvPr/>
          </p:nvCxnSpPr>
          <p:spPr>
            <a:xfrm flipV="1">
              <a:off x="7007644" y="4598599"/>
              <a:ext cx="799761" cy="528530"/>
            </a:xfrm>
            <a:prstGeom prst="straightConnector1">
              <a:avLst/>
            </a:prstGeom>
            <a:ln w="28575">
              <a:solidFill>
                <a:schemeClr val="accent5">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CasellaDiTesto 49">
              <a:extLst>
                <a:ext uri="{FF2B5EF4-FFF2-40B4-BE49-F238E27FC236}">
                  <a16:creationId xmlns:a16="http://schemas.microsoft.com/office/drawing/2014/main" id="{F0D2315F-0CD7-45A2-AC36-0F9E3A0B05B5}"/>
                </a:ext>
              </a:extLst>
            </p:cNvPr>
            <p:cNvSpPr txBox="1"/>
            <p:nvPr/>
          </p:nvSpPr>
          <p:spPr>
            <a:xfrm>
              <a:off x="9994121" y="4178965"/>
              <a:ext cx="1972957" cy="830997"/>
            </a:xfrm>
            <a:prstGeom prst="rect">
              <a:avLst/>
            </a:prstGeom>
            <a:solidFill>
              <a:schemeClr val="accent5">
                <a:lumMod val="40000"/>
                <a:lumOff val="60000"/>
              </a:schemeClr>
            </a:solidFill>
            <a:ln w="28575">
              <a:solidFill>
                <a:schemeClr val="accent5">
                  <a:lumMod val="75000"/>
                </a:schemeClr>
              </a:solidFill>
            </a:ln>
          </p:spPr>
          <p:txBody>
            <a:bodyPr wrap="square" rtlCol="0">
              <a:spAutoFit/>
            </a:bodyPr>
            <a:lstStyle/>
            <a:p>
              <a:pPr algn="just"/>
              <a:r>
                <a:rPr lang="en-US" sz="1200" dirty="0"/>
                <a:t>Statistical model DON’T REPRODUCE light nuclei =&gt; may be due to the important rule of the structure.</a:t>
              </a:r>
            </a:p>
          </p:txBody>
        </p:sp>
        <p:cxnSp>
          <p:nvCxnSpPr>
            <p:cNvPr id="51" name="Connettore 2 50">
              <a:extLst>
                <a:ext uri="{FF2B5EF4-FFF2-40B4-BE49-F238E27FC236}">
                  <a16:creationId xmlns:a16="http://schemas.microsoft.com/office/drawing/2014/main" id="{842C2E3B-02E6-47AC-91B8-35D1B68397AD}"/>
                </a:ext>
              </a:extLst>
            </p:cNvPr>
            <p:cNvCxnSpPr>
              <a:cxnSpLocks/>
              <a:stCxn id="43" idx="3"/>
              <a:endCxn id="50" idx="1"/>
            </p:cNvCxnSpPr>
            <p:nvPr/>
          </p:nvCxnSpPr>
          <p:spPr>
            <a:xfrm flipV="1">
              <a:off x="9660282" y="4594464"/>
              <a:ext cx="333839" cy="4135"/>
            </a:xfrm>
            <a:prstGeom prst="straightConnector1">
              <a:avLst/>
            </a:prstGeom>
            <a:ln w="28575">
              <a:solidFill>
                <a:schemeClr val="accent5">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4" name="Immagine 53" descr="Immagine che contiene interni&#10;&#10;Descrizione generata automaticamente">
              <a:extLst>
                <a:ext uri="{FF2B5EF4-FFF2-40B4-BE49-F238E27FC236}">
                  <a16:creationId xmlns:a16="http://schemas.microsoft.com/office/drawing/2014/main" id="{D0A3AE3D-45C3-4BD6-BA4C-C1FCA11D2F6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6708535" y="5052957"/>
              <a:ext cx="544673" cy="363115"/>
            </a:xfrm>
            <a:prstGeom prst="rect">
              <a:avLst/>
            </a:prstGeom>
          </p:spPr>
        </p:pic>
      </p:grpSp>
      <p:graphicFrame>
        <p:nvGraphicFramePr>
          <p:cNvPr id="55" name="Tabella 54">
            <a:extLst>
              <a:ext uri="{FF2B5EF4-FFF2-40B4-BE49-F238E27FC236}">
                <a16:creationId xmlns:a16="http://schemas.microsoft.com/office/drawing/2014/main" id="{54E64E39-7191-4A39-93F7-99BBFE30AF6D}"/>
              </a:ext>
            </a:extLst>
          </p:cNvPr>
          <p:cNvGraphicFramePr>
            <a:graphicFrameLocks noGrp="1"/>
          </p:cNvGraphicFramePr>
          <p:nvPr>
            <p:extLst/>
          </p:nvPr>
        </p:nvGraphicFramePr>
        <p:xfrm>
          <a:off x="248516" y="5426701"/>
          <a:ext cx="11794426" cy="1158240"/>
        </p:xfrm>
        <a:graphic>
          <a:graphicData uri="http://schemas.openxmlformats.org/drawingml/2006/table">
            <a:tbl>
              <a:tblPr firstRow="1" bandRow="1">
                <a:tableStyleId>{74C1A8A3-306A-4EB7-A6B1-4F7E0EB9C5D6}</a:tableStyleId>
              </a:tblPr>
              <a:tblGrid>
                <a:gridCol w="3559764">
                  <a:extLst>
                    <a:ext uri="{9D8B030D-6E8A-4147-A177-3AD203B41FA5}">
                      <a16:colId xmlns:a16="http://schemas.microsoft.com/office/drawing/2014/main" val="3860707899"/>
                    </a:ext>
                  </a:extLst>
                </a:gridCol>
                <a:gridCol w="7347400">
                  <a:extLst>
                    <a:ext uri="{9D8B030D-6E8A-4147-A177-3AD203B41FA5}">
                      <a16:colId xmlns:a16="http://schemas.microsoft.com/office/drawing/2014/main" val="3144101326"/>
                    </a:ext>
                  </a:extLst>
                </a:gridCol>
                <a:gridCol w="887262">
                  <a:extLst>
                    <a:ext uri="{9D8B030D-6E8A-4147-A177-3AD203B41FA5}">
                      <a16:colId xmlns:a16="http://schemas.microsoft.com/office/drawing/2014/main" val="3978309152"/>
                    </a:ext>
                  </a:extLst>
                </a:gridCol>
              </a:tblGrid>
              <a:tr h="886103">
                <a:tc>
                  <a:txBody>
                    <a:bodyPr/>
                    <a:lstStyle/>
                    <a:p>
                      <a:pPr marL="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Exp. peculiarities of </a:t>
                      </a:r>
                      <a:r>
                        <a:rPr lang="en-US" sz="1600" b="1" dirty="0">
                          <a:solidFill>
                            <a:schemeClr val="tx1"/>
                          </a:solidFill>
                          <a:latin typeface="Symbol" panose="05050102010706020507" pitchFamily="18" charset="2"/>
                        </a:rPr>
                        <a:t>a</a:t>
                      </a:r>
                      <a:r>
                        <a:rPr lang="en-US" sz="1600" b="1" dirty="0">
                          <a:solidFill>
                            <a:schemeClr val="tx1"/>
                          </a:solidFill>
                        </a:rPr>
                        <a:t>-</a:t>
                      </a:r>
                      <a:r>
                        <a:rPr lang="en-US" sz="1600" b="1" dirty="0">
                          <a:solidFill>
                            <a:schemeClr val="tx1"/>
                          </a:solidFill>
                          <a:latin typeface="Symbol" panose="05050102010706020507" pitchFamily="18" charset="2"/>
                        </a:rPr>
                        <a:t>a</a:t>
                      </a:r>
                      <a:r>
                        <a:rPr lang="en-US" sz="1600" b="1" dirty="0">
                          <a:solidFill>
                            <a:schemeClr val="tx1"/>
                          </a:solidFill>
                        </a:rPr>
                        <a:t> CORRELATIONS in </a:t>
                      </a:r>
                      <a:r>
                        <a:rPr lang="en-US" sz="1400" b="1" dirty="0">
                          <a:solidFill>
                            <a:schemeClr val="tx1"/>
                          </a:solidFill>
                          <a:latin typeface="Symbol" panose="05050102010706020507" pitchFamily="18" charset="2"/>
                        </a:rPr>
                        <a:t>1a, 2a, 3a</a:t>
                      </a:r>
                      <a:r>
                        <a:rPr lang="en-US" sz="1600" b="1" dirty="0">
                          <a:solidFill>
                            <a:schemeClr val="tx1"/>
                          </a:solidFill>
                        </a:rPr>
                        <a:t>–DECAY CHANNELS:</a:t>
                      </a:r>
                      <a:endParaRPr lang="en-US" sz="1600" dirty="0">
                        <a:solidFill>
                          <a:schemeClr val="tx1"/>
                        </a:solidFill>
                      </a:endParaRPr>
                    </a:p>
                    <a:p>
                      <a:pPr marL="260350" lvl="1" indent="0" algn="just">
                        <a:buClrTx/>
                        <a:buFont typeface="Arial" panose="020B0604020202020204" pitchFamily="34" charset="0"/>
                        <a:buNone/>
                      </a:pPr>
                      <a:endParaRPr lang="en-US" sz="1600" dirty="0">
                        <a:solidFill>
                          <a:schemeClr val="tx1"/>
                        </a:solidFill>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85750" lvl="1" indent="-285750" algn="just">
                        <a:buClrTx/>
                        <a:buFont typeface="Arial" panose="020B0604020202020204" pitchFamily="34" charset="0"/>
                        <a:buChar char="•"/>
                      </a:pPr>
                      <a:r>
                        <a:rPr lang="en-US" sz="1600" b="0" dirty="0">
                          <a:solidFill>
                            <a:schemeClr val="tx1"/>
                          </a:solidFill>
                        </a:rPr>
                        <a:t>larger experimental </a:t>
                      </a:r>
                      <a:r>
                        <a:rPr lang="en-US" sz="1800" b="1" dirty="0">
                          <a:solidFill>
                            <a:schemeClr val="tx1"/>
                          </a:solidFill>
                        </a:rPr>
                        <a:t>DISSIPATIONS</a:t>
                      </a:r>
                      <a:r>
                        <a:rPr lang="en-US" sz="1600" b="0" dirty="0">
                          <a:solidFill>
                            <a:schemeClr val="tx1"/>
                          </a:solidFill>
                        </a:rPr>
                        <a:t> at higher E*: </a:t>
                      </a:r>
                      <a:r>
                        <a:rPr lang="en-US" sz="1600" b="1" dirty="0">
                          <a:solidFill>
                            <a:schemeClr val="tx1"/>
                          </a:solidFill>
                        </a:rPr>
                        <a:t>more n-evaporation expected</a:t>
                      </a:r>
                      <a:r>
                        <a:rPr lang="en-US" sz="1600" b="0" dirty="0">
                          <a:solidFill>
                            <a:schemeClr val="tx1"/>
                          </a:solidFill>
                        </a:rPr>
                        <a:t>;  </a:t>
                      </a:r>
                    </a:p>
                    <a:p>
                      <a:pPr marL="285750" lvl="1" indent="-285750" algn="just">
                        <a:buClrTx/>
                        <a:buFont typeface="Arial" panose="020B0604020202020204" pitchFamily="34" charset="0"/>
                        <a:buChar char="•"/>
                      </a:pPr>
                      <a:r>
                        <a:rPr lang="en-US" sz="1600" b="0" dirty="0">
                          <a:solidFill>
                            <a:schemeClr val="tx1"/>
                          </a:solidFill>
                        </a:rPr>
                        <a:t>larger exp. yields in 2</a:t>
                      </a:r>
                      <a:r>
                        <a:rPr lang="en-US" sz="1600" b="0" dirty="0">
                          <a:solidFill>
                            <a:schemeClr val="tx1"/>
                          </a:solidFill>
                          <a:latin typeface="Symbol" panose="05050102010706020507" pitchFamily="18" charset="2"/>
                        </a:rPr>
                        <a:t>a-</a:t>
                      </a:r>
                      <a:r>
                        <a:rPr lang="en-US" sz="1600" b="0" dirty="0">
                          <a:solidFill>
                            <a:schemeClr val="tx1"/>
                          </a:solidFill>
                        </a:rPr>
                        <a:t>correlations: </a:t>
                      </a:r>
                      <a:r>
                        <a:rPr lang="en-US" sz="1800" b="1" i="0" baseline="30000" dirty="0">
                          <a:solidFill>
                            <a:schemeClr val="tx1"/>
                          </a:solidFill>
                        </a:rPr>
                        <a:t>8</a:t>
                      </a:r>
                      <a:r>
                        <a:rPr lang="en-US" sz="1800" b="1" i="0" dirty="0">
                          <a:solidFill>
                            <a:schemeClr val="tx1"/>
                          </a:solidFill>
                        </a:rPr>
                        <a:t>Be decay</a:t>
                      </a:r>
                      <a:r>
                        <a:rPr lang="en-US" sz="1600" b="0" dirty="0">
                          <a:solidFill>
                            <a:schemeClr val="tx1"/>
                          </a:solidFill>
                        </a:rPr>
                        <a:t>;</a:t>
                      </a:r>
                    </a:p>
                    <a:p>
                      <a:pPr marL="285750" lvl="1" indent="-285750" algn="just">
                        <a:buClrTx/>
                        <a:buFont typeface="Arial" panose="020B0604020202020204" pitchFamily="34" charset="0"/>
                        <a:buChar char="•"/>
                        <a:tabLst>
                          <a:tab pos="7975600" algn="l"/>
                        </a:tabLst>
                      </a:pPr>
                      <a:r>
                        <a:rPr lang="en-US" sz="1600" b="0" dirty="0">
                          <a:solidFill>
                            <a:schemeClr val="tx1"/>
                          </a:solidFill>
                        </a:rPr>
                        <a:t>equal energy and equal relative energy of the </a:t>
                      </a:r>
                      <a:r>
                        <a:rPr lang="en-US" sz="1600" b="1" i="0" dirty="0">
                          <a:solidFill>
                            <a:schemeClr val="tx1"/>
                          </a:solidFill>
                        </a:rPr>
                        <a:t>3</a:t>
                      </a:r>
                      <a:r>
                        <a:rPr lang="en-US" sz="1600" b="1" i="0" dirty="0">
                          <a:solidFill>
                            <a:schemeClr val="tx1"/>
                          </a:solidFill>
                          <a:latin typeface="Symbol" panose="05050102010706020507" pitchFamily="18" charset="2"/>
                        </a:rPr>
                        <a:t>a</a:t>
                      </a:r>
                      <a:r>
                        <a:rPr lang="en-US" sz="1600" b="0" dirty="0">
                          <a:solidFill>
                            <a:schemeClr val="tx1"/>
                          </a:solidFill>
                          <a:latin typeface="Symbol" panose="05050102010706020507" pitchFamily="18" charset="2"/>
                        </a:rPr>
                        <a:t> </a:t>
                      </a:r>
                      <a:r>
                        <a:rPr lang="en-US" sz="1600" b="0" dirty="0">
                          <a:solidFill>
                            <a:schemeClr val="tx1"/>
                          </a:solidFill>
                          <a:latin typeface="Times New Roman" panose="02020603050405020304" pitchFamily="18" charset="0"/>
                          <a:cs typeface="Times New Roman" panose="02020603050405020304" pitchFamily="18" charset="0"/>
                        </a:rPr>
                        <a:t>→</a:t>
                      </a:r>
                      <a:r>
                        <a:rPr lang="en-US" sz="1600" b="0" dirty="0">
                          <a:solidFill>
                            <a:schemeClr val="tx1"/>
                          </a:solidFill>
                          <a:latin typeface="Symbol" panose="05050102010706020507" pitchFamily="18" charset="2"/>
                          <a:sym typeface="Wingdings" panose="05000000000000000000" pitchFamily="2" charset="2"/>
                        </a:rPr>
                        <a:t> </a:t>
                      </a:r>
                      <a:r>
                        <a:rPr lang="en-US" sz="1600" b="0" dirty="0">
                          <a:solidFill>
                            <a:schemeClr val="tx1"/>
                          </a:solidFill>
                        </a:rPr>
                        <a:t>not accounted for by models both in yields and shapes: </a:t>
                      </a:r>
                      <a:r>
                        <a:rPr lang="en-US" sz="1800" b="1" baseline="30000" dirty="0">
                          <a:solidFill>
                            <a:schemeClr val="tx1"/>
                          </a:solidFill>
                        </a:rPr>
                        <a:t>12</a:t>
                      </a:r>
                      <a:r>
                        <a:rPr lang="en-US" sz="1800" b="1" dirty="0">
                          <a:solidFill>
                            <a:schemeClr val="tx1"/>
                          </a:solidFill>
                        </a:rPr>
                        <a:t>C </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a:solidFill>
                            <a:schemeClr val="tx1"/>
                          </a:solidFill>
                          <a:sym typeface="Wingdings" panose="05000000000000000000" pitchFamily="2" charset="2"/>
                        </a:rPr>
                        <a:t>3</a:t>
                      </a:r>
                      <a:r>
                        <a:rPr lang="en-US" sz="1800" b="1" i="0" dirty="0">
                          <a:solidFill>
                            <a:schemeClr val="tx1"/>
                          </a:solidFill>
                          <a:latin typeface="Symbol" panose="05050102010706020507" pitchFamily="18" charset="2"/>
                        </a:rPr>
                        <a:t>a</a:t>
                      </a:r>
                      <a:r>
                        <a:rPr lang="en-US" sz="1800" b="0" dirty="0">
                          <a:solidFill>
                            <a:schemeClr val="tx1"/>
                          </a:solidFill>
                          <a:sym typeface="Wingdings" panose="05000000000000000000" pitchFamily="2" charset="2"/>
                        </a:rPr>
                        <a:t> or </a:t>
                      </a:r>
                      <a:r>
                        <a:rPr lang="en-US" sz="1800" b="1" baseline="30000" dirty="0">
                          <a:solidFill>
                            <a:schemeClr val="tx1"/>
                          </a:solidFill>
                          <a:sym typeface="Wingdings" panose="05000000000000000000" pitchFamily="2" charset="2"/>
                        </a:rPr>
                        <a:t>12</a:t>
                      </a:r>
                      <a:r>
                        <a:rPr lang="en-US" sz="1800" b="1" dirty="0">
                          <a:solidFill>
                            <a:schemeClr val="tx1"/>
                          </a:solidFill>
                          <a:sym typeface="Wingdings" panose="05000000000000000000" pitchFamily="2" charset="2"/>
                        </a:rPr>
                        <a:t>C </a:t>
                      </a:r>
                      <a:r>
                        <a:rPr lang="en-US" sz="1800" b="1" dirty="0">
                          <a:solidFill>
                            <a:schemeClr val="tx1"/>
                          </a:solidFill>
                          <a:latin typeface="Times New Roman" panose="02020603050405020304" pitchFamily="18" charset="0"/>
                          <a:cs typeface="Times New Roman" panose="02020603050405020304" pitchFamily="18" charset="0"/>
                        </a:rPr>
                        <a:t>→</a:t>
                      </a:r>
                      <a:r>
                        <a:rPr lang="en-US" sz="1800" b="1" dirty="0">
                          <a:solidFill>
                            <a:schemeClr val="tx1"/>
                          </a:solidFill>
                          <a:sym typeface="Wingdings" panose="05000000000000000000" pitchFamily="2" charset="2"/>
                        </a:rPr>
                        <a:t> </a:t>
                      </a:r>
                      <a:r>
                        <a:rPr lang="en-US" sz="1800" b="1" baseline="30000" dirty="0">
                          <a:solidFill>
                            <a:schemeClr val="tx1"/>
                          </a:solidFill>
                          <a:sym typeface="Wingdings" panose="05000000000000000000" pitchFamily="2" charset="2"/>
                        </a:rPr>
                        <a:t>8</a:t>
                      </a:r>
                      <a:r>
                        <a:rPr lang="en-US" sz="1800" b="1" dirty="0">
                          <a:solidFill>
                            <a:schemeClr val="tx1"/>
                          </a:solidFill>
                          <a:sym typeface="Wingdings" panose="05000000000000000000" pitchFamily="2" charset="2"/>
                        </a:rPr>
                        <a:t>Be + </a:t>
                      </a:r>
                      <a:r>
                        <a:rPr lang="en-US" sz="1800" b="1" i="0" dirty="0">
                          <a:solidFill>
                            <a:schemeClr val="tx1"/>
                          </a:solidFill>
                          <a:latin typeface="Symbol" panose="05050102010706020507" pitchFamily="18" charset="2"/>
                        </a:rPr>
                        <a:t>a</a:t>
                      </a:r>
                      <a:r>
                        <a:rPr lang="en-US" sz="1600" b="0" dirty="0">
                          <a:solidFill>
                            <a:schemeClr val="tx1"/>
                          </a:solidFill>
                        </a:rPr>
                        <a:t>;</a:t>
                      </a:r>
                      <a:endParaRPr lang="en-US" sz="1600" b="1" dirty="0">
                        <a:solidFill>
                          <a:schemeClr val="tx1"/>
                        </a:solidFill>
                        <a:sym typeface="Wingdings" panose="05000000000000000000" pitchFamily="2" charset="2"/>
                      </a:endParaRPr>
                    </a:p>
                  </a:txBody>
                  <a:tcPr anchor="ctr">
                    <a:lnL w="28575" cap="flat" cmpd="sng" algn="ctr">
                      <a:solidFill>
                        <a:srgbClr val="00B050"/>
                      </a:solidFill>
                      <a:prstDash val="solid"/>
                      <a:round/>
                      <a:headEnd type="none" w="med" len="med"/>
                      <a:tailEnd type="none" w="med" len="med"/>
                    </a:lnL>
                    <a:lnR w="28575" cap="flat" cmpd="sng" algn="ctr">
                      <a:solidFill>
                        <a:schemeClr val="accent6">
                          <a:lumMod val="20000"/>
                          <a:lumOff val="80000"/>
                        </a:schemeClr>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85750" lvl="1" indent="-285750" algn="just">
                        <a:buClrTx/>
                        <a:buFont typeface="Arial" panose="020B0604020202020204" pitchFamily="34" charset="0"/>
                        <a:buChar char="•"/>
                        <a:tabLst>
                          <a:tab pos="7975600" algn="l"/>
                        </a:tabLst>
                      </a:pPr>
                      <a:endParaRPr lang="en-US" sz="1600" b="0" dirty="0">
                        <a:solidFill>
                          <a:schemeClr val="tx1"/>
                        </a:solidFill>
                      </a:endParaRPr>
                    </a:p>
                  </a:txBody>
                  <a:tcPr anchor="ctr">
                    <a:lnL w="28575" cap="flat" cmpd="sng" algn="ctr">
                      <a:solidFill>
                        <a:schemeClr val="accent6">
                          <a:lumMod val="20000"/>
                          <a:lumOff val="80000"/>
                        </a:schemeClr>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97274457"/>
                  </a:ext>
                </a:extLst>
              </a:tr>
            </a:tbl>
          </a:graphicData>
        </a:graphic>
      </p:graphicFrame>
      <p:pic>
        <p:nvPicPr>
          <p:cNvPr id="57" name="Immagine 56">
            <a:extLst>
              <a:ext uri="{FF2B5EF4-FFF2-40B4-BE49-F238E27FC236}">
                <a16:creationId xmlns:a16="http://schemas.microsoft.com/office/drawing/2014/main" id="{609D05BD-7052-4C65-BEB6-539025A79EF6}"/>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11202898" y="5647746"/>
            <a:ext cx="749017" cy="499344"/>
          </a:xfrm>
          <a:prstGeom prst="rect">
            <a:avLst/>
          </a:prstGeom>
        </p:spPr>
      </p:pic>
    </p:spTree>
    <p:extLst>
      <p:ext uri="{BB962C8B-B14F-4D97-AF65-F5344CB8AC3E}">
        <p14:creationId xmlns:p14="http://schemas.microsoft.com/office/powerpoint/2010/main" val="3405350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34982" y="6462173"/>
            <a:ext cx="5910532" cy="365125"/>
          </a:xfrm>
        </p:spPr>
        <p:txBody>
          <a:bodyPr/>
          <a:lstStyle/>
          <a:p>
            <a:r>
              <a:rPr lang="en-US" smtClean="0"/>
              <a:t>F.G. Selected Topics in Nuclear and Atomic Physics 2019 Fiera di Primiero -  30 September - 4 October 2019 </a:t>
            </a:r>
            <a:endParaRPr lang="en-US" dirty="0"/>
          </a:p>
        </p:txBody>
      </p:sp>
      <p:sp>
        <p:nvSpPr>
          <p:cNvPr id="3" name="Segnaposto numero diapositiva 2"/>
          <p:cNvSpPr>
            <a:spLocks noGrp="1"/>
          </p:cNvSpPr>
          <p:nvPr>
            <p:ph type="sldNum" sz="quarter" idx="12"/>
          </p:nvPr>
        </p:nvSpPr>
        <p:spPr/>
        <p:txBody>
          <a:bodyPr/>
          <a:lstStyle/>
          <a:p>
            <a:fld id="{7F3E3AFC-C3F0-4658-9A99-690BE021286A}" type="slidenum">
              <a:rPr lang="en-US" smtClean="0"/>
              <a:t>41</a:t>
            </a:fld>
            <a:endParaRPr lang="en-US"/>
          </a:p>
        </p:txBody>
      </p:sp>
      <p:sp>
        <p:nvSpPr>
          <p:cNvPr id="5" name="Segnaposto contenuto 2">
            <a:extLst>
              <a:ext uri="{FF2B5EF4-FFF2-40B4-BE49-F238E27FC236}">
                <a16:creationId xmlns:a16="http://schemas.microsoft.com/office/drawing/2014/main" id="{936295B1-F668-4254-9AA4-9EF2C4E10530}"/>
              </a:ext>
            </a:extLst>
          </p:cNvPr>
          <p:cNvSpPr txBox="1">
            <a:spLocks/>
          </p:cNvSpPr>
          <p:nvPr/>
        </p:nvSpPr>
        <p:spPr>
          <a:xfrm>
            <a:off x="2076477" y="2812762"/>
            <a:ext cx="7849719" cy="2822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it-IT" sz="1200" i="1" dirty="0" smtClean="0">
              <a:solidFill>
                <a:schemeClr val="bg1">
                  <a:lumMod val="50000"/>
                </a:schemeClr>
              </a:solidFill>
            </a:endParaRPr>
          </a:p>
          <a:p>
            <a:pPr marL="0" indent="0" algn="ctr">
              <a:buNone/>
            </a:pPr>
            <a:r>
              <a:rPr lang="it-IT" sz="1200" i="1" dirty="0" smtClean="0">
                <a:solidFill>
                  <a:schemeClr val="bg1">
                    <a:lumMod val="50000"/>
                  </a:schemeClr>
                </a:solidFill>
              </a:rPr>
              <a:t>¹INFN </a:t>
            </a:r>
            <a:r>
              <a:rPr lang="it-IT" sz="1200" i="1" dirty="0">
                <a:solidFill>
                  <a:schemeClr val="bg1">
                    <a:lumMod val="50000"/>
                  </a:schemeClr>
                </a:solidFill>
              </a:rPr>
              <a:t>Laboratori Nazionali di Legnaro, Legnaro (PD), </a:t>
            </a:r>
            <a:r>
              <a:rPr lang="it-IT" sz="1200" i="1" dirty="0" err="1">
                <a:solidFill>
                  <a:schemeClr val="bg1">
                    <a:lumMod val="50000"/>
                  </a:schemeClr>
                </a:solidFill>
              </a:rPr>
              <a:t>Italy</a:t>
            </a:r>
            <a:r>
              <a:rPr lang="it-IT" sz="1200" i="1" dirty="0">
                <a:solidFill>
                  <a:schemeClr val="bg1">
                    <a:lumMod val="50000"/>
                  </a:schemeClr>
                </a:solidFill>
              </a:rPr>
              <a:t>.</a:t>
            </a:r>
          </a:p>
          <a:p>
            <a:pPr marL="0" indent="0" algn="ctr">
              <a:buNone/>
            </a:pPr>
            <a:r>
              <a:rPr lang="it-IT" sz="1200" i="1" baseline="30000" dirty="0">
                <a:solidFill>
                  <a:schemeClr val="bg1">
                    <a:lumMod val="50000"/>
                  </a:schemeClr>
                </a:solidFill>
              </a:rPr>
              <a:t>2</a:t>
            </a:r>
            <a:r>
              <a:rPr lang="it-IT" sz="1200" i="1" dirty="0">
                <a:solidFill>
                  <a:schemeClr val="bg1">
                    <a:lumMod val="50000"/>
                  </a:schemeClr>
                </a:solidFill>
              </a:rPr>
              <a:t>Dipartimento di Fisica e Astronomia dell’Università di Padova, Padova, </a:t>
            </a:r>
            <a:r>
              <a:rPr lang="it-IT" sz="1200" i="1" dirty="0" err="1">
                <a:solidFill>
                  <a:schemeClr val="bg1">
                    <a:lumMod val="50000"/>
                  </a:schemeClr>
                </a:solidFill>
              </a:rPr>
              <a:t>Italy</a:t>
            </a:r>
            <a:r>
              <a:rPr lang="it-IT" sz="1200" i="1" dirty="0">
                <a:solidFill>
                  <a:schemeClr val="bg1">
                    <a:lumMod val="50000"/>
                  </a:schemeClr>
                </a:solidFill>
              </a:rPr>
              <a:t>.</a:t>
            </a:r>
          </a:p>
          <a:p>
            <a:pPr marL="0" indent="0" algn="ctr">
              <a:buNone/>
            </a:pPr>
            <a:r>
              <a:rPr lang="it-IT" sz="1200" i="1" baseline="30000" dirty="0">
                <a:solidFill>
                  <a:schemeClr val="bg1">
                    <a:lumMod val="50000"/>
                  </a:schemeClr>
                </a:solidFill>
              </a:rPr>
              <a:t>3</a:t>
            </a:r>
            <a:r>
              <a:rPr lang="it-IT" sz="1200" i="1" dirty="0">
                <a:solidFill>
                  <a:schemeClr val="bg1">
                    <a:lumMod val="50000"/>
                  </a:schemeClr>
                </a:solidFill>
              </a:rPr>
              <a:t>INFN Sezione di Padova, Padova, </a:t>
            </a:r>
            <a:r>
              <a:rPr lang="it-IT" sz="1200" i="1" dirty="0" err="1">
                <a:solidFill>
                  <a:schemeClr val="bg1">
                    <a:lumMod val="50000"/>
                  </a:schemeClr>
                </a:solidFill>
              </a:rPr>
              <a:t>Italy</a:t>
            </a:r>
            <a:r>
              <a:rPr lang="it-IT" sz="1200" i="1" dirty="0">
                <a:solidFill>
                  <a:schemeClr val="bg1">
                    <a:lumMod val="50000"/>
                  </a:schemeClr>
                </a:solidFill>
              </a:rPr>
              <a:t>.</a:t>
            </a:r>
          </a:p>
          <a:p>
            <a:pPr marL="0" indent="0" algn="ctr">
              <a:buNone/>
            </a:pPr>
            <a:r>
              <a:rPr lang="it-IT" sz="1200" i="1" baseline="30000" dirty="0">
                <a:solidFill>
                  <a:schemeClr val="bg1">
                    <a:lumMod val="50000"/>
                  </a:schemeClr>
                </a:solidFill>
              </a:rPr>
              <a:t>4</a:t>
            </a:r>
            <a:r>
              <a:rPr lang="it-IT" sz="1200" i="1" dirty="0">
                <a:solidFill>
                  <a:schemeClr val="bg1">
                    <a:lumMod val="50000"/>
                  </a:schemeClr>
                </a:solidFill>
              </a:rPr>
              <a:t>Science and Art </a:t>
            </a:r>
            <a:r>
              <a:rPr lang="it-IT" sz="1200" i="1" dirty="0" err="1">
                <a:solidFill>
                  <a:schemeClr val="bg1">
                    <a:lumMod val="50000"/>
                  </a:schemeClr>
                </a:solidFill>
              </a:rPr>
              <a:t>Faculty</a:t>
            </a:r>
            <a:r>
              <a:rPr lang="it-IT" sz="1200" i="1" dirty="0">
                <a:solidFill>
                  <a:schemeClr val="bg1">
                    <a:lumMod val="50000"/>
                  </a:schemeClr>
                </a:solidFill>
              </a:rPr>
              <a:t>, </a:t>
            </a:r>
            <a:r>
              <a:rPr lang="it-IT" sz="1200" i="1" dirty="0" err="1">
                <a:solidFill>
                  <a:schemeClr val="bg1">
                    <a:lumMod val="50000"/>
                  </a:schemeClr>
                </a:solidFill>
              </a:rPr>
              <a:t>Physics</a:t>
            </a:r>
            <a:r>
              <a:rPr lang="it-IT" sz="1200" i="1" dirty="0">
                <a:solidFill>
                  <a:schemeClr val="bg1">
                    <a:lumMod val="50000"/>
                  </a:schemeClr>
                </a:solidFill>
              </a:rPr>
              <a:t> </a:t>
            </a:r>
            <a:r>
              <a:rPr lang="it-IT" sz="1200" i="1" dirty="0" err="1">
                <a:solidFill>
                  <a:schemeClr val="bg1">
                    <a:lumMod val="50000"/>
                  </a:schemeClr>
                </a:solidFill>
              </a:rPr>
              <a:t>Department</a:t>
            </a:r>
            <a:r>
              <a:rPr lang="it-IT" sz="1200" i="1" dirty="0">
                <a:solidFill>
                  <a:schemeClr val="bg1">
                    <a:lumMod val="50000"/>
                  </a:schemeClr>
                </a:solidFill>
              </a:rPr>
              <a:t>, </a:t>
            </a:r>
            <a:r>
              <a:rPr lang="it-IT" sz="1200" i="1" dirty="0" err="1">
                <a:solidFill>
                  <a:schemeClr val="bg1">
                    <a:lumMod val="50000"/>
                  </a:schemeClr>
                </a:solidFill>
              </a:rPr>
              <a:t>Nevsehir</a:t>
            </a:r>
            <a:r>
              <a:rPr lang="it-IT" sz="1200" i="1" dirty="0">
                <a:solidFill>
                  <a:schemeClr val="bg1">
                    <a:lumMod val="50000"/>
                  </a:schemeClr>
                </a:solidFill>
              </a:rPr>
              <a:t> </a:t>
            </a:r>
            <a:r>
              <a:rPr lang="it-IT" sz="1200" i="1" dirty="0" err="1">
                <a:solidFill>
                  <a:schemeClr val="bg1">
                    <a:lumMod val="50000"/>
                  </a:schemeClr>
                </a:solidFill>
              </a:rPr>
              <a:t>Haci</a:t>
            </a:r>
            <a:r>
              <a:rPr lang="it-IT" sz="1200" i="1" dirty="0">
                <a:solidFill>
                  <a:schemeClr val="bg1">
                    <a:lumMod val="50000"/>
                  </a:schemeClr>
                </a:solidFill>
              </a:rPr>
              <a:t> </a:t>
            </a:r>
            <a:r>
              <a:rPr lang="it-IT" sz="1200" i="1" dirty="0" err="1">
                <a:solidFill>
                  <a:schemeClr val="bg1">
                    <a:lumMod val="50000"/>
                  </a:schemeClr>
                </a:solidFill>
              </a:rPr>
              <a:t>Bektas</a:t>
            </a:r>
            <a:r>
              <a:rPr lang="it-IT" sz="1200" i="1" dirty="0">
                <a:solidFill>
                  <a:schemeClr val="bg1">
                    <a:lumMod val="50000"/>
                  </a:schemeClr>
                </a:solidFill>
              </a:rPr>
              <a:t> Veli </a:t>
            </a:r>
            <a:r>
              <a:rPr lang="it-IT" sz="1200" i="1" dirty="0" err="1">
                <a:solidFill>
                  <a:schemeClr val="bg1">
                    <a:lumMod val="50000"/>
                  </a:schemeClr>
                </a:solidFill>
              </a:rPr>
              <a:t>Univ</a:t>
            </a:r>
            <a:r>
              <a:rPr lang="it-IT" sz="1200" i="1" dirty="0">
                <a:solidFill>
                  <a:schemeClr val="bg1">
                    <a:lumMod val="50000"/>
                  </a:schemeClr>
                </a:solidFill>
              </a:rPr>
              <a:t>., </a:t>
            </a:r>
            <a:r>
              <a:rPr lang="it-IT" sz="1200" i="1" dirty="0" err="1">
                <a:solidFill>
                  <a:schemeClr val="bg1">
                    <a:lumMod val="50000"/>
                  </a:schemeClr>
                </a:solidFill>
              </a:rPr>
              <a:t>Nevsehir</a:t>
            </a:r>
            <a:r>
              <a:rPr lang="it-IT" sz="1200" i="1" dirty="0">
                <a:solidFill>
                  <a:schemeClr val="bg1">
                    <a:lumMod val="50000"/>
                  </a:schemeClr>
                </a:solidFill>
              </a:rPr>
              <a:t>, </a:t>
            </a:r>
            <a:r>
              <a:rPr lang="it-IT" sz="1200" i="1" dirty="0" err="1">
                <a:solidFill>
                  <a:schemeClr val="bg1">
                    <a:lumMod val="50000"/>
                  </a:schemeClr>
                </a:solidFill>
              </a:rPr>
              <a:t>Turkey</a:t>
            </a:r>
            <a:r>
              <a:rPr lang="it-IT" sz="1200" i="1" dirty="0">
                <a:solidFill>
                  <a:schemeClr val="bg1">
                    <a:lumMod val="50000"/>
                  </a:schemeClr>
                </a:solidFill>
              </a:rPr>
              <a:t>.</a:t>
            </a:r>
          </a:p>
          <a:p>
            <a:pPr marL="0" indent="0" algn="ctr">
              <a:buNone/>
            </a:pPr>
            <a:r>
              <a:rPr lang="it-IT" sz="1200" i="1" baseline="30000" dirty="0">
                <a:solidFill>
                  <a:schemeClr val="bg1">
                    <a:lumMod val="50000"/>
                  </a:schemeClr>
                </a:solidFill>
              </a:rPr>
              <a:t>5</a:t>
            </a:r>
            <a:r>
              <a:rPr lang="it-IT" sz="1200" i="1" dirty="0">
                <a:solidFill>
                  <a:schemeClr val="bg1">
                    <a:lumMod val="50000"/>
                  </a:schemeClr>
                </a:solidFill>
              </a:rPr>
              <a:t>INFN Sezione di Bologna e Dipartimento di Fisica e Astronomia, </a:t>
            </a:r>
            <a:r>
              <a:rPr lang="it-IT" sz="1200" i="1" dirty="0" err="1">
                <a:solidFill>
                  <a:schemeClr val="bg1">
                    <a:lumMod val="50000"/>
                  </a:schemeClr>
                </a:solidFill>
              </a:rPr>
              <a:t>Univ</a:t>
            </a:r>
            <a:r>
              <a:rPr lang="it-IT" sz="1200" i="1" dirty="0">
                <a:solidFill>
                  <a:schemeClr val="bg1">
                    <a:lumMod val="50000"/>
                  </a:schemeClr>
                </a:solidFill>
              </a:rPr>
              <a:t>. di Bologna, Bologna, Italia.</a:t>
            </a:r>
          </a:p>
          <a:p>
            <a:pPr marL="0" indent="0" algn="ctr">
              <a:buNone/>
            </a:pPr>
            <a:r>
              <a:rPr lang="it-IT" sz="1200" i="1" baseline="30000" dirty="0">
                <a:solidFill>
                  <a:schemeClr val="bg1">
                    <a:lumMod val="50000"/>
                  </a:schemeClr>
                </a:solidFill>
              </a:rPr>
              <a:t>6</a:t>
            </a:r>
            <a:r>
              <a:rPr lang="it-IT" sz="1200" i="1" dirty="0">
                <a:solidFill>
                  <a:schemeClr val="bg1">
                    <a:lumMod val="50000"/>
                  </a:schemeClr>
                </a:solidFill>
              </a:rPr>
              <a:t>INFN Sezione di Firenze e Dipartimento di Fisica e Astronomia, </a:t>
            </a:r>
            <a:r>
              <a:rPr lang="it-IT" sz="1200" i="1" dirty="0" err="1">
                <a:solidFill>
                  <a:schemeClr val="bg1">
                    <a:lumMod val="50000"/>
                  </a:schemeClr>
                </a:solidFill>
              </a:rPr>
              <a:t>Univ</a:t>
            </a:r>
            <a:r>
              <a:rPr lang="it-IT" sz="1200" i="1" dirty="0">
                <a:solidFill>
                  <a:schemeClr val="bg1">
                    <a:lumMod val="50000"/>
                  </a:schemeClr>
                </a:solidFill>
              </a:rPr>
              <a:t>. di Firenze, Firenze, Italia.</a:t>
            </a:r>
          </a:p>
          <a:p>
            <a:pPr marL="0" indent="0" algn="ctr">
              <a:buNone/>
            </a:pPr>
            <a:r>
              <a:rPr lang="it-IT" sz="1200" i="1" baseline="30000" dirty="0">
                <a:solidFill>
                  <a:srgbClr val="C00000"/>
                </a:solidFill>
              </a:rPr>
              <a:t>7</a:t>
            </a:r>
            <a:r>
              <a:rPr lang="it-IT" sz="1200" i="1" dirty="0">
                <a:solidFill>
                  <a:srgbClr val="C00000"/>
                </a:solidFill>
              </a:rPr>
              <a:t>Grand </a:t>
            </a:r>
            <a:r>
              <a:rPr lang="it-IT" sz="1200" i="1" dirty="0" err="1">
                <a:solidFill>
                  <a:srgbClr val="C00000"/>
                </a:solidFill>
              </a:rPr>
              <a:t>Accélérateur</a:t>
            </a:r>
            <a:r>
              <a:rPr lang="it-IT" sz="1200" i="1" dirty="0">
                <a:solidFill>
                  <a:srgbClr val="C00000"/>
                </a:solidFill>
              </a:rPr>
              <a:t> National d'</a:t>
            </a:r>
            <a:r>
              <a:rPr lang="it-IT" sz="1200" i="1" dirty="0" err="1">
                <a:solidFill>
                  <a:srgbClr val="C00000"/>
                </a:solidFill>
              </a:rPr>
              <a:t>Ions</a:t>
            </a:r>
            <a:r>
              <a:rPr lang="it-IT" sz="1200" i="1" dirty="0">
                <a:solidFill>
                  <a:srgbClr val="C00000"/>
                </a:solidFill>
              </a:rPr>
              <a:t> </a:t>
            </a:r>
            <a:r>
              <a:rPr lang="it-IT" sz="1200" i="1" dirty="0" err="1">
                <a:solidFill>
                  <a:srgbClr val="C00000"/>
                </a:solidFill>
              </a:rPr>
              <a:t>Lourds</a:t>
            </a:r>
            <a:r>
              <a:rPr lang="it-IT" sz="1200" i="1" dirty="0">
                <a:solidFill>
                  <a:srgbClr val="C00000"/>
                </a:solidFill>
              </a:rPr>
              <a:t>, 14076 Caen, France,</a:t>
            </a:r>
          </a:p>
          <a:p>
            <a:pPr marL="0" indent="0" algn="ctr">
              <a:buNone/>
            </a:pPr>
            <a:r>
              <a:rPr lang="it-IT" sz="1200" i="1" baseline="30000" dirty="0">
                <a:solidFill>
                  <a:schemeClr val="bg1">
                    <a:lumMod val="50000"/>
                  </a:schemeClr>
                </a:solidFill>
              </a:rPr>
              <a:t>8</a:t>
            </a:r>
            <a:r>
              <a:rPr lang="it-IT" sz="1200" i="1" dirty="0">
                <a:solidFill>
                  <a:schemeClr val="bg1">
                    <a:lumMod val="50000"/>
                  </a:schemeClr>
                </a:solidFill>
              </a:rPr>
              <a:t>INFN Laboratori Nazionali del Sud, Catania, Italia.</a:t>
            </a:r>
          </a:p>
          <a:p>
            <a:pPr marL="0" indent="0" algn="ctr">
              <a:buNone/>
            </a:pPr>
            <a:r>
              <a:rPr lang="it-IT" sz="1200" i="1" baseline="30000" dirty="0">
                <a:solidFill>
                  <a:srgbClr val="C00000"/>
                </a:solidFill>
              </a:rPr>
              <a:t>9</a:t>
            </a:r>
            <a:r>
              <a:rPr lang="it-IT" sz="1200" i="1" dirty="0">
                <a:solidFill>
                  <a:srgbClr val="C00000"/>
                </a:solidFill>
              </a:rPr>
              <a:t>Institut de </a:t>
            </a:r>
            <a:r>
              <a:rPr lang="it-IT" sz="1200" i="1" dirty="0" err="1">
                <a:solidFill>
                  <a:srgbClr val="C00000"/>
                </a:solidFill>
              </a:rPr>
              <a:t>Physique</a:t>
            </a:r>
            <a:r>
              <a:rPr lang="it-IT" sz="1200" i="1" dirty="0">
                <a:solidFill>
                  <a:srgbClr val="C00000"/>
                </a:solidFill>
              </a:rPr>
              <a:t> </a:t>
            </a:r>
            <a:r>
              <a:rPr lang="it-IT" sz="1200" i="1" dirty="0" err="1">
                <a:solidFill>
                  <a:srgbClr val="C00000"/>
                </a:solidFill>
              </a:rPr>
              <a:t>Nuclèaire</a:t>
            </a:r>
            <a:r>
              <a:rPr lang="it-IT" sz="1200" i="1" dirty="0">
                <a:solidFill>
                  <a:srgbClr val="C00000"/>
                </a:solidFill>
              </a:rPr>
              <a:t> (IPN) </a:t>
            </a:r>
            <a:r>
              <a:rPr lang="it-IT" sz="1200" i="1" dirty="0" err="1">
                <a:solidFill>
                  <a:srgbClr val="C00000"/>
                </a:solidFill>
              </a:rPr>
              <a:t>Université</a:t>
            </a:r>
            <a:r>
              <a:rPr lang="it-IT" sz="1200" i="1" dirty="0">
                <a:solidFill>
                  <a:srgbClr val="C00000"/>
                </a:solidFill>
              </a:rPr>
              <a:t> Paris-Sud 11, Orsay, </a:t>
            </a:r>
            <a:r>
              <a:rPr lang="it-IT" sz="1200" i="1" dirty="0" err="1">
                <a:solidFill>
                  <a:srgbClr val="C00000"/>
                </a:solidFill>
              </a:rPr>
              <a:t>Île</a:t>
            </a:r>
            <a:r>
              <a:rPr lang="it-IT" sz="1200" i="1" dirty="0">
                <a:solidFill>
                  <a:srgbClr val="C00000"/>
                </a:solidFill>
              </a:rPr>
              <a:t>-de-France, France.</a:t>
            </a:r>
          </a:p>
          <a:p>
            <a:pPr marL="0" indent="0" algn="ctr">
              <a:buNone/>
            </a:pPr>
            <a:r>
              <a:rPr lang="it-IT" sz="1200" i="1" baseline="30000" dirty="0">
                <a:solidFill>
                  <a:schemeClr val="bg1">
                    <a:lumMod val="50000"/>
                  </a:schemeClr>
                </a:solidFill>
              </a:rPr>
              <a:t>10</a:t>
            </a:r>
            <a:r>
              <a:rPr lang="it-IT" sz="1200" i="1" dirty="0">
                <a:solidFill>
                  <a:schemeClr val="bg1">
                    <a:lumMod val="50000"/>
                  </a:schemeClr>
                </a:solidFill>
              </a:rPr>
              <a:t>INFN Sezione di Milano e Dipartimento di Fisica, </a:t>
            </a:r>
            <a:r>
              <a:rPr lang="it-IT" sz="1200" i="1" dirty="0" err="1">
                <a:solidFill>
                  <a:schemeClr val="bg1">
                    <a:lumMod val="50000"/>
                  </a:schemeClr>
                </a:solidFill>
              </a:rPr>
              <a:t>Univ</a:t>
            </a:r>
            <a:r>
              <a:rPr lang="it-IT" sz="1200" i="1" dirty="0">
                <a:solidFill>
                  <a:schemeClr val="bg1">
                    <a:lumMod val="50000"/>
                  </a:schemeClr>
                </a:solidFill>
              </a:rPr>
              <a:t>. di Milano, Milano, Italia.</a:t>
            </a:r>
          </a:p>
          <a:p>
            <a:pPr marL="0" indent="0" algn="ctr">
              <a:buNone/>
            </a:pPr>
            <a:r>
              <a:rPr lang="it-IT" sz="1200" i="1" baseline="30000" dirty="0">
                <a:solidFill>
                  <a:srgbClr val="2A1AF6"/>
                </a:solidFill>
              </a:rPr>
              <a:t>11</a:t>
            </a:r>
            <a:r>
              <a:rPr lang="it-IT" sz="1200" i="1" dirty="0">
                <a:solidFill>
                  <a:srgbClr val="2A1AF6"/>
                </a:solidFill>
              </a:rPr>
              <a:t>Institute of </a:t>
            </a:r>
            <a:r>
              <a:rPr lang="it-IT" sz="1200" i="1" dirty="0" err="1">
                <a:solidFill>
                  <a:srgbClr val="2A1AF6"/>
                </a:solidFill>
              </a:rPr>
              <a:t>Nuclear</a:t>
            </a:r>
            <a:r>
              <a:rPr lang="it-IT" sz="1200" i="1" dirty="0">
                <a:solidFill>
                  <a:srgbClr val="2A1AF6"/>
                </a:solidFill>
              </a:rPr>
              <a:t> </a:t>
            </a:r>
            <a:r>
              <a:rPr lang="it-IT" sz="1200" i="1" dirty="0" err="1">
                <a:solidFill>
                  <a:srgbClr val="2A1AF6"/>
                </a:solidFill>
              </a:rPr>
              <a:t>Physics</a:t>
            </a:r>
            <a:r>
              <a:rPr lang="it-IT" sz="1200" i="1" dirty="0">
                <a:solidFill>
                  <a:srgbClr val="2A1AF6"/>
                </a:solidFill>
              </a:rPr>
              <a:t>, </a:t>
            </a:r>
            <a:r>
              <a:rPr lang="it-IT" sz="1200" i="1" dirty="0" err="1">
                <a:solidFill>
                  <a:srgbClr val="2A1AF6"/>
                </a:solidFill>
              </a:rPr>
              <a:t>Polish</a:t>
            </a:r>
            <a:r>
              <a:rPr lang="it-IT" sz="1200" i="1" dirty="0">
                <a:solidFill>
                  <a:srgbClr val="2A1AF6"/>
                </a:solidFill>
              </a:rPr>
              <a:t> Academy of </a:t>
            </a:r>
            <a:r>
              <a:rPr lang="it-IT" sz="1200" i="1" dirty="0" err="1">
                <a:solidFill>
                  <a:srgbClr val="2A1AF6"/>
                </a:solidFill>
              </a:rPr>
              <a:t>Sciences</a:t>
            </a:r>
            <a:r>
              <a:rPr lang="it-IT" sz="1200" i="1" dirty="0">
                <a:solidFill>
                  <a:srgbClr val="2A1AF6"/>
                </a:solidFill>
              </a:rPr>
              <a:t> </a:t>
            </a:r>
            <a:r>
              <a:rPr lang="it-IT" sz="1200" i="1" dirty="0" err="1">
                <a:solidFill>
                  <a:srgbClr val="2A1AF6"/>
                </a:solidFill>
              </a:rPr>
              <a:t>Krakow</a:t>
            </a:r>
            <a:r>
              <a:rPr lang="it-IT" sz="1200" i="1" dirty="0">
                <a:solidFill>
                  <a:srgbClr val="2A1AF6"/>
                </a:solidFill>
              </a:rPr>
              <a:t>, Poland.</a:t>
            </a:r>
          </a:p>
          <a:p>
            <a:pPr marL="0" indent="0" algn="ctr">
              <a:buNone/>
            </a:pPr>
            <a:r>
              <a:rPr lang="it-IT" sz="1200" i="1" baseline="30000" dirty="0">
                <a:solidFill>
                  <a:schemeClr val="bg1">
                    <a:lumMod val="50000"/>
                  </a:schemeClr>
                </a:solidFill>
              </a:rPr>
              <a:t>12</a:t>
            </a:r>
            <a:r>
              <a:rPr lang="it-IT" sz="1200" i="1" dirty="0">
                <a:solidFill>
                  <a:schemeClr val="bg1">
                    <a:lumMod val="50000"/>
                  </a:schemeClr>
                </a:solidFill>
              </a:rPr>
              <a:t> National </a:t>
            </a:r>
            <a:r>
              <a:rPr lang="it-IT" sz="1200" i="1" dirty="0" err="1">
                <a:solidFill>
                  <a:schemeClr val="bg1">
                    <a:lumMod val="50000"/>
                  </a:schemeClr>
                </a:solidFill>
              </a:rPr>
              <a:t>Research</a:t>
            </a:r>
            <a:r>
              <a:rPr lang="it-IT" sz="1200" i="1" dirty="0">
                <a:solidFill>
                  <a:schemeClr val="bg1">
                    <a:lumMod val="50000"/>
                  </a:schemeClr>
                </a:solidFill>
              </a:rPr>
              <a:t> Center - </a:t>
            </a:r>
            <a:r>
              <a:rPr lang="it-IT" sz="1200" i="1" dirty="0" err="1">
                <a:solidFill>
                  <a:schemeClr val="bg1">
                    <a:lumMod val="50000"/>
                  </a:schemeClr>
                </a:solidFill>
              </a:rPr>
              <a:t>Kurchatov</a:t>
            </a:r>
            <a:r>
              <a:rPr lang="it-IT" sz="1200" i="1" dirty="0">
                <a:solidFill>
                  <a:schemeClr val="bg1">
                    <a:lumMod val="50000"/>
                  </a:schemeClr>
                </a:solidFill>
              </a:rPr>
              <a:t> </a:t>
            </a:r>
            <a:r>
              <a:rPr lang="it-IT" sz="1200" i="1" dirty="0" err="1">
                <a:solidFill>
                  <a:schemeClr val="bg1">
                    <a:lumMod val="50000"/>
                  </a:schemeClr>
                </a:solidFill>
              </a:rPr>
              <a:t>Institute</a:t>
            </a:r>
            <a:r>
              <a:rPr lang="it-IT" sz="1200" i="1" dirty="0">
                <a:solidFill>
                  <a:schemeClr val="bg1">
                    <a:lumMod val="50000"/>
                  </a:schemeClr>
                </a:solidFill>
              </a:rPr>
              <a:t>- </a:t>
            </a:r>
            <a:r>
              <a:rPr lang="it-IT" sz="1200" i="1" dirty="0" err="1">
                <a:solidFill>
                  <a:schemeClr val="bg1">
                    <a:lumMod val="50000"/>
                  </a:schemeClr>
                </a:solidFill>
              </a:rPr>
              <a:t>Moscow</a:t>
            </a:r>
            <a:r>
              <a:rPr lang="it-IT" sz="1200" i="1" dirty="0">
                <a:solidFill>
                  <a:schemeClr val="bg1">
                    <a:lumMod val="50000"/>
                  </a:schemeClr>
                </a:solidFill>
              </a:rPr>
              <a:t>, Russia</a:t>
            </a:r>
          </a:p>
        </p:txBody>
      </p:sp>
      <p:sp>
        <p:nvSpPr>
          <p:cNvPr id="7" name="Titolo 1">
            <a:extLst>
              <a:ext uri="{FF2B5EF4-FFF2-40B4-BE49-F238E27FC236}">
                <a16:creationId xmlns:a16="http://schemas.microsoft.com/office/drawing/2014/main" id="{93A7859E-5D43-47F4-9219-54AAC7A932B4}"/>
              </a:ext>
            </a:extLst>
          </p:cNvPr>
          <p:cNvSpPr txBox="1">
            <a:spLocks/>
          </p:cNvSpPr>
          <p:nvPr/>
        </p:nvSpPr>
        <p:spPr>
          <a:xfrm>
            <a:off x="3989800" y="217569"/>
            <a:ext cx="5020851" cy="12930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smtClean="0"/>
              <a:t>NUCL-EX Collaboration</a:t>
            </a:r>
            <a:endParaRPr lang="en-US" sz="3000" dirty="0"/>
          </a:p>
        </p:txBody>
      </p:sp>
      <p:sp>
        <p:nvSpPr>
          <p:cNvPr id="8" name="Segnaposto contenuto 2">
            <a:extLst>
              <a:ext uri="{FF2B5EF4-FFF2-40B4-BE49-F238E27FC236}">
                <a16:creationId xmlns:a16="http://schemas.microsoft.com/office/drawing/2014/main" id="{FED83F47-7C20-4503-B8D5-A95A6C5CD118}"/>
              </a:ext>
            </a:extLst>
          </p:cNvPr>
          <p:cNvSpPr txBox="1">
            <a:spLocks/>
          </p:cNvSpPr>
          <p:nvPr/>
        </p:nvSpPr>
        <p:spPr>
          <a:xfrm>
            <a:off x="283335" y="2057402"/>
            <a:ext cx="11616744" cy="12158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1600" u="sng" smtClean="0"/>
              <a:t>M.Cicerchia</a:t>
            </a:r>
            <a:r>
              <a:rPr lang="it-IT" sz="1600" baseline="30000" smtClean="0"/>
              <a:t>1,2</a:t>
            </a:r>
            <a:r>
              <a:rPr lang="it-IT" sz="1600" smtClean="0"/>
              <a:t>, F. Gramegna</a:t>
            </a:r>
            <a:r>
              <a:rPr lang="it-IT" sz="1600" baseline="30000" smtClean="0"/>
              <a:t>1</a:t>
            </a:r>
            <a:r>
              <a:rPr lang="it-IT" sz="1600" smtClean="0"/>
              <a:t>, D. Fabris</a:t>
            </a:r>
            <a:r>
              <a:rPr lang="it-IT" sz="1600" baseline="30000" smtClean="0"/>
              <a:t>3</a:t>
            </a:r>
            <a:r>
              <a:rPr lang="it-IT" sz="1600" smtClean="0"/>
              <a:t>, T. Marchi</a:t>
            </a:r>
            <a:r>
              <a:rPr lang="it-IT" sz="1600" baseline="30000" smtClean="0"/>
              <a:t>1</a:t>
            </a:r>
            <a:r>
              <a:rPr lang="it-IT" sz="1600" smtClean="0"/>
              <a:t>, M. Cinausero</a:t>
            </a:r>
            <a:r>
              <a:rPr lang="it-IT" sz="1600" baseline="30000" smtClean="0"/>
              <a:t>1</a:t>
            </a:r>
            <a:r>
              <a:rPr lang="it-IT" sz="1600" smtClean="0"/>
              <a:t>, G. Mantovani</a:t>
            </a:r>
            <a:r>
              <a:rPr lang="it-IT" sz="1600" baseline="30000" smtClean="0"/>
              <a:t>1,2</a:t>
            </a:r>
            <a:r>
              <a:rPr lang="it-IT" sz="1600" smtClean="0"/>
              <a:t>, A. Caciolli</a:t>
            </a:r>
            <a:r>
              <a:rPr lang="it-IT" sz="1600" baseline="30000" smtClean="0"/>
              <a:t>2,3</a:t>
            </a:r>
            <a:r>
              <a:rPr lang="it-IT" sz="1600" smtClean="0"/>
              <a:t>, G. Collazzuol</a:t>
            </a:r>
            <a:r>
              <a:rPr lang="it-IT" sz="1600" baseline="30000" smtClean="0"/>
              <a:t>2,3</a:t>
            </a:r>
            <a:r>
              <a:rPr lang="it-IT" sz="1600" smtClean="0"/>
              <a:t>, D. Mengoni</a:t>
            </a:r>
            <a:r>
              <a:rPr lang="it-IT" sz="1600" baseline="30000" smtClean="0"/>
              <a:t>2,3</a:t>
            </a:r>
            <a:r>
              <a:rPr lang="it-IT" sz="1600" smtClean="0"/>
              <a:t>, M. Degerlier</a:t>
            </a:r>
            <a:r>
              <a:rPr lang="it-IT" sz="1600" baseline="30000" smtClean="0"/>
              <a:t>4</a:t>
            </a:r>
            <a:r>
              <a:rPr lang="it-IT" sz="1600" smtClean="0"/>
              <a:t>, L. Morelli</a:t>
            </a:r>
            <a:r>
              <a:rPr lang="it-IT" sz="1600" baseline="30000" smtClean="0"/>
              <a:t>5</a:t>
            </a:r>
            <a:r>
              <a:rPr lang="it-IT" sz="1600" smtClean="0"/>
              <a:t>, M. Bruno</a:t>
            </a:r>
            <a:r>
              <a:rPr lang="it-IT" sz="1600" baseline="30000" smtClean="0"/>
              <a:t>5</a:t>
            </a:r>
            <a:r>
              <a:rPr lang="it-IT" sz="1600" smtClean="0"/>
              <a:t>, M. D’Agostino</a:t>
            </a:r>
            <a:r>
              <a:rPr lang="it-IT" sz="1600" baseline="30000" smtClean="0"/>
              <a:t>5</a:t>
            </a:r>
            <a:r>
              <a:rPr lang="it-IT" sz="1600" smtClean="0"/>
              <a:t>, S. Barlini</a:t>
            </a:r>
            <a:r>
              <a:rPr lang="it-IT" sz="1600" baseline="30000" smtClean="0"/>
              <a:t>6</a:t>
            </a:r>
            <a:r>
              <a:rPr lang="it-IT" sz="1600" smtClean="0"/>
              <a:t>, S. Piantelli</a:t>
            </a:r>
            <a:r>
              <a:rPr lang="it-IT" sz="1600" baseline="30000" smtClean="0"/>
              <a:t>6</a:t>
            </a:r>
            <a:r>
              <a:rPr lang="it-IT" sz="1600" smtClean="0"/>
              <a:t>, M. Bini</a:t>
            </a:r>
            <a:r>
              <a:rPr lang="it-IT" sz="1600" baseline="30000" smtClean="0"/>
              <a:t>6</a:t>
            </a:r>
            <a:r>
              <a:rPr lang="it-IT" sz="1600" smtClean="0"/>
              <a:t>, G. Pasquali</a:t>
            </a:r>
            <a:r>
              <a:rPr lang="it-IT" sz="1600" baseline="30000" smtClean="0"/>
              <a:t>6</a:t>
            </a:r>
            <a:r>
              <a:rPr lang="it-IT" sz="1600" smtClean="0"/>
              <a:t>, P. Ottanelli</a:t>
            </a:r>
            <a:r>
              <a:rPr lang="it-IT" sz="1600" baseline="30000" smtClean="0"/>
              <a:t>6</a:t>
            </a:r>
            <a:r>
              <a:rPr lang="it-IT" sz="1600" smtClean="0"/>
              <a:t>, G. Casini</a:t>
            </a:r>
            <a:r>
              <a:rPr lang="it-IT" sz="1600" baseline="30000" smtClean="0"/>
              <a:t>6</a:t>
            </a:r>
            <a:r>
              <a:rPr lang="it-IT" sz="1600" smtClean="0"/>
              <a:t>, G. Pastore</a:t>
            </a:r>
            <a:r>
              <a:rPr lang="it-IT" sz="1600" baseline="30000" smtClean="0"/>
              <a:t>6</a:t>
            </a:r>
            <a:r>
              <a:rPr lang="it-IT" sz="1600" smtClean="0"/>
              <a:t>, C. Frosin</a:t>
            </a:r>
            <a:r>
              <a:rPr lang="it-IT" sz="1600" baseline="30000" smtClean="0"/>
              <a:t>6</a:t>
            </a:r>
            <a:r>
              <a:rPr lang="it-IT" sz="1600" smtClean="0"/>
              <a:t>,  D. Gruyer</a:t>
            </a:r>
            <a:r>
              <a:rPr lang="it-IT" sz="1600" baseline="30000" smtClean="0"/>
              <a:t>7</a:t>
            </a:r>
            <a:r>
              <a:rPr lang="it-IT" sz="1600" smtClean="0"/>
              <a:t>, A. Camaiani</a:t>
            </a:r>
            <a:r>
              <a:rPr lang="it-IT" sz="1600" baseline="30000" smtClean="0"/>
              <a:t>6</a:t>
            </a:r>
            <a:r>
              <a:rPr lang="it-IT" sz="1600" smtClean="0"/>
              <a:t>, S.Valdré</a:t>
            </a:r>
            <a:r>
              <a:rPr lang="it-IT" sz="1600" baseline="30000" smtClean="0"/>
              <a:t>6</a:t>
            </a:r>
            <a:r>
              <a:rPr lang="it-IT" sz="1600" smtClean="0"/>
              <a:t>, N. Gelli</a:t>
            </a:r>
            <a:r>
              <a:rPr lang="it-IT" sz="1600" baseline="30000" smtClean="0"/>
              <a:t>6</a:t>
            </a:r>
            <a:r>
              <a:rPr lang="it-IT" sz="1600" smtClean="0"/>
              <a:t>, A. Olmi</a:t>
            </a:r>
            <a:r>
              <a:rPr lang="it-IT" sz="1600" baseline="30000" smtClean="0"/>
              <a:t>6</a:t>
            </a:r>
            <a:r>
              <a:rPr lang="it-IT" sz="1600" smtClean="0"/>
              <a:t>, G.Poggi</a:t>
            </a:r>
            <a:r>
              <a:rPr lang="it-IT" sz="1600" baseline="30000" smtClean="0"/>
              <a:t>6</a:t>
            </a:r>
            <a:r>
              <a:rPr lang="it-IT" sz="1600" smtClean="0"/>
              <a:t>, I. Lombardo</a:t>
            </a:r>
            <a:r>
              <a:rPr lang="it-IT" sz="1600" baseline="30000" smtClean="0"/>
              <a:t>8</a:t>
            </a:r>
            <a:r>
              <a:rPr lang="it-IT" sz="1600" smtClean="0"/>
              <a:t>, D. Dell’Aquila</a:t>
            </a:r>
            <a:r>
              <a:rPr lang="it-IT" sz="1600" baseline="30000" smtClean="0"/>
              <a:t>8,9</a:t>
            </a:r>
            <a:r>
              <a:rPr lang="it-IT" sz="1600" smtClean="0"/>
              <a:t>, S. Leoni</a:t>
            </a:r>
            <a:r>
              <a:rPr lang="it-IT" sz="1600" baseline="30000" smtClean="0"/>
              <a:t>10</a:t>
            </a:r>
            <a:r>
              <a:rPr lang="it-IT" sz="1600" smtClean="0"/>
              <a:t>, N. Cieplicka-Orynczak</a:t>
            </a:r>
            <a:r>
              <a:rPr lang="it-IT" sz="1600" baseline="30000" smtClean="0"/>
              <a:t>10-11</a:t>
            </a:r>
            <a:r>
              <a:rPr lang="it-IT" sz="1600" smtClean="0"/>
              <a:t>, B. Fornal</a:t>
            </a:r>
            <a:r>
              <a:rPr lang="it-IT" sz="1600" baseline="30000" smtClean="0"/>
              <a:t>11</a:t>
            </a:r>
            <a:r>
              <a:rPr lang="it-IT" sz="1600" smtClean="0"/>
              <a:t>, V.L. Kravchuk</a:t>
            </a:r>
            <a:r>
              <a:rPr lang="it-IT" sz="1600" baseline="30000" smtClean="0"/>
              <a:t>12</a:t>
            </a:r>
            <a:r>
              <a:rPr lang="it-IT" sz="1600" smtClean="0"/>
              <a:t>.</a:t>
            </a:r>
            <a:endParaRPr lang="it-IT" sz="1600" dirty="0"/>
          </a:p>
        </p:txBody>
      </p:sp>
      <p:pic>
        <p:nvPicPr>
          <p:cNvPr id="9" name="Picture 7">
            <a:extLst>
              <a:ext uri="{FF2B5EF4-FFF2-40B4-BE49-F238E27FC236}">
                <a16:creationId xmlns:a16="http://schemas.microsoft.com/office/drawing/2014/main" id="{8D3D8AD6-140D-45FF-8398-B6EB29C355E0}"/>
              </a:ext>
            </a:extLst>
          </p:cNvPr>
          <p:cNvPicPr/>
          <p:nvPr/>
        </p:nvPicPr>
        <p:blipFill>
          <a:blip r:embed="rId3"/>
          <a:stretch>
            <a:fillRect/>
          </a:stretch>
        </p:blipFill>
        <p:spPr>
          <a:xfrm>
            <a:off x="4752753" y="1174627"/>
            <a:ext cx="2147820" cy="695746"/>
          </a:xfrm>
          <a:prstGeom prst="rect">
            <a:avLst/>
          </a:prstGeom>
          <a:ln>
            <a:noFill/>
          </a:ln>
        </p:spPr>
      </p:pic>
      <p:pic>
        <p:nvPicPr>
          <p:cNvPr id="10" name="Immagine 9"/>
          <p:cNvPicPr>
            <a:picLocks noChangeAspect="1"/>
          </p:cNvPicPr>
          <p:nvPr/>
        </p:nvPicPr>
        <p:blipFill rotWithShape="1">
          <a:blip r:embed="rId4"/>
          <a:srcRect l="8341" t="23727" r="7307"/>
          <a:stretch/>
        </p:blipFill>
        <p:spPr>
          <a:xfrm>
            <a:off x="11288110" y="99847"/>
            <a:ext cx="903890" cy="622655"/>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sp>
        <p:nvSpPr>
          <p:cNvPr id="12" name="CasellaDiTesto 11"/>
          <p:cNvSpPr txBox="1"/>
          <p:nvPr/>
        </p:nvSpPr>
        <p:spPr>
          <a:xfrm>
            <a:off x="229822" y="3603812"/>
            <a:ext cx="2606285" cy="2862322"/>
          </a:xfrm>
          <a:prstGeom prst="rect">
            <a:avLst/>
          </a:prstGeom>
          <a:noFill/>
        </p:spPr>
        <p:txBody>
          <a:bodyPr wrap="square" rtlCol="0">
            <a:spAutoFit/>
          </a:bodyPr>
          <a:lstStyle/>
          <a:p>
            <a:r>
              <a:rPr lang="it-IT" sz="1600" dirty="0" smtClean="0"/>
              <a:t>With the help of :</a:t>
            </a:r>
          </a:p>
          <a:p>
            <a:endParaRPr lang="it-IT" sz="1600" dirty="0" smtClean="0"/>
          </a:p>
          <a:p>
            <a:r>
              <a:rPr lang="it-IT" sz="1600" dirty="0" smtClean="0"/>
              <a:t>F. </a:t>
            </a:r>
            <a:r>
              <a:rPr lang="it-IT" sz="1600" dirty="0" err="1" smtClean="0"/>
              <a:t>Gulminelli</a:t>
            </a:r>
            <a:r>
              <a:rPr lang="it-IT" sz="1600" dirty="0" smtClean="0"/>
              <a:t> – </a:t>
            </a:r>
            <a:r>
              <a:rPr lang="it-IT" sz="1200" dirty="0" err="1"/>
              <a:t>Normandie</a:t>
            </a:r>
            <a:r>
              <a:rPr lang="it-IT" sz="1200" dirty="0"/>
              <a:t> </a:t>
            </a:r>
            <a:r>
              <a:rPr lang="it-IT" sz="1200" dirty="0" err="1"/>
              <a:t>Univ</a:t>
            </a:r>
            <a:r>
              <a:rPr lang="it-IT" sz="1200" dirty="0"/>
              <a:t>., ENSICAEN, UNICAEN, CNRS/IN2P3, LPC Caen</a:t>
            </a:r>
            <a:r>
              <a:rPr lang="it-IT" dirty="0"/>
              <a:t>,</a:t>
            </a:r>
            <a:endParaRPr lang="it-IT" sz="1400" dirty="0" smtClean="0"/>
          </a:p>
          <a:p>
            <a:r>
              <a:rPr lang="it-IT" sz="1600" dirty="0" smtClean="0"/>
              <a:t>D. Lacroix – </a:t>
            </a:r>
            <a:r>
              <a:rPr lang="it-IT" sz="1400" dirty="0" smtClean="0"/>
              <a:t>IPN Orsay</a:t>
            </a:r>
          </a:p>
          <a:p>
            <a:r>
              <a:rPr lang="it-IT" sz="1600" dirty="0" smtClean="0"/>
              <a:t>K. </a:t>
            </a:r>
            <a:r>
              <a:rPr lang="it-IT" sz="1600" dirty="0" err="1" smtClean="0"/>
              <a:t>Mazurek</a:t>
            </a:r>
            <a:r>
              <a:rPr lang="it-IT" sz="1600" dirty="0" smtClean="0"/>
              <a:t>  </a:t>
            </a:r>
            <a:r>
              <a:rPr lang="it-IT" sz="1400" dirty="0" smtClean="0"/>
              <a:t>- </a:t>
            </a:r>
            <a:r>
              <a:rPr lang="it-IT" sz="1200" dirty="0" err="1" smtClean="0"/>
              <a:t>Inst</a:t>
            </a:r>
            <a:r>
              <a:rPr lang="it-IT" sz="1200" dirty="0" smtClean="0"/>
              <a:t>. </a:t>
            </a:r>
            <a:r>
              <a:rPr lang="it-IT" sz="1200" dirty="0" err="1" smtClean="0"/>
              <a:t>Nucl</a:t>
            </a:r>
            <a:r>
              <a:rPr lang="it-IT" sz="1200" dirty="0" smtClean="0"/>
              <a:t>. </a:t>
            </a:r>
            <a:r>
              <a:rPr lang="it-IT" sz="1200" dirty="0" err="1" smtClean="0"/>
              <a:t>Phys</a:t>
            </a:r>
            <a:r>
              <a:rPr lang="it-IT" sz="1200" dirty="0" smtClean="0"/>
              <a:t>. PAN – </a:t>
            </a:r>
            <a:r>
              <a:rPr lang="it-IT" sz="1200" dirty="0" err="1" smtClean="0"/>
              <a:t>Krakw</a:t>
            </a:r>
            <a:r>
              <a:rPr lang="it-IT" sz="1200" dirty="0" smtClean="0"/>
              <a:t> - Poland</a:t>
            </a:r>
          </a:p>
          <a:p>
            <a:r>
              <a:rPr lang="it-IT" sz="1600" dirty="0" smtClean="0"/>
              <a:t>Akira ONO – </a:t>
            </a:r>
            <a:r>
              <a:rPr lang="it-IT" sz="1200" dirty="0" smtClean="0"/>
              <a:t>Tokay </a:t>
            </a:r>
            <a:r>
              <a:rPr lang="it-IT" sz="1200" dirty="0" err="1" smtClean="0"/>
              <a:t>University</a:t>
            </a:r>
            <a:r>
              <a:rPr lang="it-IT" sz="1200" dirty="0" smtClean="0"/>
              <a:t> - Japan</a:t>
            </a:r>
          </a:p>
          <a:p>
            <a:r>
              <a:rPr lang="it-IT" sz="1600" dirty="0" smtClean="0"/>
              <a:t>T. </a:t>
            </a:r>
            <a:r>
              <a:rPr lang="it-IT" sz="1600" dirty="0" err="1" smtClean="0"/>
              <a:t>Kokalowa</a:t>
            </a:r>
            <a:r>
              <a:rPr lang="it-IT" sz="1600" dirty="0" smtClean="0"/>
              <a:t> </a:t>
            </a:r>
            <a:r>
              <a:rPr lang="it-IT" sz="1400" dirty="0" smtClean="0"/>
              <a:t>– </a:t>
            </a:r>
            <a:r>
              <a:rPr lang="it-IT" sz="1400" dirty="0" err="1" smtClean="0"/>
              <a:t>Unversity</a:t>
            </a:r>
            <a:r>
              <a:rPr lang="it-IT" sz="1400" dirty="0" smtClean="0"/>
              <a:t> of Birmingham - UK</a:t>
            </a:r>
            <a:endParaRPr lang="it-IT" sz="1400" dirty="0"/>
          </a:p>
        </p:txBody>
      </p:sp>
    </p:spTree>
    <p:extLst>
      <p:ext uri="{BB962C8B-B14F-4D97-AF65-F5344CB8AC3E}">
        <p14:creationId xmlns:p14="http://schemas.microsoft.com/office/powerpoint/2010/main" val="1372774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34982" y="6462173"/>
            <a:ext cx="5910532" cy="365125"/>
          </a:xfrm>
        </p:spPr>
        <p:txBody>
          <a:bodyPr/>
          <a:lstStyle/>
          <a:p>
            <a:r>
              <a:rPr lang="en-US" smtClean="0"/>
              <a:t>F.G. Selected Topics in Nuclear and Atomic Physics 2019 Fiera di Primiero -  30 September - 4 October 2019 </a:t>
            </a:r>
            <a:endParaRPr lang="en-US" dirty="0"/>
          </a:p>
        </p:txBody>
      </p:sp>
      <p:sp>
        <p:nvSpPr>
          <p:cNvPr id="3" name="Segnaposto numero diapositiva 2"/>
          <p:cNvSpPr>
            <a:spLocks noGrp="1"/>
          </p:cNvSpPr>
          <p:nvPr>
            <p:ph type="sldNum" sz="quarter" idx="12"/>
          </p:nvPr>
        </p:nvSpPr>
        <p:spPr/>
        <p:txBody>
          <a:bodyPr/>
          <a:lstStyle/>
          <a:p>
            <a:fld id="{7F3E3AFC-C3F0-4658-9A99-690BE021286A}" type="slidenum">
              <a:rPr lang="en-US" smtClean="0"/>
              <a:t>42</a:t>
            </a:fld>
            <a:endParaRPr lang="en-US"/>
          </a:p>
        </p:txBody>
      </p:sp>
      <p:sp>
        <p:nvSpPr>
          <p:cNvPr id="4" name="CasellaDiTesto 3"/>
          <p:cNvSpPr txBox="1"/>
          <p:nvPr/>
        </p:nvSpPr>
        <p:spPr>
          <a:xfrm>
            <a:off x="5065776" y="2450592"/>
            <a:ext cx="2229200" cy="677108"/>
          </a:xfrm>
          <a:prstGeom prst="rect">
            <a:avLst/>
          </a:prstGeom>
          <a:noFill/>
        </p:spPr>
        <p:txBody>
          <a:bodyPr wrap="none" rtlCol="0">
            <a:spAutoFit/>
          </a:bodyPr>
          <a:lstStyle/>
          <a:p>
            <a:r>
              <a:rPr lang="it-IT" sz="3800" dirty="0" err="1" smtClean="0"/>
              <a:t>Thank</a:t>
            </a:r>
            <a:r>
              <a:rPr lang="it-IT" sz="3800" dirty="0" smtClean="0"/>
              <a:t> </a:t>
            </a:r>
            <a:r>
              <a:rPr lang="it-IT" sz="3800" dirty="0" err="1" smtClean="0"/>
              <a:t>you</a:t>
            </a:r>
            <a:endParaRPr lang="it-IT" sz="3800" dirty="0"/>
          </a:p>
        </p:txBody>
      </p:sp>
    </p:spTree>
    <p:extLst>
      <p:ext uri="{BB962C8B-B14F-4D97-AF65-F5344CB8AC3E}">
        <p14:creationId xmlns:p14="http://schemas.microsoft.com/office/powerpoint/2010/main" val="2424400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8" y="3765786"/>
            <a:ext cx="3900568" cy="3026581"/>
          </a:xfrm>
          <a:prstGeom prst="rect">
            <a:avLst/>
          </a:prstGeom>
          <a:ln w="28575">
            <a:solidFill>
              <a:srgbClr val="C00000"/>
            </a:solidFill>
          </a:ln>
        </p:spPr>
      </p:pic>
      <p:sp>
        <p:nvSpPr>
          <p:cNvPr id="3" name="Segnaposto piè di pagina 2"/>
          <p:cNvSpPr>
            <a:spLocks noGrp="1"/>
          </p:cNvSpPr>
          <p:nvPr>
            <p:ph type="ftr" sz="quarter" idx="11"/>
          </p:nvPr>
        </p:nvSpPr>
        <p:spPr>
          <a:xfrm>
            <a:off x="4081235" y="6443069"/>
            <a:ext cx="4065431"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8"/>
            <a:ext cx="1132936" cy="392322"/>
          </a:xfrm>
        </p:spPr>
        <p:txBody>
          <a:bodyPr/>
          <a:lstStyle/>
          <a:p>
            <a:fld id="{7F3E3AFC-C3F0-4658-9A99-690BE021286A}" type="slidenum">
              <a:rPr lang="en-US" sz="1400" b="1" smtClean="0"/>
              <a:t>43</a:t>
            </a:fld>
            <a:endParaRPr lang="en-US" sz="1400" b="1" dirty="0"/>
          </a:p>
        </p:txBody>
      </p:sp>
      <p:pic>
        <p:nvPicPr>
          <p:cNvPr id="24" name="Immagin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6"/>
          <a:stretch>
            <a:fillRect/>
          </a:stretch>
        </p:blipFill>
        <p:spPr>
          <a:xfrm>
            <a:off x="11353800" y="-1"/>
            <a:ext cx="807946" cy="669471"/>
          </a:xfrm>
          <a:prstGeom prst="rect">
            <a:avLst/>
          </a:prstGeom>
        </p:spPr>
      </p:pic>
      <p:sp>
        <p:nvSpPr>
          <p:cNvPr id="7" name="Rettangolo 6"/>
          <p:cNvSpPr/>
          <p:nvPr/>
        </p:nvSpPr>
        <p:spPr>
          <a:xfrm>
            <a:off x="1152139" y="32266"/>
            <a:ext cx="8893465" cy="400110"/>
          </a:xfrm>
          <a:prstGeom prst="rect">
            <a:avLst/>
          </a:prstGeom>
        </p:spPr>
        <p:txBody>
          <a:bodyPr wrap="square">
            <a:spAutoFit/>
          </a:bodyPr>
          <a:lstStyle/>
          <a:p>
            <a:pPr algn="ctr"/>
            <a:r>
              <a:rPr lang="en-US" sz="2000" dirty="0" smtClean="0">
                <a:solidFill>
                  <a:srgbClr val="1508B8"/>
                </a:solidFill>
              </a:rPr>
              <a:t>Nuclear Reactions: central collisions – at low energy &amp; structure effects</a:t>
            </a:r>
            <a:endParaRPr lang="en-US" sz="2000" dirty="0">
              <a:solidFill>
                <a:srgbClr val="1508B8"/>
              </a:solidFill>
            </a:endParaRPr>
          </a:p>
        </p:txBody>
      </p:sp>
      <p:sp>
        <p:nvSpPr>
          <p:cNvPr id="18" name="Segnaposto contenuto 2">
            <a:extLst>
              <a:ext uri="{FF2B5EF4-FFF2-40B4-BE49-F238E27FC236}">
                <a16:creationId xmlns:a16="http://schemas.microsoft.com/office/drawing/2014/main" id="{E741DDF5-2A57-43D7-8B62-D8E9C3589B52}"/>
              </a:ext>
            </a:extLst>
          </p:cNvPr>
          <p:cNvSpPr txBox="1">
            <a:spLocks/>
          </p:cNvSpPr>
          <p:nvPr/>
        </p:nvSpPr>
        <p:spPr>
          <a:xfrm>
            <a:off x="7411542" y="2933708"/>
            <a:ext cx="4750204" cy="789436"/>
          </a:xfrm>
          <a:prstGeom prst="rect">
            <a:avLst/>
          </a:prstGeom>
          <a:solidFill>
            <a:schemeClr val="bg1">
              <a:lumMod val="85000"/>
            </a:schemeClr>
          </a:solidFill>
          <a:ln>
            <a:solidFill>
              <a:schemeClr val="accent2">
                <a:lumMod val="20000"/>
                <a:lumOff val="80000"/>
              </a:schemeClr>
            </a:solidFill>
          </a:ln>
          <a:scene3d>
            <a:camera prst="orthographicFront"/>
            <a:lightRig rig="threePt" dir="t"/>
          </a:scene3d>
          <a:sp3d>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b="1" dirty="0">
                <a:solidFill>
                  <a:srgbClr val="C00000"/>
                </a:solidFill>
              </a:rPr>
              <a:t>Incomplete Fusion </a:t>
            </a:r>
            <a:r>
              <a:rPr lang="en-US" sz="1600" dirty="0"/>
              <a:t>and</a:t>
            </a:r>
            <a:r>
              <a:rPr lang="en-US" sz="1600" b="1" dirty="0">
                <a:solidFill>
                  <a:srgbClr val="C00000"/>
                </a:solidFill>
              </a:rPr>
              <a:t> pre-equilibrium emission </a:t>
            </a:r>
            <a:r>
              <a:rPr lang="en-US" sz="1600" dirty="0"/>
              <a:t>start competing depending on</a:t>
            </a:r>
            <a:r>
              <a:rPr lang="en-US" sz="1600" dirty="0">
                <a:solidFill>
                  <a:srgbClr val="C00000"/>
                </a:solidFill>
              </a:rPr>
              <a:t> </a:t>
            </a:r>
            <a:r>
              <a:rPr lang="en-US" sz="1600" b="1" dirty="0">
                <a:solidFill>
                  <a:srgbClr val="C00000"/>
                </a:solidFill>
              </a:rPr>
              <a:t>energy </a:t>
            </a:r>
            <a:r>
              <a:rPr lang="en-US" sz="1600" dirty="0"/>
              <a:t>and</a:t>
            </a:r>
            <a:r>
              <a:rPr lang="en-US" sz="1600" b="1" dirty="0">
                <a:solidFill>
                  <a:srgbClr val="C00000"/>
                </a:solidFill>
              </a:rPr>
              <a:t> properties </a:t>
            </a:r>
            <a:r>
              <a:rPr lang="en-US" sz="1600" dirty="0"/>
              <a:t>of the </a:t>
            </a:r>
            <a:r>
              <a:rPr lang="en-US" sz="1600" b="1" dirty="0">
                <a:solidFill>
                  <a:srgbClr val="C00000"/>
                </a:solidFill>
              </a:rPr>
              <a:t>colliding nuclei </a:t>
            </a:r>
          </a:p>
        </p:txBody>
      </p:sp>
      <mc:AlternateContent xmlns:mc="http://schemas.openxmlformats.org/markup-compatibility/2006" xmlns:a14="http://schemas.microsoft.com/office/drawing/2010/main">
        <mc:Choice Requires="a14">
          <p:sp>
            <p:nvSpPr>
              <p:cNvPr id="17" name="Segnaposto contenuto 3">
                <a:extLst>
                  <a:ext uri="{FF2B5EF4-FFF2-40B4-BE49-F238E27FC236}">
                    <a16:creationId xmlns:a16="http://schemas.microsoft.com/office/drawing/2014/main" id="{53CC92E5-D419-45E7-9710-BE234D5C8CED}"/>
                  </a:ext>
                </a:extLst>
              </p:cNvPr>
              <p:cNvSpPr txBox="1">
                <a:spLocks/>
              </p:cNvSpPr>
              <p:nvPr/>
            </p:nvSpPr>
            <p:spPr>
              <a:xfrm>
                <a:off x="480357" y="1069365"/>
                <a:ext cx="7301711" cy="515511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effectLst/>
                  </a:rPr>
                  <a:t>ELASTIC (or </a:t>
                </a:r>
                <a:r>
                  <a:rPr lang="en-US" sz="2200" b="1" dirty="0">
                    <a:solidFill>
                      <a:srgbClr val="7030A0"/>
                    </a:solidFill>
                    <a:effectLst/>
                  </a:rPr>
                  <a:t>EXCLUSIVE</a:t>
                </a:r>
                <a:r>
                  <a:rPr lang="en-US" sz="2200" dirty="0">
                    <a:effectLst/>
                  </a:rPr>
                  <a:t>) </a:t>
                </a:r>
                <a:r>
                  <a:rPr lang="en-US" sz="2200" b="1" dirty="0">
                    <a:solidFill>
                      <a:srgbClr val="7030A0"/>
                    </a:solidFill>
                    <a:effectLst/>
                  </a:rPr>
                  <a:t>BREAKUP</a:t>
                </a:r>
                <a:r>
                  <a:rPr lang="en-US" sz="2200" dirty="0">
                    <a:effectLst/>
                  </a:rPr>
                  <a:t>: </a:t>
                </a:r>
                <a:endParaRPr lang="it-IT" sz="2200" dirty="0">
                  <a:effectLst/>
                  <a:latin typeface="Cambria Math" panose="020405030504060302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it-IT" sz="2200" b="1" i="0" smtClean="0">
                          <a:solidFill>
                            <a:srgbClr val="7030A0"/>
                          </a:solidFill>
                          <a:effectLst/>
                          <a:latin typeface="Cambria Math" panose="02040503050406030204" pitchFamily="18" charset="0"/>
                        </a:rPr>
                        <m:t>𝐚</m:t>
                      </m:r>
                      <m:r>
                        <a:rPr lang="it-IT" sz="2200" b="1" i="0" smtClean="0">
                          <a:solidFill>
                            <a:srgbClr val="7030A0"/>
                          </a:solidFill>
                          <a:effectLst/>
                          <a:latin typeface="Cambria Math" panose="02040503050406030204" pitchFamily="18" charset="0"/>
                        </a:rPr>
                        <m:t>+</m:t>
                      </m:r>
                      <m:r>
                        <a:rPr lang="it-IT" sz="2200" b="1" i="0" smtClean="0">
                          <a:solidFill>
                            <a:srgbClr val="7030A0"/>
                          </a:solidFill>
                          <a:effectLst/>
                          <a:latin typeface="Cambria Math" panose="02040503050406030204" pitchFamily="18" charset="0"/>
                        </a:rPr>
                        <m:t>𝐀</m:t>
                      </m:r>
                      <m:r>
                        <a:rPr lang="it-IT" sz="2200" b="1" i="0" smtClean="0">
                          <a:solidFill>
                            <a:srgbClr val="7030A0"/>
                          </a:solidFill>
                          <a:effectLst/>
                          <a:latin typeface="Cambria Math" panose="02040503050406030204" pitchFamily="18" charset="0"/>
                          <a:ea typeface="Cambria Math" panose="02040503050406030204" pitchFamily="18" charset="0"/>
                        </a:rPr>
                        <m:t>⟶</m:t>
                      </m:r>
                      <m:r>
                        <a:rPr lang="it-IT" sz="2200" b="1" i="0" smtClean="0">
                          <a:solidFill>
                            <a:srgbClr val="7030A0"/>
                          </a:solidFill>
                          <a:effectLst/>
                          <a:latin typeface="Cambria Math" panose="02040503050406030204" pitchFamily="18" charset="0"/>
                          <a:ea typeface="Cambria Math" panose="02040503050406030204" pitchFamily="18" charset="0"/>
                        </a:rPr>
                        <m:t>𝐛</m:t>
                      </m:r>
                      <m:r>
                        <a:rPr lang="it-IT" sz="2200" b="1" i="0" smtClean="0">
                          <a:solidFill>
                            <a:srgbClr val="7030A0"/>
                          </a:solidFill>
                          <a:effectLst/>
                          <a:latin typeface="Cambria Math" panose="02040503050406030204" pitchFamily="18" charset="0"/>
                          <a:ea typeface="Cambria Math" panose="02040503050406030204" pitchFamily="18" charset="0"/>
                        </a:rPr>
                        <m:t>+</m:t>
                      </m:r>
                      <m:r>
                        <a:rPr lang="it-IT" sz="2200" b="1" i="0" smtClean="0">
                          <a:solidFill>
                            <a:srgbClr val="7030A0"/>
                          </a:solidFill>
                          <a:effectLst/>
                          <a:latin typeface="Cambria Math" panose="02040503050406030204" pitchFamily="18" charset="0"/>
                          <a:ea typeface="Cambria Math" panose="02040503050406030204" pitchFamily="18" charset="0"/>
                        </a:rPr>
                        <m:t>𝐱</m:t>
                      </m:r>
                      <m:r>
                        <a:rPr lang="it-IT" sz="2200" b="1" i="0" smtClean="0">
                          <a:solidFill>
                            <a:srgbClr val="7030A0"/>
                          </a:solidFill>
                          <a:effectLst/>
                          <a:latin typeface="Cambria Math" panose="02040503050406030204" pitchFamily="18" charset="0"/>
                          <a:ea typeface="Cambria Math" panose="02040503050406030204" pitchFamily="18" charset="0"/>
                        </a:rPr>
                        <m:t>+</m:t>
                      </m:r>
                      <m:sSub>
                        <m:sSubPr>
                          <m:ctrlPr>
                            <a:rPr lang="it-IT" sz="2200" b="1" i="1" smtClean="0">
                              <a:solidFill>
                                <a:srgbClr val="7030A0"/>
                              </a:solidFill>
                              <a:effectLst/>
                              <a:latin typeface="Cambria Math" panose="02040503050406030204" pitchFamily="18" charset="0"/>
                              <a:ea typeface="Cambria Math" panose="02040503050406030204" pitchFamily="18" charset="0"/>
                            </a:rPr>
                          </m:ctrlPr>
                        </m:sSubPr>
                        <m:e>
                          <m:r>
                            <a:rPr lang="it-IT" sz="2200" b="1" i="0" smtClean="0">
                              <a:solidFill>
                                <a:srgbClr val="7030A0"/>
                              </a:solidFill>
                              <a:effectLst/>
                              <a:latin typeface="Cambria Math" panose="02040503050406030204" pitchFamily="18" charset="0"/>
                              <a:ea typeface="Cambria Math" panose="02040503050406030204" pitchFamily="18" charset="0"/>
                            </a:rPr>
                            <m:t>𝐀</m:t>
                          </m:r>
                        </m:e>
                        <m:sub>
                          <m:r>
                            <a:rPr lang="it-IT" sz="2200" b="1" i="0" smtClean="0">
                              <a:solidFill>
                                <a:srgbClr val="7030A0"/>
                              </a:solidFill>
                              <a:effectLst/>
                              <a:latin typeface="Cambria Math" panose="02040503050406030204" pitchFamily="18" charset="0"/>
                              <a:ea typeface="Cambria Math" panose="02040503050406030204" pitchFamily="18" charset="0"/>
                            </a:rPr>
                            <m:t>𝐠𝐬</m:t>
                          </m:r>
                        </m:sub>
                      </m:sSub>
                      <m:r>
                        <a:rPr lang="it-IT" sz="2200" i="0">
                          <a:effectLst/>
                          <a:latin typeface="Cambria Math" panose="02040503050406030204" pitchFamily="18" charset="0"/>
                          <a:ea typeface="Cambria Math" panose="02040503050406030204" pitchFamily="18" charset="0"/>
                        </a:rPr>
                        <m:t>, </m:t>
                      </m:r>
                      <m:r>
                        <m:rPr>
                          <m:sty m:val="p"/>
                        </m:rPr>
                        <a:rPr lang="it-IT" sz="2200" i="0" smtClean="0">
                          <a:effectLst/>
                          <a:latin typeface="Cambria Math" panose="02040503050406030204" pitchFamily="18" charset="0"/>
                          <a:ea typeface="Cambria Math" panose="02040503050406030204" pitchFamily="18" charset="0"/>
                        </a:rPr>
                        <m:t>where</m:t>
                      </m:r>
                      <m:r>
                        <a:rPr lang="it-IT" sz="2200" i="0" smtClean="0">
                          <a:effectLst/>
                          <a:latin typeface="Cambria Math" panose="02040503050406030204" pitchFamily="18" charset="0"/>
                          <a:ea typeface="Cambria Math" panose="02040503050406030204" pitchFamily="18" charset="0"/>
                        </a:rPr>
                        <m:t> </m:t>
                      </m:r>
                      <m:r>
                        <m:rPr>
                          <m:sty m:val="p"/>
                        </m:rPr>
                        <a:rPr lang="it-IT" sz="2200" i="0">
                          <a:effectLst/>
                          <a:latin typeface="Cambria Math" panose="02040503050406030204" pitchFamily="18" charset="0"/>
                        </a:rPr>
                        <m:t>a</m:t>
                      </m:r>
                      <m:r>
                        <a:rPr lang="it-IT" sz="2200" i="0">
                          <a:effectLst/>
                          <a:latin typeface="Cambria Math" panose="02040503050406030204" pitchFamily="18" charset="0"/>
                        </a:rPr>
                        <m:t>=</m:t>
                      </m:r>
                      <m:r>
                        <m:rPr>
                          <m:sty m:val="p"/>
                        </m:rPr>
                        <a:rPr lang="it-IT" sz="2200" i="0">
                          <a:effectLst/>
                          <a:latin typeface="Cambria Math" panose="02040503050406030204" pitchFamily="18" charset="0"/>
                        </a:rPr>
                        <m:t>b</m:t>
                      </m:r>
                      <m:r>
                        <a:rPr lang="it-IT" sz="2200" i="0">
                          <a:effectLst/>
                          <a:latin typeface="Cambria Math" panose="02040503050406030204" pitchFamily="18" charset="0"/>
                        </a:rPr>
                        <m:t>+</m:t>
                      </m:r>
                      <m:r>
                        <m:rPr>
                          <m:sty m:val="p"/>
                        </m:rPr>
                        <a:rPr lang="it-IT" sz="2200" i="0">
                          <a:effectLst/>
                          <a:latin typeface="Cambria Math" panose="02040503050406030204" pitchFamily="18" charset="0"/>
                        </a:rPr>
                        <m:t>x</m:t>
                      </m:r>
                    </m:oMath>
                  </m:oMathPara>
                </a14:m>
                <a:endParaRPr lang="en-US" sz="2200" dirty="0">
                  <a:effectLst/>
                </a:endParaRPr>
              </a:p>
              <a:p>
                <a:pPr>
                  <a:lnSpc>
                    <a:spcPct val="150000"/>
                  </a:lnSpc>
                </a:pPr>
                <a:r>
                  <a:rPr lang="en-US" sz="2200" dirty="0">
                    <a:effectLst/>
                  </a:rPr>
                  <a:t>NON-ELASTIC (or INCLUSIVE) BREAKUP:</a:t>
                </a:r>
              </a:p>
              <a:p>
                <a:pPr lvl="1"/>
                <a:r>
                  <a:rPr lang="en-US" sz="2200" b="1" dirty="0">
                    <a:solidFill>
                      <a:srgbClr val="0070C0"/>
                    </a:solidFill>
                    <a:effectLst/>
                  </a:rPr>
                  <a:t>INELASTIC </a:t>
                </a:r>
                <a:r>
                  <a:rPr lang="en-US" sz="2200" b="1" dirty="0" err="1">
                    <a:solidFill>
                      <a:srgbClr val="0070C0"/>
                    </a:solidFill>
                    <a:effectLst/>
                  </a:rPr>
                  <a:t>BREAKUP</a:t>
                </a:r>
                <a:r>
                  <a:rPr lang="en-US" sz="2200" dirty="0">
                    <a:solidFill>
                      <a:srgbClr val="0070C0"/>
                    </a:solidFill>
                    <a:effectLst/>
                  </a:rPr>
                  <a:t>: </a:t>
                </a:r>
                <a:endParaRPr lang="it-IT" sz="2200" dirty="0">
                  <a:solidFill>
                    <a:srgbClr val="0070C0"/>
                  </a:solidFill>
                  <a:effectLst/>
                  <a:latin typeface="Cambria Math" panose="02040503050406030204" pitchFamily="18" charset="0"/>
                </a:endParaRP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it-IT" sz="2200" b="1" i="0" smtClean="0">
                          <a:solidFill>
                            <a:srgbClr val="0070C0"/>
                          </a:solidFill>
                          <a:effectLst/>
                          <a:latin typeface="Cambria Math" panose="02040503050406030204" pitchFamily="18" charset="0"/>
                        </a:rPr>
                        <m:t>𝐚</m:t>
                      </m:r>
                      <m:r>
                        <a:rPr lang="it-IT" sz="2200" b="1" i="0" smtClean="0">
                          <a:solidFill>
                            <a:srgbClr val="0070C0"/>
                          </a:solidFill>
                          <a:effectLst/>
                          <a:latin typeface="Cambria Math" panose="02040503050406030204" pitchFamily="18" charset="0"/>
                        </a:rPr>
                        <m:t>+</m:t>
                      </m:r>
                      <m:r>
                        <a:rPr lang="it-IT" sz="2200" b="1" i="0" smtClean="0">
                          <a:solidFill>
                            <a:srgbClr val="0070C0"/>
                          </a:solidFill>
                          <a:effectLst/>
                          <a:latin typeface="Cambria Math" panose="02040503050406030204" pitchFamily="18" charset="0"/>
                        </a:rPr>
                        <m:t>𝐀</m:t>
                      </m:r>
                      <m:r>
                        <a:rPr lang="it-IT" sz="2200" b="1" i="0">
                          <a:solidFill>
                            <a:srgbClr val="0070C0"/>
                          </a:solidFill>
                          <a:effectLst/>
                          <a:latin typeface="Cambria Math" panose="02040503050406030204" pitchFamily="18" charset="0"/>
                          <a:ea typeface="Cambria Math" panose="02040503050406030204" pitchFamily="18" charset="0"/>
                        </a:rPr>
                        <m:t>⟶</m:t>
                      </m:r>
                      <m:r>
                        <a:rPr lang="it-IT" sz="2200" b="1" i="0">
                          <a:solidFill>
                            <a:srgbClr val="0070C0"/>
                          </a:solidFill>
                          <a:effectLst/>
                          <a:latin typeface="Cambria Math" panose="02040503050406030204" pitchFamily="18" charset="0"/>
                          <a:ea typeface="Cambria Math" panose="02040503050406030204" pitchFamily="18" charset="0"/>
                        </a:rPr>
                        <m:t>𝐛</m:t>
                      </m:r>
                      <m:r>
                        <a:rPr lang="it-IT" sz="2200" b="1" i="0">
                          <a:solidFill>
                            <a:srgbClr val="0070C0"/>
                          </a:solidFill>
                          <a:effectLst/>
                          <a:latin typeface="Cambria Math" panose="02040503050406030204" pitchFamily="18" charset="0"/>
                          <a:ea typeface="Cambria Math" panose="02040503050406030204" pitchFamily="18" charset="0"/>
                        </a:rPr>
                        <m:t>+</m:t>
                      </m:r>
                      <m:r>
                        <a:rPr lang="it-IT" sz="2200" b="1" i="0">
                          <a:solidFill>
                            <a:srgbClr val="0070C0"/>
                          </a:solidFill>
                          <a:effectLst/>
                          <a:latin typeface="Cambria Math" panose="02040503050406030204" pitchFamily="18" charset="0"/>
                          <a:ea typeface="Cambria Math" panose="02040503050406030204" pitchFamily="18" charset="0"/>
                        </a:rPr>
                        <m:t>𝐱</m:t>
                      </m:r>
                      <m:r>
                        <a:rPr lang="it-IT" sz="2200" b="1" i="0">
                          <a:solidFill>
                            <a:srgbClr val="0070C0"/>
                          </a:solidFill>
                          <a:effectLst/>
                          <a:latin typeface="Cambria Math" panose="02040503050406030204" pitchFamily="18" charset="0"/>
                          <a:ea typeface="Cambria Math" panose="02040503050406030204" pitchFamily="18" charset="0"/>
                        </a:rPr>
                        <m:t>+</m:t>
                      </m:r>
                      <m:sSup>
                        <m:sSupPr>
                          <m:ctrlPr>
                            <a:rPr lang="it-IT" sz="2200" b="1" i="1" smtClean="0">
                              <a:solidFill>
                                <a:srgbClr val="0070C0"/>
                              </a:solidFill>
                              <a:effectLst/>
                              <a:latin typeface="Cambria Math" panose="02040503050406030204" pitchFamily="18" charset="0"/>
                              <a:ea typeface="Cambria Math" panose="02040503050406030204" pitchFamily="18" charset="0"/>
                            </a:rPr>
                          </m:ctrlPr>
                        </m:sSupPr>
                        <m:e>
                          <m:r>
                            <a:rPr lang="it-IT" sz="2200" b="1" i="0" smtClean="0">
                              <a:solidFill>
                                <a:srgbClr val="0070C0"/>
                              </a:solidFill>
                              <a:effectLst/>
                              <a:latin typeface="Cambria Math" panose="02040503050406030204" pitchFamily="18" charset="0"/>
                              <a:ea typeface="Cambria Math" panose="02040503050406030204" pitchFamily="18" charset="0"/>
                            </a:rPr>
                            <m:t>𝐀</m:t>
                          </m:r>
                        </m:e>
                        <m:sup>
                          <m:r>
                            <a:rPr lang="it-IT" sz="2200" b="1" i="0" smtClean="0">
                              <a:solidFill>
                                <a:srgbClr val="0070C0"/>
                              </a:solidFill>
                              <a:effectLst/>
                              <a:latin typeface="Cambria Math" panose="02040503050406030204" pitchFamily="18" charset="0"/>
                              <a:ea typeface="Cambria Math" panose="02040503050406030204" pitchFamily="18" charset="0"/>
                            </a:rPr>
                            <m:t>∗</m:t>
                          </m:r>
                        </m:sup>
                      </m:sSup>
                    </m:oMath>
                  </m:oMathPara>
                </a14:m>
                <a:endParaRPr lang="it-IT" sz="2200" b="1" dirty="0">
                  <a:solidFill>
                    <a:srgbClr val="0070C0"/>
                  </a:solidFill>
                  <a:effectLst/>
                  <a:latin typeface="Cambria Math" panose="02040503050406030204" pitchFamily="18" charset="0"/>
                  <a:ea typeface="Cambria Math" panose="02040503050406030204" pitchFamily="18" charset="0"/>
                </a:endParaRP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it-IT" sz="2200" b="1" i="0">
                          <a:solidFill>
                            <a:srgbClr val="0070C0"/>
                          </a:solidFill>
                          <a:effectLst/>
                          <a:latin typeface="Cambria Math" panose="02040503050406030204" pitchFamily="18" charset="0"/>
                        </a:rPr>
                        <m:t>𝐚</m:t>
                      </m:r>
                      <m:r>
                        <a:rPr lang="it-IT" sz="2200" b="1" i="0">
                          <a:solidFill>
                            <a:srgbClr val="0070C0"/>
                          </a:solidFill>
                          <a:effectLst/>
                          <a:latin typeface="Cambria Math" panose="02040503050406030204" pitchFamily="18" charset="0"/>
                        </a:rPr>
                        <m:t>+</m:t>
                      </m:r>
                      <m:r>
                        <a:rPr lang="it-IT" sz="2200" b="1" i="0">
                          <a:solidFill>
                            <a:srgbClr val="0070C0"/>
                          </a:solidFill>
                          <a:effectLst/>
                          <a:latin typeface="Cambria Math" panose="02040503050406030204" pitchFamily="18" charset="0"/>
                        </a:rPr>
                        <m:t>𝐀</m:t>
                      </m:r>
                      <m:r>
                        <a:rPr lang="it-IT" sz="2200" b="1" i="0">
                          <a:solidFill>
                            <a:srgbClr val="0070C0"/>
                          </a:solidFill>
                          <a:effectLst/>
                          <a:latin typeface="Cambria Math" panose="02040503050406030204" pitchFamily="18" charset="0"/>
                          <a:ea typeface="Cambria Math" panose="02040503050406030204" pitchFamily="18" charset="0"/>
                        </a:rPr>
                        <m:t>⟶</m:t>
                      </m:r>
                      <m:sSup>
                        <m:sSupPr>
                          <m:ctrlPr>
                            <a:rPr lang="it-IT" sz="2200" b="1" i="1" smtClean="0">
                              <a:solidFill>
                                <a:srgbClr val="0070C0"/>
                              </a:solidFill>
                              <a:effectLst/>
                              <a:latin typeface="Cambria Math" panose="02040503050406030204" pitchFamily="18" charset="0"/>
                              <a:ea typeface="Cambria Math" panose="02040503050406030204" pitchFamily="18" charset="0"/>
                            </a:rPr>
                          </m:ctrlPr>
                        </m:sSupPr>
                        <m:e>
                          <m:r>
                            <a:rPr lang="it-IT" sz="2200" b="1" i="0" smtClean="0">
                              <a:solidFill>
                                <a:srgbClr val="0070C0"/>
                              </a:solidFill>
                              <a:effectLst/>
                              <a:latin typeface="Cambria Math" panose="02040503050406030204" pitchFamily="18" charset="0"/>
                              <a:ea typeface="Cambria Math" panose="02040503050406030204" pitchFamily="18" charset="0"/>
                            </a:rPr>
                            <m:t>𝐛</m:t>
                          </m:r>
                        </m:e>
                        <m:sup>
                          <m:r>
                            <a:rPr lang="it-IT" sz="2200" b="1" i="0">
                              <a:solidFill>
                                <a:srgbClr val="0070C0"/>
                              </a:solidFill>
                              <a:effectLst/>
                              <a:latin typeface="Cambria Math" panose="02040503050406030204" pitchFamily="18" charset="0"/>
                              <a:ea typeface="Cambria Math" panose="02040503050406030204" pitchFamily="18" charset="0"/>
                            </a:rPr>
                            <m:t>∗</m:t>
                          </m:r>
                        </m:sup>
                      </m:sSup>
                      <m:r>
                        <a:rPr lang="it-IT" sz="2200" b="1" i="0" smtClean="0">
                          <a:solidFill>
                            <a:srgbClr val="0070C0"/>
                          </a:solidFill>
                          <a:effectLst/>
                          <a:latin typeface="Cambria Math" panose="02040503050406030204" pitchFamily="18" charset="0"/>
                          <a:ea typeface="Cambria Math" panose="02040503050406030204" pitchFamily="18" charset="0"/>
                        </a:rPr>
                        <m:t>+</m:t>
                      </m:r>
                      <m:r>
                        <a:rPr lang="it-IT" sz="2200" b="1" i="0" smtClean="0">
                          <a:solidFill>
                            <a:srgbClr val="0070C0"/>
                          </a:solidFill>
                          <a:effectLst/>
                          <a:latin typeface="Cambria Math" panose="02040503050406030204" pitchFamily="18" charset="0"/>
                          <a:ea typeface="Cambria Math" panose="02040503050406030204" pitchFamily="18" charset="0"/>
                        </a:rPr>
                        <m:t>𝐱</m:t>
                      </m:r>
                      <m:r>
                        <a:rPr lang="it-IT" sz="2200" b="1" i="0" smtClean="0">
                          <a:solidFill>
                            <a:srgbClr val="0070C0"/>
                          </a:solidFill>
                          <a:effectLst/>
                          <a:latin typeface="Cambria Math" panose="02040503050406030204" pitchFamily="18" charset="0"/>
                          <a:ea typeface="Cambria Math" panose="02040503050406030204" pitchFamily="18" charset="0"/>
                        </a:rPr>
                        <m:t>+</m:t>
                      </m:r>
                      <m:sSub>
                        <m:sSubPr>
                          <m:ctrlPr>
                            <a:rPr lang="it-IT" sz="2200" b="1" i="1">
                              <a:solidFill>
                                <a:srgbClr val="0070C0"/>
                              </a:solidFill>
                              <a:effectLst/>
                              <a:latin typeface="Cambria Math" panose="02040503050406030204" pitchFamily="18" charset="0"/>
                              <a:ea typeface="Cambria Math" panose="02040503050406030204" pitchFamily="18" charset="0"/>
                            </a:rPr>
                          </m:ctrlPr>
                        </m:sSubPr>
                        <m:e>
                          <m:r>
                            <a:rPr lang="it-IT" sz="2200" b="1" i="0">
                              <a:solidFill>
                                <a:srgbClr val="0070C0"/>
                              </a:solidFill>
                              <a:effectLst/>
                              <a:latin typeface="Cambria Math" panose="02040503050406030204" pitchFamily="18" charset="0"/>
                              <a:ea typeface="Cambria Math" panose="02040503050406030204" pitchFamily="18" charset="0"/>
                            </a:rPr>
                            <m:t>𝐀</m:t>
                          </m:r>
                        </m:e>
                        <m:sub>
                          <m:r>
                            <a:rPr lang="it-IT" sz="2200" b="1" i="0">
                              <a:solidFill>
                                <a:srgbClr val="0070C0"/>
                              </a:solidFill>
                              <a:effectLst/>
                              <a:latin typeface="Cambria Math" panose="02040503050406030204" pitchFamily="18" charset="0"/>
                              <a:ea typeface="Cambria Math" panose="02040503050406030204" pitchFamily="18" charset="0"/>
                            </a:rPr>
                            <m:t>𝐠𝐬</m:t>
                          </m:r>
                        </m:sub>
                      </m:sSub>
                    </m:oMath>
                  </m:oMathPara>
                </a14:m>
                <a:endParaRPr lang="en-US" sz="2200" b="1" dirty="0">
                  <a:solidFill>
                    <a:srgbClr val="0070C0"/>
                  </a:solidFill>
                  <a:effectLst/>
                </a:endParaRPr>
              </a:p>
              <a:p>
                <a:pPr lvl="1"/>
                <a:r>
                  <a:rPr lang="en-US" sz="2200" b="1" dirty="0">
                    <a:solidFill>
                      <a:srgbClr val="00B050"/>
                    </a:solidFill>
                    <a:effectLst/>
                  </a:rPr>
                  <a:t>PARTICLE TRANSFER</a:t>
                </a:r>
                <a:r>
                  <a:rPr lang="en-US" sz="2200" dirty="0">
                    <a:effectLst/>
                  </a:rPr>
                  <a:t>: </a:t>
                </a:r>
                <a:endParaRPr lang="it-IT" sz="2200" dirty="0">
                  <a:effectLst/>
                  <a:latin typeface="Cambria Math" panose="02040503050406030204" pitchFamily="18" charset="0"/>
                </a:endParaRP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it-IT" sz="2200" b="1" i="0" smtClean="0">
                          <a:solidFill>
                            <a:srgbClr val="00B050"/>
                          </a:solidFill>
                          <a:effectLst/>
                          <a:latin typeface="Cambria Math" panose="02040503050406030204" pitchFamily="18" charset="0"/>
                        </a:rPr>
                        <m:t>𝐚</m:t>
                      </m:r>
                      <m:r>
                        <a:rPr lang="it-IT" sz="2200" b="1" i="0" smtClean="0">
                          <a:solidFill>
                            <a:srgbClr val="00B050"/>
                          </a:solidFill>
                          <a:effectLst/>
                          <a:latin typeface="Cambria Math" panose="02040503050406030204" pitchFamily="18" charset="0"/>
                        </a:rPr>
                        <m:t>+</m:t>
                      </m:r>
                      <m:r>
                        <a:rPr lang="it-IT" sz="2200" b="1" i="0" smtClean="0">
                          <a:solidFill>
                            <a:srgbClr val="00B050"/>
                          </a:solidFill>
                          <a:effectLst/>
                          <a:latin typeface="Cambria Math" panose="02040503050406030204" pitchFamily="18" charset="0"/>
                        </a:rPr>
                        <m:t>𝐀</m:t>
                      </m:r>
                      <m:r>
                        <a:rPr lang="it-IT" sz="2200" b="1" i="0">
                          <a:solidFill>
                            <a:srgbClr val="00B050"/>
                          </a:solidFill>
                          <a:effectLst/>
                          <a:latin typeface="Cambria Math" panose="02040503050406030204" pitchFamily="18" charset="0"/>
                          <a:ea typeface="Cambria Math" panose="02040503050406030204" pitchFamily="18" charset="0"/>
                        </a:rPr>
                        <m:t>⟶</m:t>
                      </m:r>
                      <m:r>
                        <a:rPr lang="it-IT" sz="2200" b="1" i="0">
                          <a:solidFill>
                            <a:srgbClr val="00B050"/>
                          </a:solidFill>
                          <a:effectLst/>
                          <a:latin typeface="Cambria Math" panose="02040503050406030204" pitchFamily="18" charset="0"/>
                          <a:ea typeface="Cambria Math" panose="02040503050406030204" pitchFamily="18" charset="0"/>
                        </a:rPr>
                        <m:t>𝐛</m:t>
                      </m:r>
                      <m:r>
                        <a:rPr lang="it-IT" sz="2200" b="1" i="0">
                          <a:solidFill>
                            <a:srgbClr val="00B050"/>
                          </a:solidFill>
                          <a:effectLst/>
                          <a:latin typeface="Cambria Math" panose="02040503050406030204" pitchFamily="18" charset="0"/>
                          <a:ea typeface="Cambria Math" panose="02040503050406030204" pitchFamily="18" charset="0"/>
                        </a:rPr>
                        <m:t>+</m:t>
                      </m:r>
                      <m:r>
                        <a:rPr lang="it-IT" sz="2200" b="1" i="0" smtClean="0">
                          <a:solidFill>
                            <a:srgbClr val="00B050"/>
                          </a:solidFill>
                          <a:effectLst/>
                          <a:latin typeface="Cambria Math" panose="02040503050406030204" pitchFamily="18" charset="0"/>
                          <a:ea typeface="Cambria Math" panose="02040503050406030204" pitchFamily="18" charset="0"/>
                        </a:rPr>
                        <m:t>𝐁</m:t>
                      </m:r>
                      <m:r>
                        <a:rPr lang="it-IT" sz="2200" i="0" smtClean="0">
                          <a:effectLst/>
                          <a:latin typeface="Cambria Math" panose="02040503050406030204" pitchFamily="18" charset="0"/>
                          <a:ea typeface="Cambria Math" panose="02040503050406030204" pitchFamily="18" charset="0"/>
                        </a:rPr>
                        <m:t>, </m:t>
                      </m:r>
                      <m:r>
                        <m:rPr>
                          <m:sty m:val="p"/>
                        </m:rPr>
                        <a:rPr lang="it-IT" sz="2200" i="0" smtClean="0">
                          <a:effectLst/>
                          <a:latin typeface="Cambria Math" panose="02040503050406030204" pitchFamily="18" charset="0"/>
                          <a:ea typeface="Cambria Math" panose="02040503050406030204" pitchFamily="18" charset="0"/>
                        </a:rPr>
                        <m:t>where</m:t>
                      </m:r>
                      <m:r>
                        <a:rPr lang="it-IT" sz="2200" i="0" smtClean="0">
                          <a:effectLst/>
                          <a:latin typeface="Cambria Math" panose="02040503050406030204" pitchFamily="18" charset="0"/>
                          <a:ea typeface="Cambria Math" panose="02040503050406030204" pitchFamily="18" charset="0"/>
                        </a:rPr>
                        <m:t> </m:t>
                      </m:r>
                      <m:r>
                        <m:rPr>
                          <m:sty m:val="p"/>
                        </m:rPr>
                        <a:rPr lang="it-IT" sz="2200" i="0" smtClean="0">
                          <a:solidFill>
                            <a:srgbClr val="00B050"/>
                          </a:solidFill>
                          <a:effectLst/>
                          <a:latin typeface="Cambria Math" panose="02040503050406030204" pitchFamily="18" charset="0"/>
                          <a:ea typeface="Cambria Math" panose="02040503050406030204" pitchFamily="18" charset="0"/>
                        </a:rPr>
                        <m:t>B</m:t>
                      </m:r>
                      <m:r>
                        <a:rPr lang="it-IT" sz="2200" i="0" smtClean="0">
                          <a:solidFill>
                            <a:srgbClr val="00B050"/>
                          </a:solidFill>
                          <a:effectLst/>
                          <a:latin typeface="Cambria Math" panose="02040503050406030204" pitchFamily="18" charset="0"/>
                          <a:ea typeface="Cambria Math" panose="02040503050406030204" pitchFamily="18" charset="0"/>
                        </a:rPr>
                        <m:t>≡</m:t>
                      </m:r>
                      <m:r>
                        <m:rPr>
                          <m:sty m:val="p"/>
                        </m:rPr>
                        <a:rPr lang="it-IT" sz="2200" i="0" smtClean="0">
                          <a:solidFill>
                            <a:srgbClr val="00B050"/>
                          </a:solidFill>
                          <a:effectLst/>
                          <a:latin typeface="Cambria Math" panose="02040503050406030204" pitchFamily="18" charset="0"/>
                          <a:ea typeface="Cambria Math" panose="02040503050406030204" pitchFamily="18" charset="0"/>
                        </a:rPr>
                        <m:t>A</m:t>
                      </m:r>
                      <m:r>
                        <a:rPr lang="it-IT" sz="2200" i="0" smtClean="0">
                          <a:solidFill>
                            <a:srgbClr val="00B050"/>
                          </a:solidFill>
                          <a:effectLst/>
                          <a:latin typeface="Cambria Math" panose="02040503050406030204" pitchFamily="18" charset="0"/>
                          <a:ea typeface="Cambria Math" panose="02040503050406030204" pitchFamily="18" charset="0"/>
                        </a:rPr>
                        <m:t>+</m:t>
                      </m:r>
                      <m:r>
                        <m:rPr>
                          <m:sty m:val="p"/>
                        </m:rPr>
                        <a:rPr lang="it-IT" sz="2200" i="0" smtClean="0">
                          <a:solidFill>
                            <a:srgbClr val="00B050"/>
                          </a:solidFill>
                          <a:effectLst/>
                          <a:latin typeface="Cambria Math" panose="02040503050406030204" pitchFamily="18" charset="0"/>
                          <a:ea typeface="Cambria Math" panose="02040503050406030204" pitchFamily="18" charset="0"/>
                        </a:rPr>
                        <m:t>x</m:t>
                      </m:r>
                      <m:r>
                        <a:rPr lang="en-US" sz="2200" i="0" dirty="0">
                          <a:solidFill>
                            <a:srgbClr val="00B050"/>
                          </a:solidFill>
                          <a:effectLst/>
                          <a:latin typeface="Cambria Math" panose="02040503050406030204" pitchFamily="18" charset="0"/>
                        </a:rPr>
                        <m:t>≡</m:t>
                      </m:r>
                      <m:r>
                        <m:rPr>
                          <m:sty m:val="p"/>
                        </m:rPr>
                        <a:rPr lang="it-IT" sz="2200" i="0" dirty="0" smtClean="0">
                          <a:solidFill>
                            <a:srgbClr val="00B050"/>
                          </a:solidFill>
                          <a:effectLst/>
                          <a:latin typeface="Cambria Math" panose="02040503050406030204" pitchFamily="18" charset="0"/>
                        </a:rPr>
                        <m:t>bound</m:t>
                      </m:r>
                      <m:r>
                        <a:rPr lang="it-IT" sz="2200" i="0" dirty="0" smtClean="0">
                          <a:solidFill>
                            <a:srgbClr val="00B050"/>
                          </a:solidFill>
                          <a:effectLst/>
                          <a:latin typeface="Cambria Math" panose="02040503050406030204" pitchFamily="18" charset="0"/>
                        </a:rPr>
                        <m:t> </m:t>
                      </m:r>
                      <m:r>
                        <m:rPr>
                          <m:sty m:val="p"/>
                        </m:rPr>
                        <a:rPr lang="it-IT" sz="2200" i="0" dirty="0" smtClean="0">
                          <a:solidFill>
                            <a:srgbClr val="00B050"/>
                          </a:solidFill>
                          <a:effectLst/>
                          <a:latin typeface="Cambria Math" panose="02040503050406030204" pitchFamily="18" charset="0"/>
                        </a:rPr>
                        <m:t>system</m:t>
                      </m:r>
                    </m:oMath>
                  </m:oMathPara>
                </a14:m>
                <a:endParaRPr lang="en-US" sz="2200" dirty="0">
                  <a:solidFill>
                    <a:srgbClr val="00B050"/>
                  </a:solidFill>
                  <a:effectLst/>
                </a:endParaRPr>
              </a:p>
              <a:p>
                <a:pPr lvl="1"/>
                <a:r>
                  <a:rPr lang="en-US" sz="2200" b="1" dirty="0">
                    <a:solidFill>
                      <a:srgbClr val="FF6600"/>
                    </a:solidFill>
                    <a:effectLst/>
                  </a:rPr>
                  <a:t>INCOMPLETE FUSION:</a:t>
                </a: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it-IT" sz="2200" b="1" i="0" smtClean="0">
                          <a:solidFill>
                            <a:srgbClr val="FF6600"/>
                          </a:solidFill>
                          <a:effectLst/>
                          <a:latin typeface="Cambria Math" panose="02040503050406030204" pitchFamily="18" charset="0"/>
                        </a:rPr>
                        <m:t>𝐚</m:t>
                      </m:r>
                      <m:r>
                        <a:rPr lang="it-IT" sz="2200" b="1" i="0" smtClean="0">
                          <a:solidFill>
                            <a:srgbClr val="FF6600"/>
                          </a:solidFill>
                          <a:effectLst/>
                          <a:latin typeface="Cambria Math" panose="02040503050406030204" pitchFamily="18" charset="0"/>
                        </a:rPr>
                        <m:t>+</m:t>
                      </m:r>
                      <m:r>
                        <a:rPr lang="it-IT" sz="2200" b="1" i="0" smtClean="0">
                          <a:solidFill>
                            <a:srgbClr val="FF6600"/>
                          </a:solidFill>
                          <a:effectLst/>
                          <a:latin typeface="Cambria Math" panose="02040503050406030204" pitchFamily="18" charset="0"/>
                        </a:rPr>
                        <m:t>𝐀</m:t>
                      </m:r>
                      <m:r>
                        <a:rPr lang="it-IT" sz="2200" b="1" i="0" smtClean="0">
                          <a:solidFill>
                            <a:srgbClr val="FF6600"/>
                          </a:solidFill>
                          <a:effectLst/>
                          <a:latin typeface="Cambria Math" panose="02040503050406030204" pitchFamily="18" charset="0"/>
                          <a:ea typeface="Cambria Math" panose="02040503050406030204" pitchFamily="18" charset="0"/>
                        </a:rPr>
                        <m:t>⟶</m:t>
                      </m:r>
                      <m:r>
                        <a:rPr lang="it-IT" sz="2200" b="1" i="0" smtClean="0">
                          <a:solidFill>
                            <a:srgbClr val="FF6600"/>
                          </a:solidFill>
                          <a:effectLst/>
                          <a:latin typeface="Cambria Math" panose="02040503050406030204" pitchFamily="18" charset="0"/>
                          <a:ea typeface="Cambria Math" panose="02040503050406030204" pitchFamily="18" charset="0"/>
                        </a:rPr>
                        <m:t>𝐛</m:t>
                      </m:r>
                      <m:r>
                        <a:rPr lang="it-IT" sz="2200" b="1" i="0" smtClean="0">
                          <a:solidFill>
                            <a:srgbClr val="FF6600"/>
                          </a:solidFill>
                          <a:effectLst/>
                          <a:latin typeface="Cambria Math" panose="02040503050406030204" pitchFamily="18" charset="0"/>
                          <a:ea typeface="Cambria Math" panose="02040503050406030204" pitchFamily="18" charset="0"/>
                        </a:rPr>
                        <m:t>+</m:t>
                      </m:r>
                      <m:r>
                        <a:rPr lang="it-IT" sz="2200" b="1" i="0" smtClean="0">
                          <a:solidFill>
                            <a:srgbClr val="FF6600"/>
                          </a:solidFill>
                          <a:effectLst/>
                          <a:latin typeface="Cambria Math" panose="02040503050406030204" pitchFamily="18" charset="0"/>
                          <a:ea typeface="Cambria Math" panose="02040503050406030204" pitchFamily="18" charset="0"/>
                        </a:rPr>
                        <m:t>𝐂</m:t>
                      </m:r>
                      <m:r>
                        <a:rPr lang="it-IT" sz="2200" i="0" smtClean="0">
                          <a:effectLst/>
                          <a:latin typeface="Cambria Math" panose="02040503050406030204" pitchFamily="18" charset="0"/>
                          <a:ea typeface="Cambria Math" panose="02040503050406030204" pitchFamily="18" charset="0"/>
                        </a:rPr>
                        <m:t>,</m:t>
                      </m:r>
                      <m:r>
                        <a:rPr lang="it-IT" sz="2200" i="0">
                          <a:effectLst/>
                          <a:latin typeface="Cambria Math" panose="02040503050406030204" pitchFamily="18" charset="0"/>
                          <a:ea typeface="Cambria Math" panose="02040503050406030204" pitchFamily="18" charset="0"/>
                        </a:rPr>
                        <m:t> </m:t>
                      </m:r>
                      <m:r>
                        <m:rPr>
                          <m:sty m:val="p"/>
                        </m:rPr>
                        <a:rPr lang="it-IT" sz="2200" i="0">
                          <a:effectLst/>
                          <a:latin typeface="Cambria Math" panose="02040503050406030204" pitchFamily="18" charset="0"/>
                          <a:ea typeface="Cambria Math" panose="02040503050406030204" pitchFamily="18" charset="0"/>
                        </a:rPr>
                        <m:t>where</m:t>
                      </m:r>
                      <m:r>
                        <a:rPr lang="it-IT" sz="2200" i="0">
                          <a:effectLst/>
                          <a:latin typeface="Cambria Math" panose="02040503050406030204" pitchFamily="18" charset="0"/>
                          <a:ea typeface="Cambria Math" panose="02040503050406030204" pitchFamily="18" charset="0"/>
                        </a:rPr>
                        <m:t> </m:t>
                      </m:r>
                      <m:r>
                        <m:rPr>
                          <m:sty m:val="p"/>
                        </m:rPr>
                        <a:rPr lang="it-IT" sz="2200" i="0" smtClean="0">
                          <a:solidFill>
                            <a:srgbClr val="FF6600"/>
                          </a:solidFill>
                          <a:effectLst/>
                          <a:latin typeface="Cambria Math" panose="02040503050406030204" pitchFamily="18" charset="0"/>
                          <a:ea typeface="Cambria Math" panose="02040503050406030204" pitchFamily="18" charset="0"/>
                        </a:rPr>
                        <m:t>C</m:t>
                      </m:r>
                      <m:r>
                        <a:rPr lang="it-IT" sz="2200" i="0" smtClean="0">
                          <a:solidFill>
                            <a:srgbClr val="FF6600"/>
                          </a:solidFill>
                          <a:effectLst/>
                          <a:latin typeface="Cambria Math" panose="02040503050406030204" pitchFamily="18" charset="0"/>
                          <a:ea typeface="Cambria Math" panose="02040503050406030204" pitchFamily="18" charset="0"/>
                        </a:rPr>
                        <m:t>⟹</m:t>
                      </m:r>
                      <m:r>
                        <m:rPr>
                          <m:sty m:val="p"/>
                        </m:rPr>
                        <a:rPr lang="it-IT" sz="2200" i="0" smtClean="0">
                          <a:solidFill>
                            <a:srgbClr val="FF6600"/>
                          </a:solidFill>
                          <a:effectLst/>
                          <a:latin typeface="Cambria Math" panose="02040503050406030204" pitchFamily="18" charset="0"/>
                          <a:ea typeface="Cambria Math" panose="02040503050406030204" pitchFamily="18" charset="0"/>
                        </a:rPr>
                        <m:t>decay</m:t>
                      </m:r>
                      <m:r>
                        <a:rPr lang="it-IT" sz="2200" i="0" smtClean="0">
                          <a:solidFill>
                            <a:srgbClr val="FF6600"/>
                          </a:solidFill>
                          <a:effectLst/>
                          <a:latin typeface="Cambria Math" panose="02040503050406030204" pitchFamily="18" charset="0"/>
                          <a:ea typeface="Cambria Math" panose="02040503050406030204" pitchFamily="18" charset="0"/>
                        </a:rPr>
                        <m:t> </m:t>
                      </m:r>
                      <m:r>
                        <m:rPr>
                          <m:sty m:val="p"/>
                        </m:rPr>
                        <a:rPr lang="it-IT" sz="2200" i="0" smtClean="0">
                          <a:solidFill>
                            <a:srgbClr val="FF6600"/>
                          </a:solidFill>
                          <a:effectLst/>
                          <a:latin typeface="Cambria Math" panose="02040503050406030204" pitchFamily="18" charset="0"/>
                          <a:ea typeface="Cambria Math" panose="02040503050406030204" pitchFamily="18" charset="0"/>
                        </a:rPr>
                        <m:t>emitting</m:t>
                      </m:r>
                      <m:r>
                        <a:rPr lang="it-IT" sz="2200" i="0" smtClean="0">
                          <a:solidFill>
                            <a:srgbClr val="FF6600"/>
                          </a:solidFill>
                          <a:effectLst/>
                          <a:latin typeface="Cambria Math" panose="02040503050406030204" pitchFamily="18" charset="0"/>
                          <a:ea typeface="Cambria Math" panose="02040503050406030204" pitchFamily="18" charset="0"/>
                        </a:rPr>
                        <m:t> </m:t>
                      </m:r>
                      <m:r>
                        <m:rPr>
                          <m:sty m:val="p"/>
                        </m:rPr>
                        <a:rPr lang="it-IT" sz="2200" i="0" smtClean="0">
                          <a:solidFill>
                            <a:srgbClr val="FF6600"/>
                          </a:solidFill>
                          <a:effectLst/>
                          <a:latin typeface="Cambria Math" panose="02040503050406030204" pitchFamily="18" charset="0"/>
                          <a:ea typeface="Cambria Math" panose="02040503050406030204" pitchFamily="18" charset="0"/>
                        </a:rPr>
                        <m:t>γ</m:t>
                      </m:r>
                      <m:r>
                        <a:rPr lang="it-IT" sz="2200" i="0" smtClean="0">
                          <a:solidFill>
                            <a:srgbClr val="FF6600"/>
                          </a:solidFill>
                          <a:effectLst/>
                          <a:latin typeface="Cambria Math" panose="02040503050406030204" pitchFamily="18" charset="0"/>
                          <a:ea typeface="Cambria Math" panose="02040503050406030204" pitchFamily="18" charset="0"/>
                        </a:rPr>
                        <m:t> </m:t>
                      </m:r>
                      <m:r>
                        <m:rPr>
                          <m:sty m:val="p"/>
                        </m:rPr>
                        <a:rPr lang="it-IT" sz="2200" i="0" smtClean="0">
                          <a:solidFill>
                            <a:srgbClr val="FF6600"/>
                          </a:solidFill>
                          <a:effectLst/>
                          <a:latin typeface="Cambria Math" panose="02040503050406030204" pitchFamily="18" charset="0"/>
                          <a:ea typeface="Cambria Math" panose="02040503050406030204" pitchFamily="18" charset="0"/>
                        </a:rPr>
                        <m:t>or</m:t>
                      </m:r>
                      <m:r>
                        <a:rPr lang="it-IT" sz="2200" i="0" smtClean="0">
                          <a:solidFill>
                            <a:srgbClr val="FF6600"/>
                          </a:solidFill>
                          <a:effectLst/>
                          <a:latin typeface="Cambria Math" panose="02040503050406030204" pitchFamily="18" charset="0"/>
                          <a:ea typeface="Cambria Math" panose="02040503050406030204" pitchFamily="18" charset="0"/>
                        </a:rPr>
                        <m:t> </m:t>
                      </m:r>
                      <m:r>
                        <m:rPr>
                          <m:sty m:val="p"/>
                        </m:rPr>
                        <a:rPr lang="it-IT" sz="2200" i="0" smtClean="0">
                          <a:solidFill>
                            <a:srgbClr val="FF6600"/>
                          </a:solidFill>
                          <a:effectLst/>
                          <a:latin typeface="Cambria Math" panose="02040503050406030204" pitchFamily="18" charset="0"/>
                          <a:ea typeface="Cambria Math" panose="02040503050406030204" pitchFamily="18" charset="0"/>
                        </a:rPr>
                        <m:t>particles</m:t>
                      </m:r>
                    </m:oMath>
                  </m:oMathPara>
                </a14:m>
                <a:endParaRPr lang="en-US" sz="2200" dirty="0">
                  <a:effectLst/>
                </a:endParaRPr>
              </a:p>
              <a:p>
                <a:r>
                  <a:rPr lang="en-US" sz="2200" b="1" dirty="0">
                    <a:solidFill>
                      <a:srgbClr val="FF0000"/>
                    </a:solidFill>
                    <a:effectLst/>
                  </a:rPr>
                  <a:t>COMPLETE FUSION</a:t>
                </a:r>
                <a:r>
                  <a:rPr lang="en-US" sz="2200" dirty="0">
                    <a:effectLst/>
                  </a:rPr>
                  <a:t>: </a:t>
                </a:r>
              </a:p>
              <a:p>
                <a:pPr marL="0" indent="0" algn="ctr">
                  <a:buFont typeface="Arial" panose="020B0604020202020204" pitchFamily="34" charset="0"/>
                  <a:buNone/>
                </a:pPr>
                <a14:m>
                  <m:oMath xmlns:m="http://schemas.openxmlformats.org/officeDocument/2006/math">
                    <m:r>
                      <a:rPr lang="it-IT" sz="2200" b="1" i="0" smtClean="0">
                        <a:solidFill>
                          <a:srgbClr val="FF0000"/>
                        </a:solidFill>
                        <a:effectLst/>
                        <a:latin typeface="Cambria Math" panose="02040503050406030204" pitchFamily="18" charset="0"/>
                      </a:rPr>
                      <m:t>𝐚</m:t>
                    </m:r>
                    <m:r>
                      <a:rPr lang="it-IT" sz="2200" b="1" i="0" smtClean="0">
                        <a:solidFill>
                          <a:srgbClr val="FF0000"/>
                        </a:solidFill>
                        <a:effectLst/>
                        <a:latin typeface="Cambria Math" panose="02040503050406030204" pitchFamily="18" charset="0"/>
                      </a:rPr>
                      <m:t>+</m:t>
                    </m:r>
                    <m:r>
                      <a:rPr lang="it-IT" sz="2200" b="1" i="0" smtClean="0">
                        <a:solidFill>
                          <a:srgbClr val="FF0000"/>
                        </a:solidFill>
                        <a:effectLst/>
                        <a:latin typeface="Cambria Math" panose="02040503050406030204" pitchFamily="18" charset="0"/>
                      </a:rPr>
                      <m:t>𝐀</m:t>
                    </m:r>
                    <m:r>
                      <a:rPr lang="it-IT" sz="2200" b="1" i="0">
                        <a:solidFill>
                          <a:srgbClr val="FF0000"/>
                        </a:solidFill>
                        <a:effectLst/>
                        <a:latin typeface="Cambria Math" panose="02040503050406030204" pitchFamily="18" charset="0"/>
                        <a:ea typeface="Cambria Math" panose="02040503050406030204" pitchFamily="18" charset="0"/>
                      </a:rPr>
                      <m:t>⟶</m:t>
                    </m:r>
                    <m:r>
                      <a:rPr lang="it-IT" sz="2200" b="1" i="0" smtClean="0">
                        <a:solidFill>
                          <a:srgbClr val="FF0000"/>
                        </a:solidFill>
                        <a:effectLst/>
                        <a:latin typeface="Cambria Math" panose="02040503050406030204" pitchFamily="18" charset="0"/>
                        <a:ea typeface="Cambria Math" panose="02040503050406030204" pitchFamily="18" charset="0"/>
                      </a:rPr>
                      <m:t>𝐂𝐍</m:t>
                    </m:r>
                  </m:oMath>
                </a14:m>
                <a:r>
                  <a:rPr lang="it-IT" sz="2200" b="1" dirty="0">
                    <a:solidFill>
                      <a:srgbClr val="FF0000"/>
                    </a:solidFill>
                    <a:effectLst/>
                    <a:ea typeface="Cambria Math" panose="02040503050406030204" pitchFamily="18" charset="0"/>
                  </a:rPr>
                  <a:t> </a:t>
                </a:r>
                <a14:m>
                  <m:oMath xmlns:m="http://schemas.openxmlformats.org/officeDocument/2006/math">
                    <m:r>
                      <a:rPr lang="it-IT" sz="2200" i="0">
                        <a:solidFill>
                          <a:srgbClr val="FF0000"/>
                        </a:solidFill>
                        <a:effectLst/>
                        <a:latin typeface="Cambria Math" panose="02040503050406030204" pitchFamily="18" charset="0"/>
                        <a:ea typeface="Cambria Math" panose="02040503050406030204" pitchFamily="18" charset="0"/>
                      </a:rPr>
                      <m:t>⟹</m:t>
                    </m:r>
                    <m:r>
                      <m:rPr>
                        <m:sty m:val="p"/>
                      </m:rPr>
                      <a:rPr lang="it-IT" sz="2200" i="0">
                        <a:solidFill>
                          <a:srgbClr val="FF0000"/>
                        </a:solidFill>
                        <a:effectLst/>
                        <a:latin typeface="Cambria Math" panose="02040503050406030204" pitchFamily="18" charset="0"/>
                        <a:ea typeface="Cambria Math" panose="02040503050406030204" pitchFamily="18" charset="0"/>
                      </a:rPr>
                      <m:t>decay</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emitting</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γ</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or</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particles</m:t>
                    </m:r>
                  </m:oMath>
                </a14:m>
                <a:endParaRPr lang="it-IT" sz="2200" dirty="0">
                  <a:solidFill>
                    <a:srgbClr val="FF0000"/>
                  </a:solidFill>
                  <a:effectLst/>
                  <a:latin typeface="Cambria Math" panose="02040503050406030204" pitchFamily="18" charset="0"/>
                  <a:ea typeface="Cambria Math" panose="02040503050406030204" pitchFamily="18" charset="0"/>
                </a:endParaRPr>
              </a:p>
              <a:p>
                <a:pPr marL="0" indent="0" algn="ctr">
                  <a:buFont typeface="Arial" panose="020B0604020202020204" pitchFamily="34" charset="0"/>
                  <a:buNone/>
                </a:pPr>
                <a14:m>
                  <m:oMath xmlns:m="http://schemas.openxmlformats.org/officeDocument/2006/math">
                    <m:r>
                      <a:rPr lang="it-IT" sz="2600" b="1" i="0">
                        <a:solidFill>
                          <a:srgbClr val="FF0000"/>
                        </a:solidFill>
                        <a:effectLst/>
                        <a:latin typeface="Cambria Math" panose="02040503050406030204" pitchFamily="18" charset="0"/>
                      </a:rPr>
                      <m:t>𝐚</m:t>
                    </m:r>
                    <m:r>
                      <a:rPr lang="it-IT" sz="2600" b="1" i="0">
                        <a:solidFill>
                          <a:srgbClr val="FF0000"/>
                        </a:solidFill>
                        <a:effectLst/>
                        <a:latin typeface="Cambria Math" panose="02040503050406030204" pitchFamily="18" charset="0"/>
                      </a:rPr>
                      <m:t>+</m:t>
                    </m:r>
                    <m:r>
                      <a:rPr lang="it-IT" sz="2600" b="1" i="0">
                        <a:solidFill>
                          <a:srgbClr val="FF0000"/>
                        </a:solidFill>
                        <a:effectLst/>
                        <a:latin typeface="Cambria Math" panose="02040503050406030204" pitchFamily="18" charset="0"/>
                      </a:rPr>
                      <m:t>𝐀</m:t>
                    </m:r>
                    <m:r>
                      <a:rPr lang="it-IT" sz="2600" i="0">
                        <a:solidFill>
                          <a:srgbClr val="FF0000"/>
                        </a:solidFill>
                        <a:effectLst/>
                        <a:latin typeface="Cambria Math" panose="02040503050406030204" pitchFamily="18" charset="0"/>
                        <a:ea typeface="Cambria Math" panose="02040503050406030204" pitchFamily="18" charset="0"/>
                      </a:rPr>
                      <m:t>⟶</m:t>
                    </m:r>
                    <m:r>
                      <a:rPr lang="it-IT" sz="2600" b="1" i="0" smtClean="0">
                        <a:solidFill>
                          <a:srgbClr val="FF0000"/>
                        </a:solidFill>
                        <a:effectLst/>
                        <a:latin typeface="Cambria Math" panose="02040503050406030204" pitchFamily="18" charset="0"/>
                        <a:ea typeface="Cambria Math" panose="02040503050406030204" pitchFamily="18" charset="0"/>
                      </a:rPr>
                      <m:t>𝐩𝐫𝐞𝐞𝐪𝐮𝐢𝐥𝐢𝐛𝐫𝐢𝐮𝐦</m:t>
                    </m:r>
                    <m:r>
                      <a:rPr lang="it-IT" sz="2600" b="1" i="0" smtClean="0">
                        <a:solidFill>
                          <a:srgbClr val="FF0000"/>
                        </a:solidFill>
                        <a:effectLst/>
                        <a:latin typeface="Cambria Math" panose="02040503050406030204" pitchFamily="18" charset="0"/>
                        <a:ea typeface="Cambria Math" panose="02040503050406030204" pitchFamily="18" charset="0"/>
                      </a:rPr>
                      <m:t> </m:t>
                    </m:r>
                    <m:r>
                      <a:rPr lang="it-IT" sz="2600" b="1" i="0" smtClean="0">
                        <a:solidFill>
                          <a:srgbClr val="FF0000"/>
                        </a:solidFill>
                        <a:effectLst/>
                        <a:latin typeface="Cambria Math" panose="02040503050406030204" pitchFamily="18" charset="0"/>
                        <a:ea typeface="Cambria Math" panose="02040503050406030204" pitchFamily="18" charset="0"/>
                      </a:rPr>
                      <m:t>𝐩𝐚𝐫𝐭𝐢𝐜𝐥𝐞𝐬</m:t>
                    </m:r>
                    <m:r>
                      <a:rPr lang="it-IT" sz="2600" i="0" smtClean="0">
                        <a:solidFill>
                          <a:srgbClr val="FF0000"/>
                        </a:solidFill>
                        <a:effectLst/>
                        <a:latin typeface="Cambria Math" panose="02040503050406030204" pitchFamily="18" charset="0"/>
                        <a:ea typeface="Cambria Math" panose="02040503050406030204" pitchFamily="18" charset="0"/>
                      </a:rPr>
                      <m:t>+</m:t>
                    </m:r>
                    <m:r>
                      <a:rPr lang="it-IT" sz="2600" b="1" i="0" smtClean="0">
                        <a:solidFill>
                          <a:srgbClr val="FF0000"/>
                        </a:solidFill>
                        <a:effectLst/>
                        <a:latin typeface="Cambria Math" panose="02040503050406030204" pitchFamily="18" charset="0"/>
                        <a:ea typeface="Cambria Math" panose="02040503050406030204" pitchFamily="18" charset="0"/>
                      </a:rPr>
                      <m:t>𝐈</m:t>
                    </m:r>
                    <m:r>
                      <a:rPr lang="it-IT" sz="2600" b="1" i="0">
                        <a:solidFill>
                          <a:srgbClr val="FF0000"/>
                        </a:solidFill>
                        <a:effectLst/>
                        <a:latin typeface="Cambria Math" panose="02040503050406030204" pitchFamily="18" charset="0"/>
                        <a:ea typeface="Cambria Math" panose="02040503050406030204" pitchFamily="18" charset="0"/>
                      </a:rPr>
                      <m:t>𝐂𝐍</m:t>
                    </m:r>
                  </m:oMath>
                </a14:m>
                <a:r>
                  <a:rPr lang="it-IT" sz="2200" dirty="0">
                    <a:solidFill>
                      <a:srgbClr val="FF0000"/>
                    </a:solidFill>
                    <a:effectLst/>
                    <a:ea typeface="Cambria Math" panose="02040503050406030204" pitchFamily="18" charset="0"/>
                  </a:rPr>
                  <a:t> </a:t>
                </a:r>
                <a14:m>
                  <m:oMath xmlns:m="http://schemas.openxmlformats.org/officeDocument/2006/math">
                    <m:r>
                      <a:rPr lang="it-IT" sz="2200" i="0">
                        <a:solidFill>
                          <a:srgbClr val="FF0000"/>
                        </a:solidFill>
                        <a:effectLst/>
                        <a:latin typeface="Cambria Math" panose="02040503050406030204" pitchFamily="18" charset="0"/>
                        <a:ea typeface="Cambria Math" panose="02040503050406030204" pitchFamily="18" charset="0"/>
                      </a:rPr>
                      <m:t>⟹</m:t>
                    </m:r>
                    <m:r>
                      <m:rPr>
                        <m:sty m:val="p"/>
                      </m:rPr>
                      <a:rPr lang="it-IT" sz="2200" i="0">
                        <a:solidFill>
                          <a:srgbClr val="FF0000"/>
                        </a:solidFill>
                        <a:effectLst/>
                        <a:latin typeface="Cambria Math" panose="02040503050406030204" pitchFamily="18" charset="0"/>
                        <a:ea typeface="Cambria Math" panose="02040503050406030204" pitchFamily="18" charset="0"/>
                      </a:rPr>
                      <m:t>decay</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emitting</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γ</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or</m:t>
                    </m:r>
                    <m:r>
                      <a:rPr lang="it-IT" sz="2200" i="0">
                        <a:solidFill>
                          <a:srgbClr val="FF0000"/>
                        </a:solidFill>
                        <a:effectLst/>
                        <a:latin typeface="Cambria Math" panose="02040503050406030204" pitchFamily="18" charset="0"/>
                        <a:ea typeface="Cambria Math" panose="02040503050406030204" pitchFamily="18" charset="0"/>
                      </a:rPr>
                      <m:t> </m:t>
                    </m:r>
                    <m:r>
                      <m:rPr>
                        <m:sty m:val="p"/>
                      </m:rPr>
                      <a:rPr lang="it-IT" sz="2200" i="0">
                        <a:solidFill>
                          <a:srgbClr val="FF0000"/>
                        </a:solidFill>
                        <a:effectLst/>
                        <a:latin typeface="Cambria Math" panose="02040503050406030204" pitchFamily="18" charset="0"/>
                        <a:ea typeface="Cambria Math" panose="02040503050406030204" pitchFamily="18" charset="0"/>
                      </a:rPr>
                      <m:t>particles</m:t>
                    </m:r>
                  </m:oMath>
                </a14:m>
                <a:r>
                  <a:rPr lang="en-US" sz="2200" dirty="0">
                    <a:solidFill>
                      <a:srgbClr val="FF0000"/>
                    </a:solidFill>
                    <a:effectLst/>
                  </a:rPr>
                  <a:t> </a:t>
                </a:r>
              </a:p>
              <a:p>
                <a:pPr marL="0" indent="0">
                  <a:buFont typeface="Arial" panose="020B0604020202020204" pitchFamily="34" charset="0"/>
                  <a:buNone/>
                </a:pPr>
                <a:endParaRPr lang="en-US" sz="2200" dirty="0"/>
              </a:p>
            </p:txBody>
          </p:sp>
        </mc:Choice>
        <mc:Fallback xmlns="">
          <p:sp>
            <p:nvSpPr>
              <p:cNvPr id="17" name="Segnaposto contenuto 3">
                <a:extLst>
                  <a:ext uri="{FF2B5EF4-FFF2-40B4-BE49-F238E27FC236}">
                    <a16:creationId xmlns:a16="http://schemas.microsoft.com/office/drawing/2014/main" id="{53CC92E5-D419-45E7-9710-BE234D5C8CED}"/>
                  </a:ext>
                </a:extLst>
              </p:cNvPr>
              <p:cNvSpPr txBox="1">
                <a:spLocks noRot="1" noChangeAspect="1" noMove="1" noResize="1" noEditPoints="1" noAdjustHandles="1" noChangeArrowheads="1" noChangeShapeType="1" noTextEdit="1"/>
              </p:cNvSpPr>
              <p:nvPr/>
            </p:nvSpPr>
            <p:spPr>
              <a:xfrm>
                <a:off x="480357" y="1069365"/>
                <a:ext cx="7301711" cy="5155111"/>
              </a:xfrm>
              <a:prstGeom prst="rect">
                <a:avLst/>
              </a:prstGeom>
              <a:blipFill>
                <a:blip r:embed="rId7"/>
                <a:stretch>
                  <a:fillRect l="-751" t="-1182"/>
                </a:stretch>
              </a:blipFill>
            </p:spPr>
            <p:txBody>
              <a:bodyPr/>
              <a:lstStyle/>
              <a:p>
                <a:r>
                  <a:rPr lang="it-IT">
                    <a:noFill/>
                  </a:rPr>
                  <a:t> </a:t>
                </a:r>
              </a:p>
            </p:txBody>
          </p:sp>
        </mc:Fallback>
      </mc:AlternateContent>
      <p:pic>
        <p:nvPicPr>
          <p:cNvPr id="19" name="Immagine 18">
            <a:extLst>
              <a:ext uri="{FF2B5EF4-FFF2-40B4-BE49-F238E27FC236}">
                <a16:creationId xmlns:a16="http://schemas.microsoft.com/office/drawing/2014/main" id="{973C211E-1126-4BC2-874B-6C2D5A1A8F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1675" y="418256"/>
            <a:ext cx="4453526" cy="2472428"/>
          </a:xfrm>
          <a:prstGeom prst="rect">
            <a:avLst/>
          </a:prstGeom>
          <a:solidFill>
            <a:schemeClr val="bg1"/>
          </a:solidFill>
          <a:ln>
            <a:solidFill>
              <a:srgbClr val="FF0000"/>
            </a:solidFill>
          </a:ln>
        </p:spPr>
      </p:pic>
      <p:sp>
        <p:nvSpPr>
          <p:cNvPr id="20" name="CasellaDiTesto 19">
            <a:extLst>
              <a:ext uri="{FF2B5EF4-FFF2-40B4-BE49-F238E27FC236}">
                <a16:creationId xmlns:a16="http://schemas.microsoft.com/office/drawing/2014/main" id="{8383BC6E-EE53-466E-B678-9AC9E38F7518}"/>
              </a:ext>
            </a:extLst>
          </p:cNvPr>
          <p:cNvSpPr txBox="1"/>
          <p:nvPr/>
        </p:nvSpPr>
        <p:spPr>
          <a:xfrm rot="16200000">
            <a:off x="-516231" y="2913304"/>
            <a:ext cx="1531510" cy="461665"/>
          </a:xfrm>
          <a:prstGeom prst="rect">
            <a:avLst/>
          </a:prstGeom>
          <a:noFill/>
        </p:spPr>
        <p:txBody>
          <a:bodyPr wrap="none" rtlCol="0">
            <a:spAutoFit/>
          </a:bodyPr>
          <a:lstStyle/>
          <a:p>
            <a:r>
              <a:rPr lang="en-US" sz="2400" dirty="0"/>
              <a:t>dissipation</a:t>
            </a:r>
          </a:p>
        </p:txBody>
      </p:sp>
      <p:cxnSp>
        <p:nvCxnSpPr>
          <p:cNvPr id="21" name="Connettore 2 20">
            <a:extLst>
              <a:ext uri="{FF2B5EF4-FFF2-40B4-BE49-F238E27FC236}">
                <a16:creationId xmlns:a16="http://schemas.microsoft.com/office/drawing/2014/main" id="{618A0D3E-5F92-48F1-BD70-720C3D530AFF}"/>
              </a:ext>
            </a:extLst>
          </p:cNvPr>
          <p:cNvCxnSpPr>
            <a:cxnSpLocks/>
          </p:cNvCxnSpPr>
          <p:nvPr/>
        </p:nvCxnSpPr>
        <p:spPr>
          <a:xfrm>
            <a:off x="455524" y="1259886"/>
            <a:ext cx="0" cy="50292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2D44EB07-3BBA-40E0-A9D7-E96053BA49F1}"/>
              </a:ext>
            </a:extLst>
          </p:cNvPr>
          <p:cNvSpPr/>
          <p:nvPr/>
        </p:nvSpPr>
        <p:spPr>
          <a:xfrm>
            <a:off x="816419" y="5938762"/>
            <a:ext cx="6965649" cy="461665"/>
          </a:xfrm>
          <a:prstGeom prst="rect">
            <a:avLst/>
          </a:prstGeom>
        </p:spPr>
        <p:txBody>
          <a:bodyPr wrap="square">
            <a:spAutoFit/>
          </a:bodyPr>
          <a:lstStyle/>
          <a:p>
            <a:r>
              <a:rPr lang="fr-FR" sz="1200" dirty="0">
                <a:solidFill>
                  <a:schemeClr val="accent1">
                    <a:lumMod val="75000"/>
                  </a:schemeClr>
                </a:solidFill>
                <a:latin typeface="NimbusRomNo9L-Regu"/>
              </a:rPr>
              <a:t>J. Cabrera, Phys. </a:t>
            </a:r>
            <a:r>
              <a:rPr lang="fr-FR" sz="1200" dirty="0" err="1">
                <a:solidFill>
                  <a:schemeClr val="accent1">
                    <a:lumMod val="75000"/>
                  </a:schemeClr>
                </a:solidFill>
                <a:latin typeface="NimbusRomNo9L-Regu"/>
              </a:rPr>
              <a:t>Rev</a:t>
            </a:r>
            <a:r>
              <a:rPr lang="fr-FR" sz="1200" dirty="0">
                <a:solidFill>
                  <a:schemeClr val="accent1">
                    <a:lumMod val="75000"/>
                  </a:schemeClr>
                </a:solidFill>
                <a:latin typeface="NimbusRomNo9L-Regu"/>
              </a:rPr>
              <a:t>. C 68 (2003) 034613-1. - - - X. </a:t>
            </a:r>
            <a:r>
              <a:rPr lang="fr-FR" sz="1200" dirty="0" err="1">
                <a:solidFill>
                  <a:schemeClr val="accent1">
                    <a:lumMod val="75000"/>
                  </a:schemeClr>
                </a:solidFill>
                <a:latin typeface="NimbusRomNo9L-Regu"/>
              </a:rPr>
              <a:t>Campi</a:t>
            </a:r>
            <a:r>
              <a:rPr lang="fr-FR" sz="1200" dirty="0">
                <a:solidFill>
                  <a:schemeClr val="accent1">
                    <a:lumMod val="75000"/>
                  </a:schemeClr>
                </a:solidFill>
                <a:latin typeface="NimbusRomNo9L-Regu"/>
              </a:rPr>
              <a:t> et al., Phys. </a:t>
            </a:r>
            <a:r>
              <a:rPr lang="fr-FR" sz="1200" dirty="0" err="1">
                <a:solidFill>
                  <a:schemeClr val="accent1">
                    <a:lumMod val="75000"/>
                  </a:schemeClr>
                </a:solidFill>
                <a:latin typeface="NimbusRomNo9L-Regu"/>
              </a:rPr>
              <a:t>Lett</a:t>
            </a:r>
            <a:r>
              <a:rPr lang="fr-FR" sz="1200" dirty="0">
                <a:solidFill>
                  <a:schemeClr val="accent1">
                    <a:lumMod val="75000"/>
                  </a:schemeClr>
                </a:solidFill>
                <a:latin typeface="NimbusRomNo9L-Regu"/>
              </a:rPr>
              <a:t>. B 142 (1984) 8. --- </a:t>
            </a:r>
            <a:endParaRPr lang="fr-FR" sz="1200" dirty="0" smtClean="0">
              <a:solidFill>
                <a:schemeClr val="accent1">
                  <a:lumMod val="75000"/>
                </a:schemeClr>
              </a:solidFill>
              <a:latin typeface="NimbusRomNo9L-Regu"/>
            </a:endParaRPr>
          </a:p>
          <a:p>
            <a:r>
              <a:rPr lang="en-US" sz="1200" dirty="0" smtClean="0">
                <a:solidFill>
                  <a:schemeClr val="accent1">
                    <a:lumMod val="75000"/>
                  </a:schemeClr>
                </a:solidFill>
                <a:latin typeface="NimbusRomNo9L-Regu"/>
              </a:rPr>
              <a:t>J</a:t>
            </a:r>
            <a:r>
              <a:rPr lang="en-US" sz="1200" dirty="0">
                <a:solidFill>
                  <a:schemeClr val="accent1">
                    <a:lumMod val="75000"/>
                  </a:schemeClr>
                </a:solidFill>
                <a:latin typeface="NimbusRomNo9L-Regu"/>
              </a:rPr>
              <a:t>. </a:t>
            </a:r>
            <a:r>
              <a:rPr lang="en-US" sz="1200" dirty="0" err="1">
                <a:solidFill>
                  <a:schemeClr val="accent1">
                    <a:lumMod val="75000"/>
                  </a:schemeClr>
                </a:solidFill>
                <a:latin typeface="NimbusRomNo9L-Regu"/>
              </a:rPr>
              <a:t>Pouliot</a:t>
            </a:r>
            <a:r>
              <a:rPr lang="en-US" sz="1200" dirty="0">
                <a:solidFill>
                  <a:schemeClr val="accent1">
                    <a:lumMod val="75000"/>
                  </a:schemeClr>
                </a:solidFill>
                <a:latin typeface="NimbusRomNo9L-Regu"/>
              </a:rPr>
              <a:t> et al., Phys. Lett. B 299 (1993) 210. --- W. D. M. Rae et al., Phys. Rev. C 30 (1984) 158.</a:t>
            </a:r>
            <a:endParaRPr lang="en-US" sz="1200" dirty="0">
              <a:solidFill>
                <a:schemeClr val="accent1">
                  <a:lumMod val="75000"/>
                </a:schemeClr>
              </a:solidFill>
            </a:endParaRPr>
          </a:p>
        </p:txBody>
      </p:sp>
    </p:spTree>
    <p:extLst>
      <p:ext uri="{BB962C8B-B14F-4D97-AF65-F5344CB8AC3E}">
        <p14:creationId xmlns:p14="http://schemas.microsoft.com/office/powerpoint/2010/main" val="12938890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8691" y="6430860"/>
            <a:ext cx="3626030"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44</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15" name="Rettangolo 14"/>
          <p:cNvSpPr/>
          <p:nvPr/>
        </p:nvSpPr>
        <p:spPr>
          <a:xfrm>
            <a:off x="4290293" y="366180"/>
            <a:ext cx="2110507" cy="800219"/>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200" dirty="0" err="1"/>
              <a:t>Dalitz</a:t>
            </a:r>
            <a:r>
              <a:rPr lang="en-US" sz="2200" dirty="0"/>
              <a:t> Plots 1</a:t>
            </a:r>
            <a:r>
              <a:rPr lang="en-US" sz="2200" dirty="0">
                <a:sym typeface="Wingdings" panose="05000000000000000000" pitchFamily="2" charset="2"/>
              </a:rPr>
              <a:t></a:t>
            </a:r>
            <a:endParaRPr lang="en-US" sz="2200" dirty="0">
              <a:solidFill>
                <a:srgbClr val="FF0000"/>
              </a:solidFill>
            </a:endParaRPr>
          </a:p>
        </p:txBody>
      </p:sp>
      <p:pic>
        <p:nvPicPr>
          <p:cNvPr id="16" name="Immagine 15"/>
          <p:cNvPicPr>
            <a:picLocks noChangeAspect="1"/>
          </p:cNvPicPr>
          <p:nvPr/>
        </p:nvPicPr>
        <p:blipFill rotWithShape="1">
          <a:blip r:embed="rId5"/>
          <a:srcRect l="1456" t="1377" r="3676" b="3528"/>
          <a:stretch/>
        </p:blipFill>
        <p:spPr>
          <a:xfrm>
            <a:off x="3786724" y="1091769"/>
            <a:ext cx="7971049" cy="5738941"/>
          </a:xfrm>
          <a:prstGeom prst="rect">
            <a:avLst/>
          </a:prstGeom>
        </p:spPr>
      </p:pic>
      <p:sp>
        <p:nvSpPr>
          <p:cNvPr id="17" name="Rettangolo 16">
            <a:extLst>
              <a:ext uri="{FF2B5EF4-FFF2-40B4-BE49-F238E27FC236}">
                <a16:creationId xmlns:a16="http://schemas.microsoft.com/office/drawing/2014/main" id="{168EE86E-A476-4A39-9993-B7F826F40FFB}"/>
              </a:ext>
            </a:extLst>
          </p:cNvPr>
          <p:cNvSpPr/>
          <p:nvPr/>
        </p:nvSpPr>
        <p:spPr>
          <a:xfrm>
            <a:off x="485768" y="1239421"/>
            <a:ext cx="2502131" cy="83099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800" b="1" dirty="0">
              <a:ln>
                <a:solidFill>
                  <a:srgbClr val="002060"/>
                </a:solidFill>
              </a:ln>
              <a:solidFill>
                <a:srgbClr val="0070C0"/>
              </a:solidFill>
            </a:endParaRPr>
          </a:p>
          <a:p>
            <a:pPr algn="ctr"/>
            <a:r>
              <a:rPr lang="en-US" sz="2000" b="1" dirty="0">
                <a:ln>
                  <a:solidFill>
                    <a:srgbClr val="002060"/>
                  </a:solidFill>
                </a:ln>
                <a:solidFill>
                  <a:srgbClr val="0070C0"/>
                </a:solidFill>
              </a:rPr>
              <a:t>DALITZ PLOTS with RELATIVE ENERGIES</a:t>
            </a:r>
          </a:p>
        </p:txBody>
      </p:sp>
      <p:pic>
        <p:nvPicPr>
          <p:cNvPr id="18" name="Immagine 17">
            <a:extLst>
              <a:ext uri="{FF2B5EF4-FFF2-40B4-BE49-F238E27FC236}">
                <a16:creationId xmlns:a16="http://schemas.microsoft.com/office/drawing/2014/main" id="{2DE81618-C75D-4AE9-A4D8-43D6640196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26" y="2112004"/>
            <a:ext cx="2640551" cy="2451592"/>
          </a:xfrm>
          <a:prstGeom prst="rect">
            <a:avLst/>
          </a:prstGeom>
          <a:ln>
            <a:noFill/>
          </a:ln>
        </p:spPr>
      </p:pic>
      <p:pic>
        <p:nvPicPr>
          <p:cNvPr id="19" name="Immagine 18"/>
          <p:cNvPicPr>
            <a:picLocks noChangeAspect="1"/>
          </p:cNvPicPr>
          <p:nvPr/>
        </p:nvPicPr>
        <p:blipFill>
          <a:blip r:embed="rId7"/>
          <a:stretch>
            <a:fillRect/>
          </a:stretch>
        </p:blipFill>
        <p:spPr>
          <a:xfrm>
            <a:off x="645022" y="4744282"/>
            <a:ext cx="2550092" cy="446005"/>
          </a:xfrm>
          <a:prstGeom prst="rect">
            <a:avLst/>
          </a:prstGeom>
        </p:spPr>
      </p:pic>
      <p:pic>
        <p:nvPicPr>
          <p:cNvPr id="20" name="Immagine 19"/>
          <p:cNvPicPr>
            <a:picLocks noChangeAspect="1"/>
          </p:cNvPicPr>
          <p:nvPr/>
        </p:nvPicPr>
        <p:blipFill>
          <a:blip r:embed="rId8"/>
          <a:stretch>
            <a:fillRect/>
          </a:stretch>
        </p:blipFill>
        <p:spPr>
          <a:xfrm>
            <a:off x="794171" y="5181031"/>
            <a:ext cx="2418633" cy="538071"/>
          </a:xfrm>
          <a:prstGeom prst="rect">
            <a:avLst/>
          </a:prstGeom>
        </p:spPr>
      </p:pic>
    </p:spTree>
    <p:extLst>
      <p:ext uri="{BB962C8B-B14F-4D97-AF65-F5344CB8AC3E}">
        <p14:creationId xmlns:p14="http://schemas.microsoft.com/office/powerpoint/2010/main" val="5700295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45</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16" name="Titolo 1">
            <a:extLst>
              <a:ext uri="{FF2B5EF4-FFF2-40B4-BE49-F238E27FC236}">
                <a16:creationId xmlns:a16="http://schemas.microsoft.com/office/drawing/2014/main" id="{23BB51A8-9393-463A-A01E-77428E12E980}"/>
              </a:ext>
            </a:extLst>
          </p:cNvPr>
          <p:cNvSpPr txBox="1">
            <a:spLocks/>
          </p:cNvSpPr>
          <p:nvPr/>
        </p:nvSpPr>
        <p:spPr>
          <a:xfrm>
            <a:off x="6458299" y="168704"/>
            <a:ext cx="4301946" cy="94629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cap="none" dirty="0"/>
              <a:t>Results: </a:t>
            </a:r>
            <a:r>
              <a:rPr lang="en-US" sz="2000" cap="none" dirty="0" err="1"/>
              <a:t>Z</a:t>
            </a:r>
            <a:r>
              <a:rPr lang="en-US" sz="2000" cap="none" baseline="-25000" dirty="0" err="1"/>
              <a:t>tot</a:t>
            </a:r>
            <a:r>
              <a:rPr lang="en-US" sz="2000" cap="none" dirty="0"/>
              <a:t>=22</a:t>
            </a:r>
            <a:br>
              <a:rPr lang="en-US" sz="2000" cap="none" dirty="0"/>
            </a:br>
            <a:r>
              <a:rPr lang="en-US" sz="2000" cap="none" dirty="0"/>
              <a:t>Exclusive channels</a:t>
            </a:r>
          </a:p>
        </p:txBody>
      </p:sp>
      <p:grpSp>
        <p:nvGrpSpPr>
          <p:cNvPr id="17" name="Gruppo 16">
            <a:extLst>
              <a:ext uri="{FF2B5EF4-FFF2-40B4-BE49-F238E27FC236}">
                <a16:creationId xmlns:a16="http://schemas.microsoft.com/office/drawing/2014/main" id="{2E8CB839-D23F-41AE-8A52-73FA23B89AC9}"/>
              </a:ext>
            </a:extLst>
          </p:cNvPr>
          <p:cNvGrpSpPr/>
          <p:nvPr/>
        </p:nvGrpSpPr>
        <p:grpSpPr>
          <a:xfrm>
            <a:off x="3439303" y="727976"/>
            <a:ext cx="3593055" cy="2259923"/>
            <a:chOff x="4344248" y="1452622"/>
            <a:chExt cx="7584182" cy="3646680"/>
          </a:xfrm>
        </p:grpSpPr>
        <p:pic>
          <p:nvPicPr>
            <p:cNvPr id="18" name="Immagine 17">
              <a:extLst>
                <a:ext uri="{FF2B5EF4-FFF2-40B4-BE49-F238E27FC236}">
                  <a16:creationId xmlns:a16="http://schemas.microsoft.com/office/drawing/2014/main" id="{E794183E-B38B-49C0-9D16-266C0C78273C}"/>
                </a:ext>
              </a:extLst>
            </p:cNvPr>
            <p:cNvPicPr>
              <a:picLocks noChangeAspect="1"/>
            </p:cNvPicPr>
            <p:nvPr/>
          </p:nvPicPr>
          <p:blipFill rotWithShape="1">
            <a:blip r:embed="rId5"/>
            <a:srcRect l="-264" t="36491" r="33022" b="33705"/>
            <a:stretch/>
          </p:blipFill>
          <p:spPr>
            <a:xfrm>
              <a:off x="4344248" y="1452622"/>
              <a:ext cx="7584182" cy="3646680"/>
            </a:xfrm>
            <a:prstGeom prst="rect">
              <a:avLst/>
            </a:prstGeom>
            <a:solidFill>
              <a:schemeClr val="tx1"/>
            </a:solidFill>
            <a:ln w="28575">
              <a:solidFill>
                <a:schemeClr val="accent6"/>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6D4CCF7A-251B-4806-9FF6-B7027C4CCFB2}"/>
                </a:ext>
              </a:extLst>
            </p:cNvPr>
            <p:cNvPicPr>
              <a:picLocks noChangeAspect="1"/>
            </p:cNvPicPr>
            <p:nvPr/>
          </p:nvPicPr>
          <p:blipFill rotWithShape="1">
            <a:blip r:embed="rId5"/>
            <a:srcRect l="-426" r="31316" b="84180"/>
            <a:stretch/>
          </p:blipFill>
          <p:spPr>
            <a:xfrm>
              <a:off x="4572000" y="1452623"/>
              <a:ext cx="7268552" cy="1958238"/>
            </a:xfrm>
            <a:prstGeom prst="rect">
              <a:avLst/>
            </a:prstGeom>
            <a:solidFill>
              <a:schemeClr val="tx1"/>
            </a:solidFill>
            <a:ln w="28575">
              <a:noFill/>
            </a:ln>
            <a:effectLst/>
          </p:spPr>
        </p:pic>
      </p:grpSp>
      <p:grpSp>
        <p:nvGrpSpPr>
          <p:cNvPr id="20" name="Gruppo 19">
            <a:extLst>
              <a:ext uri="{FF2B5EF4-FFF2-40B4-BE49-F238E27FC236}">
                <a16:creationId xmlns:a16="http://schemas.microsoft.com/office/drawing/2014/main" id="{731DFFE2-9280-49BC-8659-639B7256589B}"/>
              </a:ext>
            </a:extLst>
          </p:cNvPr>
          <p:cNvGrpSpPr/>
          <p:nvPr/>
        </p:nvGrpSpPr>
        <p:grpSpPr>
          <a:xfrm>
            <a:off x="3489078" y="3589206"/>
            <a:ext cx="3594369" cy="2232046"/>
            <a:chOff x="4401337" y="1617962"/>
            <a:chExt cx="7210915" cy="4023402"/>
          </a:xfrm>
        </p:grpSpPr>
        <p:grpSp>
          <p:nvGrpSpPr>
            <p:cNvPr id="21" name="Gruppo 20">
              <a:extLst>
                <a:ext uri="{FF2B5EF4-FFF2-40B4-BE49-F238E27FC236}">
                  <a16:creationId xmlns:a16="http://schemas.microsoft.com/office/drawing/2014/main" id="{79A86BCA-9587-4B49-B5CC-BD543BB36C08}"/>
                </a:ext>
              </a:extLst>
            </p:cNvPr>
            <p:cNvGrpSpPr/>
            <p:nvPr/>
          </p:nvGrpSpPr>
          <p:grpSpPr>
            <a:xfrm>
              <a:off x="4401337" y="1617962"/>
              <a:ext cx="7210915" cy="4023402"/>
              <a:chOff x="7704290" y="3736162"/>
              <a:chExt cx="2934164" cy="1664394"/>
            </a:xfrm>
          </p:grpSpPr>
          <p:pic>
            <p:nvPicPr>
              <p:cNvPr id="23" name="Immagine 22">
                <a:extLst>
                  <a:ext uri="{FF2B5EF4-FFF2-40B4-BE49-F238E27FC236}">
                    <a16:creationId xmlns:a16="http://schemas.microsoft.com/office/drawing/2014/main" id="{3EE1AF54-3E58-4FC1-99E5-3BBE5145EA3B}"/>
                  </a:ext>
                </a:extLst>
              </p:cNvPr>
              <p:cNvPicPr>
                <a:picLocks noChangeAspect="1"/>
              </p:cNvPicPr>
              <p:nvPr/>
            </p:nvPicPr>
            <p:blipFill rotWithShape="1">
              <a:blip r:embed="rId6"/>
              <a:srcRect t="36088" r="31324" b="32750"/>
              <a:stretch/>
            </p:blipFill>
            <p:spPr>
              <a:xfrm>
                <a:off x="7704290" y="3736162"/>
                <a:ext cx="2934164" cy="1664394"/>
              </a:xfrm>
              <a:prstGeom prst="rect">
                <a:avLst/>
              </a:prstGeom>
              <a:solidFill>
                <a:schemeClr val="tx1"/>
              </a:solidFill>
              <a:ln w="28575">
                <a:solidFill>
                  <a:schemeClr val="accent1"/>
                </a:solidFill>
              </a:ln>
              <a:effectLst>
                <a:outerShdw blurRad="292100" dist="139700" dir="2700000" algn="tl" rotWithShape="0">
                  <a:srgbClr val="333333">
                    <a:alpha val="65000"/>
                  </a:srgbClr>
                </a:outerShdw>
              </a:effectLst>
            </p:spPr>
          </p:pic>
          <p:sp>
            <p:nvSpPr>
              <p:cNvPr id="24" name="CasellaDiTesto 23">
                <a:extLst>
                  <a:ext uri="{FF2B5EF4-FFF2-40B4-BE49-F238E27FC236}">
                    <a16:creationId xmlns:a16="http://schemas.microsoft.com/office/drawing/2014/main" id="{CCBCF5F5-CD58-401B-8535-2D83179A4745}"/>
                  </a:ext>
                </a:extLst>
              </p:cNvPr>
              <p:cNvSpPr txBox="1"/>
              <p:nvPr/>
            </p:nvSpPr>
            <p:spPr>
              <a:xfrm>
                <a:off x="7871284" y="4121283"/>
                <a:ext cx="675897" cy="43605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3200" b="1" dirty="0">
                  <a:ln>
                    <a:solidFill>
                      <a:srgbClr val="0070C0"/>
                    </a:solidFill>
                  </a:ln>
                  <a:solidFill>
                    <a:srgbClr val="0070C0"/>
                  </a:solidFill>
                </a:endParaRPr>
              </a:p>
            </p:txBody>
          </p:sp>
        </p:grpSp>
        <p:pic>
          <p:nvPicPr>
            <p:cNvPr id="22" name="Immagine 21">
              <a:extLst>
                <a:ext uri="{FF2B5EF4-FFF2-40B4-BE49-F238E27FC236}">
                  <a16:creationId xmlns:a16="http://schemas.microsoft.com/office/drawing/2014/main" id="{273E23B0-75A3-42E0-A570-347AA33C212D}"/>
                </a:ext>
              </a:extLst>
            </p:cNvPr>
            <p:cNvPicPr>
              <a:picLocks noChangeAspect="1"/>
            </p:cNvPicPr>
            <p:nvPr/>
          </p:nvPicPr>
          <p:blipFill rotWithShape="1">
            <a:blip r:embed="rId6"/>
            <a:srcRect l="-184" t="1330" r="31508" b="83917"/>
            <a:stretch/>
          </p:blipFill>
          <p:spPr>
            <a:xfrm>
              <a:off x="4572000" y="1618923"/>
              <a:ext cx="6816110" cy="1877129"/>
            </a:xfrm>
            <a:prstGeom prst="rect">
              <a:avLst/>
            </a:prstGeom>
            <a:solidFill>
              <a:schemeClr val="tx1"/>
            </a:solidFill>
            <a:ln w="28575">
              <a:noFill/>
            </a:ln>
            <a:effectLst/>
          </p:spPr>
        </p:pic>
      </p:grpSp>
      <p:sp>
        <p:nvSpPr>
          <p:cNvPr id="25" name="Titolo 1">
            <a:extLst>
              <a:ext uri="{FF2B5EF4-FFF2-40B4-BE49-F238E27FC236}">
                <a16:creationId xmlns:a16="http://schemas.microsoft.com/office/drawing/2014/main" id="{FADCEEF5-FAF9-4C92-A723-3905831C30D5}"/>
              </a:ext>
            </a:extLst>
          </p:cNvPr>
          <p:cNvSpPr txBox="1">
            <a:spLocks/>
          </p:cNvSpPr>
          <p:nvPr/>
        </p:nvSpPr>
        <p:spPr>
          <a:xfrm>
            <a:off x="494883" y="3044215"/>
            <a:ext cx="2237277" cy="544990"/>
          </a:xfrm>
          <a:prstGeom prst="rect">
            <a:avLst/>
          </a:prstGeom>
          <a:solidFill>
            <a:schemeClr val="bg1"/>
          </a:solidFill>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b="1" cap="none" baseline="30000" dirty="0">
                <a:ln>
                  <a:solidFill>
                    <a:srgbClr val="0070C0"/>
                  </a:solidFill>
                </a:ln>
                <a:solidFill>
                  <a:schemeClr val="accent6"/>
                </a:solidFill>
              </a:rPr>
              <a:t>42-x</a:t>
            </a:r>
            <a:r>
              <a:rPr lang="en-US" sz="2400" b="1" cap="none" dirty="0">
                <a:ln>
                  <a:solidFill>
                    <a:srgbClr val="0070C0"/>
                  </a:solidFill>
                </a:ln>
                <a:solidFill>
                  <a:schemeClr val="accent6"/>
                </a:solidFill>
              </a:rPr>
              <a:t>Ca + 1</a:t>
            </a:r>
            <a:r>
              <a:rPr lang="en-US" sz="2400" b="1" cap="none" dirty="0">
                <a:ln>
                  <a:solidFill>
                    <a:srgbClr val="0070C0"/>
                  </a:solidFill>
                </a:ln>
                <a:solidFill>
                  <a:schemeClr val="accent6"/>
                </a:solidFill>
                <a:latin typeface="Symbol" panose="05050102010706020507" pitchFamily="18" charset="2"/>
              </a:rPr>
              <a:t>a</a:t>
            </a:r>
            <a:r>
              <a:rPr lang="en-US" sz="2400" b="1" cap="none" dirty="0">
                <a:ln>
                  <a:solidFill>
                    <a:srgbClr val="0070C0"/>
                  </a:solidFill>
                </a:ln>
                <a:solidFill>
                  <a:schemeClr val="accent6"/>
                </a:solidFill>
              </a:rPr>
              <a:t> + </a:t>
            </a:r>
            <a:r>
              <a:rPr lang="en-US" sz="2400" b="1" cap="none" dirty="0" err="1">
                <a:ln>
                  <a:solidFill>
                    <a:srgbClr val="0070C0"/>
                  </a:solidFill>
                </a:ln>
                <a:solidFill>
                  <a:schemeClr val="accent6"/>
                </a:solidFill>
              </a:rPr>
              <a:t>xn</a:t>
            </a:r>
            <a:endParaRPr lang="en-US" sz="2400" b="1" cap="none" dirty="0">
              <a:ln>
                <a:solidFill>
                  <a:srgbClr val="0070C0"/>
                </a:solidFill>
              </a:ln>
              <a:solidFill>
                <a:schemeClr val="accent6"/>
              </a:solidFill>
            </a:endParaRPr>
          </a:p>
        </p:txBody>
      </p:sp>
      <p:sp>
        <p:nvSpPr>
          <p:cNvPr id="26" name="Titolo 1">
            <a:extLst>
              <a:ext uri="{FF2B5EF4-FFF2-40B4-BE49-F238E27FC236}">
                <a16:creationId xmlns:a16="http://schemas.microsoft.com/office/drawing/2014/main" id="{D7134785-46B6-4355-ADB1-677B46BC12BE}"/>
              </a:ext>
            </a:extLst>
          </p:cNvPr>
          <p:cNvSpPr txBox="1">
            <a:spLocks/>
          </p:cNvSpPr>
          <p:nvPr/>
        </p:nvSpPr>
        <p:spPr>
          <a:xfrm>
            <a:off x="655558" y="5989807"/>
            <a:ext cx="2034112" cy="520316"/>
          </a:xfrm>
          <a:prstGeom prst="rect">
            <a:avLst/>
          </a:prstGeom>
          <a:solidFill>
            <a:schemeClr val="bg1"/>
          </a:solidFill>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b="1" cap="none" baseline="30000" dirty="0">
                <a:ln>
                  <a:solidFill>
                    <a:srgbClr val="C00000"/>
                  </a:solidFill>
                </a:ln>
                <a:solidFill>
                  <a:srgbClr val="FF0000"/>
                </a:solidFill>
              </a:rPr>
              <a:t>38-x</a:t>
            </a:r>
            <a:r>
              <a:rPr lang="en-US" sz="2400" b="1" cap="none" dirty="0">
                <a:ln>
                  <a:solidFill>
                    <a:srgbClr val="C00000"/>
                  </a:solidFill>
                </a:ln>
                <a:solidFill>
                  <a:srgbClr val="FF0000"/>
                </a:solidFill>
              </a:rPr>
              <a:t>Ar + 2</a:t>
            </a:r>
            <a:r>
              <a:rPr lang="en-US" sz="2400" b="1" cap="none" dirty="0">
                <a:ln>
                  <a:solidFill>
                    <a:srgbClr val="C00000"/>
                  </a:solidFill>
                </a:ln>
                <a:solidFill>
                  <a:srgbClr val="FF0000"/>
                </a:solidFill>
                <a:latin typeface="Symbol" panose="05050102010706020507" pitchFamily="18" charset="2"/>
              </a:rPr>
              <a:t>a</a:t>
            </a:r>
            <a:r>
              <a:rPr lang="en-US" sz="2400" b="1" cap="none" dirty="0">
                <a:ln>
                  <a:solidFill>
                    <a:srgbClr val="C00000"/>
                  </a:solidFill>
                </a:ln>
                <a:solidFill>
                  <a:srgbClr val="FF0000"/>
                </a:solidFill>
              </a:rPr>
              <a:t> + </a:t>
            </a:r>
            <a:r>
              <a:rPr lang="en-US" sz="2400" b="1" cap="none" dirty="0" err="1">
                <a:ln>
                  <a:solidFill>
                    <a:srgbClr val="C00000"/>
                  </a:solidFill>
                </a:ln>
                <a:solidFill>
                  <a:srgbClr val="FF0000"/>
                </a:solidFill>
              </a:rPr>
              <a:t>xn</a:t>
            </a:r>
            <a:endParaRPr lang="en-US" sz="2400" b="1" cap="none" dirty="0">
              <a:ln>
                <a:solidFill>
                  <a:srgbClr val="C00000"/>
                </a:solidFill>
              </a:ln>
              <a:solidFill>
                <a:srgbClr val="FF0000"/>
              </a:solidFill>
            </a:endParaRPr>
          </a:p>
        </p:txBody>
      </p:sp>
      <p:grpSp>
        <p:nvGrpSpPr>
          <p:cNvPr id="27" name="Gruppo 26">
            <a:extLst>
              <a:ext uri="{FF2B5EF4-FFF2-40B4-BE49-F238E27FC236}">
                <a16:creationId xmlns:a16="http://schemas.microsoft.com/office/drawing/2014/main" id="{A4F8DBBA-4C6D-4BED-B94F-DA28B1F42735}"/>
              </a:ext>
            </a:extLst>
          </p:cNvPr>
          <p:cNvGrpSpPr/>
          <p:nvPr/>
        </p:nvGrpSpPr>
        <p:grpSpPr>
          <a:xfrm>
            <a:off x="4663716" y="1023345"/>
            <a:ext cx="1312341" cy="1414948"/>
            <a:chOff x="4392966" y="990064"/>
            <a:chExt cx="1437448" cy="1031253"/>
          </a:xfrm>
        </p:grpSpPr>
        <p:cxnSp>
          <p:nvCxnSpPr>
            <p:cNvPr id="28" name="Connettore 2 27">
              <a:extLst>
                <a:ext uri="{FF2B5EF4-FFF2-40B4-BE49-F238E27FC236}">
                  <a16:creationId xmlns:a16="http://schemas.microsoft.com/office/drawing/2014/main" id="{40B37B4D-28AA-4EA8-B85D-64146D12E0C6}"/>
                </a:ext>
              </a:extLst>
            </p:cNvPr>
            <p:cNvCxnSpPr>
              <a:cxnSpLocks/>
            </p:cNvCxnSpPr>
            <p:nvPr/>
          </p:nvCxnSpPr>
          <p:spPr>
            <a:xfrm>
              <a:off x="5259893" y="1469689"/>
              <a:ext cx="570521" cy="551628"/>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1EA8ADD7-5F79-4523-9D05-2B5176E6199F}"/>
                </a:ext>
              </a:extLst>
            </p:cNvPr>
            <p:cNvSpPr txBox="1"/>
            <p:nvPr/>
          </p:nvSpPr>
          <p:spPr>
            <a:xfrm>
              <a:off x="4392966" y="990064"/>
              <a:ext cx="1409334" cy="42620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rgbClr val="FFFF00"/>
                    </a:solidFill>
                  </a:ln>
                  <a:solidFill>
                    <a:schemeClr val="accent3"/>
                  </a:solidFill>
                </a:rPr>
                <a:t>More dissipative</a:t>
              </a:r>
            </a:p>
          </p:txBody>
        </p:sp>
      </p:grpSp>
      <p:grpSp>
        <p:nvGrpSpPr>
          <p:cNvPr id="30" name="Gruppo 29">
            <a:extLst>
              <a:ext uri="{FF2B5EF4-FFF2-40B4-BE49-F238E27FC236}">
                <a16:creationId xmlns:a16="http://schemas.microsoft.com/office/drawing/2014/main" id="{A4F8DBBA-4C6D-4BED-B94F-DA28B1F42735}"/>
              </a:ext>
            </a:extLst>
          </p:cNvPr>
          <p:cNvGrpSpPr/>
          <p:nvPr/>
        </p:nvGrpSpPr>
        <p:grpSpPr>
          <a:xfrm>
            <a:off x="4599125" y="4019339"/>
            <a:ext cx="1272094" cy="1121704"/>
            <a:chOff x="4839998" y="1166579"/>
            <a:chExt cx="1393364" cy="817529"/>
          </a:xfrm>
        </p:grpSpPr>
        <p:cxnSp>
          <p:nvCxnSpPr>
            <p:cNvPr id="31" name="Connettore 2 30">
              <a:extLst>
                <a:ext uri="{FF2B5EF4-FFF2-40B4-BE49-F238E27FC236}">
                  <a16:creationId xmlns:a16="http://schemas.microsoft.com/office/drawing/2014/main" id="{40B37B4D-28AA-4EA8-B85D-64146D12E0C6}"/>
                </a:ext>
              </a:extLst>
            </p:cNvPr>
            <p:cNvCxnSpPr>
              <a:cxnSpLocks/>
            </p:cNvCxnSpPr>
            <p:nvPr/>
          </p:nvCxnSpPr>
          <p:spPr>
            <a:xfrm>
              <a:off x="5701524" y="1591304"/>
              <a:ext cx="531838" cy="392804"/>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1EA8ADD7-5F79-4523-9D05-2B5176E6199F}"/>
                </a:ext>
              </a:extLst>
            </p:cNvPr>
            <p:cNvSpPr txBox="1"/>
            <p:nvPr/>
          </p:nvSpPr>
          <p:spPr>
            <a:xfrm>
              <a:off x="4839998" y="1166579"/>
              <a:ext cx="1393364" cy="42620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rgbClr val="FFFF00"/>
                    </a:solidFill>
                  </a:ln>
                  <a:solidFill>
                    <a:schemeClr val="accent3"/>
                  </a:solidFill>
                </a:rPr>
                <a:t>More dissipative</a:t>
              </a:r>
            </a:p>
          </p:txBody>
        </p:sp>
      </p:grpSp>
      <p:grpSp>
        <p:nvGrpSpPr>
          <p:cNvPr id="33" name="Gruppo 32">
            <a:extLst>
              <a:ext uri="{FF2B5EF4-FFF2-40B4-BE49-F238E27FC236}">
                <a16:creationId xmlns:a16="http://schemas.microsoft.com/office/drawing/2014/main" id="{4DD2BF62-5E9E-45D3-99B9-3D60E452B12F}"/>
              </a:ext>
            </a:extLst>
          </p:cNvPr>
          <p:cNvGrpSpPr/>
          <p:nvPr/>
        </p:nvGrpSpPr>
        <p:grpSpPr>
          <a:xfrm>
            <a:off x="7835765" y="2983532"/>
            <a:ext cx="3045597" cy="2299915"/>
            <a:chOff x="8634712" y="2865608"/>
            <a:chExt cx="3251451" cy="2299915"/>
          </a:xfrm>
        </p:grpSpPr>
        <p:pic>
          <p:nvPicPr>
            <p:cNvPr id="34" name="Immagine 33">
              <a:extLst>
                <a:ext uri="{FF2B5EF4-FFF2-40B4-BE49-F238E27FC236}">
                  <a16:creationId xmlns:a16="http://schemas.microsoft.com/office/drawing/2014/main" id="{C5ED2677-2C79-40B6-BB60-0C1C2B96CD45}"/>
                </a:ext>
              </a:extLst>
            </p:cNvPr>
            <p:cNvPicPr>
              <a:picLocks noChangeAspect="1"/>
            </p:cNvPicPr>
            <p:nvPr/>
          </p:nvPicPr>
          <p:blipFill rotWithShape="1">
            <a:blip r:embed="rId7">
              <a:extLst>
                <a:ext uri="{28A0092B-C50C-407E-A947-70E740481C1C}">
                  <a14:useLocalDpi xmlns:a14="http://schemas.microsoft.com/office/drawing/2010/main" val="0"/>
                </a:ext>
              </a:extLst>
            </a:blip>
            <a:srcRect l="67921" t="49975"/>
            <a:stretch/>
          </p:blipFill>
          <p:spPr>
            <a:xfrm>
              <a:off x="8634712" y="2865608"/>
              <a:ext cx="3251451" cy="2299915"/>
            </a:xfrm>
            <a:prstGeom prst="rect">
              <a:avLst/>
            </a:prstGeom>
            <a:ln w="28575">
              <a:solidFill>
                <a:srgbClr val="FF9900"/>
              </a:solidFill>
            </a:ln>
            <a:effectLst>
              <a:outerShdw blurRad="292100" dist="139700" dir="2700000" algn="tl" rotWithShape="0">
                <a:srgbClr val="333333">
                  <a:alpha val="65000"/>
                </a:srgbClr>
              </a:outerShdw>
            </a:effectLst>
          </p:spPr>
        </p:pic>
        <p:pic>
          <p:nvPicPr>
            <p:cNvPr id="35" name="Immagine 34">
              <a:extLst>
                <a:ext uri="{FF2B5EF4-FFF2-40B4-BE49-F238E27FC236}">
                  <a16:creationId xmlns:a16="http://schemas.microsoft.com/office/drawing/2014/main" id="{795085C3-80AE-4340-846B-34AE237C973B}"/>
                </a:ext>
              </a:extLst>
            </p:cNvPr>
            <p:cNvPicPr>
              <a:picLocks noChangeAspect="1"/>
            </p:cNvPicPr>
            <p:nvPr/>
          </p:nvPicPr>
          <p:blipFill rotWithShape="1">
            <a:blip r:embed="rId7">
              <a:extLst>
                <a:ext uri="{28A0092B-C50C-407E-A947-70E740481C1C}">
                  <a14:useLocalDpi xmlns:a14="http://schemas.microsoft.com/office/drawing/2010/main" val="0"/>
                </a:ext>
              </a:extLst>
            </a:blip>
            <a:srcRect l="7786" t="558" r="73914" b="59567"/>
            <a:stretch/>
          </p:blipFill>
          <p:spPr>
            <a:xfrm>
              <a:off x="9307738" y="3248205"/>
              <a:ext cx="967551" cy="956314"/>
            </a:xfrm>
            <a:prstGeom prst="rect">
              <a:avLst/>
            </a:prstGeom>
            <a:ln w="28575">
              <a:noFill/>
            </a:ln>
            <a:effectLst/>
          </p:spPr>
        </p:pic>
      </p:grpSp>
      <p:sp>
        <p:nvSpPr>
          <p:cNvPr id="36" name="Titolo 1">
            <a:extLst>
              <a:ext uri="{FF2B5EF4-FFF2-40B4-BE49-F238E27FC236}">
                <a16:creationId xmlns:a16="http://schemas.microsoft.com/office/drawing/2014/main" id="{236A00EE-3EF8-49B5-903B-39CEA5287BA8}"/>
              </a:ext>
            </a:extLst>
          </p:cNvPr>
          <p:cNvSpPr txBox="1">
            <a:spLocks/>
          </p:cNvSpPr>
          <p:nvPr/>
        </p:nvSpPr>
        <p:spPr>
          <a:xfrm>
            <a:off x="9085319" y="5416202"/>
            <a:ext cx="1999049" cy="520316"/>
          </a:xfrm>
          <a:prstGeom prst="rect">
            <a:avLst/>
          </a:prstGeom>
          <a:solidFill>
            <a:schemeClr val="bg1"/>
          </a:solidFill>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b="1" cap="none" baseline="30000" dirty="0">
                <a:ln>
                  <a:solidFill>
                    <a:srgbClr val="FF3300"/>
                  </a:solidFill>
                </a:ln>
                <a:solidFill>
                  <a:srgbClr val="FF9900"/>
                </a:solidFill>
              </a:rPr>
              <a:t>34-x</a:t>
            </a:r>
            <a:r>
              <a:rPr lang="en-US" sz="2400" b="1" cap="none" dirty="0">
                <a:ln>
                  <a:solidFill>
                    <a:srgbClr val="FF3300"/>
                  </a:solidFill>
                </a:ln>
                <a:solidFill>
                  <a:srgbClr val="FF9900"/>
                </a:solidFill>
              </a:rPr>
              <a:t>S + 3</a:t>
            </a:r>
            <a:r>
              <a:rPr lang="en-US" sz="2400" b="1" cap="none" dirty="0">
                <a:ln>
                  <a:solidFill>
                    <a:srgbClr val="FF3300"/>
                  </a:solidFill>
                </a:ln>
                <a:solidFill>
                  <a:srgbClr val="FF9900"/>
                </a:solidFill>
                <a:latin typeface="Symbol" panose="05050102010706020507" pitchFamily="18" charset="2"/>
              </a:rPr>
              <a:t>a</a:t>
            </a:r>
            <a:r>
              <a:rPr lang="en-US" sz="2400" b="1" cap="none" dirty="0">
                <a:ln>
                  <a:solidFill>
                    <a:srgbClr val="FF3300"/>
                  </a:solidFill>
                </a:ln>
                <a:solidFill>
                  <a:srgbClr val="FF9900"/>
                </a:solidFill>
              </a:rPr>
              <a:t> + </a:t>
            </a:r>
            <a:r>
              <a:rPr lang="en-US" sz="2400" b="1" cap="none" dirty="0" err="1">
                <a:ln>
                  <a:solidFill>
                    <a:srgbClr val="FF3300"/>
                  </a:solidFill>
                </a:ln>
                <a:solidFill>
                  <a:srgbClr val="FF9900"/>
                </a:solidFill>
              </a:rPr>
              <a:t>xn</a:t>
            </a:r>
            <a:endParaRPr lang="en-US" sz="2400" b="1" cap="none" dirty="0">
              <a:ln>
                <a:solidFill>
                  <a:srgbClr val="FF3300"/>
                </a:solidFill>
              </a:ln>
              <a:solidFill>
                <a:srgbClr val="FF9900"/>
              </a:solidFill>
            </a:endParaRPr>
          </a:p>
        </p:txBody>
      </p:sp>
      <p:grpSp>
        <p:nvGrpSpPr>
          <p:cNvPr id="37" name="Gruppo 36">
            <a:extLst>
              <a:ext uri="{FF2B5EF4-FFF2-40B4-BE49-F238E27FC236}">
                <a16:creationId xmlns:a16="http://schemas.microsoft.com/office/drawing/2014/main" id="{B181ADEA-8702-459E-9D4F-63DABE93CC75}"/>
              </a:ext>
            </a:extLst>
          </p:cNvPr>
          <p:cNvGrpSpPr/>
          <p:nvPr/>
        </p:nvGrpSpPr>
        <p:grpSpPr>
          <a:xfrm>
            <a:off x="7839315" y="4303093"/>
            <a:ext cx="1418203" cy="1686714"/>
            <a:chOff x="6421763" y="-1074149"/>
            <a:chExt cx="1686419" cy="1686714"/>
          </a:xfrm>
        </p:grpSpPr>
        <p:cxnSp>
          <p:nvCxnSpPr>
            <p:cNvPr id="38" name="Connettore 2 37">
              <a:extLst>
                <a:ext uri="{FF2B5EF4-FFF2-40B4-BE49-F238E27FC236}">
                  <a16:creationId xmlns:a16="http://schemas.microsoft.com/office/drawing/2014/main" id="{F16F6485-D2BB-4FE9-AA80-38D410108059}"/>
                </a:ext>
              </a:extLst>
            </p:cNvPr>
            <p:cNvCxnSpPr>
              <a:cxnSpLocks/>
            </p:cNvCxnSpPr>
            <p:nvPr/>
          </p:nvCxnSpPr>
          <p:spPr>
            <a:xfrm flipV="1">
              <a:off x="7337337" y="-1074149"/>
              <a:ext cx="770845" cy="1105841"/>
            </a:xfrm>
            <a:prstGeom prst="straightConnector1">
              <a:avLst/>
            </a:prstGeom>
            <a:ln w="762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42F79931-6A63-406D-BBB6-22AAFF79EA04}"/>
                </a:ext>
              </a:extLst>
            </p:cNvPr>
            <p:cNvSpPr txBox="1"/>
            <p:nvPr/>
          </p:nvSpPr>
          <p:spPr>
            <a:xfrm>
              <a:off x="6421763" y="-2988"/>
              <a:ext cx="1409334" cy="61555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rgbClr val="FFFF00"/>
                    </a:solidFill>
                  </a:ln>
                  <a:solidFill>
                    <a:schemeClr val="accent3"/>
                  </a:solidFill>
                </a:rPr>
                <a:t>More dissipati</a:t>
              </a:r>
              <a:r>
                <a:rPr lang="en-US" b="1" dirty="0">
                  <a:ln>
                    <a:solidFill>
                      <a:srgbClr val="FFFF00"/>
                    </a:solidFill>
                  </a:ln>
                  <a:solidFill>
                    <a:schemeClr val="accent3"/>
                  </a:solidFill>
                </a:rPr>
                <a:t>ve</a:t>
              </a:r>
            </a:p>
          </p:txBody>
        </p:sp>
      </p:grpSp>
      <p:pic>
        <p:nvPicPr>
          <p:cNvPr id="40" name="Immagine 39"/>
          <p:cNvPicPr>
            <a:picLocks noChangeAspect="1"/>
          </p:cNvPicPr>
          <p:nvPr/>
        </p:nvPicPr>
        <p:blipFill rotWithShape="1">
          <a:blip r:embed="rId8"/>
          <a:srcRect l="4364" t="5898" r="9099" b="12928"/>
          <a:stretch/>
        </p:blipFill>
        <p:spPr>
          <a:xfrm>
            <a:off x="58463" y="962927"/>
            <a:ext cx="2942730" cy="2036006"/>
          </a:xfrm>
          <a:prstGeom prst="rect">
            <a:avLst/>
          </a:prstGeom>
        </p:spPr>
      </p:pic>
      <p:pic>
        <p:nvPicPr>
          <p:cNvPr id="41" name="Immagine 40"/>
          <p:cNvPicPr>
            <a:picLocks noChangeAspect="1"/>
          </p:cNvPicPr>
          <p:nvPr/>
        </p:nvPicPr>
        <p:blipFill rotWithShape="1">
          <a:blip r:embed="rId9"/>
          <a:srcRect l="5110" t="6538" r="8427" b="12617"/>
          <a:stretch/>
        </p:blipFill>
        <p:spPr>
          <a:xfrm>
            <a:off x="97603" y="3750241"/>
            <a:ext cx="3012796" cy="2186277"/>
          </a:xfrm>
          <a:prstGeom prst="rect">
            <a:avLst/>
          </a:prstGeom>
        </p:spPr>
      </p:pic>
      <p:pic>
        <p:nvPicPr>
          <p:cNvPr id="42" name="Immagine 41"/>
          <p:cNvPicPr>
            <a:picLocks noChangeAspect="1"/>
          </p:cNvPicPr>
          <p:nvPr/>
        </p:nvPicPr>
        <p:blipFill rotWithShape="1">
          <a:blip r:embed="rId10"/>
          <a:srcRect l="5141" t="4635" r="9170" b="12635"/>
          <a:stretch/>
        </p:blipFill>
        <p:spPr>
          <a:xfrm>
            <a:off x="7739501" y="892548"/>
            <a:ext cx="3325117" cy="1998081"/>
          </a:xfrm>
          <a:prstGeom prst="rect">
            <a:avLst/>
          </a:prstGeom>
        </p:spPr>
      </p:pic>
      <p:sp>
        <p:nvSpPr>
          <p:cNvPr id="43" name="CasellaDiTesto 42"/>
          <p:cNvSpPr txBox="1"/>
          <p:nvPr/>
        </p:nvSpPr>
        <p:spPr>
          <a:xfrm>
            <a:off x="3325646" y="5936608"/>
            <a:ext cx="4298421" cy="338554"/>
          </a:xfrm>
          <a:prstGeom prst="rect">
            <a:avLst/>
          </a:prstGeom>
          <a:noFill/>
        </p:spPr>
        <p:txBody>
          <a:bodyPr wrap="none" rtlCol="0">
            <a:spAutoFit/>
          </a:bodyPr>
          <a:lstStyle/>
          <a:p>
            <a:r>
              <a:rPr lang="it-IT" sz="1600" dirty="0" err="1" smtClean="0">
                <a:solidFill>
                  <a:srgbClr val="C00000"/>
                </a:solidFill>
              </a:rPr>
              <a:t>Observed</a:t>
            </a:r>
            <a:r>
              <a:rPr lang="it-IT" sz="1600" dirty="0" smtClean="0">
                <a:solidFill>
                  <a:srgbClr val="C00000"/>
                </a:solidFill>
              </a:rPr>
              <a:t> </a:t>
            </a:r>
            <a:r>
              <a:rPr lang="it-IT" sz="1600" dirty="0" err="1" smtClean="0">
                <a:solidFill>
                  <a:srgbClr val="C00000"/>
                </a:solidFill>
              </a:rPr>
              <a:t>differences</a:t>
            </a:r>
            <a:r>
              <a:rPr lang="it-IT" sz="1600" dirty="0" smtClean="0">
                <a:solidFill>
                  <a:srgbClr val="C00000"/>
                </a:solidFill>
              </a:rPr>
              <a:t> from the </a:t>
            </a:r>
            <a:r>
              <a:rPr lang="it-IT" sz="1600" dirty="0" err="1" smtClean="0">
                <a:solidFill>
                  <a:srgbClr val="C00000"/>
                </a:solidFill>
              </a:rPr>
              <a:t>entrance</a:t>
            </a:r>
            <a:r>
              <a:rPr lang="it-IT" sz="1600" dirty="0" smtClean="0">
                <a:solidFill>
                  <a:srgbClr val="C00000"/>
                </a:solidFill>
              </a:rPr>
              <a:t> </a:t>
            </a:r>
            <a:r>
              <a:rPr lang="it-IT" sz="1600" dirty="0" err="1" smtClean="0">
                <a:solidFill>
                  <a:srgbClr val="C00000"/>
                </a:solidFill>
              </a:rPr>
              <a:t>channels</a:t>
            </a:r>
            <a:endParaRPr lang="it-IT" sz="1600" dirty="0">
              <a:solidFill>
                <a:srgbClr val="C00000"/>
              </a:solidFill>
            </a:endParaRPr>
          </a:p>
        </p:txBody>
      </p:sp>
      <p:sp>
        <p:nvSpPr>
          <p:cNvPr id="4" name="CasellaDiTesto 3"/>
          <p:cNvSpPr txBox="1"/>
          <p:nvPr/>
        </p:nvSpPr>
        <p:spPr>
          <a:xfrm>
            <a:off x="7844351" y="5993155"/>
            <a:ext cx="4133001" cy="584775"/>
          </a:xfrm>
          <a:prstGeom prst="rect">
            <a:avLst/>
          </a:prstGeom>
          <a:noFill/>
        </p:spPr>
        <p:txBody>
          <a:bodyPr wrap="square" rtlCol="0">
            <a:spAutoFit/>
          </a:bodyPr>
          <a:lstStyle/>
          <a:p>
            <a:r>
              <a:rPr lang="en-US" sz="1600" dirty="0" smtClean="0"/>
              <a:t>Dynamical models (</a:t>
            </a:r>
            <a:r>
              <a:rPr lang="en-US" sz="1600" dirty="0" err="1" smtClean="0"/>
              <a:t>Hypse</a:t>
            </a:r>
            <a:r>
              <a:rPr lang="en-US" sz="1600" dirty="0" smtClean="0"/>
              <a:t>) better describe dissipation: cross check undergoing</a:t>
            </a:r>
            <a:endParaRPr lang="en-US" sz="1600" dirty="0"/>
          </a:p>
        </p:txBody>
      </p:sp>
    </p:spTree>
    <p:extLst>
      <p:ext uri="{BB962C8B-B14F-4D97-AF65-F5344CB8AC3E}">
        <p14:creationId xmlns:p14="http://schemas.microsoft.com/office/powerpoint/2010/main" val="2230300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46</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pic>
        <p:nvPicPr>
          <p:cNvPr id="7" name="Immagine 6"/>
          <p:cNvPicPr>
            <a:picLocks noChangeAspect="1"/>
          </p:cNvPicPr>
          <p:nvPr/>
        </p:nvPicPr>
        <p:blipFill>
          <a:blip r:embed="rId5"/>
          <a:stretch>
            <a:fillRect/>
          </a:stretch>
        </p:blipFill>
        <p:spPr>
          <a:xfrm>
            <a:off x="1081842" y="440810"/>
            <a:ext cx="2927122" cy="6609117"/>
          </a:xfrm>
          <a:prstGeom prst="rect">
            <a:avLst/>
          </a:prstGeom>
        </p:spPr>
      </p:pic>
      <p:pic>
        <p:nvPicPr>
          <p:cNvPr id="8" name="Immagine 7"/>
          <p:cNvPicPr>
            <a:picLocks noChangeAspect="1"/>
          </p:cNvPicPr>
          <p:nvPr/>
        </p:nvPicPr>
        <p:blipFill>
          <a:blip r:embed="rId6"/>
          <a:stretch>
            <a:fillRect/>
          </a:stretch>
        </p:blipFill>
        <p:spPr>
          <a:xfrm>
            <a:off x="4457108" y="952498"/>
            <a:ext cx="7782536" cy="5602932"/>
          </a:xfrm>
          <a:prstGeom prst="rect">
            <a:avLst/>
          </a:prstGeom>
        </p:spPr>
      </p:pic>
      <p:sp>
        <p:nvSpPr>
          <p:cNvPr id="9" name="Rettangolo 8"/>
          <p:cNvSpPr/>
          <p:nvPr/>
        </p:nvSpPr>
        <p:spPr>
          <a:xfrm>
            <a:off x="4969607" y="288675"/>
            <a:ext cx="3378769" cy="830997"/>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a:t>
            </a:r>
            <a:br>
              <a:rPr lang="en-US" sz="2400" dirty="0"/>
            </a:br>
            <a:r>
              <a:rPr lang="en-US" sz="2400" b="1" dirty="0">
                <a:solidFill>
                  <a:srgbClr val="C00000"/>
                </a:solidFill>
              </a:rPr>
              <a:t>Z</a:t>
            </a:r>
            <a:r>
              <a:rPr lang="en-US" sz="2400" b="1" baseline="-25000" dirty="0">
                <a:solidFill>
                  <a:srgbClr val="C00000"/>
                </a:solidFill>
              </a:rPr>
              <a:t>ER</a:t>
            </a:r>
            <a:r>
              <a:rPr lang="en-US" sz="2400" b="1" dirty="0">
                <a:solidFill>
                  <a:srgbClr val="C00000"/>
                </a:solidFill>
              </a:rPr>
              <a:t>=18</a:t>
            </a:r>
            <a:r>
              <a:rPr lang="en-US" sz="2400" dirty="0"/>
              <a:t> </a:t>
            </a:r>
            <a:r>
              <a:rPr lang="en-US" sz="2200" b="1" dirty="0"/>
              <a:t>– </a:t>
            </a:r>
            <a:r>
              <a:rPr lang="en-US" sz="2200" b="1" dirty="0">
                <a:solidFill>
                  <a:srgbClr val="C00000"/>
                </a:solidFill>
                <a:latin typeface="Symbol" panose="05050102010706020507" pitchFamily="18" charset="2"/>
              </a:rPr>
              <a:t>2a</a:t>
            </a:r>
            <a:r>
              <a:rPr lang="en-US" sz="2200" b="1" dirty="0"/>
              <a:t>  </a:t>
            </a:r>
            <a:r>
              <a:rPr lang="en-US" sz="2200" dirty="0"/>
              <a:t>correlations</a:t>
            </a:r>
          </a:p>
        </p:txBody>
      </p:sp>
    </p:spTree>
    <p:extLst>
      <p:ext uri="{BB962C8B-B14F-4D97-AF65-F5344CB8AC3E}">
        <p14:creationId xmlns:p14="http://schemas.microsoft.com/office/powerpoint/2010/main" val="3932633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47</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7" name="Rettangolo 6"/>
          <p:cNvSpPr/>
          <p:nvPr/>
        </p:nvSpPr>
        <p:spPr>
          <a:xfrm>
            <a:off x="4736787" y="421047"/>
            <a:ext cx="5278484"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=22 </a:t>
            </a:r>
            <a:r>
              <a:rPr lang="en-US" sz="2200" dirty="0"/>
              <a:t>Complete events - </a:t>
            </a:r>
            <a:r>
              <a:rPr lang="en-US" sz="2000" dirty="0"/>
              <a:t>Branching Ratios</a:t>
            </a:r>
          </a:p>
        </p:txBody>
      </p:sp>
      <p:graphicFrame>
        <p:nvGraphicFramePr>
          <p:cNvPr id="8" name="Tabella 7">
            <a:extLst>
              <a:ext uri="{FF2B5EF4-FFF2-40B4-BE49-F238E27FC236}">
                <a16:creationId xmlns:a16="http://schemas.microsoft.com/office/drawing/2014/main" id="{2E995660-54FC-4785-B4DF-3426D8FF8D85}"/>
              </a:ext>
            </a:extLst>
          </p:cNvPr>
          <p:cNvGraphicFramePr>
            <a:graphicFrameLocks noGrp="1"/>
          </p:cNvGraphicFramePr>
          <p:nvPr>
            <p:extLst>
              <p:ext uri="{D42A27DB-BD31-4B8C-83A1-F6EECF244321}">
                <p14:modId xmlns:p14="http://schemas.microsoft.com/office/powerpoint/2010/main" val="2606645408"/>
              </p:ext>
            </p:extLst>
          </p:nvPr>
        </p:nvGraphicFramePr>
        <p:xfrm>
          <a:off x="7376029" y="1063415"/>
          <a:ext cx="4729133" cy="2117905"/>
        </p:xfrm>
        <a:graphic>
          <a:graphicData uri="http://schemas.openxmlformats.org/drawingml/2006/table">
            <a:tbl>
              <a:tblPr firstRow="1" bandRow="1">
                <a:tableStyleId>{74C1A8A3-306A-4EB7-A6B1-4F7E0EB9C5D6}</a:tableStyleId>
              </a:tblPr>
              <a:tblGrid>
                <a:gridCol w="1955073">
                  <a:extLst>
                    <a:ext uri="{9D8B030D-6E8A-4147-A177-3AD203B41FA5}">
                      <a16:colId xmlns:a16="http://schemas.microsoft.com/office/drawing/2014/main" val="2195426768"/>
                    </a:ext>
                  </a:extLst>
                </a:gridCol>
                <a:gridCol w="1143460">
                  <a:extLst>
                    <a:ext uri="{9D8B030D-6E8A-4147-A177-3AD203B41FA5}">
                      <a16:colId xmlns:a16="http://schemas.microsoft.com/office/drawing/2014/main" val="512001119"/>
                    </a:ext>
                  </a:extLst>
                </a:gridCol>
                <a:gridCol w="802777">
                  <a:extLst>
                    <a:ext uri="{9D8B030D-6E8A-4147-A177-3AD203B41FA5}">
                      <a16:colId xmlns:a16="http://schemas.microsoft.com/office/drawing/2014/main" val="3286539133"/>
                    </a:ext>
                  </a:extLst>
                </a:gridCol>
                <a:gridCol w="827823">
                  <a:extLst>
                    <a:ext uri="{9D8B030D-6E8A-4147-A177-3AD203B41FA5}">
                      <a16:colId xmlns:a16="http://schemas.microsoft.com/office/drawing/2014/main" val="1792946560"/>
                    </a:ext>
                  </a:extLst>
                </a:gridCol>
              </a:tblGrid>
              <a:tr h="423581">
                <a:tc>
                  <a:txBody>
                    <a:bodyPr/>
                    <a:lstStyle/>
                    <a:p>
                      <a:pPr algn="ctr"/>
                      <a:r>
                        <a:rPr lang="it-IT" sz="1600" b="1" dirty="0" err="1"/>
                        <a:t>Reaction</a:t>
                      </a:r>
                      <a:endParaRPr lang="it-IT" sz="1600" b="1" dirty="0"/>
                    </a:p>
                  </a:txBody>
                  <a:tcPr>
                    <a:solidFill>
                      <a:srgbClr val="0070C0"/>
                    </a:solidFill>
                  </a:tcPr>
                </a:tc>
                <a:tc>
                  <a:txBody>
                    <a:bodyPr/>
                    <a:lstStyle/>
                    <a:p>
                      <a:pPr algn="ctr"/>
                      <a:r>
                        <a:rPr lang="it-IT" sz="1600" dirty="0"/>
                        <a:t>E*(</a:t>
                      </a:r>
                      <a:r>
                        <a:rPr lang="it-IT" sz="1600" dirty="0" err="1"/>
                        <a:t>MeV</a:t>
                      </a:r>
                      <a:r>
                        <a:rPr lang="it-IT" sz="1600" dirty="0"/>
                        <a:t>)</a:t>
                      </a:r>
                    </a:p>
                  </a:txBody>
                  <a:tcPr>
                    <a:solidFill>
                      <a:srgbClr val="0070C0"/>
                    </a:solidFill>
                  </a:tcPr>
                </a:tc>
                <a:tc>
                  <a:txBody>
                    <a:bodyPr/>
                    <a:lstStyle/>
                    <a:p>
                      <a:pPr algn="ctr"/>
                      <a:r>
                        <a:rPr lang="it-IT" sz="1600" dirty="0">
                          <a:latin typeface="Symbol" panose="05050102010706020507" pitchFamily="18" charset="2"/>
                        </a:rPr>
                        <a:t>h</a:t>
                      </a:r>
                    </a:p>
                  </a:txBody>
                  <a:tcPr>
                    <a:solidFill>
                      <a:srgbClr val="0070C0"/>
                    </a:solidFill>
                  </a:tcPr>
                </a:tc>
                <a:tc>
                  <a:txBody>
                    <a:bodyPr/>
                    <a:lstStyle/>
                    <a:p>
                      <a:pPr algn="ctr"/>
                      <a:r>
                        <a:rPr lang="it-IT" sz="1600" dirty="0" err="1">
                          <a:latin typeface="Symbol" panose="05050102010706020507" pitchFamily="18" charset="2"/>
                        </a:rPr>
                        <a:t>h</a:t>
                      </a:r>
                      <a:r>
                        <a:rPr lang="it-IT" sz="1600" dirty="0" err="1"/>
                        <a:t>E</a:t>
                      </a:r>
                      <a:r>
                        <a:rPr lang="it-IT" sz="1600" dirty="0"/>
                        <a:t>*</a:t>
                      </a:r>
                    </a:p>
                  </a:txBody>
                  <a:tcPr>
                    <a:solidFill>
                      <a:srgbClr val="0070C0"/>
                    </a:solidFill>
                  </a:tcPr>
                </a:tc>
                <a:extLst>
                  <a:ext uri="{0D108BD9-81ED-4DB2-BD59-A6C34878D82A}">
                    <a16:rowId xmlns:a16="http://schemas.microsoft.com/office/drawing/2014/main" val="3210662332"/>
                  </a:ext>
                </a:extLst>
              </a:tr>
              <a:tr h="423581">
                <a:tc>
                  <a:txBody>
                    <a:bodyPr/>
                    <a:lstStyle/>
                    <a:p>
                      <a:r>
                        <a:rPr lang="it-IT" sz="1600" b="1" baseline="30000" dirty="0">
                          <a:solidFill>
                            <a:schemeClr val="tx1"/>
                          </a:solidFill>
                        </a:rPr>
                        <a:t>16</a:t>
                      </a:r>
                      <a:r>
                        <a:rPr lang="it-IT" sz="1600" b="1" dirty="0">
                          <a:solidFill>
                            <a:schemeClr val="tx1"/>
                          </a:solidFill>
                        </a:rPr>
                        <a:t>O+</a:t>
                      </a:r>
                      <a:r>
                        <a:rPr lang="it-IT" sz="1600" b="1" baseline="30000" dirty="0">
                          <a:solidFill>
                            <a:schemeClr val="tx1"/>
                          </a:solidFill>
                        </a:rPr>
                        <a:t>30</a:t>
                      </a:r>
                      <a:r>
                        <a:rPr lang="it-IT" sz="1600" b="1" dirty="0">
                          <a:solidFill>
                            <a:schemeClr val="tx1"/>
                          </a:solidFill>
                        </a:rPr>
                        <a:t>Si 111 </a:t>
                      </a:r>
                      <a:r>
                        <a:rPr lang="it-IT" sz="1600" b="1" dirty="0" err="1">
                          <a:solidFill>
                            <a:schemeClr val="tx1"/>
                          </a:solidFill>
                        </a:rPr>
                        <a:t>MeV</a:t>
                      </a:r>
                      <a:endParaRPr lang="it-IT" sz="1600" b="1" dirty="0">
                        <a:solidFill>
                          <a:schemeClr val="tx1"/>
                        </a:solidFill>
                      </a:endParaRPr>
                    </a:p>
                  </a:txBody>
                  <a:tcPr>
                    <a:solidFill>
                      <a:srgbClr val="0070C0"/>
                    </a:solidFill>
                  </a:tcPr>
                </a:tc>
                <a:tc>
                  <a:txBody>
                    <a:bodyPr/>
                    <a:lstStyle/>
                    <a:p>
                      <a:pPr algn="ctr"/>
                      <a:r>
                        <a:rPr lang="it-IT" sz="1600" dirty="0"/>
                        <a:t>88,0</a:t>
                      </a:r>
                    </a:p>
                  </a:txBody>
                  <a:tcPr/>
                </a:tc>
                <a:tc>
                  <a:txBody>
                    <a:bodyPr/>
                    <a:lstStyle/>
                    <a:p>
                      <a:pPr algn="ctr"/>
                      <a:r>
                        <a:rPr lang="en-US" sz="1600" dirty="0">
                          <a:effectLst/>
                        </a:rPr>
                        <a:t>0,304</a:t>
                      </a:r>
                      <a:endParaRPr lang="en-US" sz="1600" b="0" dirty="0">
                        <a:effectLst/>
                      </a:endParaRPr>
                    </a:p>
                  </a:txBody>
                  <a:tcPr anchor="ctr"/>
                </a:tc>
                <a:tc>
                  <a:txBody>
                    <a:bodyPr/>
                    <a:lstStyle/>
                    <a:p>
                      <a:pPr algn="ctr" fontAlgn="b"/>
                      <a:r>
                        <a:rPr lang="it-IT" sz="1600" b="1" u="none" strike="noStrike" dirty="0">
                          <a:effectLst/>
                        </a:rPr>
                        <a:t>27</a:t>
                      </a:r>
                      <a:endParaRPr lang="it-IT" sz="1600" b="1" i="0" u="none" strike="noStrike" dirty="0">
                        <a:effectLst/>
                        <a:latin typeface="+mj-lt"/>
                      </a:endParaRPr>
                    </a:p>
                  </a:txBody>
                  <a:tcPr marL="6350" marR="6350" marT="6350" marB="0" anchor="b"/>
                </a:tc>
                <a:extLst>
                  <a:ext uri="{0D108BD9-81ED-4DB2-BD59-A6C34878D82A}">
                    <a16:rowId xmlns:a16="http://schemas.microsoft.com/office/drawing/2014/main" val="1243036341"/>
                  </a:ext>
                </a:extLst>
              </a:tr>
              <a:tr h="4235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1" baseline="30000" dirty="0">
                          <a:solidFill>
                            <a:srgbClr val="FF0000"/>
                          </a:solidFill>
                        </a:rPr>
                        <a:t>16</a:t>
                      </a:r>
                      <a:r>
                        <a:rPr lang="it-IT" sz="1600" b="1" dirty="0">
                          <a:solidFill>
                            <a:srgbClr val="FF0000"/>
                          </a:solidFill>
                        </a:rPr>
                        <a:t>O+</a:t>
                      </a:r>
                      <a:r>
                        <a:rPr lang="it-IT" sz="1600" b="1" baseline="30000" dirty="0">
                          <a:solidFill>
                            <a:srgbClr val="FF0000"/>
                          </a:solidFill>
                        </a:rPr>
                        <a:t>30</a:t>
                      </a:r>
                      <a:r>
                        <a:rPr lang="it-IT" sz="1600" b="1" dirty="0">
                          <a:solidFill>
                            <a:srgbClr val="FF0000"/>
                          </a:solidFill>
                        </a:rPr>
                        <a:t>Si 128</a:t>
                      </a:r>
                      <a:r>
                        <a:rPr lang="it-IT" sz="1600" b="1" baseline="0" dirty="0">
                          <a:solidFill>
                            <a:srgbClr val="FF0000"/>
                          </a:solidFill>
                        </a:rPr>
                        <a:t> </a:t>
                      </a:r>
                      <a:r>
                        <a:rPr lang="it-IT" sz="1600" b="1" dirty="0" err="1">
                          <a:solidFill>
                            <a:srgbClr val="FF0000"/>
                          </a:solidFill>
                        </a:rPr>
                        <a:t>MeV</a:t>
                      </a:r>
                      <a:endParaRPr lang="it-IT" sz="1600" b="1" dirty="0">
                        <a:solidFill>
                          <a:srgbClr val="FF0000"/>
                        </a:solidFill>
                      </a:endParaRPr>
                    </a:p>
                  </a:txBody>
                  <a:tcPr>
                    <a:solidFill>
                      <a:srgbClr val="0070C0"/>
                    </a:solidFill>
                  </a:tcPr>
                </a:tc>
                <a:tc>
                  <a:txBody>
                    <a:bodyPr/>
                    <a:lstStyle/>
                    <a:p>
                      <a:pPr algn="ctr"/>
                      <a:r>
                        <a:rPr lang="it-IT" sz="1600" dirty="0"/>
                        <a:t>98,4</a:t>
                      </a:r>
                    </a:p>
                  </a:txBody>
                  <a:tcPr/>
                </a:tc>
                <a:tc>
                  <a:txBody>
                    <a:bodyPr/>
                    <a:lstStyle/>
                    <a:p>
                      <a:pPr algn="ctr"/>
                      <a:r>
                        <a:rPr lang="en-US" sz="1600" dirty="0">
                          <a:effectLst/>
                        </a:rPr>
                        <a:t>0,304</a:t>
                      </a:r>
                      <a:endParaRPr lang="en-US" sz="1600" b="0" dirty="0">
                        <a:effectLst/>
                      </a:endParaRPr>
                    </a:p>
                  </a:txBody>
                  <a:tcPr anchor="ctr"/>
                </a:tc>
                <a:tc>
                  <a:txBody>
                    <a:bodyPr/>
                    <a:lstStyle/>
                    <a:p>
                      <a:pPr algn="ctr" fontAlgn="b"/>
                      <a:r>
                        <a:rPr lang="it-IT" sz="1600" b="1" u="none" strike="noStrike" dirty="0">
                          <a:effectLst/>
                        </a:rPr>
                        <a:t>30</a:t>
                      </a:r>
                      <a:endParaRPr lang="it-IT" sz="1600" b="1" i="0" u="none" strike="noStrike" dirty="0">
                        <a:effectLst/>
                        <a:latin typeface="+mj-lt"/>
                      </a:endParaRPr>
                    </a:p>
                  </a:txBody>
                  <a:tcPr marL="6350" marR="6350" marT="6350" marB="0" anchor="b"/>
                </a:tc>
                <a:extLst>
                  <a:ext uri="{0D108BD9-81ED-4DB2-BD59-A6C34878D82A}">
                    <a16:rowId xmlns:a16="http://schemas.microsoft.com/office/drawing/2014/main" val="2388391132"/>
                  </a:ext>
                </a:extLst>
              </a:tr>
              <a:tr h="4235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1" baseline="30000" dirty="0">
                          <a:solidFill>
                            <a:schemeClr val="tx1"/>
                          </a:solidFill>
                        </a:rPr>
                        <a:t>18</a:t>
                      </a:r>
                      <a:r>
                        <a:rPr lang="it-IT" sz="1600" b="1" dirty="0">
                          <a:solidFill>
                            <a:schemeClr val="tx1"/>
                          </a:solidFill>
                        </a:rPr>
                        <a:t>O+</a:t>
                      </a:r>
                      <a:r>
                        <a:rPr lang="it-IT" sz="1600" b="1" baseline="30000" dirty="0">
                          <a:solidFill>
                            <a:schemeClr val="tx1"/>
                          </a:solidFill>
                        </a:rPr>
                        <a:t>28</a:t>
                      </a:r>
                      <a:r>
                        <a:rPr lang="it-IT" sz="1600" b="1" dirty="0">
                          <a:solidFill>
                            <a:schemeClr val="tx1"/>
                          </a:solidFill>
                        </a:rPr>
                        <a:t>Si 126 </a:t>
                      </a:r>
                      <a:r>
                        <a:rPr lang="it-IT" sz="1600" b="1" dirty="0" err="1">
                          <a:solidFill>
                            <a:schemeClr val="tx1"/>
                          </a:solidFill>
                        </a:rPr>
                        <a:t>MeV</a:t>
                      </a:r>
                      <a:endParaRPr lang="it-IT" sz="1600" b="1" dirty="0">
                        <a:solidFill>
                          <a:schemeClr val="tx1"/>
                        </a:solidFill>
                      </a:endParaRPr>
                    </a:p>
                  </a:txBody>
                  <a:tcPr>
                    <a:solidFill>
                      <a:srgbClr val="0070C0"/>
                    </a:solidFill>
                  </a:tcPr>
                </a:tc>
                <a:tc>
                  <a:txBody>
                    <a:bodyPr/>
                    <a:lstStyle/>
                    <a:p>
                      <a:pPr algn="ctr"/>
                      <a:r>
                        <a:rPr lang="it-IT" sz="1600" dirty="0"/>
                        <a:t>98,5</a:t>
                      </a:r>
                    </a:p>
                  </a:txBody>
                  <a:tcPr/>
                </a:tc>
                <a:tc>
                  <a:txBody>
                    <a:bodyPr/>
                    <a:lstStyle/>
                    <a:p>
                      <a:pPr algn="ctr"/>
                      <a:r>
                        <a:rPr lang="en-US" sz="1600" dirty="0">
                          <a:effectLst/>
                        </a:rPr>
                        <a:t>0,217</a:t>
                      </a:r>
                      <a:endParaRPr lang="en-US" sz="1600" b="0" dirty="0">
                        <a:effectLst/>
                      </a:endParaRPr>
                    </a:p>
                  </a:txBody>
                  <a:tcPr anchor="ctr"/>
                </a:tc>
                <a:tc>
                  <a:txBody>
                    <a:bodyPr/>
                    <a:lstStyle/>
                    <a:p>
                      <a:pPr algn="ctr" fontAlgn="b"/>
                      <a:r>
                        <a:rPr lang="it-IT" sz="1600" b="1" u="none" strike="noStrike" dirty="0">
                          <a:effectLst/>
                        </a:rPr>
                        <a:t>21</a:t>
                      </a:r>
                      <a:endParaRPr lang="it-IT" sz="1600" b="1" i="0" u="none" strike="noStrike" dirty="0">
                        <a:effectLst/>
                        <a:latin typeface="+mj-lt"/>
                      </a:endParaRPr>
                    </a:p>
                  </a:txBody>
                  <a:tcPr marL="6350" marR="6350" marT="6350" marB="0" anchor="b"/>
                </a:tc>
                <a:extLst>
                  <a:ext uri="{0D108BD9-81ED-4DB2-BD59-A6C34878D82A}">
                    <a16:rowId xmlns:a16="http://schemas.microsoft.com/office/drawing/2014/main" val="4222357783"/>
                  </a:ext>
                </a:extLst>
              </a:tr>
              <a:tr h="4235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1" baseline="30000" dirty="0">
                          <a:solidFill>
                            <a:schemeClr val="tx1"/>
                          </a:solidFill>
                        </a:rPr>
                        <a:t>19</a:t>
                      </a:r>
                      <a:r>
                        <a:rPr lang="it-IT" sz="1600" b="1" baseline="0" dirty="0">
                          <a:solidFill>
                            <a:schemeClr val="tx1"/>
                          </a:solidFill>
                        </a:rPr>
                        <a:t>F</a:t>
                      </a:r>
                      <a:r>
                        <a:rPr lang="it-IT" sz="1600" b="1" dirty="0">
                          <a:solidFill>
                            <a:schemeClr val="tx1"/>
                          </a:solidFill>
                        </a:rPr>
                        <a:t>+</a:t>
                      </a:r>
                      <a:r>
                        <a:rPr lang="it-IT" sz="1600" b="1" baseline="30000" dirty="0">
                          <a:solidFill>
                            <a:schemeClr val="tx1"/>
                          </a:solidFill>
                        </a:rPr>
                        <a:t>27</a:t>
                      </a:r>
                      <a:r>
                        <a:rPr lang="it-IT" sz="1600" b="1" baseline="0" dirty="0">
                          <a:solidFill>
                            <a:schemeClr val="tx1"/>
                          </a:solidFill>
                        </a:rPr>
                        <a:t>Al</a:t>
                      </a:r>
                      <a:r>
                        <a:rPr lang="it-IT" sz="1600" b="1" dirty="0">
                          <a:solidFill>
                            <a:schemeClr val="tx1"/>
                          </a:solidFill>
                        </a:rPr>
                        <a:t> 133 </a:t>
                      </a:r>
                      <a:r>
                        <a:rPr lang="it-IT" sz="1600" b="1" dirty="0" err="1">
                          <a:solidFill>
                            <a:schemeClr val="tx1"/>
                          </a:solidFill>
                        </a:rPr>
                        <a:t>MeV</a:t>
                      </a:r>
                      <a:endParaRPr lang="it-IT" sz="1600" b="1" dirty="0">
                        <a:solidFill>
                          <a:schemeClr val="tx1"/>
                        </a:solidFill>
                      </a:endParaRPr>
                    </a:p>
                  </a:txBody>
                  <a:tcPr>
                    <a:solidFill>
                      <a:srgbClr val="0070C0"/>
                    </a:solidFill>
                  </a:tcPr>
                </a:tc>
                <a:tc>
                  <a:txBody>
                    <a:bodyPr/>
                    <a:lstStyle/>
                    <a:p>
                      <a:pPr algn="ctr"/>
                      <a:r>
                        <a:rPr lang="it-IT" sz="1600" dirty="0"/>
                        <a:t>103,5</a:t>
                      </a:r>
                    </a:p>
                  </a:txBody>
                  <a:tcPr/>
                </a:tc>
                <a:tc>
                  <a:txBody>
                    <a:bodyPr/>
                    <a:lstStyle/>
                    <a:p>
                      <a:pPr algn="ctr"/>
                      <a:r>
                        <a:rPr lang="en-US" sz="1600" dirty="0">
                          <a:effectLst/>
                        </a:rPr>
                        <a:t>0,174</a:t>
                      </a:r>
                      <a:endParaRPr lang="en-US" sz="1600" b="0" dirty="0">
                        <a:effectLst/>
                      </a:endParaRPr>
                    </a:p>
                  </a:txBody>
                  <a:tcPr anchor="ctr"/>
                </a:tc>
                <a:tc>
                  <a:txBody>
                    <a:bodyPr/>
                    <a:lstStyle/>
                    <a:p>
                      <a:pPr algn="ctr" fontAlgn="b"/>
                      <a:r>
                        <a:rPr lang="it-IT" sz="1600" b="1" u="none" strike="noStrike" dirty="0">
                          <a:effectLst/>
                        </a:rPr>
                        <a:t>18</a:t>
                      </a:r>
                      <a:endParaRPr lang="it-IT" sz="1600" b="1" i="0" u="none" strike="noStrike" dirty="0">
                        <a:effectLst/>
                        <a:latin typeface="+mj-lt"/>
                      </a:endParaRPr>
                    </a:p>
                  </a:txBody>
                  <a:tcPr marL="6350" marR="6350" marT="6350" marB="0" anchor="b"/>
                </a:tc>
                <a:extLst>
                  <a:ext uri="{0D108BD9-81ED-4DB2-BD59-A6C34878D82A}">
                    <a16:rowId xmlns:a16="http://schemas.microsoft.com/office/drawing/2014/main" val="1340715410"/>
                  </a:ext>
                </a:extLst>
              </a:tr>
            </a:tbl>
          </a:graphicData>
        </a:graphic>
      </p:graphicFrame>
      <p:pic>
        <p:nvPicPr>
          <p:cNvPr id="9" name="Immagine 8">
            <a:extLst>
              <a:ext uri="{FF2B5EF4-FFF2-40B4-BE49-F238E27FC236}">
                <a16:creationId xmlns:a16="http://schemas.microsoft.com/office/drawing/2014/main" id="{F3D4CF97-721E-4835-AE51-B86779639C5C}"/>
              </a:ext>
            </a:extLst>
          </p:cNvPr>
          <p:cNvPicPr>
            <a:picLocks noChangeAspect="1"/>
          </p:cNvPicPr>
          <p:nvPr/>
        </p:nvPicPr>
        <p:blipFill>
          <a:blip r:embed="rId5"/>
          <a:stretch>
            <a:fillRect/>
          </a:stretch>
        </p:blipFill>
        <p:spPr>
          <a:xfrm>
            <a:off x="1093943" y="4454419"/>
            <a:ext cx="2834604" cy="2376291"/>
          </a:xfrm>
          <a:prstGeom prst="rect">
            <a:avLst/>
          </a:prstGeom>
          <a:solidFill>
            <a:schemeClr val="tx1"/>
          </a:solidFill>
          <a:ln w="38100">
            <a:solidFill>
              <a:srgbClr val="0070C0"/>
            </a:solidFill>
            <a:prstDash val="solid"/>
          </a:ln>
          <a:effectLst>
            <a:outerShdw blurRad="292100" dist="139700" dir="2700000" algn="tl" rotWithShape="0">
              <a:srgbClr val="333333">
                <a:alpha val="65000"/>
              </a:srgbClr>
            </a:outerShdw>
          </a:effectLst>
        </p:spPr>
      </p:pic>
      <p:pic>
        <p:nvPicPr>
          <p:cNvPr id="10" name="Immagine 9"/>
          <p:cNvPicPr>
            <a:picLocks noChangeAspect="1"/>
          </p:cNvPicPr>
          <p:nvPr/>
        </p:nvPicPr>
        <p:blipFill rotWithShape="1">
          <a:blip r:embed="rId6"/>
          <a:srcRect l="1943" t="4822" r="3350" b="9005"/>
          <a:stretch/>
        </p:blipFill>
        <p:spPr>
          <a:xfrm>
            <a:off x="5735782" y="3463636"/>
            <a:ext cx="6283734" cy="2847291"/>
          </a:xfrm>
          <a:prstGeom prst="rect">
            <a:avLst/>
          </a:prstGeom>
        </p:spPr>
      </p:pic>
      <p:pic>
        <p:nvPicPr>
          <p:cNvPr id="11" name="Immagine 10"/>
          <p:cNvPicPr>
            <a:picLocks noChangeAspect="1"/>
          </p:cNvPicPr>
          <p:nvPr/>
        </p:nvPicPr>
        <p:blipFill rotWithShape="1">
          <a:blip r:embed="rId7"/>
          <a:srcRect l="4452" t="4313" r="7227" b="9562"/>
          <a:stretch/>
        </p:blipFill>
        <p:spPr>
          <a:xfrm>
            <a:off x="554181" y="963179"/>
            <a:ext cx="3984995" cy="3521395"/>
          </a:xfrm>
          <a:prstGeom prst="rect">
            <a:avLst/>
          </a:prstGeom>
        </p:spPr>
      </p:pic>
    </p:spTree>
    <p:extLst>
      <p:ext uri="{BB962C8B-B14F-4D97-AF65-F5344CB8AC3E}">
        <p14:creationId xmlns:p14="http://schemas.microsoft.com/office/powerpoint/2010/main" val="61840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415381" y="6528005"/>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48</a:t>
            </a:fld>
            <a:endParaRPr lang="en-US"/>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grpSp>
        <p:nvGrpSpPr>
          <p:cNvPr id="8" name="Gruppo 7">
            <a:extLst>
              <a:ext uri="{FF2B5EF4-FFF2-40B4-BE49-F238E27FC236}">
                <a16:creationId xmlns:a16="http://schemas.microsoft.com/office/drawing/2014/main" id="{69326D59-04FE-4503-BA44-42509F1FE1F6}"/>
              </a:ext>
            </a:extLst>
          </p:cNvPr>
          <p:cNvGrpSpPr/>
          <p:nvPr/>
        </p:nvGrpSpPr>
        <p:grpSpPr>
          <a:xfrm>
            <a:off x="1335322" y="547820"/>
            <a:ext cx="5361329" cy="3269442"/>
            <a:chOff x="195791" y="327214"/>
            <a:chExt cx="7148438" cy="4359257"/>
          </a:xfrm>
        </p:grpSpPr>
        <p:grpSp>
          <p:nvGrpSpPr>
            <p:cNvPr id="9" name="Gruppo 8">
              <a:extLst>
                <a:ext uri="{FF2B5EF4-FFF2-40B4-BE49-F238E27FC236}">
                  <a16:creationId xmlns:a16="http://schemas.microsoft.com/office/drawing/2014/main" id="{6FA0ED3C-534E-4AFE-98C3-DA81A0EB271D}"/>
                </a:ext>
              </a:extLst>
            </p:cNvPr>
            <p:cNvGrpSpPr/>
            <p:nvPr/>
          </p:nvGrpSpPr>
          <p:grpSpPr>
            <a:xfrm>
              <a:off x="195791" y="327214"/>
              <a:ext cx="7148438" cy="4359257"/>
              <a:chOff x="195791" y="327214"/>
              <a:chExt cx="7148438" cy="4359257"/>
            </a:xfrm>
          </p:grpSpPr>
          <p:sp>
            <p:nvSpPr>
              <p:cNvPr id="11" name="Rettangolo 10">
                <a:extLst>
                  <a:ext uri="{FF2B5EF4-FFF2-40B4-BE49-F238E27FC236}">
                    <a16:creationId xmlns:a16="http://schemas.microsoft.com/office/drawing/2014/main" id="{D5978404-7FC6-46EE-8ECA-CF5A293D76F9}"/>
                  </a:ext>
                </a:extLst>
              </p:cNvPr>
              <p:cNvSpPr/>
              <p:nvPr/>
            </p:nvSpPr>
            <p:spPr>
              <a:xfrm>
                <a:off x="195791" y="1367341"/>
                <a:ext cx="7148438" cy="3319130"/>
              </a:xfrm>
              <a:prstGeom prst="rect">
                <a:avLst/>
              </a:prstGeom>
              <a:solidFill>
                <a:schemeClr val="bg1"/>
              </a:solidFill>
              <a:ln w="28575">
                <a:solidFill>
                  <a:srgbClr val="0070C0"/>
                </a:solidFill>
              </a:ln>
              <a:effectLst>
                <a:outerShdw blurRad="50800" dist="38100" dir="2700000" algn="tl" rotWithShape="0">
                  <a:schemeClr val="bg1">
                    <a:alpha val="40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12" name="Immagine 11">
                <a:extLst>
                  <a:ext uri="{FF2B5EF4-FFF2-40B4-BE49-F238E27FC236}">
                    <a16:creationId xmlns:a16="http://schemas.microsoft.com/office/drawing/2014/main" id="{4E904873-D2ED-4A69-8106-37F4CE0E6548}"/>
                  </a:ext>
                </a:extLst>
              </p:cNvPr>
              <p:cNvPicPr>
                <a:picLocks noChangeAspect="1"/>
              </p:cNvPicPr>
              <p:nvPr/>
            </p:nvPicPr>
            <p:blipFill rotWithShape="1">
              <a:blip r:embed="rId5">
                <a:extLst>
                  <a:ext uri="{28A0092B-C50C-407E-A947-70E740481C1C}">
                    <a14:useLocalDpi xmlns:a14="http://schemas.microsoft.com/office/drawing/2010/main" val="0"/>
                  </a:ext>
                </a:extLst>
              </a:blip>
              <a:srcRect r="38936" b="50948"/>
              <a:stretch/>
            </p:blipFill>
            <p:spPr>
              <a:xfrm>
                <a:off x="214812" y="1607294"/>
                <a:ext cx="3592852" cy="2587911"/>
              </a:xfrm>
              <a:prstGeom prst="rect">
                <a:avLst/>
              </a:prstGeom>
            </p:spPr>
          </p:pic>
          <p:cxnSp>
            <p:nvCxnSpPr>
              <p:cNvPr id="13" name="Connettore 2 12">
                <a:extLst>
                  <a:ext uri="{FF2B5EF4-FFF2-40B4-BE49-F238E27FC236}">
                    <a16:creationId xmlns:a16="http://schemas.microsoft.com/office/drawing/2014/main" id="{28410443-C219-49FD-A99E-5BD4251A8405}"/>
                  </a:ext>
                </a:extLst>
              </p:cNvPr>
              <p:cNvCxnSpPr>
                <a:cxnSpLocks/>
              </p:cNvCxnSpPr>
              <p:nvPr/>
            </p:nvCxnSpPr>
            <p:spPr>
              <a:xfrm flipH="1" flipV="1">
                <a:off x="1182692" y="2351754"/>
                <a:ext cx="234210" cy="283183"/>
              </a:xfrm>
              <a:prstGeom prst="straightConnector1">
                <a:avLst/>
              </a:prstGeom>
              <a:ln w="57150">
                <a:solidFill>
                  <a:srgbClr val="FF0066"/>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1551AC99-E219-41FD-A986-F31437DEFF9E}"/>
                  </a:ext>
                </a:extLst>
              </p:cNvPr>
              <p:cNvSpPr txBox="1"/>
              <p:nvPr/>
            </p:nvSpPr>
            <p:spPr>
              <a:xfrm>
                <a:off x="2961705" y="2013785"/>
                <a:ext cx="440720" cy="492443"/>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b="1" dirty="0">
                    <a:ln>
                      <a:solidFill>
                        <a:srgbClr val="FF0000"/>
                      </a:solidFill>
                    </a:ln>
                    <a:solidFill>
                      <a:schemeClr val="bg1"/>
                    </a:solidFill>
                    <a:latin typeface="Symbol" panose="05050102010706020507" pitchFamily="18" charset="2"/>
                  </a:rPr>
                  <a:t>a</a:t>
                </a:r>
              </a:p>
            </p:txBody>
          </p:sp>
          <p:sp>
            <p:nvSpPr>
              <p:cNvPr id="15" name="CasellaDiTesto 14">
                <a:extLst>
                  <a:ext uri="{FF2B5EF4-FFF2-40B4-BE49-F238E27FC236}">
                    <a16:creationId xmlns:a16="http://schemas.microsoft.com/office/drawing/2014/main" id="{43A476AB-0B6F-4563-8BB2-B4921226EC22}"/>
                  </a:ext>
                </a:extLst>
              </p:cNvPr>
              <p:cNvSpPr txBox="1"/>
              <p:nvPr/>
            </p:nvSpPr>
            <p:spPr>
              <a:xfrm>
                <a:off x="942328" y="2916862"/>
                <a:ext cx="1460229" cy="338555"/>
              </a:xfrm>
              <a:prstGeom prst="rect">
                <a:avLst/>
              </a:prstGeom>
              <a:noFill/>
              <a:ln>
                <a:noFill/>
              </a:ln>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1050" b="1" dirty="0">
                    <a:ln>
                      <a:solidFill>
                        <a:srgbClr val="FF0066"/>
                      </a:solidFill>
                    </a:ln>
                    <a:solidFill>
                      <a:schemeClr val="accent6"/>
                    </a:solidFill>
                  </a:rPr>
                  <a:t>over-production</a:t>
                </a:r>
              </a:p>
            </p:txBody>
          </p:sp>
          <p:pic>
            <p:nvPicPr>
              <p:cNvPr id="16" name="Immagine 15">
                <a:extLst>
                  <a:ext uri="{FF2B5EF4-FFF2-40B4-BE49-F238E27FC236}">
                    <a16:creationId xmlns:a16="http://schemas.microsoft.com/office/drawing/2014/main" id="{4A72898D-2DC5-416E-9DA4-CD76F11D9257}"/>
                  </a:ext>
                </a:extLst>
              </p:cNvPr>
              <p:cNvPicPr>
                <a:picLocks noChangeAspect="1"/>
              </p:cNvPicPr>
              <p:nvPr/>
            </p:nvPicPr>
            <p:blipFill rotWithShape="1">
              <a:blip r:embed="rId6">
                <a:extLst>
                  <a:ext uri="{28A0092B-C50C-407E-A947-70E740481C1C}">
                    <a14:useLocalDpi xmlns:a14="http://schemas.microsoft.com/office/drawing/2010/main" val="0"/>
                  </a:ext>
                </a:extLst>
              </a:blip>
              <a:srcRect r="42192" b="50842"/>
              <a:stretch/>
            </p:blipFill>
            <p:spPr>
              <a:xfrm>
                <a:off x="3698273" y="1637701"/>
                <a:ext cx="3385870" cy="2557506"/>
              </a:xfrm>
              <a:prstGeom prst="rect">
                <a:avLst/>
              </a:prstGeom>
            </p:spPr>
          </p:pic>
          <p:sp>
            <p:nvSpPr>
              <p:cNvPr id="17" name="CasellaDiTesto 16">
                <a:extLst>
                  <a:ext uri="{FF2B5EF4-FFF2-40B4-BE49-F238E27FC236}">
                    <a16:creationId xmlns:a16="http://schemas.microsoft.com/office/drawing/2014/main" id="{9EB9BD34-708B-481F-92FB-2BDF122D79E4}"/>
                  </a:ext>
                </a:extLst>
              </p:cNvPr>
              <p:cNvSpPr txBox="1"/>
              <p:nvPr/>
            </p:nvSpPr>
            <p:spPr>
              <a:xfrm>
                <a:off x="6500325" y="2013785"/>
                <a:ext cx="383011" cy="430887"/>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1500" b="1" dirty="0">
                    <a:ln>
                      <a:solidFill>
                        <a:srgbClr val="FF0000"/>
                      </a:solidFill>
                    </a:ln>
                    <a:solidFill>
                      <a:schemeClr val="bg1"/>
                    </a:solidFill>
                  </a:rPr>
                  <a:t>p</a:t>
                </a:r>
              </a:p>
            </p:txBody>
          </p:sp>
          <p:sp>
            <p:nvSpPr>
              <p:cNvPr id="18" name="CasellaDiTesto 17">
                <a:extLst>
                  <a:ext uri="{FF2B5EF4-FFF2-40B4-BE49-F238E27FC236}">
                    <a16:creationId xmlns:a16="http://schemas.microsoft.com/office/drawing/2014/main" id="{F36A3001-8916-4503-AD74-92C148BC9F7C}"/>
                  </a:ext>
                </a:extLst>
              </p:cNvPr>
              <p:cNvSpPr txBox="1"/>
              <p:nvPr/>
            </p:nvSpPr>
            <p:spPr>
              <a:xfrm>
                <a:off x="4375657" y="3141489"/>
                <a:ext cx="1567096" cy="33855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it-IT" sz="1050" b="1" dirty="0">
                    <a:ln>
                      <a:solidFill>
                        <a:srgbClr val="00B050"/>
                      </a:solidFill>
                    </a:ln>
                    <a:solidFill>
                      <a:schemeClr val="bg1"/>
                    </a:solidFill>
                  </a:rPr>
                  <a:t>under-production</a:t>
                </a:r>
              </a:p>
            </p:txBody>
          </p:sp>
          <p:cxnSp>
            <p:nvCxnSpPr>
              <p:cNvPr id="19" name="Connettore 2 18">
                <a:extLst>
                  <a:ext uri="{FF2B5EF4-FFF2-40B4-BE49-F238E27FC236}">
                    <a16:creationId xmlns:a16="http://schemas.microsoft.com/office/drawing/2014/main" id="{C9B04318-E09A-4FE6-A331-FF9F59E5D7BC}"/>
                  </a:ext>
                </a:extLst>
              </p:cNvPr>
              <p:cNvCxnSpPr>
                <a:cxnSpLocks/>
              </p:cNvCxnSpPr>
              <p:nvPr/>
            </p:nvCxnSpPr>
            <p:spPr>
              <a:xfrm flipV="1">
                <a:off x="4783142" y="2661318"/>
                <a:ext cx="173491" cy="409433"/>
              </a:xfrm>
              <a:prstGeom prst="straightConnector1">
                <a:avLst/>
              </a:prstGeom>
              <a:ln w="57150">
                <a:solidFill>
                  <a:srgbClr val="00B050"/>
                </a:solidFill>
                <a:prstDash val="sysDash"/>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241119AF-AB69-4100-832C-0E1E93058670}"/>
                  </a:ext>
                </a:extLst>
              </p:cNvPr>
              <p:cNvPicPr>
                <a:picLocks noChangeAspect="1"/>
              </p:cNvPicPr>
              <p:nvPr/>
            </p:nvPicPr>
            <p:blipFill rotWithShape="1">
              <a:blip r:embed="rId7">
                <a:extLst>
                  <a:ext uri="{28A0092B-C50C-407E-A947-70E740481C1C}">
                    <a14:useLocalDpi xmlns:a14="http://schemas.microsoft.com/office/drawing/2010/main" val="0"/>
                  </a:ext>
                </a:extLst>
              </a:blip>
              <a:srcRect l="69259" t="18534" r="4905" b="59411"/>
              <a:stretch/>
            </p:blipFill>
            <p:spPr>
              <a:xfrm>
                <a:off x="2767491" y="327214"/>
                <a:ext cx="1812460" cy="1271118"/>
              </a:xfrm>
              <a:prstGeom prst="rect">
                <a:avLst/>
              </a:prstGeom>
              <a:ln w="28575">
                <a:solidFill>
                  <a:srgbClr val="0070C0"/>
                </a:solidFill>
              </a:ln>
              <a:effectLst>
                <a:outerShdw blurRad="50800" dist="38100" dir="2700000" algn="tl" rotWithShape="0">
                  <a:prstClr val="black">
                    <a:alpha val="40000"/>
                  </a:prstClr>
                </a:outerShdw>
              </a:effectLst>
            </p:spPr>
          </p:pic>
        </p:grpSp>
        <p:sp>
          <p:nvSpPr>
            <p:cNvPr id="10" name="CasellaDiTesto 9">
              <a:extLst>
                <a:ext uri="{FF2B5EF4-FFF2-40B4-BE49-F238E27FC236}">
                  <a16:creationId xmlns:a16="http://schemas.microsoft.com/office/drawing/2014/main" id="{939EE8E3-B1EF-4F19-95CF-F179FDEAB741}"/>
                </a:ext>
              </a:extLst>
            </p:cNvPr>
            <p:cNvSpPr txBox="1"/>
            <p:nvPr/>
          </p:nvSpPr>
          <p:spPr>
            <a:xfrm>
              <a:off x="2177893" y="4256174"/>
              <a:ext cx="4249550" cy="369332"/>
            </a:xfrm>
            <a:prstGeom prst="rect">
              <a:avLst/>
            </a:prstGeom>
            <a:noFill/>
          </p:spPr>
          <p:txBody>
            <a:bodyPr wrap="square" rtlCol="0">
              <a:spAutoFit/>
            </a:bodyPr>
            <a:lstStyle/>
            <a:p>
              <a:r>
                <a:rPr lang="it-IT" sz="1200" b="1" dirty="0" err="1">
                  <a:solidFill>
                    <a:srgbClr val="C00000"/>
                  </a:solidFill>
                </a:rPr>
                <a:t>Normalization</a:t>
              </a:r>
              <a:r>
                <a:rPr lang="it-IT" sz="1200" b="1" dirty="0">
                  <a:solidFill>
                    <a:srgbClr val="C00000"/>
                  </a:solidFill>
                </a:rPr>
                <a:t> to # of </a:t>
              </a:r>
              <a:r>
                <a:rPr lang="it-IT" sz="1200" b="1" dirty="0" err="1">
                  <a:solidFill>
                    <a:srgbClr val="C00000"/>
                  </a:solidFill>
                </a:rPr>
                <a:t>Evaporation</a:t>
              </a:r>
              <a:r>
                <a:rPr lang="it-IT" sz="1200" b="1" dirty="0">
                  <a:solidFill>
                    <a:srgbClr val="C00000"/>
                  </a:solidFill>
                </a:rPr>
                <a:t> </a:t>
              </a:r>
              <a:r>
                <a:rPr lang="it-IT" sz="1200" b="1" dirty="0" err="1">
                  <a:solidFill>
                    <a:srgbClr val="C00000"/>
                  </a:solidFill>
                </a:rPr>
                <a:t>Residues</a:t>
              </a:r>
              <a:endParaRPr lang="it-IT" sz="1200" b="1" dirty="0">
                <a:solidFill>
                  <a:srgbClr val="C00000"/>
                </a:solidFill>
              </a:endParaRPr>
            </a:p>
          </p:txBody>
        </p:sp>
      </p:grpSp>
      <p:graphicFrame>
        <p:nvGraphicFramePr>
          <p:cNvPr id="21" name="Tabella 20">
            <a:extLst>
              <a:ext uri="{FF2B5EF4-FFF2-40B4-BE49-F238E27FC236}">
                <a16:creationId xmlns:a16="http://schemas.microsoft.com/office/drawing/2014/main" id="{D126C456-2FB5-4898-AF00-55B4BA458FA7}"/>
              </a:ext>
            </a:extLst>
          </p:cNvPr>
          <p:cNvGraphicFramePr>
            <a:graphicFrameLocks noGrp="1"/>
          </p:cNvGraphicFramePr>
          <p:nvPr>
            <p:extLst>
              <p:ext uri="{D42A27DB-BD31-4B8C-83A1-F6EECF244321}">
                <p14:modId xmlns:p14="http://schemas.microsoft.com/office/powerpoint/2010/main" val="1756497780"/>
              </p:ext>
            </p:extLst>
          </p:nvPr>
        </p:nvGraphicFramePr>
        <p:xfrm>
          <a:off x="7381413" y="1327917"/>
          <a:ext cx="3972388" cy="2398295"/>
        </p:xfrm>
        <a:graphic>
          <a:graphicData uri="http://schemas.openxmlformats.org/drawingml/2006/table">
            <a:tbl>
              <a:tblPr firstRow="1" firstCol="1" bandRow="1">
                <a:effectLst>
                  <a:innerShdw blurRad="63500" dist="50800" dir="13500000">
                    <a:prstClr val="black">
                      <a:alpha val="50000"/>
                    </a:prstClr>
                  </a:innerShdw>
                </a:effectLst>
                <a:tableStyleId>{74C1A8A3-306A-4EB7-A6B1-4F7E0EB9C5D6}</a:tableStyleId>
              </a:tblPr>
              <a:tblGrid>
                <a:gridCol w="1697070">
                  <a:extLst>
                    <a:ext uri="{9D8B030D-6E8A-4147-A177-3AD203B41FA5}">
                      <a16:colId xmlns:a16="http://schemas.microsoft.com/office/drawing/2014/main" val="2195426768"/>
                    </a:ext>
                  </a:extLst>
                </a:gridCol>
                <a:gridCol w="944735">
                  <a:extLst>
                    <a:ext uri="{9D8B030D-6E8A-4147-A177-3AD203B41FA5}">
                      <a16:colId xmlns:a16="http://schemas.microsoft.com/office/drawing/2014/main" val="512001119"/>
                    </a:ext>
                  </a:extLst>
                </a:gridCol>
                <a:gridCol w="635227">
                  <a:extLst>
                    <a:ext uri="{9D8B030D-6E8A-4147-A177-3AD203B41FA5}">
                      <a16:colId xmlns:a16="http://schemas.microsoft.com/office/drawing/2014/main" val="3286539133"/>
                    </a:ext>
                  </a:extLst>
                </a:gridCol>
                <a:gridCol w="695356">
                  <a:extLst>
                    <a:ext uri="{9D8B030D-6E8A-4147-A177-3AD203B41FA5}">
                      <a16:colId xmlns:a16="http://schemas.microsoft.com/office/drawing/2014/main" val="1792946560"/>
                    </a:ext>
                  </a:extLst>
                </a:gridCol>
              </a:tblGrid>
              <a:tr h="479659">
                <a:tc>
                  <a:txBody>
                    <a:bodyPr/>
                    <a:lstStyle/>
                    <a:p>
                      <a:pPr algn="ctr"/>
                      <a:r>
                        <a:rPr lang="it-IT" sz="1400" b="1" dirty="0" err="1"/>
                        <a:t>Reaction</a:t>
                      </a:r>
                      <a:endParaRPr lang="it-IT" sz="1400" b="1" dirty="0"/>
                    </a:p>
                  </a:txBody>
                  <a:tcPr marL="68580" marR="68580" marT="34290" marB="34290">
                    <a:solidFill>
                      <a:srgbClr val="0070C0"/>
                    </a:solidFill>
                  </a:tcPr>
                </a:tc>
                <a:tc>
                  <a:txBody>
                    <a:bodyPr/>
                    <a:lstStyle/>
                    <a:p>
                      <a:pPr algn="ctr"/>
                      <a:r>
                        <a:rPr lang="it-IT" sz="1400" dirty="0"/>
                        <a:t>E*(</a:t>
                      </a:r>
                      <a:r>
                        <a:rPr lang="it-IT" sz="1400" dirty="0" err="1"/>
                        <a:t>MeV</a:t>
                      </a:r>
                      <a:r>
                        <a:rPr lang="it-IT" sz="1400" dirty="0"/>
                        <a:t>)</a:t>
                      </a:r>
                    </a:p>
                  </a:txBody>
                  <a:tcPr marL="68580" marR="68580" marT="34290" marB="34290">
                    <a:solidFill>
                      <a:srgbClr val="0070C0"/>
                    </a:solidFill>
                  </a:tcPr>
                </a:tc>
                <a:tc>
                  <a:txBody>
                    <a:bodyPr/>
                    <a:lstStyle/>
                    <a:p>
                      <a:pPr algn="ctr"/>
                      <a:r>
                        <a:rPr lang="it-IT" sz="1400" dirty="0">
                          <a:latin typeface="Symbol" panose="05050102010706020507" pitchFamily="18" charset="2"/>
                        </a:rPr>
                        <a:t>h</a:t>
                      </a:r>
                    </a:p>
                  </a:txBody>
                  <a:tcPr marL="68580" marR="68580" marT="34290" marB="34290">
                    <a:solidFill>
                      <a:srgbClr val="0070C0"/>
                    </a:solidFill>
                  </a:tcPr>
                </a:tc>
                <a:tc>
                  <a:txBody>
                    <a:bodyPr/>
                    <a:lstStyle/>
                    <a:p>
                      <a:pPr algn="ctr"/>
                      <a:r>
                        <a:rPr lang="it-IT" sz="1400" dirty="0" err="1">
                          <a:latin typeface="Symbol" panose="05050102010706020507" pitchFamily="18" charset="2"/>
                        </a:rPr>
                        <a:t>h</a:t>
                      </a:r>
                      <a:r>
                        <a:rPr lang="it-IT" sz="1400" dirty="0" err="1"/>
                        <a:t>E</a:t>
                      </a:r>
                      <a:r>
                        <a:rPr lang="it-IT" sz="1400" dirty="0"/>
                        <a:t>*</a:t>
                      </a:r>
                    </a:p>
                  </a:txBody>
                  <a:tcPr marL="68580" marR="68580" marT="34290" marB="34290">
                    <a:solidFill>
                      <a:srgbClr val="0070C0"/>
                    </a:solidFill>
                  </a:tcPr>
                </a:tc>
                <a:extLst>
                  <a:ext uri="{0D108BD9-81ED-4DB2-BD59-A6C34878D82A}">
                    <a16:rowId xmlns:a16="http://schemas.microsoft.com/office/drawing/2014/main" val="3210662332"/>
                  </a:ext>
                </a:extLst>
              </a:tr>
              <a:tr h="479659">
                <a:tc>
                  <a:txBody>
                    <a:bodyPr/>
                    <a:lstStyle/>
                    <a:p>
                      <a:pPr algn="ctr"/>
                      <a:r>
                        <a:rPr lang="it-IT" sz="1400" b="1" baseline="30000" dirty="0"/>
                        <a:t>16</a:t>
                      </a:r>
                      <a:r>
                        <a:rPr lang="it-IT" sz="1400" b="1" dirty="0"/>
                        <a:t>O+</a:t>
                      </a:r>
                      <a:r>
                        <a:rPr lang="it-IT" sz="1400" b="1" baseline="30000" dirty="0"/>
                        <a:t>30</a:t>
                      </a:r>
                      <a:r>
                        <a:rPr lang="it-IT" sz="1400" b="1" dirty="0"/>
                        <a:t>Si 111 </a:t>
                      </a:r>
                      <a:r>
                        <a:rPr lang="it-IT" sz="1400" b="1" dirty="0" err="1"/>
                        <a:t>MeV</a:t>
                      </a:r>
                      <a:endParaRPr lang="it-IT" sz="1400" b="1" dirty="0"/>
                    </a:p>
                  </a:txBody>
                  <a:tcPr marL="68580" marR="68580" marT="34290" marB="34290">
                    <a:solidFill>
                      <a:srgbClr val="0070C0"/>
                    </a:solidFill>
                  </a:tcPr>
                </a:tc>
                <a:tc>
                  <a:txBody>
                    <a:bodyPr/>
                    <a:lstStyle/>
                    <a:p>
                      <a:pPr algn="ctr"/>
                      <a:r>
                        <a:rPr lang="it-IT" sz="1400" dirty="0"/>
                        <a:t>88,0</a:t>
                      </a:r>
                    </a:p>
                  </a:txBody>
                  <a:tcPr marL="68580" marR="68580" marT="34290" marB="34290"/>
                </a:tc>
                <a:tc>
                  <a:txBody>
                    <a:bodyPr/>
                    <a:lstStyle/>
                    <a:p>
                      <a:pPr algn="ctr"/>
                      <a:r>
                        <a:rPr lang="en-US" sz="1400" dirty="0">
                          <a:effectLst/>
                        </a:rPr>
                        <a:t>0,304</a:t>
                      </a:r>
                      <a:endParaRPr lang="en-US" sz="1400" b="0" dirty="0">
                        <a:effectLst/>
                      </a:endParaRPr>
                    </a:p>
                  </a:txBody>
                  <a:tcPr marL="68580" marR="68580" marT="34290" marB="34290" anchor="ctr"/>
                </a:tc>
                <a:tc>
                  <a:txBody>
                    <a:bodyPr/>
                    <a:lstStyle/>
                    <a:p>
                      <a:pPr algn="ctr" fontAlgn="b"/>
                      <a:r>
                        <a:rPr lang="it-IT" sz="1400" b="1" u="none" strike="noStrike" dirty="0">
                          <a:effectLst/>
                        </a:rPr>
                        <a:t>27</a:t>
                      </a:r>
                      <a:endParaRPr lang="it-IT" sz="1400" b="1" i="0" u="none" strike="noStrike" dirty="0">
                        <a:effectLst/>
                        <a:latin typeface="+mj-lt"/>
                      </a:endParaRPr>
                    </a:p>
                  </a:txBody>
                  <a:tcPr marL="4763" marR="4763" marT="4763" marB="0" anchor="b"/>
                </a:tc>
                <a:extLst>
                  <a:ext uri="{0D108BD9-81ED-4DB2-BD59-A6C34878D82A}">
                    <a16:rowId xmlns:a16="http://schemas.microsoft.com/office/drawing/2014/main" val="1243036341"/>
                  </a:ext>
                </a:extLst>
              </a:tr>
              <a:tr h="4796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solidFill>
                            <a:srgbClr val="FF0000"/>
                          </a:solidFill>
                        </a:rPr>
                        <a:t>16</a:t>
                      </a:r>
                      <a:r>
                        <a:rPr lang="it-IT" sz="1400" b="1" dirty="0">
                          <a:solidFill>
                            <a:srgbClr val="FF0000"/>
                          </a:solidFill>
                        </a:rPr>
                        <a:t>O+</a:t>
                      </a:r>
                      <a:r>
                        <a:rPr lang="it-IT" sz="1400" b="1" baseline="30000" dirty="0">
                          <a:solidFill>
                            <a:srgbClr val="FF0000"/>
                          </a:solidFill>
                        </a:rPr>
                        <a:t>30</a:t>
                      </a:r>
                      <a:r>
                        <a:rPr lang="it-IT" sz="1400" b="1" dirty="0">
                          <a:solidFill>
                            <a:srgbClr val="FF0000"/>
                          </a:solidFill>
                        </a:rPr>
                        <a:t>Si 128</a:t>
                      </a:r>
                      <a:r>
                        <a:rPr lang="it-IT" sz="1400" b="1" baseline="0" dirty="0">
                          <a:solidFill>
                            <a:srgbClr val="FF0000"/>
                          </a:solidFill>
                        </a:rPr>
                        <a:t> </a:t>
                      </a:r>
                      <a:r>
                        <a:rPr lang="it-IT" sz="1400" b="1" dirty="0" err="1">
                          <a:solidFill>
                            <a:srgbClr val="FF0000"/>
                          </a:solidFill>
                        </a:rPr>
                        <a:t>MeV</a:t>
                      </a:r>
                      <a:endParaRPr lang="it-IT" sz="1400" b="1" dirty="0">
                        <a:solidFill>
                          <a:srgbClr val="FF0000"/>
                        </a:solidFill>
                      </a:endParaRPr>
                    </a:p>
                  </a:txBody>
                  <a:tcPr marL="68580" marR="68580" marT="34290" marB="34290">
                    <a:solidFill>
                      <a:srgbClr val="0070C0"/>
                    </a:solidFill>
                  </a:tcPr>
                </a:tc>
                <a:tc>
                  <a:txBody>
                    <a:bodyPr/>
                    <a:lstStyle/>
                    <a:p>
                      <a:pPr algn="ctr"/>
                      <a:r>
                        <a:rPr lang="it-IT" sz="1400" dirty="0"/>
                        <a:t>98,4</a:t>
                      </a:r>
                    </a:p>
                  </a:txBody>
                  <a:tcPr marL="68580" marR="68580" marT="34290" marB="34290"/>
                </a:tc>
                <a:tc>
                  <a:txBody>
                    <a:bodyPr/>
                    <a:lstStyle/>
                    <a:p>
                      <a:pPr algn="ctr"/>
                      <a:r>
                        <a:rPr lang="en-US" sz="1400" dirty="0">
                          <a:effectLst/>
                        </a:rPr>
                        <a:t>0,304</a:t>
                      </a:r>
                      <a:endParaRPr lang="en-US" sz="1400" b="0" dirty="0">
                        <a:effectLst/>
                      </a:endParaRPr>
                    </a:p>
                  </a:txBody>
                  <a:tcPr marL="68580" marR="68580" marT="34290" marB="34290" anchor="ctr"/>
                </a:tc>
                <a:tc>
                  <a:txBody>
                    <a:bodyPr/>
                    <a:lstStyle/>
                    <a:p>
                      <a:pPr algn="ctr" fontAlgn="b"/>
                      <a:r>
                        <a:rPr lang="it-IT" sz="1400" b="1" u="none" strike="noStrike" dirty="0">
                          <a:effectLst/>
                        </a:rPr>
                        <a:t>30</a:t>
                      </a:r>
                      <a:endParaRPr lang="it-IT" sz="1400" b="1" i="0" u="none" strike="noStrike" dirty="0">
                        <a:effectLst/>
                        <a:latin typeface="+mj-lt"/>
                      </a:endParaRPr>
                    </a:p>
                  </a:txBody>
                  <a:tcPr marL="4763" marR="4763" marT="4763" marB="0" anchor="b"/>
                </a:tc>
                <a:extLst>
                  <a:ext uri="{0D108BD9-81ED-4DB2-BD59-A6C34878D82A}">
                    <a16:rowId xmlns:a16="http://schemas.microsoft.com/office/drawing/2014/main" val="2388391132"/>
                  </a:ext>
                </a:extLst>
              </a:tr>
              <a:tr h="4796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18</a:t>
                      </a:r>
                      <a:r>
                        <a:rPr lang="it-IT" sz="1400" b="1" dirty="0"/>
                        <a:t>O+</a:t>
                      </a:r>
                      <a:r>
                        <a:rPr lang="it-IT" sz="1400" b="1" baseline="30000" dirty="0"/>
                        <a:t>28</a:t>
                      </a:r>
                      <a:r>
                        <a:rPr lang="it-IT" sz="1400" b="1" dirty="0"/>
                        <a:t>Si 126 </a:t>
                      </a:r>
                      <a:r>
                        <a:rPr lang="it-IT" sz="1400" b="1" dirty="0" err="1"/>
                        <a:t>MeV</a:t>
                      </a:r>
                      <a:endParaRPr lang="it-IT" sz="1400" b="1" dirty="0"/>
                    </a:p>
                  </a:txBody>
                  <a:tcPr marL="68580" marR="68580" marT="34290" marB="34290">
                    <a:solidFill>
                      <a:srgbClr val="0070C0"/>
                    </a:solidFill>
                  </a:tcPr>
                </a:tc>
                <a:tc>
                  <a:txBody>
                    <a:bodyPr/>
                    <a:lstStyle/>
                    <a:p>
                      <a:pPr algn="ctr"/>
                      <a:r>
                        <a:rPr lang="it-IT" sz="1400" dirty="0"/>
                        <a:t>98,5</a:t>
                      </a:r>
                    </a:p>
                  </a:txBody>
                  <a:tcPr marL="68580" marR="68580" marT="34290" marB="34290"/>
                </a:tc>
                <a:tc>
                  <a:txBody>
                    <a:bodyPr/>
                    <a:lstStyle/>
                    <a:p>
                      <a:pPr algn="ctr"/>
                      <a:r>
                        <a:rPr lang="en-US" sz="1400" dirty="0">
                          <a:effectLst/>
                        </a:rPr>
                        <a:t>0,217</a:t>
                      </a:r>
                      <a:endParaRPr lang="en-US" sz="1400" b="0" dirty="0">
                        <a:effectLst/>
                      </a:endParaRPr>
                    </a:p>
                  </a:txBody>
                  <a:tcPr marL="68580" marR="68580" marT="34290" marB="34290" anchor="ctr"/>
                </a:tc>
                <a:tc>
                  <a:txBody>
                    <a:bodyPr/>
                    <a:lstStyle/>
                    <a:p>
                      <a:pPr algn="ctr" fontAlgn="b"/>
                      <a:r>
                        <a:rPr lang="it-IT" sz="1400" b="1" u="none" strike="noStrike" dirty="0">
                          <a:effectLst/>
                        </a:rPr>
                        <a:t>21</a:t>
                      </a:r>
                      <a:endParaRPr lang="it-IT" sz="1400" b="1" i="0" u="none" strike="noStrike" dirty="0">
                        <a:effectLst/>
                        <a:latin typeface="+mj-lt"/>
                      </a:endParaRPr>
                    </a:p>
                  </a:txBody>
                  <a:tcPr marL="4763" marR="4763" marT="4763" marB="0" anchor="b"/>
                </a:tc>
                <a:extLst>
                  <a:ext uri="{0D108BD9-81ED-4DB2-BD59-A6C34878D82A}">
                    <a16:rowId xmlns:a16="http://schemas.microsoft.com/office/drawing/2014/main" val="4222357783"/>
                  </a:ext>
                </a:extLst>
              </a:tr>
              <a:tr h="4796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19</a:t>
                      </a:r>
                      <a:r>
                        <a:rPr lang="it-IT" sz="1400" b="1" baseline="0" dirty="0"/>
                        <a:t>F</a:t>
                      </a:r>
                      <a:r>
                        <a:rPr lang="it-IT" sz="1400" b="1" dirty="0"/>
                        <a:t>+</a:t>
                      </a:r>
                      <a:r>
                        <a:rPr lang="it-IT" sz="1400" b="1" baseline="30000" dirty="0"/>
                        <a:t>27</a:t>
                      </a:r>
                      <a:r>
                        <a:rPr lang="it-IT" sz="1400" b="1" baseline="0" dirty="0"/>
                        <a:t>Al</a:t>
                      </a:r>
                      <a:r>
                        <a:rPr lang="it-IT" sz="1400" b="1" dirty="0"/>
                        <a:t> 133 </a:t>
                      </a:r>
                      <a:r>
                        <a:rPr lang="it-IT" sz="1400" b="1" dirty="0" err="1"/>
                        <a:t>MeV</a:t>
                      </a:r>
                      <a:endParaRPr lang="it-IT" sz="1400" b="1" dirty="0"/>
                    </a:p>
                  </a:txBody>
                  <a:tcPr marL="68580" marR="68580" marT="34290" marB="34290">
                    <a:solidFill>
                      <a:srgbClr val="0070C0"/>
                    </a:solidFill>
                  </a:tcPr>
                </a:tc>
                <a:tc>
                  <a:txBody>
                    <a:bodyPr/>
                    <a:lstStyle/>
                    <a:p>
                      <a:pPr algn="ctr"/>
                      <a:r>
                        <a:rPr lang="it-IT" sz="1400" dirty="0"/>
                        <a:t>103,5</a:t>
                      </a:r>
                    </a:p>
                  </a:txBody>
                  <a:tcPr marL="68580" marR="68580" marT="34290" marB="34290"/>
                </a:tc>
                <a:tc>
                  <a:txBody>
                    <a:bodyPr/>
                    <a:lstStyle/>
                    <a:p>
                      <a:pPr algn="ctr"/>
                      <a:r>
                        <a:rPr lang="en-US" sz="1400" dirty="0">
                          <a:effectLst/>
                        </a:rPr>
                        <a:t>0,174</a:t>
                      </a:r>
                      <a:endParaRPr lang="en-US" sz="1400" b="0" dirty="0">
                        <a:effectLst/>
                      </a:endParaRPr>
                    </a:p>
                  </a:txBody>
                  <a:tcPr marL="68580" marR="68580" marT="34290" marB="34290" anchor="ctr"/>
                </a:tc>
                <a:tc>
                  <a:txBody>
                    <a:bodyPr/>
                    <a:lstStyle/>
                    <a:p>
                      <a:pPr algn="ctr" fontAlgn="b"/>
                      <a:r>
                        <a:rPr lang="it-IT" sz="1400" b="1" u="none" strike="noStrike" dirty="0">
                          <a:effectLst/>
                        </a:rPr>
                        <a:t>18</a:t>
                      </a:r>
                      <a:endParaRPr lang="it-IT" sz="1400" b="1" i="0" u="none" strike="noStrike" dirty="0">
                        <a:effectLst/>
                        <a:latin typeface="+mj-lt"/>
                      </a:endParaRPr>
                    </a:p>
                  </a:txBody>
                  <a:tcPr marL="4763" marR="4763" marT="4763" marB="0" anchor="b"/>
                </a:tc>
                <a:extLst>
                  <a:ext uri="{0D108BD9-81ED-4DB2-BD59-A6C34878D82A}">
                    <a16:rowId xmlns:a16="http://schemas.microsoft.com/office/drawing/2014/main" val="1340715410"/>
                  </a:ext>
                </a:extLst>
              </a:tr>
            </a:tbl>
          </a:graphicData>
        </a:graphic>
      </p:graphicFrame>
      <p:sp>
        <p:nvSpPr>
          <p:cNvPr id="22" name="Rettangolo 21"/>
          <p:cNvSpPr/>
          <p:nvPr/>
        </p:nvSpPr>
        <p:spPr>
          <a:xfrm>
            <a:off x="5633036" y="440810"/>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t>
            </a:r>
            <a:r>
              <a:rPr lang="en-US" sz="2000" dirty="0" smtClean="0"/>
              <a:t>Angular Distributions</a:t>
            </a:r>
            <a:endParaRPr lang="en-US" sz="2000" dirty="0"/>
          </a:p>
        </p:txBody>
      </p:sp>
      <p:pic>
        <p:nvPicPr>
          <p:cNvPr id="23" name="Immagine 22"/>
          <p:cNvPicPr>
            <a:picLocks noChangeAspect="1"/>
          </p:cNvPicPr>
          <p:nvPr/>
        </p:nvPicPr>
        <p:blipFill>
          <a:blip r:embed="rId8"/>
          <a:stretch>
            <a:fillRect/>
          </a:stretch>
        </p:blipFill>
        <p:spPr>
          <a:xfrm>
            <a:off x="1259951" y="3732934"/>
            <a:ext cx="10483272" cy="3035962"/>
          </a:xfrm>
          <a:prstGeom prst="rect">
            <a:avLst/>
          </a:prstGeom>
        </p:spPr>
      </p:pic>
      <p:sp>
        <p:nvSpPr>
          <p:cNvPr id="4" name="Rettangolo 3"/>
          <p:cNvSpPr/>
          <p:nvPr/>
        </p:nvSpPr>
        <p:spPr>
          <a:xfrm>
            <a:off x="7389731" y="1272445"/>
            <a:ext cx="3964069" cy="2499093"/>
          </a:xfrm>
          <a:prstGeom prst="rect">
            <a:avLst/>
          </a:prstGeom>
          <a:noFill/>
          <a:ln w="57150">
            <a:solidFill>
              <a:srgbClr val="150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sellaDiTesto 24"/>
          <p:cNvSpPr txBox="1"/>
          <p:nvPr/>
        </p:nvSpPr>
        <p:spPr>
          <a:xfrm>
            <a:off x="1349588" y="890480"/>
            <a:ext cx="1845377" cy="369332"/>
          </a:xfrm>
          <a:prstGeom prst="rect">
            <a:avLst/>
          </a:prstGeom>
          <a:noFill/>
        </p:spPr>
        <p:txBody>
          <a:bodyPr wrap="none" rtlCol="0">
            <a:spAutoFit/>
          </a:bodyPr>
          <a:lstStyle/>
          <a:p>
            <a:r>
              <a:rPr lang="it-IT" b="1" baseline="30000" dirty="0" smtClean="0">
                <a:solidFill>
                  <a:srgbClr val="FF0000"/>
                </a:solidFill>
              </a:rPr>
              <a:t>16</a:t>
            </a:r>
            <a:r>
              <a:rPr lang="it-IT" b="1" dirty="0" smtClean="0">
                <a:solidFill>
                  <a:srgbClr val="FF0000"/>
                </a:solidFill>
              </a:rPr>
              <a:t>O+</a:t>
            </a:r>
            <a:r>
              <a:rPr lang="it-IT" b="1" baseline="30000" dirty="0" smtClean="0">
                <a:solidFill>
                  <a:srgbClr val="FF0000"/>
                </a:solidFill>
              </a:rPr>
              <a:t>30</a:t>
            </a:r>
            <a:r>
              <a:rPr lang="it-IT" b="1" dirty="0" smtClean="0">
                <a:solidFill>
                  <a:srgbClr val="FF0000"/>
                </a:solidFill>
              </a:rPr>
              <a:t>Si 128 </a:t>
            </a:r>
            <a:r>
              <a:rPr lang="it-IT" b="1" dirty="0" err="1" smtClean="0">
                <a:solidFill>
                  <a:srgbClr val="FF0000"/>
                </a:solidFill>
              </a:rPr>
              <a:t>MeV</a:t>
            </a:r>
            <a:endParaRPr lang="it-IT" b="1" dirty="0">
              <a:solidFill>
                <a:srgbClr val="FF0000"/>
              </a:solidFill>
            </a:endParaRPr>
          </a:p>
        </p:txBody>
      </p:sp>
      <p:sp>
        <p:nvSpPr>
          <p:cNvPr id="26" name="CasellaDiTesto 25"/>
          <p:cNvSpPr txBox="1"/>
          <p:nvPr/>
        </p:nvSpPr>
        <p:spPr>
          <a:xfrm>
            <a:off x="28787" y="4836828"/>
            <a:ext cx="1320801" cy="923330"/>
          </a:xfrm>
          <a:prstGeom prst="rect">
            <a:avLst/>
          </a:prstGeom>
          <a:noFill/>
        </p:spPr>
        <p:txBody>
          <a:bodyPr wrap="square" rtlCol="0">
            <a:spAutoFit/>
          </a:bodyPr>
          <a:lstStyle/>
          <a:p>
            <a:pPr algn="ctr"/>
            <a:r>
              <a:rPr lang="it-IT" b="1" dirty="0" smtClean="0">
                <a:solidFill>
                  <a:srgbClr val="FF0000"/>
                </a:solidFill>
              </a:rPr>
              <a:t>4 </a:t>
            </a:r>
            <a:r>
              <a:rPr lang="it-IT" b="1" dirty="0" err="1" smtClean="0">
                <a:solidFill>
                  <a:srgbClr val="FF0000"/>
                </a:solidFill>
              </a:rPr>
              <a:t>reactions</a:t>
            </a:r>
            <a:r>
              <a:rPr lang="it-IT" b="1" dirty="0" smtClean="0">
                <a:solidFill>
                  <a:srgbClr val="FF0000"/>
                </a:solidFill>
              </a:rPr>
              <a:t>:</a:t>
            </a:r>
          </a:p>
          <a:p>
            <a:pPr algn="ctr"/>
            <a:r>
              <a:rPr lang="it-IT" b="1" dirty="0" smtClean="0">
                <a:solidFill>
                  <a:srgbClr val="FF0000"/>
                </a:solidFill>
              </a:rPr>
              <a:t>Ratio EXP/G11</a:t>
            </a:r>
            <a:endParaRPr lang="it-IT" b="1" dirty="0">
              <a:solidFill>
                <a:srgbClr val="FF0000"/>
              </a:solidFill>
            </a:endParaRPr>
          </a:p>
        </p:txBody>
      </p:sp>
    </p:spTree>
    <p:extLst>
      <p:ext uri="{BB962C8B-B14F-4D97-AF65-F5344CB8AC3E}">
        <p14:creationId xmlns:p14="http://schemas.microsoft.com/office/powerpoint/2010/main" val="52821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113969" y="6388256"/>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49</a:t>
            </a:fld>
            <a:endParaRPr lang="en-US"/>
          </a:p>
        </p:txBody>
      </p:sp>
      <p:cxnSp>
        <p:nvCxnSpPr>
          <p:cNvPr id="74" name="Connettore 2 73"/>
          <p:cNvCxnSpPr>
            <a:stCxn id="59" idx="1"/>
          </p:cNvCxnSpPr>
          <p:nvPr/>
        </p:nvCxnSpPr>
        <p:spPr>
          <a:xfrm>
            <a:off x="4737307" y="2713453"/>
            <a:ext cx="20406" cy="439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grpSp>
        <p:nvGrpSpPr>
          <p:cNvPr id="8" name="Gruppo 7"/>
          <p:cNvGrpSpPr/>
          <p:nvPr/>
        </p:nvGrpSpPr>
        <p:grpSpPr>
          <a:xfrm>
            <a:off x="1473761" y="168413"/>
            <a:ext cx="9190947" cy="5979144"/>
            <a:chOff x="1576666" y="526660"/>
            <a:chExt cx="9190947" cy="5979144"/>
          </a:xfrm>
        </p:grpSpPr>
        <p:pic>
          <p:nvPicPr>
            <p:cNvPr id="9" name="Immagine 8"/>
            <p:cNvPicPr>
              <a:picLocks noChangeAspect="1"/>
            </p:cNvPicPr>
            <p:nvPr/>
          </p:nvPicPr>
          <p:blipFill rotWithShape="1">
            <a:blip r:embed="rId5" cstate="print">
              <a:extLst>
                <a:ext uri="{28A0092B-C50C-407E-A947-70E740481C1C}">
                  <a14:useLocalDpi xmlns:a14="http://schemas.microsoft.com/office/drawing/2010/main" val="0"/>
                </a:ext>
              </a:extLst>
            </a:blip>
            <a:srcRect t="4332"/>
            <a:stretch/>
          </p:blipFill>
          <p:spPr>
            <a:xfrm>
              <a:off x="6113505" y="1045892"/>
              <a:ext cx="4423707" cy="2790203"/>
            </a:xfrm>
            <a:prstGeom prst="rect">
              <a:avLst/>
            </a:prstGeom>
          </p:spPr>
        </p:pic>
        <p:grpSp>
          <p:nvGrpSpPr>
            <p:cNvPr id="10" name="Gruppo 9"/>
            <p:cNvGrpSpPr/>
            <p:nvPr/>
          </p:nvGrpSpPr>
          <p:grpSpPr>
            <a:xfrm>
              <a:off x="1576666" y="526660"/>
              <a:ext cx="9190947" cy="5979144"/>
              <a:chOff x="52665" y="526659"/>
              <a:chExt cx="9190947" cy="5979144"/>
            </a:xfrm>
          </p:grpSpPr>
          <p:pic>
            <p:nvPicPr>
              <p:cNvPr id="11" name="Immagine 10"/>
              <p:cNvPicPr>
                <a:picLocks noChangeAspect="1"/>
              </p:cNvPicPr>
              <p:nvPr/>
            </p:nvPicPr>
            <p:blipFill rotWithShape="1">
              <a:blip r:embed="rId6" cstate="print">
                <a:extLst>
                  <a:ext uri="{28A0092B-C50C-407E-A947-70E740481C1C}">
                    <a14:useLocalDpi xmlns:a14="http://schemas.microsoft.com/office/drawing/2010/main" val="0"/>
                  </a:ext>
                </a:extLst>
              </a:blip>
              <a:srcRect t="4187" r="1931"/>
              <a:stretch/>
            </p:blipFill>
            <p:spPr>
              <a:xfrm>
                <a:off x="52665" y="1045891"/>
                <a:ext cx="4447042" cy="2741527"/>
              </a:xfrm>
              <a:prstGeom prst="rect">
                <a:avLst/>
              </a:prstGeom>
            </p:spPr>
          </p:pic>
          <p:grpSp>
            <p:nvGrpSpPr>
              <p:cNvPr id="12" name="Gruppo 11"/>
              <p:cNvGrpSpPr/>
              <p:nvPr/>
            </p:nvGrpSpPr>
            <p:grpSpPr>
              <a:xfrm>
                <a:off x="63032" y="526659"/>
                <a:ext cx="9180580" cy="5979144"/>
                <a:chOff x="183146" y="1100377"/>
                <a:chExt cx="9180580" cy="5788795"/>
              </a:xfrm>
            </p:grpSpPr>
            <p:grpSp>
              <p:nvGrpSpPr>
                <p:cNvPr id="17" name="Gruppo 16"/>
                <p:cNvGrpSpPr/>
                <p:nvPr/>
              </p:nvGrpSpPr>
              <p:grpSpPr>
                <a:xfrm>
                  <a:off x="183146" y="1100377"/>
                  <a:ext cx="9180580" cy="5788795"/>
                  <a:chOff x="234152" y="1167662"/>
                  <a:chExt cx="9180580" cy="5788795"/>
                </a:xfrm>
              </p:grpSpPr>
              <p:grpSp>
                <p:nvGrpSpPr>
                  <p:cNvPr id="21" name="Gruppo 20"/>
                  <p:cNvGrpSpPr/>
                  <p:nvPr/>
                </p:nvGrpSpPr>
                <p:grpSpPr>
                  <a:xfrm>
                    <a:off x="234152" y="1167662"/>
                    <a:ext cx="9180580" cy="5788795"/>
                    <a:chOff x="234152" y="1167662"/>
                    <a:chExt cx="9180580" cy="5788795"/>
                  </a:xfrm>
                </p:grpSpPr>
                <p:grpSp>
                  <p:nvGrpSpPr>
                    <p:cNvPr id="31" name="Gruppo 30"/>
                    <p:cNvGrpSpPr/>
                    <p:nvPr/>
                  </p:nvGrpSpPr>
                  <p:grpSpPr>
                    <a:xfrm>
                      <a:off x="234152" y="1167662"/>
                      <a:ext cx="9180580" cy="5788795"/>
                      <a:chOff x="234152" y="1167662"/>
                      <a:chExt cx="9180580" cy="5788795"/>
                    </a:xfrm>
                  </p:grpSpPr>
                  <p:grpSp>
                    <p:nvGrpSpPr>
                      <p:cNvPr id="33" name="Gruppo 32"/>
                      <p:cNvGrpSpPr/>
                      <p:nvPr/>
                    </p:nvGrpSpPr>
                    <p:grpSpPr>
                      <a:xfrm>
                        <a:off x="234152" y="4255081"/>
                        <a:ext cx="8950179" cy="2701376"/>
                        <a:chOff x="234152" y="3390265"/>
                        <a:chExt cx="8950179" cy="2701376"/>
                      </a:xfrm>
                    </p:grpSpPr>
                    <p:pic>
                      <p:nvPicPr>
                        <p:cNvPr id="35" name="Immagin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152" y="3413828"/>
                          <a:ext cx="4436675" cy="2654250"/>
                        </a:xfrm>
                        <a:prstGeom prst="rect">
                          <a:avLst/>
                        </a:prstGeom>
                      </p:spPr>
                    </p:pic>
                    <p:pic>
                      <p:nvPicPr>
                        <p:cNvPr id="36" name="Immagin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057" y="3390265"/>
                          <a:ext cx="4400274" cy="2701376"/>
                        </a:xfrm>
                        <a:prstGeom prst="rect">
                          <a:avLst/>
                        </a:prstGeom>
                      </p:spPr>
                    </p:pic>
                  </p:grpSp>
                  <p:sp>
                    <p:nvSpPr>
                      <p:cNvPr id="34" name="CasellaDiTesto 33"/>
                      <p:cNvSpPr txBox="1"/>
                      <p:nvPr/>
                    </p:nvSpPr>
                    <p:spPr>
                      <a:xfrm>
                        <a:off x="8021402" y="1167662"/>
                        <a:ext cx="1393330" cy="387372"/>
                      </a:xfrm>
                      <a:prstGeom prst="rect">
                        <a:avLst/>
                      </a:prstGeom>
                      <a:noFill/>
                    </p:spPr>
                    <p:txBody>
                      <a:bodyPr wrap="none" rtlCol="0">
                        <a:spAutoFit/>
                      </a:bodyPr>
                      <a:lstStyle/>
                      <a:p>
                        <a:r>
                          <a:rPr lang="it-IT" sz="2000" b="1" dirty="0">
                            <a:solidFill>
                              <a:srgbClr val="F127E3"/>
                            </a:solidFill>
                          </a:rPr>
                          <a:t>AMD + G11</a:t>
                        </a:r>
                      </a:p>
                    </p:txBody>
                  </p:sp>
                </p:grpSp>
                <p:sp>
                  <p:nvSpPr>
                    <p:cNvPr id="32" name="Rettangolo 31"/>
                    <p:cNvSpPr/>
                    <p:nvPr/>
                  </p:nvSpPr>
                  <p:spPr>
                    <a:xfrm>
                      <a:off x="1180366"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 name="Gruppo 21"/>
                  <p:cNvGrpSpPr/>
                  <p:nvPr/>
                </p:nvGrpSpPr>
                <p:grpSpPr>
                  <a:xfrm>
                    <a:off x="1949411" y="3532312"/>
                    <a:ext cx="601255" cy="102847"/>
                    <a:chOff x="1949411" y="3532312"/>
                    <a:chExt cx="601255" cy="102847"/>
                  </a:xfrm>
                </p:grpSpPr>
                <p:sp>
                  <p:nvSpPr>
                    <p:cNvPr id="28" name="Rettangolo 27"/>
                    <p:cNvSpPr/>
                    <p:nvPr/>
                  </p:nvSpPr>
                  <p:spPr>
                    <a:xfrm>
                      <a:off x="1949411"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p:nvPr/>
                  </p:nvSpPr>
                  <p:spPr>
                    <a:xfrm>
                      <a:off x="2201420"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3" name="Gruppo 22"/>
                  <p:cNvGrpSpPr/>
                  <p:nvPr/>
                </p:nvGrpSpPr>
                <p:grpSpPr>
                  <a:xfrm>
                    <a:off x="3733031" y="3532310"/>
                    <a:ext cx="859803" cy="102849"/>
                    <a:chOff x="2201420" y="3532310"/>
                    <a:chExt cx="859803" cy="102849"/>
                  </a:xfrm>
                </p:grpSpPr>
                <p:sp>
                  <p:nvSpPr>
                    <p:cNvPr id="24" name="Rettangolo 23"/>
                    <p:cNvSpPr/>
                    <p:nvPr/>
                  </p:nvSpPr>
                  <p:spPr>
                    <a:xfrm>
                      <a:off x="2201420"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8" name="Gruppo 17"/>
                <p:cNvGrpSpPr/>
                <p:nvPr/>
              </p:nvGrpSpPr>
              <p:grpSpPr>
                <a:xfrm>
                  <a:off x="2453429" y="5526485"/>
                  <a:ext cx="362264" cy="102848"/>
                  <a:chOff x="2453429" y="3532311"/>
                  <a:chExt cx="362264" cy="102848"/>
                </a:xfrm>
              </p:grpSpPr>
              <p:sp>
                <p:nvSpPr>
                  <p:cNvPr id="19" name="Rettangolo 18"/>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3" name="Rettangolo 12"/>
              <p:cNvSpPr/>
              <p:nvPr/>
            </p:nvSpPr>
            <p:spPr>
              <a:xfrm>
                <a:off x="74097" y="1031764"/>
                <a:ext cx="4456421" cy="2702972"/>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568623" y="1023693"/>
                <a:ext cx="4456421" cy="2702972"/>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81253" y="3771036"/>
                <a:ext cx="4456421" cy="2702972"/>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4559687" y="3759215"/>
                <a:ext cx="4456421" cy="2702972"/>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150568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4975581" y="6412414"/>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5</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Direct reactions</a:t>
            </a:r>
            <a:endParaRPr lang="en-US"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ttangolo 9"/>
          <p:cNvSpPr/>
          <p:nvPr/>
        </p:nvSpPr>
        <p:spPr>
          <a:xfrm>
            <a:off x="7289442" y="1147741"/>
            <a:ext cx="4872302" cy="2031325"/>
          </a:xfrm>
          <a:prstGeom prst="rect">
            <a:avLst/>
          </a:prstGeom>
        </p:spPr>
        <p:txBody>
          <a:bodyPr wrap="square">
            <a:spAutoFit/>
          </a:bodyPr>
          <a:lstStyle/>
          <a:p>
            <a:pPr algn="just"/>
            <a:r>
              <a:rPr lang="en-US" b="1" dirty="0"/>
              <a:t>Finite quantum many-nucleon system</a:t>
            </a:r>
            <a:r>
              <a:rPr lang="en-US" dirty="0"/>
              <a:t>, which has no bound states (</a:t>
            </a:r>
            <a:r>
              <a:rPr lang="en-US" b="1" dirty="0"/>
              <a:t>unbound nuclei</a:t>
            </a:r>
            <a:r>
              <a:rPr lang="en-US" dirty="0"/>
              <a:t>), or which populates beyond the particle threshold (</a:t>
            </a:r>
            <a:r>
              <a:rPr lang="en-US" b="1" dirty="0"/>
              <a:t>unbound-excited states</a:t>
            </a:r>
            <a:r>
              <a:rPr lang="en-US" dirty="0"/>
              <a:t>) </a:t>
            </a:r>
            <a:r>
              <a:rPr lang="en-US" dirty="0" smtClean="0"/>
              <a:t>can be  </a:t>
            </a:r>
            <a:r>
              <a:rPr lang="en-US" dirty="0"/>
              <a:t>observed as </a:t>
            </a:r>
            <a:r>
              <a:rPr lang="en-US" b="1" dirty="0"/>
              <a:t>resonance states </a:t>
            </a:r>
            <a:r>
              <a:rPr lang="en-US" dirty="0" smtClean="0"/>
              <a:t>induced </a:t>
            </a:r>
            <a:r>
              <a:rPr lang="en-US" dirty="0"/>
              <a:t>by a </a:t>
            </a:r>
            <a:r>
              <a:rPr lang="en-US" b="1" dirty="0"/>
              <a:t>dynamical process</a:t>
            </a:r>
            <a:r>
              <a:rPr lang="en-US" dirty="0"/>
              <a:t>. Those unbound states may </a:t>
            </a:r>
            <a:r>
              <a:rPr lang="en-US" b="1" dirty="0"/>
              <a:t>extend</a:t>
            </a:r>
            <a:r>
              <a:rPr lang="en-US" dirty="0"/>
              <a:t> a concept of presence of nuclei or </a:t>
            </a:r>
            <a:r>
              <a:rPr lang="en-US" b="1" dirty="0"/>
              <a:t>have new structure</a:t>
            </a:r>
            <a:r>
              <a:rPr lang="en-US" dirty="0"/>
              <a:t>.</a:t>
            </a:r>
          </a:p>
        </p:txBody>
      </p:sp>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703" y="3763420"/>
            <a:ext cx="6495041" cy="2414747"/>
          </a:xfrm>
          <a:prstGeom prst="rect">
            <a:avLst/>
          </a:prstGeom>
        </p:spPr>
      </p:pic>
      <p:sp>
        <p:nvSpPr>
          <p:cNvPr id="14" name="CasellaDiTesto 13"/>
          <p:cNvSpPr txBox="1"/>
          <p:nvPr/>
        </p:nvSpPr>
        <p:spPr>
          <a:xfrm>
            <a:off x="1621356" y="462929"/>
            <a:ext cx="9259080" cy="877163"/>
          </a:xfrm>
          <a:prstGeom prst="rect">
            <a:avLst/>
          </a:prstGeom>
          <a:noFill/>
        </p:spPr>
        <p:txBody>
          <a:bodyPr wrap="square" rtlCol="0">
            <a:spAutoFit/>
          </a:bodyPr>
          <a:lstStyle/>
          <a:p>
            <a:r>
              <a:rPr lang="en-US" sz="1700" dirty="0" smtClean="0"/>
              <a:t>The importance of </a:t>
            </a:r>
            <a:r>
              <a:rPr lang="en-US" sz="1700" dirty="0" smtClean="0">
                <a:solidFill>
                  <a:srgbClr val="C00000"/>
                </a:solidFill>
              </a:rPr>
              <a:t>peripheral reactions </a:t>
            </a:r>
            <a:r>
              <a:rPr lang="en-US" sz="1700" dirty="0" smtClean="0">
                <a:sym typeface="Wingdings" panose="05000000000000000000" pitchFamily="2" charset="2"/>
              </a:rPr>
              <a:t> a direct tool to study important characteristics of nuclei.</a:t>
            </a:r>
          </a:p>
          <a:p>
            <a:r>
              <a:rPr lang="en-US" sz="1700" dirty="0" smtClean="0">
                <a:sym typeface="Wingdings" panose="05000000000000000000" pitchFamily="2" charset="2"/>
              </a:rPr>
              <a:t>In particular they can be a mean to probe </a:t>
            </a:r>
            <a:r>
              <a:rPr lang="en-US" sz="1700" dirty="0" smtClean="0">
                <a:solidFill>
                  <a:srgbClr val="C00000"/>
                </a:solidFill>
                <a:sym typeface="Wingdings" panose="05000000000000000000" pitchFamily="2" charset="2"/>
              </a:rPr>
              <a:t>single –particle excitation </a:t>
            </a:r>
            <a:r>
              <a:rPr lang="en-US" sz="1700" dirty="0" smtClean="0">
                <a:sym typeface="Wingdings" panose="05000000000000000000" pitchFamily="2" charset="2"/>
              </a:rPr>
              <a:t>and even</a:t>
            </a:r>
            <a:r>
              <a:rPr lang="en-US" sz="1700" dirty="0">
                <a:sym typeface="Wingdings" panose="05000000000000000000" pitchFamily="2" charset="2"/>
              </a:rPr>
              <a:t> </a:t>
            </a:r>
            <a:r>
              <a:rPr lang="en-US" sz="1700" dirty="0" smtClean="0">
                <a:sym typeface="Wingdings" panose="05000000000000000000" pitchFamily="2" charset="2"/>
              </a:rPr>
              <a:t>to produce and study </a:t>
            </a:r>
            <a:r>
              <a:rPr lang="en-US" sz="1700" dirty="0" smtClean="0">
                <a:solidFill>
                  <a:srgbClr val="C00000"/>
                </a:solidFill>
                <a:sym typeface="Wingdings" panose="05000000000000000000" pitchFamily="2" charset="2"/>
              </a:rPr>
              <a:t>new states </a:t>
            </a:r>
            <a:r>
              <a:rPr lang="en-US" sz="1700" dirty="0" smtClean="0">
                <a:sym typeface="Wingdings" panose="05000000000000000000" pitchFamily="2" charset="2"/>
              </a:rPr>
              <a:t>of nuclear matter.</a:t>
            </a:r>
            <a:endParaRPr lang="en-US" sz="1700" dirty="0"/>
          </a:p>
        </p:txBody>
      </p:sp>
      <p:sp>
        <p:nvSpPr>
          <p:cNvPr id="2" name="CasellaDiTesto 1"/>
          <p:cNvSpPr txBox="1"/>
          <p:nvPr/>
        </p:nvSpPr>
        <p:spPr>
          <a:xfrm>
            <a:off x="122043" y="1367700"/>
            <a:ext cx="3773782" cy="2185214"/>
          </a:xfrm>
          <a:prstGeom prst="rect">
            <a:avLst/>
          </a:prstGeom>
          <a:noFill/>
        </p:spPr>
        <p:txBody>
          <a:bodyPr wrap="square" rtlCol="0">
            <a:spAutoFit/>
          </a:bodyPr>
          <a:lstStyle/>
          <a:p>
            <a:pPr algn="just"/>
            <a:r>
              <a:rPr lang="en-US" sz="1700" dirty="0" smtClean="0"/>
              <a:t>Direct reactions can give a straight information on the </a:t>
            </a:r>
            <a:r>
              <a:rPr lang="en-US" sz="1700" b="1" dirty="0" smtClean="0"/>
              <a:t>transferred angular momentum </a:t>
            </a:r>
            <a:r>
              <a:rPr lang="en-US" sz="1700" dirty="0" smtClean="0"/>
              <a:t>(angular distribution of the outgoing particles), on the </a:t>
            </a:r>
            <a:r>
              <a:rPr lang="en-US" sz="1700" b="1" dirty="0" smtClean="0"/>
              <a:t>Spectroscopic Factor </a:t>
            </a:r>
            <a:r>
              <a:rPr lang="en-US" sz="1700" dirty="0" smtClean="0"/>
              <a:t>(which is a measure of the overlap between the initial and final state in the reaction channel) </a:t>
            </a:r>
            <a:endParaRPr lang="en-US" sz="1700" dirty="0"/>
          </a:p>
        </p:txBody>
      </p:sp>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1" y="3552915"/>
            <a:ext cx="5301454" cy="3251822"/>
          </a:xfrm>
          <a:prstGeom prst="rect">
            <a:avLst/>
          </a:prstGeom>
        </p:spPr>
      </p:pic>
      <p:pic>
        <p:nvPicPr>
          <p:cNvPr id="8" name="Immagin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6849" y="1357140"/>
            <a:ext cx="3247447" cy="2147797"/>
          </a:xfrm>
          <a:prstGeom prst="rect">
            <a:avLst/>
          </a:prstGeom>
          <a:ln w="19050">
            <a:solidFill>
              <a:srgbClr val="FF0000"/>
            </a:solidFill>
          </a:ln>
        </p:spPr>
      </p:pic>
      <p:sp>
        <p:nvSpPr>
          <p:cNvPr id="5" name="CasellaDiTesto 4"/>
          <p:cNvSpPr txBox="1"/>
          <p:nvPr/>
        </p:nvSpPr>
        <p:spPr>
          <a:xfrm>
            <a:off x="2797207" y="4247569"/>
            <a:ext cx="2555892" cy="338554"/>
          </a:xfrm>
          <a:prstGeom prst="rect">
            <a:avLst/>
          </a:prstGeom>
          <a:noFill/>
        </p:spPr>
        <p:txBody>
          <a:bodyPr wrap="none" rtlCol="0">
            <a:spAutoFit/>
          </a:bodyPr>
          <a:lstStyle/>
          <a:p>
            <a:r>
              <a:rPr lang="en-US" sz="1600" dirty="0" smtClean="0">
                <a:solidFill>
                  <a:srgbClr val="FF0000"/>
                </a:solidFill>
              </a:rPr>
              <a:t>Inverse kinematics with RIBS</a:t>
            </a:r>
            <a:endParaRPr lang="en-US" sz="1600" dirty="0">
              <a:solidFill>
                <a:srgbClr val="FF0000"/>
              </a:solidFill>
            </a:endParaRPr>
          </a:p>
        </p:txBody>
      </p:sp>
    </p:spTree>
    <p:extLst>
      <p:ext uri="{BB962C8B-B14F-4D97-AF65-F5344CB8AC3E}">
        <p14:creationId xmlns:p14="http://schemas.microsoft.com/office/powerpoint/2010/main" val="6753769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3216526" y="6465318"/>
            <a:ext cx="5910532" cy="365125"/>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3" name="Segnaposto numero diapositiva 2"/>
          <p:cNvSpPr>
            <a:spLocks noGrp="1"/>
          </p:cNvSpPr>
          <p:nvPr>
            <p:ph type="sldNum" sz="quarter" idx="12"/>
          </p:nvPr>
        </p:nvSpPr>
        <p:spPr>
          <a:xfrm>
            <a:off x="9448800" y="6465585"/>
            <a:ext cx="2743200" cy="365125"/>
          </a:xfrm>
        </p:spPr>
        <p:txBody>
          <a:bodyPr/>
          <a:lstStyle/>
          <a:p>
            <a:fld id="{7F3E3AFC-C3F0-4658-9A99-690BE021286A}" type="slidenum">
              <a:rPr lang="en-US" smtClean="0"/>
              <a:t>50</a:t>
            </a:fld>
            <a:endParaRPr lang="en-US"/>
          </a:p>
        </p:txBody>
      </p:sp>
      <p:sp>
        <p:nvSpPr>
          <p:cNvPr id="85" name="Titolo 1">
            <a:extLst>
              <a:ext uri="{FF2B5EF4-FFF2-40B4-BE49-F238E27FC236}">
                <a16:creationId xmlns:a16="http://schemas.microsoft.com/office/drawing/2014/main" id="{93A7859E-5D43-47F4-9219-54AAC7A932B4}"/>
              </a:ext>
            </a:extLst>
          </p:cNvPr>
          <p:cNvSpPr txBox="1">
            <a:spLocks/>
          </p:cNvSpPr>
          <p:nvPr/>
        </p:nvSpPr>
        <p:spPr>
          <a:xfrm>
            <a:off x="2426039" y="-103984"/>
            <a:ext cx="7491507" cy="544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20"/>
              </a:lnSpc>
            </a:pPr>
            <a:r>
              <a:rPr lang="en-US" sz="1800" dirty="0">
                <a:solidFill>
                  <a:srgbClr val="1508B8"/>
                </a:solidFill>
                <a:latin typeface="+mn-lt"/>
              </a:rPr>
              <a:t>Nuclear Reactions </a:t>
            </a:r>
            <a:r>
              <a:rPr lang="en-US" sz="1800" dirty="0" smtClean="0">
                <a:latin typeface="+mn-lt"/>
              </a:rPr>
              <a:t>Four different entrance channels and the </a:t>
            </a:r>
            <a:r>
              <a:rPr lang="en-US" sz="1800" baseline="30000" dirty="0" smtClean="0">
                <a:latin typeface="+mn-lt"/>
              </a:rPr>
              <a:t>46</a:t>
            </a:r>
            <a:r>
              <a:rPr lang="en-US" sz="1800" dirty="0" smtClean="0">
                <a:latin typeface="+mn-lt"/>
              </a:rPr>
              <a:t>Ti* decay</a:t>
            </a:r>
            <a:endParaRPr lang="en-US" sz="1800" dirty="0">
              <a:latin typeface="+mn-lt"/>
            </a:endParaRPr>
          </a:p>
        </p:txBody>
      </p:sp>
      <p:pic>
        <p:nvPicPr>
          <p:cNvPr id="86" name="Immagin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87" name="Immagine 86"/>
          <p:cNvPicPr>
            <a:picLocks noChangeAspect="1"/>
          </p:cNvPicPr>
          <p:nvPr/>
        </p:nvPicPr>
        <p:blipFill>
          <a:blip r:embed="rId4"/>
          <a:stretch>
            <a:fillRect/>
          </a:stretch>
        </p:blipFill>
        <p:spPr>
          <a:xfrm>
            <a:off x="11353800" y="-1"/>
            <a:ext cx="807946" cy="669471"/>
          </a:xfrm>
          <a:prstGeom prst="rect">
            <a:avLst/>
          </a:prstGeom>
        </p:spPr>
      </p:pic>
      <p:sp>
        <p:nvSpPr>
          <p:cNvPr id="37" name="Rettangolo 36"/>
          <p:cNvSpPr/>
          <p:nvPr/>
        </p:nvSpPr>
        <p:spPr>
          <a:xfrm>
            <a:off x="3871975" y="282745"/>
            <a:ext cx="5002637" cy="769441"/>
          </a:xfrm>
          <a:prstGeom prst="rect">
            <a:avLst/>
          </a:prstGeom>
        </p:spPr>
        <p:txBody>
          <a:bodyPr wrap="square">
            <a:spAutoFit/>
          </a:bodyPr>
          <a:lstStyle/>
          <a:p>
            <a:r>
              <a:rPr lang="en-US" sz="2400" dirty="0"/>
              <a:t>Results: </a:t>
            </a:r>
            <a:r>
              <a:rPr lang="en-US" sz="2400" dirty="0" err="1"/>
              <a:t>Z</a:t>
            </a:r>
            <a:r>
              <a:rPr lang="en-US" sz="2400" baseline="-25000" dirty="0" err="1"/>
              <a:t>tot</a:t>
            </a:r>
            <a:r>
              <a:rPr lang="en-US" sz="2400" dirty="0"/>
              <a:t>=</a:t>
            </a:r>
            <a:r>
              <a:rPr lang="en-US" sz="2400" dirty="0" err="1"/>
              <a:t>Z</a:t>
            </a:r>
            <a:r>
              <a:rPr lang="en-US" sz="2400" baseline="-25000" dirty="0" err="1"/>
              <a:t>p</a:t>
            </a:r>
            <a:r>
              <a:rPr lang="en-US" sz="2400" dirty="0" err="1"/>
              <a:t>+Z</a:t>
            </a:r>
            <a:r>
              <a:rPr lang="en-US" sz="2400" baseline="-25000" dirty="0" err="1"/>
              <a:t>t</a:t>
            </a:r>
            <a:r>
              <a:rPr lang="en-US" sz="2400" dirty="0"/>
              <a:t>=22</a:t>
            </a:r>
            <a:br>
              <a:rPr lang="en-US" sz="2400" dirty="0"/>
            </a:br>
            <a:r>
              <a:rPr lang="en-US" sz="2000" dirty="0"/>
              <a:t>Complete events – Angular Distribution ratios</a:t>
            </a:r>
          </a:p>
        </p:txBody>
      </p:sp>
      <p:grpSp>
        <p:nvGrpSpPr>
          <p:cNvPr id="38" name="Gruppo 37"/>
          <p:cNvGrpSpPr/>
          <p:nvPr/>
        </p:nvGrpSpPr>
        <p:grpSpPr>
          <a:xfrm>
            <a:off x="1529439" y="1009922"/>
            <a:ext cx="8912841" cy="5374732"/>
            <a:chOff x="74097" y="1031762"/>
            <a:chExt cx="8912841" cy="5374732"/>
          </a:xfrm>
        </p:grpSpPr>
        <p:pic>
          <p:nvPicPr>
            <p:cNvPr id="39" name="Immagin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91" y="1031762"/>
              <a:ext cx="8835747" cy="5360604"/>
            </a:xfrm>
            <a:prstGeom prst="rect">
              <a:avLst/>
            </a:prstGeom>
          </p:spPr>
        </p:pic>
        <p:grpSp>
          <p:nvGrpSpPr>
            <p:cNvPr id="40" name="Gruppo 39"/>
            <p:cNvGrpSpPr/>
            <p:nvPr/>
          </p:nvGrpSpPr>
          <p:grpSpPr>
            <a:xfrm>
              <a:off x="504361" y="2969064"/>
              <a:ext cx="3917353" cy="2235476"/>
              <a:chOff x="624475" y="3465025"/>
              <a:chExt cx="3917353" cy="2164308"/>
            </a:xfrm>
          </p:grpSpPr>
          <p:grpSp>
            <p:nvGrpSpPr>
              <p:cNvPr id="42" name="Gruppo 41"/>
              <p:cNvGrpSpPr/>
              <p:nvPr/>
            </p:nvGrpSpPr>
            <p:grpSpPr>
              <a:xfrm>
                <a:off x="624475" y="3465025"/>
                <a:ext cx="3917353" cy="102850"/>
                <a:chOff x="675481" y="3532310"/>
                <a:chExt cx="3917353" cy="102850"/>
              </a:xfrm>
            </p:grpSpPr>
            <p:grpSp>
              <p:nvGrpSpPr>
                <p:cNvPr id="46" name="Gruppo 45"/>
                <p:cNvGrpSpPr/>
                <p:nvPr/>
              </p:nvGrpSpPr>
              <p:grpSpPr>
                <a:xfrm>
                  <a:off x="675481" y="3532313"/>
                  <a:ext cx="866453" cy="102847"/>
                  <a:chOff x="675481" y="3532313"/>
                  <a:chExt cx="866453" cy="102847"/>
                </a:xfrm>
              </p:grpSpPr>
              <p:sp>
                <p:nvSpPr>
                  <p:cNvPr id="57" name="Rettangolo 56"/>
                  <p:cNvSpPr/>
                  <p:nvPr/>
                </p:nvSpPr>
                <p:spPr>
                  <a:xfrm>
                    <a:off x="675481"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928357" y="3532313"/>
                    <a:ext cx="96370"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p:cNvSpPr/>
                  <p:nvPr/>
                </p:nvSpPr>
                <p:spPr>
                  <a:xfrm>
                    <a:off x="1180366"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p:cNvSpPr/>
                  <p:nvPr/>
                </p:nvSpPr>
                <p:spPr>
                  <a:xfrm>
                    <a:off x="1444697" y="3532313"/>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 name="Gruppo 46"/>
                <p:cNvGrpSpPr/>
                <p:nvPr/>
              </p:nvGrpSpPr>
              <p:grpSpPr>
                <a:xfrm>
                  <a:off x="1949411" y="3532310"/>
                  <a:ext cx="1111812" cy="102849"/>
                  <a:chOff x="1949411" y="3532310"/>
                  <a:chExt cx="1111812" cy="102849"/>
                </a:xfrm>
              </p:grpSpPr>
              <p:sp>
                <p:nvSpPr>
                  <p:cNvPr id="52" name="Rettangolo 51"/>
                  <p:cNvSpPr/>
                  <p:nvPr/>
                </p:nvSpPr>
                <p:spPr>
                  <a:xfrm>
                    <a:off x="1949411"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p:cNvSpPr/>
                  <p:nvPr/>
                </p:nvSpPr>
                <p:spPr>
                  <a:xfrm>
                    <a:off x="2201420"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 name="Gruppo 47"/>
                <p:cNvGrpSpPr/>
                <p:nvPr/>
              </p:nvGrpSpPr>
              <p:grpSpPr>
                <a:xfrm>
                  <a:off x="3985040" y="3532310"/>
                  <a:ext cx="607794" cy="102849"/>
                  <a:chOff x="2453429" y="3532310"/>
                  <a:chExt cx="607794" cy="102849"/>
                </a:xfrm>
              </p:grpSpPr>
              <p:sp>
                <p:nvSpPr>
                  <p:cNvPr id="49" name="Rettangolo 48"/>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p:cNvSpPr/>
                  <p:nvPr/>
                </p:nvSpPr>
                <p:spPr>
                  <a:xfrm>
                    <a:off x="2963986" y="3532310"/>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 name="Gruppo 42"/>
              <p:cNvGrpSpPr/>
              <p:nvPr/>
            </p:nvGrpSpPr>
            <p:grpSpPr>
              <a:xfrm>
                <a:off x="2453429" y="5526485"/>
                <a:ext cx="362264" cy="102848"/>
                <a:chOff x="2453429" y="3532311"/>
                <a:chExt cx="362264" cy="102848"/>
              </a:xfrm>
            </p:grpSpPr>
            <p:sp>
              <p:nvSpPr>
                <p:cNvPr id="44" name="Rettangolo 43"/>
                <p:cNvSpPr/>
                <p:nvPr/>
              </p:nvSpPr>
              <p:spPr>
                <a:xfrm>
                  <a:off x="2453429" y="3532312"/>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p:cNvSpPr/>
                <p:nvPr/>
              </p:nvSpPr>
              <p:spPr>
                <a:xfrm>
                  <a:off x="2718456" y="3532311"/>
                  <a:ext cx="97237" cy="102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1" name="Rettangolo 40"/>
            <p:cNvSpPr/>
            <p:nvPr/>
          </p:nvSpPr>
          <p:spPr>
            <a:xfrm>
              <a:off x="74097" y="1031763"/>
              <a:ext cx="8912841" cy="5374731"/>
            </a:xfrm>
            <a:prstGeom prst="rect">
              <a:avLst/>
            </a:prstGeom>
            <a:noFill/>
            <a:ln w="28575">
              <a:solidFill>
                <a:srgbClr val="F12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342741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743125" y="6449475"/>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51</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7" name="Rettangolo 6"/>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a tool to study nuclear matter </a:t>
            </a:r>
            <a:endParaRPr lang="en-US"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237" y="1875049"/>
            <a:ext cx="6684135" cy="4018583"/>
          </a:xfrm>
          <a:prstGeom prst="rect">
            <a:avLst/>
          </a:prstGeom>
          <a:ln w="28575">
            <a:solidFill>
              <a:srgbClr val="1508B8"/>
            </a:solidFill>
          </a:ln>
        </p:spPr>
      </p:pic>
      <p:sp>
        <p:nvSpPr>
          <p:cNvPr id="8" name="CasellaDiTesto 7"/>
          <p:cNvSpPr txBox="1"/>
          <p:nvPr/>
        </p:nvSpPr>
        <p:spPr>
          <a:xfrm>
            <a:off x="1252156" y="723431"/>
            <a:ext cx="9387835" cy="923330"/>
          </a:xfrm>
          <a:prstGeom prst="rect">
            <a:avLst/>
          </a:prstGeom>
          <a:noFill/>
        </p:spPr>
        <p:txBody>
          <a:bodyPr wrap="square" rtlCol="0">
            <a:spAutoFit/>
          </a:bodyPr>
          <a:lstStyle/>
          <a:p>
            <a:pPr algn="just"/>
            <a:r>
              <a:rPr lang="en-US" dirty="0" smtClean="0"/>
              <a:t>Looking into more details the </a:t>
            </a:r>
            <a:r>
              <a:rPr lang="en-US" b="1" dirty="0" smtClean="0"/>
              <a:t>complexity of heavy ion collisions </a:t>
            </a:r>
            <a:r>
              <a:rPr lang="en-US" dirty="0" smtClean="0"/>
              <a:t>is also the </a:t>
            </a:r>
            <a:r>
              <a:rPr lang="en-US" b="1" dirty="0" smtClean="0"/>
              <a:t>richness of the processes </a:t>
            </a:r>
            <a:r>
              <a:rPr lang="en-US" dirty="0" smtClean="0"/>
              <a:t>which may be studied, together with </a:t>
            </a:r>
            <a:r>
              <a:rPr lang="en-US" b="1" dirty="0" smtClean="0"/>
              <a:t>their interplay </a:t>
            </a:r>
            <a:r>
              <a:rPr lang="en-US" dirty="0" smtClean="0"/>
              <a:t>which depends on </a:t>
            </a:r>
            <a:r>
              <a:rPr lang="en-US" b="1" dirty="0" smtClean="0"/>
              <a:t>Energy, centrality </a:t>
            </a:r>
            <a:r>
              <a:rPr lang="en-US" dirty="0" smtClean="0"/>
              <a:t>and</a:t>
            </a:r>
            <a:r>
              <a:rPr lang="en-US" b="1" dirty="0" smtClean="0"/>
              <a:t> partners </a:t>
            </a:r>
            <a:r>
              <a:rPr lang="en-US" b="1" dirty="0"/>
              <a:t>c</a:t>
            </a:r>
            <a:r>
              <a:rPr lang="en-US" b="1" dirty="0" smtClean="0"/>
              <a:t>harge and masses</a:t>
            </a:r>
            <a:r>
              <a:rPr lang="en-US" dirty="0" smtClean="0"/>
              <a:t>  to get information on the behavior of nuclear matter</a:t>
            </a:r>
            <a:endParaRPr lang="en-US" dirty="0"/>
          </a:p>
        </p:txBody>
      </p:sp>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876" y="1909132"/>
            <a:ext cx="4675038" cy="3111025"/>
          </a:xfrm>
          <a:prstGeom prst="rect">
            <a:avLst/>
          </a:prstGeom>
          <a:ln w="28575">
            <a:solidFill>
              <a:srgbClr val="C00000"/>
            </a:solidFill>
          </a:ln>
        </p:spPr>
      </p:pic>
      <p:sp>
        <p:nvSpPr>
          <p:cNvPr id="10" name="CasellaDiTesto 9"/>
          <p:cNvSpPr txBox="1"/>
          <p:nvPr/>
        </p:nvSpPr>
        <p:spPr>
          <a:xfrm>
            <a:off x="7215028" y="5164497"/>
            <a:ext cx="4675038" cy="1200329"/>
          </a:xfrm>
          <a:prstGeom prst="rect">
            <a:avLst/>
          </a:prstGeom>
          <a:noFill/>
        </p:spPr>
        <p:txBody>
          <a:bodyPr wrap="square" rtlCol="0">
            <a:spAutoFit/>
          </a:bodyPr>
          <a:lstStyle/>
          <a:p>
            <a:r>
              <a:rPr lang="en-US" dirty="0" smtClean="0"/>
              <a:t>The </a:t>
            </a:r>
            <a:r>
              <a:rPr lang="en-US" b="1" dirty="0" smtClean="0"/>
              <a:t>complexity grows up </a:t>
            </a:r>
            <a:r>
              <a:rPr lang="en-US" dirty="0" smtClean="0"/>
              <a:t>with the energy up to the region when the competition between mean field properties and nucleon-nucleon scattering become important </a:t>
            </a:r>
            <a:r>
              <a:rPr lang="en-US" dirty="0" smtClean="0">
                <a:sym typeface="Wingdings" panose="05000000000000000000" pitchFamily="2" charset="2"/>
              </a:rPr>
              <a:t> </a:t>
            </a:r>
            <a:r>
              <a:rPr lang="en-US" b="1" dirty="0" smtClean="0">
                <a:sym typeface="Wingdings" panose="05000000000000000000" pitchFamily="2" charset="2"/>
              </a:rPr>
              <a:t>Fermi energies</a:t>
            </a:r>
            <a:endParaRPr lang="en-US" b="1" dirty="0"/>
          </a:p>
        </p:txBody>
      </p:sp>
    </p:spTree>
    <p:extLst>
      <p:ext uri="{BB962C8B-B14F-4D97-AF65-F5344CB8AC3E}">
        <p14:creationId xmlns:p14="http://schemas.microsoft.com/office/powerpoint/2010/main" val="1500002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0" y="6396434"/>
            <a:ext cx="4276436"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52</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ttangolo 17"/>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clustering </a:t>
            </a:r>
            <a:endParaRPr lang="en-US" sz="2000" dirty="0">
              <a:solidFill>
                <a:srgbClr val="1508B8"/>
              </a:solidFill>
            </a:endParaRPr>
          </a:p>
        </p:txBody>
      </p:sp>
      <p:pic>
        <p:nvPicPr>
          <p:cNvPr id="27" name="Immagine 1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31" t="12626" r="20172"/>
          <a:stretch/>
        </p:blipFill>
        <p:spPr>
          <a:xfrm>
            <a:off x="7535270" y="-21346"/>
            <a:ext cx="765595" cy="812860"/>
          </a:xfrm>
          <a:prstGeom prst="rect">
            <a:avLst/>
          </a:prstGeom>
          <a:noFill/>
          <a:ln>
            <a:noFill/>
          </a:ln>
        </p:spPr>
      </p:pic>
      <p:sp>
        <p:nvSpPr>
          <p:cNvPr id="14" name="CasellaDiTesto 13"/>
          <p:cNvSpPr txBox="1"/>
          <p:nvPr/>
        </p:nvSpPr>
        <p:spPr>
          <a:xfrm>
            <a:off x="5874327" y="1641274"/>
            <a:ext cx="184731" cy="369332"/>
          </a:xfrm>
          <a:prstGeom prst="rect">
            <a:avLst/>
          </a:prstGeom>
          <a:noFill/>
        </p:spPr>
        <p:txBody>
          <a:bodyPr wrap="none" rtlCol="0">
            <a:spAutoFit/>
          </a:bodyPr>
          <a:lstStyle/>
          <a:p>
            <a:endParaRPr lang="it-IT" dirty="0"/>
          </a:p>
        </p:txBody>
      </p:sp>
      <p:grpSp>
        <p:nvGrpSpPr>
          <p:cNvPr id="23" name="Gruppo 22"/>
          <p:cNvGrpSpPr/>
          <p:nvPr/>
        </p:nvGrpSpPr>
        <p:grpSpPr>
          <a:xfrm>
            <a:off x="1200728" y="865512"/>
            <a:ext cx="6412730" cy="2699724"/>
            <a:chOff x="1200728" y="865512"/>
            <a:chExt cx="6412730" cy="2699724"/>
          </a:xfrm>
        </p:grpSpPr>
        <p:pic>
          <p:nvPicPr>
            <p:cNvPr id="2" name="Immagine 1"/>
            <p:cNvPicPr>
              <a:picLocks noChangeAspect="1"/>
            </p:cNvPicPr>
            <p:nvPr/>
          </p:nvPicPr>
          <p:blipFill rotWithShape="1">
            <a:blip r:embed="rId7">
              <a:extLst>
                <a:ext uri="{28A0092B-C50C-407E-A947-70E740481C1C}">
                  <a14:useLocalDpi xmlns:a14="http://schemas.microsoft.com/office/drawing/2010/main" val="0"/>
                </a:ext>
              </a:extLst>
            </a:blip>
            <a:srcRect t="15839" r="6439" b="12135"/>
            <a:stretch/>
          </p:blipFill>
          <p:spPr>
            <a:xfrm>
              <a:off x="1200728" y="1191491"/>
              <a:ext cx="4248728" cy="2373745"/>
            </a:xfrm>
            <a:prstGeom prst="rect">
              <a:avLst/>
            </a:prstGeom>
            <a:ln>
              <a:solidFill>
                <a:srgbClr val="C00000"/>
              </a:solidFill>
            </a:ln>
          </p:spPr>
        </p:pic>
        <p:cxnSp>
          <p:nvCxnSpPr>
            <p:cNvPr id="6" name="Connettore 2 5"/>
            <p:cNvCxnSpPr/>
            <p:nvPr/>
          </p:nvCxnSpPr>
          <p:spPr>
            <a:xfrm flipH="1">
              <a:off x="5209309" y="1869853"/>
              <a:ext cx="736765" cy="81792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1514764" y="865512"/>
              <a:ext cx="1712328" cy="369332"/>
            </a:xfrm>
            <a:prstGeom prst="rect">
              <a:avLst/>
            </a:prstGeom>
            <a:noFill/>
          </p:spPr>
          <p:txBody>
            <a:bodyPr wrap="none" rtlCol="0">
              <a:spAutoFit/>
            </a:bodyPr>
            <a:lstStyle/>
            <a:p>
              <a:r>
                <a:rPr lang="it-IT" dirty="0" smtClean="0">
                  <a:latin typeface="Symbol" panose="05050102010706020507" pitchFamily="18" charset="2"/>
                </a:rPr>
                <a:t>a</a:t>
              </a:r>
              <a:r>
                <a:rPr lang="it-IT" dirty="0" smtClean="0"/>
                <a:t>-</a:t>
              </a:r>
              <a:r>
                <a:rPr lang="it-IT" dirty="0" err="1" smtClean="0"/>
                <a:t>particle</a:t>
              </a:r>
              <a:r>
                <a:rPr lang="it-IT" dirty="0" smtClean="0"/>
                <a:t> nuclei</a:t>
              </a:r>
              <a:endParaRPr lang="it-IT" dirty="0"/>
            </a:p>
          </p:txBody>
        </p:sp>
        <p:sp>
          <p:nvSpPr>
            <p:cNvPr id="16" name="CasellaDiTesto 15"/>
            <p:cNvSpPr txBox="1"/>
            <p:nvPr/>
          </p:nvSpPr>
          <p:spPr>
            <a:xfrm>
              <a:off x="5507817" y="1087885"/>
              <a:ext cx="2105641" cy="646331"/>
            </a:xfrm>
            <a:prstGeom prst="rect">
              <a:avLst/>
            </a:prstGeom>
            <a:noFill/>
          </p:spPr>
          <p:txBody>
            <a:bodyPr wrap="none" rtlCol="0">
              <a:spAutoFit/>
            </a:bodyPr>
            <a:lstStyle/>
            <a:p>
              <a:r>
                <a:rPr lang="it-IT" dirty="0" err="1" smtClean="0"/>
                <a:t>Possible</a:t>
              </a:r>
              <a:r>
                <a:rPr lang="it-IT" dirty="0" smtClean="0"/>
                <a:t> clusters:</a:t>
              </a:r>
            </a:p>
            <a:p>
              <a:r>
                <a:rPr lang="it-IT" baseline="30000" dirty="0" smtClean="0"/>
                <a:t>12</a:t>
              </a:r>
              <a:r>
                <a:rPr lang="it-IT" dirty="0" smtClean="0"/>
                <a:t>C, </a:t>
              </a:r>
              <a:r>
                <a:rPr lang="it-IT" baseline="30000" dirty="0" smtClean="0"/>
                <a:t>14</a:t>
              </a:r>
              <a:r>
                <a:rPr lang="it-IT" dirty="0"/>
                <a:t>C</a:t>
              </a:r>
              <a:r>
                <a:rPr lang="it-IT" dirty="0" smtClean="0"/>
                <a:t>, </a:t>
              </a:r>
              <a:r>
                <a:rPr lang="it-IT" baseline="30000" dirty="0" smtClean="0"/>
                <a:t>14</a:t>
              </a:r>
              <a:r>
                <a:rPr lang="it-IT" dirty="0"/>
                <a:t>O</a:t>
              </a:r>
              <a:r>
                <a:rPr lang="it-IT" dirty="0" smtClean="0"/>
                <a:t>, </a:t>
              </a:r>
              <a:r>
                <a:rPr lang="it-IT" baseline="30000" dirty="0" smtClean="0"/>
                <a:t>15</a:t>
              </a:r>
              <a:r>
                <a:rPr lang="it-IT" dirty="0" smtClean="0"/>
                <a:t>N, </a:t>
              </a:r>
              <a:r>
                <a:rPr lang="it-IT" baseline="30000" dirty="0" smtClean="0"/>
                <a:t>16</a:t>
              </a:r>
              <a:r>
                <a:rPr lang="it-IT" dirty="0" smtClean="0"/>
                <a:t>O</a:t>
              </a:r>
              <a:endParaRPr lang="it-IT" dirty="0"/>
            </a:p>
          </p:txBody>
        </p:sp>
      </p:grpSp>
      <p:sp>
        <p:nvSpPr>
          <p:cNvPr id="17" name="CasellaDiTesto 16"/>
          <p:cNvSpPr txBox="1"/>
          <p:nvPr/>
        </p:nvSpPr>
        <p:spPr>
          <a:xfrm>
            <a:off x="7749885" y="905761"/>
            <a:ext cx="4368696" cy="369332"/>
          </a:xfrm>
          <a:prstGeom prst="rect">
            <a:avLst/>
          </a:prstGeom>
          <a:noFill/>
        </p:spPr>
        <p:txBody>
          <a:bodyPr wrap="none" rtlCol="0">
            <a:spAutoFit/>
          </a:bodyPr>
          <a:lstStyle/>
          <a:p>
            <a:r>
              <a:rPr lang="it-IT" dirty="0" err="1" smtClean="0"/>
              <a:t>Exp</a:t>
            </a:r>
            <a:r>
              <a:rPr lang="it-IT" dirty="0" smtClean="0"/>
              <a:t> </a:t>
            </a:r>
            <a:r>
              <a:rPr lang="it-IT" dirty="0" err="1" smtClean="0"/>
              <a:t>methods</a:t>
            </a:r>
            <a:r>
              <a:rPr lang="it-IT" dirty="0" smtClean="0"/>
              <a:t>: </a:t>
            </a:r>
            <a:r>
              <a:rPr lang="it-IT" b="1" dirty="0" err="1" smtClean="0">
                <a:solidFill>
                  <a:srgbClr val="00B050"/>
                </a:solidFill>
              </a:rPr>
              <a:t>resonant</a:t>
            </a:r>
            <a:r>
              <a:rPr lang="it-IT" b="1" dirty="0" smtClean="0">
                <a:solidFill>
                  <a:srgbClr val="00B050"/>
                </a:solidFill>
              </a:rPr>
              <a:t> </a:t>
            </a:r>
            <a:r>
              <a:rPr lang="it-IT" b="1" dirty="0" err="1" smtClean="0">
                <a:solidFill>
                  <a:srgbClr val="00B050"/>
                </a:solidFill>
              </a:rPr>
              <a:t>scattering</a:t>
            </a:r>
            <a:r>
              <a:rPr lang="it-IT" b="1" dirty="0" smtClean="0">
                <a:solidFill>
                  <a:srgbClr val="00B050"/>
                </a:solidFill>
              </a:rPr>
              <a:t>; break up</a:t>
            </a:r>
            <a:r>
              <a:rPr lang="it-IT" dirty="0" smtClean="0"/>
              <a:t> </a:t>
            </a:r>
            <a:endParaRPr lang="it-IT" dirty="0"/>
          </a:p>
        </p:txBody>
      </p:sp>
      <p:pic>
        <p:nvPicPr>
          <p:cNvPr id="5" name="Immagin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5737" y="1411050"/>
            <a:ext cx="3616892" cy="4283836"/>
          </a:xfrm>
          <a:prstGeom prst="rect">
            <a:avLst/>
          </a:prstGeom>
          <a:ln>
            <a:solidFill>
              <a:schemeClr val="accent1"/>
            </a:solidFill>
          </a:ln>
        </p:spPr>
      </p:pic>
      <p:sp>
        <p:nvSpPr>
          <p:cNvPr id="7" name="CasellaDiTesto 6"/>
          <p:cNvSpPr txBox="1"/>
          <p:nvPr/>
        </p:nvSpPr>
        <p:spPr>
          <a:xfrm>
            <a:off x="7535270" y="5830843"/>
            <a:ext cx="4583311" cy="830997"/>
          </a:xfrm>
          <a:prstGeom prst="rect">
            <a:avLst/>
          </a:prstGeom>
          <a:noFill/>
        </p:spPr>
        <p:txBody>
          <a:bodyPr wrap="square" rtlCol="0">
            <a:spAutoFit/>
          </a:bodyPr>
          <a:lstStyle/>
          <a:p>
            <a:r>
              <a:rPr lang="it-IT" sz="1600" baseline="30000" dirty="0" smtClean="0"/>
              <a:t>22</a:t>
            </a:r>
            <a:r>
              <a:rPr lang="it-IT" sz="1600" dirty="0" smtClean="0"/>
              <a:t>Ne </a:t>
            </a:r>
            <a:r>
              <a:rPr lang="it-IT" sz="1600" dirty="0" err="1" smtClean="0"/>
              <a:t>excited</a:t>
            </a:r>
            <a:r>
              <a:rPr lang="it-IT" sz="1600" dirty="0" smtClean="0"/>
              <a:t> </a:t>
            </a:r>
            <a:r>
              <a:rPr lang="it-IT" sz="1600" dirty="0" err="1" smtClean="0"/>
              <a:t>states</a:t>
            </a:r>
            <a:r>
              <a:rPr lang="it-IT" sz="1600" dirty="0" smtClean="0"/>
              <a:t> from the </a:t>
            </a:r>
            <a:r>
              <a:rPr lang="it-IT" sz="1600" baseline="30000" dirty="0" smtClean="0"/>
              <a:t>18</a:t>
            </a:r>
            <a:r>
              <a:rPr lang="it-IT" sz="1600" dirty="0" smtClean="0"/>
              <a:t>O+</a:t>
            </a:r>
            <a:r>
              <a:rPr lang="it-IT" sz="1600" dirty="0" smtClean="0">
                <a:latin typeface="Symbol" panose="05050102010706020507" pitchFamily="18" charset="2"/>
              </a:rPr>
              <a:t>a</a:t>
            </a:r>
            <a:r>
              <a:rPr lang="it-IT" sz="1600" dirty="0" smtClean="0"/>
              <a:t> </a:t>
            </a:r>
            <a:r>
              <a:rPr lang="it-IT" sz="1600" dirty="0" err="1" smtClean="0"/>
              <a:t>resonant</a:t>
            </a:r>
            <a:r>
              <a:rPr lang="it-IT" sz="1600" dirty="0" smtClean="0"/>
              <a:t> </a:t>
            </a:r>
            <a:r>
              <a:rPr lang="it-IT" sz="1600" dirty="0" err="1" smtClean="0"/>
              <a:t>elastic</a:t>
            </a:r>
            <a:r>
              <a:rPr lang="it-IT" sz="1600" dirty="0" smtClean="0"/>
              <a:t> </a:t>
            </a:r>
            <a:r>
              <a:rPr lang="it-IT" sz="1600" dirty="0" err="1" smtClean="0"/>
              <a:t>scattering</a:t>
            </a:r>
            <a:r>
              <a:rPr lang="it-IT" sz="1600" dirty="0"/>
              <a:t> </a:t>
            </a:r>
            <a:r>
              <a:rPr lang="it-IT" sz="1600" dirty="0" err="1" smtClean="0"/>
              <a:t>reaction</a:t>
            </a:r>
            <a:r>
              <a:rPr lang="it-IT" sz="1600" dirty="0" smtClean="0"/>
              <a:t> – </a:t>
            </a:r>
            <a:r>
              <a:rPr lang="it-IT" sz="1600" dirty="0" err="1" smtClean="0"/>
              <a:t>excitation</a:t>
            </a:r>
            <a:r>
              <a:rPr lang="it-IT" sz="1600" dirty="0" smtClean="0"/>
              <a:t> </a:t>
            </a:r>
            <a:r>
              <a:rPr lang="it-IT" sz="1600" dirty="0" err="1" smtClean="0"/>
              <a:t>function</a:t>
            </a:r>
            <a:r>
              <a:rPr lang="it-IT" sz="1600" dirty="0" smtClean="0"/>
              <a:t> – </a:t>
            </a:r>
          </a:p>
          <a:p>
            <a:r>
              <a:rPr lang="it-IT" sz="1600" dirty="0" smtClean="0"/>
              <a:t>from </a:t>
            </a:r>
            <a:r>
              <a:rPr lang="it-IT" sz="1600" b="1" dirty="0" smtClean="0">
                <a:solidFill>
                  <a:srgbClr val="C00000"/>
                </a:solidFill>
              </a:rPr>
              <a:t>M. </a:t>
            </a:r>
            <a:r>
              <a:rPr lang="it-IT" sz="1600" b="1" dirty="0" err="1" smtClean="0">
                <a:solidFill>
                  <a:srgbClr val="C00000"/>
                </a:solidFill>
              </a:rPr>
              <a:t>Freer</a:t>
            </a:r>
            <a:r>
              <a:rPr lang="it-IT" sz="1600" b="1" dirty="0" smtClean="0">
                <a:solidFill>
                  <a:srgbClr val="C00000"/>
                </a:solidFill>
              </a:rPr>
              <a:t>  - Clustering in light nuclei</a:t>
            </a:r>
            <a:endParaRPr lang="it-IT" sz="1600" b="1" dirty="0">
              <a:solidFill>
                <a:srgbClr val="C00000"/>
              </a:solidFill>
            </a:endParaRPr>
          </a:p>
        </p:txBody>
      </p:sp>
      <p:pic>
        <p:nvPicPr>
          <p:cNvPr id="8" name="Immagin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8856" y="3691202"/>
            <a:ext cx="2877922" cy="2632992"/>
          </a:xfrm>
          <a:prstGeom prst="rect">
            <a:avLst/>
          </a:prstGeom>
          <a:ln>
            <a:solidFill>
              <a:schemeClr val="accent1"/>
            </a:solidFill>
          </a:ln>
        </p:spPr>
      </p:pic>
      <p:sp>
        <p:nvSpPr>
          <p:cNvPr id="9" name="CasellaDiTesto 8"/>
          <p:cNvSpPr txBox="1"/>
          <p:nvPr/>
        </p:nvSpPr>
        <p:spPr>
          <a:xfrm>
            <a:off x="1049501" y="4261584"/>
            <a:ext cx="2783215" cy="830997"/>
          </a:xfrm>
          <a:prstGeom prst="rect">
            <a:avLst/>
          </a:prstGeom>
          <a:noFill/>
        </p:spPr>
        <p:txBody>
          <a:bodyPr wrap="square" rtlCol="0">
            <a:spAutoFit/>
          </a:bodyPr>
          <a:lstStyle/>
          <a:p>
            <a:r>
              <a:rPr lang="it-IT" sz="1600" dirty="0" err="1" smtClean="0"/>
              <a:t>Inelastic</a:t>
            </a:r>
            <a:r>
              <a:rPr lang="it-IT" sz="1600" dirty="0" smtClean="0"/>
              <a:t> </a:t>
            </a:r>
            <a:r>
              <a:rPr lang="it-IT" sz="1600" dirty="0" err="1" smtClean="0"/>
              <a:t>scattering</a:t>
            </a:r>
            <a:r>
              <a:rPr lang="it-IT" sz="1600" dirty="0" smtClean="0"/>
              <a:t> </a:t>
            </a:r>
            <a:r>
              <a:rPr lang="it-IT" sz="1600" dirty="0" err="1" smtClean="0"/>
              <a:t>reaction</a:t>
            </a:r>
            <a:r>
              <a:rPr lang="it-IT" sz="1600" dirty="0" smtClean="0"/>
              <a:t> </a:t>
            </a:r>
            <a:r>
              <a:rPr lang="it-IT" sz="1600" b="1" baseline="30000" dirty="0" smtClean="0"/>
              <a:t>24</a:t>
            </a:r>
            <a:r>
              <a:rPr lang="it-IT" sz="1600" b="1" dirty="0" smtClean="0"/>
              <a:t>Mg(</a:t>
            </a:r>
            <a:r>
              <a:rPr lang="it-IT" sz="1600" b="1" baseline="30000" dirty="0" smtClean="0"/>
              <a:t>12</a:t>
            </a:r>
            <a:r>
              <a:rPr lang="it-IT" sz="1600" b="1" dirty="0" smtClean="0"/>
              <a:t>C, </a:t>
            </a:r>
            <a:r>
              <a:rPr lang="it-IT" sz="1600" b="1" baseline="30000" dirty="0" smtClean="0"/>
              <a:t>12</a:t>
            </a:r>
            <a:r>
              <a:rPr lang="it-IT" sz="1600" b="1" dirty="0" smtClean="0"/>
              <a:t>C+</a:t>
            </a:r>
            <a:r>
              <a:rPr lang="it-IT" sz="1600" b="1" baseline="30000" dirty="0" smtClean="0"/>
              <a:t>12</a:t>
            </a:r>
            <a:r>
              <a:rPr lang="it-IT" sz="1600" b="1" dirty="0" smtClean="0"/>
              <a:t>C)</a:t>
            </a:r>
            <a:r>
              <a:rPr lang="it-IT" sz="1600" b="1" baseline="30000" dirty="0" smtClean="0"/>
              <a:t>12</a:t>
            </a:r>
            <a:r>
              <a:rPr lang="it-IT" sz="1600" b="1" dirty="0" smtClean="0"/>
              <a:t>C: </a:t>
            </a:r>
            <a:r>
              <a:rPr lang="it-IT" sz="1600" dirty="0" err="1" smtClean="0"/>
              <a:t>Excitation</a:t>
            </a:r>
            <a:r>
              <a:rPr lang="it-IT" sz="1600" dirty="0" smtClean="0"/>
              <a:t> </a:t>
            </a:r>
            <a:r>
              <a:rPr lang="it-IT" sz="1600" dirty="0" err="1" smtClean="0"/>
              <a:t>energy</a:t>
            </a:r>
            <a:r>
              <a:rPr lang="it-IT" sz="1600" dirty="0" smtClean="0"/>
              <a:t> of the </a:t>
            </a:r>
            <a:r>
              <a:rPr lang="it-IT" sz="1600" baseline="30000" dirty="0" smtClean="0"/>
              <a:t>24</a:t>
            </a:r>
            <a:r>
              <a:rPr lang="it-IT" sz="1600" dirty="0" smtClean="0"/>
              <a:t>Mg </a:t>
            </a:r>
            <a:endParaRPr lang="it-IT" sz="1600" dirty="0"/>
          </a:p>
        </p:txBody>
      </p:sp>
    </p:spTree>
    <p:extLst>
      <p:ext uri="{BB962C8B-B14F-4D97-AF65-F5344CB8AC3E}">
        <p14:creationId xmlns:p14="http://schemas.microsoft.com/office/powerpoint/2010/main" val="822324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F.G. Selected Topics in Nuclear and Atomic Physics 2019 Fiera di Primiero -  30 September - 4 October 2019 </a:t>
            </a:r>
            <a:endParaRPr lang="en-US"/>
          </a:p>
        </p:txBody>
      </p:sp>
      <p:sp>
        <p:nvSpPr>
          <p:cNvPr id="3" name="Segnaposto numero diapositiva 2"/>
          <p:cNvSpPr>
            <a:spLocks noGrp="1"/>
          </p:cNvSpPr>
          <p:nvPr>
            <p:ph type="sldNum" sz="quarter" idx="12"/>
          </p:nvPr>
        </p:nvSpPr>
        <p:spPr/>
        <p:txBody>
          <a:bodyPr/>
          <a:lstStyle/>
          <a:p>
            <a:fld id="{7F3E3AFC-C3F0-4658-9A99-690BE021286A}" type="slidenum">
              <a:rPr lang="en-US" smtClean="0"/>
              <a:t>53</a:t>
            </a:fld>
            <a:endParaRPr lang="en-US"/>
          </a:p>
        </p:txBody>
      </p:sp>
    </p:spTree>
    <p:extLst>
      <p:ext uri="{BB962C8B-B14F-4D97-AF65-F5344CB8AC3E}">
        <p14:creationId xmlns:p14="http://schemas.microsoft.com/office/powerpoint/2010/main" val="118984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0" y="6396434"/>
            <a:ext cx="4276436"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6</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165983" y="-1"/>
            <a:ext cx="995763" cy="669471"/>
          </a:xfrm>
          <a:prstGeom prst="rect">
            <a:avLst/>
          </a:prstGeom>
        </p:spPr>
      </p:pic>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Segnaposto contenuto 2">
            <a:extLst>
              <a:ext uri="{FF2B5EF4-FFF2-40B4-BE49-F238E27FC236}">
                <a16:creationId xmlns:a16="http://schemas.microsoft.com/office/drawing/2014/main" id="{EE549417-5FF1-4F95-918C-27B8601FB5E7}"/>
              </a:ext>
            </a:extLst>
          </p:cNvPr>
          <p:cNvSpPr txBox="1">
            <a:spLocks/>
          </p:cNvSpPr>
          <p:nvPr/>
        </p:nvSpPr>
        <p:spPr>
          <a:xfrm>
            <a:off x="4606214" y="4277944"/>
            <a:ext cx="5767668" cy="1281527"/>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it-IT" sz="1800" u="sng" dirty="0">
                <a:solidFill>
                  <a:srgbClr val="C00000"/>
                </a:solidFill>
              </a:rPr>
              <a:t>Medium Mass </a:t>
            </a:r>
            <a:r>
              <a:rPr lang="it-IT" sz="1800" u="sng" dirty="0" smtClean="0">
                <a:solidFill>
                  <a:srgbClr val="C00000"/>
                </a:solidFill>
              </a:rPr>
              <a:t>Nuclei</a:t>
            </a:r>
            <a:endParaRPr lang="it-IT" sz="1400" u="sng" dirty="0">
              <a:solidFill>
                <a:srgbClr val="C00000"/>
              </a:solidFill>
            </a:endParaRPr>
          </a:p>
          <a:p>
            <a:pPr marL="82296" indent="0" algn="just">
              <a:buNone/>
            </a:pPr>
            <a:r>
              <a:rPr lang="en-US" sz="1600" b="1" dirty="0"/>
              <a:t>Clustering effects</a:t>
            </a:r>
            <a:r>
              <a:rPr lang="en-US" sz="1600" dirty="0"/>
              <a:t> on reaction dynamics can be </a:t>
            </a:r>
            <a:r>
              <a:rPr lang="en-US" sz="1600" b="1" dirty="0" smtClean="0"/>
              <a:t>observed. </a:t>
            </a:r>
            <a:r>
              <a:rPr lang="en-US" sz="1600" dirty="0" smtClean="0"/>
              <a:t>Are they due to </a:t>
            </a:r>
            <a:r>
              <a:rPr lang="en-US" sz="1600" b="1" dirty="0" smtClean="0"/>
              <a:t>cluster</a:t>
            </a:r>
            <a:r>
              <a:rPr lang="en-US" sz="1600" dirty="0" smtClean="0"/>
              <a:t> </a:t>
            </a:r>
            <a:r>
              <a:rPr lang="en-US" sz="1600" b="1" dirty="0" smtClean="0"/>
              <a:t>pre-formation either in the colliding partners or in the CN* </a:t>
            </a:r>
            <a:r>
              <a:rPr lang="en-US" sz="1600" dirty="0" smtClean="0"/>
              <a:t>or do they derive</a:t>
            </a:r>
            <a:r>
              <a:rPr lang="en-US" sz="1600" b="1" dirty="0" smtClean="0"/>
              <a:t> </a:t>
            </a:r>
            <a:r>
              <a:rPr lang="en-US" sz="1600" dirty="0" smtClean="0"/>
              <a:t>by a </a:t>
            </a:r>
            <a:r>
              <a:rPr lang="en-US" sz="1600" b="1" dirty="0"/>
              <a:t>dynamical formation</a:t>
            </a:r>
            <a:r>
              <a:rPr lang="en-US" sz="1600" dirty="0" smtClean="0"/>
              <a:t>.</a:t>
            </a:r>
            <a:endParaRPr lang="en-US" sz="1600" dirty="0"/>
          </a:p>
        </p:txBody>
      </p:sp>
      <p:sp>
        <p:nvSpPr>
          <p:cNvPr id="9" name="TextBox 21">
            <a:extLst>
              <a:ext uri="{FF2B5EF4-FFF2-40B4-BE49-F238E27FC236}">
                <a16:creationId xmlns:a16="http://schemas.microsoft.com/office/drawing/2014/main" id="{CB1CF44F-91C7-4000-BEE1-9CE9D0A4DB98}"/>
              </a:ext>
            </a:extLst>
          </p:cNvPr>
          <p:cNvSpPr txBox="1"/>
          <p:nvPr/>
        </p:nvSpPr>
        <p:spPr>
          <a:xfrm>
            <a:off x="4680618" y="6189987"/>
            <a:ext cx="5974264" cy="584775"/>
          </a:xfrm>
          <a:prstGeom prst="rect">
            <a:avLst/>
          </a:prstGeom>
          <a:solidFill>
            <a:schemeClr val="accent2">
              <a:lumMod val="20000"/>
              <a:lumOff val="80000"/>
            </a:schemeClr>
          </a:solidFill>
          <a:ln>
            <a:solidFill>
              <a:schemeClr val="accent2">
                <a:lumMod val="20000"/>
                <a:lumOff val="80000"/>
              </a:schemeClr>
            </a:solidFill>
          </a:ln>
          <a:scene3d>
            <a:camera prst="orthographicFront"/>
            <a:lightRig rig="threePt" dir="t"/>
          </a:scene3d>
          <a:sp3d>
            <a:bevelT/>
          </a:sp3d>
        </p:spPr>
        <p:txBody>
          <a:bodyPr wrap="square" rtlCol="0">
            <a:spAutoFit/>
          </a:bodyPr>
          <a:lstStyle/>
          <a:p>
            <a:pPr algn="ctr"/>
            <a:r>
              <a:rPr lang="it-IT" sz="1600" dirty="0" err="1" smtClean="0">
                <a:sym typeface="Wingdings" panose="05000000000000000000" pitchFamily="2" charset="2"/>
              </a:rPr>
              <a:t>Studying</a:t>
            </a:r>
            <a:r>
              <a:rPr lang="it-IT" sz="1600" dirty="0" smtClean="0">
                <a:sym typeface="Wingdings" panose="05000000000000000000" pitchFamily="2" charset="2"/>
              </a:rPr>
              <a:t> </a:t>
            </a:r>
            <a:r>
              <a:rPr lang="it-IT" sz="1600" dirty="0">
                <a:sym typeface="Wingdings" panose="05000000000000000000" pitchFamily="2" charset="2"/>
              </a:rPr>
              <a:t>the </a:t>
            </a:r>
            <a:r>
              <a:rPr lang="it-IT" sz="1600" dirty="0" err="1">
                <a:sym typeface="Wingdings" panose="05000000000000000000" pitchFamily="2" charset="2"/>
              </a:rPr>
              <a:t>competition</a:t>
            </a:r>
            <a:r>
              <a:rPr lang="it-IT" sz="1600" dirty="0"/>
              <a:t> </a:t>
            </a:r>
            <a:r>
              <a:rPr lang="it-IT" sz="1600" dirty="0" err="1"/>
              <a:t>between</a:t>
            </a:r>
            <a:r>
              <a:rPr lang="it-IT" sz="1600" dirty="0"/>
              <a:t> </a:t>
            </a:r>
            <a:r>
              <a:rPr lang="it-IT" sz="1600" dirty="0" err="1"/>
              <a:t>evaporation</a:t>
            </a:r>
            <a:r>
              <a:rPr lang="it-IT" sz="1600" dirty="0"/>
              <a:t> (</a:t>
            </a:r>
            <a:r>
              <a:rPr lang="it-IT" sz="1600" dirty="0" err="1"/>
              <a:t>surface</a:t>
            </a:r>
            <a:r>
              <a:rPr lang="it-IT" sz="1600" dirty="0"/>
              <a:t>) and fast (volume) </a:t>
            </a:r>
            <a:r>
              <a:rPr lang="it-IT" sz="1600" dirty="0" err="1"/>
              <a:t>emission</a:t>
            </a:r>
            <a:r>
              <a:rPr lang="it-IT" sz="1600" dirty="0"/>
              <a:t> of LCP.</a:t>
            </a:r>
          </a:p>
        </p:txBody>
      </p:sp>
      <p:cxnSp>
        <p:nvCxnSpPr>
          <p:cNvPr id="10" name="Connettore 2 18">
            <a:extLst>
              <a:ext uri="{FF2B5EF4-FFF2-40B4-BE49-F238E27FC236}">
                <a16:creationId xmlns:a16="http://schemas.microsoft.com/office/drawing/2014/main" id="{898DADFC-1F10-4C17-B672-39B058CD4EA9}"/>
              </a:ext>
            </a:extLst>
          </p:cNvPr>
          <p:cNvCxnSpPr>
            <a:cxnSpLocks/>
          </p:cNvCxnSpPr>
          <p:nvPr/>
        </p:nvCxnSpPr>
        <p:spPr>
          <a:xfrm rot="10800000" flipV="1">
            <a:off x="4497818" y="4565792"/>
            <a:ext cx="231216" cy="743827"/>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6BA4AC48-4D35-4C71-8D7F-D8636E0FE5C6}"/>
              </a:ext>
            </a:extLst>
          </p:cNvPr>
          <p:cNvSpPr/>
          <p:nvPr/>
        </p:nvSpPr>
        <p:spPr>
          <a:xfrm>
            <a:off x="4669377" y="5457550"/>
            <a:ext cx="4848969" cy="584775"/>
          </a:xfrm>
          <a:prstGeom prst="rect">
            <a:avLst/>
          </a:prstGeom>
        </p:spPr>
        <p:txBody>
          <a:bodyPr wrap="square">
            <a:spAutoFit/>
          </a:bodyPr>
          <a:lstStyle/>
          <a:p>
            <a:pPr algn="just"/>
            <a:r>
              <a:rPr lang="it-IT" sz="1600" dirty="0" err="1" smtClean="0"/>
              <a:t>Analizying</a:t>
            </a:r>
            <a:r>
              <a:rPr lang="it-IT" sz="1600" dirty="0" smtClean="0"/>
              <a:t> the </a:t>
            </a:r>
            <a:r>
              <a:rPr lang="it-IT" sz="1600" dirty="0" err="1" smtClean="0"/>
              <a:t>competition</a:t>
            </a:r>
            <a:r>
              <a:rPr lang="it-IT" sz="1600" dirty="0" smtClean="0"/>
              <a:t> of </a:t>
            </a:r>
            <a:r>
              <a:rPr lang="it-IT" sz="1600" b="1" dirty="0" smtClean="0"/>
              <a:t>CF</a:t>
            </a:r>
            <a:r>
              <a:rPr lang="it-IT" sz="1600" dirty="0" smtClean="0"/>
              <a:t> with </a:t>
            </a:r>
            <a:r>
              <a:rPr lang="it-IT" sz="1600" b="1" dirty="0" smtClean="0"/>
              <a:t>fast </a:t>
            </a:r>
            <a:r>
              <a:rPr lang="it-IT" sz="1600" b="1" dirty="0" err="1" smtClean="0"/>
              <a:t>processes</a:t>
            </a:r>
            <a:r>
              <a:rPr lang="it-IT" sz="1600" b="1" dirty="0" smtClean="0"/>
              <a:t> </a:t>
            </a:r>
            <a:r>
              <a:rPr lang="it-IT" sz="1600" b="1" dirty="0" smtClean="0">
                <a:sym typeface="Wingdings" panose="05000000000000000000" pitchFamily="2" charset="2"/>
              </a:rPr>
              <a:t></a:t>
            </a:r>
            <a:endParaRPr lang="it-IT" sz="1600" b="1" dirty="0" smtClean="0"/>
          </a:p>
          <a:p>
            <a:pPr algn="just"/>
            <a:r>
              <a:rPr lang="it-IT" sz="1600" dirty="0" smtClean="0">
                <a:solidFill>
                  <a:srgbClr val="C00000"/>
                </a:solidFill>
              </a:rPr>
              <a:t>Thermal vs </a:t>
            </a:r>
            <a:r>
              <a:rPr lang="it-IT" sz="1600" dirty="0" err="1" smtClean="0">
                <a:solidFill>
                  <a:srgbClr val="C00000"/>
                </a:solidFill>
              </a:rPr>
              <a:t>pre-equilibrium</a:t>
            </a:r>
            <a:r>
              <a:rPr lang="it-IT" sz="1600" dirty="0" smtClean="0">
                <a:solidFill>
                  <a:srgbClr val="C00000"/>
                </a:solidFill>
              </a:rPr>
              <a:t> </a:t>
            </a:r>
            <a:r>
              <a:rPr lang="it-IT" sz="1600" dirty="0" err="1">
                <a:solidFill>
                  <a:srgbClr val="C00000"/>
                </a:solidFill>
              </a:rPr>
              <a:t>particles</a:t>
            </a:r>
            <a:r>
              <a:rPr lang="it-IT" sz="1600" dirty="0">
                <a:solidFill>
                  <a:srgbClr val="C00000"/>
                </a:solidFill>
              </a:rPr>
              <a:t> </a:t>
            </a:r>
            <a:r>
              <a:rPr lang="it-IT" sz="1600" dirty="0" err="1">
                <a:solidFill>
                  <a:srgbClr val="C00000"/>
                </a:solidFill>
              </a:rPr>
              <a:t>emission</a:t>
            </a:r>
            <a:endParaRPr lang="en-US" sz="1600" dirty="0">
              <a:solidFill>
                <a:srgbClr val="C00000"/>
              </a:solidFill>
            </a:endParaRPr>
          </a:p>
        </p:txBody>
      </p:sp>
      <p:cxnSp>
        <p:nvCxnSpPr>
          <p:cNvPr id="12" name="Connettore 2 47">
            <a:extLst>
              <a:ext uri="{FF2B5EF4-FFF2-40B4-BE49-F238E27FC236}">
                <a16:creationId xmlns:a16="http://schemas.microsoft.com/office/drawing/2014/main" id="{EC64F533-963F-4AA9-85A7-C56AB393F317}"/>
              </a:ext>
            </a:extLst>
          </p:cNvPr>
          <p:cNvCxnSpPr>
            <a:cxnSpLocks/>
          </p:cNvCxnSpPr>
          <p:nvPr/>
        </p:nvCxnSpPr>
        <p:spPr>
          <a:xfrm rot="16200000" flipH="1">
            <a:off x="9311098" y="5730516"/>
            <a:ext cx="440318" cy="316210"/>
          </a:xfrm>
          <a:prstGeom prst="curvedConnector3">
            <a:avLst>
              <a:gd name="adj1" fmla="val -244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E4CD34FE-AD51-40B3-898B-CFFCE28AC1D7}"/>
              </a:ext>
            </a:extLst>
          </p:cNvPr>
          <p:cNvPicPr>
            <a:picLocks noChangeAspect="1"/>
          </p:cNvPicPr>
          <p:nvPr/>
        </p:nvPicPr>
        <p:blipFill>
          <a:blip r:embed="rId6"/>
          <a:stretch>
            <a:fillRect/>
          </a:stretch>
        </p:blipFill>
        <p:spPr>
          <a:xfrm>
            <a:off x="10427957" y="4753842"/>
            <a:ext cx="1733789" cy="1175635"/>
          </a:xfrm>
          <a:prstGeom prst="rect">
            <a:avLst/>
          </a:prstGeom>
        </p:spPr>
      </p:pic>
      <p:sp>
        <p:nvSpPr>
          <p:cNvPr id="17" name="Segnaposto contenuto 2">
            <a:extLst>
              <a:ext uri="{FF2B5EF4-FFF2-40B4-BE49-F238E27FC236}">
                <a16:creationId xmlns:a16="http://schemas.microsoft.com/office/drawing/2014/main" id="{D0F95700-523F-4797-9002-968BC78E3309}"/>
              </a:ext>
            </a:extLst>
          </p:cNvPr>
          <p:cNvSpPr txBox="1">
            <a:spLocks/>
          </p:cNvSpPr>
          <p:nvPr/>
        </p:nvSpPr>
        <p:spPr>
          <a:xfrm>
            <a:off x="4586774" y="1002887"/>
            <a:ext cx="4640353" cy="121521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it-IT" sz="1800" u="sng" dirty="0">
                <a:solidFill>
                  <a:srgbClr val="C00000"/>
                </a:solidFill>
              </a:rPr>
              <a:t>Light Nuclei</a:t>
            </a:r>
          </a:p>
          <a:p>
            <a:pPr marL="82296" indent="0">
              <a:buNone/>
            </a:pPr>
            <a:r>
              <a:rPr lang="en-US" sz="1600" b="1" dirty="0"/>
              <a:t>Coexistence of cluster and mean-fields aspects</a:t>
            </a:r>
            <a:r>
              <a:rPr lang="en-US" sz="1600" dirty="0"/>
              <a:t>:</a:t>
            </a:r>
          </a:p>
          <a:p>
            <a:pPr marL="82296" indent="0">
              <a:buNone/>
            </a:pPr>
            <a:r>
              <a:rPr lang="en-US" sz="1600" dirty="0">
                <a:solidFill>
                  <a:srgbClr val="000099"/>
                </a:solidFill>
              </a:rPr>
              <a:t>connection between cluster emission and nuclear structure.</a:t>
            </a:r>
          </a:p>
        </p:txBody>
      </p:sp>
      <p:sp>
        <p:nvSpPr>
          <p:cNvPr id="18" name="Rettangolo 17"/>
          <p:cNvSpPr/>
          <p:nvPr/>
        </p:nvSpPr>
        <p:spPr>
          <a:xfrm>
            <a:off x="1937667" y="95033"/>
            <a:ext cx="8016815" cy="400110"/>
          </a:xfrm>
          <a:prstGeom prst="rect">
            <a:avLst/>
          </a:prstGeom>
        </p:spPr>
        <p:txBody>
          <a:bodyPr wrap="square">
            <a:spAutoFit/>
          </a:bodyPr>
          <a:lstStyle/>
          <a:p>
            <a:pPr algn="ctr"/>
            <a:r>
              <a:rPr lang="en-US" sz="2000" dirty="0" smtClean="0">
                <a:solidFill>
                  <a:srgbClr val="1508B8"/>
                </a:solidFill>
              </a:rPr>
              <a:t>Nuclear Reactions: clustering </a:t>
            </a:r>
            <a:endParaRPr lang="en-US" sz="2000" dirty="0">
              <a:solidFill>
                <a:srgbClr val="1508B8"/>
              </a:solidFill>
            </a:endParaRPr>
          </a:p>
        </p:txBody>
      </p:sp>
      <p:sp>
        <p:nvSpPr>
          <p:cNvPr id="19" name="CasellaDiTesto 18"/>
          <p:cNvSpPr txBox="1"/>
          <p:nvPr/>
        </p:nvSpPr>
        <p:spPr>
          <a:xfrm>
            <a:off x="1147389" y="695969"/>
            <a:ext cx="9895281" cy="646331"/>
          </a:xfrm>
          <a:prstGeom prst="rect">
            <a:avLst/>
          </a:prstGeom>
          <a:noFill/>
        </p:spPr>
        <p:txBody>
          <a:bodyPr wrap="square" rtlCol="0">
            <a:spAutoFit/>
          </a:bodyPr>
          <a:lstStyle/>
          <a:p>
            <a:r>
              <a:rPr lang="en-US" dirty="0" smtClean="0"/>
              <a:t>Among the  interesting aspects of nuclear matter is the competition between </a:t>
            </a:r>
            <a:r>
              <a:rPr lang="en-US" b="1" dirty="0" smtClean="0">
                <a:solidFill>
                  <a:srgbClr val="C00000"/>
                </a:solidFill>
              </a:rPr>
              <a:t>mean </a:t>
            </a:r>
            <a:r>
              <a:rPr lang="en-US" b="1" dirty="0">
                <a:solidFill>
                  <a:srgbClr val="C00000"/>
                </a:solidFill>
              </a:rPr>
              <a:t>fields </a:t>
            </a:r>
            <a:r>
              <a:rPr lang="en-US" dirty="0" smtClean="0">
                <a:solidFill>
                  <a:srgbClr val="C00000"/>
                </a:solidFill>
              </a:rPr>
              <a:t> </a:t>
            </a:r>
            <a:r>
              <a:rPr lang="en-US" dirty="0" smtClean="0"/>
              <a:t>aspects and the possibility of </a:t>
            </a:r>
            <a:r>
              <a:rPr lang="en-US" b="1" dirty="0" smtClean="0">
                <a:solidFill>
                  <a:srgbClr val="C00000"/>
                </a:solidFill>
              </a:rPr>
              <a:t>cluster states</a:t>
            </a:r>
            <a:r>
              <a:rPr lang="en-US" dirty="0" smtClean="0">
                <a:solidFill>
                  <a:srgbClr val="C00000"/>
                </a:solidFill>
              </a:rPr>
              <a:t>.</a:t>
            </a:r>
            <a:endParaRPr lang="en-US" dirty="0">
              <a:solidFill>
                <a:srgbClr val="C00000"/>
              </a:solidFill>
            </a:endParaRPr>
          </a:p>
        </p:txBody>
      </p:sp>
      <p:pic>
        <p:nvPicPr>
          <p:cNvPr id="20" name="Immagin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214" y="2298134"/>
            <a:ext cx="3653119" cy="1458943"/>
          </a:xfrm>
          <a:prstGeom prst="rect">
            <a:avLst/>
          </a:prstGeom>
          <a:ln>
            <a:solidFill>
              <a:srgbClr val="FF0000"/>
            </a:solidFill>
          </a:ln>
        </p:spPr>
      </p:pic>
      <p:pic>
        <p:nvPicPr>
          <p:cNvPr id="21" name="Immagin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0922" y="1246892"/>
            <a:ext cx="2588141" cy="2037858"/>
          </a:xfrm>
          <a:prstGeom prst="rect">
            <a:avLst/>
          </a:prstGeom>
        </p:spPr>
      </p:pic>
      <p:sp>
        <p:nvSpPr>
          <p:cNvPr id="22" name="Rettangolo 21"/>
          <p:cNvSpPr/>
          <p:nvPr/>
        </p:nvSpPr>
        <p:spPr>
          <a:xfrm>
            <a:off x="8683666" y="3350410"/>
            <a:ext cx="3488582" cy="1077218"/>
          </a:xfrm>
          <a:prstGeom prst="rect">
            <a:avLst/>
          </a:prstGeom>
        </p:spPr>
        <p:txBody>
          <a:bodyPr wrap="square">
            <a:spAutoFit/>
          </a:bodyPr>
          <a:lstStyle/>
          <a:p>
            <a:pPr algn="just"/>
            <a:r>
              <a:rPr lang="en-US" sz="1600" dirty="0"/>
              <a:t>The cluster structure develops on the peripheral region of wave functions. It will contribute on </a:t>
            </a:r>
            <a:r>
              <a:rPr lang="en-US" sz="1600" b="1" dirty="0">
                <a:solidFill>
                  <a:srgbClr val="FF0000"/>
                </a:solidFill>
              </a:rPr>
              <a:t>transfer reactions</a:t>
            </a:r>
            <a:r>
              <a:rPr lang="en-US" sz="1600" dirty="0"/>
              <a:t> dominantly. </a:t>
            </a:r>
          </a:p>
        </p:txBody>
      </p:sp>
      <p:pic>
        <p:nvPicPr>
          <p:cNvPr id="27" name="Immagine 15"/>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31" t="12626" r="20172"/>
          <a:stretch/>
        </p:blipFill>
        <p:spPr>
          <a:xfrm>
            <a:off x="7493738" y="-47203"/>
            <a:ext cx="765595" cy="812860"/>
          </a:xfrm>
          <a:prstGeom prst="rect">
            <a:avLst/>
          </a:prstGeom>
          <a:noFill/>
          <a:ln>
            <a:noFill/>
          </a:ln>
        </p:spPr>
      </p:pic>
      <p:grpSp>
        <p:nvGrpSpPr>
          <p:cNvPr id="28" name="Gruppo 27">
            <a:extLst>
              <a:ext uri="{FF2B5EF4-FFF2-40B4-BE49-F238E27FC236}">
                <a16:creationId xmlns:a16="http://schemas.microsoft.com/office/drawing/2014/main" id="{53E05BF4-DE38-4BDC-8D17-7547908EB50C}"/>
              </a:ext>
            </a:extLst>
          </p:cNvPr>
          <p:cNvGrpSpPr/>
          <p:nvPr/>
        </p:nvGrpSpPr>
        <p:grpSpPr>
          <a:xfrm>
            <a:off x="131032" y="1419243"/>
            <a:ext cx="4263016" cy="3669115"/>
            <a:chOff x="465978" y="1742231"/>
            <a:chExt cx="3888139" cy="3471190"/>
          </a:xfrm>
        </p:grpSpPr>
        <p:pic>
          <p:nvPicPr>
            <p:cNvPr id="29" name="Immagine 28">
              <a:extLst>
                <a:ext uri="{FF2B5EF4-FFF2-40B4-BE49-F238E27FC236}">
                  <a16:creationId xmlns:a16="http://schemas.microsoft.com/office/drawing/2014/main" id="{6E946B89-BF6A-4A79-A85B-15CCF86FBD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978" y="1742231"/>
              <a:ext cx="3888139" cy="2934986"/>
            </a:xfrm>
            <a:prstGeom prst="rect">
              <a:avLst/>
            </a:prstGeom>
            <a:solidFill>
              <a:schemeClr val="bg1"/>
            </a:solidFill>
            <a:ln w="28575">
              <a:solidFill>
                <a:schemeClr val="accent4">
                  <a:lumMod val="50000"/>
                </a:schemeClr>
              </a:solidFill>
            </a:ln>
            <a:effectLst>
              <a:outerShdw blurRad="292100" dist="139700" dir="2700000" algn="tl" rotWithShape="0">
                <a:srgbClr val="333333">
                  <a:alpha val="65000"/>
                </a:srgbClr>
              </a:outerShdw>
            </a:effectLst>
          </p:spPr>
        </p:pic>
        <p:sp>
          <p:nvSpPr>
            <p:cNvPr id="30" name="Segnaposto contenuto 1">
              <a:extLst>
                <a:ext uri="{FF2B5EF4-FFF2-40B4-BE49-F238E27FC236}">
                  <a16:creationId xmlns:a16="http://schemas.microsoft.com/office/drawing/2014/main" id="{AE73E0D2-3799-4A32-9F67-636FC2C2B9B2}"/>
                </a:ext>
              </a:extLst>
            </p:cNvPr>
            <p:cNvSpPr txBox="1">
              <a:spLocks/>
            </p:cNvSpPr>
            <p:nvPr/>
          </p:nvSpPr>
          <p:spPr>
            <a:xfrm>
              <a:off x="495300" y="4876800"/>
              <a:ext cx="3790950" cy="336621"/>
            </a:xfrm>
            <a:prstGeom prst="rect">
              <a:avLst/>
            </a:prstGeom>
            <a:ln>
              <a:solidFill>
                <a:schemeClr val="accent4">
                  <a:lumMod val="50000"/>
                </a:schemeClr>
              </a:solidFill>
            </a:ln>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spcBef>
                  <a:spcPts val="0"/>
                </a:spcBef>
                <a:buNone/>
              </a:pPr>
              <a:r>
                <a:rPr lang="es-ES" sz="800" dirty="0">
                  <a:solidFill>
                    <a:schemeClr val="tx2"/>
                  </a:solidFill>
                </a:rPr>
                <a:t>Y. Kanada‐En’yo</a:t>
              </a:r>
              <a:r>
                <a:rPr lang="es-ES" sz="750" dirty="0">
                  <a:solidFill>
                    <a:schemeClr val="tx2"/>
                  </a:solidFill>
                </a:rPr>
                <a:t>, </a:t>
              </a:r>
              <a:r>
                <a:rPr lang="en-US" sz="750" dirty="0"/>
                <a:t>International School of Physics "Enrico Fermi“, course 201 (Nuclear Physics with Stable and Radioactive Beams), 14-19 July 2017</a:t>
              </a:r>
            </a:p>
          </p:txBody>
        </p:sp>
      </p:grpSp>
    </p:spTree>
    <p:extLst>
      <p:ext uri="{BB962C8B-B14F-4D97-AF65-F5344CB8AC3E}">
        <p14:creationId xmlns:p14="http://schemas.microsoft.com/office/powerpoint/2010/main" val="3840476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3922398" y="6465678"/>
            <a:ext cx="4065431"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8"/>
            <a:ext cx="1132936" cy="392322"/>
          </a:xfrm>
        </p:spPr>
        <p:txBody>
          <a:bodyPr/>
          <a:lstStyle/>
          <a:p>
            <a:fld id="{7F3E3AFC-C3F0-4658-9A99-690BE021286A}" type="slidenum">
              <a:rPr lang="en-US" sz="1400" b="1" smtClean="0"/>
              <a:t>7</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353800" y="-1"/>
            <a:ext cx="807946" cy="669471"/>
          </a:xfrm>
          <a:prstGeom prst="rect">
            <a:avLst/>
          </a:prstGeom>
        </p:spPr>
      </p:pic>
      <p:pic>
        <p:nvPicPr>
          <p:cNvPr id="26" name="Immagine 25"/>
          <p:cNvPicPr>
            <a:picLocks noChangeAspect="1"/>
          </p:cNvPicPr>
          <p:nvPr/>
        </p:nvPicPr>
        <p:blipFill>
          <a:blip r:embed="rId6"/>
          <a:stretch>
            <a:fillRect/>
          </a:stretch>
        </p:blipFill>
        <p:spPr>
          <a:xfrm>
            <a:off x="4304185" y="789239"/>
            <a:ext cx="7561750" cy="2154544"/>
          </a:xfrm>
          <a:prstGeom prst="rect">
            <a:avLst/>
          </a:prstGeom>
          <a:ln w="38100">
            <a:solidFill>
              <a:schemeClr val="accent1"/>
            </a:solidFill>
          </a:ln>
        </p:spPr>
      </p:pic>
      <p:sp>
        <p:nvSpPr>
          <p:cNvPr id="7" name="Rettangolo 6"/>
          <p:cNvSpPr/>
          <p:nvPr/>
        </p:nvSpPr>
        <p:spPr>
          <a:xfrm>
            <a:off x="1937667" y="95033"/>
            <a:ext cx="8893465" cy="400110"/>
          </a:xfrm>
          <a:prstGeom prst="rect">
            <a:avLst/>
          </a:prstGeom>
        </p:spPr>
        <p:txBody>
          <a:bodyPr wrap="square">
            <a:spAutoFit/>
          </a:bodyPr>
          <a:lstStyle/>
          <a:p>
            <a:pPr algn="ctr"/>
            <a:r>
              <a:rPr lang="en-US" sz="2000" dirty="0" smtClean="0">
                <a:solidFill>
                  <a:srgbClr val="1508B8"/>
                </a:solidFill>
              </a:rPr>
              <a:t>Nuclear Reactions: central collisions – at low energy &amp; structure effects</a:t>
            </a:r>
            <a:endParaRPr lang="en-US" sz="2000" dirty="0">
              <a:solidFill>
                <a:srgbClr val="1508B8"/>
              </a:solidFill>
            </a:endParaRPr>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CB493FFF-6D9F-4B33-84DF-0844C5D19729}"/>
                  </a:ext>
                </a:extLst>
              </p:cNvPr>
              <p:cNvSpPr txBox="1"/>
              <p:nvPr/>
            </p:nvSpPr>
            <p:spPr>
              <a:xfrm>
                <a:off x="0" y="2866014"/>
                <a:ext cx="5234269" cy="763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b="1" i="1">
                              <a:solidFill>
                                <a:schemeClr val="accent1"/>
                              </a:solidFill>
                              <a:latin typeface="Cambria Math" panose="02040503050406030204" pitchFamily="18" charset="0"/>
                            </a:rPr>
                          </m:ctrlPr>
                        </m:sSubPr>
                        <m:e>
                          <m:r>
                            <a:rPr lang="fr-FR" sz="1600" b="1" i="1">
                              <a:solidFill>
                                <a:schemeClr val="accent1"/>
                              </a:solidFill>
                              <a:latin typeface="Cambria Math"/>
                            </a:rPr>
                            <m:t>𝑬</m:t>
                          </m:r>
                        </m:e>
                        <m:sub>
                          <m:r>
                            <a:rPr lang="it-IT" sz="1600" b="1" i="1">
                              <a:solidFill>
                                <a:schemeClr val="accent1"/>
                              </a:solidFill>
                              <a:latin typeface="Cambria Math" panose="02040503050406030204" pitchFamily="18" charset="0"/>
                            </a:rPr>
                            <m:t>𝒑</m:t>
                          </m:r>
                        </m:sub>
                      </m:sSub>
                      <m:r>
                        <a:rPr lang="fr-FR" sz="1600" b="1" i="1">
                          <a:solidFill>
                            <a:schemeClr val="accent1"/>
                          </a:solidFill>
                          <a:latin typeface="Cambria Math"/>
                        </a:rPr>
                        <m:t>&gt;</m:t>
                      </m:r>
                      <m:sSub>
                        <m:sSubPr>
                          <m:ctrlPr>
                            <a:rPr lang="fr-FR" sz="1600" b="1" i="1">
                              <a:solidFill>
                                <a:schemeClr val="accent1"/>
                              </a:solidFill>
                              <a:latin typeface="Cambria Math" panose="02040503050406030204" pitchFamily="18" charset="0"/>
                            </a:rPr>
                          </m:ctrlPr>
                        </m:sSubPr>
                        <m:e>
                          <m:r>
                            <a:rPr lang="fr-FR" sz="1600" b="1" i="1">
                              <a:solidFill>
                                <a:schemeClr val="accent1"/>
                              </a:solidFill>
                              <a:latin typeface="Cambria Math"/>
                            </a:rPr>
                            <m:t>𝑩</m:t>
                          </m:r>
                        </m:e>
                        <m:sub>
                          <m:r>
                            <a:rPr lang="fr-FR" sz="1600" b="1" i="1">
                              <a:solidFill>
                                <a:schemeClr val="accent1"/>
                              </a:solidFill>
                              <a:latin typeface="Cambria Math"/>
                            </a:rPr>
                            <m:t>𝑪</m:t>
                          </m:r>
                        </m:sub>
                      </m:sSub>
                      <m:r>
                        <a:rPr lang="fr-FR" sz="1600" i="1">
                          <a:latin typeface="Cambria Math"/>
                        </a:rPr>
                        <m:t> </m:t>
                      </m:r>
                      <m:r>
                        <a:rPr lang="fr-FR" sz="1600" i="1">
                          <a:latin typeface="Cambria Math"/>
                          <a:ea typeface="Cambria Math"/>
                        </a:rPr>
                        <m:t>⟹ </m:t>
                      </m:r>
                      <m:sSub>
                        <m:sSubPr>
                          <m:ctrlPr>
                            <a:rPr lang="it-IT" sz="1600" i="1">
                              <a:latin typeface="Cambria Math" panose="02040503050406030204" pitchFamily="18" charset="0"/>
                            </a:rPr>
                          </m:ctrlPr>
                        </m:sSubPr>
                        <m:e>
                          <m:r>
                            <a:rPr lang="it-IT" sz="1600" i="1">
                              <a:latin typeface="Cambria Math"/>
                              <a:ea typeface="Cambria Math"/>
                            </a:rPr>
                            <m:t>𝜎</m:t>
                          </m:r>
                        </m:e>
                        <m:sub>
                          <m:r>
                            <a:rPr lang="fr-FR" sz="1600" i="1">
                              <a:latin typeface="Cambria Math"/>
                            </a:rPr>
                            <m:t>𝑟𝑒𝑎𝑧</m:t>
                          </m:r>
                        </m:sub>
                      </m:sSub>
                      <m:r>
                        <a:rPr lang="fr-FR" sz="1600" i="1">
                          <a:latin typeface="Cambria Math"/>
                        </a:rPr>
                        <m:t>=</m:t>
                      </m:r>
                      <m:nary>
                        <m:naryPr>
                          <m:chr m:val="∑"/>
                          <m:supHide m:val="on"/>
                          <m:ctrlPr>
                            <a:rPr lang="fr-FR" sz="1600" i="1">
                              <a:latin typeface="Cambria Math" panose="02040503050406030204" pitchFamily="18" charset="0"/>
                            </a:rPr>
                          </m:ctrlPr>
                        </m:naryPr>
                        <m:sub>
                          <m:r>
                            <m:rPr>
                              <m:brk m:alnAt="7"/>
                            </m:rPr>
                            <a:rPr lang="fr-FR" sz="1600" i="1">
                              <a:latin typeface="Cambria Math"/>
                              <a:ea typeface="Cambria Math"/>
                            </a:rPr>
                            <m:t>ℓ</m:t>
                          </m:r>
                        </m:sub>
                        <m:sup/>
                        <m:e>
                          <m:sSub>
                            <m:sSubPr>
                              <m:ctrlPr>
                                <a:rPr lang="it-IT" sz="1600" i="1">
                                  <a:latin typeface="Cambria Math" panose="02040503050406030204" pitchFamily="18" charset="0"/>
                                </a:rPr>
                              </m:ctrlPr>
                            </m:sSubPr>
                            <m:e>
                              <m:r>
                                <a:rPr lang="it-IT" sz="1600" i="1">
                                  <a:latin typeface="Cambria Math"/>
                                  <a:ea typeface="Cambria Math"/>
                                </a:rPr>
                                <m:t>𝜎</m:t>
                              </m:r>
                            </m:e>
                            <m:sub>
                              <m:r>
                                <a:rPr lang="fr-FR" sz="1600" i="1">
                                  <a:latin typeface="Cambria Math"/>
                                </a:rPr>
                                <m:t>𝑟𝑒𝑎𝑧</m:t>
                              </m:r>
                            </m:sub>
                          </m:sSub>
                        </m:e>
                      </m:nary>
                      <m:r>
                        <a:rPr lang="fr-FR" sz="1600" i="1">
                          <a:latin typeface="Cambria Math"/>
                        </a:rPr>
                        <m:t> </m:t>
                      </m:r>
                      <m:d>
                        <m:dPr>
                          <m:ctrlPr>
                            <a:rPr lang="fr-FR" sz="1600" i="1">
                              <a:latin typeface="Cambria Math" panose="02040503050406030204" pitchFamily="18" charset="0"/>
                              <a:ea typeface="Cambria Math"/>
                            </a:rPr>
                          </m:ctrlPr>
                        </m:dPr>
                        <m:e>
                          <m:r>
                            <a:rPr lang="fr-FR" sz="1600" i="1">
                              <a:latin typeface="Cambria Math"/>
                              <a:ea typeface="Cambria Math"/>
                            </a:rPr>
                            <m:t>ℓ</m:t>
                          </m:r>
                        </m:e>
                      </m:d>
                      <m:r>
                        <a:rPr lang="fr-FR" sz="1600" i="1">
                          <a:latin typeface="Cambria Math"/>
                        </a:rPr>
                        <m:t>=</m:t>
                      </m:r>
                      <m:f>
                        <m:fPr>
                          <m:ctrlPr>
                            <a:rPr lang="fr-FR" sz="1600" i="1">
                              <a:latin typeface="Cambria Math" panose="02040503050406030204" pitchFamily="18" charset="0"/>
                            </a:rPr>
                          </m:ctrlPr>
                        </m:fPr>
                        <m:num>
                          <m:r>
                            <a:rPr lang="fr-FR" sz="1600" i="1">
                              <a:latin typeface="Cambria Math"/>
                              <a:ea typeface="Cambria Math"/>
                            </a:rPr>
                            <m:t>𝜋</m:t>
                          </m:r>
                        </m:num>
                        <m:den>
                          <m:sSup>
                            <m:sSupPr>
                              <m:ctrlPr>
                                <a:rPr lang="fr-FR" sz="1600" i="1">
                                  <a:latin typeface="Cambria Math" panose="02040503050406030204" pitchFamily="18" charset="0"/>
                                </a:rPr>
                              </m:ctrlPr>
                            </m:sSupPr>
                            <m:e>
                              <m:r>
                                <a:rPr lang="fr-FR" sz="1600" i="1">
                                  <a:latin typeface="Cambria Math"/>
                                </a:rPr>
                                <m:t>𝑘</m:t>
                              </m:r>
                            </m:e>
                            <m:sup>
                              <m:r>
                                <a:rPr lang="fr-FR" sz="1600" i="1">
                                  <a:latin typeface="Cambria Math"/>
                                </a:rPr>
                                <m:t>2</m:t>
                              </m:r>
                            </m:sup>
                          </m:sSup>
                        </m:den>
                      </m:f>
                      <m:nary>
                        <m:naryPr>
                          <m:chr m:val="∑"/>
                          <m:ctrlPr>
                            <a:rPr lang="fr-FR" sz="1600" i="1">
                              <a:latin typeface="Cambria Math" panose="02040503050406030204" pitchFamily="18" charset="0"/>
                            </a:rPr>
                          </m:ctrlPr>
                        </m:naryPr>
                        <m:sub>
                          <m:r>
                            <m:rPr>
                              <m:brk m:alnAt="23"/>
                            </m:rPr>
                            <a:rPr lang="fr-FR" sz="1600" i="1">
                              <a:latin typeface="Cambria Math"/>
                            </a:rPr>
                            <m:t>0</m:t>
                          </m:r>
                        </m:sub>
                        <m:sup>
                          <m:r>
                            <a:rPr lang="fr-FR" sz="1600" i="1">
                              <a:latin typeface="Cambria Math"/>
                              <a:ea typeface="Cambria Math"/>
                            </a:rPr>
                            <m:t>∞</m:t>
                          </m:r>
                        </m:sup>
                        <m:e>
                          <m:r>
                            <a:rPr lang="fr-FR" sz="1600" i="1">
                              <a:latin typeface="Cambria Math"/>
                            </a:rPr>
                            <m:t>(2</m:t>
                          </m:r>
                          <m:r>
                            <a:rPr lang="fr-FR" sz="1600" i="1">
                              <a:latin typeface="Cambria Math"/>
                              <a:ea typeface="Cambria Math"/>
                            </a:rPr>
                            <m:t>ℓ</m:t>
                          </m:r>
                          <m:r>
                            <a:rPr lang="fr-FR" sz="1600" i="1">
                              <a:latin typeface="Cambria Math"/>
                            </a:rPr>
                            <m:t>+1)</m:t>
                          </m:r>
                        </m:e>
                      </m:nary>
                      <m:sSub>
                        <m:sSubPr>
                          <m:ctrlPr>
                            <a:rPr lang="fr-FR" sz="1600" i="1">
                              <a:latin typeface="Cambria Math" panose="02040503050406030204" pitchFamily="18" charset="0"/>
                            </a:rPr>
                          </m:ctrlPr>
                        </m:sSubPr>
                        <m:e>
                          <m:r>
                            <a:rPr lang="fr-FR" sz="1600" i="1">
                              <a:latin typeface="Cambria Math"/>
                            </a:rPr>
                            <m:t>𝑇</m:t>
                          </m:r>
                        </m:e>
                        <m:sub>
                          <m:r>
                            <a:rPr lang="fr-FR" sz="1600" i="1">
                              <a:latin typeface="Cambria Math"/>
                              <a:ea typeface="Cambria Math"/>
                            </a:rPr>
                            <m:t>ℓ</m:t>
                          </m:r>
                        </m:sub>
                      </m:sSub>
                    </m:oMath>
                  </m:oMathPara>
                </a14:m>
                <a:endParaRPr lang="it-IT" sz="1600" dirty="0"/>
              </a:p>
            </p:txBody>
          </p:sp>
        </mc:Choice>
        <mc:Fallback xmlns="">
          <p:sp>
            <p:nvSpPr>
              <p:cNvPr id="23" name="CasellaDiTesto 22">
                <a:extLst>
                  <a:ext uri="{FF2B5EF4-FFF2-40B4-BE49-F238E27FC236}">
                    <a16:creationId xmlns:a16="http://schemas.microsoft.com/office/drawing/2014/main" id="{CB493FFF-6D9F-4B33-84DF-0844C5D19729}"/>
                  </a:ext>
                </a:extLst>
              </p:cNvPr>
              <p:cNvSpPr txBox="1">
                <a:spLocks noRot="1" noChangeAspect="1" noMove="1" noResize="1" noEditPoints="1" noAdjustHandles="1" noChangeArrowheads="1" noChangeShapeType="1" noTextEdit="1"/>
              </p:cNvSpPr>
              <p:nvPr/>
            </p:nvSpPr>
            <p:spPr>
              <a:xfrm>
                <a:off x="0" y="2866014"/>
                <a:ext cx="5234269" cy="763927"/>
              </a:xfrm>
              <a:prstGeom prst="rect">
                <a:avLst/>
              </a:prstGeom>
              <a:blipFill>
                <a:blip r:embed="rId7"/>
                <a:stretch>
                  <a:fillRect/>
                </a:stretch>
              </a:blipFill>
            </p:spPr>
            <p:txBody>
              <a:bodyPr/>
              <a:lstStyle/>
              <a:p>
                <a:r>
                  <a:rPr lang="it-IT">
                    <a:noFill/>
                  </a:rPr>
                  <a:t> </a:t>
                </a:r>
              </a:p>
            </p:txBody>
          </p:sp>
        </mc:Fallback>
      </mc:AlternateContent>
      <p:grpSp>
        <p:nvGrpSpPr>
          <p:cNvPr id="27" name="Gruppo 26">
            <a:extLst>
              <a:ext uri="{FF2B5EF4-FFF2-40B4-BE49-F238E27FC236}">
                <a16:creationId xmlns:a16="http://schemas.microsoft.com/office/drawing/2014/main" id="{E5F68B90-B1C4-4D7B-A947-3D5042DC288B}"/>
              </a:ext>
            </a:extLst>
          </p:cNvPr>
          <p:cNvGrpSpPr/>
          <p:nvPr/>
        </p:nvGrpSpPr>
        <p:grpSpPr>
          <a:xfrm>
            <a:off x="142683" y="3791041"/>
            <a:ext cx="3440081" cy="2674637"/>
            <a:chOff x="1074389" y="4540378"/>
            <a:chExt cx="2741818" cy="2020502"/>
          </a:xfrm>
        </p:grpSpPr>
        <p:pic>
          <p:nvPicPr>
            <p:cNvPr id="28" name="Immagine 27">
              <a:extLst>
                <a:ext uri="{FF2B5EF4-FFF2-40B4-BE49-F238E27FC236}">
                  <a16:creationId xmlns:a16="http://schemas.microsoft.com/office/drawing/2014/main" id="{A642340F-0D25-4A1E-83D6-A15EF16A9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389" y="4540378"/>
              <a:ext cx="2741818" cy="2020502"/>
            </a:xfrm>
            <a:prstGeom prst="rect">
              <a:avLst/>
            </a:prstGeom>
            <a:ln w="28575">
              <a:solidFill>
                <a:schemeClr val="accent4">
                  <a:lumMod val="50000"/>
                </a:schemeClr>
              </a:solidFill>
            </a:ln>
            <a:effectLst>
              <a:outerShdw blurRad="190500" algn="tl" rotWithShape="0">
                <a:srgbClr val="000000">
                  <a:alpha val="70000"/>
                </a:srgbClr>
              </a:outerShdw>
            </a:effectLst>
          </p:spPr>
        </p:pic>
        <p:cxnSp>
          <p:nvCxnSpPr>
            <p:cNvPr id="29" name="Connettore 1 57">
              <a:extLst>
                <a:ext uri="{FF2B5EF4-FFF2-40B4-BE49-F238E27FC236}">
                  <a16:creationId xmlns:a16="http://schemas.microsoft.com/office/drawing/2014/main" id="{5C0E098D-D7C7-47CA-A7D0-F0E44870C7A3}"/>
                </a:ext>
              </a:extLst>
            </p:cNvPr>
            <p:cNvCxnSpPr>
              <a:cxnSpLocks/>
            </p:cNvCxnSpPr>
            <p:nvPr/>
          </p:nvCxnSpPr>
          <p:spPr>
            <a:xfrm>
              <a:off x="1829228" y="5480043"/>
              <a:ext cx="0" cy="564157"/>
            </a:xfrm>
            <a:prstGeom prst="line">
              <a:avLst/>
            </a:prstGeom>
            <a:ln w="25400">
              <a:solidFill>
                <a:schemeClr val="accent4">
                  <a:lumMod val="50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6730ACF6-27D3-4EEA-BD1D-EB81C2BF488F}"/>
                    </a:ext>
                  </a:extLst>
                </p:cNvPr>
                <p:cNvSpPr txBox="1"/>
                <p:nvPr/>
              </p:nvSpPr>
              <p:spPr>
                <a:xfrm>
                  <a:off x="1595648" y="5971523"/>
                  <a:ext cx="330679" cy="2359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000" i="1">
                                <a:latin typeface="Cambria Math" panose="02040503050406030204" pitchFamily="18" charset="0"/>
                              </a:rPr>
                            </m:ctrlPr>
                          </m:sSubPr>
                          <m:e>
                            <m:r>
                              <m:rPr>
                                <m:sty m:val="p"/>
                              </m:rPr>
                              <a:rPr lang="fr-FR" sz="1000">
                                <a:latin typeface="Cambria Math"/>
                              </a:rPr>
                              <m:t>l</m:t>
                            </m:r>
                          </m:e>
                          <m:sub>
                            <m:r>
                              <m:rPr>
                                <m:sty m:val="p"/>
                              </m:rPr>
                              <a:rPr lang="fr-FR" sz="1000">
                                <a:latin typeface="Cambria Math"/>
                              </a:rPr>
                              <m:t>evap</m:t>
                            </m:r>
                          </m:sub>
                        </m:sSub>
                      </m:oMath>
                    </m:oMathPara>
                  </a14:m>
                  <a:endParaRPr lang="it-IT" sz="1000" dirty="0"/>
                </a:p>
              </p:txBody>
            </p:sp>
          </mc:Choice>
          <mc:Fallback xmlns="">
            <p:sp>
              <p:nvSpPr>
                <p:cNvPr id="52" name="CasellaDiTesto 51">
                  <a:extLst>
                    <a:ext uri="{FF2B5EF4-FFF2-40B4-BE49-F238E27FC236}">
                      <a16:creationId xmlns:a16="http://schemas.microsoft.com/office/drawing/2014/main" id="{6730ACF6-27D3-4EEA-BD1D-EB81C2BF488F}"/>
                    </a:ext>
                  </a:extLst>
                </p:cNvPr>
                <p:cNvSpPr txBox="1">
                  <a:spLocks noRot="1" noChangeAspect="1" noMove="1" noResize="1" noEditPoints="1" noAdjustHandles="1" noChangeArrowheads="1" noChangeShapeType="1" noTextEdit="1"/>
                </p:cNvSpPr>
                <p:nvPr/>
              </p:nvSpPr>
              <p:spPr>
                <a:xfrm>
                  <a:off x="1595648" y="5971523"/>
                  <a:ext cx="330679" cy="235947"/>
                </a:xfrm>
                <a:prstGeom prst="rect">
                  <a:avLst/>
                </a:prstGeom>
                <a:blipFill>
                  <a:blip r:embed="rId10"/>
                  <a:stretch>
                    <a:fillRect/>
                  </a:stretch>
                </a:blipFill>
              </p:spPr>
              <p:txBody>
                <a:bodyPr/>
                <a:lstStyle/>
                <a:p>
                  <a:r>
                    <a:rPr lang="it-IT">
                      <a:noFill/>
                    </a:rPr>
                    <a:t> </a:t>
                  </a:r>
                </a:p>
              </p:txBody>
            </p:sp>
          </mc:Fallback>
        </mc:AlternateContent>
      </p:grpSp>
      <p:pic>
        <p:nvPicPr>
          <p:cNvPr id="32" name="Immagine 31">
            <a:extLst>
              <a:ext uri="{FF2B5EF4-FFF2-40B4-BE49-F238E27FC236}">
                <a16:creationId xmlns:a16="http://schemas.microsoft.com/office/drawing/2014/main" id="{65BC0AD1-DE3C-47E9-9661-79DE78F24813}"/>
              </a:ext>
            </a:extLst>
          </p:cNvPr>
          <p:cNvPicPr>
            <a:picLocks noChangeAspect="1"/>
          </p:cNvPicPr>
          <p:nvPr/>
        </p:nvPicPr>
        <p:blipFill rotWithShape="1">
          <a:blip r:embed="rId11"/>
          <a:srcRect r="41540"/>
          <a:stretch/>
        </p:blipFill>
        <p:spPr>
          <a:xfrm>
            <a:off x="4332914" y="3571336"/>
            <a:ext cx="3081869" cy="2794200"/>
          </a:xfrm>
          <a:prstGeom prst="rect">
            <a:avLst/>
          </a:prstGeom>
          <a:ln w="28575">
            <a:solidFill>
              <a:schemeClr val="accent4">
                <a:lumMod val="50000"/>
              </a:schemeClr>
            </a:solidFill>
          </a:ln>
          <a:effectLst>
            <a:outerShdw blurRad="190500" algn="tl" rotWithShape="0">
              <a:srgbClr val="000000">
                <a:alpha val="70000"/>
              </a:srgbClr>
            </a:outerShdw>
          </a:effectLst>
        </p:spPr>
      </p:pic>
      <p:sp>
        <p:nvSpPr>
          <p:cNvPr id="33" name="Segnaposto contenuto 2">
            <a:extLst>
              <a:ext uri="{FF2B5EF4-FFF2-40B4-BE49-F238E27FC236}">
                <a16:creationId xmlns:a16="http://schemas.microsoft.com/office/drawing/2014/main" id="{E741DDF5-2A57-43D7-8B62-D8E9C3589B52}"/>
              </a:ext>
            </a:extLst>
          </p:cNvPr>
          <p:cNvSpPr txBox="1">
            <a:spLocks/>
          </p:cNvSpPr>
          <p:nvPr/>
        </p:nvSpPr>
        <p:spPr>
          <a:xfrm>
            <a:off x="182630" y="1712147"/>
            <a:ext cx="3898605" cy="637059"/>
          </a:xfrm>
          <a:prstGeom prst="rect">
            <a:avLst/>
          </a:prstGeom>
          <a:solidFill>
            <a:schemeClr val="bg1">
              <a:lumMod val="85000"/>
            </a:schemeClr>
          </a:solidFill>
          <a:ln>
            <a:solidFill>
              <a:schemeClr val="accent2">
                <a:lumMod val="20000"/>
                <a:lumOff val="80000"/>
              </a:schemeClr>
            </a:solidFill>
          </a:ln>
          <a:scene3d>
            <a:camera prst="orthographicFront"/>
            <a:lightRig rig="threePt" dir="t"/>
          </a:scene3d>
          <a:sp3d>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At low energy </a:t>
            </a:r>
            <a:r>
              <a:rPr lang="en-US" sz="1600" b="1" dirty="0" smtClean="0">
                <a:solidFill>
                  <a:srgbClr val="C00000"/>
                </a:solidFill>
              </a:rPr>
              <a:t>“Complete </a:t>
            </a:r>
            <a:r>
              <a:rPr lang="en-US" sz="1600" b="1" dirty="0">
                <a:solidFill>
                  <a:srgbClr val="C00000"/>
                </a:solidFill>
              </a:rPr>
              <a:t>Fusion (CF</a:t>
            </a:r>
            <a:r>
              <a:rPr lang="en-US" sz="1600" b="1" dirty="0" smtClean="0">
                <a:solidFill>
                  <a:srgbClr val="C00000"/>
                </a:solidFill>
              </a:rPr>
              <a:t>)” </a:t>
            </a:r>
            <a:r>
              <a:rPr lang="en-US" sz="1600" dirty="0"/>
              <a:t>is </a:t>
            </a:r>
            <a:r>
              <a:rPr lang="en-US" sz="1600" dirty="0" smtClean="0"/>
              <a:t>the </a:t>
            </a:r>
            <a:r>
              <a:rPr lang="en-US" sz="1600" dirty="0"/>
              <a:t>dominating </a:t>
            </a:r>
            <a:r>
              <a:rPr lang="en-US" sz="1600" dirty="0" smtClean="0"/>
              <a:t>mode for </a:t>
            </a:r>
            <a:r>
              <a:rPr lang="en-US" sz="1600" b="1" dirty="0" smtClean="0">
                <a:solidFill>
                  <a:srgbClr val="C00000"/>
                </a:solidFill>
              </a:rPr>
              <a:t>central collisions.</a:t>
            </a:r>
          </a:p>
        </p:txBody>
      </p:sp>
      <p:grpSp>
        <p:nvGrpSpPr>
          <p:cNvPr id="15" name="Gruppo 14"/>
          <p:cNvGrpSpPr/>
          <p:nvPr/>
        </p:nvGrpSpPr>
        <p:grpSpPr>
          <a:xfrm>
            <a:off x="7915678" y="3841111"/>
            <a:ext cx="3826637" cy="2574495"/>
            <a:chOff x="1277992" y="352887"/>
            <a:chExt cx="5585968" cy="3807857"/>
          </a:xfrm>
        </p:grpSpPr>
        <p:pic>
          <p:nvPicPr>
            <p:cNvPr id="16" name="Immagine 15"/>
            <p:cNvPicPr>
              <a:picLocks noChangeAspect="1"/>
            </p:cNvPicPr>
            <p:nvPr/>
          </p:nvPicPr>
          <p:blipFill rotWithShape="1">
            <a:blip r:embed="rId12">
              <a:extLst>
                <a:ext uri="{28A0092B-C50C-407E-A947-70E740481C1C}">
                  <a14:useLocalDpi xmlns:a14="http://schemas.microsoft.com/office/drawing/2010/main" val="0"/>
                </a:ext>
              </a:extLst>
            </a:blip>
            <a:srcRect t="15839" r="6439" b="12135"/>
            <a:stretch/>
          </p:blipFill>
          <p:spPr>
            <a:xfrm>
              <a:off x="1277992" y="1333473"/>
              <a:ext cx="5478368" cy="2827271"/>
            </a:xfrm>
            <a:prstGeom prst="rect">
              <a:avLst/>
            </a:prstGeom>
            <a:ln>
              <a:solidFill>
                <a:srgbClr val="C00000"/>
              </a:solidFill>
            </a:ln>
          </p:spPr>
        </p:pic>
        <p:cxnSp>
          <p:nvCxnSpPr>
            <p:cNvPr id="17" name="Connettore 2 16"/>
            <p:cNvCxnSpPr/>
            <p:nvPr/>
          </p:nvCxnSpPr>
          <p:spPr>
            <a:xfrm flipH="1">
              <a:off x="5988359" y="1326079"/>
              <a:ext cx="875601" cy="142102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394589" y="507698"/>
              <a:ext cx="1712327" cy="369331"/>
            </a:xfrm>
            <a:prstGeom prst="rect">
              <a:avLst/>
            </a:prstGeom>
            <a:noFill/>
          </p:spPr>
          <p:txBody>
            <a:bodyPr wrap="none" rtlCol="0">
              <a:spAutoFit/>
            </a:bodyPr>
            <a:lstStyle/>
            <a:p>
              <a:r>
                <a:rPr lang="it-IT" dirty="0" smtClean="0">
                  <a:latin typeface="Symbol" panose="05050102010706020507" pitchFamily="18" charset="2"/>
                </a:rPr>
                <a:t>a</a:t>
              </a:r>
              <a:r>
                <a:rPr lang="it-IT" dirty="0" smtClean="0"/>
                <a:t>-</a:t>
              </a:r>
              <a:r>
                <a:rPr lang="it-IT" dirty="0" err="1" smtClean="0"/>
                <a:t>particle</a:t>
              </a:r>
              <a:r>
                <a:rPr lang="it-IT" dirty="0" smtClean="0"/>
                <a:t> nuclei</a:t>
              </a:r>
              <a:endParaRPr lang="it-IT" dirty="0"/>
            </a:p>
          </p:txBody>
        </p:sp>
        <p:sp>
          <p:nvSpPr>
            <p:cNvPr id="19" name="CasellaDiTesto 18"/>
            <p:cNvSpPr txBox="1"/>
            <p:nvPr/>
          </p:nvSpPr>
          <p:spPr>
            <a:xfrm>
              <a:off x="4493476" y="352887"/>
              <a:ext cx="2105641" cy="646330"/>
            </a:xfrm>
            <a:prstGeom prst="rect">
              <a:avLst/>
            </a:prstGeom>
            <a:noFill/>
          </p:spPr>
          <p:txBody>
            <a:bodyPr wrap="none" rtlCol="0">
              <a:spAutoFit/>
            </a:bodyPr>
            <a:lstStyle/>
            <a:p>
              <a:r>
                <a:rPr lang="it-IT" dirty="0" err="1" smtClean="0"/>
                <a:t>Possible</a:t>
              </a:r>
              <a:r>
                <a:rPr lang="it-IT" dirty="0" smtClean="0"/>
                <a:t> clusters:</a:t>
              </a:r>
            </a:p>
            <a:p>
              <a:r>
                <a:rPr lang="it-IT" baseline="30000" dirty="0" smtClean="0"/>
                <a:t>12</a:t>
              </a:r>
              <a:r>
                <a:rPr lang="it-IT" dirty="0" smtClean="0"/>
                <a:t>C, </a:t>
              </a:r>
              <a:r>
                <a:rPr lang="it-IT" baseline="30000" dirty="0" smtClean="0"/>
                <a:t>14</a:t>
              </a:r>
              <a:r>
                <a:rPr lang="it-IT" dirty="0"/>
                <a:t>C</a:t>
              </a:r>
              <a:r>
                <a:rPr lang="it-IT" dirty="0" smtClean="0"/>
                <a:t>, </a:t>
              </a:r>
              <a:r>
                <a:rPr lang="it-IT" baseline="30000" dirty="0" smtClean="0"/>
                <a:t>14</a:t>
              </a:r>
              <a:r>
                <a:rPr lang="it-IT" dirty="0"/>
                <a:t>O</a:t>
              </a:r>
              <a:r>
                <a:rPr lang="it-IT" dirty="0" smtClean="0"/>
                <a:t>, </a:t>
              </a:r>
              <a:r>
                <a:rPr lang="it-IT" baseline="30000" dirty="0" smtClean="0"/>
                <a:t>15</a:t>
              </a:r>
              <a:r>
                <a:rPr lang="it-IT" dirty="0" smtClean="0"/>
                <a:t>N, </a:t>
              </a:r>
              <a:r>
                <a:rPr lang="it-IT" baseline="30000" dirty="0" smtClean="0"/>
                <a:t>16</a:t>
              </a:r>
              <a:r>
                <a:rPr lang="it-IT" dirty="0" smtClean="0"/>
                <a:t>O</a:t>
              </a:r>
              <a:endParaRPr lang="it-IT" dirty="0"/>
            </a:p>
          </p:txBody>
        </p:sp>
      </p:grpSp>
      <p:sp>
        <p:nvSpPr>
          <p:cNvPr id="5" name="CasellaDiTesto 4"/>
          <p:cNvSpPr txBox="1"/>
          <p:nvPr/>
        </p:nvSpPr>
        <p:spPr>
          <a:xfrm>
            <a:off x="7995552" y="3374050"/>
            <a:ext cx="3789179" cy="338554"/>
          </a:xfrm>
          <a:prstGeom prst="rect">
            <a:avLst/>
          </a:prstGeom>
          <a:noFill/>
          <a:ln w="19050">
            <a:solidFill>
              <a:schemeClr val="tx1"/>
            </a:solidFill>
          </a:ln>
        </p:spPr>
        <p:txBody>
          <a:bodyPr wrap="none" rtlCol="0">
            <a:spAutoFit/>
          </a:bodyPr>
          <a:lstStyle/>
          <a:p>
            <a:r>
              <a:rPr lang="it-IT" sz="1600" dirty="0" err="1" smtClean="0">
                <a:solidFill>
                  <a:srgbClr val="C00000"/>
                </a:solidFill>
              </a:rPr>
              <a:t>What</a:t>
            </a:r>
            <a:r>
              <a:rPr lang="it-IT" sz="1600" dirty="0" smtClean="0">
                <a:solidFill>
                  <a:srgbClr val="C00000"/>
                </a:solidFill>
              </a:rPr>
              <a:t> </a:t>
            </a:r>
            <a:r>
              <a:rPr lang="it-IT" sz="1600" dirty="0" err="1" smtClean="0">
                <a:solidFill>
                  <a:srgbClr val="C00000"/>
                </a:solidFill>
              </a:rPr>
              <a:t>happen</a:t>
            </a:r>
            <a:r>
              <a:rPr lang="it-IT" sz="1600" dirty="0" smtClean="0">
                <a:solidFill>
                  <a:srgbClr val="C00000"/>
                </a:solidFill>
              </a:rPr>
              <a:t> </a:t>
            </a:r>
            <a:r>
              <a:rPr lang="it-IT" sz="1600" dirty="0" err="1" smtClean="0">
                <a:solidFill>
                  <a:srgbClr val="C00000"/>
                </a:solidFill>
              </a:rPr>
              <a:t>when</a:t>
            </a:r>
            <a:r>
              <a:rPr lang="it-IT" sz="1600" dirty="0" smtClean="0">
                <a:solidFill>
                  <a:srgbClr val="C00000"/>
                </a:solidFill>
              </a:rPr>
              <a:t> </a:t>
            </a:r>
            <a:r>
              <a:rPr lang="it-IT" sz="1600" dirty="0" err="1" smtClean="0">
                <a:solidFill>
                  <a:srgbClr val="C00000"/>
                </a:solidFill>
              </a:rPr>
              <a:t>these</a:t>
            </a:r>
            <a:r>
              <a:rPr lang="it-IT" sz="1600" dirty="0" smtClean="0">
                <a:solidFill>
                  <a:srgbClr val="C00000"/>
                </a:solidFill>
              </a:rPr>
              <a:t> nuclei </a:t>
            </a:r>
            <a:r>
              <a:rPr lang="it-IT" sz="1600" dirty="0" err="1" smtClean="0">
                <a:solidFill>
                  <a:srgbClr val="C00000"/>
                </a:solidFill>
              </a:rPr>
              <a:t>interacts</a:t>
            </a:r>
            <a:r>
              <a:rPr lang="it-IT" sz="1600" dirty="0" smtClean="0">
                <a:solidFill>
                  <a:srgbClr val="C00000"/>
                </a:solidFill>
              </a:rPr>
              <a:t> ?</a:t>
            </a:r>
            <a:endParaRPr lang="it-IT" sz="1600" dirty="0">
              <a:solidFill>
                <a:srgbClr val="C00000"/>
              </a:solidFill>
            </a:endParaRPr>
          </a:p>
        </p:txBody>
      </p:sp>
    </p:spTree>
    <p:extLst>
      <p:ext uri="{BB962C8B-B14F-4D97-AF65-F5344CB8AC3E}">
        <p14:creationId xmlns:p14="http://schemas.microsoft.com/office/powerpoint/2010/main" val="2109881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01934" y="6399051"/>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8</a:t>
            </a:fld>
            <a:endParaRPr lang="en-US" sz="1400" b="1" dirty="0"/>
          </a:p>
        </p:txBody>
      </p:sp>
      <p:pic>
        <p:nvPicPr>
          <p:cNvPr id="24" name="Immagin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5"/>
          <a:stretch>
            <a:fillRect/>
          </a:stretch>
        </p:blipFill>
        <p:spPr>
          <a:xfrm>
            <a:off x="11353800" y="-1"/>
            <a:ext cx="807946" cy="669471"/>
          </a:xfrm>
          <a:prstGeom prst="rect">
            <a:avLst/>
          </a:prstGeom>
        </p:spPr>
      </p:pic>
      <p:sp>
        <p:nvSpPr>
          <p:cNvPr id="7" name="Rettangolo 6"/>
          <p:cNvSpPr/>
          <p:nvPr/>
        </p:nvSpPr>
        <p:spPr>
          <a:xfrm>
            <a:off x="1937667" y="95033"/>
            <a:ext cx="8893465" cy="400110"/>
          </a:xfrm>
          <a:prstGeom prst="rect">
            <a:avLst/>
          </a:prstGeom>
        </p:spPr>
        <p:txBody>
          <a:bodyPr wrap="square">
            <a:spAutoFit/>
          </a:bodyPr>
          <a:lstStyle/>
          <a:p>
            <a:pPr algn="ctr"/>
            <a:r>
              <a:rPr lang="en-US" sz="2000" dirty="0" smtClean="0">
                <a:solidFill>
                  <a:srgbClr val="1508B8"/>
                </a:solidFill>
              </a:rPr>
              <a:t>Nuclear Reactions: central collisions – at low energy &amp; structure effects</a:t>
            </a:r>
            <a:endParaRPr lang="en-US" sz="2000" dirty="0">
              <a:solidFill>
                <a:srgbClr val="1508B8"/>
              </a:solidFill>
            </a:endParaRPr>
          </a:p>
        </p:txBody>
      </p:sp>
      <p:sp>
        <p:nvSpPr>
          <p:cNvPr id="17" name="CasellaDiTesto 16"/>
          <p:cNvSpPr txBox="1"/>
          <p:nvPr/>
        </p:nvSpPr>
        <p:spPr>
          <a:xfrm>
            <a:off x="101934" y="961208"/>
            <a:ext cx="7148728" cy="1200329"/>
          </a:xfrm>
          <a:prstGeom prst="rect">
            <a:avLst/>
          </a:prstGeom>
          <a:noFill/>
        </p:spPr>
        <p:txBody>
          <a:bodyPr wrap="square" rtlCol="0">
            <a:spAutoFit/>
          </a:bodyPr>
          <a:lstStyle/>
          <a:p>
            <a:pPr algn="just"/>
            <a:r>
              <a:rPr lang="en-US" dirty="0" smtClean="0"/>
              <a:t>Entrance channel effects in heavy ion induced central collisions: </a:t>
            </a:r>
            <a:r>
              <a:rPr lang="en-US" b="1" dirty="0" smtClean="0"/>
              <a:t>asymmetry, structure effects</a:t>
            </a:r>
            <a:r>
              <a:rPr lang="en-US" dirty="0" smtClean="0"/>
              <a:t>. </a:t>
            </a:r>
          </a:p>
          <a:p>
            <a:pPr algn="just"/>
            <a:r>
              <a:rPr lang="en-US" b="1" dirty="0" smtClean="0"/>
              <a:t>Bohr hypothesis </a:t>
            </a:r>
            <a:r>
              <a:rPr lang="en-US" dirty="0" smtClean="0"/>
              <a:t>and </a:t>
            </a:r>
            <a:r>
              <a:rPr lang="en-US" b="1" dirty="0" smtClean="0"/>
              <a:t>dynamical effects</a:t>
            </a:r>
          </a:p>
          <a:p>
            <a:pPr algn="just"/>
            <a:r>
              <a:rPr lang="en-US" b="1" dirty="0" smtClean="0"/>
              <a:t>Inclusive data </a:t>
            </a:r>
            <a:r>
              <a:rPr lang="en-US" dirty="0" smtClean="0"/>
              <a:t>and</a:t>
            </a:r>
            <a:r>
              <a:rPr lang="en-US" b="1" dirty="0" smtClean="0"/>
              <a:t> correlations </a:t>
            </a:r>
            <a:endParaRPr lang="en-US" b="1" dirty="0"/>
          </a:p>
        </p:txBody>
      </p:sp>
      <p:grpSp>
        <p:nvGrpSpPr>
          <p:cNvPr id="15" name="Gruppo 14"/>
          <p:cNvGrpSpPr/>
          <p:nvPr/>
        </p:nvGrpSpPr>
        <p:grpSpPr>
          <a:xfrm>
            <a:off x="8192979" y="669470"/>
            <a:ext cx="3802513" cy="4719640"/>
            <a:chOff x="6196816" y="1455646"/>
            <a:chExt cx="2777570" cy="3106617"/>
          </a:xfrm>
        </p:grpSpPr>
        <p:pic>
          <p:nvPicPr>
            <p:cNvPr id="16" name="Picture 2"/>
            <p:cNvPicPr>
              <a:picLocks noChangeAspect="1"/>
            </p:cNvPicPr>
            <p:nvPr/>
          </p:nvPicPr>
          <p:blipFill>
            <a:blip r:embed="rId6"/>
            <a:stretch>
              <a:fillRect/>
            </a:stretch>
          </p:blipFill>
          <p:spPr>
            <a:xfrm>
              <a:off x="6196816" y="1643204"/>
              <a:ext cx="2777570" cy="2919059"/>
            </a:xfrm>
            <a:prstGeom prst="rect">
              <a:avLst/>
            </a:prstGeom>
            <a:ln>
              <a:solidFill>
                <a:srgbClr val="C00000"/>
              </a:solidFill>
            </a:ln>
          </p:spPr>
        </p:pic>
        <p:grpSp>
          <p:nvGrpSpPr>
            <p:cNvPr id="18" name="Gruppo 17"/>
            <p:cNvGrpSpPr/>
            <p:nvPr/>
          </p:nvGrpSpPr>
          <p:grpSpPr>
            <a:xfrm>
              <a:off x="6196816" y="1455646"/>
              <a:ext cx="2426506" cy="2222594"/>
              <a:chOff x="8385953" y="989907"/>
              <a:chExt cx="3235341" cy="2963458"/>
            </a:xfrm>
          </p:grpSpPr>
          <p:sp>
            <p:nvSpPr>
              <p:cNvPr id="19" name="CasellaDiTesto 18"/>
              <p:cNvSpPr txBox="1"/>
              <p:nvPr/>
            </p:nvSpPr>
            <p:spPr>
              <a:xfrm>
                <a:off x="9453643" y="989907"/>
                <a:ext cx="1633022" cy="202588"/>
              </a:xfrm>
              <a:prstGeom prst="rect">
                <a:avLst/>
              </a:prstGeom>
              <a:solidFill>
                <a:schemeClr val="bg1"/>
              </a:solidFill>
            </p:spPr>
            <p:txBody>
              <a:bodyPr wrap="square" rtlCol="0">
                <a:spAutoFit/>
              </a:bodyPr>
              <a:lstStyle/>
              <a:p>
                <a:r>
                  <a:rPr lang="it-IT" sz="900" b="1" dirty="0" err="1"/>
                  <a:t>Parent</a:t>
                </a:r>
                <a:r>
                  <a:rPr lang="it-IT" sz="900" b="1" dirty="0"/>
                  <a:t> </a:t>
                </a:r>
                <a:r>
                  <a:rPr lang="it-IT" sz="900" b="1" dirty="0" err="1"/>
                  <a:t>nucleus</a:t>
                </a:r>
                <a:r>
                  <a:rPr lang="it-IT" sz="900" b="1" dirty="0"/>
                  <a:t> A,Z, J, E*)</a:t>
                </a:r>
              </a:p>
            </p:txBody>
          </p:sp>
          <p:sp>
            <p:nvSpPr>
              <p:cNvPr id="20" name="CasellaDiTesto 19"/>
              <p:cNvSpPr txBox="1"/>
              <p:nvPr/>
            </p:nvSpPr>
            <p:spPr>
              <a:xfrm>
                <a:off x="8385953" y="3522478"/>
                <a:ext cx="1501394" cy="430887"/>
              </a:xfrm>
              <a:prstGeom prst="rect">
                <a:avLst/>
              </a:prstGeom>
              <a:solidFill>
                <a:schemeClr val="bg1"/>
              </a:solidFill>
            </p:spPr>
            <p:txBody>
              <a:bodyPr wrap="square" rtlCol="0">
                <a:spAutoFit/>
              </a:bodyPr>
              <a:lstStyle/>
              <a:p>
                <a:r>
                  <a:rPr lang="it-IT" sz="750" b="1" dirty="0" err="1"/>
                  <a:t>Decay</a:t>
                </a:r>
                <a:r>
                  <a:rPr lang="it-IT" sz="750" b="1" dirty="0"/>
                  <a:t> from Discrete </a:t>
                </a:r>
                <a:r>
                  <a:rPr lang="it-IT" sz="750" b="1" dirty="0" err="1"/>
                  <a:t>resonance</a:t>
                </a:r>
                <a:endParaRPr lang="it-IT" sz="750" b="1" dirty="0"/>
              </a:p>
            </p:txBody>
          </p:sp>
          <p:sp>
            <p:nvSpPr>
              <p:cNvPr id="21" name="CasellaDiTesto 20"/>
              <p:cNvSpPr txBox="1"/>
              <p:nvPr/>
            </p:nvSpPr>
            <p:spPr>
              <a:xfrm>
                <a:off x="10811851" y="2129131"/>
                <a:ext cx="809443" cy="283623"/>
              </a:xfrm>
              <a:prstGeom prst="rect">
                <a:avLst/>
              </a:prstGeom>
              <a:solidFill>
                <a:schemeClr val="bg1"/>
              </a:solidFill>
            </p:spPr>
            <p:txBody>
              <a:bodyPr wrap="square" rtlCol="0">
                <a:spAutoFit/>
              </a:bodyPr>
              <a:lstStyle/>
              <a:p>
                <a:r>
                  <a:rPr lang="it-IT" sz="750" b="1" dirty="0" err="1"/>
                  <a:t>Decay</a:t>
                </a:r>
                <a:r>
                  <a:rPr lang="it-IT" sz="750" b="1" dirty="0"/>
                  <a:t> from the continuum</a:t>
                </a:r>
              </a:p>
            </p:txBody>
          </p:sp>
          <p:sp>
            <p:nvSpPr>
              <p:cNvPr id="22" name="CasellaDiTesto 21"/>
              <p:cNvSpPr txBox="1"/>
              <p:nvPr/>
            </p:nvSpPr>
            <p:spPr>
              <a:xfrm>
                <a:off x="8385953" y="2280251"/>
                <a:ext cx="1423494" cy="677108"/>
              </a:xfrm>
              <a:prstGeom prst="rect">
                <a:avLst/>
              </a:prstGeom>
              <a:solidFill>
                <a:schemeClr val="bg1"/>
              </a:solidFill>
            </p:spPr>
            <p:txBody>
              <a:bodyPr wrap="square" rtlCol="0">
                <a:spAutoFit/>
              </a:bodyPr>
              <a:lstStyle/>
              <a:p>
                <a:r>
                  <a:rPr lang="it-IT" sz="900" b="1" dirty="0" err="1"/>
                  <a:t>Daughter</a:t>
                </a:r>
                <a:r>
                  <a:rPr lang="it-IT" sz="900" b="1" dirty="0"/>
                  <a:t> </a:t>
                </a:r>
                <a:r>
                  <a:rPr lang="it-IT" sz="900" b="1" dirty="0" err="1"/>
                  <a:t>nucleus</a:t>
                </a:r>
                <a:r>
                  <a:rPr lang="it-IT" sz="900" b="1" dirty="0"/>
                  <a:t> </a:t>
                </a:r>
              </a:p>
              <a:p>
                <a:r>
                  <a:rPr lang="it-IT" sz="900" b="1" dirty="0" err="1"/>
                  <a:t>A</a:t>
                </a:r>
                <a:r>
                  <a:rPr lang="it-IT" sz="900" b="1" baseline="-25000" dirty="0" err="1"/>
                  <a:t>d</a:t>
                </a:r>
                <a:r>
                  <a:rPr lang="it-IT" sz="900" b="1" dirty="0" err="1"/>
                  <a:t>,Z</a:t>
                </a:r>
                <a:r>
                  <a:rPr lang="it-IT" sz="900" b="1" baseline="-25000" dirty="0" err="1"/>
                  <a:t>d</a:t>
                </a:r>
                <a:r>
                  <a:rPr lang="it-IT" sz="900" b="1" dirty="0"/>
                  <a:t>, </a:t>
                </a:r>
                <a:r>
                  <a:rPr lang="it-IT" sz="900" b="1" dirty="0" err="1"/>
                  <a:t>J</a:t>
                </a:r>
                <a:r>
                  <a:rPr lang="it-IT" sz="900" b="1" baseline="-25000" dirty="0" err="1"/>
                  <a:t>d</a:t>
                </a:r>
                <a:r>
                  <a:rPr lang="it-IT" sz="900" b="1" dirty="0"/>
                  <a:t>, E*</a:t>
                </a:r>
                <a:r>
                  <a:rPr lang="it-IT" sz="900" b="1" baseline="-25000" dirty="0"/>
                  <a:t>d</a:t>
                </a:r>
                <a:r>
                  <a:rPr lang="it-IT" sz="900" b="1" dirty="0"/>
                  <a:t>)</a:t>
                </a:r>
              </a:p>
            </p:txBody>
          </p:sp>
        </p:grpSp>
      </p:grpSp>
      <p:sp>
        <p:nvSpPr>
          <p:cNvPr id="26" name="Rectangle 3"/>
          <p:cNvSpPr/>
          <p:nvPr/>
        </p:nvSpPr>
        <p:spPr>
          <a:xfrm>
            <a:off x="132764" y="2161537"/>
            <a:ext cx="7666079" cy="3600986"/>
          </a:xfrm>
          <a:prstGeom prst="rect">
            <a:avLst/>
          </a:prstGeom>
          <a:noFill/>
        </p:spPr>
        <p:txBody>
          <a:bodyPr wrap="square">
            <a:spAutoFit/>
          </a:bodyPr>
          <a:lstStyle/>
          <a:p>
            <a:pPr marL="171450" indent="-171450" algn="just">
              <a:buFont typeface="Wingdings" panose="05000000000000000000" pitchFamily="2" charset="2"/>
              <a:buChar char="q"/>
            </a:pPr>
            <a:r>
              <a:rPr lang="en-US" dirty="0" smtClean="0">
                <a:solidFill>
                  <a:srgbClr val="FF0000"/>
                </a:solidFill>
              </a:rPr>
              <a:t>Hot light nuclei</a:t>
            </a:r>
            <a:r>
              <a:rPr lang="en-US" dirty="0" smtClean="0"/>
              <a:t> (E*~3 </a:t>
            </a:r>
            <a:r>
              <a:rPr lang="en-US" dirty="0" err="1" smtClean="0"/>
              <a:t>A.MeV</a:t>
            </a:r>
            <a:r>
              <a:rPr lang="en-US" dirty="0" smtClean="0"/>
              <a:t>) </a:t>
            </a:r>
            <a:r>
              <a:rPr lang="en-US" sz="1600" dirty="0" smtClean="0">
                <a:sym typeface="Wingdings" panose="05000000000000000000" pitchFamily="2" charset="2"/>
              </a:rPr>
              <a:t></a:t>
            </a:r>
            <a:r>
              <a:rPr lang="en-US" sz="1600" dirty="0" smtClean="0"/>
              <a:t> produced in </a:t>
            </a:r>
            <a:r>
              <a:rPr lang="en-US" sz="1600" dirty="0" smtClean="0">
                <a:solidFill>
                  <a:srgbClr val="00B050"/>
                </a:solidFill>
              </a:rPr>
              <a:t>multi-fragmentation </a:t>
            </a:r>
            <a:r>
              <a:rPr lang="en-US" sz="1600" dirty="0" smtClean="0"/>
              <a:t>in a wide range of N/Z  </a:t>
            </a:r>
            <a:r>
              <a:rPr lang="en-US" sz="1600" dirty="0" smtClean="0">
                <a:solidFill>
                  <a:srgbClr val="1508B8"/>
                </a:solidFill>
                <a:sym typeface="Wingdings" panose="05000000000000000000" pitchFamily="2" charset="2"/>
              </a:rPr>
              <a:t> TRACING BACK  </a:t>
            </a:r>
            <a:r>
              <a:rPr lang="en-US" sz="1600" dirty="0" smtClean="0"/>
              <a:t>access to the </a:t>
            </a:r>
            <a:r>
              <a:rPr lang="en-US" sz="1600" dirty="0" smtClean="0">
                <a:solidFill>
                  <a:srgbClr val="FF0000"/>
                </a:solidFill>
              </a:rPr>
              <a:t>symmetry energy term in the NEOS</a:t>
            </a:r>
          </a:p>
          <a:p>
            <a:pPr marL="171450" indent="-171450" algn="just">
              <a:buFont typeface="Wingdings" panose="05000000000000000000" pitchFamily="2" charset="2"/>
              <a:buChar char="Ø"/>
            </a:pPr>
            <a:r>
              <a:rPr lang="it-IT" sz="1600" dirty="0" err="1" smtClean="0">
                <a:solidFill>
                  <a:srgbClr val="1508B8"/>
                </a:solidFill>
              </a:rPr>
              <a:t>Limiting</a:t>
            </a:r>
            <a:r>
              <a:rPr lang="it-IT" sz="1600" dirty="0" smtClean="0">
                <a:solidFill>
                  <a:srgbClr val="1508B8"/>
                </a:solidFill>
              </a:rPr>
              <a:t> Temperature</a:t>
            </a:r>
          </a:p>
          <a:p>
            <a:pPr marL="171450" indent="-171450" algn="just">
              <a:buFont typeface="Wingdings" panose="05000000000000000000" pitchFamily="2" charset="2"/>
              <a:buChar char="Ø"/>
            </a:pPr>
            <a:r>
              <a:rPr lang="it-IT" sz="1600" dirty="0" err="1" smtClean="0"/>
              <a:t>only</a:t>
            </a:r>
            <a:r>
              <a:rPr lang="it-IT" sz="1600" dirty="0" smtClean="0"/>
              <a:t> </a:t>
            </a:r>
            <a:r>
              <a:rPr lang="it-IT" sz="1600" dirty="0" err="1" smtClean="0"/>
              <a:t>access</a:t>
            </a:r>
            <a:r>
              <a:rPr lang="it-IT" sz="1600" dirty="0" smtClean="0"/>
              <a:t> to </a:t>
            </a:r>
            <a:r>
              <a:rPr lang="en-US" sz="1600" dirty="0" smtClean="0">
                <a:solidFill>
                  <a:srgbClr val="00B050"/>
                </a:solidFill>
              </a:rPr>
              <a:t>Level densities </a:t>
            </a:r>
            <a:r>
              <a:rPr lang="en-US" sz="1600" dirty="0" smtClean="0"/>
              <a:t>above the </a:t>
            </a:r>
            <a:r>
              <a:rPr lang="en-US" sz="1600" dirty="0" smtClean="0">
                <a:solidFill>
                  <a:srgbClr val="00B050"/>
                </a:solidFill>
              </a:rPr>
              <a:t>thresholds for particle decay </a:t>
            </a:r>
            <a:r>
              <a:rPr lang="en-US" sz="1600" dirty="0" smtClean="0"/>
              <a:t>via</a:t>
            </a:r>
            <a:r>
              <a:rPr lang="en-US" sz="1600" b="1" dirty="0" smtClean="0"/>
              <a:t> </a:t>
            </a:r>
            <a:r>
              <a:rPr lang="en-US" sz="1600" dirty="0" smtClean="0"/>
              <a:t>evaporation reactions (compound nucleus decay theory) </a:t>
            </a:r>
            <a:r>
              <a:rPr lang="en-US" sz="1600" dirty="0" smtClean="0">
                <a:sym typeface="Wingdings" panose="05000000000000000000" pitchFamily="2" charset="2"/>
              </a:rPr>
              <a:t> </a:t>
            </a:r>
            <a:r>
              <a:rPr lang="en-US" sz="1600" dirty="0" smtClean="0"/>
              <a:t>decreasing of </a:t>
            </a:r>
            <a:r>
              <a:rPr lang="en-US" sz="1600" dirty="0" smtClean="0">
                <a:solidFill>
                  <a:srgbClr val="00B050"/>
                </a:solidFill>
              </a:rPr>
              <a:t>NLD</a:t>
            </a:r>
            <a:r>
              <a:rPr lang="en-US" sz="1600" dirty="0" smtClean="0"/>
              <a:t> as a function of increasing </a:t>
            </a:r>
            <a:r>
              <a:rPr lang="en-US" sz="1600" dirty="0" smtClean="0">
                <a:solidFill>
                  <a:srgbClr val="00B050"/>
                </a:solidFill>
              </a:rPr>
              <a:t>N-Z</a:t>
            </a:r>
          </a:p>
          <a:p>
            <a:pPr marL="171450" indent="-171450" algn="just">
              <a:buFont typeface="Wingdings" panose="05000000000000000000" pitchFamily="2" charset="2"/>
              <a:buChar char="Ø"/>
            </a:pPr>
            <a:r>
              <a:rPr lang="en-US" sz="1600" dirty="0" smtClean="0"/>
              <a:t> mainly </a:t>
            </a:r>
            <a:r>
              <a:rPr lang="en-US" sz="1600" dirty="0" smtClean="0">
                <a:solidFill>
                  <a:srgbClr val="C00000"/>
                </a:solidFill>
              </a:rPr>
              <a:t>inclusive experiments </a:t>
            </a:r>
            <a:r>
              <a:rPr lang="it-IT" sz="1600" dirty="0" smtClean="0">
                <a:sym typeface="Wingdings" panose="05000000000000000000" pitchFamily="2" charset="2"/>
              </a:rPr>
              <a:t></a:t>
            </a:r>
            <a:r>
              <a:rPr lang="it-IT" sz="1600" dirty="0" smtClean="0"/>
              <a:t> </a:t>
            </a:r>
            <a:r>
              <a:rPr lang="en-US" sz="1600" dirty="0" smtClean="0"/>
              <a:t>lack of </a:t>
            </a:r>
            <a:r>
              <a:rPr lang="en-US" sz="1600" dirty="0" smtClean="0">
                <a:solidFill>
                  <a:srgbClr val="C00000"/>
                </a:solidFill>
              </a:rPr>
              <a:t>complete studies </a:t>
            </a:r>
            <a:r>
              <a:rPr lang="en-US" sz="1600" dirty="0" smtClean="0"/>
              <a:t>on the evaporation from light nuclei especially in the </a:t>
            </a:r>
            <a:r>
              <a:rPr lang="it-IT" sz="1600" dirty="0" smtClean="0"/>
              <a:t>mass </a:t>
            </a:r>
            <a:r>
              <a:rPr lang="it-IT" sz="1600" dirty="0" err="1" smtClean="0"/>
              <a:t>region</a:t>
            </a:r>
            <a:r>
              <a:rPr lang="it-IT" sz="1600" dirty="0" smtClean="0"/>
              <a:t> </a:t>
            </a:r>
            <a:r>
              <a:rPr lang="it-IT" sz="1600" dirty="0" smtClean="0">
                <a:solidFill>
                  <a:srgbClr val="C00000"/>
                </a:solidFill>
              </a:rPr>
              <a:t>A~20</a:t>
            </a:r>
          </a:p>
          <a:p>
            <a:pPr marL="171450" indent="-171450" algn="just">
              <a:buFont typeface="Wingdings" panose="05000000000000000000" pitchFamily="2" charset="2"/>
              <a:buChar char="Ø"/>
            </a:pPr>
            <a:r>
              <a:rPr lang="en-US" sz="1600" dirty="0" smtClean="0"/>
              <a:t> Some </a:t>
            </a:r>
            <a:r>
              <a:rPr lang="en-US" sz="1600" b="1" dirty="0" smtClean="0"/>
              <a:t>excited states </a:t>
            </a:r>
            <a:r>
              <a:rPr lang="en-US" sz="1600" dirty="0" smtClean="0"/>
              <a:t>of different nuclei in this mass region are known to </a:t>
            </a:r>
            <a:r>
              <a:rPr lang="it-IT" sz="1600" dirty="0" err="1" smtClean="0"/>
              <a:t>present</a:t>
            </a:r>
            <a:r>
              <a:rPr lang="it-IT" sz="1600" dirty="0" smtClean="0"/>
              <a:t> </a:t>
            </a:r>
            <a:r>
              <a:rPr lang="it-IT" sz="1600" dirty="0" err="1" smtClean="0">
                <a:solidFill>
                  <a:srgbClr val="FF0000"/>
                </a:solidFill>
              </a:rPr>
              <a:t>pronounced</a:t>
            </a:r>
            <a:r>
              <a:rPr lang="it-IT" sz="1600" dirty="0" smtClean="0">
                <a:solidFill>
                  <a:srgbClr val="FF0000"/>
                </a:solidFill>
              </a:rPr>
              <a:t> </a:t>
            </a:r>
            <a:r>
              <a:rPr lang="it-IT" sz="1600" dirty="0" err="1" smtClean="0">
                <a:solidFill>
                  <a:srgbClr val="FF0000"/>
                </a:solidFill>
              </a:rPr>
              <a:t>clustered</a:t>
            </a:r>
            <a:r>
              <a:rPr lang="it-IT" sz="1600" dirty="0" smtClean="0">
                <a:solidFill>
                  <a:srgbClr val="FF0000"/>
                </a:solidFill>
              </a:rPr>
              <a:t> </a:t>
            </a:r>
            <a:r>
              <a:rPr lang="it-IT" sz="1600" dirty="0" err="1" smtClean="0">
                <a:solidFill>
                  <a:srgbClr val="FF0000"/>
                </a:solidFill>
              </a:rPr>
              <a:t>structures</a:t>
            </a:r>
            <a:r>
              <a:rPr lang="it-IT" sz="1600" dirty="0" smtClean="0">
                <a:solidFill>
                  <a:srgbClr val="FF0000"/>
                </a:solidFill>
              </a:rPr>
              <a:t> </a:t>
            </a:r>
            <a:r>
              <a:rPr lang="it-IT" sz="1600" dirty="0" smtClean="0">
                <a:solidFill>
                  <a:srgbClr val="FF0000"/>
                </a:solidFill>
                <a:sym typeface="Wingdings" panose="05000000000000000000" pitchFamily="2" charset="2"/>
              </a:rPr>
              <a:t> </a:t>
            </a:r>
            <a:r>
              <a:rPr lang="it-IT" sz="1600" dirty="0" err="1" smtClean="0">
                <a:solidFill>
                  <a:srgbClr val="1508B8"/>
                </a:solidFill>
                <a:sym typeface="Wingdings" panose="05000000000000000000" pitchFamily="2" charset="2"/>
              </a:rPr>
              <a:t>persistence</a:t>
            </a:r>
            <a:r>
              <a:rPr lang="it-IT" sz="1600" dirty="0" smtClean="0">
                <a:solidFill>
                  <a:srgbClr val="1508B8"/>
                </a:solidFill>
                <a:sym typeface="Wingdings" panose="05000000000000000000" pitchFamily="2" charset="2"/>
              </a:rPr>
              <a:t> of </a:t>
            </a:r>
            <a:r>
              <a:rPr lang="it-IT" sz="1600" dirty="0" smtClean="0">
                <a:solidFill>
                  <a:srgbClr val="1508B8"/>
                </a:solidFill>
                <a:latin typeface="Symbol" panose="05050102010706020507" pitchFamily="18" charset="2"/>
                <a:sym typeface="Wingdings" panose="05000000000000000000" pitchFamily="2" charset="2"/>
              </a:rPr>
              <a:t>a</a:t>
            </a:r>
            <a:r>
              <a:rPr lang="it-IT" sz="1600" dirty="0" smtClean="0">
                <a:solidFill>
                  <a:srgbClr val="1508B8"/>
                </a:solidFill>
                <a:sym typeface="Wingdings" panose="05000000000000000000" pitchFamily="2" charset="2"/>
              </a:rPr>
              <a:t>-</a:t>
            </a:r>
            <a:r>
              <a:rPr lang="it-IT" sz="1600" dirty="0" err="1" smtClean="0">
                <a:solidFill>
                  <a:srgbClr val="1508B8"/>
                </a:solidFill>
                <a:sym typeface="Wingdings" panose="05000000000000000000" pitchFamily="2" charset="2"/>
              </a:rPr>
              <a:t>structure</a:t>
            </a:r>
            <a:r>
              <a:rPr lang="it-IT" sz="1600" dirty="0" smtClean="0">
                <a:solidFill>
                  <a:srgbClr val="1508B8"/>
                </a:solidFill>
                <a:sym typeface="Wingdings" panose="05000000000000000000" pitchFamily="2" charset="2"/>
              </a:rPr>
              <a:t> </a:t>
            </a:r>
            <a:r>
              <a:rPr lang="it-IT" sz="1600" dirty="0" err="1" smtClean="0">
                <a:solidFill>
                  <a:srgbClr val="1508B8"/>
                </a:solidFill>
                <a:sym typeface="Wingdings" panose="05000000000000000000" pitchFamily="2" charset="2"/>
              </a:rPr>
              <a:t>at</a:t>
            </a:r>
            <a:r>
              <a:rPr lang="it-IT" sz="1600" dirty="0" smtClean="0">
                <a:solidFill>
                  <a:srgbClr val="1508B8"/>
                </a:solidFill>
                <a:sym typeface="Wingdings" panose="05000000000000000000" pitchFamily="2" charset="2"/>
              </a:rPr>
              <a:t> high </a:t>
            </a:r>
            <a:r>
              <a:rPr lang="it-IT" sz="1600" dirty="0" err="1" smtClean="0">
                <a:solidFill>
                  <a:srgbClr val="1508B8"/>
                </a:solidFill>
                <a:sym typeface="Wingdings" panose="05000000000000000000" pitchFamily="2" charset="2"/>
              </a:rPr>
              <a:t>excitation</a:t>
            </a:r>
            <a:r>
              <a:rPr lang="it-IT" sz="1600" dirty="0" smtClean="0">
                <a:solidFill>
                  <a:srgbClr val="1508B8"/>
                </a:solidFill>
                <a:sym typeface="Wingdings" panose="05000000000000000000" pitchFamily="2" charset="2"/>
              </a:rPr>
              <a:t>?</a:t>
            </a:r>
            <a:endParaRPr lang="it-IT" sz="1600" dirty="0" smtClean="0">
              <a:solidFill>
                <a:srgbClr val="1508B8"/>
              </a:solidFill>
            </a:endParaRPr>
          </a:p>
          <a:p>
            <a:pPr marL="171450" indent="-171450" algn="just">
              <a:buFont typeface="Wingdings" panose="05000000000000000000" pitchFamily="2" charset="2"/>
              <a:buChar char="Ø"/>
            </a:pPr>
            <a:endParaRPr lang="it-IT" sz="1600" b="1" dirty="0" smtClean="0">
              <a:solidFill>
                <a:srgbClr val="FF0000"/>
              </a:solidFill>
            </a:endParaRPr>
          </a:p>
          <a:p>
            <a:pPr marL="171450" indent="-171450" algn="just">
              <a:buFont typeface="Wingdings" panose="05000000000000000000" pitchFamily="2" charset="2"/>
              <a:buChar char="q"/>
            </a:pPr>
            <a:r>
              <a:rPr lang="it-IT" dirty="0" smtClean="0">
                <a:solidFill>
                  <a:srgbClr val="FF0000"/>
                </a:solidFill>
              </a:rPr>
              <a:t>Medium light nuclei </a:t>
            </a:r>
            <a:r>
              <a:rPr lang="it-IT" sz="1600" dirty="0" smtClean="0">
                <a:sym typeface="Wingdings" panose="05000000000000000000" pitchFamily="2" charset="2"/>
              </a:rPr>
              <a:t> </a:t>
            </a:r>
            <a:r>
              <a:rPr lang="it-IT" sz="1600" dirty="0" err="1" smtClean="0">
                <a:sym typeface="Wingdings" panose="05000000000000000000" pitchFamily="2" charset="2"/>
              </a:rPr>
              <a:t>studying</a:t>
            </a:r>
            <a:r>
              <a:rPr lang="it-IT" sz="1600" dirty="0" smtClean="0">
                <a:sym typeface="Wingdings" panose="05000000000000000000" pitchFamily="2" charset="2"/>
              </a:rPr>
              <a:t> the </a:t>
            </a:r>
            <a:r>
              <a:rPr lang="it-IT" sz="1600" dirty="0" err="1" smtClean="0">
                <a:sym typeface="Wingdings" panose="05000000000000000000" pitchFamily="2" charset="2"/>
              </a:rPr>
              <a:t>competition</a:t>
            </a:r>
            <a:r>
              <a:rPr lang="it-IT" sz="1600" dirty="0" smtClean="0">
                <a:sym typeface="Wingdings" panose="05000000000000000000" pitchFamily="2" charset="2"/>
              </a:rPr>
              <a:t> </a:t>
            </a:r>
            <a:r>
              <a:rPr lang="it-IT" sz="1600" dirty="0" err="1" smtClean="0">
                <a:sym typeface="Wingdings" panose="05000000000000000000" pitchFamily="2" charset="2"/>
              </a:rPr>
              <a:t>between</a:t>
            </a:r>
            <a:r>
              <a:rPr lang="it-IT" sz="1600" dirty="0" smtClean="0">
                <a:sym typeface="Wingdings" panose="05000000000000000000" pitchFamily="2" charset="2"/>
              </a:rPr>
              <a:t> </a:t>
            </a:r>
            <a:r>
              <a:rPr lang="it-IT" sz="1600" dirty="0" smtClean="0">
                <a:solidFill>
                  <a:srgbClr val="00B050"/>
                </a:solidFill>
                <a:sym typeface="Wingdings" panose="05000000000000000000" pitchFamily="2" charset="2"/>
              </a:rPr>
              <a:t>fast</a:t>
            </a:r>
            <a:r>
              <a:rPr lang="it-IT" sz="1600" dirty="0" smtClean="0">
                <a:sym typeface="Wingdings" panose="05000000000000000000" pitchFamily="2" charset="2"/>
              </a:rPr>
              <a:t> and </a:t>
            </a:r>
            <a:r>
              <a:rPr lang="it-IT" sz="1600" dirty="0" err="1" smtClean="0">
                <a:solidFill>
                  <a:srgbClr val="00B050"/>
                </a:solidFill>
                <a:sym typeface="Wingdings" panose="05000000000000000000" pitchFamily="2" charset="2"/>
              </a:rPr>
              <a:t>thermal</a:t>
            </a:r>
            <a:r>
              <a:rPr lang="it-IT" sz="1600" dirty="0" smtClean="0">
                <a:solidFill>
                  <a:srgbClr val="00B050"/>
                </a:solidFill>
                <a:sym typeface="Wingdings" panose="05000000000000000000" pitchFamily="2" charset="2"/>
              </a:rPr>
              <a:t> </a:t>
            </a:r>
            <a:r>
              <a:rPr lang="it-IT" sz="1600" dirty="0" err="1" smtClean="0">
                <a:solidFill>
                  <a:srgbClr val="00B050"/>
                </a:solidFill>
                <a:sym typeface="Wingdings" panose="05000000000000000000" pitchFamily="2" charset="2"/>
              </a:rPr>
              <a:t>emission</a:t>
            </a:r>
            <a:r>
              <a:rPr lang="it-IT" sz="1600" dirty="0" smtClean="0">
                <a:solidFill>
                  <a:srgbClr val="00B050"/>
                </a:solidFill>
                <a:sym typeface="Wingdings" panose="05000000000000000000" pitchFamily="2" charset="2"/>
              </a:rPr>
              <a:t> </a:t>
            </a:r>
            <a:r>
              <a:rPr lang="it-IT" sz="1600" dirty="0" smtClean="0">
                <a:sym typeface="Wingdings" panose="05000000000000000000" pitchFamily="2" charset="2"/>
              </a:rPr>
              <a:t>from a </a:t>
            </a:r>
            <a:r>
              <a:rPr lang="it-IT" sz="1600" dirty="0" smtClean="0">
                <a:solidFill>
                  <a:srgbClr val="00B050"/>
                </a:solidFill>
                <a:sym typeface="Wingdings" panose="05000000000000000000" pitchFamily="2" charset="2"/>
              </a:rPr>
              <a:t>hot source</a:t>
            </a:r>
            <a:r>
              <a:rPr lang="it-IT" sz="1600" dirty="0" smtClean="0">
                <a:sym typeface="Wingdings" panose="05000000000000000000" pitchFamily="2" charset="2"/>
              </a:rPr>
              <a:t> </a:t>
            </a:r>
            <a:r>
              <a:rPr lang="it-IT" sz="1600" dirty="0" err="1" smtClean="0">
                <a:solidFill>
                  <a:srgbClr val="3333FF"/>
                </a:solidFill>
                <a:sym typeface="Wingdings" panose="05000000000000000000" pitchFamily="2" charset="2"/>
              </a:rPr>
              <a:t>pre-equilibrium</a:t>
            </a:r>
            <a:r>
              <a:rPr lang="it-IT" sz="1600" dirty="0" smtClean="0">
                <a:solidFill>
                  <a:srgbClr val="3333FF"/>
                </a:solidFill>
                <a:sym typeface="Wingdings" panose="05000000000000000000" pitchFamily="2" charset="2"/>
              </a:rPr>
              <a:t> </a:t>
            </a:r>
            <a:r>
              <a:rPr lang="it-IT" sz="1600" dirty="0" err="1" smtClean="0">
                <a:solidFill>
                  <a:srgbClr val="3333FF"/>
                </a:solidFill>
                <a:sym typeface="Wingdings" panose="05000000000000000000" pitchFamily="2" charset="2"/>
              </a:rPr>
              <a:t>processes</a:t>
            </a:r>
            <a:r>
              <a:rPr lang="it-IT" sz="1600" dirty="0" smtClean="0">
                <a:sym typeface="Wingdings" panose="05000000000000000000" pitchFamily="2" charset="2"/>
              </a:rPr>
              <a:t>  </a:t>
            </a:r>
            <a:r>
              <a:rPr lang="it-IT" sz="1600" dirty="0" smtClean="0">
                <a:solidFill>
                  <a:srgbClr val="C00000"/>
                </a:solidFill>
                <a:sym typeface="Wingdings" panose="05000000000000000000" pitchFamily="2" charset="2"/>
              </a:rPr>
              <a:t>cluster </a:t>
            </a:r>
            <a:r>
              <a:rPr lang="it-IT" sz="1600" dirty="0" err="1" smtClean="0">
                <a:solidFill>
                  <a:srgbClr val="C00000"/>
                </a:solidFill>
                <a:sym typeface="Wingdings" panose="05000000000000000000" pitchFamily="2" charset="2"/>
              </a:rPr>
              <a:t>emission</a:t>
            </a:r>
            <a:r>
              <a:rPr lang="it-IT" sz="1600" dirty="0" smtClean="0">
                <a:sym typeface="Wingdings" panose="05000000000000000000" pitchFamily="2" charset="2"/>
              </a:rPr>
              <a:t> </a:t>
            </a:r>
            <a:r>
              <a:rPr lang="it-IT" sz="1600" dirty="0" smtClean="0">
                <a:solidFill>
                  <a:srgbClr val="3333FF"/>
                </a:solidFill>
                <a:sym typeface="Wingdings" panose="05000000000000000000" pitchFamily="2" charset="2"/>
              </a:rPr>
              <a:t>link to </a:t>
            </a:r>
            <a:r>
              <a:rPr lang="it-IT" sz="1600" dirty="0" err="1" smtClean="0">
                <a:solidFill>
                  <a:srgbClr val="3333FF"/>
                </a:solidFill>
                <a:sym typeface="Wingdings" panose="05000000000000000000" pitchFamily="2" charset="2"/>
              </a:rPr>
              <a:t>structure</a:t>
            </a:r>
            <a:r>
              <a:rPr lang="it-IT" sz="1600" dirty="0" smtClean="0">
                <a:solidFill>
                  <a:srgbClr val="3333FF"/>
                </a:solidFill>
                <a:sym typeface="Wingdings" panose="05000000000000000000" pitchFamily="2" charset="2"/>
              </a:rPr>
              <a:t> </a:t>
            </a:r>
            <a:r>
              <a:rPr lang="it-IT" sz="1600" dirty="0" err="1" smtClean="0">
                <a:solidFill>
                  <a:srgbClr val="3333FF"/>
                </a:solidFill>
                <a:sym typeface="Wingdings" panose="05000000000000000000" pitchFamily="2" charset="2"/>
              </a:rPr>
              <a:t>effects</a:t>
            </a:r>
            <a:r>
              <a:rPr lang="it-IT" sz="1600" dirty="0" smtClean="0">
                <a:solidFill>
                  <a:srgbClr val="3333FF"/>
                </a:solidFill>
                <a:sym typeface="Wingdings" panose="05000000000000000000" pitchFamily="2" charset="2"/>
              </a:rPr>
              <a:t> or </a:t>
            </a:r>
            <a:r>
              <a:rPr lang="it-IT" sz="1600" dirty="0" err="1" smtClean="0">
                <a:solidFill>
                  <a:srgbClr val="3333FF"/>
                </a:solidFill>
                <a:sym typeface="Wingdings" panose="05000000000000000000" pitchFamily="2" charset="2"/>
              </a:rPr>
              <a:t>dynamical</a:t>
            </a:r>
            <a:r>
              <a:rPr lang="it-IT" sz="1600" dirty="0" smtClean="0">
                <a:solidFill>
                  <a:srgbClr val="3333FF"/>
                </a:solidFill>
                <a:sym typeface="Wingdings" panose="05000000000000000000" pitchFamily="2" charset="2"/>
              </a:rPr>
              <a:t> </a:t>
            </a:r>
            <a:r>
              <a:rPr lang="it-IT" sz="1600" dirty="0" err="1" smtClean="0">
                <a:solidFill>
                  <a:srgbClr val="3333FF"/>
                </a:solidFill>
                <a:sym typeface="Wingdings" panose="05000000000000000000" pitchFamily="2" charset="2"/>
              </a:rPr>
              <a:t>formation</a:t>
            </a:r>
            <a:r>
              <a:rPr lang="it-IT" sz="1600" dirty="0" smtClean="0">
                <a:solidFill>
                  <a:srgbClr val="3333FF"/>
                </a:solidFill>
                <a:sym typeface="Wingdings" panose="05000000000000000000" pitchFamily="2" charset="2"/>
              </a:rPr>
              <a:t>?</a:t>
            </a:r>
            <a:endParaRPr lang="it-IT" sz="1600" dirty="0">
              <a:solidFill>
                <a:srgbClr val="3333FF"/>
              </a:solidFill>
            </a:endParaRPr>
          </a:p>
        </p:txBody>
      </p:sp>
      <p:sp>
        <p:nvSpPr>
          <p:cNvPr id="23" name="Rectangle 7"/>
          <p:cNvSpPr/>
          <p:nvPr/>
        </p:nvSpPr>
        <p:spPr>
          <a:xfrm>
            <a:off x="7010164" y="5526960"/>
            <a:ext cx="4405745" cy="1169551"/>
          </a:xfrm>
          <a:prstGeom prst="rect">
            <a:avLst/>
          </a:prstGeom>
          <a:ln>
            <a:solidFill>
              <a:srgbClr val="C00000"/>
            </a:solidFill>
          </a:ln>
        </p:spPr>
        <p:txBody>
          <a:bodyPr wrap="square">
            <a:spAutoFit/>
          </a:bodyPr>
          <a:lstStyle/>
          <a:p>
            <a:r>
              <a:rPr lang="en-US" sz="1400" dirty="0">
                <a:solidFill>
                  <a:srgbClr val="0000FF"/>
                </a:solidFill>
                <a:latin typeface="Arial" panose="020B0604020202020204" pitchFamily="34" charset="0"/>
                <a:cs typeface="Arial" panose="020B0604020202020204" pitchFamily="34" charset="0"/>
              </a:rPr>
              <a:t>Theory</a:t>
            </a:r>
            <a:r>
              <a:rPr lang="en-US" sz="1400" dirty="0">
                <a:solidFill>
                  <a:srgbClr val="000000"/>
                </a:solidFill>
                <a:latin typeface="Arial" panose="020B0604020202020204" pitchFamily="34" charset="0"/>
                <a:cs typeface="Arial" panose="020B0604020202020204" pitchFamily="34" charset="0"/>
              </a:rPr>
              <a:t>: decay codes constrained to available </a:t>
            </a:r>
            <a:r>
              <a:rPr lang="en-US" sz="1400" dirty="0" smtClean="0">
                <a:solidFill>
                  <a:srgbClr val="000000"/>
                </a:solidFill>
                <a:latin typeface="Arial" panose="020B0604020202020204" pitchFamily="34" charset="0"/>
                <a:cs typeface="Arial" panose="020B0604020202020204" pitchFamily="34" charset="0"/>
              </a:rPr>
              <a:t>data</a:t>
            </a:r>
            <a:endParaRPr lang="en-US" sz="1400" dirty="0">
              <a:solidFill>
                <a:srgbClr val="000000"/>
              </a:solidFill>
              <a:latin typeface="Arial" panose="020B0604020202020204" pitchFamily="34" charset="0"/>
              <a:cs typeface="Arial" panose="020B0604020202020204" pitchFamily="34" charset="0"/>
            </a:endParaRPr>
          </a:p>
          <a:p>
            <a:pPr marL="192881" indent="-192881">
              <a:buFont typeface="Wingdings" panose="05000000000000000000" pitchFamily="2" charset="2"/>
              <a:buChar char="v"/>
            </a:pPr>
            <a:r>
              <a:rPr lang="en-US" sz="1400" dirty="0">
                <a:solidFill>
                  <a:srgbClr val="000000"/>
                </a:solidFill>
                <a:latin typeface="Arial" panose="020B0604020202020204" pitchFamily="34" charset="0"/>
                <a:cs typeface="Arial" panose="020B0604020202020204" pitchFamily="34" charset="0"/>
              </a:rPr>
              <a:t> Compound Nucleus formation and decay</a:t>
            </a:r>
          </a:p>
          <a:p>
            <a:pPr marL="192881" indent="-192881">
              <a:buFont typeface="Wingdings" panose="05000000000000000000" pitchFamily="2" charset="2"/>
              <a:buChar char="v"/>
            </a:pPr>
            <a:r>
              <a:rPr lang="en-US" sz="1400" dirty="0">
                <a:solidFill>
                  <a:srgbClr val="000000"/>
                </a:solidFill>
                <a:latin typeface="Arial" panose="020B0604020202020204" pitchFamily="34" charset="0"/>
                <a:cs typeface="Arial" panose="020B0604020202020204" pitchFamily="34" charset="0"/>
              </a:rPr>
              <a:t>Level Density for </a:t>
            </a:r>
            <a:r>
              <a:rPr lang="en-US" sz="1400" dirty="0">
                <a:latin typeface="Arial" panose="020B0604020202020204" pitchFamily="34" charset="0"/>
                <a:cs typeface="Arial" panose="020B0604020202020204" pitchFamily="34" charset="0"/>
              </a:rPr>
              <a:t>A ~ </a:t>
            </a:r>
            <a:r>
              <a:rPr lang="en-US" sz="1400" dirty="0">
                <a:solidFill>
                  <a:srgbClr val="000000"/>
                </a:solidFill>
                <a:latin typeface="Arial" panose="020B0604020202020204" pitchFamily="34" charset="0"/>
                <a:cs typeface="Arial" panose="020B0604020202020204" pitchFamily="34" charset="0"/>
              </a:rPr>
              <a:t>20, e*</a:t>
            </a:r>
            <a:r>
              <a:rPr lang="en-US" sz="1400" dirty="0">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 3 A. </a:t>
            </a:r>
            <a:r>
              <a:rPr lang="en-US" sz="1400" dirty="0" smtClean="0">
                <a:solidFill>
                  <a:srgbClr val="000000"/>
                </a:solidFill>
                <a:latin typeface="Arial" panose="020B0604020202020204" pitchFamily="34" charset="0"/>
                <a:cs typeface="Arial" panose="020B0604020202020204" pitchFamily="34" charset="0"/>
              </a:rPr>
              <a:t>MeV</a:t>
            </a:r>
            <a:endParaRPr lang="en-US" sz="1400" dirty="0">
              <a:solidFill>
                <a:srgbClr val="000000"/>
              </a:solidFill>
              <a:latin typeface="Arial" panose="020B0604020202020204" pitchFamily="34" charset="0"/>
              <a:cs typeface="Arial" panose="020B0604020202020204" pitchFamily="34" charset="0"/>
            </a:endParaRPr>
          </a:p>
          <a:p>
            <a:r>
              <a:rPr lang="it-IT" sz="1400" dirty="0">
                <a:solidFill>
                  <a:srgbClr val="0000FF"/>
                </a:solidFill>
                <a:latin typeface="Arial" panose="020B0604020202020204" pitchFamily="34" charset="0"/>
                <a:cs typeface="Arial" panose="020B0604020202020204" pitchFamily="34" charset="0"/>
              </a:rPr>
              <a:t>Monte Carlo </a:t>
            </a:r>
            <a:r>
              <a:rPr lang="it-IT" sz="1400" dirty="0" err="1">
                <a:solidFill>
                  <a:srgbClr val="0000FF"/>
                </a:solidFill>
                <a:latin typeface="Arial" panose="020B0604020202020204" pitchFamily="34" charset="0"/>
                <a:cs typeface="Arial" panose="020B0604020202020204" pitchFamily="34" charset="0"/>
              </a:rPr>
              <a:t>Hauser-Feshbach</a:t>
            </a:r>
            <a:r>
              <a:rPr lang="it-IT" sz="1400" dirty="0">
                <a:solidFill>
                  <a:srgbClr val="0000FF"/>
                </a:solidFill>
                <a:latin typeface="Arial" panose="020B0604020202020204" pitchFamily="34" charset="0"/>
                <a:cs typeface="Arial" panose="020B0604020202020204" pitchFamily="34" charset="0"/>
              </a:rPr>
              <a:t> (</a:t>
            </a:r>
            <a:r>
              <a:rPr lang="it-IT" sz="1400" dirty="0" err="1">
                <a:solidFill>
                  <a:srgbClr val="0000FF"/>
                </a:solidFill>
                <a:latin typeface="Arial" panose="020B0604020202020204" pitchFamily="34" charset="0"/>
                <a:cs typeface="Arial" panose="020B0604020202020204" pitchFamily="34" charset="0"/>
              </a:rPr>
              <a:t>HFl</a:t>
            </a:r>
            <a:r>
              <a:rPr lang="it-IT" sz="1400" dirty="0">
                <a:solidFill>
                  <a:srgbClr val="0000FF"/>
                </a:solidFill>
                <a:latin typeface="Arial" panose="020B0604020202020204" pitchFamily="34" charset="0"/>
                <a:cs typeface="Arial" panose="020B0604020202020204" pitchFamily="34" charset="0"/>
              </a:rPr>
              <a:t>)</a:t>
            </a:r>
          </a:p>
          <a:p>
            <a:r>
              <a:rPr lang="en-US" sz="1400" dirty="0"/>
              <a:t>excited states from the online archive NUDAT2</a:t>
            </a:r>
            <a:endParaRPr lang="it-IT"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75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9000" b="-19000"/>
          </a:stretch>
        </a:blipFill>
        <a:effectLst/>
      </p:bgPr>
    </p:bg>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2768BFE9-BC83-4CD2-AC82-6FB169DFFD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693"/>
          <a:stretch/>
        </p:blipFill>
        <p:spPr>
          <a:xfrm>
            <a:off x="1153047" y="-902"/>
            <a:ext cx="1919843" cy="1700394"/>
          </a:xfrm>
          <a:prstGeom prst="rect">
            <a:avLst/>
          </a:prstGeom>
          <a:solidFill>
            <a:schemeClr val="bg1"/>
          </a:solidFill>
        </p:spPr>
      </p:pic>
      <p:sp>
        <p:nvSpPr>
          <p:cNvPr id="3" name="Segnaposto piè di pagina 2"/>
          <p:cNvSpPr>
            <a:spLocks noGrp="1"/>
          </p:cNvSpPr>
          <p:nvPr>
            <p:ph type="ftr" sz="quarter" idx="11"/>
          </p:nvPr>
        </p:nvSpPr>
        <p:spPr>
          <a:xfrm>
            <a:off x="3072890" y="6465678"/>
            <a:ext cx="5630528" cy="392322"/>
          </a:xfrm>
        </p:spPr>
        <p:txBody>
          <a:bodyPr/>
          <a:lstStyle/>
          <a:p>
            <a:r>
              <a:rPr lang="en-US" dirty="0" smtClean="0"/>
              <a:t>F.G. Selected Topics in Nuclear and Atomic Physics 2019</a:t>
            </a:r>
          </a:p>
          <a:p>
            <a:r>
              <a:rPr lang="en-US" dirty="0" smtClean="0"/>
              <a:t> Fiera di </a:t>
            </a:r>
            <a:r>
              <a:rPr lang="en-US" dirty="0" err="1" smtClean="0"/>
              <a:t>Primiero</a:t>
            </a:r>
            <a:r>
              <a:rPr lang="en-US" dirty="0" smtClean="0"/>
              <a:t> -  30 September - 4 October 2019 </a:t>
            </a:r>
            <a:endParaRPr lang="en-US" dirty="0"/>
          </a:p>
        </p:txBody>
      </p:sp>
      <p:sp>
        <p:nvSpPr>
          <p:cNvPr id="4" name="Segnaposto numero diapositiva 3"/>
          <p:cNvSpPr>
            <a:spLocks noGrp="1"/>
          </p:cNvSpPr>
          <p:nvPr>
            <p:ph type="sldNum" sz="quarter" idx="12"/>
          </p:nvPr>
        </p:nvSpPr>
        <p:spPr>
          <a:xfrm>
            <a:off x="11059064" y="6465679"/>
            <a:ext cx="1132936" cy="392322"/>
          </a:xfrm>
        </p:spPr>
        <p:txBody>
          <a:bodyPr/>
          <a:lstStyle/>
          <a:p>
            <a:fld id="{7F3E3AFC-C3F0-4658-9A99-690BE021286A}" type="slidenum">
              <a:rPr lang="en-US" sz="1400" b="1" smtClean="0"/>
              <a:t>9</a:t>
            </a:fld>
            <a:endParaRPr lang="en-US" sz="1400" b="1" dirty="0"/>
          </a:p>
        </p:txBody>
      </p:sp>
      <p:pic>
        <p:nvPicPr>
          <p:cNvPr id="24" name="Immagin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1" y="0"/>
            <a:ext cx="984849" cy="955304"/>
          </a:xfrm>
          <a:prstGeom prst="rect">
            <a:avLst/>
          </a:prstGeom>
        </p:spPr>
      </p:pic>
      <p:pic>
        <p:nvPicPr>
          <p:cNvPr id="25" name="Immagine 24"/>
          <p:cNvPicPr>
            <a:picLocks noChangeAspect="1"/>
          </p:cNvPicPr>
          <p:nvPr/>
        </p:nvPicPr>
        <p:blipFill>
          <a:blip r:embed="rId6"/>
          <a:stretch>
            <a:fillRect/>
          </a:stretch>
        </p:blipFill>
        <p:spPr>
          <a:xfrm>
            <a:off x="11165983" y="-1"/>
            <a:ext cx="995763" cy="669471"/>
          </a:xfrm>
          <a:prstGeom prst="rect">
            <a:avLst/>
          </a:prstGeom>
        </p:spPr>
      </p:pic>
      <p:sp>
        <p:nvSpPr>
          <p:cNvPr id="7" name="Rettangolo 6"/>
          <p:cNvSpPr/>
          <p:nvPr/>
        </p:nvSpPr>
        <p:spPr>
          <a:xfrm>
            <a:off x="3222397" y="104054"/>
            <a:ext cx="6733309" cy="400110"/>
          </a:xfrm>
          <a:prstGeom prst="rect">
            <a:avLst/>
          </a:prstGeom>
        </p:spPr>
        <p:txBody>
          <a:bodyPr wrap="square">
            <a:spAutoFit/>
          </a:bodyPr>
          <a:lstStyle/>
          <a:p>
            <a:pPr algn="ctr"/>
            <a:r>
              <a:rPr lang="en-US" sz="2000" dirty="0" smtClean="0">
                <a:solidFill>
                  <a:srgbClr val="1508B8"/>
                </a:solidFill>
              </a:rPr>
              <a:t>Nuclear Reactions: the importance of the experimental set-up</a:t>
            </a:r>
            <a:endParaRPr lang="en-US" sz="2000" dirty="0">
              <a:solidFill>
                <a:srgbClr val="1508B8"/>
              </a:solidFill>
            </a:endParaRPr>
          </a:p>
        </p:txBody>
      </p:sp>
      <p:sp>
        <p:nvSpPr>
          <p:cNvPr id="36" name="Line 5"/>
          <p:cNvSpPr>
            <a:spLocks noChangeShapeType="1"/>
          </p:cNvSpPr>
          <p:nvPr/>
        </p:nvSpPr>
        <p:spPr bwMode="auto">
          <a:xfrm>
            <a:off x="8703418" y="3253801"/>
            <a:ext cx="758977" cy="305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ttangolo 13"/>
          <p:cNvSpPr/>
          <p:nvPr/>
        </p:nvSpPr>
        <p:spPr>
          <a:xfrm>
            <a:off x="112544" y="1732379"/>
            <a:ext cx="5358121" cy="2062103"/>
          </a:xfrm>
          <a:prstGeom prst="rect">
            <a:avLst/>
          </a:prstGeom>
          <a:solidFill>
            <a:schemeClr val="bg1"/>
          </a:solidFill>
          <a:ln>
            <a:solidFill>
              <a:schemeClr val="accent1"/>
            </a:solidFill>
          </a:ln>
        </p:spPr>
        <p:txBody>
          <a:bodyPr wrap="square">
            <a:spAutoFit/>
          </a:bodyPr>
          <a:lstStyle/>
          <a:p>
            <a:r>
              <a:rPr lang="it-IT" sz="1600" dirty="0">
                <a:solidFill>
                  <a:srgbClr val="FF0000"/>
                </a:solidFill>
                <a:latin typeface="+mj-lt"/>
                <a:cs typeface="Arial" panose="020B0604020202020204" pitchFamily="34" charset="0"/>
              </a:rPr>
              <a:t>EXP</a:t>
            </a:r>
            <a:r>
              <a:rPr lang="it-IT" sz="1600" dirty="0">
                <a:solidFill>
                  <a:srgbClr val="000000"/>
                </a:solidFill>
                <a:latin typeface="+mj-lt"/>
                <a:cs typeface="Arial" panose="020B0604020202020204" pitchFamily="34" charset="0"/>
              </a:rPr>
              <a:t>: </a:t>
            </a:r>
            <a:r>
              <a:rPr lang="it-IT" sz="1600" dirty="0" err="1">
                <a:solidFill>
                  <a:srgbClr val="000000"/>
                </a:solidFill>
                <a:latin typeface="+mj-lt"/>
                <a:cs typeface="Arial" panose="020B0604020202020204" pitchFamily="34" charset="0"/>
              </a:rPr>
              <a:t>highly</a:t>
            </a:r>
            <a:r>
              <a:rPr lang="it-IT" sz="1600" dirty="0">
                <a:solidFill>
                  <a:srgbClr val="000000"/>
                </a:solidFill>
                <a:latin typeface="+mj-lt"/>
                <a:cs typeface="Arial" panose="020B0604020202020204" pitchFamily="34" charset="0"/>
              </a:rPr>
              <a:t> </a:t>
            </a:r>
            <a:r>
              <a:rPr lang="it-IT" sz="1600" dirty="0" err="1">
                <a:solidFill>
                  <a:srgbClr val="000000"/>
                </a:solidFill>
                <a:latin typeface="+mj-lt"/>
                <a:cs typeface="Arial" panose="020B0604020202020204" pitchFamily="34" charset="0"/>
              </a:rPr>
              <a:t>exclusive</a:t>
            </a:r>
            <a:r>
              <a:rPr lang="it-IT" sz="1600" dirty="0">
                <a:solidFill>
                  <a:srgbClr val="000000"/>
                </a:solidFill>
                <a:latin typeface="+mj-lt"/>
                <a:cs typeface="Arial" panose="020B0604020202020204" pitchFamily="34" charset="0"/>
              </a:rPr>
              <a:t> </a:t>
            </a:r>
            <a:r>
              <a:rPr lang="it-IT" sz="1600" dirty="0" err="1">
                <a:solidFill>
                  <a:srgbClr val="000000"/>
                </a:solidFill>
                <a:latin typeface="+mj-lt"/>
                <a:cs typeface="Arial" panose="020B0604020202020204" pitchFamily="34" charset="0"/>
              </a:rPr>
              <a:t>detection</a:t>
            </a:r>
            <a:r>
              <a:rPr lang="it-IT" sz="1600" dirty="0">
                <a:solidFill>
                  <a:srgbClr val="000000"/>
                </a:solidFill>
                <a:latin typeface="+mj-lt"/>
                <a:cs typeface="Arial" panose="020B0604020202020204" pitchFamily="34" charset="0"/>
              </a:rPr>
              <a:t> </a:t>
            </a:r>
            <a:r>
              <a:rPr lang="it-IT" sz="1600" b="1" dirty="0">
                <a:solidFill>
                  <a:srgbClr val="000000"/>
                </a:solidFill>
                <a:latin typeface="+mj-lt"/>
                <a:cs typeface="Arial" panose="020B0604020202020204" pitchFamily="34" charset="0"/>
              </a:rPr>
              <a:t>NUCL-EX </a:t>
            </a:r>
            <a:r>
              <a:rPr lang="it-IT" sz="1600" b="1" dirty="0" err="1">
                <a:solidFill>
                  <a:srgbClr val="000000"/>
                </a:solidFill>
                <a:latin typeface="+mj-lt"/>
                <a:cs typeface="Arial" panose="020B0604020202020204" pitchFamily="34" charset="0"/>
              </a:rPr>
              <a:t>collaboration</a:t>
            </a:r>
            <a:r>
              <a:rPr lang="it-IT" sz="1600" b="1" dirty="0">
                <a:solidFill>
                  <a:srgbClr val="000000"/>
                </a:solidFill>
                <a:latin typeface="+mj-lt"/>
                <a:cs typeface="Arial" panose="020B0604020202020204" pitchFamily="34" charset="0"/>
              </a:rPr>
              <a:t> </a:t>
            </a:r>
            <a:r>
              <a:rPr lang="it-IT" sz="1600" b="1" dirty="0" err="1">
                <a:solidFill>
                  <a:srgbClr val="000000"/>
                </a:solidFill>
                <a:latin typeface="+mj-lt"/>
                <a:cs typeface="Arial" panose="020B0604020202020204" pitchFamily="34" charset="0"/>
              </a:rPr>
              <a:t>campaign</a:t>
            </a:r>
            <a:r>
              <a:rPr lang="it-IT" sz="1600" dirty="0">
                <a:solidFill>
                  <a:srgbClr val="000000"/>
                </a:solidFill>
                <a:latin typeface="+mj-lt"/>
                <a:cs typeface="Arial" panose="020B0604020202020204" pitchFamily="34" charset="0"/>
              </a:rPr>
              <a:t>:</a:t>
            </a:r>
          </a:p>
          <a:p>
            <a:r>
              <a:rPr lang="en-US" sz="1600" b="1" dirty="0" err="1">
                <a:solidFill>
                  <a:srgbClr val="2C0CB4"/>
                </a:solidFill>
                <a:latin typeface="+mj-lt"/>
                <a:cs typeface="Arial" panose="020B0604020202020204" pitchFamily="34" charset="0"/>
              </a:rPr>
              <a:t>STATistical</a:t>
            </a:r>
            <a:r>
              <a:rPr lang="en-US" sz="1600" b="1" dirty="0">
                <a:solidFill>
                  <a:srgbClr val="2C0CB4"/>
                </a:solidFill>
                <a:latin typeface="+mj-lt"/>
                <a:cs typeface="Arial" panose="020B0604020202020204" pitchFamily="34" charset="0"/>
              </a:rPr>
              <a:t> properties of LIGHT nuclei from </a:t>
            </a:r>
            <a:r>
              <a:rPr lang="en-US" sz="1600" b="1" dirty="0" err="1">
                <a:solidFill>
                  <a:srgbClr val="2C0CB4"/>
                </a:solidFill>
                <a:latin typeface="+mj-lt"/>
                <a:cs typeface="Arial" panose="020B0604020202020204" pitchFamily="34" charset="0"/>
              </a:rPr>
              <a:t>Fus</a:t>
            </a:r>
            <a:r>
              <a:rPr lang="en-US" sz="1600" b="1" dirty="0">
                <a:solidFill>
                  <a:srgbClr val="2C0CB4"/>
                </a:solidFill>
                <a:latin typeface="+mj-lt"/>
                <a:cs typeface="Arial" panose="020B0604020202020204" pitchFamily="34" charset="0"/>
              </a:rPr>
              <a:t>-Evap.</a:t>
            </a:r>
          </a:p>
          <a:p>
            <a:r>
              <a:rPr lang="it-IT" sz="1600" dirty="0" err="1">
                <a:solidFill>
                  <a:srgbClr val="FF0000"/>
                </a:solidFill>
                <a:cs typeface="Arial" panose="020B0604020202020204" pitchFamily="34" charset="0"/>
              </a:rPr>
              <a:t>GARFIELD+RCo</a:t>
            </a:r>
            <a:r>
              <a:rPr lang="it-IT" sz="1600" dirty="0">
                <a:solidFill>
                  <a:srgbClr val="FF0000"/>
                </a:solidFill>
                <a:cs typeface="Arial" panose="020B0604020202020204" pitchFamily="34" charset="0"/>
              </a:rPr>
              <a:t> @ LNL</a:t>
            </a:r>
            <a:endParaRPr lang="en-US" sz="1600" dirty="0">
              <a:solidFill>
                <a:srgbClr val="000000"/>
              </a:solidFill>
              <a:latin typeface="+mj-lt"/>
              <a:cs typeface="Arial" panose="020B0604020202020204" pitchFamily="34" charset="0"/>
            </a:endParaRPr>
          </a:p>
          <a:p>
            <a:pPr marL="192881" indent="-192881">
              <a:buFont typeface="Wingdings" panose="05000000000000000000" pitchFamily="2" charset="2"/>
              <a:buChar char="v"/>
            </a:pPr>
            <a:r>
              <a:rPr lang="en-US" sz="1600" dirty="0">
                <a:solidFill>
                  <a:srgbClr val="000000"/>
                </a:solidFill>
                <a:latin typeface="+mj-lt"/>
                <a:cs typeface="Arial" panose="020B0604020202020204" pitchFamily="34" charset="0"/>
              </a:rPr>
              <a:t> low multiplicity </a:t>
            </a:r>
            <a:r>
              <a:rPr lang="en-US" sz="1600" dirty="0" err="1">
                <a:solidFill>
                  <a:srgbClr val="000000"/>
                </a:solidFill>
                <a:latin typeface="+mj-lt"/>
                <a:cs typeface="Arial" panose="020B0604020202020204" pitchFamily="34" charset="0"/>
              </a:rPr>
              <a:t>evts</a:t>
            </a:r>
            <a:r>
              <a:rPr lang="en-US" sz="1600" dirty="0">
                <a:solidFill>
                  <a:srgbClr val="000000"/>
                </a:solidFill>
                <a:latin typeface="+mj-lt"/>
                <a:cs typeface="Arial" panose="020B0604020202020204" pitchFamily="34" charset="0"/>
              </a:rPr>
              <a:t>. &amp; high detection coverage</a:t>
            </a:r>
          </a:p>
          <a:p>
            <a:pPr marL="192881" indent="-192881">
              <a:buFont typeface="Wingdings" panose="05000000000000000000" pitchFamily="2" charset="2"/>
              <a:buChar char="v"/>
            </a:pPr>
            <a:r>
              <a:rPr lang="en-US" sz="1600" dirty="0">
                <a:solidFill>
                  <a:srgbClr val="000000"/>
                </a:solidFill>
                <a:latin typeface="+mj-lt"/>
                <a:cs typeface="Arial" panose="020B0604020202020204" pitchFamily="34" charset="0"/>
              </a:rPr>
              <a:t> high energy and angular resolution</a:t>
            </a:r>
            <a:endParaRPr lang="it-IT" sz="1600" dirty="0">
              <a:solidFill>
                <a:srgbClr val="000000"/>
              </a:solidFill>
              <a:latin typeface="+mj-lt"/>
              <a:cs typeface="Arial" panose="020B0604020202020204" pitchFamily="34" charset="0"/>
            </a:endParaRPr>
          </a:p>
          <a:p>
            <a:pPr marL="192881" indent="-192881">
              <a:buFont typeface="Wingdings" panose="05000000000000000000" pitchFamily="2" charset="2"/>
              <a:buChar char="v"/>
            </a:pPr>
            <a:r>
              <a:rPr lang="it-IT" sz="1600" dirty="0">
                <a:solidFill>
                  <a:srgbClr val="000000"/>
                </a:solidFill>
                <a:latin typeface="+mj-lt"/>
                <a:cs typeface="Arial" panose="020B0604020202020204" pitchFamily="34" charset="0"/>
              </a:rPr>
              <a:t>complete </a:t>
            </a:r>
            <a:r>
              <a:rPr lang="it-IT" sz="1600" dirty="0" err="1">
                <a:solidFill>
                  <a:srgbClr val="000000"/>
                </a:solidFill>
                <a:latin typeface="+mj-lt"/>
                <a:cs typeface="Arial" panose="020B0604020202020204" pitchFamily="34" charset="0"/>
              </a:rPr>
              <a:t>evt</a:t>
            </a:r>
            <a:r>
              <a:rPr lang="it-IT" sz="1600" dirty="0">
                <a:solidFill>
                  <a:srgbClr val="000000"/>
                </a:solidFill>
                <a:latin typeface="+mj-lt"/>
                <a:cs typeface="Arial" panose="020B0604020202020204" pitchFamily="34" charset="0"/>
              </a:rPr>
              <a:t>. </a:t>
            </a:r>
            <a:r>
              <a:rPr lang="it-IT" sz="1600" dirty="0" err="1">
                <a:solidFill>
                  <a:srgbClr val="000000"/>
                </a:solidFill>
                <a:latin typeface="+mj-lt"/>
                <a:cs typeface="Arial" panose="020B0604020202020204" pitchFamily="34" charset="0"/>
              </a:rPr>
              <a:t>Reconstruction</a:t>
            </a:r>
            <a:endParaRPr lang="en-US" sz="1600" dirty="0">
              <a:solidFill>
                <a:srgbClr val="000000"/>
              </a:solidFill>
              <a:latin typeface="+mj-lt"/>
              <a:cs typeface="Arial" panose="020B0604020202020204" pitchFamily="34" charset="0"/>
            </a:endParaRPr>
          </a:p>
          <a:p>
            <a:pPr marL="192881" indent="-192881">
              <a:buFont typeface="Wingdings" panose="05000000000000000000" pitchFamily="2" charset="2"/>
              <a:buChar char="v"/>
            </a:pPr>
            <a:r>
              <a:rPr lang="en-US" sz="1600" dirty="0">
                <a:solidFill>
                  <a:srgbClr val="000000"/>
                </a:solidFill>
                <a:latin typeface="+mj-lt"/>
                <a:cs typeface="Arial" panose="020B0604020202020204" pitchFamily="34" charset="0"/>
              </a:rPr>
              <a:t>global control on the decay mechanism</a:t>
            </a:r>
            <a:endParaRPr lang="it-IT" sz="1600" dirty="0">
              <a:solidFill>
                <a:srgbClr val="FF0000"/>
              </a:solidFill>
              <a:latin typeface="+mj-lt"/>
              <a:cs typeface="Arial" panose="020B0604020202020204" pitchFamily="34" charset="0"/>
            </a:endParaRPr>
          </a:p>
        </p:txBody>
      </p:sp>
      <p:sp>
        <p:nvSpPr>
          <p:cNvPr id="18" name="Rectangle 4"/>
          <p:cNvSpPr/>
          <p:nvPr/>
        </p:nvSpPr>
        <p:spPr>
          <a:xfrm>
            <a:off x="5347688" y="522909"/>
            <a:ext cx="3748945" cy="1292662"/>
          </a:xfrm>
          <a:prstGeom prst="rect">
            <a:avLst/>
          </a:prstGeom>
        </p:spPr>
        <p:txBody>
          <a:bodyPr wrap="square">
            <a:spAutoFit/>
          </a:bodyPr>
          <a:lstStyle/>
          <a:p>
            <a:r>
              <a:rPr lang="it-IT" sz="790" dirty="0">
                <a:latin typeface="CMSY8"/>
              </a:rPr>
              <a:t> </a:t>
            </a:r>
            <a:r>
              <a:rPr lang="it-IT" dirty="0">
                <a:solidFill>
                  <a:srgbClr val="FF0000"/>
                </a:solidFill>
                <a:latin typeface="Calibri" panose="020F0502020204030204" pitchFamily="34" charset="0"/>
                <a:cs typeface="Calibri" panose="020F0502020204030204" pitchFamily="34" charset="0"/>
              </a:rPr>
              <a:t>GARFIELD</a:t>
            </a:r>
          </a:p>
          <a:p>
            <a:pPr indent="250925"/>
            <a:r>
              <a:rPr lang="el-GR" sz="1200" dirty="0">
                <a:cs typeface="Arial" panose="020B0604020202020204" pitchFamily="34" charset="0"/>
              </a:rPr>
              <a:t>μ</a:t>
            </a:r>
            <a:r>
              <a:rPr lang="it-IT" sz="1200" dirty="0">
                <a:cs typeface="Arial" panose="020B0604020202020204" pitchFamily="34" charset="0"/>
              </a:rPr>
              <a:t>SGC + CsI(Tl), 180 CsI</a:t>
            </a:r>
          </a:p>
          <a:p>
            <a:r>
              <a:rPr lang="en-US" sz="1200" dirty="0">
                <a:cs typeface="Arial" panose="020B0604020202020204" pitchFamily="34" charset="0"/>
              </a:rPr>
              <a:t> detection of LCP and fragments:</a:t>
            </a:r>
          </a:p>
          <a:p>
            <a:pPr marL="192881" indent="-192881">
              <a:buFont typeface="Wingdings" panose="05000000000000000000" pitchFamily="2" charset="2"/>
              <a:buChar char="ü"/>
            </a:pPr>
            <a:r>
              <a:rPr lang="it-IT" sz="1200" dirty="0">
                <a:cs typeface="Arial" panose="020B0604020202020204" pitchFamily="34" charset="0"/>
              </a:rPr>
              <a:t> low identification thresholds </a:t>
            </a:r>
            <a:r>
              <a:rPr lang="it-IT" sz="1200" dirty="0">
                <a:solidFill>
                  <a:srgbClr val="131413"/>
                </a:solidFill>
              </a:rPr>
              <a:t>(0.8–1MeV</a:t>
            </a:r>
            <a:r>
              <a:rPr lang="it-IT" sz="1200" i="1" dirty="0">
                <a:solidFill>
                  <a:srgbClr val="131413"/>
                </a:solidFill>
              </a:rPr>
              <a:t>/u</a:t>
            </a:r>
            <a:r>
              <a:rPr lang="it-IT" sz="1200" dirty="0">
                <a:solidFill>
                  <a:srgbClr val="131413"/>
                </a:solidFill>
              </a:rPr>
              <a:t>)</a:t>
            </a:r>
            <a:endParaRPr lang="it-IT" sz="1200" dirty="0">
              <a:cs typeface="Arial" panose="020B0604020202020204" pitchFamily="34" charset="0"/>
            </a:endParaRPr>
          </a:p>
          <a:p>
            <a:pPr marL="192881" indent="-192881">
              <a:buFont typeface="Wingdings" panose="05000000000000000000" pitchFamily="2" charset="2"/>
              <a:buChar char="ü"/>
            </a:pPr>
            <a:r>
              <a:rPr lang="it-IT" sz="1200" dirty="0">
                <a:cs typeface="Arial" panose="020B0604020202020204" pitchFamily="34" charset="0"/>
              </a:rPr>
              <a:t> angular coverage </a:t>
            </a:r>
            <a:r>
              <a:rPr lang="en-US" sz="1200" dirty="0">
                <a:solidFill>
                  <a:srgbClr val="000000"/>
                </a:solidFill>
                <a:cs typeface="Arial" panose="020B0604020202020204" pitchFamily="34" charset="0"/>
              </a:rPr>
              <a:t>30º&lt;</a:t>
            </a:r>
            <a:r>
              <a:rPr lang="el-GR" sz="1200" dirty="0">
                <a:solidFill>
                  <a:srgbClr val="000000"/>
                </a:solidFill>
                <a:cs typeface="Arial" panose="020B0604020202020204" pitchFamily="34" charset="0"/>
              </a:rPr>
              <a:t>θ</a:t>
            </a:r>
            <a:r>
              <a:rPr lang="it-IT" sz="1200" baseline="-25000" dirty="0">
                <a:solidFill>
                  <a:srgbClr val="000000"/>
                </a:solidFill>
                <a:cs typeface="Arial" panose="020B0604020202020204" pitchFamily="34" charset="0"/>
              </a:rPr>
              <a:t>lab</a:t>
            </a:r>
            <a:r>
              <a:rPr lang="en-US" sz="1200" dirty="0">
                <a:solidFill>
                  <a:srgbClr val="000000"/>
                </a:solidFill>
                <a:cs typeface="Arial" panose="020B0604020202020204" pitchFamily="34" charset="0"/>
              </a:rPr>
              <a:t>&lt;150º 24 azimuthal sector</a:t>
            </a:r>
            <a:endParaRPr lang="it-IT" sz="1200" dirty="0">
              <a:cs typeface="Arial" panose="020B0604020202020204" pitchFamily="34" charset="0"/>
            </a:endParaRPr>
          </a:p>
          <a:p>
            <a:pPr marL="192881" indent="-192881">
              <a:buFont typeface="Wingdings" panose="05000000000000000000" pitchFamily="2" charset="2"/>
              <a:buChar char="ü"/>
            </a:pPr>
            <a:r>
              <a:rPr lang="it-IT" sz="1200" dirty="0">
                <a:cs typeface="Arial" panose="020B0604020202020204" pitchFamily="34" charset="0"/>
              </a:rPr>
              <a:t> Z identication, A identication for 1 ≤ Z ≤ 3</a:t>
            </a:r>
          </a:p>
        </p:txBody>
      </p:sp>
      <p:pic>
        <p:nvPicPr>
          <p:cNvPr id="20" name="Picture 6"/>
          <p:cNvPicPr>
            <a:picLocks noChangeAspect="1"/>
          </p:cNvPicPr>
          <p:nvPr/>
        </p:nvPicPr>
        <p:blipFill>
          <a:blip r:embed="rId7">
            <a:lum bright="10000"/>
          </a:blip>
          <a:stretch>
            <a:fillRect/>
          </a:stretch>
        </p:blipFill>
        <p:spPr>
          <a:xfrm>
            <a:off x="6582437" y="4917616"/>
            <a:ext cx="1687200" cy="1399981"/>
          </a:xfrm>
          <a:prstGeom prst="rect">
            <a:avLst/>
          </a:prstGeom>
        </p:spPr>
      </p:pic>
      <p:sp>
        <p:nvSpPr>
          <p:cNvPr id="21" name="Rectangle 3"/>
          <p:cNvSpPr/>
          <p:nvPr/>
        </p:nvSpPr>
        <p:spPr>
          <a:xfrm>
            <a:off x="5714783" y="3253801"/>
            <a:ext cx="2853724" cy="1631216"/>
          </a:xfrm>
          <a:prstGeom prst="rect">
            <a:avLst/>
          </a:prstGeom>
        </p:spPr>
        <p:txBody>
          <a:bodyPr wrap="square">
            <a:spAutoFit/>
          </a:bodyPr>
          <a:lstStyle/>
          <a:p>
            <a:r>
              <a:rPr lang="it-IT" sz="1600" dirty="0" err="1">
                <a:solidFill>
                  <a:srgbClr val="FF0000"/>
                </a:solidFill>
                <a:latin typeface="Calibri" panose="020F0502020204030204" pitchFamily="34" charset="0"/>
                <a:cs typeface="Calibri" panose="020F0502020204030204" pitchFamily="34" charset="0"/>
              </a:rPr>
              <a:t>RCo</a:t>
            </a:r>
            <a:endParaRPr lang="it-IT" sz="1600" dirty="0">
              <a:solidFill>
                <a:srgbClr val="FF0000"/>
              </a:solidFill>
              <a:latin typeface="Calibri" panose="020F0502020204030204" pitchFamily="34" charset="0"/>
              <a:cs typeface="Calibri" panose="020F0502020204030204" pitchFamily="34" charset="0"/>
            </a:endParaRPr>
          </a:p>
          <a:p>
            <a:pPr indent="250925"/>
            <a:r>
              <a:rPr lang="it-IT" sz="1200" dirty="0" err="1">
                <a:latin typeface="Calibri" panose="020F0502020204030204" pitchFamily="34" charset="0"/>
                <a:cs typeface="Calibri" panose="020F0502020204030204" pitchFamily="34" charset="0"/>
              </a:rPr>
              <a:t>IC+Si+CsI</a:t>
            </a:r>
            <a:r>
              <a:rPr lang="it-IT" sz="1200" dirty="0">
                <a:latin typeface="Calibri" panose="020F0502020204030204" pitchFamily="34" charset="0"/>
                <a:cs typeface="Calibri" panose="020F0502020204030204" pitchFamily="34" charset="0"/>
              </a:rPr>
              <a:t>(</a:t>
            </a:r>
            <a:r>
              <a:rPr lang="it-IT" sz="1200" dirty="0" err="1">
                <a:latin typeface="Calibri" panose="020F0502020204030204" pitchFamily="34" charset="0"/>
                <a:cs typeface="Calibri" panose="020F0502020204030204" pitchFamily="34" charset="0"/>
              </a:rPr>
              <a:t>Tl</a:t>
            </a:r>
            <a:r>
              <a:rPr lang="it-IT" sz="1200" dirty="0">
                <a:latin typeface="Calibri" panose="020F0502020204030204" pitchFamily="34" charset="0"/>
                <a:cs typeface="Calibri" panose="020F0502020204030204" pitchFamily="34" charset="0"/>
              </a:rPr>
              <a:t>), 64 telescopes</a:t>
            </a:r>
          </a:p>
          <a:p>
            <a:pPr marL="192881" indent="-192881">
              <a:buFont typeface="Wingdings" panose="05000000000000000000" pitchFamily="2" charset="2"/>
              <a:buChar char="ü"/>
            </a:pPr>
            <a:r>
              <a:rPr lang="it-IT" sz="1200" dirty="0">
                <a:latin typeface="Calibri" panose="020F0502020204030204" pitchFamily="34" charset="0"/>
                <a:cs typeface="Calibri" panose="020F0502020204030204" pitchFamily="34" charset="0"/>
              </a:rPr>
              <a:t>detection of ER, LCP, QP  </a:t>
            </a:r>
          </a:p>
          <a:p>
            <a:pPr marL="192881" indent="-192881">
              <a:buFont typeface="Wingdings" panose="05000000000000000000" pitchFamily="2" charset="2"/>
              <a:buChar char="ü"/>
            </a:pPr>
            <a:r>
              <a:rPr lang="it-IT" sz="1200" dirty="0" err="1">
                <a:latin typeface="Calibri" panose="020F0502020204030204" pitchFamily="34" charset="0"/>
                <a:cs typeface="Calibri" panose="020F0502020204030204" pitchFamily="34" charset="0"/>
              </a:rPr>
              <a:t>low</a:t>
            </a:r>
            <a:r>
              <a:rPr lang="it-IT" sz="1200" dirty="0">
                <a:latin typeface="Calibri" panose="020F0502020204030204" pitchFamily="34" charset="0"/>
                <a:cs typeface="Calibri" panose="020F0502020204030204" pitchFamily="34" charset="0"/>
              </a:rPr>
              <a:t> E </a:t>
            </a:r>
            <a:r>
              <a:rPr lang="it-IT" sz="1200" dirty="0" err="1">
                <a:latin typeface="Calibri" panose="020F0502020204030204" pitchFamily="34" charset="0"/>
                <a:cs typeface="Calibri" panose="020F0502020204030204" pitchFamily="34" charset="0"/>
              </a:rPr>
              <a:t>thresholds</a:t>
            </a:r>
            <a:r>
              <a:rPr lang="it-IT" sz="1200" dirty="0">
                <a:latin typeface="Calibri" panose="020F0502020204030204" pitchFamily="34" charset="0"/>
                <a:cs typeface="Calibri" panose="020F0502020204030204" pitchFamily="34" charset="0"/>
              </a:rPr>
              <a:t> (~1MeV/n)</a:t>
            </a:r>
          </a:p>
          <a:p>
            <a:pPr marL="192881" indent="-192881">
              <a:buFont typeface="Wingdings" panose="05000000000000000000" pitchFamily="2" charset="2"/>
              <a:buChar char="ü"/>
            </a:pPr>
            <a:r>
              <a:rPr lang="it-IT" sz="1200" dirty="0">
                <a:latin typeface="Calibri" panose="020F0502020204030204" pitchFamily="34" charset="0"/>
                <a:cs typeface="Calibri" panose="020F0502020204030204" pitchFamily="34" charset="0"/>
              </a:rPr>
              <a:t>high granularity and </a:t>
            </a:r>
            <a:r>
              <a:rPr lang="el-GR" sz="1200" dirty="0">
                <a:latin typeface="Calibri" panose="020F0502020204030204" pitchFamily="34" charset="0"/>
                <a:cs typeface="Calibri" panose="020F0502020204030204" pitchFamily="34" charset="0"/>
              </a:rPr>
              <a:t>θ</a:t>
            </a:r>
            <a:r>
              <a:rPr lang="it-IT" sz="1200" dirty="0">
                <a:latin typeface="Calibri" panose="020F0502020204030204" pitchFamily="34" charset="0"/>
                <a:cs typeface="Calibri" panose="020F0502020204030204" pitchFamily="34" charset="0"/>
              </a:rPr>
              <a:t>-resolution: </a:t>
            </a:r>
            <a:r>
              <a:rPr lang="nn-NO" sz="1200" dirty="0">
                <a:latin typeface="Calibri" panose="020F0502020204030204" pitchFamily="34" charset="0"/>
                <a:cs typeface="Calibri" panose="020F0502020204030204" pitchFamily="34" charset="0"/>
              </a:rPr>
              <a:t>0.8º for </a:t>
            </a:r>
            <a:r>
              <a:rPr lang="it-IT" sz="1200" dirty="0">
                <a:solidFill>
                  <a:srgbClr val="000000"/>
                </a:solidFill>
                <a:latin typeface="Calibri" panose="020F0502020204030204" pitchFamily="34" charset="0"/>
                <a:cs typeface="Calibri" panose="020F0502020204030204" pitchFamily="34" charset="0"/>
              </a:rPr>
              <a:t>5</a:t>
            </a:r>
            <a:r>
              <a:rPr lang="en-US" sz="1200" dirty="0">
                <a:solidFill>
                  <a:srgbClr val="000000"/>
                </a:solidFill>
                <a:latin typeface="Calibri" panose="020F0502020204030204" pitchFamily="34" charset="0"/>
                <a:cs typeface="Calibri" panose="020F0502020204030204" pitchFamily="34" charset="0"/>
              </a:rPr>
              <a:t>º&lt;</a:t>
            </a:r>
            <a:r>
              <a:rPr lang="el-GR" sz="1200" dirty="0">
                <a:solidFill>
                  <a:srgbClr val="000000"/>
                </a:solidFill>
                <a:latin typeface="Calibri" panose="020F0502020204030204" pitchFamily="34" charset="0"/>
                <a:cs typeface="Calibri" panose="020F0502020204030204" pitchFamily="34" charset="0"/>
              </a:rPr>
              <a:t>θ</a:t>
            </a:r>
            <a:r>
              <a:rPr lang="it-IT" sz="1200" baseline="-25000" dirty="0">
                <a:solidFill>
                  <a:srgbClr val="000000"/>
                </a:solidFill>
                <a:latin typeface="Calibri" panose="020F0502020204030204" pitchFamily="34" charset="0"/>
                <a:cs typeface="Calibri" panose="020F0502020204030204" pitchFamily="34" charset="0"/>
              </a:rPr>
              <a:t>lab</a:t>
            </a:r>
            <a:r>
              <a:rPr lang="en-US" sz="1200" dirty="0">
                <a:solidFill>
                  <a:srgbClr val="000000"/>
                </a:solidFill>
                <a:latin typeface="Calibri" panose="020F0502020204030204" pitchFamily="34" charset="0"/>
                <a:cs typeface="Calibri" panose="020F0502020204030204" pitchFamily="34" charset="0"/>
              </a:rPr>
              <a:t>&lt;17º </a:t>
            </a:r>
          </a:p>
          <a:p>
            <a:pPr marL="192881" indent="-192881">
              <a:buFont typeface="Wingdings" panose="05000000000000000000" pitchFamily="2" charset="2"/>
              <a:buChar char="ü"/>
            </a:pPr>
            <a:r>
              <a:rPr lang="en-US" sz="1200" dirty="0">
                <a:latin typeface="Calibri" panose="020F0502020204030204" pitchFamily="34" charset="0"/>
                <a:cs typeface="Calibri" panose="020F0502020204030204" pitchFamily="34" charset="0"/>
              </a:rPr>
              <a:t>energy resolution of Si strips 0.3%</a:t>
            </a:r>
          </a:p>
          <a:p>
            <a:pPr marL="192881" indent="-192881">
              <a:buFont typeface="Wingdings" panose="05000000000000000000" pitchFamily="2" charset="2"/>
              <a:buChar char="ü"/>
            </a:pPr>
            <a:r>
              <a:rPr lang="en-US" sz="1200" dirty="0">
                <a:latin typeface="Calibri" panose="020F0502020204030204" pitchFamily="34" charset="0"/>
                <a:cs typeface="Calibri" panose="020F0502020204030204" pitchFamily="34" charset="0"/>
              </a:rPr>
              <a:t>energy resolution  </a:t>
            </a:r>
            <a:r>
              <a:rPr lang="en-US" sz="1200" dirty="0" err="1">
                <a:latin typeface="Calibri" panose="020F0502020204030204" pitchFamily="34" charset="0"/>
                <a:cs typeface="Calibri" panose="020F0502020204030204" pitchFamily="34" charset="0"/>
              </a:rPr>
              <a:t>CsI</a:t>
            </a:r>
            <a:r>
              <a:rPr lang="en-US" sz="1200" dirty="0">
                <a:latin typeface="Calibri" panose="020F0502020204030204" pitchFamily="34" charset="0"/>
                <a:cs typeface="Calibri" panose="020F0502020204030204" pitchFamily="34" charset="0"/>
              </a:rPr>
              <a:t>(Tl)  2-3%</a:t>
            </a:r>
            <a:endParaRPr lang="it-IT" sz="1200" dirty="0">
              <a:latin typeface="Calibri" panose="020F0502020204030204" pitchFamily="34" charset="0"/>
              <a:cs typeface="Calibri" panose="020F0502020204030204" pitchFamily="34" charset="0"/>
            </a:endParaRPr>
          </a:p>
        </p:txBody>
      </p:sp>
      <p:pic>
        <p:nvPicPr>
          <p:cNvPr id="22"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042603" y="3285512"/>
            <a:ext cx="1573517" cy="2060604"/>
          </a:xfrm>
          <a:prstGeom prst="rect">
            <a:avLst/>
          </a:prstGeom>
        </p:spPr>
      </p:pic>
      <p:sp>
        <p:nvSpPr>
          <p:cNvPr id="23" name="Rectangle 12"/>
          <p:cNvSpPr/>
          <p:nvPr/>
        </p:nvSpPr>
        <p:spPr>
          <a:xfrm>
            <a:off x="4084255" y="5457895"/>
            <a:ext cx="2232574" cy="646331"/>
          </a:xfrm>
          <a:prstGeom prst="rect">
            <a:avLst/>
          </a:prstGeom>
          <a:solidFill>
            <a:schemeClr val="bg1"/>
          </a:solidFill>
        </p:spPr>
        <p:txBody>
          <a:bodyPr wrap="square">
            <a:spAutoFit/>
          </a:bodyPr>
          <a:lstStyle/>
          <a:p>
            <a:r>
              <a:rPr lang="en-US" sz="1200" b="1" dirty="0">
                <a:solidFill>
                  <a:srgbClr val="FF0000"/>
                </a:solidFill>
                <a:latin typeface="+mj-lt"/>
                <a:cs typeface="Arial" panose="020B0604020202020204" pitchFamily="34" charset="0"/>
              </a:rPr>
              <a:t>GARFIELD + </a:t>
            </a:r>
            <a:r>
              <a:rPr lang="en-US" sz="1200" b="1" dirty="0" err="1">
                <a:solidFill>
                  <a:srgbClr val="FF0000"/>
                </a:solidFill>
                <a:latin typeface="+mj-lt"/>
                <a:cs typeface="Arial" panose="020B0604020202020204" pitchFamily="34" charset="0"/>
              </a:rPr>
              <a:t>RCo</a:t>
            </a:r>
            <a:r>
              <a:rPr lang="en-US" sz="1200" b="1" dirty="0">
                <a:solidFill>
                  <a:srgbClr val="FF0000"/>
                </a:solidFill>
                <a:latin typeface="+mj-lt"/>
                <a:cs typeface="Arial" panose="020B0604020202020204" pitchFamily="34" charset="0"/>
              </a:rPr>
              <a:t> digital </a:t>
            </a:r>
            <a:r>
              <a:rPr lang="en-US" sz="1200" b="1" dirty="0" smtClean="0">
                <a:solidFill>
                  <a:srgbClr val="FF0000"/>
                </a:solidFill>
                <a:latin typeface="+mj-lt"/>
                <a:cs typeface="Arial" panose="020B0604020202020204" pitchFamily="34" charset="0"/>
              </a:rPr>
              <a:t>upgrade…</a:t>
            </a:r>
            <a:endParaRPr lang="en-US" sz="1200" b="1" dirty="0">
              <a:solidFill>
                <a:srgbClr val="FF0000"/>
              </a:solidFill>
              <a:latin typeface="+mj-lt"/>
              <a:cs typeface="Arial" panose="020B0604020202020204" pitchFamily="34" charset="0"/>
            </a:endParaRPr>
          </a:p>
          <a:p>
            <a:r>
              <a:rPr lang="en-US" sz="1200" b="1" dirty="0" smtClean="0">
                <a:solidFill>
                  <a:srgbClr val="FF0000"/>
                </a:solidFill>
                <a:latin typeface="+mj-lt"/>
                <a:cs typeface="Arial" panose="020B0604020202020204" pitchFamily="34" charset="0"/>
              </a:rPr>
              <a:t>M</a:t>
            </a:r>
            <a:r>
              <a:rPr lang="en-US" sz="1200" b="1" dirty="0">
                <a:solidFill>
                  <a:srgbClr val="FF0000"/>
                </a:solidFill>
                <a:latin typeface="+mj-lt"/>
                <a:cs typeface="Arial" panose="020B0604020202020204" pitchFamily="34" charset="0"/>
              </a:rPr>
              <a:t>. Bruno, F. </a:t>
            </a:r>
            <a:r>
              <a:rPr lang="en-US" sz="1200" b="1" dirty="0" err="1">
                <a:solidFill>
                  <a:srgbClr val="FF0000"/>
                </a:solidFill>
                <a:latin typeface="+mj-lt"/>
                <a:cs typeface="Arial" panose="020B0604020202020204" pitchFamily="34" charset="0"/>
              </a:rPr>
              <a:t>Gramegna</a:t>
            </a:r>
            <a:r>
              <a:rPr lang="en-US" sz="1200" b="1" dirty="0">
                <a:solidFill>
                  <a:srgbClr val="FF0000"/>
                </a:solidFill>
                <a:latin typeface="+mj-lt"/>
                <a:cs typeface="Arial" panose="020B0604020202020204" pitchFamily="34" charset="0"/>
              </a:rPr>
              <a:t> et al.</a:t>
            </a:r>
          </a:p>
          <a:p>
            <a:r>
              <a:rPr lang="it-IT" sz="1200" dirty="0">
                <a:solidFill>
                  <a:srgbClr val="FF0000"/>
                </a:solidFill>
                <a:latin typeface="+mj-lt"/>
                <a:cs typeface="Arial" panose="020B0604020202020204" pitchFamily="34" charset="0"/>
              </a:rPr>
              <a:t>Eur. Phys. J. A (2013) </a:t>
            </a:r>
            <a:r>
              <a:rPr lang="it-IT" sz="1200" b="1" dirty="0">
                <a:solidFill>
                  <a:srgbClr val="FF0000"/>
                </a:solidFill>
                <a:latin typeface="+mj-lt"/>
                <a:cs typeface="Arial" panose="020B0604020202020204" pitchFamily="34" charset="0"/>
              </a:rPr>
              <a:t>49</a:t>
            </a:r>
            <a:r>
              <a:rPr lang="it-IT" sz="1200" dirty="0">
                <a:solidFill>
                  <a:srgbClr val="FF0000"/>
                </a:solidFill>
                <a:latin typeface="+mj-lt"/>
                <a:cs typeface="Arial" panose="020B0604020202020204" pitchFamily="34" charset="0"/>
              </a:rPr>
              <a:t>: 128</a:t>
            </a:r>
          </a:p>
        </p:txBody>
      </p:sp>
      <p:sp>
        <p:nvSpPr>
          <p:cNvPr id="31" name="CasellaDiTesto 30"/>
          <p:cNvSpPr txBox="1"/>
          <p:nvPr/>
        </p:nvSpPr>
        <p:spPr>
          <a:xfrm>
            <a:off x="8796453" y="6521918"/>
            <a:ext cx="3002089" cy="276999"/>
          </a:xfrm>
          <a:prstGeom prst="rect">
            <a:avLst/>
          </a:prstGeom>
          <a:noFill/>
        </p:spPr>
        <p:txBody>
          <a:bodyPr wrap="square" rtlCol="0">
            <a:spAutoFit/>
          </a:bodyPr>
          <a:lstStyle/>
          <a:p>
            <a:r>
              <a:rPr lang="it-IT" sz="1200" dirty="0">
                <a:solidFill>
                  <a:schemeClr val="tx1">
                    <a:lumMod val="65000"/>
                    <a:lumOff val="35000"/>
                  </a:schemeClr>
                </a:solidFill>
              </a:rPr>
              <a:t>Three stage </a:t>
            </a:r>
            <a:r>
              <a:rPr lang="it-IT" sz="1200" dirty="0" err="1" smtClean="0">
                <a:solidFill>
                  <a:schemeClr val="tx1">
                    <a:lumMod val="65000"/>
                    <a:lumOff val="35000"/>
                  </a:schemeClr>
                </a:solidFill>
              </a:rPr>
              <a:t>telescope</a:t>
            </a:r>
            <a:r>
              <a:rPr lang="it-IT" sz="1200" dirty="0" smtClean="0">
                <a:solidFill>
                  <a:schemeClr val="tx1">
                    <a:lumMod val="65000"/>
                    <a:lumOff val="35000"/>
                  </a:schemeClr>
                </a:solidFill>
              </a:rPr>
              <a:t>: </a:t>
            </a:r>
            <a:r>
              <a:rPr lang="it-IT" sz="1200" b="1" dirty="0" smtClean="0">
                <a:solidFill>
                  <a:schemeClr val="tx1">
                    <a:lumMod val="65000"/>
                    <a:lumOff val="35000"/>
                  </a:schemeClr>
                </a:solidFill>
              </a:rPr>
              <a:t>IC </a:t>
            </a:r>
            <a:r>
              <a:rPr lang="it-IT" sz="1200" b="1" dirty="0">
                <a:solidFill>
                  <a:schemeClr val="tx1">
                    <a:lumMod val="65000"/>
                    <a:lumOff val="35000"/>
                  </a:schemeClr>
                </a:solidFill>
              </a:rPr>
              <a:t>+ Si Strip + </a:t>
            </a:r>
            <a:r>
              <a:rPr lang="it-IT" sz="1200" b="1" dirty="0" err="1">
                <a:solidFill>
                  <a:schemeClr val="tx1">
                    <a:lumMod val="65000"/>
                    <a:lumOff val="35000"/>
                  </a:schemeClr>
                </a:solidFill>
              </a:rPr>
              <a:t>CsI</a:t>
            </a:r>
            <a:r>
              <a:rPr lang="it-IT" sz="1200" b="1" dirty="0">
                <a:solidFill>
                  <a:schemeClr val="tx1">
                    <a:lumMod val="65000"/>
                    <a:lumOff val="35000"/>
                  </a:schemeClr>
                </a:solidFill>
              </a:rPr>
              <a:t>(</a:t>
            </a:r>
            <a:r>
              <a:rPr lang="it-IT" sz="1200" b="1" dirty="0" err="1">
                <a:solidFill>
                  <a:schemeClr val="tx1">
                    <a:lumMod val="65000"/>
                    <a:lumOff val="35000"/>
                  </a:schemeClr>
                </a:solidFill>
              </a:rPr>
              <a:t>Tl</a:t>
            </a:r>
            <a:r>
              <a:rPr lang="it-IT" sz="1200" b="1" dirty="0">
                <a:solidFill>
                  <a:schemeClr val="tx1">
                    <a:lumMod val="65000"/>
                    <a:lumOff val="35000"/>
                  </a:schemeClr>
                </a:solidFill>
              </a:rPr>
              <a:t>)</a:t>
            </a:r>
          </a:p>
        </p:txBody>
      </p:sp>
      <p:grpSp>
        <p:nvGrpSpPr>
          <p:cNvPr id="32" name="Gruppo 31"/>
          <p:cNvGrpSpPr/>
          <p:nvPr/>
        </p:nvGrpSpPr>
        <p:grpSpPr>
          <a:xfrm>
            <a:off x="51896" y="3927444"/>
            <a:ext cx="3846761" cy="2505635"/>
            <a:chOff x="59941" y="688522"/>
            <a:chExt cx="6989714" cy="4070260"/>
          </a:xfrm>
        </p:grpSpPr>
        <p:pic>
          <p:nvPicPr>
            <p:cNvPr id="33" name="Segnaposto contenuto 3">
              <a:extLst>
                <a:ext uri="{FF2B5EF4-FFF2-40B4-BE49-F238E27FC236}">
                  <a16:creationId xmlns:a16="http://schemas.microsoft.com/office/drawing/2014/main" id="{E1BF98D5-E36D-46DA-8798-C37FA03622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640" y="927174"/>
              <a:ext cx="6337015" cy="3831608"/>
            </a:xfrm>
            <a:prstGeom prst="rect">
              <a:avLst/>
            </a:prstGeom>
            <a:ln w="28575">
              <a:solidFill>
                <a:schemeClr val="accent1"/>
              </a:solidFill>
            </a:ln>
          </p:spPr>
        </p:pic>
        <p:sp>
          <p:nvSpPr>
            <p:cNvPr id="34" name="Rettangolo 33">
              <a:extLst>
                <a:ext uri="{FF2B5EF4-FFF2-40B4-BE49-F238E27FC236}">
                  <a16:creationId xmlns:a16="http://schemas.microsoft.com/office/drawing/2014/main" id="{72191249-23B5-4305-9B16-DE0B885F0177}"/>
                </a:ext>
              </a:extLst>
            </p:cNvPr>
            <p:cNvSpPr/>
            <p:nvPr/>
          </p:nvSpPr>
          <p:spPr>
            <a:xfrm rot="16200000">
              <a:off x="-1261519" y="2009982"/>
              <a:ext cx="3369936" cy="727015"/>
            </a:xfrm>
            <a:prstGeom prst="rect">
              <a:avLst/>
            </a:prstGeom>
            <a:effectLst/>
          </p:spPr>
          <p:txBody>
            <a:bodyPr wrap="square">
              <a:spAutoFit/>
            </a:bodyPr>
            <a:lstStyle/>
            <a:p>
              <a:pPr marL="85725" indent="-85725"/>
              <a:r>
                <a:rPr lang="en-US" sz="2000" b="1" dirty="0" err="1">
                  <a:solidFill>
                    <a:schemeClr val="accent1"/>
                  </a:solidFill>
                  <a:effectLst>
                    <a:outerShdw blurRad="38100" dist="38100" dir="2700000" algn="tl">
                      <a:srgbClr val="000000">
                        <a:alpha val="43137"/>
                      </a:srgbClr>
                    </a:outerShdw>
                  </a:effectLst>
                  <a:latin typeface="+mj-lt"/>
                </a:rPr>
                <a:t>GArFIELD</a:t>
              </a:r>
              <a:r>
                <a:rPr lang="en-US" sz="2000" b="1" dirty="0">
                  <a:solidFill>
                    <a:schemeClr val="accent1"/>
                  </a:solidFill>
                  <a:effectLst>
                    <a:outerShdw blurRad="38100" dist="38100" dir="2700000" algn="tl">
                      <a:srgbClr val="000000">
                        <a:alpha val="43137"/>
                      </a:srgbClr>
                    </a:outerShdw>
                  </a:effectLst>
                  <a:latin typeface="+mj-lt"/>
                </a:rPr>
                <a:t> + RCo</a:t>
              </a:r>
              <a:endParaRPr lang="en-US" sz="2000" b="1" dirty="0">
                <a:solidFill>
                  <a:schemeClr val="accent1"/>
                </a:solidFill>
                <a:effectLst>
                  <a:outerShdw blurRad="38100" dist="38100" dir="2700000" algn="tl">
                    <a:srgbClr val="000000">
                      <a:alpha val="43137"/>
                    </a:srgbClr>
                  </a:outerShdw>
                </a:effectLst>
              </a:endParaRPr>
            </a:p>
          </p:txBody>
        </p:sp>
        <p:pic>
          <p:nvPicPr>
            <p:cNvPr id="35" name="Immagine 34">
              <a:extLst>
                <a:ext uri="{FF2B5EF4-FFF2-40B4-BE49-F238E27FC236}">
                  <a16:creationId xmlns:a16="http://schemas.microsoft.com/office/drawing/2014/main" id="{A275248A-28CA-4EAE-9B96-B716278061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1502476" y="2842977"/>
              <a:ext cx="2444931" cy="420596"/>
            </a:xfrm>
            <a:prstGeom prst="rect">
              <a:avLst/>
            </a:prstGeom>
          </p:spPr>
        </p:pic>
        <p:pic>
          <p:nvPicPr>
            <p:cNvPr id="37" name="Immagine 36">
              <a:extLst>
                <a:ext uri="{FF2B5EF4-FFF2-40B4-BE49-F238E27FC236}">
                  <a16:creationId xmlns:a16="http://schemas.microsoft.com/office/drawing/2014/main" id="{10D1F3EC-2644-4805-9FEE-1B6D480265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1502474" y="2844686"/>
              <a:ext cx="2444933" cy="418887"/>
            </a:xfrm>
            <a:prstGeom prst="rect">
              <a:avLst/>
            </a:prstGeom>
          </p:spPr>
        </p:pic>
        <p:pic>
          <p:nvPicPr>
            <p:cNvPr id="38" name="Immagine 37">
              <a:extLst>
                <a:ext uri="{FF2B5EF4-FFF2-40B4-BE49-F238E27FC236}">
                  <a16:creationId xmlns:a16="http://schemas.microsoft.com/office/drawing/2014/main" id="{707BCFDC-C227-4EC3-AE64-6CBD526262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1502474" y="2842976"/>
              <a:ext cx="2434994" cy="418887"/>
            </a:xfrm>
            <a:prstGeom prst="rect">
              <a:avLst/>
            </a:prstGeom>
          </p:spPr>
        </p:pic>
        <p:pic>
          <p:nvPicPr>
            <p:cNvPr id="39" name="Immagine 38">
              <a:extLst>
                <a:ext uri="{FF2B5EF4-FFF2-40B4-BE49-F238E27FC236}">
                  <a16:creationId xmlns:a16="http://schemas.microsoft.com/office/drawing/2014/main" id="{7023B680-8F43-4A0D-8DC1-36605D438A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1502478" y="2842978"/>
              <a:ext cx="2434990" cy="418885"/>
            </a:xfrm>
            <a:prstGeom prst="rect">
              <a:avLst/>
            </a:prstGeom>
          </p:spPr>
        </p:pic>
        <p:pic>
          <p:nvPicPr>
            <p:cNvPr id="40" name="Immagine 39">
              <a:extLst>
                <a:ext uri="{FF2B5EF4-FFF2-40B4-BE49-F238E27FC236}">
                  <a16:creationId xmlns:a16="http://schemas.microsoft.com/office/drawing/2014/main" id="{8614604D-0F9E-4F76-880E-84081DB883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V="1">
              <a:off x="3213816" y="2786646"/>
              <a:ext cx="515963" cy="531546"/>
            </a:xfrm>
            <a:prstGeom prst="rect">
              <a:avLst/>
            </a:prstGeom>
          </p:spPr>
        </p:pic>
        <p:pic>
          <p:nvPicPr>
            <p:cNvPr id="41" name="Immagine 40">
              <a:extLst>
                <a:ext uri="{FF2B5EF4-FFF2-40B4-BE49-F238E27FC236}">
                  <a16:creationId xmlns:a16="http://schemas.microsoft.com/office/drawing/2014/main" id="{C383BA3D-6D56-41AE-9C60-0B1E5DE71F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98273" y="2401149"/>
              <a:ext cx="1245217" cy="917043"/>
            </a:xfrm>
            <a:prstGeom prst="rect">
              <a:avLst/>
            </a:prstGeom>
          </p:spPr>
        </p:pic>
        <p:pic>
          <p:nvPicPr>
            <p:cNvPr id="42" name="Immagine 41">
              <a:extLst>
                <a:ext uri="{FF2B5EF4-FFF2-40B4-BE49-F238E27FC236}">
                  <a16:creationId xmlns:a16="http://schemas.microsoft.com/office/drawing/2014/main" id="{52DB2835-923E-4B3A-AD22-26F3BB5EA7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89776" y="2174356"/>
              <a:ext cx="2741766" cy="1423635"/>
            </a:xfrm>
            <a:prstGeom prst="rect">
              <a:avLst/>
            </a:prstGeom>
          </p:spPr>
        </p:pic>
      </p:grpSp>
      <p:grpSp>
        <p:nvGrpSpPr>
          <p:cNvPr id="44" name="Gruppo 43">
            <a:extLst>
              <a:ext uri="{FF2B5EF4-FFF2-40B4-BE49-F238E27FC236}">
                <a16:creationId xmlns:a16="http://schemas.microsoft.com/office/drawing/2014/main" id="{A94D4F2A-00FE-4B06-93E8-6E5AC801EDE7}"/>
              </a:ext>
            </a:extLst>
          </p:cNvPr>
          <p:cNvGrpSpPr/>
          <p:nvPr/>
        </p:nvGrpSpPr>
        <p:grpSpPr>
          <a:xfrm>
            <a:off x="6530109" y="689362"/>
            <a:ext cx="5483634" cy="2723974"/>
            <a:chOff x="679557" y="1506489"/>
            <a:chExt cx="5504232" cy="2202122"/>
          </a:xfrm>
        </p:grpSpPr>
        <p:pic>
          <p:nvPicPr>
            <p:cNvPr id="45" name="Immagine 44">
              <a:extLst>
                <a:ext uri="{FF2B5EF4-FFF2-40B4-BE49-F238E27FC236}">
                  <a16:creationId xmlns:a16="http://schemas.microsoft.com/office/drawing/2014/main" id="{580BB681-FEFC-4E3E-A289-F3B7960258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15681" y="1781731"/>
              <a:ext cx="2911585" cy="1666656"/>
            </a:xfrm>
            <a:prstGeom prst="rect">
              <a:avLst/>
            </a:prstGeom>
            <a:solidFill>
              <a:schemeClr val="bg1"/>
            </a:solidFill>
            <a:ln w="28575">
              <a:solidFill>
                <a:schemeClr val="accent4">
                  <a:lumMod val="50000"/>
                </a:schemeClr>
              </a:solidFill>
            </a:ln>
            <a:effectLst>
              <a:outerShdw blurRad="63500" sx="102000" sy="102000" algn="ctr" rotWithShape="0">
                <a:prstClr val="black">
                  <a:alpha val="40000"/>
                </a:prstClr>
              </a:outerShdw>
            </a:effectLst>
          </p:spPr>
        </p:pic>
        <p:sp>
          <p:nvSpPr>
            <p:cNvPr id="46" name="Segnaposto contenuto 2">
              <a:extLst>
                <a:ext uri="{FF2B5EF4-FFF2-40B4-BE49-F238E27FC236}">
                  <a16:creationId xmlns:a16="http://schemas.microsoft.com/office/drawing/2014/main" id="{3B03379A-EEE5-49E5-9C74-B7895148AAFF}"/>
                </a:ext>
              </a:extLst>
            </p:cNvPr>
            <p:cNvSpPr txBox="1">
              <a:spLocks/>
            </p:cNvSpPr>
            <p:nvPr/>
          </p:nvSpPr>
          <p:spPr>
            <a:xfrm>
              <a:off x="3235195" y="1506489"/>
              <a:ext cx="2948594" cy="3933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rgbClr val="C00000"/>
                </a:buClr>
                <a:buNone/>
              </a:pPr>
              <a:r>
                <a:rPr lang="en-US" sz="1600" b="1" dirty="0">
                  <a:solidFill>
                    <a:schemeClr val="tx2"/>
                  </a:solidFill>
                </a:rPr>
                <a:t>LCP identification</a:t>
              </a:r>
            </a:p>
          </p:txBody>
        </p:sp>
        <p:pic>
          <p:nvPicPr>
            <p:cNvPr id="47" name="Picture 11">
              <a:extLst>
                <a:ext uri="{FF2B5EF4-FFF2-40B4-BE49-F238E27FC236}">
                  <a16:creationId xmlns:a16="http://schemas.microsoft.com/office/drawing/2014/main" id="{76C276DC-0FA5-45E3-997A-A277D6AC4641}"/>
                </a:ext>
              </a:extLst>
            </p:cNvPr>
            <p:cNvPicPr>
              <a:picLocks noChangeAspect="1" noChangeArrowheads="1"/>
            </p:cNvPicPr>
            <p:nvPr/>
          </p:nvPicPr>
          <p:blipFill>
            <a:blip r:embed="rId19" cstate="print">
              <a:lum bright="30000"/>
            </a:blip>
            <a:srcRect/>
            <a:stretch>
              <a:fillRect/>
            </a:stretch>
          </p:blipFill>
          <p:spPr bwMode="auto">
            <a:xfrm>
              <a:off x="679557" y="2519468"/>
              <a:ext cx="2046054" cy="1189143"/>
            </a:xfrm>
            <a:prstGeom prst="rect">
              <a:avLst/>
            </a:prstGeom>
            <a:noFill/>
            <a:ln w="28575">
              <a:noFill/>
              <a:miter lim="800000"/>
              <a:headEnd/>
              <a:tailEnd/>
            </a:ln>
          </p:spPr>
        </p:pic>
      </p:grpSp>
      <p:grpSp>
        <p:nvGrpSpPr>
          <p:cNvPr id="48" name="Gruppo 47">
            <a:extLst>
              <a:ext uri="{FF2B5EF4-FFF2-40B4-BE49-F238E27FC236}">
                <a16:creationId xmlns:a16="http://schemas.microsoft.com/office/drawing/2014/main" id="{16899005-EDC8-42B2-97DA-6D3798579C1D}"/>
              </a:ext>
            </a:extLst>
          </p:cNvPr>
          <p:cNvGrpSpPr/>
          <p:nvPr/>
        </p:nvGrpSpPr>
        <p:grpSpPr>
          <a:xfrm>
            <a:off x="8490157" y="3380282"/>
            <a:ext cx="3623714" cy="3081213"/>
            <a:chOff x="6900527" y="1514847"/>
            <a:chExt cx="2869273" cy="1933541"/>
          </a:xfrm>
        </p:grpSpPr>
        <p:pic>
          <p:nvPicPr>
            <p:cNvPr id="49" name="Immagine 48">
              <a:extLst>
                <a:ext uri="{FF2B5EF4-FFF2-40B4-BE49-F238E27FC236}">
                  <a16:creationId xmlns:a16="http://schemas.microsoft.com/office/drawing/2014/main" id="{9E648E4E-B69D-4A1D-BA1D-16A813260B3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00527" y="1764597"/>
              <a:ext cx="2869273" cy="1683791"/>
            </a:xfrm>
            <a:prstGeom prst="rect">
              <a:avLst/>
            </a:prstGeom>
            <a:solidFill>
              <a:schemeClr val="bg1"/>
            </a:solidFill>
            <a:ln w="28575">
              <a:solidFill>
                <a:schemeClr val="accent4">
                  <a:lumMod val="50000"/>
                </a:schemeClr>
              </a:solidFill>
            </a:ln>
            <a:effectLst>
              <a:outerShdw blurRad="63500" sx="102000" sy="102000" algn="ctr" rotWithShape="0">
                <a:prstClr val="black">
                  <a:alpha val="40000"/>
                </a:prstClr>
              </a:outerShdw>
            </a:effectLst>
          </p:spPr>
        </p:pic>
        <p:sp>
          <p:nvSpPr>
            <p:cNvPr id="50" name="Segnaposto contenuto 2">
              <a:extLst>
                <a:ext uri="{FF2B5EF4-FFF2-40B4-BE49-F238E27FC236}">
                  <a16:creationId xmlns:a16="http://schemas.microsoft.com/office/drawing/2014/main" id="{BA3B7D80-8408-4C85-8F62-6530BB608ABC}"/>
                </a:ext>
              </a:extLst>
            </p:cNvPr>
            <p:cNvSpPr txBox="1">
              <a:spLocks/>
            </p:cNvSpPr>
            <p:nvPr/>
          </p:nvSpPr>
          <p:spPr>
            <a:xfrm>
              <a:off x="6900527" y="1514847"/>
              <a:ext cx="2869272" cy="2144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rgbClr val="C00000"/>
                </a:buClr>
                <a:buNone/>
              </a:pPr>
              <a:r>
                <a:rPr lang="en-US" sz="1600" b="1" dirty="0">
                  <a:solidFill>
                    <a:schemeClr val="tx2"/>
                  </a:solidFill>
                </a:rPr>
                <a:t>RESIDUE identification</a:t>
              </a:r>
            </a:p>
          </p:txBody>
        </p:sp>
      </p:grpSp>
    </p:spTree>
    <p:extLst>
      <p:ext uri="{BB962C8B-B14F-4D97-AF65-F5344CB8AC3E}">
        <p14:creationId xmlns:p14="http://schemas.microsoft.com/office/powerpoint/2010/main" val="3458390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13745</TotalTime>
  <Words>5803</Words>
  <Application>Microsoft Office PowerPoint</Application>
  <PresentationFormat>Widescreen</PresentationFormat>
  <Paragraphs>844</Paragraphs>
  <Slides>53</Slides>
  <Notes>17</Notes>
  <HiddenSlides>1</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53</vt:i4>
      </vt:variant>
    </vt:vector>
  </HeadingPairs>
  <TitlesOfParts>
    <vt:vector size="70" baseType="lpstr">
      <vt:lpstr>Arial</vt:lpstr>
      <vt:lpstr>Arial Unicode MS</vt:lpstr>
      <vt:lpstr>Brush Script Std</vt:lpstr>
      <vt:lpstr>Calibri</vt:lpstr>
      <vt:lpstr>Calibri (corpo)</vt:lpstr>
      <vt:lpstr>Calibri Light</vt:lpstr>
      <vt:lpstr>Cambria Math</vt:lpstr>
      <vt:lpstr>CenturyGothic</vt:lpstr>
      <vt:lpstr>CenturyGothic,Bold</vt:lpstr>
      <vt:lpstr>CMSY8</vt:lpstr>
      <vt:lpstr>NimbusRomNo9L-Regu</vt:lpstr>
      <vt:lpstr>Script MT Bold</vt:lpstr>
      <vt:lpstr>Symbol</vt:lpstr>
      <vt:lpstr>Times New Roman</vt:lpstr>
      <vt:lpstr>Wingdings</vt:lpstr>
      <vt:lpstr>Wingdings 2</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garfield</dc:creator>
  <cp:lastModifiedBy>gramegna</cp:lastModifiedBy>
  <cp:revision>261</cp:revision>
  <dcterms:created xsi:type="dcterms:W3CDTF">2019-09-03T09:48:20Z</dcterms:created>
  <dcterms:modified xsi:type="dcterms:W3CDTF">2019-10-01T10:05:38Z</dcterms:modified>
</cp:coreProperties>
</file>