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7" r:id="rId2"/>
    <p:sldId id="258" r:id="rId3"/>
    <p:sldId id="267" r:id="rId4"/>
    <p:sldId id="268" r:id="rId5"/>
    <p:sldId id="269" r:id="rId6"/>
    <p:sldId id="270" r:id="rId7"/>
    <p:sldId id="271" r:id="rId8"/>
    <p:sldId id="272" r:id="rId9"/>
    <p:sldId id="286" r:id="rId10"/>
    <p:sldId id="273" r:id="rId11"/>
    <p:sldId id="278" r:id="rId12"/>
    <p:sldId id="274" r:id="rId13"/>
    <p:sldId id="279" r:id="rId14"/>
    <p:sldId id="281" r:id="rId15"/>
    <p:sldId id="282" r:id="rId16"/>
    <p:sldId id="280" r:id="rId17"/>
    <p:sldId id="275" r:id="rId18"/>
    <p:sldId id="276" r:id="rId19"/>
    <p:sldId id="277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304" r:id="rId30"/>
    <p:sldId id="301" r:id="rId31"/>
    <p:sldId id="300" r:id="rId32"/>
    <p:sldId id="299" r:id="rId33"/>
    <p:sldId id="303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5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e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1.wmf"/><Relationship Id="rId7" Type="http://schemas.openxmlformats.org/officeDocument/2006/relationships/image" Target="../media/image7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5.wmf"/><Relationship Id="rId5" Type="http://schemas.openxmlformats.org/officeDocument/2006/relationships/image" Target="../media/image13.wmf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wmf"/><Relationship Id="rId18" Type="http://schemas.openxmlformats.org/officeDocument/2006/relationships/image" Target="../media/image31.wmf"/><Relationship Id="rId3" Type="http://schemas.openxmlformats.org/officeDocument/2006/relationships/image" Target="../media/image19.emf"/><Relationship Id="rId21" Type="http://schemas.openxmlformats.org/officeDocument/2006/relationships/image" Target="../media/image34.emf"/><Relationship Id="rId7" Type="http://schemas.openxmlformats.org/officeDocument/2006/relationships/image" Target="../media/image8.wmf"/><Relationship Id="rId12" Type="http://schemas.openxmlformats.org/officeDocument/2006/relationships/image" Target="../media/image25.wmf"/><Relationship Id="rId17" Type="http://schemas.openxmlformats.org/officeDocument/2006/relationships/image" Target="../media/image30.wmf"/><Relationship Id="rId2" Type="http://schemas.openxmlformats.org/officeDocument/2006/relationships/image" Target="../media/image18.emf"/><Relationship Id="rId16" Type="http://schemas.openxmlformats.org/officeDocument/2006/relationships/image" Target="../media/image29.wmf"/><Relationship Id="rId20" Type="http://schemas.openxmlformats.org/officeDocument/2006/relationships/image" Target="../media/image33.wmf"/><Relationship Id="rId1" Type="http://schemas.openxmlformats.org/officeDocument/2006/relationships/image" Target="../media/image17.wmf"/><Relationship Id="rId6" Type="http://schemas.openxmlformats.org/officeDocument/2006/relationships/image" Target="../media/image7.wmf"/><Relationship Id="rId11" Type="http://schemas.openxmlformats.org/officeDocument/2006/relationships/image" Target="../media/image24.wmf"/><Relationship Id="rId5" Type="http://schemas.openxmlformats.org/officeDocument/2006/relationships/image" Target="../media/image5.wmf"/><Relationship Id="rId15" Type="http://schemas.openxmlformats.org/officeDocument/2006/relationships/image" Target="../media/image28.wmf"/><Relationship Id="rId23" Type="http://schemas.openxmlformats.org/officeDocument/2006/relationships/image" Target="../media/image36.wmf"/><Relationship Id="rId10" Type="http://schemas.openxmlformats.org/officeDocument/2006/relationships/image" Target="../media/image23.wmf"/><Relationship Id="rId19" Type="http://schemas.openxmlformats.org/officeDocument/2006/relationships/image" Target="../media/image32.wmf"/><Relationship Id="rId4" Type="http://schemas.openxmlformats.org/officeDocument/2006/relationships/image" Target="../media/image20.wmf"/><Relationship Id="rId9" Type="http://schemas.openxmlformats.org/officeDocument/2006/relationships/image" Target="../media/image22.wmf"/><Relationship Id="rId14" Type="http://schemas.openxmlformats.org/officeDocument/2006/relationships/image" Target="../media/image27.wmf"/><Relationship Id="rId22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8E3AA-F773-4A33-B1EE-FC79BBFC8423}" type="datetimeFigureOut">
              <a:rPr lang="en-GB" smtClean="0"/>
              <a:t>03/03/2019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24510-3855-4569-8736-055D3BBAD8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6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C87EC-BAD2-4DCD-89CD-F912BB9796A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99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8EBFF-64D9-4EA5-99DE-C19C13FC1454}" type="slidenum">
              <a:rPr lang="it-IT"/>
              <a:pPr/>
              <a:t>12</a:t>
            </a:fld>
            <a:endParaRPr 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951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78552F-5E9F-441A-825E-A2558D74F5C7}" type="slidenum">
              <a:rPr lang="it-IT"/>
              <a:pPr/>
              <a:t>17</a:t>
            </a:fld>
            <a:endParaRPr lang="it-IT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42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78552F-5E9F-441A-825E-A2558D74F5C7}" type="slidenum">
              <a:rPr lang="it-IT"/>
              <a:pPr/>
              <a:t>18</a:t>
            </a:fld>
            <a:endParaRPr lang="it-IT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930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78552F-5E9F-441A-825E-A2558D74F5C7}" type="slidenum">
              <a:rPr lang="it-IT"/>
              <a:pPr/>
              <a:t>19</a:t>
            </a:fld>
            <a:endParaRPr lang="it-IT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98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78552F-5E9F-441A-825E-A2558D74F5C7}" type="slidenum">
              <a:rPr lang="it-IT"/>
              <a:pPr/>
              <a:t>20</a:t>
            </a:fld>
            <a:endParaRPr lang="it-IT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0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0EA47-7BCE-44C1-AFF9-14687A753F25}" type="slidenum">
              <a:rPr lang="it-IT"/>
              <a:pPr/>
              <a:t>2</a:t>
            </a:fld>
            <a:endParaRPr lang="it-IT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46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0EA47-7BCE-44C1-AFF9-14687A753F25}" type="slidenum">
              <a:rPr lang="it-IT"/>
              <a:pPr/>
              <a:t>3</a:t>
            </a:fld>
            <a:endParaRPr lang="it-IT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799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0C619F-E4AA-4453-A928-38819342D973}" type="slidenum">
              <a:rPr lang="it-IT"/>
              <a:pPr/>
              <a:t>4</a:t>
            </a:fld>
            <a:endParaRPr lang="it-IT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5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1BDA4-599B-4702-A0E0-A5FF07FF3422}" type="slidenum">
              <a:rPr lang="it-IT"/>
              <a:pPr/>
              <a:t>5</a:t>
            </a:fld>
            <a:endParaRPr lang="it-IT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9E64E-46B5-4F7D-99DF-EF88EB439803}" type="slidenum">
              <a:rPr lang="it-IT"/>
              <a:pPr/>
              <a:t>6</a:t>
            </a:fld>
            <a:endParaRPr lang="it-IT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954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E6E6B-097B-48F1-96DD-86C8CCC2689C}" type="slidenum">
              <a:rPr lang="it-IT"/>
              <a:pPr/>
              <a:t>7</a:t>
            </a:fld>
            <a:endParaRPr lang="it-IT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89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ABC557-F2B6-4359-BC44-3B34EC727F8E}" type="slidenum">
              <a:rPr lang="it-IT"/>
              <a:pPr/>
              <a:t>8</a:t>
            </a:fld>
            <a:endParaRPr 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284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5B53D-655E-497C-9DEF-46714D4097AD}" type="slidenum">
              <a:rPr lang="it-IT"/>
              <a:pPr/>
              <a:t>10</a:t>
            </a:fld>
            <a:endParaRPr lang="it-IT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7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4340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14342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43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44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45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46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47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48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49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50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51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14352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353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354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A94954-DF22-4617-ACF0-1E0EE964976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1435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435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it-I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663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5F451E-C963-4DF0-A5C7-2331C782C68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9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7DF882-75D3-44E9-9501-8B2E906C403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20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AA94-0EB4-4B49-A3EF-94DBA15F11E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74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4CCED9-683B-4A25-B5E2-5143E0AFFD3C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2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866D3E-7905-4FB8-9285-053ED55D4F7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93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276564-E608-401C-BF65-41F88C9378B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25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19/09/2014</a:t>
            </a:r>
            <a:endParaRPr lang="en-GB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Nicola Poli - SIGRAV 2014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D255D-3315-4A96-A1F4-DE7F3E88C391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66080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68AB10-EB96-4E5C-B4A0-389749B26C6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3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2B2F-B45F-4D9E-96B9-6DC8124AB3B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63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6E9CE8-61AD-487E-83F0-2CBFF8F77A5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E21088-3F2F-4113-B347-631200FF6EAE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5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C21FF-A2E3-4021-8229-A908AE0D7AD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7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0B4DEC-A7BF-4DA8-A911-B4DBFBD06C8E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2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84101-E9D7-4A3A-97AB-9071948F531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69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49B8BF-F602-49DF-8981-A43D32770EF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9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74016-D03F-43EA-8419-6F2BD6DA730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331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32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32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32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32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sp>
          <p:nvSpPr>
            <p:cNvPr id="1332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32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33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332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8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4.emf"/><Relationship Id="rId4" Type="http://schemas.openxmlformats.org/officeDocument/2006/relationships/oleObject" Target="../embeddings/oleObject40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emf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.wmf"/><Relationship Id="rId26" Type="http://schemas.openxmlformats.org/officeDocument/2006/relationships/image" Target="../media/image15.wmf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10.wmf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11.bin"/><Relationship Id="rId25" Type="http://schemas.openxmlformats.org/officeDocument/2006/relationships/oleObject" Target="../embeddings/oleObject16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wmf"/><Relationship Id="rId20" Type="http://schemas.openxmlformats.org/officeDocument/2006/relationships/image" Target="../media/image8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14.wmf"/><Relationship Id="rId5" Type="http://schemas.openxmlformats.org/officeDocument/2006/relationships/image" Target="../media/image9.wmf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5.bin"/><Relationship Id="rId10" Type="http://schemas.openxmlformats.org/officeDocument/2006/relationships/image" Target="../media/image16.png"/><Relationship Id="rId19" Type="http://schemas.openxmlformats.org/officeDocument/2006/relationships/oleObject" Target="../embeddings/oleObject12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1.wmf"/><Relationship Id="rId14" Type="http://schemas.openxmlformats.org/officeDocument/2006/relationships/image" Target="../media/image13.wmf"/><Relationship Id="rId22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wmf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28.bin"/><Relationship Id="rId39" Type="http://schemas.openxmlformats.org/officeDocument/2006/relationships/image" Target="../media/image31.wmf"/><Relationship Id="rId21" Type="http://schemas.openxmlformats.org/officeDocument/2006/relationships/image" Target="../media/image22.wmf"/><Relationship Id="rId34" Type="http://schemas.openxmlformats.org/officeDocument/2006/relationships/oleObject" Target="../embeddings/oleObject32.bin"/><Relationship Id="rId42" Type="http://schemas.openxmlformats.org/officeDocument/2006/relationships/oleObject" Target="../embeddings/oleObject36.bin"/><Relationship Id="rId47" Type="http://schemas.openxmlformats.org/officeDocument/2006/relationships/image" Target="../media/image35.wmf"/><Relationship Id="rId50" Type="http://schemas.openxmlformats.org/officeDocument/2006/relationships/image" Target="../media/image37.jpe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3.bin"/><Relationship Id="rId29" Type="http://schemas.openxmlformats.org/officeDocument/2006/relationships/image" Target="../media/image26.wmf"/><Relationship Id="rId11" Type="http://schemas.openxmlformats.org/officeDocument/2006/relationships/image" Target="../media/image20.wmf"/><Relationship Id="rId24" Type="http://schemas.openxmlformats.org/officeDocument/2006/relationships/oleObject" Target="../embeddings/oleObject27.bin"/><Relationship Id="rId32" Type="http://schemas.openxmlformats.org/officeDocument/2006/relationships/oleObject" Target="../embeddings/oleObject31.bin"/><Relationship Id="rId37" Type="http://schemas.openxmlformats.org/officeDocument/2006/relationships/image" Target="../media/image30.wmf"/><Relationship Id="rId40" Type="http://schemas.openxmlformats.org/officeDocument/2006/relationships/oleObject" Target="../embeddings/oleObject35.bin"/><Relationship Id="rId45" Type="http://schemas.openxmlformats.org/officeDocument/2006/relationships/image" Target="../media/image34.emf"/><Relationship Id="rId5" Type="http://schemas.openxmlformats.org/officeDocument/2006/relationships/image" Target="../media/image17.wmf"/><Relationship Id="rId15" Type="http://schemas.openxmlformats.org/officeDocument/2006/relationships/image" Target="../media/image7.wmf"/><Relationship Id="rId23" Type="http://schemas.openxmlformats.org/officeDocument/2006/relationships/image" Target="../media/image23.wmf"/><Relationship Id="rId28" Type="http://schemas.openxmlformats.org/officeDocument/2006/relationships/oleObject" Target="../embeddings/oleObject29.bin"/><Relationship Id="rId36" Type="http://schemas.openxmlformats.org/officeDocument/2006/relationships/oleObject" Target="../embeddings/oleObject33.bin"/><Relationship Id="rId49" Type="http://schemas.openxmlformats.org/officeDocument/2006/relationships/image" Target="../media/image36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21.wmf"/><Relationship Id="rId31" Type="http://schemas.openxmlformats.org/officeDocument/2006/relationships/image" Target="../media/image27.wmf"/><Relationship Id="rId44" Type="http://schemas.openxmlformats.org/officeDocument/2006/relationships/oleObject" Target="../embeddings/oleObject37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9.e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25.wmf"/><Relationship Id="rId30" Type="http://schemas.openxmlformats.org/officeDocument/2006/relationships/oleObject" Target="../embeddings/oleObject30.bin"/><Relationship Id="rId35" Type="http://schemas.openxmlformats.org/officeDocument/2006/relationships/image" Target="../media/image29.wmf"/><Relationship Id="rId43" Type="http://schemas.openxmlformats.org/officeDocument/2006/relationships/image" Target="../media/image33.wmf"/><Relationship Id="rId48" Type="http://schemas.openxmlformats.org/officeDocument/2006/relationships/oleObject" Target="../embeddings/oleObject39.bin"/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7.xml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8.wmf"/><Relationship Id="rId25" Type="http://schemas.openxmlformats.org/officeDocument/2006/relationships/image" Target="../media/image24.wmf"/><Relationship Id="rId33" Type="http://schemas.openxmlformats.org/officeDocument/2006/relationships/image" Target="../media/image28.wmf"/><Relationship Id="rId38" Type="http://schemas.openxmlformats.org/officeDocument/2006/relationships/oleObject" Target="../embeddings/oleObject34.bin"/><Relationship Id="rId46" Type="http://schemas.openxmlformats.org/officeDocument/2006/relationships/oleObject" Target="../embeddings/oleObject38.bin"/><Relationship Id="rId20" Type="http://schemas.openxmlformats.org/officeDocument/2006/relationships/oleObject" Target="../embeddings/oleObject25.bin"/><Relationship Id="rId41" Type="http://schemas.openxmlformats.org/officeDocument/2006/relationships/image" Target="../media/image32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7792" y="1665544"/>
            <a:ext cx="6236208" cy="2608263"/>
          </a:xfrm>
        </p:spPr>
        <p:txBody>
          <a:bodyPr/>
          <a:lstStyle/>
          <a:p>
            <a:r>
              <a:rPr lang="en-GB" sz="3200" dirty="0" smtClean="0"/>
              <a:t>Measuring </a:t>
            </a:r>
            <a:r>
              <a:rPr lang="en-GB" sz="3200" dirty="0"/>
              <a:t>the Gravitational constant with Atom interferometry for Novel fundamental physics </a:t>
            </a:r>
            <a:r>
              <a:rPr lang="en-GB" sz="3200" dirty="0" smtClean="0"/>
              <a:t>Test </a:t>
            </a:r>
            <a:r>
              <a:rPr lang="en-GB" sz="3200" dirty="0"/>
              <a:t>(</a:t>
            </a:r>
            <a:r>
              <a:rPr lang="en-GB" sz="3200" dirty="0" smtClean="0"/>
              <a:t>MEGANTE)</a:t>
            </a:r>
            <a:endParaRPr lang="it-IT" sz="2000" dirty="0">
              <a:latin typeface="Helvetica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07792" y="4103065"/>
            <a:ext cx="6019800" cy="2666418"/>
          </a:xfrm>
        </p:spPr>
        <p:txBody>
          <a:bodyPr/>
          <a:lstStyle/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Gabriele </a:t>
            </a:r>
            <a:r>
              <a:rPr lang="en-GB" sz="2400" dirty="0" err="1"/>
              <a:t>Rosi</a:t>
            </a:r>
            <a:endParaRPr lang="en-GB" sz="2400" dirty="0"/>
          </a:p>
          <a:p>
            <a:pPr algn="ctr"/>
            <a:endParaRPr lang="en-GB" sz="900" dirty="0"/>
          </a:p>
          <a:p>
            <a:pPr algn="ctr"/>
            <a:r>
              <a:rPr lang="en-GB" sz="2400" i="1" dirty="0" err="1" smtClean="0"/>
              <a:t>Consiglio</a:t>
            </a:r>
            <a:r>
              <a:rPr lang="en-GB" sz="2400" i="1" dirty="0" smtClean="0"/>
              <a:t> di </a:t>
            </a:r>
            <a:r>
              <a:rPr lang="en-GB" sz="2400" i="1" dirty="0" err="1" smtClean="0"/>
              <a:t>Sezione</a:t>
            </a:r>
            <a:endParaRPr lang="en-GB" sz="2400" i="1" dirty="0"/>
          </a:p>
          <a:p>
            <a:pPr algn="ctr"/>
            <a:endParaRPr lang="en-GB" sz="900" i="1" dirty="0" smtClean="0"/>
          </a:p>
          <a:p>
            <a:pPr algn="ctr"/>
            <a:r>
              <a:rPr lang="en-GB" sz="2400" i="1" smtClean="0"/>
              <a:t>04/03/2019</a:t>
            </a:r>
            <a:endParaRPr lang="en-GB" sz="2400" i="1" dirty="0"/>
          </a:p>
        </p:txBody>
      </p:sp>
      <p:sp>
        <p:nvSpPr>
          <p:cNvPr id="76802" name="AutoShape 2" descr="data:image/jpeg;base64,/9j/4AAQSkZJRgABAQAAAQABAAD/2wCEAAkGBhQSERUUExQWFRMVGSAaGBgXFx4fIBwYFxocFhwcFxUbGyYeHRkvGhcdHy8jJCgpLDgtFh8yODArNScrLioBCQoKDQwOGg8OGjUkHyQ1MTU1LC4vLDA0NCwuNS01KSksMC81KTUqNDUqKSw1KSk0LjU2NC8sLDQpKSwpKjQ1Lf/AABEIAFwAYAMBIgACEQEDEQH/xAAbAAACAwEBAQAAAAAAAAAAAAAABAUGBwMCAf/EADcQAAECBAQDBgQGAQUAAAAAAAECEQADBCEFEjFBBlFhBxMiMnGBQmKRsRRScqHB8NEzNlOCkv/EABkBAAIDAQAAAAAAAAAAAAAAAAAEAgMFAf/EAC4RAAEEAQIEBAQHAAAAAAAAAAEAAgMREiExBEFRYROh4fAFFHGRIiMkQoHB0f/aAAwDAQACEQMRAD8A3GCCCBCIIIIELwucAQCWew9YO9Ds9+X+Yh8YlTVFIOVibBPPqTDeFUqpYIUBe+YHX1jJj46V/EmERkNH7qPTb18kwYmiPK9eikIh8VxRsuTMCDqQQDbS+sTEcZ9MFlL/AAl26wxx0M00RZC6j6+ShE5rXW4Wk8KqjMcqV4vy6ADn1jhxdxEKGkmTyAopYJSS2ZSiwD/3SJloheKeFJVfLTLnKWEpVmGRTeJiASCCDYn6wxwkRiYGSOy6nr5n3sq5nZWWClUsF7aqeYQmfKXJf4gcyfdgCB7RodPUJmJC0KCkqDgguCOhjJ8Y7HlywVU6+9A+Ehle2x/aOnZrjS6ao/CTHCJhOUK+CYLsx0dtObRoPjY4ZRpFkz2uxlG/NaxBBHGop84bMoD5S0JvLg22iynhV6pZGMII3zO2Uav0h3NZzbn094h6LBT5iopL+FuXWJSppRMlqlruFpKVNaygxblrGd8Ok4uRuXEiun+nv9ldO2NpqNfUT0KNlJJHIgx1jLeEsNRT43Nky3yIQoBy50SbmL5xJxNJopXeTSXNkoGqjyH8nSNd0dGm80kyXJpc7SlLQRnaePq9aO+Rh7yGdyVOU8wW09AY9VPakpVOJ0iQFZP9dK1N3ZLBJDeZJJN222jvgvUfmY/YK0KCM+lcfV1QgTKWgKpe6lElyNcrM4f1h/CO0qVMkTlzkGVMpw65erucoyux8zAg6OIDE4Lo4iM81copHaHgwT3dagMuRMQVt8SAsX9R9jCVNxtiU9PeSKFJlHykuSR0OYP7CH8O4gOJUdXKmSu6moSZakvbMoEDW4LjQxJrHMNqDpGSjH7aK6FQGsDxFY3NXkIyslx4nD+wgwpC8zzEqJIso7D02jDPxH9T8uGHlrRA59u2h2PVaXg/l53/AApaCCCNVLrN8G/3DUfoP2TEb2l1QGJyO+BVJQlBKRunMSphu7ND2IYRiEnE51VTSAsKskqKWIIG2cHaIziXBMTrlIVNpEhSAQChSQ4N2LzD/TDrayBvkst+WBaAbu9lLnibEMQ8FFJ/DydO9Xy6KZh6JBPWEMc4BTQ0E+aqaqZOUEgtZLFaSfDqb7n6RIU2I42hCU/hkKyhnORy3NpjPCuNjGKqSqTMpkZFM+UpBsX17zpHBYOhAH1XXU5pLgSfor3wmgCipgAw7pH7pBihTcEFVitfIJyhcrUDRQMpQLb3EaJgNIqVTSZawykS0pUHe4SAbxVeJOGqqXWfjaHKpaktMlqa9ms5AIIA3BcRUx1OOqYlZbG6XW6i5eE4vh6AJS0VElGiB4mA5ILKbokvFg4F4jlViZpElMqcCDNA+Il2U7PqDrEYvGcamDKmklyyficW63WR94l+BOE1UctapqgqfOOZZFwNbPuXJJPMxJ5GJyq+yhGDmAy67/0rPMlhWoe7/SEsYKsgyv5kuz+V7vlu3pHWuUckxKXzZDlbV2It1doihU1KSoFKiQ+XwuFFKUgFx5Qbq9XHqrQu09a7S62eVZQlgDclB0eY1zuUpR/66xxGKT3YDMWBAKCMzu4J2AIIfdt7x2mT5+QEg2Wl8qTmKcwJ8IBdLE/SOa6qoGYpQbEsCk3BKy7lzoE266R1C5DFKnKPC6spPkUxLKI1AuCACLajV4cFRMBlZ8zCapKiEm6cqgkkDQO19IWXX1LgJQbs5yFrqTcOB8JNje2jR2xWfMlrzJKiAkbKYXZ7eE66G+jQISaMRqSsKyq3ASUEO4QplbBQJUH6EXhqXWzmUb5QLHuyCSSBpsBfY6RzNfUuWR4WsSguRmIdmsrLfKb9Lx7NRUBSsuZQYqGZDfAhgOV8xbmGgQuUutqACSCSS7ZD+UMByBL32baGqKsnFctKwPEnOqzZRcMRzcpZ+SuUchXz7+FTNY92XbN5iGurLcJF3GkeJ2IzkkuCHUAD3d98rD4iRcjb3gQvEmpqEgJuVfMgnUk5iehYNyiwpFr3MI4VVLWFFbWITbmAM19w5b2h+BCTnKAno+ZKk/RlW/eHIi+I5CzJzyg82SRMQPzFOqf+ySpPvDOE4rLqZKJ0o5kLDjpzBGxBsR0iVaWog60m4IIIipIggggQiPE6clCSpRCUgOSSwAG5MLYpi0qnRnmrCU/uTyA1JjION+O5lW8tDokD4d1Nuv8Ax94tjjLyqJp2xjXfomeKe2GeJxFHkElNgpaHKz+bUMOQjzwvx5itfPTKlGU2q1mVZCeZ8X0G5iqcP8JT6+bklBkjzzD5Ujqdz01jeOGOGJNDJEqSOqlHVauaj9htDMnhxigNUtD4spyJ0UpKSQkAlyBcsznctHuCCEVoIjPuIMPqsNnLq6FPeU8w5p9PeyjrMQBcPu2+xGmgwRNrsVB7cgqThHa5RTk+Mqkq3Cw49lJcH9omxxtREP8AiZf1/iEse7O6OpKlql5JhuVSzlJPUeUn2jK+JuHkUqmQpav1lP8ACRFzWRv2sJWSSaMa0Vq1T2jUSRaYVnkhJ+5YRXMV7U1KBEiWEfMsufZIt94p/DWDpqFALUofpb+QY0bCuzekYKUJkw/Mu30SBEiyOPdVB88w/Dos2qqufVTLlc6Ydrk+wGgizcPdlK5hC6s92j/jSfEf1K0SPS/pGmUGGSpKcsqWlA+UN9TqfeGog6c7N0VkfBtBt5tL0GHy5EsS5SAhCdEpH9c9TDEEELp7ZEEEECF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6804" name="AutoShape 4" descr="data:image/jpeg;base64,/9j/4AAQSkZJRgABAQAAAQABAAD/2wCEAAkGBhQSERUUExQWFRMVGSAaGBgXFx4fIBwYFxocFhwcFxUbGyYeHRkvGhcdHy8jJCgpLDgtFh8yODArNScrLioBCQoKDQwOGg8OGjUkHyQ1MTU1LC4vLDA0NCwuNS01KSksMC81KTUqNDUqKSw1KSk0LjU2NC8sLDQpKSwpKjQ1Lf/AABEIAFwAYAMBIgACEQEDEQH/xAAbAAACAwEBAQAAAAAAAAAAAAAABAUGBwMCAf/EADcQAAECBAQDBgQGAQUAAAAAAAECEQADBCEFEjFBBlFhBxMiMnGBQmKRsRRScqHB8NEzNlOCkv/EABkBAAIDAQAAAAAAAAAAAAAAAAAEAgMFAf/EAC4RAAEEAQIEBAQHAAAAAAAAAAEAAgMREiExBEFRYROh4fAFFHGRIiMkQoHB0f/aAAwDAQACEQMRAD8A3GCCCBCIIIIELwucAQCWew9YO9Ds9+X+Yh8YlTVFIOVibBPPqTDeFUqpYIUBe+YHX1jJj46V/EmERkNH7qPTb18kwYmiPK9eikIh8VxRsuTMCDqQQDbS+sTEcZ9MFlL/AAl26wxx0M00RZC6j6+ShE5rXW4Wk8KqjMcqV4vy6ADn1jhxdxEKGkmTyAopYJSS2ZSiwD/3SJloheKeFJVfLTLnKWEpVmGRTeJiASCCDYn6wxwkRiYGSOy6nr5n3sq5nZWWClUsF7aqeYQmfKXJf4gcyfdgCB7RodPUJmJC0KCkqDgguCOhjJ8Y7HlywVU6+9A+Ehle2x/aOnZrjS6ao/CTHCJhOUK+CYLsx0dtObRoPjY4ZRpFkz2uxlG/NaxBBHGop84bMoD5S0JvLg22iynhV6pZGMII3zO2Uav0h3NZzbn094h6LBT5iopL+FuXWJSppRMlqlruFpKVNaygxblrGd8Ok4uRuXEiun+nv9ldO2NpqNfUT0KNlJJHIgx1jLeEsNRT43Nky3yIQoBy50SbmL5xJxNJopXeTSXNkoGqjyH8nSNd0dGm80kyXJpc7SlLQRnaePq9aO+Rh7yGdyVOU8wW09AY9VPakpVOJ0iQFZP9dK1N3ZLBJDeZJJN222jvgvUfmY/YK0KCM+lcfV1QgTKWgKpe6lElyNcrM4f1h/CO0qVMkTlzkGVMpw65erucoyux8zAg6OIDE4Lo4iM81copHaHgwT3dagMuRMQVt8SAsX9R9jCVNxtiU9PeSKFJlHykuSR0OYP7CH8O4gOJUdXKmSu6moSZakvbMoEDW4LjQxJrHMNqDpGSjH7aK6FQGsDxFY3NXkIyslx4nD+wgwpC8zzEqJIso7D02jDPxH9T8uGHlrRA59u2h2PVaXg/l53/AApaCCCNVLrN8G/3DUfoP2TEb2l1QGJyO+BVJQlBKRunMSphu7ND2IYRiEnE51VTSAsKskqKWIIG2cHaIziXBMTrlIVNpEhSAQChSQ4N2LzD/TDrayBvkst+WBaAbu9lLnibEMQ8FFJ/DydO9Xy6KZh6JBPWEMc4BTQ0E+aqaqZOUEgtZLFaSfDqb7n6RIU2I42hCU/hkKyhnORy3NpjPCuNjGKqSqTMpkZFM+UpBsX17zpHBYOhAH1XXU5pLgSfor3wmgCipgAw7pH7pBihTcEFVitfIJyhcrUDRQMpQLb3EaJgNIqVTSZawykS0pUHe4SAbxVeJOGqqXWfjaHKpaktMlqa9ms5AIIA3BcRUx1OOqYlZbG6XW6i5eE4vh6AJS0VElGiB4mA5ILKbokvFg4F4jlViZpElMqcCDNA+Il2U7PqDrEYvGcamDKmklyyficW63WR94l+BOE1UctapqgqfOOZZFwNbPuXJJPMxJ5GJyq+yhGDmAy67/0rPMlhWoe7/SEsYKsgyv5kuz+V7vlu3pHWuUckxKXzZDlbV2It1doihU1KSoFKiQ+XwuFFKUgFx5Qbq9XHqrQu09a7S62eVZQlgDclB0eY1zuUpR/66xxGKT3YDMWBAKCMzu4J2AIIfdt7x2mT5+QEg2Wl8qTmKcwJ8IBdLE/SOa6qoGYpQbEsCk3BKy7lzoE266R1C5DFKnKPC6spPkUxLKI1AuCACLajV4cFRMBlZ8zCapKiEm6cqgkkDQO19IWXX1LgJQbs5yFrqTcOB8JNje2jR2xWfMlrzJKiAkbKYXZ7eE66G+jQISaMRqSsKyq3ASUEO4QplbBQJUH6EXhqXWzmUb5QLHuyCSSBpsBfY6RzNfUuWR4WsSguRmIdmsrLfKb9Lx7NRUBSsuZQYqGZDfAhgOV8xbmGgQuUutqACSCSS7ZD+UMByBL32baGqKsnFctKwPEnOqzZRcMRzcpZ+SuUchXz7+FTNY92XbN5iGurLcJF3GkeJ2IzkkuCHUAD3d98rD4iRcjb3gQvEmpqEgJuVfMgnUk5iehYNyiwpFr3MI4VVLWFFbWITbmAM19w5b2h+BCTnKAno+ZKk/RlW/eHIi+I5CzJzyg82SRMQPzFOqf+ySpPvDOE4rLqZKJ0o5kLDjpzBGxBsR0iVaWog60m4IIIipIggggQiPE6clCSpRCUgOSSwAG5MLYpi0qnRnmrCU/uTyA1JjION+O5lW8tDokD4d1Nuv8Ax94tjjLyqJp2xjXfomeKe2GeJxFHkElNgpaHKz+bUMOQjzwvx5itfPTKlGU2q1mVZCeZ8X0G5iqcP8JT6+bklBkjzzD5Ujqdz01jeOGOGJNDJEqSOqlHVauaj9htDMnhxigNUtD4spyJ0UpKSQkAlyBcsznctHuCCEVoIjPuIMPqsNnLq6FPeU8w5p9PeyjrMQBcPu2+xGmgwRNrsVB7cgqThHa5RTk+Mqkq3Cw49lJcH9omxxtREP8AiZf1/iEse7O6OpKlql5JhuVSzlJPUeUn2jK+JuHkUqmQpav1lP8ACRFzWRv2sJWSSaMa0Vq1T2jUSRaYVnkhJ+5YRXMV7U1KBEiWEfMsufZIt94p/DWDpqFALUofpb+QY0bCuzekYKUJkw/Mu30SBEiyOPdVB88w/Dos2qqufVTLlc6Ydrk+wGgizcPdlK5hC6s92j/jSfEf1K0SPS/pGmUGGSpKcsqWlA+UN9TqfeGog6c7N0VkfBtBt5tL0GHy5EsS5SAhCdEpH9c9TDEEELp7ZEEEECF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6"/>
          <a:stretch>
            <a:fillRect/>
          </a:stretch>
        </p:blipFill>
        <p:spPr>
          <a:xfrm>
            <a:off x="5724143" y="267853"/>
            <a:ext cx="1786475" cy="93734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42871"/>
          <a:stretch>
            <a:fillRect/>
          </a:stretch>
        </p:blipFill>
        <p:spPr>
          <a:xfrm>
            <a:off x="7808147" y="160338"/>
            <a:ext cx="1152973" cy="11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20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425950" y="2552721"/>
            <a:ext cx="2160588" cy="358775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425950" y="3463946"/>
            <a:ext cx="3024188" cy="357187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51350" y="4700608"/>
            <a:ext cx="1728788" cy="366713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425950" y="1630383"/>
            <a:ext cx="2160588" cy="358775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6297613" y="5211783"/>
            <a:ext cx="360362" cy="576263"/>
          </a:xfrm>
          <a:prstGeom prst="downArrow">
            <a:avLst>
              <a:gd name="adj1" fmla="val 50000"/>
              <a:gd name="adj2" fmla="val 39978"/>
            </a:avLst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6226175" y="5788046"/>
            <a:ext cx="52228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it-IT" sz="3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</a:t>
            </a:r>
            <a:endParaRPr lang="en-US" sz="20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425950" y="1617683"/>
            <a:ext cx="4718050" cy="3749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SOURCE MASSES</a:t>
            </a:r>
          </a:p>
          <a:p>
            <a:pPr marL="838200" indent="-838200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Well-characterized tungsten cylinders</a:t>
            </a:r>
          </a:p>
          <a:p>
            <a:pPr marL="838200" indent="-838200"/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838200" indent="-838200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PROBE MASSES</a:t>
            </a:r>
          </a:p>
          <a:p>
            <a:pPr marL="838200" indent="-838200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Cold, freely falling </a:t>
            </a:r>
            <a:r>
              <a:rPr lang="en-US" sz="2000" baseline="30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87</a:t>
            </a: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Rb atoms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838200" indent="-838200"/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838200" indent="-838200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MEASUREMENT METHOD</a:t>
            </a:r>
          </a:p>
          <a:p>
            <a:pPr marL="838200" indent="-838200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Raman atom </a:t>
            </a:r>
            <a:r>
              <a:rPr lang="en-US" sz="200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interferometry</a:t>
            </a: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(local acc.)</a:t>
            </a:r>
          </a:p>
          <a:p>
            <a:pPr marL="838200" indent="-838200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Spatial &amp; temporal differential scheme</a:t>
            </a:r>
          </a:p>
          <a:p>
            <a:pPr marL="838200" indent="-838200"/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838200" indent="-838200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CALCULATION of gravitational attraction</a:t>
            </a:r>
          </a:p>
          <a:p>
            <a:pPr marL="838200" indent="-838200"/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323850" y="1844675"/>
            <a:ext cx="1727200" cy="4033838"/>
            <a:chOff x="1474" y="572"/>
            <a:chExt cx="1088" cy="2541"/>
          </a:xfrm>
        </p:grpSpPr>
        <p:grpSp>
          <p:nvGrpSpPr>
            <p:cNvPr id="29707" name="Group 11"/>
            <p:cNvGrpSpPr>
              <a:grpSpLocks/>
            </p:cNvGrpSpPr>
            <p:nvPr/>
          </p:nvGrpSpPr>
          <p:grpSpPr bwMode="auto">
            <a:xfrm>
              <a:off x="1474" y="1506"/>
              <a:ext cx="1088" cy="746"/>
              <a:chOff x="2064" y="2704"/>
              <a:chExt cx="1043" cy="746"/>
            </a:xfrm>
          </p:grpSpPr>
          <p:grpSp>
            <p:nvGrpSpPr>
              <p:cNvPr id="29708" name="Group 12"/>
              <p:cNvGrpSpPr>
                <a:grpSpLocks/>
              </p:cNvGrpSpPr>
              <p:nvPr/>
            </p:nvGrpSpPr>
            <p:grpSpPr bwMode="auto">
              <a:xfrm>
                <a:off x="2064" y="2704"/>
                <a:ext cx="1043" cy="479"/>
                <a:chOff x="204" y="1979"/>
                <a:chExt cx="726" cy="323"/>
              </a:xfrm>
            </p:grpSpPr>
            <p:sp>
              <p:nvSpPr>
                <p:cNvPr id="29709" name="AutoShape 13"/>
                <p:cNvSpPr>
                  <a:spLocks noChangeArrowheads="1"/>
                </p:cNvSpPr>
                <p:nvPr/>
              </p:nvSpPr>
              <p:spPr bwMode="auto">
                <a:xfrm>
                  <a:off x="476" y="1979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10" name="AutoShape 14"/>
                <p:cNvSpPr>
                  <a:spLocks noChangeArrowheads="1"/>
                </p:cNvSpPr>
                <p:nvPr/>
              </p:nvSpPr>
              <p:spPr bwMode="auto">
                <a:xfrm>
                  <a:off x="385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11" name="AutoShape 15"/>
                <p:cNvSpPr>
                  <a:spLocks noChangeArrowheads="1"/>
                </p:cNvSpPr>
                <p:nvPr/>
              </p:nvSpPr>
              <p:spPr bwMode="auto">
                <a:xfrm>
                  <a:off x="567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12" name="AutoShape 16"/>
                <p:cNvSpPr>
                  <a:spLocks noChangeArrowheads="1"/>
                </p:cNvSpPr>
                <p:nvPr/>
              </p:nvSpPr>
              <p:spPr bwMode="auto">
                <a:xfrm>
                  <a:off x="749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13" name="AutoShape 17"/>
                <p:cNvSpPr>
                  <a:spLocks noChangeArrowheads="1"/>
                </p:cNvSpPr>
                <p:nvPr/>
              </p:nvSpPr>
              <p:spPr bwMode="auto">
                <a:xfrm>
                  <a:off x="204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sp>
            <p:nvSpPr>
              <p:cNvPr id="29714" name="AutoShape 18"/>
              <p:cNvSpPr>
                <a:spLocks noChangeArrowheads="1"/>
              </p:cNvSpPr>
              <p:nvPr/>
            </p:nvSpPr>
            <p:spPr bwMode="auto">
              <a:xfrm>
                <a:off x="2195" y="2882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15" name="AutoShape 19"/>
              <p:cNvSpPr>
                <a:spLocks noChangeArrowheads="1"/>
              </p:cNvSpPr>
              <p:nvPr/>
            </p:nvSpPr>
            <p:spPr bwMode="auto">
              <a:xfrm>
                <a:off x="2717" y="2882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16" name="AutoShape 20"/>
              <p:cNvSpPr>
                <a:spLocks noChangeArrowheads="1"/>
              </p:cNvSpPr>
              <p:nvPr/>
            </p:nvSpPr>
            <p:spPr bwMode="auto">
              <a:xfrm>
                <a:off x="2064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17" name="AutoShape 21"/>
              <p:cNvSpPr>
                <a:spLocks noChangeArrowheads="1"/>
              </p:cNvSpPr>
              <p:nvPr/>
            </p:nvSpPr>
            <p:spPr bwMode="auto">
              <a:xfrm>
                <a:off x="2846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18" name="AutoShape 22"/>
              <p:cNvSpPr>
                <a:spLocks noChangeArrowheads="1"/>
              </p:cNvSpPr>
              <p:nvPr/>
            </p:nvSpPr>
            <p:spPr bwMode="auto">
              <a:xfrm>
                <a:off x="2324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19" name="AutoShape 23"/>
              <p:cNvSpPr>
                <a:spLocks noChangeArrowheads="1"/>
              </p:cNvSpPr>
              <p:nvPr/>
            </p:nvSpPr>
            <p:spPr bwMode="auto">
              <a:xfrm>
                <a:off x="2586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20" name="AutoShape 24"/>
              <p:cNvSpPr>
                <a:spLocks noChangeArrowheads="1"/>
              </p:cNvSpPr>
              <p:nvPr/>
            </p:nvSpPr>
            <p:spPr bwMode="auto">
              <a:xfrm>
                <a:off x="2455" y="3057"/>
                <a:ext cx="260" cy="393"/>
              </a:xfrm>
              <a:prstGeom prst="can">
                <a:avLst>
                  <a:gd name="adj" fmla="val 37788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</p:grpSp>
        <p:graphicFrame>
          <p:nvGraphicFramePr>
            <p:cNvPr id="29721" name="Object 25"/>
            <p:cNvGraphicFramePr>
              <a:graphicFrameLocks noChangeAspect="1"/>
            </p:cNvGraphicFramePr>
            <p:nvPr/>
          </p:nvGraphicFramePr>
          <p:xfrm>
            <a:off x="1942" y="2258"/>
            <a:ext cx="136" cy="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6" name="CorelDRAW" r:id="rId4" imgW="1454400" imgH="1454400" progId="">
                    <p:embed/>
                  </p:oleObj>
                </mc:Choice>
                <mc:Fallback>
                  <p:oleObj name="CorelDRAW" r:id="rId4" imgW="1454400" imgH="1454400" progId="">
                    <p:embed/>
                    <p:pic>
                      <p:nvPicPr>
                        <p:cNvPr id="29721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2" y="2258"/>
                          <a:ext cx="136" cy="130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0"/>
                          </a:schemeClr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722" name="Group 26"/>
            <p:cNvGrpSpPr>
              <a:grpSpLocks/>
            </p:cNvGrpSpPr>
            <p:nvPr/>
          </p:nvGrpSpPr>
          <p:grpSpPr bwMode="auto">
            <a:xfrm>
              <a:off x="1474" y="1163"/>
              <a:ext cx="1088" cy="746"/>
              <a:chOff x="2064" y="2704"/>
              <a:chExt cx="1043" cy="746"/>
            </a:xfrm>
          </p:grpSpPr>
          <p:grpSp>
            <p:nvGrpSpPr>
              <p:cNvPr id="29723" name="Group 27"/>
              <p:cNvGrpSpPr>
                <a:grpSpLocks/>
              </p:cNvGrpSpPr>
              <p:nvPr/>
            </p:nvGrpSpPr>
            <p:grpSpPr bwMode="auto">
              <a:xfrm>
                <a:off x="2064" y="2704"/>
                <a:ext cx="1043" cy="479"/>
                <a:chOff x="204" y="1979"/>
                <a:chExt cx="726" cy="323"/>
              </a:xfrm>
            </p:grpSpPr>
            <p:sp>
              <p:nvSpPr>
                <p:cNvPr id="29724" name="AutoShape 28"/>
                <p:cNvSpPr>
                  <a:spLocks noChangeArrowheads="1"/>
                </p:cNvSpPr>
                <p:nvPr/>
              </p:nvSpPr>
              <p:spPr bwMode="auto">
                <a:xfrm>
                  <a:off x="476" y="1979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25" name="AutoShape 29"/>
                <p:cNvSpPr>
                  <a:spLocks noChangeArrowheads="1"/>
                </p:cNvSpPr>
                <p:nvPr/>
              </p:nvSpPr>
              <p:spPr bwMode="auto">
                <a:xfrm>
                  <a:off x="385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26" name="AutoShape 30"/>
                <p:cNvSpPr>
                  <a:spLocks noChangeArrowheads="1"/>
                </p:cNvSpPr>
                <p:nvPr/>
              </p:nvSpPr>
              <p:spPr bwMode="auto">
                <a:xfrm>
                  <a:off x="567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27" name="AutoShape 31"/>
                <p:cNvSpPr>
                  <a:spLocks noChangeArrowheads="1"/>
                </p:cNvSpPr>
                <p:nvPr/>
              </p:nvSpPr>
              <p:spPr bwMode="auto">
                <a:xfrm>
                  <a:off x="749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28" name="AutoShape 32"/>
                <p:cNvSpPr>
                  <a:spLocks noChangeArrowheads="1"/>
                </p:cNvSpPr>
                <p:nvPr/>
              </p:nvSpPr>
              <p:spPr bwMode="auto">
                <a:xfrm>
                  <a:off x="204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sp>
            <p:nvSpPr>
              <p:cNvPr id="29729" name="AutoShape 33"/>
              <p:cNvSpPr>
                <a:spLocks noChangeArrowheads="1"/>
              </p:cNvSpPr>
              <p:nvPr/>
            </p:nvSpPr>
            <p:spPr bwMode="auto">
              <a:xfrm>
                <a:off x="2195" y="2882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30" name="AutoShape 34"/>
              <p:cNvSpPr>
                <a:spLocks noChangeArrowheads="1"/>
              </p:cNvSpPr>
              <p:nvPr/>
            </p:nvSpPr>
            <p:spPr bwMode="auto">
              <a:xfrm>
                <a:off x="2717" y="2882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31" name="AutoShape 35"/>
              <p:cNvSpPr>
                <a:spLocks noChangeArrowheads="1"/>
              </p:cNvSpPr>
              <p:nvPr/>
            </p:nvSpPr>
            <p:spPr bwMode="auto">
              <a:xfrm>
                <a:off x="2064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32" name="AutoShape 36"/>
              <p:cNvSpPr>
                <a:spLocks noChangeArrowheads="1"/>
              </p:cNvSpPr>
              <p:nvPr/>
            </p:nvSpPr>
            <p:spPr bwMode="auto">
              <a:xfrm>
                <a:off x="2846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33" name="AutoShape 37"/>
              <p:cNvSpPr>
                <a:spLocks noChangeArrowheads="1"/>
              </p:cNvSpPr>
              <p:nvPr/>
            </p:nvSpPr>
            <p:spPr bwMode="auto">
              <a:xfrm>
                <a:off x="2324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34" name="AutoShape 38"/>
              <p:cNvSpPr>
                <a:spLocks noChangeArrowheads="1"/>
              </p:cNvSpPr>
              <p:nvPr/>
            </p:nvSpPr>
            <p:spPr bwMode="auto">
              <a:xfrm>
                <a:off x="2586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35" name="AutoShape 39"/>
              <p:cNvSpPr>
                <a:spLocks noChangeArrowheads="1"/>
              </p:cNvSpPr>
              <p:nvPr/>
            </p:nvSpPr>
            <p:spPr bwMode="auto">
              <a:xfrm>
                <a:off x="2455" y="3057"/>
                <a:ext cx="260" cy="393"/>
              </a:xfrm>
              <a:prstGeom prst="can">
                <a:avLst>
                  <a:gd name="adj" fmla="val 37788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</p:grpSp>
        <p:graphicFrame>
          <p:nvGraphicFramePr>
            <p:cNvPr id="29736" name="Object 40"/>
            <p:cNvGraphicFramePr>
              <a:graphicFrameLocks noChangeAspect="1"/>
            </p:cNvGraphicFramePr>
            <p:nvPr/>
          </p:nvGraphicFramePr>
          <p:xfrm>
            <a:off x="1947" y="1323"/>
            <a:ext cx="136" cy="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7" name="CorelDRAW" r:id="rId6" imgW="1454400" imgH="1454400" progId="">
                    <p:embed/>
                  </p:oleObj>
                </mc:Choice>
                <mc:Fallback>
                  <p:oleObj name="CorelDRAW" r:id="rId6" imgW="1454400" imgH="1454400" progId="">
                    <p:embed/>
                    <p:pic>
                      <p:nvPicPr>
                        <p:cNvPr id="29736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7" y="1323"/>
                          <a:ext cx="136" cy="130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0"/>
                          </a:schemeClr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737" name="Group 41"/>
            <p:cNvGrpSpPr>
              <a:grpSpLocks/>
            </p:cNvGrpSpPr>
            <p:nvPr/>
          </p:nvGrpSpPr>
          <p:grpSpPr bwMode="auto">
            <a:xfrm>
              <a:off x="1927" y="572"/>
              <a:ext cx="182" cy="862"/>
              <a:chOff x="2245" y="618"/>
              <a:chExt cx="272" cy="2540"/>
            </a:xfrm>
          </p:grpSpPr>
          <p:grpSp>
            <p:nvGrpSpPr>
              <p:cNvPr id="29738" name="Group 42"/>
              <p:cNvGrpSpPr>
                <a:grpSpLocks/>
              </p:cNvGrpSpPr>
              <p:nvPr/>
            </p:nvGrpSpPr>
            <p:grpSpPr bwMode="auto">
              <a:xfrm>
                <a:off x="2245" y="2523"/>
                <a:ext cx="272" cy="635"/>
                <a:chOff x="2245" y="858"/>
                <a:chExt cx="576" cy="2300"/>
              </a:xfrm>
            </p:grpSpPr>
            <p:sp>
              <p:nvSpPr>
                <p:cNvPr id="29739" name="Rectangle 43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40" name="Rectangle 44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41" name="Rectangle 45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42" name="Rectangle 46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grpSp>
            <p:nvGrpSpPr>
              <p:cNvPr id="29743" name="Group 47"/>
              <p:cNvGrpSpPr>
                <a:grpSpLocks/>
              </p:cNvGrpSpPr>
              <p:nvPr/>
            </p:nvGrpSpPr>
            <p:grpSpPr bwMode="auto">
              <a:xfrm>
                <a:off x="2245" y="1888"/>
                <a:ext cx="272" cy="635"/>
                <a:chOff x="2245" y="858"/>
                <a:chExt cx="576" cy="2300"/>
              </a:xfrm>
            </p:grpSpPr>
            <p:sp>
              <p:nvSpPr>
                <p:cNvPr id="29744" name="Rectangle 48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45" name="Rectangle 49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46" name="Rectangle 50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47" name="Rectangle 51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grpSp>
            <p:nvGrpSpPr>
              <p:cNvPr id="29748" name="Group 52"/>
              <p:cNvGrpSpPr>
                <a:grpSpLocks/>
              </p:cNvGrpSpPr>
              <p:nvPr/>
            </p:nvGrpSpPr>
            <p:grpSpPr bwMode="auto">
              <a:xfrm>
                <a:off x="2245" y="1253"/>
                <a:ext cx="272" cy="635"/>
                <a:chOff x="2245" y="858"/>
                <a:chExt cx="576" cy="2300"/>
              </a:xfrm>
            </p:grpSpPr>
            <p:sp>
              <p:nvSpPr>
                <p:cNvPr id="29749" name="Rectangle 53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50" name="Rectangle 54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51" name="Rectangle 55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52" name="Rectangle 56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grpSp>
            <p:nvGrpSpPr>
              <p:cNvPr id="29753" name="Group 57"/>
              <p:cNvGrpSpPr>
                <a:grpSpLocks/>
              </p:cNvGrpSpPr>
              <p:nvPr/>
            </p:nvGrpSpPr>
            <p:grpSpPr bwMode="auto">
              <a:xfrm>
                <a:off x="2245" y="618"/>
                <a:ext cx="272" cy="635"/>
                <a:chOff x="2245" y="858"/>
                <a:chExt cx="576" cy="2300"/>
              </a:xfrm>
            </p:grpSpPr>
            <p:sp>
              <p:nvSpPr>
                <p:cNvPr id="29754" name="Rectangle 58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55" name="Rectangle 59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56" name="Rectangle 60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57" name="Rectangle 61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29758" name="Group 62"/>
            <p:cNvGrpSpPr>
              <a:grpSpLocks/>
            </p:cNvGrpSpPr>
            <p:nvPr/>
          </p:nvGrpSpPr>
          <p:grpSpPr bwMode="auto">
            <a:xfrm>
              <a:off x="1927" y="2251"/>
              <a:ext cx="182" cy="862"/>
              <a:chOff x="2245" y="618"/>
              <a:chExt cx="272" cy="2540"/>
            </a:xfrm>
          </p:grpSpPr>
          <p:grpSp>
            <p:nvGrpSpPr>
              <p:cNvPr id="29759" name="Group 63"/>
              <p:cNvGrpSpPr>
                <a:grpSpLocks/>
              </p:cNvGrpSpPr>
              <p:nvPr/>
            </p:nvGrpSpPr>
            <p:grpSpPr bwMode="auto">
              <a:xfrm>
                <a:off x="2245" y="2523"/>
                <a:ext cx="272" cy="635"/>
                <a:chOff x="2245" y="858"/>
                <a:chExt cx="576" cy="2300"/>
              </a:xfrm>
            </p:grpSpPr>
            <p:sp>
              <p:nvSpPr>
                <p:cNvPr id="29760" name="Rectangle 64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61" name="Rectangle 65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62" name="Rectangle 66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63" name="Rectangle 67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grpSp>
            <p:nvGrpSpPr>
              <p:cNvPr id="29764" name="Group 68"/>
              <p:cNvGrpSpPr>
                <a:grpSpLocks/>
              </p:cNvGrpSpPr>
              <p:nvPr/>
            </p:nvGrpSpPr>
            <p:grpSpPr bwMode="auto">
              <a:xfrm>
                <a:off x="2245" y="1888"/>
                <a:ext cx="272" cy="635"/>
                <a:chOff x="2245" y="858"/>
                <a:chExt cx="576" cy="2300"/>
              </a:xfrm>
            </p:grpSpPr>
            <p:sp>
              <p:nvSpPr>
                <p:cNvPr id="29765" name="Rectangle 69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66" name="Rectangle 70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67" name="Rectangle 71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68" name="Rectangle 72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grpSp>
            <p:nvGrpSpPr>
              <p:cNvPr id="29769" name="Group 73"/>
              <p:cNvGrpSpPr>
                <a:grpSpLocks/>
              </p:cNvGrpSpPr>
              <p:nvPr/>
            </p:nvGrpSpPr>
            <p:grpSpPr bwMode="auto">
              <a:xfrm>
                <a:off x="2245" y="1253"/>
                <a:ext cx="272" cy="635"/>
                <a:chOff x="2245" y="858"/>
                <a:chExt cx="576" cy="2300"/>
              </a:xfrm>
            </p:grpSpPr>
            <p:sp>
              <p:nvSpPr>
                <p:cNvPr id="29770" name="Rectangle 74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71" name="Rectangle 75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72" name="Rectangle 76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73" name="Rectangle 77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grpSp>
            <p:nvGrpSpPr>
              <p:cNvPr id="29774" name="Group 78"/>
              <p:cNvGrpSpPr>
                <a:grpSpLocks/>
              </p:cNvGrpSpPr>
              <p:nvPr/>
            </p:nvGrpSpPr>
            <p:grpSpPr bwMode="auto">
              <a:xfrm>
                <a:off x="2245" y="618"/>
                <a:ext cx="272" cy="635"/>
                <a:chOff x="2245" y="858"/>
                <a:chExt cx="576" cy="2300"/>
              </a:xfrm>
            </p:grpSpPr>
            <p:sp>
              <p:nvSpPr>
                <p:cNvPr id="29775" name="Rectangle 79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76" name="Rectangle 80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77" name="Rectangle 81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78" name="Rectangle 82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29779" name="Group 83"/>
          <p:cNvGrpSpPr>
            <a:grpSpLocks/>
          </p:cNvGrpSpPr>
          <p:nvPr/>
        </p:nvGrpSpPr>
        <p:grpSpPr bwMode="auto">
          <a:xfrm>
            <a:off x="2195513" y="1844675"/>
            <a:ext cx="1728787" cy="4029075"/>
            <a:chOff x="3651" y="572"/>
            <a:chExt cx="1089" cy="2538"/>
          </a:xfrm>
        </p:grpSpPr>
        <p:grpSp>
          <p:nvGrpSpPr>
            <p:cNvPr id="29780" name="Group 84"/>
            <p:cNvGrpSpPr>
              <a:grpSpLocks/>
            </p:cNvGrpSpPr>
            <p:nvPr/>
          </p:nvGrpSpPr>
          <p:grpSpPr bwMode="auto">
            <a:xfrm>
              <a:off x="3652" y="2095"/>
              <a:ext cx="1088" cy="746"/>
              <a:chOff x="2064" y="2704"/>
              <a:chExt cx="1043" cy="746"/>
            </a:xfrm>
          </p:grpSpPr>
          <p:grpSp>
            <p:nvGrpSpPr>
              <p:cNvPr id="29781" name="Group 85"/>
              <p:cNvGrpSpPr>
                <a:grpSpLocks/>
              </p:cNvGrpSpPr>
              <p:nvPr/>
            </p:nvGrpSpPr>
            <p:grpSpPr bwMode="auto">
              <a:xfrm>
                <a:off x="2064" y="2704"/>
                <a:ext cx="1043" cy="479"/>
                <a:chOff x="204" y="1979"/>
                <a:chExt cx="726" cy="323"/>
              </a:xfrm>
            </p:grpSpPr>
            <p:sp>
              <p:nvSpPr>
                <p:cNvPr id="29782" name="AutoShape 86"/>
                <p:cNvSpPr>
                  <a:spLocks noChangeArrowheads="1"/>
                </p:cNvSpPr>
                <p:nvPr/>
              </p:nvSpPr>
              <p:spPr bwMode="auto">
                <a:xfrm>
                  <a:off x="476" y="1979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83" name="AutoShape 87"/>
                <p:cNvSpPr>
                  <a:spLocks noChangeArrowheads="1"/>
                </p:cNvSpPr>
                <p:nvPr/>
              </p:nvSpPr>
              <p:spPr bwMode="auto">
                <a:xfrm>
                  <a:off x="385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84" name="AutoShape 88"/>
                <p:cNvSpPr>
                  <a:spLocks noChangeArrowheads="1"/>
                </p:cNvSpPr>
                <p:nvPr/>
              </p:nvSpPr>
              <p:spPr bwMode="auto">
                <a:xfrm>
                  <a:off x="567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85" name="AutoShape 89"/>
                <p:cNvSpPr>
                  <a:spLocks noChangeArrowheads="1"/>
                </p:cNvSpPr>
                <p:nvPr/>
              </p:nvSpPr>
              <p:spPr bwMode="auto">
                <a:xfrm>
                  <a:off x="749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86" name="AutoShape 90"/>
                <p:cNvSpPr>
                  <a:spLocks noChangeArrowheads="1"/>
                </p:cNvSpPr>
                <p:nvPr/>
              </p:nvSpPr>
              <p:spPr bwMode="auto">
                <a:xfrm>
                  <a:off x="204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sp>
            <p:nvSpPr>
              <p:cNvPr id="29787" name="AutoShape 91"/>
              <p:cNvSpPr>
                <a:spLocks noChangeArrowheads="1"/>
              </p:cNvSpPr>
              <p:nvPr/>
            </p:nvSpPr>
            <p:spPr bwMode="auto">
              <a:xfrm>
                <a:off x="2195" y="2882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88" name="AutoShape 92"/>
              <p:cNvSpPr>
                <a:spLocks noChangeArrowheads="1"/>
              </p:cNvSpPr>
              <p:nvPr/>
            </p:nvSpPr>
            <p:spPr bwMode="auto">
              <a:xfrm>
                <a:off x="2717" y="2882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89" name="AutoShape 93"/>
              <p:cNvSpPr>
                <a:spLocks noChangeArrowheads="1"/>
              </p:cNvSpPr>
              <p:nvPr/>
            </p:nvSpPr>
            <p:spPr bwMode="auto">
              <a:xfrm>
                <a:off x="2064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90" name="AutoShape 94"/>
              <p:cNvSpPr>
                <a:spLocks noChangeArrowheads="1"/>
              </p:cNvSpPr>
              <p:nvPr/>
            </p:nvSpPr>
            <p:spPr bwMode="auto">
              <a:xfrm>
                <a:off x="2846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91" name="AutoShape 95"/>
              <p:cNvSpPr>
                <a:spLocks noChangeArrowheads="1"/>
              </p:cNvSpPr>
              <p:nvPr/>
            </p:nvSpPr>
            <p:spPr bwMode="auto">
              <a:xfrm>
                <a:off x="2324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92" name="AutoShape 96"/>
              <p:cNvSpPr>
                <a:spLocks noChangeArrowheads="1"/>
              </p:cNvSpPr>
              <p:nvPr/>
            </p:nvSpPr>
            <p:spPr bwMode="auto">
              <a:xfrm>
                <a:off x="2586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793" name="AutoShape 97"/>
              <p:cNvSpPr>
                <a:spLocks noChangeArrowheads="1"/>
              </p:cNvSpPr>
              <p:nvPr/>
            </p:nvSpPr>
            <p:spPr bwMode="auto">
              <a:xfrm>
                <a:off x="2455" y="3057"/>
                <a:ext cx="260" cy="393"/>
              </a:xfrm>
              <a:prstGeom prst="can">
                <a:avLst>
                  <a:gd name="adj" fmla="val 37788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</p:grpSp>
        <p:graphicFrame>
          <p:nvGraphicFramePr>
            <p:cNvPr id="29794" name="Object 98"/>
            <p:cNvGraphicFramePr>
              <a:graphicFrameLocks noChangeAspect="1"/>
            </p:cNvGraphicFramePr>
            <p:nvPr/>
          </p:nvGraphicFramePr>
          <p:xfrm>
            <a:off x="4121" y="2257"/>
            <a:ext cx="136" cy="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8" name="CorelDRAW" r:id="rId7" imgW="1454400" imgH="1454400" progId="">
                    <p:embed/>
                  </p:oleObj>
                </mc:Choice>
                <mc:Fallback>
                  <p:oleObj name="CorelDRAW" r:id="rId7" imgW="1454400" imgH="1454400" progId="">
                    <p:embed/>
                    <p:pic>
                      <p:nvPicPr>
                        <p:cNvPr id="29794" name="Object 9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1" y="2257"/>
                          <a:ext cx="136" cy="130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0"/>
                          </a:schemeClr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795" name="Group 99"/>
            <p:cNvGrpSpPr>
              <a:grpSpLocks/>
            </p:cNvGrpSpPr>
            <p:nvPr/>
          </p:nvGrpSpPr>
          <p:grpSpPr bwMode="auto">
            <a:xfrm>
              <a:off x="3651" y="573"/>
              <a:ext cx="1088" cy="746"/>
              <a:chOff x="2064" y="2704"/>
              <a:chExt cx="1043" cy="746"/>
            </a:xfrm>
          </p:grpSpPr>
          <p:grpSp>
            <p:nvGrpSpPr>
              <p:cNvPr id="29796" name="Group 100"/>
              <p:cNvGrpSpPr>
                <a:grpSpLocks/>
              </p:cNvGrpSpPr>
              <p:nvPr/>
            </p:nvGrpSpPr>
            <p:grpSpPr bwMode="auto">
              <a:xfrm>
                <a:off x="2064" y="2704"/>
                <a:ext cx="1043" cy="479"/>
                <a:chOff x="204" y="1979"/>
                <a:chExt cx="726" cy="323"/>
              </a:xfrm>
            </p:grpSpPr>
            <p:sp>
              <p:nvSpPr>
                <p:cNvPr id="29797" name="AutoShape 101"/>
                <p:cNvSpPr>
                  <a:spLocks noChangeArrowheads="1"/>
                </p:cNvSpPr>
                <p:nvPr/>
              </p:nvSpPr>
              <p:spPr bwMode="auto">
                <a:xfrm>
                  <a:off x="476" y="1979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98" name="AutoShape 102"/>
                <p:cNvSpPr>
                  <a:spLocks noChangeArrowheads="1"/>
                </p:cNvSpPr>
                <p:nvPr/>
              </p:nvSpPr>
              <p:spPr bwMode="auto">
                <a:xfrm>
                  <a:off x="385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799" name="AutoShape 103"/>
                <p:cNvSpPr>
                  <a:spLocks noChangeArrowheads="1"/>
                </p:cNvSpPr>
                <p:nvPr/>
              </p:nvSpPr>
              <p:spPr bwMode="auto">
                <a:xfrm>
                  <a:off x="567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800" name="AutoShape 104"/>
                <p:cNvSpPr>
                  <a:spLocks noChangeArrowheads="1"/>
                </p:cNvSpPr>
                <p:nvPr/>
              </p:nvSpPr>
              <p:spPr bwMode="auto">
                <a:xfrm>
                  <a:off x="749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801" name="AutoShape 105"/>
                <p:cNvSpPr>
                  <a:spLocks noChangeArrowheads="1"/>
                </p:cNvSpPr>
                <p:nvPr/>
              </p:nvSpPr>
              <p:spPr bwMode="auto">
                <a:xfrm>
                  <a:off x="204" y="2037"/>
                  <a:ext cx="181" cy="265"/>
                </a:xfrm>
                <a:prstGeom prst="can">
                  <a:avLst>
                    <a:gd name="adj" fmla="val 36602"/>
                  </a:avLst>
                </a:prstGeom>
                <a:solidFill>
                  <a:srgbClr val="4D4D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  <p:sp>
            <p:nvSpPr>
              <p:cNvPr id="29802" name="AutoShape 106"/>
              <p:cNvSpPr>
                <a:spLocks noChangeArrowheads="1"/>
              </p:cNvSpPr>
              <p:nvPr/>
            </p:nvSpPr>
            <p:spPr bwMode="auto">
              <a:xfrm>
                <a:off x="2195" y="2882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03" name="AutoShape 107"/>
              <p:cNvSpPr>
                <a:spLocks noChangeArrowheads="1"/>
              </p:cNvSpPr>
              <p:nvPr/>
            </p:nvSpPr>
            <p:spPr bwMode="auto">
              <a:xfrm>
                <a:off x="2717" y="2882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04" name="AutoShape 108"/>
              <p:cNvSpPr>
                <a:spLocks noChangeArrowheads="1"/>
              </p:cNvSpPr>
              <p:nvPr/>
            </p:nvSpPr>
            <p:spPr bwMode="auto">
              <a:xfrm>
                <a:off x="2064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05" name="AutoShape 109"/>
              <p:cNvSpPr>
                <a:spLocks noChangeArrowheads="1"/>
              </p:cNvSpPr>
              <p:nvPr/>
            </p:nvSpPr>
            <p:spPr bwMode="auto">
              <a:xfrm>
                <a:off x="2846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06" name="AutoShape 110"/>
              <p:cNvSpPr>
                <a:spLocks noChangeArrowheads="1"/>
              </p:cNvSpPr>
              <p:nvPr/>
            </p:nvSpPr>
            <p:spPr bwMode="auto">
              <a:xfrm>
                <a:off x="2324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07" name="AutoShape 111"/>
              <p:cNvSpPr>
                <a:spLocks noChangeArrowheads="1"/>
              </p:cNvSpPr>
              <p:nvPr/>
            </p:nvSpPr>
            <p:spPr bwMode="auto">
              <a:xfrm>
                <a:off x="2586" y="2969"/>
                <a:ext cx="260" cy="394"/>
              </a:xfrm>
              <a:prstGeom prst="can">
                <a:avLst>
                  <a:gd name="adj" fmla="val 37885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08" name="AutoShape 112"/>
              <p:cNvSpPr>
                <a:spLocks noChangeArrowheads="1"/>
              </p:cNvSpPr>
              <p:nvPr/>
            </p:nvSpPr>
            <p:spPr bwMode="auto">
              <a:xfrm>
                <a:off x="2455" y="3057"/>
                <a:ext cx="260" cy="393"/>
              </a:xfrm>
              <a:prstGeom prst="can">
                <a:avLst>
                  <a:gd name="adj" fmla="val 37788"/>
                </a:avLst>
              </a:prstGeom>
              <a:solidFill>
                <a:srgbClr val="4D4D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</p:grpSp>
        <p:sp>
          <p:nvSpPr>
            <p:cNvPr id="29809" name="Rectangle 113"/>
            <p:cNvSpPr>
              <a:spLocks noChangeArrowheads="1"/>
            </p:cNvSpPr>
            <p:nvPr/>
          </p:nvSpPr>
          <p:spPr bwMode="auto">
            <a:xfrm>
              <a:off x="4105" y="2840"/>
              <a:ext cx="182" cy="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FF4747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grpSp>
          <p:nvGrpSpPr>
            <p:cNvPr id="29810" name="Group 114"/>
            <p:cNvGrpSpPr>
              <a:grpSpLocks/>
            </p:cNvGrpSpPr>
            <p:nvPr/>
          </p:nvGrpSpPr>
          <p:grpSpPr bwMode="auto">
            <a:xfrm>
              <a:off x="4105" y="2894"/>
              <a:ext cx="182" cy="216"/>
              <a:chOff x="2245" y="858"/>
              <a:chExt cx="576" cy="2300"/>
            </a:xfrm>
          </p:grpSpPr>
          <p:sp>
            <p:nvSpPr>
              <p:cNvPr id="29811" name="Rectangle 115"/>
              <p:cNvSpPr>
                <a:spLocks noChangeArrowheads="1"/>
              </p:cNvSpPr>
              <p:nvPr/>
            </p:nvSpPr>
            <p:spPr bwMode="auto">
              <a:xfrm>
                <a:off x="2245" y="2008"/>
                <a:ext cx="576" cy="576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50000">
                    <a:srgbClr val="FF4747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12" name="Rectangle 116"/>
              <p:cNvSpPr>
                <a:spLocks noChangeArrowheads="1"/>
              </p:cNvSpPr>
              <p:nvPr/>
            </p:nvSpPr>
            <p:spPr bwMode="auto">
              <a:xfrm>
                <a:off x="2245" y="2582"/>
                <a:ext cx="576" cy="576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50000">
                    <a:srgbClr val="FF4747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13" name="Rectangle 117"/>
              <p:cNvSpPr>
                <a:spLocks noChangeArrowheads="1"/>
              </p:cNvSpPr>
              <p:nvPr/>
            </p:nvSpPr>
            <p:spPr bwMode="auto">
              <a:xfrm>
                <a:off x="2245" y="1434"/>
                <a:ext cx="576" cy="576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50000">
                    <a:srgbClr val="FF4747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14" name="Rectangle 118"/>
              <p:cNvSpPr>
                <a:spLocks noChangeArrowheads="1"/>
              </p:cNvSpPr>
              <p:nvPr/>
            </p:nvSpPr>
            <p:spPr bwMode="auto">
              <a:xfrm>
                <a:off x="2245" y="858"/>
                <a:ext cx="576" cy="576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50000">
                    <a:srgbClr val="FF4747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</p:grpSp>
        <p:graphicFrame>
          <p:nvGraphicFramePr>
            <p:cNvPr id="29815" name="Object 119"/>
            <p:cNvGraphicFramePr>
              <a:graphicFrameLocks noChangeAspect="1"/>
            </p:cNvGraphicFramePr>
            <p:nvPr/>
          </p:nvGraphicFramePr>
          <p:xfrm>
            <a:off x="4126" y="1322"/>
            <a:ext cx="136" cy="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9" name="CorelDRAW" r:id="rId8" imgW="1454400" imgH="1454400" progId="">
                    <p:embed/>
                  </p:oleObj>
                </mc:Choice>
                <mc:Fallback>
                  <p:oleObj name="CorelDRAW" r:id="rId8" imgW="1454400" imgH="1454400" progId="">
                    <p:embed/>
                    <p:pic>
                      <p:nvPicPr>
                        <p:cNvPr id="29815" name="Object 1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6" y="1322"/>
                          <a:ext cx="136" cy="130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0"/>
                          </a:schemeClr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816" name="Group 120"/>
            <p:cNvGrpSpPr>
              <a:grpSpLocks/>
            </p:cNvGrpSpPr>
            <p:nvPr/>
          </p:nvGrpSpPr>
          <p:grpSpPr bwMode="auto">
            <a:xfrm>
              <a:off x="4105" y="572"/>
              <a:ext cx="182" cy="273"/>
              <a:chOff x="4105" y="572"/>
              <a:chExt cx="182" cy="273"/>
            </a:xfrm>
          </p:grpSpPr>
          <p:sp>
            <p:nvSpPr>
              <p:cNvPr id="29817" name="Rectangle 121"/>
              <p:cNvSpPr>
                <a:spLocks noChangeArrowheads="1"/>
              </p:cNvSpPr>
              <p:nvPr/>
            </p:nvSpPr>
            <p:spPr bwMode="auto">
              <a:xfrm>
                <a:off x="4105" y="791"/>
                <a:ext cx="182" cy="54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50000">
                    <a:srgbClr val="FF4747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grpSp>
            <p:nvGrpSpPr>
              <p:cNvPr id="29818" name="Group 122"/>
              <p:cNvGrpSpPr>
                <a:grpSpLocks/>
              </p:cNvGrpSpPr>
              <p:nvPr/>
            </p:nvGrpSpPr>
            <p:grpSpPr bwMode="auto">
              <a:xfrm>
                <a:off x="4105" y="572"/>
                <a:ext cx="182" cy="216"/>
                <a:chOff x="2245" y="858"/>
                <a:chExt cx="576" cy="2300"/>
              </a:xfrm>
            </p:grpSpPr>
            <p:sp>
              <p:nvSpPr>
                <p:cNvPr id="29819" name="Rectangle 123"/>
                <p:cNvSpPr>
                  <a:spLocks noChangeArrowheads="1"/>
                </p:cNvSpPr>
                <p:nvPr/>
              </p:nvSpPr>
              <p:spPr bwMode="auto">
                <a:xfrm>
                  <a:off x="2245" y="200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820" name="Rectangle 124"/>
                <p:cNvSpPr>
                  <a:spLocks noChangeArrowheads="1"/>
                </p:cNvSpPr>
                <p:nvPr/>
              </p:nvSpPr>
              <p:spPr bwMode="auto">
                <a:xfrm>
                  <a:off x="2245" y="2582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821" name="Rectangle 125"/>
                <p:cNvSpPr>
                  <a:spLocks noChangeArrowheads="1"/>
                </p:cNvSpPr>
                <p:nvPr/>
              </p:nvSpPr>
              <p:spPr bwMode="auto">
                <a:xfrm>
                  <a:off x="2245" y="1434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  <p:sp>
              <p:nvSpPr>
                <p:cNvPr id="29822" name="Rectangle 126"/>
                <p:cNvSpPr>
                  <a:spLocks noChangeArrowheads="1"/>
                </p:cNvSpPr>
                <p:nvPr/>
              </p:nvSpPr>
              <p:spPr bwMode="auto">
                <a:xfrm>
                  <a:off x="2245" y="858"/>
                  <a:ext cx="576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F4747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000" tIns="46800" rIns="90000" bIns="46800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29823" name="Group 127"/>
            <p:cNvGrpSpPr>
              <a:grpSpLocks/>
            </p:cNvGrpSpPr>
            <p:nvPr/>
          </p:nvGrpSpPr>
          <p:grpSpPr bwMode="auto">
            <a:xfrm>
              <a:off x="4105" y="1322"/>
              <a:ext cx="183" cy="1027"/>
              <a:chOff x="4105" y="1344"/>
              <a:chExt cx="183" cy="1027"/>
            </a:xfrm>
          </p:grpSpPr>
          <p:sp>
            <p:nvSpPr>
              <p:cNvPr id="29824" name="Rectangle 128"/>
              <p:cNvSpPr>
                <a:spLocks noChangeArrowheads="1"/>
              </p:cNvSpPr>
              <p:nvPr/>
            </p:nvSpPr>
            <p:spPr bwMode="auto">
              <a:xfrm>
                <a:off x="4105" y="1344"/>
                <a:ext cx="182" cy="53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50000">
                    <a:srgbClr val="FF4747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sp>
            <p:nvSpPr>
              <p:cNvPr id="29825" name="Rectangle 129"/>
              <p:cNvSpPr>
                <a:spLocks noChangeArrowheads="1"/>
              </p:cNvSpPr>
              <p:nvPr/>
            </p:nvSpPr>
            <p:spPr bwMode="auto">
              <a:xfrm>
                <a:off x="4105" y="1397"/>
                <a:ext cx="182" cy="54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50000">
                    <a:srgbClr val="FF4747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  <p:grpSp>
            <p:nvGrpSpPr>
              <p:cNvPr id="29826" name="Group 130"/>
              <p:cNvGrpSpPr>
                <a:grpSpLocks/>
              </p:cNvGrpSpPr>
              <p:nvPr/>
            </p:nvGrpSpPr>
            <p:grpSpPr bwMode="auto">
              <a:xfrm>
                <a:off x="4105" y="1509"/>
                <a:ext cx="182" cy="862"/>
                <a:chOff x="2245" y="618"/>
                <a:chExt cx="272" cy="2540"/>
              </a:xfrm>
            </p:grpSpPr>
            <p:grpSp>
              <p:nvGrpSpPr>
                <p:cNvPr id="29827" name="Group 131"/>
                <p:cNvGrpSpPr>
                  <a:grpSpLocks/>
                </p:cNvGrpSpPr>
                <p:nvPr/>
              </p:nvGrpSpPr>
              <p:grpSpPr bwMode="auto">
                <a:xfrm>
                  <a:off x="2245" y="2523"/>
                  <a:ext cx="272" cy="635"/>
                  <a:chOff x="2245" y="858"/>
                  <a:chExt cx="576" cy="2300"/>
                </a:xfrm>
              </p:grpSpPr>
              <p:sp>
                <p:nvSpPr>
                  <p:cNvPr id="29828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008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29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582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30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34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31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858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9832" name="Group 136"/>
                <p:cNvGrpSpPr>
                  <a:grpSpLocks/>
                </p:cNvGrpSpPr>
                <p:nvPr/>
              </p:nvGrpSpPr>
              <p:grpSpPr bwMode="auto">
                <a:xfrm>
                  <a:off x="2245" y="1888"/>
                  <a:ext cx="272" cy="635"/>
                  <a:chOff x="2245" y="858"/>
                  <a:chExt cx="576" cy="2300"/>
                </a:xfrm>
              </p:grpSpPr>
              <p:sp>
                <p:nvSpPr>
                  <p:cNvPr id="29833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008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34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582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35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34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36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858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9837" name="Group 141"/>
                <p:cNvGrpSpPr>
                  <a:grpSpLocks/>
                </p:cNvGrpSpPr>
                <p:nvPr/>
              </p:nvGrpSpPr>
              <p:grpSpPr bwMode="auto">
                <a:xfrm>
                  <a:off x="2245" y="1253"/>
                  <a:ext cx="272" cy="635"/>
                  <a:chOff x="2245" y="858"/>
                  <a:chExt cx="576" cy="2300"/>
                </a:xfrm>
              </p:grpSpPr>
              <p:sp>
                <p:nvSpPr>
                  <p:cNvPr id="29838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008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39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582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40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34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41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858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9842" name="Group 146"/>
                <p:cNvGrpSpPr>
                  <a:grpSpLocks/>
                </p:cNvGrpSpPr>
                <p:nvPr/>
              </p:nvGrpSpPr>
              <p:grpSpPr bwMode="auto">
                <a:xfrm>
                  <a:off x="2245" y="618"/>
                  <a:ext cx="272" cy="635"/>
                  <a:chOff x="2245" y="858"/>
                  <a:chExt cx="576" cy="2300"/>
                </a:xfrm>
              </p:grpSpPr>
              <p:sp>
                <p:nvSpPr>
                  <p:cNvPr id="29843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008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44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582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45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34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  <p:sp>
                <p:nvSpPr>
                  <p:cNvPr id="29846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858"/>
                    <a:ext cx="576" cy="57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50000">
                        <a:srgbClr val="FF4747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000" tIns="46800" rIns="90000" bIns="46800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29847" name="Rectangle 151"/>
              <p:cNvSpPr>
                <a:spLocks noChangeArrowheads="1"/>
              </p:cNvSpPr>
              <p:nvPr/>
            </p:nvSpPr>
            <p:spPr bwMode="auto">
              <a:xfrm>
                <a:off x="4106" y="1451"/>
                <a:ext cx="182" cy="53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50000">
                    <a:srgbClr val="FF4747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it-IT"/>
              </a:p>
            </p:txBody>
          </p:sp>
        </p:grpSp>
      </p:grpSp>
      <p:sp>
        <p:nvSpPr>
          <p:cNvPr id="29850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09575"/>
            <a:ext cx="8710613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/>
              <a:t>MAGIA   -   the </a:t>
            </a:r>
            <a:r>
              <a:rPr lang="en-US" sz="3200" dirty="0" smtClean="0"/>
              <a:t>procedure</a:t>
            </a:r>
            <a:endParaRPr lang="it-IT" sz="3200" dirty="0"/>
          </a:p>
        </p:txBody>
      </p:sp>
      <p:sp>
        <p:nvSpPr>
          <p:cNvPr id="153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7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8" name="Rettangolo 157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026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74" y="1136645"/>
            <a:ext cx="7903176" cy="5236723"/>
          </a:xfrm>
          <a:prstGeom prst="rect">
            <a:avLst/>
          </a:prstGeom>
        </p:spPr>
      </p:pic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09575"/>
            <a:ext cx="8710613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/>
              <a:t>MAGIA   -   the </a:t>
            </a:r>
            <a:r>
              <a:rPr lang="en-US" sz="3200" dirty="0" smtClean="0"/>
              <a:t>idea</a:t>
            </a:r>
            <a:endParaRPr lang="it-IT" sz="3200" dirty="0"/>
          </a:p>
        </p:txBody>
      </p:sp>
      <p:sp>
        <p:nvSpPr>
          <p:cNvPr id="35" name="Rettangolo 34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423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>
          <a:xfrm>
            <a:off x="200025" y="428625"/>
            <a:ext cx="8710613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MAGIA </a:t>
            </a:r>
            <a:r>
              <a:rPr lang="en-US" sz="3200" dirty="0"/>
              <a:t>- </a:t>
            </a:r>
            <a:r>
              <a:rPr lang="en-US" sz="3200" dirty="0" smtClean="0"/>
              <a:t>the </a:t>
            </a:r>
            <a:r>
              <a:rPr lang="en-US" sz="3200" dirty="0"/>
              <a:t>experimental sequence</a:t>
            </a:r>
            <a:endParaRPr lang="it-IT" sz="3200" dirty="0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4" name="Video magia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840" y="1214422"/>
            <a:ext cx="6858048" cy="5168385"/>
          </a:xfrm>
          <a:prstGeom prst="rect">
            <a:avLst/>
          </a:prstGeom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2179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04521" y="2670178"/>
            <a:ext cx="4897438" cy="3816350"/>
            <a:chOff x="1066" y="2115"/>
            <a:chExt cx="2585" cy="1951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 flipH="1">
              <a:off x="1066" y="2115"/>
              <a:ext cx="2585" cy="1951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pic>
          <p:nvPicPr>
            <p:cNvPr id="8" name="Picture 8" descr="MAGIA_marzo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160"/>
              <a:ext cx="2495" cy="18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64884" y="1157290"/>
            <a:ext cx="8137525" cy="3025775"/>
            <a:chOff x="385" y="572"/>
            <a:chExt cx="5126" cy="1906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243" y="572"/>
              <a:ext cx="8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L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ASER SYSTEM</a:t>
              </a:r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4105" y="618"/>
              <a:ext cx="1406" cy="1860"/>
              <a:chOff x="846" y="708"/>
              <a:chExt cx="1406" cy="1860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 flipH="1">
                <a:off x="846" y="708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15" name="Picture 13" descr="Tavolo Las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754"/>
                <a:ext cx="1327" cy="176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2018" y="713"/>
              <a:ext cx="10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85" y="585"/>
              <a:ext cx="14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Manipulate </a:t>
              </a:r>
              <a:r>
                <a:rPr lang="en-US" altLang="en-US" sz="1800" baseline="30000">
                  <a:latin typeface="Times New Roman" panose="02020603050405020304" pitchFamily="18" charset="0"/>
                </a:rPr>
                <a:t>87</a:t>
              </a:r>
              <a:r>
                <a:rPr lang="en-US" altLang="en-US" sz="1800">
                  <a:latin typeface="Times New Roman" panose="02020603050405020304" pitchFamily="18" charset="0"/>
                </a:rPr>
                <a:t>Rb atoms</a:t>
              </a:r>
            </a:p>
          </p:txBody>
        </p:sp>
      </p:grp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>
          <a:xfrm>
            <a:off x="200025" y="428625"/>
            <a:ext cx="8710613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MAGIA </a:t>
            </a:r>
            <a:r>
              <a:rPr lang="en-US" sz="3200" dirty="0"/>
              <a:t>- </a:t>
            </a:r>
            <a:r>
              <a:rPr lang="en-US" sz="3200" dirty="0" smtClean="0"/>
              <a:t>the apparatus</a:t>
            </a:r>
            <a:endParaRPr lang="it-IT" sz="3200" dirty="0"/>
          </a:p>
        </p:txBody>
      </p:sp>
      <p:sp>
        <p:nvSpPr>
          <p:cNvPr id="38" name="Rettangolo 37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6185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04521" y="2670178"/>
            <a:ext cx="4897438" cy="3816350"/>
            <a:chOff x="1066" y="2115"/>
            <a:chExt cx="2585" cy="1951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 flipH="1">
              <a:off x="1066" y="2115"/>
              <a:ext cx="2585" cy="1951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pic>
          <p:nvPicPr>
            <p:cNvPr id="8" name="Picture 8" descr="MAGIA_marzo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160"/>
              <a:ext cx="2495" cy="18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64884" y="1157290"/>
            <a:ext cx="8137525" cy="3025775"/>
            <a:chOff x="385" y="572"/>
            <a:chExt cx="5126" cy="1906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243" y="572"/>
              <a:ext cx="8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L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ASER SYSTEM</a:t>
              </a:r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4105" y="618"/>
              <a:ext cx="1406" cy="1860"/>
              <a:chOff x="846" y="708"/>
              <a:chExt cx="1406" cy="1860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 flipH="1">
                <a:off x="846" y="708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15" name="Picture 13" descr="Tavolo Las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754"/>
                <a:ext cx="1327" cy="176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2018" y="713"/>
              <a:ext cx="10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85" y="585"/>
              <a:ext cx="14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Manipulate </a:t>
              </a:r>
              <a:r>
                <a:rPr lang="en-US" altLang="en-US" sz="1800" baseline="30000">
                  <a:latin typeface="Times New Roman" panose="02020603050405020304" pitchFamily="18" charset="0"/>
                </a:rPr>
                <a:t>87</a:t>
              </a:r>
              <a:r>
                <a:rPr lang="en-US" altLang="en-US" sz="1800">
                  <a:latin typeface="Times New Roman" panose="02020603050405020304" pitchFamily="18" charset="0"/>
                </a:rPr>
                <a:t>Rb atoms</a:t>
              </a: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64884" y="1446215"/>
            <a:ext cx="7848600" cy="3027363"/>
            <a:chOff x="385" y="752"/>
            <a:chExt cx="4944" cy="1907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952" y="754"/>
              <a:ext cx="9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O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PTICAL FIBERS</a:t>
              </a:r>
            </a:p>
          </p:txBody>
        </p:sp>
        <p:grpSp>
          <p:nvGrpSpPr>
            <p:cNvPr id="18" name="Group 18"/>
            <p:cNvGrpSpPr>
              <a:grpSpLocks/>
            </p:cNvGrpSpPr>
            <p:nvPr/>
          </p:nvGrpSpPr>
          <p:grpSpPr bwMode="auto">
            <a:xfrm>
              <a:off x="3923" y="799"/>
              <a:ext cx="1406" cy="1860"/>
              <a:chOff x="2270" y="708"/>
              <a:chExt cx="1406" cy="1860"/>
            </a:xfrm>
          </p:grpSpPr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 flipH="1">
                <a:off x="2270" y="708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22" name="Picture 20" descr="splitter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5" y="754"/>
                <a:ext cx="1327" cy="176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2018" y="890"/>
              <a:ext cx="8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85" y="752"/>
              <a:ext cx="9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Transport light</a:t>
              </a:r>
              <a:endParaRPr lang="en-US" altLang="en-US" sz="2000">
                <a:latin typeface="Times New Roman" panose="02020603050405020304" pitchFamily="18" charset="0"/>
              </a:endParaRPr>
            </a:p>
          </p:txBody>
        </p:sp>
      </p:grpSp>
      <p:sp>
        <p:nvSpPr>
          <p:cNvPr id="38" name="Rectangle 5"/>
          <p:cNvSpPr>
            <a:spLocks noGrp="1" noChangeArrowheads="1"/>
          </p:cNvSpPr>
          <p:nvPr>
            <p:ph type="title"/>
          </p:nvPr>
        </p:nvSpPr>
        <p:spPr>
          <a:xfrm>
            <a:off x="200025" y="428625"/>
            <a:ext cx="8710613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MAGIA </a:t>
            </a:r>
            <a:r>
              <a:rPr lang="en-US" sz="3200" dirty="0"/>
              <a:t>- </a:t>
            </a:r>
            <a:r>
              <a:rPr lang="en-US" sz="3200" dirty="0" smtClean="0"/>
              <a:t>the apparatus</a:t>
            </a:r>
            <a:endParaRPr lang="it-IT" sz="3200" dirty="0"/>
          </a:p>
        </p:txBody>
      </p:sp>
      <p:sp>
        <p:nvSpPr>
          <p:cNvPr id="39" name="Rettangolo 38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6803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04521" y="2670178"/>
            <a:ext cx="4897438" cy="3816350"/>
            <a:chOff x="1066" y="2115"/>
            <a:chExt cx="2585" cy="1951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 flipH="1">
              <a:off x="1066" y="2115"/>
              <a:ext cx="2585" cy="1951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pic>
          <p:nvPicPr>
            <p:cNvPr id="8" name="Picture 8" descr="MAGIA_marzo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160"/>
              <a:ext cx="2495" cy="18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64884" y="1157290"/>
            <a:ext cx="8137525" cy="3025775"/>
            <a:chOff x="385" y="572"/>
            <a:chExt cx="5126" cy="1906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243" y="572"/>
              <a:ext cx="8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L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ASER SYSTEM</a:t>
              </a:r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4105" y="618"/>
              <a:ext cx="1406" cy="1860"/>
              <a:chOff x="846" y="708"/>
              <a:chExt cx="1406" cy="1860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 flipH="1">
                <a:off x="846" y="708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15" name="Picture 13" descr="Tavolo Las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754"/>
                <a:ext cx="1327" cy="176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2018" y="713"/>
              <a:ext cx="10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85" y="585"/>
              <a:ext cx="14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Manipulate </a:t>
              </a:r>
              <a:r>
                <a:rPr lang="en-US" altLang="en-US" sz="1800" baseline="30000">
                  <a:latin typeface="Times New Roman" panose="02020603050405020304" pitchFamily="18" charset="0"/>
                </a:rPr>
                <a:t>87</a:t>
              </a:r>
              <a:r>
                <a:rPr lang="en-US" altLang="en-US" sz="1800">
                  <a:latin typeface="Times New Roman" panose="02020603050405020304" pitchFamily="18" charset="0"/>
                </a:rPr>
                <a:t>Rb atoms</a:t>
              </a: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64884" y="1446215"/>
            <a:ext cx="7848600" cy="3027363"/>
            <a:chOff x="385" y="752"/>
            <a:chExt cx="4944" cy="1907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952" y="754"/>
              <a:ext cx="9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O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PTICAL FIBERS</a:t>
              </a:r>
            </a:p>
          </p:txBody>
        </p:sp>
        <p:grpSp>
          <p:nvGrpSpPr>
            <p:cNvPr id="18" name="Group 18"/>
            <p:cNvGrpSpPr>
              <a:grpSpLocks/>
            </p:cNvGrpSpPr>
            <p:nvPr/>
          </p:nvGrpSpPr>
          <p:grpSpPr bwMode="auto">
            <a:xfrm>
              <a:off x="3923" y="799"/>
              <a:ext cx="1406" cy="1860"/>
              <a:chOff x="2270" y="708"/>
              <a:chExt cx="1406" cy="1860"/>
            </a:xfrm>
          </p:grpSpPr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 flipH="1">
                <a:off x="2270" y="708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22" name="Picture 20" descr="splitter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5" y="754"/>
                <a:ext cx="1327" cy="176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2018" y="890"/>
              <a:ext cx="8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85" y="752"/>
              <a:ext cx="9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Transport light</a:t>
              </a:r>
              <a:endParaRPr lang="en-US" altLang="en-US" sz="20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464884" y="1736728"/>
            <a:ext cx="7561262" cy="3027362"/>
            <a:chOff x="385" y="933"/>
            <a:chExt cx="4763" cy="1907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2738" y="943"/>
              <a:ext cx="10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V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ACUUM SYSTEM</a:t>
              </a:r>
            </a:p>
          </p:txBody>
        </p: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3742" y="980"/>
              <a:ext cx="1406" cy="1860"/>
              <a:chOff x="843" y="2589"/>
              <a:chExt cx="1406" cy="1860"/>
            </a:xfrm>
          </p:grpSpPr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 flipH="1">
                <a:off x="843" y="2589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29" name="Picture 27" descr="fotoapparatovuot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2635"/>
                <a:ext cx="1316" cy="176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2018" y="1071"/>
              <a:ext cx="6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385" y="933"/>
              <a:ext cx="14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Long interaction times</a:t>
              </a:r>
              <a:endParaRPr lang="en-US" altLang="en-US" sz="2000">
                <a:latin typeface="Times New Roman" panose="02020603050405020304" pitchFamily="18" charset="0"/>
              </a:endParaRPr>
            </a:p>
          </p:txBody>
        </p:sp>
      </p:grp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>
          <a:xfrm>
            <a:off x="200025" y="428625"/>
            <a:ext cx="8710613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MAGIA </a:t>
            </a:r>
            <a:r>
              <a:rPr lang="en-US" sz="3200" dirty="0"/>
              <a:t>- </a:t>
            </a:r>
            <a:r>
              <a:rPr lang="en-US" sz="3200" dirty="0" smtClean="0"/>
              <a:t>the apparatus</a:t>
            </a:r>
            <a:endParaRPr lang="it-IT" sz="3200" dirty="0"/>
          </a:p>
        </p:txBody>
      </p:sp>
      <p:sp>
        <p:nvSpPr>
          <p:cNvPr id="38" name="Rettangolo 37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0637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04521" y="2670178"/>
            <a:ext cx="4897438" cy="3816350"/>
            <a:chOff x="1066" y="2115"/>
            <a:chExt cx="2585" cy="1951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 flipH="1">
              <a:off x="1066" y="2115"/>
              <a:ext cx="2585" cy="1951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pic>
          <p:nvPicPr>
            <p:cNvPr id="8" name="Picture 8" descr="MAGIA_marzo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160"/>
              <a:ext cx="2495" cy="18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64884" y="1157290"/>
            <a:ext cx="8137525" cy="3025775"/>
            <a:chOff x="385" y="572"/>
            <a:chExt cx="5126" cy="1906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243" y="572"/>
              <a:ext cx="8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L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ASER SYSTEM</a:t>
              </a:r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4105" y="618"/>
              <a:ext cx="1406" cy="1860"/>
              <a:chOff x="846" y="708"/>
              <a:chExt cx="1406" cy="1860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 flipH="1">
                <a:off x="846" y="708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15" name="Picture 13" descr="Tavolo Las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754"/>
                <a:ext cx="1327" cy="176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2018" y="713"/>
              <a:ext cx="10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85" y="585"/>
              <a:ext cx="14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Manipulate </a:t>
              </a:r>
              <a:r>
                <a:rPr lang="en-US" altLang="en-US" sz="1800" baseline="30000">
                  <a:latin typeface="Times New Roman" panose="02020603050405020304" pitchFamily="18" charset="0"/>
                </a:rPr>
                <a:t>87</a:t>
              </a:r>
              <a:r>
                <a:rPr lang="en-US" altLang="en-US" sz="1800">
                  <a:latin typeface="Times New Roman" panose="02020603050405020304" pitchFamily="18" charset="0"/>
                </a:rPr>
                <a:t>Rb atoms</a:t>
              </a: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64884" y="1446215"/>
            <a:ext cx="7848600" cy="3027363"/>
            <a:chOff x="385" y="752"/>
            <a:chExt cx="4944" cy="1907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952" y="754"/>
              <a:ext cx="9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O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PTICAL FIBERS</a:t>
              </a:r>
            </a:p>
          </p:txBody>
        </p:sp>
        <p:grpSp>
          <p:nvGrpSpPr>
            <p:cNvPr id="18" name="Group 18"/>
            <p:cNvGrpSpPr>
              <a:grpSpLocks/>
            </p:cNvGrpSpPr>
            <p:nvPr/>
          </p:nvGrpSpPr>
          <p:grpSpPr bwMode="auto">
            <a:xfrm>
              <a:off x="3923" y="799"/>
              <a:ext cx="1406" cy="1860"/>
              <a:chOff x="2270" y="708"/>
              <a:chExt cx="1406" cy="1860"/>
            </a:xfrm>
          </p:grpSpPr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 flipH="1">
                <a:off x="2270" y="708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22" name="Picture 20" descr="splitter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5" y="754"/>
                <a:ext cx="1327" cy="176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2018" y="890"/>
              <a:ext cx="8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85" y="752"/>
              <a:ext cx="9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Transport light</a:t>
              </a:r>
              <a:endParaRPr lang="en-US" altLang="en-US" sz="20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464884" y="1736728"/>
            <a:ext cx="7561262" cy="3027362"/>
            <a:chOff x="385" y="933"/>
            <a:chExt cx="4763" cy="1907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2738" y="943"/>
              <a:ext cx="10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V</a:t>
              </a:r>
              <a:r>
                <a:rPr lang="en-US" altLang="en-U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ACUUM SYSTEM</a:t>
              </a:r>
            </a:p>
          </p:txBody>
        </p: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3742" y="980"/>
              <a:ext cx="1406" cy="1860"/>
              <a:chOff x="843" y="2589"/>
              <a:chExt cx="1406" cy="1860"/>
            </a:xfrm>
          </p:grpSpPr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 flipH="1">
                <a:off x="843" y="2589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29" name="Picture 27" descr="fotoapparatovuot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2635"/>
                <a:ext cx="1316" cy="176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2018" y="1071"/>
              <a:ext cx="6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385" y="933"/>
              <a:ext cx="14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Long interaction times</a:t>
              </a:r>
              <a:endParaRPr lang="en-US" altLang="en-US" sz="20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464884" y="2025653"/>
            <a:ext cx="7259637" cy="3021012"/>
            <a:chOff x="394" y="1119"/>
            <a:chExt cx="4573" cy="1903"/>
          </a:xfrm>
        </p:grpSpPr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2532" y="1133"/>
              <a:ext cx="105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S</a:t>
              </a:r>
              <a:r>
                <a:rPr lang="en-US" altLang="en-US" sz="14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OURCE </a:t>
              </a:r>
              <a:r>
                <a:rPr lang="en-US" altLang="en-US" sz="14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MASSES*</a:t>
              </a:r>
              <a:endParaRPr lang="en-US" alt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endParaRPr>
            </a:p>
          </p:txBody>
        </p:sp>
        <p:grpSp>
          <p:nvGrpSpPr>
            <p:cNvPr id="32" name="Group 32"/>
            <p:cNvGrpSpPr>
              <a:grpSpLocks/>
            </p:cNvGrpSpPr>
            <p:nvPr/>
          </p:nvGrpSpPr>
          <p:grpSpPr bwMode="auto">
            <a:xfrm>
              <a:off x="3561" y="1162"/>
              <a:ext cx="1406" cy="1860"/>
              <a:chOff x="2270" y="2589"/>
              <a:chExt cx="1406" cy="1860"/>
            </a:xfrm>
          </p:grpSpPr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 flipH="1">
                <a:off x="2270" y="2589"/>
                <a:ext cx="1406" cy="1860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pic>
            <p:nvPicPr>
              <p:cNvPr id="36" name="Picture 34" descr="zoom mass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5" y="2635"/>
                <a:ext cx="1326" cy="176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2018" y="1247"/>
              <a:ext cx="4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GB"/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94" y="1119"/>
              <a:ext cx="11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838200" indent="-838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800">
                  <a:latin typeface="Times New Roman" panose="02020603050405020304" pitchFamily="18" charset="0"/>
                </a:rPr>
                <a:t>Gravitational field</a:t>
              </a:r>
            </a:p>
          </p:txBody>
        </p:sp>
      </p:grp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>
          <a:xfrm>
            <a:off x="200025" y="428625"/>
            <a:ext cx="8710613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MAGIA </a:t>
            </a:r>
            <a:r>
              <a:rPr lang="en-US" sz="3200" dirty="0"/>
              <a:t>- </a:t>
            </a:r>
            <a:r>
              <a:rPr lang="en-US" sz="3200" dirty="0" smtClean="0"/>
              <a:t>the apparatus</a:t>
            </a:r>
            <a:endParaRPr lang="it-IT" sz="3200" dirty="0"/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5199729" y="5328182"/>
            <a:ext cx="3443034" cy="690584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 bIns="10800" anchor="ctr"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*G. Lamporesi, A. Bertoldi, </a:t>
            </a:r>
            <a:r>
              <a:rPr kumimoji="0" lang="it-IT" altLang="en-US" sz="1000" b="1" i="0" u="sng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A. Cecchetti, B. </a:t>
            </a:r>
            <a:r>
              <a:rPr kumimoji="0" lang="it-IT" altLang="en-US" sz="10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Dulach</a:t>
            </a:r>
            <a:r>
              <a:rPr kumimoji="0" lang="it-IT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, M. Fattori, A. </a:t>
            </a:r>
            <a:r>
              <a:rPr kumimoji="0" lang="it-IT" alt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Malengo</a:t>
            </a:r>
            <a:r>
              <a:rPr kumimoji="0" lang="it-IT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,, S. </a:t>
            </a:r>
            <a:r>
              <a:rPr kumimoji="0" lang="it-IT" alt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Pettorruso</a:t>
            </a:r>
            <a:r>
              <a:rPr kumimoji="0" lang="it-IT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, M. </a:t>
            </a:r>
            <a:r>
              <a:rPr kumimoji="0" lang="it-IT" alt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Prevedelli</a:t>
            </a:r>
            <a:r>
              <a:rPr kumimoji="0" lang="it-IT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, G.M. Tino,  </a:t>
            </a:r>
            <a:r>
              <a:rPr kumimoji="0" lang="en-GB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Source Masses and Positioning System for an Accurate Measurement of G,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 Rev. </a:t>
            </a:r>
            <a:r>
              <a:rPr kumimoji="0" lang="en-GB" alt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Scient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. Instr. 78, 075109 (2007)</a:t>
            </a:r>
            <a:endParaRPr kumimoji="0" lang="it-IT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9903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1655763" y="404813"/>
            <a:ext cx="5795962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The G measurement</a:t>
            </a:r>
            <a:endParaRPr lang="it-IT" sz="3200" dirty="0"/>
          </a:p>
        </p:txBody>
      </p:sp>
      <p:sp>
        <p:nvSpPr>
          <p:cNvPr id="32923" name="Line 15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56" name="Immagine 155" descr="bi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" y="1214422"/>
            <a:ext cx="6206213" cy="4572032"/>
          </a:xfrm>
          <a:prstGeom prst="rect">
            <a:avLst/>
          </a:prstGeom>
        </p:spPr>
      </p:pic>
      <p:sp>
        <p:nvSpPr>
          <p:cNvPr id="158" name="Rectangle 3"/>
          <p:cNvSpPr txBox="1">
            <a:spLocks noChangeArrowheads="1"/>
          </p:cNvSpPr>
          <p:nvPr/>
        </p:nvSpPr>
        <p:spPr bwMode="auto">
          <a:xfrm>
            <a:off x="6000792" y="1357298"/>
            <a:ext cx="321467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it-IT" sz="1600" kern="0" dirty="0" err="1" smtClean="0">
                <a:latin typeface="+mn-lt"/>
                <a:cs typeface="+mn-cs"/>
              </a:rPr>
              <a:t>Features</a:t>
            </a:r>
            <a:r>
              <a:rPr lang="it-IT" sz="1600" kern="0" dirty="0" smtClean="0">
                <a:latin typeface="+mn-lt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lang="it-IT" sz="1600" kern="0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lang="it-IT" sz="1600" kern="0" dirty="0" smtClean="0">
                <a:latin typeface="+mn-lt"/>
                <a:cs typeface="+mn-cs"/>
              </a:rPr>
              <a:t>Source </a:t>
            </a:r>
            <a:r>
              <a:rPr lang="it-IT" sz="1600" kern="0" dirty="0" err="1" smtClean="0">
                <a:latin typeface="+mn-lt"/>
                <a:cs typeface="+mn-cs"/>
              </a:rPr>
              <a:t>masses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modulation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time</a:t>
            </a:r>
            <a:r>
              <a:rPr lang="it-IT" sz="1600" kern="0" dirty="0" smtClean="0">
                <a:latin typeface="+mn-lt"/>
                <a:cs typeface="+mn-cs"/>
              </a:rPr>
              <a:t>: 30 </a:t>
            </a:r>
            <a:r>
              <a:rPr lang="it-IT" sz="1600" kern="0" dirty="0" err="1" smtClean="0">
                <a:latin typeface="+mn-lt"/>
                <a:cs typeface="+mn-cs"/>
              </a:rPr>
              <a:t>mins</a:t>
            </a:r>
            <a:endParaRPr lang="it-IT" sz="1600" kern="0" dirty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tabLst/>
              <a:defRPr/>
            </a:pPr>
            <a:endParaRPr kumimoji="0" lang="it-IT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Integration</a:t>
            </a:r>
            <a:r>
              <a:rPr kumimoji="0" lang="it-IT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</a:t>
            </a:r>
            <a:r>
              <a:rPr kumimoji="0" lang="it-IT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it-IT" sz="1600" kern="0" dirty="0" smtClean="0">
                <a:latin typeface="+mn-lt"/>
                <a:cs typeface="+mn-cs"/>
              </a:rPr>
              <a:t>      more </a:t>
            </a:r>
            <a:r>
              <a:rPr lang="it-IT" sz="1600" kern="0" dirty="0" err="1" smtClean="0">
                <a:latin typeface="+mn-lt"/>
                <a:cs typeface="+mn-cs"/>
              </a:rPr>
              <a:t>than</a:t>
            </a:r>
            <a:r>
              <a:rPr lang="it-IT" sz="1600" kern="0" dirty="0" smtClean="0">
                <a:latin typeface="+mn-lt"/>
                <a:cs typeface="+mn-cs"/>
              </a:rPr>
              <a:t> 100 </a:t>
            </a:r>
            <a:r>
              <a:rPr lang="it-IT" sz="1600" kern="0" dirty="0" err="1" smtClean="0">
                <a:latin typeface="+mn-lt"/>
                <a:cs typeface="+mn-cs"/>
              </a:rPr>
              <a:t>hours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over</a:t>
            </a:r>
            <a:r>
              <a:rPr lang="it-IT" sz="1600" kern="0" dirty="0" smtClean="0">
                <a:latin typeface="+mn-lt"/>
                <a:cs typeface="+mn-cs"/>
              </a:rPr>
              <a:t> 2 </a:t>
            </a:r>
            <a:r>
              <a:rPr lang="it-IT" sz="1600" kern="0" dirty="0" err="1" smtClean="0">
                <a:latin typeface="+mn-lt"/>
                <a:cs typeface="+mn-cs"/>
              </a:rPr>
              <a:t>weeks</a:t>
            </a:r>
            <a:r>
              <a:rPr lang="it-IT" sz="1600" kern="0" dirty="0" smtClean="0">
                <a:latin typeface="+mn-lt"/>
                <a:cs typeface="+mn-cs"/>
              </a:rPr>
              <a:t> (</a:t>
            </a:r>
            <a:r>
              <a:rPr lang="it-IT" sz="1600" kern="0" dirty="0" err="1" smtClean="0">
                <a:latin typeface="+mn-lt"/>
                <a:cs typeface="+mn-cs"/>
              </a:rPr>
              <a:t>July</a:t>
            </a:r>
            <a:r>
              <a:rPr lang="it-IT" sz="1600" kern="0" dirty="0" smtClean="0">
                <a:latin typeface="+mn-lt"/>
                <a:cs typeface="+mn-cs"/>
              </a:rPr>
              <a:t> 2013)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lang="it-IT" sz="1600" kern="0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lang="it-IT" sz="1600" kern="0" dirty="0" err="1" smtClean="0">
                <a:latin typeface="+mn-lt"/>
                <a:cs typeface="+mn-cs"/>
              </a:rPr>
              <a:t>Sensitivity</a:t>
            </a:r>
            <a:r>
              <a:rPr lang="it-IT" sz="1600" kern="0" dirty="0" smtClean="0">
                <a:latin typeface="+mn-lt"/>
                <a:cs typeface="+mn-cs"/>
              </a:rPr>
              <a:t>: 3x10</a:t>
            </a:r>
            <a:r>
              <a:rPr lang="it-IT" sz="1600" kern="0" baseline="30000" dirty="0" smtClean="0">
                <a:latin typeface="+mn-lt"/>
                <a:cs typeface="+mn-cs"/>
              </a:rPr>
              <a:t>-9</a:t>
            </a:r>
            <a:r>
              <a:rPr lang="it-IT" sz="1600" kern="0" dirty="0" smtClean="0">
                <a:latin typeface="+mn-lt"/>
                <a:cs typeface="+mn-cs"/>
              </a:rPr>
              <a:t> g/Hz</a:t>
            </a:r>
            <a:r>
              <a:rPr lang="it-IT" sz="1600" kern="0" baseline="30000" dirty="0" smtClean="0">
                <a:latin typeface="+mn-lt"/>
                <a:cs typeface="+mn-cs"/>
              </a:rPr>
              <a:t>1/2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Ø"/>
              <a:tabLst/>
              <a:defRPr/>
            </a:pPr>
            <a:endParaRPr lang="it-IT" sz="1600" kern="0" baseline="30000" dirty="0" smtClean="0"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it-IT" sz="1600" kern="0" dirty="0" err="1" smtClean="0">
                <a:latin typeface="+mn-lt"/>
                <a:cs typeface="+mn-cs"/>
              </a:rPr>
              <a:t>Final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sensitivity</a:t>
            </a:r>
            <a:r>
              <a:rPr lang="it-IT" sz="1600" kern="0" dirty="0" smtClean="0">
                <a:latin typeface="+mn-lt"/>
                <a:cs typeface="+mn-cs"/>
              </a:rPr>
              <a:t>: ~ </a:t>
            </a:r>
            <a:r>
              <a:rPr lang="it-IT" sz="1600" kern="0" dirty="0" smtClean="0"/>
              <a:t>10</a:t>
            </a:r>
            <a:r>
              <a:rPr lang="it-IT" sz="1600" kern="0" baseline="30000" dirty="0" smtClean="0"/>
              <a:t>-11</a:t>
            </a:r>
            <a:r>
              <a:rPr lang="it-IT" sz="1600" kern="0" dirty="0" smtClean="0"/>
              <a:t> g</a:t>
            </a:r>
          </a:p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endParaRPr lang="it-IT" sz="1600" kern="0" dirty="0" smtClean="0"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endParaRPr lang="it-IT" sz="1600" kern="0" dirty="0" smtClean="0">
              <a:latin typeface="+mn-lt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it-IT" kern="0" dirty="0" smtClean="0">
                <a:latin typeface="+mn-lt"/>
                <a:cs typeface="+mn-cs"/>
              </a:rPr>
              <a:t>   </a:t>
            </a:r>
            <a:endParaRPr kumimoji="0" lang="it-IT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7544" y="5500702"/>
            <a:ext cx="8501122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50760" tIns="50760" rIns="50760" bIns="5076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400" dirty="0" smtClean="0"/>
              <a:t>G </a:t>
            </a:r>
            <a:r>
              <a:rPr lang="en-GB" sz="2400" dirty="0" smtClean="0"/>
              <a:t>= </a:t>
            </a:r>
            <a:r>
              <a:rPr lang="en-US" sz="2400" dirty="0" smtClean="0"/>
              <a:t>6.67191(77)</a:t>
            </a:r>
            <a:r>
              <a:rPr lang="en-US" sz="2400" baseline="-33000" dirty="0" smtClean="0"/>
              <a:t>stat</a:t>
            </a:r>
            <a:r>
              <a:rPr lang="en-US" sz="2400" dirty="0" smtClean="0"/>
              <a:t>(62)</a:t>
            </a:r>
            <a:r>
              <a:rPr lang="en-US" sz="2400" baseline="-33000" dirty="0" smtClean="0"/>
              <a:t>sys</a:t>
            </a:r>
            <a:r>
              <a:rPr lang="en-US" sz="2400" dirty="0"/>
              <a:t>× 10</a:t>
            </a:r>
            <a:r>
              <a:rPr lang="en-US" sz="2400" baseline="33000" dirty="0"/>
              <a:t>-11</a:t>
            </a:r>
            <a:r>
              <a:rPr lang="en-US" sz="2400" dirty="0"/>
              <a:t> m</a:t>
            </a:r>
            <a:r>
              <a:rPr lang="en-US" sz="2400" baseline="33000" dirty="0"/>
              <a:t>3 </a:t>
            </a:r>
            <a:r>
              <a:rPr lang="en-US" sz="2400" dirty="0"/>
              <a:t>Kg</a:t>
            </a:r>
            <a:r>
              <a:rPr lang="en-US" sz="2400" baseline="33000" dirty="0"/>
              <a:t>-1 </a:t>
            </a:r>
            <a:r>
              <a:rPr lang="en-US" sz="2400" dirty="0"/>
              <a:t>s</a:t>
            </a:r>
            <a:r>
              <a:rPr lang="en-US" sz="2400" baseline="33000" dirty="0"/>
              <a:t>-2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8361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1655763" y="404813"/>
            <a:ext cx="5795962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Systematic</a:t>
            </a:r>
            <a:endParaRPr lang="it-IT" sz="3200" dirty="0"/>
          </a:p>
        </p:txBody>
      </p:sp>
      <p:sp>
        <p:nvSpPr>
          <p:cNvPr id="32923" name="Line 15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8697424" cy="3143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142844" y="1142984"/>
            <a:ext cx="15716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it-IT" sz="1600" kern="0" dirty="0" err="1" smtClean="0"/>
              <a:t>Error</a:t>
            </a:r>
            <a:r>
              <a:rPr lang="it-IT" sz="1600" kern="0" dirty="0" smtClean="0"/>
              <a:t> budget: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12" y="4786322"/>
            <a:ext cx="90011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lang="it-IT" sz="1600" kern="0" dirty="0" err="1" smtClean="0">
                <a:latin typeface="+mn-lt"/>
                <a:cs typeface="+mn-cs"/>
              </a:rPr>
              <a:t>Most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of</a:t>
            </a:r>
            <a:r>
              <a:rPr lang="it-IT" sz="1600" kern="0" dirty="0" smtClean="0">
                <a:latin typeface="+mn-lt"/>
                <a:cs typeface="+mn-cs"/>
              </a:rPr>
              <a:t> the </a:t>
            </a:r>
            <a:r>
              <a:rPr lang="it-IT" sz="1600" kern="0" dirty="0" err="1" smtClean="0">
                <a:latin typeface="+mn-lt"/>
                <a:cs typeface="+mn-cs"/>
              </a:rPr>
              <a:t>entries</a:t>
            </a:r>
            <a:r>
              <a:rPr lang="it-IT" sz="1600" kern="0" dirty="0" smtClean="0">
                <a:latin typeface="+mn-lt"/>
                <a:cs typeface="+mn-cs"/>
              </a:rPr>
              <a:t> are </a:t>
            </a:r>
            <a:r>
              <a:rPr lang="it-IT" sz="1600" kern="0" dirty="0" err="1" smtClean="0">
                <a:latin typeface="+mn-lt"/>
                <a:cs typeface="+mn-cs"/>
              </a:rPr>
              <a:t>evaluated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through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MonteCarlo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simulation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of</a:t>
            </a:r>
            <a:r>
              <a:rPr lang="it-IT" sz="1600" kern="0" dirty="0" smtClean="0">
                <a:latin typeface="+mn-lt"/>
                <a:cs typeface="+mn-cs"/>
              </a:rPr>
              <a:t> the </a:t>
            </a:r>
            <a:r>
              <a:rPr lang="it-IT" sz="1600" kern="0" dirty="0" err="1" smtClean="0">
                <a:latin typeface="+mn-lt"/>
                <a:cs typeface="+mn-cs"/>
              </a:rPr>
              <a:t>experiment</a:t>
            </a:r>
            <a:r>
              <a:rPr lang="it-IT" sz="1600" kern="0" dirty="0" smtClean="0">
                <a:latin typeface="+mn-lt"/>
                <a:cs typeface="+mn-cs"/>
              </a:rPr>
              <a:t>, </a:t>
            </a:r>
            <a:r>
              <a:rPr lang="it-IT" sz="1600" kern="0" dirty="0" err="1" smtClean="0">
                <a:latin typeface="+mn-lt"/>
                <a:cs typeface="+mn-cs"/>
              </a:rPr>
              <a:t>evaluating</a:t>
            </a:r>
            <a:endParaRPr lang="it-IT" sz="1600" kern="0" dirty="0" smtClean="0"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it-IT" sz="1600" kern="0" dirty="0" smtClean="0">
                <a:latin typeface="+mn-lt"/>
                <a:cs typeface="+mn-cs"/>
              </a:rPr>
              <a:t>	the derivative </a:t>
            </a:r>
            <a:r>
              <a:rPr lang="it-IT" sz="1600" kern="0" dirty="0" err="1" smtClean="0">
                <a:latin typeface="+mn-lt"/>
                <a:cs typeface="+mn-cs"/>
              </a:rPr>
              <a:t>of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el-GR" sz="1600" kern="0" dirty="0" smtClean="0">
                <a:latin typeface="+mn-lt"/>
                <a:cs typeface="+mn-cs"/>
              </a:rPr>
              <a:t>Φ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with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respect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to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each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parameters</a:t>
            </a:r>
            <a:endParaRPr lang="it-IT" sz="1600" kern="0" dirty="0" smtClean="0"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it-IT" sz="1600" kern="0" dirty="0" err="1" smtClean="0">
                <a:latin typeface="+mn-lt"/>
                <a:cs typeface="+mn-cs"/>
              </a:rPr>
              <a:t>Final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inaccuracy</a:t>
            </a:r>
            <a:r>
              <a:rPr lang="it-IT" sz="1600" kern="0" dirty="0" smtClean="0">
                <a:latin typeface="+mn-lt"/>
                <a:cs typeface="+mn-cs"/>
              </a:rPr>
              <a:t>: </a:t>
            </a:r>
            <a:r>
              <a:rPr lang="it-IT" sz="1600" b="1" kern="0" dirty="0" smtClean="0">
                <a:latin typeface="+mn-lt"/>
                <a:cs typeface="+mn-cs"/>
              </a:rPr>
              <a:t>92 ppm</a:t>
            </a:r>
          </a:p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it-IT" sz="1600" kern="0" dirty="0" err="1" smtClean="0">
                <a:latin typeface="+mn-lt"/>
                <a:cs typeface="+mn-cs"/>
              </a:rPr>
              <a:t>Limiting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parameters</a:t>
            </a:r>
            <a:r>
              <a:rPr lang="it-IT" sz="1600" kern="0" dirty="0" smtClean="0">
                <a:latin typeface="+mn-lt"/>
                <a:cs typeface="+mn-cs"/>
              </a:rPr>
              <a:t>: </a:t>
            </a:r>
            <a:r>
              <a:rPr lang="it-IT" sz="1600" kern="0" dirty="0" err="1" smtClean="0">
                <a:latin typeface="+mn-lt"/>
                <a:cs typeface="+mn-cs"/>
              </a:rPr>
              <a:t>atomic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samples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dimensions</a:t>
            </a:r>
            <a:r>
              <a:rPr lang="it-IT" sz="1600" kern="0" dirty="0" smtClean="0">
                <a:latin typeface="+mn-lt"/>
                <a:cs typeface="+mn-cs"/>
              </a:rPr>
              <a:t>, source </a:t>
            </a:r>
            <a:r>
              <a:rPr lang="it-IT" sz="1600" kern="0" dirty="0" err="1" smtClean="0">
                <a:latin typeface="+mn-lt"/>
                <a:cs typeface="+mn-cs"/>
              </a:rPr>
              <a:t>masses</a:t>
            </a:r>
            <a:r>
              <a:rPr lang="it-IT" sz="1600" kern="0" dirty="0" smtClean="0">
                <a:latin typeface="+mn-lt"/>
                <a:cs typeface="+mn-cs"/>
              </a:rPr>
              <a:t> position (</a:t>
            </a:r>
            <a:r>
              <a:rPr lang="it-IT" sz="1600" kern="0" dirty="0" err="1" smtClean="0">
                <a:latin typeface="+mn-lt"/>
                <a:cs typeface="+mn-cs"/>
              </a:rPr>
              <a:t>Radial</a:t>
            </a:r>
            <a:r>
              <a:rPr lang="it-IT" sz="1600" kern="0" dirty="0" smtClean="0">
                <a:latin typeface="+mn-lt"/>
                <a:cs typeface="+mn-cs"/>
              </a:rPr>
              <a:t>), </a:t>
            </a:r>
            <a:r>
              <a:rPr lang="it-IT" sz="1600" kern="0" dirty="0" err="1" smtClean="0">
                <a:latin typeface="+mn-lt"/>
                <a:cs typeface="+mn-cs"/>
              </a:rPr>
              <a:t>Coriolis</a:t>
            </a:r>
            <a:r>
              <a:rPr lang="it-IT" sz="1600" kern="0" dirty="0" smtClean="0">
                <a:latin typeface="+mn-lt"/>
                <a:cs typeface="+mn-cs"/>
              </a:rPr>
              <a:t> </a:t>
            </a:r>
            <a:r>
              <a:rPr lang="it-IT" sz="1600" kern="0" dirty="0" err="1" smtClean="0">
                <a:latin typeface="+mn-lt"/>
                <a:cs typeface="+mn-cs"/>
              </a:rPr>
              <a:t>Effect</a:t>
            </a:r>
            <a:endParaRPr lang="it-IT" sz="1600" kern="0" dirty="0" smtClean="0"/>
          </a:p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endParaRPr lang="it-IT" sz="1600" kern="0" dirty="0" smtClean="0"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it-IT" sz="1600" kern="0" dirty="0" smtClean="0">
              <a:latin typeface="+mn-lt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it-IT" kern="0" dirty="0" smtClean="0">
                <a:latin typeface="+mn-lt"/>
                <a:cs typeface="+mn-cs"/>
              </a:rPr>
              <a:t>   </a:t>
            </a:r>
            <a:endParaRPr kumimoji="0" lang="it-IT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  <p:sp>
        <p:nvSpPr>
          <p:cNvPr id="2" name="Rettangolo 1"/>
          <p:cNvSpPr/>
          <p:nvPr/>
        </p:nvSpPr>
        <p:spPr>
          <a:xfrm>
            <a:off x="214282" y="2157984"/>
            <a:ext cx="8697424" cy="612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4645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1655763" y="404813"/>
            <a:ext cx="5795962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Current status</a:t>
            </a:r>
            <a:endParaRPr lang="it-IT" sz="3200" dirty="0"/>
          </a:p>
        </p:txBody>
      </p:sp>
      <p:sp>
        <p:nvSpPr>
          <p:cNvPr id="32923" name="Line 15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00034" y="857232"/>
            <a:ext cx="8501122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50760" tIns="50760" rIns="50760" bIns="5076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3200" dirty="0">
                <a:solidFill>
                  <a:srgbClr val="3F3F3F"/>
                </a:solidFill>
              </a:rPr>
              <a:t>6.67191(77)</a:t>
            </a:r>
            <a:r>
              <a:rPr lang="en-US" sz="3200" baseline="-33000" dirty="0">
                <a:solidFill>
                  <a:srgbClr val="3F3F3F"/>
                </a:solidFill>
              </a:rPr>
              <a:t>stat</a:t>
            </a:r>
            <a:r>
              <a:rPr lang="en-US" sz="3200" dirty="0">
                <a:solidFill>
                  <a:srgbClr val="3F3F3F"/>
                </a:solidFill>
              </a:rPr>
              <a:t>(62)</a:t>
            </a:r>
            <a:r>
              <a:rPr lang="en-US" sz="3200" baseline="-33000" dirty="0">
                <a:solidFill>
                  <a:srgbClr val="3F3F3F"/>
                </a:solidFill>
              </a:rPr>
              <a:t>sys</a:t>
            </a:r>
            <a:r>
              <a:rPr lang="en-US" sz="3200" dirty="0">
                <a:solidFill>
                  <a:srgbClr val="3F3F3F"/>
                </a:solidFill>
              </a:rPr>
              <a:t>× 10</a:t>
            </a:r>
            <a:r>
              <a:rPr lang="en-US" sz="3200" baseline="33000" dirty="0">
                <a:solidFill>
                  <a:srgbClr val="3F3F3F"/>
                </a:solidFill>
              </a:rPr>
              <a:t>-11</a:t>
            </a:r>
            <a:r>
              <a:rPr lang="en-US" sz="3200" dirty="0">
                <a:solidFill>
                  <a:srgbClr val="3F3F3F"/>
                </a:solidFill>
              </a:rPr>
              <a:t> m</a:t>
            </a:r>
            <a:r>
              <a:rPr lang="en-US" sz="3200" baseline="33000" dirty="0">
                <a:solidFill>
                  <a:srgbClr val="3F3F3F"/>
                </a:solidFill>
              </a:rPr>
              <a:t>3 </a:t>
            </a:r>
            <a:r>
              <a:rPr lang="en-US" sz="3200" dirty="0">
                <a:solidFill>
                  <a:srgbClr val="3F3F3F"/>
                </a:solidFill>
              </a:rPr>
              <a:t>Kg</a:t>
            </a:r>
            <a:r>
              <a:rPr lang="en-US" sz="3200" baseline="33000" dirty="0">
                <a:solidFill>
                  <a:srgbClr val="3F3F3F"/>
                </a:solidFill>
              </a:rPr>
              <a:t>-1 </a:t>
            </a:r>
            <a:r>
              <a:rPr lang="en-US" sz="3200" dirty="0">
                <a:solidFill>
                  <a:srgbClr val="3F3F3F"/>
                </a:solidFill>
              </a:rPr>
              <a:t>s</a:t>
            </a:r>
            <a:r>
              <a:rPr lang="en-US" sz="3200" baseline="33000" dirty="0">
                <a:solidFill>
                  <a:srgbClr val="3F3F3F"/>
                </a:solidFill>
              </a:rPr>
              <a:t>-2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928802"/>
            <a:ext cx="5572164" cy="4263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35142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6144" y="64008"/>
            <a:ext cx="8229600" cy="1371600"/>
          </a:xfrm>
          <a:noFill/>
          <a:ln/>
        </p:spPr>
        <p:txBody>
          <a:bodyPr/>
          <a:lstStyle/>
          <a:p>
            <a:pPr algn="ctr"/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0" y="11668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1280160"/>
            <a:ext cx="9108504" cy="3886200"/>
          </a:xfrm>
          <a:noFill/>
          <a:ln/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Introduction to </a:t>
            </a:r>
            <a:r>
              <a:rPr lang="en-US" sz="2400" dirty="0" smtClean="0">
                <a:latin typeface="+mj-lt"/>
              </a:rPr>
              <a:t>Atom </a:t>
            </a:r>
            <a:r>
              <a:rPr lang="en-US" sz="2400" dirty="0" smtClean="0">
                <a:latin typeface="+mj-lt"/>
              </a:rPr>
              <a:t>Interferometry (AI)</a:t>
            </a: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The history: INFN MAGIA experiment (2002-2014) </a:t>
            </a: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+mj-lt"/>
              </a:rPr>
              <a:t>Geometry </a:t>
            </a:r>
            <a:r>
              <a:rPr lang="en-GB" sz="2400" dirty="0">
                <a:latin typeface="+mj-lt"/>
              </a:rPr>
              <a:t>free determination of the gravity </a:t>
            </a:r>
            <a:r>
              <a:rPr lang="en-GB" sz="2400" dirty="0" smtClean="0">
                <a:latin typeface="+mj-lt"/>
              </a:rPr>
              <a:t>gradient with AI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An improved G determination using cold atoms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MEGANTE: testing gravity measuring G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Conclusions and prospects: the new apparatus at INFN FI</a:t>
            </a:r>
            <a:endParaRPr lang="en-US" dirty="0" smtClean="0">
              <a:latin typeface="ITC Bookman" pitchFamily="18" charset="0"/>
            </a:endParaRPr>
          </a:p>
          <a:p>
            <a:pPr>
              <a:buFont typeface="Wingdings" pitchFamily="2" charset="2"/>
              <a:buNone/>
            </a:pPr>
            <a:endParaRPr lang="el-GR" sz="2800" dirty="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8248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1655763" y="404813"/>
            <a:ext cx="5795962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Current status</a:t>
            </a:r>
            <a:endParaRPr lang="it-IT" sz="3200" dirty="0"/>
          </a:p>
        </p:txBody>
      </p:sp>
      <p:sp>
        <p:nvSpPr>
          <p:cNvPr id="32923" name="Line 15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00034" y="857232"/>
            <a:ext cx="8501122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50760" tIns="50760" rIns="50760" bIns="5076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3200" dirty="0">
                <a:solidFill>
                  <a:srgbClr val="3F3F3F"/>
                </a:solidFill>
              </a:rPr>
              <a:t>6.67191(77)</a:t>
            </a:r>
            <a:r>
              <a:rPr lang="en-US" sz="3200" baseline="-33000" dirty="0">
                <a:solidFill>
                  <a:srgbClr val="3F3F3F"/>
                </a:solidFill>
              </a:rPr>
              <a:t>stat</a:t>
            </a:r>
            <a:r>
              <a:rPr lang="en-US" sz="3200" dirty="0">
                <a:solidFill>
                  <a:srgbClr val="3F3F3F"/>
                </a:solidFill>
              </a:rPr>
              <a:t>(62)</a:t>
            </a:r>
            <a:r>
              <a:rPr lang="en-US" sz="3200" baseline="-33000" dirty="0">
                <a:solidFill>
                  <a:srgbClr val="3F3F3F"/>
                </a:solidFill>
              </a:rPr>
              <a:t>sys</a:t>
            </a:r>
            <a:r>
              <a:rPr lang="en-US" sz="3200" dirty="0">
                <a:solidFill>
                  <a:srgbClr val="3F3F3F"/>
                </a:solidFill>
              </a:rPr>
              <a:t>× 10</a:t>
            </a:r>
            <a:r>
              <a:rPr lang="en-US" sz="3200" baseline="33000" dirty="0">
                <a:solidFill>
                  <a:srgbClr val="3F3F3F"/>
                </a:solidFill>
              </a:rPr>
              <a:t>-11</a:t>
            </a:r>
            <a:r>
              <a:rPr lang="en-US" sz="3200" dirty="0">
                <a:solidFill>
                  <a:srgbClr val="3F3F3F"/>
                </a:solidFill>
              </a:rPr>
              <a:t> m</a:t>
            </a:r>
            <a:r>
              <a:rPr lang="en-US" sz="3200" baseline="33000" dirty="0">
                <a:solidFill>
                  <a:srgbClr val="3F3F3F"/>
                </a:solidFill>
              </a:rPr>
              <a:t>3 </a:t>
            </a:r>
            <a:r>
              <a:rPr lang="en-US" sz="3200" dirty="0">
                <a:solidFill>
                  <a:srgbClr val="3F3F3F"/>
                </a:solidFill>
              </a:rPr>
              <a:t>Kg</a:t>
            </a:r>
            <a:r>
              <a:rPr lang="en-US" sz="3200" baseline="33000" dirty="0">
                <a:solidFill>
                  <a:srgbClr val="3F3F3F"/>
                </a:solidFill>
              </a:rPr>
              <a:t>-1 </a:t>
            </a:r>
            <a:r>
              <a:rPr lang="en-US" sz="3200" dirty="0">
                <a:solidFill>
                  <a:srgbClr val="3F3F3F"/>
                </a:solidFill>
              </a:rPr>
              <a:t>s</a:t>
            </a:r>
            <a:r>
              <a:rPr lang="en-US" sz="3200" baseline="33000" dirty="0">
                <a:solidFill>
                  <a:srgbClr val="3F3F3F"/>
                </a:solidFill>
              </a:rPr>
              <a:t>-2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928802"/>
            <a:ext cx="5572164" cy="4263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86669" y="3581512"/>
            <a:ext cx="7400382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en-GB" dirty="0" smtClean="0">
              <a:latin typeface="AdvOTd2911d6f"/>
            </a:endParaRPr>
          </a:p>
          <a:p>
            <a:pPr algn="just"/>
            <a:r>
              <a:rPr lang="en-GB" dirty="0" smtClean="0">
                <a:latin typeface="AdvOTd2911d6f"/>
              </a:rPr>
              <a:t>“Although </a:t>
            </a:r>
            <a:r>
              <a:rPr lang="en-GB" dirty="0">
                <a:latin typeface="AdvOTd2911d6f"/>
              </a:rPr>
              <a:t>the </a:t>
            </a:r>
            <a:r>
              <a:rPr lang="en-GB" dirty="0" smtClean="0">
                <a:latin typeface="AdvOTd2911d6f+fb"/>
              </a:rPr>
              <a:t>fi</a:t>
            </a:r>
            <a:r>
              <a:rPr lang="en-GB" dirty="0" smtClean="0">
                <a:latin typeface="AdvOTd2911d6f"/>
              </a:rPr>
              <a:t>nal uncertainty </a:t>
            </a:r>
            <a:r>
              <a:rPr lang="en-GB" dirty="0">
                <a:latin typeface="AdvOTd2911d6f"/>
              </a:rPr>
              <a:t>is not presently competitive, determinations of </a:t>
            </a:r>
            <a:r>
              <a:rPr lang="en-GB" dirty="0" smtClean="0">
                <a:latin typeface="AdvOT6cf683fe.I"/>
              </a:rPr>
              <a:t>G </a:t>
            </a:r>
            <a:r>
              <a:rPr lang="en-GB" dirty="0" smtClean="0">
                <a:latin typeface="AdvOTd2911d6f"/>
              </a:rPr>
              <a:t>using </a:t>
            </a:r>
            <a:r>
              <a:rPr lang="en-GB" dirty="0">
                <a:latin typeface="AdvOTd2911d6f"/>
              </a:rPr>
              <a:t>atom interferometry could be more competitive in </a:t>
            </a:r>
            <a:r>
              <a:rPr lang="en-GB" dirty="0" smtClean="0">
                <a:latin typeface="AdvOTd2911d6f"/>
              </a:rPr>
              <a:t>the future.”</a:t>
            </a:r>
          </a:p>
          <a:p>
            <a:pPr algn="just"/>
            <a:endParaRPr lang="en-GB" dirty="0">
              <a:latin typeface="AdvOTd2911d6f"/>
            </a:endParaRPr>
          </a:p>
          <a:p>
            <a:pPr algn="just"/>
            <a:r>
              <a:rPr lang="en-GB" dirty="0" smtClean="0">
                <a:latin typeface="AdvOTd2911d6f"/>
              </a:rPr>
              <a:t>How to improve? Two ways:</a:t>
            </a:r>
          </a:p>
          <a:p>
            <a:pPr algn="just"/>
            <a:endParaRPr lang="en-GB" dirty="0" smtClean="0">
              <a:latin typeface="AdvOTd2911d6f"/>
            </a:endParaRPr>
          </a:p>
          <a:p>
            <a:pPr marL="285750" indent="-285750" algn="just">
              <a:buFontTx/>
              <a:buChar char="-"/>
            </a:pPr>
            <a:r>
              <a:rPr lang="en-GB" dirty="0" smtClean="0">
                <a:latin typeface="AdvOTd2911d6f"/>
              </a:rPr>
              <a:t>Improve the cold atoms technology using the same method</a:t>
            </a:r>
          </a:p>
          <a:p>
            <a:pPr marL="285750" indent="-285750" algn="just">
              <a:buFontTx/>
              <a:buChar char="-"/>
            </a:pPr>
            <a:r>
              <a:rPr lang="en-GB" dirty="0" smtClean="0">
                <a:solidFill>
                  <a:srgbClr val="FF0000"/>
                </a:solidFill>
                <a:latin typeface="AdvOTd2911d6f"/>
              </a:rPr>
              <a:t>Change the method maintaining the same technology</a:t>
            </a:r>
            <a:r>
              <a:rPr lang="en-GB" dirty="0" smtClean="0">
                <a:latin typeface="AdvOTd2911d6f"/>
              </a:rPr>
              <a:t> </a:t>
            </a:r>
          </a:p>
          <a:p>
            <a:pPr algn="just"/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39" y="1172749"/>
            <a:ext cx="8643001" cy="2457534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8838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962952" y="399069"/>
            <a:ext cx="521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+mj-lt"/>
              </a:rPr>
              <a:t>Cancelling gravity gradients</a:t>
            </a:r>
          </a:p>
        </p:txBody>
      </p:sp>
      <p:sp>
        <p:nvSpPr>
          <p:cNvPr id="13" name="Segnaposto testo 3"/>
          <p:cNvSpPr txBox="1">
            <a:spLocks/>
          </p:cNvSpPr>
          <p:nvPr/>
        </p:nvSpPr>
        <p:spPr bwMode="auto">
          <a:xfrm>
            <a:off x="-18256" y="1244770"/>
            <a:ext cx="90000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it-IT" sz="2000" kern="0" dirty="0" smtClean="0"/>
              <a:t>The </a:t>
            </a:r>
            <a:r>
              <a:rPr lang="it-IT" sz="2000" kern="0" dirty="0" err="1" smtClean="0"/>
              <a:t>tidal</a:t>
            </a:r>
            <a:r>
              <a:rPr lang="it-IT" sz="2000" kern="0" dirty="0" smtClean="0"/>
              <a:t> </a:t>
            </a:r>
            <a:r>
              <a:rPr lang="it-IT" sz="2000" kern="0" dirty="0" err="1" smtClean="0"/>
              <a:t>forces</a:t>
            </a:r>
            <a:r>
              <a:rPr lang="it-IT" sz="2000" kern="0" dirty="0" smtClean="0"/>
              <a:t> on the </a:t>
            </a:r>
            <a:r>
              <a:rPr lang="it-IT" sz="2000" kern="0" dirty="0" err="1" smtClean="0"/>
              <a:t>atoms</a:t>
            </a:r>
            <a:r>
              <a:rPr lang="it-IT" sz="2000" kern="0" dirty="0" smtClean="0"/>
              <a:t> in a </a:t>
            </a:r>
            <a:r>
              <a:rPr lang="it-IT" sz="2000" kern="0" dirty="0" err="1" smtClean="0"/>
              <a:t>uniform</a:t>
            </a:r>
            <a:r>
              <a:rPr lang="it-IT" sz="2000" kern="0" dirty="0" smtClean="0"/>
              <a:t> </a:t>
            </a:r>
            <a:r>
              <a:rPr lang="it-IT" sz="2000" kern="0" dirty="0" err="1" smtClean="0"/>
              <a:t>gravity</a:t>
            </a:r>
            <a:r>
              <a:rPr lang="it-IT" sz="2000" kern="0" dirty="0" smtClean="0"/>
              <a:t> </a:t>
            </a:r>
            <a:r>
              <a:rPr lang="it-IT" sz="2000" kern="0" dirty="0" err="1" smtClean="0"/>
              <a:t>field</a:t>
            </a:r>
            <a:r>
              <a:rPr lang="it-IT" sz="2000" kern="0" dirty="0" smtClean="0"/>
              <a:t> and </a:t>
            </a:r>
            <a:r>
              <a:rPr lang="it-IT" sz="2000" kern="0" dirty="0" err="1" smtClean="0"/>
              <a:t>gradient</a:t>
            </a:r>
            <a:r>
              <a:rPr lang="it-IT" sz="2000" kern="0" dirty="0" smtClean="0"/>
              <a:t> </a:t>
            </a:r>
            <a:r>
              <a:rPr lang="it-IT" sz="2000" kern="0" dirty="0" err="1" smtClean="0"/>
              <a:t>modify</a:t>
            </a:r>
            <a:r>
              <a:rPr lang="it-IT" sz="2000" kern="0" dirty="0" smtClean="0"/>
              <a:t> the </a:t>
            </a:r>
            <a:r>
              <a:rPr lang="it-IT" sz="2000" kern="0" dirty="0" err="1" smtClean="0"/>
              <a:t>wavepacket</a:t>
            </a:r>
            <a:r>
              <a:rPr lang="it-IT" sz="2000" kern="0" dirty="0" smtClean="0"/>
              <a:t> </a:t>
            </a:r>
            <a:r>
              <a:rPr lang="it-IT" sz="2000" kern="0" dirty="0" err="1" smtClean="0"/>
              <a:t>trajectories</a:t>
            </a:r>
            <a:r>
              <a:rPr lang="it-IT" sz="2000" kern="0" dirty="0" smtClean="0"/>
              <a:t>. The </a:t>
            </a:r>
            <a:r>
              <a:rPr lang="it-IT" sz="2000" kern="0" dirty="0" err="1" smtClean="0"/>
              <a:t>gravimetric</a:t>
            </a:r>
            <a:r>
              <a:rPr lang="it-IT" sz="2000" kern="0" dirty="0" smtClean="0"/>
              <a:t> </a:t>
            </a:r>
            <a:r>
              <a:rPr lang="it-IT" sz="2000" kern="0" dirty="0" err="1" smtClean="0"/>
              <a:t>phase</a:t>
            </a:r>
            <a:r>
              <a:rPr lang="it-IT" sz="2000" kern="0" dirty="0" smtClean="0"/>
              <a:t> </a:t>
            </a:r>
            <a:r>
              <a:rPr lang="it-IT" sz="2000" kern="0" dirty="0" err="1" smtClean="0"/>
              <a:t>shift</a:t>
            </a:r>
            <a:r>
              <a:rPr lang="it-IT" sz="2000" kern="0" dirty="0" smtClean="0"/>
              <a:t> </a:t>
            </a:r>
            <a:r>
              <a:rPr lang="it-IT" sz="2000" kern="0" dirty="0" err="1" smtClean="0"/>
              <a:t>is</a:t>
            </a:r>
            <a:endParaRPr lang="it-IT" sz="2000" kern="0" dirty="0" smtClean="0"/>
          </a:p>
          <a:p>
            <a:pPr marL="0" indent="0" algn="just">
              <a:buNone/>
            </a:pPr>
            <a:endParaRPr lang="it-IT" sz="2000" kern="0" dirty="0" smtClean="0"/>
          </a:p>
          <a:p>
            <a:pPr marL="0" indent="0" algn="ctr">
              <a:buNone/>
            </a:pPr>
            <a:r>
              <a:rPr lang="it-IT" sz="2000" kern="0" dirty="0" smtClean="0">
                <a:solidFill>
                  <a:srgbClr val="FF3333"/>
                </a:solidFill>
              </a:rPr>
              <a:t>φ = k</a:t>
            </a:r>
            <a:r>
              <a:rPr lang="it-IT" sz="2000" kern="0" baseline="-33000" dirty="0" smtClean="0">
                <a:solidFill>
                  <a:srgbClr val="FF3333"/>
                </a:solidFill>
              </a:rPr>
              <a:t>eff</a:t>
            </a:r>
            <a:r>
              <a:rPr lang="it-IT" sz="2000" kern="0" dirty="0" smtClean="0">
                <a:solidFill>
                  <a:srgbClr val="FF3333"/>
                </a:solidFill>
              </a:rPr>
              <a:t>gT</a:t>
            </a:r>
            <a:r>
              <a:rPr lang="it-IT" sz="2000" kern="0" baseline="33000" dirty="0" smtClean="0">
                <a:solidFill>
                  <a:srgbClr val="FF3333"/>
                </a:solidFill>
              </a:rPr>
              <a:t>2</a:t>
            </a:r>
            <a:r>
              <a:rPr lang="it-IT" sz="2000" kern="0" dirty="0" smtClean="0">
                <a:solidFill>
                  <a:srgbClr val="FF3333"/>
                </a:solidFill>
              </a:rPr>
              <a:t> + </a:t>
            </a:r>
            <a:r>
              <a:rPr lang="it-IT" sz="2000" kern="0" dirty="0" err="1" smtClean="0">
                <a:solidFill>
                  <a:srgbClr val="FF3333"/>
                </a:solidFill>
              </a:rPr>
              <a:t>k</a:t>
            </a:r>
            <a:r>
              <a:rPr lang="it-IT" sz="2000" kern="0" baseline="-33000" dirty="0" err="1" smtClean="0">
                <a:solidFill>
                  <a:srgbClr val="FF3333"/>
                </a:solidFill>
              </a:rPr>
              <a:t>eff</a:t>
            </a:r>
            <a:r>
              <a:rPr lang="it-IT" sz="2000" kern="0" dirty="0" err="1" smtClean="0">
                <a:solidFill>
                  <a:srgbClr val="FF3333"/>
                </a:solidFill>
              </a:rPr>
              <a:t>Γ</a:t>
            </a:r>
            <a:r>
              <a:rPr lang="it-IT" sz="2000" kern="0" baseline="-33000" dirty="0" err="1" smtClean="0">
                <a:solidFill>
                  <a:srgbClr val="FF3333"/>
                </a:solidFill>
              </a:rPr>
              <a:t>zz</a:t>
            </a:r>
            <a:r>
              <a:rPr lang="it-IT" sz="2000" kern="0" dirty="0" smtClean="0">
                <a:solidFill>
                  <a:srgbClr val="FF3333"/>
                </a:solidFill>
              </a:rPr>
              <a:t>(z</a:t>
            </a:r>
            <a:r>
              <a:rPr lang="it-IT" sz="2000" kern="0" baseline="-33000" dirty="0" smtClean="0">
                <a:solidFill>
                  <a:srgbClr val="FF3333"/>
                </a:solidFill>
              </a:rPr>
              <a:t>0</a:t>
            </a:r>
            <a:r>
              <a:rPr lang="it-IT" sz="2000" kern="0" dirty="0" smtClean="0">
                <a:solidFill>
                  <a:srgbClr val="FF3333"/>
                </a:solidFill>
              </a:rPr>
              <a:t> + v</a:t>
            </a:r>
            <a:r>
              <a:rPr lang="it-IT" sz="2000" kern="0" baseline="-33000" dirty="0" smtClean="0">
                <a:solidFill>
                  <a:srgbClr val="FF3333"/>
                </a:solidFill>
              </a:rPr>
              <a:t>0</a:t>
            </a:r>
            <a:r>
              <a:rPr lang="it-IT" sz="2000" kern="0" dirty="0" smtClean="0">
                <a:solidFill>
                  <a:srgbClr val="FF3333"/>
                </a:solidFill>
              </a:rPr>
              <a:t>T)T</a:t>
            </a:r>
            <a:r>
              <a:rPr lang="it-IT" sz="2000" kern="0" baseline="33000" dirty="0" smtClean="0">
                <a:solidFill>
                  <a:srgbClr val="FF3333"/>
                </a:solidFill>
              </a:rPr>
              <a:t>2</a:t>
            </a:r>
          </a:p>
          <a:p>
            <a:pPr marL="0" indent="0" algn="ctr">
              <a:buNone/>
            </a:pPr>
            <a:endParaRPr lang="it-IT" sz="2000" kern="0" baseline="33000" dirty="0" smtClean="0">
              <a:solidFill>
                <a:srgbClr val="FF3333"/>
              </a:solidFill>
            </a:endParaRPr>
          </a:p>
          <a:p>
            <a:pPr marL="0" indent="0" algn="just">
              <a:buNone/>
            </a:pPr>
            <a:r>
              <a:rPr lang="it-IT" sz="2000" kern="0" dirty="0" smtClean="0">
                <a:solidFill>
                  <a:srgbClr val="000000"/>
                </a:solidFill>
              </a:rPr>
              <a:t>     z</a:t>
            </a:r>
            <a:r>
              <a:rPr lang="it-IT" sz="2000" kern="0" baseline="-33000" dirty="0" smtClean="0">
                <a:solidFill>
                  <a:srgbClr val="000000"/>
                </a:solidFill>
              </a:rPr>
              <a:t>0</a:t>
            </a:r>
            <a:r>
              <a:rPr lang="it-IT" sz="2000" kern="0" dirty="0" smtClean="0">
                <a:solidFill>
                  <a:srgbClr val="000000"/>
                </a:solidFill>
              </a:rPr>
              <a:t>, v</a:t>
            </a:r>
            <a:r>
              <a:rPr lang="it-IT" sz="2000" kern="0" baseline="-33000" dirty="0" smtClean="0">
                <a:solidFill>
                  <a:srgbClr val="000000"/>
                </a:solidFill>
              </a:rPr>
              <a:t>0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initial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atomic</a:t>
            </a:r>
            <a:r>
              <a:rPr lang="it-IT" sz="2000" kern="0" dirty="0" smtClean="0">
                <a:solidFill>
                  <a:srgbClr val="000000"/>
                </a:solidFill>
              </a:rPr>
              <a:t> position and </a:t>
            </a:r>
            <a:r>
              <a:rPr lang="it-IT" sz="2000" kern="0" dirty="0" err="1" smtClean="0">
                <a:solidFill>
                  <a:srgbClr val="000000"/>
                </a:solidFill>
              </a:rPr>
              <a:t>velocity</a:t>
            </a:r>
            <a:r>
              <a:rPr lang="it-IT" sz="2000" kern="0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spcAft>
                <a:spcPts val="0"/>
              </a:spcAft>
            </a:pPr>
            <a:endParaRPr lang="it-IT" sz="2000" kern="0" dirty="0" smtClean="0">
              <a:solidFill>
                <a:srgbClr val="000000"/>
              </a:solidFill>
            </a:endParaRPr>
          </a:p>
          <a:p>
            <a:pPr algn="just"/>
            <a:r>
              <a:rPr lang="it-IT" sz="2000" kern="0" dirty="0" smtClean="0">
                <a:solidFill>
                  <a:srgbClr val="000000"/>
                </a:solidFill>
              </a:rPr>
              <a:t>The </a:t>
            </a:r>
            <a:r>
              <a:rPr lang="it-IT" sz="2000" kern="0" dirty="0" err="1" smtClean="0">
                <a:solidFill>
                  <a:srgbClr val="000000"/>
                </a:solidFill>
              </a:rPr>
              <a:t>error</a:t>
            </a:r>
            <a:r>
              <a:rPr lang="it-IT" sz="2000" kern="0" dirty="0" smtClean="0">
                <a:solidFill>
                  <a:srgbClr val="000000"/>
                </a:solidFill>
              </a:rPr>
              <a:t> on z</a:t>
            </a:r>
            <a:r>
              <a:rPr lang="it-IT" sz="2000" kern="0" baseline="-33000" dirty="0" smtClean="0">
                <a:solidFill>
                  <a:srgbClr val="000000"/>
                </a:solidFill>
              </a:rPr>
              <a:t>0</a:t>
            </a:r>
            <a:r>
              <a:rPr lang="it-IT" sz="2000" kern="0" dirty="0" smtClean="0">
                <a:solidFill>
                  <a:srgbClr val="000000"/>
                </a:solidFill>
              </a:rPr>
              <a:t> and v</a:t>
            </a:r>
            <a:r>
              <a:rPr lang="it-IT" sz="2000" kern="0" baseline="-33000" dirty="0" smtClean="0">
                <a:solidFill>
                  <a:srgbClr val="000000"/>
                </a:solidFill>
              </a:rPr>
              <a:t>0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is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one</a:t>
            </a:r>
            <a:r>
              <a:rPr lang="it-IT" sz="2000" kern="0" dirty="0" smtClean="0">
                <a:solidFill>
                  <a:srgbClr val="000000"/>
                </a:solidFill>
              </a:rPr>
              <a:t> of the </a:t>
            </a:r>
            <a:r>
              <a:rPr lang="it-IT" sz="2000" kern="0" dirty="0" smtClean="0">
                <a:solidFill>
                  <a:srgbClr val="FF3333"/>
                </a:solidFill>
              </a:rPr>
              <a:t>major </a:t>
            </a:r>
            <a:r>
              <a:rPr lang="it-IT" sz="2000" kern="0" dirty="0" err="1" smtClean="0">
                <a:solidFill>
                  <a:srgbClr val="FF3333"/>
                </a:solidFill>
              </a:rPr>
              <a:t>sources</a:t>
            </a:r>
            <a:r>
              <a:rPr lang="it-IT" sz="2000" kern="0" dirty="0" smtClean="0">
                <a:solidFill>
                  <a:srgbClr val="FF3333"/>
                </a:solidFill>
              </a:rPr>
              <a:t> of </a:t>
            </a:r>
            <a:r>
              <a:rPr lang="it-IT" sz="2000" kern="0" dirty="0" err="1" smtClean="0">
                <a:solidFill>
                  <a:srgbClr val="FF3333"/>
                </a:solidFill>
              </a:rPr>
              <a:t>noise</a:t>
            </a:r>
            <a:r>
              <a:rPr lang="it-IT" sz="2000" kern="0" dirty="0" smtClean="0">
                <a:solidFill>
                  <a:srgbClr val="FF3333"/>
                </a:solidFill>
              </a:rPr>
              <a:t> and </a:t>
            </a:r>
            <a:r>
              <a:rPr lang="it-IT" sz="2000" kern="0" dirty="0" err="1" smtClean="0">
                <a:solidFill>
                  <a:srgbClr val="FF3333"/>
                </a:solidFill>
              </a:rPr>
              <a:t>systematics</a:t>
            </a:r>
            <a:r>
              <a:rPr lang="it-IT" sz="2000" kern="0" dirty="0" smtClean="0">
                <a:solidFill>
                  <a:srgbClr val="000000"/>
                </a:solidFill>
              </a:rPr>
              <a:t>:</a:t>
            </a:r>
          </a:p>
          <a:p>
            <a:pPr algn="just">
              <a:buSzPct val="45000"/>
              <a:buFont typeface="StarSymbol"/>
              <a:buChar char="●"/>
            </a:pPr>
            <a:r>
              <a:rPr lang="it-IT" sz="2000" kern="0" dirty="0" smtClean="0">
                <a:solidFill>
                  <a:srgbClr val="000000"/>
                </a:solidFill>
              </a:rPr>
              <a:t>For WEP </a:t>
            </a:r>
            <a:r>
              <a:rPr lang="it-IT" sz="2000" kern="0" dirty="0" err="1" smtClean="0">
                <a:solidFill>
                  <a:srgbClr val="000000"/>
                </a:solidFill>
              </a:rPr>
              <a:t>tests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at</a:t>
            </a:r>
            <a:r>
              <a:rPr lang="it-IT" sz="2000" kern="0" dirty="0" smtClean="0">
                <a:solidFill>
                  <a:srgbClr val="000000"/>
                </a:solidFill>
              </a:rPr>
              <a:t> 10</a:t>
            </a:r>
            <a:r>
              <a:rPr lang="it-IT" sz="2000" kern="0" baseline="33000" dirty="0" smtClean="0">
                <a:solidFill>
                  <a:srgbClr val="000000"/>
                </a:solidFill>
              </a:rPr>
              <a:t>-15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level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is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required</a:t>
            </a:r>
            <a:r>
              <a:rPr lang="it-IT" sz="2000" kern="0" dirty="0" smtClean="0">
                <a:solidFill>
                  <a:srgbClr val="000000"/>
                </a:solidFill>
              </a:rPr>
              <a:t> a control on z</a:t>
            </a:r>
            <a:r>
              <a:rPr lang="it-IT" sz="2000" kern="0" baseline="-33000" dirty="0" smtClean="0">
                <a:solidFill>
                  <a:srgbClr val="000000"/>
                </a:solidFill>
              </a:rPr>
              <a:t>0</a:t>
            </a:r>
            <a:r>
              <a:rPr lang="it-IT" sz="2000" kern="0" dirty="0" smtClean="0">
                <a:solidFill>
                  <a:srgbClr val="000000"/>
                </a:solidFill>
              </a:rPr>
              <a:t> and v</a:t>
            </a:r>
            <a:r>
              <a:rPr lang="it-IT" sz="2000" kern="0" baseline="-33000" dirty="0" smtClean="0">
                <a:solidFill>
                  <a:srgbClr val="000000"/>
                </a:solidFill>
              </a:rPr>
              <a:t>0</a:t>
            </a:r>
            <a:r>
              <a:rPr lang="it-IT" sz="2000" kern="0" dirty="0" smtClean="0">
                <a:solidFill>
                  <a:srgbClr val="000000"/>
                </a:solidFill>
              </a:rPr>
              <a:t> of 1 nm and 0,3 nm/s.</a:t>
            </a:r>
          </a:p>
          <a:p>
            <a:pPr algn="just">
              <a:buSzPct val="45000"/>
              <a:buFont typeface="StarSymbol"/>
              <a:buChar char="●"/>
            </a:pPr>
            <a:r>
              <a:rPr lang="it-IT" sz="2000" kern="0" dirty="0" smtClean="0">
                <a:solidFill>
                  <a:srgbClr val="000000"/>
                </a:solidFill>
              </a:rPr>
              <a:t>In the AI </a:t>
            </a:r>
            <a:r>
              <a:rPr lang="it-IT" sz="2000" kern="0" dirty="0" err="1" smtClean="0">
                <a:solidFill>
                  <a:srgbClr val="000000"/>
                </a:solidFill>
              </a:rPr>
              <a:t>determination</a:t>
            </a:r>
            <a:r>
              <a:rPr lang="it-IT" sz="2000" kern="0" dirty="0" smtClean="0">
                <a:solidFill>
                  <a:srgbClr val="000000"/>
                </a:solidFill>
              </a:rPr>
              <a:t> of G</a:t>
            </a:r>
            <a:r>
              <a:rPr lang="it-IT" sz="2000" kern="0" baseline="33000" dirty="0" smtClean="0">
                <a:solidFill>
                  <a:srgbClr val="000000"/>
                </a:solidFill>
              </a:rPr>
              <a:t>[1]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one</a:t>
            </a:r>
            <a:r>
              <a:rPr lang="it-IT" sz="2000" kern="0" dirty="0" smtClean="0">
                <a:solidFill>
                  <a:srgbClr val="000000"/>
                </a:solidFill>
              </a:rPr>
              <a:t> of the major </a:t>
            </a:r>
            <a:r>
              <a:rPr lang="it-IT" sz="2000" kern="0" dirty="0" err="1" smtClean="0">
                <a:solidFill>
                  <a:srgbClr val="000000"/>
                </a:solidFill>
              </a:rPr>
              <a:t>sources</a:t>
            </a:r>
            <a:r>
              <a:rPr lang="it-IT" sz="2000" kern="0" dirty="0" smtClean="0">
                <a:solidFill>
                  <a:srgbClr val="000000"/>
                </a:solidFill>
              </a:rPr>
              <a:t> of </a:t>
            </a:r>
            <a:r>
              <a:rPr lang="it-IT" sz="2000" kern="0" dirty="0" err="1" smtClean="0">
                <a:solidFill>
                  <a:srgbClr val="000000"/>
                </a:solidFill>
              </a:rPr>
              <a:t>systematic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error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arises</a:t>
            </a:r>
            <a:r>
              <a:rPr lang="it-IT" sz="2000" kern="0" dirty="0" smtClean="0">
                <a:solidFill>
                  <a:srgbClr val="000000"/>
                </a:solidFill>
              </a:rPr>
              <a:t> from the </a:t>
            </a:r>
            <a:r>
              <a:rPr lang="it-IT" sz="2000" kern="0" dirty="0" err="1" smtClean="0">
                <a:solidFill>
                  <a:srgbClr val="000000"/>
                </a:solidFill>
              </a:rPr>
              <a:t>limited</a:t>
            </a:r>
            <a:r>
              <a:rPr lang="it-IT" sz="2000" kern="0" dirty="0" smtClean="0">
                <a:solidFill>
                  <a:srgbClr val="000000"/>
                </a:solidFill>
              </a:rPr>
              <a:t> control on the </a:t>
            </a:r>
            <a:r>
              <a:rPr lang="it-IT" sz="2000" kern="0" dirty="0" err="1" smtClean="0">
                <a:solidFill>
                  <a:srgbClr val="000000"/>
                </a:solidFill>
              </a:rPr>
              <a:t>thermal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cloud</a:t>
            </a:r>
            <a:r>
              <a:rPr lang="it-IT" sz="2000" kern="0" dirty="0" smtClean="0">
                <a:solidFill>
                  <a:srgbClr val="000000"/>
                </a:solidFill>
              </a:rPr>
              <a:t> </a:t>
            </a:r>
            <a:r>
              <a:rPr lang="it-IT" sz="2000" kern="0" dirty="0" err="1" smtClean="0">
                <a:solidFill>
                  <a:srgbClr val="000000"/>
                </a:solidFill>
              </a:rPr>
              <a:t>degrees</a:t>
            </a:r>
            <a:r>
              <a:rPr lang="it-IT" sz="2000" kern="0" dirty="0" smtClean="0">
                <a:solidFill>
                  <a:srgbClr val="000000"/>
                </a:solidFill>
              </a:rPr>
              <a:t> of </a:t>
            </a:r>
            <a:r>
              <a:rPr lang="it-IT" sz="2000" kern="0" dirty="0" err="1" smtClean="0">
                <a:solidFill>
                  <a:srgbClr val="000000"/>
                </a:solidFill>
              </a:rPr>
              <a:t>freedom</a:t>
            </a:r>
            <a:r>
              <a:rPr lang="it-IT" sz="2000" kern="0" dirty="0" smtClean="0">
                <a:solidFill>
                  <a:srgbClr val="000000"/>
                </a:solidFill>
                <a:latin typeface="+mj-lt"/>
              </a:rPr>
              <a:t>.</a:t>
            </a:r>
            <a:endParaRPr lang="it-IT" sz="20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Segnaposto testo 4"/>
          <p:cNvSpPr txBox="1">
            <a:spLocks/>
          </p:cNvSpPr>
          <p:nvPr/>
        </p:nvSpPr>
        <p:spPr bwMode="auto">
          <a:xfrm>
            <a:off x="0" y="6145384"/>
            <a:ext cx="8963488" cy="50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spcBef>
                <a:spcPts val="3481"/>
              </a:spcBef>
              <a:spcAft>
                <a:spcPts val="3736"/>
              </a:spcAft>
              <a:buNone/>
            </a:pPr>
            <a:r>
              <a:rPr lang="it-IT" sz="1100" kern="0" dirty="0" smtClean="0">
                <a:solidFill>
                  <a:srgbClr val="000000"/>
                </a:solidFill>
                <a:latin typeface="+mj-lt"/>
              </a:rPr>
              <a:t>[1] </a:t>
            </a:r>
            <a:r>
              <a:rPr lang="fr-FR" sz="1100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G. Rosi, F. </a:t>
            </a:r>
            <a:r>
              <a:rPr lang="fr-FR" sz="1100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Sorrentino</a:t>
            </a:r>
            <a:r>
              <a:rPr lang="fr-FR" sz="1100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, L. </a:t>
            </a:r>
            <a:r>
              <a:rPr lang="fr-FR" sz="1100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Cacciapuoti</a:t>
            </a:r>
            <a:r>
              <a:rPr lang="fr-FR" sz="1100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, M. </a:t>
            </a:r>
            <a:r>
              <a:rPr lang="fr-FR" sz="1100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Prevedelli</a:t>
            </a:r>
            <a:r>
              <a:rPr lang="fr-FR" sz="1100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 &amp; G. M. Tino, </a:t>
            </a:r>
            <a:r>
              <a:rPr lang="fr-FR" sz="1100" i="1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“</a:t>
            </a:r>
            <a:r>
              <a:rPr lang="fr-FR" sz="1100" i="1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Precision</a:t>
            </a:r>
            <a:r>
              <a:rPr lang="fr-FR" sz="1100" i="1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 </a:t>
            </a:r>
            <a:r>
              <a:rPr lang="fr-FR" sz="1100" i="1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measurement</a:t>
            </a:r>
            <a:r>
              <a:rPr lang="fr-FR" sz="1100" i="1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 of the </a:t>
            </a:r>
            <a:r>
              <a:rPr lang="fr-FR" sz="1100" i="1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Newtonian</a:t>
            </a:r>
            <a:r>
              <a:rPr lang="fr-FR" sz="1100" i="1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 </a:t>
            </a:r>
            <a:r>
              <a:rPr lang="fr-FR" sz="1100" i="1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gravitational</a:t>
            </a:r>
            <a:r>
              <a:rPr lang="fr-FR" sz="1100" i="1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 constant </a:t>
            </a:r>
            <a:r>
              <a:rPr lang="fr-FR" sz="1100" i="1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using</a:t>
            </a:r>
            <a:r>
              <a:rPr lang="fr-FR" sz="1100" i="1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 cold </a:t>
            </a:r>
            <a:r>
              <a:rPr lang="fr-FR" sz="1100" i="1" kern="0" dirty="0" err="1" smtClean="0">
                <a:solidFill>
                  <a:srgbClr val="000000"/>
                </a:solidFill>
                <a:latin typeface="+mj-lt"/>
                <a:cs typeface="Times New Roman" pitchFamily="18"/>
              </a:rPr>
              <a:t>atoms</a:t>
            </a:r>
            <a:r>
              <a:rPr lang="fr-FR" sz="1100" i="1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”</a:t>
            </a:r>
            <a:r>
              <a:rPr lang="fr-FR" sz="1100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, Nature </a:t>
            </a:r>
            <a:r>
              <a:rPr lang="fr-FR" sz="1100" b="1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510</a:t>
            </a:r>
            <a:r>
              <a:rPr lang="fr-FR" sz="1100" kern="0" dirty="0" smtClean="0">
                <a:solidFill>
                  <a:srgbClr val="000000"/>
                </a:solidFill>
                <a:latin typeface="+mj-lt"/>
                <a:cs typeface="Times New Roman" pitchFamily="18"/>
              </a:rPr>
              <a:t>, 518-521 (2014).</a:t>
            </a:r>
            <a:endParaRPr lang="fr-FR" sz="1100" kern="0" dirty="0">
              <a:solidFill>
                <a:srgbClr val="000000"/>
              </a:solidFill>
              <a:latin typeface="+mj-lt"/>
              <a:cs typeface="Times New Roman" pitchFamily="18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965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962952" y="399069"/>
            <a:ext cx="521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+mj-lt"/>
              </a:rPr>
              <a:t>Cancelling gravity gradients</a:t>
            </a:r>
          </a:p>
        </p:txBody>
      </p:sp>
      <p:sp>
        <p:nvSpPr>
          <p:cNvPr id="9" name="Segnaposto testo 3"/>
          <p:cNvSpPr txBox="1">
            <a:spLocks/>
          </p:cNvSpPr>
          <p:nvPr/>
        </p:nvSpPr>
        <p:spPr bwMode="auto">
          <a:xfrm>
            <a:off x="36512" y="1082296"/>
            <a:ext cx="890856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800" kern="0" dirty="0" err="1" smtClean="0">
                <a:solidFill>
                  <a:srgbClr val="000000"/>
                </a:solidFill>
              </a:rPr>
              <a:t>Readapting</a:t>
            </a:r>
            <a:r>
              <a:rPr lang="it-IT" sz="1800" kern="0" dirty="0" smtClean="0">
                <a:solidFill>
                  <a:srgbClr val="000000"/>
                </a:solidFill>
              </a:rPr>
              <a:t> the </a:t>
            </a:r>
            <a:r>
              <a:rPr lang="it-IT" sz="1800" kern="0" dirty="0" err="1" smtClean="0">
                <a:solidFill>
                  <a:srgbClr val="000000"/>
                </a:solidFill>
              </a:rPr>
              <a:t>effective</a:t>
            </a:r>
            <a:r>
              <a:rPr lang="it-IT" sz="1800" kern="0" dirty="0" smtClean="0">
                <a:solidFill>
                  <a:srgbClr val="000000"/>
                </a:solidFill>
              </a:rPr>
              <a:t> </a:t>
            </a:r>
            <a:r>
              <a:rPr lang="it-IT" sz="1800" kern="0" dirty="0" err="1" smtClean="0">
                <a:solidFill>
                  <a:srgbClr val="000000"/>
                </a:solidFill>
              </a:rPr>
              <a:t>wave</a:t>
            </a:r>
            <a:r>
              <a:rPr lang="it-IT" sz="1800" kern="0" dirty="0" smtClean="0">
                <a:solidFill>
                  <a:srgbClr val="000000"/>
                </a:solidFill>
              </a:rPr>
              <a:t> </a:t>
            </a:r>
            <a:r>
              <a:rPr lang="it-IT" sz="1800" kern="0" dirty="0" err="1" smtClean="0">
                <a:solidFill>
                  <a:srgbClr val="000000"/>
                </a:solidFill>
              </a:rPr>
              <a:t>vector</a:t>
            </a:r>
            <a:r>
              <a:rPr lang="it-IT" sz="1800" kern="0" dirty="0" smtClean="0">
                <a:solidFill>
                  <a:srgbClr val="000000"/>
                </a:solidFill>
              </a:rPr>
              <a:t> </a:t>
            </a:r>
            <a:r>
              <a:rPr lang="it-IT" sz="1800" kern="0" dirty="0" err="1" smtClean="0">
                <a:solidFill>
                  <a:srgbClr val="000000"/>
                </a:solidFill>
              </a:rPr>
              <a:t>k</a:t>
            </a:r>
            <a:r>
              <a:rPr lang="it-IT" sz="1800" kern="0" baseline="-33000" dirty="0" err="1" smtClean="0">
                <a:solidFill>
                  <a:srgbClr val="000000"/>
                </a:solidFill>
              </a:rPr>
              <a:t>eff</a:t>
            </a:r>
            <a:r>
              <a:rPr lang="it-IT" sz="1800" kern="0" dirty="0" smtClean="0">
                <a:solidFill>
                  <a:srgbClr val="000000"/>
                </a:solidFill>
              </a:rPr>
              <a:t> of the π </a:t>
            </a:r>
            <a:r>
              <a:rPr lang="it-IT" sz="1800" kern="0" dirty="0" err="1" smtClean="0">
                <a:solidFill>
                  <a:srgbClr val="000000"/>
                </a:solidFill>
              </a:rPr>
              <a:t>pulse</a:t>
            </a:r>
            <a:r>
              <a:rPr lang="it-IT" sz="1800" kern="0" dirty="0" smtClean="0">
                <a:solidFill>
                  <a:srgbClr val="000000"/>
                </a:solidFill>
              </a:rPr>
              <a:t> </a:t>
            </a:r>
            <a:r>
              <a:rPr lang="it-IT" sz="1800" kern="0" dirty="0" err="1" smtClean="0">
                <a:solidFill>
                  <a:srgbClr val="000000"/>
                </a:solidFill>
              </a:rPr>
              <a:t>it</a:t>
            </a:r>
            <a:r>
              <a:rPr lang="it-IT" sz="1800" kern="0" dirty="0" smtClean="0">
                <a:solidFill>
                  <a:srgbClr val="000000"/>
                </a:solidFill>
              </a:rPr>
              <a:t> </a:t>
            </a:r>
            <a:r>
              <a:rPr lang="it-IT" sz="1800" kern="0" dirty="0" err="1" smtClean="0">
                <a:solidFill>
                  <a:srgbClr val="000000"/>
                </a:solidFill>
              </a:rPr>
              <a:t>is</a:t>
            </a:r>
            <a:r>
              <a:rPr lang="it-IT" sz="1800" kern="0" dirty="0" smtClean="0">
                <a:solidFill>
                  <a:srgbClr val="000000"/>
                </a:solidFill>
              </a:rPr>
              <a:t> </a:t>
            </a:r>
            <a:r>
              <a:rPr lang="it-IT" sz="1800" kern="0" dirty="0" err="1" smtClean="0">
                <a:solidFill>
                  <a:srgbClr val="000000"/>
                </a:solidFill>
              </a:rPr>
              <a:t>possible</a:t>
            </a:r>
            <a:r>
              <a:rPr lang="it-IT" sz="1800" kern="0" dirty="0" smtClean="0">
                <a:solidFill>
                  <a:srgbClr val="000000"/>
                </a:solidFill>
              </a:rPr>
              <a:t> to </a:t>
            </a:r>
            <a:r>
              <a:rPr lang="it-IT" sz="1800" kern="0" dirty="0" smtClean="0">
                <a:solidFill>
                  <a:srgbClr val="FF3333"/>
                </a:solidFill>
              </a:rPr>
              <a:t>compensate the </a:t>
            </a:r>
            <a:r>
              <a:rPr lang="it-IT" sz="1800" kern="0" dirty="0" err="1" smtClean="0">
                <a:solidFill>
                  <a:srgbClr val="FF3333"/>
                </a:solidFill>
              </a:rPr>
              <a:t>effect</a:t>
            </a:r>
            <a:r>
              <a:rPr lang="it-IT" sz="1800" kern="0" dirty="0" smtClean="0">
                <a:solidFill>
                  <a:srgbClr val="FF3333"/>
                </a:solidFill>
              </a:rPr>
              <a:t> of </a:t>
            </a:r>
            <a:r>
              <a:rPr lang="it-IT" sz="1800" kern="0" dirty="0" err="1" smtClean="0">
                <a:solidFill>
                  <a:srgbClr val="FF3333"/>
                </a:solidFill>
              </a:rPr>
              <a:t>Γ</a:t>
            </a:r>
            <a:r>
              <a:rPr lang="it-IT" sz="1800" kern="0" baseline="-33000" dirty="0" err="1" smtClean="0">
                <a:solidFill>
                  <a:srgbClr val="FF3333"/>
                </a:solidFill>
              </a:rPr>
              <a:t>zz</a:t>
            </a:r>
            <a:r>
              <a:rPr lang="it-IT" sz="1800" kern="0" baseline="33000" dirty="0" smtClean="0">
                <a:solidFill>
                  <a:srgbClr val="000000"/>
                </a:solidFill>
              </a:rPr>
              <a:t>[1]</a:t>
            </a:r>
            <a:endParaRPr lang="it-IT" sz="1800" kern="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it-IT" sz="1800" kern="0" dirty="0" err="1" smtClean="0">
                <a:solidFill>
                  <a:srgbClr val="FF3333"/>
                </a:solidFill>
              </a:rPr>
              <a:t>Δk</a:t>
            </a:r>
            <a:r>
              <a:rPr lang="it-IT" sz="1800" kern="0" baseline="-33000" dirty="0" err="1" smtClean="0">
                <a:solidFill>
                  <a:srgbClr val="FF3333"/>
                </a:solidFill>
              </a:rPr>
              <a:t>eff</a:t>
            </a:r>
            <a:r>
              <a:rPr lang="it-IT" sz="1800" kern="0" dirty="0" smtClean="0">
                <a:solidFill>
                  <a:srgbClr val="FF3333"/>
                </a:solidFill>
              </a:rPr>
              <a:t> = (Γ</a:t>
            </a:r>
            <a:r>
              <a:rPr lang="it-IT" sz="1800" kern="0" baseline="-33000" dirty="0" smtClean="0">
                <a:solidFill>
                  <a:srgbClr val="FF3333"/>
                </a:solidFill>
              </a:rPr>
              <a:t>zz</a:t>
            </a:r>
            <a:r>
              <a:rPr lang="it-IT" sz="1800" kern="0" dirty="0" smtClean="0">
                <a:solidFill>
                  <a:srgbClr val="FF3333"/>
                </a:solidFill>
              </a:rPr>
              <a:t>T</a:t>
            </a:r>
            <a:r>
              <a:rPr lang="it-IT" sz="1800" kern="0" baseline="33000" dirty="0" smtClean="0">
                <a:solidFill>
                  <a:srgbClr val="FF3333"/>
                </a:solidFill>
              </a:rPr>
              <a:t>2</a:t>
            </a:r>
            <a:r>
              <a:rPr lang="it-IT" sz="1800" kern="0" dirty="0" smtClean="0">
                <a:solidFill>
                  <a:srgbClr val="FF3333"/>
                </a:solidFill>
              </a:rPr>
              <a:t>/2)</a:t>
            </a:r>
            <a:r>
              <a:rPr lang="it-IT" sz="1800" kern="0" dirty="0" err="1" smtClean="0">
                <a:solidFill>
                  <a:srgbClr val="FF3333"/>
                </a:solidFill>
              </a:rPr>
              <a:t>k</a:t>
            </a:r>
            <a:r>
              <a:rPr lang="it-IT" sz="1800" kern="0" baseline="-33000" dirty="0" err="1" smtClean="0">
                <a:solidFill>
                  <a:srgbClr val="FF3333"/>
                </a:solidFill>
              </a:rPr>
              <a:t>eff</a:t>
            </a:r>
            <a:endParaRPr lang="it-IT" sz="1800" kern="0" baseline="-33000" dirty="0" smtClean="0">
              <a:solidFill>
                <a:srgbClr val="FF3333"/>
              </a:solidFill>
            </a:endParaRPr>
          </a:p>
          <a:p>
            <a:pPr marL="0" indent="0" algn="just">
              <a:buNone/>
            </a:pPr>
            <a:r>
              <a:rPr lang="it-IT" sz="1800" kern="0" dirty="0" smtClean="0">
                <a:solidFill>
                  <a:srgbClr val="000000"/>
                </a:solidFill>
              </a:rPr>
              <a:t>φ no </a:t>
            </a:r>
            <a:r>
              <a:rPr lang="it-IT" sz="1800" kern="0" dirty="0" err="1" smtClean="0">
                <a:solidFill>
                  <a:srgbClr val="000000"/>
                </a:solidFill>
              </a:rPr>
              <a:t>longer</a:t>
            </a:r>
            <a:r>
              <a:rPr lang="it-IT" sz="1800" kern="0" dirty="0" smtClean="0">
                <a:solidFill>
                  <a:srgbClr val="000000"/>
                </a:solidFill>
              </a:rPr>
              <a:t> </a:t>
            </a:r>
            <a:r>
              <a:rPr lang="it-IT" sz="1800" kern="0" dirty="0" err="1" smtClean="0">
                <a:solidFill>
                  <a:srgbClr val="000000"/>
                </a:solidFill>
              </a:rPr>
              <a:t>depends</a:t>
            </a:r>
            <a:r>
              <a:rPr lang="it-IT" sz="1800" kern="0" dirty="0" smtClean="0">
                <a:solidFill>
                  <a:srgbClr val="000000"/>
                </a:solidFill>
              </a:rPr>
              <a:t> on z</a:t>
            </a:r>
            <a:r>
              <a:rPr lang="it-IT" sz="1800" kern="0" baseline="-33000" dirty="0" smtClean="0">
                <a:solidFill>
                  <a:srgbClr val="000000"/>
                </a:solidFill>
              </a:rPr>
              <a:t>0</a:t>
            </a:r>
            <a:r>
              <a:rPr lang="it-IT" sz="1800" kern="0" dirty="0" smtClean="0">
                <a:solidFill>
                  <a:srgbClr val="000000"/>
                </a:solidFill>
              </a:rPr>
              <a:t> and v</a:t>
            </a:r>
            <a:r>
              <a:rPr lang="it-IT" sz="1800" kern="0" baseline="-33000" dirty="0" smtClean="0">
                <a:solidFill>
                  <a:srgbClr val="000000"/>
                </a:solidFill>
              </a:rPr>
              <a:t>0</a:t>
            </a:r>
            <a:r>
              <a:rPr lang="it-IT" sz="1800" kern="0" dirty="0" smtClean="0">
                <a:solidFill>
                  <a:srgbClr val="000000"/>
                </a:solidFill>
              </a:rPr>
              <a:t>.</a:t>
            </a:r>
            <a:endParaRPr lang="it-IT" sz="1800" kern="0" dirty="0">
              <a:solidFill>
                <a:srgbClr val="00000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85082" y="2443123"/>
            <a:ext cx="4486757" cy="27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6512" y="5499347"/>
            <a:ext cx="8787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dirty="0" err="1">
                <a:solidFill>
                  <a:srgbClr val="000000"/>
                </a:solidFill>
                <a:latin typeface="Arail"/>
              </a:rPr>
              <a:t>This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procedure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simulates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the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effect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of a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gravity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gradient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on the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atomic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trajectories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. </a:t>
            </a:r>
            <a:r>
              <a:rPr lang="it-IT" dirty="0" err="1" smtClean="0">
                <a:solidFill>
                  <a:srgbClr val="000000"/>
                </a:solidFill>
                <a:latin typeface="Arail"/>
              </a:rPr>
              <a:t>We</a:t>
            </a:r>
            <a:r>
              <a:rPr lang="it-IT" dirty="0" smtClean="0">
                <a:solidFill>
                  <a:srgbClr val="000000"/>
                </a:solidFill>
                <a:latin typeface="Arail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implement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it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to </a:t>
            </a:r>
            <a:r>
              <a:rPr lang="it-IT" dirty="0" err="1">
                <a:solidFill>
                  <a:srgbClr val="000000"/>
                </a:solidFill>
                <a:latin typeface="Arail"/>
              </a:rPr>
              <a:t>measure</a:t>
            </a:r>
            <a:r>
              <a:rPr lang="it-IT" dirty="0">
                <a:solidFill>
                  <a:srgbClr val="000000"/>
                </a:solidFill>
                <a:latin typeface="Arail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Arail"/>
              </a:rPr>
              <a:t>gravity</a:t>
            </a:r>
            <a:r>
              <a:rPr lang="it-IT" dirty="0">
                <a:solidFill>
                  <a:srgbClr val="FF0000"/>
                </a:solidFill>
                <a:latin typeface="Arail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Arail"/>
              </a:rPr>
              <a:t>gradients</a:t>
            </a:r>
            <a:r>
              <a:rPr lang="it-IT" dirty="0">
                <a:solidFill>
                  <a:srgbClr val="FF0000"/>
                </a:solidFill>
                <a:latin typeface="Arail"/>
              </a:rPr>
              <a:t>, </a:t>
            </a:r>
            <a:r>
              <a:rPr lang="it-IT" dirty="0" err="1">
                <a:solidFill>
                  <a:srgbClr val="FF0000"/>
                </a:solidFill>
                <a:latin typeface="Arail"/>
              </a:rPr>
              <a:t>gravity</a:t>
            </a:r>
            <a:r>
              <a:rPr lang="it-IT" dirty="0">
                <a:solidFill>
                  <a:srgbClr val="FF0000"/>
                </a:solidFill>
                <a:latin typeface="Arail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Arail"/>
              </a:rPr>
              <a:t>curvature</a:t>
            </a:r>
            <a:endParaRPr lang="it-IT" dirty="0">
              <a:solidFill>
                <a:srgbClr val="FF0000"/>
              </a:solidFill>
              <a:latin typeface="Arail"/>
            </a:endParaRPr>
          </a:p>
        </p:txBody>
      </p:sp>
      <p:sp>
        <p:nvSpPr>
          <p:cNvPr id="11" name="Segnaposto testo 5"/>
          <p:cNvSpPr txBox="1">
            <a:spLocks/>
          </p:cNvSpPr>
          <p:nvPr/>
        </p:nvSpPr>
        <p:spPr bwMode="auto">
          <a:xfrm>
            <a:off x="0" y="6251421"/>
            <a:ext cx="522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kern="0" dirty="0" smtClean="0">
                <a:solidFill>
                  <a:srgbClr val="000000"/>
                </a:solidFill>
                <a:latin typeface="Arail"/>
              </a:rPr>
              <a:t>[1] A. </a:t>
            </a:r>
            <a:r>
              <a:rPr lang="it-IT" sz="1200" kern="0" dirty="0" err="1" smtClean="0">
                <a:solidFill>
                  <a:srgbClr val="000000"/>
                </a:solidFill>
                <a:latin typeface="Arail"/>
              </a:rPr>
              <a:t>Roura</a:t>
            </a:r>
            <a:r>
              <a:rPr lang="it-IT" sz="1200" kern="0" dirty="0" smtClean="0">
                <a:solidFill>
                  <a:srgbClr val="000000"/>
                </a:solidFill>
                <a:latin typeface="Arail"/>
              </a:rPr>
              <a:t>, </a:t>
            </a:r>
            <a:r>
              <a:rPr lang="it-IT" sz="1200" kern="0" dirty="0" err="1" smtClean="0">
                <a:solidFill>
                  <a:srgbClr val="000000"/>
                </a:solidFill>
                <a:latin typeface="Arail"/>
              </a:rPr>
              <a:t>Phys</a:t>
            </a:r>
            <a:r>
              <a:rPr lang="it-IT" sz="1200" kern="0" dirty="0" smtClean="0">
                <a:solidFill>
                  <a:srgbClr val="000000"/>
                </a:solidFill>
                <a:latin typeface="Arail"/>
              </a:rPr>
              <a:t>. Rev. </a:t>
            </a:r>
            <a:r>
              <a:rPr lang="it-IT" sz="1200" kern="0" dirty="0" err="1" smtClean="0">
                <a:solidFill>
                  <a:srgbClr val="000000"/>
                </a:solidFill>
                <a:latin typeface="Arail"/>
              </a:rPr>
              <a:t>Lett</a:t>
            </a:r>
            <a:r>
              <a:rPr lang="it-IT" sz="1200" kern="0" dirty="0" smtClean="0">
                <a:solidFill>
                  <a:srgbClr val="000000"/>
                </a:solidFill>
                <a:latin typeface="Arail"/>
              </a:rPr>
              <a:t>. </a:t>
            </a:r>
            <a:r>
              <a:rPr lang="it-IT" sz="1200" b="1" kern="0" dirty="0" smtClean="0">
                <a:solidFill>
                  <a:srgbClr val="000000"/>
                </a:solidFill>
                <a:latin typeface="Arail"/>
              </a:rPr>
              <a:t>118</a:t>
            </a:r>
            <a:r>
              <a:rPr lang="it-IT" sz="1200" kern="0" dirty="0" smtClean="0">
                <a:solidFill>
                  <a:srgbClr val="000000"/>
                </a:solidFill>
                <a:latin typeface="Arail"/>
              </a:rPr>
              <a:t>, 160401 (2017).</a:t>
            </a:r>
            <a:endParaRPr lang="it-IT" sz="1200" kern="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2521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Segnaposto testo 3"/>
          <p:cNvSpPr txBox="1">
            <a:spLocks/>
          </p:cNvSpPr>
          <p:nvPr/>
        </p:nvSpPr>
        <p:spPr bwMode="auto">
          <a:xfrm>
            <a:off x="5650992" y="2837147"/>
            <a:ext cx="33275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gradiometers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(1-2, 2-3, 1-3)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linear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Φ(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Δν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vs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Δν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(Φ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gradiometric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6512" y="2142203"/>
            <a:ext cx="5198620" cy="37831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testo 5"/>
          <p:cNvSpPr txBox="1">
            <a:spLocks/>
          </p:cNvSpPr>
          <p:nvPr/>
        </p:nvSpPr>
        <p:spPr bwMode="auto">
          <a:xfrm>
            <a:off x="0" y="1071546"/>
            <a:ext cx="86227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simultaneously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interrogate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interferometer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masses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π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lasers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dirty="0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Δν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*.</a:t>
            </a: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gnaposto testo 3"/>
          <p:cNvSpPr txBox="1">
            <a:spLocks/>
          </p:cNvSpPr>
          <p:nvPr/>
        </p:nvSpPr>
        <p:spPr bwMode="auto">
          <a:xfrm>
            <a:off x="5650992" y="4449490"/>
            <a:ext cx="3448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traslated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!*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962952" y="399069"/>
            <a:ext cx="521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+mj-lt"/>
              </a:rPr>
              <a:t>Cancelling gravity gradients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2085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Segnaposto testo 3"/>
          <p:cNvSpPr txBox="1">
            <a:spLocks/>
          </p:cNvSpPr>
          <p:nvPr/>
        </p:nvSpPr>
        <p:spPr bwMode="auto">
          <a:xfrm>
            <a:off x="0" y="1071546"/>
            <a:ext cx="17841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*:</a:t>
            </a: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/>
          </p:nvPr>
        </p:nvGraphicFramePr>
        <p:xfrm>
          <a:off x="975465" y="4041694"/>
          <a:ext cx="7043823" cy="914400"/>
        </p:xfrm>
        <a:graphic>
          <a:graphicData uri="http://schemas.openxmlformats.org/drawingml/2006/table">
            <a:tbl>
              <a:tblPr firstRow="1" bandRow="1"/>
              <a:tblGrid>
                <a:gridCol w="1760356">
                  <a:extLst>
                    <a:ext uri="{9D8B030D-6E8A-4147-A177-3AD203B41FA5}">
                      <a16:colId xmlns:a16="http://schemas.microsoft.com/office/drawing/2014/main" xmlns="" val="2143738473"/>
                    </a:ext>
                  </a:extLst>
                </a:gridCol>
                <a:gridCol w="1760356">
                  <a:extLst>
                    <a:ext uri="{9D8B030D-6E8A-4147-A177-3AD203B41FA5}">
                      <a16:colId xmlns:a16="http://schemas.microsoft.com/office/drawing/2014/main" xmlns="" val="3379426971"/>
                    </a:ext>
                  </a:extLst>
                </a:gridCol>
                <a:gridCol w="1760356">
                  <a:extLst>
                    <a:ext uri="{9D8B030D-6E8A-4147-A177-3AD203B41FA5}">
                      <a16:colId xmlns:a16="http://schemas.microsoft.com/office/drawing/2014/main" xmlns="" val="943449043"/>
                    </a:ext>
                  </a:extLst>
                </a:gridCol>
                <a:gridCol w="1762755">
                  <a:extLst>
                    <a:ext uri="{9D8B030D-6E8A-4147-A177-3AD203B41FA5}">
                      <a16:colId xmlns:a16="http://schemas.microsoft.com/office/drawing/2014/main" xmlns="" val="3388820944"/>
                    </a:ext>
                  </a:extLst>
                </a:gridCol>
              </a:tblGrid>
              <a:tr h="276634">
                <a:tc>
                  <a:txBody>
                    <a:bodyPr/>
                    <a:lstStyle/>
                    <a:p>
                      <a:pPr marL="0" marR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GB" sz="1400" b="0" i="0" u="none" strike="noStrike" kern="1200" dirty="0">
                        <a:ln>
                          <a:noFill/>
                        </a:ln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Γ</a:t>
                      </a:r>
                      <a:r>
                        <a:rPr lang="it-IT" sz="1400" b="0" i="0" u="none" strike="noStrike" kern="120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23</a:t>
                      </a:r>
                      <a:r>
                        <a:rPr lang="it-IT" sz="14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 [10</a:t>
                      </a:r>
                      <a:r>
                        <a:rPr lang="it-IT" sz="1400" b="0" i="0" u="none" strike="noStrike" kern="120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-6 </a:t>
                      </a:r>
                      <a:r>
                        <a:rPr lang="it-IT" sz="14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s</a:t>
                      </a:r>
                      <a:r>
                        <a:rPr lang="it-IT" sz="1400" b="0" i="0" u="none" strike="noStrike" kern="120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4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Γ</a:t>
                      </a:r>
                      <a:r>
                        <a:rPr lang="it-IT" sz="1400" b="0" i="0" u="none" strike="noStrike" kern="1200" baseline="-33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[10</a:t>
                      </a:r>
                      <a:r>
                        <a:rPr lang="it-IT" sz="1400" b="0" i="0" u="none" strike="noStrike" kern="120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-6 </a:t>
                      </a: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s</a:t>
                      </a:r>
                      <a:r>
                        <a:rPr lang="it-IT" sz="1400" b="0" i="0" u="none" strike="noStrike" kern="120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Γ</a:t>
                      </a:r>
                      <a:r>
                        <a:rPr lang="it-IT" sz="1400" b="0" i="0" u="none" strike="noStrike" kern="1200" baseline="-33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[10</a:t>
                      </a:r>
                      <a:r>
                        <a:rPr lang="it-IT" sz="1400" b="0" i="0" u="none" strike="noStrike" kern="120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-6 </a:t>
                      </a: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s</a:t>
                      </a:r>
                      <a:r>
                        <a:rPr lang="it-IT" sz="1400" b="0" i="0" u="none" strike="noStrike" kern="120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-2</a:t>
                      </a: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3812149"/>
                  </a:ext>
                </a:extLst>
              </a:tr>
              <a:tr h="247147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400" b="0" i="0" u="none" strike="noStrike" kern="1200" dirty="0">
                          <a:ln>
                            <a:noFill/>
                          </a:ln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Far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-3,32 ± 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-3,48 ± 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-3,40 ± 0,01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4332676"/>
                  </a:ext>
                </a:extLst>
              </a:tr>
              <a:tr h="247147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400" b="0" i="0" u="none" strike="noStrike" kern="1200" dirty="0">
                          <a:ln>
                            <a:noFill/>
                          </a:ln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0,497 ± 0,006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-4,87 ± 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4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mo" pitchFamily="34"/>
                          <a:cs typeface="Arial" panose="020B0604020202020204" pitchFamily="34" charset="0"/>
                        </a:rPr>
                        <a:t>-2,193 ± 0,006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5608998"/>
                  </a:ext>
                </a:extLst>
              </a:tr>
            </a:tbl>
          </a:graphicData>
        </a:graphic>
      </p:graphicFrame>
      <p:sp>
        <p:nvSpPr>
          <p:cNvPr id="10" name="Segnaposto testo 5"/>
          <p:cNvSpPr txBox="1">
            <a:spLocks/>
          </p:cNvSpPr>
          <p:nvPr/>
        </p:nvSpPr>
        <p:spPr bwMode="auto">
          <a:xfrm>
            <a:off x="0" y="4946615"/>
            <a:ext cx="9864000" cy="13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StarSymbol"/>
              <a:buChar char="●"/>
            </a:pP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45000"/>
              <a:buFont typeface="StarSymbol"/>
              <a:buChar char="●"/>
            </a:pP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</a:t>
            </a:r>
            <a:r>
              <a:rPr lang="it-IT" sz="1400" baseline="-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(Γ</a:t>
            </a:r>
            <a:r>
              <a:rPr lang="it-IT" sz="1400" baseline="-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Γ</a:t>
            </a:r>
            <a:r>
              <a:rPr lang="it-IT" sz="1400" baseline="-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)/2.</a:t>
            </a:r>
          </a:p>
          <a:p>
            <a:pPr>
              <a:buSzPct val="45000"/>
              <a:buFont typeface="StarSymbol"/>
              <a:buChar char="●"/>
            </a:pP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distances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curvature in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400" baseline="-330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= (307,2 </a:t>
            </a: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0,3)mm  	d</a:t>
            </a:r>
            <a:r>
              <a:rPr lang="it-IT" sz="1400" baseline="-33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= (308,6 </a:t>
            </a:r>
            <a:r>
              <a:rPr lang="en-US" altLang="zh-CN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0,4)mm</a:t>
            </a:r>
          </a:p>
          <a:p>
            <a:pPr marL="0" indent="0" algn="ctr">
              <a:buNone/>
            </a:pPr>
            <a:r>
              <a:rPr lang="it-IT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it-IT" sz="1400" baseline="-3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(Γ</a:t>
            </a:r>
            <a:r>
              <a:rPr lang="it-IT" sz="1400" baseline="-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Γ</a:t>
            </a:r>
            <a:r>
              <a:rPr lang="it-IT" sz="1400" baseline="-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)/d = (1,743 ± 0,004) x 10</a:t>
            </a:r>
            <a:r>
              <a:rPr lang="it-IT" sz="1400" baseline="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it-IT" sz="1400" baseline="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400" baseline="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it-IT" sz="1400" baseline="3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06552" y="1528096"/>
            <a:ext cx="3560900" cy="248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21274" y="1527962"/>
            <a:ext cx="3560900" cy="2513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egnaposto testo 6"/>
          <p:cNvSpPr txBox="1">
            <a:spLocks/>
          </p:cNvSpPr>
          <p:nvPr/>
        </p:nvSpPr>
        <p:spPr>
          <a:xfrm>
            <a:off x="1654384" y="1363958"/>
            <a:ext cx="2220519" cy="64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en-GB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</a:t>
            </a:r>
            <a:r>
              <a:rPr lang="it-IT" sz="14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it-IT" sz="14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>
              <a:solidFill>
                <a:sysClr val="windowText" lastClr="000000"/>
              </a:solidFill>
              <a:latin typeface="Comic Sans MS" pitchFamily="66"/>
            </a:endParaRPr>
          </a:p>
        </p:txBody>
      </p:sp>
      <p:sp>
        <p:nvSpPr>
          <p:cNvPr id="14" name="Segnaposto testo 7"/>
          <p:cNvSpPr txBox="1">
            <a:spLocks/>
          </p:cNvSpPr>
          <p:nvPr/>
        </p:nvSpPr>
        <p:spPr>
          <a:xfrm>
            <a:off x="6298904" y="1359551"/>
            <a:ext cx="2540296" cy="64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en-GB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</a:t>
            </a:r>
            <a:r>
              <a:rPr lang="it-IT" sz="14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it-IT" sz="14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>
              <a:solidFill>
                <a:sysClr val="windowText" lastClr="000000"/>
              </a:solidFill>
              <a:latin typeface="Comic Sans MS" pitchFamily="66"/>
            </a:endParaRPr>
          </a:p>
        </p:txBody>
      </p:sp>
      <p:sp>
        <p:nvSpPr>
          <p:cNvPr id="15" name="Segnaposto testo 6"/>
          <p:cNvSpPr txBox="1">
            <a:spLocks/>
          </p:cNvSpPr>
          <p:nvPr/>
        </p:nvSpPr>
        <p:spPr>
          <a:xfrm>
            <a:off x="36512" y="6311290"/>
            <a:ext cx="26187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en-GB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*D’amico et al. PRL 2017</a:t>
            </a:r>
            <a:endParaRPr lang="it-IT" sz="14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962952" y="399069"/>
            <a:ext cx="521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+mj-lt"/>
              </a:rPr>
              <a:t>Cancelling gravity gradients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6495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393982" y="398367"/>
            <a:ext cx="6596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A new experimental strategy for G*</a:t>
            </a:r>
            <a:endParaRPr lang="en-GB" sz="3200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4" y="1354166"/>
            <a:ext cx="4169670" cy="390369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91177" y="507319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</a:t>
            </a:r>
            <a:endParaRPr lang="en-GB" baseline="-25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066485" y="507319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</a:t>
            </a:r>
            <a:endParaRPr lang="en-GB" baseline="-25000" dirty="0"/>
          </a:p>
        </p:txBody>
      </p:sp>
      <p:sp>
        <p:nvSpPr>
          <p:cNvPr id="9" name="Rettangolo 8"/>
          <p:cNvSpPr/>
          <p:nvPr/>
        </p:nvSpPr>
        <p:spPr>
          <a:xfrm>
            <a:off x="4389120" y="1155711"/>
            <a:ext cx="4517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CMR10"/>
              </a:rPr>
              <a:t>The value of </a:t>
            </a:r>
            <a:r>
              <a:rPr lang="en-GB" dirty="0" smtClean="0">
                <a:latin typeface="CMR10"/>
              </a:rPr>
              <a:t>the gravity </a:t>
            </a:r>
            <a:r>
              <a:rPr lang="en-GB" dirty="0">
                <a:latin typeface="CMR10"/>
              </a:rPr>
              <a:t>constant can be retrieved by measuring the corresponding modulation of </a:t>
            </a:r>
            <a:r>
              <a:rPr lang="en-GB" dirty="0" smtClean="0">
                <a:latin typeface="CMR10"/>
              </a:rPr>
              <a:t>the gravity gradient and thus of the </a:t>
            </a:r>
            <a:r>
              <a:rPr lang="en-GB" dirty="0" smtClean="0"/>
              <a:t>zero crossing frequency  </a:t>
            </a:r>
            <a:r>
              <a:rPr lang="el-GR" dirty="0" smtClean="0"/>
              <a:t>Δν</a:t>
            </a:r>
            <a:r>
              <a:rPr lang="en-GB" baseline="-25000" dirty="0" smtClean="0"/>
              <a:t>0</a:t>
            </a:r>
            <a:r>
              <a:rPr lang="en-GB" dirty="0" smtClean="0"/>
              <a:t> :</a:t>
            </a:r>
            <a:endParaRPr lang="en-GB" dirty="0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18" name="Gruppo 17"/>
          <p:cNvGrpSpPr/>
          <p:nvPr/>
        </p:nvGrpSpPr>
        <p:grpSpPr>
          <a:xfrm>
            <a:off x="4837176" y="2604863"/>
            <a:ext cx="3840480" cy="461665"/>
            <a:chOff x="4965192" y="2976012"/>
            <a:chExt cx="3840480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ttangolo 12"/>
                <p:cNvSpPr/>
                <p:nvPr/>
              </p:nvSpPr>
              <p:spPr>
                <a:xfrm>
                  <a:off x="4965192" y="2976012"/>
                  <a:ext cx="3840480" cy="4616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ΔΓ</m:t>
                      </m:r>
                    </m:oMath>
                  </a14:m>
                  <a:r>
                    <a:rPr lang="en-GB" sz="24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a14:m>
                  <a:r>
                    <a:rPr lang="en-GB" sz="2400" dirty="0" smtClean="0"/>
                    <a:t> </a:t>
                  </a:r>
                  <a:endParaRPr lang="en-GB" sz="2400" dirty="0"/>
                </a:p>
              </p:txBody>
            </p:sp>
          </mc:Choice>
          <mc:Fallback xmlns="">
            <p:sp>
              <p:nvSpPr>
                <p:cNvPr id="13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5192" y="2976012"/>
                  <a:ext cx="3840480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31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8203" y="3051679"/>
              <a:ext cx="2287469" cy="371617"/>
            </a:xfrm>
            <a:prstGeom prst="rect">
              <a:avLst/>
            </a:prstGeom>
          </p:spPr>
        </p:pic>
      </p:grpSp>
      <p:sp>
        <p:nvSpPr>
          <p:cNvPr id="15" name="Rettangolo 14"/>
          <p:cNvSpPr/>
          <p:nvPr/>
        </p:nvSpPr>
        <p:spPr>
          <a:xfrm>
            <a:off x="4389120" y="3306012"/>
            <a:ext cx="4517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The measurement is </a:t>
            </a:r>
            <a:r>
              <a:rPr lang="en-GB" u="sng" dirty="0" smtClean="0"/>
              <a:t>independent</a:t>
            </a:r>
            <a:r>
              <a:rPr lang="en-GB" dirty="0" smtClean="0"/>
              <a:t> by the atomic sample size and velocity distribution if the gravity gradient produced by the source mass is perfectly linear</a:t>
            </a:r>
            <a:endParaRPr lang="en-GB" dirty="0"/>
          </a:p>
        </p:txBody>
      </p:sp>
      <p:sp>
        <p:nvSpPr>
          <p:cNvPr id="17" name="Rettangolo 16"/>
          <p:cNvSpPr/>
          <p:nvPr/>
        </p:nvSpPr>
        <p:spPr>
          <a:xfrm>
            <a:off x="0" y="6233717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*G</a:t>
            </a:r>
            <a:r>
              <a:rPr lang="en-GB" sz="1400" dirty="0"/>
              <a:t>. </a:t>
            </a:r>
            <a:r>
              <a:rPr lang="en-GB" sz="1400" dirty="0" err="1"/>
              <a:t>Rosi</a:t>
            </a:r>
            <a:r>
              <a:rPr lang="en-GB" sz="1400" dirty="0"/>
              <a:t>, </a:t>
            </a:r>
            <a:r>
              <a:rPr lang="en-GB" sz="1400" dirty="0" err="1"/>
              <a:t>Metrologia</a:t>
            </a:r>
            <a:r>
              <a:rPr lang="en-GB" sz="1400" dirty="0"/>
              <a:t> (2018)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306364" y="4813496"/>
            <a:ext cx="4736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- Advantages: “easy” to implement (same technology of MAGIA, no need of ultra-cold  atomic samples)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algn="just"/>
            <a:r>
              <a:rPr lang="en-GB" dirty="0" smtClean="0"/>
              <a:t>- Disadvanges: need of a large source mass</a:t>
            </a:r>
            <a:endParaRPr lang="en-GB" dirty="0"/>
          </a:p>
        </p:txBody>
      </p:sp>
      <p:sp>
        <p:nvSpPr>
          <p:cNvPr id="20" name="Rettangolo 19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5343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16158" y="407511"/>
            <a:ext cx="830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Another approach: the gravitational AB effect</a:t>
            </a:r>
            <a:endParaRPr lang="en-GB" sz="3200" dirty="0">
              <a:latin typeface="+mj-lt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7" y="1371514"/>
            <a:ext cx="5759102" cy="1583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/>
              <p:cNvSpPr txBox="1"/>
              <p:nvPr/>
            </p:nvSpPr>
            <p:spPr>
              <a:xfrm>
                <a:off x="6611112" y="1930090"/>
                <a:ext cx="1691640" cy="726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CasellaDiTes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112" y="1930090"/>
                <a:ext cx="1691640" cy="7265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tangolo 22"/>
          <p:cNvSpPr/>
          <p:nvPr/>
        </p:nvSpPr>
        <p:spPr>
          <a:xfrm>
            <a:off x="6094455" y="3701831"/>
            <a:ext cx="289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The idea: determine </a:t>
            </a:r>
            <a:r>
              <a:rPr lang="en-GB" dirty="0"/>
              <a:t>G by probing the </a:t>
            </a:r>
            <a:r>
              <a:rPr lang="en-GB" u="sng" dirty="0"/>
              <a:t>gravitational </a:t>
            </a:r>
            <a:r>
              <a:rPr lang="en-GB" u="sng" dirty="0" smtClean="0"/>
              <a:t>potential</a:t>
            </a:r>
            <a:r>
              <a:rPr lang="en-GB" dirty="0" smtClean="0"/>
              <a:t> produced </a:t>
            </a:r>
            <a:r>
              <a:rPr lang="en-GB" dirty="0"/>
              <a:t>by a given source mass while the force acting on the wave-packets </a:t>
            </a:r>
            <a:r>
              <a:rPr lang="en-GB" dirty="0" smtClean="0"/>
              <a:t>is zero*</a:t>
            </a:r>
            <a:endParaRPr lang="en-GB" dirty="0"/>
          </a:p>
        </p:txBody>
      </p:sp>
      <p:sp>
        <p:nvSpPr>
          <p:cNvPr id="24" name="Rettangolo 23"/>
          <p:cNvSpPr/>
          <p:nvPr/>
        </p:nvSpPr>
        <p:spPr>
          <a:xfrm>
            <a:off x="6348412" y="1467138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Interferometer phase:</a:t>
            </a:r>
            <a:endParaRPr lang="en-GB" dirty="0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0" y="6202518"/>
            <a:ext cx="6760176" cy="36317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*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Hohensee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et al., PRL, 2012</a:t>
            </a:r>
            <a:endParaRPr kumimoji="0" lang="it-IT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46" y="2955470"/>
            <a:ext cx="5308217" cy="2988064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2287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75" y="1163907"/>
            <a:ext cx="7507321" cy="3520441"/>
          </a:xfrm>
          <a:prstGeom prst="rect">
            <a:avLst/>
          </a:prstGeom>
        </p:spPr>
      </p:pic>
      <p:sp>
        <p:nvSpPr>
          <p:cNvPr id="5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16158" y="407511"/>
            <a:ext cx="830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Another approach: the gravitational AB effect</a:t>
            </a:r>
            <a:endParaRPr lang="en-GB" sz="3200" dirty="0">
              <a:latin typeface="+mj-lt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717755" y="5315275"/>
                <a:ext cx="2418080" cy="6260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l-G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GB" sz="2400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𝑈𝑇</m:t>
                        </m:r>
                      </m:num>
                      <m:den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55" y="5315275"/>
                <a:ext cx="2418080" cy="626069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/>
          <p:cNvSpPr/>
          <p:nvPr/>
        </p:nvSpPr>
        <p:spPr>
          <a:xfrm>
            <a:off x="3464781" y="4733081"/>
            <a:ext cx="53588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- Advantages: phase accumulates at Compton frequency rate =&gt; light and small source masses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/>
              <a:t>- Disadvanges: need of </a:t>
            </a:r>
            <a:r>
              <a:rPr lang="en-GB" dirty="0" err="1" smtClean="0"/>
              <a:t>ultracold</a:t>
            </a:r>
            <a:r>
              <a:rPr lang="en-GB" dirty="0" smtClean="0"/>
              <a:t> (1 </a:t>
            </a:r>
            <a:r>
              <a:rPr lang="en-GB" dirty="0" err="1" smtClean="0"/>
              <a:t>nK</a:t>
            </a:r>
            <a:r>
              <a:rPr lang="en-GB" dirty="0" smtClean="0"/>
              <a:t> or less) and small (&lt; 1 mm) atomic samples; technique not yet experimentally demonstrated</a:t>
            </a:r>
            <a:endParaRPr lang="en-GB" dirty="0"/>
          </a:p>
        </p:txBody>
      </p:sp>
      <p:sp>
        <p:nvSpPr>
          <p:cNvPr id="11" name="Rettangolo 10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34750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1486553"/>
            <a:ext cx="4057269" cy="4195871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44665" y="29749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C0C0C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i="1" kern="0" dirty="0" smtClean="0">
                <a:solidFill>
                  <a:srgbClr val="FF3300"/>
                </a:solidFill>
              </a:rPr>
              <a:t>MEGANTE</a:t>
            </a:r>
            <a:endParaRPr lang="en-GB" sz="3600" kern="0" dirty="0">
              <a:solidFill>
                <a:srgbClr val="FF330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17720" y="3727196"/>
            <a:ext cx="56262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C0C0C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b="1" i="1" dirty="0" err="1" smtClean="0">
                <a:solidFill>
                  <a:srgbClr val="FF3300"/>
                </a:solidFill>
                <a:latin typeface="Times New Roman" pitchFamily="18" charset="0"/>
              </a:rPr>
              <a:t>ME</a:t>
            </a:r>
            <a:r>
              <a:rPr lang="en-GB" sz="1600" i="1" dirty="0" err="1" smtClean="0">
                <a:latin typeface="Times New Roman" pitchFamily="18" charset="0"/>
              </a:rPr>
              <a:t>asuring</a:t>
            </a:r>
            <a:r>
              <a:rPr lang="en-GB" sz="1600" i="1" dirty="0" smtClean="0">
                <a:latin typeface="Times New Roman" pitchFamily="18" charset="0"/>
              </a:rPr>
              <a:t> </a:t>
            </a:r>
            <a:r>
              <a:rPr lang="en-GB" sz="1600" i="1" dirty="0">
                <a:latin typeface="Times New Roman" pitchFamily="18" charset="0"/>
              </a:rPr>
              <a:t>the </a:t>
            </a:r>
            <a:r>
              <a:rPr lang="en-GB" sz="1600" b="1" i="1" dirty="0" smtClean="0">
                <a:solidFill>
                  <a:srgbClr val="FF3300"/>
                </a:solidFill>
                <a:latin typeface="Times New Roman" pitchFamily="18" charset="0"/>
              </a:rPr>
              <a:t>G</a:t>
            </a:r>
            <a:r>
              <a:rPr lang="en-GB" sz="1600" i="1" dirty="0" smtClean="0">
                <a:latin typeface="Times New Roman" pitchFamily="18" charset="0"/>
              </a:rPr>
              <a:t>ravitational </a:t>
            </a:r>
            <a:r>
              <a:rPr lang="en-GB" sz="1600" i="1" dirty="0">
                <a:latin typeface="Times New Roman" pitchFamily="18" charset="0"/>
              </a:rPr>
              <a:t>constant with </a:t>
            </a:r>
            <a:r>
              <a:rPr lang="en-GB" sz="1600" b="1" i="1" dirty="0">
                <a:solidFill>
                  <a:srgbClr val="FF3300"/>
                </a:solidFill>
                <a:latin typeface="Times New Roman" pitchFamily="18" charset="0"/>
              </a:rPr>
              <a:t>A</a:t>
            </a:r>
            <a:r>
              <a:rPr lang="en-GB" sz="1600" i="1" dirty="0" smtClean="0">
                <a:latin typeface="Times New Roman" pitchFamily="18" charset="0"/>
              </a:rPr>
              <a:t>tom </a:t>
            </a:r>
            <a:r>
              <a:rPr lang="en-GB" sz="1600" i="1" dirty="0">
                <a:latin typeface="Times New Roman" pitchFamily="18" charset="0"/>
              </a:rPr>
              <a:t>interferometry for </a:t>
            </a:r>
            <a:r>
              <a:rPr lang="en-GB" sz="1600" b="1" i="1" dirty="0" smtClean="0">
                <a:solidFill>
                  <a:srgbClr val="FF3300"/>
                </a:solidFill>
                <a:latin typeface="Times New Roman" pitchFamily="18" charset="0"/>
              </a:rPr>
              <a:t>N</a:t>
            </a:r>
            <a:r>
              <a:rPr lang="en-GB" sz="1600" i="1" dirty="0" smtClean="0">
                <a:latin typeface="Times New Roman" pitchFamily="18" charset="0"/>
              </a:rPr>
              <a:t>ovel </a:t>
            </a:r>
            <a:r>
              <a:rPr lang="en-GB" sz="1600" i="1" dirty="0">
                <a:latin typeface="Times New Roman" pitchFamily="18" charset="0"/>
              </a:rPr>
              <a:t>fundamental physics </a:t>
            </a:r>
            <a:r>
              <a:rPr lang="en-GB" sz="1600" b="1" i="1" dirty="0" err="1" smtClean="0">
                <a:solidFill>
                  <a:srgbClr val="FF3300"/>
                </a:solidFill>
                <a:latin typeface="Times New Roman" pitchFamily="18" charset="0"/>
              </a:rPr>
              <a:t>TE</a:t>
            </a:r>
            <a:r>
              <a:rPr lang="en-GB" sz="1600" i="1" dirty="0" err="1" smtClean="0">
                <a:latin typeface="Times New Roman" pitchFamily="18" charset="0"/>
              </a:rPr>
              <a:t>est</a:t>
            </a:r>
            <a:r>
              <a:rPr lang="en-GB" sz="1600" i="1" dirty="0" smtClean="0">
                <a:latin typeface="Times New Roman" pitchFamily="18" charset="0"/>
              </a:rPr>
              <a:t> </a:t>
            </a:r>
            <a:endParaRPr lang="en-GB" sz="1600" i="1" dirty="0"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GB" sz="1600" dirty="0">
              <a:latin typeface="Times New Roman" pitchFamily="18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42871"/>
          <a:stretch>
            <a:fillRect/>
          </a:stretch>
        </p:blipFill>
        <p:spPr>
          <a:xfrm>
            <a:off x="6457220" y="2309"/>
            <a:ext cx="986790" cy="96624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66" y="2309"/>
            <a:ext cx="1638142" cy="9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4" y="1574177"/>
            <a:ext cx="1884194" cy="4874768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46117" y="1025859"/>
            <a:ext cx="8601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A unique apparatus for independent measurements of G towards the puzzle solution &amp;  precision tests of gravity to unveil new physics scenarios</a:t>
            </a:r>
          </a:p>
        </p:txBody>
      </p:sp>
      <p:sp>
        <p:nvSpPr>
          <p:cNvPr id="20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151880" y="3132697"/>
            <a:ext cx="2005141" cy="1378424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369086" y="430261"/>
            <a:ext cx="2214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MEGANTE</a:t>
            </a:r>
            <a:endParaRPr lang="en-GB" sz="3200" dirty="0">
              <a:latin typeface="+mj-l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47788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0" y="11668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86144" y="64008"/>
            <a:ext cx="8229600" cy="1371600"/>
          </a:xfrm>
          <a:noFill/>
          <a:ln/>
        </p:spPr>
        <p:txBody>
          <a:bodyPr/>
          <a:lstStyle/>
          <a:p>
            <a:pPr algn="ctr"/>
            <a:r>
              <a:rPr lang="en-US" sz="3200" dirty="0" smtClean="0"/>
              <a:t>Atom Interferometry</a:t>
            </a:r>
            <a:endParaRPr lang="en-US" sz="3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6" y="1197273"/>
            <a:ext cx="7985855" cy="53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4" y="1574177"/>
            <a:ext cx="1884194" cy="487476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593076" y="1965276"/>
            <a:ext cx="89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TASK 1</a:t>
            </a:r>
            <a:endParaRPr lang="it-IT" sz="1600" b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/>
          <a:srcRect t="14924" r="43273" b="13281"/>
          <a:stretch>
            <a:fillRect/>
          </a:stretch>
        </p:blipFill>
        <p:spPr>
          <a:xfrm>
            <a:off x="3630305" y="1537691"/>
            <a:ext cx="1432980" cy="165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sellaDiTesto 18"/>
          <p:cNvSpPr txBox="1"/>
          <p:nvPr/>
        </p:nvSpPr>
        <p:spPr>
          <a:xfrm>
            <a:off x="5024002" y="2018584"/>
            <a:ext cx="3584636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Target relative accuracy on G: &lt; 10</a:t>
            </a:r>
            <a:r>
              <a:rPr lang="en-GB" sz="1600" baseline="30000" dirty="0" smtClean="0"/>
              <a:t>-5</a:t>
            </a:r>
          </a:p>
          <a:p>
            <a:r>
              <a:rPr lang="en-GB" sz="1600" dirty="0"/>
              <a:t>Investigation of the </a:t>
            </a:r>
            <a:r>
              <a:rPr lang="en-GB" sz="1600" dirty="0" smtClean="0"/>
              <a:t>gravitational force</a:t>
            </a:r>
            <a:endParaRPr lang="en-GB" sz="1600" dirty="0"/>
          </a:p>
          <a:p>
            <a:endParaRPr lang="en-GB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46117" y="1025859"/>
            <a:ext cx="8601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A unique apparatus for independent measurements of G towards the puzzle solution &amp;  precision tests of gravity to unveil new physics scenarios</a:t>
            </a:r>
          </a:p>
        </p:txBody>
      </p:sp>
      <p:sp>
        <p:nvSpPr>
          <p:cNvPr id="20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151880" y="3132697"/>
            <a:ext cx="2005141" cy="1378424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369086" y="430261"/>
            <a:ext cx="2214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MEGANTE</a:t>
            </a:r>
            <a:endParaRPr lang="en-GB" sz="3200" dirty="0">
              <a:latin typeface="+mj-lt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952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4" y="1574177"/>
            <a:ext cx="1884194" cy="487476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593076" y="1965276"/>
            <a:ext cx="89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TASK 1</a:t>
            </a:r>
            <a:endParaRPr lang="it-IT" sz="1600" b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/>
          <a:srcRect t="14924" r="43273" b="13281"/>
          <a:stretch>
            <a:fillRect/>
          </a:stretch>
        </p:blipFill>
        <p:spPr>
          <a:xfrm>
            <a:off x="3630305" y="1537691"/>
            <a:ext cx="1432980" cy="165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sellaDiTesto 18"/>
          <p:cNvSpPr txBox="1"/>
          <p:nvPr/>
        </p:nvSpPr>
        <p:spPr>
          <a:xfrm>
            <a:off x="5024002" y="2018584"/>
            <a:ext cx="3584636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Target relative accuracy on G: &lt; 10</a:t>
            </a:r>
            <a:r>
              <a:rPr lang="en-GB" sz="1600" baseline="30000" dirty="0" smtClean="0"/>
              <a:t>-5</a:t>
            </a:r>
          </a:p>
          <a:p>
            <a:r>
              <a:rPr lang="en-GB" sz="1600" dirty="0"/>
              <a:t>Investigation of the </a:t>
            </a:r>
            <a:r>
              <a:rPr lang="en-GB" sz="1600" dirty="0" smtClean="0"/>
              <a:t>gravitational force</a:t>
            </a:r>
            <a:endParaRPr lang="en-GB" sz="1600" dirty="0"/>
          </a:p>
          <a:p>
            <a:endParaRPr lang="en-GB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46117" y="1025859"/>
            <a:ext cx="8601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A unique apparatus for independent measurements of G towards the puzzle solution &amp;  precision tests of gravity to unveil new physics scenarios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593076" y="3735768"/>
            <a:ext cx="89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TASK 2</a:t>
            </a:r>
            <a:endParaRPr lang="it-IT" sz="1600" b="1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/>
          <a:srcRect l="6914" r="42137" b="5497"/>
          <a:stretch>
            <a:fillRect/>
          </a:stretch>
        </p:blipFill>
        <p:spPr>
          <a:xfrm>
            <a:off x="3755136" y="3222358"/>
            <a:ext cx="1308149" cy="1657813"/>
          </a:xfrm>
          <a:prstGeom prst="rect">
            <a:avLst/>
          </a:prstGeom>
          <a:ln>
            <a:noFill/>
          </a:ln>
        </p:spPr>
      </p:pic>
      <p:sp>
        <p:nvSpPr>
          <p:cNvPr id="17" name="CasellaDiTesto 16"/>
          <p:cNvSpPr txBox="1"/>
          <p:nvPr/>
        </p:nvSpPr>
        <p:spPr>
          <a:xfrm>
            <a:off x="4949819" y="3630308"/>
            <a:ext cx="41941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Target relative accuracy on G: ~</a:t>
            </a:r>
            <a:r>
              <a:rPr lang="en-GB" sz="1600" dirty="0"/>
              <a:t>10</a:t>
            </a:r>
            <a:r>
              <a:rPr lang="en-GB" sz="1600" baseline="30000" dirty="0"/>
              <a:t>-5</a:t>
            </a:r>
            <a:endParaRPr lang="en-GB" sz="1600" dirty="0"/>
          </a:p>
          <a:p>
            <a:pPr algn="just"/>
            <a:r>
              <a:rPr lang="en-GB" sz="1600" dirty="0"/>
              <a:t>I</a:t>
            </a:r>
            <a:r>
              <a:rPr lang="en-GB" sz="1600" dirty="0" smtClean="0"/>
              <a:t>nvestigation of the gravitational potential</a:t>
            </a:r>
          </a:p>
          <a:p>
            <a:pPr algn="just"/>
            <a:endParaRPr lang="it-IT" dirty="0"/>
          </a:p>
        </p:txBody>
      </p:sp>
      <p:sp>
        <p:nvSpPr>
          <p:cNvPr id="20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273068" y="1993828"/>
            <a:ext cx="1702036" cy="1078648"/>
          </a:xfrm>
          <a:prstGeom prst="roundRect">
            <a:avLst/>
          </a:prstGeom>
          <a:solidFill>
            <a:schemeClr val="accent6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369086" y="430261"/>
            <a:ext cx="2214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MEGANTE</a:t>
            </a:r>
            <a:endParaRPr lang="en-GB" sz="3200" dirty="0">
              <a:latin typeface="+mj-lt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3538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4" y="1574177"/>
            <a:ext cx="1884194" cy="487476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593076" y="1965276"/>
            <a:ext cx="89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TASK 1</a:t>
            </a:r>
            <a:endParaRPr lang="it-IT" sz="1600" b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/>
          <a:srcRect t="14924" r="43273" b="13281"/>
          <a:stretch>
            <a:fillRect/>
          </a:stretch>
        </p:blipFill>
        <p:spPr>
          <a:xfrm>
            <a:off x="3630305" y="1537691"/>
            <a:ext cx="1432980" cy="165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sellaDiTesto 18"/>
          <p:cNvSpPr txBox="1"/>
          <p:nvPr/>
        </p:nvSpPr>
        <p:spPr>
          <a:xfrm>
            <a:off x="5024002" y="2018584"/>
            <a:ext cx="3584636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Target relative accuracy on G: &lt; 10</a:t>
            </a:r>
            <a:r>
              <a:rPr lang="en-GB" sz="1600" baseline="30000" dirty="0" smtClean="0"/>
              <a:t>-5</a:t>
            </a:r>
          </a:p>
          <a:p>
            <a:r>
              <a:rPr lang="en-GB" sz="1600" dirty="0"/>
              <a:t>Investigation of the </a:t>
            </a:r>
            <a:r>
              <a:rPr lang="en-GB" sz="1600" dirty="0" smtClean="0"/>
              <a:t>gravitational force</a:t>
            </a:r>
            <a:endParaRPr lang="en-GB" sz="1600" dirty="0"/>
          </a:p>
          <a:p>
            <a:endParaRPr lang="en-GB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46117" y="1025859"/>
            <a:ext cx="8601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A unique apparatus for independent measurements of G towards the puzzle solution &amp;  precision tests of gravity to unveil new physics scenarios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593076" y="5446620"/>
            <a:ext cx="89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TASK 3</a:t>
            </a:r>
            <a:endParaRPr lang="it-IT" sz="1600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/>
          <a:srcRect l="5042" r="40693"/>
          <a:stretch>
            <a:fillRect/>
          </a:stretch>
        </p:blipFill>
        <p:spPr>
          <a:xfrm>
            <a:off x="3643333" y="4951850"/>
            <a:ext cx="1364776" cy="1589964"/>
          </a:xfrm>
          <a:prstGeom prst="rect">
            <a:avLst/>
          </a:prstGeom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4949819" y="5325078"/>
            <a:ext cx="4038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1600" dirty="0" smtClean="0"/>
              <a:t>Precision test of gravity searching for dark  energy signatures due to Chameleon scalar fields</a:t>
            </a:r>
          </a:p>
          <a:p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593076" y="3735768"/>
            <a:ext cx="89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TASK 2</a:t>
            </a:r>
            <a:endParaRPr lang="it-IT" sz="1600" b="1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/>
          <a:srcRect l="6914" r="42137" b="5497"/>
          <a:stretch>
            <a:fillRect/>
          </a:stretch>
        </p:blipFill>
        <p:spPr>
          <a:xfrm>
            <a:off x="3755136" y="3222358"/>
            <a:ext cx="1308149" cy="1657813"/>
          </a:xfrm>
          <a:prstGeom prst="rect">
            <a:avLst/>
          </a:prstGeom>
          <a:ln>
            <a:noFill/>
          </a:ln>
        </p:spPr>
      </p:pic>
      <p:sp>
        <p:nvSpPr>
          <p:cNvPr id="17" name="CasellaDiTesto 16"/>
          <p:cNvSpPr txBox="1"/>
          <p:nvPr/>
        </p:nvSpPr>
        <p:spPr>
          <a:xfrm>
            <a:off x="4949819" y="3630308"/>
            <a:ext cx="41941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Target relative accuracy on G: ~</a:t>
            </a:r>
            <a:r>
              <a:rPr lang="en-GB" sz="1600" dirty="0"/>
              <a:t>10</a:t>
            </a:r>
            <a:r>
              <a:rPr lang="en-GB" sz="1600" baseline="30000" dirty="0"/>
              <a:t>-5</a:t>
            </a:r>
            <a:endParaRPr lang="en-GB" sz="1600" dirty="0"/>
          </a:p>
          <a:p>
            <a:pPr algn="just"/>
            <a:r>
              <a:rPr lang="en-GB" sz="1600" dirty="0"/>
              <a:t>I</a:t>
            </a:r>
            <a:r>
              <a:rPr lang="en-GB" sz="1600" dirty="0" smtClean="0"/>
              <a:t>nvestigation of the gravitational potential</a:t>
            </a:r>
          </a:p>
          <a:p>
            <a:pPr algn="just"/>
            <a:endParaRPr lang="it-IT" dirty="0"/>
          </a:p>
        </p:txBody>
      </p:sp>
      <p:sp>
        <p:nvSpPr>
          <p:cNvPr id="20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273068" y="1993828"/>
            <a:ext cx="1702036" cy="1078648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3369086" y="430261"/>
            <a:ext cx="2214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MEGANTE</a:t>
            </a:r>
            <a:endParaRPr lang="en-GB" sz="3200" dirty="0">
              <a:latin typeface="+mj-lt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3995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700112" y="3331738"/>
            <a:ext cx="139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Statistics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4443033" y="4950558"/>
            <a:ext cx="5181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T=0.22 s, d=0.23 , </a:t>
            </a:r>
            <a:r>
              <a:rPr lang="el-GR" sz="1600" dirty="0" smtClean="0"/>
              <a:t>ΔΓ</a:t>
            </a:r>
            <a:r>
              <a:rPr lang="en-GB" sz="1600" dirty="0" smtClean="0"/>
              <a:t>=5x10</a:t>
            </a:r>
            <a:r>
              <a:rPr lang="en-GB" sz="1600" baseline="30000" dirty="0" smtClean="0"/>
              <a:t>-6</a:t>
            </a:r>
            <a:r>
              <a:rPr lang="en-GB" sz="1600" dirty="0" smtClean="0"/>
              <a:t> s</a:t>
            </a:r>
            <a:r>
              <a:rPr lang="en-GB" sz="1600" baseline="30000" dirty="0" smtClean="0"/>
              <a:t>-2</a:t>
            </a:r>
            <a:r>
              <a:rPr lang="en-GB" sz="1600" dirty="0" smtClean="0"/>
              <a:t>, </a:t>
            </a:r>
            <a:r>
              <a:rPr lang="en-GB" sz="1600" dirty="0" err="1" smtClean="0"/>
              <a:t>k</a:t>
            </a:r>
            <a:r>
              <a:rPr lang="en-GB" sz="1600" baseline="-25000" dirty="0" err="1" smtClean="0"/>
              <a:t>eff</a:t>
            </a:r>
            <a:r>
              <a:rPr lang="en-GB" sz="1600" dirty="0" smtClean="0"/>
              <a:t> = 1.6x10</a:t>
            </a:r>
            <a:r>
              <a:rPr lang="en-GB" sz="1600" baseline="30000" dirty="0" smtClean="0"/>
              <a:t>7</a:t>
            </a:r>
            <a:r>
              <a:rPr lang="en-GB" sz="1600" dirty="0" smtClean="0"/>
              <a:t> 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573947" y="5326538"/>
            <a:ext cx="47029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5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600" dirty="0"/>
              <a:t>r</a:t>
            </a:r>
            <a:r>
              <a:rPr lang="en-GB" sz="1600" dirty="0" smtClean="0"/>
              <a:t>ad on phase for 10 ppm on G! (9 times better than MAGIA):</a:t>
            </a:r>
            <a:endParaRPr lang="en-GB" sz="1600" dirty="0"/>
          </a:p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en-GB" sz="1600" dirty="0" smtClean="0"/>
              <a:t>More atoms (less shot noise)</a:t>
            </a:r>
          </a:p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en-GB" sz="1600" dirty="0" smtClean="0"/>
              <a:t>Larger </a:t>
            </a:r>
            <a:r>
              <a:rPr lang="en-GB" sz="1600" dirty="0" err="1" smtClean="0"/>
              <a:t>k</a:t>
            </a:r>
            <a:r>
              <a:rPr lang="en-GB" sz="1600" baseline="-25000" dirty="0" err="1" smtClean="0"/>
              <a:t>eff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278" y="1155783"/>
            <a:ext cx="4416396" cy="3370144"/>
          </a:xfrm>
          <a:prstGeom prst="rect">
            <a:avLst/>
          </a:prstGeom>
        </p:spPr>
      </p:pic>
      <p:sp>
        <p:nvSpPr>
          <p:cNvPr id="25" name="Ovale 24"/>
          <p:cNvSpPr/>
          <p:nvPr/>
        </p:nvSpPr>
        <p:spPr>
          <a:xfrm>
            <a:off x="7599496" y="1350694"/>
            <a:ext cx="841248" cy="293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/>
          <p:cNvSpPr txBox="1"/>
          <p:nvPr/>
        </p:nvSpPr>
        <p:spPr>
          <a:xfrm>
            <a:off x="7262921" y="2296567"/>
            <a:ext cx="1396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Stationary point with vertical coordinates</a:t>
            </a:r>
          </a:p>
        </p:txBody>
      </p:sp>
      <p:sp>
        <p:nvSpPr>
          <p:cNvPr id="27" name="Freccia a destra 26"/>
          <p:cNvSpPr/>
          <p:nvPr/>
        </p:nvSpPr>
        <p:spPr>
          <a:xfrm rot="16200000">
            <a:off x="7867672" y="1688885"/>
            <a:ext cx="304895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3124787" y="402160"/>
            <a:ext cx="3076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Focus on task 1</a:t>
            </a:r>
            <a:endParaRPr lang="en-GB" sz="3200" dirty="0">
              <a:latin typeface="+mj-lt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89039" y="5043028"/>
            <a:ext cx="396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12 stacks of tungsten cylinders (diameter 10 cm, height 0.6 m) =&gt; 4 tons of source masses to lift up!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33407" y="1109214"/>
            <a:ext cx="4309626" cy="3794270"/>
            <a:chOff x="196780" y="1008523"/>
            <a:chExt cx="5381148" cy="4641979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80" y="1008523"/>
              <a:ext cx="5381148" cy="4641979"/>
            </a:xfrm>
            <a:prstGeom prst="rect">
              <a:avLst/>
            </a:prstGeom>
          </p:spPr>
        </p:pic>
        <p:cxnSp>
          <p:nvCxnSpPr>
            <p:cNvPr id="38" name="Connettore diritto 37"/>
            <p:cNvCxnSpPr/>
            <p:nvPr/>
          </p:nvCxnSpPr>
          <p:spPr>
            <a:xfrm>
              <a:off x="3931920" y="2421828"/>
              <a:ext cx="797221" cy="16319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asellaDiTesto 38"/>
          <p:cNvSpPr txBox="1"/>
          <p:nvPr/>
        </p:nvSpPr>
        <p:spPr>
          <a:xfrm>
            <a:off x="2510281" y="1083496"/>
            <a:ext cx="225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Acceleration (10</a:t>
            </a:r>
            <a:r>
              <a:rPr lang="en-GB" sz="1200" baseline="30000" dirty="0" smtClean="0"/>
              <a:t>-6</a:t>
            </a:r>
            <a:r>
              <a:rPr lang="en-GB" sz="1200" dirty="0" smtClean="0"/>
              <a:t> m/s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)</a:t>
            </a:r>
            <a:r>
              <a:rPr lang="en-GB" sz="1200" baseline="30000" dirty="0" smtClean="0"/>
              <a:t> </a:t>
            </a:r>
            <a:endParaRPr lang="en-GB" sz="1200" dirty="0"/>
          </a:p>
        </p:txBody>
      </p:sp>
      <p:sp>
        <p:nvSpPr>
          <p:cNvPr id="40" name="CasellaDiTesto 39"/>
          <p:cNvSpPr txBox="1"/>
          <p:nvPr/>
        </p:nvSpPr>
        <p:spPr>
          <a:xfrm rot="16200000">
            <a:off x="1541183" y="2834023"/>
            <a:ext cx="221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Vertical coordinate z (m)</a:t>
            </a:r>
            <a:endParaRPr lang="en-GB" sz="1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575572" y="450893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0</a:t>
            </a:r>
            <a:endParaRPr lang="en-GB" sz="16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2523048" y="17587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</a:t>
            </a:r>
            <a:endParaRPr lang="en-GB" sz="1600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2396036" y="1307283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-3.0</a:t>
            </a:r>
            <a:endParaRPr lang="en-GB" sz="16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4055951" y="127661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3.0</a:t>
            </a:r>
            <a:endParaRPr lang="en-GB" sz="1600" dirty="0"/>
          </a:p>
        </p:txBody>
      </p:sp>
      <p:sp>
        <p:nvSpPr>
          <p:cNvPr id="12" name="Rettangolo 11"/>
          <p:cNvSpPr/>
          <p:nvPr/>
        </p:nvSpPr>
        <p:spPr>
          <a:xfrm>
            <a:off x="6409518" y="4543800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Statistics:</a:t>
            </a:r>
            <a:endParaRPr lang="en-GB" sz="2000" dirty="0"/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 at LNF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04375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397823" y="1860038"/>
            <a:ext cx="4564799" cy="3927759"/>
            <a:chOff x="54567" y="1545039"/>
            <a:chExt cx="4954618" cy="4244611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7" y="1545039"/>
              <a:ext cx="4954618" cy="4244611"/>
            </a:xfrm>
            <a:prstGeom prst="rect">
              <a:avLst/>
            </a:prstGeom>
          </p:spPr>
        </p:pic>
        <p:sp>
          <p:nvSpPr>
            <p:cNvPr id="50" name="Arco 49"/>
            <p:cNvSpPr/>
            <p:nvPr/>
          </p:nvSpPr>
          <p:spPr>
            <a:xfrm rot="10800000">
              <a:off x="4170933" y="3792854"/>
              <a:ext cx="507182" cy="446974"/>
            </a:xfrm>
            <a:prstGeom prst="arc">
              <a:avLst>
                <a:gd name="adj1" fmla="val 9673664"/>
                <a:gd name="adj2" fmla="val 1205742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 b="1"/>
            </a:p>
          </p:txBody>
        </p:sp>
        <p:sp>
          <p:nvSpPr>
            <p:cNvPr id="51" name="Arco 50"/>
            <p:cNvSpPr/>
            <p:nvPr/>
          </p:nvSpPr>
          <p:spPr>
            <a:xfrm rot="10800000">
              <a:off x="3848353" y="4463990"/>
              <a:ext cx="507182" cy="446974"/>
            </a:xfrm>
            <a:prstGeom prst="arc">
              <a:avLst>
                <a:gd name="adj1" fmla="val 9673664"/>
                <a:gd name="adj2" fmla="val 1205742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 b="1"/>
            </a:p>
          </p:txBody>
        </p:sp>
        <p:sp>
          <p:nvSpPr>
            <p:cNvPr id="52" name="Arco 51"/>
            <p:cNvSpPr/>
            <p:nvPr/>
          </p:nvSpPr>
          <p:spPr>
            <a:xfrm rot="10800000">
              <a:off x="3848353" y="2372797"/>
              <a:ext cx="507182" cy="446974"/>
            </a:xfrm>
            <a:prstGeom prst="arc">
              <a:avLst>
                <a:gd name="adj1" fmla="val 9673664"/>
                <a:gd name="adj2" fmla="val 1205742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 b="1"/>
            </a:p>
          </p:txBody>
        </p:sp>
        <p:sp>
          <p:nvSpPr>
            <p:cNvPr id="53" name="Arco 52"/>
            <p:cNvSpPr/>
            <p:nvPr/>
          </p:nvSpPr>
          <p:spPr>
            <a:xfrm rot="10800000">
              <a:off x="4173473" y="3054094"/>
              <a:ext cx="507182" cy="446974"/>
            </a:xfrm>
            <a:prstGeom prst="arc">
              <a:avLst>
                <a:gd name="adj1" fmla="val 9673664"/>
                <a:gd name="adj2" fmla="val 1205742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 b="1"/>
            </a:p>
          </p:txBody>
        </p:sp>
      </p:grpSp>
      <p:sp>
        <p:nvSpPr>
          <p:cNvPr id="30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3124787" y="402160"/>
            <a:ext cx="3076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Focus on task 2</a:t>
            </a:r>
            <a:endParaRPr lang="en-GB" sz="3200" dirty="0">
              <a:latin typeface="+mj-lt"/>
            </a:endParaRPr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0" y="1090511"/>
            <a:ext cx="9034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The idea: </a:t>
            </a:r>
            <a:r>
              <a:rPr lang="en-GB" sz="1600" dirty="0" smtClean="0"/>
              <a:t>determine G by probing the gravitational potential produced by a given source mass while the force acting on the wave-packets is zero (Gravitational </a:t>
            </a:r>
            <a:r>
              <a:rPr lang="en-GB" sz="1600" dirty="0" err="1" smtClean="0"/>
              <a:t>Aharonov</a:t>
            </a:r>
            <a:r>
              <a:rPr lang="en-GB" sz="1600" dirty="0" smtClean="0"/>
              <a:t>-Bohm effect</a:t>
            </a:r>
            <a:r>
              <a:rPr lang="en-GB" sz="1600" baseline="30000" dirty="0" smtClean="0"/>
              <a:t>1 </a:t>
            </a:r>
            <a:r>
              <a:rPr lang="en-GB" sz="1600" dirty="0" smtClean="0"/>
              <a:t>). </a:t>
            </a:r>
            <a:endParaRPr lang="en-GB" sz="16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5162106" y="1765218"/>
            <a:ext cx="379476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MEGANTE experimental strategy:</a:t>
            </a:r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State-of-art atom optics for wave packet manipulation 2 </a:t>
            </a:r>
          </a:p>
          <a:p>
            <a:pPr algn="ctr"/>
            <a:r>
              <a:rPr lang="en-GB" sz="1600" dirty="0"/>
              <a:t>+</a:t>
            </a:r>
          </a:p>
          <a:p>
            <a:pPr algn="ctr"/>
            <a:r>
              <a:rPr lang="en-GB" sz="1600" dirty="0"/>
              <a:t>Source mass design to allow</a:t>
            </a:r>
          </a:p>
          <a:p>
            <a:pPr algn="ctr"/>
            <a:r>
              <a:rPr lang="en-GB" sz="1600" dirty="0" err="1"/>
              <a:t>gradiometric</a:t>
            </a:r>
            <a:r>
              <a:rPr lang="en-GB" sz="1600" dirty="0"/>
              <a:t> configuration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7802" y="6229854"/>
            <a:ext cx="6760176" cy="279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GB" sz="1200" baseline="30000" dirty="0" smtClean="0"/>
              <a:t>1</a:t>
            </a:r>
            <a:r>
              <a:rPr lang="en-US" altLang="en-US" sz="1200" dirty="0" smtClean="0">
                <a:effectLst/>
                <a:latin typeface="+mn-lt"/>
              </a:rPr>
              <a:t> </a:t>
            </a:r>
            <a:r>
              <a:rPr lang="en-US" altLang="en-US" sz="1200" dirty="0" err="1" smtClean="0">
                <a:effectLst/>
                <a:latin typeface="+mn-lt"/>
              </a:rPr>
              <a:t>Hohensee</a:t>
            </a:r>
            <a:r>
              <a:rPr lang="en-US" altLang="en-US" sz="1200" dirty="0" smtClean="0">
                <a:effectLst/>
                <a:latin typeface="+mn-lt"/>
              </a:rPr>
              <a:t> et al.</a:t>
            </a:r>
            <a:r>
              <a:rPr lang="en-US" altLang="en-US" sz="1200" dirty="0" smtClean="0">
                <a:latin typeface="+mn-lt"/>
              </a:rPr>
              <a:t>, PRL, 2012    </a:t>
            </a:r>
            <a:r>
              <a:rPr lang="en-GB" sz="1200" baseline="30000" dirty="0" smtClean="0"/>
              <a:t>2 </a:t>
            </a:r>
            <a:r>
              <a:rPr lang="en-US" altLang="en-US" sz="1200" dirty="0" err="1" smtClean="0">
                <a:effectLst/>
                <a:latin typeface="+mn-lt"/>
              </a:rPr>
              <a:t>Kovachy</a:t>
            </a:r>
            <a:r>
              <a:rPr lang="en-US" altLang="en-US" sz="1200" dirty="0" smtClean="0">
                <a:effectLst/>
                <a:latin typeface="+mn-lt"/>
              </a:rPr>
              <a:t> et al., Nature, 2015</a:t>
            </a:r>
            <a:endParaRPr lang="it-IT" altLang="en-US" sz="1200" dirty="0">
              <a:effectLst/>
              <a:latin typeface="+mn-lt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165037" y="3754507"/>
            <a:ext cx="3915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Issue: </a:t>
            </a:r>
            <a:r>
              <a:rPr lang="en-GB" sz="1600" dirty="0" smtClean="0"/>
              <a:t>Small potential from the source mass in a large gravitational field </a:t>
            </a:r>
            <a:endParaRPr lang="en-GB" sz="1600" dirty="0"/>
          </a:p>
        </p:txBody>
      </p:sp>
      <p:sp>
        <p:nvSpPr>
          <p:cNvPr id="34" name="Rettangolo 33"/>
          <p:cNvSpPr/>
          <p:nvPr/>
        </p:nvSpPr>
        <p:spPr>
          <a:xfrm>
            <a:off x="5162106" y="4660781"/>
            <a:ext cx="39153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+mj-lt"/>
              </a:rPr>
              <a:t>Solutions: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Gradiometer baseline fixed by splitting a single atomic sample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 smtClean="0">
                <a:latin typeface="+mj-lt"/>
                <a:cs typeface="Times New Roman" panose="02020603050405020304" pitchFamily="18" charset="0"/>
              </a:rPr>
              <a:t>Systematics from initial position fluctuation attenuated by the common local value of second derivative of the potential</a:t>
            </a:r>
            <a:endParaRPr lang="en-GB" sz="1600" dirty="0">
              <a:latin typeface="+mj-lt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2973477" y="1945919"/>
            <a:ext cx="19303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Source mass </a:t>
            </a:r>
            <a:r>
              <a:rPr lang="en-GB" sz="1100" dirty="0" err="1" smtClean="0"/>
              <a:t>grav</a:t>
            </a:r>
            <a:r>
              <a:rPr lang="en-GB" sz="1100" dirty="0" smtClean="0"/>
              <a:t>. potential</a:t>
            </a:r>
            <a:endParaRPr lang="en-GB" sz="1100" dirty="0"/>
          </a:p>
        </p:txBody>
      </p:sp>
      <p:sp>
        <p:nvSpPr>
          <p:cNvPr id="42" name="CasellaDiTesto 41"/>
          <p:cNvSpPr txBox="1"/>
          <p:nvPr/>
        </p:nvSpPr>
        <p:spPr>
          <a:xfrm rot="16200000">
            <a:off x="2288068" y="3657275"/>
            <a:ext cx="1462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Vertical coordinate z</a:t>
            </a:r>
            <a:endParaRPr lang="en-GB" sz="1100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117398" y="1976697"/>
            <a:ext cx="1211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Atom optic laser</a:t>
            </a:r>
            <a:endParaRPr lang="en-GB" sz="1050" dirty="0"/>
          </a:p>
        </p:txBody>
      </p:sp>
      <p:cxnSp>
        <p:nvCxnSpPr>
          <p:cNvPr id="47" name="Connettore 2 46"/>
          <p:cNvCxnSpPr/>
          <p:nvPr/>
        </p:nvCxnSpPr>
        <p:spPr>
          <a:xfrm flipV="1">
            <a:off x="1276184" y="2112839"/>
            <a:ext cx="182283" cy="2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99596" y="5486915"/>
            <a:ext cx="1211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Atom optic laser</a:t>
            </a:r>
            <a:endParaRPr lang="en-GB" sz="1050" dirty="0"/>
          </a:p>
        </p:txBody>
      </p:sp>
      <p:cxnSp>
        <p:nvCxnSpPr>
          <p:cNvPr id="49" name="Connettore 2 48"/>
          <p:cNvCxnSpPr/>
          <p:nvPr/>
        </p:nvCxnSpPr>
        <p:spPr>
          <a:xfrm flipV="1">
            <a:off x="1258382" y="5623057"/>
            <a:ext cx="182283" cy="2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tangolo 53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88135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3124787" y="402160"/>
            <a:ext cx="3076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Focus on task 2</a:t>
            </a:r>
            <a:endParaRPr lang="en-GB" sz="3200" dirty="0">
              <a:latin typeface="+mj-lt"/>
            </a:endParaRPr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22" name="Gruppo 21"/>
          <p:cNvGrpSpPr/>
          <p:nvPr/>
        </p:nvGrpSpPr>
        <p:grpSpPr>
          <a:xfrm rot="5400000">
            <a:off x="1320645" y="516757"/>
            <a:ext cx="2648717" cy="4513368"/>
            <a:chOff x="1729737" y="713435"/>
            <a:chExt cx="2648717" cy="4513368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5616" y="713435"/>
              <a:ext cx="1375174" cy="4513368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11347" y="1645760"/>
              <a:ext cx="4285497" cy="2648717"/>
            </a:xfrm>
            <a:prstGeom prst="rect">
              <a:avLst/>
            </a:prstGeom>
          </p:spPr>
        </p:pic>
      </p:grpSp>
      <p:sp>
        <p:nvSpPr>
          <p:cNvPr id="26" name="CasellaDiTesto 25"/>
          <p:cNvSpPr txBox="1"/>
          <p:nvPr/>
        </p:nvSpPr>
        <p:spPr>
          <a:xfrm>
            <a:off x="4756506" y="3814424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z (m)</a:t>
            </a:r>
            <a:endParaRPr lang="en-GB" sz="12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2067762" y="1144884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Phase (T=1s) </a:t>
            </a:r>
            <a:endParaRPr lang="en-GB" sz="1200" dirty="0"/>
          </a:p>
        </p:txBody>
      </p:sp>
      <p:cxnSp>
        <p:nvCxnSpPr>
          <p:cNvPr id="33" name="Connettore 2 32"/>
          <p:cNvCxnSpPr/>
          <p:nvPr/>
        </p:nvCxnSpPr>
        <p:spPr>
          <a:xfrm flipV="1">
            <a:off x="4151376" y="3149380"/>
            <a:ext cx="0" cy="8161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51960" y="291743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sz="16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4151376" y="339874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Δ</a:t>
            </a:r>
            <a:r>
              <a:rPr lang="en-GB" sz="1600" dirty="0" smtClean="0"/>
              <a:t>U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/>
              <p:cNvSpPr txBox="1"/>
              <p:nvPr/>
            </p:nvSpPr>
            <p:spPr>
              <a:xfrm>
                <a:off x="6103574" y="1585721"/>
                <a:ext cx="153394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𝑅𝑏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𝑈𝑇</m:t>
                          </m:r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9" name="CasellaDiTes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574" y="1585721"/>
                <a:ext cx="1533946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asellaDiTesto 39"/>
          <p:cNvSpPr txBox="1"/>
          <p:nvPr/>
        </p:nvSpPr>
        <p:spPr>
          <a:xfrm>
            <a:off x="5908808" y="1121110"/>
            <a:ext cx="2209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/>
              <a:t>Gradiometric</a:t>
            </a:r>
            <a:r>
              <a:rPr lang="en-GB" sz="1600" dirty="0" smtClean="0"/>
              <a:t>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/>
              <p:cNvSpPr txBox="1"/>
              <p:nvPr/>
            </p:nvSpPr>
            <p:spPr>
              <a:xfrm>
                <a:off x="6161945" y="2275669"/>
                <a:ext cx="1269130" cy="766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𝑈𝑇</m:t>
                          </m:r>
                        </m:num>
                        <m:den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600" dirty="0"/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41" name="CasellaDiTes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45" y="2275669"/>
                <a:ext cx="1269130" cy="766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tangolo 42"/>
          <p:cNvSpPr/>
          <p:nvPr/>
        </p:nvSpPr>
        <p:spPr>
          <a:xfrm>
            <a:off x="6720840" y="2249918"/>
            <a:ext cx="716349" cy="6348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4" name="Freccia a destra 43"/>
          <p:cNvSpPr/>
          <p:nvPr/>
        </p:nvSpPr>
        <p:spPr>
          <a:xfrm rot="5400000">
            <a:off x="6920839" y="2993473"/>
            <a:ext cx="384048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4" name="CasellaDiTesto 53"/>
          <p:cNvSpPr txBox="1"/>
          <p:nvPr/>
        </p:nvSpPr>
        <p:spPr>
          <a:xfrm>
            <a:off x="5908808" y="3439248"/>
            <a:ext cx="24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Gravitational red shift!</a:t>
            </a:r>
          </a:p>
        </p:txBody>
      </p:sp>
      <p:pic>
        <p:nvPicPr>
          <p:cNvPr id="55" name="Immagin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167" y="4326716"/>
            <a:ext cx="6177645" cy="2160944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6796510" y="4943429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Gradiometer displacement (m)</a:t>
            </a:r>
            <a:endParaRPr lang="en-GB" sz="1200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4697985" y="4109235"/>
            <a:ext cx="1887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Relative shift on </a:t>
            </a:r>
            <a:r>
              <a:rPr lang="el-GR" sz="1200" dirty="0" smtClean="0"/>
              <a:t>Φ</a:t>
            </a:r>
            <a:r>
              <a:rPr lang="en-GB" sz="1200" dirty="0" smtClean="0"/>
              <a:t> (ppm)</a:t>
            </a:r>
            <a:endParaRPr lang="en-GB" sz="1200" dirty="0"/>
          </a:p>
        </p:txBody>
      </p:sp>
      <p:sp>
        <p:nvSpPr>
          <p:cNvPr id="58" name="Rettangolo 57"/>
          <p:cNvSpPr/>
          <p:nvPr/>
        </p:nvSpPr>
        <p:spPr>
          <a:xfrm>
            <a:off x="5121804" y="5176488"/>
            <a:ext cx="412303" cy="131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9" name="Rettangolo 58"/>
          <p:cNvSpPr/>
          <p:nvPr/>
        </p:nvSpPr>
        <p:spPr>
          <a:xfrm>
            <a:off x="5333341" y="5387198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2</a:t>
            </a:r>
            <a:endParaRPr lang="en-GB" sz="1200" dirty="0"/>
          </a:p>
        </p:txBody>
      </p:sp>
      <p:sp>
        <p:nvSpPr>
          <p:cNvPr id="60" name="Rettangolo 59"/>
          <p:cNvSpPr/>
          <p:nvPr/>
        </p:nvSpPr>
        <p:spPr>
          <a:xfrm>
            <a:off x="5327955" y="6083081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4</a:t>
            </a:r>
          </a:p>
        </p:txBody>
      </p:sp>
      <p:sp>
        <p:nvSpPr>
          <p:cNvPr id="61" name="Freccia a destra 60"/>
          <p:cNvSpPr/>
          <p:nvPr/>
        </p:nvSpPr>
        <p:spPr>
          <a:xfrm>
            <a:off x="2452980" y="5262357"/>
            <a:ext cx="384048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2" name="CasellaDiTesto 61"/>
          <p:cNvSpPr txBox="1"/>
          <p:nvPr/>
        </p:nvSpPr>
        <p:spPr>
          <a:xfrm>
            <a:off x="168204" y="5079421"/>
            <a:ext cx="243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High immunity from sample size and position!</a:t>
            </a:r>
          </a:p>
        </p:txBody>
      </p:sp>
      <p:sp>
        <p:nvSpPr>
          <p:cNvPr id="63" name="Rettangolo 62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7702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631011" y="413619"/>
            <a:ext cx="3609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Newtonian ISL test</a:t>
            </a:r>
            <a:endParaRPr lang="en-GB" sz="3200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7099" y="1891852"/>
            <a:ext cx="2597271" cy="33067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1119866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Several theories (involving </a:t>
            </a:r>
            <a:r>
              <a:rPr lang="en-GB" sz="1600" dirty="0" err="1" smtClean="0"/>
              <a:t>extradimensions</a:t>
            </a:r>
            <a:r>
              <a:rPr lang="en-GB" sz="1600" dirty="0" smtClean="0"/>
              <a:t>) predict deviations from the Newtonian law of Gravitational according to the Yukawa formula  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43" y="3171155"/>
            <a:ext cx="6031385" cy="3054191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70683" y="2524946"/>
            <a:ext cx="83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The quantity (G</a:t>
            </a:r>
            <a:r>
              <a:rPr lang="en-GB" sz="1600" baseline="-25000" dirty="0" smtClean="0"/>
              <a:t>F</a:t>
            </a:r>
            <a:r>
              <a:rPr lang="en-GB" sz="1600" dirty="0" smtClean="0"/>
              <a:t>/G</a:t>
            </a:r>
            <a:r>
              <a:rPr lang="en-GB" sz="1600" baseline="-25000" dirty="0" smtClean="0"/>
              <a:t>AB</a:t>
            </a:r>
            <a:r>
              <a:rPr lang="en-GB" sz="1600" dirty="0" smtClean="0"/>
              <a:t>-1) can be used as a null test to improve the current constrains in the 0.01-1 m range! </a:t>
            </a:r>
            <a:endParaRPr lang="en-GB" sz="1600" dirty="0"/>
          </a:p>
        </p:txBody>
      </p:sp>
      <p:sp>
        <p:nvSpPr>
          <p:cNvPr id="32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5580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728660" y="2023243"/>
            <a:ext cx="541534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 smtClean="0"/>
          </a:p>
          <a:p>
            <a:pPr marL="742950" lvl="1" indent="-285750">
              <a:buFontTx/>
              <a:buChar char="-"/>
            </a:pPr>
            <a:r>
              <a:rPr lang="en-GB" sz="1400" dirty="0" smtClean="0"/>
              <a:t>Λ sets </a:t>
            </a:r>
            <a:r>
              <a:rPr lang="en-GB" sz="1400" dirty="0"/>
              <a:t>the strength of the </a:t>
            </a:r>
            <a:r>
              <a:rPr lang="en-GB" sz="1400" dirty="0" smtClean="0"/>
              <a:t>self-interaction/Dark energy scale;</a:t>
            </a:r>
          </a:p>
          <a:p>
            <a:pPr marL="742950" lvl="1" indent="-285750">
              <a:buFontTx/>
              <a:buChar char="-"/>
            </a:pPr>
            <a:r>
              <a:rPr lang="en-GB" sz="1400" dirty="0"/>
              <a:t>M </a:t>
            </a:r>
            <a:r>
              <a:rPr lang="en-GB" sz="1400" dirty="0" smtClean="0"/>
              <a:t>determines the </a:t>
            </a:r>
            <a:r>
              <a:rPr lang="en-GB" sz="1400" dirty="0"/>
              <a:t>coupling between the chameleon and </a:t>
            </a:r>
            <a:r>
              <a:rPr lang="en-GB" sz="1400" dirty="0" smtClean="0"/>
              <a:t>matter</a:t>
            </a:r>
            <a:r>
              <a:rPr lang="en-GB" sz="1600" dirty="0" smtClean="0"/>
              <a:t>;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91" y="3439342"/>
            <a:ext cx="7023220" cy="2152118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848300" y="2389849"/>
            <a:ext cx="2560320" cy="744858"/>
            <a:chOff x="2896152" y="1828800"/>
            <a:chExt cx="3107688" cy="925153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6152" y="1828800"/>
              <a:ext cx="3107688" cy="925153"/>
            </a:xfrm>
            <a:prstGeom prst="rect">
              <a:avLst/>
            </a:prstGeom>
          </p:spPr>
        </p:pic>
        <p:sp>
          <p:nvSpPr>
            <p:cNvPr id="10" name="Ovale 9"/>
            <p:cNvSpPr/>
            <p:nvPr/>
          </p:nvSpPr>
          <p:spPr>
            <a:xfrm>
              <a:off x="5799328" y="2525666"/>
              <a:ext cx="142240" cy="1260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ttangolo 10"/>
          <p:cNvSpPr/>
          <p:nvPr/>
        </p:nvSpPr>
        <p:spPr>
          <a:xfrm>
            <a:off x="2220648" y="3836807"/>
            <a:ext cx="5325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n=1</a:t>
            </a:r>
            <a:endParaRPr lang="en-GB" sz="1600" dirty="0"/>
          </a:p>
        </p:txBody>
      </p:sp>
      <p:sp>
        <p:nvSpPr>
          <p:cNvPr id="30" name="Rettangolo 29"/>
          <p:cNvSpPr/>
          <p:nvPr/>
        </p:nvSpPr>
        <p:spPr>
          <a:xfrm>
            <a:off x="6264328" y="3836807"/>
            <a:ext cx="5325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n=1</a:t>
            </a:r>
            <a:endParaRPr lang="en-GB" sz="1600" dirty="0"/>
          </a:p>
        </p:txBody>
      </p:sp>
      <p:sp>
        <p:nvSpPr>
          <p:cNvPr id="31" name="Rettangolo 30"/>
          <p:cNvSpPr/>
          <p:nvPr/>
        </p:nvSpPr>
        <p:spPr>
          <a:xfrm>
            <a:off x="2007615" y="5713070"/>
            <a:ext cx="13106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Low density</a:t>
            </a:r>
            <a:endParaRPr lang="en-GB" sz="1400" dirty="0"/>
          </a:p>
        </p:txBody>
      </p:sp>
      <p:sp>
        <p:nvSpPr>
          <p:cNvPr id="32" name="Rettangolo 31"/>
          <p:cNvSpPr/>
          <p:nvPr/>
        </p:nvSpPr>
        <p:spPr>
          <a:xfrm>
            <a:off x="5609007" y="5713070"/>
            <a:ext cx="17935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High density</a:t>
            </a:r>
            <a:endParaRPr lang="en-GB" sz="1400" dirty="0"/>
          </a:p>
        </p:txBody>
      </p:sp>
      <p:sp>
        <p:nvSpPr>
          <p:cNvPr id="35" name="Rettangolo 34"/>
          <p:cNvSpPr/>
          <p:nvPr/>
        </p:nvSpPr>
        <p:spPr>
          <a:xfrm>
            <a:off x="0" y="6289059"/>
            <a:ext cx="91998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From </a:t>
            </a:r>
            <a:r>
              <a:rPr lang="en-GB" sz="1200" dirty="0" smtClean="0"/>
              <a:t> </a:t>
            </a:r>
            <a:r>
              <a:rPr lang="en-GB" sz="1200" dirty="0" err="1" smtClean="0"/>
              <a:t>Burrage</a:t>
            </a:r>
            <a:r>
              <a:rPr lang="en-GB" sz="1200" dirty="0" smtClean="0"/>
              <a:t> </a:t>
            </a:r>
            <a:r>
              <a:rPr lang="en-GB" sz="1200" dirty="0"/>
              <a:t>C, </a:t>
            </a:r>
            <a:r>
              <a:rPr lang="en-GB" sz="1200" dirty="0" err="1"/>
              <a:t>Sakstein</a:t>
            </a:r>
            <a:r>
              <a:rPr lang="en-GB" sz="1200" dirty="0"/>
              <a:t> J. Tests of chameleon gravity. Living Reviews in Relativity. </a:t>
            </a:r>
            <a:r>
              <a:rPr lang="en-GB" sz="1200" dirty="0" smtClean="0"/>
              <a:t>2018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1809099" y="5372803"/>
                <a:ext cx="4748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600" dirty="0"/>
                        <m:t>φ</m:t>
                      </m:r>
                      <m:r>
                        <m:rPr>
                          <m:nor/>
                        </m:rPr>
                        <a:rPr lang="en-GB" sz="1600" baseline="-25000" dirty="0"/>
                        <m:t>C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099" y="5372803"/>
                <a:ext cx="474809" cy="338554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diritto 4"/>
          <p:cNvCxnSpPr/>
          <p:nvPr/>
        </p:nvCxnSpPr>
        <p:spPr>
          <a:xfrm flipV="1">
            <a:off x="2007615" y="5190104"/>
            <a:ext cx="0" cy="22554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/>
              <p:cNvSpPr/>
              <p:nvPr/>
            </p:nvSpPr>
            <p:spPr>
              <a:xfrm>
                <a:off x="5000882" y="5385302"/>
                <a:ext cx="4748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600" dirty="0"/>
                        <m:t>φ</m:t>
                      </m:r>
                      <m:r>
                        <m:rPr>
                          <m:nor/>
                        </m:rPr>
                        <a:rPr lang="en-GB" sz="1600" baseline="-25000" dirty="0"/>
                        <m:t>C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8" name="Rettango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882" y="5385302"/>
                <a:ext cx="474809" cy="338554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diritto 18"/>
          <p:cNvCxnSpPr/>
          <p:nvPr/>
        </p:nvCxnSpPr>
        <p:spPr>
          <a:xfrm flipV="1">
            <a:off x="5199398" y="4693448"/>
            <a:ext cx="0" cy="7346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154"/>
          <p:cNvSpPr>
            <a:spLocks noChangeShapeType="1"/>
          </p:cNvSpPr>
          <p:nvPr/>
        </p:nvSpPr>
        <p:spPr bwMode="auto">
          <a:xfrm>
            <a:off x="0" y="1120901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459246" y="488497"/>
            <a:ext cx="3600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Chameleon gravity</a:t>
            </a:r>
            <a:endParaRPr lang="en-GB" sz="3200" dirty="0"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402" y="1085520"/>
            <a:ext cx="9966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Chameleon is a </a:t>
            </a:r>
            <a:r>
              <a:rPr lang="en-GB" sz="1600" dirty="0"/>
              <a:t>hypothetical scalar particle recently postulated as a dark energy candidate. 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Its </a:t>
            </a:r>
            <a:r>
              <a:rPr lang="en-GB" sz="1600" dirty="0"/>
              <a:t>main characteristic consists to have a coupling mechanism which gives to the scalar field a </a:t>
            </a:r>
            <a:r>
              <a:rPr lang="en-GB" sz="1600" dirty="0" smtClean="0"/>
              <a:t>value </a:t>
            </a:r>
            <a:r>
              <a:rPr lang="en-GB" sz="1600" dirty="0"/>
              <a:t>depending on the local density of </a:t>
            </a:r>
            <a:r>
              <a:rPr lang="en-GB" sz="1600" dirty="0" smtClean="0"/>
              <a:t>matter:</a:t>
            </a:r>
            <a:endParaRPr lang="en-GB" sz="1600" dirty="0"/>
          </a:p>
        </p:txBody>
      </p:sp>
      <p:sp>
        <p:nvSpPr>
          <p:cNvPr id="23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2196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5312221" y="1569749"/>
                <a:ext cx="3621467" cy="215918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MEGANTE experimental strategy:</a:t>
                </a:r>
              </a:p>
              <a:p>
                <a:pPr algn="ctr"/>
                <a:endParaRPr lang="en-GB" sz="1050" dirty="0"/>
              </a:p>
              <a:p>
                <a:pPr algn="ctr"/>
                <a:r>
                  <a:rPr lang="en-GB" dirty="0" smtClean="0"/>
                  <a:t>Source </a:t>
                </a:r>
                <a:r>
                  <a:rPr lang="en-GB" dirty="0"/>
                  <a:t>mass </a:t>
                </a:r>
                <a:r>
                  <a:rPr lang="en-GB" dirty="0" smtClean="0"/>
                  <a:t>designed </a:t>
                </a:r>
                <a:r>
                  <a:rPr lang="en-GB" dirty="0"/>
                  <a:t>to </a:t>
                </a:r>
                <a:r>
                  <a:rPr lang="en-GB" dirty="0" smtClean="0"/>
                  <a:t>modulate the Chameleon field </a:t>
                </a:r>
                <a:r>
                  <a:rPr lang="el-GR" dirty="0" smtClean="0"/>
                  <a:t>φ</a:t>
                </a:r>
                <a:r>
                  <a:rPr lang="en-GB" baseline="-25000" dirty="0" smtClean="0"/>
                  <a:t>C</a:t>
                </a:r>
                <a:r>
                  <a:rPr lang="en-GB" dirty="0" smtClean="0"/>
                  <a:t>:</a:t>
                </a:r>
              </a:p>
              <a:p>
                <a:pPr algn="ctr"/>
                <a:endParaRPr lang="en-GB" sz="10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sz="1600" i="1" dirty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GB" sz="160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sz="16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GB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dirty="0">
                              <a:latin typeface="Cambria Math" panose="02040503050406030204" pitchFamily="18" charset="0"/>
                            </a:rPr>
                            <m:t>1+2</m:t>
                          </m:r>
                          <m:r>
                            <m:rPr>
                              <m:sty m:val="p"/>
                            </m:rPr>
                            <a:rPr lang="el-GR" sz="1600" i="1" dirty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GB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l-GR" sz="1600" dirty="0"/>
                            <m:t>Λ</m:t>
                          </m:r>
                          <m:r>
                            <m:rPr>
                              <m:nor/>
                            </m:rPr>
                            <a:rPr lang="en-GB" sz="1600" dirty="0"/>
                            <m:t>, </m:t>
                          </m:r>
                          <m:r>
                            <m:rPr>
                              <m:nor/>
                            </m:rPr>
                            <a:rPr lang="el-GR" sz="1600" dirty="0"/>
                            <m:t>φ</m:t>
                          </m:r>
                          <m:r>
                            <m:rPr>
                              <m:nor/>
                            </m:rPr>
                            <a:rPr lang="en-GB" sz="1600" baseline="-25000" dirty="0"/>
                            <m:t>C</m:t>
                          </m:r>
                          <m:sSup>
                            <m:sSupPr>
                              <m:ctrlPr>
                                <a:rPr lang="en-GB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en-GB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16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 dirty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GB" sz="1600" i="1" dirty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GB" sz="1600" i="1" dirty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221" y="1569749"/>
                <a:ext cx="3621467" cy="2159181"/>
              </a:xfrm>
              <a:prstGeom prst="rect">
                <a:avLst/>
              </a:prstGeom>
              <a:blipFill>
                <a:blip r:embed="rId2"/>
                <a:stretch>
                  <a:fillRect l="-1005" t="-1404" r="-10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13"/>
          <p:cNvSpPr/>
          <p:nvPr/>
        </p:nvSpPr>
        <p:spPr>
          <a:xfrm>
            <a:off x="5318595" y="4177777"/>
            <a:ext cx="34525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cs typeface="Times New Roman" panose="02020603050405020304" pitchFamily="18" charset="0"/>
              </a:rPr>
              <a:t>Opposite value 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of second derivative of the potential</a:t>
            </a: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Larger systematic effects  due to </a:t>
            </a:r>
            <a:r>
              <a:rPr lang="en-GB" dirty="0">
                <a:latin typeface="+mj-lt"/>
              </a:rPr>
              <a:t>the cloud position </a:t>
            </a:r>
            <a:r>
              <a:rPr lang="en-GB" dirty="0" smtClean="0">
                <a:latin typeface="+mj-lt"/>
              </a:rPr>
              <a:t>jittering!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Target relative accuracy on G: </a:t>
            </a:r>
            <a:r>
              <a:rPr lang="en-GB" u="sng" dirty="0" smtClean="0">
                <a:latin typeface="+mj-lt"/>
              </a:rPr>
              <a:t>100 ppm </a:t>
            </a:r>
          </a:p>
        </p:txBody>
      </p:sp>
      <p:grpSp>
        <p:nvGrpSpPr>
          <p:cNvPr id="44" name="Gruppo 43"/>
          <p:cNvGrpSpPr/>
          <p:nvPr/>
        </p:nvGrpSpPr>
        <p:grpSpPr>
          <a:xfrm>
            <a:off x="85031" y="1392648"/>
            <a:ext cx="5115293" cy="4496087"/>
            <a:chOff x="-45987" y="1621386"/>
            <a:chExt cx="4810011" cy="444108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7" y="1621386"/>
              <a:ext cx="4702327" cy="4441086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2520098" y="1747338"/>
              <a:ext cx="2172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Source mass </a:t>
              </a:r>
              <a:r>
                <a:rPr lang="en-GB" sz="1400" dirty="0" err="1" smtClean="0"/>
                <a:t>grav</a:t>
              </a:r>
              <a:r>
                <a:rPr lang="en-GB" sz="1400" dirty="0" smtClean="0"/>
                <a:t>. potential</a:t>
              </a:r>
              <a:endParaRPr lang="en-GB" sz="1400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 rot="16200000">
              <a:off x="1983491" y="3362602"/>
              <a:ext cx="1673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Vertical coordinate z</a:t>
              </a:r>
              <a:endParaRPr lang="en-GB" sz="1400" dirty="0"/>
            </a:p>
          </p:txBody>
        </p:sp>
        <p:sp>
          <p:nvSpPr>
            <p:cNvPr id="17" name="Ovale 16"/>
            <p:cNvSpPr/>
            <p:nvPr/>
          </p:nvSpPr>
          <p:spPr>
            <a:xfrm>
              <a:off x="3145535" y="2931183"/>
              <a:ext cx="277025" cy="2692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e 18"/>
            <p:cNvSpPr/>
            <p:nvPr/>
          </p:nvSpPr>
          <p:spPr>
            <a:xfrm>
              <a:off x="4270540" y="3415492"/>
              <a:ext cx="277025" cy="2692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e 19"/>
            <p:cNvSpPr/>
            <p:nvPr/>
          </p:nvSpPr>
          <p:spPr>
            <a:xfrm>
              <a:off x="4270540" y="3757588"/>
              <a:ext cx="277025" cy="2692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e 20"/>
            <p:cNvSpPr/>
            <p:nvPr/>
          </p:nvSpPr>
          <p:spPr>
            <a:xfrm>
              <a:off x="3136537" y="4218682"/>
              <a:ext cx="277025" cy="2692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150344" y="3475550"/>
              <a:ext cx="670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Internal</a:t>
              </a:r>
            </a:p>
            <a:p>
              <a:pPr algn="ctr"/>
              <a:r>
                <a:rPr lang="en-GB" sz="1200" dirty="0" smtClean="0"/>
                <a:t>pair</a:t>
              </a:r>
              <a:endParaRPr lang="en-GB" sz="1200" dirty="0"/>
            </a:p>
          </p:txBody>
        </p:sp>
        <p:cxnSp>
          <p:nvCxnSpPr>
            <p:cNvPr id="24" name="Connettore 2 23"/>
            <p:cNvCxnSpPr/>
            <p:nvPr/>
          </p:nvCxnSpPr>
          <p:spPr>
            <a:xfrm flipV="1">
              <a:off x="820849" y="3550101"/>
              <a:ext cx="434621" cy="1346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>
              <a:stCxn id="23" idx="3"/>
            </p:cNvCxnSpPr>
            <p:nvPr/>
          </p:nvCxnSpPr>
          <p:spPr>
            <a:xfrm>
              <a:off x="820849" y="3706383"/>
              <a:ext cx="434621" cy="1207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/>
            <p:cNvSpPr txBox="1"/>
            <p:nvPr/>
          </p:nvSpPr>
          <p:spPr>
            <a:xfrm>
              <a:off x="1925975" y="3417023"/>
              <a:ext cx="696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External</a:t>
              </a:r>
            </a:p>
            <a:p>
              <a:pPr algn="ctr"/>
              <a:r>
                <a:rPr lang="en-GB" sz="1200" dirty="0" smtClean="0"/>
                <a:t>pair</a:t>
              </a:r>
              <a:endParaRPr lang="en-GB" sz="1200" dirty="0"/>
            </a:p>
          </p:txBody>
        </p:sp>
        <p:cxnSp>
          <p:nvCxnSpPr>
            <p:cNvPr id="34" name="Connettore 2 33"/>
            <p:cNvCxnSpPr/>
            <p:nvPr/>
          </p:nvCxnSpPr>
          <p:spPr>
            <a:xfrm flipH="1" flipV="1">
              <a:off x="1465688" y="3042862"/>
              <a:ext cx="645020" cy="372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>
            <a:xfrm flipH="1">
              <a:off x="1446026" y="3907235"/>
              <a:ext cx="671183" cy="4070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>
              <a:off x="-12750" y="1698861"/>
              <a:ext cx="1211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Atom optic laser</a:t>
              </a:r>
              <a:endParaRPr lang="en-GB" sz="1200" dirty="0"/>
            </a:p>
          </p:txBody>
        </p:sp>
        <p:cxnSp>
          <p:nvCxnSpPr>
            <p:cNvPr id="41" name="Connettore 2 40"/>
            <p:cNvCxnSpPr/>
            <p:nvPr/>
          </p:nvCxnSpPr>
          <p:spPr>
            <a:xfrm flipV="1">
              <a:off x="1146036" y="1835003"/>
              <a:ext cx="182283" cy="2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41"/>
            <p:cNvSpPr txBox="1"/>
            <p:nvPr/>
          </p:nvSpPr>
          <p:spPr>
            <a:xfrm>
              <a:off x="-45987" y="5436905"/>
              <a:ext cx="1211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Atom optic laser</a:t>
              </a:r>
              <a:endParaRPr lang="en-GB" sz="1200" dirty="0"/>
            </a:p>
          </p:txBody>
        </p:sp>
        <p:cxnSp>
          <p:nvCxnSpPr>
            <p:cNvPr id="43" name="Connettore 2 42"/>
            <p:cNvCxnSpPr/>
            <p:nvPr/>
          </p:nvCxnSpPr>
          <p:spPr>
            <a:xfrm flipV="1">
              <a:off x="1112799" y="5573047"/>
              <a:ext cx="182283" cy="2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ne 154"/>
          <p:cNvSpPr>
            <a:spLocks noChangeShapeType="1"/>
          </p:cNvSpPr>
          <p:nvPr/>
        </p:nvSpPr>
        <p:spPr bwMode="auto">
          <a:xfrm>
            <a:off x="0" y="1120901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2969570" y="441321"/>
            <a:ext cx="3076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Focus on task 3</a:t>
            </a:r>
            <a:endParaRPr lang="en-GB" sz="3200" dirty="0">
              <a:latin typeface="+mj-lt"/>
            </a:endParaRPr>
          </a:p>
        </p:txBody>
      </p:sp>
      <p:sp>
        <p:nvSpPr>
          <p:cNvPr id="30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090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154"/>
          <p:cNvSpPr>
            <a:spLocks noChangeShapeType="1"/>
          </p:cNvSpPr>
          <p:nvPr/>
        </p:nvSpPr>
        <p:spPr bwMode="auto">
          <a:xfrm>
            <a:off x="0" y="1120901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969570" y="441321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Expected results</a:t>
            </a:r>
            <a:endParaRPr lang="en-GB" sz="3200" dirty="0">
              <a:latin typeface="+mj-lt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04" y="1395839"/>
            <a:ext cx="5590216" cy="4430286"/>
          </a:xfrm>
          <a:prstGeom prst="rect">
            <a:avLst/>
          </a:prstGeom>
        </p:spPr>
      </p:pic>
      <p:sp>
        <p:nvSpPr>
          <p:cNvPr id="32" name="Rettangolo 31"/>
          <p:cNvSpPr/>
          <p:nvPr/>
        </p:nvSpPr>
        <p:spPr>
          <a:xfrm>
            <a:off x="290992" y="5975296"/>
            <a:ext cx="9006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Complete exploration of M parameter for Λ~2.4 </a:t>
            </a:r>
            <a:r>
              <a:rPr lang="en-GB" dirty="0" err="1"/>
              <a:t>meV</a:t>
            </a:r>
            <a:r>
              <a:rPr lang="en-GB" dirty="0"/>
              <a:t> (&lt;= cosmic acceleration)</a:t>
            </a:r>
            <a:br>
              <a:rPr lang="en-GB" dirty="0"/>
            </a:br>
            <a:endParaRPr lang="en-GB" dirty="0"/>
          </a:p>
        </p:txBody>
      </p:sp>
      <p:sp>
        <p:nvSpPr>
          <p:cNvPr id="33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4" name="Rettangolo 33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79046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algn="ctr"/>
            <a:r>
              <a:rPr lang="en-US" sz="2800" dirty="0"/>
              <a:t>Atom Interferometry for </a:t>
            </a:r>
            <a:r>
              <a:rPr lang="en-US" sz="2800" dirty="0">
                <a:solidFill>
                  <a:srgbClr val="3333CC"/>
                </a:solidFill>
              </a:rPr>
              <a:t>gravity</a:t>
            </a:r>
            <a:r>
              <a:rPr lang="en-US" sz="2800" dirty="0"/>
              <a:t> measurement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357563"/>
            <a:ext cx="5986463" cy="15843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/>
              <a:t>Ingredients:</a:t>
            </a:r>
          </a:p>
          <a:p>
            <a:r>
              <a:rPr lang="en-US" sz="1800"/>
              <a:t>A source</a:t>
            </a:r>
            <a:r>
              <a:rPr lang="en-US" sz="1800">
                <a:solidFill>
                  <a:schemeClr val="bg2"/>
                </a:solidFill>
              </a:rPr>
              <a:t> </a:t>
            </a:r>
            <a:r>
              <a:rPr lang="en-US" sz="1800"/>
              <a:t>of</a:t>
            </a:r>
            <a:r>
              <a:rPr lang="en-US" sz="1800">
                <a:solidFill>
                  <a:schemeClr val="bg2"/>
                </a:solidFill>
              </a:rPr>
              <a:t> </a:t>
            </a:r>
            <a:r>
              <a:rPr lang="en-US" sz="1800">
                <a:solidFill>
                  <a:srgbClr val="3333CC"/>
                </a:solidFill>
              </a:rPr>
              <a:t>Cold Atoms</a:t>
            </a:r>
            <a:r>
              <a:rPr lang="en-US" sz="1800">
                <a:solidFill>
                  <a:schemeClr val="bg2"/>
                </a:solidFill>
              </a:rPr>
              <a:t> </a:t>
            </a:r>
            <a:r>
              <a:rPr lang="en-US" sz="1800"/>
              <a:t>(~ </a:t>
            </a:r>
            <a:r>
              <a:rPr lang="el-GR" sz="1800"/>
              <a:t>μ</a:t>
            </a:r>
            <a:r>
              <a:rPr lang="it-IT" sz="1800"/>
              <a:t> K or </a:t>
            </a:r>
            <a:r>
              <a:rPr lang="it-IT" sz="1800" err="1"/>
              <a:t>less</a:t>
            </a:r>
            <a:r>
              <a:rPr lang="it-IT" sz="1800"/>
              <a:t>)</a:t>
            </a:r>
          </a:p>
          <a:p>
            <a:pPr>
              <a:buFont typeface="Wingdings" pitchFamily="2" charset="2"/>
              <a:buNone/>
            </a:pPr>
            <a:r>
              <a:rPr lang="it-IT" sz="1800"/>
              <a:t>     </a:t>
            </a:r>
            <a:r>
              <a:rPr lang="it-IT" sz="1400"/>
              <a:t>(</a:t>
            </a:r>
            <a:r>
              <a:rPr lang="en-US" sz="1400"/>
              <a:t>the sample must be </a:t>
            </a:r>
            <a:r>
              <a:rPr lang="en-US" sz="1400">
                <a:solidFill>
                  <a:srgbClr val="0000FF"/>
                </a:solidFill>
              </a:rPr>
              <a:t>slowly expanding</a:t>
            </a:r>
            <a:r>
              <a:rPr lang="en-US" sz="1400"/>
              <a:t> and </a:t>
            </a:r>
            <a:r>
              <a:rPr lang="en-US" sz="1400">
                <a:solidFill>
                  <a:srgbClr val="3333CC"/>
                </a:solidFill>
              </a:rPr>
              <a:t>weakly interacting</a:t>
            </a:r>
            <a:r>
              <a:rPr lang="it-IT" sz="1400"/>
              <a:t> ) </a:t>
            </a:r>
          </a:p>
          <a:p>
            <a:r>
              <a:rPr lang="en-US" sz="1800"/>
              <a:t>A laser system to cool the sample and to manipulate</a:t>
            </a:r>
          </a:p>
          <a:p>
            <a:pPr>
              <a:buFont typeface="Wingdings" pitchFamily="2" charset="2"/>
              <a:buNone/>
            </a:pPr>
            <a:r>
              <a:rPr lang="en-US" sz="1800"/>
              <a:t>     the </a:t>
            </a:r>
            <a:r>
              <a:rPr lang="en-US" sz="1800" err="1"/>
              <a:t>wavepacket</a:t>
            </a:r>
            <a:r>
              <a:rPr lang="en-US" sz="1800"/>
              <a:t> </a:t>
            </a:r>
          </a:p>
          <a:p>
            <a:pPr>
              <a:buFont typeface="Wingdings" pitchFamily="2" charset="2"/>
              <a:buNone/>
            </a:pPr>
            <a:endParaRPr lang="it-IT" sz="1800">
              <a:solidFill>
                <a:schemeClr val="bg2"/>
              </a:solidFill>
            </a:endParaRPr>
          </a:p>
          <a:p>
            <a:pPr>
              <a:buFont typeface="Wingdings" pitchFamily="2" charset="2"/>
              <a:buNone/>
            </a:pPr>
            <a:endParaRPr lang="el-GR" sz="1800"/>
          </a:p>
        </p:txBody>
      </p:sp>
      <p:pic>
        <p:nvPicPr>
          <p:cNvPr id="23556" name="Picture 4" descr="torre_pis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30975" y="1196975"/>
            <a:ext cx="2613025" cy="3168650"/>
          </a:xfrm>
          <a:noFill/>
          <a:ln/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0" y="11668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0" y="1268413"/>
            <a:ext cx="61277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3333CC"/>
                </a:solidFill>
              </a:rPr>
              <a:t>Atom </a:t>
            </a:r>
            <a:r>
              <a:rPr lang="en-US" u="sng" err="1">
                <a:solidFill>
                  <a:srgbClr val="3333CC"/>
                </a:solidFill>
              </a:rPr>
              <a:t>Interferometry</a:t>
            </a:r>
            <a:r>
              <a:rPr lang="en-US">
                <a:solidFill>
                  <a:srgbClr val="3333CC"/>
                </a:solidFill>
              </a:rPr>
              <a:t> can measure </a:t>
            </a:r>
            <a:r>
              <a:rPr lang="en-US" u="sng">
                <a:solidFill>
                  <a:srgbClr val="3333CC"/>
                </a:solidFill>
              </a:rPr>
              <a:t>accelerations</a:t>
            </a:r>
          </a:p>
          <a:p>
            <a:endParaRPr lang="en-US"/>
          </a:p>
          <a:p>
            <a:r>
              <a:rPr lang="en-US"/>
              <a:t>We use </a:t>
            </a:r>
            <a:r>
              <a:rPr lang="en-US" u="sng">
                <a:solidFill>
                  <a:srgbClr val="3333CC"/>
                </a:solidFill>
              </a:rPr>
              <a:t>Cold Atoms</a:t>
            </a:r>
            <a:r>
              <a:rPr lang="en-US"/>
              <a:t> as </a:t>
            </a:r>
            <a:r>
              <a:rPr lang="en-US">
                <a:solidFill>
                  <a:srgbClr val="3333CC"/>
                </a:solidFill>
              </a:rPr>
              <a:t>free falling microscopic masses</a:t>
            </a:r>
          </a:p>
          <a:p>
            <a:endParaRPr lang="en-US"/>
          </a:p>
          <a:p>
            <a:r>
              <a:rPr lang="en-US">
                <a:solidFill>
                  <a:srgbClr val="3333CC"/>
                </a:solidFill>
              </a:rPr>
              <a:t>Quantum features</a:t>
            </a:r>
            <a:r>
              <a:rPr lang="en-US"/>
              <a:t> of matter allow to improve the sensitivity</a:t>
            </a:r>
          </a:p>
          <a:p>
            <a:r>
              <a:rPr lang="en-US" sz="1600"/>
              <a:t>(not just a time-of-flight measurement in the “classical way”)</a:t>
            </a:r>
            <a:r>
              <a:rPr lang="en-US"/>
              <a:t> 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0640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54"/>
          <p:cNvSpPr>
            <a:spLocks noChangeShapeType="1"/>
          </p:cNvSpPr>
          <p:nvPr/>
        </p:nvSpPr>
        <p:spPr bwMode="auto">
          <a:xfrm>
            <a:off x="0" y="1120901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969570" y="441321"/>
            <a:ext cx="2779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The Roadmap</a:t>
            </a:r>
            <a:endParaRPr lang="en-GB" sz="3200" dirty="0">
              <a:latin typeface="+mj-lt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83" y="1215707"/>
            <a:ext cx="7857935" cy="4904473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2733566" y="6120180"/>
            <a:ext cx="4075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u="sng" dirty="0" smtClean="0">
                <a:latin typeface="+mj-lt"/>
              </a:rPr>
              <a:t>Starting date: 1</a:t>
            </a:r>
            <a:r>
              <a:rPr lang="en-GB" sz="2000" u="sng" baseline="30000" dirty="0" smtClean="0">
                <a:latin typeface="+mj-lt"/>
              </a:rPr>
              <a:t>st</a:t>
            </a:r>
            <a:r>
              <a:rPr lang="en-GB" sz="2000" u="sng" dirty="0" smtClean="0">
                <a:latin typeface="+mj-lt"/>
              </a:rPr>
              <a:t> of February 2019</a:t>
            </a:r>
            <a:endParaRPr lang="en-GB" sz="3200" u="sng" dirty="0">
              <a:latin typeface="+mj-lt"/>
            </a:endParaRPr>
          </a:p>
        </p:txBody>
      </p:sp>
      <p:sp>
        <p:nvSpPr>
          <p:cNvPr id="23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6381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54"/>
          <p:cNvSpPr>
            <a:spLocks noChangeShapeType="1"/>
          </p:cNvSpPr>
          <p:nvPr/>
        </p:nvSpPr>
        <p:spPr bwMode="auto">
          <a:xfrm>
            <a:off x="0" y="1120901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705416" y="434636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Location</a:t>
            </a:r>
            <a:endParaRPr lang="en-GB" sz="3200" dirty="0">
              <a:latin typeface="+mj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59" y="1609128"/>
            <a:ext cx="3168558" cy="422474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14" y="1609128"/>
            <a:ext cx="5510398" cy="4224744"/>
          </a:xfrm>
          <a:prstGeom prst="rect">
            <a:avLst/>
          </a:prstGeom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9945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54"/>
          <p:cNvSpPr>
            <a:spLocks noChangeShapeType="1"/>
          </p:cNvSpPr>
          <p:nvPr/>
        </p:nvSpPr>
        <p:spPr bwMode="auto">
          <a:xfrm>
            <a:off x="0" y="1120901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465767" y="464689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+mj-lt"/>
              </a:rPr>
              <a:t>Conclusions</a:t>
            </a:r>
            <a:endParaRPr lang="en-GB" sz="3200" dirty="0">
              <a:latin typeface="+mj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54" y="1178088"/>
            <a:ext cx="3496818" cy="518629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63" y="4908602"/>
            <a:ext cx="1391613" cy="139161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325112" y="1306711"/>
            <a:ext cx="429515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Lab space (50 m</a:t>
            </a:r>
            <a:r>
              <a:rPr lang="en-GB" baseline="30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for 7 m of maximum height)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Building equipped with a crane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Design of the vacuum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>
                <a:latin typeface="+mj-lt"/>
                <a:cs typeface="Times New Roman" panose="02020603050405020304" pitchFamily="18" charset="0"/>
              </a:rPr>
              <a:t>Design of the laser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>
                <a:latin typeface="+mj-lt"/>
                <a:cs typeface="Times New Roman" panose="02020603050405020304" pitchFamily="18" charset="0"/>
              </a:rPr>
              <a:t>Preliminary Monte Carlo simulation of the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600" dirty="0">
              <a:latin typeface="+mj-l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350556" y="3883295"/>
            <a:ext cx="4295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Infrastructure design</a:t>
            </a:r>
            <a:endParaRPr lang="en-GB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+mj-lt"/>
              </a:rPr>
              <a:t>Source mass handling system design</a:t>
            </a:r>
            <a:br>
              <a:rPr lang="en-GB" dirty="0" smtClean="0">
                <a:solidFill>
                  <a:srgbClr val="FF0000"/>
                </a:solidFill>
                <a:latin typeface="+mj-lt"/>
              </a:rPr>
            </a:br>
            <a:r>
              <a:rPr lang="en-GB" dirty="0" smtClean="0">
                <a:solidFill>
                  <a:srgbClr val="FF0000"/>
                </a:solidFill>
                <a:latin typeface="+mj-lt"/>
              </a:rPr>
              <a:t>(4-5 tons to be lifted for 4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Air conditioning of the room (0.1 °C)</a:t>
            </a:r>
            <a:endParaRPr lang="en-GB" u="sng" dirty="0" smtClean="0"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325112" y="358540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Open points:</a:t>
            </a:r>
            <a:endParaRPr lang="en-GB" dirty="0"/>
          </a:p>
        </p:txBody>
      </p:sp>
      <p:sp>
        <p:nvSpPr>
          <p:cNvPr id="14" name="Rettangolo 13"/>
          <p:cNvSpPr/>
          <p:nvPr/>
        </p:nvSpPr>
        <p:spPr>
          <a:xfrm>
            <a:off x="4350556" y="5235489"/>
            <a:ext cx="41830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u="sng" dirty="0" smtClean="0">
                <a:latin typeface="+mj-lt"/>
              </a:rPr>
              <a:t>Need of the Engineering </a:t>
            </a:r>
            <a:r>
              <a:rPr lang="en-GB" sz="2000" u="sng" dirty="0">
                <a:latin typeface="+mj-lt"/>
              </a:rPr>
              <a:t>Support </a:t>
            </a:r>
            <a:endParaRPr lang="en-GB" sz="2000" u="sng" dirty="0" smtClean="0">
              <a:latin typeface="+mj-lt"/>
            </a:endParaRPr>
          </a:p>
          <a:p>
            <a:pPr algn="ctr"/>
            <a:r>
              <a:rPr lang="en-GB" sz="2000" u="sng" dirty="0" smtClean="0">
                <a:latin typeface="+mj-lt"/>
              </a:rPr>
              <a:t>for </a:t>
            </a:r>
            <a:r>
              <a:rPr lang="en-GB" sz="2000" u="sng" dirty="0">
                <a:latin typeface="+mj-lt"/>
              </a:rPr>
              <a:t>Experimental </a:t>
            </a:r>
            <a:r>
              <a:rPr lang="en-GB" sz="2000" u="sng" dirty="0" smtClean="0">
                <a:latin typeface="+mj-lt"/>
              </a:rPr>
              <a:t>Apparatus (SPAS)</a:t>
            </a:r>
          </a:p>
          <a:p>
            <a:pPr algn="ctr"/>
            <a:r>
              <a:rPr lang="en-GB" sz="2000" u="sng" dirty="0" smtClean="0">
                <a:latin typeface="+mj-lt"/>
              </a:rPr>
              <a:t>of the LNF</a:t>
            </a:r>
            <a:endParaRPr lang="en-GB" sz="3200" u="sng" dirty="0">
              <a:latin typeface="+mj-lt"/>
            </a:endParaRPr>
          </a:p>
        </p:txBody>
      </p:sp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70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71600"/>
          </a:xfrm>
          <a:noFill/>
          <a:ln/>
        </p:spPr>
        <p:txBody>
          <a:bodyPr/>
          <a:lstStyle/>
          <a:p>
            <a:pPr algn="ctr"/>
            <a:r>
              <a:rPr lang="en-US" sz="3200"/>
              <a:t>Atom / light Interferometry: </a:t>
            </a:r>
            <a:r>
              <a:rPr lang="en-US" sz="3200">
                <a:solidFill>
                  <a:srgbClr val="3333CC"/>
                </a:solidFill>
              </a:rPr>
              <a:t>the analogy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644900"/>
            <a:ext cx="4500563" cy="9366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600"/>
              <a:t>Once you have an </a:t>
            </a:r>
            <a:r>
              <a:rPr lang="en-US" sz="1600" b="1">
                <a:solidFill>
                  <a:srgbClr val="0000FF"/>
                </a:solidFill>
              </a:rPr>
              <a:t>atomic</a:t>
            </a:r>
            <a:r>
              <a:rPr lang="en-US" sz="1600"/>
              <a:t> </a:t>
            </a:r>
            <a:r>
              <a:rPr lang="en-US" sz="1600" b="1">
                <a:solidFill>
                  <a:srgbClr val="3333CC"/>
                </a:solidFill>
              </a:rPr>
              <a:t>two level system</a:t>
            </a:r>
            <a:r>
              <a:rPr lang="en-US" sz="1600">
                <a:solidFill>
                  <a:schemeClr val="bg2"/>
                </a:solidFill>
              </a:rPr>
              <a:t> </a:t>
            </a:r>
            <a:r>
              <a:rPr lang="en-US" sz="1600"/>
              <a:t>you can make the analogy with light looking at the Rabi’s population oscillations scheme</a:t>
            </a:r>
          </a:p>
          <a:p>
            <a:pPr>
              <a:buFont typeface="Wingdings" pitchFamily="2" charset="2"/>
              <a:buNone/>
            </a:pPr>
            <a:endParaRPr lang="en-US" sz="1600"/>
          </a:p>
        </p:txBody>
      </p:sp>
      <p:graphicFrame>
        <p:nvGraphicFramePr>
          <p:cNvPr id="6656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51500" y="3789363"/>
          <a:ext cx="31591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Equation" r:id="rId4" imgW="164880" imgH="393480" progId="Equation.3">
                  <p:embed/>
                </p:oleObj>
              </mc:Choice>
              <mc:Fallback>
                <p:oleObj name="Equation" r:id="rId4" imgW="164880" imgH="393480" progId="Equation.3">
                  <p:embed/>
                  <p:pic>
                    <p:nvPicPr>
                      <p:cNvPr id="665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789363"/>
                        <a:ext cx="315913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0" y="11668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aphicFrame>
        <p:nvGraphicFramePr>
          <p:cNvPr id="66566" name="Object 6"/>
          <p:cNvGraphicFramePr>
            <a:graphicFrameLocks noChangeAspect="1"/>
          </p:cNvGraphicFramePr>
          <p:nvPr/>
        </p:nvGraphicFramePr>
        <p:xfrm>
          <a:off x="2411413" y="5086350"/>
          <a:ext cx="15113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CorelDRAW" r:id="rId6" imgW="2061360" imgH="1579680" progId="">
                  <p:embed/>
                </p:oleObj>
              </mc:Choice>
              <mc:Fallback>
                <p:oleObj name="CorelDRAW" r:id="rId6" imgW="2061360" imgH="1579680" progId="">
                  <p:embed/>
                  <p:pic>
                    <p:nvPicPr>
                      <p:cNvPr id="665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5086350"/>
                        <a:ext cx="15113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7" name="Line 7"/>
          <p:cNvSpPr>
            <a:spLocks noChangeShapeType="1"/>
          </p:cNvSpPr>
          <p:nvPr/>
        </p:nvSpPr>
        <p:spPr bwMode="auto">
          <a:xfrm flipV="1">
            <a:off x="2449513" y="4989513"/>
            <a:ext cx="1587" cy="12509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2266950" y="6024563"/>
            <a:ext cx="2132013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916238" y="5949950"/>
            <a:ext cx="21097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it-IT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Interaction time</a:t>
            </a:r>
            <a:r>
              <a:rPr 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l-GR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l-GR"/>
              <a:t> </a:t>
            </a:r>
            <a:r>
              <a:rPr 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[1/</a:t>
            </a:r>
            <a:r>
              <a:rPr lang="el-GR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]</a:t>
            </a:r>
            <a:endParaRPr lang="el-GR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1762125" y="4729163"/>
            <a:ext cx="5619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838200" indent="-838200"/>
            <a:r>
              <a:rPr 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</a:t>
            </a:r>
            <a:r>
              <a:rPr lang="it-IT" sz="2000" baseline="-25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1-2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2698750" y="6097588"/>
            <a:ext cx="3032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el-GR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π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2338388" y="6097588"/>
            <a:ext cx="46831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el-GR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π</a:t>
            </a:r>
            <a:r>
              <a:rPr lang="it-IT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/2</a:t>
            </a:r>
            <a:endParaRPr lang="el-GR" sz="1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66573" name="AutoShape 13"/>
          <p:cNvSpPr>
            <a:spLocks noChangeArrowheads="1"/>
          </p:cNvSpPr>
          <p:nvPr/>
        </p:nvSpPr>
        <p:spPr bwMode="auto">
          <a:xfrm>
            <a:off x="179388" y="5049838"/>
            <a:ext cx="1355725" cy="971550"/>
          </a:xfrm>
          <a:prstGeom prst="roundRect">
            <a:avLst>
              <a:gd name="adj" fmla="val 7347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838200" indent="-838200" algn="ctr"/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>
            <a:off x="252413" y="5949950"/>
            <a:ext cx="801687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>
            <a:off x="228600" y="5265738"/>
            <a:ext cx="801688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 flipH="1" flipV="1">
            <a:off x="552450" y="5265738"/>
            <a:ext cx="1588" cy="668337"/>
          </a:xfrm>
          <a:prstGeom prst="line">
            <a:avLst/>
          </a:prstGeom>
          <a:noFill/>
          <a:ln w="38100">
            <a:solidFill>
              <a:srgbClr val="D12917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1044575" y="5662613"/>
            <a:ext cx="5461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|1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›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1050925" y="5086350"/>
            <a:ext cx="5461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|2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›</a:t>
            </a:r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2627313" y="5521325"/>
            <a:ext cx="0" cy="504825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>
            <a:off x="2770188" y="5089525"/>
            <a:ext cx="0" cy="9366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 flipH="1">
            <a:off x="2409825" y="5521325"/>
            <a:ext cx="21748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 flipH="1">
            <a:off x="2482850" y="5089525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5111750" y="1412875"/>
            <a:ext cx="4032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l-GR" b="1">
                <a:solidFill>
                  <a:srgbClr val="3333CC"/>
                </a:solidFill>
              </a:rPr>
              <a:t>π</a:t>
            </a:r>
            <a:r>
              <a:rPr lang="en-US" b="1">
                <a:solidFill>
                  <a:srgbClr val="3333CC"/>
                </a:solidFill>
              </a:rPr>
              <a:t> /2 pulse</a:t>
            </a:r>
            <a:r>
              <a:rPr lang="en-US"/>
              <a:t> works like a </a:t>
            </a:r>
            <a:r>
              <a:rPr lang="en-US" b="1" err="1">
                <a:solidFill>
                  <a:srgbClr val="3333CC"/>
                </a:solidFill>
              </a:rPr>
              <a:t>beamsplitter</a:t>
            </a:r>
            <a:endParaRPr lang="en-US" b="1">
              <a:solidFill>
                <a:srgbClr val="3333CC"/>
              </a:solidFill>
            </a:endParaRPr>
          </a:p>
          <a:p>
            <a:r>
              <a:rPr lang="en-US"/>
              <a:t> momentum transfer</a:t>
            </a:r>
            <a:endParaRPr lang="it-IT" b="1">
              <a:solidFill>
                <a:srgbClr val="3333CC"/>
              </a:solidFill>
            </a:endParaRPr>
          </a:p>
          <a:p>
            <a:pPr>
              <a:buFontTx/>
              <a:buChar char="•"/>
            </a:pPr>
            <a:r>
              <a:rPr lang="el-GR" b="1">
                <a:solidFill>
                  <a:srgbClr val="3333CC"/>
                </a:solidFill>
              </a:rPr>
              <a:t>π</a:t>
            </a:r>
            <a:r>
              <a:rPr lang="en-US" b="1">
                <a:solidFill>
                  <a:srgbClr val="3333CC"/>
                </a:solidFill>
              </a:rPr>
              <a:t> pulse</a:t>
            </a:r>
            <a:r>
              <a:rPr lang="en-US"/>
              <a:t> works like </a:t>
            </a:r>
            <a:r>
              <a:rPr lang="en-US" b="1">
                <a:solidFill>
                  <a:srgbClr val="3333CC"/>
                </a:solidFill>
              </a:rPr>
              <a:t>mirror</a:t>
            </a:r>
            <a:r>
              <a:rPr lang="en-US"/>
              <a:t>; </a:t>
            </a:r>
          </a:p>
          <a:p>
            <a:r>
              <a:rPr lang="en-US"/>
              <a:t> momentum transfer</a:t>
            </a:r>
          </a:p>
        </p:txBody>
      </p:sp>
      <p:sp>
        <p:nvSpPr>
          <p:cNvPr id="66584" name="Line 24"/>
          <p:cNvSpPr>
            <a:spLocks noChangeShapeType="1"/>
          </p:cNvSpPr>
          <p:nvPr/>
        </p:nvSpPr>
        <p:spPr bwMode="auto">
          <a:xfrm>
            <a:off x="5292725" y="5876925"/>
            <a:ext cx="1511300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5" name="Line 25"/>
          <p:cNvSpPr>
            <a:spLocks noChangeShapeType="1"/>
          </p:cNvSpPr>
          <p:nvPr/>
        </p:nvSpPr>
        <p:spPr bwMode="auto">
          <a:xfrm>
            <a:off x="6804025" y="5013325"/>
            <a:ext cx="1584325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6" name="Line 26"/>
          <p:cNvSpPr>
            <a:spLocks noChangeShapeType="1"/>
          </p:cNvSpPr>
          <p:nvPr/>
        </p:nvSpPr>
        <p:spPr bwMode="auto">
          <a:xfrm rot="19112780">
            <a:off x="5651500" y="5445125"/>
            <a:ext cx="1295400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7" name="Line 27"/>
          <p:cNvSpPr>
            <a:spLocks noChangeShapeType="1"/>
          </p:cNvSpPr>
          <p:nvPr/>
        </p:nvSpPr>
        <p:spPr bwMode="auto">
          <a:xfrm rot="19112780">
            <a:off x="6524625" y="5251450"/>
            <a:ext cx="1863725" cy="23813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8" name="Line 28"/>
          <p:cNvSpPr>
            <a:spLocks noChangeShapeType="1"/>
          </p:cNvSpPr>
          <p:nvPr/>
        </p:nvSpPr>
        <p:spPr bwMode="auto">
          <a:xfrm flipV="1">
            <a:off x="5867400" y="4581525"/>
            <a:ext cx="0" cy="1657350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89" name="Line 29"/>
          <p:cNvSpPr>
            <a:spLocks noChangeShapeType="1"/>
          </p:cNvSpPr>
          <p:nvPr/>
        </p:nvSpPr>
        <p:spPr bwMode="auto">
          <a:xfrm flipV="1">
            <a:off x="6732588" y="4581525"/>
            <a:ext cx="0" cy="1657350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90" name="Line 30"/>
          <p:cNvSpPr>
            <a:spLocks noChangeShapeType="1"/>
          </p:cNvSpPr>
          <p:nvPr/>
        </p:nvSpPr>
        <p:spPr bwMode="auto">
          <a:xfrm flipV="1">
            <a:off x="7740650" y="4581525"/>
            <a:ext cx="0" cy="1657350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graphicFrame>
        <p:nvGraphicFramePr>
          <p:cNvPr id="66591" name="Object 3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88125" y="4005263"/>
          <a:ext cx="431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Equation" r:id="rId8" imgW="139680" imgH="139680" progId="Equation.3">
                  <p:embed/>
                </p:oleObj>
              </mc:Choice>
              <mc:Fallback>
                <p:oleObj name="Equation" r:id="rId8" imgW="139680" imgH="139680" progId="Equation.3">
                  <p:embed/>
                  <p:pic>
                    <p:nvPicPr>
                      <p:cNvPr id="6659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005263"/>
                        <a:ext cx="4318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92" name="Object 32"/>
          <p:cNvGraphicFramePr>
            <a:graphicFrameLocks noChangeAspect="1"/>
          </p:cNvGraphicFramePr>
          <p:nvPr/>
        </p:nvGraphicFramePr>
        <p:xfrm>
          <a:off x="7596188" y="3716338"/>
          <a:ext cx="346075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Equation" r:id="rId10" imgW="164880" imgH="393480" progId="Equation.3">
                  <p:embed/>
                </p:oleObj>
              </mc:Choice>
              <mc:Fallback>
                <p:oleObj name="Equation" r:id="rId10" imgW="164880" imgH="393480" progId="Equation.3">
                  <p:embed/>
                  <p:pic>
                    <p:nvPicPr>
                      <p:cNvPr id="66592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3716338"/>
                        <a:ext cx="346075" cy="827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93" name="Line 33"/>
          <p:cNvSpPr>
            <a:spLocks noChangeShapeType="1"/>
          </p:cNvSpPr>
          <p:nvPr/>
        </p:nvSpPr>
        <p:spPr bwMode="auto">
          <a:xfrm>
            <a:off x="6443663" y="2997200"/>
            <a:ext cx="936625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94" name="Line 34"/>
          <p:cNvSpPr>
            <a:spLocks noChangeShapeType="1"/>
          </p:cNvSpPr>
          <p:nvPr/>
        </p:nvSpPr>
        <p:spPr bwMode="auto">
          <a:xfrm>
            <a:off x="6443663" y="3357563"/>
            <a:ext cx="936625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95" name="Text Box 35"/>
          <p:cNvSpPr txBox="1">
            <a:spLocks noChangeArrowheads="1"/>
          </p:cNvSpPr>
          <p:nvPr/>
        </p:nvSpPr>
        <p:spPr bwMode="auto">
          <a:xfrm>
            <a:off x="7524750" y="3213100"/>
            <a:ext cx="1265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/>
              <a:t>state  |2&gt;</a:t>
            </a:r>
          </a:p>
        </p:txBody>
      </p:sp>
      <p:sp>
        <p:nvSpPr>
          <p:cNvPr id="66596" name="Text Box 36"/>
          <p:cNvSpPr txBox="1">
            <a:spLocks noChangeArrowheads="1"/>
          </p:cNvSpPr>
          <p:nvPr/>
        </p:nvSpPr>
        <p:spPr bwMode="auto">
          <a:xfrm>
            <a:off x="7524750" y="2781300"/>
            <a:ext cx="1265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/>
              <a:t>state  |1&gt;</a:t>
            </a:r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0" y="1196975"/>
            <a:ext cx="4752975" cy="2374900"/>
          </a:xfrm>
          <a:prstGeom prst="rect">
            <a:avLst/>
          </a:prstGeom>
          <a:solidFill>
            <a:srgbClr val="FFCCCC">
              <a:alpha val="10001"/>
            </a:srgbClr>
          </a:solidFill>
          <a:ln w="190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6598" name="Line 38"/>
          <p:cNvSpPr>
            <a:spLocks noChangeShapeType="1"/>
          </p:cNvSpPr>
          <p:nvPr/>
        </p:nvSpPr>
        <p:spPr bwMode="auto">
          <a:xfrm>
            <a:off x="1692275" y="2058988"/>
            <a:ext cx="7207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599" name="Line 39"/>
          <p:cNvSpPr>
            <a:spLocks noChangeShapeType="1"/>
          </p:cNvSpPr>
          <p:nvPr/>
        </p:nvSpPr>
        <p:spPr bwMode="auto">
          <a:xfrm>
            <a:off x="323850" y="2779713"/>
            <a:ext cx="13684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755650" y="2635250"/>
            <a:ext cx="288925" cy="287338"/>
          </a:xfrm>
          <a:prstGeom prst="rect">
            <a:avLst/>
          </a:prstGeom>
          <a:solidFill>
            <a:schemeClr val="accent1">
              <a:alpha val="3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6601" name="Line 41"/>
          <p:cNvSpPr>
            <a:spLocks noChangeShapeType="1"/>
          </p:cNvSpPr>
          <p:nvPr/>
        </p:nvSpPr>
        <p:spPr bwMode="auto">
          <a:xfrm flipV="1">
            <a:off x="900113" y="2058988"/>
            <a:ext cx="0" cy="7207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02" name="Line 42"/>
          <p:cNvSpPr>
            <a:spLocks noChangeShapeType="1"/>
          </p:cNvSpPr>
          <p:nvPr/>
        </p:nvSpPr>
        <p:spPr bwMode="auto">
          <a:xfrm flipV="1">
            <a:off x="1692275" y="2058988"/>
            <a:ext cx="0" cy="7207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03" name="Line 43"/>
          <p:cNvSpPr>
            <a:spLocks noChangeShapeType="1"/>
          </p:cNvSpPr>
          <p:nvPr/>
        </p:nvSpPr>
        <p:spPr bwMode="auto">
          <a:xfrm>
            <a:off x="900113" y="2058988"/>
            <a:ext cx="792162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04" name="Rectangle 44"/>
          <p:cNvSpPr>
            <a:spLocks noChangeArrowheads="1"/>
          </p:cNvSpPr>
          <p:nvPr/>
        </p:nvSpPr>
        <p:spPr bwMode="auto">
          <a:xfrm>
            <a:off x="1547813" y="1916113"/>
            <a:ext cx="288925" cy="287337"/>
          </a:xfrm>
          <a:prstGeom prst="rect">
            <a:avLst/>
          </a:prstGeom>
          <a:solidFill>
            <a:schemeClr val="accent1">
              <a:alpha val="3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6605" name="Line 45"/>
          <p:cNvSpPr>
            <a:spLocks noChangeShapeType="1"/>
          </p:cNvSpPr>
          <p:nvPr/>
        </p:nvSpPr>
        <p:spPr bwMode="auto">
          <a:xfrm rot="113361" flipV="1">
            <a:off x="755650" y="1843088"/>
            <a:ext cx="288925" cy="360362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06" name="Line 46"/>
          <p:cNvSpPr>
            <a:spLocks noChangeShapeType="1"/>
          </p:cNvSpPr>
          <p:nvPr/>
        </p:nvSpPr>
        <p:spPr bwMode="auto">
          <a:xfrm rot="113361" flipV="1">
            <a:off x="1620838" y="2563813"/>
            <a:ext cx="288925" cy="360362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07" name="Text Box 47"/>
          <p:cNvSpPr txBox="1">
            <a:spLocks noChangeArrowheads="1"/>
          </p:cNvSpPr>
          <p:nvPr/>
        </p:nvSpPr>
        <p:spPr bwMode="auto">
          <a:xfrm rot="-3149614">
            <a:off x="332582" y="1689893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Mirror</a:t>
            </a:r>
          </a:p>
        </p:txBody>
      </p:sp>
      <p:sp>
        <p:nvSpPr>
          <p:cNvPr id="66608" name="Text Box 48"/>
          <p:cNvSpPr txBox="1">
            <a:spLocks noChangeArrowheads="1"/>
          </p:cNvSpPr>
          <p:nvPr/>
        </p:nvSpPr>
        <p:spPr bwMode="auto">
          <a:xfrm>
            <a:off x="252413" y="2924175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beamsplitter</a:t>
            </a:r>
          </a:p>
        </p:txBody>
      </p:sp>
      <p:sp>
        <p:nvSpPr>
          <p:cNvPr id="66609" name="Text Box 49"/>
          <p:cNvSpPr txBox="1">
            <a:spLocks noChangeArrowheads="1"/>
          </p:cNvSpPr>
          <p:nvPr/>
        </p:nvSpPr>
        <p:spPr bwMode="auto">
          <a:xfrm>
            <a:off x="2484438" y="1771650"/>
            <a:ext cx="1257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interference</a:t>
            </a:r>
          </a:p>
          <a:p>
            <a:pPr algn="ctr"/>
            <a:r>
              <a:rPr lang="en-US" sz="1600"/>
              <a:t>fringe</a:t>
            </a:r>
          </a:p>
        </p:txBody>
      </p:sp>
      <p:sp>
        <p:nvSpPr>
          <p:cNvPr id="66613" name="Line 53"/>
          <p:cNvSpPr>
            <a:spLocks noChangeShapeType="1"/>
          </p:cNvSpPr>
          <p:nvPr/>
        </p:nvSpPr>
        <p:spPr bwMode="auto">
          <a:xfrm flipV="1">
            <a:off x="755650" y="2636838"/>
            <a:ext cx="2873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14" name="Line 54"/>
          <p:cNvSpPr>
            <a:spLocks noChangeShapeType="1"/>
          </p:cNvSpPr>
          <p:nvPr/>
        </p:nvSpPr>
        <p:spPr bwMode="auto">
          <a:xfrm flipV="1">
            <a:off x="1692275" y="1412875"/>
            <a:ext cx="0" cy="6477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 flipV="1">
            <a:off x="1547813" y="1916113"/>
            <a:ext cx="2873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6616" name="Text Box 56"/>
          <p:cNvSpPr txBox="1">
            <a:spLocks noChangeArrowheads="1"/>
          </p:cNvSpPr>
          <p:nvPr/>
        </p:nvSpPr>
        <p:spPr bwMode="auto">
          <a:xfrm>
            <a:off x="2339975" y="1268413"/>
            <a:ext cx="231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u="sng"/>
              <a:t>Optical interferometer</a:t>
            </a: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4716463" y="3500438"/>
            <a:ext cx="213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u="sng"/>
              <a:t>Atom interferometer</a:t>
            </a:r>
          </a:p>
        </p:txBody>
      </p:sp>
      <p:sp>
        <p:nvSpPr>
          <p:cNvPr id="66618" name="Text Box 58"/>
          <p:cNvSpPr txBox="1">
            <a:spLocks noChangeArrowheads="1"/>
          </p:cNvSpPr>
          <p:nvPr/>
        </p:nvSpPr>
        <p:spPr bwMode="auto">
          <a:xfrm>
            <a:off x="5580063" y="6237288"/>
            <a:ext cx="617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i="1"/>
              <a:t>SPLIT</a:t>
            </a:r>
          </a:p>
        </p:txBody>
      </p:sp>
      <p:sp>
        <p:nvSpPr>
          <p:cNvPr id="66619" name="Text Box 59"/>
          <p:cNvSpPr txBox="1">
            <a:spLocks noChangeArrowheads="1"/>
          </p:cNvSpPr>
          <p:nvPr/>
        </p:nvSpPr>
        <p:spPr bwMode="auto">
          <a:xfrm>
            <a:off x="7235825" y="6237288"/>
            <a:ext cx="1114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i="1"/>
              <a:t>RECOMBINE</a:t>
            </a:r>
          </a:p>
        </p:txBody>
      </p:sp>
      <p:sp>
        <p:nvSpPr>
          <p:cNvPr id="66620" name="Text Box 60"/>
          <p:cNvSpPr txBox="1">
            <a:spLocks noChangeArrowheads="1"/>
          </p:cNvSpPr>
          <p:nvPr/>
        </p:nvSpPr>
        <p:spPr bwMode="auto">
          <a:xfrm>
            <a:off x="6300788" y="6237288"/>
            <a:ext cx="887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i="1"/>
              <a:t>REFLECT</a:t>
            </a:r>
          </a:p>
        </p:txBody>
      </p:sp>
      <p:sp>
        <p:nvSpPr>
          <p:cNvPr id="61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2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3" name="Rettangolo 62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9337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204788" y="2924175"/>
            <a:ext cx="1439862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204788" y="2492375"/>
            <a:ext cx="1439862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204788" y="1627188"/>
            <a:ext cx="1439862" cy="0"/>
          </a:xfrm>
          <a:prstGeom prst="line">
            <a:avLst/>
          </a:prstGeom>
          <a:noFill/>
          <a:ln w="5715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204788" y="1411288"/>
            <a:ext cx="1439862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H="1" flipV="1">
            <a:off x="971550" y="1627188"/>
            <a:ext cx="287338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539750" y="1627188"/>
            <a:ext cx="431800" cy="1296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it-IT"/>
          </a:p>
        </p:txBody>
      </p:sp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1716088" y="2779713"/>
          <a:ext cx="28257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8" name="Equation" r:id="rId4" imgW="203040" imgH="241200" progId="Equation.3">
                  <p:embed/>
                </p:oleObj>
              </mc:Choice>
              <mc:Fallback>
                <p:oleObj name="Equation" r:id="rId4" imgW="203040" imgH="241200" progId="Equation.3">
                  <p:embed/>
                  <p:pic>
                    <p:nvPicPr>
                      <p:cNvPr id="174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6088" y="2779713"/>
                        <a:ext cx="282575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1708150" y="2347913"/>
          <a:ext cx="30003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9" name="Equation" r:id="rId6" imgW="215640" imgH="241200" progId="Equation.3">
                  <p:embed/>
                </p:oleObj>
              </mc:Choice>
              <mc:Fallback>
                <p:oleObj name="Equation" r:id="rId6" imgW="215640" imgH="241200" progId="Equation.3">
                  <p:embed/>
                  <p:pic>
                    <p:nvPicPr>
                      <p:cNvPr id="1741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150" y="2347913"/>
                        <a:ext cx="300038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8" name="Object 10"/>
          <p:cNvGraphicFramePr>
            <a:graphicFrameLocks noChangeAspect="1"/>
          </p:cNvGraphicFramePr>
          <p:nvPr/>
        </p:nvGraphicFramePr>
        <p:xfrm>
          <a:off x="1698625" y="1195388"/>
          <a:ext cx="33496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" name="Equation" r:id="rId8" imgW="241200" imgH="241200" progId="Equation.3">
                  <p:embed/>
                </p:oleObj>
              </mc:Choice>
              <mc:Fallback>
                <p:oleObj name="Equation" r:id="rId8" imgW="241200" imgH="241200" progId="Equation.3">
                  <p:embed/>
                  <p:pic>
                    <p:nvPicPr>
                      <p:cNvPr id="1741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25" y="1195388"/>
                        <a:ext cx="334963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323850" y="1916113"/>
            <a:ext cx="4699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el-GR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ω</a:t>
            </a:r>
            <a:r>
              <a:rPr lang="it-IT" sz="2000" baseline="-25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116013" y="1916113"/>
            <a:ext cx="4699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el-GR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ω</a:t>
            </a:r>
            <a:r>
              <a:rPr lang="it-IT" sz="2000" baseline="-25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92125" y="2924175"/>
            <a:ext cx="11287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838200" indent="-838200"/>
            <a:r>
              <a:rPr lang="el-GR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Δω</a:t>
            </a:r>
            <a:r>
              <a:rPr 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=</a:t>
            </a:r>
            <a:r>
              <a:rPr lang="el-GR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ω</a:t>
            </a:r>
            <a:r>
              <a:rPr lang="it-IT" sz="2000" baseline="-25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HF</a:t>
            </a:r>
            <a:endParaRPr lang="el-GR" sz="2000" baseline="-25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0"/>
            <a:ext cx="8229600" cy="1371600"/>
          </a:xfrm>
          <a:noFill/>
          <a:ln/>
        </p:spPr>
        <p:txBody>
          <a:bodyPr/>
          <a:lstStyle/>
          <a:p>
            <a:pPr algn="ctr"/>
            <a:r>
              <a:rPr lang="en-US" sz="3200" dirty="0"/>
              <a:t>Atom Interferometry: </a:t>
            </a:r>
            <a:r>
              <a:rPr lang="en-US" sz="3200" dirty="0">
                <a:solidFill>
                  <a:schemeClr val="bg2"/>
                </a:solidFill>
              </a:rPr>
              <a:t>theory</a:t>
            </a:r>
          </a:p>
        </p:txBody>
      </p:sp>
      <p:pic>
        <p:nvPicPr>
          <p:cNvPr id="17423" name="Picture 15" descr="momentum recoi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0" y="3429000"/>
            <a:ext cx="3851275" cy="2924175"/>
          </a:xfrm>
          <a:noFill/>
          <a:ln/>
        </p:spPr>
      </p:pic>
      <p:graphicFrame>
        <p:nvGraphicFramePr>
          <p:cNvPr id="17424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64163" y="4149725"/>
          <a:ext cx="1114425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1" name="Equation" r:id="rId11" imgW="774360" imgH="279360" progId="Equation.3">
                  <p:embed/>
                </p:oleObj>
              </mc:Choice>
              <mc:Fallback>
                <p:oleObj name="Equation" r:id="rId11" imgW="774360" imgH="279360" progId="Equation.3">
                  <p:embed/>
                  <p:pic>
                    <p:nvPicPr>
                      <p:cNvPr id="1742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149725"/>
                        <a:ext cx="1114425" cy="401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5" name="Object 1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284663" y="5057775"/>
          <a:ext cx="5746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2" name="Equation" r:id="rId13" imgW="342720" imgH="253800" progId="Equation.3">
                  <p:embed/>
                </p:oleObj>
              </mc:Choice>
              <mc:Fallback>
                <p:oleObj name="Equation" r:id="rId13" imgW="342720" imgH="253800" progId="Equation.3">
                  <p:embed/>
                  <p:pic>
                    <p:nvPicPr>
                      <p:cNvPr id="174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5057775"/>
                        <a:ext cx="574675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0" y="11668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2051050" y="1196975"/>
            <a:ext cx="67818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Two </a:t>
            </a:r>
            <a:r>
              <a:rPr lang="en-US" sz="1600" b="1">
                <a:solidFill>
                  <a:srgbClr val="3333CC"/>
                </a:solidFill>
              </a:rPr>
              <a:t>hyperfine states</a:t>
            </a:r>
            <a:r>
              <a:rPr lang="en-US" sz="1600"/>
              <a:t> are coupled by </a:t>
            </a:r>
            <a:r>
              <a:rPr lang="en-US" b="1">
                <a:solidFill>
                  <a:srgbClr val="3333CC"/>
                </a:solidFill>
              </a:rPr>
              <a:t>two photon</a:t>
            </a:r>
            <a:r>
              <a:rPr lang="en-US"/>
              <a:t>  </a:t>
            </a:r>
            <a:r>
              <a:rPr lang="en-US" sz="1600" b="1">
                <a:solidFill>
                  <a:srgbClr val="3333CC"/>
                </a:solidFill>
              </a:rPr>
              <a:t>RAMAN Transition</a:t>
            </a:r>
          </a:p>
          <a:p>
            <a:r>
              <a:rPr lang="en-US" sz="1600"/>
              <a:t>using two</a:t>
            </a:r>
            <a:r>
              <a:rPr lang="it-IT" sz="1600"/>
              <a:t> </a:t>
            </a:r>
            <a:r>
              <a:rPr lang="en-US" sz="1600" b="1" u="sng">
                <a:solidFill>
                  <a:srgbClr val="3333CC"/>
                </a:solidFill>
              </a:rPr>
              <a:t>couterpropagating beams</a:t>
            </a:r>
          </a:p>
          <a:p>
            <a:r>
              <a:rPr lang="en-US" sz="1600" u="sng">
                <a:solidFill>
                  <a:srgbClr val="3333CC"/>
                </a:solidFill>
              </a:rPr>
              <a:t>frequency difference</a:t>
            </a:r>
            <a:r>
              <a:rPr lang="en-US" sz="1600" u="sng"/>
              <a:t> must be equal to hyperfine states separation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1979613" y="2781300"/>
            <a:ext cx="443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Momentum recoil  and arms separation</a:t>
            </a:r>
          </a:p>
        </p:txBody>
      </p:sp>
      <p:graphicFrame>
        <p:nvGraphicFramePr>
          <p:cNvPr id="17429" name="Object 21"/>
          <p:cNvGraphicFramePr>
            <a:graphicFrameLocks noChangeAspect="1"/>
          </p:cNvGraphicFramePr>
          <p:nvPr/>
        </p:nvGraphicFramePr>
        <p:xfrm>
          <a:off x="5003800" y="2997200"/>
          <a:ext cx="315913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3" name="Equation" r:id="rId15" imgW="164880" imgH="393480" progId="Equation.3">
                  <p:embed/>
                </p:oleObj>
              </mc:Choice>
              <mc:Fallback>
                <p:oleObj name="Equation" r:id="rId15" imgW="164880" imgH="393480" progId="Equation.3">
                  <p:embed/>
                  <p:pic>
                    <p:nvPicPr>
                      <p:cNvPr id="1742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997200"/>
                        <a:ext cx="315913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4500563" y="5661025"/>
            <a:ext cx="2159000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V="1">
            <a:off x="6588125" y="4437063"/>
            <a:ext cx="2016125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rot="19112780">
            <a:off x="4979988" y="4995863"/>
            <a:ext cx="1871662" cy="71437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 rot="19112780">
            <a:off x="6380163" y="4841875"/>
            <a:ext cx="2370137" cy="28575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 flipV="1">
            <a:off x="5148263" y="3716338"/>
            <a:ext cx="0" cy="2376487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 flipV="1">
            <a:off x="6588125" y="3573463"/>
            <a:ext cx="0" cy="2449512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V="1">
            <a:off x="8027988" y="3644900"/>
            <a:ext cx="0" cy="2449513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graphicFrame>
        <p:nvGraphicFramePr>
          <p:cNvPr id="17437" name="Object 29"/>
          <p:cNvGraphicFramePr>
            <a:graphicFrameLocks noChangeAspect="1"/>
          </p:cNvGraphicFramePr>
          <p:nvPr/>
        </p:nvGraphicFramePr>
        <p:xfrm>
          <a:off x="6372225" y="3068638"/>
          <a:ext cx="431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4" name="Equation" r:id="rId17" imgW="139680" imgH="139680" progId="Equation.3">
                  <p:embed/>
                </p:oleObj>
              </mc:Choice>
              <mc:Fallback>
                <p:oleObj name="Equation" r:id="rId17" imgW="139680" imgH="139680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068638"/>
                        <a:ext cx="4318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8" name="Object 30"/>
          <p:cNvGraphicFramePr>
            <a:graphicFrameLocks noChangeAspect="1"/>
          </p:cNvGraphicFramePr>
          <p:nvPr/>
        </p:nvGraphicFramePr>
        <p:xfrm>
          <a:off x="7885113" y="2852738"/>
          <a:ext cx="346075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5" name="Equation" r:id="rId19" imgW="164880" imgH="393480" progId="Equation.3">
                  <p:embed/>
                </p:oleObj>
              </mc:Choice>
              <mc:Fallback>
                <p:oleObj name="Equation" r:id="rId19" imgW="164880" imgH="393480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2852738"/>
                        <a:ext cx="346075" cy="827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8670925" y="414972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|1&gt;</a:t>
            </a:r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auto">
          <a:xfrm>
            <a:off x="8670925" y="3644900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|2&gt;</a:t>
            </a:r>
          </a:p>
        </p:txBody>
      </p:sp>
      <p:cxnSp>
        <p:nvCxnSpPr>
          <p:cNvPr id="17441" name="AutoShape 33"/>
          <p:cNvCxnSpPr>
            <a:cxnSpLocks noChangeShapeType="1"/>
          </p:cNvCxnSpPr>
          <p:nvPr/>
        </p:nvCxnSpPr>
        <p:spPr bwMode="auto">
          <a:xfrm flipV="1">
            <a:off x="4067175" y="3429000"/>
            <a:ext cx="0" cy="266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17442" name="AutoShape 34"/>
          <p:cNvCxnSpPr>
            <a:cxnSpLocks noChangeShapeType="1"/>
          </p:cNvCxnSpPr>
          <p:nvPr/>
        </p:nvCxnSpPr>
        <p:spPr bwMode="auto">
          <a:xfrm>
            <a:off x="4067175" y="6092825"/>
            <a:ext cx="46815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17443" name="Object 35"/>
          <p:cNvGraphicFramePr>
            <a:graphicFrameLocks noChangeAspect="1"/>
          </p:cNvGraphicFramePr>
          <p:nvPr/>
        </p:nvGraphicFramePr>
        <p:xfrm>
          <a:off x="5867400" y="5180013"/>
          <a:ext cx="50482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6" name="Equation" r:id="rId21" imgW="342720" imgH="253800" progId="Equation.3">
                  <p:embed/>
                </p:oleObj>
              </mc:Choice>
              <mc:Fallback>
                <p:oleObj name="Equation" r:id="rId21" imgW="342720" imgH="253800" progId="Equation.3">
                  <p:embed/>
                  <p:pic>
                    <p:nvPicPr>
                      <p:cNvPr id="17443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180013"/>
                        <a:ext cx="504825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4" name="Object 36"/>
          <p:cNvGraphicFramePr>
            <a:graphicFrameLocks noChangeAspect="1"/>
          </p:cNvGraphicFramePr>
          <p:nvPr/>
        </p:nvGraphicFramePr>
        <p:xfrm>
          <a:off x="7019925" y="4005263"/>
          <a:ext cx="576263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7" name="Equation" r:id="rId22" imgW="342720" imgH="253800" progId="Equation.3">
                  <p:embed/>
                </p:oleObj>
              </mc:Choice>
              <mc:Fallback>
                <p:oleObj name="Equation" r:id="rId22" imgW="342720" imgH="253800" progId="Equation.3">
                  <p:embed/>
                  <p:pic>
                    <p:nvPicPr>
                      <p:cNvPr id="17444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4005263"/>
                        <a:ext cx="576263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5" name="Object 37"/>
          <p:cNvGraphicFramePr>
            <a:graphicFrameLocks noChangeAspect="1"/>
          </p:cNvGraphicFramePr>
          <p:nvPr/>
        </p:nvGraphicFramePr>
        <p:xfrm>
          <a:off x="6948488" y="5373688"/>
          <a:ext cx="108108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" name="Equation" r:id="rId23" imgW="774360" imgH="279360" progId="Equation.3">
                  <p:embed/>
                </p:oleObj>
              </mc:Choice>
              <mc:Fallback>
                <p:oleObj name="Equation" r:id="rId23" imgW="774360" imgH="279360" progId="Equation.3">
                  <p:embed/>
                  <p:pic>
                    <p:nvPicPr>
                      <p:cNvPr id="17445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5373688"/>
                        <a:ext cx="1081087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3687763" y="335121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/>
              <a:t>z</a:t>
            </a:r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8388350" y="6021388"/>
            <a:ext cx="26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/>
              <a:t>t</a:t>
            </a:r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auto">
          <a:xfrm>
            <a:off x="1979613" y="2060575"/>
            <a:ext cx="6708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u="sng">
                <a:solidFill>
                  <a:srgbClr val="3333CC"/>
                </a:solidFill>
              </a:rPr>
              <a:t> </a:t>
            </a:r>
            <a:r>
              <a:rPr lang="en-US"/>
              <a:t>We need to couple two </a:t>
            </a:r>
            <a:r>
              <a:rPr lang="en-US">
                <a:solidFill>
                  <a:srgbClr val="3333CC"/>
                </a:solidFill>
              </a:rPr>
              <a:t>long-lived states</a:t>
            </a:r>
          </a:p>
          <a:p>
            <a:pPr>
              <a:buFontTx/>
              <a:buChar char="•"/>
            </a:pPr>
            <a:r>
              <a:rPr lang="en-US" u="sng">
                <a:solidFill>
                  <a:srgbClr val="3333CC"/>
                </a:solidFill>
              </a:rPr>
              <a:t> Why RAMAN</a:t>
            </a:r>
            <a:r>
              <a:rPr lang="en-US"/>
              <a:t>: we need </a:t>
            </a:r>
            <a:r>
              <a:rPr lang="en-US">
                <a:solidFill>
                  <a:srgbClr val="3333CC"/>
                </a:solidFill>
              </a:rPr>
              <a:t>large momentum recoil </a:t>
            </a:r>
            <a:r>
              <a:rPr lang="en-US" sz="1600"/>
              <a:t>(arms separation)</a:t>
            </a:r>
          </a:p>
        </p:txBody>
      </p:sp>
      <p:graphicFrame>
        <p:nvGraphicFramePr>
          <p:cNvPr id="17449" name="Object 4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195513" y="5949950"/>
          <a:ext cx="12954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" name="Equation" r:id="rId25" imgW="812520" imgH="241200" progId="Equation.3">
                  <p:embed/>
                </p:oleObj>
              </mc:Choice>
              <mc:Fallback>
                <p:oleObj name="Equation" r:id="rId25" imgW="812520" imgH="241200" progId="Equation.3">
                  <p:embed/>
                  <p:pic>
                    <p:nvPicPr>
                      <p:cNvPr id="17449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5949950"/>
                        <a:ext cx="1295400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50" name="Text Box 42"/>
          <p:cNvSpPr txBox="1">
            <a:spLocks noChangeArrowheads="1"/>
          </p:cNvSpPr>
          <p:nvPr/>
        </p:nvSpPr>
        <p:spPr bwMode="auto">
          <a:xfrm>
            <a:off x="4932363" y="6165850"/>
            <a:ext cx="534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SPLIT</a:t>
            </a:r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7" name="Rettangolo 46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9935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0"/>
            <a:ext cx="8229600" cy="1371600"/>
          </a:xfrm>
          <a:noFill/>
          <a:ln/>
        </p:spPr>
        <p:txBody>
          <a:bodyPr/>
          <a:lstStyle/>
          <a:p>
            <a:pPr algn="ctr"/>
            <a:r>
              <a:rPr lang="en-US" sz="3200"/>
              <a:t>Atom Interferometry: </a:t>
            </a:r>
            <a:r>
              <a:rPr lang="en-US" sz="3200">
                <a:solidFill>
                  <a:srgbClr val="0000FF"/>
                </a:solidFill>
              </a:rPr>
              <a:t>theory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900113" y="1577975"/>
          <a:ext cx="11271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8" name="Equation" r:id="rId4" imgW="393480" imgH="203040" progId="Equation.3">
                  <p:embed/>
                </p:oleObj>
              </mc:Choice>
              <mc:Fallback>
                <p:oleObj name="Equation" r:id="rId4" imgW="393480" imgH="203040" progId="Equation.3">
                  <p:embed/>
                  <p:pic>
                    <p:nvPicPr>
                      <p:cNvPr id="20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577975"/>
                        <a:ext cx="1127125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68538" y="3500438"/>
          <a:ext cx="1727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9" name="Equation" r:id="rId6" imgW="1295280" imgH="393480" progId="Equation.3">
                  <p:embed/>
                </p:oleObj>
              </mc:Choice>
              <mc:Fallback>
                <p:oleObj name="Equation" r:id="rId6" imgW="1295280" imgH="393480" progId="Equation.3">
                  <p:embed/>
                  <p:pic>
                    <p:nvPicPr>
                      <p:cNvPr id="20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500438"/>
                        <a:ext cx="172720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07950" y="3500438"/>
          <a:ext cx="18002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0" name="Equation" r:id="rId8" imgW="1282680" imgH="393480" progId="Equation.3">
                  <p:embed/>
                </p:oleObj>
              </mc:Choice>
              <mc:Fallback>
                <p:oleObj name="Equation" r:id="rId8" imgW="1282680" imgH="393480" progId="Equation.3">
                  <p:embed/>
                  <p:pic>
                    <p:nvPicPr>
                      <p:cNvPr id="204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500438"/>
                        <a:ext cx="180022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4144963" y="1628775"/>
          <a:ext cx="116681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1" name="Equation" r:id="rId10" imgW="609480" imgH="228600" progId="Equation.3">
                  <p:embed/>
                </p:oleObj>
              </mc:Choice>
              <mc:Fallback>
                <p:oleObj name="Equation" r:id="rId10" imgW="609480" imgH="228600" progId="Equation.3">
                  <p:embed/>
                  <p:pic>
                    <p:nvPicPr>
                      <p:cNvPr id="204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963" y="1628775"/>
                        <a:ext cx="1166812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0" y="1166813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0" y="1196975"/>
            <a:ext cx="367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Wave function </a:t>
            </a:r>
            <a:r>
              <a:rPr lang="en-US" b="1" u="sng"/>
              <a:t>PHASE</a:t>
            </a:r>
            <a:r>
              <a:rPr lang="en-US" b="1"/>
              <a:t> evolution</a:t>
            </a:r>
          </a:p>
        </p:txBody>
      </p:sp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4716463" y="2708275"/>
          <a:ext cx="31591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2" name="Equation" r:id="rId12" imgW="164880" imgH="393480" progId="Equation.3">
                  <p:embed/>
                </p:oleObj>
              </mc:Choice>
              <mc:Fallback>
                <p:oleObj name="Equation" r:id="rId12" imgW="164880" imgH="393480" progId="Equation.3">
                  <p:embed/>
                  <p:pic>
                    <p:nvPicPr>
                      <p:cNvPr id="204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708275"/>
                        <a:ext cx="315912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500563" y="5661025"/>
            <a:ext cx="19431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6443663" y="4005263"/>
            <a:ext cx="2016125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V="1">
            <a:off x="4859338" y="3429000"/>
            <a:ext cx="0" cy="2735263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V="1">
            <a:off x="6443663" y="3357563"/>
            <a:ext cx="0" cy="2738437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8027988" y="3357563"/>
            <a:ext cx="0" cy="2809875"/>
          </a:xfrm>
          <a:prstGeom prst="line">
            <a:avLst/>
          </a:prstGeom>
          <a:noFill/>
          <a:ln w="76200">
            <a:solidFill>
              <a:srgbClr val="FF0000">
                <a:alpha val="64999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graphicFrame>
        <p:nvGraphicFramePr>
          <p:cNvPr id="20495" name="Object 15"/>
          <p:cNvGraphicFramePr>
            <a:graphicFrameLocks noChangeAspect="1"/>
          </p:cNvGraphicFramePr>
          <p:nvPr/>
        </p:nvGraphicFramePr>
        <p:xfrm>
          <a:off x="6156325" y="2997200"/>
          <a:ext cx="431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3" name="Equation" r:id="rId14" imgW="139680" imgH="139680" progId="Equation.3">
                  <p:embed/>
                </p:oleObj>
              </mc:Choice>
              <mc:Fallback>
                <p:oleObj name="Equation" r:id="rId14" imgW="139680" imgH="139680" progId="Equation.3">
                  <p:embed/>
                  <p:pic>
                    <p:nvPicPr>
                      <p:cNvPr id="2049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997200"/>
                        <a:ext cx="4318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6" name="Object 16"/>
          <p:cNvGraphicFramePr>
            <a:graphicFrameLocks noChangeAspect="1"/>
          </p:cNvGraphicFramePr>
          <p:nvPr/>
        </p:nvGraphicFramePr>
        <p:xfrm>
          <a:off x="8027988" y="2781300"/>
          <a:ext cx="346075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4" name="Equation" r:id="rId16" imgW="164880" imgH="393480" progId="Equation.3">
                  <p:embed/>
                </p:oleObj>
              </mc:Choice>
              <mc:Fallback>
                <p:oleObj name="Equation" r:id="rId16" imgW="164880" imgH="393480" progId="Equation.3">
                  <p:embed/>
                  <p:pic>
                    <p:nvPicPr>
                      <p:cNvPr id="2049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2781300"/>
                        <a:ext cx="346075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8532813" y="414972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|1&gt;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8604250" y="3429000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|2&gt;</a:t>
            </a:r>
          </a:p>
        </p:txBody>
      </p:sp>
      <p:cxnSp>
        <p:nvCxnSpPr>
          <p:cNvPr id="20499" name="AutoShape 19"/>
          <p:cNvCxnSpPr>
            <a:cxnSpLocks noChangeShapeType="1"/>
          </p:cNvCxnSpPr>
          <p:nvPr/>
        </p:nvCxnSpPr>
        <p:spPr bwMode="auto">
          <a:xfrm flipV="1">
            <a:off x="4427538" y="3429000"/>
            <a:ext cx="0" cy="266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cxnSp>
        <p:nvCxnSpPr>
          <p:cNvPr id="20500" name="AutoShape 20"/>
          <p:cNvCxnSpPr>
            <a:cxnSpLocks noChangeShapeType="1"/>
          </p:cNvCxnSpPr>
          <p:nvPr/>
        </p:nvCxnSpPr>
        <p:spPr bwMode="auto">
          <a:xfrm>
            <a:off x="4427538" y="6092825"/>
            <a:ext cx="43195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</p:cxnSp>
      <p:graphicFrame>
        <p:nvGraphicFramePr>
          <p:cNvPr id="20501" name="Object 21"/>
          <p:cNvGraphicFramePr>
            <a:graphicFrameLocks noChangeAspect="1"/>
          </p:cNvGraphicFramePr>
          <p:nvPr/>
        </p:nvGraphicFramePr>
        <p:xfrm>
          <a:off x="6516688" y="6092825"/>
          <a:ext cx="242887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5" name="Equation" r:id="rId18" imgW="139680" imgH="164880" progId="Equation.3">
                  <p:embed/>
                </p:oleObj>
              </mc:Choice>
              <mc:Fallback>
                <p:oleObj name="Equation" r:id="rId18" imgW="139680" imgH="164880" progId="Equation.3">
                  <p:embed/>
                  <p:pic>
                    <p:nvPicPr>
                      <p:cNvPr id="2050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6092825"/>
                        <a:ext cx="242887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2" name="Object 22"/>
          <p:cNvGraphicFramePr>
            <a:graphicFrameLocks noChangeAspect="1"/>
          </p:cNvGraphicFramePr>
          <p:nvPr/>
        </p:nvGraphicFramePr>
        <p:xfrm>
          <a:off x="7818438" y="6165850"/>
          <a:ext cx="376237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6" name="Equation" r:id="rId20" imgW="215640" imgH="164880" progId="Equation.3">
                  <p:embed/>
                </p:oleObj>
              </mc:Choice>
              <mc:Fallback>
                <p:oleObj name="Equation" r:id="rId20" imgW="215640" imgH="164880" progId="Equation.3">
                  <p:embed/>
                  <p:pic>
                    <p:nvPicPr>
                      <p:cNvPr id="2050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8438" y="6165850"/>
                        <a:ext cx="376237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3" name="Object 23"/>
          <p:cNvGraphicFramePr>
            <a:graphicFrameLocks noChangeAspect="1"/>
          </p:cNvGraphicFramePr>
          <p:nvPr/>
        </p:nvGraphicFramePr>
        <p:xfrm>
          <a:off x="5013325" y="6154738"/>
          <a:ext cx="222250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" name="Equation" r:id="rId22" imgW="126720" imgH="177480" progId="Equation.3">
                  <p:embed/>
                </p:oleObj>
              </mc:Choice>
              <mc:Fallback>
                <p:oleObj name="Equation" r:id="rId22" imgW="126720" imgH="177480" progId="Equation.3">
                  <p:embed/>
                  <p:pic>
                    <p:nvPicPr>
                      <p:cNvPr id="2050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3325" y="6154738"/>
                        <a:ext cx="222250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4" name="Object 24"/>
          <p:cNvGraphicFramePr>
            <a:graphicFrameLocks noChangeAspect="1"/>
          </p:cNvGraphicFramePr>
          <p:nvPr/>
        </p:nvGraphicFramePr>
        <p:xfrm>
          <a:off x="5292725" y="4581525"/>
          <a:ext cx="287338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8" name="Equation" r:id="rId24" imgW="164880" imgH="164880" progId="Equation.3">
                  <p:embed/>
                </p:oleObj>
              </mc:Choice>
              <mc:Fallback>
                <p:oleObj name="Equation" r:id="rId24" imgW="164880" imgH="164880" progId="Equation.3">
                  <p:embed/>
                  <p:pic>
                    <p:nvPicPr>
                      <p:cNvPr id="2050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581525"/>
                        <a:ext cx="287338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5" name="Object 25"/>
          <p:cNvGraphicFramePr>
            <a:graphicFrameLocks noChangeAspect="1"/>
          </p:cNvGraphicFramePr>
          <p:nvPr/>
        </p:nvGraphicFramePr>
        <p:xfrm>
          <a:off x="5940425" y="5229225"/>
          <a:ext cx="220663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9" name="Equation" r:id="rId26" imgW="126720" imgH="164880" progId="Equation.3">
                  <p:embed/>
                </p:oleObj>
              </mc:Choice>
              <mc:Fallback>
                <p:oleObj name="Equation" r:id="rId26" imgW="126720" imgH="164880" progId="Equation.3">
                  <p:embed/>
                  <p:pic>
                    <p:nvPicPr>
                      <p:cNvPr id="2050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5229225"/>
                        <a:ext cx="220663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6" name="Object 26"/>
          <p:cNvGraphicFramePr>
            <a:graphicFrameLocks noChangeAspect="1"/>
          </p:cNvGraphicFramePr>
          <p:nvPr/>
        </p:nvGraphicFramePr>
        <p:xfrm>
          <a:off x="4500563" y="5157788"/>
          <a:ext cx="265112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0" name="Equation" r:id="rId28" imgW="152280" imgH="164880" progId="Equation.3">
                  <p:embed/>
                </p:oleObj>
              </mc:Choice>
              <mc:Fallback>
                <p:oleObj name="Equation" r:id="rId28" imgW="152280" imgH="164880" progId="Equation.3">
                  <p:embed/>
                  <p:pic>
                    <p:nvPicPr>
                      <p:cNvPr id="2050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5157788"/>
                        <a:ext cx="265112" cy="287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7" name="Object 27"/>
          <p:cNvGraphicFramePr>
            <a:graphicFrameLocks noChangeAspect="1"/>
          </p:cNvGraphicFramePr>
          <p:nvPr/>
        </p:nvGraphicFramePr>
        <p:xfrm>
          <a:off x="6588125" y="3573463"/>
          <a:ext cx="26511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1" name="Equation" r:id="rId30" imgW="152280" imgH="177480" progId="Equation.3">
                  <p:embed/>
                </p:oleObj>
              </mc:Choice>
              <mc:Fallback>
                <p:oleObj name="Equation" r:id="rId30" imgW="152280" imgH="177480" progId="Equation.3">
                  <p:embed/>
                  <p:pic>
                    <p:nvPicPr>
                      <p:cNvPr id="2050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573463"/>
                        <a:ext cx="265113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250825" y="1628775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/>
              <a:t>If</a:t>
            </a:r>
          </a:p>
        </p:txBody>
      </p:sp>
      <p:sp>
        <p:nvSpPr>
          <p:cNvPr id="20509" name="AutoShape 29"/>
          <p:cNvSpPr>
            <a:spLocks noChangeArrowheads="1"/>
          </p:cNvSpPr>
          <p:nvPr/>
        </p:nvSpPr>
        <p:spPr bwMode="auto">
          <a:xfrm>
            <a:off x="2268538" y="1700213"/>
            <a:ext cx="1655762" cy="288925"/>
          </a:xfrm>
          <a:prstGeom prst="rightArrow">
            <a:avLst>
              <a:gd name="adj1" fmla="val 50000"/>
              <a:gd name="adj2" fmla="val 1432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20510" name="Object 3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900113" y="2060575"/>
          <a:ext cx="108108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2" name="Equation" r:id="rId32" imgW="368280" imgH="203040" progId="Equation.3">
                  <p:embed/>
                </p:oleObj>
              </mc:Choice>
              <mc:Fallback>
                <p:oleObj name="Equation" r:id="rId32" imgW="368280" imgH="203040" progId="Equation.3">
                  <p:embed/>
                  <p:pic>
                    <p:nvPicPr>
                      <p:cNvPr id="2051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060575"/>
                        <a:ext cx="1081087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1" name="Line 31"/>
          <p:cNvSpPr>
            <a:spLocks noChangeShapeType="1"/>
          </p:cNvSpPr>
          <p:nvPr/>
        </p:nvSpPr>
        <p:spPr bwMode="auto">
          <a:xfrm flipV="1">
            <a:off x="4859338" y="4005263"/>
            <a:ext cx="1584325" cy="1655762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 flipV="1">
            <a:off x="6443663" y="4005263"/>
            <a:ext cx="1584325" cy="1655762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513" name="Freeform 33"/>
          <p:cNvSpPr>
            <a:spLocks/>
          </p:cNvSpPr>
          <p:nvPr/>
        </p:nvSpPr>
        <p:spPr bwMode="auto">
          <a:xfrm>
            <a:off x="4859338" y="5661025"/>
            <a:ext cx="158432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5" y="46"/>
              </a:cxn>
              <a:cxn ang="0">
                <a:pos x="998" y="136"/>
              </a:cxn>
            </a:cxnLst>
            <a:rect l="0" t="0" r="r" b="b"/>
            <a:pathLst>
              <a:path w="998" h="136">
                <a:moveTo>
                  <a:pt x="0" y="0"/>
                </a:moveTo>
                <a:cubicBezTo>
                  <a:pt x="234" y="11"/>
                  <a:pt x="469" y="23"/>
                  <a:pt x="635" y="46"/>
                </a:cubicBezTo>
                <a:cubicBezTo>
                  <a:pt x="801" y="69"/>
                  <a:pt x="938" y="121"/>
                  <a:pt x="998" y="136"/>
                </a:cubicBezTo>
              </a:path>
            </a:pathLst>
          </a:custGeom>
          <a:noFill/>
          <a:ln w="508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514" name="Freeform 34"/>
          <p:cNvSpPr>
            <a:spLocks/>
          </p:cNvSpPr>
          <p:nvPr/>
        </p:nvSpPr>
        <p:spPr bwMode="auto">
          <a:xfrm>
            <a:off x="4859338" y="4292600"/>
            <a:ext cx="1584325" cy="1368425"/>
          </a:xfrm>
          <a:custGeom>
            <a:avLst/>
            <a:gdLst/>
            <a:ahLst/>
            <a:cxnLst>
              <a:cxn ang="0">
                <a:pos x="0" y="862"/>
              </a:cxn>
              <a:cxn ang="0">
                <a:pos x="545" y="363"/>
              </a:cxn>
              <a:cxn ang="0">
                <a:pos x="998" y="0"/>
              </a:cxn>
            </a:cxnLst>
            <a:rect l="0" t="0" r="r" b="b"/>
            <a:pathLst>
              <a:path w="998" h="862">
                <a:moveTo>
                  <a:pt x="0" y="862"/>
                </a:moveTo>
                <a:cubicBezTo>
                  <a:pt x="189" y="684"/>
                  <a:pt x="379" y="507"/>
                  <a:pt x="545" y="363"/>
                </a:cubicBezTo>
                <a:cubicBezTo>
                  <a:pt x="711" y="219"/>
                  <a:pt x="923" y="60"/>
                  <a:pt x="998" y="0"/>
                </a:cubicBezTo>
              </a:path>
            </a:pathLst>
          </a:custGeom>
          <a:noFill/>
          <a:ln w="508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515" name="Freeform 35"/>
          <p:cNvSpPr>
            <a:spLocks/>
          </p:cNvSpPr>
          <p:nvPr/>
        </p:nvSpPr>
        <p:spPr bwMode="auto">
          <a:xfrm>
            <a:off x="6443663" y="4173538"/>
            <a:ext cx="2305050" cy="407987"/>
          </a:xfrm>
          <a:custGeom>
            <a:avLst/>
            <a:gdLst/>
            <a:ahLst/>
            <a:cxnLst>
              <a:cxn ang="0">
                <a:pos x="0" y="75"/>
              </a:cxn>
              <a:cxn ang="0">
                <a:pos x="409" y="30"/>
              </a:cxn>
              <a:cxn ang="0">
                <a:pos x="1452" y="257"/>
              </a:cxn>
            </a:cxnLst>
            <a:rect l="0" t="0" r="r" b="b"/>
            <a:pathLst>
              <a:path w="1452" h="257">
                <a:moveTo>
                  <a:pt x="0" y="75"/>
                </a:moveTo>
                <a:cubicBezTo>
                  <a:pt x="83" y="37"/>
                  <a:pt x="167" y="0"/>
                  <a:pt x="409" y="30"/>
                </a:cubicBezTo>
                <a:cubicBezTo>
                  <a:pt x="651" y="60"/>
                  <a:pt x="1278" y="219"/>
                  <a:pt x="1452" y="257"/>
                </a:cubicBezTo>
              </a:path>
            </a:pathLst>
          </a:custGeom>
          <a:noFill/>
          <a:ln w="508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516" name="Freeform 36"/>
          <p:cNvSpPr>
            <a:spLocks/>
          </p:cNvSpPr>
          <p:nvPr/>
        </p:nvSpPr>
        <p:spPr bwMode="auto">
          <a:xfrm>
            <a:off x="6443663" y="4005263"/>
            <a:ext cx="2160587" cy="1871662"/>
          </a:xfrm>
          <a:custGeom>
            <a:avLst/>
            <a:gdLst/>
            <a:ahLst/>
            <a:cxnLst>
              <a:cxn ang="0">
                <a:pos x="0" y="1179"/>
              </a:cxn>
              <a:cxn ang="0">
                <a:pos x="454" y="680"/>
              </a:cxn>
              <a:cxn ang="0">
                <a:pos x="1361" y="0"/>
              </a:cxn>
            </a:cxnLst>
            <a:rect l="0" t="0" r="r" b="b"/>
            <a:pathLst>
              <a:path w="1361" h="1179">
                <a:moveTo>
                  <a:pt x="0" y="1179"/>
                </a:moveTo>
                <a:cubicBezTo>
                  <a:pt x="113" y="1027"/>
                  <a:pt x="227" y="876"/>
                  <a:pt x="454" y="680"/>
                </a:cubicBezTo>
                <a:cubicBezTo>
                  <a:pt x="681" y="484"/>
                  <a:pt x="1021" y="242"/>
                  <a:pt x="1361" y="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aphicFrame>
        <p:nvGraphicFramePr>
          <p:cNvPr id="20517" name="Object 37"/>
          <p:cNvGraphicFramePr>
            <a:graphicFrameLocks noChangeAspect="1"/>
          </p:cNvGraphicFramePr>
          <p:nvPr/>
        </p:nvGraphicFramePr>
        <p:xfrm>
          <a:off x="8080375" y="4581525"/>
          <a:ext cx="307975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3" name="Equation" r:id="rId34" imgW="177480" imgH="164880" progId="Equation.3">
                  <p:embed/>
                </p:oleObj>
              </mc:Choice>
              <mc:Fallback>
                <p:oleObj name="Equation" r:id="rId34" imgW="177480" imgH="164880" progId="Equation.3">
                  <p:embed/>
                  <p:pic>
                    <p:nvPicPr>
                      <p:cNvPr id="2051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75" y="4581525"/>
                        <a:ext cx="307975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8" name="Object 38"/>
          <p:cNvGraphicFramePr>
            <a:graphicFrameLocks noChangeAspect="1"/>
          </p:cNvGraphicFramePr>
          <p:nvPr/>
        </p:nvGraphicFramePr>
        <p:xfrm>
          <a:off x="6516688" y="4365625"/>
          <a:ext cx="330200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4" name="Equation" r:id="rId36" imgW="190440" imgH="177480" progId="Equation.3">
                  <p:embed/>
                </p:oleObj>
              </mc:Choice>
              <mc:Fallback>
                <p:oleObj name="Equation" r:id="rId36" imgW="190440" imgH="177480" progId="Equation.3">
                  <p:embed/>
                  <p:pic>
                    <p:nvPicPr>
                      <p:cNvPr id="20518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4365625"/>
                        <a:ext cx="330200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9" name="Object 39"/>
          <p:cNvGraphicFramePr>
            <a:graphicFrameLocks noChangeAspect="1"/>
          </p:cNvGraphicFramePr>
          <p:nvPr/>
        </p:nvGraphicFramePr>
        <p:xfrm>
          <a:off x="6516688" y="5084763"/>
          <a:ext cx="287337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5" name="Equation" r:id="rId38" imgW="164880" imgH="164880" progId="Equation.3">
                  <p:embed/>
                </p:oleObj>
              </mc:Choice>
              <mc:Fallback>
                <p:oleObj name="Equation" r:id="rId38" imgW="164880" imgH="164880" progId="Equation.3">
                  <p:embed/>
                  <p:pic>
                    <p:nvPicPr>
                      <p:cNvPr id="20519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5084763"/>
                        <a:ext cx="287337" cy="287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0" name="Object 40"/>
          <p:cNvGraphicFramePr>
            <a:graphicFrameLocks noChangeAspect="1"/>
          </p:cNvGraphicFramePr>
          <p:nvPr/>
        </p:nvGraphicFramePr>
        <p:xfrm>
          <a:off x="8172450" y="3716338"/>
          <a:ext cx="265113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6" name="Equation" r:id="rId40" imgW="152280" imgH="164880" progId="Equation.3">
                  <p:embed/>
                </p:oleObj>
              </mc:Choice>
              <mc:Fallback>
                <p:oleObj name="Equation" r:id="rId40" imgW="152280" imgH="164880" progId="Equation.3">
                  <p:embed/>
                  <p:pic>
                    <p:nvPicPr>
                      <p:cNvPr id="2052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3716338"/>
                        <a:ext cx="265113" cy="287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1" name="Object 41"/>
          <p:cNvGraphicFramePr>
            <a:graphicFrameLocks noChangeAspect="1"/>
          </p:cNvGraphicFramePr>
          <p:nvPr/>
        </p:nvGraphicFramePr>
        <p:xfrm>
          <a:off x="6588125" y="5661025"/>
          <a:ext cx="354013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7" name="Equation" r:id="rId42" imgW="203040" imgH="164880" progId="Equation.3">
                  <p:embed/>
                </p:oleObj>
              </mc:Choice>
              <mc:Fallback>
                <p:oleObj name="Equation" r:id="rId42" imgW="203040" imgH="164880" progId="Equation.3">
                  <p:embed/>
                  <p:pic>
                    <p:nvPicPr>
                      <p:cNvPr id="20521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661025"/>
                        <a:ext cx="354013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2" name="AutoShape 42"/>
          <p:cNvSpPr>
            <a:spLocks noChangeArrowheads="1"/>
          </p:cNvSpPr>
          <p:nvPr/>
        </p:nvSpPr>
        <p:spPr bwMode="auto">
          <a:xfrm>
            <a:off x="2268538" y="2205038"/>
            <a:ext cx="1655762" cy="288925"/>
          </a:xfrm>
          <a:prstGeom prst="rightArrow">
            <a:avLst>
              <a:gd name="adj1" fmla="val 50000"/>
              <a:gd name="adj2" fmla="val 1432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20523" name="Object 43"/>
          <p:cNvGraphicFramePr>
            <a:graphicFrameLocks noChangeAspect="1"/>
          </p:cNvGraphicFramePr>
          <p:nvPr/>
        </p:nvGraphicFramePr>
        <p:xfrm>
          <a:off x="4140200" y="2060575"/>
          <a:ext cx="267493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" name="Equation" r:id="rId44" imgW="1396800" imgH="253800" progId="Equation.3">
                  <p:embed/>
                </p:oleObj>
              </mc:Choice>
              <mc:Fallback>
                <p:oleObj name="Equation" r:id="rId44" imgW="1396800" imgH="253800" progId="Equation.3">
                  <p:embed/>
                  <p:pic>
                    <p:nvPicPr>
                      <p:cNvPr id="20523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060575"/>
                        <a:ext cx="2674938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4" name="Text Box 44"/>
          <p:cNvSpPr txBox="1">
            <a:spLocks noChangeArrowheads="1"/>
          </p:cNvSpPr>
          <p:nvPr/>
        </p:nvSpPr>
        <p:spPr bwMode="auto">
          <a:xfrm>
            <a:off x="34925" y="2852738"/>
            <a:ext cx="393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Population on final State depends </a:t>
            </a:r>
          </a:p>
          <a:p>
            <a:r>
              <a:rPr lang="en-US" b="1"/>
              <a:t>On the </a:t>
            </a:r>
            <a:r>
              <a:rPr lang="en-US" b="1">
                <a:solidFill>
                  <a:srgbClr val="3333CC"/>
                </a:solidFill>
              </a:rPr>
              <a:t>interferometer phase</a:t>
            </a:r>
          </a:p>
        </p:txBody>
      </p:sp>
      <p:graphicFrame>
        <p:nvGraphicFramePr>
          <p:cNvPr id="20525" name="Object 45"/>
          <p:cNvGraphicFramePr>
            <a:graphicFrameLocks noChangeAspect="1"/>
          </p:cNvGraphicFramePr>
          <p:nvPr/>
        </p:nvGraphicFramePr>
        <p:xfrm>
          <a:off x="1187450" y="4365625"/>
          <a:ext cx="20097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9" name="Equation" r:id="rId46" imgW="1320480" imgH="393480" progId="Equation.3">
                  <p:embed/>
                </p:oleObj>
              </mc:Choice>
              <mc:Fallback>
                <p:oleObj name="Equation" r:id="rId46" imgW="1320480" imgH="393480" progId="Equation.3">
                  <p:embed/>
                  <p:pic>
                    <p:nvPicPr>
                      <p:cNvPr id="2052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365625"/>
                        <a:ext cx="20097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6" name="Object 46"/>
          <p:cNvGraphicFramePr>
            <a:graphicFrameLocks noChangeAspect="1"/>
          </p:cNvGraphicFramePr>
          <p:nvPr/>
        </p:nvGraphicFramePr>
        <p:xfrm>
          <a:off x="1187450" y="5373688"/>
          <a:ext cx="1255713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0" name="Equation" r:id="rId48" imgW="825480" imgH="241200" progId="Equation.3">
                  <p:embed/>
                </p:oleObj>
              </mc:Choice>
              <mc:Fallback>
                <p:oleObj name="Equation" r:id="rId48" imgW="825480" imgH="241200" progId="Equation.3">
                  <p:embed/>
                  <p:pic>
                    <p:nvPicPr>
                      <p:cNvPr id="2052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373688"/>
                        <a:ext cx="1255713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7" name="Text Box 47"/>
          <p:cNvSpPr txBox="1">
            <a:spLocks noChangeArrowheads="1"/>
          </p:cNvSpPr>
          <p:nvPr/>
        </p:nvSpPr>
        <p:spPr bwMode="auto">
          <a:xfrm>
            <a:off x="6516688" y="1341438"/>
            <a:ext cx="2460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omic Sans MS" pitchFamily="66" charset="0"/>
              </a:rPr>
              <a:t>GRAVITY BREAKS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Comic Sans MS" pitchFamily="66" charset="0"/>
              </a:rPr>
              <a:t>THE SIMMETRY</a:t>
            </a:r>
          </a:p>
        </p:txBody>
      </p:sp>
      <p:sp>
        <p:nvSpPr>
          <p:cNvPr id="20528" name="Text Box 48"/>
          <p:cNvSpPr txBox="1">
            <a:spLocks noChangeArrowheads="1"/>
          </p:cNvSpPr>
          <p:nvPr/>
        </p:nvSpPr>
        <p:spPr bwMode="auto">
          <a:xfrm>
            <a:off x="3132138" y="40767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u="sng">
                <a:solidFill>
                  <a:srgbClr val="0000FF"/>
                </a:solidFill>
              </a:rPr>
              <a:t>fringes</a:t>
            </a:r>
          </a:p>
        </p:txBody>
      </p:sp>
      <p:pic>
        <p:nvPicPr>
          <p:cNvPr id="20529" name="Picture 49" descr="fringes2_1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539750" y="4508500"/>
            <a:ext cx="3492500" cy="1416050"/>
          </a:xfrm>
          <a:prstGeom prst="rect">
            <a:avLst/>
          </a:prstGeom>
          <a:noFill/>
        </p:spPr>
      </p:pic>
      <p:sp>
        <p:nvSpPr>
          <p:cNvPr id="20530" name="Text Box 50"/>
          <p:cNvSpPr txBox="1">
            <a:spLocks noChangeArrowheads="1"/>
          </p:cNvSpPr>
          <p:nvPr/>
        </p:nvSpPr>
        <p:spPr bwMode="auto">
          <a:xfrm>
            <a:off x="684213" y="6092825"/>
            <a:ext cx="254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varying RAMAN laser’s phase</a:t>
            </a:r>
          </a:p>
        </p:txBody>
      </p:sp>
      <p:sp>
        <p:nvSpPr>
          <p:cNvPr id="20531" name="Text Box 51"/>
          <p:cNvSpPr txBox="1">
            <a:spLocks noChangeArrowheads="1"/>
          </p:cNvSpPr>
          <p:nvPr/>
        </p:nvSpPr>
        <p:spPr bwMode="auto">
          <a:xfrm>
            <a:off x="3995738" y="328453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/>
              <a:t>z</a:t>
            </a:r>
          </a:p>
        </p:txBody>
      </p:sp>
      <p:sp>
        <p:nvSpPr>
          <p:cNvPr id="20532" name="Text Box 52"/>
          <p:cNvSpPr txBox="1">
            <a:spLocks noChangeArrowheads="1"/>
          </p:cNvSpPr>
          <p:nvPr/>
        </p:nvSpPr>
        <p:spPr bwMode="auto">
          <a:xfrm>
            <a:off x="8388350" y="6021388"/>
            <a:ext cx="26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/>
              <a:t>t</a:t>
            </a:r>
          </a:p>
        </p:txBody>
      </p:sp>
      <p:sp>
        <p:nvSpPr>
          <p:cNvPr id="20534" name="Text Box 54"/>
          <p:cNvSpPr txBox="1">
            <a:spLocks noChangeArrowheads="1"/>
          </p:cNvSpPr>
          <p:nvPr/>
        </p:nvSpPr>
        <p:spPr bwMode="auto">
          <a:xfrm>
            <a:off x="6804025" y="1341438"/>
            <a:ext cx="194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totally symmetric </a:t>
            </a:r>
          </a:p>
          <a:p>
            <a:pPr algn="ctr"/>
            <a:r>
              <a:rPr lang="en-US"/>
              <a:t>evolution</a:t>
            </a:r>
          </a:p>
        </p:txBody>
      </p:sp>
      <p:sp>
        <p:nvSpPr>
          <p:cNvPr id="60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8" name="Rettangolo 57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9224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2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3" grpId="0" animBg="1"/>
      <p:bldP spid="20514" grpId="0" animBg="1"/>
      <p:bldP spid="20515" grpId="0" animBg="1"/>
      <p:bldP spid="20516" grpId="0" animBg="1"/>
      <p:bldP spid="20522" grpId="0" animBg="1"/>
      <p:bldP spid="20524" grpId="0"/>
      <p:bldP spid="20527" grpId="0"/>
      <p:bldP spid="20528" grpId="0"/>
      <p:bldP spid="20530" grpId="0"/>
      <p:bldP spid="205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agialogo"/>
          <p:cNvPicPr>
            <a:picLocks noChangeAspect="1" noChangeArrowheads="1"/>
          </p:cNvPicPr>
          <p:nvPr/>
        </p:nvPicPr>
        <p:blipFill>
          <a:blip r:embed="rId3">
            <a:lum bright="70000" contrast="-80000"/>
          </a:blip>
          <a:srcRect/>
          <a:stretch>
            <a:fillRect/>
          </a:stretch>
        </p:blipFill>
        <p:spPr bwMode="auto">
          <a:xfrm>
            <a:off x="2771775" y="836613"/>
            <a:ext cx="3908425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900113" y="2781300"/>
            <a:ext cx="7772400" cy="838200"/>
          </a:xfrm>
          <a:effectLst>
            <a:outerShdw dist="45791" dir="2021404" algn="ctr" rotWithShape="0">
              <a:srgbClr val="C0C0C0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en-GB" sz="3600" b="1" i="1" dirty="0" smtClean="0">
                <a:solidFill>
                  <a:srgbClr val="FF3300"/>
                </a:solidFill>
              </a:rPr>
              <a:t>MAGIA</a:t>
            </a:r>
            <a:endParaRPr lang="en-GB" sz="3600" dirty="0">
              <a:solidFill>
                <a:srgbClr val="FF3300"/>
              </a:solidFill>
            </a:endParaRPr>
          </a:p>
        </p:txBody>
      </p:sp>
      <p:pic>
        <p:nvPicPr>
          <p:cNvPr id="25604" name="Picture 4" descr="home-inf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0688" y="139700"/>
            <a:ext cx="1027112" cy="1006475"/>
          </a:xfrm>
          <a:prstGeom prst="rect">
            <a:avLst/>
          </a:prstGeom>
          <a:noFill/>
          <a:effectLst>
            <a:outerShdw dist="107763" dir="2700000" algn="ctr" rotWithShape="0">
              <a:schemeClr val="folHlink">
                <a:alpha val="50000"/>
              </a:schemeClr>
            </a:outerShdw>
          </a:effec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484438" y="3644900"/>
            <a:ext cx="4957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C0C0C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1" i="1" dirty="0" err="1">
                <a:solidFill>
                  <a:srgbClr val="FF3300"/>
                </a:solidFill>
                <a:latin typeface="Times New Roman" pitchFamily="18" charset="0"/>
              </a:rPr>
              <a:t>M</a:t>
            </a:r>
            <a:r>
              <a:rPr lang="en-GB" sz="1600" i="1" dirty="0" err="1">
                <a:latin typeface="Times New Roman" pitchFamily="18" charset="0"/>
              </a:rPr>
              <a:t>isura</a:t>
            </a:r>
            <a:r>
              <a:rPr lang="en-GB" sz="1600" i="1" dirty="0">
                <a:latin typeface="Times New Roman" pitchFamily="18" charset="0"/>
              </a:rPr>
              <a:t> </a:t>
            </a:r>
            <a:r>
              <a:rPr lang="en-GB" sz="1600" b="1" i="1" dirty="0" err="1">
                <a:solidFill>
                  <a:srgbClr val="FF3300"/>
                </a:solidFill>
                <a:latin typeface="Times New Roman" pitchFamily="18" charset="0"/>
              </a:rPr>
              <a:t>A</a:t>
            </a:r>
            <a:r>
              <a:rPr lang="en-GB" sz="1600" i="1" dirty="0" err="1">
                <a:latin typeface="Times New Roman" pitchFamily="18" charset="0"/>
              </a:rPr>
              <a:t>ccurata</a:t>
            </a:r>
            <a:r>
              <a:rPr lang="en-GB" sz="1600" i="1" dirty="0">
                <a:latin typeface="Times New Roman" pitchFamily="18" charset="0"/>
              </a:rPr>
              <a:t> </a:t>
            </a:r>
            <a:r>
              <a:rPr lang="en-GB" sz="1600" i="1" dirty="0" smtClean="0">
                <a:latin typeface="Times New Roman" pitchFamily="18" charset="0"/>
              </a:rPr>
              <a:t>di  </a:t>
            </a:r>
            <a:r>
              <a:rPr lang="en-GB" sz="1600" b="1" i="1" dirty="0">
                <a:solidFill>
                  <a:srgbClr val="FF3300"/>
                </a:solidFill>
                <a:latin typeface="Times New Roman" pitchFamily="18" charset="0"/>
              </a:rPr>
              <a:t>G</a:t>
            </a:r>
            <a:r>
              <a:rPr lang="en-GB" sz="1600" i="1" dirty="0">
                <a:latin typeface="Times New Roman" pitchFamily="18" charset="0"/>
              </a:rPr>
              <a:t>  </a:t>
            </a:r>
            <a:r>
              <a:rPr lang="en-GB" sz="1600" i="1" dirty="0" err="1">
                <a:latin typeface="Times New Roman" pitchFamily="18" charset="0"/>
              </a:rPr>
              <a:t>mediante</a:t>
            </a:r>
            <a:r>
              <a:rPr lang="en-GB" sz="1600" i="1" dirty="0">
                <a:latin typeface="Times New Roman" pitchFamily="18" charset="0"/>
              </a:rPr>
              <a:t> </a:t>
            </a:r>
            <a:r>
              <a:rPr lang="en-GB" sz="1600" b="1" i="1" dirty="0" err="1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GB" sz="1600" i="1" dirty="0" err="1">
                <a:latin typeface="Times New Roman" pitchFamily="18" charset="0"/>
              </a:rPr>
              <a:t>nterferometria</a:t>
            </a:r>
            <a:r>
              <a:rPr lang="en-GB" sz="1600" i="1" dirty="0">
                <a:latin typeface="Times New Roman" pitchFamily="18" charset="0"/>
              </a:rPr>
              <a:t> </a:t>
            </a:r>
            <a:r>
              <a:rPr lang="en-GB" sz="1600" b="1" i="1" dirty="0" err="1">
                <a:solidFill>
                  <a:srgbClr val="FF3300"/>
                </a:solidFill>
                <a:latin typeface="Times New Roman" pitchFamily="18" charset="0"/>
              </a:rPr>
              <a:t>A</a:t>
            </a:r>
            <a:r>
              <a:rPr lang="en-GB" sz="1600" i="1" dirty="0" err="1">
                <a:latin typeface="Times New Roman" pitchFamily="18" charset="0"/>
              </a:rPr>
              <a:t>tomica</a:t>
            </a:r>
            <a:endParaRPr lang="en-GB" sz="1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54"/>
          <p:cNvSpPr>
            <a:spLocks noChangeShapeType="1"/>
          </p:cNvSpPr>
          <p:nvPr/>
        </p:nvSpPr>
        <p:spPr bwMode="auto">
          <a:xfrm>
            <a:off x="0" y="1071546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572272"/>
            <a:ext cx="9144000" cy="0"/>
          </a:xfrm>
          <a:prstGeom prst="line">
            <a:avLst/>
          </a:prstGeom>
          <a:noFill/>
          <a:ln w="28575">
            <a:solidFill>
              <a:srgbClr val="0B00A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09575"/>
            <a:ext cx="8710613" cy="549275"/>
          </a:xfrm>
          <a:noFill/>
          <a:ln/>
        </p:spPr>
        <p:txBody>
          <a:bodyPr lIns="90000" tIns="46800" rIns="90000" bIns="46800" anchor="t"/>
          <a:lstStyle/>
          <a:p>
            <a:pPr algn="ctr"/>
            <a:r>
              <a:rPr lang="en-US" sz="3200" dirty="0" smtClean="0"/>
              <a:t>The big G issue</a:t>
            </a:r>
            <a:endParaRPr lang="it-IT" sz="3200" dirty="0"/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0" y="1255451"/>
            <a:ext cx="4908061" cy="3435643"/>
            <a:chOff x="4467492" y="961905"/>
            <a:chExt cx="4676498" cy="3273551"/>
          </a:xfrm>
        </p:grpSpPr>
        <p:grpSp>
          <p:nvGrpSpPr>
            <p:cNvPr id="8" name="Gruppo 7"/>
            <p:cNvGrpSpPr/>
            <p:nvPr/>
          </p:nvGrpSpPr>
          <p:grpSpPr>
            <a:xfrm>
              <a:off x="4467492" y="961905"/>
              <a:ext cx="4676498" cy="3273551"/>
              <a:chOff x="4467497" y="1051560"/>
              <a:chExt cx="4676503" cy="3273552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7497" y="1051560"/>
                <a:ext cx="4676503" cy="3273552"/>
              </a:xfrm>
              <a:prstGeom prst="rect">
                <a:avLst/>
              </a:prstGeom>
            </p:spPr>
          </p:pic>
          <p:sp>
            <p:nvSpPr>
              <p:cNvPr id="12" name="Rettangolo 11"/>
              <p:cNvSpPr/>
              <p:nvPr/>
            </p:nvSpPr>
            <p:spPr>
              <a:xfrm>
                <a:off x="6041035" y="4101084"/>
                <a:ext cx="2807208" cy="2240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Ovale 8"/>
            <p:cNvSpPr/>
            <p:nvPr/>
          </p:nvSpPr>
          <p:spPr>
            <a:xfrm>
              <a:off x="8101574" y="1719073"/>
              <a:ext cx="347472" cy="32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e 9"/>
            <p:cNvSpPr/>
            <p:nvPr/>
          </p:nvSpPr>
          <p:spPr>
            <a:xfrm>
              <a:off x="6101578" y="1839248"/>
              <a:ext cx="347472" cy="32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ttangolo 12"/>
          <p:cNvSpPr/>
          <p:nvPr/>
        </p:nvSpPr>
        <p:spPr>
          <a:xfrm>
            <a:off x="132072" y="5120660"/>
            <a:ext cx="8931173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/>
              <a:t>“The wide </a:t>
            </a:r>
            <a:r>
              <a:rPr lang="en-GB" sz="1600" u="sng" dirty="0" smtClean="0"/>
              <a:t>disagreement</a:t>
            </a:r>
            <a:r>
              <a:rPr lang="en-GB" sz="1600" dirty="0" smtClean="0"/>
              <a:t> among recent measured values of </a:t>
            </a:r>
            <a:r>
              <a:rPr lang="en-GB" sz="1600" i="1" dirty="0" smtClean="0"/>
              <a:t>G</a:t>
            </a:r>
            <a:r>
              <a:rPr lang="en-GB" sz="1600" dirty="0"/>
              <a:t> must cast some doubt on our abilities in this crucial area of small-force measurement and in other areas where similar techniques are used. This is an </a:t>
            </a:r>
            <a:r>
              <a:rPr lang="en-GB" sz="1600" u="sng" dirty="0"/>
              <a:t>unsatisfactory </a:t>
            </a:r>
            <a:r>
              <a:rPr lang="en-GB" sz="1600" u="sng" dirty="0" smtClean="0"/>
              <a:t>situation</a:t>
            </a:r>
            <a:r>
              <a:rPr lang="en-GB" sz="1600" dirty="0" smtClean="0"/>
              <a:t>” [*] </a:t>
            </a:r>
            <a:endParaRPr lang="en-GB" sz="1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908061" y="3650024"/>
            <a:ext cx="429728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GB" sz="1600" dirty="0" smtClean="0"/>
              <a:t>Macroscopic probe (detailed modelling)</a:t>
            </a:r>
          </a:p>
          <a:p>
            <a:pPr marL="285750" indent="-285750">
              <a:buBlip>
                <a:blip r:embed="rId3"/>
              </a:buBlip>
            </a:pPr>
            <a:r>
              <a:rPr lang="en-GB" sz="1600" dirty="0" smtClean="0"/>
              <a:t>Mechanical influences hard to control (gravity is weak!)</a:t>
            </a:r>
          </a:p>
          <a:p>
            <a:pPr marL="285750" indent="-285750">
              <a:buBlip>
                <a:blip r:embed="rId3"/>
              </a:buBlip>
            </a:pPr>
            <a:r>
              <a:rPr lang="en-GB" sz="1600" dirty="0" smtClean="0"/>
              <a:t>Two-centuries old concept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06" y="1558762"/>
            <a:ext cx="2806052" cy="21045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8" name="CasellaDiTesto 17"/>
          <p:cNvSpPr txBox="1"/>
          <p:nvPr/>
        </p:nvSpPr>
        <p:spPr>
          <a:xfrm>
            <a:off x="5765281" y="125964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«</a:t>
            </a:r>
            <a:r>
              <a:rPr lang="it-IT" dirty="0" err="1" smtClean="0"/>
              <a:t>Classical</a:t>
            </a:r>
            <a:r>
              <a:rPr lang="it-IT" dirty="0" smtClean="0"/>
              <a:t>»» Instruments </a:t>
            </a:r>
            <a:endParaRPr lang="it-IT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48" y="1649438"/>
            <a:ext cx="1185397" cy="1991096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0" y="6242723"/>
            <a:ext cx="9200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smtClean="0"/>
              <a:t>[*] Outcome of the Royal Society meeting ‘The Newtonian constant of gravitation, a constant too difficult to measure?’ (2014)</a:t>
            </a:r>
            <a:endParaRPr lang="en-GB" sz="1200" dirty="0"/>
          </a:p>
        </p:txBody>
      </p:sp>
      <p:sp>
        <p:nvSpPr>
          <p:cNvPr id="32" name="Rettangolo 31"/>
          <p:cNvSpPr/>
          <p:nvPr/>
        </p:nvSpPr>
        <p:spPr>
          <a:xfrm>
            <a:off x="36512" y="657227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Rosi</a:t>
            </a:r>
            <a:r>
              <a:rPr lang="en-US" sz="1200" dirty="0" smtClean="0"/>
              <a:t>								        </a:t>
            </a:r>
            <a:r>
              <a:rPr lang="en-GB" sz="1200" i="1" dirty="0" smtClean="0"/>
              <a:t>MEGANTE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2514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3472</TotalTime>
  <Words>2204</Words>
  <Application>Microsoft Office PowerPoint</Application>
  <PresentationFormat>On-screen Show (4:3)</PresentationFormat>
  <Paragraphs>408</Paragraphs>
  <Slides>42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4" baseType="lpstr">
      <vt:lpstr>AdvOT6cf683fe.I</vt:lpstr>
      <vt:lpstr>AdvOTd2911d6f</vt:lpstr>
      <vt:lpstr>AdvOTd2911d6f+fb</vt:lpstr>
      <vt:lpstr>Arail</vt:lpstr>
      <vt:lpstr>Arimo</vt:lpstr>
      <vt:lpstr>CMR10</vt:lpstr>
      <vt:lpstr>ITC Bookman</vt:lpstr>
      <vt:lpstr>Microsoft YaHei</vt:lpstr>
      <vt:lpstr>StarSymbol</vt:lpstr>
      <vt:lpstr>Arial</vt:lpstr>
      <vt:lpstr>Arial Black</vt:lpstr>
      <vt:lpstr>Calibri</vt:lpstr>
      <vt:lpstr>Cambria Math</vt:lpstr>
      <vt:lpstr>Comic Sans MS</vt:lpstr>
      <vt:lpstr>Helvetica</vt:lpstr>
      <vt:lpstr>Symbol</vt:lpstr>
      <vt:lpstr>Tahoma</vt:lpstr>
      <vt:lpstr>Times New Roman</vt:lpstr>
      <vt:lpstr>Wingdings</vt:lpstr>
      <vt:lpstr>Pixel</vt:lpstr>
      <vt:lpstr>Equation</vt:lpstr>
      <vt:lpstr>CorelDRAW</vt:lpstr>
      <vt:lpstr>Measuring the Gravitational constant with Atom interferometry for Novel fundamental physics Test (MEGANTE)</vt:lpstr>
      <vt:lpstr>Outline</vt:lpstr>
      <vt:lpstr>Atom Interferometry</vt:lpstr>
      <vt:lpstr>Atom Interferometry for gravity measurement</vt:lpstr>
      <vt:lpstr>Atom / light Interferometry: the analogy</vt:lpstr>
      <vt:lpstr>Atom Interferometry: theory</vt:lpstr>
      <vt:lpstr>Atom Interferometry: theory</vt:lpstr>
      <vt:lpstr>MAGIA</vt:lpstr>
      <vt:lpstr>The big G issue</vt:lpstr>
      <vt:lpstr>MAGIA   -   the procedure</vt:lpstr>
      <vt:lpstr>MAGIA   -   the idea</vt:lpstr>
      <vt:lpstr>MAGIA - the experimental sequence</vt:lpstr>
      <vt:lpstr>MAGIA - the apparatus</vt:lpstr>
      <vt:lpstr>MAGIA - the apparatus</vt:lpstr>
      <vt:lpstr>MAGIA - the apparatus</vt:lpstr>
      <vt:lpstr>MAGIA - the apparatus</vt:lpstr>
      <vt:lpstr>The G measurement</vt:lpstr>
      <vt:lpstr>Systematic</vt:lpstr>
      <vt:lpstr>Current status</vt:lpstr>
      <vt:lpstr>Current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tests using simultaneous atom interferometers</dc:title>
  <dc:creator>Fantaman</dc:creator>
  <cp:lastModifiedBy>Magia</cp:lastModifiedBy>
  <cp:revision>117</cp:revision>
  <dcterms:created xsi:type="dcterms:W3CDTF">2017-10-25T09:30:05Z</dcterms:created>
  <dcterms:modified xsi:type="dcterms:W3CDTF">2019-03-03T18:23:11Z</dcterms:modified>
</cp:coreProperties>
</file>