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32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96"/>
    <p:restoredTop sz="94676"/>
  </p:normalViewPr>
  <p:slideViewPr>
    <p:cSldViewPr snapToGrid="0" snapToObjects="1">
      <p:cViewPr varScale="1">
        <p:scale>
          <a:sx n="67" d="100"/>
          <a:sy n="67" d="100"/>
        </p:scale>
        <p:origin x="16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E3CFA-0155-9B43-A1B9-966CDD52AC2E}" type="datetimeFigureOut">
              <a:rPr lang="it-IT" smtClean="0"/>
              <a:t>28/02/19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023D-2B65-7C40-BD58-A2E99D4AE94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97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DF72E-3004-47EC-9737-349E3E7E59B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52D-DA84-1A4C-8140-36104DE7AD94}" type="datetimeFigureOut">
              <a:rPr lang="it-IT" smtClean="0"/>
              <a:t>28/02/19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4970-B2A0-314A-B118-5BCAF9F20B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51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52D-DA84-1A4C-8140-36104DE7AD94}" type="datetimeFigureOut">
              <a:rPr lang="it-IT" smtClean="0"/>
              <a:t>28/02/19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4970-B2A0-314A-B118-5BCAF9F20B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5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52D-DA84-1A4C-8140-36104DE7AD94}" type="datetimeFigureOut">
              <a:rPr lang="it-IT" smtClean="0"/>
              <a:t>28/02/19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4970-B2A0-314A-B118-5BCAF9F20B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54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52D-DA84-1A4C-8140-36104DE7AD94}" type="datetimeFigureOut">
              <a:rPr lang="it-IT" smtClean="0"/>
              <a:t>28/02/19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4970-B2A0-314A-B118-5BCAF9F20B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41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52D-DA84-1A4C-8140-36104DE7AD94}" type="datetimeFigureOut">
              <a:rPr lang="it-IT" smtClean="0"/>
              <a:t>28/02/19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4970-B2A0-314A-B118-5BCAF9F20B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31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52D-DA84-1A4C-8140-36104DE7AD94}" type="datetimeFigureOut">
              <a:rPr lang="it-IT" smtClean="0"/>
              <a:t>28/02/19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4970-B2A0-314A-B118-5BCAF9F20B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18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52D-DA84-1A4C-8140-36104DE7AD94}" type="datetimeFigureOut">
              <a:rPr lang="it-IT" smtClean="0"/>
              <a:t>28/02/19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4970-B2A0-314A-B118-5BCAF9F20B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00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52D-DA84-1A4C-8140-36104DE7AD94}" type="datetimeFigureOut">
              <a:rPr lang="it-IT" smtClean="0"/>
              <a:t>28/02/19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4970-B2A0-314A-B118-5BCAF9F20B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44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52D-DA84-1A4C-8140-36104DE7AD94}" type="datetimeFigureOut">
              <a:rPr lang="it-IT" smtClean="0"/>
              <a:t>28/02/19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4970-B2A0-314A-B118-5BCAF9F20B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49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52D-DA84-1A4C-8140-36104DE7AD94}" type="datetimeFigureOut">
              <a:rPr lang="it-IT" smtClean="0"/>
              <a:t>28/02/19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4970-B2A0-314A-B118-5BCAF9F20B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68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52D-DA84-1A4C-8140-36104DE7AD94}" type="datetimeFigureOut">
              <a:rPr lang="it-IT" smtClean="0"/>
              <a:t>28/02/19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4970-B2A0-314A-B118-5BCAF9F20B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55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252D-DA84-1A4C-8140-36104DE7AD94}" type="datetimeFigureOut">
              <a:rPr lang="it-IT" smtClean="0"/>
              <a:t>28/02/19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4970-B2A0-314A-B118-5BCAF9F20B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88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4D2CF-59AD-034C-A5F6-DF7C90784995}"/>
              </a:ext>
            </a:extLst>
          </p:cNvPr>
          <p:cNvSpPr txBox="1"/>
          <p:nvPr/>
        </p:nvSpPr>
        <p:spPr>
          <a:xfrm>
            <a:off x="0" y="0"/>
            <a:ext cx="9134732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E2AAE-8906-3D47-81CE-5FC6C909E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86" y="5710214"/>
            <a:ext cx="1831660" cy="9244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58BF1C8-FEA9-4789-AA9F-9390CD07C465}"/>
              </a:ext>
            </a:extLst>
          </p:cNvPr>
          <p:cNvSpPr txBox="1"/>
          <p:nvPr/>
        </p:nvSpPr>
        <p:spPr>
          <a:xfrm>
            <a:off x="419296" y="5248549"/>
            <a:ext cx="871543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08A52"/>
                </a:solidFill>
              </a:rPr>
              <a:t>On behalf of the local organising committee:</a:t>
            </a:r>
            <a:br>
              <a:rPr lang="en-GB" sz="2800" dirty="0">
                <a:solidFill>
                  <a:srgbClr val="F08A52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A. </a:t>
            </a:r>
            <a:r>
              <a:rPr lang="it-IT" dirty="0" err="1">
                <a:solidFill>
                  <a:schemeClr val="bg1"/>
                </a:solidFill>
              </a:rPr>
              <a:t>Colaleo</a:t>
            </a:r>
            <a:r>
              <a:rPr lang="it-IT" dirty="0">
                <a:solidFill>
                  <a:schemeClr val="bg1"/>
                </a:solidFill>
              </a:rPr>
              <a:t>, A. Ranieri, </a:t>
            </a:r>
            <a:r>
              <a:rPr lang="it-IT" dirty="0" err="1">
                <a:solidFill>
                  <a:schemeClr val="bg1"/>
                </a:solidFill>
              </a:rPr>
              <a:t>R</a:t>
            </a:r>
            <a:r>
              <a:rPr lang="it-IT" dirty="0">
                <a:solidFill>
                  <a:schemeClr val="bg1"/>
                </a:solidFill>
              </a:rPr>
              <a:t>. Venditti, P. </a:t>
            </a:r>
            <a:r>
              <a:rPr lang="it-IT" dirty="0" err="1">
                <a:solidFill>
                  <a:schemeClr val="bg1"/>
                </a:solidFill>
              </a:rPr>
              <a:t>Verwilligen</a:t>
            </a:r>
            <a:r>
              <a:rPr lang="it-IT" dirty="0">
                <a:solidFill>
                  <a:schemeClr val="bg1"/>
                </a:solidFill>
              </a:rPr>
              <a:t> (INFN)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G. Iaselli (</a:t>
            </a:r>
            <a:r>
              <a:rPr lang="it-IT" dirty="0" err="1">
                <a:solidFill>
                  <a:schemeClr val="bg1"/>
                </a:solidFill>
              </a:rPr>
              <a:t>PoliBA</a:t>
            </a:r>
            <a:r>
              <a:rPr lang="it-IT" dirty="0">
                <a:solidFill>
                  <a:schemeClr val="bg1"/>
                </a:solidFill>
              </a:rPr>
              <a:t>),  </a:t>
            </a:r>
            <a:r>
              <a:rPr lang="it-IT" dirty="0" err="1">
                <a:solidFill>
                  <a:schemeClr val="bg1"/>
                </a:solidFill>
              </a:rPr>
              <a:t>S.Nuzzo</a:t>
            </a:r>
            <a:r>
              <a:rPr lang="it-IT" dirty="0">
                <a:solidFill>
                  <a:schemeClr val="bg1"/>
                </a:solidFill>
              </a:rPr>
              <a:t> (</a:t>
            </a:r>
            <a:r>
              <a:rPr lang="it-IT" dirty="0" err="1">
                <a:solidFill>
                  <a:schemeClr val="bg1"/>
                </a:solidFill>
              </a:rPr>
              <a:t>UniBA</a:t>
            </a:r>
            <a:r>
              <a:rPr lang="it-IT" dirty="0">
                <a:solidFill>
                  <a:schemeClr val="bg1"/>
                </a:solidFill>
              </a:rPr>
              <a:t>)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A. Lorusso, D. Manno, M. Martino A. Perrone (</a:t>
            </a:r>
            <a:r>
              <a:rPr lang="it-IT" dirty="0" err="1">
                <a:solidFill>
                  <a:schemeClr val="bg1"/>
                </a:solidFill>
              </a:rPr>
              <a:t>UniSAL</a:t>
            </a:r>
            <a:r>
              <a:rPr lang="it-IT" dirty="0">
                <a:solidFill>
                  <a:schemeClr val="bg1"/>
                </a:solidFill>
              </a:rPr>
              <a:t>)</a:t>
            </a:r>
            <a:br>
              <a:rPr lang="it-IT" sz="1600" u="sng" dirty="0"/>
            </a:br>
            <a:endParaRPr lang="it-IT" sz="1600" u="sng" dirty="0"/>
          </a:p>
          <a:p>
            <a:endParaRPr lang="en-GB" sz="2800" dirty="0">
              <a:solidFill>
                <a:srgbClr val="F08A5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9296" y="1696565"/>
            <a:ext cx="8215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+mj-lt"/>
              </a:rPr>
              <a:t>News of the Local Organising Committee</a:t>
            </a:r>
          </a:p>
        </p:txBody>
      </p:sp>
      <p:cxnSp>
        <p:nvCxnSpPr>
          <p:cNvPr id="11" name="Connettore 1 10"/>
          <p:cNvCxnSpPr>
            <a:cxnSpLocks/>
          </p:cNvCxnSpPr>
          <p:nvPr/>
        </p:nvCxnSpPr>
        <p:spPr>
          <a:xfrm flipV="1">
            <a:off x="523346" y="5633977"/>
            <a:ext cx="5429935" cy="1"/>
          </a:xfrm>
          <a:prstGeom prst="line">
            <a:avLst/>
          </a:prstGeom>
          <a:ln w="28575">
            <a:solidFill>
              <a:srgbClr val="F08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28564" y="4829960"/>
            <a:ext cx="817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INFN </a:t>
            </a:r>
            <a:r>
              <a:rPr lang="en-GB" sz="2400" dirty="0" err="1">
                <a:solidFill>
                  <a:schemeClr val="bg1"/>
                </a:solidFill>
                <a:latin typeface="+mj-lt"/>
              </a:rPr>
              <a:t>sez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. Bari</a:t>
            </a:r>
            <a:endParaRPr lang="en-GB" sz="2400" dirty="0">
              <a:solidFill>
                <a:srgbClr val="F08A52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771C0E9-2971-40CE-BCAA-85BAE2BC709E}"/>
              </a:ext>
            </a:extLst>
          </p:cNvPr>
          <p:cNvSpPr/>
          <p:nvPr/>
        </p:nvSpPr>
        <p:spPr>
          <a:xfrm>
            <a:off x="133085" y="649499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BARI, </a:t>
            </a:r>
            <a:r>
              <a:rPr lang="en-GB" sz="2000" dirty="0" err="1">
                <a:solidFill>
                  <a:schemeClr val="bg1"/>
                </a:solidFill>
              </a:rPr>
              <a:t>Febr</a:t>
            </a:r>
            <a:r>
              <a:rPr lang="en-GB" sz="2000" dirty="0">
                <a:solidFill>
                  <a:schemeClr val="bg1"/>
                </a:solidFill>
              </a:rPr>
              <a:t> 28 2019</a:t>
            </a:r>
          </a:p>
        </p:txBody>
      </p:sp>
      <p:sp>
        <p:nvSpPr>
          <p:cNvPr id="10" name="CasellaDiTesto 11">
            <a:extLst>
              <a:ext uri="{FF2B5EF4-FFF2-40B4-BE49-F238E27FC236}">
                <a16:creationId xmlns:a16="http://schemas.microsoft.com/office/drawing/2014/main" id="{724422DD-3DC7-FC4C-B4DC-0BBF2EC46368}"/>
              </a:ext>
            </a:extLst>
          </p:cNvPr>
          <p:cNvSpPr txBox="1"/>
          <p:nvPr/>
        </p:nvSpPr>
        <p:spPr>
          <a:xfrm>
            <a:off x="433413" y="4486807"/>
            <a:ext cx="817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Piet </a:t>
            </a:r>
            <a:r>
              <a:rPr lang="en-GB" sz="2400" dirty="0" err="1">
                <a:solidFill>
                  <a:schemeClr val="bg1"/>
                </a:solidFill>
                <a:latin typeface="+mj-lt"/>
              </a:rPr>
              <a:t>Verwilligen</a:t>
            </a:r>
            <a:endParaRPr lang="en-GB" sz="2400" dirty="0">
              <a:solidFill>
                <a:srgbClr val="F08A52"/>
              </a:solidFill>
            </a:endParaRPr>
          </a:p>
        </p:txBody>
      </p:sp>
      <p:sp>
        <p:nvSpPr>
          <p:cNvPr id="13" name="CasellaDiTesto 11">
            <a:extLst>
              <a:ext uri="{FF2B5EF4-FFF2-40B4-BE49-F238E27FC236}">
                <a16:creationId xmlns:a16="http://schemas.microsoft.com/office/drawing/2014/main" id="{2BA2DAD7-0532-3D40-AD1F-4C2B8E1952E0}"/>
              </a:ext>
            </a:extLst>
          </p:cNvPr>
          <p:cNvSpPr txBox="1"/>
          <p:nvPr/>
        </p:nvSpPr>
        <p:spPr>
          <a:xfrm>
            <a:off x="439039" y="3288215"/>
            <a:ext cx="817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GB" sz="2400" baseline="30000" dirty="0">
                <a:solidFill>
                  <a:schemeClr val="bg1"/>
                </a:solidFill>
                <a:latin typeface="+mj-lt"/>
              </a:rPr>
              <a:t>nd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 Scientific Committee Meeting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j-lt"/>
              </a:rPr>
              <a:t>28 February 2019</a:t>
            </a:r>
            <a:endParaRPr lang="en-GB" sz="2400" dirty="0">
              <a:solidFill>
                <a:srgbClr val="F08A5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4494F-D286-E846-9299-3D050DCC7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19" y="240061"/>
            <a:ext cx="2729941" cy="7858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044D36-86A7-AF47-8355-B8793502B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636" y="4829959"/>
            <a:ext cx="2185096" cy="8194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B7AB10-20AD-864C-A096-D39FCC5E1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896" y="3109722"/>
            <a:ext cx="1978167" cy="8609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DE3294-F038-3644-B5DD-C0DD19ADE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4304" y="4085117"/>
            <a:ext cx="2060982" cy="64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6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D7DC7-77F2-BA4D-87AA-0012B763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087441" cy="1143000"/>
          </a:xfrm>
        </p:spPr>
        <p:txBody>
          <a:bodyPr/>
          <a:lstStyle/>
          <a:p>
            <a:r>
              <a:rPr lang="it-IT" dirty="0" err="1"/>
              <a:t>Overview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47C87-3545-4E43-9342-5D1250763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 err="1"/>
              <a:t>Communication</a:t>
            </a:r>
            <a:r>
              <a:rPr lang="it-IT" sz="2400" b="1" dirty="0"/>
              <a:t>:</a:t>
            </a:r>
          </a:p>
          <a:p>
            <a:pPr lvl="1"/>
            <a:r>
              <a:rPr lang="it-IT" sz="2000" dirty="0" err="1"/>
              <a:t>Indico.infn.it</a:t>
            </a:r>
            <a:r>
              <a:rPr lang="it-IT" sz="2000" dirty="0"/>
              <a:t>/e/rcgd19</a:t>
            </a:r>
          </a:p>
          <a:p>
            <a:pPr lvl="1"/>
            <a:r>
              <a:rPr lang="it-IT" sz="2000" dirty="0"/>
              <a:t>Poster</a:t>
            </a:r>
          </a:p>
          <a:p>
            <a:pPr lvl="1"/>
            <a:r>
              <a:rPr lang="it-IT" sz="2000" dirty="0" err="1">
                <a:solidFill>
                  <a:srgbClr val="FF0000"/>
                </a:solidFill>
              </a:rPr>
              <a:t>Need</a:t>
            </a:r>
            <a:r>
              <a:rPr lang="it-IT" sz="2000" dirty="0">
                <a:solidFill>
                  <a:srgbClr val="FF0000"/>
                </a:solidFill>
              </a:rPr>
              <a:t> to spread the voice </a:t>
            </a:r>
            <a:r>
              <a:rPr lang="it-IT" sz="2000" dirty="0" err="1">
                <a:solidFill>
                  <a:srgbClr val="FF0000"/>
                </a:solidFill>
              </a:rPr>
              <a:t>now</a:t>
            </a:r>
            <a:endParaRPr lang="it-IT" sz="2000" dirty="0">
              <a:solidFill>
                <a:srgbClr val="FF0000"/>
              </a:solidFill>
            </a:endParaRPr>
          </a:p>
          <a:p>
            <a:r>
              <a:rPr lang="it-IT" sz="2400" b="1" dirty="0" err="1"/>
              <a:t>Organisation</a:t>
            </a:r>
            <a:r>
              <a:rPr lang="it-IT" sz="2400" b="1" dirty="0"/>
              <a:t>:</a:t>
            </a:r>
          </a:p>
          <a:p>
            <a:pPr lvl="1"/>
            <a:r>
              <a:rPr lang="it-IT" sz="2000" dirty="0"/>
              <a:t>Hotels</a:t>
            </a:r>
          </a:p>
          <a:p>
            <a:pPr lvl="1"/>
            <a:r>
              <a:rPr lang="it-IT" sz="2000" dirty="0"/>
              <a:t>Catering</a:t>
            </a:r>
          </a:p>
          <a:p>
            <a:r>
              <a:rPr lang="it-IT" sz="2400" b="1" dirty="0" err="1"/>
              <a:t>Invited</a:t>
            </a:r>
            <a:r>
              <a:rPr lang="it-IT" sz="2400" b="1" dirty="0"/>
              <a:t> Speakers</a:t>
            </a:r>
          </a:p>
          <a:p>
            <a:r>
              <a:rPr lang="it-IT" sz="2400" b="1" dirty="0"/>
              <a:t>Agenda </a:t>
            </a:r>
            <a:r>
              <a:rPr lang="it-IT" sz="2400" b="1" dirty="0" err="1"/>
              <a:t>Proposal</a:t>
            </a:r>
            <a:endParaRPr lang="it-IT" sz="2400" b="1" dirty="0"/>
          </a:p>
          <a:p>
            <a:r>
              <a:rPr lang="it-IT" sz="2400" b="1" dirty="0" err="1"/>
              <a:t>Scientific</a:t>
            </a:r>
            <a:r>
              <a:rPr lang="it-IT" sz="2400" b="1" dirty="0"/>
              <a:t> </a:t>
            </a:r>
            <a:r>
              <a:rPr lang="it-IT" sz="2400" b="1" dirty="0" err="1"/>
              <a:t>Discussion</a:t>
            </a:r>
            <a:endParaRPr lang="it-IT" sz="2400" b="1" dirty="0"/>
          </a:p>
          <a:p>
            <a:endParaRPr lang="it-IT" sz="2400" b="1" dirty="0"/>
          </a:p>
          <a:p>
            <a:endParaRPr lang="it-IT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6FC84-EF8D-274A-831F-11B8D2E19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641" y="274638"/>
            <a:ext cx="4430918" cy="64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2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01988-1AAE-1C43-9C25-AE46CEF3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187714-C6F7-0341-ABDB-B08B799DA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63232"/>
            <a:ext cx="8229600" cy="43998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098B32-15A0-F945-B697-EFBCA2215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-2393966"/>
            <a:ext cx="8229600" cy="38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1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2E46-1E32-3F46-B414-1D5695C9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Invited</a:t>
            </a:r>
            <a:r>
              <a:rPr lang="it-IT" dirty="0"/>
              <a:t> 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F88FD-074C-1642-A53F-9FA37E32E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Andrea Ferrari				- DLC State of the Art</a:t>
            </a:r>
          </a:p>
          <a:p>
            <a:r>
              <a:rPr lang="it-IT" sz="2800" dirty="0"/>
              <a:t>Antonio </a:t>
            </a:r>
            <a:r>
              <a:rPr lang="it-IT" sz="2800" dirty="0" err="1"/>
              <a:t>Miotello</a:t>
            </a:r>
            <a:r>
              <a:rPr lang="it-IT" sz="2800" dirty="0"/>
              <a:t>			- </a:t>
            </a:r>
            <a:r>
              <a:rPr lang="it-IT" sz="2800" dirty="0" err="1"/>
              <a:t>Deposition</a:t>
            </a:r>
            <a:r>
              <a:rPr lang="it-IT" sz="2800" dirty="0"/>
              <a:t> </a:t>
            </a:r>
            <a:r>
              <a:rPr lang="it-IT" sz="2800" dirty="0" err="1"/>
              <a:t>Techniques</a:t>
            </a:r>
            <a:endParaRPr lang="it-IT" sz="2800" dirty="0"/>
          </a:p>
          <a:p>
            <a:r>
              <a:rPr lang="it-IT" sz="2800" dirty="0" err="1"/>
              <a:t>Esteban</a:t>
            </a:r>
            <a:r>
              <a:rPr lang="it-IT" sz="2800" dirty="0"/>
              <a:t> </a:t>
            </a:r>
            <a:r>
              <a:rPr lang="it-IT" sz="2800" dirty="0" err="1"/>
              <a:t>Broitman</a:t>
            </a:r>
            <a:r>
              <a:rPr lang="it-IT" sz="2800" dirty="0"/>
              <a:t>			- DLC </a:t>
            </a:r>
            <a:r>
              <a:rPr lang="it-IT" sz="2800" dirty="0" err="1"/>
              <a:t>Characterization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521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0CD0-44BB-704A-B3FB-FFDE460B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388" y="274638"/>
            <a:ext cx="7014411" cy="1143000"/>
          </a:xfrm>
        </p:spPr>
        <p:txBody>
          <a:bodyPr/>
          <a:lstStyle/>
          <a:p>
            <a:r>
              <a:rPr lang="it-IT" dirty="0"/>
              <a:t>Andrea C. Ferrari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063D7B-5815-E24D-9B27-56D6D51CE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388" y="274638"/>
            <a:ext cx="1968729" cy="26249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D6C796-42D7-7F4A-8C5C-82596C3CF1D8}"/>
              </a:ext>
            </a:extLst>
          </p:cNvPr>
          <p:cNvSpPr txBox="1"/>
          <p:nvPr/>
        </p:nvSpPr>
        <p:spPr>
          <a:xfrm>
            <a:off x="2626673" y="1145285"/>
            <a:ext cx="6060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Professor of </a:t>
            </a:r>
            <a:r>
              <a:rPr lang="it-IT" dirty="0" err="1"/>
              <a:t>nanotechnology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University</a:t>
            </a:r>
            <a:r>
              <a:rPr lang="it-IT" dirty="0"/>
              <a:t> of Cambridge. He </a:t>
            </a:r>
            <a:r>
              <a:rPr lang="it-IT" dirty="0" err="1"/>
              <a:t>founded</a:t>
            </a:r>
            <a:r>
              <a:rPr lang="it-IT" dirty="0"/>
              <a:t> and </a:t>
            </a:r>
            <a:r>
              <a:rPr lang="it-IT" dirty="0" err="1"/>
              <a:t>directs</a:t>
            </a:r>
            <a:r>
              <a:rPr lang="it-IT" dirty="0"/>
              <a:t> the Cambridge </a:t>
            </a:r>
            <a:r>
              <a:rPr lang="it-IT" dirty="0" err="1"/>
              <a:t>Graphene</a:t>
            </a:r>
            <a:r>
              <a:rPr lang="it-IT" dirty="0"/>
              <a:t> Centre and </a:t>
            </a:r>
            <a:r>
              <a:rPr lang="it-IT" dirty="0" err="1"/>
              <a:t>is</a:t>
            </a:r>
            <a:r>
              <a:rPr lang="it-IT" dirty="0"/>
              <a:t> the Science and Technology </a:t>
            </a:r>
            <a:r>
              <a:rPr lang="it-IT" dirty="0" err="1"/>
              <a:t>Officer</a:t>
            </a:r>
            <a:r>
              <a:rPr lang="it-IT" dirty="0"/>
              <a:t> of the 1B EUR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Graphene</a:t>
            </a:r>
            <a:r>
              <a:rPr lang="it-IT" dirty="0"/>
              <a:t> </a:t>
            </a:r>
            <a:r>
              <a:rPr lang="it-IT" dirty="0" err="1"/>
              <a:t>Flagship</a:t>
            </a:r>
            <a:r>
              <a:rPr lang="it-IT" dirty="0"/>
              <a:t>, on Future </a:t>
            </a:r>
            <a:r>
              <a:rPr lang="it-IT" dirty="0" err="1"/>
              <a:t>Emerging</a:t>
            </a:r>
            <a:r>
              <a:rPr lang="it-IT" dirty="0"/>
              <a:t> Technologies. </a:t>
            </a:r>
            <a:br>
              <a:rPr lang="it-IT" dirty="0"/>
            </a:br>
            <a:r>
              <a:rPr lang="it-IT" dirty="0"/>
              <a:t>He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Fellow</a:t>
            </a:r>
            <a:r>
              <a:rPr lang="it-IT" dirty="0"/>
              <a:t> of the American </a:t>
            </a:r>
            <a:r>
              <a:rPr lang="it-IT" dirty="0" err="1"/>
              <a:t>Physical</a:t>
            </a:r>
            <a:r>
              <a:rPr lang="it-IT" dirty="0"/>
              <a:t> Society and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received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Council</a:t>
            </a:r>
            <a:r>
              <a:rPr lang="it-IT" dirty="0"/>
              <a:t> Awards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4820D-294F-8546-BECF-0909580C84A3}"/>
              </a:ext>
            </a:extLst>
          </p:cNvPr>
          <p:cNvSpPr txBox="1"/>
          <p:nvPr/>
        </p:nvSpPr>
        <p:spPr>
          <a:xfrm>
            <a:off x="529388" y="3092116"/>
            <a:ext cx="80288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His </a:t>
            </a:r>
            <a:r>
              <a:rPr lang="it-IT" sz="2000" dirty="0" err="1">
                <a:solidFill>
                  <a:srgbClr val="FF0000"/>
                </a:solidFill>
              </a:rPr>
              <a:t>research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interests</a:t>
            </a:r>
            <a:r>
              <a:rPr lang="it-IT" sz="2000" dirty="0">
                <a:solidFill>
                  <a:srgbClr val="FF0000"/>
                </a:solidFill>
              </a:rPr>
              <a:t> include </a:t>
            </a:r>
            <a:r>
              <a:rPr lang="it-IT" sz="2000" dirty="0" err="1">
                <a:solidFill>
                  <a:srgbClr val="FF0000"/>
                </a:solidFill>
              </a:rPr>
              <a:t>growth</a:t>
            </a:r>
            <a:r>
              <a:rPr lang="it-IT" sz="2000" dirty="0">
                <a:solidFill>
                  <a:srgbClr val="FF0000"/>
                </a:solidFill>
              </a:rPr>
              <a:t>, </a:t>
            </a:r>
            <a:r>
              <a:rPr lang="it-IT" sz="2000" dirty="0" err="1">
                <a:solidFill>
                  <a:srgbClr val="FF0000"/>
                </a:solidFill>
              </a:rPr>
              <a:t>modelling</a:t>
            </a:r>
            <a:r>
              <a:rPr lang="it-IT" sz="2000" dirty="0">
                <a:solidFill>
                  <a:srgbClr val="FF0000"/>
                </a:solidFill>
              </a:rPr>
              <a:t>, </a:t>
            </a:r>
            <a:r>
              <a:rPr lang="it-IT" sz="2000" dirty="0" err="1">
                <a:solidFill>
                  <a:srgbClr val="FF0000"/>
                </a:solidFill>
              </a:rPr>
              <a:t>characterisation</a:t>
            </a:r>
            <a:r>
              <a:rPr lang="it-IT" sz="2000" dirty="0">
                <a:solidFill>
                  <a:srgbClr val="FF0000"/>
                </a:solidFill>
              </a:rPr>
              <a:t> and </a:t>
            </a:r>
            <a:r>
              <a:rPr lang="it-IT" sz="2000" dirty="0" err="1">
                <a:solidFill>
                  <a:srgbClr val="FF0000"/>
                </a:solidFill>
              </a:rPr>
              <a:t>devices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based</a:t>
            </a:r>
            <a:r>
              <a:rPr lang="it-IT" sz="2000" dirty="0">
                <a:solidFill>
                  <a:srgbClr val="FF0000"/>
                </a:solidFill>
              </a:rPr>
              <a:t> on </a:t>
            </a:r>
            <a:r>
              <a:rPr lang="it-IT" sz="2000" dirty="0" err="1">
                <a:solidFill>
                  <a:srgbClr val="FF0000"/>
                </a:solidFill>
              </a:rPr>
              <a:t>nanomaterials</a:t>
            </a:r>
            <a:r>
              <a:rPr lang="it-IT" sz="2000" dirty="0">
                <a:solidFill>
                  <a:srgbClr val="FF0000"/>
                </a:solidFill>
              </a:rPr>
              <a:t>. </a:t>
            </a:r>
            <a:r>
              <a:rPr lang="it-IT" sz="2000" dirty="0"/>
              <a:t>In </a:t>
            </a:r>
            <a:r>
              <a:rPr lang="it-IT" sz="2000" dirty="0" err="1"/>
              <a:t>particular</a:t>
            </a:r>
            <a:r>
              <a:rPr lang="it-IT" sz="2000" dirty="0"/>
              <a:t> he </a:t>
            </a:r>
            <a:r>
              <a:rPr lang="it-IT" sz="2000" dirty="0" err="1"/>
              <a:t>has</a:t>
            </a:r>
            <a:r>
              <a:rPr lang="it-IT" sz="2000" dirty="0"/>
              <a:t> made </a:t>
            </a:r>
            <a:r>
              <a:rPr lang="it-IT" sz="2000" dirty="0" err="1"/>
              <a:t>pioneering</a:t>
            </a:r>
            <a:r>
              <a:rPr lang="it-IT" sz="2000" dirty="0"/>
              <a:t> </a:t>
            </a:r>
            <a:r>
              <a:rPr lang="it-IT" sz="2000" dirty="0" err="1"/>
              <a:t>contributions</a:t>
            </a:r>
            <a:r>
              <a:rPr lang="it-IT" sz="2000" dirty="0"/>
              <a:t> in the </a:t>
            </a:r>
            <a:r>
              <a:rPr lang="it-IT" sz="2000" dirty="0" err="1"/>
              <a:t>field</a:t>
            </a:r>
            <a:r>
              <a:rPr lang="it-IT" sz="2000" dirty="0"/>
              <a:t> of </a:t>
            </a:r>
            <a:r>
              <a:rPr lang="it-IT" sz="2000" dirty="0">
                <a:solidFill>
                  <a:srgbClr val="FF0000"/>
                </a:solidFill>
              </a:rPr>
              <a:t>carbon-</a:t>
            </a:r>
            <a:r>
              <a:rPr lang="it-IT" sz="2000" dirty="0" err="1">
                <a:solidFill>
                  <a:srgbClr val="FF0000"/>
                </a:solidFill>
              </a:rPr>
              <a:t>based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nanotechnology</a:t>
            </a:r>
            <a:r>
              <a:rPr lang="it-IT" sz="2000" dirty="0">
                <a:solidFill>
                  <a:srgbClr val="FF0000"/>
                </a:solidFill>
              </a:rPr>
              <a:t>, </a:t>
            </a:r>
            <a:r>
              <a:rPr lang="it-IT" sz="2000" dirty="0" err="1"/>
              <a:t>developing</a:t>
            </a:r>
            <a:r>
              <a:rPr lang="it-IT" sz="2000" dirty="0"/>
              <a:t> </a:t>
            </a:r>
            <a:r>
              <a:rPr lang="it-IT" sz="2000" dirty="0" err="1"/>
              <a:t>graphene</a:t>
            </a:r>
            <a:r>
              <a:rPr lang="it-IT" sz="2000" dirty="0"/>
              <a:t>, </a:t>
            </a:r>
            <a:r>
              <a:rPr lang="it-IT" sz="2000" dirty="0" err="1"/>
              <a:t>nanotubes</a:t>
            </a:r>
            <a:r>
              <a:rPr lang="it-IT" sz="2000" dirty="0"/>
              <a:t>, </a:t>
            </a:r>
            <a:r>
              <a:rPr lang="it-IT" sz="2000" dirty="0" err="1">
                <a:solidFill>
                  <a:srgbClr val="FF0000"/>
                </a:solidFill>
              </a:rPr>
              <a:t>diamond-like</a:t>
            </a:r>
            <a:r>
              <a:rPr lang="it-IT" sz="2000" dirty="0">
                <a:solidFill>
                  <a:srgbClr val="FF0000"/>
                </a:solidFill>
              </a:rPr>
              <a:t> carbon </a:t>
            </a:r>
            <a:r>
              <a:rPr lang="it-IT" sz="2000" dirty="0"/>
              <a:t>for </a:t>
            </a:r>
            <a:r>
              <a:rPr lang="it-IT" sz="2000" dirty="0" err="1"/>
              <a:t>electronics</a:t>
            </a:r>
            <a:r>
              <a:rPr lang="it-IT" sz="2000" dirty="0"/>
              <a:t> and </a:t>
            </a:r>
            <a:r>
              <a:rPr lang="it-IT" sz="2000" dirty="0" err="1"/>
              <a:t>photonics</a:t>
            </a:r>
            <a:r>
              <a:rPr lang="it-IT" sz="2000" dirty="0"/>
              <a:t>. He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published</a:t>
            </a:r>
            <a:r>
              <a:rPr lang="it-IT" sz="2000" dirty="0"/>
              <a:t> over 330 </a:t>
            </a:r>
            <a:r>
              <a:rPr lang="it-IT" sz="2000" dirty="0" err="1"/>
              <a:t>scientific</a:t>
            </a:r>
            <a:r>
              <a:rPr lang="it-IT" sz="2000" dirty="0"/>
              <a:t> </a:t>
            </a:r>
            <a:r>
              <a:rPr lang="it-IT" sz="2000" dirty="0" err="1"/>
              <a:t>articles</a:t>
            </a:r>
            <a:r>
              <a:rPr lang="it-IT" sz="2000" dirty="0"/>
              <a:t> and </a:t>
            </a:r>
            <a:r>
              <a:rPr lang="it-IT" sz="2000" dirty="0" err="1"/>
              <a:t>his</a:t>
            </a:r>
            <a:r>
              <a:rPr lang="it-IT" sz="2000" dirty="0"/>
              <a:t> work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cited</a:t>
            </a:r>
            <a:r>
              <a:rPr lang="it-IT" sz="2000" dirty="0"/>
              <a:t> over 71,000 </a:t>
            </a:r>
            <a:r>
              <a:rPr lang="it-IT" sz="2000" dirty="0" err="1"/>
              <a:t>times</a:t>
            </a:r>
            <a:r>
              <a:rPr lang="it-IT" sz="2000" dirty="0"/>
              <a:t>, with an H </a:t>
            </a:r>
            <a:r>
              <a:rPr lang="it-IT" sz="2000" dirty="0" err="1"/>
              <a:t>index</a:t>
            </a:r>
            <a:r>
              <a:rPr lang="it-IT" sz="2000" dirty="0"/>
              <a:t> of 96. In 2014, 2015, 2016 he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among</a:t>
            </a:r>
            <a:r>
              <a:rPr lang="it-IT" sz="2000" dirty="0"/>
              <a:t> the </a:t>
            </a:r>
            <a:r>
              <a:rPr lang="it-IT" sz="2000" dirty="0" err="1"/>
              <a:t>most</a:t>
            </a:r>
            <a:r>
              <a:rPr lang="it-IT" sz="2000" dirty="0"/>
              <a:t> </a:t>
            </a:r>
            <a:r>
              <a:rPr lang="it-IT" sz="2000" dirty="0" err="1"/>
              <a:t>cited</a:t>
            </a:r>
            <a:r>
              <a:rPr lang="it-IT" sz="2000" dirty="0"/>
              <a:t> </a:t>
            </a:r>
            <a:r>
              <a:rPr lang="it-IT" sz="2000" dirty="0" err="1"/>
              <a:t>researchers</a:t>
            </a:r>
            <a:r>
              <a:rPr lang="it-IT" sz="2000" dirty="0"/>
              <a:t> in the world	 </a:t>
            </a:r>
            <a:r>
              <a:rPr lang="it-IT" sz="2000" b="1" dirty="0">
                <a:solidFill>
                  <a:srgbClr val="FF0000"/>
                </a:solidFill>
              </a:rPr>
              <a:t>(info from 2017)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7C3703-8C53-824A-B5F2-1BB406D7D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3" y="5659467"/>
            <a:ext cx="7950649" cy="8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0FF01-6346-4844-AC98-92C1749C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6" y="274638"/>
            <a:ext cx="6136104" cy="1143000"/>
          </a:xfrm>
        </p:spPr>
        <p:txBody>
          <a:bodyPr/>
          <a:lstStyle/>
          <a:p>
            <a:r>
              <a:rPr lang="it-IT" dirty="0"/>
              <a:t>Antonio </a:t>
            </a:r>
            <a:r>
              <a:rPr lang="it-IT" dirty="0" err="1"/>
              <a:t>Miotello</a:t>
            </a:r>
            <a:endParaRPr lang="it-IT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EB600B-0B50-DF4B-B415-5736D8126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245" y="517358"/>
            <a:ext cx="1687166" cy="25340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ED31C3-2319-7B47-94C0-0CB7ECA0CAD9}"/>
              </a:ext>
            </a:extLst>
          </p:cNvPr>
          <p:cNvSpPr txBox="1"/>
          <p:nvPr/>
        </p:nvSpPr>
        <p:spPr>
          <a:xfrm>
            <a:off x="2959768" y="1417638"/>
            <a:ext cx="5727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Vice </a:t>
            </a:r>
            <a:r>
              <a:rPr lang="it-IT" dirty="0" err="1"/>
              <a:t>Director</a:t>
            </a:r>
            <a:r>
              <a:rPr lang="it-IT" dirty="0"/>
              <a:t> </a:t>
            </a:r>
            <a:r>
              <a:rPr lang="it-IT" dirty="0" err="1"/>
              <a:t>Department</a:t>
            </a:r>
            <a:r>
              <a:rPr lang="it-IT" dirty="0"/>
              <a:t> of </a:t>
            </a:r>
            <a:r>
              <a:rPr lang="it-IT" dirty="0" err="1"/>
              <a:t>Physics</a:t>
            </a:r>
            <a:r>
              <a:rPr lang="it-IT" dirty="0"/>
              <a:t> </a:t>
            </a:r>
            <a:r>
              <a:rPr lang="it-IT" dirty="0" err="1"/>
              <a:t>University</a:t>
            </a:r>
            <a:r>
              <a:rPr lang="it-IT" dirty="0"/>
              <a:t> of Trento </a:t>
            </a:r>
          </a:p>
          <a:p>
            <a:r>
              <a:rPr lang="it-IT" dirty="0"/>
              <a:t>Full Professor of </a:t>
            </a:r>
            <a:r>
              <a:rPr lang="it-IT" dirty="0" err="1"/>
              <a:t>Physics</a:t>
            </a:r>
            <a:endParaRPr lang="it-IT" dirty="0"/>
          </a:p>
          <a:p>
            <a:r>
              <a:rPr lang="it-IT" dirty="0"/>
              <a:t>Expert in </a:t>
            </a:r>
            <a:r>
              <a:rPr lang="it-IT" dirty="0" err="1"/>
              <a:t>Pulsed</a:t>
            </a:r>
            <a:r>
              <a:rPr lang="it-IT" dirty="0"/>
              <a:t> Laser </a:t>
            </a:r>
            <a:r>
              <a:rPr lang="it-IT" dirty="0" err="1"/>
              <a:t>Deposition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781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08AB-B5C6-9F45-B024-0F08FD26F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16" y="274638"/>
            <a:ext cx="5137484" cy="1143000"/>
          </a:xfrm>
        </p:spPr>
        <p:txBody>
          <a:bodyPr/>
          <a:lstStyle/>
          <a:p>
            <a:r>
              <a:rPr lang="it-IT" dirty="0" err="1"/>
              <a:t>Esteban</a:t>
            </a:r>
            <a:r>
              <a:rPr lang="it-IT" dirty="0"/>
              <a:t> </a:t>
            </a:r>
            <a:r>
              <a:rPr lang="it-IT" dirty="0" err="1"/>
              <a:t>Broitman</a:t>
            </a:r>
            <a:endParaRPr lang="it-IT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757CF8-117A-0F43-AB46-E29BB8798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863" y="408404"/>
            <a:ext cx="1962483" cy="19624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D5447D-6AEF-4743-9540-31427940B0B6}"/>
              </a:ext>
            </a:extLst>
          </p:cNvPr>
          <p:cNvSpPr txBox="1"/>
          <p:nvPr/>
        </p:nvSpPr>
        <p:spPr>
          <a:xfrm>
            <a:off x="613611" y="2743200"/>
            <a:ext cx="78566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Esteban</a:t>
            </a:r>
            <a:r>
              <a:rPr lang="it-IT" dirty="0"/>
              <a:t> </a:t>
            </a:r>
            <a:r>
              <a:rPr lang="it-IT" dirty="0" err="1"/>
              <a:t>Broitman</a:t>
            </a:r>
            <a:r>
              <a:rPr lang="it-IT" dirty="0"/>
              <a:t> </a:t>
            </a:r>
            <a:r>
              <a:rPr lang="it-IT" dirty="0" err="1"/>
              <a:t>holds</a:t>
            </a:r>
            <a:r>
              <a:rPr lang="it-IT" dirty="0"/>
              <a:t> a </a:t>
            </a:r>
            <a:r>
              <a:rPr lang="it-IT" dirty="0" err="1"/>
              <a:t>Ph.D</a:t>
            </a:r>
            <a:r>
              <a:rPr lang="it-IT" dirty="0"/>
              <a:t>. in </a:t>
            </a:r>
            <a:r>
              <a:rPr lang="it-IT" dirty="0" err="1"/>
              <a:t>Physics</a:t>
            </a:r>
            <a:r>
              <a:rPr lang="it-IT" dirty="0"/>
              <a:t> from the </a:t>
            </a:r>
            <a:r>
              <a:rPr lang="it-IT" dirty="0" err="1"/>
              <a:t>University</a:t>
            </a:r>
            <a:r>
              <a:rPr lang="it-IT" dirty="0"/>
              <a:t> of Buenos Aires (Argentina), and a </a:t>
            </a:r>
            <a:r>
              <a:rPr lang="it-IT" dirty="0" err="1"/>
              <a:t>Docent</a:t>
            </a:r>
            <a:r>
              <a:rPr lang="it-IT" dirty="0"/>
              <a:t> (</a:t>
            </a:r>
            <a:r>
              <a:rPr lang="it-IT" dirty="0" err="1"/>
              <a:t>Habilitation</a:t>
            </a:r>
            <a:r>
              <a:rPr lang="it-IT" dirty="0"/>
              <a:t>) </a:t>
            </a:r>
            <a:r>
              <a:rPr lang="it-IT" dirty="0" err="1"/>
              <a:t>degree</a:t>
            </a:r>
            <a:r>
              <a:rPr lang="it-IT" dirty="0"/>
              <a:t> in </a:t>
            </a:r>
            <a:r>
              <a:rPr lang="it-IT" dirty="0" err="1"/>
              <a:t>Tribology</a:t>
            </a:r>
            <a:r>
              <a:rPr lang="it-IT" dirty="0"/>
              <a:t> from Linköping </a:t>
            </a:r>
            <a:r>
              <a:rPr lang="it-IT" dirty="0" err="1"/>
              <a:t>University</a:t>
            </a:r>
            <a:r>
              <a:rPr lang="it-IT" dirty="0"/>
              <a:t> (</a:t>
            </a:r>
            <a:r>
              <a:rPr lang="it-IT" dirty="0" err="1"/>
              <a:t>Sweden</a:t>
            </a:r>
            <a:r>
              <a:rPr lang="it-IT" dirty="0"/>
              <a:t>). He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doing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and </a:t>
            </a:r>
            <a:r>
              <a:rPr lang="it-IT" dirty="0" err="1"/>
              <a:t>teaching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University</a:t>
            </a:r>
            <a:r>
              <a:rPr lang="it-IT" dirty="0"/>
              <a:t> of Buenos Aires, The College of William &amp; Mary (USA), Carnegie Mellon </a:t>
            </a:r>
            <a:r>
              <a:rPr lang="it-IT" dirty="0" err="1"/>
              <a:t>University</a:t>
            </a:r>
            <a:r>
              <a:rPr lang="it-IT" dirty="0"/>
              <a:t> (USA), Linköping </a:t>
            </a:r>
            <a:r>
              <a:rPr lang="it-IT" dirty="0" err="1"/>
              <a:t>University</a:t>
            </a:r>
            <a:r>
              <a:rPr lang="it-IT" dirty="0"/>
              <a:t>, and </a:t>
            </a:r>
            <a:r>
              <a:rPr lang="it-IT" dirty="0" err="1"/>
              <a:t>invited</a:t>
            </a:r>
            <a:r>
              <a:rPr lang="it-IT" dirty="0"/>
              <a:t> Professor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University</a:t>
            </a:r>
            <a:r>
              <a:rPr lang="it-IT" dirty="0"/>
              <a:t> of Sao Pablo (Brazil), and the </a:t>
            </a:r>
            <a:r>
              <a:rPr lang="it-IT" dirty="0" err="1"/>
              <a:t>Chinese</a:t>
            </a:r>
            <a:r>
              <a:rPr lang="it-IT" dirty="0"/>
              <a:t> Academy of </a:t>
            </a:r>
            <a:r>
              <a:rPr lang="it-IT" dirty="0" err="1"/>
              <a:t>Sciences</a:t>
            </a:r>
            <a:r>
              <a:rPr lang="it-IT" dirty="0"/>
              <a:t>. He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presently</a:t>
            </a:r>
            <a:r>
              <a:rPr lang="it-IT" dirty="0"/>
              <a:t> a Senior </a:t>
            </a:r>
            <a:r>
              <a:rPr lang="it-IT" dirty="0" err="1"/>
              <a:t>Scientist</a:t>
            </a:r>
            <a:r>
              <a:rPr lang="it-IT" dirty="0"/>
              <a:t> in the area of </a:t>
            </a:r>
            <a:r>
              <a:rPr lang="it-IT" dirty="0" err="1"/>
              <a:t>Coatings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SKF </a:t>
            </a:r>
            <a:r>
              <a:rPr lang="it-IT" dirty="0" err="1"/>
              <a:t>Research</a:t>
            </a:r>
            <a:r>
              <a:rPr lang="it-IT" dirty="0"/>
              <a:t> and Technology Development Center in Netherlands. </a:t>
            </a:r>
            <a:r>
              <a:rPr lang="it-IT" dirty="0">
                <a:solidFill>
                  <a:srgbClr val="FF0000"/>
                </a:solidFill>
              </a:rPr>
              <a:t>His </a:t>
            </a:r>
            <a:r>
              <a:rPr lang="it-IT" dirty="0" err="1">
                <a:solidFill>
                  <a:srgbClr val="FF0000"/>
                </a:solidFill>
              </a:rPr>
              <a:t>activities</a:t>
            </a:r>
            <a:r>
              <a:rPr lang="it-IT" dirty="0">
                <a:solidFill>
                  <a:srgbClr val="FF0000"/>
                </a:solidFill>
              </a:rPr>
              <a:t> focus on the use of </a:t>
            </a:r>
            <a:r>
              <a:rPr lang="it-IT" dirty="0" err="1">
                <a:solidFill>
                  <a:srgbClr val="FF0000"/>
                </a:solidFill>
              </a:rPr>
              <a:t>advanced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surface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engineering</a:t>
            </a:r>
            <a:r>
              <a:rPr lang="it-IT" dirty="0">
                <a:solidFill>
                  <a:srgbClr val="FF0000"/>
                </a:solidFill>
              </a:rPr>
              <a:t> to control </a:t>
            </a:r>
            <a:r>
              <a:rPr lang="it-IT" dirty="0" err="1">
                <a:solidFill>
                  <a:srgbClr val="FF0000"/>
                </a:solidFill>
              </a:rPr>
              <a:t>friction</a:t>
            </a:r>
            <a:r>
              <a:rPr lang="it-IT" dirty="0">
                <a:solidFill>
                  <a:srgbClr val="FF0000"/>
                </a:solidFill>
              </a:rPr>
              <a:t> and </a:t>
            </a:r>
            <a:r>
              <a:rPr lang="it-IT" dirty="0" err="1">
                <a:solidFill>
                  <a:srgbClr val="FF0000"/>
                </a:solidFill>
              </a:rPr>
              <a:t>wear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</a:t>
            </a:r>
            <a:r>
              <a:rPr lang="it-IT" dirty="0">
                <a:solidFill>
                  <a:srgbClr val="FF0000"/>
                </a:solidFill>
              </a:rPr>
              <a:t> the macro-, micro-, and nano-</a:t>
            </a:r>
            <a:r>
              <a:rPr lang="it-IT" dirty="0" err="1">
                <a:solidFill>
                  <a:srgbClr val="FF0000"/>
                </a:solidFill>
              </a:rPr>
              <a:t>scales</a:t>
            </a:r>
            <a:r>
              <a:rPr lang="it-IT" dirty="0">
                <a:solidFill>
                  <a:srgbClr val="FF0000"/>
                </a:solidFill>
              </a:rPr>
              <a:t>. He </a:t>
            </a:r>
            <a:r>
              <a:rPr lang="it-IT" dirty="0" err="1">
                <a:solidFill>
                  <a:srgbClr val="FF0000"/>
                </a:solidFill>
              </a:rPr>
              <a:t>is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especially</a:t>
            </a:r>
            <a:r>
              <a:rPr lang="it-IT" dirty="0">
                <a:solidFill>
                  <a:srgbClr val="FF0000"/>
                </a:solidFill>
              </a:rPr>
              <a:t> world-wide </a:t>
            </a:r>
            <a:r>
              <a:rPr lang="it-IT" dirty="0" err="1">
                <a:solidFill>
                  <a:srgbClr val="FF0000"/>
                </a:solidFill>
              </a:rPr>
              <a:t>known</a:t>
            </a:r>
            <a:r>
              <a:rPr lang="it-IT" dirty="0">
                <a:solidFill>
                  <a:srgbClr val="FF0000"/>
                </a:solidFill>
              </a:rPr>
              <a:t> for </a:t>
            </a:r>
            <a:r>
              <a:rPr lang="it-IT" dirty="0" err="1">
                <a:solidFill>
                  <a:srgbClr val="FF0000"/>
                </a:solidFill>
              </a:rPr>
              <a:t>his</a:t>
            </a:r>
            <a:r>
              <a:rPr lang="it-IT" dirty="0">
                <a:solidFill>
                  <a:srgbClr val="FF0000"/>
                </a:solidFill>
              </a:rPr>
              <a:t> work on carbon-</a:t>
            </a:r>
            <a:r>
              <a:rPr lang="it-IT" dirty="0" err="1">
                <a:solidFill>
                  <a:srgbClr val="FF0000"/>
                </a:solidFill>
              </a:rPr>
              <a:t>based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coatings</a:t>
            </a:r>
            <a:r>
              <a:rPr lang="it-IT" dirty="0">
                <a:solidFill>
                  <a:srgbClr val="FF0000"/>
                </a:solidFill>
              </a:rPr>
              <a:t> (</a:t>
            </a:r>
            <a:r>
              <a:rPr lang="it-IT" dirty="0" err="1">
                <a:solidFill>
                  <a:srgbClr val="FF0000"/>
                </a:solidFill>
              </a:rPr>
              <a:t>like</a:t>
            </a:r>
            <a:r>
              <a:rPr lang="it-IT" dirty="0">
                <a:solidFill>
                  <a:srgbClr val="FF0000"/>
                </a:solidFill>
              </a:rPr>
              <a:t> carbon-</a:t>
            </a:r>
            <a:r>
              <a:rPr lang="it-IT" dirty="0" err="1">
                <a:solidFill>
                  <a:srgbClr val="FF0000"/>
                </a:solidFill>
              </a:rPr>
              <a:t>nitride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films</a:t>
            </a:r>
            <a:r>
              <a:rPr lang="it-IT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9BC00-2D3E-1941-B85F-83164B222F5E}"/>
              </a:ext>
            </a:extLst>
          </p:cNvPr>
          <p:cNvSpPr txBox="1"/>
          <p:nvPr/>
        </p:nvSpPr>
        <p:spPr>
          <a:xfrm>
            <a:off x="2851484" y="1215189"/>
            <a:ext cx="5835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Senior </a:t>
            </a:r>
            <a:r>
              <a:rPr lang="it-IT" dirty="0" err="1"/>
              <a:t>Scientist</a:t>
            </a:r>
            <a:r>
              <a:rPr lang="it-IT" dirty="0"/>
              <a:t> </a:t>
            </a:r>
          </a:p>
          <a:p>
            <a:r>
              <a:rPr lang="it-IT" b="1" dirty="0"/>
              <a:t>SKF </a:t>
            </a:r>
            <a:r>
              <a:rPr lang="it-IT" b="1" dirty="0" err="1"/>
              <a:t>Research</a:t>
            </a:r>
            <a:r>
              <a:rPr lang="it-IT" b="1" dirty="0"/>
              <a:t> &amp; Technology Development Center</a:t>
            </a:r>
          </a:p>
          <a:p>
            <a:r>
              <a:rPr lang="it-IT" dirty="0" err="1"/>
              <a:t>Nieuwegein</a:t>
            </a:r>
            <a:r>
              <a:rPr lang="it-IT" dirty="0"/>
              <a:t>, Utrecht, Netherlands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859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2C3F8-92C7-8047-8526-704B46F0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Agenda </a:t>
            </a:r>
            <a:r>
              <a:rPr lang="it-IT" dirty="0" err="1"/>
              <a:t>Proposal</a:t>
            </a:r>
            <a:r>
              <a:rPr lang="it-IT" dirty="0"/>
              <a:t>: </a:t>
            </a:r>
            <a:r>
              <a:rPr lang="it-IT" dirty="0" err="1"/>
              <a:t>Monday</a:t>
            </a:r>
            <a:r>
              <a:rPr lang="it-IT" dirty="0"/>
              <a:t> 13/05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D0249-65E8-7E40-8827-06AFAE7B5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4706"/>
            <a:ext cx="7886700" cy="4832257"/>
          </a:xfrm>
        </p:spPr>
        <p:txBody>
          <a:bodyPr>
            <a:normAutofit fontScale="92500" lnSpcReduction="20000"/>
          </a:bodyPr>
          <a:lstStyle/>
          <a:p>
            <a:r>
              <a:rPr lang="it-IT" sz="2400" b="1" dirty="0"/>
              <a:t>1st Session: </a:t>
            </a:r>
            <a:r>
              <a:rPr lang="it-IT" sz="2400" b="1" dirty="0" err="1"/>
              <a:t>Introduction</a:t>
            </a:r>
            <a:r>
              <a:rPr lang="it-IT" sz="2400" b="1" dirty="0"/>
              <a:t> &amp; </a:t>
            </a:r>
            <a:r>
              <a:rPr lang="it-IT" sz="2400" b="1" dirty="0" err="1"/>
              <a:t>Past</a:t>
            </a:r>
            <a:r>
              <a:rPr lang="it-IT" sz="2400" b="1" dirty="0"/>
              <a:t> Experience with DLC for MPGD</a:t>
            </a:r>
          </a:p>
          <a:p>
            <a:pPr lvl="1"/>
            <a:r>
              <a:rPr lang="it-IT" sz="1700" b="1" dirty="0" err="1">
                <a:solidFill>
                  <a:srgbClr val="FF0000"/>
                </a:solidFill>
              </a:rPr>
              <a:t>Atsuhiko</a:t>
            </a:r>
            <a:r>
              <a:rPr lang="it-IT" sz="1700" b="1" dirty="0">
                <a:solidFill>
                  <a:srgbClr val="FF0000"/>
                </a:solidFill>
              </a:rPr>
              <a:t> </a:t>
            </a:r>
            <a:r>
              <a:rPr lang="it-IT" sz="1700" b="1" dirty="0" err="1">
                <a:solidFill>
                  <a:srgbClr val="FF0000"/>
                </a:solidFill>
              </a:rPr>
              <a:t>Ochi</a:t>
            </a:r>
            <a:r>
              <a:rPr lang="it-IT" sz="1700" b="1" dirty="0">
                <a:solidFill>
                  <a:srgbClr val="FF0000"/>
                </a:solidFill>
              </a:rPr>
              <a:t> with input of </a:t>
            </a:r>
            <a:r>
              <a:rPr lang="it-IT" sz="1700" b="1" dirty="0" err="1">
                <a:solidFill>
                  <a:srgbClr val="FF0000"/>
                </a:solidFill>
              </a:rPr>
              <a:t>us</a:t>
            </a:r>
            <a:r>
              <a:rPr lang="it-IT" sz="1700" b="1" dirty="0">
                <a:solidFill>
                  <a:srgbClr val="FF0000"/>
                </a:solidFill>
              </a:rPr>
              <a:t> </a:t>
            </a:r>
            <a:r>
              <a:rPr lang="it-IT" sz="1700" b="1" dirty="0" err="1">
                <a:solidFill>
                  <a:srgbClr val="FF0000"/>
                </a:solidFill>
              </a:rPr>
              <a:t>all</a:t>
            </a:r>
            <a:r>
              <a:rPr lang="it-IT" sz="1700" b="1" dirty="0">
                <a:solidFill>
                  <a:srgbClr val="FF0000"/>
                </a:solidFill>
              </a:rPr>
              <a:t> to </a:t>
            </a:r>
            <a:r>
              <a:rPr lang="it-IT" sz="1700" b="1" dirty="0" err="1">
                <a:solidFill>
                  <a:srgbClr val="FF0000"/>
                </a:solidFill>
              </a:rPr>
              <a:t>give</a:t>
            </a:r>
            <a:r>
              <a:rPr lang="it-IT" sz="1700" b="1" dirty="0">
                <a:solidFill>
                  <a:srgbClr val="FF0000"/>
                </a:solidFill>
              </a:rPr>
              <a:t> </a:t>
            </a:r>
            <a:r>
              <a:rPr lang="it-IT" sz="1700" b="1" dirty="0" err="1">
                <a:solidFill>
                  <a:srgbClr val="FF0000"/>
                </a:solidFill>
              </a:rPr>
              <a:t>direction</a:t>
            </a:r>
            <a:r>
              <a:rPr lang="it-IT" sz="1700" b="1" dirty="0">
                <a:solidFill>
                  <a:srgbClr val="FF0000"/>
                </a:solidFill>
              </a:rPr>
              <a:t> to the meeting</a:t>
            </a:r>
          </a:p>
          <a:p>
            <a:r>
              <a:rPr lang="it-IT" sz="2400" b="1" dirty="0"/>
              <a:t>2° Session: Resistive </a:t>
            </a:r>
            <a:r>
              <a:rPr lang="it-IT" sz="2400" b="1" dirty="0" err="1"/>
              <a:t>Thin</a:t>
            </a:r>
            <a:r>
              <a:rPr lang="it-IT" sz="2400" b="1" dirty="0"/>
              <a:t> </a:t>
            </a:r>
            <a:r>
              <a:rPr lang="it-IT" sz="2400" b="1" dirty="0" err="1"/>
              <a:t>Films</a:t>
            </a:r>
            <a:endParaRPr lang="it-IT" sz="2400" b="1" dirty="0"/>
          </a:p>
          <a:p>
            <a:pPr lvl="1"/>
            <a:r>
              <a:rPr lang="it-IT" sz="1700" b="1" i="1" dirty="0" err="1">
                <a:solidFill>
                  <a:srgbClr val="FF0000"/>
                </a:solidFill>
              </a:rPr>
              <a:t>Invited</a:t>
            </a:r>
            <a:r>
              <a:rPr lang="it-IT" sz="1700" b="1" i="1" dirty="0">
                <a:solidFill>
                  <a:srgbClr val="FF0000"/>
                </a:solidFill>
              </a:rPr>
              <a:t> speaker: prof Andrea Ferrari – DLC state of the Art</a:t>
            </a:r>
          </a:p>
          <a:p>
            <a:pPr lvl="1"/>
            <a:r>
              <a:rPr lang="it-IT" sz="1700" b="1" i="1" dirty="0" err="1">
                <a:solidFill>
                  <a:srgbClr val="FF0000"/>
                </a:solidFill>
              </a:rPr>
              <a:t>Overview</a:t>
            </a:r>
            <a:r>
              <a:rPr lang="it-IT" sz="1700" b="1" i="1" dirty="0">
                <a:solidFill>
                  <a:srgbClr val="FF0000"/>
                </a:solidFill>
              </a:rPr>
              <a:t> of </a:t>
            </a:r>
            <a:r>
              <a:rPr lang="it-IT" sz="1700" b="1" i="1" dirty="0" err="1">
                <a:solidFill>
                  <a:srgbClr val="FF0000"/>
                </a:solidFill>
              </a:rPr>
              <a:t>different</a:t>
            </a:r>
            <a:r>
              <a:rPr lang="it-IT" sz="1700" b="1" i="1" dirty="0">
                <a:solidFill>
                  <a:srgbClr val="FF0000"/>
                </a:solidFill>
              </a:rPr>
              <a:t> </a:t>
            </a:r>
            <a:r>
              <a:rPr lang="it-IT" sz="1700" b="1" i="1" dirty="0" err="1">
                <a:solidFill>
                  <a:srgbClr val="FF0000"/>
                </a:solidFill>
              </a:rPr>
              <a:t>materials</a:t>
            </a:r>
            <a:r>
              <a:rPr lang="it-IT" sz="1700" b="1" i="1" dirty="0">
                <a:solidFill>
                  <a:srgbClr val="FF0000"/>
                </a:solidFill>
              </a:rPr>
              <a:t> – Editor </a:t>
            </a:r>
            <a:r>
              <a:rPr lang="it-IT" sz="1700" b="1" i="1" dirty="0" err="1">
                <a:solidFill>
                  <a:srgbClr val="FF0000"/>
                </a:solidFill>
              </a:rPr>
              <a:t>Applied</a:t>
            </a:r>
            <a:r>
              <a:rPr lang="it-IT" sz="1700" b="1" i="1" dirty="0">
                <a:solidFill>
                  <a:srgbClr val="FF0000"/>
                </a:solidFill>
              </a:rPr>
              <a:t> Surface </a:t>
            </a:r>
            <a:r>
              <a:rPr lang="it-IT" sz="1700" b="1" i="1" dirty="0" err="1">
                <a:solidFill>
                  <a:srgbClr val="FF0000"/>
                </a:solidFill>
              </a:rPr>
              <a:t>Sciences</a:t>
            </a:r>
            <a:endParaRPr lang="it-IT" sz="1700" b="1" i="1" dirty="0"/>
          </a:p>
          <a:p>
            <a:pPr lvl="1"/>
            <a:r>
              <a:rPr lang="it-IT" sz="1700" i="1" dirty="0" err="1"/>
              <a:t>Traditional</a:t>
            </a:r>
            <a:r>
              <a:rPr lang="it-IT" sz="1700" i="1" dirty="0"/>
              <a:t> </a:t>
            </a:r>
            <a:r>
              <a:rPr lang="it-IT" sz="1700" i="1" dirty="0" err="1"/>
              <a:t>techniques</a:t>
            </a:r>
            <a:r>
              <a:rPr lang="it-IT" sz="1700" i="1" dirty="0"/>
              <a:t> for </a:t>
            </a:r>
            <a:r>
              <a:rPr lang="it-IT" sz="1700" i="1" dirty="0" err="1"/>
              <a:t>Gaseous</a:t>
            </a:r>
            <a:r>
              <a:rPr lang="it-IT" sz="1700" i="1" dirty="0"/>
              <a:t> Detectors (e.g. screen </a:t>
            </a:r>
            <a:r>
              <a:rPr lang="it-IT" sz="1700" i="1" dirty="0" err="1"/>
              <a:t>printing</a:t>
            </a:r>
            <a:r>
              <a:rPr lang="it-IT" sz="1700" i="1" dirty="0"/>
              <a:t>) -  Paul </a:t>
            </a:r>
            <a:r>
              <a:rPr lang="it-IT" sz="1700" i="1" dirty="0" err="1"/>
              <a:t>Colas</a:t>
            </a:r>
            <a:r>
              <a:rPr lang="it-IT" sz="1700" i="1" dirty="0"/>
              <a:t>?</a:t>
            </a:r>
          </a:p>
          <a:p>
            <a:pPr lvl="1"/>
            <a:r>
              <a:rPr lang="it-IT" sz="1700" i="1" dirty="0"/>
              <a:t>Diamond </a:t>
            </a:r>
            <a:r>
              <a:rPr lang="it-IT" sz="1700" i="1" dirty="0" err="1"/>
              <a:t>Powder</a:t>
            </a:r>
            <a:r>
              <a:rPr lang="it-IT" sz="1700" i="1" dirty="0"/>
              <a:t> for Photo </a:t>
            </a:r>
            <a:r>
              <a:rPr lang="it-IT" sz="1700" i="1" dirty="0" err="1"/>
              <a:t>Cathodes</a:t>
            </a:r>
            <a:r>
              <a:rPr lang="it-IT" sz="1700" i="1" dirty="0"/>
              <a:t> – Antonio Valentini</a:t>
            </a:r>
          </a:p>
          <a:p>
            <a:r>
              <a:rPr lang="it-IT" sz="2400" b="1" dirty="0"/>
              <a:t>3° Session: </a:t>
            </a:r>
            <a:r>
              <a:rPr lang="it-IT" sz="2400" b="1" dirty="0" err="1"/>
              <a:t>Deposition</a:t>
            </a:r>
            <a:r>
              <a:rPr lang="it-IT" sz="2400" b="1" dirty="0"/>
              <a:t> </a:t>
            </a:r>
            <a:r>
              <a:rPr lang="it-IT" sz="2400" b="1" dirty="0" err="1"/>
              <a:t>Techniques</a:t>
            </a:r>
            <a:endParaRPr lang="it-IT" sz="2400" b="1" dirty="0"/>
          </a:p>
          <a:p>
            <a:pPr lvl="1"/>
            <a:r>
              <a:rPr lang="it-IT" sz="1700" b="1" i="1" dirty="0" err="1">
                <a:solidFill>
                  <a:srgbClr val="FF0000"/>
                </a:solidFill>
              </a:rPr>
              <a:t>Invited</a:t>
            </a:r>
            <a:r>
              <a:rPr lang="it-IT" sz="1700" b="1" i="1" dirty="0">
                <a:solidFill>
                  <a:srgbClr val="FF0000"/>
                </a:solidFill>
              </a:rPr>
              <a:t> speaker: prof Antonio </a:t>
            </a:r>
            <a:r>
              <a:rPr lang="it-IT" sz="1700" b="1" i="1" dirty="0" err="1">
                <a:solidFill>
                  <a:srgbClr val="FF0000"/>
                </a:solidFill>
              </a:rPr>
              <a:t>Miotello</a:t>
            </a:r>
            <a:r>
              <a:rPr lang="it-IT" sz="1700" b="1" i="1" dirty="0">
                <a:solidFill>
                  <a:srgbClr val="FF0000"/>
                </a:solidFill>
              </a:rPr>
              <a:t> – DLC </a:t>
            </a:r>
            <a:r>
              <a:rPr lang="it-IT" sz="1700" b="1" i="1" dirty="0" err="1">
                <a:solidFill>
                  <a:srgbClr val="FF0000"/>
                </a:solidFill>
              </a:rPr>
              <a:t>Deposition</a:t>
            </a:r>
            <a:r>
              <a:rPr lang="it-IT" sz="1700" b="1" i="1" dirty="0">
                <a:solidFill>
                  <a:srgbClr val="FF0000"/>
                </a:solidFill>
              </a:rPr>
              <a:t> </a:t>
            </a:r>
            <a:r>
              <a:rPr lang="it-IT" sz="1700" b="1" i="1" dirty="0" err="1">
                <a:solidFill>
                  <a:srgbClr val="FF0000"/>
                </a:solidFill>
              </a:rPr>
              <a:t>Techniques</a:t>
            </a:r>
            <a:endParaRPr lang="it-IT" sz="1700" b="1" i="1" dirty="0">
              <a:solidFill>
                <a:srgbClr val="FF0000"/>
              </a:solidFill>
            </a:endParaRPr>
          </a:p>
          <a:p>
            <a:pPr lvl="1"/>
            <a:r>
              <a:rPr lang="it-IT" sz="1700" i="1" dirty="0" err="1"/>
              <a:t>Properties</a:t>
            </a:r>
            <a:r>
              <a:rPr lang="it-IT" sz="1700" i="1" dirty="0"/>
              <a:t> of </a:t>
            </a:r>
            <a:r>
              <a:rPr lang="it-IT" sz="1700" i="1" dirty="0" err="1"/>
              <a:t>Thin</a:t>
            </a:r>
            <a:r>
              <a:rPr lang="it-IT" sz="1700" i="1" dirty="0"/>
              <a:t> </a:t>
            </a:r>
            <a:r>
              <a:rPr lang="it-IT" sz="1700" i="1" dirty="0" err="1"/>
              <a:t>Films</a:t>
            </a:r>
            <a:r>
              <a:rPr lang="it-IT" sz="1700" i="1" dirty="0"/>
              <a:t> made by Magnetron </a:t>
            </a:r>
            <a:r>
              <a:rPr lang="it-IT" sz="1700" i="1" dirty="0" err="1"/>
              <a:t>Sputtering</a:t>
            </a:r>
            <a:r>
              <a:rPr lang="it-IT" sz="1700" i="1" dirty="0"/>
              <a:t> in China &amp; Japan – L </a:t>
            </a:r>
            <a:r>
              <a:rPr lang="it-IT" sz="1700" i="1" dirty="0" err="1"/>
              <a:t>Shang</a:t>
            </a:r>
            <a:r>
              <a:rPr lang="it-IT" sz="1700" i="1" dirty="0"/>
              <a:t>?</a:t>
            </a:r>
          </a:p>
          <a:p>
            <a:pPr lvl="1"/>
            <a:r>
              <a:rPr lang="it-IT" sz="1700" i="1" dirty="0" err="1"/>
              <a:t>Properties</a:t>
            </a:r>
            <a:r>
              <a:rPr lang="it-IT" sz="1700" i="1" dirty="0"/>
              <a:t> of </a:t>
            </a:r>
            <a:r>
              <a:rPr lang="it-IT" sz="1700" i="1" dirty="0" err="1"/>
              <a:t>Thin</a:t>
            </a:r>
            <a:r>
              <a:rPr lang="it-IT" sz="1700" i="1" dirty="0"/>
              <a:t> </a:t>
            </a:r>
            <a:r>
              <a:rPr lang="it-IT" sz="1700" i="1" dirty="0" err="1"/>
              <a:t>Films</a:t>
            </a:r>
            <a:r>
              <a:rPr lang="it-IT" sz="1700" i="1" dirty="0"/>
              <a:t> made by </a:t>
            </a:r>
            <a:r>
              <a:rPr lang="it-IT" sz="1700" i="1" dirty="0" err="1"/>
              <a:t>Pulsed</a:t>
            </a:r>
            <a:r>
              <a:rPr lang="it-IT" sz="1700" i="1" dirty="0"/>
              <a:t> Laser </a:t>
            </a:r>
            <a:r>
              <a:rPr lang="it-IT" sz="1700" i="1" dirty="0" err="1"/>
              <a:t>Deposition</a:t>
            </a:r>
            <a:r>
              <a:rPr lang="it-IT" sz="1700" i="1" dirty="0"/>
              <a:t> in </a:t>
            </a:r>
            <a:r>
              <a:rPr lang="it-IT" sz="1700" i="1" dirty="0" err="1"/>
              <a:t>Italy</a:t>
            </a:r>
            <a:r>
              <a:rPr lang="it-IT" sz="1700" i="1" dirty="0"/>
              <a:t> – AP Caricato</a:t>
            </a:r>
          </a:p>
          <a:p>
            <a:pPr lvl="1"/>
            <a:r>
              <a:rPr lang="it-IT" sz="1700" i="1" dirty="0" err="1"/>
              <a:t>Properties</a:t>
            </a:r>
            <a:r>
              <a:rPr lang="it-IT" sz="1700" i="1" dirty="0"/>
              <a:t> of </a:t>
            </a:r>
            <a:r>
              <a:rPr lang="it-IT" sz="1700" i="1" dirty="0" err="1"/>
              <a:t>Thin</a:t>
            </a:r>
            <a:r>
              <a:rPr lang="it-IT" sz="1700" i="1" dirty="0"/>
              <a:t> </a:t>
            </a:r>
            <a:r>
              <a:rPr lang="it-IT" sz="1700" i="1" dirty="0" err="1"/>
              <a:t>Films</a:t>
            </a:r>
            <a:r>
              <a:rPr lang="it-IT" sz="1700" i="1" dirty="0"/>
              <a:t> made by </a:t>
            </a:r>
            <a:r>
              <a:rPr lang="it-IT" sz="1700" i="1" dirty="0" err="1"/>
              <a:t>Ion</a:t>
            </a:r>
            <a:r>
              <a:rPr lang="it-IT" sz="1700" i="1" dirty="0"/>
              <a:t> </a:t>
            </a:r>
            <a:r>
              <a:rPr lang="it-IT" sz="1700" i="1" dirty="0" err="1"/>
              <a:t>Beam</a:t>
            </a:r>
            <a:r>
              <a:rPr lang="it-IT" sz="1700" i="1" dirty="0"/>
              <a:t> </a:t>
            </a:r>
            <a:r>
              <a:rPr lang="it-IT" sz="1700" i="1" dirty="0" err="1"/>
              <a:t>Deposition</a:t>
            </a:r>
            <a:r>
              <a:rPr lang="it-IT" sz="1700" i="1" dirty="0"/>
              <a:t> in </a:t>
            </a:r>
            <a:r>
              <a:rPr lang="it-IT" sz="1700" i="1" dirty="0" err="1"/>
              <a:t>Italy</a:t>
            </a:r>
            <a:r>
              <a:rPr lang="it-IT" sz="1700" i="1" dirty="0"/>
              <a:t> – A Valentini</a:t>
            </a:r>
          </a:p>
          <a:p>
            <a:pPr lvl="1"/>
            <a:r>
              <a:rPr lang="it-IT" sz="1700" i="1" dirty="0" err="1"/>
              <a:t>Adhesion</a:t>
            </a:r>
            <a:r>
              <a:rPr lang="it-IT" sz="1700" i="1" dirty="0"/>
              <a:t> of DLC to </a:t>
            </a:r>
            <a:r>
              <a:rPr lang="it-IT" sz="1700" i="1" dirty="0" err="1"/>
              <a:t>other</a:t>
            </a:r>
            <a:r>
              <a:rPr lang="it-IT" sz="1700" i="1" dirty="0"/>
              <a:t> </a:t>
            </a:r>
            <a:r>
              <a:rPr lang="it-IT" sz="1700" i="1" dirty="0" err="1"/>
              <a:t>materials</a:t>
            </a:r>
            <a:r>
              <a:rPr lang="it-IT" sz="1700" i="1" dirty="0"/>
              <a:t> and Temperature </a:t>
            </a:r>
            <a:r>
              <a:rPr lang="it-IT" sz="1700" i="1" dirty="0" err="1"/>
              <a:t>effects</a:t>
            </a:r>
            <a:r>
              <a:rPr lang="it-IT" sz="1700" i="1" dirty="0"/>
              <a:t> on </a:t>
            </a:r>
            <a:r>
              <a:rPr lang="it-IT" sz="1700" i="1" dirty="0" err="1"/>
              <a:t>Thin</a:t>
            </a:r>
            <a:r>
              <a:rPr lang="it-IT" sz="1700" i="1" dirty="0"/>
              <a:t> </a:t>
            </a:r>
            <a:r>
              <a:rPr lang="it-IT" sz="1700" i="1" dirty="0" err="1"/>
              <a:t>Films</a:t>
            </a:r>
            <a:r>
              <a:rPr lang="it-IT" sz="1700" i="1" dirty="0"/>
              <a:t> – ???</a:t>
            </a:r>
          </a:p>
          <a:p>
            <a:r>
              <a:rPr lang="it-IT" sz="2400" b="1" dirty="0"/>
              <a:t>4° Session: Production of </a:t>
            </a:r>
            <a:r>
              <a:rPr lang="it-IT" sz="2400" b="1" dirty="0" err="1"/>
              <a:t>MPGDs</a:t>
            </a:r>
            <a:r>
              <a:rPr lang="it-IT" sz="2400" b="1" dirty="0"/>
              <a:t> with DLC</a:t>
            </a:r>
          </a:p>
          <a:p>
            <a:pPr lvl="1"/>
            <a:r>
              <a:rPr lang="it-IT" sz="1400" i="1" dirty="0" err="1"/>
              <a:t>Etching</a:t>
            </a:r>
            <a:r>
              <a:rPr lang="it-IT" sz="1400" i="1" dirty="0"/>
              <a:t> Procedure for DLC </a:t>
            </a:r>
            <a:r>
              <a:rPr lang="it-IT" sz="1400" i="1" dirty="0" err="1"/>
              <a:t>coated</a:t>
            </a:r>
            <a:r>
              <a:rPr lang="it-IT" sz="1400" i="1" dirty="0"/>
              <a:t> </a:t>
            </a:r>
            <a:r>
              <a:rPr lang="it-IT" sz="1400" i="1" dirty="0" err="1"/>
              <a:t>Polyimide</a:t>
            </a:r>
            <a:r>
              <a:rPr lang="it-IT" sz="1400" i="1" dirty="0"/>
              <a:t> </a:t>
            </a:r>
            <a:r>
              <a:rPr lang="it-IT" sz="1400" i="1" dirty="0" err="1"/>
              <a:t>foils</a:t>
            </a:r>
            <a:r>
              <a:rPr lang="it-IT" sz="1400" i="1" dirty="0"/>
              <a:t> (</a:t>
            </a:r>
            <a:r>
              <a:rPr lang="it-IT" sz="1400" i="1" dirty="0" err="1"/>
              <a:t>uRWELL</a:t>
            </a:r>
            <a:r>
              <a:rPr lang="it-IT" sz="1400" i="1" dirty="0"/>
              <a:t>, FTM) – Rui De Oliveira</a:t>
            </a:r>
          </a:p>
          <a:p>
            <a:pPr lvl="1"/>
            <a:r>
              <a:rPr lang="it-IT" sz="1400" i="1" dirty="0" err="1"/>
              <a:t>Techniques</a:t>
            </a:r>
            <a:r>
              <a:rPr lang="it-IT" sz="1400" i="1" dirty="0"/>
              <a:t> for Micro-</a:t>
            </a:r>
            <a:r>
              <a:rPr lang="it-IT" sz="1400" i="1" dirty="0" err="1"/>
              <a:t>Patterning</a:t>
            </a:r>
            <a:r>
              <a:rPr lang="it-IT" sz="1400" i="1" dirty="0"/>
              <a:t> and lift-off </a:t>
            </a:r>
            <a:r>
              <a:rPr lang="it-IT" sz="1400" i="1" dirty="0" err="1"/>
              <a:t>technique</a:t>
            </a:r>
            <a:r>
              <a:rPr lang="it-IT" sz="1400" i="1" dirty="0"/>
              <a:t> for </a:t>
            </a:r>
            <a:r>
              <a:rPr lang="it-IT" sz="1400" i="1" dirty="0" err="1"/>
              <a:t>MicroMegas</a:t>
            </a:r>
            <a:r>
              <a:rPr lang="it-IT" sz="1400" i="1" dirty="0"/>
              <a:t> and </a:t>
            </a:r>
            <a:r>
              <a:rPr lang="it-IT" sz="1400" i="1" dirty="0" err="1"/>
              <a:t>uPIC</a:t>
            </a:r>
            <a:r>
              <a:rPr lang="it-IT" sz="1400" i="1" dirty="0"/>
              <a:t> – A. </a:t>
            </a:r>
            <a:r>
              <a:rPr lang="it-IT" sz="1400" i="1" dirty="0" err="1"/>
              <a:t>Ochi</a:t>
            </a:r>
            <a:r>
              <a:rPr lang="it-IT" sz="1400" i="1" dirty="0"/>
              <a:t>?</a:t>
            </a:r>
          </a:p>
          <a:p>
            <a:r>
              <a:rPr lang="it-IT" sz="2400" i="1" dirty="0" err="1"/>
              <a:t>Leave</a:t>
            </a:r>
            <a:r>
              <a:rPr lang="it-IT" sz="2400" i="1" dirty="0"/>
              <a:t> </a:t>
            </a:r>
            <a:r>
              <a:rPr lang="it-IT" sz="2400" i="1" dirty="0" err="1"/>
              <a:t>additional</a:t>
            </a:r>
            <a:r>
              <a:rPr lang="it-IT" sz="2400" i="1" dirty="0"/>
              <a:t> </a:t>
            </a:r>
            <a:r>
              <a:rPr lang="it-IT" sz="2400" i="1" dirty="0" err="1"/>
              <a:t>Discussion</a:t>
            </a:r>
            <a:r>
              <a:rPr lang="it-IT" sz="2400" i="1" dirty="0"/>
              <a:t> time </a:t>
            </a:r>
            <a:r>
              <a:rPr lang="it-IT" sz="2400" i="1" dirty="0" err="1"/>
              <a:t>at</a:t>
            </a:r>
            <a:r>
              <a:rPr lang="it-IT" sz="2400" i="1" dirty="0"/>
              <a:t> the end of </a:t>
            </a:r>
            <a:r>
              <a:rPr lang="it-IT" sz="2400" i="1" dirty="0" err="1"/>
              <a:t>each</a:t>
            </a:r>
            <a:r>
              <a:rPr lang="it-IT" sz="2400" i="1" dirty="0"/>
              <a:t> session?</a:t>
            </a:r>
          </a:p>
        </p:txBody>
      </p:sp>
    </p:spTree>
    <p:extLst>
      <p:ext uri="{BB962C8B-B14F-4D97-AF65-F5344CB8AC3E}">
        <p14:creationId xmlns:p14="http://schemas.microsoft.com/office/powerpoint/2010/main" val="328343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CD53-53D7-554E-BF50-7207E417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Agenda </a:t>
            </a:r>
            <a:r>
              <a:rPr lang="it-IT" dirty="0" err="1"/>
              <a:t>Proposal</a:t>
            </a:r>
            <a:r>
              <a:rPr lang="it-IT" dirty="0"/>
              <a:t> </a:t>
            </a:r>
            <a:r>
              <a:rPr lang="it-IT" dirty="0" err="1"/>
              <a:t>Tuesday</a:t>
            </a:r>
            <a:r>
              <a:rPr lang="it-IT" dirty="0"/>
              <a:t> 14/05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EB461-8C95-024F-8C36-F3934D74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3° Session: </a:t>
            </a:r>
            <a:r>
              <a:rPr lang="it-IT" sz="2400" b="1" dirty="0" err="1"/>
              <a:t>Characterization</a:t>
            </a:r>
            <a:r>
              <a:rPr lang="it-IT" sz="2400" b="1" dirty="0"/>
              <a:t> of </a:t>
            </a:r>
            <a:r>
              <a:rPr lang="it-IT" sz="2400" b="1" dirty="0" err="1"/>
              <a:t>Thin</a:t>
            </a:r>
            <a:r>
              <a:rPr lang="it-IT" sz="2400" b="1" dirty="0"/>
              <a:t> </a:t>
            </a:r>
            <a:r>
              <a:rPr lang="it-IT" sz="2400" b="1" dirty="0" err="1"/>
              <a:t>Films</a:t>
            </a:r>
            <a:endParaRPr lang="it-IT" sz="2400" b="1" dirty="0"/>
          </a:p>
          <a:p>
            <a:pPr lvl="1"/>
            <a:r>
              <a:rPr lang="it-IT" sz="1600" b="1" i="1" dirty="0" err="1">
                <a:solidFill>
                  <a:srgbClr val="FF0000"/>
                </a:solidFill>
              </a:rPr>
              <a:t>Invited</a:t>
            </a:r>
            <a:r>
              <a:rPr lang="it-IT" sz="1600" b="1" i="1" dirty="0">
                <a:solidFill>
                  <a:srgbClr val="FF0000"/>
                </a:solidFill>
              </a:rPr>
              <a:t> speaker: </a:t>
            </a:r>
            <a:r>
              <a:rPr lang="it-IT" sz="1600" b="1" i="1" dirty="0" err="1">
                <a:solidFill>
                  <a:srgbClr val="FF0000"/>
                </a:solidFill>
              </a:rPr>
              <a:t>Esteban</a:t>
            </a:r>
            <a:r>
              <a:rPr lang="it-IT" sz="1600" b="1" i="1" dirty="0">
                <a:solidFill>
                  <a:srgbClr val="FF0000"/>
                </a:solidFill>
              </a:rPr>
              <a:t> </a:t>
            </a:r>
            <a:r>
              <a:rPr lang="it-IT" sz="1600" b="1" i="1" dirty="0" err="1">
                <a:solidFill>
                  <a:srgbClr val="FF0000"/>
                </a:solidFill>
              </a:rPr>
              <a:t>Broitman</a:t>
            </a:r>
            <a:r>
              <a:rPr lang="it-IT" sz="1600" b="1" i="1" dirty="0">
                <a:solidFill>
                  <a:srgbClr val="FF0000"/>
                </a:solidFill>
              </a:rPr>
              <a:t> – </a:t>
            </a:r>
            <a:r>
              <a:rPr lang="it-IT" sz="1600" b="1" i="1" dirty="0" err="1">
                <a:solidFill>
                  <a:srgbClr val="FF0000"/>
                </a:solidFill>
              </a:rPr>
              <a:t>Characterization</a:t>
            </a:r>
            <a:r>
              <a:rPr lang="it-IT" sz="1600" b="1" i="1" dirty="0">
                <a:solidFill>
                  <a:srgbClr val="FF0000"/>
                </a:solidFill>
              </a:rPr>
              <a:t> of DLC </a:t>
            </a:r>
            <a:r>
              <a:rPr lang="it-IT" sz="1600" b="1" i="1" dirty="0" err="1">
                <a:solidFill>
                  <a:srgbClr val="FF0000"/>
                </a:solidFill>
              </a:rPr>
              <a:t>films</a:t>
            </a:r>
            <a:endParaRPr lang="it-IT" sz="1600" b="1" i="1" dirty="0">
              <a:solidFill>
                <a:srgbClr val="FF0000"/>
              </a:solidFill>
            </a:endParaRPr>
          </a:p>
          <a:p>
            <a:pPr lvl="1"/>
            <a:r>
              <a:rPr lang="it-IT" sz="1600" i="1" dirty="0" err="1"/>
              <a:t>Talks</a:t>
            </a:r>
            <a:r>
              <a:rPr lang="it-IT" sz="1600" i="1" dirty="0"/>
              <a:t> on </a:t>
            </a:r>
            <a:r>
              <a:rPr lang="it-IT" sz="1600" i="1" dirty="0" err="1"/>
              <a:t>different</a:t>
            </a:r>
            <a:r>
              <a:rPr lang="it-IT" sz="1600" i="1" dirty="0"/>
              <a:t> </a:t>
            </a:r>
            <a:r>
              <a:rPr lang="it-IT" sz="1600" i="1" dirty="0" err="1"/>
              <a:t>characterisation</a:t>
            </a:r>
            <a:r>
              <a:rPr lang="it-IT" sz="1600" i="1" dirty="0"/>
              <a:t> </a:t>
            </a:r>
            <a:r>
              <a:rPr lang="it-IT" sz="1600" i="1" dirty="0" err="1"/>
              <a:t>techniques</a:t>
            </a:r>
            <a:r>
              <a:rPr lang="it-IT" sz="1600" i="1" dirty="0"/>
              <a:t>?</a:t>
            </a:r>
          </a:p>
          <a:p>
            <a:r>
              <a:rPr lang="it-IT" sz="2400" b="1" dirty="0"/>
              <a:t>5° Session: </a:t>
            </a:r>
            <a:r>
              <a:rPr lang="it-IT" sz="2400" b="1" dirty="0" err="1"/>
              <a:t>Physics</a:t>
            </a:r>
            <a:r>
              <a:rPr lang="it-IT" sz="2400" b="1" dirty="0"/>
              <a:t> </a:t>
            </a:r>
            <a:r>
              <a:rPr lang="it-IT" sz="2400" b="1" dirty="0" err="1"/>
              <a:t>Simulation</a:t>
            </a:r>
            <a:r>
              <a:rPr lang="it-IT" sz="2400" b="1" dirty="0"/>
              <a:t> &amp; </a:t>
            </a:r>
            <a:r>
              <a:rPr lang="it-IT" sz="2400" b="1" dirty="0" err="1"/>
              <a:t>Signal</a:t>
            </a:r>
            <a:r>
              <a:rPr lang="it-IT" sz="2400" b="1" dirty="0"/>
              <a:t> </a:t>
            </a:r>
            <a:r>
              <a:rPr lang="it-IT" sz="2400" b="1" dirty="0" err="1"/>
              <a:t>Propagation</a:t>
            </a:r>
            <a:endParaRPr lang="it-IT" sz="2400" i="1" dirty="0"/>
          </a:p>
          <a:p>
            <a:pPr lvl="1"/>
            <a:r>
              <a:rPr lang="it-IT" sz="2000" i="1" dirty="0" err="1"/>
              <a:t>Need</a:t>
            </a:r>
            <a:r>
              <a:rPr lang="it-IT" sz="2000" i="1" dirty="0"/>
              <a:t> to </a:t>
            </a:r>
            <a:r>
              <a:rPr lang="it-IT" sz="2000" i="1" dirty="0" err="1"/>
              <a:t>discuss</a:t>
            </a:r>
            <a:r>
              <a:rPr lang="it-IT" sz="2000" i="1" dirty="0"/>
              <a:t> </a:t>
            </a:r>
            <a:r>
              <a:rPr lang="it-IT" sz="2000" i="1" dirty="0" err="1"/>
              <a:t>here</a:t>
            </a:r>
            <a:r>
              <a:rPr lang="it-IT" sz="2000" i="1"/>
              <a:t>…</a:t>
            </a:r>
            <a:endParaRPr lang="it-IT" sz="2000" i="1" dirty="0"/>
          </a:p>
          <a:p>
            <a:r>
              <a:rPr lang="it-IT" sz="2400" b="1" dirty="0"/>
              <a:t>6° Session: Applications in HEP &amp; Beyond</a:t>
            </a:r>
          </a:p>
          <a:p>
            <a:pPr lvl="1"/>
            <a:r>
              <a:rPr lang="it-IT" sz="2000" i="1" dirty="0"/>
              <a:t>Here </a:t>
            </a:r>
            <a:r>
              <a:rPr lang="it-IT" sz="2000" i="1" dirty="0" err="1"/>
              <a:t>we</a:t>
            </a:r>
            <a:r>
              <a:rPr lang="it-IT" sz="2000" i="1" dirty="0"/>
              <a:t> </a:t>
            </a:r>
            <a:r>
              <a:rPr lang="it-IT" sz="2000" i="1" dirty="0" err="1"/>
              <a:t>could</a:t>
            </a:r>
            <a:r>
              <a:rPr lang="it-IT" sz="2000" i="1" dirty="0"/>
              <a:t> go in more </a:t>
            </a:r>
            <a:r>
              <a:rPr lang="it-IT" sz="2000" i="1" dirty="0" err="1"/>
              <a:t>detail</a:t>
            </a:r>
            <a:r>
              <a:rPr lang="it-IT" sz="2000" i="1" dirty="0"/>
              <a:t> on the </a:t>
            </a:r>
            <a:r>
              <a:rPr lang="it-IT" sz="2000" i="1" dirty="0" err="1"/>
              <a:t>different</a:t>
            </a:r>
            <a:r>
              <a:rPr lang="it-IT" sz="2000" i="1" dirty="0"/>
              <a:t> detectors and the </a:t>
            </a:r>
            <a:r>
              <a:rPr lang="it-IT" sz="2000" i="1" dirty="0" err="1"/>
              <a:t>development</a:t>
            </a:r>
            <a:r>
              <a:rPr lang="it-IT" sz="2000" i="1" dirty="0"/>
              <a:t> schedule?</a:t>
            </a:r>
          </a:p>
          <a:p>
            <a:r>
              <a:rPr lang="it-IT" sz="2400" b="1" dirty="0"/>
              <a:t>7° Session: </a:t>
            </a:r>
            <a:r>
              <a:rPr lang="it-IT" sz="2400" b="1" dirty="0" err="1"/>
              <a:t>Industrialization</a:t>
            </a:r>
            <a:endParaRPr lang="it-IT" sz="2400" b="1" dirty="0"/>
          </a:p>
          <a:p>
            <a:pPr lvl="1"/>
            <a:r>
              <a:rPr lang="it-IT" sz="2000" i="1" dirty="0" err="1"/>
              <a:t>Contacts</a:t>
            </a:r>
            <a:r>
              <a:rPr lang="it-IT" sz="2000" i="1" dirty="0"/>
              <a:t> with </a:t>
            </a:r>
            <a:r>
              <a:rPr lang="it-IT" sz="2000" i="1" dirty="0" err="1"/>
              <a:t>external</a:t>
            </a:r>
            <a:r>
              <a:rPr lang="it-IT" sz="2000" i="1" dirty="0"/>
              <a:t> companies: ELTOS, </a:t>
            </a:r>
            <a:r>
              <a:rPr lang="it-IT" sz="2000" i="1" dirty="0" err="1"/>
              <a:t>Techtra</a:t>
            </a:r>
            <a:r>
              <a:rPr lang="it-IT" sz="2000" i="1" dirty="0"/>
              <a:t>, </a:t>
            </a:r>
            <a:r>
              <a:rPr lang="it-IT" sz="2000" i="1" dirty="0" err="1"/>
              <a:t>Micropack</a:t>
            </a:r>
            <a:r>
              <a:rPr lang="it-IT" sz="2000" i="1" dirty="0"/>
              <a:t>, … ?</a:t>
            </a:r>
          </a:p>
          <a:p>
            <a:r>
              <a:rPr lang="it-IT" sz="2400" b="1" dirty="0" err="1"/>
              <a:t>Discussion</a:t>
            </a:r>
            <a:r>
              <a:rPr lang="it-IT" sz="2400" b="1" dirty="0"/>
              <a:t> &amp; Wrap-Up</a:t>
            </a:r>
          </a:p>
        </p:txBody>
      </p:sp>
    </p:spTree>
    <p:extLst>
      <p:ext uri="{BB962C8B-B14F-4D97-AF65-F5344CB8AC3E}">
        <p14:creationId xmlns:p14="http://schemas.microsoft.com/office/powerpoint/2010/main" val="2694808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662</Words>
  <Application>Microsoft Macintosh PowerPoint</Application>
  <PresentationFormat>On-screen Show (4:3)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Overview</vt:lpstr>
      <vt:lpstr>PowerPoint Presentation</vt:lpstr>
      <vt:lpstr>Invited Speakers</vt:lpstr>
      <vt:lpstr>Andrea C. Ferrari</vt:lpstr>
      <vt:lpstr>Antonio Miotello</vt:lpstr>
      <vt:lpstr>Esteban Broitman</vt:lpstr>
      <vt:lpstr>Agenda Proposal: Monday 13/05</vt:lpstr>
      <vt:lpstr>Agenda Proposal Tuesday 14/05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2019-02-28T13:23:59Z</dcterms:created>
  <dcterms:modified xsi:type="dcterms:W3CDTF">2019-02-28T15:42:56Z</dcterms:modified>
</cp:coreProperties>
</file>