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102" r:id="rId2"/>
    <p:sldId id="2222" r:id="rId3"/>
    <p:sldId id="1772" r:id="rId4"/>
    <p:sldId id="2175" r:id="rId5"/>
    <p:sldId id="2134" r:id="rId6"/>
    <p:sldId id="2135" r:id="rId7"/>
    <p:sldId id="2136" r:id="rId8"/>
    <p:sldId id="2137" r:id="rId9"/>
    <p:sldId id="2152" r:id="rId10"/>
    <p:sldId id="2153" r:id="rId11"/>
    <p:sldId id="2246" r:id="rId12"/>
    <p:sldId id="2220" r:id="rId13"/>
    <p:sldId id="2221" r:id="rId14"/>
    <p:sldId id="2223" r:id="rId15"/>
    <p:sldId id="2259" r:id="rId16"/>
    <p:sldId id="2260" r:id="rId17"/>
    <p:sldId id="2258" r:id="rId18"/>
    <p:sldId id="2227" r:id="rId19"/>
    <p:sldId id="2020" r:id="rId20"/>
    <p:sldId id="2238" r:id="rId21"/>
    <p:sldId id="2231" r:id="rId22"/>
    <p:sldId id="2247" r:id="rId23"/>
    <p:sldId id="2233" r:id="rId24"/>
    <p:sldId id="2219" r:id="rId25"/>
    <p:sldId id="2252" r:id="rId26"/>
    <p:sldId id="2254" r:id="rId27"/>
    <p:sldId id="2189" r:id="rId2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339966"/>
    <a:srgbClr val="FF3300"/>
    <a:srgbClr val="FF9933"/>
    <a:srgbClr val="00CC99"/>
    <a:srgbClr val="FFFF00"/>
    <a:srgbClr val="FFCC99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91801" autoAdjust="0"/>
  </p:normalViewPr>
  <p:slideViewPr>
    <p:cSldViewPr>
      <p:cViewPr varScale="1">
        <p:scale>
          <a:sx n="81" d="100"/>
          <a:sy n="81" d="100"/>
        </p:scale>
        <p:origin x="-2360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171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1121E-D77F-4916-8CB2-7DD720FFD0E4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06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Modificare</a:t>
            </a:r>
            <a:r>
              <a:rPr lang="en-US" dirty="0" smtClean="0"/>
              <a:t> con 10’ XGIS </a:t>
            </a:r>
            <a:r>
              <a:rPr lang="en-US" dirty="0" err="1" smtClean="0"/>
              <a:t>fino</a:t>
            </a:r>
            <a:r>
              <a:rPr lang="en-US" dirty="0" smtClean="0"/>
              <a:t> a 0.5’ per SXI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1121E-D77F-4916-8CB2-7DD720FFD0E4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9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24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/>
              <a:t>Darach</a:t>
            </a:r>
            <a:r>
              <a:rPr lang="en-US" dirty="0"/>
              <a:t> mentions paper on envelope stripping by the general environment in rich OB assocs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err="1" smtClean="0"/>
              <a:t>forse</a:t>
            </a:r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36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76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1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3DC9DE5A-3610-4DDD-9ACD-F4E9D35BB540}" type="slidenum">
              <a:rPr lang="en-US" altLang="it-IT" sz="1200" i="0" smtClean="0"/>
              <a:pPr/>
              <a:t>8</a:t>
            </a:fld>
            <a:endParaRPr lang="en-US" altLang="it-IT" sz="1200" i="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33997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3DC9DE5A-3610-4DDD-9ACD-F4E9D35BB540}" type="slidenum">
              <a:rPr lang="en-US" altLang="it-IT" sz="1200" i="0" smtClean="0"/>
              <a:pPr/>
              <a:t>9</a:t>
            </a:fld>
            <a:endParaRPr lang="en-US" altLang="it-IT" sz="1200" i="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36914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PUO SALTARE?????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26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A770F7-4720-7F4D-BA66-30910555EF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/>
              <a:t>Darach</a:t>
            </a:r>
            <a:r>
              <a:rPr lang="en-US" dirty="0"/>
              <a:t> mentions paper on envelope stripping by the general environment in rich OB assocs.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5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 </a:t>
            </a:r>
            <a:r>
              <a:rPr lang="en-US" dirty="0" err="1" smtClean="0"/>
              <a:t>correggere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1121E-D77F-4916-8CB2-7DD720FFD0E4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119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32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Baseline 3 anni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43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11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5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2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05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09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7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46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20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1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1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40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png"/><Relationship Id="rId9" Type="http://schemas.openxmlformats.org/officeDocument/2006/relationships/image" Target="../media/image1.png"/><Relationship Id="rId10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g"/><Relationship Id="rId6" Type="http://schemas.openxmlformats.org/officeDocument/2006/relationships/image" Target="../media/image36.emf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69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6" y="279164"/>
            <a:ext cx="8868084" cy="13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86000" y="3884456"/>
            <a:ext cx="474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http://www.isdc.unige.ch/theseus/</a:t>
            </a:r>
          </a:p>
        </p:txBody>
      </p:sp>
      <p:sp>
        <p:nvSpPr>
          <p:cNvPr id="8" name="CasellaDiTesto 1"/>
          <p:cNvSpPr txBox="1">
            <a:spLocks noChangeArrowheads="1"/>
          </p:cNvSpPr>
          <p:nvPr/>
        </p:nvSpPr>
        <p:spPr bwMode="auto">
          <a:xfrm>
            <a:off x="1828800" y="1869557"/>
            <a:ext cx="532786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u="none" dirty="0" smtClean="0">
                <a:solidFill>
                  <a:srgbClr val="0000FF"/>
                </a:solidFill>
              </a:rPr>
              <a:t>Fabio Fuschino</a:t>
            </a:r>
            <a:endParaRPr lang="it-IT" altLang="it-IT" sz="36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u="none" dirty="0" smtClean="0">
                <a:solidFill>
                  <a:srgbClr val="0000FF"/>
                </a:solidFill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u="none" dirty="0" smtClean="0">
                <a:solidFill>
                  <a:srgbClr val="0000FF"/>
                </a:solidFill>
              </a:rPr>
              <a:t>on </a:t>
            </a:r>
            <a:r>
              <a:rPr lang="it-IT" altLang="it-IT" sz="2800" u="none" dirty="0" err="1" smtClean="0">
                <a:solidFill>
                  <a:srgbClr val="0000FF"/>
                </a:solidFill>
              </a:rPr>
              <a:t>behalf</a:t>
            </a:r>
            <a:r>
              <a:rPr lang="it-IT" altLang="it-IT" sz="2800" u="none" dirty="0" smtClean="0">
                <a:solidFill>
                  <a:srgbClr val="0000FF"/>
                </a:solidFill>
              </a:rPr>
              <a:t> of the </a:t>
            </a:r>
            <a:endParaRPr lang="it-IT" altLang="it-IT" sz="2800" u="none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0000FF"/>
                </a:solidFill>
              </a:rPr>
              <a:t>THESEUS </a:t>
            </a:r>
            <a:r>
              <a:rPr lang="it-IT" altLang="it-IT" sz="2800" dirty="0" err="1" smtClean="0">
                <a:solidFill>
                  <a:srgbClr val="0000FF"/>
                </a:solidFill>
              </a:rPr>
              <a:t>international</a:t>
            </a:r>
            <a:r>
              <a:rPr lang="it-IT" altLang="it-IT" sz="2800" dirty="0" smtClean="0">
                <a:solidFill>
                  <a:srgbClr val="0000FF"/>
                </a:solidFill>
              </a:rPr>
              <a:t> </a:t>
            </a:r>
            <a:r>
              <a:rPr lang="it-IT" altLang="it-IT" sz="2800" dirty="0" err="1" smtClean="0">
                <a:solidFill>
                  <a:srgbClr val="0000FF"/>
                </a:solidFill>
              </a:rPr>
              <a:t>collaboration</a:t>
            </a:r>
            <a:endParaRPr lang="it-IT" altLang="it-IT" sz="2800" u="none" dirty="0">
              <a:solidFill>
                <a:srgbClr val="0000FF"/>
              </a:solidFill>
            </a:endParaRPr>
          </a:p>
        </p:txBody>
      </p:sp>
      <p:pic>
        <p:nvPicPr>
          <p:cNvPr id="9" name="Picture 4" descr="inaf-to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2386500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752600" y="4307480"/>
            <a:ext cx="6075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i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2017 ( </a:t>
            </a:r>
            <a:r>
              <a:rPr lang="it-IT" sz="2000" b="1" i="1" dirty="0" err="1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b="1" i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lang="it-IT" sz="2000" b="1" i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it-IT" sz="2000" b="1" i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2017 (</a:t>
            </a:r>
            <a:r>
              <a:rPr lang="it-IT" sz="2000" b="1" i="1" dirty="0" err="1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b="1" i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323052"/>
            <a:ext cx="1724435" cy="1639348"/>
          </a:xfrm>
          <a:prstGeom prst="rect">
            <a:avLst/>
          </a:prstGeom>
        </p:spPr>
      </p:pic>
      <p:pic>
        <p:nvPicPr>
          <p:cNvPr id="6" name="Picture 5" descr="Schermata 2019-05-10 alle 16.42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30" y="5181600"/>
            <a:ext cx="6930070" cy="992905"/>
          </a:xfrm>
          <a:prstGeom prst="rect">
            <a:avLst/>
          </a:prstGeom>
        </p:spPr>
      </p:pic>
      <p:sp>
        <p:nvSpPr>
          <p:cNvPr id="12" name="Rettangolo 10"/>
          <p:cNvSpPr/>
          <p:nvPr/>
        </p:nvSpPr>
        <p:spPr>
          <a:xfrm>
            <a:off x="2106493" y="6324600"/>
            <a:ext cx="490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16-18 </a:t>
            </a:r>
            <a:r>
              <a:rPr lang="it-IT" sz="20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</a:t>
            </a:r>
            <a:r>
              <a:rPr lang="it-IT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2019 </a:t>
            </a:r>
            <a:r>
              <a:rPr lang="it-IT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Rocca di Sant’Apollinare</a:t>
            </a:r>
            <a:endParaRPr lang="it-IT" sz="20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56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0" y="142746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Exploring the multi-messenger transient sky</a:t>
            </a:r>
            <a:endParaRPr lang="en-US" altLang="it-IT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Immagin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27" y="821992"/>
            <a:ext cx="3608173" cy="2620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123504" y="665966"/>
            <a:ext cx="541232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it-IT" dirty="0" smtClean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2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Locate and identify the electromagnetic counterparts to sources of gravitational radiation and neutrinos, which may be routinely detected in the late ‘20s / early ‘30s by next generation facilities like </a:t>
            </a:r>
            <a:r>
              <a:rPr lang="en-US" sz="2200" b="1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aLIGO</a:t>
            </a:r>
            <a:r>
              <a:rPr lang="en-US" sz="22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2200" b="1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aVirgo</a:t>
            </a:r>
            <a:r>
              <a:rPr lang="en-US" sz="22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ET, CE, LISA or Km3NET;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dirty="0" smtClean="0">
              <a:solidFill>
                <a:srgbClr val="0066FF"/>
              </a:solidFill>
              <a:effectLst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Provide real-time triggers and accurate (~1 </a:t>
            </a:r>
            <a:r>
              <a:rPr lang="en-US" sz="2000" dirty="0" err="1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arcmin</a:t>
            </a:r>
            <a:r>
              <a:rPr lang="en-US" sz="2000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 within a few seconds; ~1’’ within a few minutes) </a:t>
            </a:r>
            <a:r>
              <a:rPr lang="en-US" sz="2000" b="1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high-energy transients for follow-up with next-generation optical-NIR (E-ELT, JWST if still operating), radio (SKA), X-rays (ATHENA),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TeV</a:t>
            </a:r>
            <a:r>
              <a:rPr lang="en-US" sz="2000" b="1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 (CTA) telescopes;  synergy with LSST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2000" dirty="0" smtClean="0">
              <a:solidFill>
                <a:srgbClr val="0000FF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Provide a fundamental step forward in the comprehension of the physics of various classes of  transients and </a:t>
            </a:r>
            <a:r>
              <a:rPr lang="en-US" sz="2000" b="1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en-GB" sz="2000" b="1" dirty="0" smtClean="0">
                <a:solidFill>
                  <a:srgbClr val="0000FF"/>
                </a:solidFill>
              </a:rPr>
              <a:t>ill </a:t>
            </a:r>
            <a:r>
              <a:rPr lang="en-GB" sz="2000" b="1" dirty="0">
                <a:solidFill>
                  <a:srgbClr val="0000FF"/>
                </a:solidFill>
              </a:rPr>
              <a:t>the present gap in the discovery space of new classes of transients </a:t>
            </a:r>
            <a:r>
              <a:rPr lang="en-GB" sz="2000" b="1" dirty="0" smtClean="0">
                <a:solidFill>
                  <a:srgbClr val="0000FF"/>
                </a:solidFill>
              </a:rPr>
              <a:t>events</a:t>
            </a:r>
            <a:endParaRPr lang="it-IT" sz="2000" b="1" dirty="0" smtClean="0">
              <a:solidFill>
                <a:srgbClr val="0000FF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880" y="3733800"/>
            <a:ext cx="349163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6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DB46C1CD-DC5E-4BD3-BC2C-721B3C5F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33" y="5606302"/>
            <a:ext cx="1371719" cy="8657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D4240C-C339-4E47-8F1F-3EC63D9B0FAA}"/>
              </a:ext>
            </a:extLst>
          </p:cNvPr>
          <p:cNvSpPr/>
          <p:nvPr/>
        </p:nvSpPr>
        <p:spPr>
          <a:xfrm>
            <a:off x="5153365" y="8944"/>
            <a:ext cx="3990635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2784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19252" y="3039291"/>
            <a:ext cx="1330021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-26670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Footlight MT Light"/>
              </a:rPr>
              <a:t>Cosmic chemical evolution, Pop III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266752" y="115774"/>
            <a:ext cx="3831595" cy="646331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marR="0" lvl="1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Footlight MT Light"/>
              </a:rPr>
              <a:t>GRB accurate localization and NIR, X-ray, Gamma-ray characterization,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Footlight MT Light"/>
              </a:rPr>
              <a:t>redshift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344249" y="2844856"/>
            <a:ext cx="1966439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-26670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Footlight MT Light"/>
              </a:rPr>
              <a:t>Neutral fraction of IGM, ionizing radiation escape fraction </a:t>
            </a:r>
          </a:p>
        </p:txBody>
      </p:sp>
      <p:cxnSp>
        <p:nvCxnSpPr>
          <p:cNvPr id="56" name="Straight Arrow Connector 55"/>
          <p:cNvCxnSpPr>
            <a:cxnSpLocks/>
            <a:stCxn id="30" idx="1"/>
            <a:endCxn id="31" idx="3"/>
          </p:cNvCxnSpPr>
          <p:nvPr/>
        </p:nvCxnSpPr>
        <p:spPr bwMode="auto">
          <a:xfrm flipH="1">
            <a:off x="2310688" y="438940"/>
            <a:ext cx="2956064" cy="3067636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9" name="Straight Arrow Connector 35"/>
          <p:cNvCxnSpPr>
            <a:cxnSpLocks/>
            <a:stCxn id="30" idx="1"/>
            <a:endCxn id="4" idx="0"/>
          </p:cNvCxnSpPr>
          <p:nvPr/>
        </p:nvCxnSpPr>
        <p:spPr bwMode="auto">
          <a:xfrm flipH="1">
            <a:off x="4184263" y="438940"/>
            <a:ext cx="1082489" cy="2600351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3869" y="186744"/>
            <a:ext cx="2471866" cy="646331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marR="0" lvl="1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Footlight MT Light"/>
              </a:rPr>
              <a:t>Star formation history, primordial galaxies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032" y="4474428"/>
            <a:ext cx="1925195" cy="1986255"/>
          </a:xfrm>
          <a:prstGeom prst="rect">
            <a:avLst/>
          </a:prstGeom>
        </p:spPr>
      </p:pic>
      <p:pic>
        <p:nvPicPr>
          <p:cNvPr id="122" name="Picture 9" descr="elt-telescope">
            <a:extLst>
              <a:ext uri="{FF2B5EF4-FFF2-40B4-BE49-F238E27FC236}">
                <a16:creationId xmlns:a16="http://schemas.microsoft.com/office/drawing/2014/main" xmlns="" id="{C6CF4E4A-BD98-447C-AA1F-88C44743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43" y="989361"/>
            <a:ext cx="1237497" cy="8244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4" name="Rectangle 11">
            <a:extLst>
              <a:ext uri="{FF2B5EF4-FFF2-40B4-BE49-F238E27FC236}">
                <a16:creationId xmlns:a16="http://schemas.microsoft.com/office/drawing/2014/main" xmlns="" id="{BE8DD237-0478-4569-AD7A-42DD3F01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56" y="1015611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ELT TMT GMT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0" name="Rectangle 11">
            <a:extLst>
              <a:ext uri="{FF2B5EF4-FFF2-40B4-BE49-F238E27FC236}">
                <a16:creationId xmlns:a16="http://schemas.microsoft.com/office/drawing/2014/main" xmlns="" id="{A5E4745D-1CFA-4F6E-AB11-D921A5FF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530" y="6206364"/>
            <a:ext cx="761206" cy="206466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ATHENA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cxnSpLocks/>
            <a:stCxn id="30" idx="1"/>
            <a:endCxn id="41" idx="3"/>
          </p:cNvCxnSpPr>
          <p:nvPr/>
        </p:nvCxnSpPr>
        <p:spPr bwMode="auto">
          <a:xfrm flipH="1">
            <a:off x="2525735" y="438940"/>
            <a:ext cx="2741017" cy="7097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51" name="Straight Arrow Connector 50"/>
          <p:cNvCxnSpPr>
            <a:cxnSpLocks/>
            <a:endCxn id="20" idx="2"/>
          </p:cNvCxnSpPr>
          <p:nvPr/>
        </p:nvCxnSpPr>
        <p:spPr bwMode="auto">
          <a:xfrm flipV="1">
            <a:off x="7180205" y="3544792"/>
            <a:ext cx="0" cy="615165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AD7420E-5D7E-406A-8F70-647ED0A1D8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" y="935877"/>
            <a:ext cx="2382882" cy="15063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C04D602-920D-4310-9E71-4913E9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5825" r="8959" b="4393"/>
          <a:stretch/>
        </p:blipFill>
        <p:spPr>
          <a:xfrm>
            <a:off x="314221" y="4226000"/>
            <a:ext cx="2026494" cy="15035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9" descr="elt-telescope">
            <a:extLst>
              <a:ext uri="{FF2B5EF4-FFF2-40B4-BE49-F238E27FC236}">
                <a16:creationId xmlns:a16="http://schemas.microsoft.com/office/drawing/2014/main" xmlns="" id="{B2B4C312-C7B7-4F03-9C7C-C098FD4E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14" y="5792676"/>
            <a:ext cx="1237497" cy="8244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4" name="Rectangle 11">
            <a:extLst>
              <a:ext uri="{FF2B5EF4-FFF2-40B4-BE49-F238E27FC236}">
                <a16:creationId xmlns:a16="http://schemas.microsoft.com/office/drawing/2014/main" xmlns="" id="{43B8635F-C2AB-4EB3-ACCC-1977B7D91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27" y="5818926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ELT TMT GMT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5" name="image21.png">
            <a:extLst>
              <a:ext uri="{FF2B5EF4-FFF2-40B4-BE49-F238E27FC236}">
                <a16:creationId xmlns:a16="http://schemas.microsoft.com/office/drawing/2014/main" xmlns="" id="{F5FFDF6E-7A8E-418B-97AC-25AA4C9A118B}"/>
              </a:ext>
            </a:extLst>
          </p:cNvPr>
          <p:cNvPicPr/>
          <p:nvPr/>
        </p:nvPicPr>
        <p:blipFill>
          <a:blip r:embed="rId8"/>
          <a:srcRect l="49966" t="42538" r="2159" b="13140"/>
          <a:stretch>
            <a:fillRect/>
          </a:stretch>
        </p:blipFill>
        <p:spPr>
          <a:xfrm>
            <a:off x="3143794" y="4485077"/>
            <a:ext cx="1846634" cy="1079700"/>
          </a:xfrm>
          <a:prstGeom prst="rect">
            <a:avLst/>
          </a:prstGeom>
          <a:ln/>
        </p:spPr>
      </p:pic>
      <p:pic>
        <p:nvPicPr>
          <p:cNvPr id="50" name="Picture 2" descr="THESEUS">
            <a:extLst>
              <a:ext uri="{FF2B5EF4-FFF2-40B4-BE49-F238E27FC236}">
                <a16:creationId xmlns:a16="http://schemas.microsoft.com/office/drawing/2014/main" xmlns="" id="{F3344EC6-2B2F-4608-A219-2B1142871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1382" r="7390" b="8278"/>
          <a:stretch/>
        </p:blipFill>
        <p:spPr bwMode="auto">
          <a:xfrm>
            <a:off x="6007415" y="4076466"/>
            <a:ext cx="2349690" cy="4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687E14-55B2-4628-93C0-ED6F9C4BE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179" y="2164683"/>
            <a:ext cx="2732052" cy="138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D49F651-EAE9-43AA-B32F-F65A07A8A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5494" y="829940"/>
            <a:ext cx="1850459" cy="12372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801102-3076-4695-98A6-F99FB85244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3346" y="839261"/>
            <a:ext cx="1741202" cy="12220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0C9480-0593-4177-9CD7-DF86847F77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5286" y="2271462"/>
            <a:ext cx="1489012" cy="1706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2B043F1-6797-4A1E-AD7E-65304491EEB9}"/>
              </a:ext>
            </a:extLst>
          </p:cNvPr>
          <p:cNvSpPr/>
          <p:nvPr/>
        </p:nvSpPr>
        <p:spPr>
          <a:xfrm>
            <a:off x="5932315" y="6485541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THESEUS SYNERGIES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99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4305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2" y="990600"/>
            <a:ext cx="3334801" cy="548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783449"/>
            <a:ext cx="3514764" cy="3024901"/>
          </a:xfrm>
          <a:prstGeom prst="rect">
            <a:avLst/>
          </a:prstGeom>
        </p:spPr>
      </p:pic>
      <p:pic>
        <p:nvPicPr>
          <p:cNvPr id="9" name="Immagine 8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4" y="3783449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9"/>
            <a:ext cx="9144000" cy="4305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79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68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508819"/>
            <a:ext cx="30480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00FF"/>
                </a:solidFill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FF0000"/>
                </a:solidFill>
              </a:rPr>
              <a:t>short GRB </a:t>
            </a:r>
            <a:r>
              <a:rPr lang="it-IT" sz="2400" b="1" dirty="0" err="1" smtClean="0">
                <a:solidFill>
                  <a:srgbClr val="FF0000"/>
                </a:solidFill>
              </a:rPr>
              <a:t>detection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over large FOV with </a:t>
            </a:r>
            <a:r>
              <a:rPr lang="it-IT" sz="2400" b="1" dirty="0" err="1" smtClean="0">
                <a:solidFill>
                  <a:srgbClr val="FF0000"/>
                </a:solidFill>
              </a:rPr>
              <a:t>arcmin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localization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 err="1" smtClean="0">
                <a:solidFill>
                  <a:srgbClr val="FF0000"/>
                </a:solidFill>
              </a:rPr>
              <a:t>Kilonova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detection</a:t>
            </a:r>
            <a:r>
              <a:rPr lang="it-IT" sz="2400" b="1" dirty="0" smtClean="0">
                <a:solidFill>
                  <a:srgbClr val="FF0000"/>
                </a:solidFill>
              </a:rPr>
              <a:t>, </a:t>
            </a:r>
            <a:r>
              <a:rPr lang="it-IT" sz="2400" b="1" dirty="0" err="1" smtClean="0">
                <a:solidFill>
                  <a:srgbClr val="FF0000"/>
                </a:solidFill>
              </a:rPr>
              <a:t>arcsec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localization</a:t>
            </a:r>
            <a:r>
              <a:rPr lang="it-IT" sz="2400" b="1" dirty="0" smtClean="0">
                <a:solidFill>
                  <a:srgbClr val="FF0000"/>
                </a:solidFill>
              </a:rPr>
              <a:t> and </a:t>
            </a:r>
            <a:r>
              <a:rPr lang="it-IT" sz="2400" b="1" dirty="0" err="1" smtClean="0">
                <a:solidFill>
                  <a:srgbClr val="FF0000"/>
                </a:solidFill>
              </a:rPr>
              <a:t>characterization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 err="1" smtClean="0">
                <a:solidFill>
                  <a:srgbClr val="FF0000"/>
                </a:solidFill>
              </a:rPr>
              <a:t>Possible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detection</a:t>
            </a:r>
            <a:r>
              <a:rPr lang="it-IT" sz="2400" b="1" dirty="0" smtClean="0">
                <a:solidFill>
                  <a:srgbClr val="FF0000"/>
                </a:solidFill>
              </a:rPr>
              <a:t> of </a:t>
            </a:r>
            <a:r>
              <a:rPr lang="it-IT" sz="2400" b="1" dirty="0" err="1" smtClean="0">
                <a:solidFill>
                  <a:srgbClr val="FF0000"/>
                </a:solidFill>
              </a:rPr>
              <a:t>weaker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isotropic</a:t>
            </a:r>
            <a:r>
              <a:rPr lang="it-IT" sz="2400" b="1" dirty="0" smtClean="0">
                <a:solidFill>
                  <a:srgbClr val="FF0000"/>
                </a:solidFill>
              </a:rPr>
              <a:t> X-</a:t>
            </a:r>
            <a:r>
              <a:rPr lang="it-IT" sz="2400" b="1" dirty="0" err="1" smtClean="0">
                <a:solidFill>
                  <a:srgbClr val="FF0000"/>
                </a:solidFill>
              </a:rPr>
              <a:t>ray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emission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8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3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06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65395"/>
            <a:ext cx="3808071" cy="482809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152399" y="657046"/>
            <a:ext cx="54864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2087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85750" indent="-285750" algn="just" defTabSz="2087660">
              <a:buFont typeface="Wingdings" panose="05000000000000000000" pitchFamily="2" charset="2"/>
              <a:buChar char="q"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Soft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X-ray Imager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SXI):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a set of four sensitive lobster-eye telescopes observing in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0.3 - 5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keV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 band, total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FOV of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~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sr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with source location accuracy </a:t>
            </a:r>
            <a:r>
              <a:rPr lang="en-US" sz="2400" b="1" kern="0" dirty="0" smtClean="0">
                <a:solidFill>
                  <a:srgbClr val="0066FF"/>
                </a:solidFill>
              </a:rPr>
              <a:t>0.5-1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’;</a:t>
            </a:r>
            <a:r>
              <a:rPr lang="en-US" sz="2400" b="1" kern="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 algn="just" defTabSz="2087660">
              <a:buFont typeface="Wingdings" panose="05000000000000000000" pitchFamily="2" charset="2"/>
              <a:buChar char="q"/>
              <a:defRPr/>
            </a:pP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b="1" kern="0" dirty="0" smtClean="0">
                <a:solidFill>
                  <a:srgbClr val="FF0000"/>
                </a:solidFill>
              </a:rPr>
              <a:t>X-Gamma </a:t>
            </a:r>
            <a:r>
              <a:rPr lang="en-US" sz="2400" b="1" kern="0" dirty="0">
                <a:solidFill>
                  <a:srgbClr val="FF0000"/>
                </a:solidFill>
              </a:rPr>
              <a:t>rays  Imaging </a:t>
            </a:r>
            <a:r>
              <a:rPr lang="en-US" sz="2400" b="1" kern="0" dirty="0" smtClean="0">
                <a:solidFill>
                  <a:srgbClr val="FF0000"/>
                </a:solidFill>
              </a:rPr>
              <a:t>&amp; Spectrometer </a:t>
            </a:r>
            <a:r>
              <a:rPr lang="en-US" sz="2400" b="1" kern="0" dirty="0">
                <a:solidFill>
                  <a:srgbClr val="FF0000"/>
                </a:solidFill>
              </a:rPr>
              <a:t>(</a:t>
            </a:r>
            <a:r>
              <a:rPr lang="en-US" sz="2400" b="1" kern="0" dirty="0" smtClean="0">
                <a:solidFill>
                  <a:srgbClr val="FF0000"/>
                </a:solidFill>
              </a:rPr>
              <a:t>XGIS</a:t>
            </a:r>
            <a:r>
              <a:rPr lang="en-US" sz="2400" kern="0" dirty="0" smtClean="0">
                <a:solidFill>
                  <a:srgbClr val="FF0000"/>
                </a:solidFill>
              </a:rPr>
              <a:t>)</a:t>
            </a:r>
            <a:r>
              <a:rPr lang="en-US" sz="2400" kern="0" dirty="0">
                <a:solidFill>
                  <a:srgbClr val="FF0000"/>
                </a:solidFill>
              </a:rPr>
              <a:t>: </a:t>
            </a:r>
            <a:r>
              <a:rPr lang="en-US" sz="2400" kern="0" dirty="0" smtClean="0">
                <a:solidFill>
                  <a:srgbClr val="0066FF"/>
                </a:solidFill>
              </a:rPr>
              <a:t>3 (2) </a:t>
            </a:r>
            <a:r>
              <a:rPr lang="en-US" sz="2400" kern="0" dirty="0" smtClean="0">
                <a:solidFill>
                  <a:srgbClr val="0066FF"/>
                </a:solidFill>
              </a:rPr>
              <a:t>coded-mask </a:t>
            </a:r>
            <a:r>
              <a:rPr lang="en-US" sz="2400" kern="0" dirty="0">
                <a:solidFill>
                  <a:srgbClr val="0066FF"/>
                </a:solidFill>
              </a:rPr>
              <a:t>X-gamma </a:t>
            </a:r>
            <a:r>
              <a:rPr lang="en-US" sz="2400" kern="0" dirty="0" smtClean="0">
                <a:solidFill>
                  <a:srgbClr val="0066FF"/>
                </a:solidFill>
              </a:rPr>
              <a:t>ray </a:t>
            </a:r>
            <a:r>
              <a:rPr lang="en-US" sz="2400" kern="0" dirty="0">
                <a:solidFill>
                  <a:srgbClr val="0066FF"/>
                </a:solidFill>
              </a:rPr>
              <a:t>cameras </a:t>
            </a:r>
            <a:r>
              <a:rPr lang="en-US" sz="2400" kern="0" dirty="0" smtClean="0">
                <a:solidFill>
                  <a:srgbClr val="0066FF"/>
                </a:solidFill>
              </a:rPr>
              <a:t>using bars </a:t>
            </a:r>
            <a:r>
              <a:rPr lang="en-US" sz="2400" kern="0" dirty="0">
                <a:solidFill>
                  <a:srgbClr val="0066FF"/>
                </a:solidFill>
              </a:rPr>
              <a:t>of Silicon </a:t>
            </a:r>
            <a:r>
              <a:rPr lang="en-US" sz="2400" kern="0" dirty="0" smtClean="0">
                <a:solidFill>
                  <a:srgbClr val="0066FF"/>
                </a:solidFill>
              </a:rPr>
              <a:t>devices </a:t>
            </a:r>
            <a:r>
              <a:rPr lang="en-US" sz="2400" kern="0" dirty="0">
                <a:solidFill>
                  <a:srgbClr val="0066FF"/>
                </a:solidFill>
              </a:rPr>
              <a:t>coupled with </a:t>
            </a:r>
            <a:r>
              <a:rPr lang="en-US" sz="2400" kern="0" dirty="0" err="1">
                <a:solidFill>
                  <a:srgbClr val="0066FF"/>
                </a:solidFill>
              </a:rPr>
              <a:t>CsI</a:t>
            </a:r>
            <a:r>
              <a:rPr lang="en-US" sz="2400" kern="0" dirty="0">
                <a:solidFill>
                  <a:srgbClr val="0066FF"/>
                </a:solidFill>
              </a:rPr>
              <a:t> crystal scintillators </a:t>
            </a:r>
            <a:r>
              <a:rPr lang="en-US" sz="2400" kern="0" dirty="0" smtClean="0">
                <a:solidFill>
                  <a:srgbClr val="0066FF"/>
                </a:solidFill>
              </a:rPr>
              <a:t>observing in </a:t>
            </a:r>
            <a:r>
              <a:rPr lang="en-US" sz="2400" b="1" kern="0" dirty="0" smtClean="0">
                <a:solidFill>
                  <a:srgbClr val="0066FF"/>
                </a:solidFill>
              </a:rPr>
              <a:t>2 </a:t>
            </a:r>
            <a:r>
              <a:rPr lang="en-US" sz="2400" b="1" kern="0" dirty="0" err="1">
                <a:solidFill>
                  <a:srgbClr val="0066FF"/>
                </a:solidFill>
              </a:rPr>
              <a:t>keV</a:t>
            </a:r>
            <a:r>
              <a:rPr lang="en-US" sz="2400" b="1" kern="0" dirty="0">
                <a:solidFill>
                  <a:srgbClr val="0066FF"/>
                </a:solidFill>
              </a:rPr>
              <a:t> – 10 MeV </a:t>
            </a:r>
            <a:r>
              <a:rPr lang="en-US" sz="2400" b="1" kern="0" dirty="0" smtClean="0">
                <a:solidFill>
                  <a:srgbClr val="0066FF"/>
                </a:solidFill>
              </a:rPr>
              <a:t>band, a </a:t>
            </a:r>
            <a:r>
              <a:rPr lang="en-US" sz="2400" b="1" kern="0" dirty="0">
                <a:solidFill>
                  <a:srgbClr val="0066FF"/>
                </a:solidFill>
              </a:rPr>
              <a:t>FOV of </a:t>
            </a:r>
            <a:r>
              <a:rPr lang="en-US" sz="2400" b="1" kern="0" dirty="0" smtClean="0">
                <a:solidFill>
                  <a:srgbClr val="0066FF"/>
                </a:solidFill>
              </a:rPr>
              <a:t>~2-4 </a:t>
            </a:r>
            <a:r>
              <a:rPr lang="en-US" sz="2400" b="1" kern="0" dirty="0" err="1" smtClean="0">
                <a:solidFill>
                  <a:srgbClr val="0066FF"/>
                </a:solidFill>
              </a:rPr>
              <a:t>sr</a:t>
            </a:r>
            <a:r>
              <a:rPr lang="en-US" sz="2400" b="1" kern="0" dirty="0" smtClean="0">
                <a:solidFill>
                  <a:srgbClr val="0066FF"/>
                </a:solidFill>
              </a:rPr>
              <a:t>, </a:t>
            </a:r>
            <a:r>
              <a:rPr lang="en-US" sz="2400" b="1" kern="0" dirty="0">
                <a:solidFill>
                  <a:srgbClr val="0066FF"/>
                </a:solidFill>
              </a:rPr>
              <a:t>overlapping </a:t>
            </a:r>
            <a:r>
              <a:rPr lang="en-US" sz="2400" b="1" kern="0" dirty="0" smtClean="0">
                <a:solidFill>
                  <a:srgbClr val="0066FF"/>
                </a:solidFill>
              </a:rPr>
              <a:t>the SXI, </a:t>
            </a:r>
            <a:r>
              <a:rPr lang="en-US" sz="2400" b="1" kern="0" dirty="0">
                <a:solidFill>
                  <a:srgbClr val="0066FF"/>
                </a:solidFill>
              </a:rPr>
              <a:t>with ~5’ source </a:t>
            </a:r>
            <a:r>
              <a:rPr lang="en-US" sz="2400" b="1" kern="0" dirty="0" smtClean="0">
                <a:solidFill>
                  <a:srgbClr val="0066FF"/>
                </a:solidFill>
              </a:rPr>
              <a:t>location accuracy</a:t>
            </a:r>
            <a:r>
              <a:rPr lang="en-US" sz="2400" kern="0" dirty="0" smtClean="0">
                <a:solidFill>
                  <a:srgbClr val="0066FF"/>
                </a:solidFill>
              </a:rPr>
              <a:t>;</a:t>
            </a:r>
            <a:r>
              <a:rPr lang="en-US" sz="2400" kern="0" dirty="0" smtClean="0">
                <a:solidFill>
                  <a:prstClr val="white"/>
                </a:solidFill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  <a:p>
            <a:pPr marL="285750" marR="0" lvl="0" indent="-285750" algn="just" defTabSz="2087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InfraRed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Telescope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IRT)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a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0.7m class IR telescope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observing in the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0.7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– 1.8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μm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band, providing a 10’x10’ FOV,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with both imaging and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moderate resolution spectroscopy capabilities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(-&gt; redshift)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200" y="0"/>
            <a:ext cx="8229600" cy="73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</a:rPr>
              <a:t>THESEUS mission concept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5546" y="5572929"/>
            <a:ext cx="2758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LEO </a:t>
            </a:r>
            <a:r>
              <a:rPr lang="en-GB" sz="2400" b="1" dirty="0">
                <a:solidFill>
                  <a:srgbClr val="FF0000"/>
                </a:solidFill>
              </a:rPr>
              <a:t>(&lt; 5°, ~600 </a:t>
            </a:r>
            <a:r>
              <a:rPr lang="en-GB" sz="2400" b="1" dirty="0" smtClean="0">
                <a:solidFill>
                  <a:srgbClr val="FF0000"/>
                </a:solidFill>
              </a:rPr>
              <a:t>km)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Rapid slewing bus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Prompt downlink 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229600" cy="74808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The Soft X-ray Imager (SXI)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ig3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2606294" y="1115051"/>
            <a:ext cx="2937002" cy="1425131"/>
          </a:xfrm>
          <a:prstGeom prst="rect">
            <a:avLst/>
          </a:prstGeom>
        </p:spPr>
      </p:pic>
      <p:pic>
        <p:nvPicPr>
          <p:cNvPr id="7" name="Picture 4" descr="fig4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5814568" y="1032184"/>
            <a:ext cx="2872232" cy="15079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53" y="2784713"/>
            <a:ext cx="5325762" cy="399814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57200" y="680786"/>
            <a:ext cx="2063524" cy="2103927"/>
          </a:xfrm>
          <a:prstGeom prst="rect">
            <a:avLst/>
          </a:prstGeom>
        </p:spPr>
      </p:pic>
      <p:pic>
        <p:nvPicPr>
          <p:cNvPr id="9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914"/>
            <a:ext cx="3810552" cy="3162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0" y="2682050"/>
            <a:ext cx="366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DUs, each has a 31 x 26 degree </a:t>
            </a:r>
            <a:r>
              <a:rPr lang="en-GB" dirty="0" err="1" smtClean="0"/>
              <a:t>FoV</a:t>
            </a:r>
            <a:endParaRPr lang="en-GB" dirty="0"/>
          </a:p>
        </p:txBody>
      </p:sp>
      <p:pic>
        <p:nvPicPr>
          <p:cNvPr id="11" name="Picture 10" descr="Unknow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2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686800" cy="748082"/>
          </a:xfrm>
        </p:spPr>
        <p:txBody>
          <a:bodyPr>
            <a:normAutofit/>
          </a:bodyPr>
          <a:lstStyle/>
          <a:p>
            <a:r>
              <a:rPr lang="fr-FR" sz="3000" b="1" dirty="0" smtClean="0">
                <a:solidFill>
                  <a:srgbClr val="FF0000"/>
                </a:solidFill>
              </a:rPr>
              <a:t>The X-Gamma-rays </a:t>
            </a:r>
            <a:r>
              <a:rPr lang="fr-FR" sz="3000" b="1" dirty="0" smtClean="0">
                <a:solidFill>
                  <a:srgbClr val="FF0000"/>
                </a:solidFill>
              </a:rPr>
              <a:t>Imager &amp; </a:t>
            </a:r>
            <a:r>
              <a:rPr lang="fr-FR" sz="3000" b="1" dirty="0" err="1" smtClean="0">
                <a:solidFill>
                  <a:srgbClr val="FF0000"/>
                </a:solidFill>
              </a:rPr>
              <a:t>spectrometer</a:t>
            </a:r>
            <a:r>
              <a:rPr lang="fr-FR" sz="3000" b="1" dirty="0" smtClean="0">
                <a:solidFill>
                  <a:srgbClr val="FF0000"/>
                </a:solidFill>
              </a:rPr>
              <a:t> </a:t>
            </a:r>
            <a:r>
              <a:rPr lang="fr-FR" sz="3000" b="1" dirty="0" smtClean="0">
                <a:solidFill>
                  <a:srgbClr val="FF0000"/>
                </a:solidFill>
              </a:rPr>
              <a:t>(</a:t>
            </a:r>
            <a:r>
              <a:rPr lang="fr-FR" sz="3000" b="1" dirty="0" smtClean="0">
                <a:solidFill>
                  <a:srgbClr val="FF0000"/>
                </a:solidFill>
              </a:rPr>
              <a:t>XGIS</a:t>
            </a:r>
            <a:r>
              <a:rPr lang="fr-FR" sz="3000" b="1" dirty="0" smtClean="0">
                <a:solidFill>
                  <a:srgbClr val="FF0000"/>
                </a:solidFill>
              </a:rPr>
              <a:t>)</a:t>
            </a:r>
            <a:endParaRPr lang="fr-FR" sz="30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5" descr="Schermata 2014-07-07 alle 17.03.0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8168" r="10541" b="3639"/>
          <a:stretch>
            <a:fillRect/>
          </a:stretch>
        </p:blipFill>
        <p:spPr bwMode="auto">
          <a:xfrm>
            <a:off x="1370533" y="2908702"/>
            <a:ext cx="2103120" cy="185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 descr="Schermata 2014-07-07 alle 16.53.4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26280"/>
          <a:stretch>
            <a:fillRect/>
          </a:stretch>
        </p:blipFill>
        <p:spPr bwMode="auto">
          <a:xfrm>
            <a:off x="195097" y="2883988"/>
            <a:ext cx="1009015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75295"/>
            <a:ext cx="2600769" cy="18940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079" y="2755388"/>
            <a:ext cx="1833197" cy="20305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/>
          <a:srcRect t="3813" b="13509"/>
          <a:stretch/>
        </p:blipFill>
        <p:spPr>
          <a:xfrm>
            <a:off x="195097" y="4802399"/>
            <a:ext cx="4986503" cy="20432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8"/>
          <a:srcRect t="1305"/>
          <a:stretch/>
        </p:blipFill>
        <p:spPr>
          <a:xfrm>
            <a:off x="5143520" y="3839882"/>
            <a:ext cx="4000480" cy="2258931"/>
          </a:xfrm>
          <a:prstGeom prst="rect">
            <a:avLst/>
          </a:prstGeom>
        </p:spPr>
      </p:pic>
      <p:pic>
        <p:nvPicPr>
          <p:cNvPr id="13" name="Picture 12" descr="eff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5768" y="-642767"/>
            <a:ext cx="2743201" cy="4638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9952" y="2209800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58752" y="2221468"/>
            <a:ext cx="105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Scintillator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i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7000"/>
            <a:ext cx="952500" cy="635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71990" y="2971800"/>
            <a:ext cx="26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Key rule of SDD technology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686800" cy="74808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</a:rPr>
              <a:t>InfraRed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Telescope</a:t>
            </a:r>
            <a:r>
              <a:rPr lang="fr-FR" b="1" dirty="0" smtClean="0">
                <a:solidFill>
                  <a:srgbClr val="FF0000"/>
                </a:solidFill>
              </a:rPr>
              <a:t> (IRT)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71873"/>
          <a:stretch/>
        </p:blipFill>
        <p:spPr>
          <a:xfrm>
            <a:off x="6944255" y="701153"/>
            <a:ext cx="1971145" cy="32686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0" y="3969841"/>
            <a:ext cx="8157880" cy="2809017"/>
          </a:xfrm>
          <a:prstGeom prst="rect">
            <a:avLst/>
          </a:prstGeom>
        </p:spPr>
      </p:pic>
      <p:pic>
        <p:nvPicPr>
          <p:cNvPr id="5" name="Immagine 2"/>
          <p:cNvPicPr>
            <a:picLocks noChangeAspect="1"/>
          </p:cNvPicPr>
          <p:nvPr/>
        </p:nvPicPr>
        <p:blipFill rotWithShape="1">
          <a:blip r:embed="rId4"/>
          <a:srcRect l="1345" t="26789" r="30906" b="15606"/>
          <a:stretch/>
        </p:blipFill>
        <p:spPr>
          <a:xfrm>
            <a:off x="152400" y="685800"/>
            <a:ext cx="5479509" cy="327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0198" y="2438400"/>
            <a:ext cx="31242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nknow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762912" cy="5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608" r="27500" b="26348"/>
          <a:stretch/>
        </p:blipFill>
        <p:spPr>
          <a:xfrm>
            <a:off x="4267200" y="1828800"/>
            <a:ext cx="2321065" cy="1621061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787" y="1549972"/>
            <a:ext cx="2430224" cy="21076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89663"/>
            <a:ext cx="2464158" cy="3124200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4267200"/>
            <a:ext cx="4251568" cy="2590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10772" y="1049047"/>
            <a:ext cx="167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PROPOSAL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96000" y="1049047"/>
            <a:ext cx="167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CDF STUDY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6471" y="104739"/>
            <a:ext cx="8229600" cy="73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</a:rPr>
              <a:t>THESEUS mission concept: ESA </a:t>
            </a:r>
            <a:r>
              <a:rPr lang="fr-FR" b="1" dirty="0" err="1" smtClean="0">
                <a:solidFill>
                  <a:srgbClr val="FF0000"/>
                </a:solidFill>
              </a:rPr>
              <a:t>study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/>
          <a:srcRect l="23407" t="18908" r="20313" b="4664"/>
          <a:stretch/>
        </p:blipFill>
        <p:spPr>
          <a:xfrm>
            <a:off x="4571271" y="3810000"/>
            <a:ext cx="4359031" cy="32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2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212229"/>
            <a:ext cx="89916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it-IT" sz="2600" b="1" i="0" dirty="0">
                <a:solidFill>
                  <a:srgbClr val="FF0000"/>
                </a:solidFill>
              </a:rPr>
              <a:t> </a:t>
            </a:r>
            <a:r>
              <a:rPr lang="en-US" altLang="it-IT" sz="2600" b="1" dirty="0" smtClean="0">
                <a:solidFill>
                  <a:srgbClr val="FF0000"/>
                </a:solidFill>
              </a:rPr>
              <a:t>THESEUS will have the ideal combination of </a:t>
            </a:r>
            <a:r>
              <a:rPr lang="en-US" altLang="it-IT" sz="2600" b="1" dirty="0">
                <a:solidFill>
                  <a:srgbClr val="FF0000"/>
                </a:solidFill>
              </a:rPr>
              <a:t> </a:t>
            </a:r>
            <a:r>
              <a:rPr lang="en-US" altLang="it-IT" sz="2600" b="1" dirty="0" smtClean="0">
                <a:solidFill>
                  <a:srgbClr val="FF0000"/>
                </a:solidFill>
              </a:rPr>
              <a:t>instrumentation and mission profile for detecting all types of GRBs (long, short/hard, weak/soft, high-redshift), localizing them from a few </a:t>
            </a:r>
            <a:r>
              <a:rPr lang="en-US" altLang="it-IT" sz="2600" b="1" dirty="0" err="1" smtClean="0">
                <a:solidFill>
                  <a:srgbClr val="FF0000"/>
                </a:solidFill>
              </a:rPr>
              <a:t>arcmin</a:t>
            </a:r>
            <a:r>
              <a:rPr lang="en-US" altLang="it-IT" sz="2600" b="1" dirty="0" smtClean="0">
                <a:solidFill>
                  <a:srgbClr val="FF0000"/>
                </a:solidFill>
              </a:rPr>
              <a:t> down to </a:t>
            </a:r>
            <a:r>
              <a:rPr lang="en-US" altLang="it-IT" sz="2600" b="1" dirty="0" err="1" smtClean="0">
                <a:solidFill>
                  <a:srgbClr val="FF0000"/>
                </a:solidFill>
              </a:rPr>
              <a:t>arsec</a:t>
            </a:r>
            <a:r>
              <a:rPr lang="en-US" altLang="it-IT" sz="2600" b="1" dirty="0" smtClean="0">
                <a:solidFill>
                  <a:srgbClr val="FF0000"/>
                </a:solidFill>
              </a:rPr>
              <a:t> and measure the redshift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3" y="2032504"/>
            <a:ext cx="6705600" cy="4722275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81400"/>
            <a:ext cx="304800" cy="304800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514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GRB170817A/GW170817</a:t>
            </a:r>
            <a:endParaRPr lang="it-IT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83932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459885"/>
            <a:ext cx="1752600" cy="38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Fermi/GBM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831549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91000"/>
            <a:ext cx="2407518" cy="18288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91979"/>
            <a:ext cx="1752600" cy="38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redshift</a:t>
            </a:r>
            <a:endParaRPr lang="it-IT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89953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5552"/>
            <a:ext cx="2895600" cy="39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22436"/>
          <a:stretch/>
        </p:blipFill>
        <p:spPr>
          <a:xfrm>
            <a:off x="0" y="162839"/>
            <a:ext cx="9144000" cy="26223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9" r="40000"/>
          <a:stretch/>
        </p:blipFill>
        <p:spPr>
          <a:xfrm>
            <a:off x="5562600" y="3665652"/>
            <a:ext cx="3429000" cy="2819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865552"/>
            <a:ext cx="2895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26" y="4819904"/>
            <a:ext cx="8674004" cy="181073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855784"/>
            <a:ext cx="5477907" cy="394653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33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it-IT" sz="2800" b="1" i="0" dirty="0">
                <a:solidFill>
                  <a:srgbClr val="FF0000"/>
                </a:solidFill>
              </a:rPr>
              <a:t> </a:t>
            </a:r>
            <a:r>
              <a:rPr lang="en-US" altLang="it-IT" sz="2800" b="1" dirty="0" smtClean="0">
                <a:solidFill>
                  <a:srgbClr val="FF0000"/>
                </a:solidFill>
              </a:rPr>
              <a:t>Shedding light on the early Universe with GRBs</a:t>
            </a:r>
            <a:endParaRPr lang="en-US" altLang="it-IT" sz="2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1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33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it-IT" sz="28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GW/</a:t>
            </a:r>
            <a:r>
              <a:rPr lang="en-US" altLang="it-IT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multi-messenger and time-domain astrophysics </a:t>
            </a:r>
            <a:endParaRPr lang="en-US" altLang="it-IT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1000" y="609600"/>
            <a:ext cx="8594325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it-IT" sz="800" dirty="0" smtClean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n-US" sz="2500" b="1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GW transient sources that will be monitored by THESEUS </a:t>
            </a:r>
            <a:r>
              <a:rPr lang="en-US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include </a:t>
            </a:r>
            <a:r>
              <a:rPr lang="it-IT" sz="25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NS-NS / NS-BH </a:t>
            </a:r>
            <a:r>
              <a:rPr lang="it-IT" sz="2500" b="1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mergers</a:t>
            </a:r>
            <a:r>
              <a:rPr lang="it-IT" sz="25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500" b="1" u="sng" dirty="0" err="1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collimated</a:t>
            </a:r>
            <a:r>
              <a:rPr lang="it-IT" sz="25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on-</a:t>
            </a:r>
            <a:r>
              <a:rPr lang="it-IT" sz="25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axis</a:t>
            </a:r>
            <a:r>
              <a:rPr lang="it-IT" sz="25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off-</a:t>
            </a:r>
            <a:r>
              <a:rPr lang="it-IT" sz="25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axis</a:t>
            </a:r>
            <a:r>
              <a:rPr lang="it-IT" sz="25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prompt</a:t>
            </a: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gamma-</a:t>
            </a:r>
            <a:r>
              <a:rPr lang="it-IT" sz="25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ray</a:t>
            </a:r>
            <a:r>
              <a:rPr lang="it-IT" sz="25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emission</a:t>
            </a:r>
            <a:r>
              <a:rPr lang="it-IT" sz="25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from </a:t>
            </a:r>
            <a:r>
              <a:rPr lang="it-IT" sz="25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 </a:t>
            </a:r>
            <a:r>
              <a:rPr lang="it-IT" sz="25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GRBs</a:t>
            </a:r>
            <a:endParaRPr lang="it-IT" sz="25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Optical/NIR and soft X-</a:t>
            </a:r>
            <a:r>
              <a:rPr lang="it-IT" sz="25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ray</a:t>
            </a: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b="1" u="sng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isotropic</a:t>
            </a: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emissions</a:t>
            </a:r>
            <a:r>
              <a:rPr lang="it-IT" sz="25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kilonovae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off-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axis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afterglows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and, for NS-NS, from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newly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born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ms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magnetar</a:t>
            </a:r>
            <a:r>
              <a:rPr lang="it-IT" sz="25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5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spindown</a:t>
            </a:r>
            <a:endParaRPr lang="it-IT" sz="2500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7" y="3733800"/>
            <a:ext cx="4953000" cy="33544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r="37500" b="33884"/>
          <a:stretch/>
        </p:blipFill>
        <p:spPr>
          <a:xfrm>
            <a:off x="4856018" y="3518089"/>
            <a:ext cx="4267200" cy="32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112889"/>
            <a:ext cx="801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Promptly and accurately localizing </a:t>
            </a:r>
            <a:r>
              <a:rPr lang="en-GB" sz="2800" b="1" dirty="0" err="1" smtClean="0">
                <a:solidFill>
                  <a:srgbClr val="FF0000"/>
                </a:solidFill>
                <a:latin typeface="+mj-lt"/>
              </a:rPr>
              <a:t>e.m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. counterparts to GW events with THESEUS 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3200" y="1080124"/>
            <a:ext cx="8788400" cy="5546457"/>
            <a:chOff x="203200" y="1080124"/>
            <a:chExt cx="8788400" cy="5546457"/>
          </a:xfrm>
        </p:grpSpPr>
        <p:pic>
          <p:nvPicPr>
            <p:cNvPr id="5" name="Immagine 4" descr="region_z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1080124"/>
              <a:ext cx="8788400" cy="5546457"/>
            </a:xfrm>
            <a:prstGeom prst="rect">
              <a:avLst/>
            </a:prstGeom>
          </p:spPr>
        </p:pic>
        <p:sp>
          <p:nvSpPr>
            <p:cNvPr id="17" name="Trapezio 16"/>
            <p:cNvSpPr/>
            <p:nvPr/>
          </p:nvSpPr>
          <p:spPr>
            <a:xfrm rot="10800000">
              <a:off x="3047997" y="1635482"/>
              <a:ext cx="987425" cy="2882900"/>
            </a:xfrm>
            <a:prstGeom prst="trapezoid">
              <a:avLst>
                <a:gd name="adj" fmla="val 0"/>
              </a:avLst>
            </a:prstGeom>
            <a:solidFill>
              <a:srgbClr val="C0504D">
                <a:alpha val="3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7154332" y="2587983"/>
              <a:ext cx="65617" cy="63500"/>
            </a:xfrm>
            <a:prstGeom prst="rect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480" y="4317389"/>
              <a:ext cx="2309192" cy="230919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40480" y="4317389"/>
              <a:ext cx="2309192" cy="2309192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6040480" y="2651483"/>
              <a:ext cx="2309192" cy="1637803"/>
            </a:xfrm>
            <a:prstGeom prst="triangle">
              <a:avLst>
                <a:gd name="adj" fmla="val 49954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</a:gradFill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808076" y="5086645"/>
              <a:ext cx="774000" cy="7740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71014" y="3897257"/>
              <a:ext cx="711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bg1"/>
                  </a:solidFill>
                </a:rPr>
                <a:t>15 ʹ</a:t>
              </a:r>
              <a:endParaRPr lang="it-IT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72122" y="4784576"/>
              <a:ext cx="54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FF00"/>
                  </a:solidFill>
                </a:rPr>
                <a:t>5 </a:t>
              </a:r>
              <a:r>
                <a:rPr lang="it-IT" sz="2400" b="1" dirty="0">
                  <a:solidFill>
                    <a:srgbClr val="FFFF00"/>
                  </a:solidFill>
                </a:rPr>
                <a:t>ʹ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71600" y="2594332"/>
              <a:ext cx="1572392" cy="54610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 smtClean="0">
                  <a:solidFill>
                    <a:srgbClr val="C00000"/>
                  </a:solidFill>
                </a:rPr>
                <a:t>110</a:t>
              </a:r>
              <a:r>
                <a:rPr lang="it-IT" sz="3200" baseline="30000" dirty="0" smtClean="0">
                  <a:solidFill>
                    <a:srgbClr val="C00000"/>
                  </a:solidFill>
                </a:rPr>
                <a:t>∘</a:t>
              </a:r>
              <a:r>
                <a:rPr lang="it-IT" sz="2800" dirty="0" smtClean="0">
                  <a:solidFill>
                    <a:srgbClr val="C00000"/>
                  </a:solidFill>
                </a:rPr>
                <a:t>× </a:t>
              </a:r>
              <a:r>
                <a:rPr lang="it-IT" sz="2400" dirty="0" smtClean="0">
                  <a:solidFill>
                    <a:srgbClr val="C00000"/>
                  </a:solidFill>
                </a:rPr>
                <a:t>30</a:t>
              </a:r>
              <a:r>
                <a:rPr lang="it-IT" sz="3200" baseline="30000" dirty="0" smtClean="0">
                  <a:solidFill>
                    <a:srgbClr val="C00000"/>
                  </a:solidFill>
                </a:rPr>
                <a:t>∘</a:t>
              </a:r>
              <a:endParaRPr lang="it-IT" sz="2400" baseline="30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8" name="Connettore 1 7"/>
          <p:cNvCxnSpPr/>
          <p:nvPr/>
        </p:nvCxnSpPr>
        <p:spPr>
          <a:xfrm flipV="1">
            <a:off x="5810291" y="5486403"/>
            <a:ext cx="1339836" cy="6358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EEBFC0A3-DF7C-4826-9723-90EC128E3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1" y="792047"/>
            <a:ext cx="2056138" cy="168687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/>
          <a:srcRect l="3177" r="37501" b="33884"/>
          <a:stretch/>
        </p:blipFill>
        <p:spPr>
          <a:xfrm>
            <a:off x="203200" y="4680462"/>
            <a:ext cx="2082800" cy="191502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4724400"/>
            <a:ext cx="2514600" cy="2061724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035422" y="5860645"/>
            <a:ext cx="177486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3300"/>
                </a:solidFill>
              </a:rPr>
              <a:t>1 </a:t>
            </a:r>
            <a:r>
              <a:rPr lang="it-IT" sz="3200" b="1" dirty="0" err="1" smtClean="0">
                <a:solidFill>
                  <a:srgbClr val="FF3300"/>
                </a:solidFill>
              </a:rPr>
              <a:t>arcsec</a:t>
            </a:r>
            <a:r>
              <a:rPr lang="it-IT" sz="3200" b="1" dirty="0" smtClean="0">
                <a:solidFill>
                  <a:srgbClr val="FF3300"/>
                </a:solidFill>
              </a:rPr>
              <a:t> ! </a:t>
            </a:r>
            <a:endParaRPr lang="it-IT" sz="3200" b="1" dirty="0">
              <a:solidFill>
                <a:srgbClr val="FF33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441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1</a:t>
            </a:r>
            <a:r>
              <a:rPr lang="it-IT" b="1" dirty="0" smtClean="0">
                <a:solidFill>
                  <a:schemeClr val="bg1"/>
                </a:solidFill>
              </a:rPr>
              <a:t>ʹ (SXI) to 10’ (XGIS)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6199" y="156492"/>
            <a:ext cx="9067801" cy="1143000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arcsecond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localization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afterglow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kilonova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from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shortGRB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/GW </a:t>
            </a:r>
            <a:r>
              <a:rPr lang="it-IT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it-IT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THESEUS/IRT </a:t>
            </a:r>
            <a:endParaRPr lang="it-IT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76930" y="5766137"/>
            <a:ext cx="7625969" cy="110799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0000FF"/>
                </a:solidFill>
              </a:rPr>
              <a:t>Precise </a:t>
            </a:r>
            <a:r>
              <a:rPr lang="it-IT" sz="2200" b="1" dirty="0" err="1" smtClean="0">
                <a:solidFill>
                  <a:srgbClr val="0000FF"/>
                </a:solidFill>
              </a:rPr>
              <a:t>localization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is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mandatory</a:t>
            </a:r>
            <a:r>
              <a:rPr lang="it-IT" sz="2200" b="1" dirty="0" smtClean="0">
                <a:solidFill>
                  <a:srgbClr val="0000FF"/>
                </a:solidFill>
              </a:rPr>
              <a:t> to </a:t>
            </a:r>
            <a:r>
              <a:rPr lang="it-IT" sz="2200" b="1" dirty="0" err="1" smtClean="0">
                <a:solidFill>
                  <a:srgbClr val="0000FF"/>
                </a:solidFill>
              </a:rPr>
              <a:t>activate</a:t>
            </a:r>
            <a:r>
              <a:rPr lang="it-IT" sz="2200" b="1" dirty="0" smtClean="0">
                <a:solidFill>
                  <a:srgbClr val="0000FF"/>
                </a:solidFill>
              </a:rPr>
              <a:t> large </a:t>
            </a:r>
            <a:r>
              <a:rPr lang="it-IT" sz="2200" b="1" dirty="0" err="1" smtClean="0">
                <a:solidFill>
                  <a:srgbClr val="0000FF"/>
                </a:solidFill>
              </a:rPr>
              <a:t>ground-based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telescopes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as</a:t>
            </a:r>
            <a:r>
              <a:rPr lang="it-IT" sz="2200" b="1" dirty="0" smtClean="0">
                <a:solidFill>
                  <a:srgbClr val="0000FF"/>
                </a:solidFill>
              </a:rPr>
              <a:t> VLT or ELT from </a:t>
            </a:r>
            <a:r>
              <a:rPr lang="it-IT" sz="2200" b="1" dirty="0" err="1" smtClean="0">
                <a:solidFill>
                  <a:srgbClr val="0000FF"/>
                </a:solidFill>
              </a:rPr>
              <a:t>which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detailed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spectral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analysis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will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reveal</a:t>
            </a:r>
            <a:r>
              <a:rPr lang="it-IT" sz="2200" b="1" dirty="0" smtClean="0">
                <a:solidFill>
                  <a:srgbClr val="0000FF"/>
                </a:solidFill>
              </a:rPr>
              <a:t> the </a:t>
            </a:r>
            <a:r>
              <a:rPr lang="it-IT" sz="2200" b="1" dirty="0" err="1" smtClean="0">
                <a:solidFill>
                  <a:srgbClr val="0000FF"/>
                </a:solidFill>
              </a:rPr>
              <a:t>intrinsic</a:t>
            </a:r>
            <a:r>
              <a:rPr lang="it-IT" sz="2200" b="1" dirty="0" smtClean="0">
                <a:solidFill>
                  <a:srgbClr val="0000FF"/>
                </a:solidFill>
              </a:rPr>
              <a:t> nature of </a:t>
            </a:r>
            <a:r>
              <a:rPr lang="it-IT" sz="2200" b="1" dirty="0" err="1" smtClean="0">
                <a:solidFill>
                  <a:srgbClr val="0000FF"/>
                </a:solidFill>
              </a:rPr>
              <a:t>these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newly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discovered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200" b="1" dirty="0" err="1" smtClean="0">
                <a:solidFill>
                  <a:srgbClr val="0000FF"/>
                </a:solidFill>
              </a:rPr>
              <a:t>phenomena</a:t>
            </a:r>
            <a:endParaRPr lang="it-IT" sz="2200" b="1" dirty="0">
              <a:solidFill>
                <a:srgbClr val="0000FF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676400"/>
            <a:ext cx="4953001" cy="405377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676401"/>
            <a:ext cx="41147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DB46C1CD-DC5E-4BD3-BC2C-721B3C5F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593" y="5896473"/>
            <a:ext cx="1371719" cy="8657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D4240C-C339-4E47-8F1F-3EC63D9B0FAA}"/>
              </a:ext>
            </a:extLst>
          </p:cNvPr>
          <p:cNvSpPr/>
          <p:nvPr/>
        </p:nvSpPr>
        <p:spPr>
          <a:xfrm>
            <a:off x="2562779" y="-166"/>
            <a:ext cx="4451009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2784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794" y="1176571"/>
            <a:ext cx="2837012" cy="2059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28182" y="5434877"/>
            <a:ext cx="1330021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r-process element c</a:t>
            </a:r>
            <a:r>
              <a:rPr lang="en-GB" sz="2000" dirty="0"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Footlight MT Light"/>
              </a:rPr>
              <a:t>hemical abundances </a:t>
            </a:r>
            <a:endParaRPr lang="en-GB" sz="2000" dirty="0">
              <a:solidFill>
                <a:srgbClr val="FFFF00"/>
              </a:solidFill>
              <a:latin typeface="Arial Narrow" panose="020B0606020202030204" pitchFamily="34" charset="0"/>
              <a:cs typeface="Footlight MT Light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076863" y="602283"/>
            <a:ext cx="2004026" cy="1015663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Footlight MT Light"/>
              </a:rPr>
              <a:t>Transient sources multi-wavelength campaigns</a:t>
            </a:r>
            <a:endParaRPr lang="en-GB" sz="2000" dirty="0">
              <a:solidFill>
                <a:srgbClr val="FFFF00"/>
              </a:solidFill>
              <a:latin typeface="Arial Narrow" panose="020B0606020202030204" pitchFamily="34" charset="0"/>
              <a:cs typeface="Footlight MT Light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855620" y="186744"/>
            <a:ext cx="3831595" cy="92333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lvl="1" algn="ctr">
              <a:spcBef>
                <a:spcPct val="50000"/>
              </a:spcBef>
              <a:spcAft>
                <a:spcPts val="600"/>
              </a:spcAft>
            </a:pPr>
            <a:r>
              <a:rPr lang="en-GB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Localization of GW/neutrino gamma-ray or X-ray transient sources                    NIR, X-ray, Gamma-ray characterization</a:t>
            </a:r>
          </a:p>
        </p:txBody>
      </p:sp>
      <p:cxnSp>
        <p:nvCxnSpPr>
          <p:cNvPr id="29" name="Straight Arrow Connector 35"/>
          <p:cNvCxnSpPr>
            <a:cxnSpLocks/>
          </p:cNvCxnSpPr>
          <p:nvPr/>
        </p:nvCxnSpPr>
        <p:spPr bwMode="auto">
          <a:xfrm>
            <a:off x="1355828" y="2112995"/>
            <a:ext cx="0" cy="3321882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1440661" y="4303686"/>
            <a:ext cx="1026632" cy="707886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Hubble constant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 bwMode="auto">
          <a:xfrm>
            <a:off x="1720916" y="2112995"/>
            <a:ext cx="0" cy="2139084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93" name="Straight Arrow Connector 35"/>
          <p:cNvCxnSpPr>
            <a:cxnSpLocks/>
          </p:cNvCxnSpPr>
          <p:nvPr/>
        </p:nvCxnSpPr>
        <p:spPr bwMode="auto">
          <a:xfrm>
            <a:off x="8877465" y="1636548"/>
            <a:ext cx="0" cy="64931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3869" y="572824"/>
            <a:ext cx="2424078" cy="1477328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lvl="1" algn="l">
              <a:spcBef>
                <a:spcPct val="50000"/>
              </a:spcBef>
              <a:spcAft>
                <a:spcPts val="600"/>
              </a:spcAft>
            </a:pPr>
            <a:r>
              <a:rPr lang="en-GB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NS-BH/NS-NS merger physics/host galaxy identification/formation history/</a:t>
            </a:r>
            <a:r>
              <a:rPr lang="en-GB" dirty="0" err="1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kilonova</a:t>
            </a:r>
            <a:r>
              <a:rPr lang="en-GB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 identification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206" y="4572406"/>
            <a:ext cx="1925195" cy="1986255"/>
          </a:xfrm>
          <a:prstGeom prst="rect">
            <a:avLst/>
          </a:prstGeom>
        </p:spPr>
      </p:pic>
      <p:sp>
        <p:nvSpPr>
          <p:cNvPr id="103" name="Text Box 3">
            <a:extLst>
              <a:ext uri="{FF2B5EF4-FFF2-40B4-BE49-F238E27FC236}">
                <a16:creationId xmlns:a16="http://schemas.microsoft.com/office/drawing/2014/main" xmlns="" id="{937DF520-B4AB-46FB-AB82-FC803FC69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465" y="2311985"/>
            <a:ext cx="1105423" cy="707886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Accretion  physics</a:t>
            </a:r>
          </a:p>
        </p:txBody>
      </p:sp>
      <p:sp>
        <p:nvSpPr>
          <p:cNvPr id="107" name="Text Box 3">
            <a:extLst>
              <a:ext uri="{FF2B5EF4-FFF2-40B4-BE49-F238E27FC236}">
                <a16:creationId xmlns:a16="http://schemas.microsoft.com/office/drawing/2014/main" xmlns="" id="{21B906FF-9178-4264-80B9-2DB29CAF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051" y="3454626"/>
            <a:ext cx="1435837" cy="40011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Jet physics</a:t>
            </a:r>
          </a:p>
        </p:txBody>
      </p:sp>
      <p:sp>
        <p:nvSpPr>
          <p:cNvPr id="108" name="Text Box 3">
            <a:extLst>
              <a:ext uri="{FF2B5EF4-FFF2-40B4-BE49-F238E27FC236}">
                <a16:creationId xmlns:a16="http://schemas.microsoft.com/office/drawing/2014/main" xmlns="" id="{0F087D66-2E0D-4F23-8196-9C91D7E4C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862" y="4289490"/>
            <a:ext cx="2004026" cy="40011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Star formation</a:t>
            </a:r>
          </a:p>
        </p:txBody>
      </p:sp>
      <p:cxnSp>
        <p:nvCxnSpPr>
          <p:cNvPr id="110" name="Straight Arrow Connector 35">
            <a:extLst>
              <a:ext uri="{FF2B5EF4-FFF2-40B4-BE49-F238E27FC236}">
                <a16:creationId xmlns:a16="http://schemas.microsoft.com/office/drawing/2014/main" xmlns="" id="{16965859-10EB-49A3-8708-C4F8C9ADF553}"/>
              </a:ext>
            </a:extLst>
          </p:cNvPr>
          <p:cNvCxnSpPr>
            <a:cxnSpLocks/>
          </p:cNvCxnSpPr>
          <p:nvPr/>
        </p:nvCxnSpPr>
        <p:spPr bwMode="auto">
          <a:xfrm>
            <a:off x="7749705" y="1617946"/>
            <a:ext cx="0" cy="183668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15" name="Straight Arrow Connector 35">
            <a:extLst>
              <a:ext uri="{FF2B5EF4-FFF2-40B4-BE49-F238E27FC236}">
                <a16:creationId xmlns:a16="http://schemas.microsoft.com/office/drawing/2014/main" xmlns="" id="{453FEE1B-E7BA-47A1-95D2-D5032AD349FB}"/>
              </a:ext>
            </a:extLst>
          </p:cNvPr>
          <p:cNvCxnSpPr>
            <a:cxnSpLocks/>
          </p:cNvCxnSpPr>
          <p:nvPr/>
        </p:nvCxnSpPr>
        <p:spPr bwMode="auto">
          <a:xfrm>
            <a:off x="7292508" y="1617946"/>
            <a:ext cx="0" cy="2671544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122" name="Picture 9" descr="elt-telescope">
            <a:extLst>
              <a:ext uri="{FF2B5EF4-FFF2-40B4-BE49-F238E27FC236}">
                <a16:creationId xmlns:a16="http://schemas.microsoft.com/office/drawing/2014/main" xmlns="" id="{C6CF4E4A-BD98-447C-AA1F-88C44743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69" y="2951858"/>
            <a:ext cx="1237497" cy="8244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3" name="Picture 2" descr="ttps://d2z1a14d3feyr7.cloudfront.net/app/uploads/2017/07/einstein1.jpg">
            <a:extLst>
              <a:ext uri="{FF2B5EF4-FFF2-40B4-BE49-F238E27FC236}">
                <a16:creationId xmlns:a16="http://schemas.microsoft.com/office/drawing/2014/main" xmlns="" id="{7D22D4CE-E12C-40A9-9552-4F1D4598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" y="2193394"/>
            <a:ext cx="1231916" cy="684789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1">
            <a:extLst>
              <a:ext uri="{FF2B5EF4-FFF2-40B4-BE49-F238E27FC236}">
                <a16:creationId xmlns:a16="http://schemas.microsoft.com/office/drawing/2014/main" xmlns="" id="{D875E83A-DF03-4C59-B115-E1CCC2686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82" y="2233859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Einstein Telescope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4" name="Rectangle 11">
            <a:extLst>
              <a:ext uri="{FF2B5EF4-FFF2-40B4-BE49-F238E27FC236}">
                <a16:creationId xmlns:a16="http://schemas.microsoft.com/office/drawing/2014/main" xmlns="" id="{BE8DD237-0478-4569-AD7A-42DD3F01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82" y="2978108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 TMT GMT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FE8B156A-893C-4CE2-A21C-848C5C7617A5}"/>
              </a:ext>
            </a:extLst>
          </p:cNvPr>
          <p:cNvGrpSpPr/>
          <p:nvPr/>
        </p:nvGrpSpPr>
        <p:grpSpPr>
          <a:xfrm>
            <a:off x="8041087" y="5081392"/>
            <a:ext cx="1048511" cy="783772"/>
            <a:chOff x="1223228" y="2276871"/>
            <a:chExt cx="2225228" cy="1703545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7A405AD4-8E93-498D-92F1-216165D92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4686"/>
            <a:stretch/>
          </p:blipFill>
          <p:spPr>
            <a:xfrm>
              <a:off x="1223228" y="2276871"/>
              <a:ext cx="2225228" cy="1703545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sp>
          <p:nvSpPr>
            <p:cNvPr id="127" name="Rectangle 11">
              <a:extLst>
                <a:ext uri="{FF2B5EF4-FFF2-40B4-BE49-F238E27FC236}">
                  <a16:creationId xmlns:a16="http://schemas.microsoft.com/office/drawing/2014/main" xmlns="" id="{1BBD76ED-34DC-4EFA-BEA6-86316FD2F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490" y="2353070"/>
              <a:ext cx="1643670" cy="3476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LSST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0" name="Rectangle 11">
            <a:extLst>
              <a:ext uri="{FF2B5EF4-FFF2-40B4-BE49-F238E27FC236}">
                <a16:creationId xmlns:a16="http://schemas.microsoft.com/office/drawing/2014/main" xmlns="" id="{A5E4745D-1CFA-4F6E-AB11-D921A5FF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090" y="6471135"/>
            <a:ext cx="761206" cy="206466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ATHENA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09CFC239-78B7-4AC9-BCDC-E6164BE18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8163" y="5071734"/>
            <a:ext cx="808442" cy="803088"/>
          </a:xfrm>
          <a:prstGeom prst="rect">
            <a:avLst/>
          </a:prstGeom>
        </p:spPr>
      </p:pic>
      <p:sp>
        <p:nvSpPr>
          <p:cNvPr id="133" name="Rectangle 11">
            <a:extLst>
              <a:ext uri="{FF2B5EF4-FFF2-40B4-BE49-F238E27FC236}">
                <a16:creationId xmlns:a16="http://schemas.microsoft.com/office/drawing/2014/main" xmlns="" id="{5BFDC530-D851-4946-A57A-7CAB529A4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655" y="5126987"/>
            <a:ext cx="579131" cy="148141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SKA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>
            <a:cxnSpLocks/>
            <a:stCxn id="30" idx="1"/>
          </p:cNvCxnSpPr>
          <p:nvPr/>
        </p:nvCxnSpPr>
        <p:spPr bwMode="auto">
          <a:xfrm flipH="1">
            <a:off x="2499704" y="648409"/>
            <a:ext cx="355916" cy="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6" name="Straight Arrow Connector 45"/>
          <p:cNvCxnSpPr>
            <a:cxnSpLocks/>
          </p:cNvCxnSpPr>
          <p:nvPr/>
        </p:nvCxnSpPr>
        <p:spPr bwMode="auto">
          <a:xfrm>
            <a:off x="6687215" y="682822"/>
            <a:ext cx="391797" cy="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51" name="Straight Arrow Connector 50"/>
          <p:cNvCxnSpPr>
            <a:cxnSpLocks/>
            <a:stCxn id="43" idx="0"/>
            <a:endCxn id="5" idx="2"/>
          </p:cNvCxnSpPr>
          <p:nvPr/>
        </p:nvCxnSpPr>
        <p:spPr bwMode="auto">
          <a:xfrm flipV="1">
            <a:off x="4835300" y="3236545"/>
            <a:ext cx="0" cy="961841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BFC0A3-DF7C-4826-9723-90EC128E30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699" y="1890732"/>
            <a:ext cx="2056138" cy="168687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2" descr="THESEUS">
            <a:extLst>
              <a:ext uri="{FF2B5EF4-FFF2-40B4-BE49-F238E27FC236}">
                <a16:creationId xmlns:a16="http://schemas.microsoft.com/office/drawing/2014/main" xmlns="" id="{2672E32E-E42C-4B30-B120-5C111C39F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1382" r="7390" b="8278"/>
          <a:stretch/>
        </p:blipFill>
        <p:spPr bwMode="auto">
          <a:xfrm>
            <a:off x="3660455" y="4198386"/>
            <a:ext cx="2349690" cy="4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12"/>
          <a:srcRect l="50909" r="4090"/>
          <a:stretch/>
        </p:blipFill>
        <p:spPr>
          <a:xfrm>
            <a:off x="5114613" y="2396136"/>
            <a:ext cx="1851857" cy="16993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CCCDD1D-29B8-4A6C-8D05-09E3AF96D6A2}"/>
              </a:ext>
            </a:extLst>
          </p:cNvPr>
          <p:cNvSpPr/>
          <p:nvPr/>
        </p:nvSpPr>
        <p:spPr>
          <a:xfrm>
            <a:off x="3515147" y="652358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THESEUS SYNERGIES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42829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3577" t="27405" r="24817" b="4414"/>
          <a:stretch/>
        </p:blipFill>
        <p:spPr>
          <a:xfrm>
            <a:off x="152400" y="946303"/>
            <a:ext cx="8839199" cy="591169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1" y="187234"/>
            <a:ext cx="8839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algn="l"/>
            <a:r>
              <a:rPr lang="it-IT" altLang="it-IT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altLang="it-IT" sz="3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altLang="it-IT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science: 6 </a:t>
            </a:r>
            <a:r>
              <a:rPr lang="it-IT" altLang="it-IT" sz="3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WGs</a:t>
            </a:r>
            <a:r>
              <a:rPr lang="it-IT" altLang="it-IT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altLang="it-IT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200 </a:t>
            </a:r>
            <a:r>
              <a:rPr lang="it-IT" altLang="it-IT" sz="3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</a:t>
            </a:r>
            <a:r>
              <a:rPr lang="it-IT" altLang="it-IT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scientists</a:t>
            </a:r>
            <a:r>
              <a:rPr lang="it-IT" altLang="it-IT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886200" y="484638"/>
            <a:ext cx="474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http://www.isdc.unige.ch/theseus/</a:t>
            </a:r>
          </a:p>
        </p:txBody>
      </p:sp>
      <p:sp>
        <p:nvSpPr>
          <p:cNvPr id="4" name="Ovale 3"/>
          <p:cNvSpPr/>
          <p:nvPr/>
        </p:nvSpPr>
        <p:spPr>
          <a:xfrm>
            <a:off x="304800" y="3902151"/>
            <a:ext cx="7924800" cy="1219200"/>
          </a:xfrm>
          <a:prstGeom prst="ellipse">
            <a:avLst/>
          </a:prstGeom>
          <a:solidFill>
            <a:srgbClr val="FF0000">
              <a:alpha val="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3" y="1942068"/>
            <a:ext cx="7937680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304800"/>
            <a:ext cx="905351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7979664" cy="914400"/>
          </a:xfrm>
        </p:spPr>
        <p:txBody>
          <a:bodyPr/>
          <a:lstStyle/>
          <a:p>
            <a:r>
              <a:rPr lang="it-IT" altLang="it-IT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altLang="it-IT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altLang="it-IT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457200"/>
            <a:ext cx="87630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lang="en-US" altLang="it-IT" sz="4400" dirty="0" smtClean="0">
              <a:solidFill>
                <a:srgbClr val="0000FF"/>
              </a:solidFill>
            </a:endParaRPr>
          </a:p>
          <a:p>
            <a:pPr algn="just"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THESEUS, </a:t>
            </a:r>
            <a:r>
              <a:rPr lang="en-US" altLang="it-IT" sz="9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study by ESA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candidate next M5 mission and a large European collaboration with strong interest by international partners (e.g., US)  </a:t>
            </a:r>
            <a:r>
              <a:rPr lang="en-US" altLang="it-IT" sz="9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fully exploit GRBs as powerful and unique tools to investigate the early Universe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will provide us with unprecedented clues to GRB physics and sub-classes.</a:t>
            </a:r>
          </a:p>
          <a:p>
            <a:pPr algn="just"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it-IT" sz="9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will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play 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it-IT" sz="9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role for GW/multi-messenger and time domain </a:t>
            </a:r>
            <a:r>
              <a:rPr lang="en-US" altLang="it-IT" sz="9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the ‘30s, also by providing </a:t>
            </a:r>
            <a:r>
              <a:rPr lang="en-US" altLang="it-IT" sz="9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flexible follow-up observatory for fast transient events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multi-wavelength </a:t>
            </a:r>
            <a:r>
              <a:rPr lang="en-US" altLang="it-IT" sz="9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capabilities and guest-observer </a:t>
            </a:r>
            <a:r>
              <a:rPr lang="en-US" altLang="it-IT" sz="9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endParaRPr lang="en-US" altLang="it-IT" sz="92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fontAlgn="base">
              <a:spcAft>
                <a:spcPct val="0"/>
              </a:spcAft>
              <a:buNone/>
              <a:defRPr/>
            </a:pPr>
            <a:endParaRPr lang="en-US" altLang="it-IT" sz="9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en-US" altLang="it-IT" sz="9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9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enhance importantly the scientific return of </a:t>
            </a:r>
            <a:r>
              <a:rPr lang="en-US" altLang="it-IT" sz="9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</a:t>
            </a:r>
            <a:r>
              <a:rPr lang="en-US" altLang="it-IT" sz="9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multi 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 (</a:t>
            </a:r>
            <a:r>
              <a:rPr lang="en-US" sz="9200" b="1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aLIGO</a:t>
            </a:r>
            <a:r>
              <a:rPr lang="en-US" sz="9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9200" b="1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aVirgo</a:t>
            </a:r>
            <a:r>
              <a:rPr lang="en-US" sz="9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9200" b="1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LISA</a:t>
            </a:r>
            <a:r>
              <a:rPr lang="en-US" sz="92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ET, or </a:t>
            </a:r>
            <a:r>
              <a:rPr lang="en-US" sz="9200" b="1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Km3NET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it-IT" sz="9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e.m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</a:t>
            </a:r>
            <a:r>
              <a:rPr lang="en-US" altLang="it-IT" sz="9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LSST, E-ELT, SKA, CTA, ATHENA</a:t>
            </a:r>
            <a:r>
              <a:rPr lang="en-US" altLang="it-IT" sz="9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domain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4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fontAlgn="base">
              <a:spcAft>
                <a:spcPct val="0"/>
              </a:spcAft>
              <a:buNone/>
              <a:defRPr/>
            </a:pPr>
            <a:r>
              <a:rPr lang="en-US" altLang="it-IT" sz="10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perspective synergy between THESEUS and ET, enhancing scientific return of both facilities -&gt; proposed collaboration in scientific WGs, white papers, etc. </a:t>
            </a:r>
            <a:r>
              <a:rPr lang="en-US" altLang="it-IT" sz="10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(invite you to THESEUS consortium meeting in Bologna on July 3-5 2019)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8000" b="1" dirty="0">
              <a:solidFill>
                <a:srgbClr val="FF0000"/>
              </a:solidFill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it-IT" sz="6000" dirty="0" smtClean="0">
              <a:solidFill>
                <a:srgbClr val="7030A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2400" y="5334000"/>
            <a:ext cx="8915400" cy="14478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91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156925"/>
              </p:ext>
            </p:extLst>
          </p:nvPr>
        </p:nvGraphicFramePr>
        <p:xfrm>
          <a:off x="521208" y="155577"/>
          <a:ext cx="8247888" cy="6438912"/>
        </p:xfrm>
        <a:graphic>
          <a:graphicData uri="http://schemas.openxmlformats.org/drawingml/2006/table">
            <a:tbl>
              <a:tblPr/>
              <a:tblGrid>
                <a:gridCol w="8247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76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Futura Lt BT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1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i="1" dirty="0" smtClean="0">
                          <a:solidFill>
                            <a:srgbClr val="FF00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 Black" panose="020B0A04020102020204" pitchFamily="34" charset="0"/>
                        </a:rPr>
                        <a:t>THESEUS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i="1" dirty="0" smtClean="0">
                          <a:solidFill>
                            <a:srgbClr val="FF00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 Black" panose="020B0A04020102020204" pitchFamily="34" charset="0"/>
                        </a:rPr>
                        <a:t>Transient High Energy Sky and  Early Universe Surveyor </a:t>
                      </a:r>
                      <a:endParaRPr lang="it-IT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Proposer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INAF –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OAS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Bologna, Italy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22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Coordinators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Amati, Paul O’Brien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Univ.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Leicester,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UK),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Diego Gotz (CEA-Paris, France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), C. Tenzer (Univ. Tuebingen, D),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E. Bozzo (Univ.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Genève, CH)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da-DK" sz="22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Payload consortium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 Italy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UK,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France,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Germany, Switzerland, Spain,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Poland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Czech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Republic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Ireland, Hungary, Slovenia 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ESA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da-DK" sz="2200" b="1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Interested international </a:t>
                      </a:r>
                      <a:r>
                        <a:rPr lang="da-DK" sz="22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partners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USA, China, Brazil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0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2363" t="21773" r="15691"/>
          <a:stretch/>
        </p:blipFill>
        <p:spPr>
          <a:xfrm>
            <a:off x="1020688" y="1524000"/>
            <a:ext cx="7056512" cy="4343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1143000" y="1905000"/>
            <a:ext cx="6781800" cy="990600"/>
          </a:xfrm>
          <a:prstGeom prst="rect">
            <a:avLst/>
          </a:prstGeom>
          <a:solidFill>
            <a:srgbClr val="FF0000">
              <a:alpha val="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44462" y="152400"/>
            <a:ext cx="8853488" cy="6985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it-IT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May 2018: THESEUS </a:t>
            </a:r>
            <a:r>
              <a:rPr lang="fr-FR" altLang="it-IT" sz="36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selected</a:t>
            </a:r>
            <a:r>
              <a:rPr lang="fr-FR" altLang="it-IT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by ESA for M5 Phase 0/A </a:t>
            </a:r>
            <a:r>
              <a:rPr lang="fr-FR" altLang="it-IT" sz="36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study</a:t>
            </a:r>
            <a:r>
              <a:rPr lang="fr-FR" altLang="it-IT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fr-FR" altLang="it-IT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9333" t="8095" r="28000" b="9365"/>
          <a:stretch/>
        </p:blipFill>
        <p:spPr>
          <a:xfrm>
            <a:off x="106485" y="1714501"/>
            <a:ext cx="937845" cy="95249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auto">
          <a:xfrm>
            <a:off x="1143000" y="5333999"/>
            <a:ext cx="6781800" cy="304801"/>
          </a:xfrm>
          <a:prstGeom prst="rect">
            <a:avLst/>
          </a:prstGeom>
          <a:solidFill>
            <a:srgbClr val="339966">
              <a:alpha val="2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0" y="5802153"/>
            <a:ext cx="8769350" cy="83099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it-IT" sz="2400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Smooth CDF study, successful MDR -&gt; Phase 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Efficient and positive interaction between ESA and  consortiu</a:t>
            </a:r>
            <a:r>
              <a:rPr lang="en-US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7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FF0000"/>
                </a:solidFill>
              </a:rPr>
              <a:t>Shedding</a:t>
            </a:r>
            <a:r>
              <a:rPr lang="fr-FR" altLang="it-IT" sz="3200" b="1" dirty="0" smtClean="0">
                <a:solidFill>
                  <a:srgbClr val="FF0000"/>
                </a:solidFill>
              </a:rPr>
              <a:t> light on the </a:t>
            </a:r>
            <a:r>
              <a:rPr lang="fr-FR" altLang="it-IT" sz="3200" b="1" dirty="0" err="1" smtClean="0">
                <a:solidFill>
                  <a:srgbClr val="FF0000"/>
                </a:solidFill>
              </a:rPr>
              <a:t>early</a:t>
            </a:r>
            <a:r>
              <a:rPr lang="fr-FR" altLang="it-IT" sz="3200" b="1" dirty="0" smtClean="0">
                <a:solidFill>
                  <a:srgbClr val="FF0000"/>
                </a:solidFill>
              </a:rPr>
              <a:t> </a:t>
            </a:r>
            <a:r>
              <a:rPr lang="fr-FR" altLang="it-IT" sz="3200" b="1" dirty="0" err="1" smtClean="0">
                <a:solidFill>
                  <a:srgbClr val="FF0000"/>
                </a:solidFill>
              </a:rPr>
              <a:t>Universe</a:t>
            </a:r>
            <a:r>
              <a:rPr lang="fr-FR" altLang="it-IT" sz="3200" b="1" dirty="0" smtClean="0">
                <a:solidFill>
                  <a:srgbClr val="FF0000"/>
                </a:solidFill>
              </a:rPr>
              <a:t> </a:t>
            </a:r>
            <a:r>
              <a:rPr lang="fr-FR" altLang="it-IT" sz="3200" b="1" dirty="0" err="1" smtClean="0">
                <a:solidFill>
                  <a:srgbClr val="FF0000"/>
                </a:solidFill>
              </a:rPr>
              <a:t>with</a:t>
            </a:r>
            <a:r>
              <a:rPr lang="fr-FR" altLang="it-IT" sz="3200" b="1" dirty="0" smtClean="0">
                <a:solidFill>
                  <a:srgbClr val="FF0000"/>
                </a:solidFill>
              </a:rPr>
              <a:t> </a:t>
            </a:r>
            <a:r>
              <a:rPr lang="fr-FR" altLang="it-IT" sz="3200" b="1" dirty="0" err="1" smtClean="0">
                <a:solidFill>
                  <a:srgbClr val="FF0000"/>
                </a:solidFill>
              </a:rPr>
              <a:t>GRBs</a:t>
            </a:r>
            <a:endParaRPr lang="fr-FR" altLang="it-IT" sz="3200" b="1" dirty="0" smtClean="0">
              <a:solidFill>
                <a:srgbClr val="FF0000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25942" y="750887"/>
            <a:ext cx="5392428" cy="3654858"/>
          </a:xfrm>
        </p:spPr>
        <p:txBody>
          <a:bodyPr>
            <a:normAutofit lnSpcReduction="10000"/>
          </a:bodyPr>
          <a:lstStyle/>
          <a:p>
            <a:pPr marL="0" indent="0" algn="just">
              <a:buFontTx/>
              <a:buNone/>
            </a:pPr>
            <a:r>
              <a:rPr lang="en-GB" altLang="it-IT" sz="2400" dirty="0" smtClean="0">
                <a:solidFill>
                  <a:srgbClr val="0000FF"/>
                </a:solidFill>
              </a:rPr>
              <a:t>Because of their huge luminosities, mostly emitted in the X and gamma-rays, their redshift distribution extending at least to z ~</a:t>
            </a:r>
            <a:r>
              <a:rPr lang="en-GB" altLang="it-IT" sz="2400" dirty="0">
                <a:solidFill>
                  <a:srgbClr val="0000FF"/>
                </a:solidFill>
              </a:rPr>
              <a:t>9</a:t>
            </a:r>
            <a:r>
              <a:rPr lang="en-GB" altLang="it-IT" sz="2400" dirty="0" smtClean="0">
                <a:solidFill>
                  <a:srgbClr val="0000FF"/>
                </a:solidFill>
              </a:rPr>
              <a:t> </a:t>
            </a:r>
            <a:r>
              <a:rPr lang="en-GB" altLang="it-IT" sz="2400" dirty="0" smtClean="0">
                <a:solidFill>
                  <a:srgbClr val="FF0000"/>
                </a:solidFill>
              </a:rPr>
              <a:t>and their association with explosive death of massive stars and star forming regions</a:t>
            </a:r>
            <a:r>
              <a:rPr lang="en-GB" altLang="it-IT" sz="2400" dirty="0" smtClean="0">
                <a:solidFill>
                  <a:srgbClr val="0000FF"/>
                </a:solidFill>
              </a:rPr>
              <a:t>, GRBs are unique and powerful tools for investigating the early Universe: </a:t>
            </a:r>
            <a:r>
              <a:rPr lang="en-GB" altLang="it-IT" sz="2400" b="1" dirty="0" smtClean="0">
                <a:solidFill>
                  <a:srgbClr val="FF0000"/>
                </a:solidFill>
              </a:rPr>
              <a:t>SFR evolution, physics of re-ionization, galaxies metallicity evolution and luminosity function, first generation (pop III) stars</a:t>
            </a:r>
            <a:r>
              <a:rPr lang="en-GB" altLang="it-IT" sz="2400" dirty="0" smtClean="0">
                <a:solidFill>
                  <a:srgbClr val="0000FF"/>
                </a:solidFill>
              </a:rPr>
              <a:t> </a:t>
            </a:r>
            <a:endParaRPr lang="en-GB" altLang="it-IT" sz="2400" dirty="0" smtClean="0"/>
          </a:p>
        </p:txBody>
      </p:sp>
      <p:pic>
        <p:nvPicPr>
          <p:cNvPr id="5124" name="Picture 6" descr="f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278312"/>
            <a:ext cx="28495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4"/>
          <p:cNvGrpSpPr>
            <a:grpSpLocks/>
          </p:cNvGrpSpPr>
          <p:nvPr/>
        </p:nvGrpSpPr>
        <p:grpSpPr bwMode="auto">
          <a:xfrm>
            <a:off x="2952750" y="4278312"/>
            <a:ext cx="2209800" cy="2224088"/>
            <a:chOff x="384" y="672"/>
            <a:chExt cx="1423" cy="1446"/>
          </a:xfrm>
        </p:grpSpPr>
        <p:pic>
          <p:nvPicPr>
            <p:cNvPr id="512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1423" cy="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Oval 6"/>
            <p:cNvSpPr>
              <a:spLocks noChangeArrowheads="1"/>
            </p:cNvSpPr>
            <p:nvPr/>
          </p:nvSpPr>
          <p:spPr bwMode="auto">
            <a:xfrm>
              <a:off x="1296" y="1296"/>
              <a:ext cx="96" cy="9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9" name="Oval 7"/>
            <p:cNvSpPr>
              <a:spLocks noChangeArrowheads="1"/>
            </p:cNvSpPr>
            <p:nvPr/>
          </p:nvSpPr>
          <p:spPr bwMode="auto">
            <a:xfrm>
              <a:off x="1248" y="1296"/>
              <a:ext cx="96" cy="96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prstClr val="black"/>
                </a:solidFill>
              </a:endParaRPr>
            </a:p>
          </p:txBody>
        </p:sp>
      </p:grpSp>
      <p:pic>
        <p:nvPicPr>
          <p:cNvPr id="5126" name="Picture 4" descr="Slide for Donald Lamb for the Swift media tele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7442" r="5199" b="7388"/>
          <a:stretch>
            <a:fillRect/>
          </a:stretch>
        </p:blipFill>
        <p:spPr bwMode="auto">
          <a:xfrm>
            <a:off x="5257800" y="3790284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raunvis.hi.is/%7Epja/z_dist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68" y="959345"/>
            <a:ext cx="3391868" cy="26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25" y="234950"/>
            <a:ext cx="8689975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just">
              <a:defRPr/>
            </a:pPr>
            <a:r>
              <a:rPr lang="en-GB" sz="2800" b="1" dirty="0">
                <a:solidFill>
                  <a:srgbClr val="0000FF"/>
                </a:solidFill>
              </a:rPr>
              <a:t>A statistical sample of high–z GRBs can provide fundamental information:</a:t>
            </a:r>
            <a:r>
              <a:rPr lang="en-GB" sz="2400" b="1" dirty="0">
                <a:solidFill>
                  <a:srgbClr val="0000FF"/>
                </a:solidFill>
              </a:rPr>
              <a:t> </a:t>
            </a:r>
          </a:p>
          <a:p>
            <a:pPr algn="just">
              <a:defRPr/>
            </a:pPr>
            <a:endParaRPr lang="en-GB" sz="24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measure independently the </a:t>
            </a:r>
            <a:r>
              <a:rPr lang="en-GB" sz="2400" b="1" dirty="0">
                <a:solidFill>
                  <a:srgbClr val="FF0000"/>
                </a:solidFill>
              </a:rPr>
              <a:t>cosmic star–formation rate</a:t>
            </a:r>
            <a:r>
              <a:rPr lang="en-GB" sz="2400" dirty="0">
                <a:solidFill>
                  <a:srgbClr val="FF0000"/>
                </a:solidFill>
              </a:rPr>
              <a:t>, even beyond the limits of current and future galaxy </a:t>
            </a:r>
            <a:r>
              <a:rPr lang="en-GB" sz="2400" dirty="0" smtClean="0">
                <a:solidFill>
                  <a:srgbClr val="FF0000"/>
                </a:solidFill>
              </a:rPr>
              <a:t>surveys</a:t>
            </a:r>
          </a:p>
          <a:p>
            <a:pPr algn="just">
              <a:defRPr/>
            </a:pPr>
            <a:endParaRPr lang="en-GB" sz="2400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directly (or indirectly) detect the </a:t>
            </a:r>
            <a:r>
              <a:rPr lang="en-GB" sz="2400" b="1" dirty="0" smtClean="0">
                <a:solidFill>
                  <a:srgbClr val="FF0000"/>
                </a:solidFill>
              </a:rPr>
              <a:t>first population of stars (pop III)</a:t>
            </a:r>
            <a:endParaRPr lang="en-GB" sz="2400" b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en-GB" sz="2000" dirty="0"/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8"/>
            <a:ext cx="3810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13"/>
            <a:ext cx="1092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</a:rPr>
              <a:t>Z = 9.2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88" y="3709446"/>
            <a:ext cx="4583112" cy="3072354"/>
          </a:xfrm>
          <a:prstGeom prst="rect">
            <a:avLst/>
          </a:prstGeom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6908800" y="3805819"/>
            <a:ext cx="1854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 err="1" smtClean="0"/>
              <a:t>From</a:t>
            </a:r>
            <a:r>
              <a:rPr lang="fr-FR" altLang="it-IT" sz="1200" dirty="0" smtClean="0"/>
              <a:t> Robertson&amp;Ellis12</a:t>
            </a:r>
            <a:endParaRPr lang="fr-FR" altLang="it-IT" sz="1200" dirty="0"/>
          </a:p>
        </p:txBody>
      </p:sp>
    </p:spTree>
    <p:extLst>
      <p:ext uri="{BB962C8B-B14F-4D97-AF65-F5344CB8AC3E}">
        <p14:creationId xmlns:p14="http://schemas.microsoft.com/office/powerpoint/2010/main" val="408849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75" y="5719763"/>
            <a:ext cx="7985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2000">
                <a:solidFill>
                  <a:srgbClr val="000000"/>
                </a:solidFill>
              </a:rPr>
              <a:t>Even</a:t>
            </a:r>
            <a:r>
              <a:rPr lang="en-GB" altLang="it-IT" sz="2000">
                <a:solidFill>
                  <a:srgbClr val="C0504D"/>
                </a:solidFill>
              </a:rPr>
              <a:t> JWST</a:t>
            </a:r>
            <a:r>
              <a:rPr lang="en-GB" altLang="it-IT" sz="2000"/>
              <a:t> and </a:t>
            </a:r>
            <a:r>
              <a:rPr lang="en-GB" altLang="it-IT" sz="2000">
                <a:solidFill>
                  <a:srgbClr val="C0504D"/>
                </a:solidFill>
              </a:rPr>
              <a:t>ELTs </a:t>
            </a:r>
            <a:r>
              <a:rPr lang="en-GB" altLang="it-IT" sz="2000"/>
              <a:t>surveys will be not able to probe the faint end of the galaxy Luminosity Function at high redshifts (z&gt;6-8)</a:t>
            </a:r>
          </a:p>
        </p:txBody>
      </p:sp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631950" y="1501775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2102773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z=6.29;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28.86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2120239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Z=5.11;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28.13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2" y="686381"/>
              <a:ext cx="2122414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Z=5.47;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28.57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6"/>
              <a:ext cx="2120239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Z=6.73;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27.92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6"/>
              <a:ext cx="2120239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Z=8.23;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30.29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2" y="2867726"/>
              <a:ext cx="1999372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Z=9.4; M</a:t>
              </a:r>
              <a:r>
                <a:rPr lang="fr-FR" altLang="it-IT" sz="1600" baseline="-25000">
                  <a:solidFill>
                    <a:schemeClr val="bg1"/>
                  </a:solidFill>
                </a:rPr>
                <a:t>AB </a:t>
              </a:r>
              <a:r>
                <a:rPr lang="fr-FR" altLang="it-IT" sz="1600">
                  <a:solidFill>
                    <a:schemeClr val="bg1"/>
                  </a:solidFill>
                </a:rPr>
                <a:t>&gt; 28.49 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176438" cy="40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chemeClr val="bg1"/>
                  </a:solidFill>
                </a:rPr>
                <a:t>Tanvir+12</a:t>
              </a:r>
              <a:endParaRPr lang="fr-FR" altLang="it-IT" sz="160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3"/>
            <a:ext cx="1485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/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25425" y="234950"/>
            <a:ext cx="8280400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the number density and properties of </a:t>
            </a:r>
            <a:r>
              <a:rPr lang="en-GB" sz="2400" b="1" dirty="0">
                <a:solidFill>
                  <a:srgbClr val="FF0000"/>
                </a:solidFill>
              </a:rPr>
              <a:t>low-mass galaxies</a:t>
            </a:r>
          </a:p>
          <a:p>
            <a:pPr algn="just">
              <a:defRPr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373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1" name="Rectangle 5"/>
          <p:cNvSpPr>
            <a:spLocks noChangeArrowheads="1"/>
          </p:cNvSpPr>
          <p:nvPr/>
        </p:nvSpPr>
        <p:spPr bwMode="auto">
          <a:xfrm>
            <a:off x="292100" y="1406525"/>
            <a:ext cx="853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Abundances, HI, dust, dynamics etc. even for very faint hosts. </a:t>
            </a:r>
            <a:r>
              <a:rPr lang="en-GB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Footlight MT Light"/>
              </a:rPr>
              <a:t>E.g. GRB 050730: </a:t>
            </a: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faint host (R&gt;28.5), but </a:t>
            </a:r>
            <a:r>
              <a:rPr lang="en-GB" sz="2000" dirty="0" err="1">
                <a:solidFill>
                  <a:srgbClr val="0000FF"/>
                </a:solidFill>
                <a:latin typeface="+mn-lt"/>
                <a:cs typeface="Footlight MT Light"/>
              </a:rPr>
              <a:t>z</a:t>
            </a: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=3.97, [Fe/H]=-2 and low dust, from afterglow spectrum (Chen et al. 2005; Starling et al. 2005). </a:t>
            </a:r>
          </a:p>
          <a:p>
            <a:pPr>
              <a:spcBef>
                <a:spcPct val="20000"/>
              </a:spcBef>
              <a:defRPr/>
            </a:pPr>
            <a:endParaRPr lang="en-GB" dirty="0">
              <a:latin typeface="Georgia" charset="0"/>
            </a:endParaRPr>
          </a:p>
          <a:p>
            <a:pPr>
              <a:spcBef>
                <a:spcPct val="20000"/>
              </a:spcBef>
              <a:defRPr/>
            </a:pPr>
            <a:endParaRPr lang="en-GB" dirty="0">
              <a:latin typeface="Georgia" charset="0"/>
            </a:endParaRPr>
          </a:p>
        </p:txBody>
      </p:sp>
      <p:pic>
        <p:nvPicPr>
          <p:cNvPr id="10243" name="Picture 6" descr="050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565400"/>
            <a:ext cx="8161337" cy="3289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4" name="Straight Connector 9"/>
          <p:cNvCxnSpPr>
            <a:cxnSpLocks noChangeShapeType="1"/>
          </p:cNvCxnSpPr>
          <p:nvPr/>
        </p:nvCxnSpPr>
        <p:spPr bwMode="auto">
          <a:xfrm flipV="1">
            <a:off x="1320800" y="3429000"/>
            <a:ext cx="7175500" cy="2540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Oval 19"/>
          <p:cNvSpPr>
            <a:spLocks noChangeArrowheads="1"/>
          </p:cNvSpPr>
          <p:nvPr/>
        </p:nvSpPr>
        <p:spPr bwMode="auto">
          <a:xfrm>
            <a:off x="4040188" y="5999163"/>
            <a:ext cx="1533525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HI(Lya)</a:t>
            </a:r>
          </a:p>
        </p:txBody>
      </p:sp>
      <p:sp>
        <p:nvSpPr>
          <p:cNvPr id="10246" name="Oval 22"/>
          <p:cNvSpPr>
            <a:spLocks noChangeArrowheads="1"/>
          </p:cNvSpPr>
          <p:nvPr/>
        </p:nvSpPr>
        <p:spPr bwMode="auto">
          <a:xfrm>
            <a:off x="5756275" y="4513263"/>
            <a:ext cx="137795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Metals</a:t>
            </a:r>
          </a:p>
        </p:txBody>
      </p:sp>
      <p:sp>
        <p:nvSpPr>
          <p:cNvPr id="10247" name="Oval 23"/>
          <p:cNvSpPr>
            <a:spLocks noChangeArrowheads="1"/>
          </p:cNvSpPr>
          <p:nvPr/>
        </p:nvSpPr>
        <p:spPr bwMode="auto">
          <a:xfrm>
            <a:off x="2133600" y="2582863"/>
            <a:ext cx="242570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Forest (IGM)</a:t>
            </a:r>
          </a:p>
        </p:txBody>
      </p:sp>
      <p:sp>
        <p:nvSpPr>
          <p:cNvPr id="10248" name="Oval 24"/>
          <p:cNvSpPr>
            <a:spLocks noChangeArrowheads="1"/>
          </p:cNvSpPr>
          <p:nvPr/>
        </p:nvSpPr>
        <p:spPr bwMode="auto">
          <a:xfrm>
            <a:off x="209550" y="5503863"/>
            <a:ext cx="154940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Ly-limit</a:t>
            </a:r>
          </a:p>
        </p:txBody>
      </p:sp>
      <p:cxnSp>
        <p:nvCxnSpPr>
          <p:cNvPr id="10249" name="Straight Arrow Connector 26"/>
          <p:cNvCxnSpPr>
            <a:cxnSpLocks noChangeShapeType="1"/>
          </p:cNvCxnSpPr>
          <p:nvPr/>
        </p:nvCxnSpPr>
        <p:spPr bwMode="auto">
          <a:xfrm rot="16200000" flipV="1">
            <a:off x="4591050" y="5759450"/>
            <a:ext cx="457200" cy="12700"/>
          </a:xfrm>
          <a:prstGeom prst="straightConnector1">
            <a:avLst/>
          </a:prstGeom>
          <a:noFill/>
          <a:ln w="34925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Arrow Connector 28"/>
          <p:cNvCxnSpPr>
            <a:cxnSpLocks noChangeShapeType="1"/>
          </p:cNvCxnSpPr>
          <p:nvPr/>
        </p:nvCxnSpPr>
        <p:spPr bwMode="auto">
          <a:xfrm flipV="1">
            <a:off x="1549400" y="5092700"/>
            <a:ext cx="622300" cy="469900"/>
          </a:xfrm>
          <a:prstGeom prst="straightConnector1">
            <a:avLst/>
          </a:prstGeom>
          <a:noFill/>
          <a:ln w="34925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1" name="Left Brace 31"/>
          <p:cNvSpPr>
            <a:spLocks/>
          </p:cNvSpPr>
          <p:nvPr/>
        </p:nvSpPr>
        <p:spPr bwMode="auto">
          <a:xfrm rot="5400000">
            <a:off x="3238500" y="2336800"/>
            <a:ext cx="215900" cy="1816100"/>
          </a:xfrm>
          <a:prstGeom prst="leftBrace">
            <a:avLst>
              <a:gd name="adj1" fmla="val 28351"/>
              <a:gd name="adj2" fmla="val 52106"/>
            </a:avLst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400" i="0">
              <a:latin typeface="Times New Roman" panose="02020603050405020304" pitchFamily="18" charset="0"/>
            </a:endParaRPr>
          </a:p>
        </p:txBody>
      </p:sp>
      <p:sp>
        <p:nvSpPr>
          <p:cNvPr id="10252" name="Left Brace 32"/>
          <p:cNvSpPr>
            <a:spLocks/>
          </p:cNvSpPr>
          <p:nvPr/>
        </p:nvSpPr>
        <p:spPr bwMode="auto">
          <a:xfrm rot="-5400000">
            <a:off x="6311900" y="3492500"/>
            <a:ext cx="215900" cy="1816100"/>
          </a:xfrm>
          <a:prstGeom prst="leftBrace">
            <a:avLst>
              <a:gd name="adj1" fmla="val 28351"/>
              <a:gd name="adj2" fmla="val 52106"/>
            </a:avLst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400" i="0">
              <a:latin typeface="Times New Roman" panose="02020603050405020304" pitchFamily="18" charset="0"/>
            </a:endParaRPr>
          </a:p>
        </p:txBody>
      </p:sp>
      <p:pic>
        <p:nvPicPr>
          <p:cNvPr id="10253" name="Picture 7" descr="050730_h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5334000"/>
            <a:ext cx="1247775" cy="1274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4" name="Text Box 10"/>
          <p:cNvSpPr txBox="1">
            <a:spLocks noChangeArrowheads="1"/>
          </p:cNvSpPr>
          <p:nvPr/>
        </p:nvSpPr>
        <p:spPr bwMode="auto">
          <a:xfrm>
            <a:off x="7442200" y="52959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it-IT" sz="2000">
                <a:solidFill>
                  <a:srgbClr val="FF0000"/>
                </a:solidFill>
              </a:rPr>
              <a:t>HST/ACS</a:t>
            </a:r>
            <a:endParaRPr lang="en-US" altLang="it-IT" sz="2600">
              <a:solidFill>
                <a:srgbClr val="FF0000"/>
              </a:solidFill>
            </a:endParaRPr>
          </a:p>
        </p:txBody>
      </p:sp>
      <p:sp>
        <p:nvSpPr>
          <p:cNvPr id="10255" name="CasellaDiTesto 15"/>
          <p:cNvSpPr txBox="1">
            <a:spLocks noChangeArrowheads="1"/>
          </p:cNvSpPr>
          <p:nvPr/>
        </p:nvSpPr>
        <p:spPr bwMode="auto">
          <a:xfrm>
            <a:off x="441325" y="6445250"/>
            <a:ext cx="268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FF0000"/>
                </a:solidFill>
              </a:rPr>
              <a:t>Courtesy</a:t>
            </a:r>
            <a:r>
              <a:rPr lang="it-IT" altLang="it-IT" sz="2000" b="1" dirty="0">
                <a:solidFill>
                  <a:srgbClr val="FF0000"/>
                </a:solidFill>
              </a:rPr>
              <a:t> N. </a:t>
            </a:r>
            <a:r>
              <a:rPr lang="it-IT" altLang="it-IT" sz="2000" b="1" dirty="0" err="1">
                <a:solidFill>
                  <a:srgbClr val="FF0000"/>
                </a:solidFill>
              </a:rPr>
              <a:t>Tanvir</a:t>
            </a:r>
            <a:endParaRPr lang="it-IT" altLang="it-IT" sz="2000" b="1" dirty="0">
              <a:solidFill>
                <a:srgbClr val="FF0000"/>
              </a:solidFill>
            </a:endParaRPr>
          </a:p>
        </p:txBody>
      </p:sp>
      <p:sp>
        <p:nvSpPr>
          <p:cNvPr id="10256" name="Rettangolo 1"/>
          <p:cNvSpPr>
            <a:spLocks noChangeArrowheads="1"/>
          </p:cNvSpPr>
          <p:nvPr/>
        </p:nvSpPr>
        <p:spPr bwMode="auto">
          <a:xfrm>
            <a:off x="428625" y="206375"/>
            <a:ext cx="820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GB" altLang="it-IT" sz="2400" b="1" dirty="0">
                <a:solidFill>
                  <a:srgbClr val="FF0000"/>
                </a:solidFill>
              </a:rPr>
              <a:t>the neutral hydrogen fraction </a:t>
            </a:r>
          </a:p>
          <a:p>
            <a:pPr algn="just">
              <a:spcBef>
                <a:spcPct val="0"/>
              </a:spcBef>
            </a:pPr>
            <a:r>
              <a:rPr lang="en-GB" altLang="it-IT" sz="2400" b="1" dirty="0">
                <a:solidFill>
                  <a:srgbClr val="FF0000"/>
                </a:solidFill>
              </a:rPr>
              <a:t>the escape fraction of UV photons from high-z galaxies</a:t>
            </a:r>
          </a:p>
          <a:p>
            <a:pPr algn="just">
              <a:spcBef>
                <a:spcPct val="0"/>
              </a:spcBef>
            </a:pPr>
            <a:r>
              <a:rPr lang="en-GB" altLang="it-IT" sz="2400" b="1" dirty="0">
                <a:solidFill>
                  <a:srgbClr val="FF0000"/>
                </a:solidFill>
              </a:rPr>
              <a:t>the early metallicity  of the ISM and IGM and its evolution</a:t>
            </a:r>
          </a:p>
        </p:txBody>
      </p:sp>
    </p:spTree>
    <p:extLst>
      <p:ext uri="{BB962C8B-B14F-4D97-AF65-F5344CB8AC3E}">
        <p14:creationId xmlns:p14="http://schemas.microsoft.com/office/powerpoint/2010/main" val="12051735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1" name="Rectangle 5"/>
          <p:cNvSpPr>
            <a:spLocks noChangeArrowheads="1"/>
          </p:cNvSpPr>
          <p:nvPr/>
        </p:nvSpPr>
        <p:spPr bwMode="auto">
          <a:xfrm>
            <a:off x="292100" y="1406525"/>
            <a:ext cx="853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Abundances, HI, dust, dynamics etc. even for very faint hosts. </a:t>
            </a:r>
            <a:r>
              <a:rPr lang="en-GB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Footlight MT Light"/>
              </a:rPr>
              <a:t>E.g. GRB 050730: </a:t>
            </a: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faint host (R&gt;28.5), but </a:t>
            </a:r>
            <a:r>
              <a:rPr lang="en-GB" sz="2000" dirty="0" err="1">
                <a:solidFill>
                  <a:srgbClr val="0000FF"/>
                </a:solidFill>
                <a:latin typeface="+mn-lt"/>
                <a:cs typeface="Footlight MT Light"/>
              </a:rPr>
              <a:t>z</a:t>
            </a:r>
            <a:r>
              <a:rPr lang="en-GB" sz="2000" dirty="0">
                <a:solidFill>
                  <a:srgbClr val="0000FF"/>
                </a:solidFill>
                <a:latin typeface="+mn-lt"/>
                <a:cs typeface="Footlight MT Light"/>
              </a:rPr>
              <a:t>=3.97, [Fe/H]=-2 and low dust, from afterglow spectrum (Chen et al. 2005; Starling et al. 2005). </a:t>
            </a:r>
          </a:p>
          <a:p>
            <a:pPr>
              <a:spcBef>
                <a:spcPct val="20000"/>
              </a:spcBef>
              <a:defRPr/>
            </a:pPr>
            <a:endParaRPr lang="en-GB" dirty="0">
              <a:latin typeface="Georgia" charset="0"/>
            </a:endParaRPr>
          </a:p>
          <a:p>
            <a:pPr>
              <a:spcBef>
                <a:spcPct val="20000"/>
              </a:spcBef>
              <a:defRPr/>
            </a:pPr>
            <a:endParaRPr lang="en-GB" dirty="0">
              <a:latin typeface="Georgia" charset="0"/>
            </a:endParaRPr>
          </a:p>
        </p:txBody>
      </p:sp>
      <p:pic>
        <p:nvPicPr>
          <p:cNvPr id="10243" name="Picture 6" descr="050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565400"/>
            <a:ext cx="8161337" cy="3289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4" name="Straight Connector 9"/>
          <p:cNvCxnSpPr>
            <a:cxnSpLocks noChangeShapeType="1"/>
          </p:cNvCxnSpPr>
          <p:nvPr/>
        </p:nvCxnSpPr>
        <p:spPr bwMode="auto">
          <a:xfrm flipV="1">
            <a:off x="1320800" y="3429000"/>
            <a:ext cx="7175500" cy="2540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Oval 19"/>
          <p:cNvSpPr>
            <a:spLocks noChangeArrowheads="1"/>
          </p:cNvSpPr>
          <p:nvPr/>
        </p:nvSpPr>
        <p:spPr bwMode="auto">
          <a:xfrm>
            <a:off x="4040188" y="5999163"/>
            <a:ext cx="1533525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HI(Lya)</a:t>
            </a:r>
          </a:p>
        </p:txBody>
      </p:sp>
      <p:sp>
        <p:nvSpPr>
          <p:cNvPr id="10246" name="Oval 22"/>
          <p:cNvSpPr>
            <a:spLocks noChangeArrowheads="1"/>
          </p:cNvSpPr>
          <p:nvPr/>
        </p:nvSpPr>
        <p:spPr bwMode="auto">
          <a:xfrm>
            <a:off x="5756275" y="4513263"/>
            <a:ext cx="137795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Metals</a:t>
            </a:r>
          </a:p>
        </p:txBody>
      </p:sp>
      <p:sp>
        <p:nvSpPr>
          <p:cNvPr id="10247" name="Oval 23"/>
          <p:cNvSpPr>
            <a:spLocks noChangeArrowheads="1"/>
          </p:cNvSpPr>
          <p:nvPr/>
        </p:nvSpPr>
        <p:spPr bwMode="auto">
          <a:xfrm>
            <a:off x="2133600" y="2582863"/>
            <a:ext cx="242570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Forest (IGM)</a:t>
            </a:r>
          </a:p>
        </p:txBody>
      </p:sp>
      <p:sp>
        <p:nvSpPr>
          <p:cNvPr id="10248" name="Oval 24"/>
          <p:cNvSpPr>
            <a:spLocks noChangeArrowheads="1"/>
          </p:cNvSpPr>
          <p:nvPr/>
        </p:nvSpPr>
        <p:spPr bwMode="auto">
          <a:xfrm>
            <a:off x="209550" y="5503863"/>
            <a:ext cx="1549400" cy="561975"/>
          </a:xfrm>
          <a:prstGeom prst="ellipse">
            <a:avLst/>
          </a:prstGeom>
          <a:solidFill>
            <a:srgbClr val="FFAB04">
              <a:alpha val="98038"/>
            </a:srgbClr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0">
                <a:latin typeface="Thonburi"/>
              </a:rPr>
              <a:t>Ly-limit</a:t>
            </a:r>
          </a:p>
        </p:txBody>
      </p:sp>
      <p:cxnSp>
        <p:nvCxnSpPr>
          <p:cNvPr id="10249" name="Straight Arrow Connector 26"/>
          <p:cNvCxnSpPr>
            <a:cxnSpLocks noChangeShapeType="1"/>
          </p:cNvCxnSpPr>
          <p:nvPr/>
        </p:nvCxnSpPr>
        <p:spPr bwMode="auto">
          <a:xfrm rot="16200000" flipV="1">
            <a:off x="4591050" y="5759450"/>
            <a:ext cx="457200" cy="12700"/>
          </a:xfrm>
          <a:prstGeom prst="straightConnector1">
            <a:avLst/>
          </a:prstGeom>
          <a:noFill/>
          <a:ln w="34925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Arrow Connector 28"/>
          <p:cNvCxnSpPr>
            <a:cxnSpLocks noChangeShapeType="1"/>
          </p:cNvCxnSpPr>
          <p:nvPr/>
        </p:nvCxnSpPr>
        <p:spPr bwMode="auto">
          <a:xfrm flipV="1">
            <a:off x="1549400" y="5092700"/>
            <a:ext cx="622300" cy="469900"/>
          </a:xfrm>
          <a:prstGeom prst="straightConnector1">
            <a:avLst/>
          </a:prstGeom>
          <a:noFill/>
          <a:ln w="34925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1" name="Left Brace 31"/>
          <p:cNvSpPr>
            <a:spLocks/>
          </p:cNvSpPr>
          <p:nvPr/>
        </p:nvSpPr>
        <p:spPr bwMode="auto">
          <a:xfrm rot="5400000">
            <a:off x="3238500" y="2336800"/>
            <a:ext cx="215900" cy="1816100"/>
          </a:xfrm>
          <a:prstGeom prst="leftBrace">
            <a:avLst>
              <a:gd name="adj1" fmla="val 28351"/>
              <a:gd name="adj2" fmla="val 52106"/>
            </a:avLst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400" i="0">
              <a:latin typeface="Times New Roman" panose="02020603050405020304" pitchFamily="18" charset="0"/>
            </a:endParaRPr>
          </a:p>
        </p:txBody>
      </p:sp>
      <p:sp>
        <p:nvSpPr>
          <p:cNvPr id="10252" name="Left Brace 32"/>
          <p:cNvSpPr>
            <a:spLocks/>
          </p:cNvSpPr>
          <p:nvPr/>
        </p:nvSpPr>
        <p:spPr bwMode="auto">
          <a:xfrm rot="-5400000">
            <a:off x="6311900" y="3492500"/>
            <a:ext cx="215900" cy="1816100"/>
          </a:xfrm>
          <a:prstGeom prst="leftBrace">
            <a:avLst>
              <a:gd name="adj1" fmla="val 28351"/>
              <a:gd name="adj2" fmla="val 52106"/>
            </a:avLst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400" i="0">
              <a:latin typeface="Times New Roman" panose="02020603050405020304" pitchFamily="18" charset="0"/>
            </a:endParaRPr>
          </a:p>
        </p:txBody>
      </p:sp>
      <p:pic>
        <p:nvPicPr>
          <p:cNvPr id="10253" name="Picture 7" descr="050730_h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5334000"/>
            <a:ext cx="1247775" cy="1274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4" name="Text Box 10"/>
          <p:cNvSpPr txBox="1">
            <a:spLocks noChangeArrowheads="1"/>
          </p:cNvSpPr>
          <p:nvPr/>
        </p:nvSpPr>
        <p:spPr bwMode="auto">
          <a:xfrm>
            <a:off x="7442200" y="52959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it-IT" sz="2000">
                <a:solidFill>
                  <a:srgbClr val="FF0000"/>
                </a:solidFill>
              </a:rPr>
              <a:t>HST/ACS</a:t>
            </a:r>
            <a:endParaRPr lang="en-US" altLang="it-IT" sz="2600">
              <a:solidFill>
                <a:srgbClr val="FF0000"/>
              </a:solidFill>
            </a:endParaRPr>
          </a:p>
        </p:txBody>
      </p:sp>
      <p:sp>
        <p:nvSpPr>
          <p:cNvPr id="10255" name="CasellaDiTesto 15"/>
          <p:cNvSpPr txBox="1">
            <a:spLocks noChangeArrowheads="1"/>
          </p:cNvSpPr>
          <p:nvPr/>
        </p:nvSpPr>
        <p:spPr bwMode="auto">
          <a:xfrm>
            <a:off x="441325" y="6445250"/>
            <a:ext cx="268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Courtesy N. Tanvir</a:t>
            </a:r>
          </a:p>
        </p:txBody>
      </p:sp>
      <p:sp>
        <p:nvSpPr>
          <p:cNvPr id="10256" name="Rettangolo 1"/>
          <p:cNvSpPr>
            <a:spLocks noChangeArrowheads="1"/>
          </p:cNvSpPr>
          <p:nvPr/>
        </p:nvSpPr>
        <p:spPr bwMode="auto">
          <a:xfrm>
            <a:off x="428625" y="206375"/>
            <a:ext cx="820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GB" altLang="it-IT" sz="2400" dirty="0">
                <a:solidFill>
                  <a:srgbClr val="FF0000"/>
                </a:solidFill>
              </a:rPr>
              <a:t>the neutral hydrogen fraction 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>
                <a:solidFill>
                  <a:srgbClr val="FF0000"/>
                </a:solidFill>
              </a:rPr>
              <a:t>the escape fraction of UV photons from high-z galaxies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>
                <a:solidFill>
                  <a:srgbClr val="FF0000"/>
                </a:solidFill>
              </a:rPr>
              <a:t>the early metallicity  of the ISM and IGM and its evolution</a:t>
            </a:r>
          </a:p>
        </p:txBody>
      </p:sp>
      <p:pic>
        <p:nvPicPr>
          <p:cNvPr id="17" name="Picture 6" descr="http://www.raunvis.hi.is/%7Epja/z_dist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4158"/>
            <a:ext cx="6794500" cy="54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4197208" y="2612304"/>
            <a:ext cx="3438524" cy="3869904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551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22905</TotalTime>
  <Words>1577</Words>
  <Application>Microsoft Macintosh PowerPoint</Application>
  <PresentationFormat>On-screen Show (4:3)</PresentationFormat>
  <Paragraphs>172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Struttura predefinita</vt:lpstr>
      <vt:lpstr>PowerPoint Presentation</vt:lpstr>
      <vt:lpstr>PowerPoint Presentation</vt:lpstr>
      <vt:lpstr>PowerPoint Presentation</vt:lpstr>
      <vt:lpstr>PowerPoint Presentation</vt:lpstr>
      <vt:lpstr>Shedding light on the early Universe with GRBs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Soft X-ray Imager (SXI)</vt:lpstr>
      <vt:lpstr>The X-Gamma-rays Imager &amp; spectrometer (XGIS)</vt:lpstr>
      <vt:lpstr>The InfraRed Telescope (IRT)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Detection, study and arcsecond localization of afterglow and kilonova emission  from shortGRB/GW events with THESEUS/IRT </vt:lpstr>
      <vt:lpstr>PowerPoint Presentation</vt:lpstr>
      <vt:lpstr>PowerPoint Presentation</vt:lpstr>
      <vt:lpstr>PowerPoint Presentation</vt:lpstr>
      <vt:lpstr>In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Fabio Fuschino</cp:lastModifiedBy>
  <cp:revision>1535</cp:revision>
  <cp:lastPrinted>2019-05-16T11:59:25Z</cp:lastPrinted>
  <dcterms:created xsi:type="dcterms:W3CDTF">1601-01-01T00:00:00Z</dcterms:created>
  <dcterms:modified xsi:type="dcterms:W3CDTF">2019-05-17T08:30:33Z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