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95" d="100"/>
          <a:sy n="95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Aggiornamento </a:t>
            </a:r>
            <a:r>
              <a:rPr lang="it-IT" dirty="0" err="1" smtClean="0"/>
              <a:t>GdL</a:t>
            </a:r>
            <a:r>
              <a:rPr lang="it-IT" dirty="0" smtClean="0"/>
              <a:t> sulla Polizza INA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Assemble</a:t>
            </a:r>
            <a:r>
              <a:rPr lang="it-IT" dirty="0" smtClean="0"/>
              <a:t> Nazionale del 20 marzo 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17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po’ di storia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La Polizza INA </a:t>
            </a:r>
          </a:p>
          <a:p>
            <a:pPr fontAlgn="auto"/>
            <a:r>
              <a:rPr lang="it-IT" dirty="0"/>
              <a:t>costituita nel 1963 per il Personale TA; </a:t>
            </a:r>
          </a:p>
          <a:p>
            <a:pPr fontAlgn="auto"/>
            <a:r>
              <a:rPr lang="it-IT" dirty="0"/>
              <a:t>estesa a tutto il Personale nel 1965; </a:t>
            </a:r>
          </a:p>
          <a:p>
            <a:pPr fontAlgn="auto"/>
            <a:r>
              <a:rPr lang="it-IT" dirty="0"/>
              <a:t>esclusa per tutti, tranne i dipendenti in servizio nel 1975 in seguito all’ingresso dell’Ente nell’ambito della Pubblica Amministrazione; </a:t>
            </a:r>
          </a:p>
          <a:p>
            <a:pPr fontAlgn="auto"/>
            <a:r>
              <a:rPr lang="it-IT" dirty="0"/>
              <a:t>riaperta con arretrati a carico dei dipendenti nel 1993 grazie a una nuova legge sulla previdenza complementare; </a:t>
            </a:r>
          </a:p>
          <a:p>
            <a:pPr fontAlgn="auto"/>
            <a:r>
              <a:rPr lang="it-IT" dirty="0"/>
              <a:t>esclusa di nuovo per i neoassunti dal dicembre 1993 (</a:t>
            </a:r>
            <a:r>
              <a:rPr lang="it-IT" dirty="0" err="1"/>
              <a:t>perche</a:t>
            </a:r>
            <a:r>
              <a:rPr lang="it-IT" dirty="0"/>
              <a:t>́ l’Ente </a:t>
            </a:r>
            <a:r>
              <a:rPr lang="it-IT" dirty="0" err="1"/>
              <a:t>aderi</a:t>
            </a:r>
            <a:r>
              <a:rPr lang="it-IT" dirty="0"/>
              <a:t>̀ alla cassa previdenziale CPDEL); </a:t>
            </a:r>
          </a:p>
          <a:p>
            <a:pPr fontAlgn="auto"/>
            <a:r>
              <a:rPr lang="it-IT" dirty="0"/>
              <a:t>posta in discussione nel 1999 (legge D’Alema relativa alla soppressione di varie forme di previdenza) e conservata a seguito di un parere del Ministero del Lavoro; </a:t>
            </a:r>
          </a:p>
          <a:p>
            <a:pPr fontAlgn="auto"/>
            <a:r>
              <a:rPr lang="it-IT" dirty="0"/>
              <a:t>fonte di ricorsi dei colleghi esclusi dai primi anni 2000, e riconosciuta da alcuni giudici in quanto considerata componente retributiva; </a:t>
            </a:r>
          </a:p>
          <a:p>
            <a:pPr fontAlgn="auto"/>
            <a:r>
              <a:rPr lang="it-IT" dirty="0"/>
              <a:t>concessa di nuovo a tutti coloro che hanno voluto aderire ad una conciliazione nel 2008 (645 aderenti su 675) -&gt; NB: proposta a chi avesse contenziosi in corso! </a:t>
            </a:r>
          </a:p>
          <a:p>
            <a:pPr fontAlgn="auto"/>
            <a:r>
              <a:rPr lang="it-IT" dirty="0"/>
              <a:t>sono rimasti esclusi i neoassunti che hanno </a:t>
            </a:r>
            <a:r>
              <a:rPr lang="it-IT" dirty="0" smtClean="0"/>
              <a:t>presentato nuovi ricorsi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701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Componenti del </a:t>
            </a:r>
            <a:r>
              <a:rPr lang="it-IT" dirty="0" err="1" smtClean="0"/>
              <a:t>GdL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2160589"/>
            <a:ext cx="2398375" cy="3880773"/>
          </a:xfrm>
        </p:spPr>
        <p:txBody>
          <a:bodyPr/>
          <a:lstStyle/>
          <a:p>
            <a:r>
              <a:rPr lang="it-IT" dirty="0" err="1" smtClean="0"/>
              <a:t>Michinelli</a:t>
            </a:r>
            <a:r>
              <a:rPr lang="it-IT" dirty="0" smtClean="0"/>
              <a:t> </a:t>
            </a:r>
            <a:r>
              <a:rPr lang="it-IT" dirty="0" err="1" smtClean="0"/>
              <a:t>R</a:t>
            </a:r>
            <a:r>
              <a:rPr lang="it-IT" dirty="0" smtClean="0"/>
              <a:t>. (BO)</a:t>
            </a:r>
            <a:endParaRPr lang="it-IT" dirty="0" smtClean="0"/>
          </a:p>
          <a:p>
            <a:r>
              <a:rPr lang="it-IT" dirty="0" err="1" smtClean="0"/>
              <a:t>Gomezel</a:t>
            </a:r>
            <a:r>
              <a:rPr lang="it-IT" dirty="0" smtClean="0"/>
              <a:t> </a:t>
            </a:r>
            <a:r>
              <a:rPr lang="it-IT" dirty="0" err="1" smtClean="0"/>
              <a:t>R</a:t>
            </a:r>
            <a:r>
              <a:rPr lang="it-IT" dirty="0" smtClean="0"/>
              <a:t>. (TS)</a:t>
            </a:r>
            <a:endParaRPr lang="it-IT" dirty="0" smtClean="0"/>
          </a:p>
          <a:p>
            <a:r>
              <a:rPr lang="it-IT" dirty="0" smtClean="0"/>
              <a:t>V. </a:t>
            </a:r>
            <a:r>
              <a:rPr lang="it-IT" dirty="0" smtClean="0"/>
              <a:t>Izzo (NA)</a:t>
            </a:r>
            <a:endParaRPr lang="it-IT" dirty="0" smtClean="0"/>
          </a:p>
          <a:p>
            <a:r>
              <a:rPr lang="it-IT" dirty="0" smtClean="0"/>
              <a:t>C. </a:t>
            </a:r>
            <a:r>
              <a:rPr lang="it-IT" dirty="0" smtClean="0"/>
              <a:t>Galli </a:t>
            </a:r>
            <a:endParaRPr lang="it-IT" dirty="0" smtClean="0"/>
          </a:p>
          <a:p>
            <a:r>
              <a:rPr lang="it-IT" dirty="0" smtClean="0"/>
              <a:t>S. </a:t>
            </a:r>
            <a:r>
              <a:rPr lang="it-IT" dirty="0" err="1" smtClean="0"/>
              <a:t>Bortot</a:t>
            </a:r>
            <a:r>
              <a:rPr lang="it-IT" dirty="0" smtClean="0"/>
              <a:t> (TO)</a:t>
            </a:r>
            <a:endParaRPr lang="it-IT" dirty="0" smtClean="0"/>
          </a:p>
          <a:p>
            <a:r>
              <a:rPr lang="it-IT" dirty="0" err="1" smtClean="0"/>
              <a:t>R</a:t>
            </a:r>
            <a:r>
              <a:rPr lang="it-IT" dirty="0" smtClean="0"/>
              <a:t>. </a:t>
            </a:r>
            <a:r>
              <a:rPr lang="it-IT" dirty="0" err="1" smtClean="0"/>
              <a:t>Travaglini</a:t>
            </a:r>
            <a:r>
              <a:rPr lang="it-IT" dirty="0" smtClean="0"/>
              <a:t> (BO)</a:t>
            </a:r>
            <a:endParaRPr lang="it-IT" dirty="0" smtClean="0"/>
          </a:p>
          <a:p>
            <a:r>
              <a:rPr lang="it-IT" dirty="0" smtClean="0"/>
              <a:t>P. </a:t>
            </a:r>
            <a:r>
              <a:rPr lang="it-IT" dirty="0" smtClean="0"/>
              <a:t>Puppo (Roma 1)</a:t>
            </a:r>
            <a:endParaRPr lang="it-IT" dirty="0" smtClean="0"/>
          </a:p>
          <a:p>
            <a:r>
              <a:rPr lang="it-IT" dirty="0" smtClean="0"/>
              <a:t>S. </a:t>
            </a:r>
            <a:r>
              <a:rPr lang="it-IT" dirty="0" err="1" smtClean="0"/>
              <a:t>Burioli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358244" y="2090057"/>
            <a:ext cx="567014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mailing list dei referenti non è attiva.</a:t>
            </a:r>
          </a:p>
          <a:p>
            <a:endParaRPr lang="it-IT" dirty="0"/>
          </a:p>
          <a:p>
            <a:r>
              <a:rPr lang="it-IT" dirty="0" smtClean="0"/>
              <a:t>Chiedere ai Rappresentanti del Personale</a:t>
            </a:r>
            <a:r>
              <a:rPr lang="it-IT" dirty="0"/>
              <a:t> </a:t>
            </a:r>
            <a:r>
              <a:rPr lang="it-IT" dirty="0" smtClean="0"/>
              <a:t>di</a:t>
            </a:r>
          </a:p>
          <a:p>
            <a:r>
              <a:rPr lang="it-IT" dirty="0" smtClean="0"/>
              <a:t>ogni Sezione/Lab di fare da referenti per raccogliere</a:t>
            </a:r>
          </a:p>
          <a:p>
            <a:r>
              <a:rPr lang="it-IT" dirty="0" smtClean="0"/>
              <a:t>informazioni:</a:t>
            </a:r>
          </a:p>
          <a:p>
            <a:endParaRPr lang="it-IT" dirty="0" smtClean="0"/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Numero di non </a:t>
            </a:r>
            <a:r>
              <a:rPr lang="it-IT" dirty="0" err="1" smtClean="0"/>
              <a:t>polizzati</a:t>
            </a:r>
            <a:r>
              <a:rPr lang="it-IT" dirty="0" smtClean="0"/>
              <a:t> in sede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Numero e stato dei ricorsi</a:t>
            </a:r>
          </a:p>
          <a:p>
            <a:pPr marL="285750" indent="-285750">
              <a:buFont typeface="Arial" charset="0"/>
              <a:buChar char="•"/>
            </a:pPr>
            <a:endParaRPr lang="it-IT" dirty="0"/>
          </a:p>
          <a:p>
            <a:r>
              <a:rPr lang="it-IT" dirty="0" smtClean="0"/>
              <a:t>da comunicare al Gruppo in modo da aggiornare il</a:t>
            </a:r>
          </a:p>
          <a:p>
            <a:r>
              <a:rPr lang="it-IT" dirty="0" smtClean="0"/>
              <a:t>censimento iniziato nel 2016</a:t>
            </a:r>
          </a:p>
        </p:txBody>
      </p:sp>
    </p:spTree>
    <p:extLst>
      <p:ext uri="{BB962C8B-B14F-4D97-AF65-F5344CB8AC3E}">
        <p14:creationId xmlns:p14="http://schemas.microsoft.com/office/powerpoint/2010/main" val="30693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4202" y="110837"/>
            <a:ext cx="8596668" cy="661060"/>
          </a:xfrm>
        </p:spPr>
        <p:txBody>
          <a:bodyPr/>
          <a:lstStyle/>
          <a:p>
            <a:r>
              <a:rPr lang="it-IT" dirty="0" smtClean="0"/>
              <a:t>Nel 2016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457" y="771897"/>
            <a:ext cx="2606054" cy="608610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310743" y="914400"/>
            <a:ext cx="677967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La pianta </a:t>
            </a:r>
            <a:r>
              <a:rPr lang="it-IT" dirty="0" smtClean="0"/>
              <a:t>organica </a:t>
            </a:r>
            <a:r>
              <a:rPr lang="it-IT" dirty="0"/>
              <a:t>a TI </a:t>
            </a:r>
            <a:r>
              <a:rPr lang="it-IT" dirty="0" smtClean="0"/>
              <a:t>dell’INFN</a:t>
            </a:r>
          </a:p>
          <a:p>
            <a:r>
              <a:rPr lang="it-IT" dirty="0" smtClean="0"/>
              <a:t>è </a:t>
            </a:r>
            <a:r>
              <a:rPr lang="it-IT" dirty="0"/>
              <a:t>passata da: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1722 unità dell’aprile 2016 </a:t>
            </a:r>
            <a:r>
              <a:rPr lang="it-IT" dirty="0" smtClean="0"/>
              <a:t>a</a:t>
            </a:r>
          </a:p>
          <a:p>
            <a:r>
              <a:rPr lang="it-IT" dirty="0" smtClean="0"/>
              <a:t>• </a:t>
            </a:r>
            <a:r>
              <a:rPr lang="it-IT" dirty="0"/>
              <a:t>1957 di agosto 2018 (incluso 170 </a:t>
            </a:r>
            <a:r>
              <a:rPr lang="it-IT" dirty="0" smtClean="0"/>
              <a:t>stabilizzazioni</a:t>
            </a:r>
          </a:p>
          <a:p>
            <a:r>
              <a:rPr lang="it-IT" dirty="0" smtClean="0"/>
              <a:t>del </a:t>
            </a:r>
            <a:r>
              <a:rPr lang="it-IT" dirty="0"/>
              <a:t>1/10/2018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Quindi 235 non </a:t>
            </a:r>
            <a:r>
              <a:rPr lang="it-IT" dirty="0" err="1" smtClean="0"/>
              <a:t>polizzati</a:t>
            </a:r>
            <a:r>
              <a:rPr lang="it-IT" dirty="0" smtClean="0"/>
              <a:t> da aggiungere ai 161</a:t>
            </a:r>
          </a:p>
          <a:p>
            <a:endParaRPr lang="it-IT" dirty="0"/>
          </a:p>
          <a:p>
            <a:r>
              <a:rPr lang="it-IT" dirty="0" smtClean="0"/>
              <a:t>Totale: 396</a:t>
            </a:r>
            <a:r>
              <a:rPr lang="mr-IN" dirty="0" smtClean="0"/>
              <a:t>…</a:t>
            </a:r>
            <a:r>
              <a:rPr lang="it-IT" dirty="0" smtClean="0"/>
              <a:t>e dovrebbero entrare altri 73 ricercatori/tecnologi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310743" y="3630282"/>
            <a:ext cx="3602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Tendiamo </a:t>
            </a:r>
            <a:r>
              <a:rPr lang="it-IT" dirty="0" smtClean="0"/>
              <a:t>al 23% del personale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flipH="1">
            <a:off x="4472492" y="4130173"/>
            <a:ext cx="38108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Costo della Polizza INA dal </a:t>
            </a:r>
            <a:r>
              <a:rPr lang="it-IT" b="1" i="1" dirty="0" smtClean="0"/>
              <a:t>Bilancio</a:t>
            </a:r>
          </a:p>
          <a:p>
            <a:r>
              <a:rPr lang="it-IT" b="1" i="1" dirty="0" smtClean="0"/>
              <a:t>di Previsione dell’INFN per l’Esercizio Finanziario 2017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sz="3200" dirty="0" smtClean="0"/>
              <a:t>11 </a:t>
            </a:r>
            <a:r>
              <a:rPr lang="it-IT" sz="3200" dirty="0" err="1" smtClean="0"/>
              <a:t>MEuro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33186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71" y="1385048"/>
            <a:ext cx="8809844" cy="497541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1318"/>
          </a:xfrm>
        </p:spPr>
        <p:txBody>
          <a:bodyPr/>
          <a:lstStyle/>
          <a:p>
            <a:r>
              <a:rPr lang="it-IT" dirty="0" smtClean="0"/>
              <a:t>Soluzioni..? Ricorsi e conciliazione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898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106"/>
          </a:xfrm>
        </p:spPr>
        <p:txBody>
          <a:bodyPr/>
          <a:lstStyle/>
          <a:p>
            <a:r>
              <a:rPr lang="it-IT" dirty="0" smtClean="0"/>
              <a:t>Soluzioni? Oltre la Polizza INA</a:t>
            </a:r>
            <a:r>
              <a:rPr lang="mr-IN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44707"/>
            <a:ext cx="8596668" cy="5419164"/>
          </a:xfrm>
        </p:spPr>
        <p:txBody>
          <a:bodyPr>
            <a:normAutofit fontScale="85000" lnSpcReduction="20000"/>
          </a:bodyPr>
          <a:lstStyle/>
          <a:p>
            <a:r>
              <a:rPr lang="it-IT" b="1" i="1" dirty="0" smtClean="0"/>
              <a:t>Stipulare per tutti una nuova forma di previdenza integrativa?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Legge D’Alema: compatibilità giuridica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Estinguere tutte le polizze INA attuali e attivare quella nuova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Supporto dei Sindacati </a:t>
            </a:r>
          </a:p>
          <a:p>
            <a:r>
              <a:rPr lang="it-IT" b="1" i="1" dirty="0" smtClean="0"/>
              <a:t>“Versare” la Polizza INA nel Salario Accessorio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Art. 11 del Decreto Legge n. 135 del 14/12/2018, </a:t>
            </a:r>
            <a:r>
              <a:rPr lang="it-IT" dirty="0"/>
              <a:t>convertito con modificazioni dalla L. 11 febbraio 2019, n. 12 (in G.U. 12/02/2019, n. 36</a:t>
            </a:r>
            <a:r>
              <a:rPr lang="it-IT" dirty="0" smtClean="0"/>
              <a:t>).</a:t>
            </a:r>
          </a:p>
          <a:p>
            <a:pPr marL="457200" lvl="1" indent="0">
              <a:buNone/>
            </a:pPr>
            <a:r>
              <a:rPr lang="it-IT" b="1" dirty="0"/>
              <a:t>Adeguamento dei fondi destinati al trattamento economico accessorio del personale dipendente della pubblica amministrazione </a:t>
            </a:r>
            <a:endParaRPr lang="it-IT" b="1" dirty="0" smtClean="0"/>
          </a:p>
          <a:p>
            <a:pPr marL="457200" lvl="1" indent="0">
              <a:buNone/>
            </a:pPr>
            <a:r>
              <a:rPr lang="it-IT" dirty="0" smtClean="0"/>
              <a:t>In </a:t>
            </a:r>
            <a:r>
              <a:rPr lang="it-IT" dirty="0"/>
              <a:t>ordine all'incidenza sul trattamento accessorio delle risorse derivanti dalla contrattazione collettiva nazionale e delle assunzioni in deroga, il limite di cui all'articolo 23, comma 2, del decreto legislativo 25 maggio 2017, n. 75, non opera con riferimento</a:t>
            </a:r>
            <a:r>
              <a:rPr lang="it-IT" dirty="0" smtClean="0"/>
              <a:t>:</a:t>
            </a:r>
          </a:p>
          <a:p>
            <a:pPr marL="457200" lvl="1" indent="0">
              <a:buNone/>
            </a:pPr>
            <a:r>
              <a:rPr lang="it-IT" dirty="0" smtClean="0"/>
              <a:t> </a:t>
            </a:r>
            <a:r>
              <a:rPr lang="it-IT" dirty="0"/>
              <a:t>a) agli incrementi previsti, successivamente alla data di entrata in vigore del medesimo decreto n. 75 del 2017, dai contratti collettivi nazionali di lavoro, a valere sulle </a:t>
            </a:r>
            <a:r>
              <a:rPr lang="it-IT" dirty="0" err="1"/>
              <a:t>disponibilita'</a:t>
            </a:r>
            <a:r>
              <a:rPr lang="it-IT" dirty="0"/>
              <a:t> finanziarie di cui all'articolo 48 del decreto legislativo 30 marzo 2001, n. 165, e dagli analoghi provvedimenti negoziali riguardanti il personale contrattualizzato in regime di diritto pubblico; </a:t>
            </a:r>
            <a:endParaRPr lang="it-IT" dirty="0" smtClean="0"/>
          </a:p>
          <a:p>
            <a:pPr marL="457200" lvl="1" indent="0">
              <a:buNone/>
            </a:pPr>
            <a:r>
              <a:rPr lang="it-IT" dirty="0" smtClean="0"/>
              <a:t>b</a:t>
            </a:r>
            <a:r>
              <a:rPr lang="it-IT" dirty="0"/>
              <a:t>) alle risorse previste da specifiche disposizioni normative a copertura degli oneri del trattamento economico accessorio per le assunzioni effettuate, in deroga alle </a:t>
            </a:r>
            <a:r>
              <a:rPr lang="it-IT" dirty="0" err="1"/>
              <a:t>facolta'</a:t>
            </a:r>
            <a:r>
              <a:rPr lang="it-IT" dirty="0"/>
              <a:t> </a:t>
            </a:r>
            <a:r>
              <a:rPr lang="it-IT" dirty="0" err="1"/>
              <a:t>assunzionali</a:t>
            </a:r>
            <a:r>
              <a:rPr lang="it-IT" dirty="0"/>
              <a:t> vigenti, successivamente all'entrata in vigore del citato articolo 23. 2. Le disposizioni di cui al comma l si applicano anche con riferimento alle assunzioni effettuate utilizzando, anche per quanto riguarda il trattamento accessorio, le risorse di cui all'articolo 20, comma 3, del decreto legislativo n. 75 del 2017.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79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559423"/>
            <a:ext cx="8596668" cy="1320800"/>
          </a:xfrm>
        </p:spPr>
        <p:txBody>
          <a:bodyPr/>
          <a:lstStyle/>
          <a:p>
            <a:pPr algn="ctr"/>
            <a:r>
              <a:rPr lang="it-IT" dirty="0" smtClean="0"/>
              <a:t>Grazie a tutti!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695966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65</TotalTime>
  <Words>652</Words>
  <Application>Microsoft Macintosh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Mangal</vt:lpstr>
      <vt:lpstr>Trebuchet MS</vt:lpstr>
      <vt:lpstr>Wingdings 3</vt:lpstr>
      <vt:lpstr>Arial</vt:lpstr>
      <vt:lpstr>Sfaccettatura</vt:lpstr>
      <vt:lpstr>Aggiornamento GdL sulla Polizza INA</vt:lpstr>
      <vt:lpstr>Un po’ di storia…</vt:lpstr>
      <vt:lpstr>Componenti del GdL</vt:lpstr>
      <vt:lpstr>Nel 2016….</vt:lpstr>
      <vt:lpstr>Soluzioni..? Ricorsi e conciliazione…</vt:lpstr>
      <vt:lpstr>Soluzioni? Oltre la Polizza INA…</vt:lpstr>
      <vt:lpstr>Grazie a tutti!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Aggiornamento GdL sulla Polizza INA</dc:title>
  <dc:creator>Utente di Microsoft Office</dc:creator>
  <cp:lastModifiedBy>Utente di Microsoft Office</cp:lastModifiedBy>
  <cp:revision>9</cp:revision>
  <dcterms:created xsi:type="dcterms:W3CDTF">2019-03-20T11:10:34Z</dcterms:created>
  <dcterms:modified xsi:type="dcterms:W3CDTF">2019-03-20T13:32:10Z</dcterms:modified>
</cp:coreProperties>
</file>