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06" r:id="rId4"/>
    <p:sldId id="301" r:id="rId5"/>
    <p:sldId id="320" r:id="rId6"/>
    <p:sldId id="315" r:id="rId7"/>
    <p:sldId id="319" r:id="rId8"/>
    <p:sldId id="313" r:id="rId9"/>
    <p:sldId id="307" r:id="rId10"/>
    <p:sldId id="316" r:id="rId11"/>
    <p:sldId id="310" r:id="rId12"/>
    <p:sldId id="317" r:id="rId13"/>
    <p:sldId id="322" r:id="rId14"/>
    <p:sldId id="318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799" autoAdjust="0"/>
  </p:normalViewPr>
  <p:slideViewPr>
    <p:cSldViewPr>
      <p:cViewPr varScale="1">
        <p:scale>
          <a:sx n="88" d="100"/>
          <a:sy n="88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92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1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CCDCD-F7D7-4C52-9B62-8598C2878924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1058-BC57-4C66-A7EC-35758428181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67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ED020-0B89-49E9-8035-C41ABE2DF8C5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D7BF1-F01E-41C6-A560-2F63E538936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47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7BF1-F01E-41C6-A560-2F63E538936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103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118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80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5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4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3145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2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540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27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31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07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9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80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218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47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4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7572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2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8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DCE45A-7AE4-48E8-90F8-66BC8BF01799}" type="datetimeFigureOut">
              <a:rPr lang="it-IT" smtClean="0"/>
              <a:t>14/03/2019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5CCB8BA-8654-497F-B796-3AFEA8F01EF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36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  <p:sldLayoutId id="2147484411" r:id="rId12"/>
    <p:sldLayoutId id="2147484412" r:id="rId13"/>
    <p:sldLayoutId id="2147484413" r:id="rId14"/>
    <p:sldLayoutId id="2147484414" r:id="rId15"/>
    <p:sldLayoutId id="2147484415" r:id="rId16"/>
    <p:sldLayoutId id="2147484416" r:id="rId17"/>
    <p:sldLayoutId id="2147484417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8915400" cy="2387600"/>
          </a:xfrm>
        </p:spPr>
        <p:txBody>
          <a:bodyPr>
            <a:normAutofit/>
          </a:bodyPr>
          <a:lstStyle/>
          <a:p>
            <a:r>
              <a:rPr lang="en-US" sz="8000" dirty="0" err="1" smtClean="0"/>
              <a:t>Comunicazioni</a:t>
            </a:r>
            <a:endParaRPr lang="it-IT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786563" cy="1364531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Assemblea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nazionale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TTA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20-21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marzo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2019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Sezione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di Firenze</a:t>
            </a:r>
            <a:endParaRPr lang="it-IT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9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8518"/>
            <a:ext cx="5334000" cy="1596177"/>
          </a:xfrm>
        </p:spPr>
        <p:txBody>
          <a:bodyPr/>
          <a:lstStyle/>
          <a:p>
            <a:r>
              <a:rPr lang="en-US" dirty="0" err="1" smtClean="0"/>
              <a:t>Riconoscimento</a:t>
            </a:r>
            <a:r>
              <a:rPr lang="en-US" dirty="0" smtClean="0"/>
              <a:t> </a:t>
            </a:r>
            <a:r>
              <a:rPr lang="en-US" dirty="0" err="1" smtClean="0"/>
              <a:t>anzianitÀ</a:t>
            </a:r>
            <a:r>
              <a:rPr lang="en-US" dirty="0" smtClean="0"/>
              <a:t> </a:t>
            </a:r>
            <a:r>
              <a:rPr lang="en-US" dirty="0" err="1" smtClean="0"/>
              <a:t>pregressa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544270" cy="3957507"/>
          </a:xfrm>
        </p:spPr>
        <p:txBody>
          <a:bodyPr>
            <a:normAutofit/>
          </a:bodyPr>
          <a:lstStyle/>
          <a:p>
            <a:r>
              <a:rPr lang="it-IT" dirty="0" smtClean="0"/>
              <a:t>A seguito </a:t>
            </a:r>
            <a:r>
              <a:rPr lang="it-IT" dirty="0" smtClean="0"/>
              <a:t>del parere </a:t>
            </a:r>
            <a:r>
              <a:rPr lang="it-IT" dirty="0" smtClean="0"/>
              <a:t>al </a:t>
            </a:r>
            <a:r>
              <a:rPr lang="it-IT" dirty="0"/>
              <a:t>Consiglio di Stato </a:t>
            </a:r>
            <a:r>
              <a:rPr lang="it-IT" dirty="0" smtClean="0"/>
              <a:t>positivo </a:t>
            </a:r>
            <a:r>
              <a:rPr lang="it-IT" dirty="0"/>
              <a:t>per quanto riguarda la possibilità di riconoscere l'anzianità pregressa al Personale che era stato assunto con i precedenti regolamenti del Personale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 smtClean="0"/>
              <a:t>il </a:t>
            </a:r>
            <a:r>
              <a:rPr lang="it-IT" dirty="0"/>
              <a:t>tavolo tecnico composto da  Ronconi, Fiori, Quarta e Carletti </a:t>
            </a:r>
            <a:r>
              <a:rPr lang="it-IT" dirty="0" smtClean="0"/>
              <a:t>sta lavorando per una proposta operativa</a:t>
            </a:r>
            <a:endParaRPr lang="it-IT" dirty="0" smtClean="0"/>
          </a:p>
          <a:p>
            <a:r>
              <a:rPr lang="en-US" dirty="0" err="1" smtClean="0"/>
              <a:t>Allo</a:t>
            </a:r>
            <a:r>
              <a:rPr lang="en-US" dirty="0" smtClean="0"/>
              <a:t>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attuale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lavoro</a:t>
            </a:r>
            <a:r>
              <a:rPr lang="en-US" dirty="0" smtClean="0"/>
              <a:t> non </a:t>
            </a:r>
            <a:r>
              <a:rPr lang="en-US" dirty="0" err="1" smtClean="0"/>
              <a:t>ancora</a:t>
            </a:r>
            <a:r>
              <a:rPr lang="en-US" dirty="0" smtClean="0"/>
              <a:t> </a:t>
            </a:r>
            <a:r>
              <a:rPr lang="en-US" dirty="0" err="1" smtClean="0"/>
              <a:t>concluso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81000"/>
            <a:ext cx="3738528" cy="198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011"/>
            <a:ext cx="5563068" cy="1596177"/>
          </a:xfrm>
        </p:spPr>
        <p:txBody>
          <a:bodyPr/>
          <a:lstStyle/>
          <a:p>
            <a:r>
              <a:rPr lang="it-IT" dirty="0" smtClean="0"/>
              <a:t>Incentivazione RUP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752600"/>
            <a:ext cx="4648200" cy="48768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Il DG ha illustrato gli sviluppi della proposta di incentivazione dei RUP a seguito delle discussioni avute con i direttori. </a:t>
            </a:r>
          </a:p>
          <a:p>
            <a:r>
              <a:rPr lang="it-IT" dirty="0"/>
              <a:t>Presenta un quadro che evidenzia che </a:t>
            </a:r>
            <a:r>
              <a:rPr lang="it-IT" dirty="0" err="1"/>
              <a:t>nelLo</a:t>
            </a:r>
            <a:r>
              <a:rPr lang="it-IT" dirty="0"/>
              <a:t> scorso anno vi sono state nell’Ente:</a:t>
            </a:r>
          </a:p>
          <a:p>
            <a:pPr lvl="1"/>
            <a:r>
              <a:rPr lang="it-IT" dirty="0"/>
              <a:t>circa 190 procedure di acquisto sopra i 40 </a:t>
            </a:r>
            <a:r>
              <a:rPr lang="it-IT" dirty="0" err="1"/>
              <a:t>keuro</a:t>
            </a:r>
            <a:endParaRPr lang="it-IT" dirty="0"/>
          </a:p>
          <a:p>
            <a:pPr lvl="1"/>
            <a:r>
              <a:rPr lang="it-IT" dirty="0"/>
              <a:t>10000 sotto i 40 </a:t>
            </a:r>
            <a:r>
              <a:rPr lang="it-IT" dirty="0" err="1"/>
              <a:t>keuro</a:t>
            </a:r>
            <a:r>
              <a:rPr lang="it-IT" dirty="0"/>
              <a:t>. </a:t>
            </a:r>
          </a:p>
          <a:p>
            <a:r>
              <a:rPr lang="it-IT" dirty="0"/>
              <a:t>Il CD ritiene che i due casi vanno trattati separatamente, dando priorità alle gare di grande importo per le quali la legge stessa prevede l’incentivazione. È stato dato mandato al DG di preparare una bozza di regolamento da discutere a fine marzo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800600" y="2362200"/>
            <a:ext cx="3829050" cy="3424107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Per le gare con i </a:t>
            </a:r>
            <a:r>
              <a:rPr lang="it-IT" dirty="0" err="1" smtClean="0"/>
              <a:t>dec</a:t>
            </a:r>
            <a:r>
              <a:rPr lang="it-IT" dirty="0" smtClean="0"/>
              <a:t> previste incentivazioni al RUP e alle figure di supporto</a:t>
            </a:r>
          </a:p>
          <a:p>
            <a:r>
              <a:rPr lang="it-IT" dirty="0" smtClean="0"/>
              <a:t>Prevista proposta di un regolamento che preveda tabelle di percentuali per CD di Marzo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rapp</a:t>
            </a:r>
            <a:r>
              <a:rPr lang="it-IT" dirty="0" smtClean="0"/>
              <a:t>. Personale consultati nella discussione con DG e </a:t>
            </a:r>
            <a:r>
              <a:rPr lang="it-IT" dirty="0" err="1" smtClean="0"/>
              <a:t>simona</a:t>
            </a:r>
            <a:r>
              <a:rPr lang="it-IT" dirty="0" smtClean="0"/>
              <a:t> fiori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Per i RUP sotto i 40Keuro si ipotizza incentivo a carico del Salario accessorio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9" y="228600"/>
            <a:ext cx="303609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3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43839" y="457200"/>
            <a:ext cx="7020839" cy="1596177"/>
          </a:xfrm>
        </p:spPr>
        <p:txBody>
          <a:bodyPr>
            <a:normAutofit/>
          </a:bodyPr>
          <a:lstStyle/>
          <a:p>
            <a:r>
              <a:rPr lang="en-US" dirty="0" err="1" smtClean="0"/>
              <a:t>Elezion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presidente</a:t>
            </a:r>
            <a:r>
              <a:rPr lang="en-US" dirty="0" smtClean="0"/>
              <a:t> INFN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828800"/>
            <a:ext cx="4637314" cy="44196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 Il presidente ha avviato ufficialmente la procedura per la selezione del nuovo presidente, fissando la data della votazione in CD per il 30 maggio prossimo. 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/>
              <a:t>partire da </a:t>
            </a:r>
            <a:r>
              <a:rPr lang="it-IT" dirty="0" smtClean="0"/>
              <a:t>CD Febbraio </a:t>
            </a:r>
            <a:r>
              <a:rPr lang="it-IT" dirty="0"/>
              <a:t>i direttori possono consultare il Personale delle Strutture, il 14 marzo sarà aperto il DB per inviare in modo anonimo fino a 3 </a:t>
            </a:r>
            <a:r>
              <a:rPr lang="it-IT" dirty="0" smtClean="0"/>
              <a:t>candidature.</a:t>
            </a:r>
          </a:p>
          <a:p>
            <a:r>
              <a:rPr lang="it-IT" dirty="0" smtClean="0"/>
              <a:t>il </a:t>
            </a:r>
            <a:r>
              <a:rPr lang="it-IT" dirty="0"/>
              <a:t>DB sarà chiuso alle ore 15:00 del 14 aprile prossimo. </a:t>
            </a:r>
            <a:endParaRPr lang="it-IT" dirty="0" smtClean="0"/>
          </a:p>
          <a:p>
            <a:r>
              <a:rPr lang="it-IT" dirty="0" smtClean="0"/>
              <a:t>Successivamente</a:t>
            </a:r>
            <a:r>
              <a:rPr lang="it-IT" dirty="0"/>
              <a:t>, come da Statuto, il presidente accerterà che i candidati così individuati siano in possesso dei requisiti necessari e siano disponibili a ricoprire l’incarico. I candidati avranno tempo 15 giorni per inviare un curriculum vitae che sarà reso disponibile al CD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953000" y="3048000"/>
            <a:ext cx="4191000" cy="2699697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Sarebbe utile provare a individuare dei temi che il personale ritiene importanti sui quali chiedere l’orientamento dei futuri candidati ufficiali prima dell’elezione di maggio</a:t>
            </a:r>
          </a:p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endParaRPr lang="it-IT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701" y="609600"/>
            <a:ext cx="2676055" cy="19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57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6553668" cy="1596177"/>
          </a:xfrm>
        </p:spPr>
        <p:txBody>
          <a:bodyPr/>
          <a:lstStyle/>
          <a:p>
            <a:r>
              <a:rPr lang="it-IT" dirty="0" smtClean="0"/>
              <a:t>Trasferimento tecnologico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86" y="1524000"/>
            <a:ext cx="4408714" cy="525780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E. </a:t>
            </a:r>
            <a:r>
              <a:rPr lang="it-IT" dirty="0" err="1"/>
              <a:t>Previtali</a:t>
            </a:r>
            <a:r>
              <a:rPr lang="it-IT" dirty="0"/>
              <a:t>, presidente della Commissione Trasferimento Tecnologico, ha fatto un report </a:t>
            </a:r>
            <a:r>
              <a:rPr lang="it-IT" dirty="0" smtClean="0"/>
              <a:t>all’ultimo CD dell’attività </a:t>
            </a:r>
            <a:r>
              <a:rPr lang="it-IT" dirty="0"/>
              <a:t>di trasferimento tecnologico degli ultimi 4 anni</a:t>
            </a:r>
            <a:r>
              <a:rPr lang="it-IT" dirty="0" smtClean="0"/>
              <a:t>.</a:t>
            </a:r>
          </a:p>
          <a:p>
            <a:r>
              <a:rPr lang="it-IT" dirty="0" smtClean="0"/>
              <a:t> </a:t>
            </a:r>
            <a:r>
              <a:rPr lang="it-IT" dirty="0"/>
              <a:t>Il mondo del TT è cambiato molto rapidamente e l’Ente in questi anni ha adeguato a potenziato le proprie attività in questo settore, grazie anche al supporto di personale dedicato.  </a:t>
            </a:r>
            <a:endParaRPr lang="it-IT" dirty="0" smtClean="0"/>
          </a:p>
          <a:p>
            <a:r>
              <a:rPr lang="it-IT" dirty="0" smtClean="0"/>
              <a:t>Sono </a:t>
            </a:r>
            <a:r>
              <a:rPr lang="it-IT" dirty="0"/>
              <a:t>stati aggiornati i documenti normativi interni, il disciplinare TT ed il disciplinare degli spin-off, e sono state realizzate una serie di nuove iniziative che hanno permesso un netto incremento dei risultati ottenuti, senza intaccare la spesa per la ricerca, anzi, portando il sistema in attivo.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343400" y="2830040"/>
            <a:ext cx="4767943" cy="3875559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Nel quadriennio 2015-2018 si sono registrate in media </a:t>
            </a:r>
            <a:r>
              <a:rPr lang="it-IT" b="1" dirty="0">
                <a:solidFill>
                  <a:srgbClr val="FF0000"/>
                </a:solidFill>
              </a:rPr>
              <a:t>21 proposte di invenzione l’anno</a:t>
            </a:r>
            <a:r>
              <a:rPr lang="it-IT" dirty="0"/>
              <a:t>, con una media di </a:t>
            </a:r>
            <a:r>
              <a:rPr lang="it-IT" b="1" dirty="0">
                <a:solidFill>
                  <a:srgbClr val="FF0000"/>
                </a:solidFill>
              </a:rPr>
              <a:t>8 brevetti depositati ogni anno</a:t>
            </a:r>
            <a:r>
              <a:rPr lang="it-IT" dirty="0"/>
              <a:t>, portando il portafoglio brevetti dell’Ente a 54 </a:t>
            </a:r>
            <a:r>
              <a:rPr lang="it-IT" dirty="0" smtClean="0"/>
              <a:t>unità</a:t>
            </a:r>
          </a:p>
          <a:p>
            <a:r>
              <a:rPr lang="it-IT" dirty="0"/>
              <a:t>Le entrate da </a:t>
            </a:r>
            <a:r>
              <a:rPr lang="it-IT" b="1" dirty="0">
                <a:solidFill>
                  <a:srgbClr val="FF0000"/>
                </a:solidFill>
              </a:rPr>
              <a:t>commesse e collaborazioni </a:t>
            </a:r>
            <a:r>
              <a:rPr lang="it-IT" dirty="0"/>
              <a:t>con le aziende sfiorano i </a:t>
            </a:r>
            <a:r>
              <a:rPr lang="it-IT" b="1" dirty="0">
                <a:solidFill>
                  <a:srgbClr val="FF0000"/>
                </a:solidFill>
              </a:rPr>
              <a:t>2 milioni l’anno</a:t>
            </a:r>
            <a:r>
              <a:rPr lang="it-IT" dirty="0"/>
              <a:t>, di cui circa il 60% a copertura dei </a:t>
            </a:r>
            <a:r>
              <a:rPr lang="it-IT" dirty="0" smtClean="0"/>
              <a:t>costi</a:t>
            </a:r>
          </a:p>
          <a:p>
            <a:r>
              <a:rPr lang="it-IT" dirty="0"/>
              <a:t>personale chiave di supporto al TT ha un contratto di assegno di ricerca, </a:t>
            </a:r>
            <a:r>
              <a:rPr lang="it-IT" dirty="0" smtClean="0"/>
              <a:t>auspica </a:t>
            </a:r>
            <a:r>
              <a:rPr lang="it-IT" dirty="0"/>
              <a:t>che il CD bandisca posizioni a tempo </a:t>
            </a:r>
            <a:r>
              <a:rPr lang="it-IT" dirty="0" smtClean="0"/>
              <a:t>indeterminato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Accrescere attenzione del personale al Trasferimento tecnologico e alla tutela della proprietà intellettuale.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19200"/>
            <a:ext cx="3601532" cy="161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1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7391400" cy="15212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Disciplinari</a:t>
            </a:r>
            <a:r>
              <a:rPr lang="en-US" dirty="0" smtClean="0"/>
              <a:t> </a:t>
            </a:r>
            <a:r>
              <a:rPr lang="en-US" dirty="0" err="1" smtClean="0"/>
              <a:t>elezioni</a:t>
            </a:r>
            <a:r>
              <a:rPr lang="en-US" dirty="0" smtClean="0"/>
              <a:t> </a:t>
            </a:r>
            <a:r>
              <a:rPr lang="en-US" dirty="0" err="1" smtClean="0"/>
              <a:t>rappresentanti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nazionali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8534400" cy="396240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Elaborate le variazioni al disciplinare che regola le elezioni dei rappresentanti nazionali</a:t>
            </a:r>
          </a:p>
          <a:p>
            <a:r>
              <a:rPr lang="it-IT" dirty="0" smtClean="0"/>
              <a:t>Introdotte le modifiche che prevedono un rappresentante nazionale Tecnici Amministrativi e un rappresentante nazionale Ricercatori tecnologi</a:t>
            </a:r>
          </a:p>
          <a:p>
            <a:r>
              <a:rPr lang="it-IT" dirty="0" smtClean="0"/>
              <a:t>Riportata nel disciplinare la modifica della circolare riguardante la rappresentanza tecnologi per sedi con numero inferiore a 5 </a:t>
            </a:r>
          </a:p>
          <a:p>
            <a:r>
              <a:rPr lang="en-US" dirty="0" err="1" smtClean="0"/>
              <a:t>Introdotta</a:t>
            </a:r>
            <a:r>
              <a:rPr lang="en-US" dirty="0" smtClean="0"/>
              <a:t> la </a:t>
            </a:r>
            <a:r>
              <a:rPr lang="en-US" dirty="0" err="1" smtClean="0"/>
              <a:t>possibilitÀ</a:t>
            </a:r>
            <a:r>
              <a:rPr lang="en-US" dirty="0" smtClean="0"/>
              <a:t> di </a:t>
            </a:r>
            <a:r>
              <a:rPr lang="en-US" dirty="0" err="1" smtClean="0"/>
              <a:t>voto</a:t>
            </a:r>
            <a:r>
              <a:rPr lang="en-US" dirty="0" smtClean="0"/>
              <a:t> elettronico d</a:t>
            </a:r>
            <a:r>
              <a:rPr lang="it-IT" dirty="0" err="1" smtClean="0"/>
              <a:t>andone</a:t>
            </a:r>
            <a:r>
              <a:rPr lang="it-IT" dirty="0" smtClean="0"/>
              <a:t> </a:t>
            </a:r>
            <a:r>
              <a:rPr lang="it-IT" dirty="0"/>
              <a:t>mandato </a:t>
            </a:r>
            <a:br>
              <a:rPr lang="it-IT" dirty="0"/>
            </a:br>
            <a:r>
              <a:rPr lang="it-IT" dirty="0"/>
              <a:t>al Presidente che specificherà tale evenienza nella disposizione di </a:t>
            </a:r>
            <a:br>
              <a:rPr lang="it-IT" dirty="0"/>
            </a:br>
            <a:r>
              <a:rPr lang="it-IT" dirty="0"/>
              <a:t>indizione delle elezioni </a:t>
            </a:r>
            <a:r>
              <a:rPr lang="it-IT" dirty="0" smtClean="0"/>
              <a:t>stesse.</a:t>
            </a:r>
          </a:p>
          <a:p>
            <a:r>
              <a:rPr lang="en-US" dirty="0" err="1" smtClean="0"/>
              <a:t>Disciplinare</a:t>
            </a:r>
            <a:r>
              <a:rPr lang="en-US" dirty="0" smtClean="0"/>
              <a:t> in </a:t>
            </a:r>
            <a:r>
              <a:rPr lang="en-US" dirty="0" err="1" smtClean="0"/>
              <a:t>approvazione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cd di </a:t>
            </a:r>
            <a:r>
              <a:rPr lang="en-US" dirty="0" err="1" smtClean="0"/>
              <a:t>dicembre</a:t>
            </a:r>
            <a:r>
              <a:rPr lang="en-US" dirty="0" smtClean="0"/>
              <a:t> o </a:t>
            </a:r>
            <a:r>
              <a:rPr lang="en-US" dirty="0" err="1" smtClean="0"/>
              <a:t>gennaio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4102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52400"/>
            <a:ext cx="5105868" cy="981682"/>
          </a:xfrm>
        </p:spPr>
        <p:txBody>
          <a:bodyPr/>
          <a:lstStyle/>
          <a:p>
            <a:r>
              <a:rPr lang="it-IT" dirty="0" smtClean="0"/>
              <a:t>Piano Performance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7925270" cy="3962399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Gruppo </a:t>
            </a:r>
            <a:r>
              <a:rPr lang="it-IT" dirty="0" smtClean="0"/>
              <a:t>di lavoro per rivedere il piano della performance organizzativa </a:t>
            </a:r>
          </a:p>
          <a:p>
            <a:r>
              <a:rPr lang="it-IT" dirty="0" smtClean="0"/>
              <a:t>Componenti: C. </a:t>
            </a:r>
            <a:r>
              <a:rPr lang="it-IT" dirty="0" err="1" smtClean="0"/>
              <a:t>Meroni</a:t>
            </a:r>
            <a:r>
              <a:rPr lang="it-IT" dirty="0" smtClean="0"/>
              <a:t> (coordinatrice), P. </a:t>
            </a:r>
            <a:r>
              <a:rPr lang="it-IT" dirty="0" err="1" smtClean="0"/>
              <a:t>Palmiotti</a:t>
            </a:r>
            <a:r>
              <a:rPr lang="it-IT" dirty="0" smtClean="0"/>
              <a:t>, </a:t>
            </a:r>
            <a:r>
              <a:rPr lang="it-IT" dirty="0" err="1" smtClean="0"/>
              <a:t>P.Campana</a:t>
            </a:r>
            <a:r>
              <a:rPr lang="it-IT" dirty="0" smtClean="0"/>
              <a:t>, </a:t>
            </a:r>
            <a:r>
              <a:rPr lang="it-IT" dirty="0" err="1" smtClean="0"/>
              <a:t>R.Carletti</a:t>
            </a:r>
            <a:r>
              <a:rPr lang="it-IT" dirty="0" smtClean="0"/>
              <a:t>, </a:t>
            </a:r>
            <a:r>
              <a:rPr lang="it-IT" dirty="0" err="1" smtClean="0"/>
              <a:t>s.falciano</a:t>
            </a:r>
            <a:r>
              <a:rPr lang="it-IT" dirty="0" smtClean="0"/>
              <a:t>, </a:t>
            </a:r>
            <a:r>
              <a:rPr lang="it-IT" dirty="0" err="1" smtClean="0"/>
              <a:t>m.grassi</a:t>
            </a:r>
            <a:r>
              <a:rPr lang="it-IT" dirty="0" smtClean="0"/>
              <a:t>, </a:t>
            </a:r>
            <a:r>
              <a:rPr lang="it-IT" dirty="0" err="1" smtClean="0"/>
              <a:t>a.masiero</a:t>
            </a:r>
            <a:r>
              <a:rPr lang="it-IT" dirty="0" smtClean="0"/>
              <a:t>, </a:t>
            </a:r>
            <a:r>
              <a:rPr lang="it-IT" dirty="0" err="1" smtClean="0"/>
              <a:t>a.passeri</a:t>
            </a:r>
            <a:r>
              <a:rPr lang="it-IT" dirty="0" smtClean="0"/>
              <a:t>, </a:t>
            </a:r>
            <a:r>
              <a:rPr lang="it-IT" dirty="0" err="1" smtClean="0"/>
              <a:t>r.gomezel</a:t>
            </a:r>
            <a:endParaRPr lang="it-IT" dirty="0" smtClean="0"/>
          </a:p>
          <a:p>
            <a:r>
              <a:rPr lang="it-IT" dirty="0" smtClean="0"/>
              <a:t>Ci sono stati molti Incontri per </a:t>
            </a:r>
            <a:r>
              <a:rPr lang="it-IT" dirty="0" smtClean="0"/>
              <a:t>rivedere obiettivi strategici, obiettivi operativi, indicatori e target</a:t>
            </a:r>
          </a:p>
          <a:p>
            <a:r>
              <a:rPr lang="it-IT" dirty="0" smtClean="0"/>
              <a:t>Volontà di introdurre inizialmente per il 2020 una </a:t>
            </a:r>
            <a:r>
              <a:rPr lang="it-IT" dirty="0" smtClean="0"/>
              <a:t>valutazione </a:t>
            </a:r>
            <a:r>
              <a:rPr lang="it-IT" dirty="0" smtClean="0"/>
              <a:t>della </a:t>
            </a:r>
            <a:r>
              <a:rPr lang="it-IT" dirty="0" smtClean="0"/>
              <a:t>performance individuale </a:t>
            </a:r>
            <a:r>
              <a:rPr lang="it-IT" dirty="0" smtClean="0"/>
              <a:t>per le figure che prevedono parte di </a:t>
            </a:r>
            <a:r>
              <a:rPr lang="it-IT" dirty="0" err="1" smtClean="0"/>
              <a:t>indennita</a:t>
            </a:r>
            <a:r>
              <a:rPr lang="it-IT" dirty="0" smtClean="0"/>
              <a:t> legata a una </a:t>
            </a:r>
            <a:r>
              <a:rPr lang="it-IT" dirty="0" err="1" smtClean="0"/>
              <a:t>premialitÀ</a:t>
            </a:r>
            <a:endParaRPr lang="it-IT" dirty="0"/>
          </a:p>
          <a:p>
            <a:r>
              <a:rPr lang="it-IT" dirty="0" smtClean="0"/>
              <a:t>Proposta di introdurre il processo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Next</a:t>
            </a:r>
            <a:r>
              <a:rPr lang="it-IT" dirty="0" smtClean="0"/>
              <a:t> TTA nel piano della </a:t>
            </a:r>
            <a:r>
              <a:rPr lang="it-IT" smtClean="0"/>
              <a:t>performance Organizzativa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86400"/>
            <a:ext cx="7162806" cy="12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8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7090909" cy="1049235"/>
          </a:xfrm>
        </p:spPr>
        <p:txBody>
          <a:bodyPr>
            <a:normAutofit/>
          </a:bodyPr>
          <a:lstStyle/>
          <a:p>
            <a:r>
              <a:rPr lang="en-US" dirty="0" err="1" smtClean="0"/>
              <a:t>Elezione</a:t>
            </a:r>
            <a:r>
              <a:rPr lang="en-US" dirty="0" smtClean="0"/>
              <a:t> </a:t>
            </a:r>
            <a:r>
              <a:rPr lang="en-US" dirty="0" err="1" smtClean="0"/>
              <a:t>nuovi</a:t>
            </a:r>
            <a:r>
              <a:rPr lang="en-US" dirty="0" smtClean="0"/>
              <a:t> </a:t>
            </a:r>
            <a:r>
              <a:rPr lang="en-US" dirty="0" err="1" smtClean="0"/>
              <a:t>rappresentanti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Alberto Moni (</a:t>
            </a:r>
            <a:r>
              <a:rPr lang="en-US" dirty="0" err="1" smtClean="0"/>
              <a:t>rapp</a:t>
            </a:r>
            <a:r>
              <a:rPr lang="en-US" dirty="0" smtClean="0"/>
              <a:t>. </a:t>
            </a:r>
            <a:r>
              <a:rPr lang="en-US" dirty="0" smtClean="0"/>
              <a:t>TA LNL)</a:t>
            </a:r>
            <a:endParaRPr lang="en-US" dirty="0" smtClean="0"/>
          </a:p>
          <a:p>
            <a:r>
              <a:rPr lang="en-US" dirty="0" smtClean="0"/>
              <a:t>Lucio </a:t>
            </a:r>
            <a:r>
              <a:rPr lang="en-US" dirty="0" err="1" smtClean="0"/>
              <a:t>toscano</a:t>
            </a:r>
            <a:r>
              <a:rPr lang="en-US" dirty="0" smtClean="0"/>
              <a:t> (</a:t>
            </a:r>
            <a:r>
              <a:rPr lang="en-US" dirty="0" err="1" smtClean="0"/>
              <a:t>rapp.TA</a:t>
            </a:r>
            <a:r>
              <a:rPr lang="en-US" dirty="0" smtClean="0"/>
              <a:t> LNS)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31527"/>
            <a:ext cx="3505670" cy="35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1" y="152400"/>
            <a:ext cx="7704667" cy="1981200"/>
          </a:xfrm>
        </p:spPr>
        <p:txBody>
          <a:bodyPr/>
          <a:lstStyle/>
          <a:p>
            <a:r>
              <a:rPr lang="en-US" dirty="0" err="1" smtClean="0"/>
              <a:t>Posizioni</a:t>
            </a:r>
            <a:r>
              <a:rPr lang="en-US" dirty="0" smtClean="0"/>
              <a:t> </a:t>
            </a:r>
            <a:r>
              <a:rPr lang="en-US" dirty="0" err="1" smtClean="0"/>
              <a:t>previdenziali</a:t>
            </a:r>
            <a:r>
              <a:rPr lang="en-US" dirty="0"/>
              <a:t> </a:t>
            </a:r>
            <a:r>
              <a:rPr lang="en-US" dirty="0" smtClean="0"/>
              <a:t>del </a:t>
            </a:r>
            <a:r>
              <a:rPr lang="en-US" dirty="0" err="1" smtClean="0"/>
              <a:t>Personale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0" y="2144486"/>
            <a:ext cx="7857067" cy="3657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 </a:t>
            </a:r>
            <a:r>
              <a:rPr lang="en-US" dirty="0" err="1" smtClean="0"/>
              <a:t>dicembre</a:t>
            </a:r>
            <a:r>
              <a:rPr lang="en-US" dirty="0" smtClean="0"/>
              <a:t> la comuinicazione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it-IT" dirty="0" smtClean="0"/>
              <a:t>è </a:t>
            </a:r>
            <a:r>
              <a:rPr lang="it-IT" dirty="0"/>
              <a:t>stata completata la sistemazione delle posizioni previdenziali del personale iscritto all’INPDAP, a parte 15 casi che saranno sanati direttamente dall’INPDAP. </a:t>
            </a:r>
            <a:endParaRPr lang="it-IT" dirty="0" smtClean="0"/>
          </a:p>
          <a:p>
            <a:pPr lvl="1"/>
            <a:r>
              <a:rPr lang="it-IT" dirty="0" smtClean="0"/>
              <a:t>Si </a:t>
            </a:r>
            <a:r>
              <a:rPr lang="it-IT" dirty="0"/>
              <a:t>tratta di 1100 posizioni di dipendenti in servizio al </a:t>
            </a:r>
            <a:r>
              <a:rPr lang="it-IT" dirty="0" smtClean="0"/>
              <a:t>1-1-2015</a:t>
            </a:r>
          </a:p>
          <a:p>
            <a:pPr lvl="1"/>
            <a:r>
              <a:rPr lang="it-IT" dirty="0" smtClean="0"/>
              <a:t>Se a qualcuno risulta che ci siano ancora inesattezze nella situazione previdenziale del sito INPS va segnalato.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648200"/>
            <a:ext cx="2819397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3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381000"/>
            <a:ext cx="4953000" cy="838199"/>
          </a:xfrm>
        </p:spPr>
        <p:txBody>
          <a:bodyPr>
            <a:normAutofit/>
          </a:bodyPr>
          <a:lstStyle/>
          <a:p>
            <a:r>
              <a:rPr lang="it-IT" dirty="0" smtClean="0"/>
              <a:t>Delega riordino </a:t>
            </a:r>
            <a:r>
              <a:rPr lang="it-IT" dirty="0" err="1" smtClean="0"/>
              <a:t>epr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1" y="1828800"/>
            <a:ext cx="8382000" cy="4572000"/>
          </a:xfrm>
        </p:spPr>
        <p:txBody>
          <a:bodyPr>
            <a:normAutofit/>
          </a:bodyPr>
          <a:lstStyle/>
          <a:p>
            <a:pPr lvl="1"/>
            <a:endParaRPr lang="it-IT" b="1" dirty="0" smtClean="0"/>
          </a:p>
          <a:p>
            <a:pPr lvl="1"/>
            <a:r>
              <a:rPr lang="it-IT" b="1" dirty="0" smtClean="0"/>
              <a:t>Il </a:t>
            </a:r>
            <a:r>
              <a:rPr lang="it-IT" b="1" dirty="0"/>
              <a:t>presidente comunica che il governo si appresta a chiedere una delega per riordinare Università e Ricerca, che potrebbe prevedere anche accorpamenti e semplificazioni. </a:t>
            </a:r>
            <a:endParaRPr lang="it-IT" b="1" dirty="0" smtClean="0"/>
          </a:p>
          <a:p>
            <a:pPr lvl="1"/>
            <a:r>
              <a:rPr lang="it-IT" b="1" dirty="0" smtClean="0"/>
              <a:t>I </a:t>
            </a:r>
            <a:r>
              <a:rPr lang="it-IT" b="1" dirty="0"/>
              <a:t>temi per la legge delega sono in corso di elaborazione da parte di una ampia commissione di giuristi selezionati dal MIUR. </a:t>
            </a:r>
            <a:endParaRPr lang="it-IT" b="1" dirty="0" smtClean="0"/>
          </a:p>
          <a:p>
            <a:pPr lvl="1"/>
            <a:r>
              <a:rPr lang="it-IT" b="1" dirty="0" smtClean="0"/>
              <a:t>La </a:t>
            </a:r>
            <a:r>
              <a:rPr lang="it-IT" b="1" dirty="0"/>
              <a:t>CRUI ha poi ottenuto che venissero aggiunti alla commissione 3 rettori, che sono quelli di BG, BA, SS. Il rettore di SS, Massimo Carpinelli, è probabilmente l’unico non giurista nella commissione</a:t>
            </a:r>
            <a:r>
              <a:rPr lang="it-IT" b="1" dirty="0" smtClean="0"/>
              <a:t>.</a:t>
            </a:r>
          </a:p>
          <a:p>
            <a:pPr lvl="1"/>
            <a:r>
              <a:rPr lang="it-IT" b="1" dirty="0" smtClean="0"/>
              <a:t>Non ci sono aggiornamenti sull’esito sino a questo momento</a:t>
            </a:r>
            <a:endParaRPr lang="it-IT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Decreto</a:t>
            </a:r>
            <a:r>
              <a:rPr lang="en-US" dirty="0" smtClean="0"/>
              <a:t> </a:t>
            </a:r>
            <a:r>
              <a:rPr lang="en-US" dirty="0" err="1" smtClean="0"/>
              <a:t>concretezza</a:t>
            </a:r>
            <a:r>
              <a:rPr lang="en-US" dirty="0" smtClean="0"/>
              <a:t> 135/2018 </a:t>
            </a:r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Convertito in legge dal DL 12/2019</a:t>
            </a:r>
          </a:p>
          <a:p>
            <a:r>
              <a:rPr lang="it-IT" dirty="0"/>
              <a:t>Art.11 prevede </a:t>
            </a:r>
            <a:r>
              <a:rPr lang="it-IT" dirty="0" smtClean="0"/>
              <a:t>L’Adeguamento </a:t>
            </a:r>
            <a:r>
              <a:rPr lang="it-IT" dirty="0"/>
              <a:t>dei fondi destinati al trattamento economico accessorio del personale dipendente della pubblica amministrazione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495800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0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art.90 </a:t>
            </a:r>
            <a:r>
              <a:rPr lang="en-US" dirty="0" err="1" smtClean="0"/>
              <a:t>CCnl</a:t>
            </a:r>
            <a:r>
              <a:rPr lang="en-US" dirty="0" smtClean="0"/>
              <a:t> 2018 (ex ART.54)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5562600" cy="41148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Per quanto riguarda le progressioni verticali ex art.54, il nuovo </a:t>
            </a:r>
            <a:r>
              <a:rPr lang="it-IT" dirty="0" err="1"/>
              <a:t>ccnl</a:t>
            </a:r>
            <a:r>
              <a:rPr lang="it-IT" dirty="0"/>
              <a:t> permette di costituire un fondo dedicato, ma lo vincola al recupero dei risparmi prodotti dai pensionamenti. </a:t>
            </a:r>
            <a:endParaRPr lang="it-IT" dirty="0" smtClean="0"/>
          </a:p>
          <a:p>
            <a:r>
              <a:rPr lang="it-IT" dirty="0" smtClean="0"/>
              <a:t>Conteggiando </a:t>
            </a:r>
            <a:r>
              <a:rPr lang="it-IT" dirty="0"/>
              <a:t>solo il risparmio annuale si hanno risorse per poco più di 100 passaggi, invece integrando i risparmi su tutti gli anni seguenti si hanno risorse molto più abbondanti. L’Ente ha deciso di provare a utilizzare questo secondo metodo di calcolo, ma bisogna superare lo scoglio dell’approvazione dei revisori e del MEF</a:t>
            </a:r>
            <a:r>
              <a:rPr lang="it-IT" dirty="0" smtClean="0"/>
              <a:t>.</a:t>
            </a:r>
          </a:p>
          <a:p>
            <a:r>
              <a:rPr lang="it-IT" dirty="0" smtClean="0"/>
              <a:t>La situazione ancora fluida, anche se dal MEF segnali informali non troppo positivi</a:t>
            </a:r>
          </a:p>
          <a:p>
            <a:r>
              <a:rPr lang="it-IT" dirty="0" smtClean="0"/>
              <a:t>Si sta lavorando per avviare un processo che permetta di avere uno sbocco alla situazione, ma non si vede ancora la luce verde</a:t>
            </a:r>
            <a:endParaRPr lang="it-IT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43" y="3509726"/>
            <a:ext cx="3259269" cy="1762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38" y="2013857"/>
            <a:ext cx="3189193" cy="14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41385"/>
            <a:ext cx="6999514" cy="685799"/>
          </a:xfrm>
        </p:spPr>
        <p:txBody>
          <a:bodyPr>
            <a:normAutofit/>
          </a:bodyPr>
          <a:lstStyle/>
          <a:p>
            <a:r>
              <a:rPr lang="en-US" dirty="0" err="1" smtClean="0"/>
              <a:t>Telelavoro</a:t>
            </a:r>
            <a:r>
              <a:rPr lang="en-US" dirty="0" smtClean="0"/>
              <a:t> 2019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337456" y="995493"/>
            <a:ext cx="3929743" cy="3424107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Richieste telelavoro pervenute &gt; 2%</a:t>
            </a:r>
          </a:p>
          <a:p>
            <a:r>
              <a:rPr lang="it-IT" dirty="0" smtClean="0"/>
              <a:t>CD ha deliberato aumento della percentuale al 3.5%</a:t>
            </a:r>
          </a:p>
          <a:p>
            <a:r>
              <a:rPr lang="it-IT" dirty="0" smtClean="0"/>
              <a:t>Totale richiedenti: 73</a:t>
            </a:r>
          </a:p>
          <a:p>
            <a:r>
              <a:rPr lang="it-IT" dirty="0" smtClean="0"/>
              <a:t>Approvate 72 posizioni</a:t>
            </a:r>
          </a:p>
          <a:p>
            <a:r>
              <a:rPr lang="it-IT" dirty="0" smtClean="0"/>
              <a:t>1 esclusa a causa per richiesta all’estero non prevista dall’attuale disciplinare</a:t>
            </a:r>
          </a:p>
          <a:p>
            <a:r>
              <a:rPr lang="it-IT" dirty="0" smtClean="0"/>
              <a:t>Superato in molte strutture il 2% del personale complessivo della struttura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29150" y="1752601"/>
            <a:ext cx="3829050" cy="40386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Il nuovo disciplinare prevede </a:t>
            </a:r>
          </a:p>
          <a:p>
            <a:pPr lvl="1"/>
            <a:r>
              <a:rPr lang="it-IT" dirty="0" smtClean="0"/>
              <a:t>la </a:t>
            </a:r>
            <a:r>
              <a:rPr lang="it-IT" dirty="0" err="1" smtClean="0"/>
              <a:t>possibilitÀ</a:t>
            </a:r>
            <a:r>
              <a:rPr lang="it-IT" dirty="0" smtClean="0"/>
              <a:t> di telelavorare dall’estero</a:t>
            </a:r>
          </a:p>
          <a:p>
            <a:pPr lvl="1"/>
            <a:r>
              <a:rPr lang="it-IT" dirty="0" smtClean="0"/>
              <a:t>Introduce nuovi pesi in presenza di situazioni di assistenza o cura dei figli</a:t>
            </a:r>
          </a:p>
          <a:p>
            <a:r>
              <a:rPr lang="it-IT" dirty="0" smtClean="0"/>
              <a:t>Il nuovo disciplinare fermo in mancanza di approvazione dei delegati sindacali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19600"/>
            <a:ext cx="3828289" cy="22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2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3338" cy="1596177"/>
          </a:xfrm>
        </p:spPr>
        <p:txBody>
          <a:bodyPr>
            <a:normAutofit/>
          </a:bodyPr>
          <a:lstStyle/>
          <a:p>
            <a:r>
              <a:rPr lang="en-US" dirty="0" smtClean="0"/>
              <a:t>Call </a:t>
            </a:r>
            <a:r>
              <a:rPr lang="en-US" dirty="0" err="1" smtClean="0"/>
              <a:t>personale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r>
              <a:rPr lang="en-US" dirty="0" smtClean="0"/>
              <a:t> per </a:t>
            </a:r>
            <a:r>
              <a:rPr lang="en-US" dirty="0" err="1" smtClean="0"/>
              <a:t>posizioni</a:t>
            </a:r>
            <a:r>
              <a:rPr lang="en-US" dirty="0" smtClean="0"/>
              <a:t> AC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97" y="1676400"/>
            <a:ext cx="6139603" cy="4267200"/>
          </a:xfrm>
        </p:spPr>
        <p:txBody>
          <a:bodyPr>
            <a:normAutofit fontScale="85000" lnSpcReduction="1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dicembre il DG ha illustrato criticità per mancanza di alcune posizioni in AC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L’urgenza prevede la possibilità di utilizzare il comando da altre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coprire 15 posizioni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 di ricorrere al comando viene chiesta la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possibilità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valutare disponibilità della mobilità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DG Propone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fare una procedura unica in due passi, di cui il primo è la mobilità interna e l’altro il comando. </a:t>
            </a: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Risultato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call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prevede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riferimento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funzioni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richiesta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un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titolo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studio specific.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permette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chiunque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abbia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maturato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esperienza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la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presentare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candidaturA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Colloqui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tenuti la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settimana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scorsa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vedranno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esiti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572000"/>
            <a:ext cx="30289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87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301"/>
            <a:ext cx="4648668" cy="1596177"/>
          </a:xfrm>
        </p:spPr>
        <p:txBody>
          <a:bodyPr>
            <a:normAutofit/>
          </a:bodyPr>
          <a:lstStyle/>
          <a:p>
            <a:r>
              <a:rPr lang="it-IT" dirty="0" smtClean="0"/>
              <a:t>Smart </a:t>
            </a:r>
            <a:r>
              <a:rPr lang="it-IT" dirty="0" err="1" smtClean="0"/>
              <a:t>working</a:t>
            </a:r>
            <a:endParaRPr lang="it-I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52400" y="1600200"/>
            <a:ext cx="3829520" cy="32766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Presentazione a dicembre di una prima proposta del </a:t>
            </a:r>
            <a:r>
              <a:rPr lang="it-IT" dirty="0" err="1" smtClean="0"/>
              <a:t>GdL</a:t>
            </a:r>
            <a:r>
              <a:rPr lang="it-IT" dirty="0" smtClean="0"/>
              <a:t> con alcuni punti aperti:</a:t>
            </a:r>
          </a:p>
          <a:p>
            <a:pPr lvl="1"/>
            <a:r>
              <a:rPr lang="it-IT" dirty="0" smtClean="0"/>
              <a:t>Valutazione Direttore o commissione centrale</a:t>
            </a:r>
          </a:p>
          <a:p>
            <a:pPr lvl="1"/>
            <a:r>
              <a:rPr lang="it-IT" dirty="0" smtClean="0"/>
              <a:t>Percentuale posizioni di lavoro agile</a:t>
            </a:r>
          </a:p>
          <a:p>
            <a:pPr lvl="1"/>
            <a:r>
              <a:rPr lang="it-IT" dirty="0" smtClean="0"/>
              <a:t>Giorni o numero ore massimo</a:t>
            </a:r>
          </a:p>
          <a:p>
            <a:pPr lvl="1"/>
            <a:r>
              <a:rPr lang="it-IT" dirty="0" smtClean="0"/>
              <a:t>Quando inoltrare le richieste</a:t>
            </a:r>
          </a:p>
          <a:p>
            <a:pPr marL="457200" lvl="1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981920" y="2419888"/>
            <a:ext cx="4879991" cy="3627526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Proposta del </a:t>
            </a:r>
            <a:r>
              <a:rPr lang="it-IT" dirty="0" err="1" smtClean="0"/>
              <a:t>gdl</a:t>
            </a:r>
            <a:r>
              <a:rPr lang="it-IT" dirty="0" smtClean="0"/>
              <a:t> a seguito di feedback cd a febbraio 2019:</a:t>
            </a:r>
          </a:p>
          <a:p>
            <a:pPr lvl="1"/>
            <a:r>
              <a:rPr lang="it-IT" dirty="0"/>
              <a:t>destinato al personale di IV-VIII </a:t>
            </a:r>
            <a:r>
              <a:rPr lang="it-IT" dirty="0" smtClean="0"/>
              <a:t>livello</a:t>
            </a:r>
          </a:p>
          <a:p>
            <a:pPr lvl="1"/>
            <a:r>
              <a:rPr lang="it-IT" dirty="0" smtClean="0"/>
              <a:t>Decisione direttore per posizioni lavoro agile</a:t>
            </a:r>
          </a:p>
          <a:p>
            <a:pPr lvl="1"/>
            <a:r>
              <a:rPr lang="it-IT" dirty="0" smtClean="0"/>
              <a:t>Si applica in questa fase al 10% del Personale</a:t>
            </a:r>
          </a:p>
          <a:p>
            <a:pPr lvl="1"/>
            <a:r>
              <a:rPr lang="it-IT" dirty="0"/>
              <a:t>concesso per periodi di 6 mesi all’interno dei quali si possono utilizzare fino a 250 ore in frazioni di almeno 4 ore e con un massimo mensile 50 </a:t>
            </a:r>
            <a:r>
              <a:rPr lang="it-IT" dirty="0" smtClean="0"/>
              <a:t>ore – Margine di flessibilità</a:t>
            </a:r>
          </a:p>
          <a:p>
            <a:pPr lvl="1"/>
            <a:r>
              <a:rPr lang="it-IT" dirty="0" smtClean="0"/>
              <a:t>Sperimentazione per due anni</a:t>
            </a:r>
          </a:p>
          <a:p>
            <a:pPr lvl="1"/>
            <a:endParaRPr lang="it-IT" dirty="0" smtClean="0"/>
          </a:p>
          <a:p>
            <a:pPr lvl="1"/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91" y="233301"/>
            <a:ext cx="4114800" cy="2175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7322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Bozza ora distribuita ai Direttori e al CUG con </a:t>
            </a:r>
            <a:r>
              <a:rPr lang="it-IT" sz="2400" b="1" dirty="0">
                <a:solidFill>
                  <a:srgbClr val="FF0000"/>
                </a:solidFill>
              </a:rPr>
              <a:t>successivo</a:t>
            </a:r>
            <a:r>
              <a:rPr lang="it-IT" sz="2400" b="1" dirty="0" smtClean="0">
                <a:solidFill>
                  <a:srgbClr val="FF0000"/>
                </a:solidFill>
              </a:rPr>
              <a:t> passaggio al tavolo sindacale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6821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1934</TotalTime>
  <Words>1355</Words>
  <Application>Microsoft Office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Droplet</vt:lpstr>
      <vt:lpstr>Comunicazioni</vt:lpstr>
      <vt:lpstr>Elezione nuovi rappresentanti</vt:lpstr>
      <vt:lpstr>Posizioni previdenziali del Personale</vt:lpstr>
      <vt:lpstr>Delega riordino epr</vt:lpstr>
      <vt:lpstr>Decreto concretezza 135/2018 </vt:lpstr>
      <vt:lpstr>art.90 CCnl 2018 (ex ART.54)</vt:lpstr>
      <vt:lpstr>Telelavoro 2019</vt:lpstr>
      <vt:lpstr>Call personale Interno per posizioni AC</vt:lpstr>
      <vt:lpstr>Smart working</vt:lpstr>
      <vt:lpstr>Riconoscimento anzianitÀ pregressa</vt:lpstr>
      <vt:lpstr>Incentivazione RUP</vt:lpstr>
      <vt:lpstr>Elezione presidente INFN</vt:lpstr>
      <vt:lpstr>Trasferimento tecnologico </vt:lpstr>
      <vt:lpstr>Disciplinari elezioni rappresentanti nazionali</vt:lpstr>
      <vt:lpstr>Piano Performance</vt:lpstr>
    </vt:vector>
  </TitlesOfParts>
  <Company>Sezione di Trieste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Comunicazioni</dc:title>
  <dc:creator>Roberto Gomezel</dc:creator>
  <cp:lastModifiedBy>Roberto Gomezel</cp:lastModifiedBy>
  <cp:revision>607</cp:revision>
  <dcterms:created xsi:type="dcterms:W3CDTF">2015-09-22T11:25:38Z</dcterms:created>
  <dcterms:modified xsi:type="dcterms:W3CDTF">2019-03-14T12:18:20Z</dcterms:modified>
</cp:coreProperties>
</file>