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62" r:id="rId3"/>
    <p:sldId id="358" r:id="rId4"/>
    <p:sldId id="364" r:id="rId5"/>
    <p:sldId id="389" r:id="rId6"/>
    <p:sldId id="390" r:id="rId7"/>
    <p:sldId id="360" r:id="rId8"/>
    <p:sldId id="361" r:id="rId9"/>
    <p:sldId id="391" r:id="rId10"/>
    <p:sldId id="392" r:id="rId11"/>
    <p:sldId id="393" r:id="rId12"/>
    <p:sldId id="382" r:id="rId13"/>
    <p:sldId id="380" r:id="rId14"/>
    <p:sldId id="395" r:id="rId15"/>
    <p:sldId id="388" r:id="rId16"/>
    <p:sldId id="365" r:id="rId17"/>
    <p:sldId id="367" r:id="rId18"/>
    <p:sldId id="368" r:id="rId19"/>
    <p:sldId id="375" r:id="rId20"/>
    <p:sldId id="348" r:id="rId21"/>
    <p:sldId id="337" r:id="rId22"/>
    <p:sldId id="262" r:id="rId23"/>
    <p:sldId id="311" r:id="rId24"/>
    <p:sldId id="327" r:id="rId25"/>
    <p:sldId id="320" r:id="rId26"/>
    <p:sldId id="321" r:id="rId27"/>
    <p:sldId id="370" r:id="rId28"/>
    <p:sldId id="371" r:id="rId29"/>
    <p:sldId id="386" r:id="rId30"/>
    <p:sldId id="373" r:id="rId31"/>
    <p:sldId id="379" r:id="rId32"/>
    <p:sldId id="316" r:id="rId33"/>
    <p:sldId id="271" r:id="rId34"/>
    <p:sldId id="272" r:id="rId35"/>
    <p:sldId id="353" r:id="rId36"/>
    <p:sldId id="354" r:id="rId37"/>
    <p:sldId id="329" r:id="rId38"/>
    <p:sldId id="350" r:id="rId39"/>
    <p:sldId id="396" r:id="rId40"/>
    <p:sldId id="384" r:id="rId41"/>
    <p:sldId id="385" r:id="rId42"/>
    <p:sldId id="338" r:id="rId43"/>
    <p:sldId id="282" r:id="rId44"/>
    <p:sldId id="285" r:id="rId45"/>
    <p:sldId id="376" r:id="rId46"/>
    <p:sldId id="294" r:id="rId47"/>
    <p:sldId id="295" r:id="rId48"/>
    <p:sldId id="300" r:id="rId49"/>
    <p:sldId id="273" r:id="rId50"/>
    <p:sldId id="352" r:id="rId51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993300"/>
    <a:srgbClr val="996600"/>
    <a:srgbClr val="66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4" autoAdjust="0"/>
    <p:restoredTop sz="94660"/>
  </p:normalViewPr>
  <p:slideViewPr>
    <p:cSldViewPr>
      <p:cViewPr varScale="1">
        <p:scale>
          <a:sx n="80" d="100"/>
          <a:sy n="80" d="100"/>
        </p:scale>
        <p:origin x="3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-13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046DB63-AD88-4A2A-BA67-A952159C198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980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FB1A399-2518-49F1-B699-159A46B42F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679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E2443-E52E-473D-8A96-91E3F4E4043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53E0D-9B19-42BA-9F0A-C8C93A04664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B9063-74F1-425C-9E14-2D14498CC0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4B5A1-2C8E-42D1-BBEB-EE6357E8916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FEC3D-D1C0-43E8-9A75-FDD92981A36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136AA-2885-4433-8E1E-07C6E89AD6A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DE588-3070-485A-A0A9-94936BF7992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6F3A4-D0DD-47E0-8B5C-7DE918E2936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64517-BEF9-47F3-A9B0-DC3ECF1AD7C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78AB4-DE87-4F66-816B-2C3F6D041C0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C1478-88E0-45AE-ABCB-C7EFA45D3C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74B82-FC60-4B01-AEE8-B75489A22E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C460E-DD00-4A5D-B1C6-745019D6270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FD1F3-3054-42A7-9179-526D403F4E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ACB852E-EEFE-43B5-A8D5-F3F437D8115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Documento_di_Microsoft_Word_97_-_20031.doc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14620"/>
            <a:ext cx="9144000" cy="1184273"/>
          </a:xfr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it-IT" altLang="en-US" sz="3600" dirty="0" smtClean="0">
                <a:latin typeface="Calibri" pitchFamily="34" charset="0"/>
              </a:rPr>
              <a:t>L’infrarosso alla scoperta dei dipinti</a:t>
            </a:r>
            <a:endParaRPr lang="it-IT" altLang="en-US" sz="3600" dirty="0" smtClean="0">
              <a:latin typeface="Calibri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54868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Nicola Ludwig</a:t>
            </a:r>
            <a:br>
              <a:rPr lang="it-IT" alt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Laboratorio DIART Diagnostica per l’arte</a:t>
            </a:r>
            <a:br>
              <a:rPr lang="it-IT" alt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Dipartimento di fisica  - Università degli Studi di Milano </a:t>
            </a:r>
            <a:br>
              <a:rPr lang="it-IT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alt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7181850" y="3138488"/>
            <a:ext cx="2070100" cy="2667000"/>
            <a:chOff x="3256" y="1968"/>
            <a:chExt cx="1304" cy="1680"/>
          </a:xfrm>
        </p:grpSpPr>
        <p:sp>
          <p:nvSpPr>
            <p:cNvPr id="9229" name="Rectangle 5"/>
            <p:cNvSpPr>
              <a:spLocks noChangeArrowheads="1"/>
            </p:cNvSpPr>
            <p:nvPr/>
          </p:nvSpPr>
          <p:spPr bwMode="auto">
            <a:xfrm>
              <a:off x="3256" y="1968"/>
              <a:ext cx="1296" cy="100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9230" name="Rectangle 6" descr="Carta riciclata"/>
            <p:cNvSpPr>
              <a:spLocks noChangeArrowheads="1"/>
            </p:cNvSpPr>
            <p:nvPr/>
          </p:nvSpPr>
          <p:spPr bwMode="auto">
            <a:xfrm>
              <a:off x="3264" y="2976"/>
              <a:ext cx="1296" cy="33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9231" name="Rectangle 7"/>
            <p:cNvSpPr>
              <a:spLocks noChangeArrowheads="1"/>
            </p:cNvSpPr>
            <p:nvPr/>
          </p:nvSpPr>
          <p:spPr bwMode="auto">
            <a:xfrm>
              <a:off x="3264" y="3312"/>
              <a:ext cx="1296" cy="336"/>
            </a:xfrm>
            <a:prstGeom prst="rect">
              <a:avLst/>
            </a:prstGeom>
            <a:solidFill>
              <a:srgbClr val="B9631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9232" name="Text Box 8"/>
            <p:cNvSpPr txBox="1">
              <a:spLocks noChangeArrowheads="1"/>
            </p:cNvSpPr>
            <p:nvPr/>
          </p:nvSpPr>
          <p:spPr bwMode="auto">
            <a:xfrm>
              <a:off x="3360" y="3360"/>
              <a:ext cx="7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en-US" sz="1600" b="1">
                  <a:latin typeface="Garamond" pitchFamily="18" charset="0"/>
                </a:rPr>
                <a:t>supporto</a:t>
              </a:r>
            </a:p>
          </p:txBody>
        </p:sp>
        <p:sp>
          <p:nvSpPr>
            <p:cNvPr id="9233" name="Text Box 9"/>
            <p:cNvSpPr txBox="1">
              <a:spLocks noChangeArrowheads="1"/>
            </p:cNvSpPr>
            <p:nvPr/>
          </p:nvSpPr>
          <p:spPr bwMode="auto">
            <a:xfrm>
              <a:off x="3360" y="3072"/>
              <a:ext cx="8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en-US" sz="1600" b="1">
                  <a:solidFill>
                    <a:srgbClr val="000000"/>
                  </a:solidFill>
                  <a:latin typeface="Garamond" pitchFamily="18" charset="0"/>
                </a:rPr>
                <a:t>preparazione</a:t>
              </a:r>
            </a:p>
          </p:txBody>
        </p:sp>
        <p:sp>
          <p:nvSpPr>
            <p:cNvPr id="9234" name="Line 10"/>
            <p:cNvSpPr>
              <a:spLocks noChangeShapeType="1"/>
            </p:cNvSpPr>
            <p:nvPr/>
          </p:nvSpPr>
          <p:spPr bwMode="auto">
            <a:xfrm>
              <a:off x="3264" y="1968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7524750" y="3573463"/>
            <a:ext cx="1143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b="1">
                <a:solidFill>
                  <a:srgbClr val="FF00FF"/>
                </a:solidFill>
                <a:latin typeface="Garamond" pitchFamily="18" charset="0"/>
              </a:rPr>
              <a:t>strati pittorici</a:t>
            </a:r>
          </a:p>
        </p:txBody>
      </p:sp>
      <p:sp>
        <p:nvSpPr>
          <p:cNvPr id="9223" name="Rectangle 18"/>
          <p:cNvSpPr>
            <a:spLocks noChangeArrowheads="1"/>
          </p:cNvSpPr>
          <p:nvPr/>
        </p:nvSpPr>
        <p:spPr bwMode="auto">
          <a:xfrm>
            <a:off x="3276600" y="4797425"/>
            <a:ext cx="647700" cy="7191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9224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0574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000100" y="577844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Interazioni con lo strato pittorico</a:t>
            </a:r>
            <a:endParaRPr lang="it-IT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4953000" y="1727200"/>
            <a:ext cx="1752600" cy="2971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6172200" y="2260600"/>
            <a:ext cx="1447800" cy="2438400"/>
            <a:chOff x="3456" y="1424"/>
            <a:chExt cx="912" cy="1536"/>
          </a:xfrm>
        </p:grpSpPr>
        <p:sp>
          <p:nvSpPr>
            <p:cNvPr id="9225" name="Line 12"/>
            <p:cNvSpPr>
              <a:spLocks noChangeShapeType="1"/>
            </p:cNvSpPr>
            <p:nvPr/>
          </p:nvSpPr>
          <p:spPr bwMode="auto">
            <a:xfrm flipV="1">
              <a:off x="3840" y="1424"/>
              <a:ext cx="0" cy="15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226" name="Line 13"/>
            <p:cNvSpPr>
              <a:spLocks noChangeShapeType="1"/>
            </p:cNvSpPr>
            <p:nvPr/>
          </p:nvSpPr>
          <p:spPr bwMode="auto">
            <a:xfrm flipV="1">
              <a:off x="3840" y="1520"/>
              <a:ext cx="288" cy="13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227" name="Line 14"/>
            <p:cNvSpPr>
              <a:spLocks noChangeShapeType="1"/>
            </p:cNvSpPr>
            <p:nvPr/>
          </p:nvSpPr>
          <p:spPr bwMode="auto">
            <a:xfrm flipH="1" flipV="1">
              <a:off x="3456" y="1520"/>
              <a:ext cx="384" cy="14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228" name="Line 15"/>
            <p:cNvSpPr>
              <a:spLocks noChangeShapeType="1"/>
            </p:cNvSpPr>
            <p:nvPr/>
          </p:nvSpPr>
          <p:spPr bwMode="auto">
            <a:xfrm flipV="1">
              <a:off x="3840" y="1664"/>
              <a:ext cx="528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55604" y="1660041"/>
            <a:ext cx="436245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en-US" sz="2800" dirty="0" smtClean="0"/>
              <a:t>1- Assorbimento trascurabile</a:t>
            </a:r>
            <a:r>
              <a:rPr lang="it-IT" altLang="en-US" sz="2800" dirty="0" smtClean="0">
                <a:latin typeface="Times New Roman" pitchFamily="18" charset="0"/>
              </a:rPr>
              <a:t>                </a:t>
            </a:r>
            <a:endParaRPr lang="it-IT" altLang="en-US" sz="2800" u="sng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it-IT" altLang="en-US" sz="2800" dirty="0" smtClean="0">
                <a:latin typeface="Times New Roman" pitchFamily="18" charset="0"/>
              </a:rPr>
              <a:t>   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262313" y="3200400"/>
            <a:ext cx="9144000" cy="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838700" y="2841943"/>
            <a:ext cx="3024188" cy="476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2800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2- Minor </a:t>
            </a:r>
            <a:r>
              <a:rPr lang="it-IT" altLang="en-US" sz="2800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diffusione</a:t>
            </a:r>
            <a:endParaRPr lang="it-IT" alt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5939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700213"/>
            <a:ext cx="4032250" cy="2736850"/>
          </a:xfrm>
          <a:noFill/>
        </p:spPr>
      </p:pic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1403350" y="2133600"/>
            <a:ext cx="2808288" cy="20161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H="1">
            <a:off x="4211638" y="2255043"/>
            <a:ext cx="627062" cy="55752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79388" y="4621609"/>
            <a:ext cx="4343400" cy="114300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it-IT" altLang="en-US" sz="2400" dirty="0"/>
              <a:t>Sperimentalmente si nota un aumento della trasparenza con la lunghezza d’onda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>
            <a:off x="6804248" y="3692197"/>
            <a:ext cx="0" cy="15949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4721473" y="5287169"/>
            <a:ext cx="4286279" cy="12557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it-IT"/>
            </a:defPPr>
            <a:lvl1pPr eaLnBrk="1" hangingPunct="1">
              <a:lnSpc>
                <a:spcPct val="90000"/>
              </a:lnSpc>
              <a:spcBef>
                <a:spcPct val="20000"/>
              </a:spcBef>
              <a:defRPr sz="2800" u="sng">
                <a:solidFill>
                  <a:srgbClr val="FFFF66"/>
                </a:solidFill>
                <a:latin typeface="Times New Roman" pitchFamily="18" charset="0"/>
              </a:defRPr>
            </a:lvl1pPr>
          </a:lstStyle>
          <a:p>
            <a:pPr algn="ctr"/>
            <a:r>
              <a:rPr lang="it-IT" altLang="en-US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Aumentando la lunghezza d’onda la diffusione diminuisce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Trasparenza dei pigmenti alla radiazione nel vicino infrarosso: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  <p:bldP spid="59397" grpId="0" autoUpdateAnimBg="0"/>
      <p:bldP spid="59399" grpId="0" animBg="1"/>
      <p:bldP spid="59400" grpId="0" animBg="1"/>
      <p:bldP spid="59401" grpId="0" animBg="1" autoUpdateAnimBg="0"/>
      <p:bldP spid="59406" grpId="0" animBg="1"/>
      <p:bldP spid="594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/>
            <a:r>
              <a:rPr lang="it-IT" altLang="en-US" sz="4000" smtClean="0">
                <a:solidFill>
                  <a:srgbClr val="FFFF00"/>
                </a:solidFill>
              </a:rPr>
              <a:t>La Riflettografia Infrarossa, impieghi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55650" y="2133600"/>
            <a:ext cx="792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>
              <a:latin typeface="Tahoma" pitchFamily="34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826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Tutto questo dipende solo dalla capacità di vedere attraverso gli strati pittorici ?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686800" y="3116263"/>
            <a:ext cx="4572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1400">
                <a:solidFill>
                  <a:srgbClr val="777777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N LUDWIG – INDAGINI RIFLETTOGRAFICHE©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755650" y="1556792"/>
            <a:ext cx="302426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990600" y="609600"/>
          <a:ext cx="7162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Photo Editor Photo" r:id="rId3" imgW="10476190" imgH="8361905" progId="">
                  <p:embed/>
                </p:oleObj>
              </mc:Choice>
              <mc:Fallback>
                <p:oleObj name="Photo Editor Photo" r:id="rId3" imgW="10476190" imgH="836190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771" b="3003"/>
                      <a:stretch>
                        <a:fillRect/>
                      </a:stretch>
                    </p:blipFill>
                    <p:spPr bwMode="auto">
                      <a:xfrm>
                        <a:off x="990600" y="609600"/>
                        <a:ext cx="71628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2339" name="Picture 3" descr="Belli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138" y="609600"/>
            <a:ext cx="71977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14400" y="6019800"/>
            <a:ext cx="7391400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b="1" i="1">
                <a:latin typeface="Garamond" pitchFamily="18" charset="0"/>
              </a:rPr>
              <a:t>Giovanni Bellini, Pietà (1480?) – Pinacoteca di Brera, Milano,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55650" y="2133600"/>
            <a:ext cx="792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>
              <a:latin typeface="Tahoma" pitchFamily="34" charset="0"/>
            </a:endParaRPr>
          </a:p>
        </p:txBody>
      </p:sp>
      <p:pic>
        <p:nvPicPr>
          <p:cNvPr id="30723" name="Picture 3" descr="DettPietàRG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4463" y="555625"/>
            <a:ext cx="882015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DettPietàIR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568325"/>
            <a:ext cx="8713788" cy="6245225"/>
          </a:xfrm>
          <a:noFill/>
        </p:spPr>
      </p:pic>
    </p:spTree>
    <p:extLst>
      <p:ext uri="{BB962C8B-B14F-4D97-AF65-F5344CB8AC3E}">
        <p14:creationId xmlns:p14="http://schemas.microsoft.com/office/powerpoint/2010/main" val="201144469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2228" name="Picture 4" descr="bellini i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201613" y="152400"/>
            <a:ext cx="8713787" cy="6310313"/>
          </a:xfrm>
          <a:noFill/>
        </p:spPr>
      </p:pic>
      <p:sp>
        <p:nvSpPr>
          <p:cNvPr id="5124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it-IT" altLang="en-US" sz="3600" smtClean="0">
                <a:latin typeface="Times New Roman" pitchFamily="18" charset="0"/>
              </a:rPr>
              <a:t>  </a:t>
            </a:r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it-IT" altLang="en-US" sz="3600" smtClean="0">
              <a:latin typeface="Times New Roman" pitchFamily="18" charset="0"/>
            </a:endParaRPr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it-IT" altLang="en-US" sz="3600" smtClean="0">
              <a:latin typeface="Times New Roman" pitchFamily="18" charset="0"/>
            </a:endParaRPr>
          </a:p>
          <a:p>
            <a:pPr lvl="2" eaLnBrk="1" hangingPunct="1">
              <a:buClr>
                <a:schemeClr val="tx1"/>
              </a:buClr>
              <a:buFontTx/>
              <a:buNone/>
            </a:pPr>
            <a:endParaRPr lang="it-IT" altLang="en-US" sz="3600" smtClean="0">
              <a:latin typeface="Times New Roman" pitchFamily="18" charset="0"/>
            </a:endParaRP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endParaRPr lang="it-IT" altLang="en-US" smtClean="0"/>
          </a:p>
        </p:txBody>
      </p:sp>
      <p:sp>
        <p:nvSpPr>
          <p:cNvPr id="5125" name="Oval 6"/>
          <p:cNvSpPr>
            <a:spLocks noChangeArrowheads="1"/>
          </p:cNvSpPr>
          <p:nvPr/>
        </p:nvSpPr>
        <p:spPr bwMode="auto">
          <a:xfrm>
            <a:off x="4114800" y="3697288"/>
            <a:ext cx="1393825" cy="16764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126" name="Oval 7"/>
          <p:cNvSpPr>
            <a:spLocks noChangeArrowheads="1"/>
          </p:cNvSpPr>
          <p:nvPr/>
        </p:nvSpPr>
        <p:spPr bwMode="auto">
          <a:xfrm rot="-1540345">
            <a:off x="6122988" y="4630738"/>
            <a:ext cx="1284287" cy="1081087"/>
          </a:xfrm>
          <a:prstGeom prst="ellipse">
            <a:avLst/>
          </a:prstGeom>
          <a:noFill/>
          <a:ln w="76200">
            <a:solidFill>
              <a:srgbClr val="92D05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714480" y="6215082"/>
            <a:ext cx="7429520" cy="338554"/>
          </a:xfrm>
          <a:prstGeom prst="rect">
            <a:avLst/>
          </a:prstGeom>
          <a:solidFill>
            <a:srgbClr val="990033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1600" b="1" i="1" dirty="0">
                <a:solidFill>
                  <a:schemeClr val="bg1"/>
                </a:solidFill>
                <a:latin typeface="Times New Roman" pitchFamily="18" charset="0"/>
              </a:rPr>
              <a:t>Madonna col Bambino, Giovanni Bellini, Pinacoteca di Brera, Milano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6643702" y="714356"/>
            <a:ext cx="2071702" cy="1191816"/>
          </a:xfrm>
          <a:prstGeom prst="wedgeRoundRectCallout">
            <a:avLst>
              <a:gd name="adj1" fmla="val -125044"/>
              <a:gd name="adj2" fmla="val 20102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1600" b="1" dirty="0">
                <a:solidFill>
                  <a:schemeClr val="folHlink"/>
                </a:solidFill>
                <a:latin typeface="Calibri" pitchFamily="34" charset="0"/>
              </a:rPr>
              <a:t>Disegno preparatorio per il panneggio del manto</a:t>
            </a: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6629400" y="2895600"/>
            <a:ext cx="2086004" cy="919401"/>
          </a:xfrm>
          <a:prstGeom prst="wedgeRoundRectCallout">
            <a:avLst>
              <a:gd name="adj1" fmla="val -22286"/>
              <a:gd name="adj2" fmla="val 14399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1600" b="1" dirty="0">
                <a:solidFill>
                  <a:schemeClr val="folHlink"/>
                </a:solidFill>
                <a:latin typeface="Calibri" pitchFamily="34" charset="0"/>
              </a:rPr>
              <a:t>Restauri con un pigmento non trasparente </a:t>
            </a:r>
          </a:p>
        </p:txBody>
      </p:sp>
      <p:pic>
        <p:nvPicPr>
          <p:cNvPr id="52227" name="Picture 3" descr="belli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260346"/>
            <a:ext cx="3635375" cy="2668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/>
            <a:r>
              <a:rPr lang="it-IT" altLang="en-US" sz="4000" smtClean="0">
                <a:solidFill>
                  <a:srgbClr val="FFFF00"/>
                </a:solidFill>
              </a:rPr>
              <a:t>La Riflettografia Infrarossa, impieghi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650" y="2133600"/>
            <a:ext cx="792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>
              <a:latin typeface="Tahoma" pitchFamily="34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826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Tutto questo dipende solo dalla capacità di vedere attraverso gli strati pittorici ?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686800" y="3116263"/>
            <a:ext cx="4572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1400">
                <a:solidFill>
                  <a:srgbClr val="777777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N LUDWIG – INDAGINI RIFLETTOGRAFICHE©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533400" y="2418334"/>
            <a:ext cx="3606552" cy="434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377825"/>
          <a:ext cx="7597775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Image" r:id="rId3" imgW="12253968" imgH="9714286" progId="">
                  <p:embed/>
                </p:oleObj>
              </mc:Choice>
              <mc:Fallback>
                <p:oleObj name="Image" r:id="rId3" imgW="12253968" imgH="97142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77825"/>
                        <a:ext cx="7597775" cy="602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27" name="Picture 3" descr="CAPPELLO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584200"/>
            <a:ext cx="5453063" cy="4716463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95288" y="3213100"/>
            <a:ext cx="1081087" cy="792163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" name="Rettangolo 4"/>
          <p:cNvSpPr/>
          <p:nvPr/>
        </p:nvSpPr>
        <p:spPr>
          <a:xfrm>
            <a:off x="323850" y="6482487"/>
            <a:ext cx="862171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 smtClean="0"/>
              <a:t>Bartolomeo</a:t>
            </a:r>
            <a:r>
              <a:rPr lang="en-US" sz="1600" dirty="0" smtClean="0"/>
              <a:t> Bermejo, Pala </a:t>
            </a:r>
            <a:r>
              <a:rPr lang="en-US" sz="1600" dirty="0" err="1" smtClean="0"/>
              <a:t>d’altare</a:t>
            </a:r>
            <a:r>
              <a:rPr lang="en-US" sz="1600" dirty="0" smtClean="0"/>
              <a:t>, </a:t>
            </a:r>
            <a:r>
              <a:rPr lang="en-US" sz="1600" dirty="0" err="1" smtClean="0"/>
              <a:t>Vergine</a:t>
            </a:r>
            <a:r>
              <a:rPr lang="en-US" sz="1600" dirty="0" smtClean="0"/>
              <a:t> di Montserrat</a:t>
            </a:r>
            <a:r>
              <a:rPr lang="it-IT" sz="1600" dirty="0" smtClean="0"/>
              <a:t>. Duomo di  Acqui Terme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1" name="Picture 3" descr="CAPPELL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201613"/>
            <a:ext cx="8716962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42988" y="5502275"/>
            <a:ext cx="7283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altLang="en-US" sz="2800">
                <a:latin typeface="Comic Sans MS" pitchFamily="66" charset="0"/>
              </a:rPr>
              <a:t>Riflettografia: pentimento in corso d’opera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/>
            <a:r>
              <a:rPr lang="it-IT" altLang="en-US" sz="4000" smtClean="0">
                <a:solidFill>
                  <a:srgbClr val="FFFF00"/>
                </a:solidFill>
              </a:rPr>
              <a:t>La Riflettografia Infrarossa, impieghi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55650" y="2133600"/>
            <a:ext cx="792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>
              <a:latin typeface="Tahoma" pitchFamily="34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826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Tutto questo dipende solo dalla capacità di vedere attraverso gli strati pittorici ?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686800" y="3116263"/>
            <a:ext cx="4572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1400">
                <a:solidFill>
                  <a:srgbClr val="777777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N LUDWIG – INDAGINI RIFLETTOGRAFICHE©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539160" y="5296312"/>
            <a:ext cx="3672800" cy="342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eaLnBrk="1" hangingPunct="1"/>
            <a:r>
              <a:rPr lang="it-IT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Riflettografia</a:t>
            </a:r>
            <a:r>
              <a:rPr lang="it-IT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IR”	</a:t>
            </a:r>
            <a:r>
              <a:rPr lang="it-IT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4076700"/>
            <a:ext cx="4648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Fotografia infrarossa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Immagine infrarossa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Riflettoscopia IR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Reflettografia IR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endParaRPr lang="it-IT" altLang="en-US" sz="240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835150" y="1196975"/>
            <a:ext cx="4572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ctr"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Tecnica di indagine ottica utilizzata per analisi su dipinti su tavola e su tela, papiri e affreschi 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</a:pPr>
            <a:endParaRPr lang="it-IT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89102" y="4076700"/>
            <a:ext cx="5436096" cy="2120682"/>
          </a:xfrm>
          <a:prstGeom prst="round2DiagRect">
            <a:avLst>
              <a:gd name="adj1" fmla="val 50000"/>
              <a:gd name="adj2" fmla="val 0"/>
            </a:avLst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Immagine in luce riflessa, 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ottenuta con differenti dispositivi nella regione spettrale del vicino IR (NIR)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780-3000 nanometri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41413"/>
            <a:ext cx="8058150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916113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26136" y="5612010"/>
            <a:ext cx="3143240" cy="995422"/>
          </a:xfrm>
          <a:prstGeom prst="round2DiagRect">
            <a:avLst>
              <a:gd name="adj1" fmla="val 50000"/>
              <a:gd name="adj2" fmla="val 0"/>
            </a:avLst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dirty="0" smtClean="0"/>
              <a:t>Liber </a:t>
            </a:r>
            <a:r>
              <a:rPr lang="it-IT" altLang="en-US" sz="2000" dirty="0" err="1" smtClean="0"/>
              <a:t>Linetus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Zagrebiensis</a:t>
            </a:r>
            <a:endParaRPr lang="it-IT" alt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/>
              <a:t>Perché l’infrarosso vicino</a:t>
            </a:r>
            <a:r>
              <a:rPr lang="it-IT" altLang="en-US" sz="2000" b="1" dirty="0" smtClean="0"/>
              <a:t>?</a:t>
            </a:r>
            <a:endParaRPr lang="it-IT" altLang="en-US" sz="2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rayleigh cop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608138"/>
            <a:ext cx="8137525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90580" y="324484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3200" b="1" dirty="0" smtClean="0">
                <a:solidFill>
                  <a:schemeClr val="bg1"/>
                </a:solidFill>
                <a:latin typeface="Calibri" pitchFamily="34" charset="0"/>
              </a:rPr>
              <a:t>Lo </a:t>
            </a:r>
            <a:r>
              <a:rPr lang="it-IT" alt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scattering</a:t>
            </a:r>
            <a:r>
              <a:rPr lang="it-IT" altLang="en-US" sz="3200" b="1" dirty="0" smtClean="0">
                <a:solidFill>
                  <a:schemeClr val="bg1"/>
                </a:solidFill>
                <a:latin typeface="Calibri" pitchFamily="34" charset="0"/>
              </a:rPr>
              <a:t> (diffusione)</a:t>
            </a:r>
            <a:endParaRPr lang="it-IT" alt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LUE_SKY_2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Scattering di Rayleigh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051050" y="3500438"/>
            <a:ext cx="2665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I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2614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79388" y="1616075"/>
            <a:ext cx="467995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it-IT" altLang="en-US" sz="2900" dirty="0">
                <a:latin typeface="Arial Narrow" pitchFamily="34" charset="0"/>
              </a:rPr>
              <a:t>Quando le particelle sferiche hanno dimensione molto piccola</a:t>
            </a:r>
          </a:p>
          <a:p>
            <a:pPr algn="just" eaLnBrk="1" hangingPunct="1"/>
            <a:r>
              <a:rPr lang="it-IT" altLang="en-US" sz="2900" dirty="0">
                <a:latin typeface="Arial Narrow" pitchFamily="34" charset="0"/>
              </a:rPr>
              <a:t>rispetto alla lunghezza d’onda del fotone incidente, è possibile applicare </a:t>
            </a:r>
            <a:r>
              <a:rPr lang="it-IT" altLang="en-US" sz="2900" dirty="0" smtClean="0">
                <a:latin typeface="Arial Narrow" pitchFamily="34" charset="0"/>
              </a:rPr>
              <a:t>l’approssimazione di Lord </a:t>
            </a:r>
            <a:r>
              <a:rPr lang="it-IT" altLang="en-US" sz="2900" dirty="0" err="1" smtClean="0">
                <a:latin typeface="Arial Narrow" pitchFamily="34" charset="0"/>
              </a:rPr>
              <a:t>Rayleigh</a:t>
            </a:r>
            <a:r>
              <a:rPr lang="it-IT" altLang="en-US" sz="2900" dirty="0" smtClean="0">
                <a:latin typeface="Arial Narrow" pitchFamily="34" charset="0"/>
              </a:rPr>
              <a:t> e il valore dell’intensità diffusa vale:</a:t>
            </a:r>
            <a:endParaRPr lang="it-IT" altLang="en-US" sz="2900" dirty="0">
              <a:latin typeface="Arial Narrow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21101" y="2393976"/>
            <a:ext cx="3563888" cy="2510195"/>
          </a:xfrm>
          <a:prstGeom prst="round2DiagRect">
            <a:avLst>
              <a:gd name="adj1" fmla="val 50000"/>
              <a:gd name="adj2" fmla="val 0"/>
            </a:avLst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it-IT" altLang="en-US" sz="2000" dirty="0" smtClean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en-US" sz="20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en-US" sz="2000" dirty="0" smtClean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en-US" sz="2000" dirty="0">
              <a:latin typeface="Times New Roman" pitchFamily="18" charset="0"/>
            </a:endParaRP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320486"/>
              </p:ext>
            </p:extLst>
          </p:nvPr>
        </p:nvGraphicFramePr>
        <p:xfrm>
          <a:off x="6227539" y="2747619"/>
          <a:ext cx="2151012" cy="180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539" y="2747619"/>
                        <a:ext cx="2151012" cy="18029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en-US" b="1" smtClean="0"/>
              <a:t>Per i dipinti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9475" y="909638"/>
            <a:ext cx="451008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Text Box 0"/>
          <p:cNvSpPr txBox="1">
            <a:spLocks noChangeArrowheads="1"/>
          </p:cNvSpPr>
          <p:nvPr/>
        </p:nvSpPr>
        <p:spPr bwMode="auto">
          <a:xfrm>
            <a:off x="2484438" y="6021388"/>
            <a:ext cx="4033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800" b="1">
                <a:latin typeface="Symbol" pitchFamily="18" charset="2"/>
              </a:rPr>
              <a:t>l </a:t>
            </a:r>
            <a:r>
              <a:rPr lang="it-IT" altLang="en-US" sz="2800" b="1">
                <a:cs typeface="Arial" charset="0"/>
              </a:rPr>
              <a:t>≤ particelle pigmento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z="4000" smtClean="0"/>
              <a:t>Andamento dello scattering all’aumentare di lunghezza d’onda</a:t>
            </a:r>
          </a:p>
        </p:txBody>
      </p: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106363" y="1700213"/>
            <a:ext cx="5113337" cy="4392612"/>
            <a:chOff x="1624" y="935"/>
            <a:chExt cx="3569" cy="2996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24" y="935"/>
              <a:ext cx="3569" cy="2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3606" y="1071"/>
              <a:ext cx="1043" cy="20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</p:grpSp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5364163" y="2636838"/>
            <a:ext cx="3887787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2800"/>
              <a:t>plot polari della funzione di fase della</a:t>
            </a:r>
          </a:p>
          <a:p>
            <a:pPr eaLnBrk="1" hangingPunct="1"/>
            <a:r>
              <a:rPr lang="it-IT" altLang="en-US" sz="2800"/>
              <a:t>diffusione al variare del</a:t>
            </a:r>
          </a:p>
          <a:p>
            <a:pPr eaLnBrk="1" hangingPunct="1"/>
            <a:r>
              <a:rPr lang="it-IT" altLang="en-US" sz="2800"/>
              <a:t>parametro di diffusione: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iagram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698817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chema di una ripresa riflettografica: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lt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333375"/>
            <a:ext cx="75612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whit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3608388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red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7900" y="3573463"/>
            <a:ext cx="35274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1" name="AutoShape 5"/>
          <p:cNvSpPr>
            <a:spLocks noChangeArrowheads="1"/>
          </p:cNvSpPr>
          <p:nvPr/>
        </p:nvSpPr>
        <p:spPr bwMode="auto">
          <a:xfrm>
            <a:off x="107950" y="188913"/>
            <a:ext cx="720725" cy="576262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tratinuo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clrChange>
              <a:clrFrom>
                <a:srgbClr val="14F156"/>
              </a:clrFrom>
              <a:clrTo>
                <a:srgbClr val="14F15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635375" y="1989138"/>
            <a:ext cx="4408488" cy="4465637"/>
          </a:xfrm>
          <a:noFill/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-228600" y="2636838"/>
            <a:ext cx="32004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it-IT" altLang="en-US" sz="3200">
                <a:solidFill>
                  <a:srgbClr val="000066"/>
                </a:solidFill>
                <a:latin typeface="Times New Roman" pitchFamily="18" charset="0"/>
              </a:rPr>
              <a:t>Radiografia X</a:t>
            </a:r>
          </a:p>
          <a:p>
            <a:pPr eaLnBrk="1" hangingPunct="1">
              <a:spcBef>
                <a:spcPct val="50000"/>
              </a:spcBef>
            </a:pPr>
            <a:endParaRPr lang="it-IT" altLang="en-US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27088" y="5516563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>
            <a:off x="2771775" y="2924175"/>
            <a:ext cx="15240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>
            <a:off x="3276600" y="5084763"/>
            <a:ext cx="3311525" cy="0"/>
          </a:xfrm>
          <a:prstGeom prst="line">
            <a:avLst/>
          </a:prstGeom>
          <a:noFill/>
          <a:ln w="1016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15" name="Line 7"/>
          <p:cNvSpPr>
            <a:spLocks noChangeShapeType="1"/>
          </p:cNvSpPr>
          <p:nvPr/>
        </p:nvSpPr>
        <p:spPr bwMode="auto">
          <a:xfrm flipH="1">
            <a:off x="3059113" y="5102225"/>
            <a:ext cx="3449637" cy="989013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228600" y="4797425"/>
            <a:ext cx="3429000" cy="588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altLang="en-US" sz="3200">
                <a:solidFill>
                  <a:srgbClr val="777777"/>
                </a:solidFill>
                <a:latin typeface="Times New Roman" pitchFamily="18" charset="0"/>
              </a:rPr>
              <a:t>Riflettografia IR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2266950" y="1484313"/>
            <a:ext cx="6553200" cy="396875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2000" u="sng">
                <a:latin typeface="Times New Roman" pitchFamily="18" charset="0"/>
              </a:rPr>
              <a:t>Vernice</a:t>
            </a:r>
            <a:r>
              <a:rPr lang="it-IT" altLang="en-US" sz="2000">
                <a:latin typeface="Times New Roman" pitchFamily="18" charset="0"/>
              </a:rPr>
              <a:t>  	</a:t>
            </a:r>
            <a:r>
              <a:rPr lang="it-IT" altLang="en-US" sz="2000" u="sng">
                <a:latin typeface="Times New Roman" pitchFamily="18" charset="0"/>
              </a:rPr>
              <a:t>Stesura pittorica</a:t>
            </a:r>
            <a:r>
              <a:rPr lang="it-IT" altLang="en-US" sz="2000">
                <a:latin typeface="Times New Roman" pitchFamily="18" charset="0"/>
              </a:rPr>
              <a:t>  </a:t>
            </a:r>
            <a:r>
              <a:rPr lang="it-IT" altLang="en-US" sz="2000" u="sng">
                <a:latin typeface="Times New Roman" pitchFamily="18" charset="0"/>
              </a:rPr>
              <a:t>Preparazione</a:t>
            </a:r>
            <a:r>
              <a:rPr lang="it-IT" altLang="en-US" sz="2000">
                <a:latin typeface="Times New Roman" pitchFamily="18" charset="0"/>
              </a:rPr>
              <a:t> </a:t>
            </a:r>
            <a:r>
              <a:rPr lang="it-IT" altLang="en-US" sz="2000" u="sng">
                <a:latin typeface="Times New Roman" pitchFamily="18" charset="0"/>
              </a:rPr>
              <a:t>Supporto</a:t>
            </a:r>
          </a:p>
        </p:txBody>
      </p:sp>
      <p:sp>
        <p:nvSpPr>
          <p:cNvPr id="119818" name="Line 10"/>
          <p:cNvSpPr>
            <a:spLocks noChangeShapeType="1"/>
          </p:cNvSpPr>
          <p:nvPr/>
        </p:nvSpPr>
        <p:spPr bwMode="auto">
          <a:xfrm>
            <a:off x="3348038" y="1844675"/>
            <a:ext cx="1066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19" name="Line 11"/>
          <p:cNvSpPr>
            <a:spLocks noChangeShapeType="1"/>
          </p:cNvSpPr>
          <p:nvPr/>
        </p:nvSpPr>
        <p:spPr bwMode="auto">
          <a:xfrm>
            <a:off x="5076825" y="1844675"/>
            <a:ext cx="312738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>
            <a:off x="6516688" y="1844675"/>
            <a:ext cx="112712" cy="249396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H="1">
            <a:off x="6659563" y="1844675"/>
            <a:ext cx="865187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>
            <a:off x="2771775" y="2924175"/>
            <a:ext cx="13716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>
            <a:off x="7524750" y="2924175"/>
            <a:ext cx="13716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>
            <a:off x="7308850" y="2852738"/>
            <a:ext cx="358775" cy="144462"/>
          </a:xfrm>
          <a:prstGeom prst="line">
            <a:avLst/>
          </a:prstGeom>
          <a:noFill/>
          <a:ln w="76200">
            <a:solidFill>
              <a:srgbClr val="B56F1B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 flipH="1">
            <a:off x="4356100" y="5084763"/>
            <a:ext cx="2225675" cy="6477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 flipH="1">
            <a:off x="5435600" y="5084763"/>
            <a:ext cx="1144588" cy="358775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3276600" y="5084763"/>
            <a:ext cx="3311525" cy="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4787900" y="2636838"/>
            <a:ext cx="3168650" cy="360362"/>
          </a:xfrm>
          <a:custGeom>
            <a:avLst/>
            <a:gdLst>
              <a:gd name="T0" fmla="*/ 0 w 2185"/>
              <a:gd name="T1" fmla="*/ 0 h 657"/>
              <a:gd name="T2" fmla="*/ 750781526 w 2185"/>
              <a:gd name="T3" fmla="*/ 24970289 h 657"/>
              <a:gd name="T4" fmla="*/ 1345939557 w 2185"/>
              <a:gd name="T5" fmla="*/ 49640003 h 657"/>
              <a:gd name="T6" fmla="*/ 1480533948 w 2185"/>
              <a:gd name="T7" fmla="*/ 60771184 h 657"/>
              <a:gd name="T8" fmla="*/ 1615128339 w 2185"/>
              <a:gd name="T9" fmla="*/ 66186487 h 657"/>
              <a:gd name="T10" fmla="*/ 2147483646 w 2185"/>
              <a:gd name="T11" fmla="*/ 90856201 h 657"/>
              <a:gd name="T12" fmla="*/ 2147483646 w 2185"/>
              <a:gd name="T13" fmla="*/ 104695308 h 657"/>
              <a:gd name="T14" fmla="*/ 2147483646 w 2185"/>
              <a:gd name="T15" fmla="*/ 137788278 h 657"/>
              <a:gd name="T16" fmla="*/ 2147483646 w 2185"/>
              <a:gd name="T17" fmla="*/ 143203581 h 657"/>
              <a:gd name="T18" fmla="*/ 2147483646 w 2185"/>
              <a:gd name="T19" fmla="*/ 148618883 h 657"/>
              <a:gd name="T20" fmla="*/ 2147483646 w 2185"/>
              <a:gd name="T21" fmla="*/ 157042688 h 657"/>
              <a:gd name="T22" fmla="*/ 2147483646 w 2185"/>
              <a:gd name="T23" fmla="*/ 184419779 h 657"/>
              <a:gd name="T24" fmla="*/ 2147483646 w 2185"/>
              <a:gd name="T25" fmla="*/ 195551509 h 657"/>
              <a:gd name="T26" fmla="*/ 2147483646 w 2185"/>
              <a:gd name="T27" fmla="*/ 159750065 h 657"/>
              <a:gd name="T28" fmla="*/ 2147483646 w 2185"/>
              <a:gd name="T29" fmla="*/ 137788278 h 657"/>
              <a:gd name="T30" fmla="*/ 2147483646 w 2185"/>
              <a:gd name="T31" fmla="*/ 38508821 h 657"/>
              <a:gd name="T32" fmla="*/ 2147483646 w 2185"/>
              <a:gd name="T33" fmla="*/ 35800895 h 657"/>
              <a:gd name="T34" fmla="*/ 1655085233 w 2185"/>
              <a:gd name="T35" fmla="*/ 11131182 h 657"/>
              <a:gd name="T36" fmla="*/ 250260992 w 2185"/>
              <a:gd name="T37" fmla="*/ 5715879 h 657"/>
              <a:gd name="T38" fmla="*/ 0 w 2185"/>
              <a:gd name="T39" fmla="*/ 0 h 6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185" h="657">
                <a:moveTo>
                  <a:pt x="0" y="0"/>
                </a:moveTo>
                <a:cubicBezTo>
                  <a:pt x="121" y="16"/>
                  <a:pt x="234" y="68"/>
                  <a:pt x="357" y="83"/>
                </a:cubicBezTo>
                <a:cubicBezTo>
                  <a:pt x="451" y="110"/>
                  <a:pt x="548" y="132"/>
                  <a:pt x="640" y="165"/>
                </a:cubicBezTo>
                <a:cubicBezTo>
                  <a:pt x="768" y="211"/>
                  <a:pt x="601" y="157"/>
                  <a:pt x="704" y="202"/>
                </a:cubicBezTo>
                <a:cubicBezTo>
                  <a:pt x="724" y="211"/>
                  <a:pt x="748" y="211"/>
                  <a:pt x="768" y="220"/>
                </a:cubicBezTo>
                <a:cubicBezTo>
                  <a:pt x="853" y="256"/>
                  <a:pt x="943" y="287"/>
                  <a:pt x="1034" y="302"/>
                </a:cubicBezTo>
                <a:cubicBezTo>
                  <a:pt x="1109" y="340"/>
                  <a:pt x="1274" y="341"/>
                  <a:pt x="1363" y="348"/>
                </a:cubicBezTo>
                <a:cubicBezTo>
                  <a:pt x="1458" y="396"/>
                  <a:pt x="1564" y="421"/>
                  <a:pt x="1664" y="458"/>
                </a:cubicBezTo>
                <a:cubicBezTo>
                  <a:pt x="1677" y="463"/>
                  <a:pt x="1689" y="469"/>
                  <a:pt x="1701" y="476"/>
                </a:cubicBezTo>
                <a:cubicBezTo>
                  <a:pt x="1710" y="481"/>
                  <a:pt x="1718" y="490"/>
                  <a:pt x="1728" y="494"/>
                </a:cubicBezTo>
                <a:cubicBezTo>
                  <a:pt x="1755" y="505"/>
                  <a:pt x="1784" y="511"/>
                  <a:pt x="1811" y="522"/>
                </a:cubicBezTo>
                <a:cubicBezTo>
                  <a:pt x="1879" y="548"/>
                  <a:pt x="1930" y="595"/>
                  <a:pt x="2003" y="613"/>
                </a:cubicBezTo>
                <a:cubicBezTo>
                  <a:pt x="2033" y="633"/>
                  <a:pt x="2059" y="640"/>
                  <a:pt x="2094" y="650"/>
                </a:cubicBezTo>
                <a:cubicBezTo>
                  <a:pt x="2179" y="631"/>
                  <a:pt x="2130" y="657"/>
                  <a:pt x="2149" y="531"/>
                </a:cubicBezTo>
                <a:cubicBezTo>
                  <a:pt x="2153" y="506"/>
                  <a:pt x="2167" y="458"/>
                  <a:pt x="2167" y="458"/>
                </a:cubicBezTo>
                <a:cubicBezTo>
                  <a:pt x="2175" y="345"/>
                  <a:pt x="2185" y="237"/>
                  <a:pt x="2149" y="128"/>
                </a:cubicBezTo>
                <a:cubicBezTo>
                  <a:pt x="2138" y="96"/>
                  <a:pt x="2082" y="122"/>
                  <a:pt x="2048" y="119"/>
                </a:cubicBezTo>
                <a:cubicBezTo>
                  <a:pt x="1636" y="3"/>
                  <a:pt x="1215" y="42"/>
                  <a:pt x="787" y="37"/>
                </a:cubicBezTo>
                <a:cubicBezTo>
                  <a:pt x="495" y="5"/>
                  <a:pt x="841" y="40"/>
                  <a:pt x="119" y="19"/>
                </a:cubicBezTo>
                <a:cubicBezTo>
                  <a:pt x="80" y="18"/>
                  <a:pt x="41" y="0"/>
                  <a:pt x="0" y="0"/>
                </a:cubicBezTo>
                <a:close/>
              </a:path>
            </a:pathLst>
          </a:cu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468313" y="1268413"/>
            <a:ext cx="1223962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grpSp>
        <p:nvGrpSpPr>
          <p:cNvPr id="119830" name="Group 22"/>
          <p:cNvGrpSpPr>
            <a:grpSpLocks/>
          </p:cNvGrpSpPr>
          <p:nvPr/>
        </p:nvGrpSpPr>
        <p:grpSpPr bwMode="auto">
          <a:xfrm>
            <a:off x="1619250" y="3392488"/>
            <a:ext cx="2519363" cy="1189037"/>
            <a:chOff x="1020" y="2137"/>
            <a:chExt cx="1587" cy="749"/>
          </a:xfrm>
        </p:grpSpPr>
        <p:sp>
          <p:nvSpPr>
            <p:cNvPr id="15384" name="AutoShape 23"/>
            <p:cNvSpPr>
              <a:spLocks noChangeArrowheads="1"/>
            </p:cNvSpPr>
            <p:nvPr/>
          </p:nvSpPr>
          <p:spPr bwMode="auto">
            <a:xfrm rot="5400000">
              <a:off x="1451" y="1729"/>
              <a:ext cx="726" cy="1587"/>
            </a:xfrm>
            <a:custGeom>
              <a:avLst/>
              <a:gdLst>
                <a:gd name="T0" fmla="*/ 10 w 21600"/>
                <a:gd name="T1" fmla="*/ 0 h 21600"/>
                <a:gd name="T2" fmla="*/ 3 w 21600"/>
                <a:gd name="T3" fmla="*/ 117 h 21600"/>
                <a:gd name="T4" fmla="*/ 11 w 21600"/>
                <a:gd name="T5" fmla="*/ 45 h 21600"/>
                <a:gd name="T6" fmla="*/ 18 w 21600"/>
                <a:gd name="T7" fmla="*/ 77 h 21600"/>
                <a:gd name="T8" fmla="*/ 24 w 21600"/>
                <a:gd name="T9" fmla="*/ 4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6 h 21600"/>
                <a:gd name="T17" fmla="*/ 6099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CC00FF">
                <a:alpha val="50195"/>
              </a:srgbClr>
            </a:solidFill>
            <a:ln w="12700">
              <a:solidFill>
                <a:srgbClr val="FF0033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15385" name="Text Box 24"/>
            <p:cNvSpPr txBox="1">
              <a:spLocks noChangeArrowheads="1"/>
            </p:cNvSpPr>
            <p:nvPr/>
          </p:nvSpPr>
          <p:spPr bwMode="auto">
            <a:xfrm>
              <a:off x="1156" y="2137"/>
              <a:ext cx="40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en-US" sz="2000">
                  <a:solidFill>
                    <a:schemeClr val="bg1"/>
                  </a:solidFill>
                  <a:latin typeface="Times New Roman" pitchFamily="18" charset="0"/>
                </a:rPr>
                <a:t>UV</a:t>
              </a:r>
            </a:p>
          </p:txBody>
        </p:sp>
      </p:grpSp>
      <p:sp>
        <p:nvSpPr>
          <p:cNvPr id="15383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en-US" dirty="0" smtClean="0">
                <a:solidFill>
                  <a:srgbClr val="000000"/>
                </a:solidFill>
              </a:rPr>
              <a:t>INDAGINI OTTICHE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utoUpdateAnimBg="0"/>
      <p:bldP spid="119813" grpId="0" animBg="1"/>
      <p:bldP spid="119814" grpId="0" animBg="1"/>
      <p:bldP spid="119815" grpId="0" animBg="1"/>
      <p:bldP spid="119816" grpId="0" animBg="1" autoUpdateAnimBg="0"/>
      <p:bldP spid="119817" grpId="0" autoUpdateAnimBg="0"/>
      <p:bldP spid="119818" grpId="0" animBg="1"/>
      <p:bldP spid="119819" grpId="0" animBg="1"/>
      <p:bldP spid="119820" grpId="0" animBg="1"/>
      <p:bldP spid="119821" grpId="0" animBg="1"/>
      <p:bldP spid="119822" grpId="0" animBg="1"/>
      <p:bldP spid="119823" grpId="0" animBg="1"/>
      <p:bldP spid="119824" grpId="0" animBg="1"/>
      <p:bldP spid="119825" grpId="0" animBg="1"/>
      <p:bldP spid="119826" grpId="0" animBg="1"/>
      <p:bldP spid="1198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743200"/>
            <a:ext cx="23622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Fi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743200"/>
            <a:ext cx="24384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Fig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572000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57200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sh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5625" y="2914650"/>
            <a:ext cx="793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0"/>
            <a:ext cx="8229600" cy="41148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en-US" smtClean="0">
              <a:solidFill>
                <a:srgbClr val="FFFF66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it-IT" altLang="en-US" smtClean="0">
                <a:solidFill>
                  <a:srgbClr val="FFFF66"/>
                </a:solidFill>
                <a:latin typeface="Times New Roman" pitchFamily="18" charset="0"/>
              </a:rPr>
              <a:t>   Verifica sperimentale dell’andamento della trasparenza di stesure pittoriche al variare della lunghezza d’onda e dello spessore</a:t>
            </a:r>
          </a:p>
          <a:p>
            <a:pPr algn="ctr" eaLnBrk="1" hangingPunct="1"/>
            <a:endParaRPr lang="it-IT" altLang="en-US" smtClean="0">
              <a:solidFill>
                <a:srgbClr val="FFFF66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it-IT" altLang="en-US" smtClean="0">
                <a:solidFill>
                  <a:srgbClr val="FFFF66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3657600" y="6477000"/>
            <a:ext cx="4419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057400" y="62484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b="1">
                <a:solidFill>
                  <a:srgbClr val="66FF33"/>
                </a:solidFill>
                <a:latin typeface="Times New Roman" pitchFamily="18" charset="0"/>
              </a:rPr>
              <a:t>spessore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5" grpId="0" build="p" bldLvl="5" autoUpdateAnimBg="0" advAuto="1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39750" y="1022350"/>
          <a:ext cx="3671888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Photo Editor Photo" r:id="rId3" imgW="3038095" imgH="2324424" progId="">
                  <p:embed/>
                </p:oleObj>
              </mc:Choice>
              <mc:Fallback>
                <p:oleObj name="Photo Editor Photo" r:id="rId3" imgW="303809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022350"/>
                        <a:ext cx="3671888" cy="280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39750" y="3902075"/>
          <a:ext cx="3657600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Photo Editor Photo" r:id="rId5" imgW="2924583" imgH="2266667" progId="">
                  <p:embed/>
                </p:oleObj>
              </mc:Choice>
              <mc:Fallback>
                <p:oleObj name="Photo Editor Photo" r:id="rId5" imgW="2924583" imgH="22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902075"/>
                        <a:ext cx="3657600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656138" y="3902075"/>
          <a:ext cx="3657600" cy="283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Photo Editor Photo" r:id="rId7" imgW="2781688" imgH="2314286" progId="">
                  <p:embed/>
                </p:oleObj>
              </mc:Choice>
              <mc:Fallback>
                <p:oleObj name="Photo Editor Photo" r:id="rId7" imgW="2781688" imgH="23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31"/>
                      <a:stretch>
                        <a:fillRect/>
                      </a:stretch>
                    </p:blipFill>
                    <p:spPr bwMode="auto">
                      <a:xfrm>
                        <a:off x="4656138" y="3902075"/>
                        <a:ext cx="3657600" cy="283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95288" y="461963"/>
            <a:ext cx="9144000" cy="5191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Variazioni con la lunghezza d’onda</a:t>
            </a:r>
            <a:endParaRPr lang="it-IT" altLang="en-US" sz="2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572000" y="1670050"/>
            <a:ext cx="41767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it-IT" altLang="en-US" sz="2000" dirty="0">
                <a:latin typeface="Times New Roman" pitchFamily="18" charset="0"/>
              </a:rPr>
              <a:t>: </a:t>
            </a:r>
            <a:r>
              <a:rPr lang="it-IT" altLang="en-US" sz="2000" dirty="0"/>
              <a:t>Infrarosso  B/W Film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20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it-IT" altLang="en-US" sz="2000" dirty="0">
                <a:latin typeface="Times New Roman" pitchFamily="18" charset="0"/>
              </a:rPr>
              <a:t>: </a:t>
            </a:r>
            <a:r>
              <a:rPr lang="it-IT" altLang="en-US" sz="2000" dirty="0"/>
              <a:t>Vidicon (</a:t>
            </a:r>
            <a:r>
              <a:rPr lang="it-IT" altLang="en-US" sz="2000" dirty="0" err="1"/>
              <a:t>PbS</a:t>
            </a:r>
            <a:r>
              <a:rPr lang="it-IT" altLang="en-US" sz="2000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20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it-IT" altLang="en-US" sz="2000" dirty="0">
                <a:latin typeface="Times New Roman" pitchFamily="18" charset="0"/>
              </a:rPr>
              <a:t>: </a:t>
            </a:r>
            <a:r>
              <a:rPr lang="it-IT" altLang="en-US" sz="2000" dirty="0"/>
              <a:t>Scanner (</a:t>
            </a:r>
            <a:r>
              <a:rPr lang="it-IT" altLang="en-US" sz="2000" dirty="0" err="1"/>
              <a:t>InGaAs</a:t>
            </a:r>
            <a:r>
              <a:rPr lang="it-IT" altLang="en-US" sz="2000" dirty="0"/>
              <a:t>)</a:t>
            </a:r>
            <a:r>
              <a:rPr lang="it-IT" altLang="en-US" sz="2000" dirty="0">
                <a:latin typeface="Times New Roman" pitchFamily="18" charset="0"/>
              </a:rPr>
              <a:t>  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82625" y="325437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15950" y="626427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732338" y="6345238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51338" y="5126038"/>
            <a:ext cx="157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335463" y="5140325"/>
            <a:ext cx="314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637088" y="3284538"/>
            <a:ext cx="735171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1400" dirty="0"/>
              <a:t>Raffaello. </a:t>
            </a:r>
            <a:r>
              <a:rPr lang="it-IT" altLang="en-US" sz="1400" i="1" dirty="0"/>
              <a:t>Sposalizio della vergine</a:t>
            </a:r>
            <a:r>
              <a:rPr lang="it-IT" altLang="en-US" sz="1400" dirty="0"/>
              <a:t> (</a:t>
            </a:r>
            <a:r>
              <a:rPr lang="it-IT" altLang="en-US" sz="1400" dirty="0" smtClean="0"/>
              <a:t>dettaglio).  </a:t>
            </a:r>
            <a:endParaRPr lang="it-IT" altLang="en-US" sz="1400" dirty="0"/>
          </a:p>
          <a:p>
            <a:pPr eaLnBrk="1" hangingPunct="1">
              <a:spcBef>
                <a:spcPct val="50000"/>
              </a:spcBef>
            </a:pPr>
            <a:r>
              <a:rPr lang="it-IT" altLang="en-US" sz="1400" dirty="0"/>
              <a:t>Pinacoteca di Brera, Milano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6" name="AutoShape 12" descr="Legno"/>
          <p:cNvSpPr>
            <a:spLocks noChangeArrowheads="1"/>
          </p:cNvSpPr>
          <p:nvPr/>
        </p:nvSpPr>
        <p:spPr bwMode="auto">
          <a:xfrm>
            <a:off x="1765300" y="404813"/>
            <a:ext cx="6910388" cy="5545137"/>
          </a:xfrm>
          <a:prstGeom prst="cube">
            <a:avLst>
              <a:gd name="adj" fmla="val 1958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7598" name="AutoShape 14"/>
          <p:cNvSpPr>
            <a:spLocks noChangeArrowheads="1"/>
          </p:cNvSpPr>
          <p:nvPr/>
        </p:nvSpPr>
        <p:spPr bwMode="auto">
          <a:xfrm>
            <a:off x="1692275" y="547688"/>
            <a:ext cx="6767513" cy="5473700"/>
          </a:xfrm>
          <a:prstGeom prst="cube">
            <a:avLst>
              <a:gd name="adj" fmla="val 10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67610" name="Picture 26" descr="diseg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620713"/>
            <a:ext cx="66960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0" name="AutoShape 16"/>
          <p:cNvSpPr>
            <a:spLocks noChangeArrowheads="1"/>
          </p:cNvSpPr>
          <p:nvPr/>
        </p:nvSpPr>
        <p:spPr bwMode="auto">
          <a:xfrm>
            <a:off x="1619250" y="620713"/>
            <a:ext cx="6337300" cy="5472112"/>
          </a:xfrm>
          <a:prstGeom prst="cube">
            <a:avLst>
              <a:gd name="adj" fmla="val 10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7601" name="AutoShape 17"/>
          <p:cNvSpPr>
            <a:spLocks noChangeArrowheads="1"/>
          </p:cNvSpPr>
          <p:nvPr/>
        </p:nvSpPr>
        <p:spPr bwMode="auto">
          <a:xfrm>
            <a:off x="1547813" y="692150"/>
            <a:ext cx="5976937" cy="5473700"/>
          </a:xfrm>
          <a:prstGeom prst="cube">
            <a:avLst>
              <a:gd name="adj" fmla="val 10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67602" name="Picture 18" descr="bellin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46225" y="765175"/>
            <a:ext cx="59055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3" name="AutoShape 19"/>
          <p:cNvSpPr>
            <a:spLocks noChangeArrowheads="1"/>
          </p:cNvSpPr>
          <p:nvPr/>
        </p:nvSpPr>
        <p:spPr bwMode="auto">
          <a:xfrm>
            <a:off x="1476375" y="765175"/>
            <a:ext cx="4968875" cy="5472113"/>
          </a:xfrm>
          <a:prstGeom prst="cube">
            <a:avLst>
              <a:gd name="adj" fmla="val 1028"/>
            </a:avLst>
          </a:prstGeom>
          <a:solidFill>
            <a:srgbClr val="FFCC00">
              <a:alpha val="2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altLang="en-US"/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144463" y="333375"/>
            <a:ext cx="125888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Tavola: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/>
              <a:t>Pioppo</a:t>
            </a:r>
          </a:p>
          <a:p>
            <a:pPr eaLnBrk="1" hangingPunct="1"/>
            <a:r>
              <a:rPr lang="it-IT" altLang="en-US"/>
              <a:t>Quercia</a:t>
            </a:r>
          </a:p>
          <a:p>
            <a:pPr eaLnBrk="1" hangingPunct="1"/>
            <a:r>
              <a:rPr lang="it-IT" altLang="en-US"/>
              <a:t>Tiglio</a:t>
            </a:r>
          </a:p>
          <a:p>
            <a:pPr eaLnBrk="1" hangingPunct="1"/>
            <a:r>
              <a:rPr lang="it-IT" altLang="en-US"/>
              <a:t>salice</a:t>
            </a: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0" y="1989138"/>
            <a:ext cx="19081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Preparazione:</a:t>
            </a:r>
          </a:p>
          <a:p>
            <a:pPr eaLnBrk="1" hangingPunct="1"/>
            <a:r>
              <a:rPr lang="it-IT" altLang="en-US"/>
              <a:t>-colla animale</a:t>
            </a:r>
          </a:p>
          <a:p>
            <a:pPr eaLnBrk="1" hangingPunct="1"/>
            <a:r>
              <a:rPr lang="it-IT" altLang="en-US"/>
              <a:t>-Gesso</a:t>
            </a:r>
          </a:p>
          <a:p>
            <a:pPr eaLnBrk="1" hangingPunct="1"/>
            <a:r>
              <a:rPr lang="it-IT" altLang="en-US"/>
              <a:t>-tela di lino (camottatura)</a:t>
            </a:r>
          </a:p>
          <a:p>
            <a:pPr eaLnBrk="1" hangingPunct="1"/>
            <a:endParaRPr lang="it-IT" altLang="en-US" b="1"/>
          </a:p>
          <a:p>
            <a:pPr eaLnBrk="1" hangingPunct="1">
              <a:spcBef>
                <a:spcPct val="50000"/>
              </a:spcBef>
            </a:pPr>
            <a:endParaRPr lang="it-IT" altLang="en-US"/>
          </a:p>
          <a:p>
            <a:pPr eaLnBrk="1" hangingPunct="1">
              <a:spcBef>
                <a:spcPct val="50000"/>
              </a:spcBef>
            </a:pPr>
            <a:endParaRPr lang="it-IT" altLang="en-US"/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107950" y="4221163"/>
            <a:ext cx="1079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Strati di colore</a:t>
            </a: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107950" y="494188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Vernice</a:t>
            </a: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106363" y="37163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Disegno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6" grpId="0" animBg="1"/>
      <p:bldP spid="67598" grpId="0" animBg="1"/>
      <p:bldP spid="67600" grpId="0" animBg="1"/>
      <p:bldP spid="67601" grpId="0" animBg="1"/>
      <p:bldP spid="67603" grpId="0" animBg="1"/>
      <p:bldP spid="67604" grpId="0"/>
      <p:bldP spid="67605" grpId="0"/>
      <p:bldP spid="67605" grpId="1"/>
      <p:bldP spid="67607" grpId="0"/>
      <p:bldP spid="67607" grpId="1"/>
      <p:bldP spid="67608" grpId="0"/>
      <p:bldP spid="67609" grpId="0"/>
      <p:bldP spid="6760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9"/>
          <p:cNvSpPr>
            <a:spLocks noChangeArrowheads="1"/>
          </p:cNvSpPr>
          <p:nvPr/>
        </p:nvSpPr>
        <p:spPr bwMode="auto">
          <a:xfrm>
            <a:off x="71438" y="1773238"/>
            <a:ext cx="8964612" cy="4103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en-US" b="1" smtClean="0"/>
              <a:t>Il disegno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23850" y="1117600"/>
            <a:ext cx="158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Carboncino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148263" y="1131888"/>
            <a:ext cx="2376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Punta metallica (argento)</a:t>
            </a:r>
          </a:p>
        </p:txBody>
      </p:sp>
      <p:pic>
        <p:nvPicPr>
          <p:cNvPr id="44038" name="Picture 7" descr="silverpoin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725" y="1844675"/>
            <a:ext cx="10080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8" descr="carbo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1944688"/>
            <a:ext cx="693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2051050" y="1117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Pennello</a:t>
            </a:r>
          </a:p>
        </p:txBody>
      </p:sp>
      <p:pic>
        <p:nvPicPr>
          <p:cNvPr id="44041" name="Picture 10" descr="brush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8175" y="2133600"/>
            <a:ext cx="150812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1" descr="pennin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133600"/>
            <a:ext cx="1439862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2" descr="sanguigna_foto"/>
          <p:cNvPicPr>
            <a:picLocks noChangeAspect="1" noChangeArrowheads="1"/>
          </p:cNvPicPr>
          <p:nvPr/>
        </p:nvPicPr>
        <p:blipFill>
          <a:blip r:embed="rId6" cstate="email">
            <a:lum bright="12000" contrast="12000"/>
          </a:blip>
          <a:srcRect/>
          <a:stretch>
            <a:fillRect/>
          </a:stretch>
        </p:blipFill>
        <p:spPr bwMode="auto">
          <a:xfrm>
            <a:off x="6804025" y="2060575"/>
            <a:ext cx="19589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Text Box 14"/>
          <p:cNvSpPr txBox="1">
            <a:spLocks noChangeArrowheads="1"/>
          </p:cNvSpPr>
          <p:nvPr/>
        </p:nvSpPr>
        <p:spPr bwMode="auto">
          <a:xfrm>
            <a:off x="3708400" y="11255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Penna</a:t>
            </a:r>
          </a:p>
        </p:txBody>
      </p:sp>
      <p:sp>
        <p:nvSpPr>
          <p:cNvPr id="44045" name="Line 15"/>
          <p:cNvSpPr>
            <a:spLocks noChangeShapeType="1"/>
          </p:cNvSpPr>
          <p:nvPr/>
        </p:nvSpPr>
        <p:spPr bwMode="auto">
          <a:xfrm>
            <a:off x="2700338" y="5013325"/>
            <a:ext cx="358775" cy="7921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4046" name="Line 16"/>
          <p:cNvSpPr>
            <a:spLocks noChangeShapeType="1"/>
          </p:cNvSpPr>
          <p:nvPr/>
        </p:nvSpPr>
        <p:spPr bwMode="auto">
          <a:xfrm flipH="1">
            <a:off x="3419475" y="5013325"/>
            <a:ext cx="576263" cy="7921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4047" name="Text Box 17"/>
          <p:cNvSpPr txBox="1">
            <a:spLocks noChangeArrowheads="1"/>
          </p:cNvSpPr>
          <p:nvPr/>
        </p:nvSpPr>
        <p:spPr bwMode="auto">
          <a:xfrm>
            <a:off x="1763713" y="6021388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dirty="0"/>
              <a:t>Inchiostri a base carboniosa, </a:t>
            </a:r>
            <a:r>
              <a:rPr lang="it-IT" altLang="en-US" dirty="0" err="1"/>
              <a:t>ferrogallici</a:t>
            </a:r>
            <a:endParaRPr lang="it-IT" altLang="en-US" dirty="0"/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6877050" y="1125538"/>
            <a:ext cx="208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Sanguigna (caolino + ematite)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71438" y="1773238"/>
            <a:ext cx="8964612" cy="4103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en-US" b="1" smtClean="0"/>
              <a:t>Lo Spolvero</a:t>
            </a:r>
          </a:p>
        </p:txBody>
      </p:sp>
      <p:pic>
        <p:nvPicPr>
          <p:cNvPr id="45060" name="Picture 4" descr="affresco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9225" y="1916113"/>
            <a:ext cx="33432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affresco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060575"/>
            <a:ext cx="27574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affesco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2090738"/>
            <a:ext cx="32035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eo B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4640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leo panneggi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7000" y="581025"/>
            <a:ext cx="6477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572000" y="90488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b="1">
                <a:solidFill>
                  <a:srgbClr val="FFFF66"/>
                </a:solidFill>
                <a:latin typeface="Times New Roman" pitchFamily="18" charset="0"/>
              </a:rPr>
              <a:t>Tecnica dello spolvero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52400" y="60198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b="1">
                <a:solidFill>
                  <a:srgbClr val="FFFF66"/>
                </a:solidFill>
                <a:latin typeface="Times New Roman" pitchFamily="18" charset="0"/>
              </a:rPr>
              <a:t>Anonimo di scuola leonardesca, collezione privata.</a:t>
            </a:r>
          </a:p>
        </p:txBody>
      </p:sp>
      <p:sp>
        <p:nvSpPr>
          <p:cNvPr id="113670" name="Oval 6"/>
          <p:cNvSpPr>
            <a:spLocks noChangeArrowheads="1"/>
          </p:cNvSpPr>
          <p:nvPr/>
        </p:nvSpPr>
        <p:spPr bwMode="auto">
          <a:xfrm rot="2790663">
            <a:off x="5779294" y="3564732"/>
            <a:ext cx="2016125" cy="3455987"/>
          </a:xfrm>
          <a:prstGeom prst="ellipse">
            <a:avLst/>
          </a:prstGeom>
          <a:noFill/>
          <a:ln w="38100">
            <a:solidFill>
              <a:srgbClr val="FF00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rchitettura"/>
          <p:cNvPicPr>
            <a:picLocks noChangeAspect="1" noChangeArrowheads="1"/>
          </p:cNvPicPr>
          <p:nvPr/>
        </p:nvPicPr>
        <p:blipFill>
          <a:blip r:embed="rId2">
            <a:lum bright="4000"/>
          </a:blip>
          <a:srcRect/>
          <a:stretch>
            <a:fillRect/>
          </a:stretch>
        </p:blipFill>
        <p:spPr bwMode="auto">
          <a:xfrm>
            <a:off x="76200" y="200025"/>
            <a:ext cx="89916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3048000" y="1219200"/>
            <a:ext cx="25146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3048000" y="1066800"/>
            <a:ext cx="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5562600" y="1066800"/>
            <a:ext cx="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886200" y="6858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400" b="1">
                <a:solidFill>
                  <a:srgbClr val="000000"/>
                </a:solidFill>
              </a:rPr>
              <a:t>5 cm</a:t>
            </a:r>
            <a:endParaRPr lang="it-IT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bellini ir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30571" t="41786" r="38020" b="19191"/>
          <a:stretch>
            <a:fillRect/>
          </a:stretch>
        </p:blipFill>
        <p:spPr bwMode="auto">
          <a:xfrm>
            <a:off x="323850" y="908050"/>
            <a:ext cx="5688013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bellini ir"/>
          <p:cNvPicPr>
            <a:picLocks noChangeAspect="1" noChangeArrowheads="1"/>
          </p:cNvPicPr>
          <p:nvPr/>
        </p:nvPicPr>
        <p:blipFill>
          <a:blip r:embed="rId2">
            <a:lum bright="12000" contrast="42000"/>
          </a:blip>
          <a:srcRect l="67772" t="70314" r="15704" b="11421"/>
          <a:stretch>
            <a:fillRect/>
          </a:stretch>
        </p:blipFill>
        <p:spPr bwMode="auto">
          <a:xfrm>
            <a:off x="6156325" y="2205038"/>
            <a:ext cx="273685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042988" y="6165850"/>
            <a:ext cx="4392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Disegno preparatorio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6156325" y="450850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/>
              <a:t>Restauri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354762" y="434976"/>
            <a:ext cx="2339975" cy="1143000"/>
          </a:xfrm>
        </p:spPr>
        <p:txBody>
          <a:bodyPr/>
          <a:lstStyle/>
          <a:p>
            <a:pPr eaLnBrk="1" hangingPunct="1"/>
            <a:r>
              <a:rPr lang="it-IT" altLang="en-US" sz="3200" dirty="0" smtClean="0">
                <a:solidFill>
                  <a:schemeClr val="tx1"/>
                </a:solidFill>
              </a:rPr>
              <a:t>Carboncino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6237288"/>
            <a:ext cx="2197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altLang="en-US" sz="2000">
                <a:solidFill>
                  <a:srgbClr val="FFFF66"/>
                </a:solidFill>
                <a:latin typeface="Comic Sans MS" pitchFamily="66" charset="0"/>
              </a:rPr>
              <a:t>Impronte digitali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3088" y="-242888"/>
            <a:ext cx="9753601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5" y="1412776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tipo di disegno aiuta a definire un autore o una scuola o una collocazione storica (matita &gt;1790)</a:t>
            </a:r>
          </a:p>
          <a:p>
            <a:endParaRPr lang="it-IT" sz="2400" dirty="0" smtClean="0"/>
          </a:p>
          <a:p>
            <a:r>
              <a:rPr lang="it-IT" sz="2400" dirty="0" smtClean="0"/>
              <a:t>La conoscenza di più opere dello stesso artista permette di definirne l’evoluzione tecnica (v. Giovanni Bellini)</a:t>
            </a:r>
            <a:endParaRPr lang="it-IT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00100" y="332656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3200" b="1" dirty="0" smtClean="0">
                <a:solidFill>
                  <a:schemeClr val="bg1"/>
                </a:solidFill>
                <a:latin typeface="Calibri" pitchFamily="34" charset="0"/>
              </a:rPr>
              <a:t>La RIR come tecnica attributiva</a:t>
            </a:r>
            <a:endParaRPr lang="it-IT" alt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2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3000"/>
          <p:cNvPicPr>
            <a:picLocks noChangeAspect="1" noChangeArrowheads="1"/>
          </p:cNvPicPr>
          <p:nvPr/>
        </p:nvPicPr>
        <p:blipFill>
          <a:blip r:embed="rId2"/>
          <a:srcRect l="6995" t="1018" r="10843"/>
          <a:stretch>
            <a:fillRect/>
          </a:stretch>
        </p:blipFill>
        <p:spPr bwMode="auto">
          <a:xfrm>
            <a:off x="5055043" y="1844824"/>
            <a:ext cx="3608757" cy="46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volto-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5106" y="188640"/>
            <a:ext cx="22939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-540568" y="1844824"/>
            <a:ext cx="5400599" cy="4647420"/>
            <a:chOff x="0" y="164"/>
            <a:chExt cx="4264" cy="3894"/>
          </a:xfrm>
        </p:grpSpPr>
        <p:pic>
          <p:nvPicPr>
            <p:cNvPr id="8" name="Picture 4" descr="RX"/>
            <p:cNvPicPr>
              <a:picLocks noChangeAspect="1" noChangeArrowheads="1"/>
            </p:cNvPicPr>
            <p:nvPr/>
          </p:nvPicPr>
          <p:blipFill rotWithShape="1">
            <a:blip r:embed="rId4"/>
            <a:srcRect l="11971" r="15310" b="22118"/>
            <a:stretch/>
          </p:blipFill>
          <p:spPr bwMode="auto">
            <a:xfrm>
              <a:off x="1518" y="164"/>
              <a:ext cx="2746" cy="3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0" y="2795"/>
              <a:ext cx="10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endParaRPr lang="en-US" altLang="en-US" sz="2000" i="1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771799" y="548680"/>
            <a:ext cx="6376293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Radiografia (X) vs. </a:t>
            </a:r>
            <a:r>
              <a:rPr lang="it-IT" alt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Riflettografia</a:t>
            </a: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 (IR)</a:t>
            </a:r>
            <a:endParaRPr lang="it-IT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9395" name="Picture 3" descr="figura 10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5888"/>
            <a:ext cx="7704138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0419" name="Picture 3" descr="figura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60350"/>
            <a:ext cx="6842125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58888" y="373465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Prove di autenticità/falsità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229600" cy="4525962"/>
          </a:xfrm>
        </p:spPr>
        <p:txBody>
          <a:bodyPr/>
          <a:lstStyle/>
          <a:p>
            <a:pPr eaLnBrk="1" hangingPunct="1"/>
            <a:r>
              <a:rPr lang="it-IT" altLang="en-US" sz="2400" u="sng" dirty="0" smtClean="0"/>
              <a:t>1873:</a:t>
            </a:r>
            <a:r>
              <a:rPr lang="it-IT" altLang="en-US" sz="2400" dirty="0" smtClean="0"/>
              <a:t> scoperta di sostanze che estendevano all‘IR la sensibilità dell'emulsione fotografica </a:t>
            </a:r>
          </a:p>
          <a:p>
            <a:pPr eaLnBrk="1" hangingPunct="1"/>
            <a:r>
              <a:rPr lang="it-IT" altLang="en-US" sz="2400" dirty="0" smtClean="0"/>
              <a:t>dagli anni </a:t>
            </a:r>
            <a:r>
              <a:rPr lang="it-IT" altLang="en-US" sz="2400" u="sng" dirty="0" smtClean="0"/>
              <a:t>Trenta</a:t>
            </a:r>
            <a:r>
              <a:rPr lang="it-IT" altLang="en-US" sz="2400" dirty="0" smtClean="0"/>
              <a:t> la fotografia con l'infrarosso viene impiegata per l'esame dei dipinti, esce l’articolo </a:t>
            </a:r>
            <a:r>
              <a:rPr lang="it-IT" altLang="en-US" sz="2400" i="1" dirty="0" err="1" smtClean="0"/>
              <a:t>Infrared</a:t>
            </a:r>
            <a:r>
              <a:rPr lang="it-IT" altLang="en-US" sz="2400" i="1" dirty="0" smtClean="0"/>
              <a:t> </a:t>
            </a:r>
            <a:r>
              <a:rPr lang="it-IT" altLang="en-US" sz="2400" i="1" dirty="0" err="1" smtClean="0"/>
              <a:t>radiations</a:t>
            </a:r>
            <a:r>
              <a:rPr lang="it-IT" altLang="en-US" sz="2400" i="1" dirty="0" smtClean="0"/>
              <a:t> </a:t>
            </a:r>
            <a:r>
              <a:rPr lang="it-IT" altLang="en-US" sz="2400" i="1" dirty="0" err="1" smtClean="0"/>
              <a:t>aid</a:t>
            </a:r>
            <a:r>
              <a:rPr lang="it-IT" altLang="en-US" sz="2400" i="1" dirty="0" smtClean="0"/>
              <a:t> </a:t>
            </a:r>
            <a:r>
              <a:rPr lang="it-IT" altLang="en-US" sz="2400" i="1" dirty="0" err="1" smtClean="0"/>
              <a:t>examinations</a:t>
            </a:r>
            <a:r>
              <a:rPr lang="it-IT" altLang="en-US" sz="2400" i="1" dirty="0" smtClean="0"/>
              <a:t> of </a:t>
            </a:r>
            <a:r>
              <a:rPr lang="it-IT" altLang="en-US" sz="2400" i="1" dirty="0" err="1" smtClean="0"/>
              <a:t>paintings</a:t>
            </a:r>
            <a:r>
              <a:rPr lang="it-IT" altLang="en-US" sz="2400" dirty="0" smtClean="0"/>
              <a:t> </a:t>
            </a:r>
          </a:p>
          <a:p>
            <a:pPr eaLnBrk="1" hangingPunct="1"/>
            <a:r>
              <a:rPr lang="it-IT" altLang="en-US" sz="2400" dirty="0" smtClean="0"/>
              <a:t> successivamente (</a:t>
            </a:r>
            <a:r>
              <a:rPr lang="it-IT" altLang="en-US" sz="2400" u="sng" dirty="0" smtClean="0"/>
              <a:t>1940</a:t>
            </a:r>
            <a:r>
              <a:rPr lang="it-IT" altLang="en-US" sz="2400" dirty="0" smtClean="0"/>
              <a:t>) la National Gallery di Londra pubblica il libro </a:t>
            </a:r>
            <a:r>
              <a:rPr lang="it-IT" altLang="en-US" sz="2400" i="1" dirty="0" smtClean="0"/>
              <a:t>From the National Gallery </a:t>
            </a:r>
            <a:r>
              <a:rPr lang="it-IT" altLang="en-US" sz="2400" i="1" dirty="0" err="1" smtClean="0"/>
              <a:t>Laboratory</a:t>
            </a:r>
            <a:r>
              <a:rPr lang="it-IT" altLang="en-US" sz="2400" dirty="0" smtClean="0"/>
              <a:t>, affianca all'indagine radiografica le immagini infrarosse. </a:t>
            </a:r>
          </a:p>
          <a:p>
            <a:pPr eaLnBrk="1" hangingPunct="1"/>
            <a:r>
              <a:rPr lang="it-IT" altLang="en-US" sz="2400" dirty="0" smtClean="0"/>
              <a:t>Dagli anni </a:t>
            </a:r>
            <a:r>
              <a:rPr lang="it-IT" altLang="en-US" sz="2400" u="sng" dirty="0" smtClean="0"/>
              <a:t>‘50</a:t>
            </a:r>
            <a:r>
              <a:rPr lang="it-IT" altLang="en-US" sz="2400" dirty="0" smtClean="0"/>
              <a:t> </a:t>
            </a:r>
            <a:r>
              <a:rPr lang="it-IT" altLang="en-US" sz="2400" dirty="0" smtClean="0"/>
              <a:t>la </a:t>
            </a:r>
            <a:r>
              <a:rPr lang="it-IT" altLang="en-US" sz="2400" dirty="0" err="1" smtClean="0"/>
              <a:t>riflettografia</a:t>
            </a:r>
            <a:r>
              <a:rPr lang="it-IT" altLang="en-US" sz="2400" dirty="0" smtClean="0"/>
              <a:t> </a:t>
            </a:r>
            <a:r>
              <a:rPr lang="it-IT" altLang="en-US" sz="2400" dirty="0" smtClean="0"/>
              <a:t>diventa un'analisi di routine, almeno su dipinti fiamminghi del XV </a:t>
            </a:r>
            <a:r>
              <a:rPr lang="it-IT" altLang="en-US" sz="2400" dirty="0" smtClean="0"/>
              <a:t>secolo </a:t>
            </a:r>
            <a:endParaRPr lang="it-IT" altLang="en-US" sz="2400" dirty="0" smtClean="0"/>
          </a:p>
          <a:p>
            <a:pPr eaLnBrk="1" hangingPunct="1"/>
            <a:r>
              <a:rPr lang="it-IT" altLang="en-US" sz="2400" dirty="0" smtClean="0"/>
              <a:t>1968 Van </a:t>
            </a:r>
            <a:r>
              <a:rPr lang="it-IT" altLang="en-US" sz="2400" dirty="0" err="1" smtClean="0"/>
              <a:t>Asperen</a:t>
            </a:r>
            <a:r>
              <a:rPr lang="it-IT" altLang="en-US" sz="2400" dirty="0" smtClean="0"/>
              <a:t> de </a:t>
            </a:r>
            <a:r>
              <a:rPr lang="it-IT" altLang="en-US" sz="2400" dirty="0" err="1" smtClean="0"/>
              <a:t>Boer</a:t>
            </a:r>
            <a:r>
              <a:rPr lang="it-IT" altLang="en-US" sz="2400" dirty="0" smtClean="0"/>
              <a:t> utilizza l’infrarosso oltre i 900 nm</a:t>
            </a:r>
          </a:p>
          <a:p>
            <a:pPr eaLnBrk="1" hangingPunct="1"/>
            <a:r>
              <a:rPr lang="it-IT" altLang="en-US" sz="2400" dirty="0" smtClean="0"/>
              <a:t>1991 scanner con rivelatore </a:t>
            </a:r>
            <a:r>
              <a:rPr lang="it-IT" altLang="en-US" sz="2400" dirty="0" err="1" smtClean="0"/>
              <a:t>InGaAs</a:t>
            </a:r>
            <a:r>
              <a:rPr lang="it-IT" altLang="en-US" sz="2400" dirty="0" smtClean="0"/>
              <a:t> (fino a 1700 nm)</a:t>
            </a:r>
            <a:endParaRPr lang="it-IT" altLang="en-US" sz="24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00100" y="522286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Storia della tecnica: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onfont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25538"/>
            <a:ext cx="8820150" cy="47005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348038" y="479742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411413" y="549275"/>
            <a:ext cx="482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Spectral sensytivity of IR Detectors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708400" y="5294313"/>
            <a:ext cx="15843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wavelenght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 rot="10800000">
            <a:off x="323850" y="2133600"/>
            <a:ext cx="458788" cy="2374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Relative Sensytivity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Sensibilità spettrale di diversi rivelatori per IR: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002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429000"/>
            <a:ext cx="3671887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canner-sing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825" y="1052513"/>
            <a:ext cx="32797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amaR"/>
          <p:cNvPicPr>
            <a:picLocks noChangeAspect="1" noChangeArrowheads="1"/>
          </p:cNvPicPr>
          <p:nvPr/>
        </p:nvPicPr>
        <p:blipFill>
          <a:blip r:embed="rId4" cstate="email">
            <a:lum bright="12000" contrast="12000"/>
          </a:blip>
          <a:srcRect/>
          <a:stretch>
            <a:fillRect/>
          </a:stretch>
        </p:blipFill>
        <p:spPr bwMode="auto">
          <a:xfrm>
            <a:off x="395288" y="765175"/>
            <a:ext cx="36718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0825" y="3068638"/>
            <a:ext cx="4321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Hamamatsu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Vidicon Camera (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PbS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932363" y="5883275"/>
            <a:ext cx="4211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Single InGaAs photodiode Scanner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23850" y="6381750"/>
            <a:ext cx="302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FPA InGaAs Scanner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4211638" y="1916113"/>
            <a:ext cx="647700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4211638" y="4724400"/>
            <a:ext cx="576262" cy="4333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059113" y="765175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1982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7451725" y="1125538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1992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3205163" y="357346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1750" grpId="0"/>
      <p:bldP spid="31751" grpId="0"/>
      <p:bldP spid="31752" grpId="0" animBg="1"/>
      <p:bldP spid="31753" grpId="0" animBg="1"/>
      <p:bldP spid="31754" grpId="0"/>
      <p:bldP spid="31755" grpId="0"/>
      <p:bldP spid="317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71600"/>
          </a:xfrm>
        </p:spPr>
        <p:txBody>
          <a:bodyPr/>
          <a:lstStyle/>
          <a:p>
            <a:pPr eaLnBrk="1" hangingPunct="1"/>
            <a:r>
              <a:rPr lang="it-IT" altLang="en-US" dirty="0" smtClean="0">
                <a:latin typeface="Times New Roman" pitchFamily="18" charset="0"/>
              </a:rPr>
              <a:t>Confronti</a:t>
            </a:r>
          </a:p>
        </p:txBody>
      </p:sp>
      <p:pic>
        <p:nvPicPr>
          <p:cNvPr id="70659" name="Picture 3" descr="fig 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1752600"/>
            <a:ext cx="41910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fig 17bi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1752600"/>
            <a:ext cx="44196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990600" y="5524500"/>
            <a:ext cx="3081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Risoluzione 4p/mm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Primo scanner INOA (1996)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251450" y="5562600"/>
            <a:ext cx="3322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Risoluzione nominale 12p/mm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SONY DSC707 – (modificata)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176213" y="1233488"/>
            <a:ext cx="1881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Giovanni Bellini</a:t>
            </a:r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2743200" y="1752600"/>
            <a:ext cx="10668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8153400" y="4648200"/>
            <a:ext cx="8382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3733800" y="4648200"/>
            <a:ext cx="8382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0667" name="Oval 11"/>
          <p:cNvSpPr>
            <a:spLocks noChangeArrowheads="1"/>
          </p:cNvSpPr>
          <p:nvPr/>
        </p:nvSpPr>
        <p:spPr bwMode="auto">
          <a:xfrm>
            <a:off x="7010400" y="1752600"/>
            <a:ext cx="1066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447800" y="438150"/>
            <a:ext cx="67818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 sz="2000">
              <a:latin typeface="Tahoma" pitchFamily="34" charset="0"/>
            </a:endParaRPr>
          </a:p>
        </p:txBody>
      </p:sp>
      <p:pic>
        <p:nvPicPr>
          <p:cNvPr id="43011" name="Picture 3" descr="mano-agnelli%20pbs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 t="10532" r="983" b="513"/>
          <a:stretch>
            <a:fillRect/>
          </a:stretch>
        </p:blipFill>
        <p:spPr bwMode="auto">
          <a:xfrm>
            <a:off x="762000" y="3622675"/>
            <a:ext cx="35052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mano%20agnelli%20sony"/>
          <p:cNvPicPr>
            <a:picLocks noChangeAspect="1" noChangeArrowheads="1"/>
          </p:cNvPicPr>
          <p:nvPr/>
        </p:nvPicPr>
        <p:blipFill>
          <a:blip r:embed="rId3">
            <a:lum bright="-6000" contrast="30000"/>
          </a:blip>
          <a:srcRect r="-3392"/>
          <a:stretch>
            <a:fillRect/>
          </a:stretch>
        </p:blipFill>
        <p:spPr bwMode="auto">
          <a:xfrm>
            <a:off x="4800600" y="738188"/>
            <a:ext cx="35052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fig 15"/>
          <p:cNvPicPr>
            <a:picLocks noChangeAspect="1" noChangeArrowheads="1"/>
          </p:cNvPicPr>
          <p:nvPr/>
        </p:nvPicPr>
        <p:blipFill>
          <a:blip r:embed="rId4" cstate="email">
            <a:lum contrast="-12000"/>
          </a:blip>
          <a:srcRect/>
          <a:stretch>
            <a:fillRect/>
          </a:stretch>
        </p:blipFill>
        <p:spPr bwMode="auto">
          <a:xfrm>
            <a:off x="4800600" y="3605213"/>
            <a:ext cx="34290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772400" y="742950"/>
            <a:ext cx="6096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b="1">
                <a:solidFill>
                  <a:srgbClr val="FF3300"/>
                </a:solidFill>
                <a:latin typeface="Tahoma" pitchFamily="34" charset="0"/>
              </a:rPr>
              <a:t>Si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505200" y="3867150"/>
            <a:ext cx="9144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b="1">
                <a:solidFill>
                  <a:srgbClr val="FF3300"/>
                </a:solidFill>
                <a:latin typeface="Tahoma" pitchFamily="34" charset="0"/>
              </a:rPr>
              <a:t>PbS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7543800" y="3638550"/>
            <a:ext cx="9144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b="1">
                <a:solidFill>
                  <a:srgbClr val="FF3300"/>
                </a:solidFill>
                <a:latin typeface="Tahoma" pitchFamily="34" charset="0"/>
              </a:rPr>
              <a:t>MCT</a:t>
            </a:r>
          </a:p>
        </p:txBody>
      </p:sp>
      <p:pic>
        <p:nvPicPr>
          <p:cNvPr id="43017" name="Picture 9" descr="memling part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5800" y="666750"/>
            <a:ext cx="3581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85800" y="6229350"/>
            <a:ext cx="640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1600"/>
              <a:t>Hans Memling. Crucifixion (detail). Pinacoteca civica di Vicenza. </a:t>
            </a:r>
            <a:endParaRPr lang="it-IT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utoUpdateAnimBg="0"/>
      <p:bldP spid="43015" grpId="0" autoUpdateAnimBg="0"/>
      <p:bldP spid="4301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eml monaco sony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l="12581" r="1938"/>
          <a:stretch>
            <a:fillRect/>
          </a:stretch>
        </p:blipFill>
        <p:spPr bwMode="auto">
          <a:xfrm>
            <a:off x="4953000" y="679450"/>
            <a:ext cx="32766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meml monaco vidicon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13943" r="18665" b="2136"/>
          <a:stretch>
            <a:fillRect/>
          </a:stretch>
        </p:blipFill>
        <p:spPr bwMode="auto">
          <a:xfrm>
            <a:off x="971550" y="3727450"/>
            <a:ext cx="3048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fig 15"/>
          <p:cNvPicPr>
            <a:picLocks noChangeAspect="1" noChangeArrowheads="1"/>
          </p:cNvPicPr>
          <p:nvPr/>
        </p:nvPicPr>
        <p:blipFill>
          <a:blip r:embed="rId4">
            <a:lum contrast="-12000"/>
          </a:blip>
          <a:srcRect/>
          <a:stretch>
            <a:fillRect/>
          </a:stretch>
        </p:blipFill>
        <p:spPr bwMode="auto">
          <a:xfrm>
            <a:off x="5029200" y="3727450"/>
            <a:ext cx="3048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memling part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90600" y="67945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7620000" y="831850"/>
            <a:ext cx="6858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Tahoma" pitchFamily="34" charset="0"/>
              </a:rPr>
              <a:t> Si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429000" y="3956050"/>
            <a:ext cx="6096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Tahoma" pitchFamily="34" charset="0"/>
              </a:rPr>
              <a:t>PbS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7315200" y="3956050"/>
            <a:ext cx="838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Tahoma" pitchFamily="34" charset="0"/>
              </a:rPr>
              <a:t>MCT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09600" y="6513513"/>
            <a:ext cx="800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1600"/>
              <a:t>Hans Memling. </a:t>
            </a:r>
            <a:r>
              <a:rPr lang="it-IT" altLang="en-US" sz="1600" i="1"/>
              <a:t>Crucifixion</a:t>
            </a:r>
            <a:r>
              <a:rPr lang="it-IT" altLang="en-US" sz="1600"/>
              <a:t> (detail). Pinacoteca civica di Vicenza.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utoUpdateAnimBg="0"/>
      <p:bldP spid="44039" grpId="0" autoUpdateAnimBg="0"/>
      <p:bldP spid="4404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_0035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152400" y="2286000"/>
            <a:ext cx="86868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105400" y="3276600"/>
            <a:ext cx="685800" cy="914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 useBgFill="1"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50181" name="Picture 5" descr="fogolino vis b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2388" y="76200"/>
            <a:ext cx="2157412" cy="3276600"/>
          </a:xfrm>
          <a:noFill/>
        </p:spPr>
      </p:pic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463550" y="3124200"/>
          <a:ext cx="25177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9" name="Document" r:id="rId5" imgW="2687320" imgH="3891280" progId="Word.Document.8">
                  <p:embed/>
                </p:oleObj>
              </mc:Choice>
              <mc:Fallback>
                <p:oleObj name="Document" r:id="rId5" imgW="2687320" imgH="389128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37" t="11755" r="9219"/>
                      <a:stretch>
                        <a:fillRect/>
                      </a:stretch>
                    </p:blipFill>
                    <p:spPr bwMode="auto">
                      <a:xfrm>
                        <a:off x="463550" y="3124200"/>
                        <a:ext cx="25177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3" name="Picture 7" descr="fogolino vidicon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38525" y="3124200"/>
            <a:ext cx="2581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 descr="fogolinoMC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81763" y="3124200"/>
            <a:ext cx="25193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838200" y="0"/>
            <a:ext cx="1524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Tahoma" pitchFamily="34" charset="0"/>
              </a:rPr>
              <a:t>Visibile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2057400" y="3184525"/>
            <a:ext cx="762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  <a:latin typeface="Tahoma" pitchFamily="34" charset="0"/>
              </a:rPr>
              <a:t>Si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724400" y="3124200"/>
            <a:ext cx="1524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  <a:latin typeface="Tahoma" pitchFamily="34" charset="0"/>
              </a:rPr>
              <a:t>PbS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7696200" y="3108325"/>
            <a:ext cx="1524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0000"/>
                </a:solidFill>
                <a:latin typeface="Tahoma" pitchFamily="34" charset="0"/>
              </a:rPr>
              <a:t>MCT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3352800" y="1219200"/>
            <a:ext cx="55626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1600">
                <a:solidFill>
                  <a:schemeClr val="tx2"/>
                </a:solidFill>
                <a:latin typeface="Times New Roman" pitchFamily="18" charset="0"/>
              </a:rPr>
              <a:t>Fogolino. S. Francesco riceve le stimmate</a:t>
            </a:r>
            <a:r>
              <a:rPr lang="it-IT" altLang="en-US" sz="1600">
                <a:latin typeface="Times New Roman" pitchFamily="18" charset="0"/>
              </a:rPr>
              <a:t> (particolare). Pinacoteca civica di Vicenza.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1600">
                <a:latin typeface="Times New Roman" pitchFamily="18" charset="0"/>
              </a:rPr>
              <a:t>Riflettografia: confronto tra fotocamera con rivelatore di silicio (Si), vidicon (Pbs) e fotocamera con rivelatore di tellururo di cadmio e mercurio (MCT)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8686800" y="3116263"/>
            <a:ext cx="4572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1400">
                <a:solidFill>
                  <a:srgbClr val="777777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N LUDWIG – INDAGINI RIFLETTOGRAFICHE©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0" grpId="0" animBg="1"/>
      <p:bldP spid="50185" grpId="0" autoUpdateAnimBg="0"/>
      <p:bldP spid="50186" grpId="0" autoUpdateAnimBg="0"/>
      <p:bldP spid="50187" grpId="0" autoUpdateAnimBg="0"/>
      <p:bldP spid="5018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assorbimento_i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8113" y="1125538"/>
            <a:ext cx="4865687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932363" y="1125538"/>
            <a:ext cx="4140200" cy="518318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en-US" sz="2400" smtClean="0">
                <a:latin typeface="Arial Narrow" pitchFamily="34" charset="0"/>
              </a:rPr>
              <a:t>Zona dei gruppi funzionali. Si estende da </a:t>
            </a:r>
            <a:r>
              <a:rPr lang="it-IT" altLang="en-US" sz="2400" u="sng" smtClean="0">
                <a:latin typeface="Arial Narrow" pitchFamily="34" charset="0"/>
              </a:rPr>
              <a:t>2.6 a 7.7 nm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en-US" sz="24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en-US" sz="2400" smtClean="0">
                <a:latin typeface="Arial Narrow" pitchFamily="34" charset="0"/>
              </a:rPr>
              <a:t>Bande di assorbimento dovute, sia agli stiramenti dei legami che alle deformazioni.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en-US" sz="24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en-US" sz="2400" smtClean="0">
                <a:latin typeface="Arial Narrow" pitchFamily="34" charset="0"/>
              </a:rPr>
              <a:t>In particolare, fra </a:t>
            </a:r>
            <a:r>
              <a:rPr lang="it-IT" altLang="en-US" sz="2400" u="sng" smtClean="0">
                <a:latin typeface="Arial Narrow" pitchFamily="34" charset="0"/>
              </a:rPr>
              <a:t>2.6 e 4</a:t>
            </a:r>
            <a:r>
              <a:rPr lang="it-IT" altLang="en-US" sz="2400" smtClean="0">
                <a:latin typeface="Arial Narrow" pitchFamily="34" charset="0"/>
              </a:rPr>
              <a:t> nm, si trovano gli stiramenti dei legami contenenti l’idrogeno (C-H, N-H, O-H, ecc.), mentre fra </a:t>
            </a:r>
            <a:r>
              <a:rPr lang="it-IT" altLang="en-US" sz="2400" u="sng" smtClean="0">
                <a:latin typeface="Arial Narrow" pitchFamily="34" charset="0"/>
              </a:rPr>
              <a:t>4 e 6.5</a:t>
            </a:r>
            <a:r>
              <a:rPr lang="it-IT" altLang="en-US" sz="2400" smtClean="0">
                <a:latin typeface="Arial Narrow" pitchFamily="34" charset="0"/>
              </a:rPr>
              <a:t> si trovano quelli dei legami insaturi (C=C, C=0, N=0, ecc.). </a:t>
            </a: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179388" y="5805488"/>
            <a:ext cx="51847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1400"/>
              <a:t>4.1          3.1                5.6           6.3           2.7       3.1                                    nanometri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Limiti chimici dell’infrarosso riflettografico: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42988" y="1020763"/>
          <a:ext cx="6049962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Photo Editor Photo" r:id="rId3" imgW="2781688" imgH="2314286" progId="">
                  <p:embed/>
                </p:oleObj>
              </mc:Choice>
              <mc:Fallback>
                <p:oleObj name="Photo Editor Photo" r:id="rId3" imgW="2781688" imgH="23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31"/>
                      <a:stretch>
                        <a:fillRect/>
                      </a:stretch>
                    </p:blipFill>
                    <p:spPr bwMode="auto">
                      <a:xfrm>
                        <a:off x="1042988" y="1020763"/>
                        <a:ext cx="604996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000760" y="5025202"/>
            <a:ext cx="3143240" cy="995422"/>
          </a:xfrm>
          <a:prstGeom prst="round2DiagRect">
            <a:avLst>
              <a:gd name="adj1" fmla="val 50000"/>
              <a:gd name="adj2" fmla="val 0"/>
            </a:avLst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dirty="0"/>
              <a:t>Scanner </a:t>
            </a:r>
            <a:r>
              <a:rPr lang="it-IT" altLang="en-US" sz="2000" dirty="0" smtClean="0"/>
              <a:t>con rivelatore </a:t>
            </a:r>
            <a:r>
              <a:rPr lang="it-IT" altLang="en-US" sz="2000" dirty="0" err="1" smtClean="0"/>
              <a:t>InGaAs</a:t>
            </a:r>
            <a:r>
              <a:rPr lang="it-IT" altLang="en-US" sz="2000" dirty="0" smtClean="0">
                <a:latin typeface="Times New Roman" pitchFamily="18" charset="0"/>
              </a:rPr>
              <a:t>  </a:t>
            </a:r>
            <a:r>
              <a:rPr lang="it-IT" altLang="en-US" sz="2000" dirty="0" smtClean="0">
                <a:latin typeface="Times New Roman" pitchFamily="18" charset="0"/>
              </a:rPr>
              <a:t>(INOA 1999)</a:t>
            </a:r>
            <a:endParaRPr lang="it-IT" altLang="en-US" sz="2000" dirty="0">
              <a:latin typeface="Times New Roman" pitchFamily="18" charset="0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4351338" y="5126038"/>
            <a:ext cx="157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900113" y="2276475"/>
            <a:ext cx="314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2428860" y="6215083"/>
            <a:ext cx="6715140" cy="307777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Raffaello. Sposalizio della vergine (</a:t>
            </a:r>
            <a:r>
              <a:rPr lang="it-IT" altLang="en-US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detail</a:t>
            </a:r>
            <a:r>
              <a:rPr lang="it-IT" altLang="en-US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 </a:t>
            </a:r>
            <a:r>
              <a:rPr lang="it-IT" altLang="en-US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Pinacoteca </a:t>
            </a:r>
            <a:r>
              <a:rPr lang="it-IT" altLang="en-US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 Brera, Milano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00100" y="285729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Il disegno soggiacente (</a:t>
            </a:r>
            <a:r>
              <a:rPr lang="it-IT" alt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underdrawing</a:t>
            </a: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) </a:t>
            </a:r>
            <a:endParaRPr lang="it-IT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8305800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Allo stato attuale si hanno due classi di dispositivi per l</a:t>
            </a:r>
            <a:r>
              <a:rPr lang="it-IT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IR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- Rivelatori Silicio media penetrazione IR ma alta risoluzione (10 </a:t>
            </a:r>
            <a:r>
              <a:rPr lang="it-IT" altLang="en-US" sz="2400" dirty="0" err="1">
                <a:cs typeface="Times New Roman" pitchFamily="18" charset="0"/>
                <a:sym typeface="Symbol" pitchFamily="18" charset="2"/>
              </a:rPr>
              <a:t>mpixel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).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- </a:t>
            </a:r>
            <a:r>
              <a:rPr lang="it-IT" altLang="en-US" sz="2400" dirty="0" smtClean="0">
                <a:cs typeface="Times New Roman" pitchFamily="18" charset="0"/>
                <a:sym typeface="Symbol" pitchFamily="18" charset="2"/>
              </a:rPr>
              <a:t>Rivelatori  </a:t>
            </a:r>
            <a:r>
              <a:rPr lang="it-IT" altLang="en-US" sz="2400" dirty="0" err="1">
                <a:cs typeface="Times New Roman" pitchFamily="18" charset="0"/>
                <a:sym typeface="Symbol" pitchFamily="18" charset="2"/>
              </a:rPr>
              <a:t>InGaAs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-MCT </a:t>
            </a:r>
            <a:r>
              <a:rPr lang="it-IT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it-IT" altLang="en-US" sz="2400" dirty="0" err="1">
                <a:cs typeface="Times New Roman" pitchFamily="18" charset="0"/>
                <a:sym typeface="Symbol" pitchFamily="18" charset="2"/>
              </a:rPr>
              <a:t>PtSi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- </a:t>
            </a:r>
            <a:r>
              <a:rPr lang="it-IT" altLang="en-US" sz="2400" dirty="0" err="1">
                <a:cs typeface="Times New Roman" pitchFamily="18" charset="0"/>
                <a:sym typeface="Symbol" pitchFamily="18" charset="2"/>
              </a:rPr>
              <a:t>InSb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 alta penetrazione IR bassa risoluzione       (0,5 </a:t>
            </a:r>
            <a:r>
              <a:rPr lang="it-IT" altLang="en-US" sz="2400" dirty="0" err="1">
                <a:cs typeface="Times New Roman" pitchFamily="18" charset="0"/>
                <a:sym typeface="Symbol" pitchFamily="18" charset="2"/>
              </a:rPr>
              <a:t>mpixel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) 	necessit</a:t>
            </a:r>
            <a:r>
              <a:rPr lang="it-IT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à</a:t>
            </a:r>
            <a:r>
              <a:rPr lang="it-IT" altLang="en-US" sz="2400" dirty="0">
                <a:cs typeface="Times New Roman" pitchFamily="18" charset="0"/>
                <a:sym typeface="Symbol" pitchFamily="18" charset="2"/>
              </a:rPr>
              <a:t> di sistemi di scansione meccanica.</a:t>
            </a:r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auto">
          <a:xfrm>
            <a:off x="5220072" y="3429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5288" y="4581525"/>
            <a:ext cx="8001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</a:pPr>
            <a:r>
              <a:rPr lang="it-IT" altLang="en-US" sz="2400">
                <a:cs typeface="Times New Roman" pitchFamily="18" charset="0"/>
                <a:sym typeface="Symbol" pitchFamily="18" charset="2"/>
              </a:rPr>
              <a:t>La scelta sul tipo di misura da intraprendere deve essere fatta in base ai materiali (tipo di pigmenti e del disegno), all</a:t>
            </a:r>
            <a:r>
              <a:rPr lang="it-IT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</a:t>
            </a:r>
            <a:r>
              <a:rPr lang="it-IT" altLang="en-US" sz="2400">
                <a:cs typeface="Times New Roman" pitchFamily="18" charset="0"/>
                <a:sym typeface="Symbol" pitchFamily="18" charset="2"/>
              </a:rPr>
              <a:t>autore (scuola periodo), all</a:t>
            </a:r>
            <a:r>
              <a:rPr lang="it-IT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</a:t>
            </a:r>
            <a:r>
              <a:rPr lang="it-IT" altLang="en-US" sz="2400">
                <a:cs typeface="Times New Roman" pitchFamily="18" charset="0"/>
                <a:sym typeface="Symbol" pitchFamily="18" charset="2"/>
              </a:rPr>
              <a:t>obbiettivo (studio/conservazione/documentazione), alle risorse economiche e umane disponibili.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000" b="1" dirty="0" smtClean="0">
                <a:solidFill>
                  <a:schemeClr val="bg1"/>
                </a:solidFill>
                <a:latin typeface="Calibri" pitchFamily="34" charset="0"/>
              </a:rPr>
              <a:t>Osservazioni conclusive sull’analisi di </a:t>
            </a:r>
            <a:r>
              <a:rPr lang="it-IT" altLang="en-US" sz="2000" b="1" smtClean="0">
                <a:solidFill>
                  <a:schemeClr val="bg1"/>
                </a:solidFill>
                <a:latin typeface="Calibri" pitchFamily="34" charset="0"/>
              </a:rPr>
              <a:t>opere pittoriche:</a:t>
            </a:r>
            <a:endParaRPr lang="it-IT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66" name="Object 2"/>
          <p:cNvGraphicFramePr>
            <a:graphicFrameLocks noChangeAspect="1"/>
          </p:cNvGraphicFramePr>
          <p:nvPr/>
        </p:nvGraphicFramePr>
        <p:xfrm>
          <a:off x="250825" y="260350"/>
          <a:ext cx="4232275" cy="55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Photo Editor Photo" r:id="rId3" imgW="11403017" imgH="15600000" progId="">
                  <p:embed/>
                </p:oleObj>
              </mc:Choice>
              <mc:Fallback>
                <p:oleObj name="Photo Editor Photo" r:id="rId3" imgW="11403017" imgH="15600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962"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4232275" cy="550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403350" y="1628775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6804025" y="692150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139274" name="Group 10"/>
          <p:cNvGrpSpPr>
            <a:grpSpLocks/>
          </p:cNvGrpSpPr>
          <p:nvPr/>
        </p:nvGrpSpPr>
        <p:grpSpPr bwMode="auto">
          <a:xfrm>
            <a:off x="4000496" y="285728"/>
            <a:ext cx="4286280" cy="5500726"/>
            <a:chOff x="1429" y="471"/>
            <a:chExt cx="2585" cy="3493"/>
          </a:xfrm>
        </p:grpSpPr>
        <p:pic>
          <p:nvPicPr>
            <p:cNvPr id="7176" name="Picture 11" descr="rifle1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9" y="471"/>
              <a:ext cx="2585" cy="3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76" name="Text Box 12"/>
            <p:cNvSpPr txBox="1">
              <a:spLocks noChangeArrowheads="1"/>
            </p:cNvSpPr>
            <p:nvPr/>
          </p:nvSpPr>
          <p:spPr bwMode="auto">
            <a:xfrm>
              <a:off x="3515" y="3702"/>
              <a:ext cx="499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SzPct val="65000"/>
                <a:defRPr/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2003</a:t>
              </a:r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14480" y="6215082"/>
            <a:ext cx="7429520" cy="338554"/>
          </a:xfrm>
          <a:prstGeom prst="rect">
            <a:avLst/>
          </a:prstGeom>
          <a:solidFill>
            <a:srgbClr val="990033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Bramantino</a:t>
            </a:r>
            <a:r>
              <a:rPr lang="it-IT" alt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altLang="en-US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Sacra Famiglia</a:t>
            </a:r>
            <a:r>
              <a:rPr lang="it-IT" alt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Pinacoteca di Brera, Milano. </a:t>
            </a:r>
            <a:endParaRPr lang="it-IT" alt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SPETTR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6200" y="1252538"/>
            <a:ext cx="95250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143000" y="5867400"/>
            <a:ext cx="295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RIFLETTOGRAFIA</a:t>
            </a:r>
            <a:endParaRPr lang="en-GB" sz="24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114800" y="5867400"/>
            <a:ext cx="2542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TERMOVISIONE</a:t>
            </a:r>
            <a:endParaRPr lang="en-GB" sz="24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057400" y="5562600"/>
            <a:ext cx="1981200" cy="228600"/>
          </a:xfrm>
          <a:prstGeom prst="rect">
            <a:avLst/>
          </a:prstGeom>
          <a:solidFill>
            <a:srgbClr val="00FFCC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191000" y="5562600"/>
            <a:ext cx="1981200" cy="2286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2296" name="Freeform 8"/>
          <p:cNvSpPr>
            <a:spLocks/>
          </p:cNvSpPr>
          <p:nvPr/>
        </p:nvSpPr>
        <p:spPr bwMode="auto">
          <a:xfrm>
            <a:off x="1692275" y="6381750"/>
            <a:ext cx="1800225" cy="369332"/>
          </a:xfrm>
          <a:custGeom>
            <a:avLst/>
            <a:gdLst>
              <a:gd name="T0" fmla="*/ 0 w 1542"/>
              <a:gd name="T1" fmla="*/ 572077056 h 227"/>
              <a:gd name="T2" fmla="*/ 185363634 w 1542"/>
              <a:gd name="T3" fmla="*/ 0 h 227"/>
              <a:gd name="T4" fmla="*/ 370726102 w 1542"/>
              <a:gd name="T5" fmla="*/ 572077056 h 227"/>
              <a:gd name="T6" fmla="*/ 618785899 w 1542"/>
              <a:gd name="T7" fmla="*/ 0 h 227"/>
              <a:gd name="T8" fmla="*/ 804149533 w 1542"/>
              <a:gd name="T9" fmla="*/ 572077056 h 227"/>
              <a:gd name="T10" fmla="*/ 1050846904 w 1542"/>
              <a:gd name="T11" fmla="*/ 0 h 227"/>
              <a:gd name="T12" fmla="*/ 1236209371 w 1542"/>
              <a:gd name="T13" fmla="*/ 572077056 h 227"/>
              <a:gd name="T14" fmla="*/ 1484269168 w 1542"/>
              <a:gd name="T15" fmla="*/ 0 h 227"/>
              <a:gd name="T16" fmla="*/ 1669632803 w 1542"/>
              <a:gd name="T17" fmla="*/ 572077056 h 227"/>
              <a:gd name="T18" fmla="*/ 1916329005 w 1542"/>
              <a:gd name="T19" fmla="*/ 0 h 227"/>
              <a:gd name="T20" fmla="*/ 2101692640 w 1542"/>
              <a:gd name="T21" fmla="*/ 572077056 h 2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42" h="227">
                <a:moveTo>
                  <a:pt x="0" y="227"/>
                </a:moveTo>
                <a:cubicBezTo>
                  <a:pt x="45" y="113"/>
                  <a:pt x="91" y="0"/>
                  <a:pt x="136" y="0"/>
                </a:cubicBezTo>
                <a:cubicBezTo>
                  <a:pt x="181" y="0"/>
                  <a:pt x="219" y="227"/>
                  <a:pt x="272" y="227"/>
                </a:cubicBezTo>
                <a:cubicBezTo>
                  <a:pt x="325" y="227"/>
                  <a:pt x="401" y="0"/>
                  <a:pt x="454" y="0"/>
                </a:cubicBezTo>
                <a:cubicBezTo>
                  <a:pt x="507" y="0"/>
                  <a:pt x="537" y="227"/>
                  <a:pt x="590" y="227"/>
                </a:cubicBezTo>
                <a:cubicBezTo>
                  <a:pt x="643" y="227"/>
                  <a:pt x="718" y="0"/>
                  <a:pt x="771" y="0"/>
                </a:cubicBezTo>
                <a:cubicBezTo>
                  <a:pt x="824" y="0"/>
                  <a:pt x="854" y="227"/>
                  <a:pt x="907" y="227"/>
                </a:cubicBezTo>
                <a:cubicBezTo>
                  <a:pt x="960" y="227"/>
                  <a:pt x="1036" y="0"/>
                  <a:pt x="1089" y="0"/>
                </a:cubicBezTo>
                <a:cubicBezTo>
                  <a:pt x="1142" y="0"/>
                  <a:pt x="1172" y="227"/>
                  <a:pt x="1225" y="227"/>
                </a:cubicBezTo>
                <a:cubicBezTo>
                  <a:pt x="1278" y="227"/>
                  <a:pt x="1353" y="0"/>
                  <a:pt x="1406" y="0"/>
                </a:cubicBezTo>
                <a:cubicBezTo>
                  <a:pt x="1459" y="0"/>
                  <a:pt x="1500" y="113"/>
                  <a:pt x="1542" y="227"/>
                </a:cubicBezTo>
              </a:path>
            </a:pathLst>
          </a:custGeom>
          <a:noFill/>
          <a:ln w="1270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>
              <a:latin typeface="+mj-lt"/>
            </a:endParaRPr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4284663" y="6308725"/>
            <a:ext cx="3095625" cy="369332"/>
          </a:xfrm>
          <a:custGeom>
            <a:avLst/>
            <a:gdLst>
              <a:gd name="T0" fmla="*/ 0 w 1542"/>
              <a:gd name="T1" fmla="*/ 572077056 h 227"/>
              <a:gd name="T2" fmla="*/ 548108311 w 1542"/>
              <a:gd name="T3" fmla="*/ 0 h 227"/>
              <a:gd name="T4" fmla="*/ 1096218630 w 1542"/>
              <a:gd name="T5" fmla="*/ 572077056 h 227"/>
              <a:gd name="T6" fmla="*/ 1829717136 w 1542"/>
              <a:gd name="T7" fmla="*/ 0 h 227"/>
              <a:gd name="T8" fmla="*/ 2147483646 w 1542"/>
              <a:gd name="T9" fmla="*/ 572077056 h 227"/>
              <a:gd name="T10" fmla="*/ 2147483646 w 1542"/>
              <a:gd name="T11" fmla="*/ 0 h 227"/>
              <a:gd name="T12" fmla="*/ 2147483646 w 1542"/>
              <a:gd name="T13" fmla="*/ 572077056 h 227"/>
              <a:gd name="T14" fmla="*/ 2147483646 w 1542"/>
              <a:gd name="T15" fmla="*/ 0 h 227"/>
              <a:gd name="T16" fmla="*/ 2147483646 w 1542"/>
              <a:gd name="T17" fmla="*/ 572077056 h 227"/>
              <a:gd name="T18" fmla="*/ 2147483646 w 1542"/>
              <a:gd name="T19" fmla="*/ 0 h 227"/>
              <a:gd name="T20" fmla="*/ 2147483646 w 1542"/>
              <a:gd name="T21" fmla="*/ 572077056 h 2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42" h="227">
                <a:moveTo>
                  <a:pt x="0" y="227"/>
                </a:moveTo>
                <a:cubicBezTo>
                  <a:pt x="45" y="113"/>
                  <a:pt x="91" y="0"/>
                  <a:pt x="136" y="0"/>
                </a:cubicBezTo>
                <a:cubicBezTo>
                  <a:pt x="181" y="0"/>
                  <a:pt x="219" y="227"/>
                  <a:pt x="272" y="227"/>
                </a:cubicBezTo>
                <a:cubicBezTo>
                  <a:pt x="325" y="227"/>
                  <a:pt x="401" y="0"/>
                  <a:pt x="454" y="0"/>
                </a:cubicBezTo>
                <a:cubicBezTo>
                  <a:pt x="507" y="0"/>
                  <a:pt x="537" y="227"/>
                  <a:pt x="590" y="227"/>
                </a:cubicBezTo>
                <a:cubicBezTo>
                  <a:pt x="643" y="227"/>
                  <a:pt x="718" y="0"/>
                  <a:pt x="771" y="0"/>
                </a:cubicBezTo>
                <a:cubicBezTo>
                  <a:pt x="824" y="0"/>
                  <a:pt x="854" y="227"/>
                  <a:pt x="907" y="227"/>
                </a:cubicBezTo>
                <a:cubicBezTo>
                  <a:pt x="960" y="227"/>
                  <a:pt x="1036" y="0"/>
                  <a:pt x="1089" y="0"/>
                </a:cubicBezTo>
                <a:cubicBezTo>
                  <a:pt x="1142" y="0"/>
                  <a:pt x="1172" y="227"/>
                  <a:pt x="1225" y="227"/>
                </a:cubicBezTo>
                <a:cubicBezTo>
                  <a:pt x="1278" y="227"/>
                  <a:pt x="1353" y="0"/>
                  <a:pt x="1406" y="0"/>
                </a:cubicBezTo>
                <a:cubicBezTo>
                  <a:pt x="1459" y="0"/>
                  <a:pt x="1500" y="113"/>
                  <a:pt x="1542" y="227"/>
                </a:cubicBezTo>
              </a:path>
            </a:pathLst>
          </a:custGeom>
          <a:noFill/>
          <a:ln w="38100" cap="flat" cmpd="sng">
            <a:solidFill>
              <a:srgbClr val="FF7C8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>
              <a:latin typeface="+mj-lt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164114" y="641757"/>
            <a:ext cx="5762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>
              <a:latin typeface="+mj-lt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164114" y="107276"/>
            <a:ext cx="3529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alt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2300" name="Freeform 12"/>
          <p:cNvSpPr>
            <a:spLocks/>
          </p:cNvSpPr>
          <p:nvPr/>
        </p:nvSpPr>
        <p:spPr bwMode="auto">
          <a:xfrm>
            <a:off x="144462" y="641757"/>
            <a:ext cx="3095625" cy="369332"/>
          </a:xfrm>
          <a:custGeom>
            <a:avLst/>
            <a:gdLst>
              <a:gd name="T0" fmla="*/ 0 w 1542"/>
              <a:gd name="T1" fmla="*/ 572077056 h 227"/>
              <a:gd name="T2" fmla="*/ 548108311 w 1542"/>
              <a:gd name="T3" fmla="*/ 0 h 227"/>
              <a:gd name="T4" fmla="*/ 1096218630 w 1542"/>
              <a:gd name="T5" fmla="*/ 572077056 h 227"/>
              <a:gd name="T6" fmla="*/ 1829717136 w 1542"/>
              <a:gd name="T7" fmla="*/ 0 h 227"/>
              <a:gd name="T8" fmla="*/ 2147483646 w 1542"/>
              <a:gd name="T9" fmla="*/ 572077056 h 227"/>
              <a:gd name="T10" fmla="*/ 2147483646 w 1542"/>
              <a:gd name="T11" fmla="*/ 0 h 227"/>
              <a:gd name="T12" fmla="*/ 2147483646 w 1542"/>
              <a:gd name="T13" fmla="*/ 572077056 h 227"/>
              <a:gd name="T14" fmla="*/ 2147483646 w 1542"/>
              <a:gd name="T15" fmla="*/ 0 h 227"/>
              <a:gd name="T16" fmla="*/ 2147483646 w 1542"/>
              <a:gd name="T17" fmla="*/ 572077056 h 227"/>
              <a:gd name="T18" fmla="*/ 2147483646 w 1542"/>
              <a:gd name="T19" fmla="*/ 0 h 227"/>
              <a:gd name="T20" fmla="*/ 2147483646 w 1542"/>
              <a:gd name="T21" fmla="*/ 572077056 h 2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42" h="227">
                <a:moveTo>
                  <a:pt x="0" y="227"/>
                </a:moveTo>
                <a:cubicBezTo>
                  <a:pt x="45" y="113"/>
                  <a:pt x="91" y="0"/>
                  <a:pt x="136" y="0"/>
                </a:cubicBezTo>
                <a:cubicBezTo>
                  <a:pt x="181" y="0"/>
                  <a:pt x="219" y="227"/>
                  <a:pt x="272" y="227"/>
                </a:cubicBezTo>
                <a:cubicBezTo>
                  <a:pt x="325" y="227"/>
                  <a:pt x="401" y="0"/>
                  <a:pt x="454" y="0"/>
                </a:cubicBezTo>
                <a:cubicBezTo>
                  <a:pt x="507" y="0"/>
                  <a:pt x="537" y="227"/>
                  <a:pt x="590" y="227"/>
                </a:cubicBezTo>
                <a:cubicBezTo>
                  <a:pt x="643" y="227"/>
                  <a:pt x="718" y="0"/>
                  <a:pt x="771" y="0"/>
                </a:cubicBezTo>
                <a:cubicBezTo>
                  <a:pt x="824" y="0"/>
                  <a:pt x="854" y="227"/>
                  <a:pt x="907" y="227"/>
                </a:cubicBezTo>
                <a:cubicBezTo>
                  <a:pt x="960" y="227"/>
                  <a:pt x="1036" y="0"/>
                  <a:pt x="1089" y="0"/>
                </a:cubicBezTo>
                <a:cubicBezTo>
                  <a:pt x="1142" y="0"/>
                  <a:pt x="1172" y="227"/>
                  <a:pt x="1225" y="227"/>
                </a:cubicBezTo>
                <a:cubicBezTo>
                  <a:pt x="1278" y="227"/>
                  <a:pt x="1353" y="0"/>
                  <a:pt x="1406" y="0"/>
                </a:cubicBezTo>
                <a:cubicBezTo>
                  <a:pt x="1459" y="0"/>
                  <a:pt x="1500" y="113"/>
                  <a:pt x="1542" y="227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>
              <a:latin typeface="+mj-lt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15856" y="221935"/>
            <a:ext cx="5436096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3200" b="1" dirty="0" smtClean="0">
                <a:solidFill>
                  <a:schemeClr val="bg1"/>
                </a:solidFill>
                <a:latin typeface="Calibri" pitchFamily="34" charset="0"/>
              </a:rPr>
              <a:t>L’infrarosso:</a:t>
            </a:r>
            <a:endParaRPr lang="it-IT" alt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57575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190750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1905000" y="457200"/>
            <a:ext cx="683736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1905000" y="457200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8742363" y="457200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1905000" y="974725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8742363" y="974725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04800" y="17526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400" b="1">
                <a:latin typeface="Garamond" pitchFamily="18" charset="0"/>
                <a:cs typeface="Times New Roman" pitchFamily="18" charset="0"/>
              </a:rPr>
              <a:t>regioni:</a:t>
            </a:r>
            <a:endParaRPr lang="it-IT" altLang="en-US" sz="1400" b="1">
              <a:latin typeface="Garamond" pitchFamily="18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752600" y="304800"/>
            <a:ext cx="683736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752600" y="304800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8589963" y="304800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8589963" y="822325"/>
            <a:ext cx="0" cy="517525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6" name="Rectangle 14" descr="75%"/>
          <p:cNvSpPr>
            <a:spLocks noChangeArrowheads="1"/>
          </p:cNvSpPr>
          <p:nvPr/>
        </p:nvSpPr>
        <p:spPr bwMode="auto">
          <a:xfrm flipV="1">
            <a:off x="1354138" y="1298575"/>
            <a:ext cx="1008062" cy="301625"/>
          </a:xfrm>
          <a:prstGeom prst="rect">
            <a:avLst/>
          </a:prstGeom>
          <a:pattFill prst="pct75">
            <a:fgClr>
              <a:schemeClr val="bg2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27" name="Rectangle 15" descr="75%"/>
          <p:cNvSpPr>
            <a:spLocks noChangeArrowheads="1"/>
          </p:cNvSpPr>
          <p:nvPr/>
        </p:nvSpPr>
        <p:spPr bwMode="auto">
          <a:xfrm flipV="1">
            <a:off x="2209800" y="1295400"/>
            <a:ext cx="914400" cy="304800"/>
          </a:xfrm>
          <a:prstGeom prst="rect">
            <a:avLst/>
          </a:prstGeom>
          <a:pattFill prst="pct75">
            <a:fgClr>
              <a:schemeClr val="folHlink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28" name="Rectangle 16" descr="75%"/>
          <p:cNvSpPr>
            <a:spLocks noChangeArrowheads="1"/>
          </p:cNvSpPr>
          <p:nvPr/>
        </p:nvSpPr>
        <p:spPr bwMode="auto">
          <a:xfrm flipV="1">
            <a:off x="3049588" y="1295400"/>
            <a:ext cx="609600" cy="304800"/>
          </a:xfrm>
          <a:prstGeom prst="rect">
            <a:avLst/>
          </a:prstGeom>
          <a:pattFill prst="pct75">
            <a:fgClr>
              <a:srgbClr val="9933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 flipV="1">
            <a:off x="3652838" y="1676400"/>
            <a:ext cx="15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0" name="Rectangle 18" descr="Diagonali scure verso l'alto"/>
          <p:cNvSpPr>
            <a:spLocks noChangeArrowheads="1"/>
          </p:cNvSpPr>
          <p:nvPr/>
        </p:nvSpPr>
        <p:spPr bwMode="auto">
          <a:xfrm flipV="1">
            <a:off x="3886200" y="1295400"/>
            <a:ext cx="1258888" cy="309563"/>
          </a:xfrm>
          <a:prstGeom prst="rect">
            <a:avLst/>
          </a:prstGeom>
          <a:pattFill prst="dkUpDiag">
            <a:fgClr>
              <a:srgbClr val="CC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1" name="Rectangle 19" descr="Diagonali scure verso il basso"/>
          <p:cNvSpPr>
            <a:spLocks noChangeArrowheads="1"/>
          </p:cNvSpPr>
          <p:nvPr/>
        </p:nvSpPr>
        <p:spPr bwMode="auto">
          <a:xfrm flipV="1">
            <a:off x="5145088" y="1295400"/>
            <a:ext cx="609600" cy="304800"/>
          </a:xfrm>
          <a:prstGeom prst="rect">
            <a:avLst/>
          </a:prstGeom>
          <a:pattFill prst="dkDnDiag">
            <a:fgClr>
              <a:schemeClr val="folHlink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2" name="Rectangle 20" descr="Diagonali scure verso l'alto"/>
          <p:cNvSpPr>
            <a:spLocks noChangeArrowheads="1"/>
          </p:cNvSpPr>
          <p:nvPr/>
        </p:nvSpPr>
        <p:spPr bwMode="auto">
          <a:xfrm flipV="1">
            <a:off x="5754688" y="1295400"/>
            <a:ext cx="2476500" cy="304800"/>
          </a:xfrm>
          <a:prstGeom prst="rect">
            <a:avLst/>
          </a:prstGeom>
          <a:pattFill prst="dkUpDiag">
            <a:fgClr>
              <a:srgbClr val="80808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7229475" y="1524000"/>
            <a:ext cx="398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6831013" y="1524000"/>
            <a:ext cx="39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6416675" y="1524000"/>
            <a:ext cx="414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5572125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5994400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5148263" y="1524000"/>
            <a:ext cx="4238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4725988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4303713" y="1524000"/>
            <a:ext cx="42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3879850" y="1524000"/>
            <a:ext cx="423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3036888" y="1524000"/>
            <a:ext cx="420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2613025" y="1524000"/>
            <a:ext cx="423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1771650" y="1524000"/>
            <a:ext cx="419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GB" altLang="en-US" sz="2800"/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>
            <a:off x="2190750" y="1524000"/>
            <a:ext cx="1588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46" name="Line 34"/>
          <p:cNvSpPr>
            <a:spLocks noChangeShapeType="1"/>
          </p:cNvSpPr>
          <p:nvPr/>
        </p:nvSpPr>
        <p:spPr bwMode="auto">
          <a:xfrm>
            <a:off x="3036888" y="1524000"/>
            <a:ext cx="1587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>
            <a:off x="5148263" y="1524000"/>
            <a:ext cx="1587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48" name="Line 36"/>
          <p:cNvSpPr>
            <a:spLocks noChangeShapeType="1"/>
          </p:cNvSpPr>
          <p:nvPr/>
        </p:nvSpPr>
        <p:spPr bwMode="auto">
          <a:xfrm>
            <a:off x="5762625" y="1524000"/>
            <a:ext cx="1588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49" name="Line 37"/>
          <p:cNvSpPr>
            <a:spLocks noChangeShapeType="1"/>
          </p:cNvSpPr>
          <p:nvPr/>
        </p:nvSpPr>
        <p:spPr bwMode="auto">
          <a:xfrm>
            <a:off x="1373188" y="1600200"/>
            <a:ext cx="6856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1905000" y="3048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it-IT" altLang="en-US" sz="2400" b="1" dirty="0">
                <a:solidFill>
                  <a:srgbClr val="FFFF66"/>
                </a:solidFill>
                <a:latin typeface="Garamond" pitchFamily="18" charset="0"/>
                <a:cs typeface="Times New Roman" pitchFamily="18" charset="0"/>
              </a:rPr>
              <a:t>LO SPETTRO ELETTROMAGNETICO</a:t>
            </a:r>
            <a:endParaRPr lang="it-IT" altLang="en-US" sz="2400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1373188" y="17399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RAGGI </a:t>
            </a:r>
            <a:r>
              <a:rPr lang="it-IT" altLang="en-US" sz="1400" b="1">
                <a:latin typeface="Garamond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2209800" y="17526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RAGGI X</a:t>
            </a: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3125788" y="1752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UV </a:t>
            </a: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3962400" y="17526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INFRAROSSO</a:t>
            </a:r>
          </a:p>
        </p:txBody>
      </p:sp>
      <p:sp>
        <p:nvSpPr>
          <p:cNvPr id="13355" name="Text Box 43"/>
          <p:cNvSpPr txBox="1">
            <a:spLocks noChangeArrowheads="1"/>
          </p:cNvSpPr>
          <p:nvPr/>
        </p:nvSpPr>
        <p:spPr bwMode="auto">
          <a:xfrm>
            <a:off x="5183188" y="1752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800" b="1">
                <a:latin typeface="Garamond" pitchFamily="18" charset="0"/>
                <a:cs typeface="Times New Roman" pitchFamily="18" charset="0"/>
              </a:rPr>
              <a:t>MICRO-</a:t>
            </a:r>
          </a:p>
          <a:p>
            <a:pPr eaLnBrk="1" hangingPunct="1"/>
            <a:r>
              <a:rPr lang="it-IT" altLang="en-US" sz="800" b="1">
                <a:latin typeface="Garamond" pitchFamily="18" charset="0"/>
                <a:cs typeface="Times New Roman" pitchFamily="18" charset="0"/>
              </a:rPr>
              <a:t>ONDE</a:t>
            </a:r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6326188" y="175260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ONDE RADIO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 rot="5400000">
            <a:off x="3148013" y="2263775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vicino</a:t>
            </a:r>
          </a:p>
        </p:txBody>
      </p:sp>
      <p:sp>
        <p:nvSpPr>
          <p:cNvPr id="13358" name="Text Box 46"/>
          <p:cNvSpPr txBox="1">
            <a:spLocks noChangeArrowheads="1"/>
          </p:cNvSpPr>
          <p:nvPr/>
        </p:nvSpPr>
        <p:spPr bwMode="auto">
          <a:xfrm rot="5400000">
            <a:off x="2873375" y="2263775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lontano</a:t>
            </a:r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 rot="5400000">
            <a:off x="3986213" y="2263775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medio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 rot="5400000">
            <a:off x="4291013" y="2263775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lontano</a:t>
            </a: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 rot="5400000">
            <a:off x="4595813" y="2263775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estremo</a:t>
            </a:r>
          </a:p>
        </p:txBody>
      </p:sp>
      <p:sp>
        <p:nvSpPr>
          <p:cNvPr id="13362" name="Line 50"/>
          <p:cNvSpPr>
            <a:spLocks noChangeShapeType="1"/>
          </p:cNvSpPr>
          <p:nvPr/>
        </p:nvSpPr>
        <p:spPr bwMode="auto">
          <a:xfrm>
            <a:off x="5143500" y="16764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363" name="Line 51"/>
          <p:cNvSpPr>
            <a:spLocks noChangeShapeType="1"/>
          </p:cNvSpPr>
          <p:nvPr/>
        </p:nvSpPr>
        <p:spPr bwMode="auto">
          <a:xfrm>
            <a:off x="3657600" y="1295400"/>
            <a:ext cx="1588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364" name="Text Box 52"/>
          <p:cNvSpPr txBox="1">
            <a:spLocks noChangeArrowheads="1"/>
          </p:cNvSpPr>
          <p:nvPr/>
        </p:nvSpPr>
        <p:spPr bwMode="auto">
          <a:xfrm rot="5400000">
            <a:off x="6423025" y="2314575"/>
            <a:ext cx="763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medie</a:t>
            </a:r>
          </a:p>
        </p:txBody>
      </p:sp>
      <p:sp>
        <p:nvSpPr>
          <p:cNvPr id="13365" name="Text Box 53"/>
          <p:cNvSpPr txBox="1">
            <a:spLocks noChangeArrowheads="1"/>
          </p:cNvSpPr>
          <p:nvPr/>
        </p:nvSpPr>
        <p:spPr bwMode="auto">
          <a:xfrm rot="5400000">
            <a:off x="7019925" y="2314575"/>
            <a:ext cx="763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lunghe</a:t>
            </a:r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 rot="5400000">
            <a:off x="5953125" y="2314575"/>
            <a:ext cx="763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corte</a:t>
            </a:r>
          </a:p>
        </p:txBody>
      </p:sp>
      <p:sp>
        <p:nvSpPr>
          <p:cNvPr id="13367" name="Text Box 55"/>
          <p:cNvSpPr txBox="1">
            <a:spLocks noChangeArrowheads="1"/>
          </p:cNvSpPr>
          <p:nvPr/>
        </p:nvSpPr>
        <p:spPr bwMode="auto">
          <a:xfrm rot="5400000">
            <a:off x="5573713" y="2289175"/>
            <a:ext cx="763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>
                <a:latin typeface="Garamond" pitchFamily="18" charset="0"/>
                <a:cs typeface="Times New Roman" pitchFamily="18" charset="0"/>
              </a:rPr>
              <a:t>E-VHF</a:t>
            </a:r>
          </a:p>
        </p:txBody>
      </p:sp>
      <p:sp>
        <p:nvSpPr>
          <p:cNvPr id="13368" name="Rectangle 56"/>
          <p:cNvSpPr>
            <a:spLocks noChangeArrowheads="1"/>
          </p:cNvSpPr>
          <p:nvPr/>
        </p:nvSpPr>
        <p:spPr bwMode="auto">
          <a:xfrm>
            <a:off x="3657600" y="12954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 rot="5400000">
            <a:off x="3299619" y="1996281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VISIBILE</a:t>
            </a:r>
          </a:p>
        </p:txBody>
      </p:sp>
      <p:sp>
        <p:nvSpPr>
          <p:cNvPr id="13370" name="Line 58"/>
          <p:cNvSpPr>
            <a:spLocks noChangeShapeType="1"/>
          </p:cNvSpPr>
          <p:nvPr/>
        </p:nvSpPr>
        <p:spPr bwMode="auto">
          <a:xfrm>
            <a:off x="3657600" y="15240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3886200" y="2133600"/>
            <a:ext cx="228600" cy="609600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72" name="Line 60"/>
          <p:cNvSpPr>
            <a:spLocks noChangeShapeType="1"/>
          </p:cNvSpPr>
          <p:nvPr/>
        </p:nvSpPr>
        <p:spPr bwMode="auto">
          <a:xfrm>
            <a:off x="3886200" y="15240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373" name="Text Box 61"/>
          <p:cNvSpPr txBox="1">
            <a:spLocks noChangeArrowheads="1"/>
          </p:cNvSpPr>
          <p:nvPr/>
        </p:nvSpPr>
        <p:spPr bwMode="auto">
          <a:xfrm rot="5400000">
            <a:off x="3697288" y="2274888"/>
            <a:ext cx="687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vicino</a:t>
            </a:r>
          </a:p>
        </p:txBody>
      </p:sp>
      <p:sp>
        <p:nvSpPr>
          <p:cNvPr id="13374" name="AutoShape 62"/>
          <p:cNvSpPr>
            <a:spLocks noChangeArrowheads="1"/>
          </p:cNvSpPr>
          <p:nvPr/>
        </p:nvSpPr>
        <p:spPr bwMode="auto">
          <a:xfrm>
            <a:off x="3902075" y="2362200"/>
            <a:ext cx="762000" cy="1244600"/>
          </a:xfrm>
          <a:prstGeom prst="rtTriangle">
            <a:avLst/>
          </a:prstGeom>
          <a:solidFill>
            <a:srgbClr val="808000">
              <a:alpha val="50195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75" name="Rectangle 63"/>
          <p:cNvSpPr>
            <a:spLocks noChangeArrowheads="1"/>
          </p:cNvSpPr>
          <p:nvPr/>
        </p:nvSpPr>
        <p:spPr bwMode="auto">
          <a:xfrm>
            <a:off x="3902075" y="1295400"/>
            <a:ext cx="227013" cy="1676400"/>
          </a:xfrm>
          <a:prstGeom prst="rect">
            <a:avLst/>
          </a:prstGeom>
          <a:solidFill>
            <a:srgbClr val="808000">
              <a:alpha val="5019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76" name="Line 64"/>
          <p:cNvSpPr>
            <a:spLocks noChangeShapeType="1"/>
          </p:cNvSpPr>
          <p:nvPr/>
        </p:nvSpPr>
        <p:spPr bwMode="auto">
          <a:xfrm>
            <a:off x="3902075" y="152400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22945" name="Group 65"/>
          <p:cNvGrpSpPr>
            <a:grpSpLocks/>
          </p:cNvGrpSpPr>
          <p:nvPr/>
        </p:nvGrpSpPr>
        <p:grpSpPr bwMode="auto">
          <a:xfrm>
            <a:off x="609600" y="2679700"/>
            <a:ext cx="7940675" cy="2616200"/>
            <a:chOff x="384" y="1688"/>
            <a:chExt cx="5002" cy="1648"/>
          </a:xfrm>
        </p:grpSpPr>
        <p:sp>
          <p:nvSpPr>
            <p:cNvPr id="13382" name="Line 66"/>
            <p:cNvSpPr>
              <a:spLocks noChangeShapeType="1"/>
            </p:cNvSpPr>
            <p:nvPr/>
          </p:nvSpPr>
          <p:spPr bwMode="auto">
            <a:xfrm>
              <a:off x="3360" y="2784"/>
              <a:ext cx="0" cy="43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83" name="Rectangle 67"/>
            <p:cNvSpPr>
              <a:spLocks noChangeArrowheads="1"/>
            </p:cNvSpPr>
            <p:nvPr/>
          </p:nvSpPr>
          <p:spPr bwMode="auto">
            <a:xfrm>
              <a:off x="2459" y="2280"/>
              <a:ext cx="480" cy="1056"/>
            </a:xfrm>
            <a:prstGeom prst="rect">
              <a:avLst/>
            </a:prstGeom>
            <a:solidFill>
              <a:srgbClr val="808000">
                <a:alpha val="50195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13384" name="Text Box 68"/>
            <p:cNvSpPr txBox="1">
              <a:spLocks noChangeArrowheads="1"/>
            </p:cNvSpPr>
            <p:nvPr/>
          </p:nvSpPr>
          <p:spPr bwMode="auto">
            <a:xfrm>
              <a:off x="4522" y="2832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latin typeface="Garamond" pitchFamily="18" charset="0"/>
                  <a:cs typeface="Times New Roman" pitchFamily="18" charset="0"/>
                </a:rPr>
                <a:t>lunghezza d’onda </a:t>
              </a:r>
            </a:p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λ </a:t>
              </a:r>
              <a:r>
                <a:rPr lang="it-IT" altLang="en-US" sz="1200">
                  <a:latin typeface="Garamond" pitchFamily="18" charset="0"/>
                </a:rPr>
                <a:t> (m)</a:t>
              </a:r>
            </a:p>
          </p:txBody>
        </p:sp>
        <p:pic>
          <p:nvPicPr>
            <p:cNvPr id="13385" name="Picture 69" descr="spettro visibile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47" y="2272"/>
              <a:ext cx="192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86" name="Line 70"/>
            <p:cNvSpPr>
              <a:spLocks noChangeShapeType="1"/>
            </p:cNvSpPr>
            <p:nvPr/>
          </p:nvSpPr>
          <p:spPr bwMode="auto">
            <a:xfrm flipH="1">
              <a:off x="539" y="1728"/>
              <a:ext cx="1775" cy="5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87" name="Line 71"/>
            <p:cNvSpPr>
              <a:spLocks noChangeShapeType="1"/>
            </p:cNvSpPr>
            <p:nvPr/>
          </p:nvSpPr>
          <p:spPr bwMode="auto">
            <a:xfrm>
              <a:off x="3250" y="1720"/>
              <a:ext cx="1969" cy="5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88" name="Rectangle 72"/>
            <p:cNvSpPr>
              <a:spLocks noChangeArrowheads="1"/>
            </p:cNvSpPr>
            <p:nvPr/>
          </p:nvSpPr>
          <p:spPr bwMode="auto">
            <a:xfrm>
              <a:off x="4214" y="2272"/>
              <a:ext cx="4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en-GB" altLang="en-US" sz="2800"/>
            </a:p>
          </p:txBody>
        </p:sp>
        <p:sp>
          <p:nvSpPr>
            <p:cNvPr id="13389" name="Rectangle 73"/>
            <p:cNvSpPr>
              <a:spLocks noChangeArrowheads="1"/>
            </p:cNvSpPr>
            <p:nvPr/>
          </p:nvSpPr>
          <p:spPr bwMode="auto">
            <a:xfrm>
              <a:off x="3539" y="2272"/>
              <a:ext cx="67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en-GB" altLang="en-US" sz="2800"/>
            </a:p>
          </p:txBody>
        </p:sp>
        <p:sp>
          <p:nvSpPr>
            <p:cNvPr id="13390" name="Rectangle 74"/>
            <p:cNvSpPr>
              <a:spLocks noChangeArrowheads="1"/>
            </p:cNvSpPr>
            <p:nvPr/>
          </p:nvSpPr>
          <p:spPr bwMode="auto">
            <a:xfrm>
              <a:off x="3089" y="2272"/>
              <a:ext cx="45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en-GB" altLang="en-US" sz="2800"/>
            </a:p>
          </p:txBody>
        </p:sp>
        <p:sp>
          <p:nvSpPr>
            <p:cNvPr id="13391" name="Rectangle 75"/>
            <p:cNvSpPr>
              <a:spLocks noChangeArrowheads="1"/>
            </p:cNvSpPr>
            <p:nvPr/>
          </p:nvSpPr>
          <p:spPr bwMode="auto">
            <a:xfrm>
              <a:off x="2459" y="2272"/>
              <a:ext cx="63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en-GB" altLang="en-US" sz="2800"/>
            </a:p>
          </p:txBody>
        </p:sp>
        <p:sp>
          <p:nvSpPr>
            <p:cNvPr id="13392" name="Line 76"/>
            <p:cNvSpPr>
              <a:spLocks noChangeShapeType="1"/>
            </p:cNvSpPr>
            <p:nvPr/>
          </p:nvSpPr>
          <p:spPr bwMode="auto">
            <a:xfrm>
              <a:off x="2459" y="2272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3" name="Line 77"/>
            <p:cNvSpPr>
              <a:spLocks noChangeShapeType="1"/>
            </p:cNvSpPr>
            <p:nvPr/>
          </p:nvSpPr>
          <p:spPr bwMode="auto">
            <a:xfrm>
              <a:off x="2459" y="2704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4" name="Line 78"/>
            <p:cNvSpPr>
              <a:spLocks noChangeShapeType="1"/>
            </p:cNvSpPr>
            <p:nvPr/>
          </p:nvSpPr>
          <p:spPr bwMode="auto">
            <a:xfrm>
              <a:off x="2459" y="2272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5" name="Line 79"/>
            <p:cNvSpPr>
              <a:spLocks noChangeShapeType="1"/>
            </p:cNvSpPr>
            <p:nvPr/>
          </p:nvSpPr>
          <p:spPr bwMode="auto">
            <a:xfrm>
              <a:off x="4619" y="2272"/>
              <a:ext cx="0" cy="432"/>
            </a:xfrm>
            <a:prstGeom prst="line">
              <a:avLst/>
            </a:prstGeom>
            <a:noFill/>
            <a:ln w="19050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6" name="Line 80"/>
            <p:cNvSpPr>
              <a:spLocks noChangeShapeType="1"/>
            </p:cNvSpPr>
            <p:nvPr/>
          </p:nvSpPr>
          <p:spPr bwMode="auto">
            <a:xfrm>
              <a:off x="3089" y="2272"/>
              <a:ext cx="0" cy="43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7" name="Line 81"/>
            <p:cNvSpPr>
              <a:spLocks noChangeShapeType="1"/>
            </p:cNvSpPr>
            <p:nvPr/>
          </p:nvSpPr>
          <p:spPr bwMode="auto">
            <a:xfrm>
              <a:off x="3539" y="2272"/>
              <a:ext cx="0" cy="43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8" name="Line 82"/>
            <p:cNvSpPr>
              <a:spLocks noChangeShapeType="1"/>
            </p:cNvSpPr>
            <p:nvPr/>
          </p:nvSpPr>
          <p:spPr bwMode="auto">
            <a:xfrm>
              <a:off x="4214" y="2272"/>
              <a:ext cx="0" cy="43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99" name="Text Box 83"/>
            <p:cNvSpPr txBox="1">
              <a:spLocks noChangeArrowheads="1"/>
            </p:cNvSpPr>
            <p:nvPr/>
          </p:nvSpPr>
          <p:spPr bwMode="auto">
            <a:xfrm rot="5400000">
              <a:off x="292" y="2780"/>
              <a:ext cx="4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380</a:t>
              </a:r>
            </a:p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nm</a:t>
              </a:r>
            </a:p>
          </p:txBody>
        </p:sp>
        <p:sp>
          <p:nvSpPr>
            <p:cNvPr id="13400" name="Text Box 84"/>
            <p:cNvSpPr txBox="1">
              <a:spLocks noChangeArrowheads="1"/>
            </p:cNvSpPr>
            <p:nvPr/>
          </p:nvSpPr>
          <p:spPr bwMode="auto">
            <a:xfrm rot="5400000">
              <a:off x="591" y="2828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450</a:t>
              </a:r>
            </a:p>
          </p:txBody>
        </p:sp>
        <p:sp>
          <p:nvSpPr>
            <p:cNvPr id="13401" name="Text Box 85"/>
            <p:cNvSpPr txBox="1">
              <a:spLocks noChangeArrowheads="1"/>
            </p:cNvSpPr>
            <p:nvPr/>
          </p:nvSpPr>
          <p:spPr bwMode="auto">
            <a:xfrm rot="5400000">
              <a:off x="843" y="2828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500</a:t>
              </a:r>
            </a:p>
          </p:txBody>
        </p:sp>
        <p:sp>
          <p:nvSpPr>
            <p:cNvPr id="13402" name="Text Box 86"/>
            <p:cNvSpPr txBox="1">
              <a:spLocks noChangeArrowheads="1"/>
            </p:cNvSpPr>
            <p:nvPr/>
          </p:nvSpPr>
          <p:spPr bwMode="auto">
            <a:xfrm rot="5400000">
              <a:off x="1349" y="2828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600</a:t>
              </a:r>
            </a:p>
          </p:txBody>
        </p:sp>
        <p:sp>
          <p:nvSpPr>
            <p:cNvPr id="13403" name="Text Box 87"/>
            <p:cNvSpPr txBox="1">
              <a:spLocks noChangeArrowheads="1"/>
            </p:cNvSpPr>
            <p:nvPr/>
          </p:nvSpPr>
          <p:spPr bwMode="auto">
            <a:xfrm rot="5400000">
              <a:off x="2213" y="2828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750 nm</a:t>
              </a:r>
            </a:p>
          </p:txBody>
        </p:sp>
        <p:sp>
          <p:nvSpPr>
            <p:cNvPr id="13404" name="Text Box 88"/>
            <p:cNvSpPr txBox="1">
              <a:spLocks noChangeArrowheads="1"/>
            </p:cNvSpPr>
            <p:nvPr/>
          </p:nvSpPr>
          <p:spPr bwMode="auto">
            <a:xfrm rot="5400000">
              <a:off x="421" y="2962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CC0099"/>
                  </a:solidFill>
                  <a:latin typeface="Garamond" pitchFamily="18" charset="0"/>
                  <a:cs typeface="Times New Roman" pitchFamily="18" charset="0"/>
                </a:rPr>
                <a:t>violetti</a:t>
              </a:r>
            </a:p>
          </p:txBody>
        </p:sp>
        <p:sp>
          <p:nvSpPr>
            <p:cNvPr id="13405" name="Text Box 89"/>
            <p:cNvSpPr txBox="1">
              <a:spLocks noChangeArrowheads="1"/>
            </p:cNvSpPr>
            <p:nvPr/>
          </p:nvSpPr>
          <p:spPr bwMode="auto">
            <a:xfrm rot="5400000">
              <a:off x="559" y="2962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0033CC"/>
                  </a:solidFill>
                  <a:latin typeface="Garamond" pitchFamily="18" charset="0"/>
                  <a:cs typeface="Times New Roman" pitchFamily="18" charset="0"/>
                </a:rPr>
                <a:t>blu</a:t>
              </a:r>
            </a:p>
          </p:txBody>
        </p:sp>
        <p:sp>
          <p:nvSpPr>
            <p:cNvPr id="13406" name="Text Box 90"/>
            <p:cNvSpPr txBox="1">
              <a:spLocks noChangeArrowheads="1"/>
            </p:cNvSpPr>
            <p:nvPr/>
          </p:nvSpPr>
          <p:spPr bwMode="auto">
            <a:xfrm rot="5400000">
              <a:off x="745" y="2962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009900"/>
                  </a:solidFill>
                  <a:latin typeface="Garamond" pitchFamily="18" charset="0"/>
                  <a:cs typeface="Times New Roman" pitchFamily="18" charset="0"/>
                </a:rPr>
                <a:t>verdi</a:t>
              </a:r>
            </a:p>
          </p:txBody>
        </p:sp>
        <p:sp>
          <p:nvSpPr>
            <p:cNvPr id="13407" name="Text Box 91"/>
            <p:cNvSpPr txBox="1">
              <a:spLocks noChangeArrowheads="1"/>
            </p:cNvSpPr>
            <p:nvPr/>
          </p:nvSpPr>
          <p:spPr bwMode="auto">
            <a:xfrm rot="5400000">
              <a:off x="985" y="2962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FFCC00"/>
                  </a:solidFill>
                  <a:latin typeface="Garamond" pitchFamily="18" charset="0"/>
                  <a:cs typeface="Times New Roman" pitchFamily="18" charset="0"/>
                </a:rPr>
                <a:t>gialli</a:t>
              </a:r>
            </a:p>
          </p:txBody>
        </p:sp>
        <p:sp>
          <p:nvSpPr>
            <p:cNvPr id="13408" name="Text Box 92"/>
            <p:cNvSpPr txBox="1">
              <a:spLocks noChangeArrowheads="1"/>
            </p:cNvSpPr>
            <p:nvPr/>
          </p:nvSpPr>
          <p:spPr bwMode="auto">
            <a:xfrm rot="5400000">
              <a:off x="1273" y="2962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FF9900"/>
                  </a:solidFill>
                  <a:latin typeface="Garamond" pitchFamily="18" charset="0"/>
                  <a:cs typeface="Times New Roman" pitchFamily="18" charset="0"/>
                </a:rPr>
                <a:t>aranci</a:t>
              </a:r>
            </a:p>
          </p:txBody>
        </p:sp>
        <p:sp>
          <p:nvSpPr>
            <p:cNvPr id="13409" name="Text Box 93"/>
            <p:cNvSpPr txBox="1">
              <a:spLocks noChangeArrowheads="1"/>
            </p:cNvSpPr>
            <p:nvPr/>
          </p:nvSpPr>
          <p:spPr bwMode="auto">
            <a:xfrm rot="5400000">
              <a:off x="1753" y="2968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200" b="1">
                  <a:solidFill>
                    <a:srgbClr val="FF3300"/>
                  </a:solidFill>
                  <a:latin typeface="Garamond" pitchFamily="18" charset="0"/>
                  <a:cs typeface="Times New Roman" pitchFamily="18" charset="0"/>
                </a:rPr>
                <a:t>rossi</a:t>
              </a:r>
            </a:p>
          </p:txBody>
        </p:sp>
        <p:sp>
          <p:nvSpPr>
            <p:cNvPr id="13410" name="Text Box 94"/>
            <p:cNvSpPr txBox="1">
              <a:spLocks noChangeArrowheads="1"/>
            </p:cNvSpPr>
            <p:nvPr/>
          </p:nvSpPr>
          <p:spPr bwMode="auto">
            <a:xfrm rot="5400000">
              <a:off x="2895" y="2828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3 μm </a:t>
              </a:r>
            </a:p>
          </p:txBody>
        </p:sp>
        <p:sp>
          <p:nvSpPr>
            <p:cNvPr id="13411" name="Line 95"/>
            <p:cNvSpPr>
              <a:spLocks noChangeShapeType="1"/>
            </p:cNvSpPr>
            <p:nvPr/>
          </p:nvSpPr>
          <p:spPr bwMode="auto">
            <a:xfrm>
              <a:off x="4427" y="2706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412" name="Text Box 96"/>
            <p:cNvSpPr txBox="1">
              <a:spLocks noChangeArrowheads="1"/>
            </p:cNvSpPr>
            <p:nvPr/>
          </p:nvSpPr>
          <p:spPr bwMode="auto">
            <a:xfrm rot="5400000">
              <a:off x="3375" y="2834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6 μm </a:t>
              </a:r>
            </a:p>
          </p:txBody>
        </p:sp>
        <p:sp>
          <p:nvSpPr>
            <p:cNvPr id="13413" name="Text Box 97"/>
            <p:cNvSpPr txBox="1">
              <a:spLocks noChangeArrowheads="1"/>
            </p:cNvSpPr>
            <p:nvPr/>
          </p:nvSpPr>
          <p:spPr bwMode="auto">
            <a:xfrm rot="5400000">
              <a:off x="3999" y="2834"/>
              <a:ext cx="4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it-IT" altLang="en-US" sz="1000">
                  <a:latin typeface="Garamond" pitchFamily="18" charset="0"/>
                  <a:cs typeface="Times New Roman" pitchFamily="18" charset="0"/>
                </a:rPr>
                <a:t>15 μm </a:t>
              </a:r>
            </a:p>
          </p:txBody>
        </p:sp>
        <p:sp>
          <p:nvSpPr>
            <p:cNvPr id="13414" name="Text Box 98"/>
            <p:cNvSpPr txBox="1">
              <a:spLocks noChangeArrowheads="1"/>
            </p:cNvSpPr>
            <p:nvPr/>
          </p:nvSpPr>
          <p:spPr bwMode="auto">
            <a:xfrm rot="5400000">
              <a:off x="3130" y="2347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IR</a:t>
              </a:r>
            </a:p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medio</a:t>
              </a:r>
            </a:p>
          </p:txBody>
        </p:sp>
        <p:sp>
          <p:nvSpPr>
            <p:cNvPr id="13415" name="Text Box 99"/>
            <p:cNvSpPr txBox="1">
              <a:spLocks noChangeArrowheads="1"/>
            </p:cNvSpPr>
            <p:nvPr/>
          </p:nvSpPr>
          <p:spPr bwMode="auto">
            <a:xfrm rot="5400000">
              <a:off x="3736" y="2359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IR</a:t>
              </a:r>
            </a:p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lontano</a:t>
              </a:r>
            </a:p>
          </p:txBody>
        </p:sp>
        <p:sp>
          <p:nvSpPr>
            <p:cNvPr id="13416" name="Text Box 100"/>
            <p:cNvSpPr txBox="1">
              <a:spLocks noChangeArrowheads="1"/>
            </p:cNvSpPr>
            <p:nvPr/>
          </p:nvSpPr>
          <p:spPr bwMode="auto">
            <a:xfrm rot="5400000">
              <a:off x="4450" y="2359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IR</a:t>
              </a:r>
            </a:p>
            <a:p>
              <a:pPr algn="ctr" eaLnBrk="1" hangingPunct="1"/>
              <a:r>
                <a:rPr lang="it-IT" altLang="en-US" sz="1200">
                  <a:latin typeface="Garamond" pitchFamily="18" charset="0"/>
                  <a:cs typeface="Times New Roman" pitchFamily="18" charset="0"/>
                </a:rPr>
                <a:t>estremo</a:t>
              </a:r>
            </a:p>
          </p:txBody>
        </p:sp>
        <p:sp>
          <p:nvSpPr>
            <p:cNvPr id="13417" name="AutoShape 101"/>
            <p:cNvSpPr>
              <a:spLocks noChangeArrowheads="1"/>
            </p:cNvSpPr>
            <p:nvPr/>
          </p:nvSpPr>
          <p:spPr bwMode="auto">
            <a:xfrm flipH="1">
              <a:off x="538" y="1688"/>
              <a:ext cx="1920" cy="576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13418" name="Line 102"/>
            <p:cNvSpPr>
              <a:spLocks noChangeShapeType="1"/>
            </p:cNvSpPr>
            <p:nvPr/>
          </p:nvSpPr>
          <p:spPr bwMode="auto">
            <a:xfrm>
              <a:off x="2698" y="1728"/>
              <a:ext cx="392" cy="5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419" name="Text Box 103"/>
            <p:cNvSpPr txBox="1">
              <a:spLocks noChangeArrowheads="1"/>
            </p:cNvSpPr>
            <p:nvPr/>
          </p:nvSpPr>
          <p:spPr bwMode="auto">
            <a:xfrm rot="5400000">
              <a:off x="2542" y="2353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it-IT" altLang="en-US" sz="1200" b="1">
                  <a:latin typeface="Garamond" pitchFamily="18" charset="0"/>
                  <a:cs typeface="Times New Roman" pitchFamily="18" charset="0"/>
                </a:rPr>
                <a:t>IR</a:t>
              </a:r>
            </a:p>
            <a:p>
              <a:pPr algn="ctr" eaLnBrk="1" hangingPunct="1"/>
              <a:r>
                <a:rPr lang="it-IT" altLang="en-US" sz="1200" b="1">
                  <a:latin typeface="Garamond" pitchFamily="18" charset="0"/>
                  <a:cs typeface="Times New Roman" pitchFamily="18" charset="0"/>
                </a:rPr>
                <a:t>vicino</a:t>
              </a:r>
            </a:p>
          </p:txBody>
        </p:sp>
      </p:grpSp>
      <p:sp>
        <p:nvSpPr>
          <p:cNvPr id="122984" name="AutoShape 104"/>
          <p:cNvSpPr>
            <a:spLocks/>
          </p:cNvSpPr>
          <p:nvPr/>
        </p:nvSpPr>
        <p:spPr bwMode="auto">
          <a:xfrm rot="5400000" flipV="1">
            <a:off x="4130675" y="5181600"/>
            <a:ext cx="304800" cy="762000"/>
          </a:xfrm>
          <a:prstGeom prst="rightBrace">
            <a:avLst>
              <a:gd name="adj1" fmla="val 20833"/>
              <a:gd name="adj2" fmla="val 5081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3379" name="Rectangle 105"/>
          <p:cNvSpPr>
            <a:spLocks noChangeArrowheads="1"/>
          </p:cNvSpPr>
          <p:nvPr/>
        </p:nvSpPr>
        <p:spPr bwMode="auto">
          <a:xfrm>
            <a:off x="3673475" y="1295400"/>
            <a:ext cx="2286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80" name="Text Box 106"/>
          <p:cNvSpPr txBox="1">
            <a:spLocks noChangeArrowheads="1"/>
          </p:cNvSpPr>
          <p:nvPr/>
        </p:nvSpPr>
        <p:spPr bwMode="auto">
          <a:xfrm rot="5400000">
            <a:off x="3315494" y="1996281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altLang="en-US" sz="1200" b="1">
                <a:latin typeface="Garamond" pitchFamily="18" charset="0"/>
                <a:cs typeface="Times New Roman" pitchFamily="18" charset="0"/>
              </a:rPr>
              <a:t>VISIBILE</a:t>
            </a:r>
          </a:p>
        </p:txBody>
      </p:sp>
      <p:sp>
        <p:nvSpPr>
          <p:cNvPr id="108" name="Rectangle 2"/>
          <p:cNvSpPr txBox="1">
            <a:spLocks noChangeArrowheads="1"/>
          </p:cNvSpPr>
          <p:nvPr/>
        </p:nvSpPr>
        <p:spPr>
          <a:xfrm>
            <a:off x="1000100" y="285728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Lo spettro elettromagnetico:</a:t>
            </a:r>
            <a:endParaRPr lang="it-IT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9" name="Text Box 6"/>
          <p:cNvSpPr txBox="1">
            <a:spLocks noChangeArrowheads="1"/>
          </p:cNvSpPr>
          <p:nvPr/>
        </p:nvSpPr>
        <p:spPr bwMode="auto">
          <a:xfrm>
            <a:off x="3912403" y="5844540"/>
            <a:ext cx="813585" cy="562630"/>
          </a:xfrm>
          <a:prstGeom prst="round2DiagRect">
            <a:avLst>
              <a:gd name="adj1" fmla="val 50000"/>
              <a:gd name="adj2" fmla="val 0"/>
            </a:avLst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en-US" sz="2000" dirty="0" smtClean="0"/>
              <a:t>RIR</a:t>
            </a:r>
            <a:endParaRPr lang="it-IT" alt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43050"/>
            <a:ext cx="914400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85786" y="1857364"/>
            <a:ext cx="7519987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altLang="en-US" sz="1600" dirty="0"/>
              <a:t>Argilla	carbonato di calcio	Bianco di zinco bianco di titanio a bianco di titanio r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00100" y="285729"/>
            <a:ext cx="8143900" cy="571504"/>
          </a:xfrm>
          <a:prstGeom prst="rect">
            <a:avLst/>
          </a:prstGeom>
          <a:solidFill>
            <a:srgbClr val="990033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Ins="792000" anchor="ctr"/>
          <a:lstStyle/>
          <a:p>
            <a:pPr algn="r" eaLnBrk="1" hangingPunct="1">
              <a:spcBef>
                <a:spcPct val="50000"/>
              </a:spcBef>
            </a:pPr>
            <a:r>
              <a:rPr lang="it-IT" altLang="en-US" sz="2800" b="1" dirty="0" smtClean="0">
                <a:solidFill>
                  <a:schemeClr val="bg1"/>
                </a:solidFill>
                <a:latin typeface="Calibri" pitchFamily="34" charset="0"/>
              </a:rPr>
              <a:t>Potere coprente e indice di rifrazione</a:t>
            </a:r>
            <a:endParaRPr lang="it-IT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57224" y="4857760"/>
            <a:ext cx="5786478" cy="908864"/>
          </a:xfrm>
          <a:prstGeom prst="round2DiagRect">
            <a:avLst>
              <a:gd name="adj1" fmla="val 50000"/>
              <a:gd name="adj2" fmla="val 0"/>
            </a:avLst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SzPct val="65000"/>
              <a:defRPr/>
            </a:pPr>
            <a:r>
              <a:rPr lang="it-I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Tra i pigmenti bianchi il biossido di titanio è quello a maggior potere coprente</a:t>
            </a:r>
            <a:endParaRPr lang="it-IT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1046</Words>
  <Application>Microsoft Office PowerPoint</Application>
  <PresentationFormat>Presentazione su schermo (4:3)</PresentationFormat>
  <Paragraphs>218</Paragraphs>
  <Slides>50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50</vt:i4>
      </vt:variant>
    </vt:vector>
  </HeadingPairs>
  <TitlesOfParts>
    <vt:vector size="63" baseType="lpstr">
      <vt:lpstr>Arial</vt:lpstr>
      <vt:lpstr>Arial Narrow</vt:lpstr>
      <vt:lpstr>Calibri</vt:lpstr>
      <vt:lpstr>Comic Sans MS</vt:lpstr>
      <vt:lpstr>Garamond</vt:lpstr>
      <vt:lpstr>Symbol</vt:lpstr>
      <vt:lpstr>Tahoma</vt:lpstr>
      <vt:lpstr>Times New Roman</vt:lpstr>
      <vt:lpstr>Struttura predefinita</vt:lpstr>
      <vt:lpstr>Photo Editor Photo</vt:lpstr>
      <vt:lpstr>Image</vt:lpstr>
      <vt:lpstr>Equation</vt:lpstr>
      <vt:lpstr>Document</vt:lpstr>
      <vt:lpstr>L’infrarosso alla scoperta dei dipinti</vt:lpstr>
      <vt:lpstr>“Riflettografia IR”  </vt:lpstr>
      <vt:lpstr>INDAGINI OTTICHE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Riflettografia Infrarossa, impieghi</vt:lpstr>
      <vt:lpstr>Presentazione standard di PowerPoint</vt:lpstr>
      <vt:lpstr>Presentazione standard di PowerPoint</vt:lpstr>
      <vt:lpstr>Presentazione standard di PowerPoint</vt:lpstr>
      <vt:lpstr>La Riflettografia Infrarossa, impieghi</vt:lpstr>
      <vt:lpstr>Presentazione standard di PowerPoint</vt:lpstr>
      <vt:lpstr>Presentazione standard di PowerPoint</vt:lpstr>
      <vt:lpstr>La Riflettografia Infrarossa, impieghi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Scattering di Rayleigh</vt:lpstr>
      <vt:lpstr>Per i dipinti</vt:lpstr>
      <vt:lpstr>Andamento dello scattering all’aumentare di lunghezza d’onda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disegno</vt:lpstr>
      <vt:lpstr>Lo Spolvero</vt:lpstr>
      <vt:lpstr>Presentazione standard di PowerPoint</vt:lpstr>
      <vt:lpstr>Presentazione standard di PowerPoint</vt:lpstr>
      <vt:lpstr>Carboncino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Confronti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IFGA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Riflettografia Infrarossa</dc:title>
  <dc:creator>marco</dc:creator>
  <cp:lastModifiedBy>Nic Ld</cp:lastModifiedBy>
  <cp:revision>108</cp:revision>
  <dcterms:created xsi:type="dcterms:W3CDTF">2008-03-07T13:51:34Z</dcterms:created>
  <dcterms:modified xsi:type="dcterms:W3CDTF">2019-03-12T10:13:30Z</dcterms:modified>
</cp:coreProperties>
</file>